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866" r:id="rId3"/>
    <p:sldId id="6867" r:id="rId4"/>
    <p:sldId id="6890" r:id="rId5"/>
    <p:sldId id="6870" r:id="rId6"/>
    <p:sldId id="6871" r:id="rId7"/>
    <p:sldId id="6886" r:id="rId8"/>
    <p:sldId id="6872" r:id="rId9"/>
    <p:sldId id="6889" r:id="rId10"/>
    <p:sldId id="6887" r:id="rId11"/>
    <p:sldId id="6888" r:id="rId12"/>
    <p:sldId id="6876" r:id="rId13"/>
    <p:sldId id="6877" r:id="rId14"/>
    <p:sldId id="6893" r:id="rId15"/>
    <p:sldId id="6878" r:id="rId16"/>
    <p:sldId id="6879" r:id="rId17"/>
    <p:sldId id="6880" r:id="rId18"/>
    <p:sldId id="6881" r:id="rId19"/>
    <p:sldId id="6882" r:id="rId20"/>
    <p:sldId id="6883" r:id="rId21"/>
    <p:sldId id="6894" r:id="rId22"/>
    <p:sldId id="6884" r:id="rId23"/>
    <p:sldId id="6899" r:id="rId24"/>
    <p:sldId id="6885" r:id="rId25"/>
    <p:sldId id="6898" r:id="rId26"/>
    <p:sldId id="6897" r:id="rId27"/>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325017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269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have you forgotten the exhortation that addresses you as sons?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“My son, do not regard lightly the discipline of the Lord, nor be weary when reproved by him.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the Lord disciplines the one he loves, and chastises every son whom he receives.</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[Prov 3:11-12] </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993627"/>
            <a:ext cx="8700536" cy="4426795"/>
          </a:xfrm>
        </p:spPr>
        <p:txBody>
          <a:bodyPr>
            <a:normAutofit fontScale="92500" lnSpcReduction="10000"/>
          </a:bodyPr>
          <a:lstStyle/>
          <a:p>
            <a:r>
              <a:rPr lang="en-US" dirty="0"/>
              <a:t>Those who suffer for righteousness’ sake, as well as those disciplined to wean them from sin, can be </a:t>
            </a:r>
            <a:r>
              <a:rPr lang="en-US" b="1" i="1" dirty="0"/>
              <a:t>assured</a:t>
            </a:r>
            <a:r>
              <a:rPr lang="en-US" dirty="0"/>
              <a:t> that the pain that they’re enduring will </a:t>
            </a:r>
            <a:r>
              <a:rPr lang="en-US" b="1" i="1" dirty="0"/>
              <a:t>ultimately</a:t>
            </a:r>
            <a:r>
              <a:rPr lang="en-US" dirty="0"/>
              <a:t> serve their Father’s loving purpose for them:</a:t>
            </a:r>
          </a:p>
          <a:p>
            <a:pPr lvl="1"/>
            <a:r>
              <a:rPr lang="en-US" i="1" dirty="0">
                <a:solidFill>
                  <a:srgbClr val="000099"/>
                </a:solidFill>
                <a:latin typeface="Cambria" panose="02040503050406030204" pitchFamily="18" charset="0"/>
                <a:ea typeface="Cambria" panose="02040503050406030204" pitchFamily="18" charset="0"/>
              </a:rPr>
              <a:t>Blessed are those who are persecuted for righteousness' sake, for theirs is the kingdom of heaven. Blessed are you when others revile you and persecute you and utter all kinds of evil against you falsely on my account. Rejoice and be glad, for your reward is great in heaven, for so they persecuted the prophets who were before you. </a:t>
            </a:r>
            <a:r>
              <a:rPr lang="en-US" dirty="0"/>
              <a:t>(Mat 5:10-12)</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309-310)</a:t>
            </a:r>
          </a:p>
        </p:txBody>
      </p:sp>
    </p:spTree>
    <p:extLst>
      <p:ext uri="{BB962C8B-B14F-4D97-AF65-F5344CB8AC3E}">
        <p14:creationId xmlns:p14="http://schemas.microsoft.com/office/powerpoint/2010/main" val="315801950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269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have you forgotten the exhortation that addresses you as sons?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“My son, do not regard lightly the discipline of the Lord, nor be weary when reproved by him.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the Lord disciplines the one he loves</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and chastises every son whom he receives</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[Prov 3:11-12] </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993627"/>
            <a:ext cx="8700536" cy="4426795"/>
          </a:xfrm>
        </p:spPr>
        <p:txBody>
          <a:bodyPr>
            <a:normAutofit/>
          </a:bodyPr>
          <a:lstStyle/>
          <a:p>
            <a:r>
              <a:rPr lang="en-US" dirty="0"/>
              <a:t>The stresses and strains suffered by the original readers were </a:t>
            </a:r>
            <a:r>
              <a:rPr lang="en-US" b="1" i="1" dirty="0"/>
              <a:t>not unusual</a:t>
            </a:r>
            <a:r>
              <a:rPr lang="en-US" dirty="0"/>
              <a:t> but are a part of what happens in the life of </a:t>
            </a:r>
            <a:r>
              <a:rPr lang="en-US" b="1" i="1" dirty="0"/>
              <a:t>everyone</a:t>
            </a:r>
            <a:r>
              <a:rPr lang="en-US" dirty="0"/>
              <a:t> who belongs to the family of God.</a:t>
            </a:r>
          </a:p>
          <a:p>
            <a:r>
              <a:rPr lang="en-US" dirty="0"/>
              <a:t>Discipline, in this context, is </a:t>
            </a:r>
            <a:r>
              <a:rPr lang="en-US" b="1" i="1" dirty="0"/>
              <a:t>not</a:t>
            </a:r>
            <a:r>
              <a:rPr lang="en-US" dirty="0"/>
              <a:t> a sign of God’s </a:t>
            </a:r>
            <a:r>
              <a:rPr lang="en-US" b="1" i="1" dirty="0"/>
              <a:t>anger or punishment</a:t>
            </a:r>
            <a:r>
              <a:rPr lang="en-US" dirty="0"/>
              <a:t> but of his </a:t>
            </a:r>
            <a:r>
              <a:rPr lang="en-US" b="1" i="1" dirty="0"/>
              <a:t>favor and acceptance</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383-384</a:t>
            </a:r>
          </a:p>
        </p:txBody>
      </p:sp>
    </p:spTree>
    <p:extLst>
      <p:ext uri="{BB962C8B-B14F-4D97-AF65-F5344CB8AC3E}">
        <p14:creationId xmlns:p14="http://schemas.microsoft.com/office/powerpoint/2010/main" val="20774108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81557"/>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It is for discipline that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you have to endure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God is treating you as sons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what son is there whom his father does not discipline?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If you are left without discipline, in which all have participated, then you are illegitimate children and not sons.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781706"/>
            <a:ext cx="8700536" cy="4638716"/>
          </a:xfrm>
        </p:spPr>
        <p:txBody>
          <a:bodyPr>
            <a:normAutofit fontScale="92500"/>
          </a:bodyPr>
          <a:lstStyle/>
          <a:p>
            <a:r>
              <a:rPr lang="en-US" dirty="0"/>
              <a:t>The readers “</a:t>
            </a:r>
            <a:r>
              <a:rPr lang="en-US" i="1" dirty="0">
                <a:solidFill>
                  <a:srgbClr val="000099"/>
                </a:solidFill>
                <a:latin typeface="Cambria" panose="02040503050406030204" pitchFamily="18" charset="0"/>
                <a:ea typeface="Cambria" panose="02040503050406030204" pitchFamily="18" charset="0"/>
              </a:rPr>
              <a:t>have to endure</a:t>
            </a:r>
            <a:r>
              <a:rPr lang="en-US" dirty="0"/>
              <a:t>” because “</a:t>
            </a:r>
            <a:r>
              <a:rPr lang="en-US" i="1" dirty="0">
                <a:solidFill>
                  <a:srgbClr val="000099"/>
                </a:solidFill>
                <a:latin typeface="Cambria" panose="02040503050406030204" pitchFamily="18" charset="0"/>
                <a:ea typeface="Cambria" panose="02040503050406030204" pitchFamily="18" charset="0"/>
              </a:rPr>
              <a:t>God is treating [them] as sons</a:t>
            </a:r>
            <a:r>
              <a:rPr lang="en-US" dirty="0"/>
              <a:t>.” </a:t>
            </a:r>
          </a:p>
          <a:p>
            <a:r>
              <a:rPr lang="en-US" dirty="0"/>
              <a:t>In the Greco-Roman world it was not unusual for a nobleman to subject his </a:t>
            </a:r>
            <a:r>
              <a:rPr lang="en-US" b="1" i="1" dirty="0"/>
              <a:t>legitimate</a:t>
            </a:r>
            <a:r>
              <a:rPr lang="en-US" dirty="0"/>
              <a:t> </a:t>
            </a:r>
            <a:r>
              <a:rPr lang="en-US" b="1" i="1" dirty="0"/>
              <a:t>son</a:t>
            </a:r>
            <a:r>
              <a:rPr lang="en-US" dirty="0"/>
              <a:t> </a:t>
            </a:r>
            <a:r>
              <a:rPr lang="en-US" b="1" i="1" dirty="0"/>
              <a:t>and heir </a:t>
            </a:r>
            <a:r>
              <a:rPr lang="en-US" dirty="0"/>
              <a:t>to a </a:t>
            </a:r>
            <a:r>
              <a:rPr lang="en-US" b="1" i="1" dirty="0"/>
              <a:t>rigorous upbringing</a:t>
            </a:r>
            <a:r>
              <a:rPr lang="en-US" dirty="0"/>
              <a:t> under the severe tutelage of a guardian, since the future of the father’s name and estate would eventually rest with that son:</a:t>
            </a:r>
          </a:p>
          <a:p>
            <a:pPr lvl="1"/>
            <a:r>
              <a:rPr lang="en-US" i="1" dirty="0">
                <a:solidFill>
                  <a:srgbClr val="000099"/>
                </a:solidFill>
                <a:latin typeface="Cambria" panose="02040503050406030204" pitchFamily="18" charset="0"/>
                <a:ea typeface="Cambria" panose="02040503050406030204" pitchFamily="18" charset="0"/>
              </a:rPr>
              <a:t>The heir, as long as he is a child, is no different from a slave, though he is the owner of everything, but he is under guardians and managers until the date set by his father. </a:t>
            </a:r>
            <a:r>
              <a:rPr lang="en-US" dirty="0"/>
              <a:t>(Gal 4:1-2).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310)</a:t>
            </a:r>
          </a:p>
        </p:txBody>
      </p:sp>
    </p:spTree>
    <p:extLst>
      <p:ext uri="{BB962C8B-B14F-4D97-AF65-F5344CB8AC3E}">
        <p14:creationId xmlns:p14="http://schemas.microsoft.com/office/powerpoint/2010/main" val="17998070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83119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It is for discipline that you have to endure. God is treating you as sons. For what son is there whom his father does not discipline?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If you are left without discipline, in which all have participated, then you are illegitimate children and not sons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899440"/>
            <a:ext cx="8700536" cy="4520982"/>
          </a:xfrm>
        </p:spPr>
        <p:txBody>
          <a:bodyPr>
            <a:normAutofit/>
          </a:bodyPr>
          <a:lstStyle/>
          <a:p>
            <a:r>
              <a:rPr lang="en-US" dirty="0"/>
              <a:t>Meanwhile, </a:t>
            </a:r>
            <a:r>
              <a:rPr lang="en-US" b="1" i="1" dirty="0"/>
              <a:t>illegitimate</a:t>
            </a:r>
            <a:r>
              <a:rPr lang="en-US" dirty="0"/>
              <a:t> children, since they did </a:t>
            </a:r>
            <a:r>
              <a:rPr lang="en-US" b="1" i="1" dirty="0"/>
              <a:t>not</a:t>
            </a:r>
            <a:r>
              <a:rPr lang="en-US" dirty="0"/>
              <a:t> bear their father’s name nor stand to inherit his property, might be left </a:t>
            </a:r>
            <a:r>
              <a:rPr lang="en-US" b="1" i="1" dirty="0"/>
              <a:t>without</a:t>
            </a:r>
            <a:r>
              <a:rPr lang="en-US" dirty="0"/>
              <a:t> moral discipline. </a:t>
            </a:r>
          </a:p>
          <a:p>
            <a:r>
              <a:rPr lang="en-US" dirty="0"/>
              <a:t>So, to be </a:t>
            </a:r>
            <a:r>
              <a:rPr lang="en-US" b="1" i="1" dirty="0"/>
              <a:t>spared</a:t>
            </a:r>
            <a:r>
              <a:rPr lang="en-US" dirty="0"/>
              <a:t> God’s painful discipline is indicative </a:t>
            </a:r>
            <a:r>
              <a:rPr lang="en-US" b="1" i="1" dirty="0"/>
              <a:t>not</a:t>
            </a:r>
            <a:r>
              <a:rPr lang="en-US" dirty="0"/>
              <a:t> of his </a:t>
            </a:r>
            <a:r>
              <a:rPr lang="en-US" b="1" i="1" dirty="0"/>
              <a:t>favor</a:t>
            </a:r>
            <a:r>
              <a:rPr lang="en-US" dirty="0"/>
              <a:t> but of his </a:t>
            </a:r>
            <a:r>
              <a:rPr lang="en-US" b="1" i="1" dirty="0"/>
              <a:t>indifference and rejection</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310)</a:t>
            </a:r>
          </a:p>
        </p:txBody>
      </p:sp>
    </p:spTree>
    <p:extLst>
      <p:ext uri="{BB962C8B-B14F-4D97-AF65-F5344CB8AC3E}">
        <p14:creationId xmlns:p14="http://schemas.microsoft.com/office/powerpoint/2010/main" val="41351161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3228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Besides this,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 have had earthly fathers who disciplined us and we respected them</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Shall we not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much more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 subject to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Father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spirits and live?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50015"/>
            <a:ext cx="8700536" cy="5070407"/>
          </a:xfrm>
        </p:spPr>
        <p:txBody>
          <a:bodyPr>
            <a:normAutofit fontScale="92500" lnSpcReduction="10000"/>
          </a:bodyPr>
          <a:lstStyle/>
          <a:p>
            <a:r>
              <a:rPr lang="en-US" dirty="0"/>
              <a:t>An analogy is drawn here between “</a:t>
            </a:r>
            <a:r>
              <a:rPr lang="en-US" b="1" i="1" dirty="0">
                <a:solidFill>
                  <a:srgbClr val="000099"/>
                </a:solidFill>
                <a:latin typeface="Cambria" panose="02040503050406030204" pitchFamily="18" charset="0"/>
                <a:ea typeface="Cambria" panose="02040503050406030204" pitchFamily="18" charset="0"/>
              </a:rPr>
              <a:t>earthly</a:t>
            </a:r>
            <a:r>
              <a:rPr lang="en-US" i="1" dirty="0">
                <a:solidFill>
                  <a:srgbClr val="000099"/>
                </a:solidFill>
                <a:latin typeface="Cambria" panose="02040503050406030204" pitchFamily="18" charset="0"/>
                <a:ea typeface="Cambria" panose="02040503050406030204" pitchFamily="18" charset="0"/>
              </a:rPr>
              <a:t> fathers</a:t>
            </a:r>
            <a:r>
              <a:rPr lang="en-US" dirty="0"/>
              <a:t>” and the discipline they mete out, and </a:t>
            </a:r>
            <a:r>
              <a:rPr lang="en-US" b="1" i="1" dirty="0"/>
              <a:t>God’s</a:t>
            </a:r>
            <a:r>
              <a:rPr lang="en-US" dirty="0"/>
              <a:t> discipline of his children.</a:t>
            </a:r>
          </a:p>
          <a:p>
            <a:r>
              <a:rPr lang="en-US" dirty="0"/>
              <a:t>“</a:t>
            </a:r>
            <a:r>
              <a:rPr lang="en-US" b="1" i="1" dirty="0">
                <a:solidFill>
                  <a:srgbClr val="000099"/>
                </a:solidFill>
                <a:latin typeface="Cambria" panose="02040503050406030204" pitchFamily="18" charset="0"/>
                <a:ea typeface="Cambria" panose="02040503050406030204" pitchFamily="18" charset="0"/>
              </a:rPr>
              <a:t>Earthly</a:t>
            </a:r>
            <a:r>
              <a:rPr lang="en-US" i="1" dirty="0">
                <a:solidFill>
                  <a:srgbClr val="000099"/>
                </a:solidFill>
                <a:latin typeface="Cambria" panose="02040503050406030204" pitchFamily="18" charset="0"/>
                <a:ea typeface="Cambria" panose="02040503050406030204" pitchFamily="18" charset="0"/>
              </a:rPr>
              <a:t> fathers</a:t>
            </a:r>
            <a:r>
              <a:rPr lang="en-US" dirty="0"/>
              <a:t>” discipline their children, and their children </a:t>
            </a:r>
            <a:r>
              <a:rPr lang="en-US" b="1" i="1" dirty="0"/>
              <a:t>respect</a:t>
            </a:r>
            <a:r>
              <a:rPr lang="en-US" dirty="0"/>
              <a:t> and honor them.</a:t>
            </a:r>
          </a:p>
          <a:p>
            <a:r>
              <a:rPr lang="en-US" dirty="0"/>
              <a:t>If that’s true of “</a:t>
            </a:r>
            <a:r>
              <a:rPr lang="en-US" b="1" i="1" dirty="0">
                <a:solidFill>
                  <a:srgbClr val="000099"/>
                </a:solidFill>
                <a:latin typeface="Cambria" panose="02040503050406030204" pitchFamily="18" charset="0"/>
                <a:ea typeface="Cambria" panose="02040503050406030204" pitchFamily="18" charset="0"/>
              </a:rPr>
              <a:t>earthly</a:t>
            </a:r>
            <a:r>
              <a:rPr lang="en-US" i="1" dirty="0">
                <a:solidFill>
                  <a:srgbClr val="000099"/>
                </a:solidFill>
                <a:latin typeface="Cambria" panose="02040503050406030204" pitchFamily="18" charset="0"/>
                <a:ea typeface="Cambria" panose="02040503050406030204" pitchFamily="18" charset="0"/>
              </a:rPr>
              <a:t> fathers</a:t>
            </a:r>
            <a:r>
              <a:rPr lang="en-US" dirty="0"/>
              <a:t>”, </a:t>
            </a:r>
            <a:r>
              <a:rPr lang="en-US" b="1" i="1" dirty="0"/>
              <a:t>how much more </a:t>
            </a:r>
            <a:r>
              <a:rPr lang="en-US" dirty="0"/>
              <a:t>should this be true of </a:t>
            </a:r>
            <a:r>
              <a:rPr lang="en-US" b="1" i="1" dirty="0"/>
              <a:t>God’s</a:t>
            </a:r>
            <a:r>
              <a:rPr lang="en-US" dirty="0"/>
              <a:t> fatherly discipline?</a:t>
            </a:r>
          </a:p>
          <a:p>
            <a:r>
              <a:rPr lang="en-US" dirty="0"/>
              <a:t>Often in the letter “</a:t>
            </a:r>
            <a:r>
              <a:rPr lang="en-US" i="1" dirty="0">
                <a:solidFill>
                  <a:srgbClr val="000099"/>
                </a:solidFill>
                <a:latin typeface="Cambria" panose="02040503050406030204" pitchFamily="18" charset="0"/>
                <a:ea typeface="Cambria" panose="02040503050406030204" pitchFamily="18" charset="0"/>
              </a:rPr>
              <a:t>earthly</a:t>
            </a:r>
            <a:r>
              <a:rPr lang="en-US" dirty="0"/>
              <a:t>” is contrasted with “</a:t>
            </a:r>
            <a:r>
              <a:rPr lang="en-US" i="1" dirty="0">
                <a:solidFill>
                  <a:srgbClr val="000099"/>
                </a:solidFill>
                <a:latin typeface="Cambria" panose="02040503050406030204" pitchFamily="18" charset="0"/>
                <a:ea typeface="Cambria" panose="02040503050406030204" pitchFamily="18" charset="0"/>
              </a:rPr>
              <a:t>heavenly</a:t>
            </a:r>
            <a:r>
              <a:rPr lang="en-US" dirty="0"/>
              <a:t>” (e.g. Heb 12:25-26), and such a comparison appears again here.</a:t>
            </a:r>
          </a:p>
          <a:p>
            <a:r>
              <a:rPr lang="en-US" dirty="0"/>
              <a:t>The “</a:t>
            </a:r>
            <a:r>
              <a:rPr lang="en-US" i="1" dirty="0">
                <a:solidFill>
                  <a:srgbClr val="000099"/>
                </a:solidFill>
                <a:latin typeface="Cambria" panose="02040503050406030204" pitchFamily="18" charset="0"/>
                <a:ea typeface="Cambria" panose="02040503050406030204" pitchFamily="18" charset="0"/>
              </a:rPr>
              <a:t>heavenly</a:t>
            </a:r>
            <a:r>
              <a:rPr lang="en-US" dirty="0"/>
              <a:t>,” of course, is </a:t>
            </a:r>
            <a:r>
              <a:rPr lang="en-US" b="1" i="1" dirty="0"/>
              <a:t>always superior </a:t>
            </a:r>
            <a:r>
              <a:rPr lang="en-US" dirty="0"/>
              <a:t>to the “</a:t>
            </a:r>
            <a:r>
              <a:rPr lang="en-US" i="1" dirty="0">
                <a:solidFill>
                  <a:srgbClr val="000099"/>
                </a:solidFill>
                <a:latin typeface="Cambria" panose="02040503050406030204" pitchFamily="18" charset="0"/>
                <a:ea typeface="Cambria" panose="02040503050406030204" pitchFamily="18" charset="0"/>
              </a:rPr>
              <a:t>earthly</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385-386</a:t>
            </a:r>
          </a:p>
        </p:txBody>
      </p:sp>
    </p:spTree>
    <p:extLst>
      <p:ext uri="{BB962C8B-B14F-4D97-AF65-F5344CB8AC3E}">
        <p14:creationId xmlns:p14="http://schemas.microsoft.com/office/powerpoint/2010/main" val="14813326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3228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Besides this, we have had earthly fathers who disciplined us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 respected them</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Shall we not much more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 subject to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Father of spirits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live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50015"/>
            <a:ext cx="8700536" cy="5070407"/>
          </a:xfrm>
        </p:spPr>
        <p:txBody>
          <a:bodyPr>
            <a:normAutofit fontScale="92500"/>
          </a:bodyPr>
          <a:lstStyle/>
          <a:p>
            <a:r>
              <a:rPr lang="en-US" dirty="0"/>
              <a:t>From this, it follows, that the readers should </a:t>
            </a:r>
            <a:r>
              <a:rPr lang="en-US" b="1" i="1" dirty="0"/>
              <a:t>respect and honor </a:t>
            </a:r>
            <a:r>
              <a:rPr lang="en-US" dirty="0"/>
              <a:t>God for the discipline </a:t>
            </a:r>
            <a:r>
              <a:rPr lang="en-US" b="1" i="1" dirty="0"/>
              <a:t>he</a:t>
            </a:r>
            <a:r>
              <a:rPr lang="en-US" dirty="0"/>
              <a:t> wisely appoints for them.</a:t>
            </a:r>
          </a:p>
          <a:p>
            <a:r>
              <a:rPr lang="en-US" dirty="0"/>
              <a:t>And it goes even </a:t>
            </a:r>
            <a:r>
              <a:rPr lang="en-US" b="1" i="1" dirty="0"/>
              <a:t>further</a:t>
            </a:r>
            <a:r>
              <a:rPr lang="en-US" dirty="0"/>
              <a:t> than this.</a:t>
            </a:r>
          </a:p>
          <a:p>
            <a:r>
              <a:rPr lang="en-US" dirty="0"/>
              <a:t>They should “</a:t>
            </a:r>
            <a:r>
              <a:rPr lang="en-US" i="1" dirty="0">
                <a:solidFill>
                  <a:srgbClr val="000099"/>
                </a:solidFill>
                <a:latin typeface="Cambria" panose="02040503050406030204" pitchFamily="18" charset="0"/>
                <a:ea typeface="Cambria" panose="02040503050406030204" pitchFamily="18" charset="0"/>
              </a:rPr>
              <a:t>be subject to</a:t>
            </a:r>
            <a:r>
              <a:rPr lang="en-US" dirty="0"/>
              <a:t>” such a father, recognizing that he disciplines them in wisdom and love.</a:t>
            </a:r>
          </a:p>
          <a:p>
            <a:r>
              <a:rPr lang="en-US" dirty="0"/>
              <a:t>Indeed, God disciplines, not to destroy or slay them, but so that they will “</a:t>
            </a:r>
            <a:r>
              <a:rPr lang="en-US" i="1" dirty="0">
                <a:solidFill>
                  <a:srgbClr val="000099"/>
                </a:solidFill>
                <a:latin typeface="Cambria" panose="02040503050406030204" pitchFamily="18" charset="0"/>
                <a:ea typeface="Cambria" panose="02040503050406030204" pitchFamily="18" charset="0"/>
              </a:rPr>
              <a:t>live</a:t>
            </a:r>
            <a:r>
              <a:rPr lang="en-US" dirty="0"/>
              <a:t>” (forever with him).</a:t>
            </a:r>
          </a:p>
          <a:p>
            <a:r>
              <a:rPr lang="en-US" dirty="0"/>
              <a:t>Discipline does </a:t>
            </a:r>
            <a:r>
              <a:rPr lang="en-US" b="1" i="1" dirty="0"/>
              <a:t>not jeopardize </a:t>
            </a:r>
            <a:r>
              <a:rPr lang="en-US" dirty="0"/>
              <a:t>eternal life. In fact, it is the </a:t>
            </a:r>
            <a:r>
              <a:rPr lang="en-US" b="1" i="1" dirty="0"/>
              <a:t>pathway</a:t>
            </a:r>
            <a:r>
              <a:rPr lang="en-US" dirty="0"/>
              <a:t> by which eternal life will be realized.</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385-386</a:t>
            </a:r>
          </a:p>
        </p:txBody>
      </p:sp>
    </p:spTree>
    <p:extLst>
      <p:ext uri="{BB962C8B-B14F-4D97-AF65-F5344CB8AC3E}">
        <p14:creationId xmlns:p14="http://schemas.microsoft.com/office/powerpoint/2010/main" val="9923933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3228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Besides this, we have had earthly fathers who disciplined us and we respected them. Shall we not much more be subject to the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Father of spirits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live?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50015"/>
            <a:ext cx="8700536" cy="5070407"/>
          </a:xfrm>
        </p:spPr>
        <p:txBody>
          <a:bodyPr>
            <a:normAutofit lnSpcReduction="10000"/>
          </a:bodyPr>
          <a:lstStyle/>
          <a:p>
            <a:r>
              <a:rPr lang="en-US" dirty="0"/>
              <a:t>The author uses a somewhat strange phrase here: “</a:t>
            </a:r>
            <a:r>
              <a:rPr lang="en-US" i="1" dirty="0">
                <a:solidFill>
                  <a:srgbClr val="000099"/>
                </a:solidFill>
                <a:latin typeface="Cambria" panose="02040503050406030204" pitchFamily="18" charset="0"/>
                <a:ea typeface="Cambria" panose="02040503050406030204" pitchFamily="18" charset="0"/>
              </a:rPr>
              <a:t>Father of spirits.</a:t>
            </a:r>
            <a:r>
              <a:rPr lang="en-US" dirty="0"/>
              <a:t>”</a:t>
            </a:r>
          </a:p>
          <a:p>
            <a:r>
              <a:rPr lang="en-US" dirty="0"/>
              <a:t>Usually the word “</a:t>
            </a:r>
            <a:r>
              <a:rPr lang="en-US" i="1" dirty="0">
                <a:solidFill>
                  <a:srgbClr val="000099"/>
                </a:solidFill>
                <a:latin typeface="Cambria" panose="02040503050406030204" pitchFamily="18" charset="0"/>
                <a:ea typeface="Cambria" panose="02040503050406030204" pitchFamily="18" charset="0"/>
              </a:rPr>
              <a:t>spirits</a:t>
            </a:r>
            <a:r>
              <a:rPr lang="en-US" dirty="0"/>
              <a:t>”, when used alone, refers to angels or heavenly beings, but in </a:t>
            </a:r>
            <a:r>
              <a:rPr lang="en-US" b="1" i="1" dirty="0"/>
              <a:t>this</a:t>
            </a:r>
            <a:r>
              <a:rPr lang="en-US" dirty="0"/>
              <a:t> context it probably refers to human beings.</a:t>
            </a:r>
          </a:p>
          <a:p>
            <a:r>
              <a:rPr lang="en-US" dirty="0"/>
              <a:t>It’s difficult to know why the author chose to use the word “</a:t>
            </a:r>
            <a:r>
              <a:rPr lang="en-US" i="1" dirty="0">
                <a:solidFill>
                  <a:srgbClr val="000099"/>
                </a:solidFill>
                <a:latin typeface="Cambria" panose="02040503050406030204" pitchFamily="18" charset="0"/>
                <a:ea typeface="Cambria" panose="02040503050406030204" pitchFamily="18" charset="0"/>
              </a:rPr>
              <a:t>spirits.</a:t>
            </a:r>
            <a:r>
              <a:rPr lang="en-US" dirty="0"/>
              <a:t>”</a:t>
            </a:r>
          </a:p>
          <a:p>
            <a:r>
              <a:rPr lang="en-US" dirty="0"/>
              <a:t>Perhaps he does so because he contrasts the earthly and the heavenly.</a:t>
            </a:r>
          </a:p>
          <a:p>
            <a:r>
              <a:rPr lang="en-US" dirty="0"/>
              <a:t>In any case, the author emphasizes God’s sovereignty and love in the lives of human beings.</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385-386</a:t>
            </a:r>
          </a:p>
        </p:txBody>
      </p:sp>
    </p:spTree>
    <p:extLst>
      <p:ext uri="{BB962C8B-B14F-4D97-AF65-F5344CB8AC3E}">
        <p14:creationId xmlns:p14="http://schemas.microsoft.com/office/powerpoint/2010/main" val="37698140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3228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they disciplined us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a short time as it seemed best to them</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he disciplines us for our good, that we may share his holiness.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50015"/>
            <a:ext cx="8837892" cy="5184217"/>
          </a:xfrm>
        </p:spPr>
        <p:txBody>
          <a:bodyPr>
            <a:normAutofit fontScale="92500" lnSpcReduction="10000"/>
          </a:bodyPr>
          <a:lstStyle/>
          <a:p>
            <a:r>
              <a:rPr lang="en-US" b="1" i="1" dirty="0"/>
              <a:t>This</a:t>
            </a:r>
            <a:r>
              <a:rPr lang="en-US" dirty="0"/>
              <a:t> verse (verse 10) </a:t>
            </a:r>
            <a:r>
              <a:rPr lang="en-US" b="1" i="1" dirty="0"/>
              <a:t>further explains </a:t>
            </a:r>
            <a:r>
              <a:rPr lang="en-US" dirty="0"/>
              <a:t>the </a:t>
            </a:r>
            <a:r>
              <a:rPr lang="en-US" b="1" i="1" dirty="0"/>
              <a:t>previous</a:t>
            </a:r>
            <a:r>
              <a:rPr lang="en-US" dirty="0"/>
              <a:t> verse (verse 9).</a:t>
            </a:r>
          </a:p>
          <a:p>
            <a:r>
              <a:rPr lang="en-US" dirty="0"/>
              <a:t>Verse 9 tells us that </a:t>
            </a:r>
            <a:r>
              <a:rPr lang="en-US" i="1" dirty="0"/>
              <a:t>“</a:t>
            </a:r>
            <a:r>
              <a:rPr lang="en-US" i="1" dirty="0">
                <a:solidFill>
                  <a:srgbClr val="000099"/>
                </a:solidFill>
                <a:latin typeface="Cambria" panose="02040503050406030204" pitchFamily="18" charset="0"/>
                <a:ea typeface="Cambria" panose="02040503050406030204" pitchFamily="18" charset="0"/>
              </a:rPr>
              <a:t>earthly</a:t>
            </a:r>
            <a:r>
              <a:rPr lang="en-US" i="1" dirty="0"/>
              <a:t>”</a:t>
            </a:r>
            <a:r>
              <a:rPr lang="en-US" dirty="0"/>
              <a:t> fathers who discipline are “</a:t>
            </a:r>
            <a:r>
              <a:rPr lang="en-US" i="1" dirty="0">
                <a:solidFill>
                  <a:srgbClr val="000099"/>
                </a:solidFill>
                <a:latin typeface="Cambria" panose="02040503050406030204" pitchFamily="18" charset="0"/>
                <a:ea typeface="Cambria" panose="02040503050406030204" pitchFamily="18" charset="0"/>
              </a:rPr>
              <a:t>respected</a:t>
            </a:r>
            <a:r>
              <a:rPr lang="en-US" dirty="0"/>
              <a:t>” by their children. </a:t>
            </a:r>
          </a:p>
          <a:p>
            <a:r>
              <a:rPr lang="en-US" dirty="0"/>
              <a:t>But here in verse 10 it tells that the </a:t>
            </a:r>
            <a:r>
              <a:rPr lang="en-US" i="1" dirty="0"/>
              <a:t>“</a:t>
            </a:r>
            <a:r>
              <a:rPr lang="en-US" i="1" dirty="0">
                <a:solidFill>
                  <a:srgbClr val="000099"/>
                </a:solidFill>
                <a:latin typeface="Cambria" panose="02040503050406030204" pitchFamily="18" charset="0"/>
                <a:ea typeface="Cambria" panose="02040503050406030204" pitchFamily="18" charset="0"/>
              </a:rPr>
              <a:t>earthly</a:t>
            </a:r>
            <a:r>
              <a:rPr lang="en-US" i="1" dirty="0"/>
              <a:t>”</a:t>
            </a:r>
            <a:r>
              <a:rPr lang="en-US" dirty="0"/>
              <a:t> father’s discipline is of </a:t>
            </a:r>
            <a:r>
              <a:rPr lang="en-US" b="1" i="1" dirty="0"/>
              <a:t>limited benefit</a:t>
            </a:r>
            <a:r>
              <a:rPr lang="en-US" dirty="0"/>
              <a:t>:</a:t>
            </a:r>
          </a:p>
          <a:p>
            <a:pPr lvl="1"/>
            <a:r>
              <a:rPr lang="en-US" dirty="0"/>
              <a:t>Parents train their children “</a:t>
            </a:r>
            <a:r>
              <a:rPr lang="en-US" i="1" dirty="0">
                <a:solidFill>
                  <a:srgbClr val="000099"/>
                </a:solidFill>
                <a:latin typeface="Cambria" panose="02040503050406030204" pitchFamily="18" charset="0"/>
                <a:ea typeface="Cambria" panose="02040503050406030204" pitchFamily="18" charset="0"/>
              </a:rPr>
              <a:t>as it seemed best to them</a:t>
            </a:r>
            <a:r>
              <a:rPr lang="en-US" dirty="0"/>
              <a:t>” and therefore their discipline is </a:t>
            </a:r>
            <a:r>
              <a:rPr lang="en-US" b="1" i="1" dirty="0"/>
              <a:t>imperfect and flawed</a:t>
            </a:r>
            <a:r>
              <a:rPr lang="en-US" dirty="0"/>
              <a:t>.</a:t>
            </a:r>
          </a:p>
          <a:p>
            <a:pPr lvl="1"/>
            <a:r>
              <a:rPr lang="en-US" dirty="0"/>
              <a:t>Sometimes parents make </a:t>
            </a:r>
            <a:r>
              <a:rPr lang="en-US" b="1" i="1" dirty="0"/>
              <a:t>mistakes</a:t>
            </a:r>
            <a:r>
              <a:rPr lang="en-US" dirty="0"/>
              <a:t> in the discipline of their children, even if they have the best of intentions.</a:t>
            </a:r>
          </a:p>
          <a:p>
            <a:pPr lvl="1"/>
            <a:r>
              <a:rPr lang="en-US" dirty="0"/>
              <a:t>The discipline of parents is also limited from </a:t>
            </a:r>
            <a:r>
              <a:rPr lang="en-US" b="1" i="1" dirty="0"/>
              <a:t>another</a:t>
            </a:r>
            <a:r>
              <a:rPr lang="en-US" dirty="0"/>
              <a:t> perspective: It is “</a:t>
            </a:r>
            <a:r>
              <a:rPr lang="en-US" i="1" dirty="0">
                <a:solidFill>
                  <a:srgbClr val="000099"/>
                </a:solidFill>
                <a:latin typeface="Cambria" panose="02040503050406030204" pitchFamily="18" charset="0"/>
                <a:ea typeface="Cambria" panose="02040503050406030204" pitchFamily="18" charset="0"/>
              </a:rPr>
              <a:t>for a short time</a:t>
            </a:r>
            <a:r>
              <a:rPr lang="en-US" dirty="0"/>
              <a:t>” and restricted to the few days in which parents are </a:t>
            </a:r>
            <a:r>
              <a:rPr lang="en-US" b="1" i="1" dirty="0"/>
              <a:t>in charge </a:t>
            </a:r>
            <a:r>
              <a:rPr lang="en-US" dirty="0"/>
              <a:t>of their children.</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386</a:t>
            </a:r>
          </a:p>
        </p:txBody>
      </p:sp>
    </p:spTree>
    <p:extLst>
      <p:ext uri="{BB962C8B-B14F-4D97-AF65-F5344CB8AC3E}">
        <p14:creationId xmlns:p14="http://schemas.microsoft.com/office/powerpoint/2010/main" val="30042707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3228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they disciplined us for a short time as it seemed best to them, but he disciplines us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our good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we may share his holiness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50015"/>
            <a:ext cx="8700536" cy="5070407"/>
          </a:xfrm>
        </p:spPr>
        <p:txBody>
          <a:bodyPr>
            <a:normAutofit lnSpcReduction="10000"/>
          </a:bodyPr>
          <a:lstStyle/>
          <a:p>
            <a:r>
              <a:rPr lang="en-US" b="1" i="1" dirty="0"/>
              <a:t>God’s</a:t>
            </a:r>
            <a:r>
              <a:rPr lang="en-US" dirty="0"/>
              <a:t> discipline, on the other hand, does not suffer from imperfect knowledge.</a:t>
            </a:r>
          </a:p>
          <a:p>
            <a:r>
              <a:rPr lang="en-US" dirty="0"/>
              <a:t>He </a:t>
            </a:r>
            <a:r>
              <a:rPr lang="en-US" b="1" i="1" dirty="0"/>
              <a:t>always</a:t>
            </a:r>
            <a:r>
              <a:rPr lang="en-US" dirty="0"/>
              <a:t> knows what his children need, and therefore his discipline is always “</a:t>
            </a:r>
            <a:r>
              <a:rPr lang="en-US" i="1" dirty="0">
                <a:solidFill>
                  <a:srgbClr val="000099"/>
                </a:solidFill>
                <a:latin typeface="Cambria" panose="02040503050406030204" pitchFamily="18" charset="0"/>
                <a:ea typeface="Cambria" panose="02040503050406030204" pitchFamily="18" charset="0"/>
              </a:rPr>
              <a:t>for our good.</a:t>
            </a:r>
            <a:r>
              <a:rPr lang="en-US" dirty="0"/>
              <a:t>”</a:t>
            </a:r>
          </a:p>
          <a:p>
            <a:r>
              <a:rPr lang="en-US" dirty="0"/>
              <a:t>The result of God’s discipline is that “</a:t>
            </a:r>
            <a:r>
              <a:rPr lang="en-US" i="1" dirty="0">
                <a:solidFill>
                  <a:srgbClr val="000099"/>
                </a:solidFill>
                <a:latin typeface="Cambria" panose="02040503050406030204" pitchFamily="18" charset="0"/>
                <a:ea typeface="Cambria" panose="02040503050406030204" pitchFamily="18" charset="0"/>
              </a:rPr>
              <a:t>we may share [God’s] holiness</a:t>
            </a:r>
            <a:r>
              <a:rPr lang="en-US" dirty="0"/>
              <a:t>”.</a:t>
            </a:r>
          </a:p>
          <a:p>
            <a:r>
              <a:rPr lang="en-US" dirty="0"/>
              <a:t>God trains believers so they become more righteous.</a:t>
            </a:r>
          </a:p>
          <a:p>
            <a:r>
              <a:rPr lang="en-US" dirty="0"/>
              <a:t>Believers, therefore, should “</a:t>
            </a:r>
            <a:r>
              <a:rPr lang="en-US" i="1" dirty="0">
                <a:solidFill>
                  <a:srgbClr val="000099"/>
                </a:solidFill>
                <a:latin typeface="Cambria" panose="02040503050406030204" pitchFamily="18" charset="0"/>
                <a:ea typeface="Cambria" panose="02040503050406030204" pitchFamily="18" charset="0"/>
              </a:rPr>
              <a:t>be subject to</a:t>
            </a:r>
            <a:r>
              <a:rPr lang="en-US" dirty="0"/>
              <a:t>” to God’s discipline (as it says in verse 9) and endure it, since it is “</a:t>
            </a:r>
            <a:r>
              <a:rPr lang="en-US" i="1" dirty="0">
                <a:solidFill>
                  <a:srgbClr val="000099"/>
                </a:solidFill>
                <a:latin typeface="Cambria" panose="02040503050406030204" pitchFamily="18" charset="0"/>
                <a:ea typeface="Cambria" panose="02040503050406030204" pitchFamily="18" charset="0"/>
              </a:rPr>
              <a:t>for our good.</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386</a:t>
            </a:r>
          </a:p>
        </p:txBody>
      </p:sp>
    </p:spTree>
    <p:extLst>
      <p:ext uri="{BB962C8B-B14F-4D97-AF65-F5344CB8AC3E}">
        <p14:creationId xmlns:p14="http://schemas.microsoft.com/office/powerpoint/2010/main" val="7847998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3228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 moment all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discipline seems painful rather than pleasant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later it yields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peaceful fruit of righteousness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those who have been trained by it.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50015"/>
            <a:ext cx="8700536" cy="5070407"/>
          </a:xfrm>
        </p:spPr>
        <p:txBody>
          <a:bodyPr>
            <a:normAutofit/>
          </a:bodyPr>
          <a:lstStyle/>
          <a:p>
            <a:r>
              <a:rPr lang="en-US" dirty="0"/>
              <a:t>The author acknowledges here that “</a:t>
            </a:r>
            <a:r>
              <a:rPr lang="en-US" i="1" dirty="0">
                <a:solidFill>
                  <a:srgbClr val="000099"/>
                </a:solidFill>
                <a:latin typeface="Cambria" panose="02040503050406030204" pitchFamily="18" charset="0"/>
                <a:ea typeface="Cambria" panose="02040503050406030204" pitchFamily="18" charset="0"/>
              </a:rPr>
              <a:t>discipline seems painful rather than pleasant</a:t>
            </a:r>
            <a:r>
              <a:rPr lang="en-US" dirty="0"/>
              <a:t>”.</a:t>
            </a:r>
          </a:p>
          <a:p>
            <a:r>
              <a:rPr lang="en-US" dirty="0"/>
              <a:t>But in the long run, discipline yields a harvest that makes the “</a:t>
            </a:r>
            <a:r>
              <a:rPr lang="en-US" i="1" dirty="0">
                <a:solidFill>
                  <a:srgbClr val="000099"/>
                </a:solidFill>
                <a:latin typeface="Cambria" panose="02040503050406030204" pitchFamily="18" charset="0"/>
                <a:ea typeface="Cambria" panose="02040503050406030204" pitchFamily="18" charset="0"/>
              </a:rPr>
              <a:t>painful</a:t>
            </a:r>
            <a:r>
              <a:rPr lang="en-US" dirty="0"/>
              <a:t>” training worthwhile.</a:t>
            </a:r>
          </a:p>
          <a:p>
            <a:r>
              <a:rPr lang="en-US" dirty="0"/>
              <a:t>The fruit produced by discipline, the author tells us, is “</a:t>
            </a:r>
            <a:r>
              <a:rPr lang="en-US" i="1" dirty="0">
                <a:solidFill>
                  <a:srgbClr val="000099"/>
                </a:solidFill>
                <a:latin typeface="Cambria" panose="02040503050406030204" pitchFamily="18" charset="0"/>
                <a:ea typeface="Cambria" panose="02040503050406030204" pitchFamily="18" charset="0"/>
              </a:rPr>
              <a:t>the peaceful fruit of righteousness.</a:t>
            </a:r>
            <a:r>
              <a:rPr lang="en-US" dirty="0"/>
              <a:t>”</a:t>
            </a:r>
          </a:p>
          <a:p>
            <a:r>
              <a:rPr lang="en-US" dirty="0"/>
              <a:t>“</a:t>
            </a:r>
            <a:r>
              <a:rPr lang="en-US" i="1" dirty="0">
                <a:solidFill>
                  <a:srgbClr val="000099"/>
                </a:solidFill>
                <a:latin typeface="Cambria" panose="02040503050406030204" pitchFamily="18" charset="0"/>
                <a:ea typeface="Cambria" panose="02040503050406030204" pitchFamily="18" charset="0"/>
              </a:rPr>
              <a:t>Righteousness</a:t>
            </a:r>
            <a:r>
              <a:rPr lang="en-US" dirty="0"/>
              <a:t>” is another way of describing “</a:t>
            </a:r>
            <a:r>
              <a:rPr lang="en-US" i="1" dirty="0">
                <a:solidFill>
                  <a:srgbClr val="000099"/>
                </a:solidFill>
                <a:latin typeface="Cambria" panose="02040503050406030204" pitchFamily="18" charset="0"/>
                <a:ea typeface="Cambria" panose="02040503050406030204" pitchFamily="18" charset="0"/>
              </a:rPr>
              <a:t>holiness</a:t>
            </a:r>
            <a:r>
              <a:rPr lang="en-US" dirty="0"/>
              <a:t>” (mentioned in verse 10).</a:t>
            </a:r>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386</a:t>
            </a:r>
          </a:p>
        </p:txBody>
      </p:sp>
    </p:spTree>
    <p:extLst>
      <p:ext uri="{BB962C8B-B14F-4D97-AF65-F5344CB8AC3E}">
        <p14:creationId xmlns:p14="http://schemas.microsoft.com/office/powerpoint/2010/main" val="150273867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42852817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3228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 moment all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discipline seems painful rather than pleasant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later it yields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peaceful fruit of righteousness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those who have been trained by it.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350015"/>
            <a:ext cx="8700536" cy="5070407"/>
          </a:xfrm>
        </p:spPr>
        <p:txBody>
          <a:bodyPr>
            <a:normAutofit/>
          </a:bodyPr>
          <a:lstStyle/>
          <a:p>
            <a:r>
              <a:rPr lang="en-US" dirty="0"/>
              <a:t>What is emphasized here is that such “</a:t>
            </a:r>
            <a:r>
              <a:rPr lang="en-US" i="1" dirty="0">
                <a:solidFill>
                  <a:srgbClr val="000099"/>
                </a:solidFill>
                <a:latin typeface="Cambria" panose="02040503050406030204" pitchFamily="18" charset="0"/>
                <a:ea typeface="Cambria" panose="02040503050406030204" pitchFamily="18" charset="0"/>
              </a:rPr>
              <a:t>righteousness</a:t>
            </a:r>
            <a:r>
              <a:rPr lang="en-US" dirty="0"/>
              <a:t>” is “</a:t>
            </a:r>
            <a:r>
              <a:rPr lang="en-US" i="1" dirty="0">
                <a:solidFill>
                  <a:srgbClr val="000099"/>
                </a:solidFill>
                <a:latin typeface="Cambria" panose="02040503050406030204" pitchFamily="18" charset="0"/>
                <a:ea typeface="Cambria" panose="02040503050406030204" pitchFamily="18" charset="0"/>
              </a:rPr>
              <a:t>peaceful</a:t>
            </a:r>
            <a:r>
              <a:rPr lang="en-US" dirty="0"/>
              <a:t>”, that is to say, it is pleasing and satisfying.</a:t>
            </a:r>
          </a:p>
          <a:p>
            <a:r>
              <a:rPr lang="en-US" dirty="0"/>
              <a:t>The contrast between </a:t>
            </a:r>
            <a:r>
              <a:rPr lang="en-US" b="1" i="1" dirty="0"/>
              <a:t>present pain </a:t>
            </a:r>
            <a:r>
              <a:rPr lang="en-US" dirty="0"/>
              <a:t>and </a:t>
            </a:r>
            <a:r>
              <a:rPr lang="en-US" b="1" i="1" dirty="0"/>
              <a:t>future benefits</a:t>
            </a:r>
            <a:r>
              <a:rPr lang="en-US" dirty="0"/>
              <a:t> brings to mind what was said about Moses in Heb 11:24-26.</a:t>
            </a:r>
          </a:p>
          <a:p>
            <a:r>
              <a:rPr lang="en-US" dirty="0"/>
              <a:t>He rejected the pleasure he could have enjoyed as Pharoah's daughter in the </a:t>
            </a:r>
            <a:r>
              <a:rPr lang="en-US" b="1" i="1" dirty="0"/>
              <a:t>present</a:t>
            </a:r>
            <a:r>
              <a:rPr lang="en-US" dirty="0"/>
              <a:t> and instead chose to suffer with the people of God in order to </a:t>
            </a:r>
            <a:r>
              <a:rPr lang="en-US" dirty="0" err="1"/>
              <a:t>to</a:t>
            </a:r>
            <a:r>
              <a:rPr lang="en-US" dirty="0"/>
              <a:t> obtain a </a:t>
            </a:r>
            <a:r>
              <a:rPr lang="en-US" b="1" i="1" dirty="0"/>
              <a:t>future</a:t>
            </a:r>
            <a:r>
              <a:rPr lang="en-US" dirty="0"/>
              <a:t> reward.</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386</a:t>
            </a:r>
          </a:p>
        </p:txBody>
      </p:sp>
    </p:spTree>
    <p:extLst>
      <p:ext uri="{BB962C8B-B14F-4D97-AF65-F5344CB8AC3E}">
        <p14:creationId xmlns:p14="http://schemas.microsoft.com/office/powerpoint/2010/main" val="26467139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7248084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204306" y="592594"/>
            <a:ext cx="8676756" cy="6235814"/>
          </a:xfrm>
        </p:spPr>
        <p:txBody>
          <a:bodyPr>
            <a:normAutofit fontScale="77500" lnSpcReduction="20000"/>
          </a:bodyPr>
          <a:lstStyle/>
          <a:p>
            <a:r>
              <a:rPr lang="en-US" sz="3600" dirty="0"/>
              <a:t>God disciplines us by providentially bringing </a:t>
            </a:r>
            <a:r>
              <a:rPr lang="en-US" sz="3600" b="1" i="1" dirty="0"/>
              <a:t>difficult and painful experiences </a:t>
            </a:r>
            <a:r>
              <a:rPr lang="en-US" sz="3600" dirty="0"/>
              <a:t>into our lives.</a:t>
            </a:r>
          </a:p>
          <a:p>
            <a:r>
              <a:rPr lang="en-US" sz="3600" dirty="0"/>
              <a:t>Sometimes God the difficult and painful experiences that God uses to discipline us are a </a:t>
            </a:r>
            <a:r>
              <a:rPr lang="en-US" sz="3600" b="1" i="1" dirty="0"/>
              <a:t>direct result </a:t>
            </a:r>
            <a:r>
              <a:rPr lang="en-US" sz="3600" dirty="0"/>
              <a:t>of our rebellious behavior – but sometimes not. </a:t>
            </a:r>
          </a:p>
          <a:p>
            <a:r>
              <a:rPr lang="en-US" sz="3600" dirty="0"/>
              <a:t>Because of this, we can’t always know </a:t>
            </a:r>
            <a:r>
              <a:rPr lang="en-US" sz="3600" b="1" i="1" dirty="0"/>
              <a:t>why</a:t>
            </a:r>
            <a:r>
              <a:rPr lang="en-US" sz="3600" dirty="0"/>
              <a:t> God has providentially brought difficulties into our lives.</a:t>
            </a:r>
          </a:p>
          <a:p>
            <a:r>
              <a:rPr lang="en-US" sz="3600" dirty="0"/>
              <a:t>The comfort we have from </a:t>
            </a:r>
            <a:r>
              <a:rPr lang="en-US" sz="3600" b="1" i="1" dirty="0"/>
              <a:t>this</a:t>
            </a:r>
            <a:r>
              <a:rPr lang="en-US" sz="3600" dirty="0"/>
              <a:t> passage is that regardless of </a:t>
            </a:r>
            <a:r>
              <a:rPr lang="en-US" sz="3600" b="1" i="1" dirty="0"/>
              <a:t>why</a:t>
            </a:r>
            <a:r>
              <a:rPr lang="en-US" sz="3600" dirty="0"/>
              <a:t> God has brought pain and difficulty into our lives, his design is always to </a:t>
            </a:r>
            <a:r>
              <a:rPr lang="en-US" sz="3600" b="1" i="1" dirty="0"/>
              <a:t>sanctify</a:t>
            </a:r>
            <a:r>
              <a:rPr lang="en-US" sz="3600" dirty="0"/>
              <a:t> us, and so we should </a:t>
            </a:r>
            <a:r>
              <a:rPr lang="en-US" sz="3600" b="1" i="1" dirty="0"/>
              <a:t>always</a:t>
            </a:r>
            <a:r>
              <a:rPr lang="en-US" sz="3600" dirty="0"/>
              <a:t> receive them with thanksgiving.</a:t>
            </a:r>
          </a:p>
          <a:p>
            <a:r>
              <a:rPr lang="en-US" sz="3600" dirty="0"/>
              <a:t>Obviously, this is easier said than done!</a:t>
            </a:r>
          </a:p>
          <a:p>
            <a:r>
              <a:rPr lang="en-US" sz="3600" dirty="0"/>
              <a:t>Can you think of an experience that you’d be willing to share with the class, where God brought pain and difficulty into your life that you believe caused you to progress in your sanctification?</a:t>
            </a:r>
          </a:p>
        </p:txBody>
      </p:sp>
    </p:spTree>
    <p:extLst>
      <p:ext uri="{BB962C8B-B14F-4D97-AF65-F5344CB8AC3E}">
        <p14:creationId xmlns:p14="http://schemas.microsoft.com/office/powerpoint/2010/main" val="22788106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b="1" dirty="0"/>
              <a:t>*Class Discussion Time</a:t>
            </a:r>
          </a:p>
        </p:txBody>
      </p:sp>
      <p:sp>
        <p:nvSpPr>
          <p:cNvPr id="4" name="Content Placeholder 3"/>
          <p:cNvSpPr>
            <a:spLocks noGrp="1"/>
          </p:cNvSpPr>
          <p:nvPr>
            <p:ph idx="1"/>
          </p:nvPr>
        </p:nvSpPr>
        <p:spPr>
          <a:xfrm>
            <a:off x="204306" y="592594"/>
            <a:ext cx="8676756" cy="5890620"/>
          </a:xfrm>
        </p:spPr>
        <p:txBody>
          <a:bodyPr>
            <a:normAutofit lnSpcReduction="10000"/>
          </a:bodyPr>
          <a:lstStyle/>
          <a:p>
            <a:r>
              <a:rPr lang="en-US" sz="3600" dirty="0"/>
              <a:t>Our author compares the discipline that God brings into the lives of his people with the discipline given by “</a:t>
            </a:r>
            <a:r>
              <a:rPr lang="en-US" sz="3600" i="1" dirty="0">
                <a:solidFill>
                  <a:srgbClr val="000099"/>
                </a:solidFill>
                <a:latin typeface="Cambria" panose="02040503050406030204" pitchFamily="18" charset="0"/>
                <a:ea typeface="Cambria" panose="02040503050406030204" pitchFamily="18" charset="0"/>
              </a:rPr>
              <a:t>earthly</a:t>
            </a:r>
            <a:r>
              <a:rPr lang="en-US" sz="3600" dirty="0"/>
              <a:t>” parents to their children.</a:t>
            </a:r>
          </a:p>
          <a:p>
            <a:r>
              <a:rPr lang="en-US" sz="3600" dirty="0"/>
              <a:t>We live in an society where parental discipline seems to have fallen out of favor in many quarters.</a:t>
            </a:r>
          </a:p>
          <a:p>
            <a:r>
              <a:rPr lang="en-US" sz="3600" dirty="0"/>
              <a:t>So I thought it might be good for us to reflect briefly on some of the principles that the author references concerning parental discipline.</a:t>
            </a:r>
          </a:p>
        </p:txBody>
      </p:sp>
    </p:spTree>
    <p:extLst>
      <p:ext uri="{BB962C8B-B14F-4D97-AF65-F5344CB8AC3E}">
        <p14:creationId xmlns:p14="http://schemas.microsoft.com/office/powerpoint/2010/main" val="5238827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204306" y="592594"/>
            <a:ext cx="8676756" cy="6235814"/>
          </a:xfrm>
        </p:spPr>
        <p:txBody>
          <a:bodyPr>
            <a:normAutofit lnSpcReduction="10000"/>
          </a:bodyPr>
          <a:lstStyle/>
          <a:p>
            <a:r>
              <a:rPr lang="en-US" baseline="30000" dirty="0">
                <a:latin typeface="Candara" panose="020E0502030303020204" pitchFamily="34" charset="0"/>
                <a:ea typeface="Cambria" panose="02040503050406030204" pitchFamily="18" charset="0"/>
              </a:rPr>
              <a:t>7b </a:t>
            </a:r>
            <a:r>
              <a:rPr lang="en-US" i="1" dirty="0">
                <a:solidFill>
                  <a:srgbClr val="000099"/>
                </a:solidFill>
                <a:latin typeface="Cambria" panose="02040503050406030204" pitchFamily="18" charset="0"/>
                <a:ea typeface="Cambria" panose="02040503050406030204" pitchFamily="18" charset="0"/>
              </a:rPr>
              <a:t>For what son is there whom his father does not discipline?</a:t>
            </a:r>
            <a:endParaRPr lang="en-US" dirty="0"/>
          </a:p>
          <a:p>
            <a:pPr lvl="1"/>
            <a:r>
              <a:rPr lang="en-US" dirty="0"/>
              <a:t>The assumption here is that it’s a </a:t>
            </a:r>
            <a:r>
              <a:rPr lang="en-US" b="1" i="1" dirty="0"/>
              <a:t>given</a:t>
            </a:r>
            <a:r>
              <a:rPr lang="en-US" dirty="0"/>
              <a:t> that a father will discipline his children. To be a good father, you </a:t>
            </a:r>
            <a:r>
              <a:rPr lang="en-US" b="1" i="1" dirty="0"/>
              <a:t>must</a:t>
            </a:r>
            <a:r>
              <a:rPr lang="en-US" dirty="0"/>
              <a:t> properly discipline your children.</a:t>
            </a:r>
          </a:p>
          <a:p>
            <a:r>
              <a:rPr lang="en-US" baseline="30000" dirty="0">
                <a:latin typeface="Candara" panose="020E0502030303020204" pitchFamily="34" charset="0"/>
                <a:ea typeface="Cambria" panose="02040503050406030204" pitchFamily="18" charset="0"/>
              </a:rPr>
              <a:t>8</a:t>
            </a:r>
            <a:r>
              <a:rPr lang="en-US" i="1" dirty="0">
                <a:solidFill>
                  <a:srgbClr val="000099"/>
                </a:solidFill>
                <a:latin typeface="Cambria" panose="02040503050406030204" pitchFamily="18" charset="0"/>
                <a:ea typeface="Cambria" panose="02040503050406030204" pitchFamily="18" charset="0"/>
              </a:rPr>
              <a:t> If you are left without discipline, in which all have participated, then you are illegitimate children and not sons. </a:t>
            </a:r>
          </a:p>
          <a:p>
            <a:pPr lvl="1"/>
            <a:r>
              <a:rPr lang="en-US" dirty="0"/>
              <a:t>A father who fails to properly discipline his children is treating them as though they are illegitimate children.</a:t>
            </a:r>
          </a:p>
          <a:p>
            <a:r>
              <a:rPr lang="en-US" baseline="30000" dirty="0">
                <a:latin typeface="Candara" panose="020E0502030303020204" pitchFamily="34" charset="0"/>
                <a:ea typeface="Cambria" panose="02040503050406030204" pitchFamily="18" charset="0"/>
              </a:rPr>
              <a:t>9</a:t>
            </a:r>
            <a:r>
              <a:rPr lang="en-US" i="1" dirty="0">
                <a:solidFill>
                  <a:srgbClr val="000099"/>
                </a:solidFill>
                <a:latin typeface="Cambria" panose="02040503050406030204" pitchFamily="18" charset="0"/>
                <a:ea typeface="Cambria" panose="02040503050406030204" pitchFamily="18" charset="0"/>
              </a:rPr>
              <a:t> …we have had earthly fathers who disciplined us and we respected them. </a:t>
            </a:r>
          </a:p>
          <a:p>
            <a:pPr lvl="1"/>
            <a:r>
              <a:rPr lang="en-US" dirty="0"/>
              <a:t>A father who </a:t>
            </a:r>
            <a:r>
              <a:rPr lang="en-US" b="1" i="1" dirty="0"/>
              <a:t>does</a:t>
            </a:r>
            <a:r>
              <a:rPr lang="en-US" dirty="0"/>
              <a:t> properly discipline his children is worthy of being respected by them and normally </a:t>
            </a:r>
            <a:r>
              <a:rPr lang="en-US" b="1" i="1" dirty="0"/>
              <a:t>will</a:t>
            </a:r>
            <a:r>
              <a:rPr lang="en-US" dirty="0"/>
              <a:t> be respected by them – especially when they grow up and perhaps have children of their own.</a:t>
            </a:r>
          </a:p>
        </p:txBody>
      </p:sp>
    </p:spTree>
    <p:extLst>
      <p:ext uri="{BB962C8B-B14F-4D97-AF65-F5344CB8AC3E}">
        <p14:creationId xmlns:p14="http://schemas.microsoft.com/office/powerpoint/2010/main" val="23621851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204306" y="592594"/>
            <a:ext cx="8676756" cy="6235814"/>
          </a:xfrm>
        </p:spPr>
        <p:txBody>
          <a:bodyPr>
            <a:normAutofit lnSpcReduction="10000"/>
          </a:bodyPr>
          <a:lstStyle/>
          <a:p>
            <a:r>
              <a:rPr lang="en-US" sz="2800" baseline="30000" dirty="0">
                <a:latin typeface="Candara" panose="020E0502030303020204" pitchFamily="34" charset="0"/>
                <a:ea typeface="Cambria" panose="02040503050406030204" pitchFamily="18" charset="0"/>
              </a:rPr>
              <a:t>10</a:t>
            </a:r>
            <a:r>
              <a:rPr lang="en-US" sz="2800" i="1" dirty="0">
                <a:solidFill>
                  <a:srgbClr val="000099"/>
                </a:solidFill>
                <a:latin typeface="Cambria" panose="02040503050406030204" pitchFamily="18" charset="0"/>
                <a:ea typeface="Cambria" panose="02040503050406030204" pitchFamily="18" charset="0"/>
              </a:rPr>
              <a:t> For [our earthly fathers] disciplined us for a short time as it seemed best to them.</a:t>
            </a:r>
            <a:endParaRPr lang="en-US" dirty="0"/>
          </a:p>
          <a:p>
            <a:pPr lvl="1"/>
            <a:r>
              <a:rPr lang="en-US" dirty="0"/>
              <a:t>We only have a </a:t>
            </a:r>
            <a:r>
              <a:rPr lang="en-US" b="1" i="1" dirty="0"/>
              <a:t>short time </a:t>
            </a:r>
            <a:r>
              <a:rPr lang="en-US" dirty="0"/>
              <a:t>in which to raise our kids, make the best of it!</a:t>
            </a:r>
          </a:p>
          <a:p>
            <a:pPr lvl="1"/>
            <a:r>
              <a:rPr lang="en-US" dirty="0"/>
              <a:t>No parent is perfect. But our parents, in </a:t>
            </a:r>
            <a:r>
              <a:rPr lang="en-US" b="1" i="1" dirty="0"/>
              <a:t>most</a:t>
            </a:r>
            <a:r>
              <a:rPr lang="en-US" dirty="0"/>
              <a:t> cases, disciplined us in the way they thought best. As such, we should appreciate their efforts and not be overly critical.</a:t>
            </a:r>
          </a:p>
          <a:p>
            <a:r>
              <a:rPr lang="en-US" sz="2800" baseline="30000" dirty="0">
                <a:latin typeface="Candara" panose="020E0502030303020204" pitchFamily="34" charset="0"/>
                <a:ea typeface="Cambria" panose="02040503050406030204" pitchFamily="18" charset="0"/>
              </a:rPr>
              <a:t>11</a:t>
            </a:r>
            <a:r>
              <a:rPr lang="en-US" sz="2800" i="1" dirty="0">
                <a:solidFill>
                  <a:srgbClr val="000099"/>
                </a:solidFill>
                <a:latin typeface="Cambria" panose="02040503050406030204" pitchFamily="18" charset="0"/>
                <a:ea typeface="Cambria" panose="02040503050406030204" pitchFamily="18" charset="0"/>
              </a:rPr>
              <a:t> For the moment all discipline seems painful rather than pleasant, but later it yields the peaceful fruit of righteousness to those who have been trained by it.</a:t>
            </a:r>
            <a:r>
              <a:rPr lang="en-US" i="1" dirty="0">
                <a:solidFill>
                  <a:srgbClr val="000099"/>
                </a:solidFill>
                <a:latin typeface="Cambria" panose="02040503050406030204" pitchFamily="18" charset="0"/>
                <a:ea typeface="Cambria" panose="02040503050406030204" pitchFamily="18" charset="0"/>
              </a:rPr>
              <a:t> </a:t>
            </a:r>
          </a:p>
          <a:p>
            <a:pPr lvl="1"/>
            <a:r>
              <a:rPr lang="en-US" dirty="0"/>
              <a:t>In order for discipline to be administered properly, it </a:t>
            </a:r>
            <a:r>
              <a:rPr lang="en-US" b="1" i="1" dirty="0"/>
              <a:t>must</a:t>
            </a:r>
            <a:r>
              <a:rPr lang="en-US" dirty="0"/>
              <a:t> be </a:t>
            </a:r>
            <a:r>
              <a:rPr lang="en-US" b="1" i="1" dirty="0"/>
              <a:t>painful</a:t>
            </a:r>
            <a:r>
              <a:rPr lang="en-US" dirty="0"/>
              <a:t>. Discipline that is not painful, will be largely ineffective.</a:t>
            </a:r>
          </a:p>
          <a:p>
            <a:pPr lvl="1"/>
            <a:r>
              <a:rPr lang="en-US" dirty="0"/>
              <a:t>Nobody – neither the parent nor the child – enjoys the pain caused by discipline. But, in the long run, the </a:t>
            </a:r>
            <a:r>
              <a:rPr lang="en-US" b="1" i="1" dirty="0"/>
              <a:t>benefits</a:t>
            </a:r>
            <a:r>
              <a:rPr lang="en-US" dirty="0"/>
              <a:t> of properly administered discipline </a:t>
            </a:r>
            <a:r>
              <a:rPr lang="en-US" b="1" i="1" dirty="0"/>
              <a:t>far outweigh </a:t>
            </a:r>
            <a:r>
              <a:rPr lang="en-US" dirty="0"/>
              <a:t>the </a:t>
            </a:r>
            <a:r>
              <a:rPr lang="en-US" b="1" i="1" dirty="0"/>
              <a:t>pain</a:t>
            </a:r>
            <a:r>
              <a:rPr lang="en-US" dirty="0"/>
              <a:t> that discipline causes for both the parent and the child.</a:t>
            </a:r>
          </a:p>
        </p:txBody>
      </p:sp>
    </p:spTree>
    <p:extLst>
      <p:ext uri="{BB962C8B-B14F-4D97-AF65-F5344CB8AC3E}">
        <p14:creationId xmlns:p14="http://schemas.microsoft.com/office/powerpoint/2010/main" val="39844980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fontScale="92500" lnSpcReduction="20000"/>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A Call to Persevere (10:32-12:29)</a:t>
            </a:r>
          </a:p>
          <a:p>
            <a:pPr marL="1485900" lvl="2" indent="-571500">
              <a:buFont typeface="+mj-lt"/>
              <a:buAutoNum type="arabicPeriod"/>
            </a:pPr>
            <a:r>
              <a:rPr lang="en-US" dirty="0">
                <a:solidFill>
                  <a:schemeClr val="tx1">
                    <a:lumMod val="50000"/>
                    <a:lumOff val="50000"/>
                  </a:schemeClr>
                </a:solidFill>
              </a:rPr>
              <a:t>Don’t Abandon Confidence but Persevere in Faith (10:32–39)</a:t>
            </a:r>
          </a:p>
          <a:p>
            <a:pPr marL="1485900" lvl="2" indent="-571500">
              <a:buFont typeface="+mj-lt"/>
              <a:buAutoNum type="arabicPeriod"/>
            </a:pPr>
            <a:r>
              <a:rPr lang="en-US" dirty="0">
                <a:solidFill>
                  <a:schemeClr val="tx1">
                    <a:lumMod val="50000"/>
                    <a:lumOff val="50000"/>
                  </a:schemeClr>
                </a:solidFill>
              </a:rPr>
              <a:t>The “Hall of Faith” – Description and Examples of Persevering Faith (11:1-12:3)</a:t>
            </a:r>
          </a:p>
          <a:p>
            <a:pPr marL="1485900" lvl="2" indent="-571500">
              <a:buFont typeface="+mj-lt"/>
              <a:buAutoNum type="arabicPeriod"/>
            </a:pPr>
            <a:r>
              <a:rPr lang="en-US" dirty="0"/>
              <a:t>Endure Discipline as Sons (12:4-11)</a:t>
            </a:r>
          </a:p>
          <a:p>
            <a:pPr marL="1485900" lvl="2" indent="-571500">
              <a:buFont typeface="+mj-lt"/>
              <a:buAutoNum type="arabicPeriod"/>
            </a:pPr>
            <a:r>
              <a:rPr lang="en-US" dirty="0">
                <a:solidFill>
                  <a:schemeClr val="tx1">
                    <a:lumMod val="50000"/>
                    <a:lumOff val="50000"/>
                  </a:schemeClr>
                </a:solidFill>
              </a:rPr>
              <a:t>Persevere in the Pursuit of Holiness (12:12-17)</a:t>
            </a:r>
          </a:p>
          <a:p>
            <a:pPr marL="1028700" lvl="1" indent="-571500">
              <a:buFont typeface="+mj-lt"/>
              <a:buAutoNum type="alphaUcPeriod"/>
            </a:pPr>
            <a:r>
              <a:rPr lang="en-US" dirty="0">
                <a:solidFill>
                  <a:schemeClr val="tx1">
                    <a:lumMod val="50000"/>
                    <a:lumOff val="50000"/>
                  </a:schemeClr>
                </a:solidFill>
              </a:rPr>
              <a:t>You Have Come to Mount Zion Instead of Mount Sinai (12:18-24)</a:t>
            </a:r>
          </a:p>
          <a:p>
            <a:pPr marL="1028700" lvl="1" indent="-571500">
              <a:buFont typeface="+mj-lt"/>
              <a:buAutoNum type="alphaUcPeriod"/>
            </a:pPr>
            <a:r>
              <a:rPr lang="en-US" dirty="0">
                <a:solidFill>
                  <a:schemeClr val="tx1">
                    <a:lumMod val="50000"/>
                    <a:lumOff val="50000"/>
                  </a:schemeClr>
                </a:solidFill>
              </a:rPr>
              <a:t>Final Warning: Don’t Reject God’s Word! (12:25-29)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17835171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749575"/>
          </a:xfrm>
        </p:spPr>
        <p:txBody>
          <a:bodyPr/>
          <a:lstStyle/>
          <a:p>
            <a:r>
              <a:rPr lang="fr-FR" sz="4400" dirty="0">
                <a:solidFill>
                  <a:srgbClr val="002060"/>
                </a:solidFill>
              </a:rPr>
              <a:t>Endure Discipline as Sons (12:4-11)</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200148" y="714253"/>
            <a:ext cx="8822194" cy="6067220"/>
          </a:xfrm>
        </p:spPr>
        <p:txBody>
          <a:bodyPr>
            <a:normAutofit fontScale="92500" lnSpcReduction="20000"/>
          </a:bodyPr>
          <a:lstStyle/>
          <a:p>
            <a:pPr marL="0" indent="0" algn="l" rtl="0">
              <a:buNone/>
            </a:pPr>
            <a:r>
              <a:rPr lang="en-US" sz="3000" baseline="30000" dirty="0">
                <a:latin typeface="Candara" panose="020E0502030303020204" pitchFamily="34" charset="0"/>
                <a:ea typeface="Cambria" panose="02040503050406030204" pitchFamily="18" charset="0"/>
              </a:rPr>
              <a:t>4</a:t>
            </a:r>
            <a:r>
              <a:rPr lang="en-US" sz="3000" i="1" dirty="0">
                <a:solidFill>
                  <a:srgbClr val="000099"/>
                </a:solidFill>
                <a:latin typeface="Candara" panose="020E0502030303020204" pitchFamily="34" charset="0"/>
                <a:ea typeface="Cambria" panose="02040503050406030204" pitchFamily="18" charset="0"/>
              </a:rPr>
              <a:t> </a:t>
            </a:r>
            <a:r>
              <a:rPr lang="en-US" sz="3000" i="1" dirty="0">
                <a:solidFill>
                  <a:srgbClr val="000099"/>
                </a:solidFill>
                <a:latin typeface="Cambria" panose="02040503050406030204" pitchFamily="18" charset="0"/>
                <a:ea typeface="Cambria" panose="02040503050406030204" pitchFamily="18" charset="0"/>
              </a:rPr>
              <a:t>In your struggle against sin you have not yet resisted to the point of shedding your blood. </a:t>
            </a:r>
            <a:r>
              <a:rPr lang="en-US" sz="3000" baseline="30000" dirty="0">
                <a:latin typeface="Candara" panose="020E0502030303020204" pitchFamily="34" charset="0"/>
                <a:ea typeface="Cambria" panose="02040503050406030204" pitchFamily="18" charset="0"/>
              </a:rPr>
              <a:t>5</a:t>
            </a:r>
            <a:r>
              <a:rPr lang="en-US" sz="3000" i="1" dirty="0">
                <a:solidFill>
                  <a:srgbClr val="000099"/>
                </a:solidFill>
                <a:latin typeface="Cambria" panose="02040503050406030204" pitchFamily="18" charset="0"/>
                <a:ea typeface="Cambria" panose="02040503050406030204" pitchFamily="18" charset="0"/>
              </a:rPr>
              <a:t> And have you forgotten the exhortation that addresses you as sons? </a:t>
            </a:r>
          </a:p>
          <a:p>
            <a:pPr marL="457200" lvl="1" indent="0">
              <a:buNone/>
            </a:pPr>
            <a:r>
              <a:rPr lang="en-US" i="1" dirty="0">
                <a:solidFill>
                  <a:srgbClr val="7030A0"/>
                </a:solidFill>
                <a:latin typeface="Cambria" panose="02040503050406030204" pitchFamily="18" charset="0"/>
                <a:ea typeface="Cambria" panose="02040503050406030204" pitchFamily="18" charset="0"/>
              </a:rPr>
              <a:t>“My son, do not regard lightly the discipline of the Lord, nor be weary when reproved by him. </a:t>
            </a:r>
            <a:r>
              <a:rPr lang="en-US" baseline="30000" dirty="0">
                <a:solidFill>
                  <a:srgbClr val="7030A0"/>
                </a:solidFill>
                <a:latin typeface="Candara" panose="020E0502030303020204" pitchFamily="34" charset="0"/>
                <a:ea typeface="Cambria" panose="02040503050406030204" pitchFamily="18" charset="0"/>
              </a:rPr>
              <a:t>6</a:t>
            </a:r>
            <a:r>
              <a:rPr lang="en-US" i="1" dirty="0">
                <a:solidFill>
                  <a:srgbClr val="7030A0"/>
                </a:solidFill>
                <a:latin typeface="Cambria" panose="02040503050406030204" pitchFamily="18" charset="0"/>
                <a:ea typeface="Cambria" panose="02040503050406030204" pitchFamily="18" charset="0"/>
              </a:rPr>
              <a:t> For the Lord disciplines the one he loves, and chastises every son whom he receives.” [Prov 3:11-12] </a:t>
            </a:r>
          </a:p>
          <a:p>
            <a:pPr marL="0" indent="0">
              <a:buNone/>
            </a:pPr>
            <a:r>
              <a:rPr lang="en-US" sz="3000" baseline="30000" dirty="0">
                <a:latin typeface="Candara" panose="020E0502030303020204" pitchFamily="34" charset="0"/>
                <a:ea typeface="Cambria" panose="02040503050406030204" pitchFamily="18" charset="0"/>
              </a:rPr>
              <a:t>7</a:t>
            </a:r>
            <a:r>
              <a:rPr lang="en-US" sz="3000" i="1" dirty="0">
                <a:solidFill>
                  <a:srgbClr val="000099"/>
                </a:solidFill>
                <a:latin typeface="Cambria" panose="02040503050406030204" pitchFamily="18" charset="0"/>
                <a:ea typeface="Cambria" panose="02040503050406030204" pitchFamily="18" charset="0"/>
              </a:rPr>
              <a:t> It is for discipline that you have to endure. God is treating you as sons. For what son is there whom his father does not discipline? </a:t>
            </a:r>
            <a:r>
              <a:rPr lang="en-US" sz="3000" baseline="30000" dirty="0">
                <a:latin typeface="Candara" panose="020E0502030303020204" pitchFamily="34" charset="0"/>
                <a:ea typeface="Cambria" panose="02040503050406030204" pitchFamily="18" charset="0"/>
              </a:rPr>
              <a:t>8</a:t>
            </a:r>
            <a:r>
              <a:rPr lang="en-US" sz="3000" i="1" dirty="0">
                <a:solidFill>
                  <a:srgbClr val="000099"/>
                </a:solidFill>
                <a:latin typeface="Cambria" panose="02040503050406030204" pitchFamily="18" charset="0"/>
                <a:ea typeface="Cambria" panose="02040503050406030204" pitchFamily="18" charset="0"/>
              </a:rPr>
              <a:t> If you are left without discipline, in which all have participated, then you are illegitimate children and not sons. </a:t>
            </a:r>
            <a:r>
              <a:rPr lang="en-US" sz="3000" baseline="30000" dirty="0">
                <a:latin typeface="Candara" panose="020E0502030303020204" pitchFamily="34" charset="0"/>
                <a:ea typeface="Cambria" panose="02040503050406030204" pitchFamily="18" charset="0"/>
              </a:rPr>
              <a:t>9</a:t>
            </a:r>
            <a:r>
              <a:rPr lang="en-US" sz="3000" i="1" dirty="0">
                <a:solidFill>
                  <a:srgbClr val="000099"/>
                </a:solidFill>
                <a:latin typeface="Cambria" panose="02040503050406030204" pitchFamily="18" charset="0"/>
                <a:ea typeface="Cambria" panose="02040503050406030204" pitchFamily="18" charset="0"/>
              </a:rPr>
              <a:t> Besides this, we have had earthly fathers who disciplined us and we respected them. Shall we not much more be subject to the Father of spirits and live? </a:t>
            </a:r>
            <a:r>
              <a:rPr lang="en-US" sz="3000" baseline="30000" dirty="0">
                <a:latin typeface="Candara" panose="020E0502030303020204" pitchFamily="34" charset="0"/>
                <a:ea typeface="Cambria" panose="02040503050406030204" pitchFamily="18" charset="0"/>
              </a:rPr>
              <a:t>10</a:t>
            </a:r>
            <a:r>
              <a:rPr lang="en-US" sz="3000" i="1" dirty="0">
                <a:solidFill>
                  <a:srgbClr val="000099"/>
                </a:solidFill>
                <a:latin typeface="Cambria" panose="02040503050406030204" pitchFamily="18" charset="0"/>
                <a:ea typeface="Cambria" panose="02040503050406030204" pitchFamily="18" charset="0"/>
              </a:rPr>
              <a:t> For they disciplined us for a short time as it seemed best to them, but he disciplines us for our good, that we may share his holiness. </a:t>
            </a:r>
            <a:r>
              <a:rPr lang="en-US" sz="3000" baseline="30000" dirty="0">
                <a:latin typeface="Candara" panose="020E0502030303020204" pitchFamily="34" charset="0"/>
                <a:ea typeface="Cambria" panose="02040503050406030204" pitchFamily="18" charset="0"/>
              </a:rPr>
              <a:t>11</a:t>
            </a:r>
            <a:r>
              <a:rPr lang="en-US" sz="3000" i="1" dirty="0">
                <a:solidFill>
                  <a:srgbClr val="000099"/>
                </a:solidFill>
                <a:latin typeface="Cambria" panose="02040503050406030204" pitchFamily="18" charset="0"/>
                <a:ea typeface="Cambria" panose="02040503050406030204" pitchFamily="18" charset="0"/>
              </a:rPr>
              <a:t> For the moment all discipline seems painful rather than pleasant, but later it yields the peaceful fruit of righteousness to those who have been trained by it. </a:t>
            </a:r>
          </a:p>
        </p:txBody>
      </p:sp>
    </p:spTree>
    <p:extLst>
      <p:ext uri="{BB962C8B-B14F-4D97-AF65-F5344CB8AC3E}">
        <p14:creationId xmlns:p14="http://schemas.microsoft.com/office/powerpoint/2010/main" val="13792333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75741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700" b="0" i="1" u="none" strike="noStrike" kern="1200" cap="none" spc="0" normalizeH="0" baseline="0" noProof="0" dirty="0">
                <a:ln>
                  <a:noFill/>
                </a:ln>
                <a:solidFill>
                  <a:srgbClr val="000099"/>
                </a:solidFill>
                <a:effectLst/>
                <a:uLnTx/>
                <a:uFillTx/>
                <a:latin typeface="Candara" panose="020E0502030303020204" pitchFamily="34" charset="0"/>
                <a:ea typeface="Cambria" panose="02040503050406030204" pitchFamily="18" charset="0"/>
                <a:cs typeface="+mn-cs"/>
              </a:rPr>
              <a:t>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 your struggle against sin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you have not yet resisted to the point of shedding your blood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820211"/>
            <a:ext cx="8700536" cy="5600211"/>
          </a:xfrm>
        </p:spPr>
        <p:txBody>
          <a:bodyPr>
            <a:normAutofit fontScale="85000" lnSpcReduction="20000"/>
          </a:bodyPr>
          <a:lstStyle/>
          <a:p>
            <a:r>
              <a:rPr lang="en-US" dirty="0"/>
              <a:t>In </a:t>
            </a:r>
            <a:r>
              <a:rPr lang="en-US" b="1" i="1" dirty="0"/>
              <a:t>his</a:t>
            </a:r>
            <a:r>
              <a:rPr lang="en-US" dirty="0"/>
              <a:t> endurance of the hostility of sinners, Christ had suffered </a:t>
            </a:r>
            <a:r>
              <a:rPr lang="en-US" b="1" i="1" dirty="0"/>
              <a:t>death</a:t>
            </a:r>
            <a:r>
              <a:rPr lang="en-US" dirty="0"/>
              <a:t>.</a:t>
            </a:r>
          </a:p>
          <a:p>
            <a:r>
              <a:rPr lang="en-US" dirty="0"/>
              <a:t>So too did many of the heroes of the faith celebrated in chapter 11. Some of them are described as having been “</a:t>
            </a:r>
            <a:r>
              <a:rPr lang="en-US" b="1" i="1" dirty="0">
                <a:solidFill>
                  <a:srgbClr val="000099"/>
                </a:solidFill>
                <a:latin typeface="Cambria" panose="02040503050406030204" pitchFamily="18" charset="0"/>
                <a:ea typeface="Cambria" panose="02040503050406030204" pitchFamily="18" charset="0"/>
              </a:rPr>
              <a:t>tortured</a:t>
            </a:r>
            <a:r>
              <a:rPr lang="en-US" i="1" dirty="0">
                <a:solidFill>
                  <a:srgbClr val="000099"/>
                </a:solidFill>
                <a:latin typeface="Cambria" panose="02040503050406030204" pitchFamily="18" charset="0"/>
                <a:ea typeface="Cambria" panose="02040503050406030204" pitchFamily="18" charset="0"/>
              </a:rPr>
              <a:t>, refusing to accept release, so that they might rise again to a better life.</a:t>
            </a:r>
            <a:r>
              <a:rPr lang="en-US" dirty="0"/>
              <a:t>”</a:t>
            </a:r>
          </a:p>
          <a:p>
            <a:r>
              <a:rPr lang="en-US" dirty="0"/>
              <a:t>The recipients of this letter had in </a:t>
            </a:r>
            <a:r>
              <a:rPr lang="en-US" b="1" i="1" dirty="0"/>
              <a:t>earlier</a:t>
            </a:r>
            <a:r>
              <a:rPr lang="en-US" dirty="0"/>
              <a:t> days endured </a:t>
            </a:r>
            <a:r>
              <a:rPr lang="en-US" b="1" i="1" dirty="0"/>
              <a:t>severe persecution </a:t>
            </a:r>
            <a:r>
              <a:rPr lang="en-US" dirty="0"/>
              <a:t>for their faith, but they had </a:t>
            </a:r>
            <a:r>
              <a:rPr lang="en-US" b="1" i="1" dirty="0"/>
              <a:t>not yet</a:t>
            </a:r>
            <a:r>
              <a:rPr lang="en-US" dirty="0"/>
              <a:t> been called upon to </a:t>
            </a:r>
            <a:r>
              <a:rPr lang="en-US" b="1" i="1" dirty="0"/>
              <a:t>die</a:t>
            </a:r>
            <a:r>
              <a:rPr lang="en-US" dirty="0"/>
              <a:t> for their faith.</a:t>
            </a:r>
          </a:p>
          <a:p>
            <a:r>
              <a:rPr lang="en-US" dirty="0"/>
              <a:t>There might yet be </a:t>
            </a:r>
            <a:r>
              <a:rPr lang="en-US" b="1" i="1" dirty="0"/>
              <a:t>more</a:t>
            </a:r>
            <a:r>
              <a:rPr lang="en-US" dirty="0"/>
              <a:t> severe trials coming their way, but this was no time to be discouraged, considering that </a:t>
            </a:r>
            <a:r>
              <a:rPr lang="en-US" b="1" i="1" dirty="0"/>
              <a:t>others</a:t>
            </a:r>
            <a:r>
              <a:rPr lang="en-US" dirty="0"/>
              <a:t> had remained steadfast while enduring suffering </a:t>
            </a:r>
            <a:r>
              <a:rPr lang="en-US" b="1" i="1" dirty="0"/>
              <a:t>much worse</a:t>
            </a:r>
            <a:r>
              <a:rPr lang="en-US" dirty="0"/>
              <a:t> than theirs. </a:t>
            </a:r>
          </a:p>
          <a:p>
            <a:r>
              <a:rPr lang="en-US" b="1" i="1" dirty="0"/>
              <a:t>Instead</a:t>
            </a:r>
            <a:r>
              <a:rPr lang="en-US" dirty="0"/>
              <a:t>, they ought to realize that their present hardships were a token of their heavenly Father's </a:t>
            </a:r>
            <a:r>
              <a:rPr lang="en-US" b="1" i="1" dirty="0"/>
              <a:t>love</a:t>
            </a:r>
            <a:r>
              <a:rPr lang="en-US" dirty="0"/>
              <a:t> for them, and the means by which he was </a:t>
            </a:r>
            <a:r>
              <a:rPr lang="en-US" b="1" i="1" dirty="0"/>
              <a:t>training</a:t>
            </a:r>
            <a:r>
              <a:rPr lang="en-US" dirty="0"/>
              <a:t> them as a father would train his sons.</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F. F. Bruce. </a:t>
            </a:r>
            <a:r>
              <a:rPr lang="en-US" i="1" dirty="0"/>
              <a:t>The Epistle to the Hebrews</a:t>
            </a:r>
          </a:p>
        </p:txBody>
      </p:sp>
    </p:spTree>
    <p:extLst>
      <p:ext uri="{BB962C8B-B14F-4D97-AF65-F5344CB8AC3E}">
        <p14:creationId xmlns:p14="http://schemas.microsoft.com/office/powerpoint/2010/main" val="282744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269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have you forgotten the exhortation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addresses you as sons?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“My son, do not regard lightly the discipline of the Lord, nor be weary when reproved by him.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the Lord disciplines the one he loves, and chastises every son whom he receives.” [Prov 3:11-12] </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993627"/>
            <a:ext cx="8700536" cy="4426795"/>
          </a:xfrm>
        </p:spPr>
        <p:txBody>
          <a:bodyPr>
            <a:normAutofit fontScale="92500" lnSpcReduction="10000"/>
          </a:bodyPr>
          <a:lstStyle/>
          <a:p>
            <a:r>
              <a:rPr lang="en-US" dirty="0"/>
              <a:t>The readers’ dismay over their present suffering is </a:t>
            </a:r>
            <a:r>
              <a:rPr lang="en-US" b="1" i="1" dirty="0"/>
              <a:t>partly</a:t>
            </a:r>
            <a:r>
              <a:rPr lang="en-US" dirty="0"/>
              <a:t> due to the fact that they have “</a:t>
            </a:r>
            <a:r>
              <a:rPr lang="en-US" i="1" dirty="0">
                <a:solidFill>
                  <a:srgbClr val="000099"/>
                </a:solidFill>
                <a:latin typeface="Cambria" panose="02040503050406030204" pitchFamily="18" charset="0"/>
                <a:ea typeface="Cambria" panose="02040503050406030204" pitchFamily="18" charset="0"/>
              </a:rPr>
              <a:t>forgotten the exhortation</a:t>
            </a:r>
            <a:r>
              <a:rPr lang="en-US" dirty="0"/>
              <a:t>” given to them in the Scriptures.</a:t>
            </a:r>
          </a:p>
          <a:p>
            <a:r>
              <a:rPr lang="en-US" dirty="0"/>
              <a:t>The author clearly believes that the words recorded in Prov 3:11-12 should be an </a:t>
            </a:r>
            <a:r>
              <a:rPr lang="en-US" b="1" i="1" dirty="0"/>
              <a:t>encouragement</a:t>
            </a:r>
            <a:r>
              <a:rPr lang="en-US" dirty="0"/>
              <a:t> to the readers of </a:t>
            </a:r>
            <a:r>
              <a:rPr lang="en-US" b="1" i="1" dirty="0"/>
              <a:t>his</a:t>
            </a:r>
            <a:r>
              <a:rPr lang="en-US" dirty="0"/>
              <a:t> day.</a:t>
            </a:r>
          </a:p>
          <a:p>
            <a:r>
              <a:rPr lang="en-US" dirty="0"/>
              <a:t>These are not merely words of antiquity directed to a former generation.</a:t>
            </a:r>
          </a:p>
          <a:p>
            <a:r>
              <a:rPr lang="en-US" dirty="0"/>
              <a:t>What was written long ago is </a:t>
            </a:r>
            <a:r>
              <a:rPr lang="en-US" b="1" i="1" dirty="0"/>
              <a:t>also</a:t>
            </a:r>
            <a:r>
              <a:rPr lang="en-US" dirty="0"/>
              <a:t> addressed to contemporary readers.</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383-384</a:t>
            </a:r>
          </a:p>
        </p:txBody>
      </p:sp>
    </p:spTree>
    <p:extLst>
      <p:ext uri="{BB962C8B-B14F-4D97-AF65-F5344CB8AC3E}">
        <p14:creationId xmlns:p14="http://schemas.microsoft.com/office/powerpoint/2010/main" val="40205048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89551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have you forgotten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exhortation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addresses you as sons?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“My son, do not regard lightly the discipline of the Lord, nor be weary when reproved by him.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the Lord disciplines the one he loves, and chastises every son whom he receives.” [Prov 3:11-12] </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934761"/>
            <a:ext cx="8700536" cy="4599471"/>
          </a:xfrm>
        </p:spPr>
        <p:txBody>
          <a:bodyPr>
            <a:normAutofit/>
          </a:bodyPr>
          <a:lstStyle/>
          <a:p>
            <a:r>
              <a:rPr lang="en-US" dirty="0"/>
              <a:t>The Greek word translated “</a:t>
            </a:r>
            <a:r>
              <a:rPr lang="en-US" i="1" dirty="0">
                <a:solidFill>
                  <a:srgbClr val="000099"/>
                </a:solidFill>
                <a:latin typeface="Cambria" panose="02040503050406030204" pitchFamily="18" charset="0"/>
                <a:ea typeface="Cambria" panose="02040503050406030204" pitchFamily="18" charset="0"/>
              </a:rPr>
              <a:t>exhortation</a:t>
            </a:r>
            <a:r>
              <a:rPr lang="en-US" dirty="0"/>
              <a:t>” (</a:t>
            </a:r>
            <a:r>
              <a:rPr lang="en-US" i="1" dirty="0" err="1"/>
              <a:t>paraklesis</a:t>
            </a:r>
            <a:r>
              <a:rPr lang="en-US" dirty="0"/>
              <a:t>), is part of a word group used  throughout the book of Hebrews (cf. 13:22) that has a range of meanings that includes </a:t>
            </a:r>
            <a:r>
              <a:rPr lang="en-US" b="1" i="1" dirty="0"/>
              <a:t>stern exhortation </a:t>
            </a:r>
            <a:r>
              <a:rPr lang="en-US" dirty="0"/>
              <a:t>(admonition) as well as </a:t>
            </a:r>
            <a:r>
              <a:rPr lang="en-US" b="1" i="1" dirty="0"/>
              <a:t>warm encouragement </a:t>
            </a:r>
            <a:r>
              <a:rPr lang="en-US" dirty="0"/>
              <a:t>(comfort). </a:t>
            </a:r>
          </a:p>
          <a:p>
            <a:r>
              <a:rPr lang="en-US" b="1" i="1" dirty="0"/>
              <a:t>Here</a:t>
            </a:r>
            <a:r>
              <a:rPr lang="en-US" dirty="0"/>
              <a:t> the tone of the Proverbs citation and the author’s application of it seems to favor the idea of a heartening </a:t>
            </a:r>
            <a:r>
              <a:rPr lang="en-US" b="1" i="1" dirty="0"/>
              <a:t>encouragement</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309-310)</a:t>
            </a:r>
          </a:p>
        </p:txBody>
      </p:sp>
    </p:spTree>
    <p:extLst>
      <p:ext uri="{BB962C8B-B14F-4D97-AF65-F5344CB8AC3E}">
        <p14:creationId xmlns:p14="http://schemas.microsoft.com/office/powerpoint/2010/main" val="35300935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89551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have you forgotten the exhortation</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addresses you as sons?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“My son,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do not regard lightly the discipline of the Lord</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nor be weary when reproved by him</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the Lord disciplines the one he loves, and chastises every son whom he receives</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[Prov 3:11-12] </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934761"/>
            <a:ext cx="8700536" cy="4599471"/>
          </a:xfrm>
        </p:spPr>
        <p:txBody>
          <a:bodyPr>
            <a:normAutofit fontScale="92500" lnSpcReduction="10000"/>
          </a:bodyPr>
          <a:lstStyle/>
          <a:p>
            <a:r>
              <a:rPr lang="en-US" dirty="0"/>
              <a:t>Proverbs 3:11 seems to describe </a:t>
            </a:r>
            <a:r>
              <a:rPr lang="en-US" b="1" i="1" dirty="0"/>
              <a:t>different reactions </a:t>
            </a:r>
            <a:r>
              <a:rPr lang="en-US" dirty="0"/>
              <a:t>to the Lord’s discipline: on the one hand “</a:t>
            </a:r>
            <a:r>
              <a:rPr lang="en-US" i="1" dirty="0">
                <a:solidFill>
                  <a:srgbClr val="7030A0"/>
                </a:solidFill>
                <a:latin typeface="Cambria" panose="02040503050406030204" pitchFamily="18" charset="0"/>
                <a:ea typeface="Cambria" panose="02040503050406030204" pitchFamily="18" charset="0"/>
              </a:rPr>
              <a:t>regard</a:t>
            </a:r>
            <a:r>
              <a:rPr lang="en-US" sz="3300" i="1" dirty="0">
                <a:solidFill>
                  <a:srgbClr val="7030A0"/>
                </a:solidFill>
                <a:latin typeface="Cambria" panose="02040503050406030204" pitchFamily="18" charset="0"/>
                <a:ea typeface="Cambria" panose="02040503050406030204" pitchFamily="18" charset="0"/>
              </a:rPr>
              <a:t>[</a:t>
            </a:r>
            <a:r>
              <a:rPr lang="en-US" sz="3300" i="1" dirty="0" err="1">
                <a:solidFill>
                  <a:srgbClr val="7030A0"/>
                </a:solidFill>
                <a:latin typeface="Cambria" panose="02040503050406030204" pitchFamily="18" charset="0"/>
                <a:ea typeface="Cambria" panose="02040503050406030204" pitchFamily="18" charset="0"/>
              </a:rPr>
              <a:t>ing</a:t>
            </a:r>
            <a:r>
              <a:rPr lang="en-US" sz="3300" i="1" dirty="0">
                <a:solidFill>
                  <a:srgbClr val="7030A0"/>
                </a:solidFill>
                <a:latin typeface="Cambria" panose="02040503050406030204" pitchFamily="18" charset="0"/>
                <a:ea typeface="Cambria" panose="02040503050406030204" pitchFamily="18" charset="0"/>
              </a:rPr>
              <a:t> it] lightly</a:t>
            </a:r>
            <a:r>
              <a:rPr lang="en-US" dirty="0"/>
              <a:t>” and on the other “</a:t>
            </a:r>
            <a:r>
              <a:rPr lang="en-US" sz="3300" i="1" dirty="0">
                <a:solidFill>
                  <a:srgbClr val="7030A0"/>
                </a:solidFill>
                <a:latin typeface="Cambria" panose="02040503050406030204" pitchFamily="18" charset="0"/>
                <a:ea typeface="Cambria" panose="02040503050406030204" pitchFamily="18" charset="0"/>
              </a:rPr>
              <a:t>be[</a:t>
            </a:r>
            <a:r>
              <a:rPr lang="en-US" sz="3300" i="1" dirty="0" err="1">
                <a:solidFill>
                  <a:srgbClr val="7030A0"/>
                </a:solidFill>
                <a:latin typeface="Cambria" panose="02040503050406030204" pitchFamily="18" charset="0"/>
                <a:ea typeface="Cambria" panose="02040503050406030204" pitchFamily="18" charset="0"/>
              </a:rPr>
              <a:t>ing</a:t>
            </a:r>
            <a:r>
              <a:rPr lang="en-US" sz="3300" i="1" dirty="0">
                <a:solidFill>
                  <a:srgbClr val="7030A0"/>
                </a:solidFill>
                <a:latin typeface="Cambria" panose="02040503050406030204" pitchFamily="18" charset="0"/>
                <a:ea typeface="Cambria" panose="02040503050406030204" pitchFamily="18" charset="0"/>
              </a:rPr>
              <a:t>] weary</a:t>
            </a:r>
            <a:r>
              <a:rPr lang="en-US" dirty="0"/>
              <a:t>.” </a:t>
            </a:r>
          </a:p>
          <a:p>
            <a:pPr lvl="1"/>
            <a:r>
              <a:rPr lang="en-US" dirty="0"/>
              <a:t>The </a:t>
            </a:r>
            <a:r>
              <a:rPr lang="en-US" b="1" i="1" dirty="0"/>
              <a:t>first</a:t>
            </a:r>
            <a:r>
              <a:rPr lang="en-US" dirty="0"/>
              <a:t> response (“</a:t>
            </a:r>
            <a:r>
              <a:rPr lang="en-US" i="1" dirty="0">
                <a:solidFill>
                  <a:srgbClr val="7030A0"/>
                </a:solidFill>
                <a:latin typeface="Cambria" panose="02040503050406030204" pitchFamily="18" charset="0"/>
                <a:ea typeface="Cambria" panose="02040503050406030204" pitchFamily="18" charset="0"/>
              </a:rPr>
              <a:t>regard lightly </a:t>
            </a:r>
            <a:r>
              <a:rPr lang="en-US" dirty="0"/>
              <a:t>”) is that of an </a:t>
            </a:r>
            <a:r>
              <a:rPr lang="en-US" b="1" i="1" dirty="0"/>
              <a:t>arrogant</a:t>
            </a:r>
            <a:r>
              <a:rPr lang="en-US" dirty="0"/>
              <a:t> son who </a:t>
            </a:r>
            <a:r>
              <a:rPr lang="en-US" b="1" i="1" dirty="0"/>
              <a:t>ignores</a:t>
            </a:r>
            <a:r>
              <a:rPr lang="en-US" dirty="0"/>
              <a:t> his father’s discipline</a:t>
            </a:r>
          </a:p>
          <a:p>
            <a:pPr lvl="1"/>
            <a:r>
              <a:rPr lang="en-US" dirty="0"/>
              <a:t>The </a:t>
            </a:r>
            <a:r>
              <a:rPr lang="en-US" b="1" i="1" dirty="0"/>
              <a:t>second</a:t>
            </a:r>
            <a:r>
              <a:rPr lang="en-US" dirty="0"/>
              <a:t> (“</a:t>
            </a:r>
            <a:r>
              <a:rPr lang="en-US" i="1" dirty="0">
                <a:solidFill>
                  <a:srgbClr val="7030A0"/>
                </a:solidFill>
                <a:latin typeface="Cambria" panose="02040503050406030204" pitchFamily="18" charset="0"/>
                <a:ea typeface="Cambria" panose="02040503050406030204" pitchFamily="18" charset="0"/>
              </a:rPr>
              <a:t>be weary</a:t>
            </a:r>
            <a:r>
              <a:rPr lang="en-US" dirty="0"/>
              <a:t>”) is that of an </a:t>
            </a:r>
            <a:r>
              <a:rPr lang="en-US" b="1" i="1" dirty="0"/>
              <a:t>insecure</a:t>
            </a:r>
            <a:r>
              <a:rPr lang="en-US" dirty="0"/>
              <a:t> son who construes his father’s reproof as </a:t>
            </a:r>
            <a:r>
              <a:rPr lang="en-US" b="1" i="1" dirty="0"/>
              <a:t>personal rejection</a:t>
            </a:r>
            <a:r>
              <a:rPr lang="en-US" dirty="0"/>
              <a:t>.</a:t>
            </a:r>
          </a:p>
          <a:p>
            <a:r>
              <a:rPr lang="en-US" b="1" i="1" dirty="0"/>
              <a:t>Both</a:t>
            </a:r>
            <a:r>
              <a:rPr lang="en-US" dirty="0"/>
              <a:t> of these reactions demonstrate a forgetfulness of the truth of Proverbs 3:12: “</a:t>
            </a:r>
            <a:r>
              <a:rPr lang="en-US" i="1" dirty="0">
                <a:solidFill>
                  <a:srgbClr val="7030A0"/>
                </a:solidFill>
                <a:latin typeface="Cambria" panose="02040503050406030204" pitchFamily="18" charset="0"/>
                <a:ea typeface="Cambria" panose="02040503050406030204" pitchFamily="18" charset="0"/>
              </a:rPr>
              <a:t>the Lord disciplines the one he </a:t>
            </a:r>
            <a:r>
              <a:rPr lang="en-US" b="1" i="1" dirty="0">
                <a:solidFill>
                  <a:srgbClr val="7030A0"/>
                </a:solidFill>
                <a:latin typeface="Cambria" panose="02040503050406030204" pitchFamily="18" charset="0"/>
                <a:ea typeface="Cambria" panose="02040503050406030204" pitchFamily="18" charset="0"/>
              </a:rPr>
              <a:t>loves</a:t>
            </a:r>
            <a:r>
              <a:rPr lang="en-US" i="1" dirty="0">
                <a:solidFill>
                  <a:srgbClr val="7030A0"/>
                </a:solidFill>
                <a:latin typeface="Cambria" panose="02040503050406030204" pitchFamily="18" charset="0"/>
                <a:ea typeface="Cambria" panose="02040503050406030204" pitchFamily="18" charset="0"/>
              </a:rPr>
              <a:t>, and chastises every </a:t>
            </a:r>
            <a:r>
              <a:rPr lang="en-US" b="1" i="1" dirty="0">
                <a:solidFill>
                  <a:srgbClr val="7030A0"/>
                </a:solidFill>
                <a:latin typeface="Cambria" panose="02040503050406030204" pitchFamily="18" charset="0"/>
                <a:ea typeface="Cambria" panose="02040503050406030204" pitchFamily="18" charset="0"/>
              </a:rPr>
              <a:t>son</a:t>
            </a:r>
            <a:r>
              <a:rPr lang="en-US" i="1" dirty="0">
                <a:solidFill>
                  <a:srgbClr val="7030A0"/>
                </a:solidFill>
                <a:latin typeface="Cambria" panose="02040503050406030204" pitchFamily="18" charset="0"/>
                <a:ea typeface="Cambria" panose="02040503050406030204" pitchFamily="18" charset="0"/>
              </a:rPr>
              <a:t> whom he receives</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309-310)</a:t>
            </a:r>
          </a:p>
        </p:txBody>
      </p:sp>
    </p:spTree>
    <p:extLst>
      <p:ext uri="{BB962C8B-B14F-4D97-AF65-F5344CB8AC3E}">
        <p14:creationId xmlns:p14="http://schemas.microsoft.com/office/powerpoint/2010/main" val="341099789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269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have you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forgotten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exhortation that addresses you as sons? </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“My son, do not regard lightly the discipline of the Lord, nor be weary when reproved by him. </a:t>
            </a:r>
            <a:r>
              <a:rPr kumimoji="0" lang="en-US" sz="2800" b="0" i="0" u="none" strike="noStrike" kern="1200" cap="none" spc="0" normalizeH="0" baseline="30000" noProof="0" dirty="0">
                <a:ln>
                  <a:noFill/>
                </a:ln>
                <a:solidFill>
                  <a:srgbClr val="7030A0"/>
                </a:solidFill>
                <a:effectLst/>
                <a:uLnTx/>
                <a:uFillTx/>
                <a:latin typeface="Candara" panose="020E0502030303020204" pitchFamily="34" charset="0"/>
                <a:ea typeface="Cambria" panose="02040503050406030204" pitchFamily="18" charset="0"/>
                <a:cs typeface="+mn-cs"/>
              </a:rPr>
              <a:t>6</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For </a:t>
            </a:r>
            <a:r>
              <a:rPr kumimoji="0" lang="en-US" sz="28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the Lord disciplines the one he loves, and chastises every son whom he receives.</a:t>
            </a:r>
            <a:r>
              <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[Prov 3:11-12] </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7241" y="1993627"/>
            <a:ext cx="8700536" cy="4426795"/>
          </a:xfrm>
        </p:spPr>
        <p:txBody>
          <a:bodyPr>
            <a:normAutofit fontScale="92500" lnSpcReduction="20000"/>
          </a:bodyPr>
          <a:lstStyle/>
          <a:p>
            <a:r>
              <a:rPr lang="en-US" dirty="0"/>
              <a:t>Those who respond to the adversity that God brings into their life either by </a:t>
            </a:r>
            <a:r>
              <a:rPr lang="en-US" b="1" i="1" dirty="0"/>
              <a:t>challenging</a:t>
            </a:r>
            <a:r>
              <a:rPr lang="en-US" dirty="0"/>
              <a:t> God’s authority or by </a:t>
            </a:r>
            <a:r>
              <a:rPr lang="en-US" b="1" i="1" dirty="0"/>
              <a:t>doubting</a:t>
            </a:r>
            <a:r>
              <a:rPr lang="en-US" dirty="0"/>
              <a:t> his good purposes, have “</a:t>
            </a:r>
            <a:r>
              <a:rPr lang="en-US" i="1" dirty="0">
                <a:solidFill>
                  <a:srgbClr val="000099"/>
                </a:solidFill>
                <a:latin typeface="Cambria" panose="02040503050406030204" pitchFamily="18" charset="0"/>
                <a:ea typeface="Cambria" panose="02040503050406030204" pitchFamily="18" charset="0"/>
              </a:rPr>
              <a:t>forgotten</a:t>
            </a:r>
            <a:r>
              <a:rPr lang="en-US" dirty="0"/>
              <a:t>” that such suffering is a token of:</a:t>
            </a:r>
          </a:p>
          <a:p>
            <a:pPr lvl="1"/>
            <a:r>
              <a:rPr lang="en-US" dirty="0"/>
              <a:t>Gods </a:t>
            </a:r>
            <a:r>
              <a:rPr lang="en-US" b="1" i="1" dirty="0"/>
              <a:t>love</a:t>
            </a:r>
            <a:r>
              <a:rPr lang="en-US" dirty="0"/>
              <a:t> </a:t>
            </a:r>
          </a:p>
          <a:p>
            <a:pPr lvl="1"/>
            <a:r>
              <a:rPr lang="en-US" dirty="0"/>
              <a:t>Their </a:t>
            </a:r>
            <a:r>
              <a:rPr lang="en-US" b="1" i="1" dirty="0"/>
              <a:t>legitimacy</a:t>
            </a:r>
            <a:r>
              <a:rPr lang="en-US" dirty="0"/>
              <a:t> as his </a:t>
            </a:r>
            <a:r>
              <a:rPr lang="en-US" b="1" i="1" dirty="0"/>
              <a:t>sons</a:t>
            </a:r>
            <a:r>
              <a:rPr lang="en-US" dirty="0"/>
              <a:t>. </a:t>
            </a:r>
          </a:p>
          <a:p>
            <a:r>
              <a:rPr lang="en-US" dirty="0"/>
              <a:t>The situation envisioned in Proverbs is fatherly correction when a son </a:t>
            </a:r>
            <a:r>
              <a:rPr lang="en-US" b="1" i="1" dirty="0"/>
              <a:t>misbehaves</a:t>
            </a:r>
            <a:r>
              <a:rPr lang="en-US" dirty="0"/>
              <a:t> (cf. Prov 13:24; 19:18; 22:15; 23:13-14). </a:t>
            </a:r>
          </a:p>
          <a:p>
            <a:r>
              <a:rPr lang="en-US" dirty="0"/>
              <a:t>The author of Hebrews </a:t>
            </a:r>
            <a:r>
              <a:rPr lang="en-US" b="1" i="1" dirty="0"/>
              <a:t>widens</a:t>
            </a:r>
            <a:r>
              <a:rPr lang="en-US" dirty="0"/>
              <a:t> the perspective on “</a:t>
            </a:r>
            <a:r>
              <a:rPr lang="en-US" i="1" dirty="0">
                <a:solidFill>
                  <a:srgbClr val="7030A0"/>
                </a:solidFill>
                <a:latin typeface="Cambria" panose="02040503050406030204" pitchFamily="18" charset="0"/>
                <a:ea typeface="Cambria" panose="02040503050406030204" pitchFamily="18" charset="0"/>
              </a:rPr>
              <a:t>discipline</a:t>
            </a:r>
            <a:r>
              <a:rPr lang="en-US" dirty="0"/>
              <a:t>” to include afflictions suffered as the result of </a:t>
            </a:r>
            <a:r>
              <a:rPr lang="en-US" b="1" i="1" dirty="0"/>
              <a:t>faithfulness in resisting sin</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309-310)</a:t>
            </a:r>
          </a:p>
        </p:txBody>
      </p:sp>
    </p:spTree>
    <p:extLst>
      <p:ext uri="{BB962C8B-B14F-4D97-AF65-F5344CB8AC3E}">
        <p14:creationId xmlns:p14="http://schemas.microsoft.com/office/powerpoint/2010/main" val="422170180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210493</TotalTime>
  <Words>3488</Words>
  <Application>Microsoft Office PowerPoint</Application>
  <PresentationFormat>On-screen Show (4:3)</PresentationFormat>
  <Paragraphs>149</Paragraphs>
  <Slides>25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Endure Discipline as Sons (12:4-11)</vt:lpstr>
      <vt:lpstr>4 In your struggle against sin you have not yet resisted to the point of shedding your blood.</vt:lpstr>
      <vt:lpstr>5 And have you forgotten the exhortation that addresses you as sons? “My son, do not regard lightly the discipline of the Lord, nor be weary when reproved by him. 6 For the Lord disciplines the one he loves, and chastises every son whom he receives.” [Prov 3:11-12] </vt:lpstr>
      <vt:lpstr>5 And have you forgotten the exhortation that addresses you as sons? “My son, do not regard lightly the discipline of the Lord, nor be weary when reproved by him. 6 For the Lord disciplines the one he loves, and chastises every son whom he receives.” [Prov 3:11-12] </vt:lpstr>
      <vt:lpstr>5 And have you forgotten the exhortation that addresses you as sons? “My son, do not regard lightly the discipline of the Lord, nor be weary when reproved by him. 6 For the Lord disciplines the one he loves, and chastises every son whom he receives.” [Prov 3:11-12] </vt:lpstr>
      <vt:lpstr>5 And have you forgotten the exhortation that addresses you as sons? “My son, do not regard lightly the discipline of the Lord, nor be weary when reproved by him. 6 For the Lord disciplines the one he loves, and chastises every son whom he receives.” [Prov 3:11-12] </vt:lpstr>
      <vt:lpstr>5 And have you forgotten the exhortation that addresses you as sons? “My son, do not regard lightly the discipline of the Lord, nor be weary when reproved by him. 6 For the Lord disciplines the one he loves, and chastises every son whom he receives.” [Prov 3:11-12] </vt:lpstr>
      <vt:lpstr>5 And have you forgotten the exhortation that addresses you as sons? “My son, do not regard lightly the discipline of the Lord, nor be weary when reproved by him. 6 For the Lord disciplines the one he loves, and chastises every son whom he receives.” [Prov 3:11-12] </vt:lpstr>
      <vt:lpstr>7 It is for discipline that you have to endure. God is treating you as sons. For what son is there whom his father does not discipline? 8 If you are left without discipline, in which all have participated, then you are illegitimate children and not sons. </vt:lpstr>
      <vt:lpstr>7 It is for discipline that you have to endure. God is treating you as sons. For what son is there whom his father does not discipline? 8 If you are left without discipline, in which all have participated, then you are illegitimate children and not sons. </vt:lpstr>
      <vt:lpstr>9 Besides this, we have had earthly fathers who disciplined us and we respected them. Shall we not much more be subject to the Father of spirits and live?</vt:lpstr>
      <vt:lpstr>9 Besides this, we have had earthly fathers who disciplined us and we respected them. Shall we not much more be subject to the Father of spirits and live?</vt:lpstr>
      <vt:lpstr>9 Besides this, we have had earthly fathers who disciplined us and we respected them. Shall we not much more be subject to the Father of spirits and live?</vt:lpstr>
      <vt:lpstr>10 For they disciplined us for a short time as it seemed best to them, but he disciplines us for our good, that we may share his holiness.</vt:lpstr>
      <vt:lpstr>10 For they disciplined us for a short time as it seemed best to them, but he disciplines us for our good, that we may share his holiness.</vt:lpstr>
      <vt:lpstr>11 For the moment all discipline seems painful rather than pleasant, but later it yields the peaceful fruit of righteousness to those who have been trained by it.</vt:lpstr>
      <vt:lpstr>11 For the moment all discipline seems painful rather than pleasant, but later it yields the peaceful fruit of righteousness to those who have been trained by it.</vt:lpstr>
      <vt:lpstr>Class Discussion Time</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2369</cp:revision>
  <cp:lastPrinted>2023-01-29T14:52:43Z</cp:lastPrinted>
  <dcterms:created xsi:type="dcterms:W3CDTF">2022-03-11T13:15:23Z</dcterms:created>
  <dcterms:modified xsi:type="dcterms:W3CDTF">2023-01-29T14:57:49Z</dcterms:modified>
</cp:coreProperties>
</file>