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900" r:id="rId3"/>
    <p:sldId id="6901" r:id="rId4"/>
    <p:sldId id="6902" r:id="rId5"/>
    <p:sldId id="6903" r:id="rId6"/>
    <p:sldId id="6904" r:id="rId7"/>
    <p:sldId id="6908" r:id="rId8"/>
    <p:sldId id="6909" r:id="rId9"/>
    <p:sldId id="6912" r:id="rId10"/>
    <p:sldId id="6910" r:id="rId11"/>
    <p:sldId id="6928" r:id="rId12"/>
    <p:sldId id="6911" r:id="rId13"/>
    <p:sldId id="6913" r:id="rId14"/>
    <p:sldId id="6923" r:id="rId15"/>
    <p:sldId id="6922" r:id="rId16"/>
    <p:sldId id="6915" r:id="rId17"/>
    <p:sldId id="6916" r:id="rId18"/>
    <p:sldId id="6917" r:id="rId19"/>
    <p:sldId id="6918" r:id="rId20"/>
    <p:sldId id="6919" r:id="rId21"/>
    <p:sldId id="6920" r:id="rId22"/>
    <p:sldId id="6924" r:id="rId23"/>
    <p:sldId id="6925" r:id="rId24"/>
    <p:sldId id="6926" r:id="rId25"/>
    <p:sldId id="6927" r:id="rId2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32713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52661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lift your drooping hands and strengthen your weak knees,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make straight paths for your feet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what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8900" y="1558012"/>
            <a:ext cx="8410125" cy="4893806"/>
          </a:xfrm>
        </p:spPr>
        <p:txBody>
          <a:bodyPr>
            <a:normAutofit/>
          </a:bodyPr>
          <a:lstStyle/>
          <a:p>
            <a:r>
              <a:rPr lang="en-US" dirty="0"/>
              <a:t>So what the author is doing here is exhorting his hearers to </a:t>
            </a:r>
            <a:r>
              <a:rPr lang="en-US" b="1" i="1" dirty="0"/>
              <a:t>take courage </a:t>
            </a:r>
            <a:r>
              <a:rPr lang="en-US" dirty="0"/>
              <a:t>in the Lord’s promised </a:t>
            </a:r>
            <a:r>
              <a:rPr lang="en-US" b="1" i="1" dirty="0"/>
              <a:t>future deliverance </a:t>
            </a:r>
            <a:r>
              <a:rPr lang="en-US" dirty="0"/>
              <a:t>and, in the meantime, </a:t>
            </a:r>
            <a:r>
              <a:rPr lang="en-US" b="1" i="1" dirty="0"/>
              <a:t>choose</a:t>
            </a:r>
            <a:r>
              <a:rPr lang="en-US" dirty="0"/>
              <a:t> the Lord’s </a:t>
            </a:r>
            <a:r>
              <a:rPr lang="en-US" b="1" i="1" dirty="0"/>
              <a:t>way of holiness </a:t>
            </a:r>
            <a:r>
              <a:rPr lang="en-US" dirty="0"/>
              <a:t>so that their spiritual and emotional condition might be </a:t>
            </a:r>
            <a:r>
              <a:rPr lang="en-US" b="1" i="1" dirty="0"/>
              <a:t>strengthened</a:t>
            </a:r>
            <a:r>
              <a:rPr lang="en-US" dirty="0"/>
              <a:t>. </a:t>
            </a:r>
          </a:p>
          <a:p>
            <a:r>
              <a:rPr lang="en-US" dirty="0"/>
              <a:t>The reference to “</a:t>
            </a:r>
            <a:r>
              <a:rPr lang="en-US" i="1" dirty="0">
                <a:solidFill>
                  <a:srgbClr val="000099"/>
                </a:solidFill>
                <a:latin typeface="Cambria" panose="02040503050406030204" pitchFamily="18" charset="0"/>
                <a:ea typeface="Cambria" panose="02040503050406030204" pitchFamily="18" charset="0"/>
              </a:rPr>
              <a:t>what is lame</a:t>
            </a:r>
            <a:r>
              <a:rPr lang="en-US" dirty="0"/>
              <a:t>” is another figurative description of exhaustion or the crippling effect of </a:t>
            </a:r>
            <a:r>
              <a:rPr lang="en-US" b="1" i="1" dirty="0"/>
              <a:t>spiritual discouragement</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547329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8548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lift your drooping hands and strengthen your weak knees,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make straight paths for your feet, so that what is lame may not be put out of joint but rather be healed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620803"/>
            <a:ext cx="8700536" cy="4799619"/>
          </a:xfrm>
        </p:spPr>
        <p:txBody>
          <a:bodyPr>
            <a:normAutofit fontScale="92500" lnSpcReduction="20000"/>
          </a:bodyPr>
          <a:lstStyle/>
          <a:p>
            <a:r>
              <a:rPr lang="en-US" dirty="0"/>
              <a:t>Running a race on an uneven path full of bumps and potholes is not only </a:t>
            </a:r>
            <a:r>
              <a:rPr lang="en-US" b="1" i="1" dirty="0"/>
              <a:t>inconvenient</a:t>
            </a:r>
            <a:r>
              <a:rPr lang="en-US" dirty="0"/>
              <a:t> but also </a:t>
            </a:r>
            <a:r>
              <a:rPr lang="en-US" b="1" i="1" dirty="0"/>
              <a:t>dangerous</a:t>
            </a:r>
            <a:r>
              <a:rPr lang="en-US" dirty="0"/>
              <a:t>, especially for a person who is not in good physical condition to begin with. </a:t>
            </a:r>
          </a:p>
          <a:p>
            <a:r>
              <a:rPr lang="en-US" dirty="0"/>
              <a:t>In other words, if the hearers choose the </a:t>
            </a:r>
            <a:r>
              <a:rPr lang="en-US" b="1" i="1" dirty="0"/>
              <a:t>wrong path</a:t>
            </a:r>
            <a:r>
              <a:rPr lang="en-US" dirty="0"/>
              <a:t>, their spiritual condition will get </a:t>
            </a:r>
            <a:r>
              <a:rPr lang="en-US" b="1" i="1" dirty="0"/>
              <a:t>worse</a:t>
            </a:r>
            <a:r>
              <a:rPr lang="en-US" dirty="0"/>
              <a:t>. </a:t>
            </a:r>
          </a:p>
          <a:p>
            <a:r>
              <a:rPr lang="en-US" dirty="0"/>
              <a:t>In the ancient world the word translated “</a:t>
            </a:r>
            <a:r>
              <a:rPr lang="en-US" i="1" dirty="0">
                <a:solidFill>
                  <a:srgbClr val="000099"/>
                </a:solidFill>
                <a:latin typeface="Cambria" panose="02040503050406030204" pitchFamily="18" charset="0"/>
                <a:ea typeface="Cambria" panose="02040503050406030204" pitchFamily="18" charset="0"/>
              </a:rPr>
              <a:t>put out of joint</a:t>
            </a:r>
            <a:r>
              <a:rPr lang="en-US" dirty="0"/>
              <a:t>” was used in technical medical contexts to refer to dislocation. </a:t>
            </a:r>
          </a:p>
          <a:p>
            <a:r>
              <a:rPr lang="en-US" dirty="0"/>
              <a:t>Therefore, the readers are called to follow the Lord’s “</a:t>
            </a:r>
            <a:r>
              <a:rPr lang="en-US" i="1" dirty="0">
                <a:solidFill>
                  <a:srgbClr val="000099"/>
                </a:solidFill>
                <a:latin typeface="Cambria" panose="02040503050406030204" pitchFamily="18" charset="0"/>
                <a:ea typeface="Cambria" panose="02040503050406030204" pitchFamily="18" charset="0"/>
              </a:rPr>
              <a:t>straight paths</a:t>
            </a:r>
            <a:r>
              <a:rPr lang="en-US" dirty="0"/>
              <a:t>” of holiness so that their current spiritual condition will result in spiritual </a:t>
            </a:r>
            <a:r>
              <a:rPr lang="en-US" b="1" i="1" dirty="0"/>
              <a:t>healing</a:t>
            </a:r>
            <a:r>
              <a:rPr lang="en-US" dirty="0"/>
              <a:t> rather than in a more serious spiritual malady.</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9074243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3009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Strive for peace with everyone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for the holiness without which no one will see the Lord.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973267"/>
            <a:ext cx="8700536" cy="5596285"/>
          </a:xfrm>
        </p:spPr>
        <p:txBody>
          <a:bodyPr>
            <a:normAutofit fontScale="85000" lnSpcReduction="10000"/>
          </a:bodyPr>
          <a:lstStyle/>
          <a:p>
            <a:r>
              <a:rPr lang="en-US" dirty="0"/>
              <a:t>The athletic imagery is now abandoned, and the same teaching is expressed in straightforward ethical terms.</a:t>
            </a:r>
          </a:p>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Strive for peace with everyone</a:t>
            </a:r>
            <a:r>
              <a:rPr lang="en-US" dirty="0"/>
              <a:t>.” We recall our Lord's benediction on the peacemakers, “</a:t>
            </a:r>
            <a:r>
              <a:rPr lang="en-US" i="1" dirty="0">
                <a:solidFill>
                  <a:srgbClr val="000099"/>
                </a:solidFill>
                <a:latin typeface="Cambria" panose="02040503050406030204" pitchFamily="18" charset="0"/>
                <a:ea typeface="Cambria" panose="02040503050406030204" pitchFamily="18" charset="0"/>
              </a:rPr>
              <a:t>for they shall be called sons of God</a:t>
            </a:r>
            <a:r>
              <a:rPr lang="en-US" dirty="0"/>
              <a:t>” (Matt. 5:9), and Paul’s exhortation to the Roman Christians: “</a:t>
            </a:r>
            <a:r>
              <a:rPr lang="en-US" i="1" dirty="0">
                <a:solidFill>
                  <a:srgbClr val="000099"/>
                </a:solidFill>
                <a:latin typeface="Cambria" panose="02040503050406030204" pitchFamily="18" charset="0"/>
                <a:ea typeface="Cambria" panose="02040503050406030204" pitchFamily="18" charset="0"/>
              </a:rPr>
              <a:t>If possible, so far as it depends on you, live peaceably with all</a:t>
            </a:r>
            <a:r>
              <a:rPr lang="en-US" dirty="0"/>
              <a:t>.” (Rom 12:18). </a:t>
            </a:r>
          </a:p>
          <a:p>
            <a:r>
              <a:rPr lang="en-US" dirty="0"/>
              <a:t>It might </a:t>
            </a:r>
            <a:r>
              <a:rPr lang="en-US" b="1" i="1" dirty="0"/>
              <a:t>not</a:t>
            </a:r>
            <a:r>
              <a:rPr lang="en-US" dirty="0"/>
              <a:t> be possible for the original readers, for their persecutors might refuse to live in “peaceful coexistence” with them</a:t>
            </a:r>
          </a:p>
          <a:p>
            <a:r>
              <a:rPr lang="en-US" dirty="0"/>
              <a:t>But they themselves must remain peaceable in attitude and conduct and never take the </a:t>
            </a:r>
            <a:r>
              <a:rPr lang="en-US" b="1" i="1" dirty="0"/>
              <a:t>initiative</a:t>
            </a:r>
            <a:r>
              <a:rPr lang="en-US" dirty="0"/>
              <a:t> in stirring up strife.</a:t>
            </a:r>
          </a:p>
          <a:p>
            <a:r>
              <a:rPr lang="en-US" dirty="0"/>
              <a:t>If this was their duty with regard to </a:t>
            </a:r>
            <a:r>
              <a:rPr lang="en-US" b="1" i="1" dirty="0"/>
              <a:t>mankind in general</a:t>
            </a:r>
            <a:r>
              <a:rPr lang="en-US" dirty="0"/>
              <a:t>, how much more was it their duty to “</a:t>
            </a:r>
            <a:r>
              <a:rPr lang="en-US" i="1" dirty="0">
                <a:solidFill>
                  <a:srgbClr val="000099"/>
                </a:solidFill>
                <a:latin typeface="Cambria" panose="02040503050406030204" pitchFamily="18" charset="0"/>
                <a:ea typeface="Cambria" panose="02040503050406030204" pitchFamily="18" charset="0"/>
              </a:rPr>
              <a:t>be at peace with </a:t>
            </a:r>
            <a:r>
              <a:rPr lang="en-US" b="1" i="1" dirty="0">
                <a:solidFill>
                  <a:srgbClr val="000099"/>
                </a:solidFill>
                <a:latin typeface="Cambria" panose="02040503050406030204" pitchFamily="18" charset="0"/>
                <a:ea typeface="Cambria" panose="02040503050406030204" pitchFamily="18" charset="0"/>
              </a:rPr>
              <a:t>one another</a:t>
            </a:r>
            <a:r>
              <a:rPr lang="en-US" dirty="0"/>
              <a:t>” (Mark 9:50).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endParaRPr lang="en-US" sz="1800" i="1" dirty="0"/>
          </a:p>
        </p:txBody>
      </p:sp>
    </p:spTree>
    <p:extLst>
      <p:ext uri="{BB962C8B-B14F-4D97-AF65-F5344CB8AC3E}">
        <p14:creationId xmlns:p14="http://schemas.microsoft.com/office/powerpoint/2010/main" val="34171843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3009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Strive for peace with everyone, and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holiness without which no one will see the Lord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110623"/>
            <a:ext cx="8700536" cy="5309799"/>
          </a:xfrm>
        </p:spPr>
        <p:txBody>
          <a:bodyPr>
            <a:normAutofit/>
          </a:bodyPr>
          <a:lstStyle/>
          <a:p>
            <a:r>
              <a:rPr lang="en-US" dirty="0"/>
              <a:t>“</a:t>
            </a:r>
            <a:r>
              <a:rPr lang="en-US" i="1" dirty="0">
                <a:solidFill>
                  <a:srgbClr val="000099"/>
                </a:solidFill>
                <a:latin typeface="Cambria" panose="02040503050406030204" pitchFamily="18" charset="0"/>
                <a:ea typeface="Cambria" panose="02040503050406030204" pitchFamily="18" charset="0"/>
              </a:rPr>
              <a:t>The holiness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which no one will see the Lord</a:t>
            </a:r>
            <a:r>
              <a:rPr lang="en-US" dirty="0"/>
              <a:t>” is, as the words themselves make plain, </a:t>
            </a:r>
            <a:r>
              <a:rPr lang="en-US" b="1" i="1" dirty="0"/>
              <a:t>not</a:t>
            </a:r>
            <a:r>
              <a:rPr lang="en-US" dirty="0"/>
              <a:t> an “optional extra” in the Christian life but something which belongs to its </a:t>
            </a:r>
            <a:r>
              <a:rPr lang="en-US" b="1" i="1" dirty="0"/>
              <a:t>very essence</a:t>
            </a:r>
            <a:r>
              <a:rPr lang="en-US" dirty="0"/>
              <a:t>. </a:t>
            </a:r>
          </a:p>
          <a:p>
            <a:r>
              <a:rPr lang="en-US" dirty="0"/>
              <a:t>It is only the “</a:t>
            </a:r>
            <a:r>
              <a:rPr lang="en-US" i="1" dirty="0">
                <a:solidFill>
                  <a:srgbClr val="000099"/>
                </a:solidFill>
                <a:latin typeface="Cambria" panose="02040503050406030204" pitchFamily="18" charset="0"/>
                <a:ea typeface="Cambria" panose="02040503050406030204" pitchFamily="18" charset="0"/>
              </a:rPr>
              <a:t>pure in heart</a:t>
            </a:r>
            <a:r>
              <a:rPr lang="en-US" dirty="0"/>
              <a:t>”, and no one else, who shall see God (Matt 5:8). </a:t>
            </a:r>
          </a:p>
          <a:p>
            <a:r>
              <a:rPr lang="en-US" dirty="0"/>
              <a:t>The author refers here, as in verse 10, to practical holiness in the Christian life.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endParaRPr lang="en-US" sz="1800" i="1" dirty="0"/>
          </a:p>
        </p:txBody>
      </p:sp>
    </p:spTree>
    <p:extLst>
      <p:ext uri="{BB962C8B-B14F-4D97-AF65-F5344CB8AC3E}">
        <p14:creationId xmlns:p14="http://schemas.microsoft.com/office/powerpoint/2010/main" val="4269471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3009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Strive for peace with everyone,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the holiness without which no one will see the Lord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2939" y="1016438"/>
            <a:ext cx="8700536" cy="5506020"/>
          </a:xfrm>
        </p:spPr>
        <p:txBody>
          <a:bodyPr>
            <a:normAutofit fontScale="85000" lnSpcReduction="10000"/>
          </a:bodyPr>
          <a:lstStyle/>
          <a:p>
            <a:r>
              <a:rPr lang="en-US" dirty="0"/>
              <a:t>We are reminded of Paul's words to the Thessalonians: “</a:t>
            </a:r>
            <a:r>
              <a:rPr lang="en-US" i="1" dirty="0">
                <a:solidFill>
                  <a:srgbClr val="000099"/>
                </a:solidFill>
                <a:latin typeface="Cambria" panose="02040503050406030204" pitchFamily="18" charset="0"/>
                <a:ea typeface="Cambria" panose="02040503050406030204" pitchFamily="18" charset="0"/>
              </a:rPr>
              <a:t>For this is the will of God, your </a:t>
            </a:r>
            <a:r>
              <a:rPr lang="en-US" b="1" i="1" dirty="0">
                <a:solidFill>
                  <a:srgbClr val="000099"/>
                </a:solidFill>
                <a:latin typeface="Cambria" panose="02040503050406030204" pitchFamily="18" charset="0"/>
                <a:ea typeface="Cambria" panose="02040503050406030204" pitchFamily="18" charset="0"/>
              </a:rPr>
              <a:t>sanctification</a:t>
            </a:r>
            <a:r>
              <a:rPr lang="en-US" i="1" dirty="0">
                <a:solidFill>
                  <a:srgbClr val="000099"/>
                </a:solidFill>
                <a:latin typeface="Cambria" panose="02040503050406030204" pitchFamily="18" charset="0"/>
                <a:ea typeface="Cambria" panose="02040503050406030204" pitchFamily="18" charset="0"/>
              </a:rPr>
              <a:t>…For God has not called us for impurity, but in </a:t>
            </a:r>
            <a:r>
              <a:rPr lang="en-US" b="1" i="1" dirty="0">
                <a:solidFill>
                  <a:srgbClr val="000099"/>
                </a:solidFill>
                <a:latin typeface="Cambria" panose="02040503050406030204" pitchFamily="18" charset="0"/>
                <a:ea typeface="Cambria" panose="02040503050406030204" pitchFamily="18" charset="0"/>
              </a:rPr>
              <a:t>holiness</a:t>
            </a:r>
            <a:r>
              <a:rPr lang="en-US" i="1" dirty="0">
                <a:solidFill>
                  <a:srgbClr val="000099"/>
                </a:solidFill>
                <a:latin typeface="Cambria" panose="02040503050406030204" pitchFamily="18" charset="0"/>
                <a:ea typeface="Cambria" panose="02040503050406030204" pitchFamily="18" charset="0"/>
              </a:rPr>
              <a:t>.</a:t>
            </a:r>
            <a:r>
              <a:rPr lang="en-US" dirty="0"/>
              <a:t>” (1 Thes 4:3a,7) </a:t>
            </a:r>
          </a:p>
          <a:p>
            <a:r>
              <a:rPr lang="en-US" dirty="0"/>
              <a:t>The scriptures are clear: those whose lives are characterized by habitual sinful behavior will </a:t>
            </a:r>
            <a:r>
              <a:rPr lang="en-US" b="1" i="1" dirty="0"/>
              <a:t>not</a:t>
            </a:r>
            <a:r>
              <a:rPr lang="en-US" dirty="0"/>
              <a:t> inherit the kingdom of God (1 Cor 6:9ff). </a:t>
            </a:r>
          </a:p>
          <a:p>
            <a:r>
              <a:rPr lang="en-US" dirty="0"/>
              <a:t>Those who are called to be partakers of God's holiness must be holy themselves; this is the recurring theme of the OT law of holiness, and echoed again in the New Testament: “</a:t>
            </a:r>
            <a:r>
              <a:rPr lang="en-US" i="1" dirty="0">
                <a:solidFill>
                  <a:srgbClr val="000099"/>
                </a:solidFill>
                <a:latin typeface="Cambria" panose="02040503050406030204" pitchFamily="18" charset="0"/>
                <a:ea typeface="Cambria" panose="02040503050406030204" pitchFamily="18" charset="0"/>
              </a:rPr>
              <a:t>You shall therefore be holy, for I am holy</a:t>
            </a:r>
            <a:r>
              <a:rPr lang="en-US" dirty="0"/>
              <a:t>.” (Lev 11:45 cf. 1 Pet. 1:15ff). </a:t>
            </a:r>
          </a:p>
          <a:p>
            <a:r>
              <a:rPr lang="en-US" dirty="0"/>
              <a:t>To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see the Lord</a:t>
            </a:r>
            <a:r>
              <a:rPr lang="en-US" dirty="0"/>
              <a:t>” is the highest and most glorious blessing mortals can enjoy, but such a sight is reserved for those who are holy in heart and life.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endParaRPr lang="en-US" sz="1800" i="1" dirty="0"/>
          </a:p>
        </p:txBody>
      </p:sp>
    </p:spTree>
    <p:extLst>
      <p:ext uri="{BB962C8B-B14F-4D97-AF65-F5344CB8AC3E}">
        <p14:creationId xmlns:p14="http://schemas.microsoft.com/office/powerpoint/2010/main" val="12352287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4012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See to it that no one fails to obtain the grace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no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root of bitterness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springs up and causes trouble, and by it many become defiled;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73562"/>
            <a:ext cx="8700536" cy="5046860"/>
          </a:xfrm>
        </p:spPr>
        <p:txBody>
          <a:bodyPr>
            <a:normAutofit fontScale="85000" lnSpcReduction="20000"/>
          </a:bodyPr>
          <a:lstStyle/>
          <a:p>
            <a:r>
              <a:rPr lang="en-US" dirty="0"/>
              <a:t>“</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See to it </a:t>
            </a:r>
            <a:r>
              <a:rPr lang="en-US" dirty="0"/>
              <a:t>” translates a Greek verb that in other contexts refers to oversight of others (2 Chron 34:12; 1 Pet 5:2). </a:t>
            </a:r>
          </a:p>
          <a:p>
            <a:r>
              <a:rPr lang="en-US" dirty="0"/>
              <a:t>Here, as in Heb 3:13, the </a:t>
            </a:r>
            <a:r>
              <a:rPr lang="en-US" b="1" i="1" dirty="0"/>
              <a:t>entire congregation </a:t>
            </a:r>
            <a:r>
              <a:rPr lang="en-US" dirty="0"/>
              <a:t>is called to be vigilant. </a:t>
            </a:r>
          </a:p>
          <a:p>
            <a:r>
              <a:rPr lang="en-US" dirty="0"/>
              <a:t>We must be on the lookout for </a:t>
            </a:r>
            <a:r>
              <a:rPr lang="en-US" b="1" i="1" dirty="0"/>
              <a:t>three</a:t>
            </a:r>
            <a:r>
              <a:rPr lang="en-US" dirty="0"/>
              <a:t> types of people whose sinful example and influence threaten the unity and purity of the Christian community: </a:t>
            </a:r>
          </a:p>
          <a:p>
            <a:pPr lvl="1"/>
            <a:r>
              <a:rPr lang="en-US" dirty="0"/>
              <a:t>One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fails to obtain the grace of God</a:t>
            </a:r>
            <a:r>
              <a:rPr lang="en-US" dirty="0"/>
              <a:t>” </a:t>
            </a:r>
          </a:p>
          <a:p>
            <a:pPr lvl="1"/>
            <a:r>
              <a:rPr lang="en-US" dirty="0"/>
              <a:t>A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root of bitterness</a:t>
            </a:r>
            <a:r>
              <a:rPr lang="en-US" dirty="0"/>
              <a:t>,” who defiles others</a:t>
            </a:r>
          </a:p>
          <a:p>
            <a:pPr lvl="1"/>
            <a:r>
              <a:rPr lang="en-US" dirty="0"/>
              <a:t>One who is immoral and profane, like Esau</a:t>
            </a:r>
          </a:p>
          <a:p>
            <a:r>
              <a:rPr lang="en-US" dirty="0"/>
              <a:t>Failing to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obtain the grace of God</a:t>
            </a:r>
            <a:r>
              <a:rPr lang="en-US" dirty="0"/>
              <a:t>” is the same as that warned against in the earlier warning passages (Heb 4:1; 6:4-6; 10:26-31), namely, the state of </a:t>
            </a:r>
            <a:r>
              <a:rPr lang="en-US" b="1" i="1" dirty="0"/>
              <a:t>rejecting the gospel </a:t>
            </a:r>
            <a:r>
              <a:rPr lang="en-US" dirty="0"/>
              <a:t>and missing the forgiveness offered by virtue of Christ’s sacrifice.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318)</a:t>
            </a:r>
          </a:p>
        </p:txBody>
      </p:sp>
    </p:spTree>
    <p:extLst>
      <p:ext uri="{BB962C8B-B14F-4D97-AF65-F5344CB8AC3E}">
        <p14:creationId xmlns:p14="http://schemas.microsoft.com/office/powerpoint/2010/main" val="6144384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4012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to it that no one fails to obtain the grace of God; that no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“root of bitterness” springs up and causes trouble, and by it many become defiled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73562"/>
            <a:ext cx="8700536" cy="5046860"/>
          </a:xfrm>
        </p:spPr>
        <p:txBody>
          <a:bodyPr>
            <a:normAutofit fontScale="85000" lnSpcReduction="10000"/>
          </a:bodyPr>
          <a:lstStyle/>
          <a:p>
            <a:r>
              <a:rPr lang="en-US" dirty="0"/>
              <a:t>The believers are to see to it that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 ‘root of bitterness’ springs up and causes trouble, and by it many become defiled</a:t>
            </a:r>
            <a:r>
              <a:rPr lang="en-US" dirty="0"/>
              <a:t>.” </a:t>
            </a:r>
          </a:p>
          <a:p>
            <a:r>
              <a:rPr lang="en-US" dirty="0"/>
              <a:t>Here the author alludes to Deut 29:18, which reads: </a:t>
            </a:r>
          </a:p>
          <a:p>
            <a:pPr lvl="1"/>
            <a:r>
              <a:rPr lang="en-US" sz="2700" i="1" dirty="0">
                <a:solidFill>
                  <a:srgbClr val="000099"/>
                </a:solidFill>
                <a:latin typeface="Cambria" panose="02040503050406030204" pitchFamily="18" charset="0"/>
                <a:ea typeface="Cambria" panose="02040503050406030204" pitchFamily="18" charset="0"/>
              </a:rPr>
              <a:t>Beware lest there be among you a man or woman or clan or tribe whose heart is turning away today from the LORD our God to go and serve the gods of those nations. </a:t>
            </a:r>
            <a:r>
              <a:rPr lang="en-US" sz="2700" b="1" i="1" dirty="0">
                <a:solidFill>
                  <a:srgbClr val="000099"/>
                </a:solidFill>
                <a:latin typeface="Cambria" panose="02040503050406030204" pitchFamily="18" charset="0"/>
                <a:ea typeface="Cambria" panose="02040503050406030204" pitchFamily="18" charset="0"/>
              </a:rPr>
              <a:t>Beware lest there be among you a root bearing poisonous and bitter fruit</a:t>
            </a:r>
            <a:r>
              <a:rPr lang="en-US" dirty="0"/>
              <a:t>.” </a:t>
            </a:r>
          </a:p>
          <a:p>
            <a:r>
              <a:rPr lang="en-US" dirty="0"/>
              <a:t>The context of this Old Testament text is </a:t>
            </a:r>
            <a:r>
              <a:rPr lang="en-US" b="1" i="1" dirty="0"/>
              <a:t>significant</a:t>
            </a:r>
            <a:r>
              <a:rPr lang="en-US" dirty="0"/>
              <a:t>, since it deals with </a:t>
            </a:r>
            <a:r>
              <a:rPr lang="en-US" b="1" i="1" dirty="0"/>
              <a:t>idolatry and apostasy </a:t>
            </a:r>
            <a:r>
              <a:rPr lang="en-US" dirty="0"/>
              <a:t>from the covenant community. </a:t>
            </a:r>
          </a:p>
          <a:p>
            <a:r>
              <a:rPr lang="en-US" dirty="0"/>
              <a:t>Those among Hebrews’ original recipients who were jettisoning their confession of Christ were causing</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trouble</a:t>
            </a:r>
            <a:r>
              <a:rPr lang="en-US" dirty="0"/>
              <a:t>” within the community.</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5276663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4012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See to it that no one fails to obtain the grace of God; that no “root of bitterness” springs up and causes trouble, and by it many become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defiled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73562"/>
            <a:ext cx="8700536" cy="5046860"/>
          </a:xfrm>
        </p:spPr>
        <p:txBody>
          <a:bodyPr>
            <a:normAutofit lnSpcReduction="10000"/>
          </a:bodyPr>
          <a:lstStyle/>
          <a:p>
            <a:r>
              <a:rPr lang="en-US" dirty="0"/>
              <a:t>The verb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defiled</a:t>
            </a:r>
            <a:r>
              <a:rPr lang="en-US" dirty="0"/>
              <a:t>,” communicates the idea of </a:t>
            </a:r>
            <a:r>
              <a:rPr lang="en-US" b="1" i="1" dirty="0"/>
              <a:t>contamination</a:t>
            </a:r>
            <a:r>
              <a:rPr lang="en-US" dirty="0"/>
              <a:t>. </a:t>
            </a:r>
          </a:p>
          <a:p>
            <a:r>
              <a:rPr lang="en-US" dirty="0"/>
              <a:t>It is used in the New Testament to speak of:</a:t>
            </a:r>
          </a:p>
          <a:p>
            <a:pPr lvl="1"/>
            <a:r>
              <a:rPr lang="en-US" dirty="0"/>
              <a:t>Ceremonial impurity (John 18:28) </a:t>
            </a:r>
          </a:p>
          <a:p>
            <a:pPr lvl="1"/>
            <a:r>
              <a:rPr lang="en-US" dirty="0"/>
              <a:t>A person who lives in impurity or has a corrupt mind (Titus 1:15) </a:t>
            </a:r>
          </a:p>
          <a:p>
            <a:pPr lvl="1"/>
            <a:r>
              <a:rPr lang="en-US" dirty="0"/>
              <a:t>A person who is sexually immoral (Jude 8) </a:t>
            </a:r>
          </a:p>
          <a:p>
            <a:r>
              <a:rPr lang="en-US" dirty="0"/>
              <a:t>Here the author is warning that a “</a:t>
            </a:r>
            <a:r>
              <a:rPr lang="en-US" i="1" dirty="0">
                <a:solidFill>
                  <a:srgbClr val="000099"/>
                </a:solidFill>
                <a:latin typeface="Cambria" panose="02040503050406030204" pitchFamily="18" charset="0"/>
                <a:ea typeface="Cambria" panose="02040503050406030204" pitchFamily="18" charset="0"/>
              </a:rPr>
              <a:t>root of bitterness</a:t>
            </a:r>
            <a:r>
              <a:rPr lang="en-US" dirty="0"/>
              <a:t>” (i.e. </a:t>
            </a:r>
            <a:r>
              <a:rPr lang="en-US" b="1" i="1" dirty="0"/>
              <a:t>apostasy</a:t>
            </a:r>
            <a:r>
              <a:rPr lang="en-US" dirty="0"/>
              <a:t>) has introduced an insidious, spiritually corroding element into the church.</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36123391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4971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no one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sexually immoral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or unholy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like Esau</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sold his birthright for a single meal.</a:t>
            </a:r>
            <a:endParaRPr kumimoji="0" lang="en-US" sz="2400" b="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130245"/>
            <a:ext cx="8700536" cy="5290177"/>
          </a:xfrm>
        </p:spPr>
        <p:txBody>
          <a:bodyPr>
            <a:normAutofit/>
          </a:bodyPr>
          <a:lstStyle/>
          <a:p>
            <a:r>
              <a:rPr lang="en-US" dirty="0"/>
              <a:t>The readers are to see to it that no member of the church falls into the pattern of immoral Esau </a:t>
            </a:r>
          </a:p>
          <a:p>
            <a:r>
              <a:rPr lang="en-US" dirty="0"/>
              <a:t>That Esau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sexually immoral </a:t>
            </a:r>
            <a:r>
              <a:rPr lang="en-US" dirty="0"/>
              <a:t>” is somewhat problematic since the biblical text does not mention sexual promiscuity on his part. </a:t>
            </a:r>
          </a:p>
          <a:p>
            <a:r>
              <a:rPr lang="en-US" dirty="0"/>
              <a:t>However, some strands of Jewish interpretation describe him as sexually suspect because of his marriage to the Hittites Judith and </a:t>
            </a:r>
            <a:r>
              <a:rPr lang="en-US" dirty="0" err="1"/>
              <a:t>Basemath</a:t>
            </a:r>
            <a:r>
              <a:rPr lang="en-US" dirty="0"/>
              <a:t> (Gen 26:34), and our author may be picking up on this tradition.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6421299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4971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no one is sexually immoral 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unholy like Esau</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sold his birthright for a single meal.</a:t>
            </a:r>
            <a:endParaRPr kumimoji="0" lang="en-US" sz="2400" b="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130245"/>
            <a:ext cx="8700536" cy="5290177"/>
          </a:xfrm>
        </p:spPr>
        <p:txBody>
          <a:bodyPr>
            <a:normAutofit/>
          </a:bodyPr>
          <a:lstStyle/>
          <a:p>
            <a:r>
              <a:rPr lang="en-US" dirty="0"/>
              <a:t>The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unholy</a:t>
            </a:r>
            <a:r>
              <a:rPr lang="en-US" dirty="0"/>
              <a:t>,” speaks of something that is unholy, ungodly, or base. </a:t>
            </a:r>
          </a:p>
          <a:p>
            <a:r>
              <a:rPr lang="en-US" dirty="0"/>
              <a:t>Hebrews describes Esau in this way because of his </a:t>
            </a:r>
            <a:r>
              <a:rPr lang="en-US" b="1" i="1" dirty="0"/>
              <a:t>misplaced values </a:t>
            </a:r>
            <a:r>
              <a:rPr lang="en-US" dirty="0"/>
              <a:t>that led to his unwise decision to give up his inheritance. </a:t>
            </a:r>
          </a:p>
          <a:p>
            <a:r>
              <a:rPr lang="en-US" dirty="0"/>
              <a:t>For something as valueless as a meal— simply a means of gaining immediate gratification for physical hunger pangs— he foolishly gave up his rights as the firstborn, that is, the double portion of his father’s inheritance.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31078045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22170722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3657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know that afterward, when he desired to inherit the blessing,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was rejected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found no chance to repent,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though he sought it with tears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000" b="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471674"/>
            <a:ext cx="8700536" cy="4948748"/>
          </a:xfrm>
        </p:spPr>
        <p:txBody>
          <a:bodyPr>
            <a:normAutofit fontScale="92500"/>
          </a:bodyPr>
          <a:lstStyle/>
          <a:p>
            <a:r>
              <a:rPr lang="en-US" dirty="0"/>
              <a:t>Here the author of Hebrews describes what happened </a:t>
            </a:r>
            <a:r>
              <a:rPr lang="en-US" b="1" i="1" dirty="0"/>
              <a:t>later</a:t>
            </a:r>
            <a:r>
              <a:rPr lang="en-US" dirty="0"/>
              <a:t> in the Genesis account, when Jacob actually </a:t>
            </a:r>
            <a:r>
              <a:rPr lang="en-US" b="1" i="1" dirty="0"/>
              <a:t>stole</a:t>
            </a:r>
            <a:r>
              <a:rPr lang="en-US" dirty="0"/>
              <a:t> Esau’s blessing (Gen 27:30-40). </a:t>
            </a:r>
          </a:p>
          <a:p>
            <a:r>
              <a:rPr lang="en-US" dirty="0"/>
              <a:t>Having given up his inheritance and being rejected from receiving the blessing, Esau, weeping, </a:t>
            </a:r>
            <a:r>
              <a:rPr lang="en-US" b="1" i="1" dirty="0"/>
              <a:t>pleaded</a:t>
            </a:r>
            <a:r>
              <a:rPr lang="en-US" dirty="0"/>
              <a:t> with his father to </a:t>
            </a:r>
            <a:r>
              <a:rPr lang="en-US" b="1" i="1" dirty="0"/>
              <a:t>reverse</a:t>
            </a:r>
            <a:r>
              <a:rPr lang="en-US" dirty="0"/>
              <a:t> the situation, but the patriarch could not do it. </a:t>
            </a:r>
          </a:p>
          <a:p>
            <a:r>
              <a:rPr lang="en-US" dirty="0"/>
              <a:t>The author of Hebrews wishes to drive home the point that only “</a:t>
            </a:r>
            <a:r>
              <a:rPr lang="en-US" i="1" dirty="0">
                <a:solidFill>
                  <a:srgbClr val="000099"/>
                </a:solidFill>
                <a:latin typeface="Cambria" panose="02040503050406030204" pitchFamily="18" charset="0"/>
                <a:ea typeface="Cambria" panose="02040503050406030204" pitchFamily="18" charset="0"/>
              </a:rPr>
              <a:t>tears</a:t>
            </a:r>
            <a:r>
              <a:rPr lang="en-US" dirty="0"/>
              <a:t>” and </a:t>
            </a:r>
            <a:r>
              <a:rPr lang="en-US" b="1" i="1" dirty="0"/>
              <a:t>rejection</a:t>
            </a:r>
            <a:r>
              <a:rPr lang="en-US" dirty="0"/>
              <a:t> await those who sell out the inheritance that God promises to his children.</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5585329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3657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you know that afterward, when he desired to inherit the blessing, he was rejected, for he found no chance to repent, though he sought it with tears.</a:t>
            </a:r>
            <a:endParaRPr kumimoji="0" lang="en-US" sz="2000" b="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471674"/>
            <a:ext cx="8700536" cy="4948748"/>
          </a:xfrm>
        </p:spPr>
        <p:txBody>
          <a:bodyPr>
            <a:normAutofit lnSpcReduction="10000"/>
          </a:bodyPr>
          <a:lstStyle/>
          <a:p>
            <a:r>
              <a:rPr lang="en-US" dirty="0"/>
              <a:t>The application is plain; it is a reinforcement of the warnings given earlier in this letter, that in </a:t>
            </a:r>
            <a:r>
              <a:rPr lang="en-US" b="1" i="1" dirty="0"/>
              <a:t>apostasy</a:t>
            </a:r>
            <a:r>
              <a:rPr lang="en-US" dirty="0"/>
              <a:t> there can come a point where no repentance is possible: </a:t>
            </a:r>
          </a:p>
          <a:p>
            <a:pPr lvl="1"/>
            <a:r>
              <a:rPr lang="en-US" i="1" dirty="0">
                <a:solidFill>
                  <a:srgbClr val="000099"/>
                </a:solidFill>
                <a:latin typeface="Cambria" panose="02040503050406030204" pitchFamily="18" charset="0"/>
                <a:ea typeface="Cambria" panose="02040503050406030204" pitchFamily="18" charset="0"/>
              </a:rPr>
              <a:t>For it is </a:t>
            </a:r>
            <a:r>
              <a:rPr lang="en-US" b="1" i="1" dirty="0">
                <a:solidFill>
                  <a:srgbClr val="000099"/>
                </a:solidFill>
                <a:latin typeface="Cambria" panose="02040503050406030204" pitchFamily="18" charset="0"/>
                <a:ea typeface="Cambria" panose="02040503050406030204" pitchFamily="18" charset="0"/>
              </a:rPr>
              <a:t>impossible</a:t>
            </a:r>
            <a:r>
              <a:rPr lang="en-US" i="1" dirty="0">
                <a:solidFill>
                  <a:srgbClr val="000099"/>
                </a:solidFill>
                <a:latin typeface="Cambria" panose="02040503050406030204" pitchFamily="18" charset="0"/>
                <a:ea typeface="Cambria" panose="02040503050406030204" pitchFamily="18" charset="0"/>
              </a:rPr>
              <a:t>, in the case of those who have once been enlightened, who have tasted the heavenly gift, and have shared in the Holy Spirit, and have tasted the goodness of the word of God and the powers of the age to come, and then have fallen away, to restore them again to repentance, since they are crucifying once again the Son of God to their own harm and holding him up to contempt. </a:t>
            </a:r>
            <a:r>
              <a:rPr lang="en-US" dirty="0"/>
              <a:t>(Heb 6:4-6)</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endParaRPr lang="en-US" sz="1800" i="1" dirty="0"/>
          </a:p>
        </p:txBody>
      </p:sp>
    </p:spTree>
    <p:extLst>
      <p:ext uri="{BB962C8B-B14F-4D97-AF65-F5344CB8AC3E}">
        <p14:creationId xmlns:p14="http://schemas.microsoft.com/office/powerpoint/2010/main" val="39000028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515168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fontScale="70000" lnSpcReduction="20000"/>
          </a:bodyPr>
          <a:lstStyle/>
          <a:p>
            <a:r>
              <a:rPr lang="en-US" sz="3600" dirty="0"/>
              <a:t>In our passage today (and in passages that we cross referenced) we have seen some </a:t>
            </a:r>
            <a:r>
              <a:rPr lang="en-US" sz="3600" b="1" i="1" dirty="0"/>
              <a:t>strong</a:t>
            </a:r>
            <a:r>
              <a:rPr lang="en-US" sz="3600" dirty="0"/>
              <a:t> warnings concerning the </a:t>
            </a:r>
            <a:r>
              <a:rPr lang="en-US" sz="3600" b="1" i="1" dirty="0"/>
              <a:t>importance</a:t>
            </a:r>
            <a:r>
              <a:rPr lang="en-US" sz="3600" dirty="0"/>
              <a:t> of Christians living lives that are characterized by holiness </a:t>
            </a:r>
          </a:p>
          <a:p>
            <a:r>
              <a:rPr lang="en-US" sz="3600" dirty="0"/>
              <a:t>Or to state it another way, a person who </a:t>
            </a:r>
            <a:r>
              <a:rPr lang="en-US" sz="3600" b="1" i="1" dirty="0"/>
              <a:t>claims</a:t>
            </a:r>
            <a:r>
              <a:rPr lang="en-US" sz="3600" dirty="0"/>
              <a:t> to be a Christian while living a life that is </a:t>
            </a:r>
            <a:r>
              <a:rPr lang="en-US" sz="3600" b="1" i="1" dirty="0"/>
              <a:t>characterized</a:t>
            </a:r>
            <a:r>
              <a:rPr lang="en-US" sz="3600" dirty="0"/>
              <a:t> by ongoing sinful behavior – is living </a:t>
            </a:r>
            <a:r>
              <a:rPr lang="en-US" sz="3600" b="1" i="1" dirty="0"/>
              <a:t>contrary</a:t>
            </a:r>
            <a:r>
              <a:rPr lang="en-US" sz="3600" dirty="0"/>
              <a:t> to their Christian profession and has good reason to question whether his faith is a </a:t>
            </a:r>
            <a:r>
              <a:rPr lang="en-US" sz="3600" b="1" i="1" dirty="0"/>
              <a:t>genuine</a:t>
            </a:r>
            <a:r>
              <a:rPr lang="en-US" sz="3600" dirty="0"/>
              <a:t> Christian faith.</a:t>
            </a:r>
          </a:p>
          <a:p>
            <a:r>
              <a:rPr lang="en-US" sz="3600" dirty="0"/>
              <a:t>On the other hand, while our lives should not to be </a:t>
            </a:r>
            <a:r>
              <a:rPr lang="en-US" sz="3600" b="1" i="1" dirty="0"/>
              <a:t>characterized</a:t>
            </a:r>
            <a:r>
              <a:rPr lang="en-US" sz="3600" dirty="0"/>
              <a:t> by sin, </a:t>
            </a:r>
            <a:r>
              <a:rPr lang="en-US" sz="3600" b="1" i="1" dirty="0"/>
              <a:t>all</a:t>
            </a:r>
            <a:r>
              <a:rPr lang="en-US" sz="3600" dirty="0"/>
              <a:t> Christians </a:t>
            </a:r>
            <a:r>
              <a:rPr lang="en-US" sz="3600" b="1" i="1" dirty="0"/>
              <a:t>do</a:t>
            </a:r>
            <a:r>
              <a:rPr lang="en-US" sz="3600" dirty="0"/>
              <a:t> </a:t>
            </a:r>
            <a:r>
              <a:rPr lang="en-US" sz="3600" b="1" i="1" dirty="0"/>
              <a:t>sin</a:t>
            </a:r>
            <a:r>
              <a:rPr lang="en-US" sz="3600" dirty="0"/>
              <a:t> from time to time:</a:t>
            </a:r>
          </a:p>
          <a:p>
            <a:pPr lvl="1"/>
            <a:r>
              <a:rPr lang="en-US" sz="3200" i="1" dirty="0">
                <a:solidFill>
                  <a:srgbClr val="000099"/>
                </a:solidFill>
                <a:latin typeface="Cambria" panose="02040503050406030204" pitchFamily="18" charset="0"/>
                <a:ea typeface="Cambria" panose="02040503050406030204" pitchFamily="18" charset="0"/>
              </a:rPr>
              <a:t>For we all stumble in many ways. </a:t>
            </a:r>
            <a:r>
              <a:rPr lang="en-US" sz="3200" dirty="0"/>
              <a:t>(James 3:2)</a:t>
            </a:r>
          </a:p>
          <a:p>
            <a:pPr lvl="1"/>
            <a:r>
              <a:rPr lang="en-US" sz="3200" i="1" dirty="0">
                <a:solidFill>
                  <a:srgbClr val="000099"/>
                </a:solidFill>
                <a:latin typeface="Cambria" panose="02040503050406030204" pitchFamily="18" charset="0"/>
                <a:ea typeface="Cambria" panose="02040503050406030204" pitchFamily="18" charset="0"/>
              </a:rPr>
              <a:t>If we say we have no sin, we deceive ourselves, and the truth is not in us. </a:t>
            </a:r>
            <a:r>
              <a:rPr lang="en-US" sz="3200" dirty="0"/>
              <a:t>(1 John 1:8)</a:t>
            </a:r>
          </a:p>
          <a:p>
            <a:pPr lvl="1"/>
            <a:r>
              <a:rPr lang="en-US" sz="3200" i="1" dirty="0">
                <a:solidFill>
                  <a:srgbClr val="000099"/>
                </a:solidFill>
                <a:latin typeface="Cambria" panose="02040503050406030204" pitchFamily="18" charset="0"/>
                <a:ea typeface="Cambria" panose="02040503050406030204" pitchFamily="18" charset="0"/>
              </a:rPr>
              <a:t>Peter came up and said to [Jesus], “Lord, how often will my </a:t>
            </a:r>
            <a:r>
              <a:rPr lang="en-US" sz="3200" b="1" i="1" dirty="0">
                <a:solidFill>
                  <a:srgbClr val="000099"/>
                </a:solidFill>
                <a:latin typeface="Cambria" panose="02040503050406030204" pitchFamily="18" charset="0"/>
                <a:ea typeface="Cambria" panose="02040503050406030204" pitchFamily="18" charset="0"/>
              </a:rPr>
              <a:t>brother sin </a:t>
            </a:r>
            <a:r>
              <a:rPr lang="en-US" sz="3200" i="1" dirty="0">
                <a:solidFill>
                  <a:srgbClr val="000099"/>
                </a:solidFill>
                <a:latin typeface="Cambria" panose="02040503050406030204" pitchFamily="18" charset="0"/>
                <a:ea typeface="Cambria" panose="02040503050406030204" pitchFamily="18" charset="0"/>
              </a:rPr>
              <a:t>against me, and I forgive him? As many as seven times?” Jesus said to him, “I do not say to you seven times, but </a:t>
            </a:r>
            <a:r>
              <a:rPr lang="en-US" sz="3200" b="1" i="1" dirty="0">
                <a:solidFill>
                  <a:srgbClr val="000099"/>
                </a:solidFill>
                <a:latin typeface="Cambria" panose="02040503050406030204" pitchFamily="18" charset="0"/>
                <a:ea typeface="Cambria" panose="02040503050406030204" pitchFamily="18" charset="0"/>
              </a:rPr>
              <a:t>seventy times seven</a:t>
            </a:r>
            <a:r>
              <a:rPr lang="en-US" sz="3200" i="1" dirty="0">
                <a:solidFill>
                  <a:srgbClr val="000099"/>
                </a:solidFill>
                <a:latin typeface="Cambria" panose="02040503050406030204" pitchFamily="18" charset="0"/>
                <a:ea typeface="Cambria" panose="02040503050406030204" pitchFamily="18" charset="0"/>
              </a:rPr>
              <a:t>.” </a:t>
            </a:r>
            <a:r>
              <a:rPr lang="en-US" sz="3100" dirty="0"/>
              <a:t>(Mat 18:21-22)</a:t>
            </a:r>
          </a:p>
          <a:p>
            <a:r>
              <a:rPr lang="en-US" sz="3600" dirty="0"/>
              <a:t>How do we balance these two ideas?</a:t>
            </a:r>
          </a:p>
        </p:txBody>
      </p:sp>
    </p:spTree>
    <p:extLst>
      <p:ext uri="{BB962C8B-B14F-4D97-AF65-F5344CB8AC3E}">
        <p14:creationId xmlns:p14="http://schemas.microsoft.com/office/powerpoint/2010/main" val="40163869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fontScale="77500" lnSpcReduction="20000"/>
          </a:bodyPr>
          <a:lstStyle/>
          <a:p>
            <a:r>
              <a:rPr lang="en-US" sz="3600" dirty="0"/>
              <a:t>Is it possible to become so comfortable with the fact that all Christians do sin, that we become </a:t>
            </a:r>
            <a:r>
              <a:rPr lang="en-US" sz="3600" b="1" i="1" dirty="0"/>
              <a:t>lax</a:t>
            </a:r>
            <a:r>
              <a:rPr lang="en-US" sz="3600" dirty="0"/>
              <a:t> about sin?</a:t>
            </a:r>
          </a:p>
          <a:p>
            <a:r>
              <a:rPr lang="en-US" sz="3600" dirty="0"/>
              <a:t>If so, what can we do to avoid falling into this trap?</a:t>
            </a:r>
          </a:p>
          <a:p>
            <a:r>
              <a:rPr lang="en-US" sz="3600" dirty="0"/>
              <a:t>On the other hand, is it possible to become so focused on the necessity for holy living that we despair and lose heart when we </a:t>
            </a:r>
            <a:r>
              <a:rPr lang="en-US" sz="3600" b="1" i="1" dirty="0"/>
              <a:t>do</a:t>
            </a:r>
            <a:r>
              <a:rPr lang="en-US" sz="3600" dirty="0"/>
              <a:t> sin?</a:t>
            </a:r>
          </a:p>
          <a:p>
            <a:r>
              <a:rPr lang="en-US" sz="3600" dirty="0"/>
              <a:t>Do you think that genuine Christians can go through periods in their life when they may be more susceptible to sin, and therefore may find themselves needing to repent more often?</a:t>
            </a:r>
          </a:p>
          <a:p>
            <a:r>
              <a:rPr lang="en-US" sz="3600" dirty="0"/>
              <a:t>Are there sometimes other remedies to temptation besides “believe and repent”?</a:t>
            </a:r>
          </a:p>
          <a:p>
            <a:r>
              <a:rPr lang="en-US" sz="3600" dirty="0"/>
              <a:t>Consider this statement by the Apostle Paul:</a:t>
            </a:r>
          </a:p>
          <a:p>
            <a:pPr lvl="1"/>
            <a:r>
              <a:rPr lang="en-US" sz="3100" i="1" dirty="0">
                <a:solidFill>
                  <a:srgbClr val="000099"/>
                </a:solidFill>
                <a:latin typeface="Cambria" panose="02040503050406030204" pitchFamily="18" charset="0"/>
                <a:ea typeface="Cambria" panose="02040503050406030204" pitchFamily="18" charset="0"/>
              </a:rPr>
              <a:t>To the unmarried and widows I say that it is best for them to remain as I am. But </a:t>
            </a:r>
            <a:r>
              <a:rPr lang="en-US" sz="3100" b="1" i="1" dirty="0">
                <a:solidFill>
                  <a:srgbClr val="000099"/>
                </a:solidFill>
                <a:latin typeface="Cambria" panose="02040503050406030204" pitchFamily="18" charset="0"/>
                <a:ea typeface="Cambria" panose="02040503050406030204" pitchFamily="18" charset="0"/>
              </a:rPr>
              <a:t>if they do not have self-control</a:t>
            </a:r>
            <a:r>
              <a:rPr lang="en-US" sz="3100" i="1" dirty="0">
                <a:solidFill>
                  <a:srgbClr val="000099"/>
                </a:solidFill>
                <a:latin typeface="Cambria" panose="02040503050406030204" pitchFamily="18" charset="0"/>
                <a:ea typeface="Cambria" panose="02040503050406030204" pitchFamily="18" charset="0"/>
              </a:rPr>
              <a:t>, let them get married. For </a:t>
            </a:r>
            <a:r>
              <a:rPr lang="en-US" sz="3100" b="1" i="1" dirty="0">
                <a:solidFill>
                  <a:srgbClr val="000099"/>
                </a:solidFill>
                <a:latin typeface="Cambria" panose="02040503050406030204" pitchFamily="18" charset="0"/>
                <a:ea typeface="Cambria" panose="02040503050406030204" pitchFamily="18" charset="0"/>
              </a:rPr>
              <a:t>it is better to marry than to burn with sexual desire</a:t>
            </a:r>
            <a:r>
              <a:rPr lang="en-US" sz="3100" i="1" dirty="0">
                <a:solidFill>
                  <a:srgbClr val="000099"/>
                </a:solidFill>
                <a:latin typeface="Cambria" panose="02040503050406030204" pitchFamily="18" charset="0"/>
                <a:ea typeface="Cambria" panose="02040503050406030204" pitchFamily="18" charset="0"/>
              </a:rPr>
              <a:t>. </a:t>
            </a:r>
            <a:r>
              <a:rPr lang="en-US" sz="3100" b="0" i="0" u="none" strike="noStrike" baseline="0" dirty="0">
                <a:latin typeface="Arial" panose="020B0604020202020204" pitchFamily="34" charset="0"/>
              </a:rPr>
              <a:t>(1 Cor 7:8-9 NET)</a:t>
            </a:r>
            <a:endParaRPr lang="en-US" sz="3100" i="1" dirty="0">
              <a:solidFill>
                <a:srgbClr val="000099"/>
              </a:solidFill>
              <a:latin typeface="Cambria" panose="02040503050406030204" pitchFamily="18" charset="0"/>
              <a:ea typeface="Cambria" panose="02040503050406030204" pitchFamily="18" charset="0"/>
            </a:endParaRPr>
          </a:p>
          <a:p>
            <a:pPr lvl="1"/>
            <a:endParaRPr lang="en-US" sz="3200" dirty="0"/>
          </a:p>
        </p:txBody>
      </p:sp>
    </p:spTree>
    <p:extLst>
      <p:ext uri="{BB962C8B-B14F-4D97-AF65-F5344CB8AC3E}">
        <p14:creationId xmlns:p14="http://schemas.microsoft.com/office/powerpoint/2010/main" val="27377571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fontScale="92500" lnSpcReduction="20000"/>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A Call to Persevere (10:32-12:17)</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solidFill>
                  <a:schemeClr val="tx1">
                    <a:lumMod val="50000"/>
                    <a:lumOff val="50000"/>
                  </a:schemeClr>
                </a:solidFill>
              </a:rPr>
              <a:t>The “Hall of Faith” – Description and Examples of Persevering Faith (11:1-12:3)</a:t>
            </a:r>
          </a:p>
          <a:p>
            <a:pPr marL="1485900" lvl="2" indent="-571500">
              <a:buFont typeface="+mj-lt"/>
              <a:buAutoNum type="arabicPeriod"/>
            </a:pPr>
            <a:r>
              <a:rPr lang="en-US" dirty="0">
                <a:solidFill>
                  <a:schemeClr val="tx1">
                    <a:lumMod val="50000"/>
                    <a:lumOff val="50000"/>
                  </a:schemeClr>
                </a:solidFill>
              </a:rPr>
              <a:t>Endure Discipline as Sons (12:4-11)</a:t>
            </a:r>
          </a:p>
          <a:p>
            <a:pPr marL="1485900" lvl="2" indent="-571500">
              <a:buFont typeface="+mj-lt"/>
              <a:buAutoNum type="arabicPeriod"/>
            </a:pPr>
            <a:r>
              <a:rPr lang="en-US" dirty="0"/>
              <a:t>Persevere in the Pursuit of Holiness (12:12-17)</a:t>
            </a:r>
          </a:p>
          <a:p>
            <a:pPr marL="1028700" lvl="1" indent="-571500">
              <a:buFont typeface="+mj-lt"/>
              <a:buAutoNum type="alphaUcPeriod"/>
            </a:pPr>
            <a:r>
              <a:rPr lang="en-US" dirty="0">
                <a:solidFill>
                  <a:schemeClr val="tx1">
                    <a:lumMod val="50000"/>
                    <a:lumOff val="50000"/>
                  </a:schemeClr>
                </a:solidFill>
              </a:rPr>
              <a:t>You Have Come to Mount Zion Instead of Mount Sinai (12:18-24)</a:t>
            </a:r>
          </a:p>
          <a:p>
            <a:pPr marL="1028700" lvl="1" indent="-571500">
              <a:buFont typeface="+mj-lt"/>
              <a:buAutoNum type="alphaUcPeriod"/>
            </a:pPr>
            <a:r>
              <a:rPr lang="en-US" dirty="0">
                <a:solidFill>
                  <a:schemeClr val="tx1">
                    <a:lumMod val="50000"/>
                    <a:lumOff val="50000"/>
                  </a:schemeClr>
                </a:solidFill>
              </a:rPr>
              <a:t>Final Warning: Don’t Reject God’s Word! (12:25-29)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1762571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240132"/>
          </a:xfrm>
        </p:spPr>
        <p:txBody>
          <a:bodyPr/>
          <a:lstStyle/>
          <a:p>
            <a:r>
              <a:rPr lang="en-US" sz="4400" dirty="0">
                <a:solidFill>
                  <a:srgbClr val="002060"/>
                </a:solidFill>
              </a:rPr>
              <a:t>Persevere in the Pursuit of Holiness (12:12-17)</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200148" y="1291148"/>
            <a:ext cx="8822194" cy="5490325"/>
          </a:xfrm>
        </p:spPr>
        <p:txBody>
          <a:bodyPr>
            <a:normAutofit/>
          </a:bodyPr>
          <a:lstStyle/>
          <a:p>
            <a:pPr marL="0" indent="0">
              <a:buNone/>
            </a:pPr>
            <a:r>
              <a:rPr lang="en-US" sz="3000" baseline="30000" dirty="0">
                <a:latin typeface="Candara" panose="020E0502030303020204" pitchFamily="34" charset="0"/>
                <a:ea typeface="Cambria" panose="02040503050406030204" pitchFamily="18" charset="0"/>
              </a:rPr>
              <a:t>12</a:t>
            </a:r>
            <a:r>
              <a:rPr lang="en-US" sz="3000" i="1" dirty="0">
                <a:solidFill>
                  <a:srgbClr val="000099"/>
                </a:solidFill>
                <a:latin typeface="Cambria" panose="02040503050406030204" pitchFamily="18" charset="0"/>
                <a:ea typeface="Cambria" panose="02040503050406030204" pitchFamily="18" charset="0"/>
              </a:rPr>
              <a:t> Therefore lift your drooping hands and strengthen your weak knees, </a:t>
            </a:r>
            <a:r>
              <a:rPr lang="en-US" sz="3100" baseline="30000" dirty="0">
                <a:latin typeface="Candara" panose="020E0502030303020204" pitchFamily="34" charset="0"/>
                <a:ea typeface="Cambria" panose="02040503050406030204" pitchFamily="18" charset="0"/>
              </a:rPr>
              <a:t>13</a:t>
            </a:r>
            <a:r>
              <a:rPr lang="en-US" sz="3000" i="1" dirty="0">
                <a:solidFill>
                  <a:srgbClr val="000099"/>
                </a:solidFill>
                <a:latin typeface="Cambria" panose="02040503050406030204" pitchFamily="18" charset="0"/>
                <a:ea typeface="Cambria" panose="02040503050406030204" pitchFamily="18" charset="0"/>
              </a:rPr>
              <a:t> and make straight paths for your feet, so that what is lame may not be put out of joint but rather be healed. </a:t>
            </a:r>
            <a:r>
              <a:rPr lang="en-US" sz="3100" baseline="30000" dirty="0">
                <a:latin typeface="Candara" panose="020E0502030303020204" pitchFamily="34" charset="0"/>
                <a:ea typeface="Cambria" panose="02040503050406030204" pitchFamily="18" charset="0"/>
              </a:rPr>
              <a:t>14</a:t>
            </a:r>
            <a:r>
              <a:rPr lang="en-US" sz="3000" i="1" dirty="0">
                <a:solidFill>
                  <a:srgbClr val="000099"/>
                </a:solidFill>
                <a:latin typeface="Cambria" panose="02040503050406030204" pitchFamily="18" charset="0"/>
                <a:ea typeface="Cambria" panose="02040503050406030204" pitchFamily="18" charset="0"/>
              </a:rPr>
              <a:t> Strive for peace with everyone, and for the holiness without which no one will see the Lord. </a:t>
            </a:r>
            <a:r>
              <a:rPr lang="en-US" sz="3100" baseline="30000" dirty="0">
                <a:latin typeface="Candara" panose="020E0502030303020204" pitchFamily="34" charset="0"/>
                <a:ea typeface="Cambria" panose="02040503050406030204" pitchFamily="18" charset="0"/>
              </a:rPr>
              <a:t>15</a:t>
            </a:r>
            <a:r>
              <a:rPr lang="en-US" sz="3000" i="1" dirty="0">
                <a:solidFill>
                  <a:srgbClr val="000099"/>
                </a:solidFill>
                <a:latin typeface="Cambria" panose="02040503050406030204" pitchFamily="18" charset="0"/>
                <a:ea typeface="Cambria" panose="02040503050406030204" pitchFamily="18" charset="0"/>
              </a:rPr>
              <a:t> See to it that no one fails to obtain the grace of God; that no “root of bitterness” springs up and causes trouble, and by it many become defiled; </a:t>
            </a:r>
            <a:r>
              <a:rPr lang="en-US" sz="3100" baseline="30000" dirty="0">
                <a:latin typeface="Candara" panose="020E0502030303020204" pitchFamily="34" charset="0"/>
                <a:ea typeface="Cambria" panose="02040503050406030204" pitchFamily="18" charset="0"/>
              </a:rPr>
              <a:t>16</a:t>
            </a:r>
            <a:r>
              <a:rPr lang="en-US" sz="3000" i="1" dirty="0">
                <a:solidFill>
                  <a:srgbClr val="000099"/>
                </a:solidFill>
                <a:latin typeface="Cambria" panose="02040503050406030204" pitchFamily="18" charset="0"/>
                <a:ea typeface="Cambria" panose="02040503050406030204" pitchFamily="18" charset="0"/>
              </a:rPr>
              <a:t> that no one is sexually immoral or unholy like Esau, who sold his birthright for a single meal. </a:t>
            </a:r>
            <a:r>
              <a:rPr lang="en-US" sz="3100" baseline="30000" dirty="0">
                <a:latin typeface="Candara" panose="020E0502030303020204" pitchFamily="34" charset="0"/>
                <a:ea typeface="Cambria" panose="02040503050406030204" pitchFamily="18" charset="0"/>
              </a:rPr>
              <a:t>17</a:t>
            </a:r>
            <a:r>
              <a:rPr lang="en-US" sz="3000" i="1" dirty="0">
                <a:solidFill>
                  <a:srgbClr val="000099"/>
                </a:solidFill>
                <a:latin typeface="Cambria" panose="02040503050406030204" pitchFamily="18" charset="0"/>
                <a:ea typeface="Cambria" panose="02040503050406030204" pitchFamily="18" charset="0"/>
              </a:rPr>
              <a:t> For you know that afterward, when he desired to inherit the blessing, he was rejected, for he found no chance to repent, though he sought it with tears. </a:t>
            </a:r>
          </a:p>
        </p:txBody>
      </p:sp>
    </p:spTree>
    <p:extLst>
      <p:ext uri="{BB962C8B-B14F-4D97-AF65-F5344CB8AC3E}">
        <p14:creationId xmlns:p14="http://schemas.microsoft.com/office/powerpoint/2010/main" val="38169638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329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lift your drooping hands and strengthen your weak knees,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make straight paths for your feet, so that what is lame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fontScale="85000" lnSpcReduction="20000"/>
          </a:bodyPr>
          <a:lstStyle/>
          <a:p>
            <a:r>
              <a:rPr lang="en-US" dirty="0"/>
              <a:t>The author opens verse 12 with the word “</a:t>
            </a:r>
            <a:r>
              <a:rPr lang="en-US" i="1" dirty="0">
                <a:solidFill>
                  <a:srgbClr val="000099"/>
                </a:solidFill>
                <a:latin typeface="Cambria" panose="02040503050406030204" pitchFamily="18" charset="0"/>
                <a:ea typeface="Cambria" panose="02040503050406030204" pitchFamily="18" charset="0"/>
              </a:rPr>
              <a:t>therefore</a:t>
            </a:r>
            <a:r>
              <a:rPr lang="en-US" dirty="0"/>
              <a:t>” connecting what he is </a:t>
            </a:r>
            <a:r>
              <a:rPr lang="en-US" b="1" i="1" dirty="0"/>
              <a:t>about</a:t>
            </a:r>
            <a:r>
              <a:rPr lang="en-US" dirty="0"/>
              <a:t> to say with all that he </a:t>
            </a:r>
            <a:r>
              <a:rPr lang="en-US" b="1" i="1" dirty="0"/>
              <a:t>has</a:t>
            </a:r>
            <a:r>
              <a:rPr lang="en-US" dirty="0"/>
              <a:t> said up to this point. Namely, that:</a:t>
            </a:r>
          </a:p>
          <a:p>
            <a:pPr lvl="1"/>
            <a:r>
              <a:rPr lang="en-US" dirty="0"/>
              <a:t>Since Jesus, the champion and pioneer of your faith, has endured the hostility of sinners (Heb 12:1,3)</a:t>
            </a:r>
          </a:p>
          <a:p>
            <a:pPr lvl="1"/>
            <a:r>
              <a:rPr lang="en-US" dirty="0"/>
              <a:t>Since your suffering is not as severe as many who have gone before you (Heb 12:4 cf. Heb 11:35bff)</a:t>
            </a:r>
          </a:p>
          <a:p>
            <a:pPr lvl="1"/>
            <a:r>
              <a:rPr lang="en-US" dirty="0"/>
              <a:t>Since your suffering, </a:t>
            </a:r>
            <a:r>
              <a:rPr lang="en-US" b="1" i="1" dirty="0"/>
              <a:t>far</a:t>
            </a:r>
            <a:r>
              <a:rPr lang="en-US" dirty="0"/>
              <a:t> from proving that God does </a:t>
            </a:r>
            <a:r>
              <a:rPr lang="en-US" b="1" i="1" dirty="0"/>
              <a:t>not</a:t>
            </a:r>
            <a:r>
              <a:rPr lang="en-US" dirty="0"/>
              <a:t> love you – </a:t>
            </a:r>
            <a:r>
              <a:rPr lang="en-US" b="1" i="1" dirty="0"/>
              <a:t>to the contrary</a:t>
            </a:r>
            <a:r>
              <a:rPr lang="en-US" dirty="0"/>
              <a:t>, a </a:t>
            </a:r>
            <a:r>
              <a:rPr lang="en-US" b="1" i="1" dirty="0"/>
              <a:t>total lack </a:t>
            </a:r>
            <a:r>
              <a:rPr lang="en-US" dirty="0"/>
              <a:t>of such suffering would have given you reason to </a:t>
            </a:r>
            <a:r>
              <a:rPr lang="en-US" b="1" i="1" dirty="0"/>
              <a:t>doubt</a:t>
            </a:r>
            <a:r>
              <a:rPr lang="en-US" dirty="0"/>
              <a:t> that you were his children (Heb 12:8)</a:t>
            </a:r>
          </a:p>
          <a:p>
            <a:pPr lvl="1"/>
            <a:r>
              <a:rPr lang="en-US" dirty="0"/>
              <a:t>Since these afflictions come from your spiritual Father and are intended for your spiritual benefit and if rightly received by you, will result in the “</a:t>
            </a:r>
            <a:r>
              <a:rPr lang="en-US" i="1" dirty="0">
                <a:solidFill>
                  <a:srgbClr val="000099"/>
                </a:solidFill>
                <a:latin typeface="Cambria" panose="02040503050406030204" pitchFamily="18" charset="0"/>
                <a:ea typeface="Cambria" panose="02040503050406030204" pitchFamily="18" charset="0"/>
              </a:rPr>
              <a:t>peaceful fruit of righteousness</a:t>
            </a:r>
            <a:r>
              <a:rPr lang="en-US" dirty="0"/>
              <a:t>” (Heb 12:10-11)</a:t>
            </a:r>
          </a:p>
          <a:p>
            <a:r>
              <a:rPr lang="en-US" dirty="0"/>
              <a:t>“</a:t>
            </a:r>
            <a:r>
              <a:rPr lang="en-US" b="1" i="1" dirty="0">
                <a:solidFill>
                  <a:srgbClr val="000099"/>
                </a:solidFill>
                <a:latin typeface="Cambria" panose="02040503050406030204" pitchFamily="18" charset="0"/>
                <a:ea typeface="Cambria" panose="02040503050406030204" pitchFamily="18" charset="0"/>
              </a:rPr>
              <a:t>Therefore</a:t>
            </a:r>
            <a:r>
              <a:rPr lang="en-US" i="1" dirty="0">
                <a:solidFill>
                  <a:srgbClr val="000099"/>
                </a:solidFill>
                <a:latin typeface="Cambria" panose="02040503050406030204" pitchFamily="18" charset="0"/>
                <a:ea typeface="Cambria" panose="02040503050406030204" pitchFamily="18" charset="0"/>
              </a:rPr>
              <a:t> lift your drooping hands and strengthen your weak knees, and make straight paths for your feet...</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Brown, John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Geneva Series of Commentaries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634</a:t>
            </a:r>
          </a:p>
        </p:txBody>
      </p:sp>
    </p:spTree>
    <p:extLst>
      <p:ext uri="{BB962C8B-B14F-4D97-AF65-F5344CB8AC3E}">
        <p14:creationId xmlns:p14="http://schemas.microsoft.com/office/powerpoint/2010/main" val="27357999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329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lift your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drooping hands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strengthen your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weak knees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make straight paths for your feet, so that what is lame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fontScale="92500" lnSpcReduction="10000"/>
          </a:bodyPr>
          <a:lstStyle/>
          <a:p>
            <a:r>
              <a:rPr lang="en-US" dirty="0"/>
              <a:t>Here the author returns (briefly) to his earlier use of </a:t>
            </a:r>
            <a:r>
              <a:rPr lang="en-US" b="1" i="1" dirty="0"/>
              <a:t>athletic</a:t>
            </a:r>
            <a:r>
              <a:rPr lang="en-US" dirty="0"/>
              <a:t> imagery (see Heb 12:1-2) and he draws his material from a passage in </a:t>
            </a:r>
            <a:r>
              <a:rPr lang="en-US" b="1" i="1" dirty="0"/>
              <a:t>Isaiah</a:t>
            </a:r>
            <a:r>
              <a:rPr lang="en-US" dirty="0"/>
              <a:t> and from another passage in </a:t>
            </a:r>
            <a:r>
              <a:rPr lang="en-US" b="1" i="1" dirty="0"/>
              <a:t>Proverbs</a:t>
            </a:r>
            <a:r>
              <a:rPr lang="en-US" dirty="0"/>
              <a:t>. </a:t>
            </a:r>
          </a:p>
          <a:p>
            <a:r>
              <a:rPr lang="en-US" dirty="0"/>
              <a:t>The picture of “</a:t>
            </a:r>
            <a:r>
              <a:rPr lang="en-US" i="1" dirty="0">
                <a:solidFill>
                  <a:srgbClr val="000099"/>
                </a:solidFill>
                <a:latin typeface="Cambria" panose="02040503050406030204" pitchFamily="18" charset="0"/>
                <a:ea typeface="Cambria" panose="02040503050406030204" pitchFamily="18" charset="0"/>
              </a:rPr>
              <a:t>drooping hands and… weak knees</a:t>
            </a:r>
            <a:r>
              <a:rPr lang="en-US" dirty="0"/>
              <a:t>” conveys the idea of (spiritual and emotional) </a:t>
            </a:r>
            <a:r>
              <a:rPr lang="en-US" b="1" i="1" dirty="0"/>
              <a:t>fatigue</a:t>
            </a:r>
            <a:r>
              <a:rPr lang="en-US" dirty="0"/>
              <a:t> on the part of his readers – something which the author has already expressed concern about earlier in this chapter:</a:t>
            </a:r>
          </a:p>
          <a:p>
            <a:pPr lvl="1"/>
            <a:r>
              <a:rPr lang="en-US" i="1" dirty="0">
                <a:solidFill>
                  <a:srgbClr val="000099"/>
                </a:solidFill>
                <a:latin typeface="Cambria" panose="02040503050406030204" pitchFamily="18" charset="0"/>
                <a:ea typeface="Cambria" panose="02040503050406030204" pitchFamily="18" charset="0"/>
              </a:rPr>
              <a:t>Consider [Jesus]… so that you may </a:t>
            </a:r>
            <a:r>
              <a:rPr lang="en-US" b="1" i="1" dirty="0">
                <a:solidFill>
                  <a:srgbClr val="000099"/>
                </a:solidFill>
                <a:latin typeface="Cambria" panose="02040503050406030204" pitchFamily="18" charset="0"/>
                <a:ea typeface="Cambria" panose="02040503050406030204" pitchFamily="18" charset="0"/>
              </a:rPr>
              <a:t>not grow weary or fainthearted</a:t>
            </a:r>
            <a:r>
              <a:rPr lang="en-US" i="1" dirty="0">
                <a:solidFill>
                  <a:srgbClr val="000099"/>
                </a:solidFill>
                <a:latin typeface="Cambria" panose="02040503050406030204" pitchFamily="18" charset="0"/>
                <a:ea typeface="Cambria" panose="02040503050406030204" pitchFamily="18" charset="0"/>
              </a:rPr>
              <a:t>. </a:t>
            </a:r>
            <a:r>
              <a:rPr lang="en-US" dirty="0"/>
              <a:t>(Heb 12:3)</a:t>
            </a:r>
          </a:p>
          <a:p>
            <a:pPr lvl="1"/>
            <a:r>
              <a:rPr lang="en-US" i="1" dirty="0">
                <a:solidFill>
                  <a:srgbClr val="000099"/>
                </a:solidFill>
                <a:latin typeface="Cambria" panose="02040503050406030204" pitchFamily="18" charset="0"/>
                <a:ea typeface="Cambria" panose="02040503050406030204" pitchFamily="18" charset="0"/>
              </a:rPr>
              <a:t>My son, do not regard lightly the discipline of the Lord, </a:t>
            </a:r>
            <a:r>
              <a:rPr lang="en-US" b="1" i="1" dirty="0">
                <a:solidFill>
                  <a:srgbClr val="000099"/>
                </a:solidFill>
                <a:latin typeface="Cambria" panose="02040503050406030204" pitchFamily="18" charset="0"/>
                <a:ea typeface="Cambria" panose="02040503050406030204" pitchFamily="18" charset="0"/>
              </a:rPr>
              <a:t>nor be weary </a:t>
            </a:r>
            <a:r>
              <a:rPr lang="en-US" i="1" dirty="0">
                <a:solidFill>
                  <a:srgbClr val="000099"/>
                </a:solidFill>
                <a:latin typeface="Cambria" panose="02040503050406030204" pitchFamily="18" charset="0"/>
                <a:ea typeface="Cambria" panose="02040503050406030204" pitchFamily="18" charset="0"/>
              </a:rPr>
              <a:t>when reproved by him </a:t>
            </a:r>
            <a:r>
              <a:rPr lang="en-US" dirty="0"/>
              <a:t>(Heb 12:5)</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9133292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329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lift your drooping hands and strengthen your weak knees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make straight paths for your feet, so that what is lame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21732" y="1338243"/>
            <a:ext cx="8700536" cy="5117499"/>
          </a:xfrm>
        </p:spPr>
        <p:txBody>
          <a:bodyPr>
            <a:normAutofit fontScale="92500" lnSpcReduction="10000"/>
          </a:bodyPr>
          <a:lstStyle/>
          <a:p>
            <a:r>
              <a:rPr lang="en-US" dirty="0"/>
              <a:t>The language that the author uses here is taken from a prophetic passage of </a:t>
            </a:r>
            <a:r>
              <a:rPr lang="en-US" b="1" i="1" dirty="0"/>
              <a:t>encouragement</a:t>
            </a:r>
            <a:r>
              <a:rPr lang="en-US" dirty="0"/>
              <a:t> from the book of </a:t>
            </a:r>
            <a:r>
              <a:rPr lang="en-US" b="1" i="1" dirty="0"/>
              <a:t>Isaiah</a:t>
            </a:r>
            <a:r>
              <a:rPr lang="en-US" dirty="0"/>
              <a:t>. </a:t>
            </a:r>
          </a:p>
          <a:p>
            <a:r>
              <a:rPr lang="en-US" dirty="0"/>
              <a:t>In this passage, Isaiah challenges </a:t>
            </a:r>
            <a:r>
              <a:rPr lang="en-US" b="1" i="1" dirty="0"/>
              <a:t>his</a:t>
            </a:r>
            <a:r>
              <a:rPr lang="en-US" dirty="0"/>
              <a:t> readers – exiled Jews who were beginning to feel like the deliverance and restoration that they had been promised would never come – to put their hope in God’s deliverance and justice, and to look to his way of </a:t>
            </a:r>
            <a:r>
              <a:rPr lang="en-US" b="1" i="1" dirty="0"/>
              <a:t>holiness</a:t>
            </a:r>
            <a:r>
              <a:rPr lang="en-US" dirty="0"/>
              <a:t>: </a:t>
            </a:r>
          </a:p>
          <a:p>
            <a:pPr lvl="1"/>
            <a:r>
              <a:rPr lang="en-US" b="1" i="1" dirty="0">
                <a:solidFill>
                  <a:srgbClr val="000099"/>
                </a:solidFill>
                <a:latin typeface="Cambria" panose="02040503050406030204" pitchFamily="18" charset="0"/>
                <a:ea typeface="Cambria" panose="02040503050406030204" pitchFamily="18" charset="0"/>
              </a:rPr>
              <a:t>Strengthen the weak hands, and make firm the feeble knees</a:t>
            </a:r>
            <a:r>
              <a:rPr lang="en-US" i="1" dirty="0">
                <a:solidFill>
                  <a:srgbClr val="000099"/>
                </a:solidFill>
                <a:latin typeface="Cambria" panose="02040503050406030204" pitchFamily="18" charset="0"/>
                <a:ea typeface="Cambria" panose="02040503050406030204" pitchFamily="18" charset="0"/>
              </a:rPr>
              <a:t>. Say to those who have an anxious heart, “Be strong; fear not! Behold, your God will come with vengeance, with the recompense of God. He will come and save you…”  And a highway shall be there, and it shall be called the Way of Holiness… </a:t>
            </a:r>
            <a:r>
              <a:rPr lang="en-US" dirty="0"/>
              <a:t>(Isaiah 35:3-5,8)</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8102887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8329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lift your drooping hands and strengthen your weak knees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make straight paths for your feet, so that what is lame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21732" y="1338243"/>
            <a:ext cx="8700536" cy="5305873"/>
          </a:xfrm>
        </p:spPr>
        <p:txBody>
          <a:bodyPr>
            <a:normAutofit/>
          </a:bodyPr>
          <a:lstStyle/>
          <a:p>
            <a:r>
              <a:rPr lang="en-US" dirty="0"/>
              <a:t>In other words, those who are discouraged because of their dire situation are called to put their hope in the coming, the justice, and the blessings of God (cf. Heb 10:37). </a:t>
            </a:r>
          </a:p>
          <a:p>
            <a:r>
              <a:rPr lang="en-US" dirty="0"/>
              <a:t>The “lifting” of the “</a:t>
            </a:r>
            <a:r>
              <a:rPr lang="en-US" i="1" dirty="0">
                <a:solidFill>
                  <a:srgbClr val="000099"/>
                </a:solidFill>
                <a:latin typeface="Cambria" panose="02040503050406030204" pitchFamily="18" charset="0"/>
                <a:ea typeface="Cambria" panose="02040503050406030204" pitchFamily="18" charset="0"/>
              </a:rPr>
              <a:t>drooping hands</a:t>
            </a:r>
            <a:r>
              <a:rPr lang="en-US" dirty="0"/>
              <a:t>” and the “strengthening” of “</a:t>
            </a:r>
            <a:r>
              <a:rPr lang="en-US" i="1" dirty="0">
                <a:solidFill>
                  <a:srgbClr val="000099"/>
                </a:solidFill>
                <a:latin typeface="Cambria" panose="02040503050406030204" pitchFamily="18" charset="0"/>
                <a:ea typeface="Cambria" panose="02040503050406030204" pitchFamily="18" charset="0"/>
              </a:rPr>
              <a:t>weak knees</a:t>
            </a:r>
            <a:r>
              <a:rPr lang="en-US" dirty="0"/>
              <a:t>”, therefore, is a figurative way of saying: “take heart and hope in the Lord!” </a:t>
            </a:r>
          </a:p>
          <a:p>
            <a:r>
              <a:rPr lang="en-US" dirty="0"/>
              <a:t>This message has obvious implications for original readers of this letter who were growing weary and discouraged in their persecution.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1830205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52661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lift your drooping hands and strengthen your weak knees,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make straight paths for your feet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what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may not be put out of joint but rather be healed.</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8900" y="1558012"/>
            <a:ext cx="8410125" cy="4893806"/>
          </a:xfrm>
        </p:spPr>
        <p:txBody>
          <a:bodyPr>
            <a:normAutofit/>
          </a:bodyPr>
          <a:lstStyle/>
          <a:p>
            <a:r>
              <a:rPr lang="en-US" dirty="0"/>
              <a:t>Verse 13 continues with a quote from Proverbs 4:26, which talks about choosing a right path: “</a:t>
            </a:r>
            <a:r>
              <a:rPr lang="en-US" i="1" dirty="0">
                <a:solidFill>
                  <a:srgbClr val="000099"/>
                </a:solidFill>
                <a:latin typeface="Cambria" panose="02040503050406030204" pitchFamily="18" charset="0"/>
                <a:ea typeface="Cambria" panose="02040503050406030204" pitchFamily="18" charset="0"/>
              </a:rPr>
              <a:t>make straight paths for your feet</a:t>
            </a:r>
            <a:r>
              <a:rPr lang="en-US" dirty="0"/>
              <a:t>.” </a:t>
            </a:r>
          </a:p>
          <a:p>
            <a:r>
              <a:rPr lang="en-US" dirty="0"/>
              <a:t>The “</a:t>
            </a:r>
            <a:r>
              <a:rPr lang="en-US" i="1" dirty="0">
                <a:solidFill>
                  <a:srgbClr val="000099"/>
                </a:solidFill>
                <a:latin typeface="Cambria" panose="02040503050406030204" pitchFamily="18" charset="0"/>
                <a:ea typeface="Cambria" panose="02040503050406030204" pitchFamily="18" charset="0"/>
              </a:rPr>
              <a:t>straight</a:t>
            </a:r>
            <a:r>
              <a:rPr lang="en-US" dirty="0"/>
              <a:t>” or “</a:t>
            </a:r>
            <a:r>
              <a:rPr lang="en-US" i="1" dirty="0">
                <a:solidFill>
                  <a:srgbClr val="000099"/>
                </a:solidFill>
                <a:latin typeface="Cambria" panose="02040503050406030204" pitchFamily="18" charset="0"/>
                <a:ea typeface="Cambria" panose="02040503050406030204" pitchFamily="18" charset="0"/>
              </a:rPr>
              <a:t>level</a:t>
            </a:r>
            <a:r>
              <a:rPr lang="en-US" dirty="0"/>
              <a:t>” path is a common image in wisdom literature for God’s way of right living:</a:t>
            </a:r>
          </a:p>
          <a:p>
            <a:pPr lvl="1"/>
            <a:r>
              <a:rPr lang="en-US" i="1" dirty="0">
                <a:solidFill>
                  <a:srgbClr val="000099"/>
                </a:solidFill>
                <a:latin typeface="Cambria" panose="02040503050406030204" pitchFamily="18" charset="0"/>
                <a:ea typeface="Cambria" panose="02040503050406030204" pitchFamily="18" charset="0"/>
              </a:rPr>
              <a:t>Teach me your way, O LORD, and lead me on a </a:t>
            </a:r>
            <a:r>
              <a:rPr lang="en-US" b="1" i="1" dirty="0">
                <a:solidFill>
                  <a:srgbClr val="000099"/>
                </a:solidFill>
                <a:latin typeface="Cambria" panose="02040503050406030204" pitchFamily="18" charset="0"/>
                <a:ea typeface="Cambria" panose="02040503050406030204" pitchFamily="18" charset="0"/>
              </a:rPr>
              <a:t>level path </a:t>
            </a:r>
            <a:r>
              <a:rPr lang="en-US" dirty="0"/>
              <a:t>(Psalm 27:11 )</a:t>
            </a:r>
          </a:p>
          <a:p>
            <a:pPr lvl="1"/>
            <a:r>
              <a:rPr lang="en-US" i="1" dirty="0">
                <a:solidFill>
                  <a:srgbClr val="000099"/>
                </a:solidFill>
                <a:latin typeface="Cambria" panose="02040503050406030204" pitchFamily="18" charset="0"/>
                <a:ea typeface="Cambria" panose="02040503050406030204" pitchFamily="18" charset="0"/>
              </a:rPr>
              <a:t>The path of the upright is a </a:t>
            </a:r>
            <a:r>
              <a:rPr lang="en-US" b="1" i="1" dirty="0">
                <a:solidFill>
                  <a:srgbClr val="000099"/>
                </a:solidFill>
                <a:latin typeface="Cambria" panose="02040503050406030204" pitchFamily="18" charset="0"/>
                <a:ea typeface="Cambria" panose="02040503050406030204" pitchFamily="18" charset="0"/>
              </a:rPr>
              <a:t>level highway</a:t>
            </a:r>
            <a:r>
              <a:rPr lang="en-US" i="1" dirty="0">
                <a:solidFill>
                  <a:srgbClr val="000099"/>
                </a:solidFill>
                <a:latin typeface="Cambria" panose="02040503050406030204" pitchFamily="18" charset="0"/>
                <a:ea typeface="Cambria" panose="02040503050406030204" pitchFamily="18" charset="0"/>
              </a:rPr>
              <a:t> </a:t>
            </a:r>
            <a:r>
              <a:rPr lang="en-US" dirty="0"/>
              <a:t>(Prov 15:19)</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28526523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212643</TotalTime>
  <Words>3549</Words>
  <Application>Microsoft Office PowerPoint</Application>
  <PresentationFormat>On-screen Show (4:3)</PresentationFormat>
  <Paragraphs>145</Paragraphs>
  <Slides>24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Persevere in the Pursuit of Holiness (12:12-17)</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12 Therefore lift your drooping hands and strengthen your weak knees, 13 and make straight paths for your feet, so that what is lame may not be put out of joint but rather be healed.</vt:lpstr>
      <vt:lpstr>14 Strive for peace with everyone, and for the holiness without which no one will see the Lord.</vt:lpstr>
      <vt:lpstr>14 Strive for peace with everyone, and for the holiness without which no one will see the Lord.</vt:lpstr>
      <vt:lpstr>14 Strive for peace with everyone, and for the holiness without which no one will see the Lord.</vt:lpstr>
      <vt:lpstr>15 See to it that no one fails to obtain the grace of God; that no "root of bitterness" springs up and causes trouble, and by it many become defiled;</vt:lpstr>
      <vt:lpstr>15 See to it that no one fails to obtain the grace of God; that no “root of bitterness” springs up and causes trouble, and by it many become defiled;</vt:lpstr>
      <vt:lpstr>15 See to it that no one fails to obtain the grace of God; that no “root of bitterness” springs up and causes trouble, and by it many become defiled;</vt:lpstr>
      <vt:lpstr>16 that no one is sexually immoral or unholy like Esau, who sold his birthright for a single meal.</vt:lpstr>
      <vt:lpstr>16 that no one is sexually immoral or unholy like Esau, who sold his birthright for a single meal.</vt:lpstr>
      <vt:lpstr>17 For you know that afterward, when he desired to inherit the blessing, he was rejected, for he found no chance to repent, though he sought it with tears.</vt:lpstr>
      <vt:lpstr>17 For you know that afterward, when he desired to inherit the blessing, he was rejected, for he found no chance to repent, though he sought it with tears.</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2422</cp:revision>
  <cp:lastPrinted>2023-02-05T15:00:37Z</cp:lastPrinted>
  <dcterms:created xsi:type="dcterms:W3CDTF">2022-03-11T13:15:23Z</dcterms:created>
  <dcterms:modified xsi:type="dcterms:W3CDTF">2023-02-05T15:12:00Z</dcterms:modified>
</cp:coreProperties>
</file>