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972" r:id="rId3"/>
    <p:sldId id="6973" r:id="rId4"/>
    <p:sldId id="6974" r:id="rId5"/>
    <p:sldId id="6975" r:id="rId6"/>
    <p:sldId id="6979" r:id="rId7"/>
    <p:sldId id="6978" r:id="rId8"/>
    <p:sldId id="6983" r:id="rId9"/>
    <p:sldId id="7010" r:id="rId10"/>
    <p:sldId id="6984" r:id="rId11"/>
    <p:sldId id="6989" r:id="rId12"/>
    <p:sldId id="6990" r:id="rId13"/>
    <p:sldId id="6991" r:id="rId14"/>
    <p:sldId id="6994" r:id="rId15"/>
    <p:sldId id="6986" r:id="rId16"/>
    <p:sldId id="6995" r:id="rId17"/>
    <p:sldId id="6997" r:id="rId18"/>
    <p:sldId id="6998" r:id="rId19"/>
    <p:sldId id="7002" r:id="rId20"/>
    <p:sldId id="7003" r:id="rId21"/>
    <p:sldId id="7000" r:id="rId22"/>
    <p:sldId id="7004" r:id="rId23"/>
    <p:sldId id="7005" r:id="rId24"/>
    <p:sldId id="7007" r:id="rId25"/>
    <p:sldId id="7006" r:id="rId2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13" d="100"/>
          <a:sy n="113" d="100"/>
        </p:scale>
        <p:origin x="1372" y="5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9063845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now 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I will shake not only the earth but also the heavens.”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a:bodyPr>
          <a:lstStyle/>
          <a:p>
            <a:r>
              <a:rPr lang="en-US" dirty="0"/>
              <a:t>This “promise” was originally given to the Jews who had returned from the Babylonian exile and needed encouragement to rebuild God’s temple, and so the Lord promised to shake “</a:t>
            </a:r>
            <a:r>
              <a:rPr lang="en-US" sz="3300" i="1" dirty="0">
                <a:solidFill>
                  <a:srgbClr val="000099"/>
                </a:solidFill>
                <a:latin typeface="Cambria" panose="02040503050406030204" pitchFamily="18" charset="0"/>
                <a:ea typeface="Cambria" panose="02040503050406030204" pitchFamily="18" charset="0"/>
              </a:rPr>
              <a:t>the heavens and the earth and the sea and the dry land</a:t>
            </a:r>
            <a:r>
              <a:rPr lang="en-US" dirty="0"/>
              <a:t>.” </a:t>
            </a:r>
          </a:p>
          <a:p>
            <a:r>
              <a:rPr lang="en-US" dirty="0"/>
              <a:t>In its </a:t>
            </a:r>
            <a:r>
              <a:rPr lang="en-US" b="1" i="1" dirty="0"/>
              <a:t>original</a:t>
            </a:r>
            <a:r>
              <a:rPr lang="en-US" dirty="0"/>
              <a:t> context this promise meant that the Lord would compel the surrounding nations to contribute their wealth to the building of his sanctuary.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11151068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now 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lnSpcReduction="10000"/>
          </a:bodyPr>
          <a:lstStyle/>
          <a:p>
            <a:r>
              <a:rPr lang="en-US" dirty="0"/>
              <a:t>But what was happening in Haggai’s day was a picture of a </a:t>
            </a:r>
            <a:r>
              <a:rPr lang="en-US" b="1" i="1" dirty="0"/>
              <a:t>much greater</a:t>
            </a:r>
            <a:r>
              <a:rPr lang="en-US" dirty="0"/>
              <a:t> future event in which the Lord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has promised</a:t>
            </a:r>
            <a:r>
              <a:rPr lang="en-US" dirty="0"/>
              <a:t>” to “</a:t>
            </a:r>
            <a:r>
              <a:rPr lang="en-US" i="1" dirty="0">
                <a:solidFill>
                  <a:srgbClr val="000099"/>
                </a:solidFill>
                <a:latin typeface="Cambria" panose="02040503050406030204" pitchFamily="18" charset="0"/>
                <a:ea typeface="Cambria" panose="02040503050406030204" pitchFamily="18" charset="0"/>
              </a:rPr>
              <a:t>shake the heavens and the earth</a:t>
            </a:r>
            <a:r>
              <a:rPr lang="en-US" dirty="0"/>
              <a:t>” on a </a:t>
            </a:r>
            <a:r>
              <a:rPr lang="en-US" b="1" i="1" dirty="0"/>
              <a:t>much</a:t>
            </a:r>
            <a:r>
              <a:rPr lang="en-US" dirty="0"/>
              <a:t> </a:t>
            </a:r>
            <a:r>
              <a:rPr lang="en-US" b="1" i="1" dirty="0"/>
              <a:t>grander</a:t>
            </a:r>
            <a:r>
              <a:rPr lang="en-US" dirty="0"/>
              <a:t> scale.</a:t>
            </a:r>
          </a:p>
          <a:p>
            <a:r>
              <a:rPr lang="en-US" b="1" i="1" dirty="0"/>
              <a:t>Haggai</a:t>
            </a:r>
            <a:r>
              <a:rPr lang="en-US" dirty="0"/>
              <a:t> was using imagery given </a:t>
            </a:r>
            <a:r>
              <a:rPr lang="en-US" b="1" i="1" dirty="0"/>
              <a:t>previously</a:t>
            </a:r>
            <a:r>
              <a:rPr lang="en-US" dirty="0"/>
              <a:t> in the book of </a:t>
            </a:r>
            <a:r>
              <a:rPr lang="en-US" b="1" i="1" dirty="0"/>
              <a:t>Isaiah</a:t>
            </a:r>
            <a:r>
              <a:rPr lang="en-US" dirty="0"/>
              <a:t> to portray a coming day when the Lord’s vengeance would bring destruction </a:t>
            </a:r>
            <a:r>
              <a:rPr lang="en-US" b="1" i="1" dirty="0"/>
              <a:t>not only </a:t>
            </a:r>
            <a:r>
              <a:rPr lang="en-US" dirty="0"/>
              <a:t>to the </a:t>
            </a:r>
            <a:r>
              <a:rPr lang="en-US" b="1" i="1" dirty="0"/>
              <a:t>earth’s</a:t>
            </a:r>
            <a:r>
              <a:rPr lang="en-US" dirty="0"/>
              <a:t> inhabitants but </a:t>
            </a:r>
            <a:r>
              <a:rPr lang="en-US" b="1" i="1" dirty="0"/>
              <a:t>also</a:t>
            </a:r>
            <a:r>
              <a:rPr lang="en-US" dirty="0"/>
              <a:t> to </a:t>
            </a:r>
            <a:r>
              <a:rPr lang="en-US" b="1" i="1" dirty="0"/>
              <a:t>heaven</a:t>
            </a:r>
            <a:r>
              <a:rPr lang="en-US" dirty="0"/>
              <a:t> and its starry hosts:</a:t>
            </a:r>
          </a:p>
          <a:p>
            <a:pPr lvl="1"/>
            <a:r>
              <a:rPr lang="en-US" sz="2800" i="1" dirty="0">
                <a:solidFill>
                  <a:srgbClr val="000099"/>
                </a:solidFill>
                <a:latin typeface="Cambria" panose="02040503050406030204" pitchFamily="18" charset="0"/>
                <a:ea typeface="Cambria" panose="02040503050406030204" pitchFamily="18" charset="0"/>
              </a:rPr>
              <a:t>I will make </a:t>
            </a:r>
            <a:r>
              <a:rPr lang="en-US" sz="2800" b="1" i="1" dirty="0">
                <a:solidFill>
                  <a:srgbClr val="000099"/>
                </a:solidFill>
                <a:latin typeface="Cambria" panose="02040503050406030204" pitchFamily="18" charset="0"/>
                <a:ea typeface="Cambria" panose="02040503050406030204" pitchFamily="18" charset="0"/>
              </a:rPr>
              <a:t>the heavens tremble, and the earth will be shaken </a:t>
            </a:r>
            <a:r>
              <a:rPr lang="en-US" sz="2800" i="1" dirty="0">
                <a:solidFill>
                  <a:srgbClr val="000099"/>
                </a:solidFill>
                <a:latin typeface="Cambria" panose="02040503050406030204" pitchFamily="18" charset="0"/>
                <a:ea typeface="Cambria" panose="02040503050406030204" pitchFamily="18" charset="0"/>
              </a:rPr>
              <a:t>out of its place, at the wrath of the LORD of hosts in the day of his fierce anger</a:t>
            </a:r>
            <a:r>
              <a:rPr lang="en-US" dirty="0"/>
              <a:t> (Isa 13:13).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5810357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now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a:bodyPr>
          <a:lstStyle/>
          <a:p>
            <a:r>
              <a:rPr lang="en-US" dirty="0"/>
              <a:t>Isaiah had also prophesied that when the present heavens and earth were “shaken,” they would be replaced by a </a:t>
            </a:r>
            <a:r>
              <a:rPr lang="en-US" b="1" i="1" dirty="0"/>
              <a:t>new</a:t>
            </a:r>
            <a:r>
              <a:rPr lang="en-US" dirty="0"/>
              <a:t> heavens and a </a:t>
            </a:r>
            <a:r>
              <a:rPr lang="en-US" b="1" i="1" dirty="0"/>
              <a:t>new</a:t>
            </a:r>
            <a:r>
              <a:rPr lang="en-US" dirty="0"/>
              <a:t> earth: </a:t>
            </a:r>
          </a:p>
          <a:p>
            <a:pPr lvl="1"/>
            <a:r>
              <a:rPr lang="en-US" sz="2900" i="1" dirty="0">
                <a:solidFill>
                  <a:srgbClr val="000099"/>
                </a:solidFill>
                <a:latin typeface="Cambria" panose="02040503050406030204" pitchFamily="18" charset="0"/>
                <a:ea typeface="Cambria" panose="02040503050406030204" pitchFamily="18" charset="0"/>
              </a:rPr>
              <a:t>For behold, I create </a:t>
            </a:r>
            <a:r>
              <a:rPr lang="en-US" sz="2900" b="1" i="1" dirty="0">
                <a:solidFill>
                  <a:srgbClr val="000099"/>
                </a:solidFill>
                <a:latin typeface="Cambria" panose="02040503050406030204" pitchFamily="18" charset="0"/>
                <a:ea typeface="Cambria" panose="02040503050406030204" pitchFamily="18" charset="0"/>
              </a:rPr>
              <a:t>new heavens and a new earth</a:t>
            </a:r>
            <a:r>
              <a:rPr lang="en-US" sz="2900" i="1" dirty="0">
                <a:solidFill>
                  <a:srgbClr val="000099"/>
                </a:solidFill>
                <a:latin typeface="Cambria" panose="02040503050406030204" pitchFamily="18" charset="0"/>
                <a:ea typeface="Cambria" panose="02040503050406030204" pitchFamily="18" charset="0"/>
              </a:rPr>
              <a:t>, and the former things shall not be remembered or come into mind. </a:t>
            </a:r>
            <a:r>
              <a:rPr lang="en-US" dirty="0"/>
              <a:t>(Isa 65:17) </a:t>
            </a:r>
          </a:p>
          <a:p>
            <a:pPr lvl="1"/>
            <a:r>
              <a:rPr lang="en-US" sz="2900" i="1" dirty="0">
                <a:solidFill>
                  <a:srgbClr val="000099"/>
                </a:solidFill>
                <a:latin typeface="Cambria" panose="02040503050406030204" pitchFamily="18" charset="0"/>
                <a:ea typeface="Cambria" panose="02040503050406030204" pitchFamily="18" charset="0"/>
              </a:rPr>
              <a:t>For as the </a:t>
            </a:r>
            <a:r>
              <a:rPr lang="en-US" sz="2900" b="1" i="1" dirty="0">
                <a:solidFill>
                  <a:srgbClr val="000099"/>
                </a:solidFill>
                <a:latin typeface="Cambria" panose="02040503050406030204" pitchFamily="18" charset="0"/>
                <a:ea typeface="Cambria" panose="02040503050406030204" pitchFamily="18" charset="0"/>
              </a:rPr>
              <a:t>new heavens and the new earth </a:t>
            </a:r>
            <a:r>
              <a:rPr lang="en-US" sz="2900" i="1" dirty="0">
                <a:solidFill>
                  <a:srgbClr val="000099"/>
                </a:solidFill>
                <a:latin typeface="Cambria" panose="02040503050406030204" pitchFamily="18" charset="0"/>
                <a:ea typeface="Cambria" panose="02040503050406030204" pitchFamily="18" charset="0"/>
              </a:rPr>
              <a:t>that I make shall remain before me, says the LORD, so shall your offspring and your name remain.</a:t>
            </a:r>
            <a:r>
              <a:rPr lang="en-US" dirty="0"/>
              <a:t>(Isa 66:22)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31267478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now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fontScale="92500" lnSpcReduction="10000"/>
          </a:bodyPr>
          <a:lstStyle/>
          <a:p>
            <a:r>
              <a:rPr lang="en-US" dirty="0"/>
              <a:t>NT authors teach this as well. For example Peter says:</a:t>
            </a:r>
          </a:p>
          <a:p>
            <a:pPr lvl="1"/>
            <a:r>
              <a:rPr lang="en-US" sz="2900" i="1" dirty="0">
                <a:solidFill>
                  <a:srgbClr val="000099"/>
                </a:solidFill>
                <a:latin typeface="Cambria" panose="02040503050406030204" pitchFamily="18" charset="0"/>
                <a:ea typeface="Cambria" panose="02040503050406030204" pitchFamily="18" charset="0"/>
              </a:rPr>
              <a:t>But the day of the Lord will come like a thief, and then </a:t>
            </a:r>
            <a:r>
              <a:rPr lang="en-US" sz="2900" b="1" i="1" dirty="0">
                <a:solidFill>
                  <a:srgbClr val="000099"/>
                </a:solidFill>
                <a:latin typeface="Cambria" panose="02040503050406030204" pitchFamily="18" charset="0"/>
                <a:ea typeface="Cambria" panose="02040503050406030204" pitchFamily="18" charset="0"/>
              </a:rPr>
              <a:t>the heavens will pass away </a:t>
            </a:r>
            <a:r>
              <a:rPr lang="en-US" sz="2900" i="1" dirty="0">
                <a:solidFill>
                  <a:srgbClr val="000099"/>
                </a:solidFill>
                <a:latin typeface="Cambria" panose="02040503050406030204" pitchFamily="18" charset="0"/>
                <a:ea typeface="Cambria" panose="02040503050406030204" pitchFamily="18" charset="0"/>
              </a:rPr>
              <a:t>with a roar, and </a:t>
            </a:r>
            <a:r>
              <a:rPr lang="en-US" sz="2900" b="1" i="1" dirty="0">
                <a:solidFill>
                  <a:srgbClr val="000099"/>
                </a:solidFill>
                <a:latin typeface="Cambria" panose="02040503050406030204" pitchFamily="18" charset="0"/>
                <a:ea typeface="Cambria" panose="02040503050406030204" pitchFamily="18" charset="0"/>
              </a:rPr>
              <a:t>the heavenly bodies will be burned up and dissolved</a:t>
            </a:r>
            <a:r>
              <a:rPr lang="en-US" sz="2900" i="1" dirty="0">
                <a:solidFill>
                  <a:srgbClr val="000099"/>
                </a:solidFill>
                <a:latin typeface="Cambria" panose="02040503050406030204" pitchFamily="18" charset="0"/>
                <a:ea typeface="Cambria" panose="02040503050406030204" pitchFamily="18" charset="0"/>
              </a:rPr>
              <a:t>, and the earth and the works that are done on it will be exposed.  Since all these things are thus to be dissolved, what sort of people ought you to be in lives of holiness and godliness,  waiting for and hastening the coming of the day of God, because of which </a:t>
            </a:r>
            <a:r>
              <a:rPr lang="en-US" sz="2900" b="1" i="1" dirty="0">
                <a:solidFill>
                  <a:srgbClr val="000099"/>
                </a:solidFill>
                <a:latin typeface="Cambria" panose="02040503050406030204" pitchFamily="18" charset="0"/>
                <a:ea typeface="Cambria" panose="02040503050406030204" pitchFamily="18" charset="0"/>
              </a:rPr>
              <a:t>the heavens will be set on fire and dissolved, and the heavenly bodies will melt as they burn</a:t>
            </a:r>
            <a:r>
              <a:rPr lang="en-US" sz="2900" i="1" dirty="0">
                <a:solidFill>
                  <a:srgbClr val="000099"/>
                </a:solidFill>
                <a:latin typeface="Cambria" panose="02040503050406030204" pitchFamily="18" charset="0"/>
                <a:ea typeface="Cambria" panose="02040503050406030204" pitchFamily="18" charset="0"/>
              </a:rPr>
              <a:t>!  But according to his promise we are waiting for </a:t>
            </a:r>
            <a:r>
              <a:rPr lang="en-US" sz="2900" b="1" i="1" dirty="0">
                <a:solidFill>
                  <a:srgbClr val="000099"/>
                </a:solidFill>
                <a:latin typeface="Cambria" panose="02040503050406030204" pitchFamily="18" charset="0"/>
                <a:ea typeface="Cambria" panose="02040503050406030204" pitchFamily="18" charset="0"/>
              </a:rPr>
              <a:t>new heavens and a new earth </a:t>
            </a:r>
            <a:r>
              <a:rPr lang="en-US" sz="2900" i="1" dirty="0">
                <a:solidFill>
                  <a:srgbClr val="000099"/>
                </a:solidFill>
                <a:latin typeface="Cambria" panose="02040503050406030204" pitchFamily="18" charset="0"/>
                <a:ea typeface="Cambria" panose="02040503050406030204" pitchFamily="18" charset="0"/>
              </a:rPr>
              <a:t>in which righteousness dwells. </a:t>
            </a:r>
            <a:r>
              <a:rPr lang="en-US" dirty="0"/>
              <a:t>(2 Pet 3:10-13)</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9747723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now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a:bodyPr>
          <a:lstStyle/>
          <a:p>
            <a:r>
              <a:rPr lang="en-US" dirty="0"/>
              <a:t>This description is similar to what we see in the book of Revelation:</a:t>
            </a:r>
          </a:p>
          <a:p>
            <a:pPr lvl="1"/>
            <a:r>
              <a:rPr lang="en-US" i="1" dirty="0">
                <a:solidFill>
                  <a:srgbClr val="000099"/>
                </a:solidFill>
                <a:latin typeface="Cambria" panose="02040503050406030204" pitchFamily="18" charset="0"/>
                <a:ea typeface="Cambria" panose="02040503050406030204" pitchFamily="18" charset="0"/>
              </a:rPr>
              <a:t>Then I saw a great white throne and him who was seated on it. From his presence </a:t>
            </a:r>
            <a:r>
              <a:rPr lang="en-US" b="1" i="1" dirty="0">
                <a:solidFill>
                  <a:srgbClr val="000099"/>
                </a:solidFill>
                <a:latin typeface="Cambria" panose="02040503050406030204" pitchFamily="18" charset="0"/>
                <a:ea typeface="Cambria" panose="02040503050406030204" pitchFamily="18" charset="0"/>
              </a:rPr>
              <a:t>earth and sky fled away</a:t>
            </a:r>
            <a:r>
              <a:rPr lang="en-US" i="1" dirty="0">
                <a:solidFill>
                  <a:srgbClr val="000099"/>
                </a:solidFill>
                <a:latin typeface="Cambria" panose="02040503050406030204" pitchFamily="18" charset="0"/>
                <a:ea typeface="Cambria" panose="02040503050406030204" pitchFamily="18" charset="0"/>
              </a:rPr>
              <a:t>, and no place was found for them. </a:t>
            </a:r>
            <a:r>
              <a:rPr lang="en-US" dirty="0"/>
              <a:t>(Rev 20:11) </a:t>
            </a:r>
          </a:p>
          <a:p>
            <a:pPr lvl="1"/>
            <a:r>
              <a:rPr lang="en-US" i="1" dirty="0">
                <a:solidFill>
                  <a:srgbClr val="000099"/>
                </a:solidFill>
                <a:latin typeface="Cambria" panose="02040503050406030204" pitchFamily="18" charset="0"/>
                <a:ea typeface="Cambria" panose="02040503050406030204" pitchFamily="18" charset="0"/>
              </a:rPr>
              <a:t>Then I saw a </a:t>
            </a:r>
            <a:r>
              <a:rPr lang="en-US" b="1" i="1" dirty="0">
                <a:solidFill>
                  <a:srgbClr val="000099"/>
                </a:solidFill>
                <a:latin typeface="Cambria" panose="02040503050406030204" pitchFamily="18" charset="0"/>
                <a:ea typeface="Cambria" panose="02040503050406030204" pitchFamily="18" charset="0"/>
              </a:rPr>
              <a:t>new heaven and a new earth</a:t>
            </a:r>
            <a:r>
              <a:rPr lang="en-US" i="1" dirty="0">
                <a:solidFill>
                  <a:srgbClr val="000099"/>
                </a:solidFill>
                <a:latin typeface="Cambria" panose="02040503050406030204" pitchFamily="18" charset="0"/>
                <a:ea typeface="Cambria" panose="02040503050406030204" pitchFamily="18" charset="0"/>
              </a:rPr>
              <a:t>, for </a:t>
            </a:r>
            <a:r>
              <a:rPr lang="en-US" b="1" i="1" dirty="0">
                <a:solidFill>
                  <a:srgbClr val="000099"/>
                </a:solidFill>
                <a:latin typeface="Cambria" panose="02040503050406030204" pitchFamily="18" charset="0"/>
                <a:ea typeface="Cambria" panose="02040503050406030204" pitchFamily="18" charset="0"/>
              </a:rPr>
              <a:t>the first heaven and the first earth had passed away</a:t>
            </a:r>
            <a:r>
              <a:rPr lang="en-US" i="1" dirty="0">
                <a:solidFill>
                  <a:srgbClr val="000099"/>
                </a:solidFill>
                <a:latin typeface="Cambria" panose="02040503050406030204" pitchFamily="18" charset="0"/>
                <a:ea typeface="Cambria" panose="02040503050406030204" pitchFamily="18" charset="0"/>
              </a:rPr>
              <a:t>... </a:t>
            </a:r>
            <a:r>
              <a:rPr lang="en-US" dirty="0"/>
              <a:t>(Rev 21:1)</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59286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shook the earth, but now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has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606349" cy="4903183"/>
          </a:xfrm>
        </p:spPr>
        <p:txBody>
          <a:bodyPr>
            <a:normAutofit/>
          </a:bodyPr>
          <a:lstStyle/>
          <a:p>
            <a:r>
              <a:rPr lang="en-US" dirty="0"/>
              <a:t>Of course the author of Hebrews himself has </a:t>
            </a:r>
            <a:r>
              <a:rPr lang="en-US" b="1" i="1" dirty="0"/>
              <a:t>already</a:t>
            </a:r>
            <a:r>
              <a:rPr lang="en-US" dirty="0"/>
              <a:t> cited Psalm 102:25-27, all the way back in chapter 1, where he says:</a:t>
            </a:r>
          </a:p>
          <a:p>
            <a:pPr lvl="1"/>
            <a:r>
              <a:rPr lang="en-US" sz="2900" i="1" dirty="0">
                <a:solidFill>
                  <a:srgbClr val="000099"/>
                </a:solidFill>
                <a:latin typeface="Cambria" panose="02040503050406030204" pitchFamily="18" charset="0"/>
                <a:ea typeface="Cambria" panose="02040503050406030204" pitchFamily="18" charset="0"/>
              </a:rPr>
              <a:t>You, Lord, laid the foundation of </a:t>
            </a:r>
            <a:r>
              <a:rPr lang="en-US" sz="2900" b="1" i="1" dirty="0">
                <a:solidFill>
                  <a:srgbClr val="000099"/>
                </a:solidFill>
                <a:latin typeface="Cambria" panose="02040503050406030204" pitchFamily="18" charset="0"/>
                <a:ea typeface="Cambria" panose="02040503050406030204" pitchFamily="18" charset="0"/>
              </a:rPr>
              <a:t>the earth </a:t>
            </a:r>
            <a:r>
              <a:rPr lang="en-US" sz="2900" i="1" dirty="0">
                <a:solidFill>
                  <a:srgbClr val="000099"/>
                </a:solidFill>
                <a:latin typeface="Cambria" panose="02040503050406030204" pitchFamily="18" charset="0"/>
                <a:ea typeface="Cambria" panose="02040503050406030204" pitchFamily="18" charset="0"/>
              </a:rPr>
              <a:t>in the beginning, </a:t>
            </a:r>
            <a:r>
              <a:rPr lang="en-US" sz="2900" b="1" i="1" dirty="0">
                <a:solidFill>
                  <a:srgbClr val="000099"/>
                </a:solidFill>
                <a:latin typeface="Cambria" panose="02040503050406030204" pitchFamily="18" charset="0"/>
                <a:ea typeface="Cambria" panose="02040503050406030204" pitchFamily="18" charset="0"/>
              </a:rPr>
              <a:t>and the heavens </a:t>
            </a:r>
            <a:r>
              <a:rPr lang="en-US" sz="2900" i="1" dirty="0">
                <a:solidFill>
                  <a:srgbClr val="000099"/>
                </a:solidFill>
                <a:latin typeface="Cambria" panose="02040503050406030204" pitchFamily="18" charset="0"/>
                <a:ea typeface="Cambria" panose="02040503050406030204" pitchFamily="18" charset="0"/>
              </a:rPr>
              <a:t>are the work of your hands; they </a:t>
            </a:r>
            <a:r>
              <a:rPr lang="en-US" sz="2900" b="1" i="1" dirty="0">
                <a:solidFill>
                  <a:srgbClr val="000099"/>
                </a:solidFill>
                <a:latin typeface="Cambria" panose="02040503050406030204" pitchFamily="18" charset="0"/>
                <a:ea typeface="Cambria" panose="02040503050406030204" pitchFamily="18" charset="0"/>
              </a:rPr>
              <a:t>will perish</a:t>
            </a:r>
            <a:r>
              <a:rPr lang="en-US" sz="2900" i="1" dirty="0">
                <a:solidFill>
                  <a:srgbClr val="000099"/>
                </a:solidFill>
                <a:latin typeface="Cambria" panose="02040503050406030204" pitchFamily="18" charset="0"/>
                <a:ea typeface="Cambria" panose="02040503050406030204" pitchFamily="18" charset="0"/>
              </a:rPr>
              <a:t>, but you remain; </a:t>
            </a:r>
            <a:r>
              <a:rPr lang="en-US" sz="2900" b="1" i="1" dirty="0">
                <a:solidFill>
                  <a:srgbClr val="000099"/>
                </a:solidFill>
                <a:latin typeface="Cambria" panose="02040503050406030204" pitchFamily="18" charset="0"/>
                <a:ea typeface="Cambria" panose="02040503050406030204" pitchFamily="18" charset="0"/>
              </a:rPr>
              <a:t>they will all wear out like a garment, like a robe you will roll them up, like a garment they will be changed</a:t>
            </a:r>
            <a:r>
              <a:rPr lang="en-US" sz="2900" i="1" dirty="0">
                <a:solidFill>
                  <a:srgbClr val="000099"/>
                </a:solidFill>
                <a:latin typeface="Cambria" panose="02040503050406030204" pitchFamily="18" charset="0"/>
                <a:ea typeface="Cambria" panose="02040503050406030204" pitchFamily="18" charset="0"/>
              </a:rPr>
              <a:t>... </a:t>
            </a:r>
            <a:r>
              <a:rPr lang="en-US" dirty="0"/>
              <a:t>(Heb 1:10-12 giving a citation from Psalm 102:25-27)</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22796441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966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phrase,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Yet once more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indicates the removal of things that are shaken--that is,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things that have been made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order that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things that cannot be shaken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may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remain</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828800"/>
            <a:ext cx="8818270" cy="4687338"/>
          </a:xfrm>
        </p:spPr>
        <p:txBody>
          <a:bodyPr>
            <a:normAutofit/>
          </a:bodyPr>
          <a:lstStyle/>
          <a:p>
            <a:r>
              <a:rPr lang="en-US" dirty="0"/>
              <a:t>Here the author interprets the shaking that God will do “</a:t>
            </a:r>
            <a:r>
              <a:rPr lang="en-US" i="1" dirty="0">
                <a:solidFill>
                  <a:srgbClr val="000099"/>
                </a:solidFill>
                <a:latin typeface="Cambria" panose="02040503050406030204" pitchFamily="18" charset="0"/>
                <a:ea typeface="Cambria" panose="02040503050406030204" pitchFamily="18" charset="0"/>
              </a:rPr>
              <a:t>yet</a:t>
            </a:r>
            <a:r>
              <a:rPr lang="en-US" dirty="0"/>
              <a: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more</a:t>
            </a:r>
            <a:r>
              <a:rPr lang="en-US" dirty="0"/>
              <a:t>” as the final judgment on the earth at the end of the age, when the material universe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things that have been made</a:t>
            </a:r>
            <a:r>
              <a:rPr lang="en-US" dirty="0"/>
              <a:t>”) will pass away. </a:t>
            </a:r>
          </a:p>
          <a:p>
            <a:r>
              <a:rPr lang="en-US" dirty="0"/>
              <a:t>After God does that “shaking,” the only things that will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remain</a:t>
            </a:r>
            <a:r>
              <a:rPr lang="en-US" dirty="0"/>
              <a:t>” will be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things that cannot be shaken </a:t>
            </a:r>
            <a:r>
              <a:rPr lang="en-US" dirty="0"/>
              <a:t>” which (as we will see in the next verse) are the things belonging to the </a:t>
            </a:r>
            <a:r>
              <a:rPr lang="en-US" b="1" i="1" dirty="0"/>
              <a:t>kingdom of God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5036215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966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let us be grateful for receiving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kingdom</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cannot be shaken</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let us offer to God acceptable worship, with reverence and awe, </a:t>
            </a: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our God is a consuming fire.</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5698" y="1722838"/>
            <a:ext cx="9128302" cy="4803543"/>
          </a:xfrm>
        </p:spPr>
        <p:txBody>
          <a:bodyPr>
            <a:normAutofit fontScale="85000" lnSpcReduction="20000"/>
          </a:bodyPr>
          <a:lstStyle/>
          <a:p>
            <a:r>
              <a:rPr lang="en-US" dirty="0"/>
              <a:t>Those things that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cannot be shaken</a:t>
            </a:r>
            <a:r>
              <a:rPr lang="en-US" dirty="0"/>
              <a:t>” can be summed up in the single concept of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kingdom,</a:t>
            </a:r>
            <a:r>
              <a:rPr lang="en-US" dirty="0"/>
              <a:t>” – an ordered harmonious society governed by “</a:t>
            </a:r>
            <a:r>
              <a:rPr lang="en-US" i="1" dirty="0">
                <a:solidFill>
                  <a:srgbClr val="000099"/>
                </a:solidFill>
                <a:latin typeface="Cambria" panose="02040503050406030204" pitchFamily="18" charset="0"/>
                <a:ea typeface="Cambria" panose="02040503050406030204" pitchFamily="18" charset="0"/>
              </a:rPr>
              <a:t>King of kings and Lord of lords</a:t>
            </a:r>
            <a:r>
              <a:rPr lang="en-US" dirty="0"/>
              <a:t>” (Rev 19:16).</a:t>
            </a:r>
          </a:p>
          <a:p>
            <a:r>
              <a:rPr lang="en-US" dirty="0"/>
              <a:t>It is that realm that was described in Heb 12:22 as the “</a:t>
            </a:r>
            <a:r>
              <a:rPr lang="en-US" i="1" dirty="0">
                <a:solidFill>
                  <a:srgbClr val="000099"/>
                </a:solidFill>
                <a:latin typeface="Cambria" panose="02040503050406030204" pitchFamily="18" charset="0"/>
                <a:ea typeface="Cambria" panose="02040503050406030204" pitchFamily="18" charset="0"/>
              </a:rPr>
              <a:t>city of the living God, the heavenly Jerusalem</a:t>
            </a:r>
            <a:r>
              <a:rPr lang="en-US" dirty="0"/>
              <a:t>,” where God eternally dwells with his people and righteousness reigns (cf. Rev 21:1ff).</a:t>
            </a:r>
          </a:p>
          <a:p>
            <a:r>
              <a:rPr lang="en-US" dirty="0"/>
              <a:t>The </a:t>
            </a:r>
            <a:r>
              <a:rPr lang="en-US" b="1" i="1" dirty="0"/>
              <a:t>full and final manifestation </a:t>
            </a:r>
            <a:r>
              <a:rPr lang="en-US" dirty="0"/>
              <a:t>of this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kingdom</a:t>
            </a:r>
            <a:r>
              <a:rPr lang="en-US" dirty="0"/>
              <a:t>” will be seen at the glorious appearance of Christ at the end of the age. </a:t>
            </a:r>
          </a:p>
          <a:p>
            <a:r>
              <a:rPr lang="en-US" dirty="0"/>
              <a:t>And yet, in one sense, this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kingdom</a:t>
            </a:r>
            <a:r>
              <a:rPr lang="en-US" dirty="0"/>
              <a:t>” is </a:t>
            </a:r>
            <a:r>
              <a:rPr lang="en-US" b="1" i="1" dirty="0"/>
              <a:t>already here</a:t>
            </a:r>
            <a:r>
              <a:rPr lang="en-US" dirty="0"/>
              <a:t>: Jesus is ruling this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kingdom</a:t>
            </a:r>
            <a:r>
              <a:rPr lang="en-US" dirty="0"/>
              <a:t>” as he sits enthroned at the right hand of the Majesty on high (Heb 1:3; 12:2), and the people of God have already come to it (Heb 12:22).</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 599)</a:t>
            </a:r>
          </a:p>
        </p:txBody>
      </p:sp>
    </p:spTree>
    <p:extLst>
      <p:ext uri="{BB962C8B-B14F-4D97-AF65-F5344CB8AC3E}">
        <p14:creationId xmlns:p14="http://schemas.microsoft.com/office/powerpoint/2010/main" val="436313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966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let us be grateful for receiving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kingdom</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cannot be shaken</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thus let us offer to God acceptable worship, with reverence and awe, </a:t>
            </a: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our God is a consuming fire.</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828800"/>
            <a:ext cx="8818270" cy="4687338"/>
          </a:xfrm>
        </p:spPr>
        <p:txBody>
          <a:bodyPr>
            <a:normAutofit fontScale="92500"/>
          </a:bodyPr>
          <a:lstStyle/>
          <a:p>
            <a:r>
              <a:rPr lang="en-US" dirty="0"/>
              <a:t>God’s kingdom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cannot be shaken</a:t>
            </a:r>
            <a:r>
              <a:rPr lang="en-US" dirty="0"/>
              <a:t>” and will survive when all else dissolves. </a:t>
            </a:r>
          </a:p>
          <a:p>
            <a:r>
              <a:rPr lang="en-US" dirty="0"/>
              <a:t>In King Nebuchadnezzar’s troubling dream, described in the book of Daniel, a great stone shattered a statue representing all the great human empires. </a:t>
            </a:r>
          </a:p>
          <a:p>
            <a:r>
              <a:rPr lang="en-US" dirty="0"/>
              <a:t>That stone symbolized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kingdom</a:t>
            </a:r>
            <a:r>
              <a:rPr lang="en-US" dirty="0"/>
              <a:t>” that the God of heaven would erect, one that “</a:t>
            </a:r>
            <a:r>
              <a:rPr lang="en-US" b="1" i="1" dirty="0">
                <a:solidFill>
                  <a:srgbClr val="000099"/>
                </a:solidFill>
                <a:latin typeface="Cambria" panose="02040503050406030204" pitchFamily="18" charset="0"/>
                <a:ea typeface="Cambria" panose="02040503050406030204" pitchFamily="18" charset="0"/>
              </a:rPr>
              <a:t>shall never be destroyed</a:t>
            </a:r>
            <a:r>
              <a:rPr lang="en-US" i="1" dirty="0">
                <a:solidFill>
                  <a:srgbClr val="000099"/>
                </a:solidFill>
                <a:latin typeface="Cambria" panose="02040503050406030204" pitchFamily="18" charset="0"/>
                <a:ea typeface="Cambria" panose="02040503050406030204" pitchFamily="18" charset="0"/>
              </a:rPr>
              <a:t>... It shall break in pieces all these [other] kingdoms and bring them to an end, and </a:t>
            </a:r>
            <a:r>
              <a:rPr lang="en-US" b="1" i="1" dirty="0">
                <a:solidFill>
                  <a:srgbClr val="000099"/>
                </a:solidFill>
                <a:latin typeface="Cambria" panose="02040503050406030204" pitchFamily="18" charset="0"/>
                <a:ea typeface="Cambria" panose="02040503050406030204" pitchFamily="18" charset="0"/>
              </a:rPr>
              <a:t>it shall stand forever</a:t>
            </a:r>
            <a:r>
              <a:rPr lang="en-US" i="1" dirty="0">
                <a:solidFill>
                  <a:srgbClr val="000099"/>
                </a:solidFill>
                <a:latin typeface="Cambria" panose="02040503050406030204" pitchFamily="18" charset="0"/>
                <a:ea typeface="Cambria" panose="02040503050406030204" pitchFamily="18" charset="0"/>
              </a:rPr>
              <a:t>.</a:t>
            </a:r>
            <a:r>
              <a:rPr lang="en-US" dirty="0"/>
              <a:t>” (Dan 2:44b; cf. 7:13-14, 18).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331)</a:t>
            </a:r>
          </a:p>
        </p:txBody>
      </p:sp>
    </p:spTree>
    <p:extLst>
      <p:ext uri="{BB962C8B-B14F-4D97-AF65-F5344CB8AC3E}">
        <p14:creationId xmlns:p14="http://schemas.microsoft.com/office/powerpoint/2010/main" val="16225544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966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be grateful for receiving a kingdom</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cannot be shaken, and thus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offer to God acceptable worship, with reverence and awe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our God is a consuming fire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828800"/>
            <a:ext cx="8818270" cy="4687338"/>
          </a:xfrm>
        </p:spPr>
        <p:txBody>
          <a:bodyPr>
            <a:normAutofit fontScale="92500" lnSpcReduction="10000"/>
          </a:bodyPr>
          <a:lstStyle/>
          <a:p>
            <a:r>
              <a:rPr lang="en-US" dirty="0"/>
              <a:t>Even more surprisingly, God bestows this “</a:t>
            </a:r>
            <a:r>
              <a:rPr lang="en-US" i="1" dirty="0">
                <a:solidFill>
                  <a:srgbClr val="000099"/>
                </a:solidFill>
                <a:latin typeface="Cambria" panose="02040503050406030204" pitchFamily="18" charset="0"/>
                <a:ea typeface="Cambria" panose="02040503050406030204" pitchFamily="18" charset="0"/>
              </a:rPr>
              <a:t>kingdom</a:t>
            </a:r>
            <a:r>
              <a:rPr lang="en-US" dirty="0"/>
              <a:t>” on “</a:t>
            </a:r>
            <a:r>
              <a:rPr lang="en-US" b="1" i="1" dirty="0">
                <a:solidFill>
                  <a:srgbClr val="000099"/>
                </a:solidFill>
                <a:latin typeface="Cambria" panose="02040503050406030204" pitchFamily="18" charset="0"/>
                <a:ea typeface="Cambria" panose="02040503050406030204" pitchFamily="18" charset="0"/>
              </a:rPr>
              <a:t>us</a:t>
            </a:r>
            <a:r>
              <a:rPr lang="en-US" dirty="0"/>
              <a:t>” as a gift we are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receiving</a:t>
            </a:r>
            <a:r>
              <a:rPr lang="en-US" dirty="0"/>
              <a:t>.” </a:t>
            </a:r>
          </a:p>
          <a:p>
            <a:r>
              <a:rPr lang="en-US" dirty="0"/>
              <a:t>The proper response to so gracious a gift is for us to be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grateful</a:t>
            </a:r>
            <a:r>
              <a:rPr lang="en-US" dirty="0"/>
              <a:t>” and to offer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acceptable worship</a:t>
            </a:r>
            <a:r>
              <a:rPr lang="en-US" dirty="0"/>
              <a:t>” consisting of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reverence and awe</a:t>
            </a:r>
            <a:r>
              <a:rPr lang="en-US" dirty="0"/>
              <a:t>”. </a:t>
            </a:r>
          </a:p>
          <a:p>
            <a:r>
              <a:rPr lang="en-US" dirty="0"/>
              <a:t>Our grateful joy must be blended with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reverence and awe</a:t>
            </a:r>
            <a:r>
              <a:rPr lang="en-US" dirty="0"/>
              <a:t>” because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our God is a consuming fire.</a:t>
            </a:r>
            <a:r>
              <a:rPr lang="en-US" dirty="0"/>
              <a:t>”</a:t>
            </a:r>
          </a:p>
          <a:p>
            <a:r>
              <a:rPr lang="en-US" dirty="0"/>
              <a:t>This description of God as “</a:t>
            </a:r>
            <a:r>
              <a:rPr lang="en-US" i="1" dirty="0">
                <a:solidFill>
                  <a:srgbClr val="000099"/>
                </a:solidFill>
                <a:latin typeface="Cambria" panose="02040503050406030204" pitchFamily="18" charset="0"/>
                <a:ea typeface="Cambria" panose="02040503050406030204" pitchFamily="18" charset="0"/>
              </a:rPr>
              <a:t>a consuming fire</a:t>
            </a:r>
            <a:r>
              <a:rPr lang="en-US" dirty="0"/>
              <a:t>” was </a:t>
            </a:r>
            <a:r>
              <a:rPr lang="en-US" b="1" i="1" dirty="0"/>
              <a:t>first</a:t>
            </a:r>
            <a:r>
              <a:rPr lang="en-US" dirty="0"/>
              <a:t> given in Deut 4:24, when Moses was exhorting the people to be faithful to the old covenant given at Mount Sinai.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331)</a:t>
            </a:r>
          </a:p>
        </p:txBody>
      </p:sp>
    </p:spTree>
    <p:extLst>
      <p:ext uri="{BB962C8B-B14F-4D97-AF65-F5344CB8AC3E}">
        <p14:creationId xmlns:p14="http://schemas.microsoft.com/office/powerpoint/2010/main" val="16243754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31714017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966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be grateful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receiving a kingdom that cannot be shaken, and thus let us offer to God acceptable worship, with reverence and awe, </a:t>
            </a: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our God is a consuming fire.</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828800"/>
            <a:ext cx="8818270" cy="4687338"/>
          </a:xfrm>
        </p:spPr>
        <p:txBody>
          <a:bodyPr>
            <a:normAutofit/>
          </a:bodyPr>
          <a:lstStyle/>
          <a:p>
            <a:r>
              <a:rPr lang="en-US" dirty="0"/>
              <a:t>God remains the same despite the new circumstances of the </a:t>
            </a:r>
            <a:r>
              <a:rPr lang="en-US" b="1" i="1" dirty="0"/>
              <a:t>new covenant</a:t>
            </a:r>
            <a:r>
              <a:rPr lang="en-US" dirty="0"/>
              <a:t>. </a:t>
            </a:r>
          </a:p>
          <a:p>
            <a:r>
              <a:rPr lang="en-US" dirty="0"/>
              <a:t>In light of all this, the readers are to be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grateful</a:t>
            </a:r>
            <a:r>
              <a:rPr lang="en-US" dirty="0"/>
              <a:t>” for what is theirs in Christ and to put out of their mind all thoughts of lapsing from their Christianity to their former way of life.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231-232</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5927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0699931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a:bodyPr>
          <a:lstStyle/>
          <a:p>
            <a:r>
              <a:rPr lang="en-US" sz="3600" dirty="0"/>
              <a:t>No doubt, all of us would like to have a positive impact on the world around us – one that lasts beyond our own lifetime. </a:t>
            </a:r>
          </a:p>
          <a:p>
            <a:r>
              <a:rPr lang="en-US" sz="3600" dirty="0"/>
              <a:t>Our text today teaches that everything in this life that is not a part of Christ’s kingdom will be burned up on the last day. </a:t>
            </a:r>
          </a:p>
          <a:p>
            <a:r>
              <a:rPr lang="en-US" sz="3600" dirty="0"/>
              <a:t>Given this principle, where should we direct our efforts if we want to have a lasting positive impact?</a:t>
            </a:r>
          </a:p>
        </p:txBody>
      </p:sp>
    </p:spTree>
    <p:extLst>
      <p:ext uri="{BB962C8B-B14F-4D97-AF65-F5344CB8AC3E}">
        <p14:creationId xmlns:p14="http://schemas.microsoft.com/office/powerpoint/2010/main" val="41137908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fontScale="77500" lnSpcReduction="20000"/>
          </a:bodyPr>
          <a:lstStyle/>
          <a:p>
            <a:r>
              <a:rPr lang="en-US" sz="3600" dirty="0"/>
              <a:t>In the passage we looked at </a:t>
            </a:r>
            <a:r>
              <a:rPr lang="en-US" sz="3600" b="1" i="1" dirty="0"/>
              <a:t>last</a:t>
            </a:r>
            <a:r>
              <a:rPr lang="en-US" sz="3600" dirty="0"/>
              <a:t> week, in the middle of a text that described the heavenly assembly of those “</a:t>
            </a:r>
            <a:r>
              <a:rPr lang="en-US" sz="3600" i="1" dirty="0">
                <a:solidFill>
                  <a:srgbClr val="000099"/>
                </a:solidFill>
                <a:latin typeface="Cambria" panose="02040503050406030204" pitchFamily="18" charset="0"/>
                <a:ea typeface="Cambria" panose="02040503050406030204" pitchFamily="18" charset="0"/>
              </a:rPr>
              <a:t>enrolled in heaven</a:t>
            </a:r>
            <a:r>
              <a:rPr lang="en-US" sz="3600" dirty="0"/>
              <a:t>” and “</a:t>
            </a:r>
            <a:r>
              <a:rPr lang="en-US" sz="3600" i="1" dirty="0">
                <a:solidFill>
                  <a:srgbClr val="000099"/>
                </a:solidFill>
                <a:latin typeface="Cambria" panose="02040503050406030204" pitchFamily="18" charset="0"/>
                <a:ea typeface="Cambria" panose="02040503050406030204" pitchFamily="18" charset="0"/>
              </a:rPr>
              <a:t>spirits of the righteous made perfect</a:t>
            </a:r>
            <a:r>
              <a:rPr lang="en-US" sz="3600" dirty="0"/>
              <a:t>”, the author reminded us that God is “</a:t>
            </a:r>
            <a:r>
              <a:rPr lang="en-US" sz="3600" i="1" dirty="0">
                <a:solidFill>
                  <a:srgbClr val="000099"/>
                </a:solidFill>
                <a:latin typeface="Cambria" panose="02040503050406030204" pitchFamily="18" charset="0"/>
                <a:ea typeface="Cambria" panose="02040503050406030204" pitchFamily="18" charset="0"/>
              </a:rPr>
              <a:t>the judge of all</a:t>
            </a:r>
            <a:r>
              <a:rPr lang="en-US" sz="3600" dirty="0"/>
              <a:t>”.</a:t>
            </a:r>
          </a:p>
          <a:p>
            <a:r>
              <a:rPr lang="en-US" sz="3600" dirty="0"/>
              <a:t>In the passage we looked at this week, after exhorting us to “</a:t>
            </a:r>
            <a:r>
              <a:rPr lang="en-US" sz="3600" i="1" dirty="0">
                <a:solidFill>
                  <a:srgbClr val="000099"/>
                </a:solidFill>
                <a:latin typeface="Cambria" panose="02040503050406030204" pitchFamily="18" charset="0"/>
                <a:ea typeface="Cambria" panose="02040503050406030204" pitchFamily="18" charset="0"/>
              </a:rPr>
              <a:t>be grateful for receiving a kingdom that cannot be shaken</a:t>
            </a:r>
            <a:r>
              <a:rPr lang="en-US" sz="3600" dirty="0"/>
              <a:t>” and to “</a:t>
            </a:r>
            <a:r>
              <a:rPr lang="en-US" sz="3600" i="1" dirty="0">
                <a:solidFill>
                  <a:srgbClr val="000099"/>
                </a:solidFill>
                <a:latin typeface="Cambria" panose="02040503050406030204" pitchFamily="18" charset="0"/>
                <a:ea typeface="Cambria" panose="02040503050406030204" pitchFamily="18" charset="0"/>
              </a:rPr>
              <a:t>offer to God acceptable worship, with reverence and awe</a:t>
            </a:r>
            <a:r>
              <a:rPr lang="en-US" sz="3600" dirty="0"/>
              <a:t>”, the author reminds us that “</a:t>
            </a:r>
            <a:r>
              <a:rPr lang="en-US" sz="3600" i="1" dirty="0">
                <a:solidFill>
                  <a:srgbClr val="000099"/>
                </a:solidFill>
                <a:latin typeface="Cambria" panose="02040503050406030204" pitchFamily="18" charset="0"/>
                <a:ea typeface="Cambria" panose="02040503050406030204" pitchFamily="18" charset="0"/>
              </a:rPr>
              <a:t>our God is a consuming fire.</a:t>
            </a:r>
            <a:r>
              <a:rPr lang="en-US" sz="3600" dirty="0"/>
              <a:t>”</a:t>
            </a:r>
          </a:p>
          <a:p>
            <a:r>
              <a:rPr lang="en-US" sz="3600" dirty="0"/>
              <a:t>Do you think the author may be reminding us that however much we may be caught up in anticipating the glories of heaven, and however much we may be caught up in our gratitude and reverence and worship of God, we must never forget that God is a God of </a:t>
            </a:r>
            <a:r>
              <a:rPr lang="en-US" sz="3600" b="1" i="1" dirty="0"/>
              <a:t>wrath</a:t>
            </a:r>
            <a:r>
              <a:rPr lang="en-US" sz="3600" dirty="0"/>
              <a:t> as well as a God of </a:t>
            </a:r>
            <a:r>
              <a:rPr lang="en-US" sz="3600" b="1" i="1" dirty="0"/>
              <a:t>love</a:t>
            </a:r>
            <a:r>
              <a:rPr lang="en-US" sz="3600" dirty="0"/>
              <a:t>?</a:t>
            </a:r>
          </a:p>
          <a:p>
            <a:r>
              <a:rPr lang="en-US" sz="3600" dirty="0"/>
              <a:t>Why might that be a good thing for us to remember?</a:t>
            </a:r>
          </a:p>
        </p:txBody>
      </p:sp>
    </p:spTree>
    <p:extLst>
      <p:ext uri="{BB962C8B-B14F-4D97-AF65-F5344CB8AC3E}">
        <p14:creationId xmlns:p14="http://schemas.microsoft.com/office/powerpoint/2010/main" val="11173623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74565" y="592594"/>
            <a:ext cx="8806497" cy="6235814"/>
          </a:xfrm>
        </p:spPr>
        <p:txBody>
          <a:bodyPr>
            <a:normAutofit fontScale="70000" lnSpcReduction="20000"/>
          </a:bodyPr>
          <a:lstStyle/>
          <a:p>
            <a:r>
              <a:rPr lang="en-US" sz="3600" dirty="0"/>
              <a:t>Today we looked at a number of passages in association with our text that describe what will happen at the end of the ages.</a:t>
            </a:r>
          </a:p>
          <a:p>
            <a:r>
              <a:rPr lang="en-US" sz="3600" dirty="0"/>
              <a:t>I would summarize what we saw in those texts, as follows:</a:t>
            </a:r>
          </a:p>
          <a:p>
            <a:pPr lvl="1"/>
            <a:r>
              <a:rPr lang="en-US" sz="3200" dirty="0"/>
              <a:t>Jesus continues to build his “</a:t>
            </a:r>
            <a:r>
              <a:rPr lang="en-US" sz="3200" i="1" dirty="0">
                <a:solidFill>
                  <a:srgbClr val="000099"/>
                </a:solidFill>
                <a:latin typeface="Cambria" panose="02040503050406030204" pitchFamily="18" charset="0"/>
                <a:ea typeface="Cambria" panose="02040503050406030204" pitchFamily="18" charset="0"/>
              </a:rPr>
              <a:t>kingdom</a:t>
            </a:r>
            <a:r>
              <a:rPr lang="en-US" sz="3200" dirty="0"/>
              <a:t>” on earth as he has been for many years – working through his church on earth while seated at the right hand of God </a:t>
            </a:r>
          </a:p>
          <a:p>
            <a:pPr lvl="1"/>
            <a:r>
              <a:rPr lang="en-US" sz="3200" dirty="0"/>
              <a:t>Until the “</a:t>
            </a:r>
            <a:r>
              <a:rPr lang="en-US" sz="3200" i="1" dirty="0">
                <a:solidFill>
                  <a:srgbClr val="000099"/>
                </a:solidFill>
                <a:latin typeface="Cambria" panose="02040503050406030204" pitchFamily="18" charset="0"/>
                <a:ea typeface="Cambria" panose="02040503050406030204" pitchFamily="18" charset="0"/>
              </a:rPr>
              <a:t>day of the Lord</a:t>
            </a:r>
            <a:r>
              <a:rPr lang="en-US" sz="3200" dirty="0"/>
              <a:t>” when, at a time when we least expect him to come, he will return like a “</a:t>
            </a:r>
            <a:r>
              <a:rPr lang="en-US" sz="3200" i="1" dirty="0">
                <a:solidFill>
                  <a:srgbClr val="000099"/>
                </a:solidFill>
                <a:latin typeface="Cambria" panose="02040503050406030204" pitchFamily="18" charset="0"/>
                <a:ea typeface="Cambria" panose="02040503050406030204" pitchFamily="18" charset="0"/>
              </a:rPr>
              <a:t>thief in the night</a:t>
            </a:r>
            <a:r>
              <a:rPr lang="en-US" sz="3200" dirty="0"/>
              <a:t>” </a:t>
            </a:r>
          </a:p>
          <a:p>
            <a:pPr lvl="1"/>
            <a:r>
              <a:rPr lang="en-US" sz="3200" dirty="0"/>
              <a:t>At which point, the Lord will cause the present heavens and earth to “</a:t>
            </a:r>
            <a:r>
              <a:rPr lang="en-US" sz="3200" i="1" dirty="0">
                <a:solidFill>
                  <a:srgbClr val="000099"/>
                </a:solidFill>
                <a:latin typeface="Cambria" panose="02040503050406030204" pitchFamily="18" charset="0"/>
                <a:ea typeface="Cambria" panose="02040503050406030204" pitchFamily="18" charset="0"/>
              </a:rPr>
              <a:t>pass away</a:t>
            </a:r>
            <a:r>
              <a:rPr lang="en-US" sz="3200" dirty="0"/>
              <a:t>”, preserving only those things associated with his “</a:t>
            </a:r>
            <a:r>
              <a:rPr lang="en-US" sz="3200" i="1" dirty="0">
                <a:solidFill>
                  <a:srgbClr val="000099"/>
                </a:solidFill>
                <a:latin typeface="Cambria" panose="02040503050406030204" pitchFamily="18" charset="0"/>
                <a:ea typeface="Cambria" panose="02040503050406030204" pitchFamily="18" charset="0"/>
              </a:rPr>
              <a:t>kingdom</a:t>
            </a:r>
            <a:r>
              <a:rPr lang="en-US" sz="3200" dirty="0"/>
              <a:t>” </a:t>
            </a:r>
          </a:p>
          <a:p>
            <a:pPr lvl="1"/>
            <a:r>
              <a:rPr lang="en-US" sz="3200" dirty="0"/>
              <a:t>Which then become a part of a “</a:t>
            </a:r>
            <a:r>
              <a:rPr lang="en-US" sz="3200" i="1" dirty="0">
                <a:solidFill>
                  <a:srgbClr val="000099"/>
                </a:solidFill>
                <a:latin typeface="Cambria" panose="02040503050406030204" pitchFamily="18" charset="0"/>
                <a:ea typeface="Cambria" panose="02040503050406030204" pitchFamily="18" charset="0"/>
              </a:rPr>
              <a:t>new heavens and a new earth</a:t>
            </a:r>
            <a:r>
              <a:rPr lang="en-US" sz="3200" dirty="0"/>
              <a:t>” that the Lord creates to replace the old heavens and old earth</a:t>
            </a:r>
          </a:p>
          <a:p>
            <a:r>
              <a:rPr lang="en-US" sz="3600" dirty="0"/>
              <a:t>Do you think this is a fair summary of what we saw in the texts that we looked at today?</a:t>
            </a:r>
          </a:p>
          <a:p>
            <a:r>
              <a:rPr lang="en-US" sz="3600" dirty="0"/>
              <a:t>People in our day hold to a variety of “end times” views. What is </a:t>
            </a:r>
            <a:r>
              <a:rPr lang="en-US" sz="3600" b="1" i="1" dirty="0"/>
              <a:t>your</a:t>
            </a:r>
            <a:r>
              <a:rPr lang="en-US" sz="3600" dirty="0"/>
              <a:t> end times view? How well does it fit with the above sequence of events?</a:t>
            </a:r>
          </a:p>
        </p:txBody>
      </p:sp>
    </p:spTree>
    <p:extLst>
      <p:ext uri="{BB962C8B-B14F-4D97-AF65-F5344CB8AC3E}">
        <p14:creationId xmlns:p14="http://schemas.microsoft.com/office/powerpoint/2010/main" val="41819083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solidFill>
                  <a:schemeClr val="tx1">
                    <a:lumMod val="50000"/>
                    <a:lumOff val="50000"/>
                  </a:schemeClr>
                </a:solidFill>
              </a:rPr>
              <a:t>A Call to Persevere (10:32-12:17)</a:t>
            </a:r>
          </a:p>
          <a:p>
            <a:pPr marL="1028700" lvl="1" indent="-571500">
              <a:buFont typeface="+mj-lt"/>
              <a:buAutoNum type="alphaUcPeriod"/>
            </a:pPr>
            <a:r>
              <a:rPr lang="en-US" dirty="0">
                <a:solidFill>
                  <a:schemeClr val="tx1">
                    <a:lumMod val="50000"/>
                    <a:lumOff val="50000"/>
                  </a:schemeClr>
                </a:solidFill>
              </a:rPr>
              <a:t>You Have Come to Mount Zion Instead of Mount Sinai (12:18-24)</a:t>
            </a:r>
          </a:p>
          <a:p>
            <a:pPr marL="1028700" lvl="1" indent="-571500">
              <a:buFont typeface="+mj-lt"/>
              <a:buAutoNum type="alphaUcPeriod"/>
            </a:pPr>
            <a:r>
              <a:rPr lang="en-US" dirty="0"/>
              <a:t>Final Warning: Don’t Reject God’s Word! (12:25-29)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2845736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240132"/>
          </a:xfrm>
        </p:spPr>
        <p:txBody>
          <a:bodyPr/>
          <a:lstStyle/>
          <a:p>
            <a:r>
              <a:rPr lang="en-US" sz="4400" dirty="0">
                <a:solidFill>
                  <a:srgbClr val="002060"/>
                </a:solidFill>
              </a:rPr>
              <a:t>Final Warning: Don’t Reject God’s Word! (12:25-29)</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200148" y="1291148"/>
            <a:ext cx="8822194" cy="5490325"/>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25</a:t>
            </a:r>
            <a:r>
              <a:rPr lang="en-US" sz="3000" i="1" dirty="0">
                <a:solidFill>
                  <a:srgbClr val="000099"/>
                </a:solidFill>
                <a:latin typeface="Cambria" panose="02040503050406030204" pitchFamily="18" charset="0"/>
                <a:ea typeface="Cambria" panose="02040503050406030204" pitchFamily="18" charset="0"/>
              </a:rPr>
              <a:t> See that you do not refuse him who is speaking. For if they did not escape when they refused him who warned them on earth, much less will we escape if we reject him who warns from heaven. </a:t>
            </a:r>
            <a:r>
              <a:rPr lang="en-US" sz="3100" baseline="30000" dirty="0">
                <a:latin typeface="Candara" panose="020E0502030303020204" pitchFamily="34" charset="0"/>
                <a:ea typeface="Cambria" panose="02040503050406030204" pitchFamily="18" charset="0"/>
              </a:rPr>
              <a:t>26</a:t>
            </a:r>
            <a:r>
              <a:rPr lang="en-US" sz="3000" i="1" dirty="0">
                <a:solidFill>
                  <a:srgbClr val="000099"/>
                </a:solidFill>
                <a:latin typeface="Cambria" panose="02040503050406030204" pitchFamily="18" charset="0"/>
                <a:ea typeface="Cambria" panose="02040503050406030204" pitchFamily="18" charset="0"/>
              </a:rPr>
              <a:t> At that time his voice shook the earth, but now he has promised, “Yet once more I will shake not only the earth but also the heavens.” </a:t>
            </a:r>
            <a:r>
              <a:rPr lang="en-US" sz="3100" baseline="30000" dirty="0">
                <a:latin typeface="Candara" panose="020E0502030303020204" pitchFamily="34" charset="0"/>
                <a:ea typeface="Cambria" panose="02040503050406030204" pitchFamily="18" charset="0"/>
              </a:rPr>
              <a:t>27</a:t>
            </a:r>
            <a:r>
              <a:rPr lang="en-US" sz="3000" i="1" dirty="0">
                <a:solidFill>
                  <a:srgbClr val="000099"/>
                </a:solidFill>
                <a:latin typeface="Cambria" panose="02040503050406030204" pitchFamily="18" charset="0"/>
                <a:ea typeface="Cambria" panose="02040503050406030204" pitchFamily="18" charset="0"/>
              </a:rPr>
              <a:t> This phrase, “Yet once more,” indicates the removal of things that are shaken--that is, things that have been made--in order that the things that cannot be shaken may remain. </a:t>
            </a:r>
            <a:r>
              <a:rPr lang="en-US" sz="3100" baseline="30000" dirty="0">
                <a:latin typeface="Candara" panose="020E0502030303020204" pitchFamily="34" charset="0"/>
                <a:ea typeface="Cambria" panose="02040503050406030204" pitchFamily="18" charset="0"/>
              </a:rPr>
              <a:t>28</a:t>
            </a:r>
            <a:r>
              <a:rPr lang="en-US" sz="3000" i="1" dirty="0">
                <a:solidFill>
                  <a:srgbClr val="000099"/>
                </a:solidFill>
                <a:latin typeface="Cambria" panose="02040503050406030204" pitchFamily="18" charset="0"/>
                <a:ea typeface="Cambria" panose="02040503050406030204" pitchFamily="18" charset="0"/>
              </a:rPr>
              <a:t> Therefore let us be grateful for receiving a kingdom that cannot be shaken, and thus let us offer to God acceptable worship, with reverence and awe, </a:t>
            </a:r>
            <a:r>
              <a:rPr lang="en-US" sz="3100" baseline="30000" dirty="0">
                <a:latin typeface="Candara" panose="020E0502030303020204" pitchFamily="34" charset="0"/>
                <a:ea typeface="Cambria" panose="02040503050406030204" pitchFamily="18" charset="0"/>
              </a:rPr>
              <a:t>29</a:t>
            </a:r>
            <a:r>
              <a:rPr lang="en-US" sz="3000" i="1" dirty="0">
                <a:solidFill>
                  <a:srgbClr val="000099"/>
                </a:solidFill>
                <a:latin typeface="Cambria" panose="02040503050406030204" pitchFamily="18" charset="0"/>
                <a:ea typeface="Cambria" panose="02040503050406030204" pitchFamily="18" charset="0"/>
              </a:rPr>
              <a:t> for our God is a consuming fire. </a:t>
            </a:r>
          </a:p>
        </p:txBody>
      </p:sp>
    </p:spTree>
    <p:extLst>
      <p:ext uri="{BB962C8B-B14F-4D97-AF65-F5344CB8AC3E}">
        <p14:creationId xmlns:p14="http://schemas.microsoft.com/office/powerpoint/2010/main" val="1645710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6004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that you do not refuse him who is speaking. For if they did not escape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they refused him who warned them on earth</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much less will we escape if we reject him who warns from heaven.</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758159"/>
            <a:ext cx="8700536" cy="4662263"/>
          </a:xfrm>
        </p:spPr>
        <p:txBody>
          <a:bodyPr>
            <a:normAutofit fontScale="85000" lnSpcReduction="20000"/>
          </a:bodyPr>
          <a:lstStyle/>
          <a:p>
            <a:r>
              <a:rPr lang="en-US" dirty="0"/>
              <a:t>The author here is building on the contrast drawn between Mount Sinai and Mount Zion in the preceding passage.</a:t>
            </a:r>
          </a:p>
          <a:p>
            <a:r>
              <a:rPr lang="en-US" dirty="0"/>
              <a:t>You’ll recall that </a:t>
            </a:r>
            <a:r>
              <a:rPr lang="en-US" b="1" i="1" dirty="0"/>
              <a:t>in</a:t>
            </a:r>
            <a:r>
              <a:rPr lang="en-US" dirty="0"/>
              <a:t> that preceding passage (especially Heb 12:19) , the author talked about how the Israelites “</a:t>
            </a:r>
            <a:r>
              <a:rPr lang="en-US" i="1" dirty="0">
                <a:solidFill>
                  <a:srgbClr val="000099"/>
                </a:solidFill>
                <a:latin typeface="Cambria" panose="02040503050406030204" pitchFamily="18" charset="0"/>
                <a:ea typeface="Cambria" panose="02040503050406030204" pitchFamily="18" charset="0"/>
              </a:rPr>
              <a:t>refused</a:t>
            </a:r>
            <a:r>
              <a:rPr lang="en-US" dirty="0"/>
              <a:t>” to hear God’s voice when he spoke to them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 earth</a:t>
            </a:r>
            <a:r>
              <a:rPr lang="en-US" dirty="0"/>
              <a:t>” through his servant Moses (see Exo 20:18-19, Deut 5:24-25). </a:t>
            </a:r>
          </a:p>
          <a:p>
            <a:r>
              <a:rPr lang="en-US" dirty="0"/>
              <a:t>To refuse to listen to </a:t>
            </a:r>
            <a:r>
              <a:rPr lang="en-US" b="1" i="1" dirty="0"/>
              <a:t>God’s word </a:t>
            </a:r>
            <a:r>
              <a:rPr lang="en-US" dirty="0"/>
              <a:t>is, of course, to reject </a:t>
            </a:r>
            <a:r>
              <a:rPr lang="en-US" b="1" i="1" dirty="0"/>
              <a:t>God himself</a:t>
            </a:r>
            <a:r>
              <a:rPr lang="en-US" dirty="0"/>
              <a:t>.</a:t>
            </a:r>
          </a:p>
          <a:p>
            <a:r>
              <a:rPr lang="en-US" dirty="0"/>
              <a:t>God repeatedly “</a:t>
            </a:r>
            <a:r>
              <a:rPr lang="en-US" i="1" dirty="0">
                <a:solidFill>
                  <a:srgbClr val="000099"/>
                </a:solidFill>
                <a:latin typeface="Cambria" panose="02040503050406030204" pitchFamily="18" charset="0"/>
                <a:ea typeface="Cambria" panose="02040503050406030204" pitchFamily="18" charset="0"/>
              </a:rPr>
              <a:t>warned</a:t>
            </a:r>
            <a:r>
              <a:rPr lang="en-US" dirty="0"/>
              <a:t>” Israel in that revelation given to Moses from a hill “</a:t>
            </a:r>
            <a:r>
              <a:rPr lang="en-US" i="1" dirty="0">
                <a:solidFill>
                  <a:srgbClr val="000099"/>
                </a:solidFill>
                <a:latin typeface="Cambria" panose="02040503050406030204" pitchFamily="18" charset="0"/>
                <a:ea typeface="Cambria" panose="02040503050406030204" pitchFamily="18" charset="0"/>
              </a:rPr>
              <a:t>on earth</a:t>
            </a:r>
            <a:r>
              <a:rPr lang="en-US" dirty="0"/>
              <a:t>” (Mount Sinai) what would happen to them if they “</a:t>
            </a:r>
            <a:r>
              <a:rPr lang="en-US" i="1" dirty="0">
                <a:solidFill>
                  <a:srgbClr val="000099"/>
                </a:solidFill>
                <a:latin typeface="Cambria" panose="02040503050406030204" pitchFamily="18" charset="0"/>
                <a:ea typeface="Cambria" panose="02040503050406030204" pitchFamily="18" charset="0"/>
              </a:rPr>
              <a:t>refused</a:t>
            </a:r>
            <a:r>
              <a:rPr lang="en-US" dirty="0"/>
              <a:t>” to obey him and keep his covenant stipulations (see especially, Lev 26:14-39; Deut 28:15-68).</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230-231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17760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6004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that you do not refuse him who is speaking. For if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they did not escape when they refused him who warned them on earth</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much less will we escape if we reject him who warns from heaven.</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758159"/>
            <a:ext cx="8700536" cy="4662263"/>
          </a:xfrm>
        </p:spPr>
        <p:txBody>
          <a:bodyPr>
            <a:normAutofit fontScale="92500" lnSpcReduction="10000"/>
          </a:bodyPr>
          <a:lstStyle/>
          <a:p>
            <a:r>
              <a:rPr lang="en-US" dirty="0"/>
              <a:t>The curses that God warned would come to pass were </a:t>
            </a:r>
            <a:r>
              <a:rPr lang="en-US" b="1" i="1" dirty="0"/>
              <a:t>earthly</a:t>
            </a:r>
            <a:r>
              <a:rPr lang="en-US" dirty="0"/>
              <a:t> curses such as famine, defeat in wars, crops that fail to produce, and disease.</a:t>
            </a:r>
          </a:p>
          <a:p>
            <a:r>
              <a:rPr lang="en-US" dirty="0"/>
              <a:t>The </a:t>
            </a:r>
            <a:r>
              <a:rPr lang="en-US" b="1" i="1" dirty="0"/>
              <a:t>ultimate</a:t>
            </a:r>
            <a:r>
              <a:rPr lang="en-US" dirty="0"/>
              <a:t> curse was that they would be </a:t>
            </a:r>
            <a:r>
              <a:rPr lang="en-US" b="1" i="1" dirty="0"/>
              <a:t>exiled</a:t>
            </a:r>
            <a:r>
              <a:rPr lang="en-US" dirty="0"/>
              <a:t>:</a:t>
            </a:r>
          </a:p>
          <a:p>
            <a:pPr lvl="1"/>
            <a:r>
              <a:rPr lang="en-US" i="1" dirty="0">
                <a:solidFill>
                  <a:srgbClr val="000099"/>
                </a:solidFill>
                <a:latin typeface="Cambria" panose="02040503050406030204" pitchFamily="18" charset="0"/>
                <a:ea typeface="Cambria" panose="02040503050406030204" pitchFamily="18" charset="0"/>
              </a:rPr>
              <a:t>And I will scatter you among the nations, and I will unsheathe the sword after you, and your land shall be a desolation, and your cities shall be a waste. </a:t>
            </a:r>
            <a:r>
              <a:rPr lang="en-US" dirty="0"/>
              <a:t>(Lev 26:33)</a:t>
            </a:r>
          </a:p>
          <a:p>
            <a:r>
              <a:rPr lang="en-US" dirty="0"/>
              <a:t>God’s word is an effective word and when the Israelites “</a:t>
            </a:r>
            <a:r>
              <a:rPr lang="en-US" i="1" dirty="0">
                <a:solidFill>
                  <a:srgbClr val="000099"/>
                </a:solidFill>
                <a:latin typeface="Cambria" panose="02040503050406030204" pitchFamily="18" charset="0"/>
                <a:ea typeface="Cambria" panose="02040503050406030204" pitchFamily="18" charset="0"/>
              </a:rPr>
              <a:t>refused</a:t>
            </a:r>
            <a:r>
              <a:rPr lang="en-US" dirty="0"/>
              <a:t>” to heed the Lord’s warnings, the curses that God threatened did indeed come to pass. </a:t>
            </a:r>
          </a:p>
          <a:p>
            <a:r>
              <a:rPr lang="en-US" dirty="0"/>
              <a:t>They “</a:t>
            </a:r>
            <a:r>
              <a:rPr lang="en-US" i="1" dirty="0">
                <a:solidFill>
                  <a:srgbClr val="000099"/>
                </a:solidFill>
                <a:latin typeface="Cambria" panose="02040503050406030204" pitchFamily="18" charset="0"/>
                <a:ea typeface="Cambria" panose="02040503050406030204" pitchFamily="18" charset="0"/>
              </a:rPr>
              <a:t>did not escape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404-405 </a:t>
            </a:r>
          </a:p>
        </p:txBody>
      </p:sp>
    </p:spTree>
    <p:extLst>
      <p:ext uri="{BB962C8B-B14F-4D97-AF65-F5344CB8AC3E}">
        <p14:creationId xmlns:p14="http://schemas.microsoft.com/office/powerpoint/2010/main" val="4390673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6004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that you do not refuse him who is speaking. For if they did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escape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they refused him who warned them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 earth</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much less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we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escape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if we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reject</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him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warns from heaven</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94187" y="1730688"/>
            <a:ext cx="8961513" cy="4870259"/>
          </a:xfrm>
        </p:spPr>
        <p:txBody>
          <a:bodyPr>
            <a:normAutofit fontScale="92500" lnSpcReduction="10000"/>
          </a:bodyPr>
          <a:lstStyle/>
          <a:p>
            <a:r>
              <a:rPr lang="en-US" dirty="0"/>
              <a:t>The author then makes an argument from the lesser to the greater.</a:t>
            </a:r>
          </a:p>
          <a:p>
            <a:r>
              <a:rPr lang="en-US" dirty="0"/>
              <a:t>If those warned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earth</a:t>
            </a:r>
            <a:r>
              <a:rPr lang="en-US" dirty="0"/>
              <a:t>” did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escape</a:t>
            </a:r>
            <a:r>
              <a:rPr lang="en-US" dirty="0"/>
              <a:t>” God’s judgement, how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much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less</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dirty="0"/>
              <a:t>” likely is it that those who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reject</a:t>
            </a:r>
            <a:r>
              <a:rPr lang="en-US" dirty="0"/>
              <a:t>” the one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warns from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heaven</a:t>
            </a:r>
            <a:r>
              <a:rPr lang="en-US" dirty="0"/>
              <a:t>” will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escape</a:t>
            </a:r>
            <a:r>
              <a:rPr lang="en-US" dirty="0"/>
              <a:t>” judgment.</a:t>
            </a:r>
          </a:p>
          <a:p>
            <a:r>
              <a:rPr lang="en-US" dirty="0"/>
              <a:t>The readers are addressed with a warning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heaven</a:t>
            </a:r>
            <a:r>
              <a:rPr lang="en-US" dirty="0"/>
              <a:t>” because Jesus “</a:t>
            </a:r>
            <a:r>
              <a:rPr lang="en-US" i="1" dirty="0">
                <a:solidFill>
                  <a:srgbClr val="000099"/>
                </a:solidFill>
                <a:latin typeface="Cambria" panose="02040503050406030204" pitchFamily="18" charset="0"/>
                <a:ea typeface="Cambria" panose="02040503050406030204" pitchFamily="18" charset="0"/>
              </a:rPr>
              <a:t>passed </a:t>
            </a:r>
            <a:r>
              <a:rPr lang="en-US" b="1" i="1" dirty="0">
                <a:solidFill>
                  <a:srgbClr val="000099"/>
                </a:solidFill>
                <a:latin typeface="Cambria" panose="02040503050406030204" pitchFamily="18" charset="0"/>
                <a:ea typeface="Cambria" panose="02040503050406030204" pitchFamily="18" charset="0"/>
              </a:rPr>
              <a:t>through</a:t>
            </a:r>
            <a:r>
              <a:rPr lang="en-US" i="1" dirty="0">
                <a:solidFill>
                  <a:srgbClr val="000099"/>
                </a:solidFill>
                <a:latin typeface="Cambria" panose="02040503050406030204" pitchFamily="18" charset="0"/>
                <a:ea typeface="Cambria" panose="02040503050406030204" pitchFamily="18" charset="0"/>
              </a:rPr>
              <a:t> the heavens</a:t>
            </a:r>
            <a:r>
              <a:rPr lang="en-US" dirty="0"/>
              <a:t>” into the presence of God (Heb 4:14; cf. 7:26; 9:24) and sat down at God’s right hand “</a:t>
            </a:r>
            <a:r>
              <a:rPr lang="en-US" b="1" i="1" dirty="0">
                <a:solidFill>
                  <a:srgbClr val="000099"/>
                </a:solidFill>
                <a:latin typeface="Cambria" panose="02040503050406030204" pitchFamily="18" charset="0"/>
                <a:ea typeface="Cambria" panose="02040503050406030204" pitchFamily="18" charset="0"/>
              </a:rPr>
              <a:t>in heaven</a:t>
            </a:r>
            <a:r>
              <a:rPr lang="en-US" dirty="0"/>
              <a:t>” (Heb 8:1) is now ruling from the “</a:t>
            </a:r>
            <a:r>
              <a:rPr lang="en-US" b="1" i="1" dirty="0">
                <a:solidFill>
                  <a:srgbClr val="000099"/>
                </a:solidFill>
                <a:latin typeface="Cambria" panose="02040503050406030204" pitchFamily="18" charset="0"/>
                <a:ea typeface="Cambria" panose="02040503050406030204" pitchFamily="18" charset="0"/>
              </a:rPr>
              <a:t>heavenly</a:t>
            </a:r>
            <a:r>
              <a:rPr lang="en-US" dirty="0"/>
              <a:t>” Mount Zion (Psalm 110:2, cf. Heb 12:22).</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404-405 </a:t>
            </a:r>
          </a:p>
        </p:txBody>
      </p:sp>
    </p:spTree>
    <p:extLst>
      <p:ext uri="{BB962C8B-B14F-4D97-AF65-F5344CB8AC3E}">
        <p14:creationId xmlns:p14="http://schemas.microsoft.com/office/powerpoint/2010/main" val="5137289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6004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that you do not refuse him who is speaking. For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if they did not escape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they refused him who warned them on earth,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much less will we escape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if we reject him who warns from heaven.</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92298" y="1754236"/>
            <a:ext cx="8841817" cy="4764298"/>
          </a:xfrm>
        </p:spPr>
        <p:txBody>
          <a:bodyPr>
            <a:normAutofit fontScale="92500" lnSpcReduction="20000"/>
          </a:bodyPr>
          <a:lstStyle/>
          <a:p>
            <a:r>
              <a:rPr lang="en-US" dirty="0"/>
              <a:t>The argument that the author is making </a:t>
            </a:r>
            <a:r>
              <a:rPr lang="en-US" b="1" i="1" dirty="0"/>
              <a:t>here</a:t>
            </a:r>
            <a:r>
              <a:rPr lang="en-US" dirty="0"/>
              <a:t> is an argument that he has made (using slightly different words) </a:t>
            </a:r>
            <a:r>
              <a:rPr lang="en-US" b="1" i="1" dirty="0"/>
              <a:t>at least two other times </a:t>
            </a:r>
            <a:r>
              <a:rPr lang="en-US" dirty="0"/>
              <a:t>in this letter : </a:t>
            </a:r>
          </a:p>
          <a:p>
            <a:pPr lvl="1"/>
            <a:r>
              <a:rPr lang="en-US" b="1" i="1" dirty="0">
                <a:solidFill>
                  <a:srgbClr val="000099"/>
                </a:solidFill>
                <a:latin typeface="Cambria" panose="02040503050406030204" pitchFamily="18" charset="0"/>
                <a:ea typeface="Cambria" panose="02040503050406030204" pitchFamily="18" charset="0"/>
              </a:rPr>
              <a:t>Since the message declared by angels </a:t>
            </a:r>
            <a:r>
              <a:rPr lang="en-US" i="1" dirty="0">
                <a:solidFill>
                  <a:srgbClr val="000099"/>
                </a:solidFill>
                <a:latin typeface="Cambria" panose="02040503050406030204" pitchFamily="18" charset="0"/>
                <a:ea typeface="Cambria" panose="02040503050406030204" pitchFamily="18" charset="0"/>
              </a:rPr>
              <a:t>[i.e. the Mosaic Law given on Sinai] </a:t>
            </a:r>
            <a:r>
              <a:rPr lang="en-US" b="1" i="1" dirty="0">
                <a:solidFill>
                  <a:srgbClr val="000099"/>
                </a:solidFill>
                <a:latin typeface="Cambria" panose="02040503050406030204" pitchFamily="18" charset="0"/>
                <a:ea typeface="Cambria" panose="02040503050406030204" pitchFamily="18" charset="0"/>
              </a:rPr>
              <a:t>proved to be reliable</a:t>
            </a:r>
            <a:r>
              <a:rPr lang="en-US" i="1" dirty="0">
                <a:solidFill>
                  <a:srgbClr val="000099"/>
                </a:solidFill>
                <a:latin typeface="Cambria" panose="02040503050406030204" pitchFamily="18" charset="0"/>
                <a:ea typeface="Cambria" panose="02040503050406030204" pitchFamily="18" charset="0"/>
              </a:rPr>
              <a:t>, and every transgression or disobedience received a just retribution, </a:t>
            </a:r>
            <a:r>
              <a:rPr lang="en-US" b="1" i="1" dirty="0">
                <a:solidFill>
                  <a:srgbClr val="000099"/>
                </a:solidFill>
                <a:latin typeface="Cambria" panose="02040503050406030204" pitchFamily="18" charset="0"/>
                <a:ea typeface="Cambria" panose="02040503050406030204" pitchFamily="18" charset="0"/>
              </a:rPr>
              <a:t>how shall we escape if we neglect such a great salvation</a:t>
            </a:r>
            <a:r>
              <a:rPr lang="en-US" i="1" dirty="0">
                <a:solidFill>
                  <a:srgbClr val="000099"/>
                </a:solidFill>
                <a:latin typeface="Cambria" panose="02040503050406030204" pitchFamily="18" charset="0"/>
                <a:ea typeface="Cambria" panose="02040503050406030204" pitchFamily="18" charset="0"/>
              </a:rPr>
              <a:t>? </a:t>
            </a:r>
            <a:r>
              <a:rPr lang="en-US" dirty="0"/>
              <a:t>(Heb 2:2-3a) </a:t>
            </a:r>
          </a:p>
          <a:p>
            <a:pPr lvl="1"/>
            <a:r>
              <a:rPr lang="en-US" b="1" i="1" dirty="0">
                <a:solidFill>
                  <a:srgbClr val="000099"/>
                </a:solidFill>
                <a:latin typeface="Cambria" panose="02040503050406030204" pitchFamily="18" charset="0"/>
                <a:ea typeface="Cambria" panose="02040503050406030204" pitchFamily="18" charset="0"/>
              </a:rPr>
              <a:t>Anyone who has set aside the law of Moses dies without mercy </a:t>
            </a:r>
            <a:r>
              <a:rPr lang="en-US" i="1" dirty="0">
                <a:solidFill>
                  <a:srgbClr val="000099"/>
                </a:solidFill>
                <a:latin typeface="Cambria" panose="02040503050406030204" pitchFamily="18" charset="0"/>
                <a:ea typeface="Cambria" panose="02040503050406030204" pitchFamily="18" charset="0"/>
              </a:rPr>
              <a:t>on the evidence of two or three witnesses. </a:t>
            </a:r>
            <a:r>
              <a:rPr lang="en-US" b="1" i="1" dirty="0">
                <a:solidFill>
                  <a:srgbClr val="000099"/>
                </a:solidFill>
                <a:latin typeface="Cambria" panose="02040503050406030204" pitchFamily="18" charset="0"/>
                <a:ea typeface="Cambria" panose="02040503050406030204" pitchFamily="18" charset="0"/>
              </a:rPr>
              <a:t>How much worse punishment</a:t>
            </a:r>
            <a:r>
              <a:rPr lang="en-US" i="1" dirty="0">
                <a:solidFill>
                  <a:srgbClr val="000099"/>
                </a:solidFill>
                <a:latin typeface="Cambria" panose="02040503050406030204" pitchFamily="18" charset="0"/>
                <a:ea typeface="Cambria" panose="02040503050406030204" pitchFamily="18" charset="0"/>
              </a:rPr>
              <a:t>, do you think, </a:t>
            </a:r>
            <a:r>
              <a:rPr lang="en-US" b="1" i="1" dirty="0">
                <a:solidFill>
                  <a:srgbClr val="000099"/>
                </a:solidFill>
                <a:latin typeface="Cambria" panose="02040503050406030204" pitchFamily="18" charset="0"/>
                <a:ea typeface="Cambria" panose="02040503050406030204" pitchFamily="18" charset="0"/>
              </a:rPr>
              <a:t>will be deserved by the one who has spurned the Son of God</a:t>
            </a:r>
            <a:r>
              <a:rPr lang="en-US" i="1" dirty="0">
                <a:solidFill>
                  <a:srgbClr val="000099"/>
                </a:solidFill>
                <a:latin typeface="Cambria" panose="02040503050406030204" pitchFamily="18" charset="0"/>
                <a:ea typeface="Cambria" panose="02040503050406030204" pitchFamily="18" charset="0"/>
              </a:rPr>
              <a:t>, and has profaned the blood of the covenant by which he was sanctified, and has outraged the Spirit of grace? </a:t>
            </a:r>
            <a:r>
              <a:rPr lang="en-US" dirty="0"/>
              <a:t>(Heb 10:28-29)</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Hagner, Donald A.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230-231</a:t>
            </a:r>
          </a:p>
        </p:txBody>
      </p:sp>
    </p:spTree>
    <p:extLst>
      <p:ext uri="{BB962C8B-B14F-4D97-AF65-F5344CB8AC3E}">
        <p14:creationId xmlns:p14="http://schemas.microsoft.com/office/powerpoint/2010/main" val="21272201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that time his voice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shook the earth</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now he has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once more I will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shake not only the earth but also the heavens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1165" y="1612955"/>
            <a:ext cx="8818270" cy="4903183"/>
          </a:xfrm>
        </p:spPr>
        <p:txBody>
          <a:bodyPr>
            <a:normAutofit fontScale="92500" lnSpcReduction="20000"/>
          </a:bodyPr>
          <a:lstStyle/>
          <a:p>
            <a:r>
              <a:rPr lang="en-US" dirty="0"/>
              <a:t>Here the author draws </a:t>
            </a:r>
            <a:r>
              <a:rPr lang="en-US" b="1" i="1" dirty="0"/>
              <a:t>another contrast </a:t>
            </a:r>
            <a:r>
              <a:rPr lang="en-US" dirty="0"/>
              <a:t>to what happened at Mount Sinai: </a:t>
            </a:r>
          </a:p>
          <a:p>
            <a:pPr lvl="1"/>
            <a:r>
              <a:rPr lang="en-US" b="1" i="1" dirty="0"/>
              <a:t>At Mount Sinai</a:t>
            </a:r>
            <a:r>
              <a:rPr lang="en-US" dirty="0"/>
              <a:t>, God’s voice “</a:t>
            </a:r>
            <a:r>
              <a:rPr lang="en-US" sz="2900" i="1" dirty="0">
                <a:solidFill>
                  <a:srgbClr val="000099"/>
                </a:solidFill>
                <a:latin typeface="Cambria" panose="02040503050406030204" pitchFamily="18" charset="0"/>
                <a:ea typeface="Cambria" panose="02040503050406030204" pitchFamily="18" charset="0"/>
              </a:rPr>
              <a:t>shook the earth</a:t>
            </a:r>
            <a:r>
              <a:rPr lang="en-US" dirty="0"/>
              <a:t>.” In Ex 19:18 it tells us that “</a:t>
            </a:r>
            <a:r>
              <a:rPr lang="en-US" sz="2900" i="1" dirty="0">
                <a:solidFill>
                  <a:srgbClr val="000099"/>
                </a:solidFill>
                <a:latin typeface="Cambria" panose="02040503050406030204" pitchFamily="18" charset="0"/>
                <a:ea typeface="Cambria" panose="02040503050406030204" pitchFamily="18" charset="0"/>
              </a:rPr>
              <a:t>the whole mountain </a:t>
            </a:r>
            <a:r>
              <a:rPr lang="en-US" sz="2900" b="1" i="1" dirty="0">
                <a:solidFill>
                  <a:srgbClr val="000099"/>
                </a:solidFill>
                <a:latin typeface="Cambria" panose="02040503050406030204" pitchFamily="18" charset="0"/>
                <a:ea typeface="Cambria" panose="02040503050406030204" pitchFamily="18" charset="0"/>
              </a:rPr>
              <a:t>quaked</a:t>
            </a:r>
            <a:r>
              <a:rPr lang="en-US" sz="2900" i="1" dirty="0">
                <a:solidFill>
                  <a:srgbClr val="000099"/>
                </a:solidFill>
                <a:latin typeface="Cambria" panose="02040503050406030204" pitchFamily="18" charset="0"/>
                <a:ea typeface="Cambria" panose="02040503050406030204" pitchFamily="18" charset="0"/>
              </a:rPr>
              <a:t> greatly</a:t>
            </a:r>
            <a:r>
              <a:rPr lang="en-US" dirty="0"/>
              <a:t>” at the arrival of its Creator (cf. Judg. 5:4-5; Ps 68:7-8). </a:t>
            </a:r>
          </a:p>
          <a:p>
            <a:pPr lvl="1"/>
            <a:r>
              <a:rPr lang="en-US" dirty="0"/>
              <a:t>That trauma to the earth </a:t>
            </a:r>
            <a:r>
              <a:rPr lang="en-US" b="1" i="1" dirty="0"/>
              <a:t>foreshadowed </a:t>
            </a:r>
            <a:r>
              <a:rPr lang="en-US" dirty="0"/>
              <a:t>a coming day when God has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a:t>
            </a:r>
            <a:r>
              <a:rPr lang="en-US" dirty="0"/>
              <a:t>” that he will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shake not only the earth but also the heavens</a:t>
            </a:r>
            <a:r>
              <a:rPr lang="en-US" dirty="0"/>
              <a:t>.”</a:t>
            </a:r>
          </a:p>
          <a:p>
            <a:r>
              <a:rPr lang="en-US" dirty="0"/>
              <a:t>The words of this “promise” come from Haggai:</a:t>
            </a:r>
          </a:p>
          <a:p>
            <a:pPr lvl="1"/>
            <a:r>
              <a:rPr lang="en-US" i="1" dirty="0">
                <a:solidFill>
                  <a:srgbClr val="000099"/>
                </a:solidFill>
                <a:latin typeface="Cambria" panose="02040503050406030204" pitchFamily="18" charset="0"/>
                <a:ea typeface="Cambria" panose="02040503050406030204" pitchFamily="18" charset="0"/>
              </a:rPr>
              <a:t>Yet once more, in a little while, </a:t>
            </a:r>
            <a:r>
              <a:rPr lang="en-US" b="1" i="1" dirty="0">
                <a:solidFill>
                  <a:srgbClr val="000099"/>
                </a:solidFill>
                <a:latin typeface="Cambria" panose="02040503050406030204" pitchFamily="18" charset="0"/>
                <a:ea typeface="Cambria" panose="02040503050406030204" pitchFamily="18" charset="0"/>
              </a:rPr>
              <a:t>I will shake the heavens and the earth and the sea and the dry land</a:t>
            </a:r>
            <a:r>
              <a:rPr lang="en-US" i="1" dirty="0">
                <a:solidFill>
                  <a:srgbClr val="000099"/>
                </a:solidFill>
                <a:latin typeface="Cambria" panose="02040503050406030204" pitchFamily="18" charset="0"/>
                <a:ea typeface="Cambria" panose="02040503050406030204" pitchFamily="18" charset="0"/>
              </a:rPr>
              <a:t>.  And I will shake all nations, so that the treasures of all nations shall come in, and I will fill this house with glory, says the LORD of hosts. </a:t>
            </a:r>
            <a:r>
              <a:rPr lang="en-US" dirty="0"/>
              <a:t>(Hag 2:6-7)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330)</a:t>
            </a:r>
          </a:p>
        </p:txBody>
      </p:sp>
    </p:spTree>
    <p:extLst>
      <p:ext uri="{BB962C8B-B14F-4D97-AF65-F5344CB8AC3E}">
        <p14:creationId xmlns:p14="http://schemas.microsoft.com/office/powerpoint/2010/main" val="18286888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222551</TotalTime>
  <Words>3524</Words>
  <Application>Microsoft Office PowerPoint</Application>
  <PresentationFormat>On-screen Show (4:3)</PresentationFormat>
  <Paragraphs>124</Paragraphs>
  <Slides>24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Final Warning: Don’t Reject God’s Word! (12:25-29)</vt:lpstr>
      <vt:lpstr>25 See that you do not refuse him who is speaking. For if they did not escape when they refused him who warned them on earth, much less will we escape if we reject him who warns from heaven.</vt:lpstr>
      <vt:lpstr>25 See that you do not refuse him who is speaking. For if they did not escape when they refused him who warned them on earth, much less will we escape if we reject him who warns from heaven.</vt:lpstr>
      <vt:lpstr>25 See that you do not refuse him who is speaking. For if they did not escape when they refused him who warned them on earth, much less will we escape if we reject him who warns from heaven.</vt:lpstr>
      <vt:lpstr>25 See that you do not refuse him who is speaking. For if they did not escape when they refused him who warned them on earth, much less will we escape if we reject him who warns from heaven.</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26 At that time his voice shook the earth, but now he has promised, “Yet once more I will shake not only the earth but also the heavens.”</vt:lpstr>
      <vt:lpstr>27 This phrase, “Yet once more,” indicates the removal of things that are shaken--that is, things that have been made--in order that the things that cannot be shaken may remain.</vt:lpstr>
      <vt:lpstr>28 Therefore let us be grateful for receiving a kingdom that cannot be shaken, and thus let us offer to God acceptable worship, with reverence and awe, 29 for our God is a consuming fire.</vt:lpstr>
      <vt:lpstr>28 Therefore let us be grateful for receiving a kingdom that cannot be shaken, and thus let us offer to God acceptable worship, with reverence and awe, 29 for our God is a consuming fire.</vt:lpstr>
      <vt:lpstr>28 Therefore let us be grateful for receiving a kingdom that cannot be shaken, and thus let us offer to God acceptable worship, with reverence and awe, 29 for our God is a consuming fire.</vt:lpstr>
      <vt:lpstr>28 Therefore let us be grateful for receiving a kingdom that cannot be shaken, and thus let us offer to God acceptable worship, with reverence and awe, 29 for our God is a consuming fire.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2519</cp:revision>
  <cp:lastPrinted>2023-02-19T15:15:48Z</cp:lastPrinted>
  <dcterms:created xsi:type="dcterms:W3CDTF">2022-03-11T13:15:23Z</dcterms:created>
  <dcterms:modified xsi:type="dcterms:W3CDTF">2023-02-19T21:58:26Z</dcterms:modified>
</cp:coreProperties>
</file>