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7011" r:id="rId3"/>
    <p:sldId id="7012" r:id="rId4"/>
    <p:sldId id="7041" r:id="rId5"/>
    <p:sldId id="7016" r:id="rId6"/>
    <p:sldId id="7014" r:id="rId7"/>
    <p:sldId id="7015" r:id="rId8"/>
    <p:sldId id="7017" r:id="rId9"/>
    <p:sldId id="7018" r:id="rId10"/>
    <p:sldId id="7019" r:id="rId11"/>
    <p:sldId id="7020" r:id="rId12"/>
    <p:sldId id="7021" r:id="rId13"/>
    <p:sldId id="7022" r:id="rId14"/>
    <p:sldId id="7023" r:id="rId15"/>
    <p:sldId id="7024" r:id="rId16"/>
    <p:sldId id="7025" r:id="rId17"/>
    <p:sldId id="7026" r:id="rId18"/>
    <p:sldId id="7027" r:id="rId19"/>
    <p:sldId id="7028" r:id="rId20"/>
    <p:sldId id="7029" r:id="rId21"/>
    <p:sldId id="7030" r:id="rId22"/>
    <p:sldId id="7031" r:id="rId23"/>
    <p:sldId id="7032" r:id="rId24"/>
    <p:sldId id="7039" r:id="rId25"/>
    <p:sldId id="7034" r:id="rId26"/>
    <p:sldId id="7035" r:id="rId27"/>
    <p:sldId id="7036" r:id="rId28"/>
    <p:sldId id="7037" r:id="rId29"/>
    <p:sldId id="7040" r:id="rId30"/>
  </p:sldIdLst>
  <p:sldSz cx="9144000" cy="6858000" type="screen4x3"/>
  <p:notesSz cx="7102475" cy="9388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6" autoAdjust="0"/>
    <p:restoredTop sz="94660"/>
  </p:normalViewPr>
  <p:slideViewPr>
    <p:cSldViewPr snapToGrid="0">
      <p:cViewPr varScale="1">
        <p:scale>
          <a:sx n="162" d="100"/>
          <a:sy n="162" d="100"/>
        </p:scale>
        <p:origin x="1036" y="7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928116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39659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1"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3522906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9837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9589977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9460080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288722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2/25/2023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253947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2/25/2023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868980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2/25/2023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14022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537694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749573"/>
          </a:xfrm>
        </p:spPr>
        <p:txBody>
          <a:bodyPr/>
          <a:lstStyle>
            <a:lvl1pPr algn="ctr">
              <a:defRPr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Content Placeholder 2"/>
          <p:cNvSpPr>
            <a:spLocks noGrp="1"/>
          </p:cNvSpPr>
          <p:nvPr>
            <p:ph idx="1"/>
          </p:nvPr>
        </p:nvSpPr>
        <p:spPr>
          <a:xfrm>
            <a:off x="361051" y="930098"/>
            <a:ext cx="8398352" cy="5490324"/>
          </a:xfrm>
        </p:spPr>
        <p:txBody>
          <a:bodyPr/>
          <a:lstStyle>
            <a:lvl1pPr>
              <a:defRPr sz="3200"/>
            </a:lvl1pPr>
            <a:lvl2pPr>
              <a:defRPr sz="2800"/>
            </a:lvl2pPr>
            <a:lvl3pPr>
              <a:defRPr sz="2400"/>
            </a:lvl3pPr>
            <a:lvl4pPr>
              <a:defRPr sz="2000"/>
            </a:lvl4pPr>
            <a:lvl5pPr>
              <a:defRPr sz="2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11"/>
          </p:nvPr>
        </p:nvSpPr>
        <p:spPr>
          <a:xfrm>
            <a:off x="0" y="6487823"/>
            <a:ext cx="9144000" cy="365125"/>
          </a:xfrm>
        </p:spPr>
        <p:txBody>
          <a:bodyPr/>
          <a:lstStyle/>
          <a:p>
            <a:endParaRPr lang="en-US"/>
          </a:p>
        </p:txBody>
      </p:sp>
    </p:spTree>
    <p:extLst>
      <p:ext uri="{BB962C8B-B14F-4D97-AF65-F5344CB8AC3E}">
        <p14:creationId xmlns:p14="http://schemas.microsoft.com/office/powerpoint/2010/main" val="411200886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6530856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0394767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076808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1"/>
            <a:ext cx="7886700" cy="2852737"/>
          </a:xfrm>
        </p:spPr>
        <p:txBody>
          <a:bodyPr anchor="ctr">
            <a:normAutofit/>
          </a:bodyPr>
          <a:lstStyle>
            <a:lvl1pPr algn="ctr">
              <a:defRPr sz="7200" b="1">
                <a:solidFill>
                  <a:srgbClr val="000099"/>
                </a:solidFill>
                <a:effectLst>
                  <a:outerShdw blurRad="38100" dist="38100" dir="2700000" algn="tl">
                    <a:srgbClr val="000000">
                      <a:alpha val="43137"/>
                    </a:srgbClr>
                  </a:outerShdw>
                </a:effectLst>
                <a:latin typeface="Candara" panose="020E0502030303020204" pitchFamily="34" charset="0"/>
              </a:defRPr>
            </a:lvl1pPr>
          </a:lstStyle>
          <a:p>
            <a:r>
              <a:rPr lang="en-US" dirty="0"/>
              <a:t>Click to edit Master title style</a:t>
            </a:r>
          </a:p>
        </p:txBody>
      </p:sp>
      <p:sp>
        <p:nvSpPr>
          <p:cNvPr id="3" name="Text Placeholder 2"/>
          <p:cNvSpPr>
            <a:spLocks noGrp="1"/>
          </p:cNvSpPr>
          <p:nvPr>
            <p:ph type="body" idx="1"/>
          </p:nvPr>
        </p:nvSpPr>
        <p:spPr>
          <a:xfrm>
            <a:off x="623888" y="4589466"/>
            <a:ext cx="7886700" cy="1500187"/>
          </a:xfrm>
        </p:spPr>
        <p:txBody>
          <a:bodyPr anchor="ctr">
            <a:normAutofit/>
          </a:bodyPr>
          <a:lstStyle>
            <a:lvl1pPr marL="0" indent="0" algn="ctr">
              <a:buNone/>
              <a:defRPr sz="3600" b="1">
                <a:solidFill>
                  <a:srgbClr val="000099"/>
                </a:solidFill>
                <a:effectLst>
                  <a:outerShdw blurRad="38100" dist="38100" dir="2700000" algn="tl">
                    <a:srgbClr val="000000">
                      <a:alpha val="43137"/>
                    </a:srgbClr>
                  </a:outerShdw>
                </a:effectLst>
                <a:latin typeface="Candara" panose="020E0502030303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084462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7425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8"/>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1"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1"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78349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817678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76076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8"/>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1656216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8"/>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3"/>
            <a:ext cx="2057400" cy="365125"/>
          </a:xfrm>
          <a:prstGeom prst="rect">
            <a:avLst/>
          </a:prstGeom>
        </p:spPr>
        <p:txBody>
          <a:bodyPr/>
          <a:lstStyle/>
          <a:p>
            <a:fld id="{CDCF1E19-1E14-4595-B82B-B0C642045AEA}" type="datetimeFigureOut">
              <a:rPr lang="en-US" smtClean="0"/>
              <a:t>2/25/2023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6457950" y="6356353"/>
            <a:ext cx="2057400" cy="365125"/>
          </a:xfrm>
          <a:prstGeom prst="rect">
            <a:avLst/>
          </a:prstGeom>
        </p:spPr>
        <p:txBody>
          <a:bodyPr/>
          <a:lstStyle/>
          <a:p>
            <a:fld id="{D221954E-B32C-48CD-80CC-D5FB39CBD77D}" type="slidenum">
              <a:rPr lang="en-US" smtClean="0"/>
              <a:t>‹#›</a:t>
            </a:fld>
            <a:endParaRPr lang="en-US"/>
          </a:p>
        </p:txBody>
      </p:sp>
    </p:spTree>
    <p:extLst>
      <p:ext uri="{BB962C8B-B14F-4D97-AF65-F5344CB8AC3E}">
        <p14:creationId xmlns:p14="http://schemas.microsoft.com/office/powerpoint/2010/main" val="2689093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36" y="154"/>
            <a:ext cx="9157736" cy="635609"/>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02183" y="729950"/>
            <a:ext cx="8512161" cy="5698321"/>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13736" y="6492872"/>
            <a:ext cx="9171471"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22495411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4800" b="1" kern="1200">
          <a:solidFill>
            <a:srgbClr val="000099"/>
          </a:solidFill>
          <a:effectLst>
            <a:outerShdw blurRad="38100" dist="38100" dir="2700000" algn="tl">
              <a:srgbClr val="000000">
                <a:alpha val="43137"/>
              </a:srgbClr>
            </a:outerShdw>
          </a:effectLst>
          <a:latin typeface="Candara" panose="020E05020303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000099"/>
        </a:buClr>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000099"/>
        </a:buClr>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000099"/>
        </a:buClr>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000099"/>
        </a:buClr>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2/25/2023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2768436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urifiedbyfaith.com/Hebrews/Hebrews.htm" TargetMode="External"/><Relationship Id="rId2" Type="http://schemas.openxmlformats.org/officeDocument/2006/relationships/image" Target="../media/image1.gif"/><Relationship Id="rId1" Type="http://schemas.openxmlformats.org/officeDocument/2006/relationships/slideLayout" Target="../slideLayouts/slideLayout7.xml"/><Relationship Id="rId4" Type="http://schemas.openxmlformats.org/officeDocument/2006/relationships/hyperlink" Target="https://www.crosswalk.com/faith/bible-study/what-is-the-significance-of-jesus-saying-i-thirst.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3.xml"/><Relationship Id="rId4" Type="http://schemas.openxmlformats.org/officeDocument/2006/relationships/hyperlink" Target="https://www.weareteachers.com/moving-beyond-classroom-discussions/"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r="-16000"/>
          </a:stretch>
        </a:blip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395250B-D5FB-49B2-8567-269B8AC89810}"/>
              </a:ext>
            </a:extLst>
          </p:cNvPr>
          <p:cNvSpPr txBox="1"/>
          <p:nvPr/>
        </p:nvSpPr>
        <p:spPr>
          <a:xfrm>
            <a:off x="251168" y="453363"/>
            <a:ext cx="5125349" cy="624786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"Lorem ipsum dolor sit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amet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consectetur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adipiscing</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sed do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eiusmod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tempor</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incididunt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labore et dolore magna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Ut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enim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ad minim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veniam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quis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nostrud</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exercitation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ullamco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laboris</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nisi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ut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aliquip</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ex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ea</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commodo</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consequat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Duis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aute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irure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reprehenderit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in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voluptate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velit</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esse</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cillum</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dolore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eu</a:t>
            </a:r>
            <a:r>
              <a:rPr kumimoji="0" lang="en-US" sz="40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mn-cs"/>
              </a:rPr>
              <a:t> </a:t>
            </a:r>
            <a:r>
              <a:rPr kumimoji="0" lang="en-US" sz="4000" b="0" i="0" u="none" strike="noStrike" kern="1200" cap="none" spc="0" normalizeH="0" baseline="0" noProof="0" err="1">
                <a:ln>
                  <a:noFill/>
                </a:ln>
                <a:solidFill>
                  <a:prstClr val="black">
                    <a:lumMod val="65000"/>
                    <a:lumOff val="35000"/>
                  </a:prstClr>
                </a:solidFill>
                <a:effectLst/>
                <a:uLnTx/>
                <a:uFillTx/>
                <a:latin typeface="Bwhebb" panose="02000400000000000000" pitchFamily="2" charset="0"/>
                <a:ea typeface="+mn-ea"/>
                <a:cs typeface="+mn-cs"/>
              </a:rPr>
              <a:t>fugiat</a:t>
            </a:r>
            <a:endParaRPr kumimoji="0" lang="he-IL" sz="4400" b="0" i="0" u="none" strike="noStrike" kern="1200" cap="none" spc="0" normalizeH="0" baseline="0" noProof="0">
              <a:ln>
                <a:noFill/>
              </a:ln>
              <a:solidFill>
                <a:prstClr val="black">
                  <a:lumMod val="65000"/>
                  <a:lumOff val="35000"/>
                </a:prstClr>
              </a:solidFill>
              <a:effectLst/>
              <a:uLnTx/>
              <a:uFillTx/>
              <a:latin typeface="Bwhebb" panose="02000400000000000000" pitchFamily="2" charset="0"/>
              <a:ea typeface="+mn-ea"/>
              <a:cs typeface="Arial" panose="020B0604020202020204" pitchFamily="34" charset="0"/>
            </a:endParaRPr>
          </a:p>
        </p:txBody>
      </p:sp>
      <p:sp>
        <p:nvSpPr>
          <p:cNvPr id="7" name="TextBox 6">
            <a:extLst>
              <a:ext uri="{FF2B5EF4-FFF2-40B4-BE49-F238E27FC236}">
                <a16:creationId xmlns:a16="http://schemas.microsoft.com/office/drawing/2014/main" id="{EC35D7F6-4E5C-4D5D-B50B-1ED51723762B}"/>
              </a:ext>
            </a:extLst>
          </p:cNvPr>
          <p:cNvSpPr txBox="1"/>
          <p:nvPr/>
        </p:nvSpPr>
        <p:spPr>
          <a:xfrm>
            <a:off x="0" y="510180"/>
            <a:ext cx="6008354" cy="253915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The Book of </a:t>
            </a:r>
            <a:r>
              <a:rPr kumimoji="0" lang="en-US" sz="10500" b="1" i="0" u="none" strike="noStrike" kern="1200" cap="none" spc="0" normalizeH="0" baseline="0" noProof="0" dirty="0">
                <a:ln w="12700">
                  <a:solidFill>
                    <a:srgbClr val="4472C4"/>
                  </a:solidFill>
                  <a:prstDash val="solid"/>
                </a:ln>
                <a:solidFill>
                  <a:srgbClr val="4472C4">
                    <a:lumMod val="60000"/>
                    <a:lumOff val="40000"/>
                  </a:srgbClr>
                </a:solidFill>
                <a:effectLst>
                  <a:glow rad="228600">
                    <a:srgbClr val="5B9BD5">
                      <a:satMod val="175000"/>
                      <a:alpha val="40000"/>
                    </a:srgbClr>
                  </a:glow>
                  <a:outerShdw blurRad="114300" dist="50800" dir="2700000" algn="tl" rotWithShape="0">
                    <a:prstClr val="black"/>
                  </a:outerShdw>
                </a:effectLst>
                <a:uLnTx/>
                <a:uFillTx/>
                <a:latin typeface="Candara" panose="020E0502030303020204" pitchFamily="34" charset="0"/>
                <a:ea typeface="+mn-ea"/>
                <a:cs typeface="Calibri" panose="020F0502020204030204" pitchFamily="34" charset="0"/>
              </a:rPr>
              <a:t>Hebrews</a:t>
            </a:r>
          </a:p>
        </p:txBody>
      </p:sp>
      <p:sp>
        <p:nvSpPr>
          <p:cNvPr id="5" name="TextBox 4">
            <a:extLst>
              <a:ext uri="{FF2B5EF4-FFF2-40B4-BE49-F238E27FC236}">
                <a16:creationId xmlns:a16="http://schemas.microsoft.com/office/drawing/2014/main" id="{C5506E4C-45B4-48F8-A84C-6BBB3072CD29}"/>
              </a:ext>
            </a:extLst>
          </p:cNvPr>
          <p:cNvSpPr txBox="1"/>
          <p:nvPr/>
        </p:nvSpPr>
        <p:spPr>
          <a:xfrm>
            <a:off x="4836695"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srgbClr val="4472C4">
                    <a:lumMod val="60000"/>
                    <a:lumOff val="40000"/>
                  </a:srgbClr>
                </a:solidFill>
                <a:effectLst>
                  <a:outerShdw blurRad="63500" dist="63500" dir="2700000" algn="tl" rotWithShape="0">
                    <a:prstClr val="white">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hlinkClick r:id="rId3"/>
              </a:rPr>
              <a:t>http://www.purifiedbyfaith.com/Hebrews/Hebrews.htm</a:t>
            </a:r>
            <a:r>
              <a:rPr kumimoji="0" lang="en-US" sz="1400" b="0" i="0" u="none" strike="noStrike" kern="0" cap="none" spc="0" normalizeH="0" baseline="0" noProof="0">
                <a:ln>
                  <a:noFill/>
                </a:ln>
                <a:solidFill>
                  <a:prstClr val="black"/>
                </a:solidFill>
                <a:effectLst/>
                <a:uLnTx/>
                <a:uFillTx/>
                <a:latin typeface="Calibri" panose="020F0502020204030204"/>
                <a:ea typeface="+mn-ea"/>
                <a:cs typeface="+mn-cs"/>
              </a:rPr>
              <a:t> </a:t>
            </a:r>
          </a:p>
        </p:txBody>
      </p:sp>
      <p:sp>
        <p:nvSpPr>
          <p:cNvPr id="6" name="Rectangle 5">
            <a:extLst>
              <a:ext uri="{FF2B5EF4-FFF2-40B4-BE49-F238E27FC236}">
                <a16:creationId xmlns:a16="http://schemas.microsoft.com/office/drawing/2014/main" id="{695BA771-C29C-4AE3-BDBB-7228C2A73CB1}"/>
              </a:ext>
            </a:extLst>
          </p:cNvPr>
          <p:cNvSpPr/>
          <p:nvPr/>
        </p:nvSpPr>
        <p:spPr>
          <a:xfrm>
            <a:off x="1" y="6396335"/>
            <a:ext cx="3553326" cy="46166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hlinkClick r:id="rId4">
                  <a:extLst>
                    <a:ext uri="{A12FA001-AC4F-418D-AE19-62706E023703}">
                      <ahyp:hlinkClr xmlns:ahyp="http://schemas.microsoft.com/office/drawing/2018/hyperlinkcolor" val="tx"/>
                    </a:ext>
                  </a:extLst>
                </a:hlinkClick>
              </a:rPr>
              <a:t>https://www.crosswalk.com/faith/bible-study/what-is-the-significance-of-jesus-saying-i-thirst.html</a:t>
            </a:r>
            <a:r>
              <a:rPr kumimoji="0" lang="en-US" sz="1200" b="0" i="0" u="none" strike="noStrike" kern="0" cap="none" spc="0" normalizeH="0" baseline="0" noProof="0">
                <a:ln>
                  <a:noFill/>
                </a:ln>
                <a:solidFill>
                  <a:srgbClr val="4472C4">
                    <a:lumMod val="60000"/>
                    <a:lumOff val="40000"/>
                  </a:srgbClr>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6090547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71424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brotherly love continue. </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855533"/>
            <a:ext cx="8512163" cy="5325498"/>
          </a:xfrm>
        </p:spPr>
        <p:txBody>
          <a:bodyPr>
            <a:normAutofit fontScale="92500"/>
          </a:bodyPr>
          <a:lstStyle/>
          <a:p>
            <a:r>
              <a:rPr lang="en-US" dirty="0"/>
              <a:t>“</a:t>
            </a:r>
            <a:r>
              <a:rPr lang="en-US" i="1" dirty="0">
                <a:solidFill>
                  <a:srgbClr val="000099"/>
                </a:solidFill>
                <a:latin typeface="Cambria" panose="02040503050406030204" pitchFamily="18" charset="0"/>
                <a:ea typeface="Cambria" panose="02040503050406030204" pitchFamily="18" charset="0"/>
              </a:rPr>
              <a:t>Brotherly love</a:t>
            </a:r>
            <a:r>
              <a:rPr lang="en-US" dirty="0"/>
              <a:t>” in the New Testament focuses on the responsibility to meet one another’s needs.</a:t>
            </a:r>
            <a:r>
              <a:rPr lang="en-US" baseline="30000" dirty="0"/>
              <a:t>1</a:t>
            </a:r>
            <a:r>
              <a:rPr lang="en-US" dirty="0"/>
              <a:t> </a:t>
            </a:r>
          </a:p>
          <a:p>
            <a:r>
              <a:rPr lang="en-US" dirty="0"/>
              <a:t>Such “</a:t>
            </a:r>
            <a:r>
              <a:rPr lang="en-US" i="1" dirty="0">
                <a:solidFill>
                  <a:srgbClr val="000099"/>
                </a:solidFill>
                <a:latin typeface="Cambria" panose="02040503050406030204" pitchFamily="18" charset="0"/>
                <a:ea typeface="Cambria" panose="02040503050406030204" pitchFamily="18" charset="0"/>
              </a:rPr>
              <a:t>brotherly love</a:t>
            </a:r>
            <a:r>
              <a:rPr lang="en-US" dirty="0"/>
              <a:t>” is </a:t>
            </a:r>
            <a:r>
              <a:rPr lang="en-US" b="1" i="1" dirty="0"/>
              <a:t>not</a:t>
            </a:r>
            <a:r>
              <a:rPr lang="en-US" dirty="0"/>
              <a:t> mere sentimentality; it can be a very </a:t>
            </a:r>
            <a:r>
              <a:rPr lang="en-US" b="1" i="1" dirty="0"/>
              <a:t>costly</a:t>
            </a:r>
            <a:r>
              <a:rPr lang="en-US" dirty="0"/>
              <a:t> thing, as John emphasizes:</a:t>
            </a:r>
            <a:r>
              <a:rPr lang="en-US" baseline="30000" dirty="0"/>
              <a:t> 2</a:t>
            </a:r>
            <a:r>
              <a:rPr lang="en-US" dirty="0"/>
              <a:t> </a:t>
            </a:r>
          </a:p>
          <a:p>
            <a:pPr lvl="1"/>
            <a:r>
              <a:rPr lang="en-US" i="1" dirty="0">
                <a:solidFill>
                  <a:srgbClr val="000099"/>
                </a:solidFill>
                <a:latin typeface="Cambria" panose="02040503050406030204" pitchFamily="18" charset="0"/>
                <a:ea typeface="Cambria" panose="02040503050406030204" pitchFamily="18" charset="0"/>
              </a:rPr>
              <a:t>By </a:t>
            </a:r>
            <a:r>
              <a:rPr lang="en-US" b="1" i="1" dirty="0">
                <a:solidFill>
                  <a:srgbClr val="000099"/>
                </a:solidFill>
                <a:latin typeface="Cambria" panose="02040503050406030204" pitchFamily="18" charset="0"/>
                <a:ea typeface="Cambria" panose="02040503050406030204" pitchFamily="18" charset="0"/>
              </a:rPr>
              <a:t>this</a:t>
            </a:r>
            <a:r>
              <a:rPr lang="en-US" i="1" dirty="0">
                <a:solidFill>
                  <a:srgbClr val="000099"/>
                </a:solidFill>
                <a:latin typeface="Cambria" panose="02040503050406030204" pitchFamily="18" charset="0"/>
                <a:ea typeface="Cambria" panose="02040503050406030204" pitchFamily="18" charset="0"/>
              </a:rPr>
              <a:t> we </a:t>
            </a:r>
            <a:r>
              <a:rPr lang="en-US" b="1" i="1" dirty="0">
                <a:solidFill>
                  <a:srgbClr val="000099"/>
                </a:solidFill>
                <a:latin typeface="Cambria" panose="02040503050406030204" pitchFamily="18" charset="0"/>
                <a:ea typeface="Cambria" panose="02040503050406030204" pitchFamily="18" charset="0"/>
              </a:rPr>
              <a:t>know love</a:t>
            </a:r>
            <a:r>
              <a:rPr lang="en-US" i="1" dirty="0">
                <a:solidFill>
                  <a:srgbClr val="000099"/>
                </a:solidFill>
                <a:latin typeface="Cambria" panose="02040503050406030204" pitchFamily="18" charset="0"/>
                <a:ea typeface="Cambria" panose="02040503050406030204" pitchFamily="18" charset="0"/>
              </a:rPr>
              <a:t>, that </a:t>
            </a:r>
            <a:r>
              <a:rPr lang="en-US" b="1" i="1" dirty="0">
                <a:solidFill>
                  <a:srgbClr val="000099"/>
                </a:solidFill>
                <a:latin typeface="Cambria" panose="02040503050406030204" pitchFamily="18" charset="0"/>
                <a:ea typeface="Cambria" panose="02040503050406030204" pitchFamily="18" charset="0"/>
              </a:rPr>
              <a:t>he laid down his life for u</a:t>
            </a:r>
            <a:r>
              <a:rPr lang="en-US" i="1" dirty="0">
                <a:solidFill>
                  <a:srgbClr val="000099"/>
                </a:solidFill>
                <a:latin typeface="Cambria" panose="02040503050406030204" pitchFamily="18" charset="0"/>
                <a:ea typeface="Cambria" panose="02040503050406030204" pitchFamily="18" charset="0"/>
              </a:rPr>
              <a:t>s, and </a:t>
            </a:r>
            <a:r>
              <a:rPr lang="en-US" b="1" i="1" dirty="0">
                <a:solidFill>
                  <a:srgbClr val="000099"/>
                </a:solidFill>
                <a:latin typeface="Cambria" panose="02040503050406030204" pitchFamily="18" charset="0"/>
                <a:ea typeface="Cambria" panose="02040503050406030204" pitchFamily="18" charset="0"/>
              </a:rPr>
              <a:t>we ought to lay down our lives for the brothers</a:t>
            </a:r>
            <a:r>
              <a:rPr lang="en-US" i="1" dirty="0">
                <a:solidFill>
                  <a:srgbClr val="000099"/>
                </a:solidFill>
                <a:latin typeface="Cambria" panose="02040503050406030204" pitchFamily="18" charset="0"/>
                <a:ea typeface="Cambria" panose="02040503050406030204" pitchFamily="18" charset="0"/>
              </a:rPr>
              <a:t>.  But if anyone has the world's goods and sees his brother in need, yet closes his heart against him, how does God's love abide in him? </a:t>
            </a:r>
            <a:r>
              <a:rPr lang="en-US" dirty="0"/>
              <a:t>(1 John 3:16-17) </a:t>
            </a:r>
          </a:p>
          <a:p>
            <a:r>
              <a:rPr lang="en-US" dirty="0"/>
              <a:t>So, in the </a:t>
            </a:r>
            <a:r>
              <a:rPr lang="en-US" b="1" i="1" dirty="0"/>
              <a:t>next</a:t>
            </a:r>
            <a:r>
              <a:rPr lang="en-US" dirty="0"/>
              <a:t> two verses (Heb 13:2-3), the author is going to make an </a:t>
            </a:r>
            <a:r>
              <a:rPr lang="en-US" b="1" i="1" dirty="0"/>
              <a:t>application</a:t>
            </a:r>
            <a:r>
              <a:rPr lang="en-US" dirty="0"/>
              <a:t> of this admonition to “</a:t>
            </a:r>
            <a:r>
              <a:rPr lang="en-US" i="1" dirty="0">
                <a:solidFill>
                  <a:srgbClr val="000099"/>
                </a:solidFill>
                <a:latin typeface="Cambria" panose="02040503050406030204" pitchFamily="18" charset="0"/>
                <a:ea typeface="Cambria" panose="02040503050406030204" pitchFamily="18" charset="0"/>
              </a:rPr>
              <a:t>Let brotherly love continue</a:t>
            </a:r>
            <a:r>
              <a:rPr lang="en-US" dirty="0"/>
              <a:t>”.</a:t>
            </a:r>
            <a:r>
              <a:rPr lang="en-US" baseline="30000" dirty="0"/>
              <a:t> 1</a:t>
            </a:r>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211669"/>
            <a:ext cx="9136151" cy="646331"/>
          </a:xfrm>
          <a:prstGeom prst="rect">
            <a:avLst/>
          </a:prstGeom>
          <a:noFill/>
        </p:spPr>
        <p:txBody>
          <a:bodyPr wrap="square" rtlCol="0">
            <a:spAutoFit/>
          </a:bodyPr>
          <a:lstStyle/>
          <a:p>
            <a:pPr>
              <a:defRPr/>
            </a:pPr>
            <a:r>
              <a:rPr lang="en-US" baseline="30000" dirty="0"/>
              <a:t>1 </a:t>
            </a:r>
            <a:r>
              <a:rPr lang="en-US" dirty="0"/>
              <a:t>Guthrie, George H. </a:t>
            </a:r>
            <a:r>
              <a:rPr lang="en-US" i="1" dirty="0"/>
              <a:t>Hebrews</a:t>
            </a:r>
            <a:r>
              <a:rPr lang="en-US" dirty="0"/>
              <a:t> (The NIV Application Commentary Book 15) (p. 468).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baseline="30000" dirty="0"/>
              <a:t>2 </a:t>
            </a:r>
            <a:r>
              <a:rPr lang="en-US" dirty="0"/>
              <a:t>F. F. Bruce. </a:t>
            </a:r>
            <a:r>
              <a:rPr lang="en-US" i="1" dirty="0"/>
              <a:t>The Epistle to the Hebrews</a:t>
            </a:r>
          </a:p>
        </p:txBody>
      </p:sp>
    </p:spTree>
    <p:extLst>
      <p:ext uri="{BB962C8B-B14F-4D97-AF65-F5344CB8AC3E}">
        <p14:creationId xmlns:p14="http://schemas.microsoft.com/office/powerpoint/2010/main" val="419034255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04390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Do not neglect to show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hospitality</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strangers</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thereby some have entertained angels unawares...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1177339"/>
            <a:ext cx="8512163" cy="5311329"/>
          </a:xfrm>
        </p:spPr>
        <p:txBody>
          <a:bodyPr>
            <a:normAutofit fontScale="85000" lnSpcReduction="20000"/>
          </a:bodyPr>
          <a:lstStyle/>
          <a:p>
            <a:r>
              <a:rPr lang="en-US" dirty="0"/>
              <a:t>“</a:t>
            </a:r>
            <a:r>
              <a:rPr lang="en-US" i="1" dirty="0">
                <a:solidFill>
                  <a:srgbClr val="000099"/>
                </a:solidFill>
                <a:latin typeface="Cambria" panose="02040503050406030204" pitchFamily="18" charset="0"/>
                <a:ea typeface="Cambria" panose="02040503050406030204" pitchFamily="18" charset="0"/>
              </a:rPr>
              <a:t>Strangers</a:t>
            </a:r>
            <a:r>
              <a:rPr lang="en-US" dirty="0"/>
              <a:t>”, and especially strangers belonging to the Christian brotherhood, must be shown “</a:t>
            </a:r>
            <a:r>
              <a:rPr lang="en-US" i="1" dirty="0">
                <a:solidFill>
                  <a:srgbClr val="000099"/>
                </a:solidFill>
                <a:latin typeface="Cambria" panose="02040503050406030204" pitchFamily="18" charset="0"/>
                <a:ea typeface="Cambria" panose="02040503050406030204" pitchFamily="18" charset="0"/>
              </a:rPr>
              <a:t>hospitality</a:t>
            </a:r>
            <a:r>
              <a:rPr lang="en-US" dirty="0"/>
              <a:t>.” </a:t>
            </a:r>
          </a:p>
          <a:p>
            <a:r>
              <a:rPr lang="en-US" dirty="0"/>
              <a:t>Among both Jews and Gentiles, hospitality to strangers ranked </a:t>
            </a:r>
            <a:r>
              <a:rPr lang="en-US" b="1" i="1" dirty="0"/>
              <a:t>high</a:t>
            </a:r>
            <a:r>
              <a:rPr lang="en-US" dirty="0"/>
              <a:t> as a virtue; it was, in fact, a religious </a:t>
            </a:r>
            <a:r>
              <a:rPr lang="en-US" b="1" i="1" dirty="0"/>
              <a:t>obligation</a:t>
            </a:r>
            <a:r>
              <a:rPr lang="en-US" dirty="0"/>
              <a:t>. </a:t>
            </a:r>
          </a:p>
          <a:p>
            <a:r>
              <a:rPr lang="en-US" dirty="0"/>
              <a:t>Among the pagan Greeks, strangers were viewed as being under the special protection of Zeus, in his role as, “Zeus the patron of strangers.” </a:t>
            </a:r>
          </a:p>
          <a:p>
            <a:r>
              <a:rPr lang="en-US" dirty="0"/>
              <a:t>On occasion, Zeus or one of the other gods was believed to have assumed the disguise of a wayfarer and brought great blessing to those who treated him hospitably, not realizing whom they were entertaining. </a:t>
            </a:r>
          </a:p>
          <a:p>
            <a:r>
              <a:rPr lang="en-US" dirty="0"/>
              <a:t>Among the Jews, </a:t>
            </a:r>
            <a:r>
              <a:rPr lang="en-US" b="1" i="1" dirty="0"/>
              <a:t>Abraham</a:t>
            </a:r>
            <a:r>
              <a:rPr lang="en-US" dirty="0"/>
              <a:t> was regarded as </a:t>
            </a:r>
            <a:r>
              <a:rPr lang="en-US" b="1" i="1" dirty="0"/>
              <a:t>outstanding</a:t>
            </a:r>
            <a:r>
              <a:rPr lang="en-US" dirty="0"/>
              <a:t> for his hospitality </a:t>
            </a:r>
          </a:p>
          <a:p>
            <a:r>
              <a:rPr lang="en-US" dirty="0"/>
              <a:t>A </a:t>
            </a:r>
            <a:r>
              <a:rPr lang="en-US" b="1" i="1" dirty="0"/>
              <a:t>true</a:t>
            </a:r>
            <a:r>
              <a:rPr lang="en-US" dirty="0"/>
              <a:t> son of Abraham therefore </a:t>
            </a:r>
            <a:r>
              <a:rPr lang="en-US" b="1" i="1" dirty="0"/>
              <a:t>must</a:t>
            </a:r>
            <a:r>
              <a:rPr lang="en-US" dirty="0"/>
              <a:t> be hospitable.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p>
        </p:txBody>
      </p:sp>
    </p:spTree>
    <p:extLst>
      <p:ext uri="{BB962C8B-B14F-4D97-AF65-F5344CB8AC3E}">
        <p14:creationId xmlns:p14="http://schemas.microsoft.com/office/powerpoint/2010/main" val="6627654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04390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Do not neglect to show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hospitality</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to strangers, for thereby some have entertained angels unawares...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1177339"/>
            <a:ext cx="8512163" cy="5003691"/>
          </a:xfrm>
        </p:spPr>
        <p:txBody>
          <a:bodyPr>
            <a:normAutofit lnSpcReduction="10000"/>
          </a:bodyPr>
          <a:lstStyle/>
          <a:p>
            <a:r>
              <a:rPr lang="en-US" dirty="0"/>
              <a:t>In the New Testament “</a:t>
            </a:r>
            <a:r>
              <a:rPr lang="en-US" i="1" dirty="0">
                <a:solidFill>
                  <a:srgbClr val="000099"/>
                </a:solidFill>
                <a:latin typeface="Cambria" panose="02040503050406030204" pitchFamily="18" charset="0"/>
                <a:ea typeface="Cambria" panose="02040503050406030204" pitchFamily="18" charset="0"/>
              </a:rPr>
              <a:t>hospitality</a:t>
            </a:r>
            <a:r>
              <a:rPr lang="en-US" dirty="0"/>
              <a:t>” is incumbent on </a:t>
            </a:r>
            <a:r>
              <a:rPr lang="en-US" b="1" i="1" dirty="0"/>
              <a:t>all</a:t>
            </a:r>
            <a:r>
              <a:rPr lang="en-US" dirty="0"/>
              <a:t> Christians (Cf. Matt. 25:35ff; Rom 12:13; 1 Pet. 4:9, etc.), and Christian leaders in particular are required to be hospitable (1 Tim 3:2; Tit 1:8). </a:t>
            </a:r>
          </a:p>
          <a:p>
            <a:r>
              <a:rPr lang="en-US" dirty="0"/>
              <a:t>Christians traveling from one place to another on business would be especially appreciative of hospitality from fellow-Christians. </a:t>
            </a:r>
          </a:p>
          <a:p>
            <a:r>
              <a:rPr lang="en-US" dirty="0"/>
              <a:t>Inns throughout the Roman Empire were places of dubious reputation, and were often unsuitable, even dangerous, places for Christians to stay.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p>
        </p:txBody>
      </p:sp>
    </p:spTree>
    <p:extLst>
      <p:ext uri="{BB962C8B-B14F-4D97-AF65-F5344CB8AC3E}">
        <p14:creationId xmlns:p14="http://schemas.microsoft.com/office/powerpoint/2010/main" val="24027437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04390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Do not neglect to show hospitality to strangers, for thereby some have entertained angels unawares...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1177339"/>
            <a:ext cx="8512163" cy="5219537"/>
          </a:xfrm>
        </p:spPr>
        <p:txBody>
          <a:bodyPr>
            <a:normAutofit fontScale="92500" lnSpcReduction="10000"/>
          </a:bodyPr>
          <a:lstStyle/>
          <a:p>
            <a:r>
              <a:rPr lang="en-US" dirty="0"/>
              <a:t>The opportunity of free board and lodging might tempt </a:t>
            </a:r>
            <a:r>
              <a:rPr lang="en-US" b="1" i="1" dirty="0"/>
              <a:t>some</a:t>
            </a:r>
            <a:r>
              <a:rPr lang="en-US" dirty="0"/>
              <a:t> unscrupulous characters to </a:t>
            </a:r>
            <a:r>
              <a:rPr lang="en-US" b="1" i="1" dirty="0"/>
              <a:t>masquerade</a:t>
            </a:r>
            <a:r>
              <a:rPr lang="en-US" dirty="0"/>
              <a:t> as Christians. </a:t>
            </a:r>
          </a:p>
          <a:p>
            <a:r>
              <a:rPr lang="en-US" dirty="0"/>
              <a:t>The necessity of some rough-and-ready rule of thumb for detecting impostors is implied in an early Christian handbook of church discipline, dating from about AD 100, known as the </a:t>
            </a:r>
            <a:r>
              <a:rPr lang="en-US" i="1" dirty="0"/>
              <a:t>Didache</a:t>
            </a:r>
            <a:r>
              <a:rPr lang="en-US" dirty="0"/>
              <a:t>: </a:t>
            </a:r>
          </a:p>
          <a:p>
            <a:pPr lvl="1"/>
            <a:r>
              <a:rPr lang="en-US" i="1" dirty="0">
                <a:latin typeface="Cambria" panose="02040503050406030204" pitchFamily="18" charset="0"/>
                <a:ea typeface="Cambria" panose="02040503050406030204" pitchFamily="18" charset="0"/>
              </a:rPr>
              <a:t>Let every apostle who comes to you be received as the Lord, but he must not stay more than one day, or two if it is absolutely necessary; if he stays three days, he is a false prophet. And when an apostle leaves you, let him take nothing but a loaf, until he reaches further lodging for the night; if he asks for money, he is a false prophet.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p>
        </p:txBody>
      </p:sp>
    </p:spTree>
    <p:extLst>
      <p:ext uri="{BB962C8B-B14F-4D97-AF65-F5344CB8AC3E}">
        <p14:creationId xmlns:p14="http://schemas.microsoft.com/office/powerpoint/2010/main" val="8481581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04390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Do not neglect to show hospitality to strangers, for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thereby some have entertained angels unawares</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1177339"/>
            <a:ext cx="8512163" cy="5311329"/>
          </a:xfrm>
        </p:spPr>
        <p:txBody>
          <a:bodyPr>
            <a:normAutofit fontScale="92500" lnSpcReduction="10000"/>
          </a:bodyPr>
          <a:lstStyle/>
          <a:p>
            <a:r>
              <a:rPr lang="en-US" dirty="0"/>
              <a:t>Some Christians who had been deceived by such impostors might be wary of offering hospitality too readily next time they were asked for it. </a:t>
            </a:r>
          </a:p>
          <a:p>
            <a:r>
              <a:rPr lang="en-US" dirty="0"/>
              <a:t>But here they are encouraged with the remark that some who have given hospitality to passing strangers found that they were entertaining “</a:t>
            </a:r>
            <a:r>
              <a:rPr lang="en-US" i="1" dirty="0">
                <a:solidFill>
                  <a:srgbClr val="000099"/>
                </a:solidFill>
                <a:latin typeface="Cambria" panose="02040503050406030204" pitchFamily="18" charset="0"/>
                <a:ea typeface="Cambria" panose="02040503050406030204" pitchFamily="18" charset="0"/>
              </a:rPr>
              <a:t>angels unawares</a:t>
            </a:r>
            <a:r>
              <a:rPr lang="en-US" dirty="0"/>
              <a:t>.” </a:t>
            </a:r>
          </a:p>
          <a:p>
            <a:r>
              <a:rPr lang="en-US" dirty="0"/>
              <a:t>The reference here is, no doubt, alluding to Abraham's experience when he entertained “</a:t>
            </a:r>
            <a:r>
              <a:rPr lang="en-US" i="1" dirty="0">
                <a:solidFill>
                  <a:srgbClr val="000099"/>
                </a:solidFill>
                <a:latin typeface="Cambria" panose="02040503050406030204" pitchFamily="18" charset="0"/>
                <a:ea typeface="Cambria" panose="02040503050406030204" pitchFamily="18" charset="0"/>
              </a:rPr>
              <a:t>three men</a:t>
            </a:r>
            <a:r>
              <a:rPr lang="en-US" dirty="0"/>
              <a:t>” so hospitably by the “</a:t>
            </a:r>
            <a:r>
              <a:rPr lang="en-US" i="1" dirty="0">
                <a:solidFill>
                  <a:srgbClr val="000099"/>
                </a:solidFill>
                <a:latin typeface="Cambria" panose="02040503050406030204" pitchFamily="18" charset="0"/>
                <a:ea typeface="Cambria" panose="02040503050406030204" pitchFamily="18" charset="0"/>
              </a:rPr>
              <a:t>oaks of </a:t>
            </a:r>
            <a:r>
              <a:rPr lang="en-US" i="1" dirty="0" err="1">
                <a:solidFill>
                  <a:srgbClr val="000099"/>
                </a:solidFill>
                <a:latin typeface="Cambria" panose="02040503050406030204" pitchFamily="18" charset="0"/>
                <a:ea typeface="Cambria" panose="02040503050406030204" pitchFamily="18" charset="0"/>
              </a:rPr>
              <a:t>Mamre</a:t>
            </a:r>
            <a:r>
              <a:rPr lang="en-US" dirty="0"/>
              <a:t>” (Gen 18:1-8), and found that one of them was none other than Yahweh, who promised Abraham and Sarah that they would have a son the following year.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p>
        </p:txBody>
      </p:sp>
    </p:spTree>
    <p:extLst>
      <p:ext uri="{BB962C8B-B14F-4D97-AF65-F5344CB8AC3E}">
        <p14:creationId xmlns:p14="http://schemas.microsoft.com/office/powerpoint/2010/main" val="3767878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043904"/>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2</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Do not neglect to show hospitality to strangers, for thereby some have entertained angels unawares...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1177339"/>
            <a:ext cx="8512163" cy="5258781"/>
          </a:xfrm>
        </p:spPr>
        <p:txBody>
          <a:bodyPr>
            <a:normAutofit fontScale="85000" lnSpcReduction="10000"/>
          </a:bodyPr>
          <a:lstStyle/>
          <a:p>
            <a:r>
              <a:rPr lang="en-US" dirty="0"/>
              <a:t>When Yahweh stayed to speak with Abraham, his two angelic companions went on to Sodom and were shown hospitality by Lot, to whom they brought deliverance from the catastrophe which overwhelmed the city the next day.</a:t>
            </a:r>
          </a:p>
          <a:p>
            <a:r>
              <a:rPr lang="en-US" dirty="0"/>
              <a:t>The incidents of Gideon (Judg 6:11-21), Manoah (Judg 13:3-20), and Tobit (Tob 5:4-16) at a later date, may also have been in our author's mind. </a:t>
            </a:r>
          </a:p>
          <a:p>
            <a:r>
              <a:rPr lang="en-US" dirty="0"/>
              <a:t>The author is not necessarily encouraging his readers to expect that those whom they entertain will always turn out to be supernatural beings traveling incognito. </a:t>
            </a:r>
          </a:p>
          <a:p>
            <a:r>
              <a:rPr lang="en-US" dirty="0"/>
              <a:t>But he </a:t>
            </a:r>
            <a:r>
              <a:rPr lang="en-US" b="1" i="1" dirty="0"/>
              <a:t>is</a:t>
            </a:r>
            <a:r>
              <a:rPr lang="en-US" dirty="0"/>
              <a:t> assuring them that some of their visitors </a:t>
            </a:r>
            <a:r>
              <a:rPr lang="en-US" b="1" i="1" dirty="0"/>
              <a:t>will</a:t>
            </a:r>
            <a:r>
              <a:rPr lang="en-US" dirty="0"/>
              <a:t> prove to be true messengers of God, bringing their hosts a greater blessing than they receive as guests.</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F. F. Bruce. </a:t>
            </a:r>
            <a:r>
              <a:rPr lang="en-US" i="1" dirty="0"/>
              <a:t>The Epistle to the Hebrews</a:t>
            </a:r>
          </a:p>
        </p:txBody>
      </p:sp>
    </p:spTree>
    <p:extLst>
      <p:ext uri="{BB962C8B-B14F-4D97-AF65-F5344CB8AC3E}">
        <p14:creationId xmlns:p14="http://schemas.microsoft.com/office/powerpoint/2010/main" val="420657720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7544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Remember those who are in prison</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as though in prison with them, and those who are mistreated, since you also are in the body.</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1424580"/>
            <a:ext cx="8512163" cy="5011540"/>
          </a:xfrm>
        </p:spPr>
        <p:txBody>
          <a:bodyPr>
            <a:normAutofit fontScale="92500"/>
          </a:bodyPr>
          <a:lstStyle/>
          <a:p>
            <a:r>
              <a:rPr lang="en-US" dirty="0"/>
              <a:t>These readers had demonstrated practical ministry to those in prison in the past (Heb 10:34), and they are called upon here to </a:t>
            </a:r>
            <a:r>
              <a:rPr lang="en-US" b="1" i="1" dirty="0"/>
              <a:t>continue</a:t>
            </a:r>
            <a:r>
              <a:rPr lang="en-US" dirty="0"/>
              <a:t> that practice. </a:t>
            </a:r>
          </a:p>
          <a:p>
            <a:r>
              <a:rPr lang="en-US" dirty="0"/>
              <a:t>Prisoners were not treated well in the first century, often having to depend on friends and family even for the most basic necessities of life. </a:t>
            </a:r>
          </a:p>
          <a:p>
            <a:r>
              <a:rPr lang="en-US" dirty="0"/>
              <a:t>Christians could minister to fellow believers in prison, who were suffering for the sake of the gospel, either by offering consolation and gifts (Matt 25:36; 2 Tim. 1:16) or by praying for them (Col 4:18).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a:defRPr/>
            </a:pPr>
            <a:r>
              <a:rPr lang="en-US" dirty="0"/>
              <a:t>Guthrie, George H. </a:t>
            </a:r>
            <a:r>
              <a:rPr lang="en-US" i="1" dirty="0"/>
              <a:t>Hebrews</a:t>
            </a:r>
            <a:r>
              <a:rPr lang="en-US" dirty="0"/>
              <a:t> (The NIV Application Commentary Book 15) (p. 468). </a:t>
            </a:r>
          </a:p>
        </p:txBody>
      </p:sp>
    </p:spTree>
    <p:extLst>
      <p:ext uri="{BB962C8B-B14F-4D97-AF65-F5344CB8AC3E}">
        <p14:creationId xmlns:p14="http://schemas.microsoft.com/office/powerpoint/2010/main" val="354927276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7544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3</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Remember</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those who are in prison,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as though in prison with them</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those who are mistreated,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since you also are in the body</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1424580"/>
            <a:ext cx="8512163" cy="4768223"/>
          </a:xfrm>
        </p:spPr>
        <p:txBody>
          <a:bodyPr>
            <a:normAutofit fontScale="92500" lnSpcReduction="20000"/>
          </a:bodyPr>
          <a:lstStyle/>
          <a:p>
            <a:r>
              <a:rPr lang="en-US" dirty="0"/>
              <a:t>To “</a:t>
            </a:r>
            <a:r>
              <a:rPr lang="en-US" i="1" dirty="0">
                <a:solidFill>
                  <a:srgbClr val="000099"/>
                </a:solidFill>
                <a:latin typeface="Cambria" panose="02040503050406030204" pitchFamily="18" charset="0"/>
                <a:ea typeface="Cambria" panose="02040503050406030204" pitchFamily="18" charset="0"/>
              </a:rPr>
              <a:t>remember</a:t>
            </a:r>
            <a:r>
              <a:rPr lang="en-US" dirty="0"/>
              <a:t>” means to keep present in one’s thoughts, an idea strengthened by the phrase “</a:t>
            </a:r>
            <a:r>
              <a:rPr lang="en-US" i="1" dirty="0">
                <a:solidFill>
                  <a:srgbClr val="000099"/>
                </a:solidFill>
                <a:latin typeface="Cambria" panose="02040503050406030204" pitchFamily="18" charset="0"/>
                <a:ea typeface="Cambria" panose="02040503050406030204" pitchFamily="18" charset="0"/>
              </a:rPr>
              <a:t>as though in prison with them</a:t>
            </a:r>
            <a:r>
              <a:rPr lang="en-US" dirty="0"/>
              <a:t>.”</a:t>
            </a:r>
            <a:r>
              <a:rPr lang="en-US" baseline="30000" dirty="0"/>
              <a:t> 1</a:t>
            </a:r>
            <a:r>
              <a:rPr lang="en-US" dirty="0"/>
              <a:t> </a:t>
            </a:r>
          </a:p>
          <a:p>
            <a:r>
              <a:rPr lang="en-US" dirty="0"/>
              <a:t>In other words, Christians are to keep their imprisoned friends constantly in mind as if they were right there looking at them.</a:t>
            </a:r>
            <a:r>
              <a:rPr lang="en-US" baseline="30000" dirty="0"/>
              <a:t> 1</a:t>
            </a:r>
            <a:r>
              <a:rPr lang="en-US" dirty="0"/>
              <a:t> </a:t>
            </a:r>
          </a:p>
          <a:p>
            <a:r>
              <a:rPr lang="en-US" dirty="0"/>
              <a:t>Such concern should also be extended to those suffering mistreatment.</a:t>
            </a:r>
            <a:r>
              <a:rPr lang="en-US" baseline="30000" dirty="0"/>
              <a:t> 1</a:t>
            </a:r>
            <a:r>
              <a:rPr lang="en-US" dirty="0"/>
              <a:t> </a:t>
            </a:r>
          </a:p>
          <a:p>
            <a:r>
              <a:rPr lang="en-US" dirty="0"/>
              <a:t>The phrase at the end of the verse: “</a:t>
            </a:r>
            <a:r>
              <a:rPr lang="en-US" i="1" dirty="0">
                <a:solidFill>
                  <a:srgbClr val="000099"/>
                </a:solidFill>
                <a:latin typeface="Cambria" panose="02040503050406030204" pitchFamily="18" charset="0"/>
                <a:ea typeface="Cambria" panose="02040503050406030204" pitchFamily="18" charset="0"/>
              </a:rPr>
              <a:t>since you also are in the body</a:t>
            </a:r>
            <a:r>
              <a:rPr lang="en-US" dirty="0"/>
              <a:t>” is interpreted by Barclay as “</a:t>
            </a:r>
            <a:r>
              <a:rPr lang="en-US" i="1" dirty="0">
                <a:solidFill>
                  <a:srgbClr val="000099"/>
                </a:solidFill>
                <a:latin typeface="Cambria" panose="02040503050406030204" pitchFamily="18" charset="0"/>
                <a:ea typeface="Cambria" panose="02040503050406030204" pitchFamily="18" charset="0"/>
              </a:rPr>
              <a:t>for you have not yet left this life, and the same fate can happen to you</a:t>
            </a:r>
            <a:r>
              <a:rPr lang="en-US" dirty="0"/>
              <a:t>.”</a:t>
            </a:r>
            <a:r>
              <a:rPr lang="en-US" baseline="30000" dirty="0"/>
              <a:t> 2</a:t>
            </a:r>
            <a:r>
              <a:rPr lang="en-US" dirty="0"/>
              <a:t>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211669"/>
            <a:ext cx="9136151" cy="646331"/>
          </a:xfrm>
          <a:prstGeom prst="rect">
            <a:avLst/>
          </a:prstGeom>
          <a:noFill/>
        </p:spPr>
        <p:txBody>
          <a:bodyPr wrap="square" rtlCol="0">
            <a:spAutoFit/>
          </a:bodyPr>
          <a:lstStyle/>
          <a:p>
            <a:pPr>
              <a:defRPr/>
            </a:pPr>
            <a:r>
              <a:rPr lang="en-US" baseline="30000" dirty="0"/>
              <a:t>1 </a:t>
            </a:r>
            <a:r>
              <a:rPr lang="en-US" dirty="0"/>
              <a:t>Guthrie, George H. </a:t>
            </a:r>
            <a:r>
              <a:rPr lang="en-US" i="1" dirty="0"/>
              <a:t>Hebrews</a:t>
            </a:r>
            <a:r>
              <a:rPr lang="en-US" dirty="0"/>
              <a:t> (The NIV Application Commentary Book 15) (p. 468).</a:t>
            </a:r>
          </a:p>
          <a:p>
            <a:pPr>
              <a:defRPr/>
            </a:pPr>
            <a:r>
              <a:rPr lang="en-US" baseline="30000" dirty="0"/>
              <a:t>2 </a:t>
            </a: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 235</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2500695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7544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marriage</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be held in honor among all, and let the marriage bed be undefiled, for God will judge the sexually immoral and adulterous.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1338242"/>
            <a:ext cx="8512163" cy="5097878"/>
          </a:xfrm>
        </p:spPr>
        <p:txBody>
          <a:bodyPr>
            <a:normAutofit fontScale="92500" lnSpcReduction="20000"/>
          </a:bodyPr>
          <a:lstStyle/>
          <a:p>
            <a:r>
              <a:rPr lang="en-US" dirty="0"/>
              <a:t>Another common theme in early Christian ethical teaching was the need to keep the “</a:t>
            </a:r>
            <a:r>
              <a:rPr lang="en-US" i="1" dirty="0">
                <a:solidFill>
                  <a:srgbClr val="000099"/>
                </a:solidFill>
                <a:latin typeface="Cambria" panose="02040503050406030204" pitchFamily="18" charset="0"/>
                <a:ea typeface="Cambria" panose="02040503050406030204" pitchFamily="18" charset="0"/>
              </a:rPr>
              <a:t>marriage</a:t>
            </a:r>
            <a:r>
              <a:rPr lang="en-US" dirty="0"/>
              <a:t>” relationship in proper perspective. </a:t>
            </a:r>
          </a:p>
          <a:p>
            <a:r>
              <a:rPr lang="en-US" dirty="0"/>
              <a:t>The institution of marriage was assaulted from </a:t>
            </a:r>
            <a:r>
              <a:rPr lang="en-US" b="1" i="1" dirty="0"/>
              <a:t>two</a:t>
            </a:r>
            <a:r>
              <a:rPr lang="en-US" dirty="0"/>
              <a:t> sides in the ancient world: </a:t>
            </a:r>
          </a:p>
          <a:p>
            <a:pPr lvl="1"/>
            <a:r>
              <a:rPr lang="en-US" dirty="0"/>
              <a:t>Some felt faithfulness in marriage was unreasonable. For example, in some corners of Greco-Roman culture, men were expected to take mistresses as their sexual partners. </a:t>
            </a:r>
          </a:p>
          <a:p>
            <a:pPr lvl="1"/>
            <a:r>
              <a:rPr lang="en-US" dirty="0"/>
              <a:t>Others felt marriage stunted spiritual devotion and thus held that </a:t>
            </a:r>
            <a:r>
              <a:rPr lang="en-US" b="1" i="1" dirty="0"/>
              <a:t>abstaining</a:t>
            </a:r>
            <a:r>
              <a:rPr lang="en-US" dirty="0"/>
              <a:t> from marriage was the ideal (cf. 1 Tim 4:3ff). </a:t>
            </a:r>
          </a:p>
          <a:p>
            <a:r>
              <a:rPr lang="en-US" dirty="0"/>
              <a:t>In this context, it appears that the first rather than the second error is more in view.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a:defRPr/>
            </a:pPr>
            <a:r>
              <a:rPr lang="en-US" dirty="0"/>
              <a:t>Guthrie, George H. </a:t>
            </a:r>
            <a:r>
              <a:rPr lang="en-US" i="1" dirty="0"/>
              <a:t>Hebrews</a:t>
            </a:r>
            <a:r>
              <a:rPr lang="en-US" dirty="0"/>
              <a:t> (The NIV Application Commentary Book 15) (p. 468). </a:t>
            </a:r>
          </a:p>
        </p:txBody>
      </p:sp>
    </p:spTree>
    <p:extLst>
      <p:ext uri="{BB962C8B-B14F-4D97-AF65-F5344CB8AC3E}">
        <p14:creationId xmlns:p14="http://schemas.microsoft.com/office/powerpoint/2010/main" val="1936524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7544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marriage be held in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honor</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among all, and let the marriage bed be undefiled, for God will judge the sexually immoral and adulterous.</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1424580"/>
            <a:ext cx="8512163" cy="5011540"/>
          </a:xfrm>
        </p:spPr>
        <p:txBody>
          <a:bodyPr>
            <a:normAutofit lnSpcReduction="10000"/>
          </a:bodyPr>
          <a:lstStyle/>
          <a:p>
            <a:r>
              <a:rPr lang="en-US" dirty="0"/>
              <a:t>The Greek word translated “</a:t>
            </a:r>
            <a:r>
              <a:rPr lang="en-US" i="1" dirty="0">
                <a:solidFill>
                  <a:srgbClr val="000099"/>
                </a:solidFill>
                <a:latin typeface="Cambria" panose="02040503050406030204" pitchFamily="18" charset="0"/>
                <a:ea typeface="Cambria" panose="02040503050406030204" pitchFamily="18" charset="0"/>
              </a:rPr>
              <a:t>honor</a:t>
            </a:r>
            <a:r>
              <a:rPr lang="en-US" dirty="0"/>
              <a:t>” (</a:t>
            </a:r>
            <a:r>
              <a:rPr lang="en-US" i="1" dirty="0" err="1"/>
              <a:t>timios</a:t>
            </a:r>
            <a:r>
              <a:rPr lang="en-US" dirty="0"/>
              <a:t>) connotes “respect” or attributes “preciousness or value” to someone or something.</a:t>
            </a:r>
          </a:p>
          <a:p>
            <a:r>
              <a:rPr lang="en-US" dirty="0"/>
              <a:t>For example, this word can be used of: </a:t>
            </a:r>
          </a:p>
          <a:p>
            <a:pPr lvl="1"/>
            <a:r>
              <a:rPr lang="en-US" dirty="0"/>
              <a:t>Valuable material possessions (1 Cor 3:12), </a:t>
            </a:r>
          </a:p>
          <a:p>
            <a:pPr lvl="1"/>
            <a:r>
              <a:rPr lang="en-US" dirty="0"/>
              <a:t>A respected teacher (Acts 5:34), </a:t>
            </a:r>
          </a:p>
          <a:p>
            <a:pPr lvl="1"/>
            <a:r>
              <a:rPr lang="en-US" dirty="0"/>
              <a:t>The promises of God (2 Peter 1:4), </a:t>
            </a:r>
          </a:p>
          <a:p>
            <a:pPr lvl="1"/>
            <a:r>
              <a:rPr lang="en-US" dirty="0"/>
              <a:t>Even the blood of Christ (1 Peter 1:19). </a:t>
            </a:r>
          </a:p>
          <a:p>
            <a:r>
              <a:rPr lang="en-US" dirty="0"/>
              <a:t>As used here, the word suggests that marriage, rather than an arrangement to be treated </a:t>
            </a:r>
            <a:r>
              <a:rPr lang="en-US" b="1" i="1" dirty="0"/>
              <a:t>lightly</a:t>
            </a:r>
            <a:r>
              <a:rPr lang="en-US" dirty="0"/>
              <a:t>, should be esteemed as of </a:t>
            </a:r>
            <a:r>
              <a:rPr lang="en-US" b="1" i="1" dirty="0"/>
              <a:t>great worth</a:t>
            </a:r>
            <a:r>
              <a:rPr lang="en-US" dirty="0"/>
              <a:t>. </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a:defRPr/>
            </a:pPr>
            <a:r>
              <a:rPr lang="en-US" dirty="0"/>
              <a:t>Guthrie, George H. </a:t>
            </a:r>
            <a:r>
              <a:rPr lang="en-US" i="1" dirty="0"/>
              <a:t>Hebrews</a:t>
            </a:r>
            <a:r>
              <a:rPr lang="en-US" dirty="0"/>
              <a:t> (The NIV Application Commentary Book 15) (p. 468). </a:t>
            </a:r>
          </a:p>
        </p:txBody>
      </p:sp>
    </p:spTree>
    <p:extLst>
      <p:ext uri="{BB962C8B-B14F-4D97-AF65-F5344CB8AC3E}">
        <p14:creationId xmlns:p14="http://schemas.microsoft.com/office/powerpoint/2010/main" val="41346504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a:xfrm>
            <a:off x="0" y="-1"/>
            <a:ext cx="9144000" cy="1518767"/>
          </a:xfrm>
        </p:spPr>
        <p:txBody>
          <a:bodyPr/>
          <a:lstStyle/>
          <a:p>
            <a:r>
              <a:rPr lang="en-US" sz="6000" dirty="0"/>
              <a:t>Outline of Hebrews</a:t>
            </a:r>
            <a:br>
              <a:rPr lang="en-US" sz="6000" dirty="0"/>
            </a:br>
            <a:r>
              <a:rPr lang="en-US" sz="4400" dirty="0"/>
              <a:t>“Jesus is Better”</a:t>
            </a:r>
            <a:endParaRPr lang="en-US" sz="6000" dirty="0"/>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a:xfrm>
            <a:off x="154092" y="1593332"/>
            <a:ext cx="8835816" cy="5264668"/>
          </a:xfrm>
        </p:spPr>
        <p:txBody>
          <a:bodyPr>
            <a:normAutofit/>
          </a:bodyPr>
          <a:lstStyle/>
          <a:p>
            <a:pPr marL="571500" indent="-571500">
              <a:buFont typeface="+mj-lt"/>
              <a:buAutoNum type="romanUcPeriod"/>
            </a:pPr>
            <a:r>
              <a:rPr lang="en-US" sz="3500" b="1" dirty="0">
                <a:solidFill>
                  <a:schemeClr val="tx1">
                    <a:lumMod val="50000"/>
                    <a:lumOff val="50000"/>
                  </a:schemeClr>
                </a:solidFill>
              </a:rPr>
              <a:t>Jesus Is Better Than the OT Prophets (1:1-4)</a:t>
            </a:r>
          </a:p>
          <a:p>
            <a:pPr marL="571500" indent="-571500">
              <a:buFont typeface="+mj-lt"/>
              <a:buAutoNum type="romanUcPeriod"/>
            </a:pPr>
            <a:r>
              <a:rPr lang="en-US" sz="3500" b="1" dirty="0">
                <a:solidFill>
                  <a:schemeClr val="tx1">
                    <a:lumMod val="50000"/>
                    <a:lumOff val="50000"/>
                  </a:schemeClr>
                </a:solidFill>
              </a:rPr>
              <a:t>Jesus Is Better Than the Angels (1:5-2:18)</a:t>
            </a:r>
          </a:p>
          <a:p>
            <a:pPr marL="571500" indent="-571500">
              <a:buFont typeface="+mj-lt"/>
              <a:buAutoNum type="romanUcPeriod" startAt="3"/>
            </a:pPr>
            <a:r>
              <a:rPr lang="en-US" sz="3500" b="1" dirty="0">
                <a:solidFill>
                  <a:schemeClr val="tx1">
                    <a:lumMod val="50000"/>
                    <a:lumOff val="50000"/>
                  </a:schemeClr>
                </a:solidFill>
              </a:rPr>
              <a:t>Jesus Is Better Than Moses (3:1-4:13)</a:t>
            </a:r>
          </a:p>
          <a:p>
            <a:pPr marL="571500" indent="-571500">
              <a:buFont typeface="+mj-lt"/>
              <a:buAutoNum type="romanUcPeriod" startAt="4"/>
            </a:pPr>
            <a:r>
              <a:rPr lang="en-US" sz="3500" b="1" dirty="0">
                <a:solidFill>
                  <a:schemeClr val="tx1">
                    <a:lumMod val="50000"/>
                    <a:lumOff val="50000"/>
                  </a:schemeClr>
                </a:solidFill>
              </a:rPr>
              <a:t>Jesus’ Priesthood Is Better Than the Levitical Priesthood (4:14-10:18)</a:t>
            </a:r>
          </a:p>
          <a:p>
            <a:pPr marL="571500" indent="-571500">
              <a:buFont typeface="+mj-lt"/>
              <a:buAutoNum type="romanUcPeriod" startAt="4"/>
            </a:pPr>
            <a:r>
              <a:rPr lang="en-US" sz="3600" b="1" dirty="0">
                <a:solidFill>
                  <a:schemeClr val="tx1">
                    <a:lumMod val="50000"/>
                    <a:lumOff val="50000"/>
                  </a:schemeClr>
                </a:solidFill>
              </a:rPr>
              <a:t>Concluding Exhortations and Warnings (10:19-12:29)</a:t>
            </a:r>
          </a:p>
          <a:p>
            <a:pPr marL="571500" indent="-571500">
              <a:buFont typeface="+mj-lt"/>
              <a:buAutoNum type="romanUcPeriod" startAt="4"/>
            </a:pPr>
            <a:r>
              <a:rPr lang="en-US" sz="3600" b="1" dirty="0"/>
              <a:t>Epilogue: Final Exhortations (13:1-25)</a:t>
            </a:r>
          </a:p>
          <a:p>
            <a:pPr marL="571500" indent="-571500">
              <a:buFont typeface="+mj-lt"/>
              <a:buAutoNum type="romanUcPeriod" startAt="4"/>
            </a:pPr>
            <a:endParaRPr lang="en-US" sz="3500" b="1" dirty="0"/>
          </a:p>
        </p:txBody>
      </p:sp>
    </p:spTree>
    <p:extLst>
      <p:ext uri="{BB962C8B-B14F-4D97-AF65-F5344CB8AC3E}">
        <p14:creationId xmlns:p14="http://schemas.microsoft.com/office/powerpoint/2010/main" val="34125403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7544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4</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marriage be held in honor among all, and let the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marriage bed be undefiled</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God will judge the sexually immoral and adulterous</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06109" y="1369638"/>
            <a:ext cx="8586726" cy="5066482"/>
          </a:xfrm>
        </p:spPr>
        <p:txBody>
          <a:bodyPr>
            <a:normAutofit fontScale="85000" lnSpcReduction="20000"/>
          </a:bodyPr>
          <a:lstStyle/>
          <a:p>
            <a:r>
              <a:rPr lang="en-US" dirty="0"/>
              <a:t>Correspondingly, the “</a:t>
            </a:r>
            <a:r>
              <a:rPr lang="en-US" i="1" dirty="0">
                <a:solidFill>
                  <a:srgbClr val="000099"/>
                </a:solidFill>
                <a:latin typeface="Cambria" panose="02040503050406030204" pitchFamily="18" charset="0"/>
                <a:ea typeface="Cambria" panose="02040503050406030204" pitchFamily="18" charset="0"/>
              </a:rPr>
              <a:t>marriage bed</a:t>
            </a:r>
            <a:r>
              <a:rPr lang="en-US" dirty="0"/>
              <a:t>”, used here as an idiom for the sexual relationship, is to “</a:t>
            </a:r>
            <a:r>
              <a:rPr lang="en-US" i="1" dirty="0">
                <a:solidFill>
                  <a:srgbClr val="000099"/>
                </a:solidFill>
                <a:latin typeface="Cambria" panose="02040503050406030204" pitchFamily="18" charset="0"/>
                <a:ea typeface="Cambria" panose="02040503050406030204" pitchFamily="18" charset="0"/>
              </a:rPr>
              <a:t>be undefiled</a:t>
            </a:r>
            <a:r>
              <a:rPr lang="en-US" dirty="0"/>
              <a:t>.” </a:t>
            </a:r>
          </a:p>
          <a:p>
            <a:r>
              <a:rPr lang="en-US" dirty="0"/>
              <a:t>The defilement that the author has in mind is made clear in the explanatory phrase that follows: “</a:t>
            </a:r>
            <a:r>
              <a:rPr lang="en-US" i="1" dirty="0">
                <a:solidFill>
                  <a:srgbClr val="000099"/>
                </a:solidFill>
                <a:latin typeface="Cambria" panose="02040503050406030204" pitchFamily="18" charset="0"/>
                <a:ea typeface="Cambria" panose="02040503050406030204" pitchFamily="18" charset="0"/>
              </a:rPr>
              <a:t>for God will judge the sexually immoral and adulterous</a:t>
            </a:r>
            <a:r>
              <a:rPr lang="en-US" dirty="0"/>
              <a:t>.” </a:t>
            </a:r>
          </a:p>
          <a:p>
            <a:r>
              <a:rPr lang="en-US" dirty="0"/>
              <a:t>The word, “</a:t>
            </a:r>
            <a:r>
              <a:rPr lang="en-US" i="1" dirty="0">
                <a:solidFill>
                  <a:srgbClr val="000099"/>
                </a:solidFill>
                <a:latin typeface="Cambria" panose="02040503050406030204" pitchFamily="18" charset="0"/>
                <a:ea typeface="Cambria" panose="02040503050406030204" pitchFamily="18" charset="0"/>
              </a:rPr>
              <a:t>adulterous</a:t>
            </a:r>
            <a:r>
              <a:rPr lang="en-US" dirty="0"/>
              <a:t>” refers specifically to those who betray their marriage vows. </a:t>
            </a:r>
          </a:p>
          <a:p>
            <a:r>
              <a:rPr lang="en-US" dirty="0"/>
              <a:t>The word translated, “</a:t>
            </a:r>
            <a:r>
              <a:rPr lang="en-US" i="1" dirty="0">
                <a:solidFill>
                  <a:srgbClr val="000099"/>
                </a:solidFill>
                <a:latin typeface="Cambria" panose="02040503050406030204" pitchFamily="18" charset="0"/>
                <a:ea typeface="Cambria" panose="02040503050406030204" pitchFamily="18" charset="0"/>
              </a:rPr>
              <a:t>sexually immoral </a:t>
            </a:r>
            <a:r>
              <a:rPr lang="en-US" dirty="0"/>
              <a:t>” (</a:t>
            </a:r>
            <a:r>
              <a:rPr lang="en-US" i="1" dirty="0" err="1"/>
              <a:t>pornoi</a:t>
            </a:r>
            <a:r>
              <a:rPr lang="en-US" dirty="0"/>
              <a:t>), refers to all those involved in sexual activity apart from the sanctity of the marriage relationship. </a:t>
            </a:r>
          </a:p>
          <a:p>
            <a:r>
              <a:rPr lang="en-US" dirty="0"/>
              <a:t>Together, the two words cover the gamut of illicit sexual behavior. </a:t>
            </a:r>
          </a:p>
          <a:p>
            <a:r>
              <a:rPr lang="en-US" dirty="0"/>
              <a:t>“</a:t>
            </a:r>
            <a:r>
              <a:rPr lang="en-US" i="1" dirty="0">
                <a:solidFill>
                  <a:srgbClr val="000099"/>
                </a:solidFill>
                <a:latin typeface="Cambria" panose="02040503050406030204" pitchFamily="18" charset="0"/>
                <a:ea typeface="Cambria" panose="02040503050406030204" pitchFamily="18" charset="0"/>
              </a:rPr>
              <a:t>God will judge</a:t>
            </a:r>
            <a:r>
              <a:rPr lang="en-US" dirty="0"/>
              <a:t>” those who dishonor marriage or defile the marriage bed.</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a:defRPr/>
            </a:pPr>
            <a:r>
              <a:rPr lang="en-US" dirty="0"/>
              <a:t>Guthrie, George H. </a:t>
            </a:r>
            <a:r>
              <a:rPr lang="en-US" i="1" dirty="0"/>
              <a:t>Hebrews</a:t>
            </a:r>
            <a:r>
              <a:rPr lang="en-US" dirty="0"/>
              <a:t> (The NIV Application Commentary Book 15) (p. 468). </a:t>
            </a:r>
          </a:p>
        </p:txBody>
      </p:sp>
    </p:spTree>
    <p:extLst>
      <p:ext uri="{BB962C8B-B14F-4D97-AF65-F5344CB8AC3E}">
        <p14:creationId xmlns:p14="http://schemas.microsoft.com/office/powerpoint/2010/main" val="91939551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7544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0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Keep your life free from love of money, and be content with what you have</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for he has said, “I will never leave you nor forsake you.”</a:t>
            </a:r>
            <a:endParaRPr kumimoji="0" lang="en-US" sz="30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15698" y="1369637"/>
            <a:ext cx="8975248" cy="5160669"/>
          </a:xfrm>
        </p:spPr>
        <p:txBody>
          <a:bodyPr>
            <a:normAutofit fontScale="92500" lnSpcReduction="20000"/>
          </a:bodyPr>
          <a:lstStyle/>
          <a:p>
            <a:r>
              <a:rPr lang="en-US" dirty="0"/>
              <a:t>The sins of sexual impurity and covetousness are linked in several New Testament passages (e.g., 1 Cor 5:10-11; Eph 4:19; 1 Thes 4:3-6).</a:t>
            </a:r>
          </a:p>
          <a:p>
            <a:r>
              <a:rPr lang="en-US" dirty="0"/>
              <a:t>Perhaps that’s because the sexually immoral </a:t>
            </a:r>
            <a:r>
              <a:rPr lang="en-US" b="1" i="1" dirty="0"/>
              <a:t>and</a:t>
            </a:r>
            <a:r>
              <a:rPr lang="en-US" dirty="0"/>
              <a:t> those who are greedy for money </a:t>
            </a:r>
            <a:r>
              <a:rPr lang="en-US" b="1" i="1" dirty="0"/>
              <a:t>both</a:t>
            </a:r>
            <a:r>
              <a:rPr lang="en-US" dirty="0"/>
              <a:t> pursue a myopic self-gratification that takes them outside the bounds of God’s provision. </a:t>
            </a:r>
          </a:p>
          <a:p>
            <a:r>
              <a:rPr lang="en-US" dirty="0"/>
              <a:t>Such greed amounts to accusing God of being </a:t>
            </a:r>
            <a:r>
              <a:rPr lang="en-US" b="1" i="1" dirty="0"/>
              <a:t>incompetent</a:t>
            </a:r>
            <a:r>
              <a:rPr lang="en-US" dirty="0"/>
              <a:t> as a provider of our most basic needs </a:t>
            </a:r>
          </a:p>
          <a:p>
            <a:r>
              <a:rPr lang="en-US" dirty="0"/>
              <a:t>Such an outlook is </a:t>
            </a:r>
            <a:r>
              <a:rPr lang="en-US" b="1" i="1" dirty="0"/>
              <a:t>utterly</a:t>
            </a:r>
            <a:r>
              <a:rPr lang="en-US" dirty="0"/>
              <a:t> </a:t>
            </a:r>
            <a:r>
              <a:rPr lang="en-US" b="1" i="1" dirty="0"/>
              <a:t>incompatible</a:t>
            </a:r>
            <a:r>
              <a:rPr lang="en-US" dirty="0"/>
              <a:t> with a commitment to God himself (cf. Matt 6:24). </a:t>
            </a:r>
          </a:p>
          <a:p>
            <a:r>
              <a:rPr lang="en-US" dirty="0"/>
              <a:t>Consequently, we are exhorted here to keep our lives “</a:t>
            </a:r>
            <a:r>
              <a:rPr lang="en-US" i="1" dirty="0">
                <a:solidFill>
                  <a:srgbClr val="000099"/>
                </a:solidFill>
                <a:latin typeface="Cambria" panose="02040503050406030204" pitchFamily="18" charset="0"/>
                <a:ea typeface="Cambria" panose="02040503050406030204" pitchFamily="18" charset="0"/>
              </a:rPr>
              <a:t>free from love of money</a:t>
            </a:r>
            <a:r>
              <a:rPr lang="en-US" dirty="0"/>
              <a:t>” and to “</a:t>
            </a:r>
            <a:r>
              <a:rPr lang="en-US" i="1" dirty="0">
                <a:solidFill>
                  <a:srgbClr val="000099"/>
                </a:solidFill>
                <a:latin typeface="Cambria" panose="02040503050406030204" pitchFamily="18" charset="0"/>
                <a:ea typeface="Cambria" panose="02040503050406030204" pitchFamily="18" charset="0"/>
              </a:rPr>
              <a:t>be content</a:t>
            </a:r>
            <a:r>
              <a:rPr lang="en-US" dirty="0"/>
              <a:t>” with what we have.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a:defRPr/>
            </a:pPr>
            <a:r>
              <a:rPr lang="en-US" dirty="0"/>
              <a:t>Guthrie, George H. </a:t>
            </a:r>
            <a:r>
              <a:rPr lang="en-US" i="1" dirty="0"/>
              <a:t>Hebrews</a:t>
            </a:r>
            <a:r>
              <a:rPr lang="en-US" dirty="0"/>
              <a:t> (The NIV Application Commentary Book 15) (p. 468). </a:t>
            </a:r>
          </a:p>
        </p:txBody>
      </p:sp>
    </p:spTree>
    <p:extLst>
      <p:ext uri="{BB962C8B-B14F-4D97-AF65-F5344CB8AC3E}">
        <p14:creationId xmlns:p14="http://schemas.microsoft.com/office/powerpoint/2010/main" val="36186499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7544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0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Keep your life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free from love of money</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and be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content</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with what you have, for he has said, “I will never leave you nor forsake you.”</a:t>
            </a:r>
            <a:endParaRPr kumimoji="0" lang="en-US" sz="30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06109" y="1369638"/>
            <a:ext cx="8586726" cy="5066482"/>
          </a:xfrm>
        </p:spPr>
        <p:txBody>
          <a:bodyPr>
            <a:normAutofit fontScale="92500" lnSpcReduction="10000"/>
          </a:bodyPr>
          <a:lstStyle/>
          <a:p>
            <a:r>
              <a:rPr lang="en-US" dirty="0"/>
              <a:t>Absence of the “</a:t>
            </a:r>
            <a:r>
              <a:rPr lang="en-US" i="1" dirty="0">
                <a:solidFill>
                  <a:srgbClr val="000099"/>
                </a:solidFill>
                <a:latin typeface="Cambria" panose="02040503050406030204" pitchFamily="18" charset="0"/>
                <a:ea typeface="Cambria" panose="02040503050406030204" pitchFamily="18" charset="0"/>
              </a:rPr>
              <a:t>love of money</a:t>
            </a:r>
            <a:r>
              <a:rPr lang="en-US" dirty="0"/>
              <a:t>” was even held up in the </a:t>
            </a:r>
            <a:r>
              <a:rPr lang="en-US" b="1" i="1" dirty="0"/>
              <a:t>secular</a:t>
            </a:r>
            <a:r>
              <a:rPr lang="en-US" dirty="0"/>
              <a:t> culture as a virtue because leaders would be incorruptible in the management of certain affairs – a thought that parallels one of the qualifications for elders (1 Tim 3:3). </a:t>
            </a:r>
          </a:p>
          <a:p>
            <a:r>
              <a:rPr lang="en-US" dirty="0"/>
              <a:t>Here, however, the author has in mind Christians </a:t>
            </a:r>
            <a:r>
              <a:rPr lang="en-US" b="1" i="1" dirty="0"/>
              <a:t>in general</a:t>
            </a:r>
            <a:r>
              <a:rPr lang="en-US" dirty="0"/>
              <a:t> and the struggle to keep money in perspective in daily life. </a:t>
            </a:r>
          </a:p>
          <a:p>
            <a:r>
              <a:rPr lang="en-US" dirty="0"/>
              <a:t>For the one who is “</a:t>
            </a:r>
            <a:r>
              <a:rPr lang="en-US" i="1" dirty="0">
                <a:solidFill>
                  <a:srgbClr val="000099"/>
                </a:solidFill>
                <a:latin typeface="Cambria" panose="02040503050406030204" pitchFamily="18" charset="0"/>
                <a:ea typeface="Cambria" panose="02040503050406030204" pitchFamily="18" charset="0"/>
              </a:rPr>
              <a:t>free from love of money</a:t>
            </a:r>
            <a:r>
              <a:rPr lang="en-US" dirty="0"/>
              <a:t>”, money is simply a means of </a:t>
            </a:r>
            <a:r>
              <a:rPr lang="en-US" b="1" i="1" dirty="0"/>
              <a:t>meeting needs</a:t>
            </a:r>
            <a:r>
              <a:rPr lang="en-US" dirty="0"/>
              <a:t>, rather than a </a:t>
            </a:r>
            <a:r>
              <a:rPr lang="en-US" b="1" i="1" dirty="0"/>
              <a:t>driving motivation</a:t>
            </a:r>
            <a:r>
              <a:rPr lang="en-US" dirty="0"/>
              <a:t> or </a:t>
            </a:r>
            <a:r>
              <a:rPr lang="en-US" b="1" i="1" dirty="0"/>
              <a:t>preoccupation of life</a:t>
            </a:r>
            <a:r>
              <a:rPr lang="en-US" dirty="0"/>
              <a:t>. </a:t>
            </a:r>
          </a:p>
          <a:p>
            <a:r>
              <a:rPr lang="en-US" dirty="0"/>
              <a:t>Such a person is “</a:t>
            </a:r>
            <a:r>
              <a:rPr lang="en-US" i="1" dirty="0">
                <a:solidFill>
                  <a:srgbClr val="000099"/>
                </a:solidFill>
                <a:latin typeface="Cambria" panose="02040503050406030204" pitchFamily="18" charset="0"/>
                <a:ea typeface="Cambria" panose="02040503050406030204" pitchFamily="18" charset="0"/>
              </a:rPr>
              <a:t>content</a:t>
            </a:r>
            <a:r>
              <a:rPr lang="en-US" dirty="0"/>
              <a:t>” with what God has given. </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a:defRPr/>
            </a:pPr>
            <a:r>
              <a:rPr lang="en-US" dirty="0"/>
              <a:t>Guthrie, George H. </a:t>
            </a:r>
            <a:r>
              <a:rPr lang="en-US" i="1" dirty="0"/>
              <a:t>Hebrews</a:t>
            </a:r>
            <a:r>
              <a:rPr lang="en-US" dirty="0"/>
              <a:t> (The NIV Application Commentary Book 15) (p. 468). </a:t>
            </a:r>
          </a:p>
        </p:txBody>
      </p:sp>
    </p:spTree>
    <p:extLst>
      <p:ext uri="{BB962C8B-B14F-4D97-AF65-F5344CB8AC3E}">
        <p14:creationId xmlns:p14="http://schemas.microsoft.com/office/powerpoint/2010/main" val="366849850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1275448"/>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0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5</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Keep your life free from love of money, and be content with what you have, for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he has said</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a:t>
            </a:r>
            <a:r>
              <a:rPr kumimoji="0" lang="en-US" sz="300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I will never leave you nor forsake you</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a:t>
            </a:r>
            <a:endParaRPr kumimoji="0" lang="en-US" sz="30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06109" y="1369638"/>
            <a:ext cx="8586726" cy="5066482"/>
          </a:xfrm>
        </p:spPr>
        <p:txBody>
          <a:bodyPr>
            <a:normAutofit fontScale="85000" lnSpcReduction="20000"/>
          </a:bodyPr>
          <a:lstStyle/>
          <a:p>
            <a:r>
              <a:rPr lang="en-US" dirty="0"/>
              <a:t>The readers, however, are to go beyond </a:t>
            </a:r>
            <a:r>
              <a:rPr lang="en-US" b="1" i="1" dirty="0"/>
              <a:t>mere contentment</a:t>
            </a:r>
            <a:r>
              <a:rPr lang="en-US" dirty="0"/>
              <a:t> with what they have – they are to find their security </a:t>
            </a:r>
            <a:r>
              <a:rPr lang="en-US" b="1" i="1" dirty="0"/>
              <a:t>totally</a:t>
            </a:r>
            <a:r>
              <a:rPr lang="en-US" dirty="0"/>
              <a:t> in God. </a:t>
            </a:r>
          </a:p>
          <a:p>
            <a:r>
              <a:rPr lang="en-US" dirty="0"/>
              <a:t>The quotation introduced with the words “</a:t>
            </a:r>
            <a:r>
              <a:rPr lang="en-US" i="1" dirty="0">
                <a:solidFill>
                  <a:srgbClr val="000099"/>
                </a:solidFill>
                <a:latin typeface="Cambria" panose="02040503050406030204" pitchFamily="18" charset="0"/>
                <a:ea typeface="Cambria" panose="02040503050406030204" pitchFamily="18" charset="0"/>
              </a:rPr>
              <a:t>he has said</a:t>
            </a:r>
            <a:r>
              <a:rPr lang="en-US" dirty="0"/>
              <a:t>” is taken from Deut 31:6 (and again in v. 8). </a:t>
            </a:r>
          </a:p>
          <a:p>
            <a:r>
              <a:rPr lang="en-US" dirty="0"/>
              <a:t>Our author, however, has altered the third person of the original (“</a:t>
            </a:r>
            <a:r>
              <a:rPr lang="en-US" i="1" dirty="0">
                <a:solidFill>
                  <a:srgbClr val="000099"/>
                </a:solidFill>
                <a:latin typeface="Cambria" panose="02040503050406030204" pitchFamily="18" charset="0"/>
                <a:ea typeface="Cambria" panose="02040503050406030204" pitchFamily="18" charset="0"/>
              </a:rPr>
              <a:t>he will</a:t>
            </a:r>
            <a:r>
              <a:rPr lang="en-US" dirty="0"/>
              <a:t>”) to the more vivid first person (“</a:t>
            </a:r>
            <a:r>
              <a:rPr lang="en-US" i="1" dirty="0">
                <a:solidFill>
                  <a:srgbClr val="000099"/>
                </a:solidFill>
                <a:latin typeface="Cambria" panose="02040503050406030204" pitchFamily="18" charset="0"/>
                <a:ea typeface="Cambria" panose="02040503050406030204" pitchFamily="18" charset="0"/>
              </a:rPr>
              <a:t>I will</a:t>
            </a:r>
            <a:r>
              <a:rPr lang="en-US" dirty="0"/>
              <a:t>”). </a:t>
            </a:r>
          </a:p>
          <a:p>
            <a:r>
              <a:rPr lang="en-US" dirty="0"/>
              <a:t>The same promise, but with slightly different wording, is made in the first person in Joshua 1:5 (cf. also Gen. 28:15; 1 Chron 28:20). </a:t>
            </a:r>
          </a:p>
          <a:p>
            <a:r>
              <a:rPr lang="en-US" dirty="0"/>
              <a:t>Material possessions are by their nature subject to loss (Mat 6:19) and therefore unworthy of being our </a:t>
            </a:r>
            <a:r>
              <a:rPr lang="en-US" b="1" i="1" dirty="0"/>
              <a:t>ultimate</a:t>
            </a:r>
            <a:r>
              <a:rPr lang="en-US" dirty="0"/>
              <a:t> source of security</a:t>
            </a:r>
          </a:p>
          <a:p>
            <a:r>
              <a:rPr lang="en-US" dirty="0"/>
              <a:t>On the other hand, God and his saving purposes are something we can </a:t>
            </a:r>
            <a:r>
              <a:rPr lang="en-US" b="1" i="1" dirty="0"/>
              <a:t>always</a:t>
            </a:r>
            <a:r>
              <a:rPr lang="en-US" dirty="0"/>
              <a:t> count on.</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Hagner, Donald A</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Understanding the Bible Commentary Series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a:t>
            </a:r>
            <a:r>
              <a:rPr lang="en-US" dirty="0"/>
              <a:t>p. 237</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3197174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996811"/>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0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6</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So we can confidently say, "The Lord is my helper; I will not fear; what can man do to me?</a:t>
            </a:r>
            <a:endParaRPr kumimoji="0" lang="en-US" sz="30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06109" y="1177339"/>
            <a:ext cx="8586726" cy="5258781"/>
          </a:xfrm>
        </p:spPr>
        <p:txBody>
          <a:bodyPr>
            <a:normAutofit fontScale="92500" lnSpcReduction="10000"/>
          </a:bodyPr>
          <a:lstStyle/>
          <a:p>
            <a:r>
              <a:rPr lang="en-US" dirty="0"/>
              <a:t>This citation comes from Psalm 118:6-7 and tells us that the plans of the wicked men who hate us will ultimately be thwarted by the provisions of God. </a:t>
            </a:r>
          </a:p>
          <a:p>
            <a:r>
              <a:rPr lang="en-US" dirty="0"/>
              <a:t>This promise was given by the author as an encouragement to the </a:t>
            </a:r>
            <a:r>
              <a:rPr lang="en-US" b="1" i="1" dirty="0"/>
              <a:t>original</a:t>
            </a:r>
            <a:r>
              <a:rPr lang="en-US" dirty="0"/>
              <a:t> readers but it should serve as an encouragement </a:t>
            </a:r>
            <a:r>
              <a:rPr lang="en-US" b="1" i="1" dirty="0"/>
              <a:t>to us </a:t>
            </a:r>
            <a:r>
              <a:rPr lang="en-US" dirty="0"/>
              <a:t>as well, when we encounter those who seek to bring us harm. </a:t>
            </a:r>
          </a:p>
          <a:p>
            <a:r>
              <a:rPr lang="en-US" dirty="0"/>
              <a:t>If, as was the case in the original reader’s past, they were being forced to give up property or material possessions (Heb 10:32-34), this promise of God and the encouragement to make an appropriate response would be </a:t>
            </a:r>
            <a:r>
              <a:rPr lang="en-US" b="1" i="1" dirty="0"/>
              <a:t>especially</a:t>
            </a:r>
            <a:r>
              <a:rPr lang="en-US" dirty="0"/>
              <a:t> relevant.</a:t>
            </a:r>
          </a:p>
        </p:txBody>
      </p:sp>
      <p:sp>
        <p:nvSpPr>
          <p:cNvPr id="6" name="TextBox 5">
            <a:extLst>
              <a:ext uri="{FF2B5EF4-FFF2-40B4-BE49-F238E27FC236}">
                <a16:creationId xmlns:a16="http://schemas.microsoft.com/office/drawing/2014/main" id="{A48EED75-CAE2-4CE9-8DEF-CF77722B6015}"/>
              </a:ext>
            </a:extLst>
          </p:cNvPr>
          <p:cNvSpPr txBox="1"/>
          <p:nvPr/>
        </p:nvSpPr>
        <p:spPr>
          <a:xfrm>
            <a:off x="0" y="6488668"/>
            <a:ext cx="9136151" cy="369332"/>
          </a:xfrm>
          <a:prstGeom prst="rect">
            <a:avLst/>
          </a:prstGeom>
          <a:noFill/>
        </p:spPr>
        <p:txBody>
          <a:bodyPr wrap="square" rtlCol="0">
            <a:spAutoFit/>
          </a:bodyPr>
          <a:lstStyle/>
          <a:p>
            <a:pPr>
              <a:defRPr/>
            </a:pPr>
            <a:r>
              <a:rPr lang="en-US" dirty="0"/>
              <a:t>Guthrie, George H. </a:t>
            </a:r>
            <a:r>
              <a:rPr lang="en-US" i="1" dirty="0"/>
              <a:t>Hebrews</a:t>
            </a:r>
            <a:r>
              <a:rPr lang="en-US" dirty="0"/>
              <a:t> (The NIV Application Commentary Book 15) (p. 468). </a:t>
            </a:r>
          </a:p>
        </p:txBody>
      </p:sp>
    </p:spTree>
    <p:extLst>
      <p:ext uri="{BB962C8B-B14F-4D97-AF65-F5344CB8AC3E}">
        <p14:creationId xmlns:p14="http://schemas.microsoft.com/office/powerpoint/2010/main" val="6066561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4995173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sz="4000" b="1" dirty="0"/>
              <a:t>*Class Discussion Time</a:t>
            </a:r>
          </a:p>
        </p:txBody>
      </p:sp>
      <p:sp>
        <p:nvSpPr>
          <p:cNvPr id="4" name="Content Placeholder 3"/>
          <p:cNvSpPr>
            <a:spLocks noGrp="1"/>
          </p:cNvSpPr>
          <p:nvPr>
            <p:ph idx="1"/>
          </p:nvPr>
        </p:nvSpPr>
        <p:spPr>
          <a:xfrm>
            <a:off x="204306" y="592594"/>
            <a:ext cx="8676756" cy="5896074"/>
          </a:xfrm>
        </p:spPr>
        <p:txBody>
          <a:bodyPr>
            <a:normAutofit fontScale="77500" lnSpcReduction="20000"/>
          </a:bodyPr>
          <a:lstStyle/>
          <a:p>
            <a:r>
              <a:rPr lang="en-US" sz="3600" dirty="0"/>
              <a:t>Today’s text </a:t>
            </a:r>
            <a:r>
              <a:rPr lang="en-US" sz="3600" b="1" i="1" dirty="0"/>
              <a:t>condemns</a:t>
            </a:r>
            <a:r>
              <a:rPr lang="en-US" sz="3600" dirty="0"/>
              <a:t> the various kinds of sexual immorality that are so often practiced and even celebrated in our culture today. Our author assures us that “</a:t>
            </a:r>
            <a:r>
              <a:rPr lang="en-US" sz="3600" i="1" dirty="0">
                <a:solidFill>
                  <a:srgbClr val="000099"/>
                </a:solidFill>
                <a:latin typeface="Cambria" panose="02040503050406030204" pitchFamily="18" charset="0"/>
                <a:ea typeface="Cambria" panose="02040503050406030204" pitchFamily="18" charset="0"/>
              </a:rPr>
              <a:t>God will judge</a:t>
            </a:r>
            <a:r>
              <a:rPr lang="en-US" sz="3600" dirty="0"/>
              <a:t>” those who practice such things.</a:t>
            </a:r>
          </a:p>
          <a:p>
            <a:r>
              <a:rPr lang="en-US" sz="3600" dirty="0"/>
              <a:t>But there is also a </a:t>
            </a:r>
            <a:r>
              <a:rPr lang="en-US" sz="3600" b="1" i="1" dirty="0"/>
              <a:t>positive</a:t>
            </a:r>
            <a:r>
              <a:rPr lang="en-US" sz="3600" dirty="0"/>
              <a:t> message in our text that the </a:t>
            </a:r>
            <a:r>
              <a:rPr lang="en-US" sz="3600" b="1" i="1" dirty="0"/>
              <a:t>godly</a:t>
            </a:r>
            <a:r>
              <a:rPr lang="en-US" sz="3600" dirty="0"/>
              <a:t> sexual activity that takes place within a marriage is to be </a:t>
            </a:r>
            <a:r>
              <a:rPr lang="en-US" sz="3600" b="1" i="1" dirty="0"/>
              <a:t>honored</a:t>
            </a:r>
            <a:r>
              <a:rPr lang="en-US" sz="3600" dirty="0"/>
              <a:t> (of great value, precious).</a:t>
            </a:r>
          </a:p>
          <a:p>
            <a:r>
              <a:rPr lang="en-US" sz="3600" dirty="0"/>
              <a:t>On a personal, practical level, in our marriage, how do we do this?</a:t>
            </a:r>
          </a:p>
          <a:p>
            <a:r>
              <a:rPr lang="en-US" sz="3600" dirty="0"/>
              <a:t>Guthrie makes this comment concerning the application of Heb 13:4: “</a:t>
            </a:r>
            <a:r>
              <a:rPr lang="en-US" sz="3600" i="1" dirty="0">
                <a:latin typeface="Cambria" panose="02040503050406030204" pitchFamily="18" charset="0"/>
                <a:ea typeface="Cambria" panose="02040503050406030204" pitchFamily="18" charset="0"/>
              </a:rPr>
              <a:t>The marriage bed becomes a mini-church in which the two covenant members sacrificially and ecstatically meet one another’s needs and offer their bodies as living sacrifices in worship before God. </a:t>
            </a:r>
            <a:r>
              <a:rPr lang="en-US" sz="3600" dirty="0"/>
              <a:t>”</a:t>
            </a:r>
          </a:p>
          <a:p>
            <a:r>
              <a:rPr lang="en-US" sz="3600" dirty="0"/>
              <a:t>Do you agree? Why or why not?</a:t>
            </a:r>
          </a:p>
          <a:p>
            <a:endParaRPr lang="en-US" sz="3600" dirty="0"/>
          </a:p>
        </p:txBody>
      </p:sp>
      <p:sp>
        <p:nvSpPr>
          <p:cNvPr id="2" name="TextBox 1">
            <a:extLst>
              <a:ext uri="{FF2B5EF4-FFF2-40B4-BE49-F238E27FC236}">
                <a16:creationId xmlns:a16="http://schemas.microsoft.com/office/drawing/2014/main" id="{CDF1C9F3-EEA9-2EAA-1CB7-4A394C3698E8}"/>
              </a:ext>
            </a:extLst>
          </p:cNvPr>
          <p:cNvSpPr txBox="1"/>
          <p:nvPr/>
        </p:nvSpPr>
        <p:spPr>
          <a:xfrm>
            <a:off x="0" y="6488668"/>
            <a:ext cx="9136151"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rPr>
              <a:t>Guthrie, George H. </a:t>
            </a:r>
            <a:r>
              <a:rPr kumimoji="0" lang="en-US" sz="1800" b="0" i="1" u="none" strike="noStrike" kern="0" cap="none" spc="0" normalizeH="0" baseline="0" noProof="0" dirty="0">
                <a:ln>
                  <a:noFill/>
                </a:ln>
                <a:solidFill>
                  <a:prstClr val="black"/>
                </a:solidFill>
                <a:effectLst/>
                <a:uLnTx/>
                <a:uFillTx/>
              </a:rPr>
              <a:t>Hebrews</a:t>
            </a:r>
            <a:r>
              <a:rPr kumimoji="0" lang="en-US" sz="1800" b="0" i="0" u="none" strike="noStrike" kern="0" cap="none" spc="0" normalizeH="0" baseline="0" noProof="0" dirty="0">
                <a:ln>
                  <a:noFill/>
                </a:ln>
                <a:solidFill>
                  <a:prstClr val="black"/>
                </a:solidFill>
                <a:effectLst/>
                <a:uLnTx/>
                <a:uFillTx/>
              </a:rPr>
              <a:t> (The NIV Application Commentary Book 15) (p. 468). </a:t>
            </a:r>
          </a:p>
        </p:txBody>
      </p:sp>
    </p:spTree>
    <p:extLst>
      <p:ext uri="{BB962C8B-B14F-4D97-AF65-F5344CB8AC3E}">
        <p14:creationId xmlns:p14="http://schemas.microsoft.com/office/powerpoint/2010/main" val="373979622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sz="4000" b="1" dirty="0"/>
              <a:t>*Class Discussion Time</a:t>
            </a:r>
          </a:p>
        </p:txBody>
      </p:sp>
      <p:sp>
        <p:nvSpPr>
          <p:cNvPr id="4" name="Content Placeholder 3"/>
          <p:cNvSpPr>
            <a:spLocks noGrp="1"/>
          </p:cNvSpPr>
          <p:nvPr>
            <p:ph idx="1"/>
          </p:nvPr>
        </p:nvSpPr>
        <p:spPr>
          <a:xfrm>
            <a:off x="102036" y="592594"/>
            <a:ext cx="8994870" cy="6235814"/>
          </a:xfrm>
        </p:spPr>
        <p:txBody>
          <a:bodyPr>
            <a:normAutofit fontScale="70000" lnSpcReduction="20000"/>
          </a:bodyPr>
          <a:lstStyle/>
          <a:p>
            <a:r>
              <a:rPr lang="en-US" sz="3600" dirty="0"/>
              <a:t>Corrie ten Boom recounts an event from her childhood that illustrates the power of keeping money in perspective: </a:t>
            </a:r>
          </a:p>
          <a:p>
            <a:r>
              <a:rPr lang="en-US" sz="3600" i="1" dirty="0">
                <a:latin typeface="Cambria" panose="02040503050406030204" pitchFamily="18" charset="0"/>
                <a:ea typeface="Cambria" panose="02040503050406030204" pitchFamily="18" charset="0"/>
              </a:rPr>
              <a:t>The ten Boom family prayed one morning that God would send a customer that day to the family’s shop to purchase a watch, the income from which would pay bills that had come due at the bank. During that day a customer with a large sum of cash came into the store. He picked out and paid for an expensive watch but, at the same time, complained about a Christian watchmaker, suggesting that the merchant had sold him a defective piece of merchandise. Casper, Corrie’s father, asked the man if he could examine the watch that was not working properly. Only a minor repair was needed, which Casper made, assuring the customer that he had been sold a fine quality watch that would work well for him. He then gave the astounded gentleman his money back, and the man returned the watch for which he had just paid. </a:t>
            </a:r>
          </a:p>
        </p:txBody>
      </p:sp>
    </p:spTree>
    <p:extLst>
      <p:ext uri="{BB962C8B-B14F-4D97-AF65-F5344CB8AC3E}">
        <p14:creationId xmlns:p14="http://schemas.microsoft.com/office/powerpoint/2010/main" val="178533587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2"/>
            <a:ext cx="9144000" cy="586549"/>
          </a:xfrm>
        </p:spPr>
        <p:txBody>
          <a:bodyPr>
            <a:noAutofit/>
          </a:bodyPr>
          <a:lstStyle/>
          <a:p>
            <a:r>
              <a:rPr lang="en-US" sz="4000" b="1" dirty="0"/>
              <a:t>*Class Discussion Time</a:t>
            </a:r>
          </a:p>
        </p:txBody>
      </p:sp>
      <p:sp>
        <p:nvSpPr>
          <p:cNvPr id="4" name="Content Placeholder 3"/>
          <p:cNvSpPr>
            <a:spLocks noGrp="1"/>
          </p:cNvSpPr>
          <p:nvPr>
            <p:ph idx="1"/>
          </p:nvPr>
        </p:nvSpPr>
        <p:spPr>
          <a:xfrm>
            <a:off x="204306" y="592594"/>
            <a:ext cx="8676756" cy="5896074"/>
          </a:xfrm>
        </p:spPr>
        <p:txBody>
          <a:bodyPr>
            <a:normAutofit fontScale="85000" lnSpcReduction="20000"/>
          </a:bodyPr>
          <a:lstStyle/>
          <a:p>
            <a:r>
              <a:rPr lang="en-US" sz="3600" i="1" dirty="0">
                <a:latin typeface="Cambria" panose="02040503050406030204" pitchFamily="18" charset="0"/>
                <a:ea typeface="Cambria" panose="02040503050406030204" pitchFamily="18" charset="0"/>
              </a:rPr>
              <a:t>Little Corrie asked, “Papa, why did you do that? Aren’t you worried about the bills you have due?” Her father responded, “There is blessed and unblessed money,” explaining that God would not be pleased with the ruination of another believer’s reputation. God would provide, he assured her. Just a few days later another man came into the shop and paid for the most expensive watch produced at that time. The purchase not only allowed the family to pay their bills, but also provided the funds for Corrie to receive training in Switzerland as a watchmaker for two years.</a:t>
            </a:r>
          </a:p>
          <a:p>
            <a:r>
              <a:rPr lang="en-US" sz="3600" dirty="0"/>
              <a:t>Are any of the principles taught in Heb 13:5 illustrated by this story? If so, how?</a:t>
            </a:r>
            <a:endParaRPr lang="en-US" sz="3600" i="1" dirty="0">
              <a:latin typeface="Cambria" panose="02040503050406030204" pitchFamily="18" charset="0"/>
              <a:ea typeface="Cambria" panose="02040503050406030204" pitchFamily="18" charset="0"/>
            </a:endParaRPr>
          </a:p>
        </p:txBody>
      </p:sp>
      <p:sp>
        <p:nvSpPr>
          <p:cNvPr id="2" name="TextBox 1">
            <a:extLst>
              <a:ext uri="{FF2B5EF4-FFF2-40B4-BE49-F238E27FC236}">
                <a16:creationId xmlns:a16="http://schemas.microsoft.com/office/drawing/2014/main" id="{CDF1C9F3-EEA9-2EAA-1CB7-4A394C3698E8}"/>
              </a:ext>
            </a:extLst>
          </p:cNvPr>
          <p:cNvSpPr txBox="1"/>
          <p:nvPr/>
        </p:nvSpPr>
        <p:spPr>
          <a:xfrm>
            <a:off x="0" y="6488668"/>
            <a:ext cx="9136151"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prstClr val="black"/>
                </a:solidFill>
                <a:effectLst/>
                <a:uLnTx/>
                <a:uFillTx/>
              </a:rPr>
              <a:t>Guthrie, George H. </a:t>
            </a:r>
            <a:r>
              <a:rPr kumimoji="0" lang="en-US" sz="1800" b="0" i="1" u="none" strike="noStrike" kern="0" cap="none" spc="0" normalizeH="0" baseline="0" noProof="0" dirty="0">
                <a:ln>
                  <a:noFill/>
                </a:ln>
                <a:solidFill>
                  <a:prstClr val="black"/>
                </a:solidFill>
                <a:effectLst/>
                <a:uLnTx/>
                <a:uFillTx/>
              </a:rPr>
              <a:t>Hebrews</a:t>
            </a:r>
            <a:r>
              <a:rPr kumimoji="0" lang="en-US" sz="1800" b="0" i="0" u="none" strike="noStrike" kern="0" cap="none" spc="0" normalizeH="0" baseline="0" noProof="0" dirty="0">
                <a:ln>
                  <a:noFill/>
                </a:ln>
                <a:solidFill>
                  <a:prstClr val="black"/>
                </a:solidFill>
                <a:effectLst/>
                <a:uLnTx/>
                <a:uFillTx/>
              </a:rPr>
              <a:t> (The NIV Application Commentary Book 15) (p. 468). </a:t>
            </a:r>
          </a:p>
        </p:txBody>
      </p:sp>
    </p:spTree>
    <p:extLst>
      <p:ext uri="{BB962C8B-B14F-4D97-AF65-F5344CB8AC3E}">
        <p14:creationId xmlns:p14="http://schemas.microsoft.com/office/powerpoint/2010/main" val="284153752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0" y="1"/>
            <a:ext cx="9144000" cy="934022"/>
          </a:xfrm>
        </p:spPr>
        <p:txBody>
          <a:bodyPr/>
          <a:lstStyle/>
          <a:p>
            <a:r>
              <a:rPr lang="en-US" sz="4400" dirty="0"/>
              <a:t>Introduction to the Epilogue (13:1-25)</a:t>
            </a: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235468" y="985040"/>
            <a:ext cx="8680913" cy="5503628"/>
          </a:xfrm>
        </p:spPr>
        <p:txBody>
          <a:bodyPr>
            <a:normAutofit fontScale="85000" lnSpcReduction="20000"/>
          </a:bodyPr>
          <a:lstStyle/>
          <a:p>
            <a:r>
              <a:rPr lang="en-US" sz="3600" dirty="0"/>
              <a:t>Chapter 13 is rightly described as an </a:t>
            </a:r>
            <a:r>
              <a:rPr lang="en-US" sz="3600" b="1" i="1" dirty="0"/>
              <a:t>epilogue</a:t>
            </a:r>
            <a:r>
              <a:rPr lang="en-US" sz="3600" dirty="0"/>
              <a:t>, for though it is part of the letter, it is not as tightly integrated as the preceding chapters.</a:t>
            </a:r>
          </a:p>
          <a:p>
            <a:r>
              <a:rPr lang="en-US" sz="3600" dirty="0"/>
              <a:t>A few scholars have gone so far as to question whether it was even a </a:t>
            </a:r>
            <a:r>
              <a:rPr lang="en-US" sz="3600" b="1" i="1" dirty="0"/>
              <a:t>part</a:t>
            </a:r>
            <a:r>
              <a:rPr lang="en-US" sz="3600" dirty="0"/>
              <a:t> of the original letter, but there is no internal or external evidence to suggest that this is the case.</a:t>
            </a:r>
          </a:p>
          <a:p>
            <a:r>
              <a:rPr lang="en-US" sz="3600" dirty="0"/>
              <a:t>The content of chapter 13 actually fits quite well with the rest of the letter.</a:t>
            </a:r>
          </a:p>
          <a:p>
            <a:r>
              <a:rPr lang="en-US" sz="3600" dirty="0"/>
              <a:t>The admonitions found in chapter 13 unpack the concluding idea found at the end of the chapter 12: what it means to “</a:t>
            </a:r>
            <a:r>
              <a:rPr lang="en-US" sz="3600" i="1" dirty="0">
                <a:solidFill>
                  <a:srgbClr val="000099"/>
                </a:solidFill>
                <a:latin typeface="Cambria" panose="02040503050406030204" pitchFamily="18" charset="0"/>
                <a:ea typeface="Cambria" panose="02040503050406030204" pitchFamily="18" charset="0"/>
              </a:rPr>
              <a:t>offer to God acceptable worship, with reverence and awe</a:t>
            </a:r>
            <a:r>
              <a:rPr lang="en-US" sz="3600" dirty="0"/>
              <a:t>”, showing there is indeed a close connection between Heb 12:28 and what follows.</a:t>
            </a:r>
          </a:p>
        </p:txBody>
      </p:sp>
      <p:sp>
        <p:nvSpPr>
          <p:cNvPr id="6" name="TextBox 5">
            <a:extLst>
              <a:ext uri="{FF2B5EF4-FFF2-40B4-BE49-F238E27FC236}">
                <a16:creationId xmlns:a16="http://schemas.microsoft.com/office/drawing/2014/main" id="{D7547310-D46F-5073-C536-2CEF91F66FDA}"/>
              </a:ext>
            </a:extLst>
          </p:cNvPr>
          <p:cNvSpPr txBox="1"/>
          <p:nvPr/>
        </p:nvSpPr>
        <p:spPr>
          <a:xfrm>
            <a:off x="-1" y="6488668"/>
            <a:ext cx="9143999" cy="369332"/>
          </a:xfrm>
          <a:prstGeom prst="rect">
            <a:avLst/>
          </a:prstGeom>
          <a:noFill/>
        </p:spPr>
        <p:txBody>
          <a:bodyPr wrap="square" rtlCol="0">
            <a:spAutoFit/>
          </a:bodyPr>
          <a:lstStyle/>
          <a:p>
            <a:pPr lvl="0">
              <a:defRPr/>
            </a:pPr>
            <a:r>
              <a:rPr lang="en-US" dirty="0">
                <a:solidFill>
                  <a:prstClr val="black"/>
                </a:solidFill>
              </a:rPr>
              <a:t>Schreiner, Thomas R. – </a:t>
            </a:r>
            <a:r>
              <a:rPr lang="en-US" i="1" dirty="0">
                <a:solidFill>
                  <a:prstClr val="black"/>
                </a:solidFill>
              </a:rPr>
              <a:t>Evangelical Biblical Theology Commentary - Hebrews</a:t>
            </a:r>
            <a:r>
              <a:rPr lang="en-US" dirty="0">
                <a:solidFill>
                  <a:prstClr val="black"/>
                </a:solidFill>
              </a:rPr>
              <a:t>; p. 409 </a:t>
            </a:r>
          </a:p>
        </p:txBody>
      </p:sp>
    </p:spTree>
    <p:extLst>
      <p:ext uri="{BB962C8B-B14F-4D97-AF65-F5344CB8AC3E}">
        <p14:creationId xmlns:p14="http://schemas.microsoft.com/office/powerpoint/2010/main" val="271728487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2">
                <a:lumMod val="5000"/>
                <a:lumOff val="95000"/>
              </a:schemeClr>
            </a:gs>
            <a:gs pos="74000">
              <a:schemeClr val="accent2">
                <a:lumMod val="45000"/>
                <a:lumOff val="55000"/>
              </a:schemeClr>
            </a:gs>
            <a:gs pos="83000">
              <a:schemeClr val="accent2">
                <a:lumMod val="45000"/>
                <a:lumOff val="55000"/>
              </a:schemeClr>
            </a:gs>
            <a:gs pos="100000">
              <a:schemeClr val="accent2">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836E2E-821D-4771-8C70-279ED1F63548}"/>
              </a:ext>
            </a:extLst>
          </p:cNvPr>
          <p:cNvSpPr>
            <a:spLocks noGrp="1"/>
          </p:cNvSpPr>
          <p:nvPr>
            <p:ph type="title"/>
          </p:nvPr>
        </p:nvSpPr>
        <p:spPr/>
        <p:txBody>
          <a:bodyPr/>
          <a:lstStyle/>
          <a:p>
            <a:r>
              <a:rPr lang="en-US" sz="6000" dirty="0"/>
              <a:t>Outline of Hebrews</a:t>
            </a:r>
          </a:p>
        </p:txBody>
      </p:sp>
      <p:sp>
        <p:nvSpPr>
          <p:cNvPr id="3" name="Content Placeholder 2">
            <a:extLst>
              <a:ext uri="{FF2B5EF4-FFF2-40B4-BE49-F238E27FC236}">
                <a16:creationId xmlns:a16="http://schemas.microsoft.com/office/drawing/2014/main" id="{00BF05AE-4878-436B-B491-82AAA3CC0985}"/>
              </a:ext>
            </a:extLst>
          </p:cNvPr>
          <p:cNvSpPr>
            <a:spLocks noGrp="1"/>
          </p:cNvSpPr>
          <p:nvPr>
            <p:ph idx="1"/>
          </p:nvPr>
        </p:nvSpPr>
        <p:spPr/>
        <p:txBody>
          <a:bodyPr>
            <a:normAutofit/>
          </a:bodyPr>
          <a:lstStyle/>
          <a:p>
            <a:pPr marL="571500" indent="-571500">
              <a:buFont typeface="+mj-lt"/>
              <a:buAutoNum type="romanUcPeriod" startAt="6"/>
            </a:pPr>
            <a:r>
              <a:rPr lang="en-US" sz="3600" b="1" dirty="0"/>
              <a:t>Epilogue: Final Exhortations (13:1-25)</a:t>
            </a:r>
          </a:p>
          <a:p>
            <a:pPr marL="1028700" lvl="1" indent="-571500">
              <a:buFont typeface="+mj-lt"/>
              <a:buAutoNum type="alphaUcPeriod"/>
            </a:pPr>
            <a:r>
              <a:rPr lang="en-US" sz="3200" dirty="0"/>
              <a:t>Practical Expressions of Love in the Church (13:1-6)</a:t>
            </a:r>
          </a:p>
          <a:p>
            <a:pPr marL="1028700" lvl="1" indent="-571500">
              <a:buFont typeface="+mj-lt"/>
              <a:buAutoNum type="alphaUcPeriod"/>
            </a:pPr>
            <a:r>
              <a:rPr lang="en-US" sz="3200" dirty="0">
                <a:solidFill>
                  <a:schemeClr val="tx1">
                    <a:lumMod val="50000"/>
                    <a:lumOff val="50000"/>
                  </a:schemeClr>
                </a:solidFill>
              </a:rPr>
              <a:t>Remember Your Leaders and Suffer with Jesus Outside the Camp (13:7-17)</a:t>
            </a:r>
          </a:p>
          <a:p>
            <a:pPr marL="1028700" lvl="1" indent="-571500">
              <a:buFont typeface="+mj-lt"/>
              <a:buAutoNum type="alphaUcPeriod"/>
            </a:pPr>
            <a:r>
              <a:rPr lang="en-US" sz="3200" dirty="0">
                <a:solidFill>
                  <a:schemeClr val="tx1">
                    <a:lumMod val="50000"/>
                    <a:lumOff val="50000"/>
                  </a:schemeClr>
                </a:solidFill>
              </a:rPr>
              <a:t>Final Words (13:18-25)</a:t>
            </a:r>
          </a:p>
          <a:p>
            <a:pPr marL="1028700" lvl="1" indent="-571500">
              <a:buFont typeface="+mj-lt"/>
              <a:buAutoNum type="alphaUcPeriod"/>
            </a:pPr>
            <a:endParaRPr lang="en-US" dirty="0"/>
          </a:p>
        </p:txBody>
      </p:sp>
      <p:sp>
        <p:nvSpPr>
          <p:cNvPr id="4" name="TextBox 3">
            <a:extLst>
              <a:ext uri="{FF2B5EF4-FFF2-40B4-BE49-F238E27FC236}">
                <a16:creationId xmlns:a16="http://schemas.microsoft.com/office/drawing/2014/main" id="{60D0335D-65C4-4936-BB0B-0803C5A07FF5}"/>
              </a:ext>
            </a:extLst>
          </p:cNvPr>
          <p:cNvSpPr txBox="1"/>
          <p:nvPr/>
        </p:nvSpPr>
        <p:spPr>
          <a:xfrm>
            <a:off x="0" y="6488668"/>
            <a:ext cx="9114566"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Schreiner, Thomas R. –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Evangelical Biblical Theology Commentary - Hebrews</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 pp. 17-20 </a:t>
            </a:r>
          </a:p>
        </p:txBody>
      </p:sp>
    </p:spTree>
    <p:extLst>
      <p:ext uri="{BB962C8B-B14F-4D97-AF65-F5344CB8AC3E}">
        <p14:creationId xmlns:p14="http://schemas.microsoft.com/office/powerpoint/2010/main" val="177916064"/>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DED62C-2914-437D-8989-084E79153785}"/>
              </a:ext>
            </a:extLst>
          </p:cNvPr>
          <p:cNvSpPr>
            <a:spLocks noGrp="1"/>
          </p:cNvSpPr>
          <p:nvPr>
            <p:ph type="title"/>
          </p:nvPr>
        </p:nvSpPr>
        <p:spPr>
          <a:xfrm>
            <a:off x="0" y="-2"/>
            <a:ext cx="9144000" cy="1240132"/>
          </a:xfrm>
        </p:spPr>
        <p:txBody>
          <a:bodyPr/>
          <a:lstStyle/>
          <a:p>
            <a:r>
              <a:rPr lang="en-US" sz="4400" dirty="0">
                <a:solidFill>
                  <a:srgbClr val="002060"/>
                </a:solidFill>
              </a:rPr>
              <a:t>Practical Expressions of Love in the Church (13:1-6)</a:t>
            </a:r>
          </a:p>
        </p:txBody>
      </p:sp>
      <p:sp>
        <p:nvSpPr>
          <p:cNvPr id="3" name="Content Placeholder 2">
            <a:extLst>
              <a:ext uri="{FF2B5EF4-FFF2-40B4-BE49-F238E27FC236}">
                <a16:creationId xmlns:a16="http://schemas.microsoft.com/office/drawing/2014/main" id="{155ABB83-AA25-4D93-BCCF-ECE34B7F1419}"/>
              </a:ext>
            </a:extLst>
          </p:cNvPr>
          <p:cNvSpPr>
            <a:spLocks noGrp="1"/>
          </p:cNvSpPr>
          <p:nvPr>
            <p:ph idx="1"/>
          </p:nvPr>
        </p:nvSpPr>
        <p:spPr>
          <a:xfrm>
            <a:off x="200148" y="1291148"/>
            <a:ext cx="8822194" cy="5490325"/>
          </a:xfrm>
        </p:spPr>
        <p:txBody>
          <a:bodyPr>
            <a:normAutofit/>
          </a:bodyPr>
          <a:lstStyle/>
          <a:p>
            <a:pPr marL="0" indent="0">
              <a:buNone/>
            </a:pPr>
            <a:r>
              <a:rPr lang="en-US" sz="3100" baseline="30000" dirty="0">
                <a:latin typeface="Candara" panose="020E0502030303020204" pitchFamily="34" charset="0"/>
                <a:ea typeface="Cambria" panose="02040503050406030204" pitchFamily="18" charset="0"/>
              </a:rPr>
              <a:t>1</a:t>
            </a:r>
            <a:r>
              <a:rPr lang="en-US" sz="3000" i="1" dirty="0">
                <a:solidFill>
                  <a:srgbClr val="000099"/>
                </a:solidFill>
                <a:latin typeface="Cambria" panose="02040503050406030204" pitchFamily="18" charset="0"/>
                <a:ea typeface="Cambria" panose="02040503050406030204" pitchFamily="18" charset="0"/>
              </a:rPr>
              <a:t> Let brotherly love continue. </a:t>
            </a:r>
            <a:r>
              <a:rPr lang="en-US" sz="3100" baseline="30000" dirty="0">
                <a:latin typeface="Candara" panose="020E0502030303020204" pitchFamily="34" charset="0"/>
                <a:ea typeface="Cambria" panose="02040503050406030204" pitchFamily="18" charset="0"/>
              </a:rPr>
              <a:t>2</a:t>
            </a:r>
            <a:r>
              <a:rPr lang="en-US" sz="3000" i="1" dirty="0">
                <a:solidFill>
                  <a:srgbClr val="000099"/>
                </a:solidFill>
                <a:latin typeface="Cambria" panose="02040503050406030204" pitchFamily="18" charset="0"/>
                <a:ea typeface="Cambria" panose="02040503050406030204" pitchFamily="18" charset="0"/>
              </a:rPr>
              <a:t> Do not neglect to show hospitality to strangers, for thereby some have entertained angels unawares. </a:t>
            </a:r>
            <a:r>
              <a:rPr lang="en-US" sz="3100" baseline="30000" dirty="0">
                <a:latin typeface="Candara" panose="020E0502030303020204" pitchFamily="34" charset="0"/>
                <a:ea typeface="Cambria" panose="02040503050406030204" pitchFamily="18" charset="0"/>
              </a:rPr>
              <a:t>3</a:t>
            </a:r>
            <a:r>
              <a:rPr lang="en-US" sz="3000" i="1" dirty="0">
                <a:solidFill>
                  <a:srgbClr val="000099"/>
                </a:solidFill>
                <a:latin typeface="Cambria" panose="02040503050406030204" pitchFamily="18" charset="0"/>
                <a:ea typeface="Cambria" panose="02040503050406030204" pitchFamily="18" charset="0"/>
              </a:rPr>
              <a:t> Remember those who are in prison, as though in prison with them, and those who are mistreated, since you also are in the body. </a:t>
            </a:r>
            <a:r>
              <a:rPr lang="en-US" sz="3100" baseline="30000" dirty="0">
                <a:latin typeface="Candara" panose="020E0502030303020204" pitchFamily="34" charset="0"/>
                <a:ea typeface="Cambria" panose="02040503050406030204" pitchFamily="18" charset="0"/>
              </a:rPr>
              <a:t>4</a:t>
            </a:r>
            <a:r>
              <a:rPr lang="en-US" sz="3000" i="1" dirty="0">
                <a:solidFill>
                  <a:srgbClr val="000099"/>
                </a:solidFill>
                <a:latin typeface="Cambria" panose="02040503050406030204" pitchFamily="18" charset="0"/>
                <a:ea typeface="Cambria" panose="02040503050406030204" pitchFamily="18" charset="0"/>
              </a:rPr>
              <a:t> Let marriage be held in honor among all, and let the marriage bed be undefiled, for God will judge the sexually immoral and adulterous. </a:t>
            </a:r>
            <a:r>
              <a:rPr lang="en-US" sz="3100" baseline="30000" dirty="0">
                <a:latin typeface="Candara" panose="020E0502030303020204" pitchFamily="34" charset="0"/>
                <a:ea typeface="Cambria" panose="02040503050406030204" pitchFamily="18" charset="0"/>
              </a:rPr>
              <a:t>5</a:t>
            </a:r>
            <a:r>
              <a:rPr lang="en-US" sz="3000" i="1" dirty="0">
                <a:solidFill>
                  <a:srgbClr val="000099"/>
                </a:solidFill>
                <a:latin typeface="Cambria" panose="02040503050406030204" pitchFamily="18" charset="0"/>
                <a:ea typeface="Cambria" panose="02040503050406030204" pitchFamily="18" charset="0"/>
              </a:rPr>
              <a:t> Keep your life free from love of money, and be content with what you have, for he has said, “I will never leave you nor forsake you.” </a:t>
            </a:r>
            <a:r>
              <a:rPr lang="en-US" sz="3100" baseline="30000" dirty="0">
                <a:latin typeface="Candara" panose="020E0502030303020204" pitchFamily="34" charset="0"/>
                <a:ea typeface="Cambria" panose="02040503050406030204" pitchFamily="18" charset="0"/>
              </a:rPr>
              <a:t>6</a:t>
            </a:r>
            <a:r>
              <a:rPr lang="en-US" sz="3000" i="1" dirty="0">
                <a:solidFill>
                  <a:srgbClr val="000099"/>
                </a:solidFill>
                <a:latin typeface="Cambria" panose="02040503050406030204" pitchFamily="18" charset="0"/>
                <a:ea typeface="Cambria" panose="02040503050406030204" pitchFamily="18" charset="0"/>
              </a:rPr>
              <a:t> So we can confidently say, "The Lord is my helper; I will not fear; what can man do to me?</a:t>
            </a:r>
          </a:p>
        </p:txBody>
      </p:sp>
    </p:spTree>
    <p:extLst>
      <p:ext uri="{BB962C8B-B14F-4D97-AF65-F5344CB8AC3E}">
        <p14:creationId xmlns:p14="http://schemas.microsoft.com/office/powerpoint/2010/main" val="1104735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561195"/>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brotherly love continue. </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663234"/>
            <a:ext cx="8512163" cy="5757189"/>
          </a:xfrm>
        </p:spPr>
        <p:txBody>
          <a:bodyPr>
            <a:normAutofit fontScale="85000" lnSpcReduction="10000"/>
          </a:bodyPr>
          <a:lstStyle/>
          <a:p>
            <a:r>
              <a:rPr lang="en-US" dirty="0"/>
              <a:t>The “</a:t>
            </a:r>
            <a:r>
              <a:rPr lang="en-US" i="1" dirty="0">
                <a:solidFill>
                  <a:srgbClr val="000099"/>
                </a:solidFill>
                <a:latin typeface="Cambria" panose="02040503050406030204" pitchFamily="18" charset="0"/>
                <a:ea typeface="Cambria" panose="02040503050406030204" pitchFamily="18" charset="0"/>
              </a:rPr>
              <a:t>brotherly love</a:t>
            </a:r>
            <a:r>
              <a:rPr lang="en-US" dirty="0"/>
              <a:t>” (Greek: </a:t>
            </a:r>
            <a:r>
              <a:rPr lang="en-US" i="1" dirty="0" err="1"/>
              <a:t>philadelphia</a:t>
            </a:r>
            <a:r>
              <a:rPr lang="en-US" dirty="0"/>
              <a:t>) which the author encourages his readers to cultivate here is that love which should prevail between those who, as fellow </a:t>
            </a:r>
            <a:r>
              <a:rPr lang="en-US" b="1" i="1" dirty="0"/>
              <a:t>believers</a:t>
            </a:r>
            <a:r>
              <a:rPr lang="en-US" dirty="0"/>
              <a:t>, are brothers in Christ.</a:t>
            </a:r>
          </a:p>
          <a:p>
            <a:r>
              <a:rPr lang="en-US" dirty="0"/>
              <a:t>This term is used in the same way by the Apostle Paul:</a:t>
            </a:r>
          </a:p>
          <a:p>
            <a:pPr lvl="1"/>
            <a:r>
              <a:rPr lang="en-US" i="1" dirty="0">
                <a:solidFill>
                  <a:srgbClr val="000099"/>
                </a:solidFill>
                <a:latin typeface="Cambria" panose="02040503050406030204" pitchFamily="18" charset="0"/>
                <a:ea typeface="Cambria" panose="02040503050406030204" pitchFamily="18" charset="0"/>
              </a:rPr>
              <a:t>Love one another with </a:t>
            </a:r>
            <a:r>
              <a:rPr lang="en-US" b="1" i="1" dirty="0">
                <a:solidFill>
                  <a:srgbClr val="000099"/>
                </a:solidFill>
                <a:latin typeface="Cambria" panose="02040503050406030204" pitchFamily="18" charset="0"/>
                <a:ea typeface="Cambria" panose="02040503050406030204" pitchFamily="18" charset="0"/>
              </a:rPr>
              <a:t>brotherly affection</a:t>
            </a:r>
            <a:r>
              <a:rPr lang="en-US" i="1" dirty="0">
                <a:solidFill>
                  <a:srgbClr val="000099"/>
                </a:solidFill>
                <a:latin typeface="Cambria" panose="02040503050406030204" pitchFamily="18" charset="0"/>
                <a:ea typeface="Cambria" panose="02040503050406030204" pitchFamily="18" charset="0"/>
              </a:rPr>
              <a:t>… </a:t>
            </a:r>
            <a:r>
              <a:rPr lang="en-US" dirty="0"/>
              <a:t>(Rom 12:10)</a:t>
            </a:r>
          </a:p>
          <a:p>
            <a:pPr lvl="1"/>
            <a:r>
              <a:rPr lang="en-US" i="1" dirty="0">
                <a:solidFill>
                  <a:srgbClr val="000099"/>
                </a:solidFill>
                <a:latin typeface="Cambria" panose="02040503050406030204" pitchFamily="18" charset="0"/>
                <a:ea typeface="Cambria" panose="02040503050406030204" pitchFamily="18" charset="0"/>
              </a:rPr>
              <a:t>Now concerning </a:t>
            </a:r>
            <a:r>
              <a:rPr lang="en-US" b="1" i="1" dirty="0">
                <a:solidFill>
                  <a:srgbClr val="000099"/>
                </a:solidFill>
                <a:latin typeface="Cambria" panose="02040503050406030204" pitchFamily="18" charset="0"/>
                <a:ea typeface="Cambria" panose="02040503050406030204" pitchFamily="18" charset="0"/>
              </a:rPr>
              <a:t>brotherly love </a:t>
            </a:r>
            <a:r>
              <a:rPr lang="en-US" i="1" dirty="0">
                <a:solidFill>
                  <a:srgbClr val="000099"/>
                </a:solidFill>
                <a:latin typeface="Cambria" panose="02040503050406030204" pitchFamily="18" charset="0"/>
                <a:ea typeface="Cambria" panose="02040503050406030204" pitchFamily="18" charset="0"/>
              </a:rPr>
              <a:t>you have no need for anyone to write to you, for you yourselves have been taught by God to </a:t>
            </a:r>
            <a:r>
              <a:rPr lang="en-US" b="1" i="1" dirty="0">
                <a:solidFill>
                  <a:srgbClr val="000099"/>
                </a:solidFill>
                <a:latin typeface="Cambria" panose="02040503050406030204" pitchFamily="18" charset="0"/>
                <a:ea typeface="Cambria" panose="02040503050406030204" pitchFamily="18" charset="0"/>
              </a:rPr>
              <a:t>love one another</a:t>
            </a:r>
            <a:r>
              <a:rPr lang="en-US" i="1" dirty="0">
                <a:solidFill>
                  <a:srgbClr val="000099"/>
                </a:solidFill>
                <a:latin typeface="Cambria" panose="02040503050406030204" pitchFamily="18" charset="0"/>
                <a:ea typeface="Cambria" panose="02040503050406030204" pitchFamily="18" charset="0"/>
              </a:rPr>
              <a:t>. </a:t>
            </a:r>
            <a:r>
              <a:rPr lang="en-US" dirty="0"/>
              <a:t>(1 Thes 4:9 )</a:t>
            </a:r>
          </a:p>
          <a:p>
            <a:r>
              <a:rPr lang="en-US" dirty="0"/>
              <a:t>And Peter:</a:t>
            </a:r>
          </a:p>
          <a:p>
            <a:pPr lvl="1"/>
            <a:r>
              <a:rPr lang="en-US" i="1" dirty="0">
                <a:solidFill>
                  <a:srgbClr val="000099"/>
                </a:solidFill>
                <a:latin typeface="Cambria" panose="02040503050406030204" pitchFamily="18" charset="0"/>
                <a:ea typeface="Cambria" panose="02040503050406030204" pitchFamily="18" charset="0"/>
              </a:rPr>
              <a:t>You were cleansed from your sins when you obeyed the truth, so now you must </a:t>
            </a:r>
            <a:r>
              <a:rPr lang="en-US" b="1" i="1" dirty="0">
                <a:solidFill>
                  <a:srgbClr val="000099"/>
                </a:solidFill>
                <a:latin typeface="Cambria" panose="02040503050406030204" pitchFamily="18" charset="0"/>
                <a:ea typeface="Cambria" panose="02040503050406030204" pitchFamily="18" charset="0"/>
              </a:rPr>
              <a:t>show sincere love to each other as brothers</a:t>
            </a:r>
            <a:r>
              <a:rPr lang="en-US" i="1" dirty="0">
                <a:solidFill>
                  <a:srgbClr val="000099"/>
                </a:solidFill>
                <a:latin typeface="Cambria" panose="02040503050406030204" pitchFamily="18" charset="0"/>
                <a:ea typeface="Cambria" panose="02040503050406030204" pitchFamily="18" charset="0"/>
              </a:rPr>
              <a:t>… </a:t>
            </a:r>
            <a:r>
              <a:rPr lang="en-US" dirty="0"/>
              <a:t>(1 Pet 1:22 NLT)</a:t>
            </a:r>
          </a:p>
          <a:p>
            <a:pPr lvl="1"/>
            <a:r>
              <a:rPr lang="en-US" i="1" dirty="0">
                <a:solidFill>
                  <a:srgbClr val="000099"/>
                </a:solidFill>
                <a:latin typeface="Cambria" panose="02040503050406030204" pitchFamily="18" charset="0"/>
                <a:ea typeface="Cambria" panose="02040503050406030204" pitchFamily="18" charset="0"/>
              </a:rPr>
              <a:t>Make every effort to supplement your… godliness with </a:t>
            </a:r>
            <a:r>
              <a:rPr lang="en-US" b="1" i="1" dirty="0">
                <a:solidFill>
                  <a:srgbClr val="000099"/>
                </a:solidFill>
                <a:latin typeface="Cambria" panose="02040503050406030204" pitchFamily="18" charset="0"/>
                <a:ea typeface="Cambria" panose="02040503050406030204" pitchFamily="18" charset="0"/>
              </a:rPr>
              <a:t>brotherly affection</a:t>
            </a:r>
            <a:r>
              <a:rPr lang="en-US" i="1" dirty="0">
                <a:solidFill>
                  <a:srgbClr val="000099"/>
                </a:solidFill>
                <a:latin typeface="Cambria" panose="02040503050406030204" pitchFamily="18" charset="0"/>
                <a:ea typeface="Cambria" panose="02040503050406030204" pitchFamily="18" charset="0"/>
              </a:rPr>
              <a:t>, and </a:t>
            </a:r>
            <a:r>
              <a:rPr lang="en-US" b="1" i="1" dirty="0">
                <a:solidFill>
                  <a:srgbClr val="000099"/>
                </a:solidFill>
                <a:latin typeface="Cambria" panose="02040503050406030204" pitchFamily="18" charset="0"/>
                <a:ea typeface="Cambria" panose="02040503050406030204" pitchFamily="18" charset="0"/>
              </a:rPr>
              <a:t>brotherly affection </a:t>
            </a:r>
            <a:r>
              <a:rPr lang="en-US" i="1" dirty="0">
                <a:solidFill>
                  <a:srgbClr val="000099"/>
                </a:solidFill>
                <a:latin typeface="Cambria" panose="02040503050406030204" pitchFamily="18" charset="0"/>
                <a:ea typeface="Cambria" panose="02040503050406030204" pitchFamily="18" charset="0"/>
              </a:rPr>
              <a:t>with </a:t>
            </a:r>
            <a:r>
              <a:rPr lang="en-US" b="1" i="1" dirty="0">
                <a:solidFill>
                  <a:srgbClr val="000099"/>
                </a:solidFill>
                <a:latin typeface="Cambria" panose="02040503050406030204" pitchFamily="18" charset="0"/>
                <a:ea typeface="Cambria" panose="02040503050406030204" pitchFamily="18" charset="0"/>
              </a:rPr>
              <a:t>love</a:t>
            </a:r>
            <a:r>
              <a:rPr lang="en-US" i="1" dirty="0">
                <a:solidFill>
                  <a:srgbClr val="000099"/>
                </a:solidFill>
                <a:latin typeface="Cambria" panose="02040503050406030204" pitchFamily="18" charset="0"/>
                <a:ea typeface="Cambria" panose="02040503050406030204" pitchFamily="18" charset="0"/>
              </a:rPr>
              <a:t>. </a:t>
            </a:r>
            <a:r>
              <a:rPr lang="en-US" dirty="0"/>
              <a:t>(2 Pet 1:5,7)</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Philip E. Hughes;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A Commentary on the Epistle to the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 562)</a:t>
            </a:r>
          </a:p>
        </p:txBody>
      </p:sp>
    </p:spTree>
    <p:extLst>
      <p:ext uri="{BB962C8B-B14F-4D97-AF65-F5344CB8AC3E}">
        <p14:creationId xmlns:p14="http://schemas.microsoft.com/office/powerpoint/2010/main" val="367266702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 calcmode="lin" valueType="num">
                                      <p:cBhvr>
                                        <p:cTn id="42"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5">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 calcmode="lin" valueType="num">
                                      <p:cBhvr>
                                        <p:cTn id="49"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50"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51"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64360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brotherly love continue. </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824137"/>
            <a:ext cx="8512163" cy="5596286"/>
          </a:xfrm>
        </p:spPr>
        <p:txBody>
          <a:bodyPr>
            <a:normAutofit fontScale="92500" lnSpcReduction="20000"/>
          </a:bodyPr>
          <a:lstStyle/>
          <a:p>
            <a:r>
              <a:rPr lang="en-US" dirty="0"/>
              <a:t>Our author has already provided the </a:t>
            </a:r>
            <a:r>
              <a:rPr lang="en-US" b="1" i="1" dirty="0"/>
              <a:t>key</a:t>
            </a:r>
            <a:r>
              <a:rPr lang="en-US" dirty="0"/>
              <a:t> to a proper theological understanding of this brotherly relationship </a:t>
            </a:r>
            <a:r>
              <a:rPr lang="en-US" b="1" i="1" dirty="0"/>
              <a:t>earlier</a:t>
            </a:r>
            <a:r>
              <a:rPr lang="en-US" dirty="0"/>
              <a:t> in the letter (Heb 2:11ff) where we see that the “brotherhood” shared </a:t>
            </a:r>
            <a:r>
              <a:rPr lang="en-US" b="1" i="1" dirty="0"/>
              <a:t>among</a:t>
            </a:r>
            <a:r>
              <a:rPr lang="en-US" dirty="0"/>
              <a:t> </a:t>
            </a:r>
            <a:r>
              <a:rPr lang="en-US" b="1" i="1" dirty="0"/>
              <a:t>Christians</a:t>
            </a:r>
            <a:r>
              <a:rPr lang="en-US" dirty="0"/>
              <a:t> comes from </a:t>
            </a:r>
            <a:r>
              <a:rPr lang="en-US" b="1" i="1" dirty="0"/>
              <a:t>Christ himself</a:t>
            </a:r>
            <a:r>
              <a:rPr lang="en-US" dirty="0"/>
              <a:t>:</a:t>
            </a:r>
          </a:p>
          <a:p>
            <a:pPr lvl="1"/>
            <a:r>
              <a:rPr lang="en-US" dirty="0"/>
              <a:t>First of all, by his </a:t>
            </a:r>
            <a:r>
              <a:rPr lang="en-US" b="1" i="1" dirty="0"/>
              <a:t>incarnation</a:t>
            </a:r>
            <a:r>
              <a:rPr lang="en-US" dirty="0"/>
              <a:t> through which he became one of us as </a:t>
            </a:r>
            <a:r>
              <a:rPr lang="en-US" b="1" i="1" dirty="0"/>
              <a:t>a fellow human being</a:t>
            </a:r>
          </a:p>
          <a:p>
            <a:pPr lvl="1"/>
            <a:r>
              <a:rPr lang="en-US" dirty="0"/>
              <a:t>Secondly, by our becoming </a:t>
            </a:r>
            <a:r>
              <a:rPr lang="en-US" b="1" i="1" dirty="0"/>
              <a:t>one with him </a:t>
            </a:r>
            <a:r>
              <a:rPr lang="en-US" dirty="0"/>
              <a:t>through our experience of </a:t>
            </a:r>
            <a:r>
              <a:rPr lang="en-US" b="1" i="1" dirty="0"/>
              <a:t>redemption</a:t>
            </a:r>
            <a:r>
              <a:rPr lang="en-US" dirty="0"/>
              <a:t>, which </a:t>
            </a:r>
            <a:r>
              <a:rPr lang="en-US" b="1" i="1" dirty="0"/>
              <a:t>he</a:t>
            </a:r>
            <a:r>
              <a:rPr lang="en-US" dirty="0"/>
              <a:t> has accomplished </a:t>
            </a:r>
            <a:r>
              <a:rPr lang="en-US" b="1" i="1" dirty="0"/>
              <a:t>for us</a:t>
            </a:r>
            <a:r>
              <a:rPr lang="en-US" dirty="0"/>
              <a:t>.</a:t>
            </a:r>
          </a:p>
          <a:p>
            <a:r>
              <a:rPr lang="en-US" dirty="0"/>
              <a:t>Christian brotherhood, therefore, is essentially  </a:t>
            </a:r>
            <a:r>
              <a:rPr lang="en-US" b="1" i="1" dirty="0"/>
              <a:t>brotherhood in Christ</a:t>
            </a:r>
            <a:r>
              <a:rPr lang="en-US" dirty="0"/>
              <a:t>. </a:t>
            </a:r>
          </a:p>
          <a:p>
            <a:r>
              <a:rPr lang="en-US" dirty="0"/>
              <a:t>For, he is the </a:t>
            </a:r>
            <a:r>
              <a:rPr lang="en-US" b="1" i="1" dirty="0"/>
              <a:t>only</a:t>
            </a:r>
            <a:r>
              <a:rPr lang="en-US" dirty="0"/>
              <a:t> Son (Heb 1:2) and it is only through union with </a:t>
            </a:r>
            <a:r>
              <a:rPr lang="en-US" b="1" i="1" dirty="0"/>
              <a:t>him</a:t>
            </a:r>
            <a:r>
              <a:rPr lang="en-US" dirty="0"/>
              <a:t> that we become </a:t>
            </a:r>
            <a:r>
              <a:rPr lang="en-US" b="1" i="1" dirty="0"/>
              <a:t>brothers</a:t>
            </a:r>
            <a:r>
              <a:rPr lang="en-US" dirty="0"/>
              <a:t> and fellow heirs (Heb 1:2; Rom 8:14-17; Eph 1:5-7, 11-14; John 1:13)</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Philip E. Hughes;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A Commentary on the Epistle to the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 562)</a:t>
            </a:r>
          </a:p>
        </p:txBody>
      </p:sp>
    </p:spTree>
    <p:extLst>
      <p:ext uri="{BB962C8B-B14F-4D97-AF65-F5344CB8AC3E}">
        <p14:creationId xmlns:p14="http://schemas.microsoft.com/office/powerpoint/2010/main" val="2817912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608289"/>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brotherly love continue. </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843760"/>
            <a:ext cx="8512163" cy="5576663"/>
          </a:xfrm>
        </p:spPr>
        <p:txBody>
          <a:bodyPr>
            <a:normAutofit fontScale="92500" lnSpcReduction="10000"/>
          </a:bodyPr>
          <a:lstStyle/>
          <a:p>
            <a:r>
              <a:rPr lang="en-US" dirty="0"/>
              <a:t>If our </a:t>
            </a:r>
            <a:r>
              <a:rPr lang="en-US" b="1" i="1" dirty="0"/>
              <a:t>brotherhood</a:t>
            </a:r>
            <a:r>
              <a:rPr lang="en-US" dirty="0"/>
              <a:t> comes from Christ, so also does our </a:t>
            </a:r>
            <a:r>
              <a:rPr lang="en-US" b="1" i="1" dirty="0"/>
              <a:t>love</a:t>
            </a:r>
            <a:r>
              <a:rPr lang="en-US" dirty="0"/>
              <a:t> as brothers.</a:t>
            </a:r>
          </a:p>
          <a:p>
            <a:r>
              <a:rPr lang="en-US" b="1" i="1" dirty="0"/>
              <a:t>His</a:t>
            </a:r>
            <a:r>
              <a:rPr lang="en-US" dirty="0"/>
              <a:t> infinite love </a:t>
            </a:r>
            <a:r>
              <a:rPr lang="en-US" b="1" i="1" dirty="0"/>
              <a:t>for us </a:t>
            </a:r>
            <a:r>
              <a:rPr lang="en-US" dirty="0"/>
              <a:t>is the source, motivation, and example of the love we must have </a:t>
            </a:r>
            <a:r>
              <a:rPr lang="en-US" b="1" i="1" dirty="0"/>
              <a:t>for each other</a:t>
            </a:r>
            <a:r>
              <a:rPr lang="en-US" dirty="0"/>
              <a:t>:</a:t>
            </a:r>
          </a:p>
          <a:p>
            <a:pPr lvl="1"/>
            <a:r>
              <a:rPr lang="en-US" i="1" dirty="0">
                <a:solidFill>
                  <a:srgbClr val="000099"/>
                </a:solidFill>
                <a:latin typeface="Cambria" panose="02040503050406030204" pitchFamily="18" charset="0"/>
                <a:ea typeface="Cambria" panose="02040503050406030204" pitchFamily="18" charset="0"/>
              </a:rPr>
              <a:t>A new commandment I give to you, that you love one another: </a:t>
            </a:r>
            <a:r>
              <a:rPr lang="en-US" b="1" i="1" dirty="0">
                <a:solidFill>
                  <a:srgbClr val="000099"/>
                </a:solidFill>
                <a:latin typeface="Cambria" panose="02040503050406030204" pitchFamily="18" charset="0"/>
                <a:ea typeface="Cambria" panose="02040503050406030204" pitchFamily="18" charset="0"/>
              </a:rPr>
              <a:t>just as I</a:t>
            </a:r>
            <a:r>
              <a:rPr lang="en-US" i="1" dirty="0">
                <a:solidFill>
                  <a:srgbClr val="000099"/>
                </a:solidFill>
                <a:latin typeface="Cambria" panose="02040503050406030204" pitchFamily="18" charset="0"/>
                <a:ea typeface="Cambria" panose="02040503050406030204" pitchFamily="18" charset="0"/>
              </a:rPr>
              <a:t> have loved you, </a:t>
            </a:r>
            <a:r>
              <a:rPr lang="en-US" b="1" i="1" dirty="0">
                <a:solidFill>
                  <a:srgbClr val="000099"/>
                </a:solidFill>
                <a:latin typeface="Cambria" panose="02040503050406030204" pitchFamily="18" charset="0"/>
                <a:ea typeface="Cambria" panose="02040503050406030204" pitchFamily="18" charset="0"/>
              </a:rPr>
              <a:t>you also </a:t>
            </a:r>
            <a:r>
              <a:rPr lang="en-US" i="1" dirty="0">
                <a:solidFill>
                  <a:srgbClr val="000099"/>
                </a:solidFill>
                <a:latin typeface="Cambria" panose="02040503050406030204" pitchFamily="18" charset="0"/>
                <a:ea typeface="Cambria" panose="02040503050406030204" pitchFamily="18" charset="0"/>
              </a:rPr>
              <a:t>are to </a:t>
            </a:r>
            <a:r>
              <a:rPr lang="en-US" b="1" i="1" dirty="0">
                <a:solidFill>
                  <a:srgbClr val="000099"/>
                </a:solidFill>
                <a:latin typeface="Cambria" panose="02040503050406030204" pitchFamily="18" charset="0"/>
                <a:ea typeface="Cambria" panose="02040503050406030204" pitchFamily="18" charset="0"/>
              </a:rPr>
              <a:t>love one another</a:t>
            </a:r>
            <a:r>
              <a:rPr lang="en-US" i="1" dirty="0">
                <a:solidFill>
                  <a:srgbClr val="000099"/>
                </a:solidFill>
                <a:latin typeface="Cambria" panose="02040503050406030204" pitchFamily="18" charset="0"/>
                <a:ea typeface="Cambria" panose="02040503050406030204" pitchFamily="18" charset="0"/>
              </a:rPr>
              <a:t>. </a:t>
            </a:r>
            <a:r>
              <a:rPr lang="en-US" dirty="0"/>
              <a:t>(John 13:34)</a:t>
            </a:r>
          </a:p>
          <a:p>
            <a:r>
              <a:rPr lang="en-US" dirty="0"/>
              <a:t>Seeing that, as fellow Christians, we all share in the blessing of the supreme love of God in Christ, how is it even </a:t>
            </a:r>
            <a:r>
              <a:rPr lang="en-US" b="1" i="1" dirty="0"/>
              <a:t>conceivable</a:t>
            </a:r>
            <a:r>
              <a:rPr lang="en-US" dirty="0"/>
              <a:t> that we should </a:t>
            </a:r>
            <a:r>
              <a:rPr lang="en-US" b="1" i="1" dirty="0"/>
              <a:t>not</a:t>
            </a:r>
            <a:r>
              <a:rPr lang="en-US" dirty="0"/>
              <a:t> love one another?</a:t>
            </a:r>
          </a:p>
          <a:p>
            <a:r>
              <a:rPr lang="en-US" dirty="0"/>
              <a:t>And yet, all too often we need to be reminded: “</a:t>
            </a:r>
            <a:r>
              <a:rPr lang="en-US" i="1" dirty="0">
                <a:solidFill>
                  <a:srgbClr val="000099"/>
                </a:solidFill>
                <a:latin typeface="Cambria" panose="02040503050406030204" pitchFamily="18" charset="0"/>
                <a:ea typeface="Cambria" panose="02040503050406030204" pitchFamily="18" charset="0"/>
              </a:rPr>
              <a:t>Beloved, if </a:t>
            </a:r>
            <a:r>
              <a:rPr lang="en-US" b="1" i="1" dirty="0">
                <a:solidFill>
                  <a:srgbClr val="000099"/>
                </a:solidFill>
                <a:latin typeface="Cambria" panose="02040503050406030204" pitchFamily="18" charset="0"/>
                <a:ea typeface="Cambria" panose="02040503050406030204" pitchFamily="18" charset="0"/>
              </a:rPr>
              <a:t>God</a:t>
            </a:r>
            <a:r>
              <a:rPr lang="en-US" i="1" dirty="0">
                <a:solidFill>
                  <a:srgbClr val="000099"/>
                </a:solidFill>
                <a:latin typeface="Cambria" panose="02040503050406030204" pitchFamily="18" charset="0"/>
                <a:ea typeface="Cambria" panose="02040503050406030204" pitchFamily="18" charset="0"/>
              </a:rPr>
              <a:t> so loved </a:t>
            </a:r>
            <a:r>
              <a:rPr lang="en-US" b="1" i="1" dirty="0">
                <a:solidFill>
                  <a:srgbClr val="000099"/>
                </a:solidFill>
                <a:latin typeface="Cambria" panose="02040503050406030204" pitchFamily="18" charset="0"/>
                <a:ea typeface="Cambria" panose="02040503050406030204" pitchFamily="18" charset="0"/>
              </a:rPr>
              <a:t>us</a:t>
            </a:r>
            <a:r>
              <a:rPr lang="en-US" i="1" dirty="0">
                <a:solidFill>
                  <a:srgbClr val="000099"/>
                </a:solidFill>
                <a:latin typeface="Cambria" panose="02040503050406030204" pitchFamily="18" charset="0"/>
                <a:ea typeface="Cambria" panose="02040503050406030204" pitchFamily="18" charset="0"/>
              </a:rPr>
              <a:t>, </a:t>
            </a:r>
            <a:r>
              <a:rPr lang="en-US" b="1" i="1" dirty="0">
                <a:solidFill>
                  <a:srgbClr val="000099"/>
                </a:solidFill>
                <a:latin typeface="Cambria" panose="02040503050406030204" pitchFamily="18" charset="0"/>
                <a:ea typeface="Cambria" panose="02040503050406030204" pitchFamily="18" charset="0"/>
              </a:rPr>
              <a:t>we</a:t>
            </a:r>
            <a:r>
              <a:rPr lang="en-US" i="1" dirty="0">
                <a:solidFill>
                  <a:srgbClr val="000099"/>
                </a:solidFill>
                <a:latin typeface="Cambria" panose="02040503050406030204" pitchFamily="18" charset="0"/>
                <a:ea typeface="Cambria" panose="02040503050406030204" pitchFamily="18" charset="0"/>
              </a:rPr>
              <a:t> also ought to love </a:t>
            </a:r>
            <a:r>
              <a:rPr lang="en-US" b="1" i="1" dirty="0">
                <a:solidFill>
                  <a:srgbClr val="000099"/>
                </a:solidFill>
                <a:latin typeface="Cambria" panose="02040503050406030204" pitchFamily="18" charset="0"/>
                <a:ea typeface="Cambria" panose="02040503050406030204" pitchFamily="18" charset="0"/>
              </a:rPr>
              <a:t>one another</a:t>
            </a:r>
            <a:r>
              <a:rPr lang="en-US" dirty="0"/>
              <a:t>.” (1 John 4:11)</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Philip E. Hughes;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A Commentary on the Epistle to the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 562)</a:t>
            </a:r>
          </a:p>
        </p:txBody>
      </p:sp>
    </p:spTree>
    <p:extLst>
      <p:ext uri="{BB962C8B-B14F-4D97-AF65-F5344CB8AC3E}">
        <p14:creationId xmlns:p14="http://schemas.microsoft.com/office/powerpoint/2010/main" val="18993993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F7EEBB-1A93-45C2-AC0D-7B42D88F794A}"/>
              </a:ext>
            </a:extLst>
          </p:cNvPr>
          <p:cNvSpPr>
            <a:spLocks noGrp="1"/>
          </p:cNvSpPr>
          <p:nvPr>
            <p:ph type="title"/>
          </p:nvPr>
        </p:nvSpPr>
        <p:spPr>
          <a:xfrm>
            <a:off x="15698" y="3"/>
            <a:ext cx="9195018" cy="576893"/>
          </a:xfrm>
          <a:solidFill>
            <a:schemeClr val="bg1"/>
          </a:solidFill>
          <a:ln w="25400">
            <a:solidFill>
              <a:srgbClr val="000099"/>
            </a:solidFill>
          </a:ln>
        </p:spPr>
        <p:txBody>
          <a:bodyPr/>
          <a:lstStyle/>
          <a:p>
            <a:pPr marL="0" marR="0" lvl="0" indent="0" algn="l" defTabSz="914400" rtl="0" eaLnBrk="1" fontAlgn="auto" latinLnBrk="0" hangingPunct="1">
              <a:lnSpc>
                <a:spcPct val="90000"/>
              </a:lnSpc>
              <a:spcBef>
                <a:spcPts val="1000"/>
              </a:spcBef>
              <a:spcAft>
                <a:spcPts val="0"/>
              </a:spcAft>
              <a:buClr>
                <a:srgbClr val="000099"/>
              </a:buClr>
              <a:buSzTx/>
              <a:buFont typeface="Arial" panose="020B0604020202020204" pitchFamily="34" charset="0"/>
              <a:buNone/>
              <a:tabLst/>
              <a:defRPr/>
            </a:pPr>
            <a:r>
              <a:rPr kumimoji="0" lang="en-US" sz="3100" b="0" i="0" u="none" strike="noStrike" kern="1200" cap="none" spc="0" normalizeH="0" baseline="30000" noProof="0" dirty="0">
                <a:ln>
                  <a:noFill/>
                </a:ln>
                <a:solidFill>
                  <a:prstClr val="black"/>
                </a:solidFill>
                <a:effectLst/>
                <a:uLnTx/>
                <a:uFillTx/>
                <a:latin typeface="Candara" panose="020E0502030303020204" pitchFamily="34" charset="0"/>
                <a:ea typeface="Cambria" panose="02040503050406030204" pitchFamily="18" charset="0"/>
                <a:cs typeface="+mn-cs"/>
              </a:rPr>
              <a:t>1</a:t>
            </a:r>
            <a:r>
              <a:rPr kumimoji="0" lang="en-US" sz="3000" b="0" i="1" u="none" strike="noStrike" kern="1200" cap="none" spc="0" normalizeH="0" baseline="0" noProof="0" dirty="0">
                <a:ln>
                  <a:noFill/>
                </a:ln>
                <a:solidFill>
                  <a:srgbClr val="000099"/>
                </a:solidFill>
                <a:effectLst/>
                <a:uLnTx/>
                <a:uFillTx/>
                <a:latin typeface="Cambria" panose="02040503050406030204" pitchFamily="18" charset="0"/>
                <a:ea typeface="Cambria" panose="02040503050406030204" pitchFamily="18" charset="0"/>
                <a:cs typeface="+mn-cs"/>
              </a:rPr>
              <a:t> Let brotherly love continue. </a:t>
            </a:r>
            <a:endParaRPr kumimoji="0" lang="en-US" sz="2800" b="0" u="none" strike="noStrike" kern="1200" cap="none" spc="0" normalizeH="0" baseline="0" noProof="0" dirty="0">
              <a:ln>
                <a:noFill/>
              </a:ln>
              <a:effectLst/>
              <a:uLnTx/>
              <a:uFillTx/>
              <a:latin typeface="+mn-lt"/>
              <a:ea typeface="Cambria" panose="02040503050406030204" pitchFamily="18" charset="0"/>
              <a:cs typeface="+mn-cs"/>
            </a:endParaRPr>
          </a:p>
        </p:txBody>
      </p:sp>
      <p:sp>
        <p:nvSpPr>
          <p:cNvPr id="5" name="Content Placeholder 4">
            <a:extLst>
              <a:ext uri="{FF2B5EF4-FFF2-40B4-BE49-F238E27FC236}">
                <a16:creationId xmlns:a16="http://schemas.microsoft.com/office/drawing/2014/main" id="{84B4D718-3BF3-4159-8690-F45761FCAF60}"/>
              </a:ext>
            </a:extLst>
          </p:cNvPr>
          <p:cNvSpPr>
            <a:spLocks noGrp="1"/>
          </p:cNvSpPr>
          <p:nvPr>
            <p:ph idx="1"/>
          </p:nvPr>
        </p:nvSpPr>
        <p:spPr>
          <a:xfrm>
            <a:off x="325729" y="726026"/>
            <a:ext cx="8512163" cy="5694397"/>
          </a:xfrm>
        </p:spPr>
        <p:txBody>
          <a:bodyPr>
            <a:normAutofit/>
          </a:bodyPr>
          <a:lstStyle/>
          <a:p>
            <a:r>
              <a:rPr lang="en-US" dirty="0"/>
              <a:t>The Hebrew Christians to whom this letter is addressed are lacking, it seems, not only in their zeal for persevering in their Christian walk (Heb 12:1, 12) but also in the passion of their love for each other.</a:t>
            </a:r>
          </a:p>
          <a:p>
            <a:r>
              <a:rPr lang="en-US" dirty="0"/>
              <a:t>Earlier in the letter, our author has urged them to “</a:t>
            </a:r>
            <a:r>
              <a:rPr lang="en-US" i="1" dirty="0">
                <a:solidFill>
                  <a:srgbClr val="000099"/>
                </a:solidFill>
                <a:latin typeface="Cambria" panose="02040503050406030204" pitchFamily="18" charset="0"/>
                <a:ea typeface="Cambria" panose="02040503050406030204" pitchFamily="18" charset="0"/>
              </a:rPr>
              <a:t>recall the former days</a:t>
            </a:r>
            <a:r>
              <a:rPr lang="en-US" dirty="0"/>
              <a:t>” when they were wonderfully united by the bonds of love and compassion (Heb 10:32-34).</a:t>
            </a:r>
          </a:p>
          <a:p>
            <a:r>
              <a:rPr lang="en-US" dirty="0"/>
              <a:t>And so here he admonishes them to “</a:t>
            </a:r>
            <a:r>
              <a:rPr lang="en-US" b="1" i="1" dirty="0">
                <a:solidFill>
                  <a:srgbClr val="000099"/>
                </a:solidFill>
                <a:latin typeface="Cambria" panose="02040503050406030204" pitchFamily="18" charset="0"/>
                <a:ea typeface="Cambria" panose="02040503050406030204" pitchFamily="18" charset="0"/>
              </a:rPr>
              <a:t>continue</a:t>
            </a:r>
            <a:r>
              <a:rPr lang="en-US" dirty="0"/>
              <a:t>” in “</a:t>
            </a:r>
            <a:r>
              <a:rPr lang="en-US" i="1" dirty="0">
                <a:solidFill>
                  <a:srgbClr val="000099"/>
                </a:solidFill>
                <a:latin typeface="Cambria" panose="02040503050406030204" pitchFamily="18" charset="0"/>
                <a:ea typeface="Cambria" panose="02040503050406030204" pitchFamily="18" charset="0"/>
              </a:rPr>
              <a:t>brotherly love</a:t>
            </a:r>
            <a:r>
              <a:rPr lang="en-US" dirty="0"/>
              <a:t>”.</a:t>
            </a:r>
          </a:p>
          <a:p>
            <a:endParaRPr lang="en-US" dirty="0"/>
          </a:p>
        </p:txBody>
      </p:sp>
      <p:sp>
        <p:nvSpPr>
          <p:cNvPr id="6" name="TextBox 5">
            <a:extLst>
              <a:ext uri="{FF2B5EF4-FFF2-40B4-BE49-F238E27FC236}">
                <a16:creationId xmlns:a16="http://schemas.microsoft.com/office/drawing/2014/main" id="{A48EED75-CAE2-4CE9-8DEF-CF77722B6015}"/>
              </a:ext>
            </a:extLst>
          </p:cNvPr>
          <p:cNvSpPr txBox="1"/>
          <p:nvPr/>
        </p:nvSpPr>
        <p:spPr>
          <a:xfrm>
            <a:off x="7848" y="6488667"/>
            <a:ext cx="9136151" cy="36933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Philip E. Hughes; </a:t>
            </a:r>
            <a:r>
              <a:rPr kumimoji="0" lang="en-US" sz="1800" b="0" i="1" u="none" strike="noStrike" kern="1200" cap="none" spc="0" normalizeH="0" baseline="0" noProof="0" dirty="0">
                <a:ln>
                  <a:noFill/>
                </a:ln>
                <a:solidFill>
                  <a:prstClr val="black"/>
                </a:solidFill>
                <a:effectLst/>
                <a:uLnTx/>
                <a:uFillTx/>
                <a:latin typeface="Calibri" panose="020F0502020204030204"/>
                <a:ea typeface="+mn-ea"/>
                <a:cs typeface="+mn-cs"/>
              </a:rPr>
              <a:t>A Commentary on the Epistle to the Hebrews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(p. 562)</a:t>
            </a:r>
          </a:p>
        </p:txBody>
      </p:sp>
    </p:spTree>
    <p:extLst>
      <p:ext uri="{BB962C8B-B14F-4D97-AF65-F5344CB8AC3E}">
        <p14:creationId xmlns:p14="http://schemas.microsoft.com/office/powerpoint/2010/main" val="13278830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226242</TotalTime>
  <Words>4031</Words>
  <Application>Microsoft Office PowerPoint</Application>
  <PresentationFormat>On-screen Show (4:3)</PresentationFormat>
  <Paragraphs>168</Paragraphs>
  <Slides>28</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28</vt:i4>
      </vt:variant>
    </vt:vector>
  </HeadingPairs>
  <TitlesOfParts>
    <vt:vector size="35" baseType="lpstr">
      <vt:lpstr>Arial</vt:lpstr>
      <vt:lpstr>Bwhebb</vt:lpstr>
      <vt:lpstr>Calibri</vt:lpstr>
      <vt:lpstr>Cambria</vt:lpstr>
      <vt:lpstr>Candara</vt:lpstr>
      <vt:lpstr>1_Office Theme</vt:lpstr>
      <vt:lpstr>2_Office Theme</vt:lpstr>
      <vt:lpstr>PowerPoint Presentation</vt:lpstr>
      <vt:lpstr>Outline of Hebrews “Jesus is Better”</vt:lpstr>
      <vt:lpstr>Introduction to the Epilogue (13:1-25)</vt:lpstr>
      <vt:lpstr>Outline of Hebrews</vt:lpstr>
      <vt:lpstr>Practical Expressions of Love in the Church (13:1-6)</vt:lpstr>
      <vt:lpstr>1 Let brotherly love continue. </vt:lpstr>
      <vt:lpstr>1 Let brotherly love continue. </vt:lpstr>
      <vt:lpstr>1 Let brotherly love continue. </vt:lpstr>
      <vt:lpstr>1 Let brotherly love continue. </vt:lpstr>
      <vt:lpstr>1 Let brotherly love continue. </vt:lpstr>
      <vt:lpstr>2 Do not neglect to show hospitality to strangers, for thereby some have entertained angels unawares...</vt:lpstr>
      <vt:lpstr>2 Do not neglect to show hospitality to strangers, for thereby some have entertained angels unawares...</vt:lpstr>
      <vt:lpstr>2 Do not neglect to show hospitality to strangers, for thereby some have entertained angels unawares...</vt:lpstr>
      <vt:lpstr>2 Do not neglect to show hospitality to strangers, for thereby some have entertained angels unawares...</vt:lpstr>
      <vt:lpstr>2 Do not neglect to show hospitality to strangers, for thereby some have entertained angels unawares...</vt:lpstr>
      <vt:lpstr>3 Remember those who are in prison, as though in prison with them, and those who are mistreated, since you also are in the body.</vt:lpstr>
      <vt:lpstr>3 Remember those who are in prison, as though in prison with them, and those who are mistreated, since you also are in the body.</vt:lpstr>
      <vt:lpstr>4 Let marriage be held in honor among all, and let the marriage bed be undefiled, for God will judge the sexually immoral and adulterous.</vt:lpstr>
      <vt:lpstr>4 Let marriage be held in honor among all, and let the marriage bed be undefiled, for God will judge the sexually immoral and adulterous.</vt:lpstr>
      <vt:lpstr>4 Let marriage be held in honor among all, and let the marriage bed be undefiled, for God will judge the sexually immoral and adulterous.</vt:lpstr>
      <vt:lpstr>5 Keep your life free from love of money, and be content with what you have, for he has said, “I will never leave you nor forsake you.”</vt:lpstr>
      <vt:lpstr>5 Keep your life free from love of money, and be content with what you have, for he has said, “I will never leave you nor forsake you.”</vt:lpstr>
      <vt:lpstr>5 Keep your life free from love of money, and be content with what you have, for he has said, “I will never leave you nor forsake you.”</vt:lpstr>
      <vt:lpstr>6 So we can confidently say, "The Lord is my helper; I will not fear; what can man do to me?</vt:lpstr>
      <vt:lpstr>Class Discussion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Robert Connolly</dc:creator>
  <cp:lastModifiedBy>Robert Connolly</cp:lastModifiedBy>
  <cp:revision>2581</cp:revision>
  <cp:lastPrinted>2023-02-26T15:22:11Z</cp:lastPrinted>
  <dcterms:created xsi:type="dcterms:W3CDTF">2022-03-11T13:15:23Z</dcterms:created>
  <dcterms:modified xsi:type="dcterms:W3CDTF">2023-02-26T15:26:27Z</dcterms:modified>
</cp:coreProperties>
</file>