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4"/>
  </p:notesMasterIdLst>
  <p:handoutMasterIdLst>
    <p:handoutMasterId r:id="rId35"/>
  </p:handoutMasterIdLst>
  <p:sldIdLst>
    <p:sldId id="3320" r:id="rId3"/>
    <p:sldId id="3293" r:id="rId4"/>
    <p:sldId id="3331" r:id="rId5"/>
    <p:sldId id="3328" r:id="rId6"/>
    <p:sldId id="3327" r:id="rId7"/>
    <p:sldId id="3329" r:id="rId8"/>
    <p:sldId id="3334" r:id="rId9"/>
    <p:sldId id="3336" r:id="rId10"/>
    <p:sldId id="3335" r:id="rId11"/>
    <p:sldId id="3337" r:id="rId12"/>
    <p:sldId id="3333" r:id="rId13"/>
    <p:sldId id="3332" r:id="rId14"/>
    <p:sldId id="3338" r:id="rId15"/>
    <p:sldId id="3339" r:id="rId16"/>
    <p:sldId id="3340" r:id="rId17"/>
    <p:sldId id="3341" r:id="rId18"/>
    <p:sldId id="3342" r:id="rId19"/>
    <p:sldId id="3345" r:id="rId20"/>
    <p:sldId id="3344" r:id="rId21"/>
    <p:sldId id="3346" r:id="rId22"/>
    <p:sldId id="3347" r:id="rId23"/>
    <p:sldId id="3349" r:id="rId24"/>
    <p:sldId id="3350" r:id="rId25"/>
    <p:sldId id="3351" r:id="rId26"/>
    <p:sldId id="3352" r:id="rId27"/>
    <p:sldId id="3353" r:id="rId28"/>
    <p:sldId id="3354" r:id="rId29"/>
    <p:sldId id="3355" r:id="rId30"/>
    <p:sldId id="3356" r:id="rId31"/>
    <p:sldId id="3357" r:id="rId32"/>
    <p:sldId id="3358"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4B183"/>
    <a:srgbClr val="0000FF"/>
    <a:srgbClr val="3D481F"/>
    <a:srgbClr val="334017"/>
    <a:srgbClr val="FFCCCC"/>
    <a:srgbClr val="3E491F"/>
    <a:srgbClr val="344017"/>
    <a:srgbClr val="3F4A20"/>
    <a:srgbClr val="3340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2" autoAdjust="0"/>
    <p:restoredTop sz="94636" autoAdjust="0"/>
  </p:normalViewPr>
  <p:slideViewPr>
    <p:cSldViewPr snapToGrid="0">
      <p:cViewPr varScale="1">
        <p:scale>
          <a:sx n="162" d="100"/>
          <a:sy n="162" d="100"/>
        </p:scale>
        <p:origin x="1084" y="88"/>
      </p:cViewPr>
      <p:guideLst/>
    </p:cSldViewPr>
  </p:slideViewPr>
  <p:notesTextViewPr>
    <p:cViewPr>
      <p:scale>
        <a:sx n="1" d="1"/>
        <a:sy n="1" d="1"/>
      </p:scale>
      <p:origin x="0" y="0"/>
    </p:cViewPr>
  </p:notesText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4/21/2023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4/21/2023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4/21/2023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4/21/2023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951960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 what importance to me are your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many sacrifices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 LORD. “I have had my fill of burnt sacrifices, of rams and the fat from steers. The blood of bulls, lambs, and goats I do not want.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43317" y="1671822"/>
            <a:ext cx="8680913" cy="4816844"/>
          </a:xfrm>
        </p:spPr>
        <p:txBody>
          <a:bodyPr>
            <a:normAutofit fontScale="62500" lnSpcReduction="20000"/>
          </a:bodyPr>
          <a:lstStyle/>
          <a:p>
            <a:r>
              <a:rPr lang="en-US" sz="5000" dirty="0"/>
              <a:t> There was no deficiency in the </a:t>
            </a:r>
            <a:r>
              <a:rPr lang="en-US" sz="5000" b="1" i="1" dirty="0"/>
              <a:t>number</a:t>
            </a:r>
            <a:r>
              <a:rPr lang="en-US" sz="5000" dirty="0"/>
              <a:t> of offerings. </a:t>
            </a:r>
          </a:p>
          <a:p>
            <a:r>
              <a:rPr lang="en-US" sz="5000" dirty="0"/>
              <a:t>The Lord here acknowledges that they have offered “</a:t>
            </a:r>
            <a:r>
              <a:rPr kumimoji="0" lang="en-US" sz="54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many</a:t>
            </a:r>
            <a:r>
              <a:rPr kumimoji="0" lang="en-US" sz="5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sacrifices</a:t>
            </a:r>
            <a:r>
              <a:rPr lang="en-US" sz="5000" dirty="0"/>
              <a:t>”. </a:t>
            </a:r>
          </a:p>
          <a:p>
            <a:r>
              <a:rPr lang="en-US" sz="5000" dirty="0"/>
              <a:t>Hypocrites </a:t>
            </a:r>
            <a:r>
              <a:rPr lang="en-US" sz="5000" b="1" i="1" dirty="0"/>
              <a:t>abound</a:t>
            </a:r>
            <a:r>
              <a:rPr lang="en-US" sz="5000" dirty="0"/>
              <a:t> in </a:t>
            </a:r>
            <a:r>
              <a:rPr lang="en-US" sz="5000" b="1" i="1" dirty="0"/>
              <a:t>outward religious observances</a:t>
            </a:r>
            <a:r>
              <a:rPr lang="en-US" sz="5000" dirty="0"/>
              <a:t>, often times in </a:t>
            </a:r>
            <a:r>
              <a:rPr lang="en-US" sz="5000" b="1" i="1" dirty="0"/>
              <a:t>direct proportion</a:t>
            </a:r>
            <a:r>
              <a:rPr lang="en-US" sz="5000" dirty="0"/>
              <a:t> to their neglect of the </a:t>
            </a:r>
            <a:r>
              <a:rPr lang="en-US" sz="5000" b="1" i="1" dirty="0"/>
              <a:t>spiritual requirements</a:t>
            </a:r>
            <a:r>
              <a:rPr lang="en-US" sz="5000" dirty="0"/>
              <a:t> of God‘s word. Which is why </a:t>
            </a:r>
            <a:r>
              <a:rPr lang="en-US" sz="5000" b="1" i="1" dirty="0"/>
              <a:t>Jesus</a:t>
            </a:r>
            <a:r>
              <a:rPr lang="en-US" sz="5000" dirty="0"/>
              <a:t> said:</a:t>
            </a:r>
          </a:p>
          <a:p>
            <a:pPr lvl="1"/>
            <a:r>
              <a:rPr lang="en-US" sz="4400" i="1" dirty="0">
                <a:solidFill>
                  <a:srgbClr val="ED7D31">
                    <a:lumMod val="60000"/>
                    <a:lumOff val="40000"/>
                  </a:srgbClr>
                </a:solidFill>
                <a:latin typeface="Cambria" panose="02040503050406030204" pitchFamily="18" charset="0"/>
                <a:ea typeface="Cambria" panose="02040503050406030204" pitchFamily="18" charset="0"/>
              </a:rPr>
              <a:t>Woe to you, experts in the law and you Pharisees, hypocrites! You give a tenth of mint, dill, and cumin, yet </a:t>
            </a:r>
            <a:r>
              <a:rPr lang="en-US" sz="4400" b="1" i="1" dirty="0">
                <a:solidFill>
                  <a:schemeClr val="accent2"/>
                </a:solidFill>
                <a:latin typeface="Cambria" panose="02040503050406030204" pitchFamily="18" charset="0"/>
                <a:ea typeface="Cambria" panose="02040503050406030204" pitchFamily="18" charset="0"/>
              </a:rPr>
              <a:t>you neglect what is more important in the law – justice, mercy, and faithfulness! </a:t>
            </a:r>
            <a:r>
              <a:rPr lang="en-US" sz="4400" i="1" dirty="0">
                <a:solidFill>
                  <a:srgbClr val="ED7D31">
                    <a:lumMod val="60000"/>
                    <a:lumOff val="40000"/>
                  </a:srgbClr>
                </a:solidFill>
                <a:latin typeface="Cambria" panose="02040503050406030204" pitchFamily="18" charset="0"/>
                <a:ea typeface="Cambria" panose="02040503050406030204" pitchFamily="18" charset="0"/>
              </a:rPr>
              <a:t>You should have done these things without neglecting the others. </a:t>
            </a:r>
            <a:r>
              <a:rPr lang="en-US" sz="4400" dirty="0">
                <a:ea typeface="Cambria" panose="02040503050406030204" pitchFamily="18" charset="0"/>
              </a:rPr>
              <a:t>(Mat 23:23 ).</a:t>
            </a:r>
          </a:p>
          <a:p>
            <a:pPr lvl="1"/>
            <a:endParaRPr lang="en-US" sz="32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Albert Barnes Commentary</a:t>
            </a:r>
            <a:endParaRPr kumimoji="0" lang="en-US" sz="1800" b="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86791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Of what importance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to me are your many sacrifices?” says the LORD.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 have had my fill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burnt sacrifices, of rams and the fat from steers.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 blood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bulls, lambs, and goats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 do not want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lnSpcReduction="10000"/>
          </a:bodyPr>
          <a:lstStyle/>
          <a:p>
            <a:r>
              <a:rPr lang="en-US" sz="3600" dirty="0"/>
              <a:t>Though the Israelites offer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many sacrifices</a:t>
            </a:r>
            <a:r>
              <a:rPr lang="en-US" sz="3600" dirty="0"/>
              <a:t>”, these sacrifices:</a:t>
            </a:r>
          </a:p>
          <a:p>
            <a:pPr lvl="1"/>
            <a:r>
              <a:rPr lang="en-US" sz="3200" b="1" i="1" dirty="0"/>
              <a:t>Mean</a:t>
            </a:r>
            <a:r>
              <a:rPr lang="en-US" sz="3200" dirty="0"/>
              <a:t> nothing to the Lord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what importance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to me are [they]?</a:t>
            </a:r>
            <a:r>
              <a:rPr lang="en-US" sz="3200" dirty="0"/>
              <a:t>”)</a:t>
            </a:r>
          </a:p>
          <a:p>
            <a:pPr lvl="1"/>
            <a:r>
              <a:rPr lang="en-US" sz="3200" b="1" i="1" dirty="0"/>
              <a:t>Add</a:t>
            </a:r>
            <a:r>
              <a:rPr lang="en-US" sz="3200" dirty="0"/>
              <a:t> nothing to the Lord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I have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had my fill</a:t>
            </a:r>
            <a:r>
              <a:rPr lang="en-US" sz="3200" dirty="0"/>
              <a:t>”) </a:t>
            </a:r>
          </a:p>
          <a:p>
            <a:pPr lvl="1"/>
            <a:r>
              <a:rPr lang="en-US" sz="3200" b="1" i="1" dirty="0"/>
              <a:t>Do</a:t>
            </a:r>
            <a:r>
              <a:rPr lang="en-US" sz="3200" dirty="0"/>
              <a:t> nothing for the Lord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 blood… I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do not want</a:t>
            </a:r>
            <a:r>
              <a:rPr lang="en-US" sz="3200" dirty="0"/>
              <a:t>”). </a:t>
            </a:r>
          </a:p>
          <a:p>
            <a:r>
              <a:rPr lang="en-US" sz="3600" dirty="0"/>
              <a:t>“</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Blood</a:t>
            </a:r>
            <a:r>
              <a:rPr lang="en-US" sz="3600" dirty="0"/>
              <a:t>” was the </a:t>
            </a:r>
            <a:r>
              <a:rPr lang="en-US" sz="3600" b="1" i="1" dirty="0"/>
              <a:t>core</a:t>
            </a:r>
            <a:r>
              <a:rPr lang="en-US" sz="3600" dirty="0"/>
              <a:t> of the sacrificial system (see e.g. Lev 17:11) but here the Lord says he does not “</a:t>
            </a:r>
            <a:r>
              <a:rPr lang="en-US" sz="3600" i="1" dirty="0">
                <a:solidFill>
                  <a:schemeClr val="accent2"/>
                </a:solidFill>
                <a:latin typeface="Cambria" panose="02040503050406030204" pitchFamily="18" charset="0"/>
                <a:ea typeface="Cambria" panose="02040503050406030204" pitchFamily="18" charset="0"/>
              </a:rPr>
              <a:t>want</a:t>
            </a:r>
            <a:r>
              <a:rPr lang="en-US" sz="3600" dirty="0"/>
              <a:t>” it.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Calibri" panose="020F0502020204030204"/>
                <a:ea typeface="+mn-ea"/>
                <a:cs typeface="+mn-cs"/>
              </a:rPr>
              <a:t>Motyer</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J. Alec.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46). InterVarsity Press.</a:t>
            </a:r>
          </a:p>
        </p:txBody>
      </p:sp>
    </p:spTree>
    <p:extLst>
      <p:ext uri="{BB962C8B-B14F-4D97-AF65-F5344CB8AC3E}">
        <p14:creationId xmlns:p14="http://schemas.microsoft.com/office/powerpoint/2010/main" val="13097615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 what importance to me are your many sacrifices?” says the LORD. “I have had my fill of burnt sacrifices, of rams and the fat from steers.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 blood of bulls, lambs, and goats I do not want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fontScale="92500" lnSpcReduction="10000"/>
          </a:bodyPr>
          <a:lstStyle/>
          <a:p>
            <a:r>
              <a:rPr lang="en-US" sz="3600" dirty="0"/>
              <a:t>The Hebrew word translated here as “</a:t>
            </a:r>
            <a:r>
              <a:rPr lang="en-US" sz="3600" i="1" dirty="0">
                <a:solidFill>
                  <a:schemeClr val="accent2"/>
                </a:solidFill>
                <a:latin typeface="Cambria" panose="02040503050406030204" pitchFamily="18" charset="0"/>
                <a:ea typeface="Cambria" panose="02040503050406030204" pitchFamily="18" charset="0"/>
              </a:rPr>
              <a:t>want</a:t>
            </a:r>
            <a:r>
              <a:rPr lang="en-US" sz="3600" dirty="0"/>
              <a:t>”, means literally “to delight, or take pleasure in” </a:t>
            </a:r>
          </a:p>
          <a:p>
            <a:r>
              <a:rPr lang="en-US" sz="3600" dirty="0"/>
              <a:t>The same word appears </a:t>
            </a:r>
            <a:r>
              <a:rPr lang="en-US" sz="3600" b="1" i="1" dirty="0"/>
              <a:t>later</a:t>
            </a:r>
            <a:r>
              <a:rPr lang="en-US" sz="3600" dirty="0"/>
              <a:t> in Isaiah 53:10 (“</a:t>
            </a:r>
            <a:r>
              <a:rPr lang="en-US" sz="3700" i="1" dirty="0">
                <a:solidFill>
                  <a:srgbClr val="ED7D31">
                    <a:lumMod val="60000"/>
                    <a:lumOff val="40000"/>
                  </a:srgbClr>
                </a:solidFill>
                <a:latin typeface="Cambria" panose="02040503050406030204" pitchFamily="18" charset="0"/>
                <a:ea typeface="Cambria" panose="02040503050406030204" pitchFamily="18" charset="0"/>
              </a:rPr>
              <a:t>the Lord </a:t>
            </a:r>
            <a:r>
              <a:rPr lang="en-US" sz="3700" b="1" i="1" dirty="0">
                <a:solidFill>
                  <a:schemeClr val="accent2"/>
                </a:solidFill>
                <a:latin typeface="Cambria" panose="02040503050406030204" pitchFamily="18" charset="0"/>
                <a:ea typeface="Cambria" panose="02040503050406030204" pitchFamily="18" charset="0"/>
              </a:rPr>
              <a:t>desired</a:t>
            </a:r>
            <a:r>
              <a:rPr lang="en-US" sz="3700" i="1" dirty="0">
                <a:solidFill>
                  <a:srgbClr val="ED7D31">
                    <a:lumMod val="60000"/>
                    <a:lumOff val="40000"/>
                  </a:srgbClr>
                </a:solidFill>
                <a:latin typeface="Cambria" panose="02040503050406030204" pitchFamily="18" charset="0"/>
                <a:ea typeface="Cambria" panose="02040503050406030204" pitchFamily="18" charset="0"/>
              </a:rPr>
              <a:t> to crush him</a:t>
            </a:r>
            <a:r>
              <a:rPr lang="en-US" sz="3600" dirty="0"/>
              <a:t>”). </a:t>
            </a:r>
          </a:p>
          <a:p>
            <a:r>
              <a:rPr lang="en-US" sz="3600" dirty="0"/>
              <a:t>And so, before Isaiah is finished with this book, he will reveal a sacrifice in which the Lord </a:t>
            </a:r>
            <a:r>
              <a:rPr lang="en-US" sz="3600" b="1" i="1" dirty="0"/>
              <a:t>does</a:t>
            </a:r>
            <a:r>
              <a:rPr lang="en-US" sz="3600" dirty="0"/>
              <a:t> delight. </a:t>
            </a:r>
          </a:p>
          <a:p>
            <a:r>
              <a:rPr lang="en-US" sz="3600" dirty="0"/>
              <a:t>But </a:t>
            </a:r>
            <a:r>
              <a:rPr lang="en-US" sz="3600" b="1" i="1" dirty="0"/>
              <a:t>how</a:t>
            </a:r>
            <a:r>
              <a:rPr lang="en-US" sz="3600" dirty="0"/>
              <a:t> can the Lord so persistently </a:t>
            </a:r>
            <a:r>
              <a:rPr lang="en-US" sz="3600" b="1" i="1" dirty="0"/>
              <a:t>reject</a:t>
            </a:r>
            <a:r>
              <a:rPr lang="en-US" sz="3600" dirty="0"/>
              <a:t> the sacrifices offered by the people of Judah? </a:t>
            </a:r>
          </a:p>
          <a:p>
            <a:r>
              <a:rPr lang="en-US" sz="3600" dirty="0"/>
              <a:t>Verses 12-15 supply the answer.</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Calibri" panose="020F0502020204030204"/>
                <a:ea typeface="+mn-ea"/>
                <a:cs typeface="+mn-cs"/>
              </a:rPr>
              <a:t>Motyer</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J. Alec.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46). InterVarsity Press.</a:t>
            </a:r>
          </a:p>
        </p:txBody>
      </p:sp>
    </p:spTree>
    <p:extLst>
      <p:ext uri="{BB962C8B-B14F-4D97-AF65-F5344CB8AC3E}">
        <p14:creationId xmlns:p14="http://schemas.microsoft.com/office/powerpoint/2010/main" val="19236507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95364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When you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enter my presence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do you actually think I want this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 animals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trampling on my courtyards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32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87253" y="1098850"/>
            <a:ext cx="8437418" cy="5070408"/>
          </a:xfrm>
        </p:spPr>
        <p:txBody>
          <a:bodyPr>
            <a:normAutofit lnSpcReduction="10000"/>
          </a:bodyPr>
          <a:lstStyle/>
          <a:p>
            <a:r>
              <a:rPr lang="en-US" sz="2800" dirty="0"/>
              <a:t>The temple was in Jerusalem, and was regarded as the habitation, or dwelling-place, of the God of Israel.</a:t>
            </a:r>
            <a:r>
              <a:rPr kumimoji="0" lang="en-US" sz="2800" b="0" i="0" u="none" strike="noStrike" kern="1200" cap="none" spc="0" normalizeH="0" baseline="30000" noProof="0" dirty="0">
                <a:ln>
                  <a:noFill/>
                </a:ln>
                <a:solidFill>
                  <a:prstClr val="white"/>
                </a:solidFill>
                <a:effectLst/>
                <a:uLnTx/>
                <a:uFillTx/>
                <a:latin typeface="Calibri" panose="020F0502020204030204"/>
              </a:rPr>
              <a:t> 1</a:t>
            </a:r>
            <a:r>
              <a:rPr lang="en-US" sz="2800" dirty="0"/>
              <a:t> </a:t>
            </a:r>
          </a:p>
          <a:p>
            <a:r>
              <a:rPr lang="en-US" sz="2800" dirty="0"/>
              <a:t>Hence, to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rPr>
              <a:t>enter my presence</a:t>
            </a:r>
            <a:r>
              <a:rPr lang="en-US" sz="2800" dirty="0"/>
              <a:t>”means to appear in his temple as a worshipper.</a:t>
            </a:r>
            <a:r>
              <a:rPr kumimoji="0" lang="en-US" sz="2800" b="0" i="0" u="none" strike="noStrike" kern="1200" cap="none" spc="0" normalizeH="0" baseline="30000" noProof="0" dirty="0">
                <a:ln>
                  <a:noFill/>
                </a:ln>
                <a:solidFill>
                  <a:prstClr val="white"/>
                </a:solidFill>
                <a:effectLst/>
                <a:uLnTx/>
                <a:uFillTx/>
                <a:latin typeface="Calibri" panose="020F0502020204030204"/>
              </a:rPr>
              <a:t> 1</a:t>
            </a:r>
            <a:r>
              <a:rPr lang="en-US" sz="2800" dirty="0"/>
              <a:t> </a:t>
            </a:r>
          </a:p>
          <a:p>
            <a:r>
              <a:rPr lang="en-US" sz="2800" dirty="0"/>
              <a:t>When God asks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rPr>
              <a:t>do you actually think I want this?</a:t>
            </a:r>
            <a:r>
              <a:rPr lang="en-US" sz="2800" dirty="0"/>
              <a:t>” the Israelites would probably have replied, “Yes, we’re doing what you told us to do!”</a:t>
            </a:r>
            <a:r>
              <a:rPr kumimoji="0" lang="en-US" sz="2800" b="0" i="0" u="none" strike="noStrike" kern="1200" cap="none" spc="0" normalizeH="0" baseline="30000" noProof="0" dirty="0">
                <a:ln>
                  <a:noFill/>
                </a:ln>
                <a:solidFill>
                  <a:prstClr val="white"/>
                </a:solidFill>
                <a:effectLst/>
                <a:uLnTx/>
                <a:uFillTx/>
                <a:latin typeface="Calibri" panose="020F0502020204030204"/>
              </a:rPr>
              <a:t> 2</a:t>
            </a:r>
            <a:endParaRPr lang="en-US" sz="2800" dirty="0"/>
          </a:p>
          <a:p>
            <a:r>
              <a:rPr lang="en-US" sz="2800" dirty="0"/>
              <a:t>But their actions were missing the </a:t>
            </a:r>
            <a:r>
              <a:rPr lang="en-US" sz="2800" b="1" i="1" dirty="0"/>
              <a:t>most important ingredient</a:t>
            </a:r>
            <a:r>
              <a:rPr lang="en-US" sz="2800" dirty="0"/>
              <a:t>: “</a:t>
            </a:r>
            <a:r>
              <a:rPr lang="en-US" sz="2800" i="1" dirty="0">
                <a:solidFill>
                  <a:srgbClr val="ED7D31">
                    <a:lumMod val="60000"/>
                    <a:lumOff val="40000"/>
                  </a:srgbClr>
                </a:solidFill>
                <a:latin typeface="Cambria" panose="02040503050406030204" pitchFamily="18" charset="0"/>
                <a:ea typeface="Cambria" panose="02040503050406030204" pitchFamily="18" charset="0"/>
              </a:rPr>
              <a:t>The sacrifice God desires is a </a:t>
            </a:r>
            <a:r>
              <a:rPr lang="en-US" sz="2800" b="1" i="1" dirty="0">
                <a:solidFill>
                  <a:schemeClr val="accent2"/>
                </a:solidFill>
                <a:latin typeface="Cambria" panose="02040503050406030204" pitchFamily="18" charset="0"/>
                <a:ea typeface="Cambria" panose="02040503050406030204" pitchFamily="18" charset="0"/>
              </a:rPr>
              <a:t>humble spirit… a humble and repentant heart</a:t>
            </a:r>
            <a:r>
              <a:rPr lang="en-US" sz="2800" dirty="0"/>
              <a:t>”(Ps. 51:17).</a:t>
            </a:r>
            <a:r>
              <a:rPr kumimoji="0" lang="en-US" sz="2800" b="0" i="0" u="none" strike="noStrike" kern="1200" cap="none" spc="0" normalizeH="0" baseline="30000" noProof="0" dirty="0">
                <a:ln>
                  <a:noFill/>
                </a:ln>
                <a:solidFill>
                  <a:prstClr val="white"/>
                </a:solidFill>
                <a:effectLst/>
                <a:uLnTx/>
                <a:uFillTx/>
                <a:latin typeface="Calibri" panose="020F0502020204030204"/>
              </a:rPr>
              <a:t> 2</a:t>
            </a:r>
            <a:r>
              <a:rPr lang="en-US" sz="2800" dirty="0"/>
              <a:t> </a:t>
            </a:r>
          </a:p>
          <a:p>
            <a:r>
              <a:rPr lang="en-US" sz="2800" dirty="0"/>
              <a:t>Without this, their worship was merely a “</a:t>
            </a:r>
            <a:r>
              <a:rPr kumimoji="0" lang="en-US" sz="28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rPr>
              <a:t>trampling</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rPr>
              <a:t> on </a:t>
            </a:r>
            <a:r>
              <a:rPr lang="en-US" sz="2800" i="1" dirty="0">
                <a:solidFill>
                  <a:srgbClr val="ED7D31">
                    <a:lumMod val="60000"/>
                    <a:lumOff val="40000"/>
                  </a:srgbClr>
                </a:solidFill>
                <a:latin typeface="Cambria" panose="02040503050406030204" pitchFamily="18" charset="0"/>
                <a:ea typeface="Cambria" panose="02040503050406030204" pitchFamily="18" charset="0"/>
              </a:rPr>
              <a:t>[God’s]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rPr>
              <a:t>courtyards</a:t>
            </a:r>
            <a:r>
              <a:rPr lang="en-US" sz="2800" dirty="0"/>
              <a:t>”, a figurative expression for “a meaningless </a:t>
            </a:r>
            <a:r>
              <a:rPr lang="en-US" sz="2800" b="1" i="1" dirty="0"/>
              <a:t>stomping</a:t>
            </a:r>
            <a:r>
              <a:rPr lang="en-US" sz="2800" dirty="0"/>
              <a:t> on God’s glory and honor”.</a:t>
            </a:r>
            <a:r>
              <a:rPr kumimoji="0" lang="en-US" sz="2800" b="0" i="0" u="none" strike="noStrike" kern="1200" cap="none" spc="0" normalizeH="0" baseline="30000" noProof="0" dirty="0">
                <a:ln>
                  <a:noFill/>
                </a:ln>
                <a:solidFill>
                  <a:prstClr val="white"/>
                </a:solidFill>
                <a:effectLst/>
                <a:uLnTx/>
                <a:uFillTx/>
                <a:latin typeface="Calibri" panose="020F0502020204030204"/>
              </a:rPr>
              <a:t>2</a:t>
            </a:r>
            <a:endParaRPr lang="en-US" sz="44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211667"/>
            <a:ext cx="9144000" cy="646331"/>
          </a:xfrm>
          <a:prstGeom prst="rect">
            <a:avLst/>
          </a:prstGeom>
          <a:noFill/>
        </p:spPr>
        <p:txBody>
          <a:bodyPr wrap="square" rtlCol="0">
            <a:spAutoFit/>
          </a:bodyPr>
          <a:lstStyle/>
          <a:p>
            <a:pPr>
              <a:defRPr/>
            </a:pP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1</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lang="en-US" dirty="0">
                <a:solidFill>
                  <a:prstClr val="white"/>
                </a:solidFill>
              </a:rPr>
              <a:t>Albert Barnes Commentary</a:t>
            </a:r>
            <a:endParaRPr kumimoji="0" lang="en-US"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2</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Isaiah An Introduction and Commentary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Paul D. Wegner - Tyndale OT Commentaries </a:t>
            </a:r>
          </a:p>
        </p:txBody>
      </p:sp>
    </p:spTree>
    <p:extLst>
      <p:ext uri="{BB962C8B-B14F-4D97-AF65-F5344CB8AC3E}">
        <p14:creationId xmlns:p14="http://schemas.microsoft.com/office/powerpoint/2010/main" val="6453313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654591"/>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13</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Do not bring any more meaningless offerings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consider your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incense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detestable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observe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new moon festivals, Sabbaths, and convocations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 cannot tolerate sin-stained celebrations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36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848421"/>
            <a:ext cx="8437418" cy="4540606"/>
          </a:xfrm>
        </p:spPr>
        <p:txBody>
          <a:bodyPr>
            <a:normAutofit fontScale="92500" lnSpcReduction="10000"/>
          </a:bodyPr>
          <a:lstStyle/>
          <a:p>
            <a:r>
              <a:rPr lang="en-US" dirty="0"/>
              <a:t>God commands them to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not bring any more </a:t>
            </a:r>
            <a:r>
              <a:rPr kumimoji="0" lang="en-US"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meaningless</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offerings</a:t>
            </a:r>
            <a:r>
              <a:rPr lang="en-US" dirty="0"/>
              <a:t>”. </a:t>
            </a:r>
          </a:p>
          <a:p>
            <a:r>
              <a:rPr lang="en-US" dirty="0"/>
              <a:t>Even their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incense</a:t>
            </a:r>
            <a:r>
              <a:rPr lang="en-US" dirty="0"/>
              <a:t>”, which was meant to be a pleasing aroma to God (see Lev. 6:15), was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detestable</a:t>
            </a:r>
            <a:r>
              <a:rPr lang="en-US" dirty="0"/>
              <a:t>” to him, one of the strongest words for disgust and abhorrence (see Deut. 7:25).</a:t>
            </a:r>
          </a:p>
          <a:p>
            <a:r>
              <a:rPr lang="en-US" dirty="0"/>
              <a:t>Observances that God required (such as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new moon festivals, Sabbaths, and convocations</a:t>
            </a:r>
            <a:r>
              <a:rPr lang="en-US" dirty="0"/>
              <a:t>”) had become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sin-stained celebrations</a:t>
            </a:r>
            <a:r>
              <a:rPr lang="en-US" dirty="0"/>
              <a:t>”, meaningless repetitions of contempt for his glory, which God says he can no longer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tolerate</a:t>
            </a:r>
            <a:r>
              <a:rPr lang="en-US"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Isaiah An Introduction and Commentary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Paul D. Wegner - Tyndale OT Commentaries </a:t>
            </a:r>
          </a:p>
        </p:txBody>
      </p:sp>
    </p:spTree>
    <p:extLst>
      <p:ext uri="{BB962C8B-B14F-4D97-AF65-F5344CB8AC3E}">
        <p14:creationId xmlns:p14="http://schemas.microsoft.com/office/powerpoint/2010/main" val="37008441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00466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hate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your</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new moon festivals and assemblies; they are a burden that I am tired of carrying.</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255828"/>
            <a:ext cx="8437418" cy="5133199"/>
          </a:xfrm>
        </p:spPr>
        <p:txBody>
          <a:bodyPr>
            <a:normAutofit fontScale="92500" lnSpcReduction="20000"/>
          </a:bodyPr>
          <a:lstStyle/>
          <a:p>
            <a:r>
              <a:rPr lang="en-US" dirty="0"/>
              <a:t>Here the Lord mentions </a:t>
            </a:r>
            <a:r>
              <a:rPr lang="en-US" b="1" i="1" dirty="0"/>
              <a:t>again</a:t>
            </a:r>
            <a:r>
              <a:rPr lang="en-US" dirty="0"/>
              <a:t> some of the nation’s religious practices mentioned in the </a:t>
            </a:r>
            <a:r>
              <a:rPr lang="en-US" b="1" i="1" dirty="0"/>
              <a:t>previous</a:t>
            </a:r>
            <a:r>
              <a:rPr lang="en-US" dirty="0"/>
              <a:t> verse, emphasizing his </a:t>
            </a:r>
            <a:r>
              <a:rPr lang="en-US" b="1" i="1" dirty="0"/>
              <a:t>disgust</a:t>
            </a:r>
            <a:r>
              <a:rPr lang="en-US" dirty="0"/>
              <a:t> with them.</a:t>
            </a:r>
          </a:p>
          <a:p>
            <a:r>
              <a:rPr lang="en-US" dirty="0"/>
              <a:t>But here he carries the thought a </a:t>
            </a:r>
            <a:r>
              <a:rPr lang="en-US" b="1" i="1" dirty="0"/>
              <a:t>step further</a:t>
            </a:r>
            <a:r>
              <a:rPr lang="en-US" dirty="0"/>
              <a:t>: he calls them “</a:t>
            </a:r>
            <a:r>
              <a:rPr kumimoji="0" lang="en-US"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your</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new moon festivals</a:t>
            </a:r>
            <a:r>
              <a:rPr lang="en-US" dirty="0"/>
              <a:t>”.</a:t>
            </a:r>
          </a:p>
          <a:p>
            <a:r>
              <a:rPr lang="en-US" dirty="0"/>
              <a:t>It is as though God had said, “These feasts of new moons are not </a:t>
            </a:r>
            <a:r>
              <a:rPr lang="en-US" b="1" i="1" dirty="0"/>
              <a:t>mine</a:t>
            </a:r>
            <a:r>
              <a:rPr lang="en-US" dirty="0"/>
              <a:t>; they’re </a:t>
            </a:r>
            <a:r>
              <a:rPr lang="en-US" b="1" i="1" dirty="0"/>
              <a:t>yours</a:t>
            </a:r>
            <a:r>
              <a:rPr lang="en-US" dirty="0"/>
              <a:t>. Your way of celebrating is not what </a:t>
            </a:r>
            <a:r>
              <a:rPr lang="en-US" b="1" i="1" dirty="0"/>
              <a:t>I </a:t>
            </a:r>
            <a:r>
              <a:rPr lang="en-US" dirty="0"/>
              <a:t>wanted, but what </a:t>
            </a:r>
            <a:r>
              <a:rPr lang="en-US" b="1" i="1" dirty="0"/>
              <a:t>you</a:t>
            </a:r>
            <a:r>
              <a:rPr lang="en-US" dirty="0"/>
              <a:t> wanted.”</a:t>
            </a:r>
          </a:p>
          <a:p>
            <a:r>
              <a:rPr lang="en-US" dirty="0"/>
              <a:t>Had these been the </a:t>
            </a:r>
            <a:r>
              <a:rPr lang="en-US" b="1" i="1" dirty="0"/>
              <a:t>Lord’s</a:t>
            </a:r>
            <a:r>
              <a:rPr lang="en-US" dirty="0"/>
              <a:t> new moon festivals they would have been observed in </a:t>
            </a:r>
            <a:r>
              <a:rPr lang="en-US" b="1" i="1" dirty="0"/>
              <a:t>true devotion </a:t>
            </a:r>
            <a:r>
              <a:rPr lang="en-US" dirty="0"/>
              <a:t>to </a:t>
            </a:r>
            <a:r>
              <a:rPr lang="en-US" b="1" i="1" dirty="0"/>
              <a:t>him</a:t>
            </a:r>
            <a:r>
              <a:rPr lang="en-US" dirty="0"/>
              <a:t>. </a:t>
            </a:r>
          </a:p>
          <a:p>
            <a:r>
              <a:rPr lang="en-US" b="1" i="1" dirty="0"/>
              <a:t>Their</a:t>
            </a:r>
            <a:r>
              <a:rPr lang="en-US" dirty="0"/>
              <a:t> new moon festivals on the other hand are something </a:t>
            </a:r>
            <a:r>
              <a:rPr lang="en-US" b="1" i="1" dirty="0"/>
              <a:t>quite different</a:t>
            </a:r>
            <a:r>
              <a:rPr lang="en-US" dirty="0"/>
              <a:t>.</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66</a:t>
            </a:r>
          </a:p>
        </p:txBody>
      </p:sp>
    </p:spTree>
    <p:extLst>
      <p:ext uri="{BB962C8B-B14F-4D97-AF65-F5344CB8AC3E}">
        <p14:creationId xmlns:p14="http://schemas.microsoft.com/office/powerpoint/2010/main" val="4826468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00466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hate your new moon festivals and assemblies;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they are a burden that I am tired of carrying</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255828"/>
            <a:ext cx="8437418" cy="5133199"/>
          </a:xfrm>
        </p:spPr>
        <p:txBody>
          <a:bodyPr>
            <a:normAutofit fontScale="92500" lnSpcReduction="20000"/>
          </a:bodyPr>
          <a:lstStyle/>
          <a:p>
            <a:r>
              <a:rPr lang="en-US" dirty="0"/>
              <a:t>The Lord goes on to say that these religious observances as they are being carried out by the people in Jerusalem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are a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burden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that I am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tired of carrying</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r>
              <a:rPr lang="en-US" dirty="0"/>
              <a:t>”</a:t>
            </a:r>
          </a:p>
          <a:p>
            <a:r>
              <a:rPr lang="en-US" dirty="0"/>
              <a:t>This is language which is used to describe the act of someone carrying a burden until they become weary and faint. </a:t>
            </a:r>
          </a:p>
          <a:p>
            <a:r>
              <a:rPr lang="en-US" dirty="0"/>
              <a:t>So, God uses a </a:t>
            </a:r>
            <a:r>
              <a:rPr lang="en-US" b="1" i="1" dirty="0"/>
              <a:t>human comparison </a:t>
            </a:r>
            <a:r>
              <a:rPr lang="en-US" dirty="0"/>
              <a:t>where he describes himself as </a:t>
            </a:r>
            <a:r>
              <a:rPr lang="en-US" b="1" i="1" dirty="0"/>
              <a:t>burdened</a:t>
            </a:r>
            <a:r>
              <a:rPr lang="en-US" dirty="0"/>
              <a:t> with their vain offerings, and evil conduct. </a:t>
            </a:r>
          </a:p>
          <a:p>
            <a:r>
              <a:rPr lang="en-US" dirty="0"/>
              <a:t>There could not be a more impressive statement of the evil effects of sin, than to say, as he does here, that even God in his </a:t>
            </a:r>
            <a:r>
              <a:rPr lang="en-US" b="1" i="1" dirty="0"/>
              <a:t>omnipotence</a:t>
            </a:r>
            <a:r>
              <a:rPr lang="en-US" dirty="0"/>
              <a:t> has become </a:t>
            </a:r>
            <a:r>
              <a:rPr lang="en-US" b="1" i="1" dirty="0"/>
              <a:t>exhausted</a:t>
            </a:r>
            <a:r>
              <a:rPr lang="en-US" dirty="0"/>
              <a:t> with their sinful behavior.</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lvl="0">
              <a:defRPr/>
            </a:pPr>
            <a:r>
              <a:rPr lang="en-US" dirty="0">
                <a:solidFill>
                  <a:prstClr val="white"/>
                </a:solidFill>
              </a:rPr>
              <a:t>Albert Barnes Commentary</a:t>
            </a:r>
            <a:endParaRPr kumimoji="0" lang="en-US" sz="1800" b="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8160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295071"/>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When you spread out your hands in prayer</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 look the other way</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when you offer your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many prayers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do not listen because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your hands are covered with blood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4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9245" y="1330393"/>
            <a:ext cx="9045888" cy="4936975"/>
          </a:xfrm>
        </p:spPr>
        <p:txBody>
          <a:bodyPr>
            <a:normAutofit fontScale="85000" lnSpcReduction="20000"/>
          </a:bodyPr>
          <a:lstStyle/>
          <a:p>
            <a:r>
              <a:rPr lang="en-US" dirty="0"/>
              <a:t>“</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When [they] spread out [their] hands in prayer</a:t>
            </a:r>
            <a:r>
              <a:rPr lang="en-US" dirty="0"/>
              <a:t>”, a typical posture for prayer, Yahweh would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look the other way</a:t>
            </a:r>
            <a:r>
              <a:rPr lang="en-US" dirty="0"/>
              <a:t>”.</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1</a:t>
            </a:r>
            <a:r>
              <a:rPr lang="en-US" dirty="0"/>
              <a:t> </a:t>
            </a:r>
          </a:p>
          <a:p>
            <a:r>
              <a:rPr lang="en-US" dirty="0"/>
              <a:t>Even when offering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many</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prayers</a:t>
            </a:r>
            <a:r>
              <a:rPr lang="en-US" dirty="0"/>
              <a:t>”, like the pagans who thought that their many words could appease their gods (cf. Mat 6:7), it would have </a:t>
            </a:r>
            <a:r>
              <a:rPr lang="en-US" b="1" i="1" dirty="0"/>
              <a:t>no effect</a:t>
            </a:r>
            <a:r>
              <a:rPr lang="en-US" dirty="0"/>
              <a:t>.</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1</a:t>
            </a:r>
            <a:endParaRPr lang="en-US" dirty="0"/>
          </a:p>
          <a:p>
            <a:r>
              <a:rPr lang="en-US" dirty="0"/>
              <a:t>The next phrase explains why: their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hands are covered with blood</a:t>
            </a:r>
            <a:r>
              <a:rPr lang="en-US" dirty="0"/>
              <a:t>”.</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1</a:t>
            </a:r>
            <a:r>
              <a:rPr lang="en-US" dirty="0"/>
              <a:t> </a:t>
            </a:r>
          </a:p>
          <a:p>
            <a:r>
              <a:rPr lang="en-US" dirty="0"/>
              <a:t>This is probably a </a:t>
            </a:r>
            <a:r>
              <a:rPr lang="en-US" b="1" i="1" dirty="0"/>
              <a:t>figurative</a:t>
            </a:r>
            <a:r>
              <a:rPr lang="en-US" dirty="0"/>
              <a:t> expression, not meaning </a:t>
            </a:r>
            <a:r>
              <a:rPr lang="en-US" b="1" i="1" dirty="0"/>
              <a:t>literally</a:t>
            </a:r>
            <a:r>
              <a:rPr lang="en-US" dirty="0"/>
              <a:t> that they were murderers, but that they were given to </a:t>
            </a:r>
            <a:r>
              <a:rPr lang="en-US" b="1" i="1" dirty="0"/>
              <a:t>injustice</a:t>
            </a:r>
            <a:r>
              <a:rPr lang="en-US" dirty="0"/>
              <a:t>; to the oppression of the poor, the widow, etc.</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2</a:t>
            </a:r>
            <a:endParaRPr lang="en-US" dirty="0"/>
          </a:p>
          <a:p>
            <a:r>
              <a:rPr lang="en-US" dirty="0"/>
              <a:t>The idea here is, that because they indulged in sin, and came, </a:t>
            </a:r>
            <a:r>
              <a:rPr lang="en-US" b="1" i="1" dirty="0"/>
              <a:t>even in their prayers</a:t>
            </a:r>
            <a:r>
              <a:rPr lang="en-US" dirty="0"/>
              <a:t>, with a determination to </a:t>
            </a:r>
            <a:r>
              <a:rPr lang="en-US" b="1" i="1" dirty="0"/>
              <a:t>continue</a:t>
            </a:r>
            <a:r>
              <a:rPr lang="en-US" dirty="0"/>
              <a:t> indulging in sin, God would not </a:t>
            </a:r>
            <a:r>
              <a:rPr lang="en-US" b="1" i="1" dirty="0"/>
              <a:t>respond</a:t>
            </a:r>
            <a:r>
              <a:rPr lang="en-US" dirty="0"/>
              <a:t> to their prayers.</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2</a:t>
            </a:r>
            <a:r>
              <a:rPr lang="en-US" dirty="0"/>
              <a:t> </a:t>
            </a:r>
          </a:p>
          <a:p>
            <a:r>
              <a:rPr lang="en-US" dirty="0"/>
              <a:t>This same sentiment is expressed in Psalm 66:18: “</a:t>
            </a:r>
            <a:r>
              <a:rPr lang="en-US" i="1" dirty="0">
                <a:solidFill>
                  <a:srgbClr val="ED7D31">
                    <a:lumMod val="60000"/>
                    <a:lumOff val="40000"/>
                  </a:srgbClr>
                </a:solidFill>
                <a:latin typeface="Cambria" panose="02040503050406030204" pitchFamily="18" charset="0"/>
                <a:ea typeface="Cambria" panose="02040503050406030204" pitchFamily="18" charset="0"/>
              </a:rPr>
              <a:t>If I had harbored sin in my heart, the Lord would not have listened</a:t>
            </a:r>
            <a:r>
              <a:rPr lang="en-US" dirty="0"/>
              <a:t>”</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 2</a:t>
            </a:r>
            <a:endParaRPr lang="en-US" i="1" dirty="0">
              <a:solidFill>
                <a:srgbClr val="ED7D31">
                  <a:lumMod val="60000"/>
                  <a:lumOff val="40000"/>
                </a:srgbClr>
              </a:solidFill>
              <a:latin typeface="Cambria" panose="02040503050406030204" pitchFamily="18" charset="0"/>
              <a:ea typeface="Cambria" panose="02040503050406030204" pitchFamily="18" charset="0"/>
            </a:endParaRP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211668"/>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1</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Isaiah An Introduction and Commentary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Paul D. Wegner - Tyndale OT Commentaries</a:t>
            </a:r>
          </a:p>
          <a:p>
            <a:pPr>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b="0" i="0" u="none" strike="noStrike" kern="1200" cap="none" spc="0" normalizeH="0" baseline="30000" noProof="0" dirty="0">
                <a:ln>
                  <a:noFill/>
                </a:ln>
                <a:solidFill>
                  <a:prstClr val="white"/>
                </a:solidFill>
                <a:effectLst/>
                <a:uLnTx/>
                <a:uFillTx/>
                <a:latin typeface="Calibri" panose="020F0502020204030204"/>
                <a:ea typeface="+mn-ea"/>
                <a:cs typeface="+mn-cs"/>
              </a:rPr>
              <a:t>2</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a:t>
            </a:r>
            <a:r>
              <a:rPr lang="en-US" dirty="0">
                <a:solidFill>
                  <a:prstClr val="white"/>
                </a:solidFill>
              </a:rPr>
              <a:t>Albert Barnes Commentary</a:t>
            </a:r>
            <a:endParaRPr kumimoji="0" lang="en-US"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66502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89085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Wash! Cleanse yourselves! Remove your sinful deeds from my sight. Stop sinning.</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945797"/>
            <a:ext cx="8728007" cy="5540591"/>
          </a:xfrm>
        </p:spPr>
        <p:txBody>
          <a:bodyPr>
            <a:normAutofit fontScale="92500" lnSpcReduction="10000"/>
          </a:bodyPr>
          <a:lstStyle/>
          <a:p>
            <a:r>
              <a:rPr lang="en-US" dirty="0"/>
              <a:t>This verse contains </a:t>
            </a:r>
            <a:r>
              <a:rPr lang="en-US" b="1" i="1" dirty="0"/>
              <a:t>four</a:t>
            </a:r>
            <a:r>
              <a:rPr lang="en-US" dirty="0"/>
              <a:t> imperatives:</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Wash! </a:t>
            </a:r>
            <a:r>
              <a:rPr lang="en-US" dirty="0"/>
              <a:t>”</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Cleanse yourselves!</a:t>
            </a:r>
            <a:r>
              <a:rPr lang="en-US" dirty="0"/>
              <a:t>”</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Remove your sinful deeds from my sight</a:t>
            </a:r>
            <a:r>
              <a:rPr lang="en-US" dirty="0"/>
              <a:t>”</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Stop sinning</a:t>
            </a:r>
            <a:r>
              <a:rPr lang="en-US" dirty="0"/>
              <a:t>”</a:t>
            </a:r>
          </a:p>
          <a:p>
            <a:r>
              <a:rPr lang="en-US" dirty="0"/>
              <a:t>These and other similar commands to sinners have often been misunderstood.</a:t>
            </a:r>
          </a:p>
          <a:p>
            <a:r>
              <a:rPr lang="en-US" dirty="0"/>
              <a:t>Albert Barnes, for example, says that Isaiah addresses the nation as “</a:t>
            </a:r>
            <a:r>
              <a:rPr lang="en-US" i="1" dirty="0">
                <a:latin typeface="Cambria" panose="02040503050406030204" pitchFamily="18" charset="0"/>
                <a:ea typeface="Cambria" panose="02040503050406030204" pitchFamily="18" charset="0"/>
              </a:rPr>
              <a:t>moral agents, and as having ability to [carry out God’s commands]. This is the uniform manner in which God addresses sinners in the Bible, requiring them to put away their sins, and to make </a:t>
            </a:r>
            <a:r>
              <a:rPr lang="en-US" b="1" i="1" dirty="0">
                <a:latin typeface="Cambria" panose="02040503050406030204" pitchFamily="18" charset="0"/>
                <a:ea typeface="Cambria" panose="02040503050406030204" pitchFamily="18" charset="0"/>
              </a:rPr>
              <a:t>themselves</a:t>
            </a:r>
            <a:r>
              <a:rPr lang="en-US" i="1" dirty="0">
                <a:latin typeface="Cambria" panose="02040503050406030204" pitchFamily="18" charset="0"/>
                <a:ea typeface="Cambria" panose="02040503050406030204" pitchFamily="18" charset="0"/>
              </a:rPr>
              <a:t> a new heart</a:t>
            </a:r>
            <a:r>
              <a:rPr lang="en-US" dirty="0"/>
              <a:t>.”</a:t>
            </a:r>
          </a:p>
          <a:p>
            <a:r>
              <a:rPr lang="en-US" dirty="0"/>
              <a:t>This is the ancient error of </a:t>
            </a:r>
            <a:r>
              <a:rPr lang="en-US" b="1" i="1" dirty="0"/>
              <a:t>Pelagianism</a:t>
            </a:r>
            <a:r>
              <a:rPr lang="en-US" dirty="0"/>
              <a:t>.</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70-72</a:t>
            </a:r>
          </a:p>
        </p:txBody>
      </p:sp>
    </p:spTree>
    <p:extLst>
      <p:ext uri="{BB962C8B-B14F-4D97-AF65-F5344CB8AC3E}">
        <p14:creationId xmlns:p14="http://schemas.microsoft.com/office/powerpoint/2010/main" val="23301148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89085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Wash! Cleanse yourselves! Remove your sinful deeds from my sight. Stop sinning.</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945797"/>
            <a:ext cx="8728007" cy="5540591"/>
          </a:xfrm>
        </p:spPr>
        <p:txBody>
          <a:bodyPr>
            <a:normAutofit fontScale="92500" lnSpcReduction="10000"/>
          </a:bodyPr>
          <a:lstStyle/>
          <a:p>
            <a:r>
              <a:rPr lang="en-US" dirty="0"/>
              <a:t>For </a:t>
            </a:r>
            <a:r>
              <a:rPr lang="en-US" b="1" i="1" dirty="0"/>
              <a:t>nowhere</a:t>
            </a:r>
            <a:r>
              <a:rPr lang="en-US" dirty="0"/>
              <a:t> is it implied or taught in the Bible that fallen man has the moral </a:t>
            </a:r>
            <a:r>
              <a:rPr lang="en-US" b="1" i="1" dirty="0"/>
              <a:t>ability</a:t>
            </a:r>
            <a:r>
              <a:rPr lang="en-US" dirty="0"/>
              <a:t> to do what God has commanded him.</a:t>
            </a:r>
          </a:p>
          <a:p>
            <a:r>
              <a:rPr lang="en-US" dirty="0"/>
              <a:t>John Calvin goes to the heart of the matter when he says: “</a:t>
            </a:r>
            <a:r>
              <a:rPr lang="en-US" i="1" dirty="0">
                <a:latin typeface="Cambria" panose="02040503050406030204" pitchFamily="18" charset="0"/>
                <a:ea typeface="Cambria" panose="02040503050406030204" pitchFamily="18" charset="0"/>
              </a:rPr>
              <a:t>Now we know that the sacred writers attribute to men what is wrought in them by the Holy Spirit of God whom Ezekiel calls ‘</a:t>
            </a:r>
            <a:r>
              <a:rPr lang="en-US" i="1" dirty="0">
                <a:solidFill>
                  <a:srgbClr val="F4B183"/>
                </a:solidFill>
                <a:latin typeface="Cambria" panose="02040503050406030204" pitchFamily="18" charset="0"/>
                <a:ea typeface="Cambria" panose="02040503050406030204" pitchFamily="18" charset="0"/>
              </a:rPr>
              <a:t>clean water</a:t>
            </a:r>
            <a:r>
              <a:rPr lang="en-US" i="1" dirty="0">
                <a:latin typeface="Cambria" panose="02040503050406030204" pitchFamily="18" charset="0"/>
                <a:ea typeface="Cambria" panose="02040503050406030204" pitchFamily="18" charset="0"/>
              </a:rPr>
              <a:t>’ because to him </a:t>
            </a:r>
            <a:r>
              <a:rPr lang="en-US" b="1" i="1" dirty="0">
                <a:latin typeface="Cambria" panose="02040503050406030204" pitchFamily="18" charset="0"/>
                <a:ea typeface="Cambria" panose="02040503050406030204" pitchFamily="18" charset="0"/>
              </a:rPr>
              <a:t>alone</a:t>
            </a:r>
            <a:r>
              <a:rPr lang="en-US" i="1" dirty="0">
                <a:latin typeface="Cambria" panose="02040503050406030204" pitchFamily="18" charset="0"/>
                <a:ea typeface="Cambria" panose="02040503050406030204" pitchFamily="18" charset="0"/>
              </a:rPr>
              <a:t> belongs the work of repentance</a:t>
            </a:r>
            <a:r>
              <a:rPr lang="en-US" dirty="0"/>
              <a:t>” (cf. Ezek 36:25)</a:t>
            </a:r>
          </a:p>
          <a:p>
            <a:r>
              <a:rPr lang="en-US" dirty="0"/>
              <a:t>So, you might ask, why are these commands </a:t>
            </a:r>
            <a:r>
              <a:rPr lang="en-US" b="1" i="1" dirty="0"/>
              <a:t>given</a:t>
            </a:r>
            <a:r>
              <a:rPr lang="en-US" dirty="0"/>
              <a:t> if the men of Judah did not have within themselves the ability to obey them?</a:t>
            </a:r>
          </a:p>
          <a:p>
            <a:r>
              <a:rPr lang="en-US" dirty="0"/>
              <a:t>The answer is that they serve to bring men to a </a:t>
            </a:r>
            <a:r>
              <a:rPr lang="en-US" b="1" i="1" dirty="0"/>
              <a:t>conviction</a:t>
            </a:r>
            <a:r>
              <a:rPr lang="en-US" dirty="0"/>
              <a:t> of their </a:t>
            </a:r>
            <a:r>
              <a:rPr lang="en-US" b="1" i="1" dirty="0"/>
              <a:t>need</a:t>
            </a:r>
            <a:r>
              <a:rPr lang="en-US" dirty="0"/>
              <a:t> for washing and cleansing.</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70-72</a:t>
            </a:r>
          </a:p>
        </p:txBody>
      </p:sp>
    </p:spTree>
    <p:extLst>
      <p:ext uri="{BB962C8B-B14F-4D97-AF65-F5344CB8AC3E}">
        <p14:creationId xmlns:p14="http://schemas.microsoft.com/office/powerpoint/2010/main" val="21480297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80161"/>
          </a:xfrm>
        </p:spPr>
        <p:txBody>
          <a:bodyPr>
            <a:noAutofit/>
          </a:bodyPr>
          <a:lstStyle/>
          <a:p>
            <a:r>
              <a:rPr lang="en-US" sz="4800" dirty="0"/>
              <a:t>Corrupt Worship</a:t>
            </a:r>
            <a:br>
              <a:rPr lang="en-US" sz="4800" dirty="0"/>
            </a:br>
            <a:r>
              <a:rPr lang="en-US" sz="4800" dirty="0"/>
              <a:t>(Isaiah 1:10-20)</a:t>
            </a:r>
            <a:endParaRPr lang="en-US"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77196" y="1317568"/>
            <a:ext cx="8449370" cy="5503025"/>
          </a:xfrm>
        </p:spPr>
        <p:txBody>
          <a:bodyPr>
            <a:normAutofit fontScale="85000" lnSpcReduction="10000"/>
          </a:bodyPr>
          <a:lstStyle/>
          <a:p>
            <a:pPr marL="0" indent="0">
              <a:buNone/>
            </a:pPr>
            <a:r>
              <a:rPr lang="en-US" baseline="30000" dirty="0">
                <a:latin typeface="Cambria" panose="02040503050406030204" pitchFamily="18" charset="0"/>
                <a:ea typeface="Cambria" panose="02040503050406030204" pitchFamily="18" charset="0"/>
              </a:rPr>
              <a:t>10</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Listen to the LORD’s message, you leaders of Sodom! Pay attention to our God’s rebuke, people of Gomorrah! </a:t>
            </a:r>
            <a:r>
              <a:rPr lang="en-US" baseline="30000" dirty="0">
                <a:latin typeface="Cambria" panose="02040503050406030204" pitchFamily="18" charset="0"/>
                <a:ea typeface="Cambria" panose="02040503050406030204" pitchFamily="18" charset="0"/>
              </a:rPr>
              <a:t>11</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“Of what importance to me are your many sacrifices?” says the LORD. “I have had my fill of burnt sacrifices, of rams and the fat from steers. The blood of bulls, lambs, and goats I do not want. </a:t>
            </a:r>
            <a:r>
              <a:rPr lang="en-US" baseline="30000" dirty="0">
                <a:latin typeface="Cambria" panose="02040503050406030204" pitchFamily="18" charset="0"/>
                <a:ea typeface="Cambria" panose="02040503050406030204" pitchFamily="18" charset="0"/>
              </a:rPr>
              <a:t>12</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When you enter my presence, do you actually think I want this</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animals trampling on my courtyards? </a:t>
            </a:r>
            <a:r>
              <a:rPr lang="en-US" baseline="30000" dirty="0">
                <a:latin typeface="Cambria" panose="02040503050406030204" pitchFamily="18" charset="0"/>
                <a:ea typeface="Cambria" panose="02040503050406030204" pitchFamily="18" charset="0"/>
              </a:rPr>
              <a:t>13</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Do not bring any more meaningless offerings; I consider your incense detestable! You observe new moon festivals, Sabbaths, and convocations, but I cannot tolerate sin-stained celebrations! </a:t>
            </a:r>
            <a:r>
              <a:rPr lang="en-US" baseline="30000" dirty="0">
                <a:latin typeface="Cambria" panose="02040503050406030204" pitchFamily="18" charset="0"/>
                <a:ea typeface="Cambria" panose="02040503050406030204" pitchFamily="18" charset="0"/>
              </a:rPr>
              <a:t>14</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hate your new moon festivals and assemblies; they are a burden that I am tired of carrying. </a:t>
            </a:r>
            <a:r>
              <a:rPr lang="en-US" baseline="30000" dirty="0">
                <a:latin typeface="Cambria" panose="02040503050406030204" pitchFamily="18" charset="0"/>
                <a:ea typeface="Cambria" panose="02040503050406030204" pitchFamily="18" charset="0"/>
              </a:rPr>
              <a:t>15</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When you spread out your hands in prayer, I look the other way; when you offer your many prayers, I do not listen because your hands are covered with blood.”</a:t>
            </a:r>
            <a:endParaRPr lang="en-US" b="0" i="1" u="none" strike="noStrike" baseline="0" dirty="0">
              <a:solidFill>
                <a:srgbClr val="FFFF99"/>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986198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89085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Wash! Cleanse yourselves! Remove your sinful deeds from my sight. Stop sinning.</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945797"/>
            <a:ext cx="8728007" cy="5540591"/>
          </a:xfrm>
        </p:spPr>
        <p:txBody>
          <a:bodyPr>
            <a:normAutofit/>
          </a:bodyPr>
          <a:lstStyle/>
          <a:p>
            <a:r>
              <a:rPr lang="en-US" dirty="0"/>
              <a:t>Like men today, the inhabitants of Judah thought they had </a:t>
            </a:r>
            <a:r>
              <a:rPr lang="en-US" b="1" i="1" dirty="0"/>
              <a:t>no need </a:t>
            </a:r>
            <a:r>
              <a:rPr lang="en-US" dirty="0"/>
              <a:t>for such washing and cleansing.</a:t>
            </a:r>
          </a:p>
          <a:p>
            <a:r>
              <a:rPr lang="en-US" dirty="0"/>
              <a:t>They brought sacrifices! Wasn’t that enough?</a:t>
            </a:r>
          </a:p>
          <a:p>
            <a:r>
              <a:rPr lang="en-US" dirty="0"/>
              <a:t>These commands serve to </a:t>
            </a:r>
            <a:r>
              <a:rPr lang="en-US" b="1" i="1" dirty="0"/>
              <a:t>convince</a:t>
            </a:r>
            <a:r>
              <a:rPr lang="en-US" dirty="0"/>
              <a:t> men of their </a:t>
            </a:r>
            <a:r>
              <a:rPr lang="en-US" b="1" i="1" dirty="0"/>
              <a:t>inability</a:t>
            </a:r>
            <a:r>
              <a:rPr lang="en-US" dirty="0"/>
              <a:t> to obey.</a:t>
            </a:r>
          </a:p>
          <a:p>
            <a:r>
              <a:rPr lang="en-US" dirty="0"/>
              <a:t>What man in his own strength is able to wash and cleanse himself from the stain of sin? </a:t>
            </a:r>
          </a:p>
          <a:p>
            <a:r>
              <a:rPr lang="en-US" dirty="0"/>
              <a:t>Commands such as these serve the purpose  of causing a man to seek after the </a:t>
            </a:r>
            <a:r>
              <a:rPr lang="en-US" b="1" i="1" dirty="0"/>
              <a:t>true</a:t>
            </a:r>
            <a:r>
              <a:rPr lang="en-US" dirty="0"/>
              <a:t> source  of cleansing – the grace and mercy of God!</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70-72</a:t>
            </a:r>
          </a:p>
        </p:txBody>
      </p:sp>
    </p:spTree>
    <p:extLst>
      <p:ext uri="{BB962C8B-B14F-4D97-AF65-F5344CB8AC3E}">
        <p14:creationId xmlns:p14="http://schemas.microsoft.com/office/powerpoint/2010/main" val="41207977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357862"/>
          </a:xfrm>
          <a:solidFill>
            <a:schemeClr val="tx1"/>
          </a:solidFill>
          <a:ln w="25400">
            <a:solidFill>
              <a:srgbClr val="FFFF99"/>
            </a:solidFill>
          </a:ln>
        </p:spPr>
        <p:txBody>
          <a:bodyPr>
            <a:noAutofit/>
          </a:bodyPr>
          <a:lstStyle/>
          <a:p>
            <a:pPr algn="l"/>
            <a:r>
              <a:rPr kumimoji="0" lang="en-US" sz="31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17</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Learn to do what is right. </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Promote justice. Give the oppressed reason to celebrate. Take up the cause of the orphan. Defend the rights of the widow.</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420656"/>
            <a:ext cx="8728007" cy="5065732"/>
          </a:xfrm>
        </p:spPr>
        <p:txBody>
          <a:bodyPr>
            <a:normAutofit lnSpcReduction="10000"/>
          </a:bodyPr>
          <a:lstStyle/>
          <a:p>
            <a:r>
              <a:rPr lang="en-US" dirty="0"/>
              <a:t>After the </a:t>
            </a:r>
            <a:r>
              <a:rPr lang="en-US" b="1" i="1" dirty="0"/>
              <a:t>negative</a:t>
            </a:r>
            <a:r>
              <a:rPr lang="en-US" dirty="0"/>
              <a:t> exhortations given in the preceding verse, Isaiah now gives five </a:t>
            </a:r>
            <a:r>
              <a:rPr lang="en-US" b="1" dirty="0"/>
              <a:t>positive</a:t>
            </a:r>
            <a:r>
              <a:rPr lang="en-US" dirty="0"/>
              <a:t> exhortations, the </a:t>
            </a:r>
            <a:r>
              <a:rPr lang="en-US" b="1" i="1" dirty="0"/>
              <a:t>first</a:t>
            </a:r>
            <a:r>
              <a:rPr lang="en-US" dirty="0"/>
              <a:t> of which lays the groundwork for all the others.</a:t>
            </a:r>
          </a:p>
          <a:p>
            <a:r>
              <a:rPr lang="en-US" dirty="0"/>
              <a:t>To “</a:t>
            </a:r>
            <a:r>
              <a:rPr lang="en-US" i="1" dirty="0">
                <a:solidFill>
                  <a:srgbClr val="ED7D31">
                    <a:lumMod val="60000"/>
                    <a:lumOff val="40000"/>
                  </a:srgbClr>
                </a:solidFill>
                <a:latin typeface="Cambria" panose="02040503050406030204" pitchFamily="18" charset="0"/>
                <a:ea typeface="Cambria" panose="02040503050406030204" pitchFamily="18" charset="0"/>
              </a:rPr>
              <a:t>learn</a:t>
            </a:r>
            <a:r>
              <a:rPr lang="en-US" dirty="0"/>
              <a:t>” implies that the people need to be </a:t>
            </a:r>
            <a:r>
              <a:rPr lang="en-US" b="1" i="1" dirty="0"/>
              <a:t>taught</a:t>
            </a:r>
            <a:r>
              <a:rPr lang="en-US" dirty="0"/>
              <a:t>.</a:t>
            </a:r>
          </a:p>
          <a:p>
            <a:r>
              <a:rPr lang="en-US" dirty="0"/>
              <a:t>To “</a:t>
            </a:r>
            <a:r>
              <a:rPr lang="en-US" i="1" dirty="0">
                <a:solidFill>
                  <a:srgbClr val="ED7D31">
                    <a:lumMod val="60000"/>
                    <a:lumOff val="40000"/>
                  </a:srgbClr>
                </a:solidFill>
                <a:latin typeface="Cambria" panose="02040503050406030204" pitchFamily="18" charset="0"/>
                <a:ea typeface="Cambria" panose="02040503050406030204" pitchFamily="18" charset="0"/>
              </a:rPr>
              <a:t>do what is right</a:t>
            </a:r>
            <a:r>
              <a:rPr lang="en-US" dirty="0"/>
              <a:t>” was something new to them, something that had to be </a:t>
            </a:r>
            <a:r>
              <a:rPr lang="en-US" b="1" i="1" dirty="0"/>
              <a:t>learned</a:t>
            </a:r>
            <a:r>
              <a:rPr lang="en-US" dirty="0"/>
              <a:t>.</a:t>
            </a:r>
          </a:p>
          <a:p>
            <a:r>
              <a:rPr lang="en-US" dirty="0"/>
              <a:t>From </a:t>
            </a:r>
            <a:r>
              <a:rPr lang="en-US" b="1" i="1" dirty="0"/>
              <a:t>whom</a:t>
            </a:r>
            <a:r>
              <a:rPr lang="en-US" dirty="0"/>
              <a:t> were the people to learn this lesson? </a:t>
            </a:r>
          </a:p>
          <a:p>
            <a:r>
              <a:rPr lang="en-US" dirty="0"/>
              <a:t>Certainly </a:t>
            </a:r>
            <a:r>
              <a:rPr lang="en-US" b="1" i="1" dirty="0"/>
              <a:t>not</a:t>
            </a:r>
            <a:r>
              <a:rPr lang="en-US" dirty="0"/>
              <a:t> from </a:t>
            </a:r>
            <a:r>
              <a:rPr lang="en-US" b="1" i="1" dirty="0"/>
              <a:t>themselves</a:t>
            </a:r>
            <a:r>
              <a:rPr lang="en-US" dirty="0"/>
              <a:t>, but from </a:t>
            </a:r>
            <a:r>
              <a:rPr lang="en-US" b="1" i="1" dirty="0"/>
              <a:t>God</a:t>
            </a:r>
            <a:r>
              <a:rPr lang="en-US" dirty="0"/>
              <a:t>, who is the only </a:t>
            </a:r>
            <a:r>
              <a:rPr lang="en-US" b="1" i="1" dirty="0"/>
              <a:t>true</a:t>
            </a:r>
            <a:r>
              <a:rPr lang="en-US" dirty="0"/>
              <a:t> teacher of doing what is right.</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72-74</a:t>
            </a:r>
          </a:p>
        </p:txBody>
      </p:sp>
    </p:spTree>
    <p:extLst>
      <p:ext uri="{BB962C8B-B14F-4D97-AF65-F5344CB8AC3E}">
        <p14:creationId xmlns:p14="http://schemas.microsoft.com/office/powerpoint/2010/main" val="2555923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357862"/>
          </a:xfrm>
          <a:solidFill>
            <a:schemeClr val="tx1"/>
          </a:solidFill>
          <a:ln w="25400">
            <a:solidFill>
              <a:srgbClr val="FFFF99"/>
            </a:solidFill>
          </a:ln>
        </p:spPr>
        <p:txBody>
          <a:bodyPr>
            <a:noAutofit/>
          </a:bodyPr>
          <a:lstStyle/>
          <a:p>
            <a:pPr algn="l"/>
            <a:r>
              <a:rPr kumimoji="0" lang="en-US" sz="31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17</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Learn to </a:t>
            </a:r>
            <a:r>
              <a:rPr kumimoji="0" lang="en-US" sz="30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do what is right</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Promote justice</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Give the oppressed reason to celebrate</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Take up the cause of the orphan. Defend the rights of the widow</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420656"/>
            <a:ext cx="8728007" cy="5065732"/>
          </a:xfrm>
        </p:spPr>
        <p:txBody>
          <a:bodyPr>
            <a:normAutofit fontScale="92500" lnSpcReduction="10000"/>
          </a:bodyPr>
          <a:lstStyle/>
          <a:p>
            <a:r>
              <a:rPr lang="en-US" dirty="0"/>
              <a:t>To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do what is right</a:t>
            </a:r>
            <a:r>
              <a:rPr lang="en-US" dirty="0"/>
              <a:t>” consists in obeying the remaining four commands:</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Promote justice</a:t>
            </a:r>
            <a:r>
              <a:rPr lang="en-US" dirty="0"/>
              <a:t>” – this justice was not merely civil righteousness, but right judgment in </a:t>
            </a:r>
            <a:r>
              <a:rPr lang="en-US" b="1" i="1" dirty="0"/>
              <a:t>every</a:t>
            </a:r>
            <a:r>
              <a:rPr lang="en-US" dirty="0"/>
              <a:t> sphere of life.</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Give the oppressed reason to celebrate</a:t>
            </a:r>
            <a:r>
              <a:rPr lang="en-US" dirty="0"/>
              <a:t>” – up to this point, wrongdoing has been unrestrained. This needs to stop. If the strong oppress the weak, there can be no justice. Such wrongdoing must be restrained.</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Take up the cause of the orphan</a:t>
            </a:r>
            <a:r>
              <a:rPr lang="en-US" dirty="0"/>
              <a:t>” – Give the orphan the right of a just judgment in order that he may present his case and receive a thoroughly just treatment.</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Defend the rights of the widow</a:t>
            </a:r>
            <a:r>
              <a:rPr lang="en-US" dirty="0"/>
              <a:t>” – The widow and orphan are mentioned together because of their helplessness. They represent those who are weak and without help.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72-74</a:t>
            </a:r>
          </a:p>
        </p:txBody>
      </p:sp>
    </p:spTree>
    <p:extLst>
      <p:ext uri="{BB962C8B-B14F-4D97-AF65-F5344CB8AC3E}">
        <p14:creationId xmlns:p14="http://schemas.microsoft.com/office/powerpoint/2010/main" val="18477065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357862"/>
          </a:xfrm>
          <a:solidFill>
            <a:schemeClr val="tx1"/>
          </a:solidFill>
          <a:ln w="25400">
            <a:solidFill>
              <a:srgbClr val="FFFF99"/>
            </a:solidFill>
          </a:ln>
        </p:spPr>
        <p:txBody>
          <a:bodyPr>
            <a:noAutofit/>
          </a:bodyPr>
          <a:lstStyle/>
          <a:p>
            <a:pPr algn="l"/>
            <a:r>
              <a:rPr kumimoji="0" lang="en-US" sz="31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17</a:t>
            </a:r>
            <a:r>
              <a:rPr kumimoji="0" lang="en-US" sz="3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Learn to do what is right. Promote justice. Give the oppressed reason to celebrate. Take up the cause of the orphan. Defend the rights of the widow.</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420656"/>
            <a:ext cx="8728007" cy="5065732"/>
          </a:xfrm>
        </p:spPr>
        <p:txBody>
          <a:bodyPr>
            <a:normAutofit fontScale="92500"/>
          </a:bodyPr>
          <a:lstStyle/>
          <a:p>
            <a:r>
              <a:rPr lang="en-US" dirty="0"/>
              <a:t>This passage clearly reveals a concern over the social injustice of the time.</a:t>
            </a:r>
          </a:p>
          <a:p>
            <a:r>
              <a:rPr lang="en-US" dirty="0"/>
              <a:t>Such social injustices however could only be corrected by a change of heart on the part of </a:t>
            </a:r>
            <a:r>
              <a:rPr lang="en-US" b="1" i="1" dirty="0"/>
              <a:t>individuals</a:t>
            </a:r>
            <a:r>
              <a:rPr lang="en-US" dirty="0"/>
              <a:t>.</a:t>
            </a:r>
          </a:p>
          <a:p>
            <a:r>
              <a:rPr lang="en-US" dirty="0"/>
              <a:t>Christians should pray for their rulers – specifically that God would give them </a:t>
            </a:r>
            <a:r>
              <a:rPr lang="en-US" b="1" i="1" dirty="0"/>
              <a:t>righteous</a:t>
            </a:r>
            <a:r>
              <a:rPr lang="en-US" dirty="0"/>
              <a:t> rulers.</a:t>
            </a:r>
          </a:p>
          <a:p>
            <a:r>
              <a:rPr lang="en-US" dirty="0"/>
              <a:t>They should remember that they are “</a:t>
            </a:r>
            <a:r>
              <a:rPr lang="en-US" i="1" dirty="0">
                <a:solidFill>
                  <a:srgbClr val="F4B183"/>
                </a:solidFill>
                <a:latin typeface="Cambria" panose="02040503050406030204" pitchFamily="18" charset="0"/>
                <a:ea typeface="Cambria" panose="02040503050406030204" pitchFamily="18" charset="0"/>
              </a:rPr>
              <a:t>the salt of the earth</a:t>
            </a:r>
            <a:r>
              <a:rPr lang="en-US" dirty="0"/>
              <a:t>” (Mat 5:13), and that the best thing they can do with respect to social conditions is to live as Christians and seek to apply the principles of Christianity to every aspect of life.</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72-74</a:t>
            </a:r>
          </a:p>
        </p:txBody>
      </p:sp>
    </p:spTree>
    <p:extLst>
      <p:ext uri="{BB962C8B-B14F-4D97-AF65-F5344CB8AC3E}">
        <p14:creationId xmlns:p14="http://schemas.microsoft.com/office/powerpoint/2010/main" val="6088318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18</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“Come,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let’s consider your options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 LORD. “Though your sins have stained you like the color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red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can become </a:t>
            </a:r>
            <a:r>
              <a:rPr lang="en-US" sz="2800" i="1" dirty="0">
                <a:solidFill>
                  <a:schemeClr val="accent2"/>
                </a:solidFill>
                <a:latin typeface="Cambria" panose="02040503050406030204" pitchFamily="18" charset="0"/>
                <a:ea typeface="Cambria" panose="02040503050406030204" pitchFamily="18" charset="0"/>
                <a:cs typeface="+mn-cs"/>
              </a:rPr>
              <a:t>white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like </a:t>
            </a:r>
            <a:r>
              <a:rPr lang="en-US" sz="2800" i="1" dirty="0">
                <a:solidFill>
                  <a:schemeClr val="accent2"/>
                </a:solidFill>
                <a:latin typeface="Cambria" panose="02040503050406030204" pitchFamily="18" charset="0"/>
                <a:ea typeface="Cambria" panose="02040503050406030204" pitchFamily="18" charset="0"/>
                <a:cs typeface="+mn-cs"/>
              </a:rPr>
              <a:t>snow</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though they are as easy to see as the color </a:t>
            </a:r>
            <a:r>
              <a:rPr lang="en-US" sz="2800" i="1" dirty="0">
                <a:solidFill>
                  <a:schemeClr val="accent2"/>
                </a:solidFill>
                <a:latin typeface="Cambria" panose="02040503050406030204" pitchFamily="18" charset="0"/>
                <a:ea typeface="Cambria" panose="02040503050406030204" pitchFamily="18" charset="0"/>
                <a:cs typeface="+mn-cs"/>
              </a:rPr>
              <a:t>scarlet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can become white like </a:t>
            </a:r>
            <a:r>
              <a:rPr lang="en-US" sz="2800" i="1" dirty="0">
                <a:solidFill>
                  <a:schemeClr val="accent2"/>
                </a:solidFill>
                <a:latin typeface="Cambria" panose="02040503050406030204" pitchFamily="18" charset="0"/>
                <a:ea typeface="Cambria" panose="02040503050406030204" pitchFamily="18" charset="0"/>
                <a:cs typeface="+mn-cs"/>
              </a:rPr>
              <a:t>wool</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36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836648"/>
            <a:ext cx="8728007" cy="4649739"/>
          </a:xfrm>
        </p:spPr>
        <p:txBody>
          <a:bodyPr>
            <a:normAutofit fontScale="92500" lnSpcReduction="10000"/>
          </a:bodyPr>
          <a:lstStyle/>
          <a:p>
            <a:r>
              <a:rPr lang="en-US" dirty="0"/>
              <a:t>In the next three verses, the Lord commands Judah to consider the “</a:t>
            </a:r>
            <a:r>
              <a:rPr lang="en-US" i="1" dirty="0">
                <a:solidFill>
                  <a:srgbClr val="F4B183"/>
                </a:solidFill>
                <a:latin typeface="Cambria" panose="02040503050406030204" pitchFamily="18" charset="0"/>
                <a:ea typeface="Cambria" panose="02040503050406030204" pitchFamily="18" charset="0"/>
              </a:rPr>
              <a:t>options</a:t>
            </a:r>
            <a:r>
              <a:rPr lang="en-US" dirty="0"/>
              <a:t>” that she has, going forward.</a:t>
            </a:r>
          </a:p>
          <a:p>
            <a:r>
              <a:rPr lang="en-US" dirty="0"/>
              <a:t>Her present </a:t>
            </a:r>
            <a:r>
              <a:rPr lang="en-US" b="1" i="1" dirty="0"/>
              <a:t>sinful</a:t>
            </a:r>
            <a:r>
              <a:rPr lang="en-US" dirty="0"/>
              <a:t> condition is described metaphorically by the color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red</a:t>
            </a:r>
            <a:r>
              <a:rPr lang="en-US" dirty="0"/>
              <a:t>” or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scarlet</a:t>
            </a:r>
            <a:r>
              <a:rPr lang="en-US" dirty="0"/>
              <a:t>” – the color of unjustly shed blood (bringing to mind their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hands… covered with blood</a:t>
            </a:r>
            <a:r>
              <a:rPr lang="en-US" dirty="0"/>
              <a:t>” mentioned in verse 15).</a:t>
            </a:r>
          </a:p>
          <a:p>
            <a:r>
              <a:rPr lang="en-US" dirty="0"/>
              <a:t>But the Lord tells them that they </a:t>
            </a:r>
            <a:r>
              <a:rPr lang="en-US" b="1" i="1" dirty="0"/>
              <a:t>can</a:t>
            </a:r>
            <a:r>
              <a:rPr lang="en-US" dirty="0"/>
              <a:t> become </a:t>
            </a:r>
            <a:r>
              <a:rPr lang="en-US" b="1" i="1" dirty="0"/>
              <a:t>pure</a:t>
            </a:r>
            <a:r>
              <a:rPr lang="en-US" dirty="0"/>
              <a:t> and </a:t>
            </a:r>
            <a:r>
              <a:rPr lang="en-US" b="1" i="1" dirty="0"/>
              <a:t>without sin </a:t>
            </a:r>
            <a:r>
              <a:rPr lang="en-US" dirty="0"/>
              <a:t>– a condition metaphorically described as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white</a:t>
            </a:r>
            <a:r>
              <a:rPr lang="en-US" dirty="0"/>
              <a:t>” like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wool</a:t>
            </a:r>
            <a:r>
              <a:rPr lang="en-US" dirty="0"/>
              <a:t>” or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snow</a:t>
            </a:r>
            <a:r>
              <a:rPr lang="en-US" dirty="0"/>
              <a:t>”.</a:t>
            </a:r>
          </a:p>
          <a:p>
            <a:r>
              <a:rPr lang="en-US" dirty="0"/>
              <a:t>Here Isaiah, who has been commanding </a:t>
            </a:r>
            <a:r>
              <a:rPr lang="en-US" b="1" i="1" dirty="0"/>
              <a:t>repentance</a:t>
            </a:r>
            <a:r>
              <a:rPr lang="en-US" dirty="0"/>
              <a:t>, shows himself to be a prophet of </a:t>
            </a:r>
            <a:r>
              <a:rPr lang="en-US" b="1" i="1" dirty="0"/>
              <a:t>grace</a:t>
            </a:r>
            <a:r>
              <a:rPr lang="en-US" dirty="0"/>
              <a:t>.</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75-77</a:t>
            </a:r>
          </a:p>
        </p:txBody>
      </p:sp>
    </p:spTree>
    <p:extLst>
      <p:ext uri="{BB962C8B-B14F-4D97-AF65-F5344CB8AC3E}">
        <p14:creationId xmlns:p14="http://schemas.microsoft.com/office/powerpoint/2010/main" val="33556816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18</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“Come, let’s consider your options,” says the LORD. “Though your sins have stained you like the color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red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can become </a:t>
            </a:r>
            <a:r>
              <a:rPr lang="en-US" sz="2800" i="1" dirty="0">
                <a:solidFill>
                  <a:schemeClr val="accent2"/>
                </a:solidFill>
                <a:latin typeface="Cambria" panose="02040503050406030204" pitchFamily="18" charset="0"/>
                <a:ea typeface="Cambria" panose="02040503050406030204" pitchFamily="18" charset="0"/>
                <a:cs typeface="+mn-cs"/>
              </a:rPr>
              <a:t>white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like snow; though they are as easy to see as the color scarlet, you can become white like wool.</a:t>
            </a:r>
            <a:endParaRPr lang="en-US" sz="36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836648"/>
            <a:ext cx="8728007" cy="4649739"/>
          </a:xfrm>
        </p:spPr>
        <p:txBody>
          <a:bodyPr>
            <a:normAutofit fontScale="92500" lnSpcReduction="10000"/>
          </a:bodyPr>
          <a:lstStyle/>
          <a:p>
            <a:r>
              <a:rPr lang="en-US" dirty="0"/>
              <a:t>Even if the nation’s sins are the deepest “</a:t>
            </a:r>
            <a:r>
              <a:rPr kumimoji="0" lang="en-US" sz="3200" i="1" u="none" strike="noStrike" kern="1200" cap="none" spc="0" normalizeH="0" baseline="0" noProof="0" dirty="0">
                <a:ln>
                  <a:noFill/>
                </a:ln>
                <a:solidFill>
                  <a:srgbClr val="F4B183"/>
                </a:solidFill>
                <a:effectLst/>
                <a:uLnTx/>
                <a:uFillTx/>
                <a:latin typeface="Cambria" panose="02040503050406030204" pitchFamily="18" charset="0"/>
                <a:ea typeface="Cambria" panose="02040503050406030204" pitchFamily="18" charset="0"/>
                <a:cs typeface="+mn-cs"/>
              </a:rPr>
              <a:t>red</a:t>
            </a:r>
            <a:r>
              <a:rPr lang="en-US" dirty="0"/>
              <a:t>”, they may become the purest “</a:t>
            </a:r>
            <a:r>
              <a:rPr lang="en-US" i="1" dirty="0">
                <a:solidFill>
                  <a:srgbClr val="F4B183"/>
                </a:solidFill>
                <a:latin typeface="Cambria" panose="02040503050406030204" pitchFamily="18" charset="0"/>
                <a:ea typeface="Cambria" panose="02040503050406030204" pitchFamily="18" charset="0"/>
              </a:rPr>
              <a:t>white</a:t>
            </a:r>
            <a:r>
              <a:rPr lang="en-US" dirty="0"/>
              <a:t>”: the very opposite of what they are now.</a:t>
            </a:r>
          </a:p>
          <a:p>
            <a:r>
              <a:rPr lang="en-US" dirty="0"/>
              <a:t>We find within these words the doctrine of </a:t>
            </a:r>
            <a:r>
              <a:rPr lang="en-US" b="1" i="1" dirty="0"/>
              <a:t>forensic justification</a:t>
            </a:r>
            <a:r>
              <a:rPr lang="en-US" dirty="0"/>
              <a:t>. </a:t>
            </a:r>
          </a:p>
          <a:p>
            <a:r>
              <a:rPr lang="en-US" dirty="0"/>
              <a:t>God </a:t>
            </a:r>
            <a:r>
              <a:rPr lang="en-US" b="1" i="1" dirty="0"/>
              <a:t>now</a:t>
            </a:r>
            <a:r>
              <a:rPr lang="en-US" dirty="0"/>
              <a:t> regards the people of Judah as blood-red.</a:t>
            </a:r>
          </a:p>
          <a:p>
            <a:r>
              <a:rPr lang="en-US" dirty="0"/>
              <a:t>He </a:t>
            </a:r>
            <a:r>
              <a:rPr lang="en-US" b="1" i="1" dirty="0"/>
              <a:t>will</a:t>
            </a:r>
            <a:r>
              <a:rPr lang="en-US" dirty="0"/>
              <a:t>, however, regard them as snow-white.</a:t>
            </a:r>
          </a:p>
          <a:p>
            <a:r>
              <a:rPr lang="en-US" dirty="0"/>
              <a:t>How can such a blessing be received?</a:t>
            </a:r>
          </a:p>
          <a:p>
            <a:r>
              <a:rPr lang="en-US" b="1" i="1" dirty="0"/>
              <a:t>Only</a:t>
            </a:r>
            <a:r>
              <a:rPr lang="en-US" dirty="0"/>
              <a:t> through God’s mercy in which forgiveness, pardon, and life are offered to men who are required to </a:t>
            </a:r>
            <a:r>
              <a:rPr lang="en-US" b="1" i="1" dirty="0"/>
              <a:t>repent</a:t>
            </a:r>
            <a:r>
              <a:rPr lang="en-US" dirty="0"/>
              <a:t> of their sins.</a:t>
            </a:r>
          </a:p>
          <a:p>
            <a:endParaRPr lang="en-US" dirty="0"/>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75-77</a:t>
            </a:r>
          </a:p>
        </p:txBody>
      </p:sp>
    </p:spTree>
    <p:extLst>
      <p:ext uri="{BB962C8B-B14F-4D97-AF65-F5344CB8AC3E}">
        <p14:creationId xmlns:p14="http://schemas.microsoft.com/office/powerpoint/2010/main" val="27220541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18</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“Come, let’s consider your options,” says the LORD. “Though your sins have stained you like the color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red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can become </a:t>
            </a:r>
            <a:r>
              <a:rPr lang="en-US" sz="2800" i="1" dirty="0">
                <a:solidFill>
                  <a:schemeClr val="accent2"/>
                </a:solidFill>
                <a:latin typeface="Cambria" panose="02040503050406030204" pitchFamily="18" charset="0"/>
                <a:ea typeface="Cambria" panose="02040503050406030204" pitchFamily="18" charset="0"/>
                <a:cs typeface="+mn-cs"/>
              </a:rPr>
              <a:t>white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like snow; though they are as easy to see as the color scarlet, you can become white like wool.</a:t>
            </a:r>
            <a:endParaRPr lang="en-US" sz="36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07996" y="1836648"/>
            <a:ext cx="8728007" cy="4649739"/>
          </a:xfrm>
        </p:spPr>
        <p:txBody>
          <a:bodyPr>
            <a:normAutofit fontScale="92500"/>
          </a:bodyPr>
          <a:lstStyle/>
          <a:p>
            <a:r>
              <a:rPr lang="en-US" dirty="0"/>
              <a:t>If the people’s sins are regarded as “</a:t>
            </a:r>
            <a:r>
              <a:rPr lang="en-US" i="1" dirty="0">
                <a:solidFill>
                  <a:srgbClr val="F4B183"/>
                </a:solidFill>
                <a:latin typeface="Cambria" panose="02040503050406030204" pitchFamily="18" charset="0"/>
                <a:ea typeface="Cambria" panose="02040503050406030204" pitchFamily="18" charset="0"/>
              </a:rPr>
              <a:t>white</a:t>
            </a:r>
            <a:r>
              <a:rPr lang="en-US" dirty="0"/>
              <a:t>”, as </a:t>
            </a:r>
            <a:r>
              <a:rPr lang="en-US" b="1" i="1" dirty="0"/>
              <a:t>non-existent</a:t>
            </a:r>
            <a:r>
              <a:rPr lang="en-US" dirty="0"/>
              <a:t> by God, this is tantamount to saying that God has </a:t>
            </a:r>
            <a:r>
              <a:rPr lang="en-US" b="1" i="1" dirty="0"/>
              <a:t>justified</a:t>
            </a:r>
            <a:r>
              <a:rPr lang="en-US" dirty="0"/>
              <a:t> the people.</a:t>
            </a:r>
          </a:p>
          <a:p>
            <a:r>
              <a:rPr lang="en-US" dirty="0"/>
              <a:t>We can paraphrase it this way: “I </a:t>
            </a:r>
            <a:r>
              <a:rPr lang="en-US" b="1" i="1" dirty="0"/>
              <a:t>now</a:t>
            </a:r>
            <a:r>
              <a:rPr lang="en-US" dirty="0"/>
              <a:t> regard your sins as </a:t>
            </a:r>
            <a:r>
              <a:rPr lang="en-US" b="1" i="1" dirty="0"/>
              <a:t>blood-red</a:t>
            </a:r>
            <a:r>
              <a:rPr lang="en-US" dirty="0"/>
              <a:t>, but I </a:t>
            </a:r>
            <a:r>
              <a:rPr lang="en-US" b="1" i="1" dirty="0"/>
              <a:t>shall</a:t>
            </a:r>
            <a:r>
              <a:rPr lang="en-US" dirty="0"/>
              <a:t> regard them as </a:t>
            </a:r>
            <a:r>
              <a:rPr lang="en-US" b="1" i="1" dirty="0"/>
              <a:t>white</a:t>
            </a:r>
            <a:r>
              <a:rPr lang="en-US" dirty="0"/>
              <a:t>.”</a:t>
            </a:r>
          </a:p>
          <a:p>
            <a:r>
              <a:rPr lang="en-US" dirty="0"/>
              <a:t>Lest anyone should think, however, that this was a straightforward offer of pardon </a:t>
            </a:r>
            <a:r>
              <a:rPr lang="en-US" b="1" i="1" dirty="0"/>
              <a:t>regardless</a:t>
            </a:r>
            <a:r>
              <a:rPr lang="en-US" dirty="0"/>
              <a:t> of whether or not there was repentance on the part of those addressed, the Lord </a:t>
            </a:r>
            <a:r>
              <a:rPr lang="en-US" b="1" i="1" dirty="0"/>
              <a:t>immediately</a:t>
            </a:r>
            <a:r>
              <a:rPr lang="en-US" dirty="0"/>
              <a:t> calls the attention of the nation to the </a:t>
            </a:r>
            <a:r>
              <a:rPr lang="en-US" b="1" i="1" dirty="0"/>
              <a:t>need</a:t>
            </a:r>
            <a:r>
              <a:rPr lang="en-US" dirty="0"/>
              <a:t> for </a:t>
            </a:r>
            <a:r>
              <a:rPr lang="en-US" b="1" i="1" dirty="0"/>
              <a:t>repentance</a:t>
            </a:r>
            <a:r>
              <a:rPr lang="en-US" dirty="0"/>
              <a:t>.</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pp. 72-74</a:t>
            </a:r>
          </a:p>
        </p:txBody>
      </p:sp>
    </p:spTree>
    <p:extLst>
      <p:ext uri="{BB962C8B-B14F-4D97-AF65-F5344CB8AC3E}">
        <p14:creationId xmlns:p14="http://schemas.microsoft.com/office/powerpoint/2010/main" val="21808992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4726"/>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19</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If you have a willing attitude and obey, then you will again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eat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good crops of the land.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20</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But if you refuse and rebel, you will be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devoured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by the sword.” Know for certain that the LORD has spoken.</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624727"/>
            <a:ext cx="8998794" cy="4861661"/>
          </a:xfrm>
        </p:spPr>
        <p:txBody>
          <a:bodyPr>
            <a:normAutofit fontScale="92500" lnSpcReduction="10000"/>
          </a:bodyPr>
          <a:lstStyle/>
          <a:p>
            <a:r>
              <a:rPr lang="en-US" dirty="0"/>
              <a:t>The people of Israel have a </a:t>
            </a:r>
            <a:r>
              <a:rPr lang="en-US" b="1" i="1" dirty="0"/>
              <a:t>clear choice </a:t>
            </a:r>
            <a:r>
              <a:rPr lang="en-US" dirty="0"/>
              <a:t>to make: they can either receive forgiveness and blessing by turning to God in repentance, </a:t>
            </a:r>
            <a:r>
              <a:rPr lang="en-US" b="1" i="1" dirty="0"/>
              <a:t>or</a:t>
            </a:r>
            <a:r>
              <a:rPr lang="en-US" dirty="0"/>
              <a:t> they can experience further punishment for their continued rebellion.</a:t>
            </a:r>
          </a:p>
          <a:p>
            <a:r>
              <a:rPr lang="en-US" dirty="0"/>
              <a:t>Their choice is highlighted by a wordplay: They can either: </a:t>
            </a:r>
          </a:p>
          <a:p>
            <a:pPr lvl="1"/>
            <a:r>
              <a:rPr lang="en-US" b="1" i="1" dirty="0"/>
              <a:t>Obey</a:t>
            </a:r>
            <a:r>
              <a:rPr lang="en-US" dirty="0"/>
              <a:t> God’s laws and “</a:t>
            </a:r>
            <a:r>
              <a:rPr kumimoji="0" lang="en-US"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eat</a:t>
            </a:r>
            <a:r>
              <a:rPr lang="en-US" b="1" i="1" dirty="0"/>
              <a:t>”</a:t>
            </a:r>
            <a:r>
              <a:rPr lang="en-US" dirty="0"/>
              <a:t> the good things of the land (v. 19); or </a:t>
            </a:r>
          </a:p>
          <a:p>
            <a:pPr lvl="1"/>
            <a:r>
              <a:rPr lang="en-US" b="1" i="1" dirty="0"/>
              <a:t>Disobey</a:t>
            </a:r>
            <a:r>
              <a:rPr lang="en-US" dirty="0"/>
              <a:t> and </a:t>
            </a:r>
            <a:r>
              <a:rPr lang="en-US" b="1" i="1" dirty="0"/>
              <a:t>be “</a:t>
            </a:r>
            <a:r>
              <a:rPr kumimoji="0" lang="en-US"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j-cs"/>
              </a:rPr>
              <a:t>devoured</a:t>
            </a:r>
            <a:r>
              <a:rPr lang="en-US" b="1" i="1" dirty="0"/>
              <a:t>”</a:t>
            </a:r>
            <a:r>
              <a:rPr lang="en-US" dirty="0"/>
              <a:t> by the sword (i.e. war; v. 20). </a:t>
            </a:r>
          </a:p>
          <a:p>
            <a:r>
              <a:rPr lang="en-US" dirty="0"/>
              <a:t>God, the sovereign of the universe, is in earnest that Israel </a:t>
            </a:r>
            <a:r>
              <a:rPr lang="en-US" b="1" i="1" dirty="0"/>
              <a:t>must</a:t>
            </a:r>
            <a:r>
              <a:rPr lang="en-US" dirty="0"/>
              <a:t> change her ways; if not, punishment is coming.</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Isaiah An Introduction and Commentary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 Paul D. Wegner - Tyndale OT Commentaries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1736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dirty="0"/>
              <a:t>I plan to cover </a:t>
            </a:r>
            <a:r>
              <a:rPr lang="en-US" dirty="0">
                <a:solidFill>
                  <a:srgbClr val="FFFF99"/>
                </a:solidFill>
              </a:rPr>
              <a:t>Isaiah 2:1-5</a:t>
            </a:r>
            <a:r>
              <a:rPr lang="en-US" dirty="0"/>
              <a:t> which talks about </a:t>
            </a:r>
            <a:r>
              <a:rPr lang="en-US" dirty="0">
                <a:solidFill>
                  <a:srgbClr val="FFFF99"/>
                </a:solidFill>
              </a:rPr>
              <a:t>The Future Glory of Jerusalem</a:t>
            </a:r>
            <a:r>
              <a:rPr lang="en-US" dirty="0"/>
              <a:t>. </a:t>
            </a:r>
          </a:p>
          <a:p>
            <a:endParaRPr lang="en-US" dirty="0"/>
          </a:p>
        </p:txBody>
      </p:sp>
    </p:spTree>
    <p:extLst>
      <p:ext uri="{BB962C8B-B14F-4D97-AF65-F5344CB8AC3E}">
        <p14:creationId xmlns:p14="http://schemas.microsoft.com/office/powerpoint/2010/main" val="40550727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9525283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620983"/>
          </a:xfrm>
        </p:spPr>
        <p:txBody>
          <a:bodyPr>
            <a:noAutofit/>
          </a:bodyPr>
          <a:lstStyle/>
          <a:p>
            <a:r>
              <a:rPr lang="en-US" sz="4800" dirty="0"/>
              <a:t>Corrupt Worship</a:t>
            </a:r>
            <a:br>
              <a:rPr lang="en-US" sz="4800" dirty="0"/>
            </a:br>
            <a:r>
              <a:rPr lang="en-US" sz="4800" dirty="0"/>
              <a:t>(Isaiah 1:10-20)</a:t>
            </a:r>
            <a:endParaRPr lang="en-US"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4604" y="1620982"/>
            <a:ext cx="8449370" cy="5137265"/>
          </a:xfrm>
        </p:spPr>
        <p:txBody>
          <a:bodyPr>
            <a:normAutofit fontScale="92500" lnSpcReduction="20000"/>
          </a:bodyPr>
          <a:lstStyle/>
          <a:p>
            <a:pPr marL="0" indent="0">
              <a:buNone/>
            </a:pPr>
            <a:r>
              <a:rPr lang="en-US" sz="3400" baseline="30000" dirty="0">
                <a:latin typeface="Cambria" panose="02040503050406030204" pitchFamily="18" charset="0"/>
                <a:ea typeface="Cambria" panose="02040503050406030204" pitchFamily="18" charset="0"/>
              </a:rPr>
              <a:t>16</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Wash! Cleanse yourselves! Remove your sinful deeds from my sight. Stop sinning. </a:t>
            </a:r>
            <a:r>
              <a:rPr lang="en-US" sz="3400" baseline="30000" dirty="0">
                <a:latin typeface="Cambria" panose="02040503050406030204" pitchFamily="18" charset="0"/>
                <a:ea typeface="Cambria" panose="02040503050406030204" pitchFamily="18" charset="0"/>
              </a:rPr>
              <a:t>17</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Learn to do what is right. Promote justice. Give the oppressed reason to celebrate. Take up the cause of the orphan. Defend the rights of the widow. </a:t>
            </a:r>
            <a:r>
              <a:rPr lang="en-US" sz="3400" baseline="30000" dirty="0">
                <a:latin typeface="Cambria" panose="02040503050406030204" pitchFamily="18" charset="0"/>
                <a:ea typeface="Cambria" panose="02040503050406030204" pitchFamily="18" charset="0"/>
              </a:rPr>
              <a:t>18</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“Come, let’s consider your options,” says the LORD. “Though your sins have stained you like the color red, you can become white like snow; though they are as easy to see as the color scarlet, you can become white like wool. </a:t>
            </a:r>
            <a:r>
              <a:rPr lang="en-US" sz="3400" baseline="30000" dirty="0">
                <a:latin typeface="Cambria" panose="02040503050406030204" pitchFamily="18" charset="0"/>
                <a:ea typeface="Cambria" panose="02040503050406030204" pitchFamily="18" charset="0"/>
              </a:rPr>
              <a:t>19</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If you have a willing attitude and obey, then you will again eat the good crops of the land. </a:t>
            </a:r>
            <a:r>
              <a:rPr lang="en-US" sz="3400" baseline="30000" dirty="0">
                <a:latin typeface="Cambria" panose="02040503050406030204" pitchFamily="18" charset="0"/>
                <a:ea typeface="Cambria" panose="02040503050406030204" pitchFamily="18" charset="0"/>
              </a:rPr>
              <a:t>20</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if you refuse and rebel, you will be devoured by the sword.” Know for certain that the LORD has spoken. </a:t>
            </a:r>
          </a:p>
          <a:p>
            <a:pPr marL="0" indent="0">
              <a:buNone/>
            </a:pPr>
            <a:endParaRPr lang="en-US" b="0" i="1" u="none" strike="noStrike" baseline="0" dirty="0">
              <a:solidFill>
                <a:srgbClr val="FFFF99"/>
              </a:solidFill>
              <a:latin typeface="Cambria" panose="02040503050406030204" pitchFamily="18" charset="0"/>
              <a:ea typeface="Cambria" panose="02040503050406030204" pitchFamily="18" charset="0"/>
            </a:endParaRPr>
          </a:p>
          <a:p>
            <a:pPr marL="0" indent="0">
              <a:buNone/>
            </a:pPr>
            <a:r>
              <a:rPr lang="en-US" b="0" i="1" u="none" strike="noStrike" baseline="0" dirty="0">
                <a:solidFill>
                  <a:srgbClr val="FFFF99"/>
                </a:solidFill>
                <a:latin typeface="Cambria" panose="02040503050406030204" pitchFamily="18" charset="0"/>
                <a:ea typeface="Cambria" panose="02040503050406030204" pitchFamily="18" charset="0"/>
              </a:rPr>
              <a:t>(New English Translation)</a:t>
            </a: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481624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a:bodyPr>
          <a:lstStyle/>
          <a:p>
            <a:r>
              <a:rPr lang="en-US" dirty="0"/>
              <a:t>We no longer offer animal sacrifices as they did in Isaiah’s day. But are there external religious activities that we carry out in our day which, if done without our hearts being right, would cause God to say he has had his fill of what we are doing and, in fact, finds what we are doing to be destestable? Can you give an example?</a:t>
            </a:r>
          </a:p>
          <a:p>
            <a:r>
              <a:rPr lang="en-US" dirty="0"/>
              <a:t>Isaiah speaks out against injustice that existed in ancient Judea. In that day, orphans and widows were often taken advantage of and treated unjustly because they often did not have the power to defend themselves, making it easy for people to take advantage of them. Do you think this is true of orphans and widows in our day? Are there </a:t>
            </a:r>
            <a:r>
              <a:rPr lang="en-US" b="1" i="1" dirty="0"/>
              <a:t>other</a:t>
            </a:r>
            <a:r>
              <a:rPr lang="en-US" dirty="0"/>
              <a:t> groups who tend to be treated unjustly in our day? If so, who?</a:t>
            </a:r>
          </a:p>
          <a:p>
            <a:endParaRPr lang="en-US" dirty="0"/>
          </a:p>
          <a:p>
            <a:pPr marL="0" indent="0">
              <a:buNone/>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18325087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10000"/>
          </a:bodyPr>
          <a:lstStyle/>
          <a:p>
            <a:r>
              <a:rPr lang="en-US" dirty="0"/>
              <a:t>We talked about how man in his sinful state does not have the </a:t>
            </a:r>
            <a:r>
              <a:rPr lang="en-US" b="1" i="1" dirty="0"/>
              <a:t>ability</a:t>
            </a:r>
            <a:r>
              <a:rPr lang="en-US" dirty="0"/>
              <a:t> to obey the commands of God.</a:t>
            </a:r>
          </a:p>
          <a:p>
            <a:r>
              <a:rPr lang="en-US" dirty="0"/>
              <a:t>A.W. Pink in his book </a:t>
            </a:r>
            <a:r>
              <a:rPr lang="en-US" i="1" dirty="0"/>
              <a:t>The Sovereignty of God </a:t>
            </a:r>
            <a:r>
              <a:rPr lang="en-US" dirty="0"/>
              <a:t>makes the following distinction between </a:t>
            </a:r>
            <a:r>
              <a:rPr lang="en-US" b="1" i="1" dirty="0"/>
              <a:t>natural</a:t>
            </a:r>
            <a:r>
              <a:rPr lang="en-US" dirty="0"/>
              <a:t> and </a:t>
            </a:r>
            <a:r>
              <a:rPr lang="en-US" b="1" i="1" dirty="0"/>
              <a:t>moral</a:t>
            </a:r>
            <a:r>
              <a:rPr lang="en-US" dirty="0"/>
              <a:t> inability:</a:t>
            </a:r>
          </a:p>
          <a:p>
            <a:pPr lvl="1"/>
            <a:r>
              <a:rPr lang="en-US" i="1" dirty="0">
                <a:latin typeface="Cambria" panose="02040503050406030204" pitchFamily="18" charset="0"/>
                <a:ea typeface="Cambria" panose="02040503050406030204" pitchFamily="18" charset="0"/>
              </a:rPr>
              <a:t>It is of first importance that we </a:t>
            </a:r>
            <a:r>
              <a:rPr lang="en-US" b="1" i="1" dirty="0">
                <a:latin typeface="Cambria" panose="02040503050406030204" pitchFamily="18" charset="0"/>
                <a:ea typeface="Cambria" panose="02040503050406030204" pitchFamily="18" charset="0"/>
              </a:rPr>
              <a:t>distinguish</a:t>
            </a:r>
            <a:r>
              <a:rPr lang="en-US" i="1" dirty="0">
                <a:latin typeface="Cambria" panose="02040503050406030204" pitchFamily="18" charset="0"/>
                <a:ea typeface="Cambria" panose="02040503050406030204" pitchFamily="18" charset="0"/>
              </a:rPr>
              <a:t> between </a:t>
            </a:r>
            <a:r>
              <a:rPr lang="en-US" b="1" i="1" dirty="0">
                <a:latin typeface="Cambria" panose="02040503050406030204" pitchFamily="18" charset="0"/>
                <a:ea typeface="Cambria" panose="02040503050406030204" pitchFamily="18" charset="0"/>
              </a:rPr>
              <a:t>natural</a:t>
            </a:r>
            <a:r>
              <a:rPr lang="en-US" i="1" dirty="0">
                <a:latin typeface="Cambria" panose="02040503050406030204" pitchFamily="18" charset="0"/>
                <a:ea typeface="Cambria" panose="02040503050406030204" pitchFamily="18" charset="0"/>
              </a:rPr>
              <a:t> inability and </a:t>
            </a:r>
            <a:r>
              <a:rPr lang="en-US" b="1" i="1" dirty="0">
                <a:latin typeface="Cambria" panose="02040503050406030204" pitchFamily="18" charset="0"/>
                <a:ea typeface="Cambria" panose="02040503050406030204" pitchFamily="18" charset="0"/>
              </a:rPr>
              <a:t>moral and spiritual inability</a:t>
            </a:r>
            <a:r>
              <a:rPr lang="en-US" i="1" dirty="0">
                <a:latin typeface="Cambria" panose="02040503050406030204" pitchFamily="18" charset="0"/>
                <a:ea typeface="Cambria" panose="02040503050406030204" pitchFamily="18" charset="0"/>
              </a:rPr>
              <a:t>. For example, we read, “</a:t>
            </a:r>
            <a:r>
              <a:rPr lang="en-US" i="1" dirty="0">
                <a:solidFill>
                  <a:srgbClr val="0000FF"/>
                </a:solidFill>
                <a:latin typeface="Cambria" panose="02040503050406030204" pitchFamily="18" charset="0"/>
                <a:ea typeface="Cambria" panose="02040503050406030204" pitchFamily="18" charset="0"/>
              </a:rPr>
              <a:t>Now </a:t>
            </a:r>
            <a:r>
              <a:rPr lang="en-US" i="1" dirty="0" err="1">
                <a:solidFill>
                  <a:srgbClr val="0000FF"/>
                </a:solidFill>
                <a:latin typeface="Cambria" panose="02040503050406030204" pitchFamily="18" charset="0"/>
                <a:ea typeface="Cambria" panose="02040503050406030204" pitchFamily="18" charset="0"/>
              </a:rPr>
              <a:t>Ahijah</a:t>
            </a:r>
            <a:r>
              <a:rPr lang="en-US" i="1" dirty="0">
                <a:solidFill>
                  <a:srgbClr val="0000FF"/>
                </a:solidFill>
                <a:latin typeface="Cambria" panose="02040503050406030204" pitchFamily="18" charset="0"/>
                <a:ea typeface="Cambria" panose="02040503050406030204" pitchFamily="18" charset="0"/>
              </a:rPr>
              <a:t> </a:t>
            </a:r>
            <a:r>
              <a:rPr lang="en-US" b="1" i="1" dirty="0">
                <a:solidFill>
                  <a:srgbClr val="0000FF"/>
                </a:solidFill>
                <a:latin typeface="Cambria" panose="02040503050406030204" pitchFamily="18" charset="0"/>
                <a:ea typeface="Cambria" panose="02040503050406030204" pitchFamily="18" charset="0"/>
              </a:rPr>
              <a:t>could not see</a:t>
            </a:r>
            <a:r>
              <a:rPr lang="en-US" i="1" dirty="0">
                <a:solidFill>
                  <a:srgbClr val="0000FF"/>
                </a:solidFill>
                <a:latin typeface="Cambria" panose="02040503050406030204" pitchFamily="18" charset="0"/>
                <a:ea typeface="Cambria" panose="02040503050406030204" pitchFamily="18" charset="0"/>
              </a:rPr>
              <a:t>; he had lost his eyesight in his old age</a:t>
            </a:r>
            <a:r>
              <a:rPr lang="en-US" i="1" dirty="0">
                <a:latin typeface="Cambria" panose="02040503050406030204" pitchFamily="18" charset="0"/>
                <a:ea typeface="Cambria" panose="02040503050406030204" pitchFamily="18" charset="0"/>
              </a:rPr>
              <a:t>.” (1 Kings 14:4); and again, “</a:t>
            </a:r>
            <a:r>
              <a:rPr lang="en-US" i="1" dirty="0">
                <a:solidFill>
                  <a:srgbClr val="0000FF"/>
                </a:solidFill>
                <a:latin typeface="Cambria" panose="02040503050406030204" pitchFamily="18" charset="0"/>
                <a:ea typeface="Cambria" panose="02040503050406030204" pitchFamily="18" charset="0"/>
              </a:rPr>
              <a:t>[The men] tried to row back to land, but they </a:t>
            </a:r>
            <a:r>
              <a:rPr lang="en-US" b="1" i="1" dirty="0">
                <a:solidFill>
                  <a:srgbClr val="0000FF"/>
                </a:solidFill>
                <a:latin typeface="Cambria" panose="02040503050406030204" pitchFamily="18" charset="0"/>
                <a:ea typeface="Cambria" panose="02040503050406030204" pitchFamily="18" charset="0"/>
              </a:rPr>
              <a:t>were not able to do </a:t>
            </a:r>
            <a:r>
              <a:rPr lang="en-US" i="1" dirty="0">
                <a:solidFill>
                  <a:srgbClr val="0000FF"/>
                </a:solidFill>
                <a:latin typeface="Cambria" panose="02040503050406030204" pitchFamily="18" charset="0"/>
                <a:ea typeface="Cambria" panose="02040503050406030204" pitchFamily="18" charset="0"/>
              </a:rPr>
              <a:t>so because the storm kept growing worse and worse</a:t>
            </a:r>
            <a:r>
              <a:rPr lang="en-US" i="1" dirty="0">
                <a:latin typeface="Cambria" panose="02040503050406030204" pitchFamily="18" charset="0"/>
                <a:ea typeface="Cambria" panose="02040503050406030204" pitchFamily="18" charset="0"/>
              </a:rPr>
              <a:t>.” (Jonah 1:13). In both of these passages the words “</a:t>
            </a:r>
            <a:r>
              <a:rPr lang="en-US" i="1" dirty="0">
                <a:solidFill>
                  <a:srgbClr val="0000FF"/>
                </a:solidFill>
                <a:latin typeface="Cambria" panose="02040503050406030204" pitchFamily="18" charset="0"/>
                <a:ea typeface="Cambria" panose="02040503050406030204" pitchFamily="18" charset="0"/>
              </a:rPr>
              <a:t>could not </a:t>
            </a:r>
            <a:r>
              <a:rPr lang="en-US" i="1" dirty="0">
                <a:latin typeface="Cambria" panose="02040503050406030204" pitchFamily="18" charset="0"/>
                <a:ea typeface="Cambria" panose="02040503050406030204" pitchFamily="18" charset="0"/>
              </a:rPr>
              <a:t>” or “</a:t>
            </a:r>
            <a:r>
              <a:rPr lang="en-US" i="1" dirty="0">
                <a:solidFill>
                  <a:srgbClr val="0000FF"/>
                </a:solidFill>
                <a:latin typeface="Cambria" panose="02040503050406030204" pitchFamily="18" charset="0"/>
                <a:ea typeface="Cambria" panose="02040503050406030204" pitchFamily="18" charset="0"/>
              </a:rPr>
              <a:t>were not able </a:t>
            </a:r>
            <a:r>
              <a:rPr lang="en-US" i="1" dirty="0">
                <a:latin typeface="Cambria" panose="02040503050406030204" pitchFamily="18" charset="0"/>
                <a:ea typeface="Cambria" panose="02040503050406030204" pitchFamily="18" charset="0"/>
              </a:rPr>
              <a:t>” refer to </a:t>
            </a:r>
            <a:r>
              <a:rPr lang="en-US" b="1" i="1" dirty="0">
                <a:latin typeface="Cambria" panose="02040503050406030204" pitchFamily="18" charset="0"/>
                <a:ea typeface="Cambria" panose="02040503050406030204" pitchFamily="18" charset="0"/>
              </a:rPr>
              <a:t>natural inability</a:t>
            </a:r>
            <a:r>
              <a:rPr lang="en-US" i="1" dirty="0">
                <a:latin typeface="Cambria" panose="02040503050406030204" pitchFamily="18" charset="0"/>
                <a:ea typeface="Cambria" panose="02040503050406030204" pitchFamily="18" charset="0"/>
              </a:rPr>
              <a:t>. But when we read, “</a:t>
            </a:r>
            <a:r>
              <a:rPr lang="en-US" i="1" dirty="0">
                <a:solidFill>
                  <a:srgbClr val="0000FF"/>
                </a:solidFill>
                <a:latin typeface="Cambria" panose="02040503050406030204" pitchFamily="18" charset="0"/>
                <a:ea typeface="Cambria" panose="02040503050406030204" pitchFamily="18" charset="0"/>
              </a:rPr>
              <a:t>When Joseph's brothers saw that their father loved him more than any of them, they hated Joseph and </a:t>
            </a:r>
            <a:r>
              <a:rPr lang="en-US" b="1" i="1" dirty="0">
                <a:solidFill>
                  <a:srgbClr val="0000FF"/>
                </a:solidFill>
                <a:latin typeface="Cambria" panose="02040503050406030204" pitchFamily="18" charset="0"/>
                <a:ea typeface="Cambria" panose="02040503050406030204" pitchFamily="18" charset="0"/>
              </a:rPr>
              <a:t>were not able </a:t>
            </a:r>
            <a:r>
              <a:rPr lang="en-US" i="1" dirty="0">
                <a:solidFill>
                  <a:srgbClr val="0000FF"/>
                </a:solidFill>
                <a:latin typeface="Cambria" panose="02040503050406030204" pitchFamily="18" charset="0"/>
                <a:ea typeface="Cambria" panose="02040503050406030204" pitchFamily="18" charset="0"/>
              </a:rPr>
              <a:t>to speak to him kindly.</a:t>
            </a:r>
            <a:r>
              <a:rPr lang="en-US" i="1" dirty="0">
                <a:latin typeface="Cambria" panose="02040503050406030204" pitchFamily="18" charset="0"/>
                <a:ea typeface="Cambria" panose="02040503050406030204" pitchFamily="18" charset="0"/>
              </a:rPr>
              <a:t>” (Gen. 37:4), it is clearly </a:t>
            </a:r>
            <a:r>
              <a:rPr lang="en-US" b="1" i="1" dirty="0">
                <a:latin typeface="Cambria" panose="02040503050406030204" pitchFamily="18" charset="0"/>
                <a:ea typeface="Cambria" panose="02040503050406030204" pitchFamily="18" charset="0"/>
              </a:rPr>
              <a:t>moral ability </a:t>
            </a:r>
            <a:r>
              <a:rPr lang="en-US" i="1" dirty="0">
                <a:latin typeface="Cambria" panose="02040503050406030204" pitchFamily="18" charset="0"/>
                <a:ea typeface="Cambria" panose="02040503050406030204" pitchFamily="18" charset="0"/>
              </a:rPr>
              <a:t>that is in view. They did not lack the </a:t>
            </a:r>
            <a:r>
              <a:rPr lang="en-US" b="1" i="1" dirty="0">
                <a:latin typeface="Cambria" panose="02040503050406030204" pitchFamily="18" charset="0"/>
                <a:ea typeface="Cambria" panose="02040503050406030204" pitchFamily="18" charset="0"/>
              </a:rPr>
              <a:t>natural</a:t>
            </a:r>
            <a:r>
              <a:rPr lang="en-US" i="1" dirty="0">
                <a:latin typeface="Cambria" panose="02040503050406030204" pitchFamily="18" charset="0"/>
                <a:ea typeface="Cambria" panose="02040503050406030204" pitchFamily="18" charset="0"/>
              </a:rPr>
              <a:t> ability to “</a:t>
            </a:r>
            <a:r>
              <a:rPr lang="en-US" i="1" dirty="0">
                <a:solidFill>
                  <a:srgbClr val="0000FF"/>
                </a:solidFill>
                <a:latin typeface="Cambria" panose="02040503050406030204" pitchFamily="18" charset="0"/>
                <a:ea typeface="Cambria" panose="02040503050406030204" pitchFamily="18" charset="0"/>
              </a:rPr>
              <a:t>speak to him kindly</a:t>
            </a:r>
            <a:r>
              <a:rPr lang="en-US" i="1" dirty="0">
                <a:latin typeface="Cambria" panose="02040503050406030204" pitchFamily="18" charset="0"/>
                <a:ea typeface="Cambria" panose="02040503050406030204" pitchFamily="18" charset="0"/>
              </a:rPr>
              <a:t>”, for they were not </a:t>
            </a:r>
            <a:r>
              <a:rPr lang="en-US" b="1" i="1" dirty="0">
                <a:latin typeface="Cambria" panose="02040503050406030204" pitchFamily="18" charset="0"/>
                <a:ea typeface="Cambria" panose="02040503050406030204" pitchFamily="18" charset="0"/>
              </a:rPr>
              <a:t>dumb</a:t>
            </a:r>
            <a:r>
              <a:rPr lang="en-US" i="1" dirty="0">
                <a:latin typeface="Cambria" panose="02040503050406030204" pitchFamily="18" charset="0"/>
                <a:ea typeface="Cambria" panose="02040503050406030204" pitchFamily="18" charset="0"/>
              </a:rPr>
              <a:t>. Why then was it that they “</a:t>
            </a:r>
            <a:r>
              <a:rPr lang="en-US" b="1" i="1" dirty="0">
                <a:solidFill>
                  <a:srgbClr val="0000FF"/>
                </a:solidFill>
                <a:latin typeface="Cambria" panose="02040503050406030204" pitchFamily="18" charset="0"/>
                <a:ea typeface="Cambria" panose="02040503050406030204" pitchFamily="18" charset="0"/>
              </a:rPr>
              <a:t>were not able </a:t>
            </a:r>
            <a:r>
              <a:rPr lang="en-US" i="1" dirty="0">
                <a:solidFill>
                  <a:srgbClr val="0000FF"/>
                </a:solidFill>
                <a:latin typeface="Cambria" panose="02040503050406030204" pitchFamily="18" charset="0"/>
                <a:ea typeface="Cambria" panose="02040503050406030204" pitchFamily="18" charset="0"/>
              </a:rPr>
              <a:t>to speak to him kindly</a:t>
            </a:r>
            <a:r>
              <a:rPr lang="en-US" i="1" dirty="0">
                <a:latin typeface="Cambria" panose="02040503050406030204" pitchFamily="18" charset="0"/>
                <a:ea typeface="Cambria" panose="02040503050406030204" pitchFamily="18" charset="0"/>
              </a:rPr>
              <a:t>”? The answer is given in the same verse: it was because “</a:t>
            </a:r>
            <a:r>
              <a:rPr lang="en-US" i="1" dirty="0">
                <a:solidFill>
                  <a:srgbClr val="0000FF"/>
                </a:solidFill>
                <a:latin typeface="Cambria" panose="02040503050406030204" pitchFamily="18" charset="0"/>
                <a:ea typeface="Cambria" panose="02040503050406030204" pitchFamily="18" charset="0"/>
              </a:rPr>
              <a:t>they </a:t>
            </a:r>
            <a:r>
              <a:rPr lang="en-US" b="1" i="1" dirty="0">
                <a:solidFill>
                  <a:srgbClr val="0000FF"/>
                </a:solidFill>
                <a:latin typeface="Cambria" panose="02040503050406030204" pitchFamily="18" charset="0"/>
                <a:ea typeface="Cambria" panose="02040503050406030204" pitchFamily="18" charset="0"/>
              </a:rPr>
              <a:t>hated</a:t>
            </a:r>
            <a:r>
              <a:rPr lang="en-US" i="1" dirty="0">
                <a:solidFill>
                  <a:srgbClr val="0000FF"/>
                </a:solidFill>
                <a:latin typeface="Cambria" panose="02040503050406030204" pitchFamily="18" charset="0"/>
                <a:ea typeface="Cambria" panose="02040503050406030204" pitchFamily="18" charset="0"/>
              </a:rPr>
              <a:t> Joseph </a:t>
            </a:r>
            <a:r>
              <a:rPr lang="en-US" i="1" dirty="0">
                <a:latin typeface="Cambria" panose="02040503050406030204" pitchFamily="18" charset="0"/>
                <a:ea typeface="Cambria" panose="02040503050406030204" pitchFamily="18" charset="0"/>
              </a:rPr>
              <a:t>.”</a:t>
            </a:r>
          </a:p>
          <a:p>
            <a:r>
              <a:rPr lang="en-US" dirty="0"/>
              <a:t>What do you think of the distinction that Pink is making here? Does this distinction help you better understand how we can be held responsible for something we </a:t>
            </a:r>
            <a:r>
              <a:rPr lang="en-US" b="1" i="1" dirty="0"/>
              <a:t>cannot</a:t>
            </a:r>
            <a:r>
              <a:rPr lang="en-US" dirty="0"/>
              <a:t> do?</a:t>
            </a:r>
          </a:p>
          <a:p>
            <a:pPr marL="0" indent="0">
              <a:buNone/>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39616297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993369"/>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Listen to the LORD’s message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leaders of Sodom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Pay attention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to our God’s rebuke,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people of Gomorrah</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03909" y="1084812"/>
            <a:ext cx="8882149" cy="5403856"/>
          </a:xfrm>
        </p:spPr>
        <p:txBody>
          <a:bodyPr>
            <a:normAutofit fontScale="77500" lnSpcReduction="20000"/>
          </a:bodyPr>
          <a:lstStyle/>
          <a:p>
            <a:r>
              <a:rPr lang="en-US" sz="3600" dirty="0"/>
              <a:t>This verse, which introduces the </a:t>
            </a:r>
            <a:r>
              <a:rPr lang="en-US" sz="3600" b="1" i="1" dirty="0"/>
              <a:t>second</a:t>
            </a:r>
            <a:r>
              <a:rPr lang="en-US" sz="3600" dirty="0"/>
              <a:t> section of chapter one, begins with a command to hear the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LORD’s message</a:t>
            </a:r>
            <a:r>
              <a:rPr lang="en-US" sz="3600" dirty="0"/>
              <a:t>”.</a:t>
            </a:r>
          </a:p>
          <a:p>
            <a:r>
              <a:rPr lang="en-US" sz="3600" dirty="0"/>
              <a:t>The </a:t>
            </a:r>
            <a:r>
              <a:rPr lang="en-US" sz="3600" b="1" i="1" dirty="0"/>
              <a:t>same</a:t>
            </a:r>
            <a:r>
              <a:rPr lang="en-US" sz="3600" dirty="0"/>
              <a:t> imperatives which were addressed to the “</a:t>
            </a:r>
            <a:r>
              <a:rPr lang="en-US" sz="3600" i="1" dirty="0">
                <a:solidFill>
                  <a:srgbClr val="ED7D31">
                    <a:lumMod val="60000"/>
                    <a:lumOff val="40000"/>
                  </a:srgbClr>
                </a:solidFill>
                <a:latin typeface="Cambria" panose="02040503050406030204" pitchFamily="18" charset="0"/>
                <a:ea typeface="Cambria" panose="02040503050406030204" pitchFamily="18" charset="0"/>
              </a:rPr>
              <a:t>heavens</a:t>
            </a:r>
            <a:r>
              <a:rPr lang="en-US" sz="3600" dirty="0"/>
              <a:t>” and “</a:t>
            </a:r>
            <a:r>
              <a:rPr lang="en-US" sz="3600" i="1" dirty="0">
                <a:solidFill>
                  <a:srgbClr val="ED7D31">
                    <a:lumMod val="60000"/>
                    <a:lumOff val="40000"/>
                  </a:srgbClr>
                </a:solidFill>
                <a:latin typeface="Cambria" panose="02040503050406030204" pitchFamily="18" charset="0"/>
                <a:ea typeface="Cambria" panose="02040503050406030204" pitchFamily="18" charset="0"/>
              </a:rPr>
              <a:t>earth</a:t>
            </a:r>
            <a:r>
              <a:rPr lang="en-US" sz="3600" dirty="0"/>
              <a:t>” in verse 2 of the </a:t>
            </a:r>
            <a:r>
              <a:rPr lang="en-US" sz="3600" b="1" i="1" dirty="0"/>
              <a:t>first</a:t>
            </a:r>
            <a:r>
              <a:rPr lang="en-US" sz="3600" dirty="0"/>
              <a:t> section (“</a:t>
            </a:r>
            <a:r>
              <a:rPr lang="en-US" sz="3600" i="1" dirty="0">
                <a:solidFill>
                  <a:srgbClr val="ED7D31">
                    <a:lumMod val="60000"/>
                    <a:lumOff val="40000"/>
                  </a:srgbClr>
                </a:solidFill>
                <a:latin typeface="Cambria" panose="02040503050406030204" pitchFamily="18" charset="0"/>
                <a:ea typeface="Cambria" panose="02040503050406030204" pitchFamily="18" charset="0"/>
              </a:rPr>
              <a:t>Listen</a:t>
            </a:r>
            <a:r>
              <a:rPr lang="en-US" sz="3600" dirty="0"/>
              <a:t>” and “</a:t>
            </a:r>
            <a:r>
              <a:rPr lang="en-US" sz="3600" i="1" dirty="0">
                <a:solidFill>
                  <a:srgbClr val="ED7D31">
                    <a:lumMod val="60000"/>
                    <a:lumOff val="40000"/>
                  </a:srgbClr>
                </a:solidFill>
                <a:latin typeface="Cambria" panose="02040503050406030204" pitchFamily="18" charset="0"/>
                <a:ea typeface="Cambria" panose="02040503050406030204" pitchFamily="18" charset="0"/>
              </a:rPr>
              <a:t>Pay attention</a:t>
            </a:r>
            <a:r>
              <a:rPr lang="en-US" sz="3600" dirty="0"/>
              <a:t>” ) are directed here to the sinful people </a:t>
            </a:r>
            <a:r>
              <a:rPr lang="en-US" sz="3600" b="1" i="1" dirty="0"/>
              <a:t>themselves</a:t>
            </a:r>
            <a:r>
              <a:rPr lang="en-US" sz="3600" dirty="0"/>
              <a:t>.</a:t>
            </a:r>
          </a:p>
          <a:p>
            <a:r>
              <a:rPr lang="en-US" sz="3600" dirty="0"/>
              <a:t>Although a new section is introduced here, the reference to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Sodom</a:t>
            </a:r>
            <a:r>
              <a:rPr lang="en-US" sz="3600" dirty="0"/>
              <a:t>” and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Gomorrah</a:t>
            </a:r>
            <a:r>
              <a:rPr lang="en-US" sz="3600" dirty="0"/>
              <a:t>” connects this verse with the </a:t>
            </a:r>
            <a:r>
              <a:rPr lang="en-US" sz="3600" b="1" i="1" dirty="0"/>
              <a:t>last</a:t>
            </a:r>
            <a:r>
              <a:rPr lang="en-US" sz="3600" dirty="0"/>
              <a:t> verse of the preceding section.</a:t>
            </a:r>
          </a:p>
          <a:p>
            <a:r>
              <a:rPr lang="en-US" sz="3600" dirty="0"/>
              <a:t>According to preceding verse (verse 9),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 few survivors</a:t>
            </a:r>
            <a:r>
              <a:rPr lang="en-US" sz="3600" dirty="0"/>
              <a:t>” have been spared, and consequently the fate of Judah is </a:t>
            </a:r>
            <a:r>
              <a:rPr lang="en-US" sz="3600" b="1" i="1" dirty="0"/>
              <a:t>not</a:t>
            </a:r>
            <a:r>
              <a:rPr lang="en-US" sz="3600" dirty="0"/>
              <a:t> that of Sodom.</a:t>
            </a:r>
          </a:p>
          <a:p>
            <a:r>
              <a:rPr lang="en-US" sz="3600" dirty="0"/>
              <a:t>Nevertheless, in terms of their sinful behavior, Jerusalem’s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leaders</a:t>
            </a:r>
            <a:r>
              <a:rPr lang="en-US" sz="3600" dirty="0"/>
              <a:t>” have become a spiritual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Sodom</a:t>
            </a:r>
            <a:r>
              <a:rPr lang="en-US" sz="3600" dirty="0"/>
              <a:t>”, and her inhabitants a “</a:t>
            </a:r>
            <a:r>
              <a:rPr lang="en-US" sz="3300" i="1" dirty="0">
                <a:solidFill>
                  <a:srgbClr val="ED7D31">
                    <a:lumMod val="60000"/>
                    <a:lumOff val="40000"/>
                  </a:srgbClr>
                </a:solidFill>
                <a:latin typeface="Cambria" panose="02040503050406030204" pitchFamily="18" charset="0"/>
                <a:ea typeface="Cambria" panose="02040503050406030204" pitchFamily="18" charset="0"/>
              </a:rPr>
              <a:t>people of Gomorrah</a:t>
            </a:r>
            <a:r>
              <a:rPr lang="en-US" sz="3600" dirty="0"/>
              <a:t>” (cf. Rev 11:8).</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59</a:t>
            </a:r>
          </a:p>
        </p:txBody>
      </p:sp>
    </p:spTree>
    <p:extLst>
      <p:ext uri="{BB962C8B-B14F-4D97-AF65-F5344CB8AC3E}">
        <p14:creationId xmlns:p14="http://schemas.microsoft.com/office/powerpoint/2010/main" val="1505681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993369"/>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800" b="0" i="0" u="none" strike="noStrike" kern="1200" cap="none" spc="0" normalizeH="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Listen to the LORD’s message, you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leaders of Sodom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Pay attention to our God's rebuke,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people of Gomorrah</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180407"/>
            <a:ext cx="8437418" cy="4988849"/>
          </a:xfrm>
        </p:spPr>
        <p:txBody>
          <a:bodyPr>
            <a:normAutofit fontScale="92500"/>
          </a:bodyPr>
          <a:lstStyle/>
          <a:p>
            <a:r>
              <a:rPr lang="en-US" dirty="0"/>
              <a:t>Though a milder outcome has been granted to Jerusalem than to Sodom and Gomorrah, it is </a:t>
            </a:r>
            <a:r>
              <a:rPr lang="en-US" b="1" i="1" dirty="0"/>
              <a:t>not</a:t>
            </a:r>
            <a:r>
              <a:rPr lang="en-US" dirty="0"/>
              <a:t> due to any </a:t>
            </a:r>
            <a:r>
              <a:rPr lang="en-US" b="1" i="1" dirty="0"/>
              <a:t>merit</a:t>
            </a:r>
            <a:r>
              <a:rPr lang="en-US" dirty="0"/>
              <a:t> found in Jerusalem.</a:t>
            </a:r>
            <a:r>
              <a:rPr kumimoji="0" lang="en-US" b="0" i="0" u="none" strike="noStrike" kern="1200" cap="none" spc="0" normalizeH="0" baseline="30000" noProof="0" dirty="0">
                <a:ln>
                  <a:noFill/>
                </a:ln>
                <a:solidFill>
                  <a:prstClr val="white"/>
                </a:solidFill>
                <a:effectLst/>
                <a:uLnTx/>
                <a:uFillTx/>
                <a:latin typeface="Calibri" panose="020F0502020204030204"/>
              </a:rPr>
              <a:t> 1</a:t>
            </a:r>
            <a:endParaRPr lang="en-US" dirty="0"/>
          </a:p>
          <a:p>
            <a:r>
              <a:rPr lang="en-US" dirty="0"/>
              <a:t>In verse 9, Isaiah says that it’s only because of the </a:t>
            </a:r>
            <a:r>
              <a:rPr lang="en-US" b="1" i="1" dirty="0"/>
              <a:t>mercy of God </a:t>
            </a:r>
            <a:r>
              <a:rPr lang="en-US" dirty="0"/>
              <a:t>that Judah hasn’t </a:t>
            </a:r>
            <a:r>
              <a:rPr lang="en-US" b="1" i="1" dirty="0"/>
              <a:t>already</a:t>
            </a:r>
            <a:r>
              <a:rPr lang="en-US" dirty="0"/>
              <a:t> been destroyed like Sodom and Gomorrah were.</a:t>
            </a:r>
            <a:r>
              <a:rPr kumimoji="0" lang="en-US" b="0" i="0" u="none" strike="noStrike" kern="1200" cap="none" spc="0" normalizeH="0" baseline="30000" noProof="0" dirty="0">
                <a:ln>
                  <a:noFill/>
                </a:ln>
                <a:solidFill>
                  <a:prstClr val="white"/>
                </a:solidFill>
                <a:effectLst/>
                <a:uLnTx/>
                <a:uFillTx/>
                <a:latin typeface="Calibri" panose="020F0502020204030204"/>
              </a:rPr>
              <a:t> 2</a:t>
            </a:r>
            <a:r>
              <a:rPr lang="en-US" dirty="0"/>
              <a:t> </a:t>
            </a:r>
          </a:p>
          <a:p>
            <a:r>
              <a:rPr lang="en-US" dirty="0"/>
              <a:t>But if the people of Israel think they are </a:t>
            </a:r>
            <a:r>
              <a:rPr lang="en-US" b="1" i="1" dirty="0"/>
              <a:t>immune</a:t>
            </a:r>
            <a:r>
              <a:rPr lang="en-US" dirty="0"/>
              <a:t> from </a:t>
            </a:r>
            <a:r>
              <a:rPr lang="en-US" b="1" i="1" dirty="0"/>
              <a:t>judgment</a:t>
            </a:r>
            <a:r>
              <a:rPr lang="en-US" dirty="0"/>
              <a:t> because they are God’s chosen people, they’d better think again!</a:t>
            </a:r>
            <a:r>
              <a:rPr kumimoji="0" lang="en-US" b="0" i="0" u="none" strike="noStrike" kern="1200" cap="none" spc="0" normalizeH="0" baseline="30000" noProof="0" dirty="0">
                <a:ln>
                  <a:noFill/>
                </a:ln>
                <a:solidFill>
                  <a:prstClr val="white"/>
                </a:solidFill>
                <a:effectLst/>
                <a:uLnTx/>
                <a:uFillTx/>
                <a:latin typeface="Calibri" panose="020F0502020204030204"/>
              </a:rPr>
              <a:t> 2</a:t>
            </a:r>
            <a:r>
              <a:rPr lang="en-US" dirty="0"/>
              <a:t> </a:t>
            </a:r>
          </a:p>
          <a:p>
            <a:r>
              <a:rPr lang="en-US" dirty="0"/>
              <a:t>Ultimately, if their </a:t>
            </a:r>
            <a:r>
              <a:rPr lang="en-US" b="1" i="1" dirty="0"/>
              <a:t>behavior</a:t>
            </a:r>
            <a:r>
              <a:rPr lang="en-US" dirty="0"/>
              <a:t> is no different from that of the </a:t>
            </a:r>
            <a:r>
              <a:rPr lang="en-US" b="1" i="1" dirty="0"/>
              <a:t>world</a:t>
            </a:r>
            <a:r>
              <a:rPr lang="en-US" dirty="0"/>
              <a:t>, their </a:t>
            </a:r>
            <a:r>
              <a:rPr lang="en-US" b="1" i="1" dirty="0"/>
              <a:t>fate</a:t>
            </a:r>
            <a:r>
              <a:rPr lang="en-US" dirty="0"/>
              <a:t> will be no different either.</a:t>
            </a:r>
            <a:r>
              <a:rPr kumimoji="0" lang="en-US" b="0" i="0" u="none" strike="noStrike" kern="1200" cap="none" spc="0" normalizeH="0" baseline="30000" noProof="0" dirty="0">
                <a:ln>
                  <a:noFill/>
                </a:ln>
                <a:solidFill>
                  <a:prstClr val="white"/>
                </a:solidFill>
                <a:effectLst/>
                <a:uLnTx/>
                <a:uFillTx/>
                <a:latin typeface="Calibri" panose="020F0502020204030204"/>
              </a:rPr>
              <a:t> 2</a:t>
            </a:r>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211669"/>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59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Oswalt, John . Isaiah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NIV Application Commentary</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77). Zondervan Academic. </a:t>
            </a:r>
          </a:p>
        </p:txBody>
      </p:sp>
    </p:spTree>
    <p:extLst>
      <p:ext uri="{BB962C8B-B14F-4D97-AF65-F5344CB8AC3E}">
        <p14:creationId xmlns:p14="http://schemas.microsoft.com/office/powerpoint/2010/main" val="5041186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 what importance to me are your many sacrifices?” says the LORD. “I have had my fill of burnt sacrifices, of rams and the fat from steers. The blood of bulls, lambs, and goats I do not want.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fontScale="92500" lnSpcReduction="10000"/>
          </a:bodyPr>
          <a:lstStyle/>
          <a:p>
            <a:r>
              <a:rPr lang="en-US" dirty="0"/>
              <a:t>In answer to the prophet’s condemnation, the people of Judah </a:t>
            </a:r>
            <a:r>
              <a:rPr lang="en-US" b="1" i="1" dirty="0"/>
              <a:t>might</a:t>
            </a:r>
            <a:r>
              <a:rPr lang="en-US" dirty="0"/>
              <a:t> have pointed to their </a:t>
            </a:r>
            <a:r>
              <a:rPr lang="en-US" b="1" i="1" dirty="0"/>
              <a:t>religious</a:t>
            </a:r>
            <a:r>
              <a:rPr lang="en-US" dirty="0"/>
              <a:t> activities.</a:t>
            </a:r>
          </a:p>
          <a:p>
            <a:r>
              <a:rPr lang="en-US" dirty="0"/>
              <a:t>Did they not bring </a:t>
            </a:r>
            <a:r>
              <a:rPr lang="en-US" b="1" i="1" dirty="0"/>
              <a:t>sacrifices</a:t>
            </a:r>
            <a:r>
              <a:rPr lang="en-US" dirty="0"/>
              <a:t> as the Lord commanded? Did they not stretch out their arms in </a:t>
            </a:r>
            <a:r>
              <a:rPr lang="en-US" b="1" i="1" dirty="0"/>
              <a:t>prayer</a:t>
            </a:r>
            <a:r>
              <a:rPr lang="en-US" dirty="0"/>
              <a:t>?</a:t>
            </a:r>
          </a:p>
          <a:p>
            <a:r>
              <a:rPr lang="en-US" dirty="0"/>
              <a:t>How then could Isaiah speak so </a:t>
            </a:r>
            <a:r>
              <a:rPr lang="en-US" b="1" i="1" dirty="0"/>
              <a:t>harshly</a:t>
            </a:r>
            <a:r>
              <a:rPr lang="en-US" dirty="0"/>
              <a:t> to them?</a:t>
            </a:r>
          </a:p>
          <a:p>
            <a:r>
              <a:rPr lang="en-US" dirty="0"/>
              <a:t>Whether those questions were actually ever asked by the nation, we don’t know for sure.</a:t>
            </a:r>
          </a:p>
          <a:p>
            <a:r>
              <a:rPr lang="en-US" dirty="0"/>
              <a:t>But Isaiah proceeds to take away any such refuge, and clearly condemns </a:t>
            </a:r>
            <a:r>
              <a:rPr lang="en-US" b="1" i="1" dirty="0"/>
              <a:t>mere formalism </a:t>
            </a:r>
            <a:r>
              <a:rPr lang="en-US" dirty="0"/>
              <a:t>in religion.</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61</a:t>
            </a:r>
          </a:p>
        </p:txBody>
      </p:sp>
    </p:spTree>
    <p:extLst>
      <p:ext uri="{BB962C8B-B14F-4D97-AF65-F5344CB8AC3E}">
        <p14:creationId xmlns:p14="http://schemas.microsoft.com/office/powerpoint/2010/main" val="8386845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Of what importance to me are your many sacrifices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 LORD. “I have had my fill of burnt sacrifices, of rams and the fat from steers. The blood of bulls, lambs, and goats I do not want.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a:bodyPr>
          <a:lstStyle/>
          <a:p>
            <a:r>
              <a:rPr lang="en-US" sz="3600" dirty="0"/>
              <a:t>He begins by asking: “</a:t>
            </a:r>
            <a:r>
              <a:rPr kumimoji="0" lang="en-US" sz="36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what importance to me are your many sacrifices? </a:t>
            </a:r>
            <a:r>
              <a:rPr lang="en-US" sz="3600" dirty="0"/>
              <a:t>”</a:t>
            </a:r>
          </a:p>
          <a:p>
            <a:r>
              <a:rPr lang="en-US" sz="3600" dirty="0"/>
              <a:t>As the upcoming verses will show, Isaiah’s question is intended to express the idea: “What pleasure can I have in sacrifices unless they are </a:t>
            </a:r>
            <a:r>
              <a:rPr lang="en-US" sz="3600" b="1" i="1" dirty="0"/>
              <a:t>offered from the heart</a:t>
            </a:r>
            <a:r>
              <a:rPr lang="en-US" sz="3600" dirty="0"/>
              <a:t>?”</a:t>
            </a:r>
          </a:p>
          <a:p>
            <a:r>
              <a:rPr lang="en-US" sz="3600" dirty="0"/>
              <a:t>The answer, of course, is </a:t>
            </a:r>
            <a:r>
              <a:rPr lang="en-US" sz="3600" b="1" i="1" dirty="0"/>
              <a:t>none</a:t>
            </a:r>
            <a:r>
              <a:rPr lang="en-US" sz="3600" dirty="0"/>
              <a:t>.</a:t>
            </a:r>
          </a:p>
          <a:p>
            <a:pPr lvl="1"/>
            <a:endParaRPr lang="en-US" sz="32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61</a:t>
            </a:r>
          </a:p>
        </p:txBody>
      </p:sp>
    </p:spTree>
    <p:extLst>
      <p:ext uri="{BB962C8B-B14F-4D97-AF65-F5344CB8AC3E}">
        <p14:creationId xmlns:p14="http://schemas.microsoft.com/office/powerpoint/2010/main" val="38866820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Of what importance to me are your many sacrifices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 LORD. “I have had my fill of burnt sacrifices, of rams and the fat from steers. The blood of bulls, lambs, and goats I do not want.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fontScale="92500" lnSpcReduction="10000"/>
          </a:bodyPr>
          <a:lstStyle/>
          <a:p>
            <a:r>
              <a:rPr lang="en-US" sz="4200" dirty="0"/>
              <a:t>This same idea is expressed in a number of </a:t>
            </a:r>
            <a:r>
              <a:rPr lang="en-US" sz="4200" b="1" i="1" dirty="0"/>
              <a:t>other</a:t>
            </a:r>
            <a:r>
              <a:rPr lang="en-US" sz="4200" dirty="0"/>
              <a:t> places in the Old Testament:</a:t>
            </a:r>
          </a:p>
          <a:p>
            <a:pPr lvl="1"/>
            <a:r>
              <a:rPr lang="en-US" sz="3500" i="1" dirty="0">
                <a:solidFill>
                  <a:srgbClr val="ED7D31">
                    <a:lumMod val="60000"/>
                    <a:lumOff val="40000"/>
                  </a:srgbClr>
                </a:solidFill>
                <a:latin typeface="Cambria" panose="02040503050406030204" pitchFamily="18" charset="0"/>
                <a:ea typeface="Cambria" panose="02040503050406030204" pitchFamily="18" charset="0"/>
              </a:rPr>
              <a:t>Does the Lord take pleasure in burnt offerings and sacrifices as much as he does in </a:t>
            </a:r>
            <a:r>
              <a:rPr lang="en-US" sz="3500" b="1" i="1" dirty="0">
                <a:solidFill>
                  <a:schemeClr val="accent2"/>
                </a:solidFill>
                <a:latin typeface="Cambria" panose="02040503050406030204" pitchFamily="18" charset="0"/>
                <a:ea typeface="Cambria" panose="02040503050406030204" pitchFamily="18" charset="0"/>
              </a:rPr>
              <a:t>obedience</a:t>
            </a:r>
            <a:r>
              <a:rPr lang="en-US" sz="3500" i="1" dirty="0">
                <a:solidFill>
                  <a:srgbClr val="ED7D31">
                    <a:lumMod val="60000"/>
                    <a:lumOff val="40000"/>
                  </a:srgbClr>
                </a:solidFill>
                <a:latin typeface="Cambria" panose="02040503050406030204" pitchFamily="18" charset="0"/>
                <a:ea typeface="Cambria" panose="02040503050406030204" pitchFamily="18" charset="0"/>
              </a:rPr>
              <a:t>? Certainly, </a:t>
            </a:r>
            <a:r>
              <a:rPr lang="en-US" sz="3500" b="1" i="1" dirty="0">
                <a:solidFill>
                  <a:schemeClr val="accent2"/>
                </a:solidFill>
                <a:latin typeface="Cambria" panose="02040503050406030204" pitchFamily="18" charset="0"/>
                <a:ea typeface="Cambria" panose="02040503050406030204" pitchFamily="18" charset="0"/>
              </a:rPr>
              <a:t>obedience is better than sacrifice</a:t>
            </a:r>
            <a:r>
              <a:rPr lang="en-US" sz="3500" i="1" dirty="0">
                <a:solidFill>
                  <a:srgbClr val="ED7D31">
                    <a:lumMod val="60000"/>
                    <a:lumOff val="40000"/>
                  </a:srgbClr>
                </a:solidFill>
                <a:latin typeface="Cambria" panose="02040503050406030204" pitchFamily="18" charset="0"/>
                <a:ea typeface="Cambria" panose="02040503050406030204" pitchFamily="18" charset="0"/>
              </a:rPr>
              <a:t>; </a:t>
            </a:r>
            <a:r>
              <a:rPr lang="en-US" sz="3500" b="1" i="1" dirty="0">
                <a:solidFill>
                  <a:schemeClr val="accent2"/>
                </a:solidFill>
                <a:latin typeface="Cambria" panose="02040503050406030204" pitchFamily="18" charset="0"/>
                <a:ea typeface="Cambria" panose="02040503050406030204" pitchFamily="18" charset="0"/>
              </a:rPr>
              <a:t>paying attention is better than the fat of rams. </a:t>
            </a:r>
            <a:r>
              <a:rPr lang="en-US" sz="3500" dirty="0">
                <a:ea typeface="Cambria" panose="02040503050406030204" pitchFamily="18" charset="0"/>
              </a:rPr>
              <a:t>(1 Sam 15:22)</a:t>
            </a:r>
          </a:p>
          <a:p>
            <a:pPr lvl="1"/>
            <a:r>
              <a:rPr lang="en-US" sz="3500" i="1" dirty="0">
                <a:solidFill>
                  <a:srgbClr val="ED7D31">
                    <a:lumMod val="60000"/>
                    <a:lumOff val="40000"/>
                  </a:srgbClr>
                </a:solidFill>
                <a:latin typeface="Cambria" panose="02040503050406030204" pitchFamily="18" charset="0"/>
                <a:ea typeface="Cambria" panose="02040503050406030204" pitchFamily="18" charset="0"/>
              </a:rPr>
              <a:t>For I delight in </a:t>
            </a:r>
            <a:r>
              <a:rPr lang="en-US" sz="3500" b="1" i="1" dirty="0">
                <a:solidFill>
                  <a:schemeClr val="accent2"/>
                </a:solidFill>
                <a:latin typeface="Cambria" panose="02040503050406030204" pitchFamily="18" charset="0"/>
                <a:ea typeface="Cambria" panose="02040503050406030204" pitchFamily="18" charset="0"/>
              </a:rPr>
              <a:t>loyalty</a:t>
            </a:r>
            <a:r>
              <a:rPr lang="en-US" sz="3500" i="1" dirty="0">
                <a:solidFill>
                  <a:srgbClr val="ED7D31">
                    <a:lumMod val="60000"/>
                    <a:lumOff val="40000"/>
                  </a:srgbClr>
                </a:solidFill>
                <a:latin typeface="Cambria" panose="02040503050406030204" pitchFamily="18" charset="0"/>
                <a:ea typeface="Cambria" panose="02040503050406030204" pitchFamily="18" charset="0"/>
              </a:rPr>
              <a:t> </a:t>
            </a:r>
            <a:r>
              <a:rPr lang="en-US" sz="3500" b="1" i="1" dirty="0">
                <a:solidFill>
                  <a:schemeClr val="accent2"/>
                </a:solidFill>
                <a:latin typeface="Cambria" panose="02040503050406030204" pitchFamily="18" charset="0"/>
                <a:ea typeface="Cambria" panose="02040503050406030204" pitchFamily="18" charset="0"/>
              </a:rPr>
              <a:t>rather than sacrifice</a:t>
            </a:r>
            <a:r>
              <a:rPr lang="en-US" sz="3500" i="1" dirty="0">
                <a:solidFill>
                  <a:srgbClr val="ED7D31">
                    <a:lumMod val="60000"/>
                    <a:lumOff val="40000"/>
                  </a:srgbClr>
                </a:solidFill>
                <a:latin typeface="Cambria" panose="02040503050406030204" pitchFamily="18" charset="0"/>
                <a:ea typeface="Cambria" panose="02040503050406030204" pitchFamily="18" charset="0"/>
              </a:rPr>
              <a:t>, And in </a:t>
            </a:r>
            <a:r>
              <a:rPr lang="en-US" sz="3500" b="1" i="1" dirty="0">
                <a:solidFill>
                  <a:schemeClr val="accent2"/>
                </a:solidFill>
                <a:latin typeface="Cambria" panose="02040503050406030204" pitchFamily="18" charset="0"/>
                <a:ea typeface="Cambria" panose="02040503050406030204" pitchFamily="18" charset="0"/>
              </a:rPr>
              <a:t>the knowledge of God rather than burnt offerings</a:t>
            </a:r>
            <a:r>
              <a:rPr lang="en-US" sz="3500" i="1" dirty="0">
                <a:solidFill>
                  <a:srgbClr val="ED7D31">
                    <a:lumMod val="60000"/>
                    <a:lumOff val="40000"/>
                  </a:srgbClr>
                </a:solidFill>
                <a:latin typeface="Cambria" panose="02040503050406030204" pitchFamily="18" charset="0"/>
                <a:ea typeface="Cambria" panose="02040503050406030204" pitchFamily="18" charset="0"/>
              </a:rPr>
              <a:t>. </a:t>
            </a:r>
            <a:r>
              <a:rPr lang="en-US" sz="3500" dirty="0">
                <a:ea typeface="Cambria" panose="02040503050406030204" pitchFamily="18" charset="0"/>
              </a:rPr>
              <a:t>(Hos 6:6)</a:t>
            </a:r>
          </a:p>
          <a:p>
            <a:pPr marL="342900" lvl="1" indent="0">
              <a:buNone/>
            </a:pPr>
            <a:endParaRPr lang="en-US" sz="32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61</a:t>
            </a:r>
          </a:p>
        </p:txBody>
      </p:sp>
    </p:spTree>
    <p:extLst>
      <p:ext uri="{BB962C8B-B14F-4D97-AF65-F5344CB8AC3E}">
        <p14:creationId xmlns:p14="http://schemas.microsoft.com/office/powerpoint/2010/main" val="22873508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2865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Of what importance to me are your many sacrifices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says the LORD. “I have had my fill of burnt sacrifices, of rams and the fat from steers. The blood of bulls, lambs, and goats I do not want.</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95102" y="1730689"/>
            <a:ext cx="8437418" cy="4564150"/>
          </a:xfrm>
        </p:spPr>
        <p:txBody>
          <a:bodyPr>
            <a:normAutofit fontScale="77500" lnSpcReduction="20000"/>
          </a:bodyPr>
          <a:lstStyle/>
          <a:p>
            <a:r>
              <a:rPr lang="en-US" sz="5000" dirty="0"/>
              <a:t>This same idea is expressed in a number of other places in the Old Testament:</a:t>
            </a:r>
          </a:p>
          <a:p>
            <a:pPr lvl="1"/>
            <a:r>
              <a:rPr lang="en-US" sz="4100" i="1" dirty="0">
                <a:solidFill>
                  <a:srgbClr val="ED7D31">
                    <a:lumMod val="60000"/>
                    <a:lumOff val="40000"/>
                  </a:srgbClr>
                </a:solidFill>
                <a:latin typeface="Cambria" panose="02040503050406030204" pitchFamily="18" charset="0"/>
                <a:ea typeface="Cambria" panose="02040503050406030204" pitchFamily="18" charset="0"/>
              </a:rPr>
              <a:t>I absolutely despise your festivals! I get no pleasure from your religious assemblies. Even if you offer me burnt and grain offerings, I will not be satisfied; I will not look with favor on your peace offerings of fattened calves. Take away from me your noisy songs; I don’t want to hear the music of your stringed instruments. </a:t>
            </a:r>
            <a:r>
              <a:rPr lang="en-US" sz="4100" b="1" i="1" dirty="0">
                <a:solidFill>
                  <a:schemeClr val="accent2"/>
                </a:solidFill>
                <a:latin typeface="Cambria" panose="02040503050406030204" pitchFamily="18" charset="0"/>
                <a:ea typeface="Cambria" panose="02040503050406030204" pitchFamily="18" charset="0"/>
              </a:rPr>
              <a:t>Justice must flow like torrents of water, righteous actions like a stream that never dries up</a:t>
            </a:r>
            <a:r>
              <a:rPr lang="en-US" sz="4100" i="1" dirty="0">
                <a:solidFill>
                  <a:srgbClr val="ED7D31">
                    <a:lumMod val="60000"/>
                    <a:lumOff val="40000"/>
                  </a:srgbClr>
                </a:solidFill>
                <a:latin typeface="Cambria" panose="02040503050406030204" pitchFamily="18" charset="0"/>
                <a:ea typeface="Cambria" panose="02040503050406030204" pitchFamily="18" charset="0"/>
              </a:rPr>
              <a:t>. </a:t>
            </a:r>
            <a:r>
              <a:rPr lang="en-US" sz="4100" dirty="0">
                <a:ea typeface="Cambria" panose="02040503050406030204" pitchFamily="18" charset="0"/>
              </a:rPr>
              <a:t>(Amos 5:21-24).</a:t>
            </a:r>
          </a:p>
          <a:p>
            <a:pPr lvl="1"/>
            <a:endParaRPr lang="en-US" sz="32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Edward J. Young; Eerdmans; p. 61</a:t>
            </a:r>
          </a:p>
        </p:txBody>
      </p:sp>
    </p:spTree>
    <p:extLst>
      <p:ext uri="{BB962C8B-B14F-4D97-AF65-F5344CB8AC3E}">
        <p14:creationId xmlns:p14="http://schemas.microsoft.com/office/powerpoint/2010/main" val="112055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23939</TotalTime>
  <Words>4663</Words>
  <Application>Microsoft Office PowerPoint</Application>
  <PresentationFormat>On-screen Show (4:3)</PresentationFormat>
  <Paragraphs>186</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Cambria</vt:lpstr>
      <vt:lpstr>Century Gothic</vt:lpstr>
      <vt:lpstr>Office Theme</vt:lpstr>
      <vt:lpstr>2_Office Theme</vt:lpstr>
      <vt:lpstr>Highlights     From the  Book of  Isaiah</vt:lpstr>
      <vt:lpstr>Corrupt Worship (Isaiah 1:10-20)</vt:lpstr>
      <vt:lpstr>Corrupt Worship (Isaiah 1:10-20)</vt:lpstr>
      <vt:lpstr>10 Listen to the LORD’s message, you leaders of Sodom! Pay attention to our God’s rebuke, people of Gomorrah!</vt:lpstr>
      <vt:lpstr>10 Listen to the LORD’s message, you leaders of Sodom! Pay attention to our God's rebuke, people of Gomorrah!</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11 “Of what importance to me are your many sacrifices?” says the LORD. “I have had my fill of burnt sacrifices, of rams and the fat from steers. The blood of bulls, lambs, and goats I do not want.</vt:lpstr>
      <vt:lpstr>12 When you enter my presence, do you actually think I want this – animals trampling on my courtyards?</vt:lpstr>
      <vt:lpstr>13 Do not bring any more meaningless offerings; I consider your incense detestable! You observe new moon festivals, Sabbaths, and convocations, but I cannot tolerate sin-stained celebrations!</vt:lpstr>
      <vt:lpstr>14 I hate your new moon festivals and assemblies; they are a burden that I am tired of carrying.</vt:lpstr>
      <vt:lpstr>14 I hate your new moon festivals and assemblies; they are a burden that I am tired of carrying.</vt:lpstr>
      <vt:lpstr>15 When you spread out your hands in prayer, I look the other way; when you offer your many prayers, I do not listen because your hands are covered with blood.”</vt:lpstr>
      <vt:lpstr>16 Wash! Cleanse yourselves! Remove your sinful deeds from my sight. Stop sinning.</vt:lpstr>
      <vt:lpstr>16 Wash! Cleanse yourselves! Remove your sinful deeds from my sight. Stop sinning.</vt:lpstr>
      <vt:lpstr>16 Wash! Cleanse yourselves! Remove your sinful deeds from my sight. Stop sinning.</vt:lpstr>
      <vt:lpstr>17 Learn to do what is right. Promote justice. Give the oppressed reason to celebrate. Take up the cause of the orphan. Defend the rights of the widow.</vt:lpstr>
      <vt:lpstr>17 Learn to do what is right. Promote justice. Give the oppressed reason to celebrate. Take up the cause of the orphan. Defend the rights of the widow.</vt:lpstr>
      <vt:lpstr>17 Learn to do what is right. Promote justice. Give the oppressed reason to celebrate. Take up the cause of the orphan. Defend the rights of the widow.</vt:lpstr>
      <vt:lpstr>18 “Come, let’s consider your options,” says the LORD. “Though your sins have stained you like the color red, you can become white like snow; though they are as easy to see as the color scarlet, you can become white like wool.</vt:lpstr>
      <vt:lpstr>18 “Come, let’s consider your options,” says the LORD. “Though your sins have stained you like the color red, you can become white like snow; though they are as easy to see as the color scarlet, you can become white like wool.</vt:lpstr>
      <vt:lpstr>18 “Come, let’s consider your options,” says the LORD. “Though your sins have stained you like the color red, you can become white like snow; though they are as easy to see as the color scarlet, you can become white like wool.</vt:lpstr>
      <vt:lpstr>19 If you have a willing attitude and obey, then you will again eat the good crops of the land. 20 But if you refuse and rebel, you will be devoured by the sword.” Know for certain that the LORD has spoken.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301</cp:revision>
  <cp:lastPrinted>2023-04-23T14:16:09Z</cp:lastPrinted>
  <dcterms:created xsi:type="dcterms:W3CDTF">2022-12-04T03:23:23Z</dcterms:created>
  <dcterms:modified xsi:type="dcterms:W3CDTF">2023-04-23T14:26:37Z</dcterms:modified>
</cp:coreProperties>
</file>