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16" r:id="rId2"/>
  </p:sldMasterIdLst>
  <p:notesMasterIdLst>
    <p:notesMasterId r:id="rId9"/>
  </p:notesMasterIdLst>
  <p:handoutMasterIdLst>
    <p:handoutMasterId r:id="rId10"/>
  </p:handoutMasterIdLst>
  <p:sldIdLst>
    <p:sldId id="3396" r:id="rId3"/>
    <p:sldId id="3404" r:id="rId4"/>
    <p:sldId id="3406" r:id="rId5"/>
    <p:sldId id="3405" r:id="rId6"/>
    <p:sldId id="3402" r:id="rId7"/>
    <p:sldId id="3403" r:id="rId8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4B183"/>
    <a:srgbClr val="FFFF99"/>
    <a:srgbClr val="3D481F"/>
    <a:srgbClr val="334017"/>
    <a:srgbClr val="FFCCCC"/>
    <a:srgbClr val="3E491F"/>
    <a:srgbClr val="344017"/>
    <a:srgbClr val="3F4A20"/>
    <a:srgbClr val="334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2" autoAdjust="0"/>
    <p:restoredTop sz="94636" autoAdjust="0"/>
  </p:normalViewPr>
  <p:slideViewPr>
    <p:cSldViewPr snapToGrid="0">
      <p:cViewPr varScale="1">
        <p:scale>
          <a:sx n="162" d="100"/>
          <a:sy n="162" d="100"/>
        </p:scale>
        <p:origin x="163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2" d="100"/>
          <a:sy n="122" d="100"/>
        </p:scale>
        <p:origin x="493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D050F2-B705-22B0-17E5-C826B5D730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68D3AA-DD06-9A33-8DC5-B8D77E9ECF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9C46CDA2-243C-4BE4-BB8A-CCE78D818377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D82612-C319-9F33-BE08-ACC0E330D2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r>
              <a:rPr lang="en-US"/>
              <a:t>http://purifiedbyfaith.com/Isaiah/Isaiah.htm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2CB308-4E45-9087-D1EF-880A281B03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3B2534E-7144-40B4-918B-7E2BA6B00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90966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95968A8-64DE-47C8-ACE8-5907827ACF34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r>
              <a:rPr lang="en-US"/>
              <a:t>http://purifiedbyfaith.com/Isaiah/Isaiah.htm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B78FD6F2-DA5A-4383-88C2-0A1D32D73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5278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2AB77-487A-CC2B-ACF6-94DC113A7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1D5E2C-365B-D2DD-CFBE-34511E032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50012-B16C-E6B3-1135-9DDED215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4C82AD-DBC2-4394-8D52-CAB38C44591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E8138-1B51-C3C1-A56D-E7378E02A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5A051-833C-F097-0163-0DE7828F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B71B97-0AFD-42BC-BA0A-3E971DE89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96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7CDE-6A48-EDB8-49BF-EED557344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6AB15-130B-B498-CBA2-F02B539D3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85008-485D-300B-FE28-FD64D465CD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4C82AD-DBC2-4394-8D52-CAB38C44591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4E38C-BF2D-EFB0-F248-4EB5C202B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CD659-9E26-5BF8-A5F8-DE8143D90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B71B97-0AFD-42BC-BA0A-3E971DE89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33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B24557-7F9A-2497-5FE6-AE81CDD1B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3107AF-F674-233C-8BE3-B93A8819C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F0A74-074B-045E-87F8-F14CA0F55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4C82AD-DBC2-4394-8D52-CAB38C44591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2A128-B25E-4D40-250D-26BFFE7C3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6E019-3400-0882-28F5-938FC3C5C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B71B97-0AFD-42BC-BA0A-3E971DE89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20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93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35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699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48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638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274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759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0">
              <a:srgbClr val="3D481F"/>
            </a:gs>
            <a:gs pos="100000">
              <a:srgbClr val="334017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40CA6-7632-25D4-B48A-BFA8A9131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96145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rgbClr val="FFFF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5CAD6-6C27-7A82-467E-BD3D43667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975" y="1047832"/>
            <a:ext cx="8449370" cy="5278403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8947B-5521-3397-C94B-6EDAF3D7E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9144000" cy="365125"/>
          </a:xfrm>
        </p:spPr>
        <p:txBody>
          <a:bodyPr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3011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379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2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9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EFDE3-4C31-932F-C15E-1ACF814F1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8FBD2-43D8-4C19-977D-583994355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D6EDB-B552-2B48-2A4B-ACF1F1B6E5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4C82AD-DBC2-4394-8D52-CAB38C44591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4F342-91BE-6EEE-8ADC-741967A1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84FE7-5F44-3368-149B-B9651396E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B71B97-0AFD-42BC-BA0A-3E971DE89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09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D7404-C9B0-1AE3-C397-FAAA137F7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4BD34-B193-A1C3-51DA-AF91DC2CCB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B51081-C60F-DED8-2436-24B862136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FBB94-90A8-F8FC-967B-84DB0A7B42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4C82AD-DBC2-4394-8D52-CAB38C44591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EE73D-3696-BECE-C8B3-4D5DE43FA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E6DE2-C09A-F5BD-2960-7EB53FAD0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B71B97-0AFD-42BC-BA0A-3E971DE89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74CCA-7B59-179B-85D3-4D30970FE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AA025-89AA-816C-2BCF-30160B3E9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5EB38-B8D4-6F57-912F-254232804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909745-13BC-AD72-660A-7C76352CE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CE41B4-D4B3-68FD-B42C-5F8701719B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6C55AD-B154-C65C-B81E-B7A9F198C4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4C82AD-DBC2-4394-8D52-CAB38C44591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AAD716-F2EA-9743-B03F-56A781D6B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959F30-DB59-6E43-0343-E63D13146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B71B97-0AFD-42BC-BA0A-3E971DE89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63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1379-91C6-EADA-843E-AAF82B2EF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5EB847-734C-2F82-8FFB-9757D1FC7E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4C82AD-DBC2-4394-8D52-CAB38C44591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90EAD-B22D-0ADA-9985-3A4081C24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E7D041-5C2D-6229-D4E9-5EF75A18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B71B97-0AFD-42BC-BA0A-3E971DE89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8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D377EE-D810-B322-03EF-4A5E973550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4C82AD-DBC2-4394-8D52-CAB38C44591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9BDFDF-E4CC-0BE1-9686-85C9A5AEC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373F9B-9295-EFC5-72C6-AEE3AA04C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B71B97-0AFD-42BC-BA0A-3E971DE89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5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BF13F-C5E7-411E-3139-66D2B2F92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1C6DE-6BDC-754B-1030-90000660C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CDC634-E992-FFC7-5E95-C09E32FCC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F0504-E538-AEA6-DA07-85DE0B2B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4C82AD-DBC2-4394-8D52-CAB38C44591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31B50-9F9E-5E07-2B9E-BA8A162E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E9388-3D8D-5C5E-496D-959ECB0F0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B71B97-0AFD-42BC-BA0A-3E971DE89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3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8185E-456F-DBF4-01DC-AA58F669C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AC5F3-E8E2-1769-A98E-0D722CCD44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F77438-FF38-4876-7603-E44DC78FF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31DF7-1A17-170B-F324-B4658DEF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F4C82AD-DBC2-4394-8D52-CAB38C44591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B79E2-B300-6A1E-9B9B-B3A624921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1AC83-6463-B1C9-720A-0A8E9D597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5B71B97-0AFD-42BC-BA0A-3E971DE897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899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D481F"/>
            </a:gs>
            <a:gs pos="100000">
              <a:srgbClr val="334017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6B16CA-9AA2-7FDF-7B0C-5E3786063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202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A3427-95DE-CABD-A825-2118C7DA8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0410" y="985040"/>
            <a:ext cx="8527860" cy="51919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F239E-E35A-7E8A-F4E8-62FDEE17A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492875"/>
            <a:ext cx="9143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2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FFFF99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3684F-6E02-41A5-B07B-A82B4A395C65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91E89-5284-4F18-A16A-D3C9C617F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8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art.org/en/ernest-meissonier/isaiah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purifiedbyfaith.com/Isaiah/Hebrews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ty.org/library/blog/B171214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gonier.org/learn/series/holiness-of-god/the-importance-of-holiness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3.xml"/><Relationship Id="rId4" Type="http://schemas.openxmlformats.org/officeDocument/2006/relationships/hyperlink" Target="https://www.weareteachers.com/moving-beyond-classroom-discussions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42644EB-3F5F-EA2D-2D0C-28D56C902C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" y="0"/>
            <a:ext cx="9136766" cy="685800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54AB2C89-0599-CA33-72B1-16350A672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6829" y="0"/>
            <a:ext cx="4219106" cy="4733886"/>
          </a:xfrm>
          <a:effectLst/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6600" b="1" dirty="0">
                <a:solidFill>
                  <a:srgbClr val="CC3300"/>
                </a:solidFill>
                <a:effectLst>
                  <a:outerShdw blurRad="25400" dist="38100" dir="2400000" algn="tl" rotWithShape="0">
                    <a:srgbClr val="FFFF99"/>
                  </a:outerShdw>
                </a:effectLst>
                <a:latin typeface="Century Gothic" panose="020B0502020202020204" pitchFamily="34" charset="0"/>
              </a:rPr>
              <a:t>Highlights </a:t>
            </a:r>
            <a:br>
              <a:rPr lang="en-US" sz="6600" b="1" dirty="0">
                <a:solidFill>
                  <a:srgbClr val="CC3300"/>
                </a:solidFill>
                <a:effectLst>
                  <a:outerShdw blurRad="25400" dist="38100" dir="2400000" algn="tl" rotWithShape="0">
                    <a:srgbClr val="FFFF99"/>
                  </a:outerShdw>
                </a:effectLst>
                <a:latin typeface="Century Gothic" panose="020B0502020202020204" pitchFamily="34" charset="0"/>
              </a:rPr>
            </a:br>
            <a:r>
              <a:rPr lang="en-US" sz="800" b="1" dirty="0">
                <a:solidFill>
                  <a:srgbClr val="CC3300"/>
                </a:solidFill>
                <a:effectLst>
                  <a:outerShdw blurRad="25400" dist="38100" dir="2400000" algn="tl" rotWithShape="0">
                    <a:srgbClr val="FFFF99"/>
                  </a:outerShdw>
                </a:effectLst>
                <a:latin typeface="Century Gothic" panose="020B0502020202020204" pitchFamily="34" charset="0"/>
              </a:rPr>
              <a:t>  </a:t>
            </a:r>
            <a:br>
              <a:rPr lang="en-US" sz="800" b="1" dirty="0">
                <a:solidFill>
                  <a:srgbClr val="CC3300"/>
                </a:solidFill>
                <a:effectLst>
                  <a:outerShdw blurRad="25400" dist="38100" dir="2400000" algn="tl" rotWithShape="0">
                    <a:srgbClr val="FFFF99"/>
                  </a:outerShdw>
                </a:effectLst>
                <a:latin typeface="Century Gothic" panose="020B0502020202020204" pitchFamily="34" charset="0"/>
              </a:rPr>
            </a:br>
            <a:r>
              <a:rPr lang="en-US" sz="6600" b="1" dirty="0">
                <a:solidFill>
                  <a:srgbClr val="CC3300"/>
                </a:solidFill>
                <a:effectLst>
                  <a:outerShdw blurRad="25400" dist="38100" dir="2400000" algn="tl" rotWithShape="0">
                    <a:srgbClr val="FFFF99"/>
                  </a:outerShdw>
                </a:effectLst>
                <a:latin typeface="Century Gothic" panose="020B0502020202020204" pitchFamily="34" charset="0"/>
              </a:rPr>
              <a:t>From the </a:t>
            </a:r>
            <a:br>
              <a:rPr lang="en-US" sz="6600" b="1" dirty="0">
                <a:solidFill>
                  <a:srgbClr val="CC3300"/>
                </a:solidFill>
                <a:effectLst>
                  <a:outerShdw blurRad="25400" dist="38100" dir="2400000" algn="tl" rotWithShape="0">
                    <a:srgbClr val="FFFF99"/>
                  </a:outerShdw>
                </a:effectLst>
                <a:latin typeface="Century Gothic" panose="020B0502020202020204" pitchFamily="34" charset="0"/>
              </a:rPr>
            </a:br>
            <a:r>
              <a:rPr lang="en-US" sz="6600" b="1" dirty="0">
                <a:solidFill>
                  <a:srgbClr val="CC3300"/>
                </a:solidFill>
                <a:effectLst>
                  <a:outerShdw blurRad="25400" dist="38100" dir="2400000" algn="tl" rotWithShape="0">
                    <a:srgbClr val="FFFF99"/>
                  </a:outerShdw>
                </a:effectLst>
                <a:latin typeface="Century Gothic" panose="020B0502020202020204" pitchFamily="34" charset="0"/>
              </a:rPr>
              <a:t>Book of </a:t>
            </a:r>
            <a:br>
              <a:rPr lang="en-US" sz="6600" b="1" dirty="0">
                <a:solidFill>
                  <a:srgbClr val="CC3300"/>
                </a:solidFill>
                <a:effectLst>
                  <a:outerShdw blurRad="25400" dist="38100" dir="2400000" algn="tl" rotWithShape="0">
                    <a:srgbClr val="FFFF99"/>
                  </a:outerShdw>
                </a:effectLst>
                <a:latin typeface="Century Gothic" panose="020B0502020202020204" pitchFamily="34" charset="0"/>
              </a:rPr>
            </a:br>
            <a:r>
              <a:rPr lang="en-US" sz="9600" b="1" dirty="0">
                <a:solidFill>
                  <a:srgbClr val="CC3300"/>
                </a:solidFill>
                <a:effectLst>
                  <a:outerShdw blurRad="25400" dist="38100" dir="2400000" algn="tl" rotWithShape="0">
                    <a:srgbClr val="FFFF99"/>
                  </a:outerShdw>
                </a:effectLst>
                <a:latin typeface="Century Gothic" panose="020B0502020202020204" pitchFamily="34" charset="0"/>
              </a:rPr>
              <a:t>Isaiah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E56C7F-388E-A031-CB9B-C90A23AC59B5}"/>
              </a:ext>
            </a:extLst>
          </p:cNvPr>
          <p:cNvSpPr txBox="1"/>
          <p:nvPr/>
        </p:nvSpPr>
        <p:spPr>
          <a:xfrm>
            <a:off x="4921277" y="6550223"/>
            <a:ext cx="42191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https://www.wikiart.org/en/ernest-meissonier/isaiah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D4CB24-A0F0-4E6E-D4A2-DE300945CBE9}"/>
              </a:ext>
            </a:extLst>
          </p:cNvPr>
          <p:cNvSpPr txBox="1"/>
          <p:nvPr/>
        </p:nvSpPr>
        <p:spPr>
          <a:xfrm>
            <a:off x="0" y="6334780"/>
            <a:ext cx="4307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To Download this lesson go to: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4"/>
              </a:rPr>
              <a:t>http://www.purifiedbyfaith.com/Isaiah/Isaiah.htm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0545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D481F"/>
            </a:gs>
            <a:gs pos="100000">
              <a:srgbClr val="334017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E2CD9-75A4-2178-1A42-CFCB9020A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12604" cy="1809177"/>
          </a:xfrm>
        </p:spPr>
        <p:txBody>
          <a:bodyPr>
            <a:noAutofit/>
          </a:bodyPr>
          <a:lstStyle/>
          <a:p>
            <a:r>
              <a:rPr lang="en-US" sz="4400" dirty="0"/>
              <a:t>Introduction to Isaiah 6:1-13:</a:t>
            </a:r>
            <a:br>
              <a:rPr lang="en-US" sz="4400" dirty="0"/>
            </a:br>
            <a:r>
              <a:rPr lang="en-US" sz="3600" dirty="0"/>
              <a:t>R.C. Sproul on </a:t>
            </a:r>
            <a:br>
              <a:rPr lang="en-US" sz="3600" dirty="0"/>
            </a:br>
            <a:r>
              <a:rPr lang="en-US" sz="3600" dirty="0"/>
              <a:t>“</a:t>
            </a:r>
            <a:r>
              <a:rPr lang="en-US" sz="3600" i="1" dirty="0"/>
              <a:t>The Importance of Holiness</a:t>
            </a:r>
            <a:r>
              <a:rPr lang="en-US" sz="3600" dirty="0"/>
              <a:t>”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25296-EA53-9F7B-5998-75DCAC10A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182" y="2091739"/>
            <a:ext cx="8435635" cy="43946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The first time I heard R. C. Sproul teach was several decades ago. I can't recall the exact date, but I do remember his teaching like it was yesterday...</a:t>
            </a:r>
          </a:p>
          <a:p>
            <a:pPr marL="0" indent="0">
              <a:buNone/>
            </a:pP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He began in Isaiah 6, a passage I knew well. I had preached on it myself more than once. But after hearing R. C.'s powerful description of the majesty and magnificence of “the Lord sitting upon a throne, high and lifted up” (Isaiah 6:1), I never looked at that passage the same way again. It was as if R. C. had taken us into the very throne room of heaven to see a glimpse of God's holiness with our own eyes.</a:t>
            </a:r>
          </a:p>
          <a:p>
            <a:pPr marL="0" indent="0">
              <a:buNone/>
            </a:pPr>
            <a:r>
              <a:rPr lang="en-US" b="0" i="1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(John MacArthur)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9C47C4-C6ED-50C2-9346-8781AFF9326C}"/>
              </a:ext>
            </a:extLst>
          </p:cNvPr>
          <p:cNvSpPr txBox="1"/>
          <p:nvPr/>
        </p:nvSpPr>
        <p:spPr>
          <a:xfrm>
            <a:off x="0" y="648638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US" sz="1800" u="sng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https://www.gty.org/library/blog/B171214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3013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D481F"/>
            </a:gs>
            <a:gs pos="100000">
              <a:srgbClr val="334017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E2CD9-75A4-2178-1A42-CFCB9020A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8160"/>
          </a:xfrm>
        </p:spPr>
        <p:txBody>
          <a:bodyPr>
            <a:noAutofit/>
          </a:bodyPr>
          <a:lstStyle/>
          <a:p>
            <a:r>
              <a:rPr lang="en-US" sz="4400" dirty="0"/>
              <a:t>Introduction to Isaiah 6:1-13:</a:t>
            </a:r>
            <a:br>
              <a:rPr lang="en-US" sz="4400" dirty="0"/>
            </a:br>
            <a:r>
              <a:rPr lang="en-US" sz="3600" dirty="0"/>
              <a:t>R.C. Sproul on </a:t>
            </a:r>
            <a:br>
              <a:rPr lang="en-US" sz="3600" dirty="0"/>
            </a:br>
            <a:r>
              <a:rPr lang="en-US" sz="3600" dirty="0"/>
              <a:t>“</a:t>
            </a:r>
            <a:r>
              <a:rPr lang="en-US" sz="3600" i="1" dirty="0"/>
              <a:t>The Importance of Holiness</a:t>
            </a:r>
            <a:r>
              <a:rPr lang="en-US" sz="3600" dirty="0"/>
              <a:t>”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9C47C4-C6ED-50C2-9346-8781AFF9326C}"/>
              </a:ext>
            </a:extLst>
          </p:cNvPr>
          <p:cNvSpPr txBox="1"/>
          <p:nvPr/>
        </p:nvSpPr>
        <p:spPr>
          <a:xfrm>
            <a:off x="0" y="648638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</a:tabLst>
            </a:pPr>
            <a:r>
              <a:rPr lang="en-US" sz="1800" u="sng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https://www.ligonier.org/learn/series/holiness-of-god/the-importance-of-holiness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Content Placeholder 7">
            <a:hlinkClick r:id="rId3"/>
            <a:extLst>
              <a:ext uri="{FF2B5EF4-FFF2-40B4-BE49-F238E27FC236}">
                <a16:creationId xmlns:a16="http://schemas.microsoft.com/office/drawing/2014/main" id="{A816CC9A-FE72-7F71-34F6-F034EB6F79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100" y="2091036"/>
            <a:ext cx="6431716" cy="4395352"/>
          </a:xfrm>
        </p:spPr>
      </p:pic>
    </p:spTree>
    <p:extLst>
      <p:ext uri="{BB962C8B-B14F-4D97-AF65-F5344CB8AC3E}">
        <p14:creationId xmlns:p14="http://schemas.microsoft.com/office/powerpoint/2010/main" val="3213587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D3185-EF80-D9D1-F41B-C2D6768C7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88719"/>
          </a:xfrm>
        </p:spPr>
        <p:txBody>
          <a:bodyPr>
            <a:noAutofit/>
          </a:bodyPr>
          <a:lstStyle/>
          <a:p>
            <a:r>
              <a:rPr lang="en-US" sz="4400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6B5F8-336E-B215-E1ED-14D18AAAF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974" y="1284315"/>
            <a:ext cx="8525487" cy="53533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 plan to </a:t>
            </a:r>
            <a:r>
              <a:rPr lang="en-US" b="1" i="1" dirty="0"/>
              <a:t>recap</a:t>
            </a:r>
            <a:r>
              <a:rPr lang="en-US" dirty="0"/>
              <a:t> some of the major ideas that we heard R.C. Sproul talk about in Isaiah 1:1-4 and then I plan to cover the </a:t>
            </a:r>
            <a:r>
              <a:rPr lang="en-US" b="1" i="1" dirty="0"/>
              <a:t>remainder</a:t>
            </a:r>
            <a:r>
              <a:rPr lang="en-US" dirty="0"/>
              <a:t> of the </a:t>
            </a:r>
            <a:r>
              <a:rPr lang="en-US" dirty="0">
                <a:solidFill>
                  <a:srgbClr val="FFFF99"/>
                </a:solidFill>
              </a:rPr>
              <a:t>Isaiah 6:1-13</a:t>
            </a:r>
            <a:r>
              <a:rPr lang="en-US" dirty="0"/>
              <a:t> which talks about </a:t>
            </a:r>
            <a:r>
              <a:rPr lang="en-US" dirty="0">
                <a:solidFill>
                  <a:srgbClr val="FFFF99"/>
                </a:solidFill>
              </a:rPr>
              <a:t>Isaiah’s Commission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399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519446"/>
            <a:ext cx="8915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4"/>
              </a:rPr>
              <a:t>https://www.weareteachers.com/moving-beyond-classroom-discussions/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0" y="25879"/>
            <a:ext cx="9144000" cy="1269521"/>
          </a:xfrm>
          <a:effectLst/>
        </p:spPr>
        <p:txBody>
          <a:bodyPr>
            <a:noAutofit/>
          </a:bodyPr>
          <a:lstStyle/>
          <a:p>
            <a:r>
              <a:rPr lang="en-US" sz="6600" b="1">
                <a:solidFill>
                  <a:schemeClr val="bg1"/>
                </a:solidFill>
                <a:effectLst>
                  <a:glow rad="139700">
                    <a:srgbClr val="C00000">
                      <a:alpha val="40000"/>
                    </a:srgbClr>
                  </a:glow>
                  <a:outerShdw blurRad="114300" dist="38100" dir="13500000" algn="br" rotWithShape="0">
                    <a:prstClr val="black"/>
                  </a:outerShdw>
                </a:effectLst>
              </a:rPr>
              <a:t>Class Discussion Time</a:t>
            </a:r>
            <a:endParaRPr lang="en-US" sz="40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glow rad="139700">
                  <a:srgbClr val="C00000">
                    <a:alpha val="40000"/>
                  </a:srgbClr>
                </a:glow>
                <a:outerShdw blurRad="114300" dist="38100" dir="13500000" algn="br" rotWithShape="0">
                  <a:prstClr val="black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0452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5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9592"/>
            <a:ext cx="9144000" cy="719981"/>
          </a:xfrm>
        </p:spPr>
        <p:txBody>
          <a:bodyPr>
            <a:normAutofit/>
          </a:bodyPr>
          <a:lstStyle/>
          <a:p>
            <a:r>
              <a:rPr lang="en-US" sz="4000" b="1" dirty="0"/>
              <a:t>*Class Discussion Time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1630" y="918324"/>
            <a:ext cx="8991600" cy="5939676"/>
          </a:xfrm>
        </p:spPr>
        <p:txBody>
          <a:bodyPr>
            <a:normAutofit/>
          </a:bodyPr>
          <a:lstStyle/>
          <a:p>
            <a:r>
              <a:rPr lang="en-US" sz="3200" dirty="0"/>
              <a:t>Do you think Christians today are sometimes too casual in the way they approach God?</a:t>
            </a:r>
          </a:p>
          <a:p>
            <a:r>
              <a:rPr lang="en-US" sz="3200" dirty="0"/>
              <a:t>What about: </a:t>
            </a:r>
          </a:p>
          <a:p>
            <a:pPr lvl="1"/>
            <a:r>
              <a:rPr lang="en-US" sz="3200" i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Let us then with </a:t>
            </a:r>
            <a:r>
              <a:rPr lang="en-US" sz="3200" b="1" i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confidence</a:t>
            </a:r>
            <a:r>
              <a:rPr lang="en-US" sz="3200" i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draw near to the throne of grace </a:t>
            </a:r>
            <a:r>
              <a:rPr lang="en-US" sz="2800" dirty="0"/>
              <a:t>(Heb 4:16)</a:t>
            </a:r>
          </a:p>
          <a:p>
            <a:pPr lvl="1"/>
            <a:r>
              <a:rPr lang="en-US" sz="3200" i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Brothers, since we have </a:t>
            </a:r>
            <a:r>
              <a:rPr lang="en-US" sz="3200" b="1" i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confidence</a:t>
            </a:r>
            <a:r>
              <a:rPr lang="en-US" sz="3200" i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to enter the holy places by the blood of Jesus… </a:t>
            </a:r>
            <a:r>
              <a:rPr lang="en-US" sz="2800" dirty="0"/>
              <a:t>(Heb 10:19) </a:t>
            </a:r>
          </a:p>
          <a:p>
            <a:r>
              <a:rPr lang="en-US" sz="3600" dirty="0"/>
              <a:t>Is there a balance to be had here?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2412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31805</TotalTime>
  <Words>368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Century Gothic</vt:lpstr>
      <vt:lpstr>Office Theme</vt:lpstr>
      <vt:lpstr>2_Office Theme</vt:lpstr>
      <vt:lpstr>Highlights     From the  Book of  Isaiah</vt:lpstr>
      <vt:lpstr>Introduction to Isaiah 6:1-13: R.C. Sproul on  “The Importance of Holiness”</vt:lpstr>
      <vt:lpstr>Introduction to Isaiah 6:1-13: R.C. Sproul on  “The Importance of Holiness”</vt:lpstr>
      <vt:lpstr>Next Time</vt:lpstr>
      <vt:lpstr>Class Discussion Time</vt:lpstr>
      <vt:lpstr>*Class Discussion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Highlights  from the  Book of  Isaiah</dc:title>
  <dc:creator>Robert Connolly</dc:creator>
  <cp:lastModifiedBy>Robert Connolly</cp:lastModifiedBy>
  <cp:revision>360</cp:revision>
  <cp:lastPrinted>2023-04-30T14:02:28Z</cp:lastPrinted>
  <dcterms:created xsi:type="dcterms:W3CDTF">2022-12-04T03:23:23Z</dcterms:created>
  <dcterms:modified xsi:type="dcterms:W3CDTF">2023-05-07T22:30:08Z</dcterms:modified>
</cp:coreProperties>
</file>