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6"/>
  </p:notesMasterIdLst>
  <p:handoutMasterIdLst>
    <p:handoutMasterId r:id="rId37"/>
  </p:handoutMasterIdLst>
  <p:sldIdLst>
    <p:sldId id="3400" r:id="rId3"/>
    <p:sldId id="3397" r:id="rId4"/>
    <p:sldId id="3420" r:id="rId5"/>
    <p:sldId id="3425" r:id="rId6"/>
    <p:sldId id="3426" r:id="rId7"/>
    <p:sldId id="3427" r:id="rId8"/>
    <p:sldId id="3416" r:id="rId9"/>
    <p:sldId id="3429" r:id="rId10"/>
    <p:sldId id="3419" r:id="rId11"/>
    <p:sldId id="3431" r:id="rId12"/>
    <p:sldId id="3454" r:id="rId13"/>
    <p:sldId id="3432" r:id="rId14"/>
    <p:sldId id="3434" r:id="rId15"/>
    <p:sldId id="3435" r:id="rId16"/>
    <p:sldId id="3436" r:id="rId17"/>
    <p:sldId id="3437" r:id="rId18"/>
    <p:sldId id="3422" r:id="rId19"/>
    <p:sldId id="3438" r:id="rId20"/>
    <p:sldId id="3439" r:id="rId21"/>
    <p:sldId id="3441" r:id="rId22"/>
    <p:sldId id="3443" r:id="rId23"/>
    <p:sldId id="3444" r:id="rId24"/>
    <p:sldId id="3440" r:id="rId25"/>
    <p:sldId id="3445" r:id="rId26"/>
    <p:sldId id="3446" r:id="rId27"/>
    <p:sldId id="3447" r:id="rId28"/>
    <p:sldId id="3449" r:id="rId29"/>
    <p:sldId id="3448" r:id="rId30"/>
    <p:sldId id="3455" r:id="rId31"/>
    <p:sldId id="3453" r:id="rId32"/>
    <p:sldId id="3451" r:id="rId33"/>
    <p:sldId id="3456" r:id="rId34"/>
    <p:sldId id="3452" r:id="rId3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4B183"/>
    <a:srgbClr val="FFFF99"/>
    <a:srgbClr val="3D481F"/>
    <a:srgbClr val="334017"/>
    <a:srgbClr val="FFCCCC"/>
    <a:srgbClr val="3E491F"/>
    <a:srgbClr val="344017"/>
    <a:srgbClr val="3F4A20"/>
    <a:srgbClr val="3340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02" autoAdjust="0"/>
    <p:restoredTop sz="94636" autoAdjust="0"/>
  </p:normalViewPr>
  <p:slideViewPr>
    <p:cSldViewPr snapToGrid="0">
      <p:cViewPr varScale="1">
        <p:scale>
          <a:sx n="162" d="100"/>
          <a:sy n="162" d="100"/>
        </p:scale>
        <p:origin x="1636" y="100"/>
      </p:cViewPr>
      <p:guideLst/>
    </p:cSldViewPr>
  </p:slideViewPr>
  <p:notesTextViewPr>
    <p:cViewPr>
      <p:scale>
        <a:sx n="1" d="1"/>
        <a:sy n="1" d="1"/>
      </p:scale>
      <p:origin x="0" y="0"/>
    </p:cViewPr>
  </p:notesText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5/14/2023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5/14/2023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5/14/2023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5/14/2023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5/14/2023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5/14/2023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5/14/2023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5/14/2023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5/14/2023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ligonier.org/learn/conferences/after-darkness-light-2015-national-conference/holy-holy-holy-2015-nationa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hyperlink" Target="https://www.ligonier.org/learn/series/holiness-of-god/the-importance-of-holines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ligonier.org/learn/series/holiness-of-god/the-importance-of-holines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4354983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75743"/>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But then one of the seraphs flew toward me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In his hand was a hot coal he had taken from the altar with tongs.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touched my mouth with it and said, “Look, this coal has touched your lips. Your evil is removed; your sin is forgiven.”</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145206" y="1726764"/>
            <a:ext cx="8998794" cy="4866334"/>
          </a:xfrm>
        </p:spPr>
        <p:txBody>
          <a:bodyPr>
            <a:normAutofit/>
          </a:bodyPr>
          <a:lstStyle/>
          <a:p>
            <a:r>
              <a:rPr lang="en-US" sz="3600" dirty="0"/>
              <a:t>Notice that the initiative has been on God’s part all along: </a:t>
            </a:r>
          </a:p>
          <a:p>
            <a:pPr lvl="1"/>
            <a:r>
              <a:rPr lang="en-US" sz="3200" dirty="0"/>
              <a:t>Revealing (verses 2-3), </a:t>
            </a:r>
          </a:p>
          <a:p>
            <a:pPr lvl="1"/>
            <a:r>
              <a:rPr lang="en-US" sz="3200" dirty="0"/>
              <a:t>Excluding and Condemning (4-5) </a:t>
            </a:r>
          </a:p>
          <a:p>
            <a:r>
              <a:rPr lang="en-US" sz="3600" dirty="0"/>
              <a:t>And now here God sends the seraph to the one he has chosen to save.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77-78). </a:t>
            </a:r>
          </a:p>
        </p:txBody>
      </p:sp>
    </p:spTree>
    <p:extLst>
      <p:ext uri="{BB962C8B-B14F-4D97-AF65-F5344CB8AC3E}">
        <p14:creationId xmlns:p14="http://schemas.microsoft.com/office/powerpoint/2010/main" val="27281445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75743"/>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But then one of the seraphs flew toward me. In his hand was a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hot coal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he had taken from the altar with tongs.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touched my mouth with it and said, “Look, this coal has touched your lips. Your evil is removed; your sin is forgiven.”</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145206" y="1726764"/>
            <a:ext cx="8998794" cy="4866334"/>
          </a:xfrm>
        </p:spPr>
        <p:txBody>
          <a:bodyPr>
            <a:normAutofit fontScale="92500" lnSpcReduction="20000"/>
          </a:bodyPr>
          <a:lstStyle/>
          <a:p>
            <a:r>
              <a:rPr lang="en-US" dirty="0"/>
              <a:t>In the Old Testament fire is </a:t>
            </a:r>
            <a:r>
              <a:rPr lang="en-US" b="1" i="1" dirty="0"/>
              <a:t>usually</a:t>
            </a:r>
            <a:r>
              <a:rPr lang="en-US" dirty="0"/>
              <a:t> not a </a:t>
            </a:r>
            <a:r>
              <a:rPr lang="en-US" b="1" i="1" dirty="0"/>
              <a:t>cleansing</a:t>
            </a:r>
            <a:r>
              <a:rPr lang="en-US" dirty="0"/>
              <a:t> agent but is symbolic of the </a:t>
            </a:r>
            <a:r>
              <a:rPr lang="en-US" b="1" i="1" dirty="0"/>
              <a:t>wrath</a:t>
            </a:r>
            <a:r>
              <a:rPr lang="en-US" dirty="0"/>
              <a:t> of God (Gen 3:24; Num 11:1-3) and his </a:t>
            </a:r>
            <a:r>
              <a:rPr lang="en-US" b="1" i="1" dirty="0"/>
              <a:t>unapproachable holiness </a:t>
            </a:r>
            <a:r>
              <a:rPr lang="en-US" dirty="0"/>
              <a:t>(Exod 3:2-6; 19:18-25):</a:t>
            </a:r>
          </a:p>
          <a:p>
            <a:pPr lvl="1"/>
            <a:r>
              <a:rPr lang="en-US" i="1" dirty="0">
                <a:solidFill>
                  <a:srgbClr val="ED7D31">
                    <a:lumMod val="60000"/>
                    <a:lumOff val="40000"/>
                  </a:srgbClr>
                </a:solidFill>
                <a:latin typeface="Cambria" panose="02040503050406030204" pitchFamily="18" charset="0"/>
                <a:ea typeface="Cambria" panose="02040503050406030204" pitchFamily="18" charset="0"/>
              </a:rPr>
              <a:t>When the people complained, it displeased the Lord. When the Lord heard it, his anger burned, and so </a:t>
            </a:r>
            <a:r>
              <a:rPr lang="en-US" b="1" i="1" dirty="0">
                <a:solidFill>
                  <a:schemeClr val="accent2"/>
                </a:solidFill>
                <a:latin typeface="Cambria" panose="02040503050406030204" pitchFamily="18" charset="0"/>
                <a:ea typeface="Cambria" panose="02040503050406030204" pitchFamily="18" charset="0"/>
              </a:rPr>
              <a:t>the</a:t>
            </a:r>
            <a:r>
              <a:rPr lang="en-US" i="1" dirty="0">
                <a:solidFill>
                  <a:srgbClr val="ED7D31">
                    <a:lumMod val="60000"/>
                    <a:lumOff val="40000"/>
                  </a:srgbClr>
                </a:solidFill>
                <a:latin typeface="Cambria" panose="02040503050406030204" pitchFamily="18" charset="0"/>
                <a:ea typeface="Cambria" panose="02040503050406030204" pitchFamily="18" charset="0"/>
              </a:rPr>
              <a:t> </a:t>
            </a:r>
            <a:r>
              <a:rPr lang="en-US" b="1" i="1" dirty="0">
                <a:solidFill>
                  <a:schemeClr val="accent2"/>
                </a:solidFill>
                <a:latin typeface="Cambria" panose="02040503050406030204" pitchFamily="18" charset="0"/>
                <a:ea typeface="Cambria" panose="02040503050406030204" pitchFamily="18" charset="0"/>
              </a:rPr>
              <a:t>fire of the Lord burned among them </a:t>
            </a:r>
            <a:r>
              <a:rPr lang="en-US" i="1" dirty="0">
                <a:solidFill>
                  <a:srgbClr val="ED7D31">
                    <a:lumMod val="60000"/>
                    <a:lumOff val="40000"/>
                  </a:srgbClr>
                </a:solidFill>
                <a:latin typeface="Cambria" panose="02040503050406030204" pitchFamily="18" charset="0"/>
                <a:ea typeface="Cambria" panose="02040503050406030204" pitchFamily="18" charset="0"/>
              </a:rPr>
              <a:t>and consumed some of the outer parts of the camp. When the people cried to Moses, he prayed to the Lord, and </a:t>
            </a:r>
            <a:r>
              <a:rPr lang="en-US" b="1" i="1" dirty="0">
                <a:solidFill>
                  <a:schemeClr val="accent2"/>
                </a:solidFill>
                <a:latin typeface="Cambria" panose="02040503050406030204" pitchFamily="18" charset="0"/>
                <a:ea typeface="Cambria" panose="02040503050406030204" pitchFamily="18" charset="0"/>
              </a:rPr>
              <a:t>the</a:t>
            </a:r>
            <a:r>
              <a:rPr lang="en-US" i="1" dirty="0">
                <a:solidFill>
                  <a:srgbClr val="ED7D31">
                    <a:lumMod val="60000"/>
                    <a:lumOff val="40000"/>
                  </a:srgbClr>
                </a:solidFill>
                <a:latin typeface="Cambria" panose="02040503050406030204" pitchFamily="18" charset="0"/>
                <a:ea typeface="Cambria" panose="02040503050406030204" pitchFamily="18" charset="0"/>
              </a:rPr>
              <a:t> </a:t>
            </a:r>
            <a:r>
              <a:rPr lang="en-US" b="1" i="1" dirty="0">
                <a:solidFill>
                  <a:schemeClr val="accent2"/>
                </a:solidFill>
                <a:latin typeface="Cambria" panose="02040503050406030204" pitchFamily="18" charset="0"/>
                <a:ea typeface="Cambria" panose="02040503050406030204" pitchFamily="18" charset="0"/>
              </a:rPr>
              <a:t>fire</a:t>
            </a:r>
            <a:r>
              <a:rPr lang="en-US" i="1" dirty="0">
                <a:solidFill>
                  <a:srgbClr val="ED7D31">
                    <a:lumMod val="60000"/>
                    <a:lumOff val="40000"/>
                  </a:srgbClr>
                </a:solidFill>
                <a:latin typeface="Cambria" panose="02040503050406030204" pitchFamily="18" charset="0"/>
                <a:ea typeface="Cambria" panose="02040503050406030204" pitchFamily="18" charset="0"/>
              </a:rPr>
              <a:t> died out. </a:t>
            </a:r>
            <a:r>
              <a:rPr lang="en-US" dirty="0"/>
              <a:t>(Num 11:1-2)</a:t>
            </a:r>
          </a:p>
          <a:p>
            <a:pPr lvl="1"/>
            <a:r>
              <a:rPr lang="en-US" i="1" dirty="0">
                <a:solidFill>
                  <a:srgbClr val="ED7D31">
                    <a:lumMod val="60000"/>
                    <a:lumOff val="40000"/>
                  </a:srgbClr>
                </a:solidFill>
                <a:latin typeface="Cambria" panose="02040503050406030204" pitchFamily="18" charset="0"/>
                <a:ea typeface="Cambria" panose="02040503050406030204" pitchFamily="18" charset="0"/>
              </a:rPr>
              <a:t>Now Mount Sinai was completely covered with smoke because the Lord had descended on it </a:t>
            </a:r>
            <a:r>
              <a:rPr lang="en-US" b="1" i="1" dirty="0">
                <a:solidFill>
                  <a:schemeClr val="accent2"/>
                </a:solidFill>
                <a:latin typeface="Cambria" panose="02040503050406030204" pitchFamily="18" charset="0"/>
                <a:ea typeface="Cambria" panose="02040503050406030204" pitchFamily="18" charset="0"/>
              </a:rPr>
              <a:t>in fire</a:t>
            </a:r>
            <a:r>
              <a:rPr lang="en-US" i="1" dirty="0">
                <a:solidFill>
                  <a:srgbClr val="ED7D31">
                    <a:lumMod val="60000"/>
                    <a:lumOff val="40000"/>
                  </a:srgbClr>
                </a:solidFill>
                <a:latin typeface="Cambria" panose="02040503050406030204" pitchFamily="18" charset="0"/>
                <a:ea typeface="Cambria" panose="02040503050406030204" pitchFamily="18" charset="0"/>
              </a:rPr>
              <a:t>, and its smoke went up like the smoke of a great furnace, and the whole mountain shook violently…  The Lord said to Moses, “Go down and </a:t>
            </a:r>
            <a:r>
              <a:rPr lang="en-US" b="1" i="1" dirty="0">
                <a:solidFill>
                  <a:schemeClr val="accent2"/>
                </a:solidFill>
                <a:latin typeface="Cambria" panose="02040503050406030204" pitchFamily="18" charset="0"/>
                <a:ea typeface="Cambria" panose="02040503050406030204" pitchFamily="18" charset="0"/>
              </a:rPr>
              <a:t>solemnly warn the people, lest they force their way through to the Lord to look, and many of them perish</a:t>
            </a:r>
            <a:r>
              <a:rPr lang="en-US" i="1" dirty="0">
                <a:solidFill>
                  <a:srgbClr val="ED7D31">
                    <a:lumMod val="60000"/>
                    <a:lumOff val="40000"/>
                  </a:srgbClr>
                </a:solidFill>
                <a:latin typeface="Cambria" panose="02040503050406030204" pitchFamily="18" charset="0"/>
                <a:ea typeface="Cambria" panose="02040503050406030204" pitchFamily="18" charset="0"/>
              </a:rPr>
              <a:t>.” </a:t>
            </a:r>
            <a:r>
              <a:rPr lang="en-US" dirty="0"/>
              <a:t>(Exod 19:18, 21) </a:t>
            </a:r>
            <a:endParaRPr lang="en-US" i="1" dirty="0">
              <a:solidFill>
                <a:srgbClr val="ED7D31">
                  <a:lumMod val="60000"/>
                  <a:lumOff val="40000"/>
                </a:srgbClr>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77-78). </a:t>
            </a:r>
          </a:p>
        </p:txBody>
      </p:sp>
    </p:spTree>
    <p:extLst>
      <p:ext uri="{BB962C8B-B14F-4D97-AF65-F5344CB8AC3E}">
        <p14:creationId xmlns:p14="http://schemas.microsoft.com/office/powerpoint/2010/main" val="36381379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75743"/>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But then one of the seraphs flew toward me.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In his hand was a hot coal he had taken from the altar with tongs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touched my mouth with it and said, “Look, this coal has touched your lips. Your evil is removed; your sin is forgiven.”</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895516"/>
            <a:ext cx="8998794" cy="4590873"/>
          </a:xfrm>
        </p:spPr>
        <p:txBody>
          <a:bodyPr>
            <a:normAutofit fontScale="92500" lnSpcReduction="20000"/>
          </a:bodyPr>
          <a:lstStyle/>
          <a:p>
            <a:r>
              <a:rPr lang="en-US" dirty="0"/>
              <a:t>But here, the “</a:t>
            </a:r>
            <a:r>
              <a:rPr lang="en-US" i="1" dirty="0">
                <a:solidFill>
                  <a:srgbClr val="ED7D31">
                    <a:lumMod val="60000"/>
                    <a:lumOff val="40000"/>
                  </a:srgbClr>
                </a:solidFill>
                <a:latin typeface="Cambria" panose="02040503050406030204" pitchFamily="18" charset="0"/>
                <a:ea typeface="Cambria" panose="02040503050406030204" pitchFamily="18" charset="0"/>
              </a:rPr>
              <a:t>hot coal</a:t>
            </a:r>
            <a:r>
              <a:rPr lang="en-US" dirty="0"/>
              <a:t>” which was brought to Isaiah was fire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taken from the altar</a:t>
            </a:r>
            <a:r>
              <a:rPr lang="en-US" dirty="0"/>
              <a:t>”. </a:t>
            </a:r>
          </a:p>
          <a:p>
            <a:r>
              <a:rPr lang="en-US" dirty="0"/>
              <a:t>The perpetual fire (Lev 6:12-13) on the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altar</a:t>
            </a:r>
            <a:r>
              <a:rPr lang="en-US" dirty="0"/>
              <a:t>” went beyond symbolizing divine wrath, for the altar was the place where the holy God accepted and was satisfied by blood sacrifice (Lev 17:11). </a:t>
            </a:r>
          </a:p>
          <a:p>
            <a:r>
              <a:rPr lang="en-US" dirty="0"/>
              <a:t>The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altar</a:t>
            </a:r>
            <a:r>
              <a:rPr lang="en-US" dirty="0"/>
              <a:t>” symbolizes the ideas of atonement, propitiation and satisfaction required by God and of the forgiveness, cleansing and reconciliation needed by his people. </a:t>
            </a:r>
          </a:p>
          <a:p>
            <a:r>
              <a:rPr lang="en-US" dirty="0"/>
              <a:t>All this is achieved through substitutionary sacrifice and is brought to Isaiah, encapsulated in the single symbol of the live coal.</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77-78). </a:t>
            </a:r>
          </a:p>
        </p:txBody>
      </p:sp>
    </p:spTree>
    <p:extLst>
      <p:ext uri="{BB962C8B-B14F-4D97-AF65-F5344CB8AC3E}">
        <p14:creationId xmlns:p14="http://schemas.microsoft.com/office/powerpoint/2010/main" val="36436728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2052492"/>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But then one of the seraphs flew toward me. In his hand was a hot coal he had taken from the altar with tongs.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touched my mouth with it and said,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Look, this coal has touched your lips. Your evil is removed</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your sin is forgiven.”</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150605"/>
            <a:ext cx="8998794" cy="4335783"/>
          </a:xfrm>
        </p:spPr>
        <p:txBody>
          <a:bodyPr>
            <a:normAutofit fontScale="92500" lnSpcReduction="20000"/>
          </a:bodyPr>
          <a:lstStyle/>
          <a:p>
            <a:r>
              <a:rPr lang="en-US" dirty="0"/>
              <a:t>The touching of Isaiah’s lips with a live coal demonstrates how God ministers to the sinner at the point that he confesses his spiritual need (cf. verse 5). </a:t>
            </a:r>
          </a:p>
          <a:p>
            <a:r>
              <a:rPr lang="en-US" dirty="0"/>
              <a:t>The effect is </a:t>
            </a:r>
            <a:r>
              <a:rPr lang="en-US" b="1" i="1" dirty="0"/>
              <a:t>instantaneous</a:t>
            </a:r>
            <a:r>
              <a:rPr lang="en-US" dirty="0"/>
              <a:t>. </a:t>
            </a:r>
          </a:p>
          <a:p>
            <a:r>
              <a:rPr lang="en-US" dirty="0"/>
              <a:t>In the Hebrew grammar, the two verbs,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touched</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your lips</a:t>
            </a:r>
            <a:r>
              <a:rPr lang="en-US" dirty="0"/>
              <a:t>” and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your evil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is removed</a:t>
            </a:r>
            <a:r>
              <a:rPr lang="en-US" dirty="0"/>
              <a:t>”, are </a:t>
            </a:r>
            <a:r>
              <a:rPr lang="en-US" b="1" i="1" dirty="0"/>
              <a:t>simultaneous</a:t>
            </a:r>
            <a:r>
              <a:rPr lang="en-US" dirty="0"/>
              <a:t> – as soon as the one happened the other happened also. </a:t>
            </a:r>
          </a:p>
          <a:p>
            <a:r>
              <a:rPr lang="en-US" dirty="0"/>
              <a:t>Isaiah contributes </a:t>
            </a:r>
            <a:r>
              <a:rPr lang="en-US" b="1" i="1" dirty="0"/>
              <a:t>nothing</a:t>
            </a:r>
            <a:r>
              <a:rPr lang="en-US" dirty="0"/>
              <a:t>; </a:t>
            </a:r>
            <a:r>
              <a:rPr lang="en-US" b="1" i="1" dirty="0"/>
              <a:t>all</a:t>
            </a:r>
            <a:r>
              <a:rPr lang="en-US" dirty="0"/>
              <a:t> of Isaiah’s deliverance is of </a:t>
            </a:r>
            <a:r>
              <a:rPr lang="en-US" b="1" i="1" dirty="0"/>
              <a:t>God</a:t>
            </a:r>
            <a:r>
              <a:rPr lang="en-US" dirty="0"/>
              <a:t> –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this coal has touched your lips. Your evil is removed</a:t>
            </a:r>
            <a:r>
              <a:rPr lang="en-US" dirty="0"/>
              <a:t>”. </a:t>
            </a:r>
          </a:p>
          <a:p>
            <a:r>
              <a:rPr lang="en-US" dirty="0"/>
              <a:t>A comprehensive work of dealing with sin takes place.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77-78). </a:t>
            </a:r>
          </a:p>
        </p:txBody>
      </p:sp>
    </p:spTree>
    <p:extLst>
      <p:ext uri="{BB962C8B-B14F-4D97-AF65-F5344CB8AC3E}">
        <p14:creationId xmlns:p14="http://schemas.microsoft.com/office/powerpoint/2010/main" val="9598765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993625"/>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But then one of the seraphs flew toward me. In his hand was a hot coal he had taken from the altar with tongs.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touched my mouth with it and said, “Look, this coal has touched your lips. </a:t>
            </a:r>
            <a:r>
              <a:rPr lang="en-US" sz="2800" i="1" dirty="0">
                <a:solidFill>
                  <a:schemeClr val="accent2"/>
                </a:solidFill>
                <a:latin typeface="Cambria" panose="02040503050406030204" pitchFamily="18" charset="0"/>
                <a:ea typeface="Cambria" panose="02040503050406030204" pitchFamily="18" charset="0"/>
                <a:cs typeface="+mn-cs"/>
              </a:rPr>
              <a:t>Your evil is removed; your sin is forgiven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158455"/>
            <a:ext cx="8998794" cy="4327934"/>
          </a:xfrm>
        </p:spPr>
        <p:txBody>
          <a:bodyPr>
            <a:normAutofit/>
          </a:bodyPr>
          <a:lstStyle/>
          <a:p>
            <a:r>
              <a:rPr lang="en-US" dirty="0"/>
              <a:t>Isaiah confesses what he </a:t>
            </a:r>
            <a:r>
              <a:rPr lang="en-US" b="1" i="1" dirty="0"/>
              <a:t>knows</a:t>
            </a:r>
            <a:r>
              <a:rPr lang="en-US" dirty="0"/>
              <a:t> (that his lips are contaminated by sin) but God deals with his: </a:t>
            </a:r>
          </a:p>
          <a:p>
            <a:pPr lvl="1"/>
            <a:r>
              <a:rPr lang="en-US" dirty="0"/>
              <a:t>“</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evil</a:t>
            </a:r>
            <a:r>
              <a:rPr lang="en-US" dirty="0"/>
              <a:t>” – the inner reality of the deviant nature</a:t>
            </a:r>
          </a:p>
          <a:p>
            <a:pPr lvl="1"/>
            <a:r>
              <a:rPr lang="en-US" dirty="0"/>
              <a:t>“</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sin</a:t>
            </a:r>
            <a:r>
              <a:rPr lang="en-US" dirty="0"/>
              <a:t>” – the specific instances of his shortcoming. </a:t>
            </a:r>
          </a:p>
          <a:p>
            <a:r>
              <a:rPr lang="en-US" dirty="0"/>
              <a:t>God deals with our sin through the payment of a price. </a:t>
            </a:r>
          </a:p>
          <a:p>
            <a:r>
              <a:rPr lang="en-US" dirty="0"/>
              <a:t>The Hebrew verb  (</a:t>
            </a:r>
            <a:r>
              <a:rPr lang="en-US" i="1" dirty="0" err="1"/>
              <a:t>kippēr</a:t>
            </a:r>
            <a:r>
              <a:rPr lang="en-US" dirty="0"/>
              <a:t>) translated here as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forgiven</a:t>
            </a:r>
            <a:r>
              <a:rPr lang="en-US" dirty="0"/>
              <a:t>” means “to pay a ransom”, the price which justice requires.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77-78). </a:t>
            </a:r>
          </a:p>
        </p:txBody>
      </p:sp>
    </p:spTree>
    <p:extLst>
      <p:ext uri="{BB962C8B-B14F-4D97-AF65-F5344CB8AC3E}">
        <p14:creationId xmlns:p14="http://schemas.microsoft.com/office/powerpoint/2010/main" val="11769775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950456"/>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But then one of the seraphs flew toward me. In his hand was a hot coal he had taken from the altar with tongs.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touched my mouth with it and said, “Look, this coal has touched your lips. Your evil is removed;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your sin is forgiven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052494"/>
            <a:ext cx="8998794" cy="4433895"/>
          </a:xfrm>
        </p:spPr>
        <p:txBody>
          <a:bodyPr>
            <a:normAutofit/>
          </a:bodyPr>
          <a:lstStyle/>
          <a:p>
            <a:r>
              <a:rPr lang="en-US" dirty="0"/>
              <a:t>God covers our guilt out of out of mercy and </a:t>
            </a:r>
            <a:r>
              <a:rPr lang="en-US" b="1" i="1" dirty="0"/>
              <a:t>grace</a:t>
            </a:r>
            <a:r>
              <a:rPr lang="en-US" dirty="0"/>
              <a:t>.</a:t>
            </a:r>
          </a:p>
          <a:p>
            <a:r>
              <a:rPr lang="en-US" dirty="0"/>
              <a:t>But his doing this is not so much the pardon of a father, but the releasing by a judge.</a:t>
            </a:r>
          </a:p>
          <a:p>
            <a:r>
              <a:rPr lang="en-US" dirty="0"/>
              <a:t>Just as we might speak of a sum of money as sufficient to “cover” a debt, so </a:t>
            </a:r>
            <a:r>
              <a:rPr lang="en-US" i="1" dirty="0"/>
              <a:t>kipper</a:t>
            </a:r>
            <a:r>
              <a:rPr lang="en-US" dirty="0"/>
              <a:t> (translated here as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forgiven</a:t>
            </a:r>
            <a:r>
              <a:rPr lang="en-US" dirty="0"/>
              <a:t>”) is the payment of whatever divine justice sees is needed in order to cover the sinner’s debt: the death of a </a:t>
            </a:r>
            <a:r>
              <a:rPr lang="en-US" b="1" i="1" dirty="0"/>
              <a:t>substitutionary sacrifice</a:t>
            </a:r>
            <a:r>
              <a:rPr lang="en-US" dirty="0"/>
              <a:t> on the altar.</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77-78). </a:t>
            </a:r>
          </a:p>
        </p:txBody>
      </p:sp>
    </p:spTree>
    <p:extLst>
      <p:ext uri="{BB962C8B-B14F-4D97-AF65-F5344CB8AC3E}">
        <p14:creationId xmlns:p14="http://schemas.microsoft.com/office/powerpoint/2010/main" val="6458460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416728"/>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8</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 heard the voice of the Lord say,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“Whom will I send? Who will go on our behalf?” I answered, “Here I am, send me!”</a:t>
            </a:r>
            <a:endPar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444202"/>
            <a:ext cx="8998794" cy="5042187"/>
          </a:xfrm>
        </p:spPr>
        <p:txBody>
          <a:bodyPr>
            <a:normAutofit lnSpcReduction="10000"/>
          </a:bodyPr>
          <a:lstStyle/>
          <a:p>
            <a:r>
              <a:rPr lang="en-US" dirty="0"/>
              <a:t>And then, while his the flesh of his lips is still sizzling, Isaiah hears the voice of </a:t>
            </a:r>
            <a:r>
              <a:rPr lang="en-US" i="1" dirty="0"/>
              <a:t>Adonai</a:t>
            </a:r>
            <a:r>
              <a:rPr lang="en-US" dirty="0"/>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Whom will I send? Who will go on our behalf?</a:t>
            </a:r>
            <a:r>
              <a:rPr lang="en-US" dirty="0"/>
              <a:t>”</a:t>
            </a:r>
          </a:p>
          <a:p>
            <a:r>
              <a:rPr lang="en-US" dirty="0"/>
              <a:t>And notice Isaiah </a:t>
            </a:r>
            <a:r>
              <a:rPr lang="en-US" b="1" i="1" dirty="0"/>
              <a:t>doesn't</a:t>
            </a:r>
            <a:r>
              <a:rPr lang="en-US" dirty="0"/>
              <a:t> say, “Here I am over here,” indicating his </a:t>
            </a:r>
            <a:r>
              <a:rPr lang="en-US" b="1" i="1" dirty="0"/>
              <a:t>location</a:t>
            </a:r>
            <a:r>
              <a:rPr lang="en-US" dirty="0"/>
              <a:t>, but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Here </a:t>
            </a:r>
            <a:r>
              <a:rPr lang="en-US" i="1" dirty="0">
                <a:solidFill>
                  <a:srgbClr val="ED7D31">
                    <a:lumMod val="60000"/>
                    <a:lumOff val="40000"/>
                  </a:srgbClr>
                </a:solidFill>
                <a:latin typeface="Cambria" panose="02040503050406030204" pitchFamily="18" charset="0"/>
                <a:ea typeface="Cambria" panose="02040503050406030204" pitchFamily="18" charset="0"/>
              </a:rPr>
              <a:t>am I,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send me!</a:t>
            </a:r>
            <a:r>
              <a:rPr lang="en-US" dirty="0"/>
              <a:t>" </a:t>
            </a:r>
          </a:p>
          <a:p>
            <a:r>
              <a:rPr lang="en-US" b="1" i="1" dirty="0"/>
              <a:t>That's</a:t>
            </a:r>
            <a:r>
              <a:rPr lang="en-US" dirty="0"/>
              <a:t> how people respond when their lips have been cleansed by a Holy God. </a:t>
            </a:r>
          </a:p>
          <a:p>
            <a:r>
              <a:rPr lang="en-US" b="1" i="1" dirty="0"/>
              <a:t>That's</a:t>
            </a:r>
            <a:r>
              <a:rPr lang="en-US" dirty="0"/>
              <a:t> how people respond when a divine and supernatural life has invaded their souls and quickened them from spiritual death to spiritual life.</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https://www.ligonier.org/learn/conferences/after-darkness-light-2015-national-conference/holy-holy-holy-2015-national</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6780644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208736"/>
          </a:xfrm>
        </p:spPr>
        <p:txBody>
          <a:bodyPr>
            <a:noAutofit/>
          </a:bodyPr>
          <a:lstStyle/>
          <a:p>
            <a:r>
              <a:rPr lang="en-US" sz="4000" dirty="0">
                <a:solidFill>
                  <a:srgbClr val="FFFF99"/>
                </a:solidFill>
              </a:rPr>
              <a:t>Isaiah’s Commission from the Lord </a:t>
            </a:r>
            <a:r>
              <a:rPr lang="en-US" sz="4000" dirty="0"/>
              <a:t>(Isaiah 6:9-13)</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00147" y="1397109"/>
            <a:ext cx="8849665" cy="5460891"/>
          </a:xfrm>
        </p:spPr>
        <p:txBody>
          <a:bodyPr>
            <a:normAutofit fontScale="85000" lnSpcReduction="20000"/>
          </a:bodyPr>
          <a:lstStyle/>
          <a:p>
            <a:pPr marL="0" indent="0">
              <a:buNone/>
            </a:pPr>
            <a:r>
              <a:rPr lang="en-US" sz="3300" baseline="30000" dirty="0">
                <a:latin typeface="Cambria" panose="02040503050406030204" pitchFamily="18" charset="0"/>
                <a:ea typeface="Cambria" panose="02040503050406030204" pitchFamily="18" charset="0"/>
              </a:rPr>
              <a:t>9</a:t>
            </a:r>
            <a:r>
              <a:rPr lang="en-US" sz="33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Lord] said, “Go and tell these people: ‘Listen continually, but don’t understand. Look continually, but don’t perceive.’ </a:t>
            </a:r>
            <a:r>
              <a:rPr lang="en-US" sz="3300" baseline="30000" dirty="0">
                <a:latin typeface="Cambria" panose="02040503050406030204" pitchFamily="18" charset="0"/>
                <a:ea typeface="Cambria" panose="02040503050406030204" pitchFamily="18" charset="0"/>
              </a:rPr>
              <a:t>10</a:t>
            </a:r>
            <a:r>
              <a:rPr lang="en-US" sz="33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Make the hearts of these people calloused; make their ears deaf and their eyes blind. Otherwise they might see with their eyes and hear with their ears, their hearts might understand and they might repent and be healed.” </a:t>
            </a:r>
            <a:r>
              <a:rPr lang="en-US" sz="3300" baseline="30000" dirty="0">
                <a:latin typeface="Cambria" panose="02040503050406030204" pitchFamily="18" charset="0"/>
                <a:ea typeface="Cambria" panose="02040503050406030204" pitchFamily="18" charset="0"/>
              </a:rPr>
              <a:t>11</a:t>
            </a:r>
            <a:r>
              <a:rPr lang="en-US" sz="33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replied, “How long, Lord?” He said, “Until cities are in ruins and unpopulated, and houses are uninhabited, and the land is ruined and devastated, </a:t>
            </a:r>
            <a:r>
              <a:rPr lang="en-US" sz="3300" baseline="30000" dirty="0">
                <a:latin typeface="Cambria" panose="02040503050406030204" pitchFamily="18" charset="0"/>
                <a:ea typeface="Cambria" panose="02040503050406030204" pitchFamily="18" charset="0"/>
              </a:rPr>
              <a:t>12</a:t>
            </a:r>
            <a:r>
              <a:rPr lang="en-US" sz="33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the LORD has sent the people off to a distant place, and the very heart of the land is completely abandoned. </a:t>
            </a:r>
            <a:r>
              <a:rPr lang="en-US" sz="3300" baseline="30000" dirty="0">
                <a:latin typeface="Cambria" panose="02040503050406030204" pitchFamily="18" charset="0"/>
                <a:ea typeface="Cambria" panose="02040503050406030204" pitchFamily="18" charset="0"/>
              </a:rPr>
              <a:t>13</a:t>
            </a:r>
            <a:r>
              <a:rPr lang="en-US" sz="33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Even if only a tenth of the people remain in the land, it will again be destroyed, like one of the large sacred trees or an Asherah pole, when a sacred pillar on a high place is thrown down. That sacred pillar symbolizes the special chosen family.”</a:t>
            </a:r>
          </a:p>
          <a:p>
            <a:pPr marL="0" indent="0">
              <a:buNone/>
            </a:pPr>
            <a:r>
              <a:rPr lang="en-US" sz="33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3300" b="0" i="1" u="none" strike="noStrike" baseline="0" dirty="0">
                <a:solidFill>
                  <a:srgbClr val="FFFF99"/>
                </a:solidFill>
                <a:latin typeface="Cambria" panose="02040503050406030204" pitchFamily="18" charset="0"/>
                <a:ea typeface="Cambria" panose="02040503050406030204" pitchFamily="18" charset="0"/>
              </a:rPr>
              <a:t>(New English Translation)</a:t>
            </a:r>
            <a:endParaRPr lang="en-US" sz="33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a:p>
            <a:pPr marL="0" indent="0">
              <a:buNone/>
            </a:pPr>
            <a:endParaRPr lang="en-US" sz="28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975548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2083888"/>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Lord] said, “Go and tell these people: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Listen continually, but don’t understand. Look continually, but don’t perceive.</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Make the hearts of these people calloused; make their ears deaf and their eyes blind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Otherwise they might see with their eyes and hear with their ears, their hearts might understand and they might repent and be healed.” </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221246"/>
            <a:ext cx="8998794" cy="4324759"/>
          </a:xfrm>
        </p:spPr>
        <p:txBody>
          <a:bodyPr>
            <a:normAutofit fontScale="92500" lnSpcReduction="10000"/>
          </a:bodyPr>
          <a:lstStyle/>
          <a:p>
            <a:r>
              <a:rPr lang="en-US" sz="2800" dirty="0"/>
              <a:t>Isaiah’s message (verse 9) and his task (verse 10) constitute, at first sight, the oddest commission ever given to a prophet: to tell people </a:t>
            </a:r>
            <a:r>
              <a:rPr lang="en-US" sz="2800" b="1" i="1" dirty="0"/>
              <a:t>not</a:t>
            </a:r>
            <a:r>
              <a:rPr lang="en-US" sz="2800" dirty="0"/>
              <a:t> to understand and to effect heart-hardening and spiritual blindness! </a:t>
            </a:r>
          </a:p>
          <a:p>
            <a:r>
              <a:rPr lang="en-US" sz="2800" dirty="0"/>
              <a:t>There is, however, </a:t>
            </a:r>
            <a:r>
              <a:rPr lang="en-US" sz="2800" b="1" i="1" dirty="0"/>
              <a:t>no way </a:t>
            </a:r>
            <a:r>
              <a:rPr lang="en-US" sz="2800" dirty="0"/>
              <a:t>to evade the </a:t>
            </a:r>
            <a:r>
              <a:rPr lang="en-US" sz="2800" b="1" i="1" dirty="0"/>
              <a:t>plain meaning </a:t>
            </a:r>
            <a:r>
              <a:rPr lang="en-US" sz="2800" dirty="0"/>
              <a:t>of these verses. </a:t>
            </a:r>
          </a:p>
          <a:p>
            <a:r>
              <a:rPr lang="en-US" sz="2800" dirty="0"/>
              <a:t>Verse 9 speaks of both the </a:t>
            </a:r>
            <a:r>
              <a:rPr lang="en-US" sz="2800" b="1" i="1" dirty="0"/>
              <a:t>outer</a:t>
            </a:r>
            <a:r>
              <a:rPr lang="en-US" sz="2800" dirty="0"/>
              <a:t> faculties (hearing, seeing) and the </a:t>
            </a:r>
            <a:r>
              <a:rPr lang="en-US" sz="2800" b="1" i="1" dirty="0"/>
              <a:t>inner</a:t>
            </a:r>
            <a:r>
              <a:rPr lang="en-US" sz="2800" dirty="0"/>
              <a:t> ones (understanding/‘ discerning’, perceiving/‘ knowing’). </a:t>
            </a:r>
          </a:p>
          <a:p>
            <a:r>
              <a:rPr lang="en-US" sz="2800" dirty="0"/>
              <a:t>Verse 10 gives a comprehensive list of the perceiving senses (heart, ears, and eyes,) thus emphasizing a </a:t>
            </a:r>
            <a:r>
              <a:rPr lang="en-US" sz="2800" b="1" i="1" dirty="0"/>
              <a:t>total</a:t>
            </a:r>
            <a:r>
              <a:rPr lang="en-US" sz="2800" dirty="0"/>
              <a:t> inability of the people to comprehend.</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77-78). </a:t>
            </a:r>
          </a:p>
        </p:txBody>
      </p:sp>
    </p:spTree>
    <p:extLst>
      <p:ext uri="{BB962C8B-B14F-4D97-AF65-F5344CB8AC3E}">
        <p14:creationId xmlns:p14="http://schemas.microsoft.com/office/powerpoint/2010/main" val="17420423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2001474"/>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Lord] said, “Go and tell these people: “‘Listen continually, but don’t understand. Look continually, but don’t perceive.’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Make the hearts of these people calloused; make their ears deaf and their eyes blind. Otherwise they might see with their eyes and hear with their ears, their hearts might understand and they might repent and be healed.” </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154530"/>
            <a:ext cx="8998794" cy="4391475"/>
          </a:xfrm>
        </p:spPr>
        <p:txBody>
          <a:bodyPr>
            <a:normAutofit lnSpcReduction="10000"/>
          </a:bodyPr>
          <a:lstStyle/>
          <a:p>
            <a:r>
              <a:rPr lang="en-US" sz="2800" dirty="0"/>
              <a:t>The repeated use of these verses in the New Testament is an </a:t>
            </a:r>
            <a:r>
              <a:rPr lang="en-US" sz="2800" b="1" i="1" dirty="0"/>
              <a:t>additional</a:t>
            </a:r>
            <a:r>
              <a:rPr lang="en-US" sz="2800" dirty="0"/>
              <a:t> reason to be concerned that we interpret them correctly :</a:t>
            </a:r>
          </a:p>
          <a:p>
            <a:pPr lvl="1"/>
            <a:r>
              <a:rPr lang="en-US" sz="2400" i="1" dirty="0">
                <a:solidFill>
                  <a:srgbClr val="F4B183"/>
                </a:solidFill>
                <a:latin typeface="Cambria" panose="02040503050406030204" pitchFamily="18" charset="0"/>
                <a:ea typeface="Cambria" panose="02040503050406030204" pitchFamily="18" charset="0"/>
              </a:rPr>
              <a:t>For this reason I [Jesus] speak to them in parables: Although they see they do not see, and although they hear they do not hear nor do they understand. </a:t>
            </a:r>
            <a:r>
              <a:rPr lang="en-US" sz="2400" b="1" i="1" dirty="0">
                <a:solidFill>
                  <a:schemeClr val="accent2"/>
                </a:solidFill>
                <a:latin typeface="Cambria" panose="02040503050406030204" pitchFamily="18" charset="0"/>
                <a:ea typeface="Cambria" panose="02040503050406030204" pitchFamily="18" charset="0"/>
              </a:rPr>
              <a:t>And concerning them the prophecy of Isaiah is fulfilled that says: “‘You will listen carefully yet will never understand, you will look closely yet will never comprehend. For the heart of this people has become dull; they are hard of hearing, and they have shut their eyes, so that they would not see with their eyes and hear with their ears and understand with their hearts and turn, and I would heal them.’” </a:t>
            </a:r>
            <a:r>
              <a:rPr lang="en-US" sz="2400" dirty="0"/>
              <a:t>(Mat 13:13-15)</a:t>
            </a:r>
            <a:endParaRPr lang="en-US" sz="2400" i="1" dirty="0">
              <a:solidFill>
                <a:srgbClr val="F4B183"/>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79). </a:t>
            </a:r>
          </a:p>
        </p:txBody>
      </p:sp>
    </p:spTree>
    <p:extLst>
      <p:ext uri="{BB962C8B-B14F-4D97-AF65-F5344CB8AC3E}">
        <p14:creationId xmlns:p14="http://schemas.microsoft.com/office/powerpoint/2010/main" val="28028447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483448"/>
          </a:xfrm>
        </p:spPr>
        <p:txBody>
          <a:bodyPr>
            <a:noAutofit/>
          </a:bodyPr>
          <a:lstStyle/>
          <a:p>
            <a:r>
              <a:rPr lang="en-US" dirty="0"/>
              <a:t>Isaiah’s Vision of the Lord (Isaiah 6:1-8)</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00147" y="1624728"/>
            <a:ext cx="8849665" cy="5233272"/>
          </a:xfrm>
        </p:spPr>
        <p:txBody>
          <a:bodyPr>
            <a:normAutofit/>
          </a:bodyPr>
          <a:lstStyle/>
          <a:p>
            <a:pPr marL="0" indent="0">
              <a:buNone/>
            </a:pPr>
            <a:r>
              <a:rPr lang="en-US" baseline="30000" dirty="0">
                <a:latin typeface="Cambria" panose="02040503050406030204" pitchFamily="18" charset="0"/>
                <a:ea typeface="Cambria" panose="02040503050406030204" pitchFamily="18" charset="0"/>
              </a:rPr>
              <a:t>1</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In the year of King Uzziah’s death, I saw the Lord seated on a high, elevated throne. The hem of his robe filled the temple. </a:t>
            </a:r>
            <a:r>
              <a:rPr lang="en-US" baseline="30000" dirty="0">
                <a:latin typeface="Cambria" panose="02040503050406030204" pitchFamily="18" charset="0"/>
                <a:ea typeface="Cambria" panose="02040503050406030204" pitchFamily="18" charset="0"/>
              </a:rPr>
              <a:t>2</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Seraphs stood over him; each one had six wings. With two wings they covered their faces, with two they covered their feet, and they used the remaining two to fly. </a:t>
            </a:r>
            <a:r>
              <a:rPr lang="en-US" baseline="30000" dirty="0">
                <a:latin typeface="Cambria" panose="02040503050406030204" pitchFamily="18" charset="0"/>
                <a:ea typeface="Cambria" panose="02040503050406030204" pitchFamily="18" charset="0"/>
              </a:rPr>
              <a:t>3</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They called out to one another, “Holy, holy, holy is the LORD of Heaven’s Armies! His majestic splendor fills the entire earth!” </a:t>
            </a:r>
            <a:r>
              <a:rPr lang="en-US" baseline="30000" dirty="0">
                <a:latin typeface="Cambria" panose="02040503050406030204" pitchFamily="18" charset="0"/>
                <a:ea typeface="Cambria" panose="02040503050406030204" pitchFamily="18" charset="0"/>
              </a:rPr>
              <a:t>4</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sound of their voices shook the door frames, and the temple was filled with smoke. </a:t>
            </a:r>
            <a:endParaRPr lang="en-US" sz="28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09634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2001474"/>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LORD] said, “Go and tell these people: “‘Listen continually, but don’t understand. Look continually, but don’t perceive.’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Make the hearts of these people calloused; make their ears deaf and their eyes blind. Otherwise they might see with their eyes and hear with their ears, their hearts might understand and they might repent and be healed.” </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113810" y="2142007"/>
            <a:ext cx="8998794" cy="4344381"/>
          </a:xfrm>
        </p:spPr>
        <p:txBody>
          <a:bodyPr>
            <a:normAutofit lnSpcReduction="10000"/>
          </a:bodyPr>
          <a:lstStyle/>
          <a:p>
            <a:r>
              <a:rPr lang="en-US" sz="2800" dirty="0"/>
              <a:t>The repeated use of these verses in the New Testament is an </a:t>
            </a:r>
            <a:r>
              <a:rPr lang="en-US" sz="2800" b="1" i="1" dirty="0"/>
              <a:t>additional</a:t>
            </a:r>
            <a:r>
              <a:rPr lang="en-US" sz="2800" dirty="0"/>
              <a:t> reason to be concerned that we interpret them correctly:</a:t>
            </a:r>
          </a:p>
          <a:p>
            <a:pPr lvl="1"/>
            <a:r>
              <a:rPr lang="en-US" i="1" dirty="0">
                <a:solidFill>
                  <a:srgbClr val="F4B183"/>
                </a:solidFill>
                <a:latin typeface="Cambria" panose="02040503050406030204" pitchFamily="18" charset="0"/>
                <a:ea typeface="Cambria" panose="02040503050406030204" pitchFamily="18" charset="0"/>
              </a:rPr>
              <a:t>When [Jesus] was alone, those around him with the twelve asked him about the parables. He said to them, “The secret of the kingdom of God has been given to you. But to those outside, everything is in parables, </a:t>
            </a:r>
            <a:r>
              <a:rPr lang="en-US" b="1" i="1" dirty="0">
                <a:solidFill>
                  <a:schemeClr val="accent2"/>
                </a:solidFill>
                <a:latin typeface="Cambria" panose="02040503050406030204" pitchFamily="18" charset="0"/>
                <a:ea typeface="Cambria" panose="02040503050406030204" pitchFamily="18" charset="0"/>
              </a:rPr>
              <a:t>“so that although they look they may look but not see, and although they hear they may hear but not understand, so they may not repent and be forgiven.”  </a:t>
            </a:r>
            <a:r>
              <a:rPr lang="en-US" dirty="0"/>
              <a:t>(Mark 4:1-12, cf. Luke 8:9-10)</a:t>
            </a:r>
            <a:endParaRPr lang="en-US" i="1" dirty="0">
              <a:solidFill>
                <a:srgbClr val="F4B183"/>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79). </a:t>
            </a:r>
          </a:p>
        </p:txBody>
      </p:sp>
    </p:spTree>
    <p:extLst>
      <p:ext uri="{BB962C8B-B14F-4D97-AF65-F5344CB8AC3E}">
        <p14:creationId xmlns:p14="http://schemas.microsoft.com/office/powerpoint/2010/main" val="152321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2001474"/>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LORD] said, “Go and tell these people: “‘Listen continually, but don’t understand. Look continually, but don’t perceive.’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Make the hearts of these people calloused; make their ears deaf and their eyes blind. Otherwise they might see with their eyes and hear with their ears, their hearts might understand and they might repent and be healed.” </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154530"/>
            <a:ext cx="8998794" cy="4391475"/>
          </a:xfrm>
        </p:spPr>
        <p:txBody>
          <a:bodyPr>
            <a:normAutofit fontScale="92500" lnSpcReduction="20000"/>
          </a:bodyPr>
          <a:lstStyle/>
          <a:p>
            <a:r>
              <a:rPr lang="en-US" sz="3000" dirty="0"/>
              <a:t>The repeated use of these verses in the New Testament is an </a:t>
            </a:r>
            <a:r>
              <a:rPr lang="en-US" sz="3000" b="1" i="1" dirty="0"/>
              <a:t>additional</a:t>
            </a:r>
            <a:r>
              <a:rPr lang="en-US" sz="3000" dirty="0"/>
              <a:t> reason to be concerned that we interpret them correctly:</a:t>
            </a:r>
          </a:p>
          <a:p>
            <a:pPr lvl="1"/>
            <a:r>
              <a:rPr lang="en-US" i="1" dirty="0">
                <a:solidFill>
                  <a:srgbClr val="F4B183"/>
                </a:solidFill>
                <a:latin typeface="Cambria" panose="02040503050406030204" pitchFamily="18" charset="0"/>
                <a:ea typeface="Cambria" panose="02040503050406030204" pitchFamily="18" charset="0"/>
              </a:rPr>
              <a:t>Although Jesus had performed so many miraculous signs before them, they still refused to believe in him,  so that the word of the prophet Isaiah would be fulfilled. He said, “Lord, who has believed our message, and to whom has the arm of the Lord been revealed?”  For this reason they could not believe because again </a:t>
            </a:r>
            <a:r>
              <a:rPr lang="en-US" b="1" i="1" dirty="0">
                <a:solidFill>
                  <a:schemeClr val="accent2"/>
                </a:solidFill>
                <a:latin typeface="Cambria" panose="02040503050406030204" pitchFamily="18" charset="0"/>
                <a:ea typeface="Cambria" panose="02040503050406030204" pitchFamily="18" charset="0"/>
              </a:rPr>
              <a:t>Isaiah said, “He has blinded their eyes and hardened their heart, so that they would not see with their eyes and understand with their heart, and turn to me, and I would heal them.” Isaiah said these things because he saw Christ’s glory and spoke about him. </a:t>
            </a:r>
            <a:r>
              <a:rPr lang="en-US" dirty="0"/>
              <a:t>(John 12:37-41)</a:t>
            </a:r>
            <a:endParaRPr lang="en-US" i="1" dirty="0">
              <a:solidFill>
                <a:srgbClr val="F4B183"/>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79). </a:t>
            </a:r>
          </a:p>
        </p:txBody>
      </p:sp>
    </p:spTree>
    <p:extLst>
      <p:ext uri="{BB962C8B-B14F-4D97-AF65-F5344CB8AC3E}">
        <p14:creationId xmlns:p14="http://schemas.microsoft.com/office/powerpoint/2010/main" val="1251375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2001474"/>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LORD] said, “Go and tell these people: “‘Listen continually, but don’t understand. Look continually, but don’t perceive.’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Make the hearts of these people calloused; make their ears deaf and their eyes blind. Otherwise they might see with their eyes and hear with their ears, their hearts might understand and they might repent and be healed.” </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154530"/>
            <a:ext cx="8998794" cy="4391475"/>
          </a:xfrm>
        </p:spPr>
        <p:txBody>
          <a:bodyPr>
            <a:normAutofit fontScale="92500" lnSpcReduction="10000"/>
          </a:bodyPr>
          <a:lstStyle/>
          <a:p>
            <a:r>
              <a:rPr lang="en-US" sz="3000" dirty="0"/>
              <a:t>The repeated use of these verses in the New Testament is an </a:t>
            </a:r>
            <a:r>
              <a:rPr lang="en-US" sz="3000" b="1" i="1" dirty="0"/>
              <a:t>additional</a:t>
            </a:r>
            <a:r>
              <a:rPr lang="en-US" sz="3000" dirty="0"/>
              <a:t> reason to be concerned that we interpret them correctly:</a:t>
            </a:r>
          </a:p>
          <a:p>
            <a:pPr lvl="1"/>
            <a:r>
              <a:rPr lang="en-US" i="1" dirty="0">
                <a:solidFill>
                  <a:srgbClr val="F4B183"/>
                </a:solidFill>
                <a:latin typeface="Cambria" panose="02040503050406030204" pitchFamily="18" charset="0"/>
                <a:ea typeface="Cambria" panose="02040503050406030204" pitchFamily="18" charset="0"/>
              </a:rPr>
              <a:t>Paul made one last statement: “</a:t>
            </a:r>
            <a:r>
              <a:rPr lang="en-US" b="1" i="1" dirty="0">
                <a:solidFill>
                  <a:schemeClr val="accent2"/>
                </a:solidFill>
                <a:latin typeface="Cambria" panose="02040503050406030204" pitchFamily="18" charset="0"/>
                <a:ea typeface="Cambria" panose="02040503050406030204" pitchFamily="18" charset="0"/>
              </a:rPr>
              <a:t>The Holy Spirit spoke rightly to your ancestors through the prophet Isaiah  when he said</a:t>
            </a:r>
            <a:r>
              <a:rPr lang="en-US" i="1" dirty="0">
                <a:solidFill>
                  <a:srgbClr val="F4B183"/>
                </a:solidFill>
                <a:latin typeface="Cambria" panose="02040503050406030204" pitchFamily="18" charset="0"/>
                <a:ea typeface="Cambria" panose="02040503050406030204" pitchFamily="18" charset="0"/>
              </a:rPr>
              <a:t>, ‘Go to this people and say, ‘</a:t>
            </a:r>
            <a:r>
              <a:rPr lang="en-US" b="1" i="1" dirty="0">
                <a:solidFill>
                  <a:schemeClr val="accent2"/>
                </a:solidFill>
                <a:latin typeface="Cambria" panose="02040503050406030204" pitchFamily="18" charset="0"/>
                <a:ea typeface="Cambria" panose="02040503050406030204" pitchFamily="18" charset="0"/>
              </a:rPr>
              <a:t>You will keep on hearing, but will never understand, and you will keep on looking, but will never perceive.’ For the heart of this people has become dull, and their ears are hard of hearing, and they have closed their eyes, so that they would not see with their eyes and hear with their ears and understand with their heart and turn, and I would heal them.</a:t>
            </a:r>
            <a:r>
              <a:rPr lang="en-US" i="1" dirty="0">
                <a:solidFill>
                  <a:srgbClr val="F4B183"/>
                </a:solidFill>
                <a:latin typeface="Cambria" panose="02040503050406030204" pitchFamily="18" charset="0"/>
                <a:ea typeface="Cambria" panose="02040503050406030204" pitchFamily="18" charset="0"/>
              </a:rPr>
              <a:t>”  </a:t>
            </a:r>
            <a:r>
              <a:rPr lang="en-US" dirty="0"/>
              <a:t>(Acts 28:25b-27)</a:t>
            </a:r>
            <a:endParaRPr lang="en-US" i="1" dirty="0">
              <a:solidFill>
                <a:srgbClr val="F4B183"/>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79). </a:t>
            </a:r>
          </a:p>
        </p:txBody>
      </p:sp>
    </p:spTree>
    <p:extLst>
      <p:ext uri="{BB962C8B-B14F-4D97-AF65-F5344CB8AC3E}">
        <p14:creationId xmlns:p14="http://schemas.microsoft.com/office/powerpoint/2010/main" val="22831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2056417"/>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LORD] said, “Go and tell these people: “‘Listen continually, but don’t understand. Look continually, but don’t perceive.’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Make the hearts of these people calloused; make their ears deaf and their eyes blind. Otherwise they might see with their eyes and hear with their ears, their hearts might understand and they might repent and be healed.” </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166304"/>
            <a:ext cx="8998794" cy="4379701"/>
          </a:xfrm>
        </p:spPr>
        <p:txBody>
          <a:bodyPr>
            <a:normAutofit/>
          </a:bodyPr>
          <a:lstStyle/>
          <a:p>
            <a:r>
              <a:rPr lang="en-US" sz="2800" dirty="0"/>
              <a:t>How did </a:t>
            </a:r>
            <a:r>
              <a:rPr lang="en-US" sz="2800" b="1" i="1" dirty="0"/>
              <a:t>Isaiah</a:t>
            </a:r>
            <a:r>
              <a:rPr lang="en-US" sz="2800" dirty="0"/>
              <a:t> obey these words? </a:t>
            </a:r>
          </a:p>
          <a:p>
            <a:r>
              <a:rPr lang="en-US" sz="2800" dirty="0"/>
              <a:t>According to the criticism levelled at him in 28:9-10, Isaiah taught with such simplicity and clarity that the sophisticates of his day scorned him as fit only to conduct a kindergarten. </a:t>
            </a:r>
          </a:p>
          <a:p>
            <a:r>
              <a:rPr lang="en-US" sz="2800" dirty="0"/>
              <a:t>The book of Isaiah, as it has come to us, bears all the marks of a plain, systematic, reasoned approach. </a:t>
            </a:r>
          </a:p>
          <a:p>
            <a:r>
              <a:rPr lang="en-US" sz="2800" dirty="0"/>
              <a:t>It is clear that Isaiah did not understand his commission as one to blind people by the </a:t>
            </a:r>
            <a:r>
              <a:rPr lang="en-US" sz="2800" b="1" i="1" dirty="0"/>
              <a:t>obscurity</a:t>
            </a:r>
            <a:r>
              <a:rPr lang="en-US" sz="2800" dirty="0"/>
              <a:t> or </a:t>
            </a:r>
            <a:r>
              <a:rPr lang="en-US" sz="2800" b="1" i="1" dirty="0"/>
              <a:t>complexity</a:t>
            </a:r>
            <a:r>
              <a:rPr lang="en-US" sz="2800" dirty="0"/>
              <a:t> of message.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79). </a:t>
            </a:r>
          </a:p>
        </p:txBody>
      </p:sp>
    </p:spTree>
    <p:extLst>
      <p:ext uri="{BB962C8B-B14F-4D97-AF65-F5344CB8AC3E}">
        <p14:creationId xmlns:p14="http://schemas.microsoft.com/office/powerpoint/2010/main" val="1420899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2056417"/>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LORD] said, “Go and tell these people: “‘Listen continually, but don’t understand. Look continually, but don’t perceive.’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Make the hearts of these people calloused; make their ears deaf and their eyes blind. Otherwise they might see with their eyes and hear with their ears, their hearts might understand and they might repent and be healed.” </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229095"/>
            <a:ext cx="8998794" cy="4316910"/>
          </a:xfrm>
        </p:spPr>
        <p:txBody>
          <a:bodyPr>
            <a:normAutofit fontScale="92500" lnSpcReduction="10000"/>
          </a:bodyPr>
          <a:lstStyle/>
          <a:p>
            <a:r>
              <a:rPr lang="en-US" sz="2800" dirty="0"/>
              <a:t>Isaiah, in fact, faced the preacher’s dilemma: if hearers are resistant to the truth, the only recourse is to tell them the truth yet again, more clearly than before. </a:t>
            </a:r>
          </a:p>
          <a:p>
            <a:r>
              <a:rPr lang="en-US" sz="2800" dirty="0"/>
              <a:t>But to do this is to expose them to the risk of rejecting the truth yet again and, therefore, of increased hardness of heart. </a:t>
            </a:r>
          </a:p>
          <a:p>
            <a:r>
              <a:rPr lang="en-US" sz="2800" dirty="0"/>
              <a:t>It could even be that the next rejection will prove to be the point at which the heart is hardened beyond recovery. </a:t>
            </a:r>
          </a:p>
          <a:p>
            <a:r>
              <a:rPr lang="en-US" sz="2800" dirty="0"/>
              <a:t>The human eye cannot see this point in advance; it comes and goes unnoticed. </a:t>
            </a:r>
          </a:p>
          <a:p>
            <a:r>
              <a:rPr lang="en-US" sz="2800" dirty="0"/>
              <a:t>But the all-sovereign God both knows it and appoints it as he presides in perfect justice over the psychological processes he created (cf. Ex. 4:21).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79). </a:t>
            </a:r>
          </a:p>
        </p:txBody>
      </p:sp>
    </p:spTree>
    <p:extLst>
      <p:ext uri="{BB962C8B-B14F-4D97-AF65-F5344CB8AC3E}">
        <p14:creationId xmlns:p14="http://schemas.microsoft.com/office/powerpoint/2010/main" val="30279095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2056417"/>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9</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LORD] said, “Go and tell these people: “‘Listen continually, but don’t understand. Look continually, but don’t perceive.’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10</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Make the hearts of these people calloused; make their ears deaf and their eyes blind. Otherwise they might see with their eyes and hear with their ears, their hearts might understand and they might repent and be healed.” </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2229095"/>
            <a:ext cx="8998794" cy="4316910"/>
          </a:xfrm>
        </p:spPr>
        <p:txBody>
          <a:bodyPr>
            <a:normAutofit/>
          </a:bodyPr>
          <a:lstStyle/>
          <a:p>
            <a:r>
              <a:rPr lang="en-US" dirty="0"/>
              <a:t>Isaiah’s task was to bring the Lord’s word with fresh, even unparalleled clarity, but in their response people would reach the point of no return. </a:t>
            </a:r>
          </a:p>
          <a:p>
            <a:r>
              <a:rPr lang="en-US" dirty="0"/>
              <a:t>The imperatives of these verses must, therefore, be seen as expressing the inevitable outcome of Isaiah’s ministry. </a:t>
            </a:r>
          </a:p>
          <a:p>
            <a:r>
              <a:rPr lang="en-US" dirty="0"/>
              <a:t>And, of course, this is exactly how things turned out for Judah, as is made clear in chapters 7-11.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79). </a:t>
            </a:r>
          </a:p>
        </p:txBody>
      </p:sp>
    </p:spTree>
    <p:extLst>
      <p:ext uri="{BB962C8B-B14F-4D97-AF65-F5344CB8AC3E}">
        <p14:creationId xmlns:p14="http://schemas.microsoft.com/office/powerpoint/2010/main" val="41547067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644348"/>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11</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 replied,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How long, Lord?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said,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Until cities are in ruins and unpopulated, and houses are uninhabited, and the land is ruined and devastated</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12</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4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and the LORD has sent the people off to a distant place</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and the very heart of the land is completely abandoned.</a:t>
            </a:r>
            <a:endParaRPr kumimoji="0" lang="en-US" sz="20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718915"/>
            <a:ext cx="8998794" cy="4827090"/>
          </a:xfrm>
        </p:spPr>
        <p:txBody>
          <a:bodyPr>
            <a:normAutofit/>
          </a:bodyPr>
          <a:lstStyle/>
          <a:p>
            <a:r>
              <a:rPr lang="en-US" sz="2800" dirty="0"/>
              <a:t>Isaiah asks, “How will things go and what will be the end?”. </a:t>
            </a:r>
          </a:p>
          <a:p>
            <a:r>
              <a:rPr lang="en-US" sz="2800" dirty="0"/>
              <a:t>The Lord predicts the cities and land will be devastated and emptied (11), and the people will be deported (12). </a:t>
            </a:r>
          </a:p>
          <a:p>
            <a:r>
              <a:rPr lang="en-US" sz="2800" dirty="0"/>
              <a:t>Isaiah is left with no illusions about what is going to happen. </a:t>
            </a:r>
          </a:p>
          <a:p>
            <a:r>
              <a:rPr lang="en-US" sz="2800" dirty="0"/>
              <a:t>Soon he will learn that the Assyrians would not be the agent in this as far as Jerusalem was concerned and eventually too the ultimate agent will be revealed to him. </a:t>
            </a:r>
          </a:p>
          <a:p>
            <a:r>
              <a:rPr lang="en-US" sz="2800" dirty="0"/>
              <a:t>But here, at the outset of his ministry, he already knows the end: a colossal tragedy proceeding from a single cause – the people heard and refused the word of the Lord.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Motyer, J. Alec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Prophecy of Isaiah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79). </a:t>
            </a:r>
          </a:p>
        </p:txBody>
      </p:sp>
    </p:spTree>
    <p:extLst>
      <p:ext uri="{BB962C8B-B14F-4D97-AF65-F5344CB8AC3E}">
        <p14:creationId xmlns:p14="http://schemas.microsoft.com/office/powerpoint/2010/main" val="40755742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1428501"/>
          </a:xfrm>
          <a:solidFill>
            <a:schemeClr val="tx1"/>
          </a:solidFill>
          <a:ln w="25400">
            <a:solidFill>
              <a:srgbClr val="FFFF99"/>
            </a:solidFill>
          </a:ln>
        </p:spPr>
        <p:txBody>
          <a:bodyPr>
            <a:noAutofit/>
          </a:bodyPr>
          <a:lstStyle/>
          <a:p>
            <a:pPr lvl="0" algn="l">
              <a:spcBef>
                <a:spcPts val="750"/>
              </a:spcBef>
              <a:defRPr/>
            </a:pPr>
            <a:r>
              <a:rPr lang="en-US" sz="2400" b="0" baseline="30000" dirty="0">
                <a:solidFill>
                  <a:prstClr val="white"/>
                </a:solidFill>
                <a:latin typeface="Cambria" panose="02040503050406030204" pitchFamily="18" charset="0"/>
                <a:ea typeface="Cambria" panose="02040503050406030204" pitchFamily="18" charset="0"/>
                <a:cs typeface="+mn-cs"/>
              </a:rPr>
              <a:t>13</a:t>
            </a:r>
            <a:r>
              <a:rPr lang="en-US" sz="2400" b="0" i="1" dirty="0">
                <a:solidFill>
                  <a:srgbClr val="ED7D31">
                    <a:lumMod val="60000"/>
                    <a:lumOff val="40000"/>
                  </a:srgbClr>
                </a:solidFill>
                <a:latin typeface="Cambria" panose="02040503050406030204" pitchFamily="18" charset="0"/>
                <a:ea typeface="Cambria" panose="02040503050406030204" pitchFamily="18" charset="0"/>
                <a:cs typeface="+mn-cs"/>
              </a:rPr>
              <a:t> Even if only a tenth of the people remain in the land, it will again be destroyed, like one of the large sacred trees or an Asherah pole, when a sacred pillar on a high place is thrown down. That sacred pillar symbolizes the special chosen family.”</a:t>
            </a:r>
            <a:endParaRPr kumimoji="0" lang="en-US" sz="16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550163"/>
            <a:ext cx="8998794" cy="4995842"/>
          </a:xfrm>
        </p:spPr>
        <p:txBody>
          <a:bodyPr>
            <a:normAutofit/>
          </a:bodyPr>
          <a:lstStyle/>
          <a:p>
            <a:r>
              <a:rPr lang="en-US" dirty="0"/>
              <a:t>The translation given here in the NET Bible, is an </a:t>
            </a:r>
            <a:r>
              <a:rPr lang="en-US" b="1" i="1" dirty="0"/>
              <a:t>allowable</a:t>
            </a:r>
            <a:r>
              <a:rPr lang="en-US" dirty="0"/>
              <a:t> way of translating this test.</a:t>
            </a:r>
          </a:p>
          <a:p>
            <a:r>
              <a:rPr lang="en-US" dirty="0"/>
              <a:t>But, the vast majority of other translations have translated this text </a:t>
            </a:r>
            <a:r>
              <a:rPr lang="en-US" b="1" i="1" dirty="0"/>
              <a:t>differently</a:t>
            </a:r>
            <a:r>
              <a:rPr lang="en-US" dirty="0"/>
              <a:t>.</a:t>
            </a:r>
          </a:p>
          <a:p>
            <a:r>
              <a:rPr lang="en-US" dirty="0"/>
              <a:t>After studying this passage, I have come to the conclusion that, given the context of this passage, the translators of the NET Bible are mistaken in the way they have chosen to translate this text.</a:t>
            </a:r>
          </a:p>
          <a:p>
            <a:r>
              <a:rPr lang="en-US" dirty="0"/>
              <a:t>Thus, for ease of understanding, I am going to use the NLT to explain what I think this verse is saying.</a:t>
            </a:r>
          </a:p>
        </p:txBody>
      </p:sp>
    </p:spTree>
    <p:extLst>
      <p:ext uri="{BB962C8B-B14F-4D97-AF65-F5344CB8AC3E}">
        <p14:creationId xmlns:p14="http://schemas.microsoft.com/office/powerpoint/2010/main" val="14762500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4"/>
            <a:ext cx="9144000" cy="1330390"/>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If even a tenth-- a remnant-- survive, it will be invaded again and burned. But as a terebinth or oak tree leaves a stump when it is cut down, so Israel's stump will be a holy seed." </a:t>
            </a:r>
            <a:r>
              <a:rPr kumimoji="0" lang="en-US" sz="2400" b="0" u="none" strike="noStrike" kern="1200" cap="none" spc="0" normalizeH="0" baseline="0" noProof="0" dirty="0">
                <a:ln>
                  <a:noFill/>
                </a:ln>
                <a:solidFill>
                  <a:schemeClr val="bg1"/>
                </a:solidFill>
                <a:effectLst/>
                <a:uLnTx/>
                <a:uFillTx/>
                <a:latin typeface="+mn-lt"/>
                <a:ea typeface="Cambria" panose="02040503050406030204" pitchFamily="18" charset="0"/>
                <a:cs typeface="+mn-cs"/>
              </a:rPr>
              <a:t>(NLT)</a:t>
            </a:r>
            <a:endParaRPr kumimoji="0" lang="en-US" sz="18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550163"/>
            <a:ext cx="8998794" cy="4995842"/>
          </a:xfrm>
        </p:spPr>
        <p:txBody>
          <a:bodyPr>
            <a:normAutofit/>
          </a:bodyPr>
          <a:lstStyle/>
          <a:p>
            <a:r>
              <a:rPr lang="en-US" sz="2800" dirty="0"/>
              <a:t>Here the Lord offers a faint, but sure, ray of hope. </a:t>
            </a:r>
          </a:p>
          <a:p>
            <a:r>
              <a:rPr lang="en-US" sz="2800" dirty="0"/>
              <a:t>Yes, the desolation will be complete. Not even a tenth part will remain. </a:t>
            </a:r>
          </a:p>
          <a:p>
            <a:r>
              <a:rPr lang="en-US" sz="2800" dirty="0"/>
              <a:t>The nation will be like a forest whose stumps are burned after the trees are cut down. </a:t>
            </a:r>
          </a:p>
          <a:p>
            <a:r>
              <a:rPr lang="en-US" sz="2800" dirty="0"/>
              <a:t>Yet even from such blasted stumps a shoot can burst forth. So it will be for Judah (cf. 10:33; 11:1). </a:t>
            </a:r>
          </a:p>
          <a:p>
            <a:r>
              <a:rPr lang="en-US" sz="2800" dirty="0"/>
              <a:t>Utter desolation is sure, but that desolation is not the end. </a:t>
            </a:r>
          </a:p>
          <a:p>
            <a:r>
              <a:rPr lang="en-US" sz="2800" dirty="0"/>
              <a:t>There will be offspring holy to the Lord, for the Lord is not finished with Israel.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190-191) </a:t>
            </a:r>
          </a:p>
        </p:txBody>
      </p:sp>
    </p:spTree>
    <p:extLst>
      <p:ext uri="{BB962C8B-B14F-4D97-AF65-F5344CB8AC3E}">
        <p14:creationId xmlns:p14="http://schemas.microsoft.com/office/powerpoint/2010/main" val="24050279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4"/>
            <a:ext cx="9144000" cy="1330390"/>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If even a tenth-- a remnant-- survive, it will be invaded again and burned. But as a terebinth or oak tree leaves a stump when it is cut down, so Israel's stump will be a holy seed." </a:t>
            </a:r>
            <a:r>
              <a:rPr kumimoji="0" lang="en-US" sz="2400" b="0" u="none" strike="noStrike" kern="1200" cap="none" spc="0" normalizeH="0" baseline="0" noProof="0" dirty="0">
                <a:ln>
                  <a:noFill/>
                </a:ln>
                <a:solidFill>
                  <a:schemeClr val="bg1"/>
                </a:solidFill>
                <a:effectLst/>
                <a:uLnTx/>
                <a:uFillTx/>
                <a:latin typeface="+mn-lt"/>
                <a:ea typeface="Cambria" panose="02040503050406030204" pitchFamily="18" charset="0"/>
                <a:cs typeface="+mn-cs"/>
              </a:rPr>
              <a:t>(NLT)</a:t>
            </a:r>
            <a:endParaRPr kumimoji="0" lang="en-US" sz="1800" b="0" u="none" strike="noStrike" kern="1200" cap="none" spc="0" normalizeH="0" baseline="0" noProof="0" dirty="0">
              <a:ln>
                <a:noFill/>
              </a:ln>
              <a:solidFill>
                <a:schemeClr val="bg1"/>
              </a:solidFill>
              <a:effectLst/>
              <a:uLnTx/>
              <a:uFillTx/>
              <a:latin typeface="+mn-lt"/>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550163"/>
            <a:ext cx="8998794" cy="4995842"/>
          </a:xfrm>
        </p:spPr>
        <p:txBody>
          <a:bodyPr>
            <a:normAutofit/>
          </a:bodyPr>
          <a:lstStyle/>
          <a:p>
            <a:r>
              <a:rPr lang="en-US" dirty="0"/>
              <a:t>God’s promise to Abraham to bless the nations through his offspring is not to be forgotten (cf. 49: 19, 32). </a:t>
            </a:r>
          </a:p>
          <a:p>
            <a:r>
              <a:rPr lang="en-US" dirty="0"/>
              <a:t>In this sense, the chapter is much like the book of Amos, which, while filled with judgment, nonetheless ends on a hopeful note. </a:t>
            </a:r>
          </a:p>
          <a:p>
            <a:r>
              <a:rPr lang="en-US" dirty="0"/>
              <a:t>This is not to deny or in any way to mitigate the force of the judgment, but it is to say that in God’s overall purposes judgment is never his last word.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190-191) </a:t>
            </a:r>
          </a:p>
        </p:txBody>
      </p:sp>
    </p:spTree>
    <p:extLst>
      <p:ext uri="{BB962C8B-B14F-4D97-AF65-F5344CB8AC3E}">
        <p14:creationId xmlns:p14="http://schemas.microsoft.com/office/powerpoint/2010/main" val="38902710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483448"/>
          </a:xfrm>
        </p:spPr>
        <p:txBody>
          <a:bodyPr>
            <a:noAutofit/>
          </a:bodyPr>
          <a:lstStyle/>
          <a:p>
            <a:r>
              <a:rPr lang="en-US" dirty="0"/>
              <a:t>Isaiah’s Vision of the Lord (Isaiah 6:1-8)</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00147" y="1624728"/>
            <a:ext cx="8849665" cy="5233272"/>
          </a:xfrm>
        </p:spPr>
        <p:txBody>
          <a:bodyPr>
            <a:normAutofit lnSpcReduction="10000"/>
          </a:bodyPr>
          <a:lstStyle/>
          <a:p>
            <a:pPr marL="0" indent="0">
              <a:buNone/>
            </a:pPr>
            <a:r>
              <a:rPr lang="en-US" baseline="30000" dirty="0">
                <a:latin typeface="Cambria" panose="02040503050406030204" pitchFamily="18" charset="0"/>
                <a:ea typeface="Cambria" panose="02040503050406030204" pitchFamily="18" charset="0"/>
              </a:rPr>
              <a:t>5</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said, “Woe to me! I am destroyed, for my lips are contaminated by sin, and I live among people whose lips are contaminated by sin. My eyes have seen the king, the LORD of Heaven’s Armies.” </a:t>
            </a:r>
            <a:r>
              <a:rPr lang="en-US" baseline="30000" dirty="0">
                <a:latin typeface="Cambria" panose="02040503050406030204" pitchFamily="18" charset="0"/>
                <a:ea typeface="Cambria" panose="02040503050406030204" pitchFamily="18" charset="0"/>
              </a:rPr>
              <a:t>6</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But then one of the seraphs flew toward me. In his hand was a hot coal he had taken from the altar with tongs. </a:t>
            </a:r>
            <a:r>
              <a:rPr lang="en-US" baseline="30000" dirty="0">
                <a:latin typeface="Cambria" panose="02040503050406030204" pitchFamily="18" charset="0"/>
                <a:ea typeface="Cambria" panose="02040503050406030204" pitchFamily="18" charset="0"/>
              </a:rPr>
              <a:t>7</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touched my mouth with it and said, “Look, this coal has touched your lips. Your evil is removed; your sin is forgiven.” </a:t>
            </a:r>
            <a:r>
              <a:rPr lang="en-US" baseline="30000" dirty="0">
                <a:latin typeface="Cambria" panose="02040503050406030204" pitchFamily="18" charset="0"/>
                <a:ea typeface="Cambria" panose="02040503050406030204" pitchFamily="18" charset="0"/>
              </a:rPr>
              <a:t>8</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heard the voice of the Lord say, “Whom will I send? Who will go on our behalf?” I answered, “Here I am, send me!” </a:t>
            </a:r>
          </a:p>
          <a:p>
            <a:pPr marL="0" indent="0">
              <a:buNone/>
            </a:pPr>
            <a:r>
              <a:rPr lang="en-US" b="0" i="1" u="none" strike="noStrike" baseline="0" dirty="0">
                <a:solidFill>
                  <a:srgbClr val="FFFF99"/>
                </a:solidFill>
                <a:latin typeface="Cambria" panose="02040503050406030204" pitchFamily="18" charset="0"/>
                <a:ea typeface="Cambria" panose="02040503050406030204" pitchFamily="18" charset="0"/>
              </a:rPr>
              <a:t>(New English Translation)</a:t>
            </a:r>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a:p>
            <a:pPr marL="0" indent="0">
              <a:buNone/>
            </a:pPr>
            <a:endParaRPr lang="en-US" sz="28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085641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dirty="0"/>
              <a:t>I plan to cover </a:t>
            </a:r>
            <a:r>
              <a:rPr lang="en-US" dirty="0">
                <a:solidFill>
                  <a:srgbClr val="FFFF99"/>
                </a:solidFill>
              </a:rPr>
              <a:t>Isaiah 7:10-17</a:t>
            </a:r>
            <a:r>
              <a:rPr lang="en-US" dirty="0"/>
              <a:t> which talks about </a:t>
            </a:r>
            <a:r>
              <a:rPr lang="en-US" dirty="0">
                <a:solidFill>
                  <a:srgbClr val="FFFF99"/>
                </a:solidFill>
              </a:rPr>
              <a:t>The Sign of Immanuel</a:t>
            </a:r>
            <a:r>
              <a:rPr lang="en-US" dirty="0"/>
              <a:t>.</a:t>
            </a:r>
          </a:p>
        </p:txBody>
      </p:sp>
    </p:spTree>
    <p:extLst>
      <p:ext uri="{BB962C8B-B14F-4D97-AF65-F5344CB8AC3E}">
        <p14:creationId xmlns:p14="http://schemas.microsoft.com/office/powerpoint/2010/main" val="19465812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26645938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19981"/>
          </a:xfrm>
        </p:spPr>
        <p:txBody>
          <a:bodyPr>
            <a:normAutofit/>
          </a:bodyPr>
          <a:lstStyle/>
          <a:p>
            <a:r>
              <a:rPr lang="en-US" sz="4000" b="1" dirty="0"/>
              <a:t>*Class Discussion Time</a:t>
            </a:r>
          </a:p>
        </p:txBody>
      </p:sp>
      <p:sp>
        <p:nvSpPr>
          <p:cNvPr id="4" name="Content Placeholder 3"/>
          <p:cNvSpPr>
            <a:spLocks noGrp="1"/>
          </p:cNvSpPr>
          <p:nvPr>
            <p:ph idx="1"/>
          </p:nvPr>
        </p:nvSpPr>
        <p:spPr>
          <a:xfrm>
            <a:off x="31630" y="918324"/>
            <a:ext cx="8991600" cy="5939676"/>
          </a:xfrm>
        </p:spPr>
        <p:txBody>
          <a:bodyPr>
            <a:normAutofit/>
          </a:bodyPr>
          <a:lstStyle/>
          <a:p>
            <a:r>
              <a:rPr lang="en-US" sz="3200" dirty="0"/>
              <a:t>Some people find it strange and even disturbing that God would say to Isaiah:</a:t>
            </a:r>
          </a:p>
          <a:p>
            <a:pPr lvl="1"/>
            <a:r>
              <a:rPr lang="en-US" sz="2800" i="1" dirty="0">
                <a:solidFill>
                  <a:srgbClr val="0000FF"/>
                </a:solidFill>
                <a:latin typeface="Cambria" panose="02040503050406030204" pitchFamily="18" charset="0"/>
                <a:ea typeface="Cambria" panose="02040503050406030204" pitchFamily="18" charset="0"/>
              </a:rPr>
              <a:t>Go and tell these people: “‘Listen continually, but don’t understand. Look continually, but don’t perceive.’ Make the hearts of these people calloused; make their ears deaf and their eyes blind. </a:t>
            </a:r>
            <a:r>
              <a:rPr lang="en-US" sz="2800" b="1" i="1" dirty="0">
                <a:solidFill>
                  <a:srgbClr val="0000FF"/>
                </a:solidFill>
                <a:latin typeface="Cambria" panose="02040503050406030204" pitchFamily="18" charset="0"/>
                <a:ea typeface="Cambria" panose="02040503050406030204" pitchFamily="18" charset="0"/>
              </a:rPr>
              <a:t>Otherwise they might see with their eyes and hear with their ears, their hearts might understand and they might repent and be healed.</a:t>
            </a:r>
            <a:r>
              <a:rPr lang="en-US" sz="2800" i="1" dirty="0">
                <a:solidFill>
                  <a:srgbClr val="0000FF"/>
                </a:solidFill>
                <a:latin typeface="Cambria" panose="02040503050406030204" pitchFamily="18" charset="0"/>
                <a:ea typeface="Cambria" panose="02040503050406030204" pitchFamily="18" charset="0"/>
              </a:rPr>
              <a:t>”</a:t>
            </a:r>
            <a:r>
              <a:rPr lang="en-US" sz="2800" dirty="0">
                <a:solidFill>
                  <a:srgbClr val="0000FF"/>
                </a:solidFill>
              </a:rPr>
              <a:t> </a:t>
            </a:r>
            <a:endParaRPr lang="en-US" sz="3200" dirty="0">
              <a:solidFill>
                <a:srgbClr val="0000FF"/>
              </a:solidFill>
            </a:endParaRPr>
          </a:p>
          <a:p>
            <a:r>
              <a:rPr lang="en-US" dirty="0"/>
              <a:t>After today’s lesson, do you think you could explain this verse?</a:t>
            </a:r>
          </a:p>
          <a:p>
            <a:endParaRPr lang="en-US" dirty="0"/>
          </a:p>
          <a:p>
            <a:pPr marL="0" indent="0">
              <a:buNone/>
            </a:pPr>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2639309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19981"/>
          </a:xfrm>
        </p:spPr>
        <p:txBody>
          <a:bodyPr>
            <a:normAutofit/>
          </a:bodyPr>
          <a:lstStyle/>
          <a:p>
            <a:r>
              <a:rPr lang="en-US" sz="4000" b="1" dirty="0"/>
              <a:t>*Class Discussion Time</a:t>
            </a:r>
          </a:p>
        </p:txBody>
      </p:sp>
      <p:sp>
        <p:nvSpPr>
          <p:cNvPr id="4" name="Content Placeholder 3"/>
          <p:cNvSpPr>
            <a:spLocks noGrp="1"/>
          </p:cNvSpPr>
          <p:nvPr>
            <p:ph idx="1"/>
          </p:nvPr>
        </p:nvSpPr>
        <p:spPr>
          <a:xfrm>
            <a:off x="31630" y="918324"/>
            <a:ext cx="8991600" cy="5939676"/>
          </a:xfrm>
        </p:spPr>
        <p:txBody>
          <a:bodyPr>
            <a:normAutofit fontScale="85000" lnSpcReduction="10000"/>
          </a:bodyPr>
          <a:lstStyle/>
          <a:p>
            <a:r>
              <a:rPr lang="en-US" sz="3200" dirty="0"/>
              <a:t>Do you think that you would be able to use Isaiah 6:9-10 in combination with John 12:37-41 to show a Jehovah’s witness that Jesus is Jehovah?</a:t>
            </a:r>
          </a:p>
          <a:p>
            <a:pPr lvl="1"/>
            <a:r>
              <a:rPr lang="en-US" sz="3200" i="1" dirty="0">
                <a:solidFill>
                  <a:srgbClr val="0000FF"/>
                </a:solidFill>
                <a:latin typeface="Cambria" panose="02040503050406030204" pitchFamily="18" charset="0"/>
                <a:ea typeface="Cambria" panose="02040503050406030204" pitchFamily="18" charset="0"/>
              </a:rPr>
              <a:t>Although Jesus had performed so many miraculous signs before them, they still refused to believe in him,  so that the word of the prophet Isaiah would be fulfilled. He said, “Lord, who has believed our message, and to whom has the arm of the Lord been revealed?”  For this reason they could not believe because again </a:t>
            </a:r>
            <a:r>
              <a:rPr lang="en-US" sz="3200" b="1" i="1" dirty="0">
                <a:solidFill>
                  <a:srgbClr val="0000FF"/>
                </a:solidFill>
                <a:latin typeface="Cambria" panose="02040503050406030204" pitchFamily="18" charset="0"/>
                <a:ea typeface="Cambria" panose="02040503050406030204" pitchFamily="18" charset="0"/>
              </a:rPr>
              <a:t>Isaiah said, “He has blinded their eyes and hardened their heart, so that they would not see with their eyes and understand with their heart, and turn to me, and I would heal them.” Isaiah said these things because he saw Christ’s glory and spoke about him. </a:t>
            </a:r>
            <a:r>
              <a:rPr lang="en-US" sz="3200" dirty="0"/>
              <a:t>(John 12:37-41)</a:t>
            </a:r>
            <a:endParaRPr lang="en-US" sz="3200" i="1" dirty="0">
              <a:solidFill>
                <a:srgbClr val="F4B183"/>
              </a:solidFill>
              <a:latin typeface="Cambria" panose="02040503050406030204" pitchFamily="18" charset="0"/>
              <a:ea typeface="Cambria" panose="02040503050406030204" pitchFamily="18" charset="0"/>
            </a:endParaRPr>
          </a:p>
          <a:p>
            <a:endParaRPr lang="en-US" sz="3600" dirty="0"/>
          </a:p>
          <a:p>
            <a:endParaRPr lang="en-US" dirty="0"/>
          </a:p>
          <a:p>
            <a:endParaRPr lang="en-US" dirty="0"/>
          </a:p>
          <a:p>
            <a:pPr marL="0" indent="0">
              <a:buNone/>
            </a:pPr>
            <a:endParaRPr lang="en-US" dirty="0"/>
          </a:p>
          <a:p>
            <a:endParaRPr lang="en-US" dirty="0"/>
          </a:p>
          <a:p>
            <a:endParaRPr lang="en-US" dirty="0"/>
          </a:p>
          <a:p>
            <a:pPr lvl="0"/>
            <a:endParaRPr lang="en-US" dirty="0"/>
          </a:p>
        </p:txBody>
      </p:sp>
    </p:spTree>
    <p:extLst>
      <p:ext uri="{BB962C8B-B14F-4D97-AF65-F5344CB8AC3E}">
        <p14:creationId xmlns:p14="http://schemas.microsoft.com/office/powerpoint/2010/main" val="308144991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1280126"/>
          </a:xfrm>
        </p:spPr>
        <p:txBody>
          <a:bodyPr>
            <a:noAutofit/>
          </a:bodyPr>
          <a:lstStyle/>
          <a:p>
            <a:r>
              <a:rPr lang="en-US" sz="4400" dirty="0"/>
              <a:t>Recap of What Sproul Told Us About Isaiah 6:1-3</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4182" y="1350015"/>
            <a:ext cx="8435635" cy="5136373"/>
          </a:xfrm>
        </p:spPr>
        <p:txBody>
          <a:bodyPr>
            <a:normAutofit fontScale="85000" lnSpcReduction="10000"/>
          </a:bodyPr>
          <a:lstStyle/>
          <a:p>
            <a:r>
              <a:rPr lang="en-US" sz="3500"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In the year of King Uzziah’s death</a:t>
            </a:r>
            <a:r>
              <a:rPr lang="en-US" sz="3500" dirty="0"/>
              <a:t>”, Isaiah saw a vision of “</a:t>
            </a:r>
            <a:r>
              <a:rPr lang="en-US" i="1" dirty="0">
                <a:solidFill>
                  <a:schemeClr val="accent2">
                    <a:lumMod val="60000"/>
                    <a:lumOff val="40000"/>
                  </a:schemeClr>
                </a:solidFill>
                <a:latin typeface="Cambria" panose="02040503050406030204" pitchFamily="18" charset="0"/>
                <a:ea typeface="Cambria" panose="02040503050406030204" pitchFamily="18" charset="0"/>
              </a:rPr>
              <a:t>the Lord</a:t>
            </a:r>
            <a:r>
              <a:rPr lang="en-US" sz="3500" dirty="0"/>
              <a:t>” – </a:t>
            </a:r>
            <a:r>
              <a:rPr lang="en-US" sz="3500" b="1" i="1" dirty="0"/>
              <a:t>Adonai</a:t>
            </a:r>
            <a:r>
              <a:rPr lang="en-US" sz="3500" dirty="0"/>
              <a:t>, the sovereign one – seated on his heavenly throne.</a:t>
            </a:r>
          </a:p>
          <a:p>
            <a:r>
              <a:rPr lang="en-US" sz="3500" dirty="0"/>
              <a:t>Uzziah, who had reigned for over fifty years, had been one of the better kings of Judah.</a:t>
            </a:r>
          </a:p>
          <a:p>
            <a:r>
              <a:rPr lang="en-US" sz="3500" dirty="0"/>
              <a:t>And though he had faltered spiritually at the end of his reign, his death still came as a shock and disappointment to Isaiah and the people of Judah.</a:t>
            </a:r>
          </a:p>
          <a:p>
            <a:r>
              <a:rPr lang="en-US" sz="3500" dirty="0"/>
              <a:t>Now, in </a:t>
            </a:r>
            <a:r>
              <a:rPr lang="en-US" sz="3500" b="1" i="1" dirty="0"/>
              <a:t>contrast</a:t>
            </a:r>
            <a:r>
              <a:rPr lang="en-US" sz="3500" dirty="0"/>
              <a:t> to the death of a sovereign </a:t>
            </a:r>
            <a:r>
              <a:rPr lang="en-US" sz="3500" b="1" i="1" dirty="0"/>
              <a:t>earthly</a:t>
            </a:r>
            <a:r>
              <a:rPr lang="en-US" sz="3500" dirty="0"/>
              <a:t> king, Isaiah saw what the New Testament suggests was a </a:t>
            </a:r>
            <a:r>
              <a:rPr lang="en-US" sz="3600" dirty="0"/>
              <a:t>preincarnate glimpse of Christ Himself seated in full majesty on his throne (John 12:41).</a:t>
            </a:r>
            <a:endParaRPr lang="en-US" sz="3500" dirty="0"/>
          </a:p>
          <a:p>
            <a:pPr marL="0" indent="0">
              <a:buNone/>
            </a:pPr>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AC9C47C4-C6ED-50C2-9346-8781AFF9326C}"/>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https://www.ligonier.org/learn/series/holiness-of-god/the-importance-of-holiness</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0084045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12604" cy="1280126"/>
          </a:xfrm>
        </p:spPr>
        <p:txBody>
          <a:bodyPr>
            <a:noAutofit/>
          </a:bodyPr>
          <a:lstStyle/>
          <a:p>
            <a:r>
              <a:rPr lang="en-US" sz="4400" dirty="0"/>
              <a:t>Recap of What Sproul Told Us About Isaiah 6:1-3</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54182" y="1350015"/>
            <a:ext cx="8435635" cy="5136373"/>
          </a:xfrm>
        </p:spPr>
        <p:txBody>
          <a:bodyPr>
            <a:normAutofit fontScale="92500" lnSpcReduction="20000"/>
          </a:bodyPr>
          <a:lstStyle/>
          <a:p>
            <a:r>
              <a:rPr lang="en-US" sz="3600" dirty="0"/>
              <a:t>In ancient days the clothing of monarchs was a measure of their status.</a:t>
            </a:r>
          </a:p>
          <a:p>
            <a:r>
              <a:rPr lang="en-US" sz="3500" dirty="0"/>
              <a:t>Therefore the Lord’s flowing robe that Isaiah saw filling the temple was visual demonstration of his high majestic status.</a:t>
            </a:r>
          </a:p>
          <a:p>
            <a:r>
              <a:rPr lang="en-US" sz="3500" dirty="0"/>
              <a:t>The </a:t>
            </a:r>
            <a:r>
              <a:rPr lang="en-US" sz="3600" dirty="0"/>
              <a:t>seraphim were especially created by God to serve Him day and night in His immediate presence.</a:t>
            </a:r>
          </a:p>
          <a:p>
            <a:r>
              <a:rPr lang="en-US" sz="3600" dirty="0"/>
              <a:t>Their need to have extra wings to cover their faces in God’s presence, and their repeated proclamation of God as “</a:t>
            </a:r>
            <a:r>
              <a:rPr lang="en-US" sz="3600" i="1" dirty="0">
                <a:solidFill>
                  <a:srgbClr val="ED7D31">
                    <a:lumMod val="60000"/>
                    <a:lumOff val="40000"/>
                  </a:srgbClr>
                </a:solidFill>
                <a:latin typeface="Cambria" panose="02040503050406030204" pitchFamily="18" charset="0"/>
                <a:ea typeface="Cambria" panose="02040503050406030204" pitchFamily="18" charset="0"/>
              </a:rPr>
              <a:t>Holy, holy, holy </a:t>
            </a:r>
            <a:r>
              <a:rPr lang="en-US" sz="3600" dirty="0"/>
              <a:t>”, demonstrate the majesty, transcendence, and holiness of God.</a:t>
            </a:r>
            <a:endParaRPr lang="en-US" sz="3500" dirty="0"/>
          </a:p>
          <a:p>
            <a:endParaRPr lang="en-US" sz="3500" dirty="0"/>
          </a:p>
          <a:p>
            <a:pPr marL="0" indent="0">
              <a:buNone/>
            </a:pPr>
            <a:endPar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AC9C47C4-C6ED-50C2-9346-8781AFF9326C}"/>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https://www.ligonier.org/learn/series/holiness-of-god/the-importance-of-holiness</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5024701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3"/>
            <a:ext cx="9144000" cy="926170"/>
          </a:xfrm>
          <a:solidFill>
            <a:schemeClr val="tx1"/>
          </a:solidFill>
          <a:ln w="25400">
            <a:solidFill>
              <a:srgbClr val="FFFF99"/>
            </a:solidFill>
          </a:ln>
        </p:spPr>
        <p:txBody>
          <a:bodyPr>
            <a:noAutofit/>
          </a:bodyPr>
          <a:lstStyle/>
          <a:p>
            <a:pPr algn="l"/>
            <a:r>
              <a:rPr kumimoji="0" lang="en-US" sz="27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4</a:t>
            </a:r>
            <a:r>
              <a:rPr kumimoji="0" lang="en-US" sz="27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sound of </a:t>
            </a:r>
            <a:r>
              <a:rPr lang="en-US" sz="2700" b="0" i="1" dirty="0">
                <a:solidFill>
                  <a:srgbClr val="ED7D31">
                    <a:lumMod val="60000"/>
                    <a:lumOff val="40000"/>
                  </a:srgbClr>
                </a:solidFill>
                <a:latin typeface="Cambria" panose="02040503050406030204" pitchFamily="18" charset="0"/>
                <a:ea typeface="Cambria" panose="02040503050406030204" pitchFamily="18" charset="0"/>
                <a:cs typeface="+mn-cs"/>
              </a:rPr>
              <a:t>[the seraphim’s] </a:t>
            </a:r>
            <a:r>
              <a:rPr kumimoji="0" lang="en-US" sz="27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voices shook the door frames, and the temple was filled with smoke.</a:t>
            </a:r>
            <a:endParaRPr lang="en-US" sz="36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106700"/>
            <a:ext cx="8998794" cy="5379690"/>
          </a:xfrm>
        </p:spPr>
        <p:txBody>
          <a:bodyPr>
            <a:normAutofit fontScale="92500" lnSpcReduction="10000"/>
          </a:bodyPr>
          <a:lstStyle/>
          <a:p>
            <a:r>
              <a:rPr lang="en-US" dirty="0"/>
              <a:t>Here Isaiah tells us that as the seraphim fly back and forth about the throne singing to one another of God’s incomparable glory, the sound of their voices causes the “</a:t>
            </a:r>
            <a:r>
              <a:rPr lang="en-US" i="1" dirty="0">
                <a:solidFill>
                  <a:srgbClr val="ED7D31">
                    <a:lumMod val="60000"/>
                    <a:lumOff val="40000"/>
                  </a:srgbClr>
                </a:solidFill>
                <a:latin typeface="Cambria" panose="02040503050406030204" pitchFamily="18" charset="0"/>
                <a:ea typeface="Cambria" panose="02040503050406030204" pitchFamily="18" charset="0"/>
              </a:rPr>
              <a:t>door frames</a:t>
            </a:r>
            <a:r>
              <a:rPr lang="en-US" dirty="0"/>
              <a:t>” to shake. </a:t>
            </a:r>
          </a:p>
          <a:p>
            <a:r>
              <a:rPr lang="en-US" dirty="0"/>
              <a:t>Why the “</a:t>
            </a:r>
            <a:r>
              <a:rPr lang="en-US" i="1" dirty="0">
                <a:solidFill>
                  <a:srgbClr val="ED7D31">
                    <a:lumMod val="60000"/>
                    <a:lumOff val="40000"/>
                  </a:srgbClr>
                </a:solidFill>
                <a:latin typeface="Cambria" panose="02040503050406030204" pitchFamily="18" charset="0"/>
                <a:ea typeface="Cambria" panose="02040503050406030204" pitchFamily="18" charset="0"/>
              </a:rPr>
              <a:t>door frames</a:t>
            </a:r>
            <a:r>
              <a:rPr lang="en-US" dirty="0"/>
              <a:t>” should be singled out is unclear. </a:t>
            </a:r>
          </a:p>
          <a:p>
            <a:r>
              <a:rPr lang="en-US" dirty="0"/>
              <a:t>Perhaps Isaiah was aware of </a:t>
            </a:r>
            <a:r>
              <a:rPr lang="en-US" b="1" i="1" dirty="0"/>
              <a:t>this</a:t>
            </a:r>
            <a:r>
              <a:rPr lang="en-US" dirty="0"/>
              <a:t> shaking because he was standing (or prostrated) in the doorway. </a:t>
            </a:r>
          </a:p>
          <a:p>
            <a:r>
              <a:rPr lang="en-US" dirty="0"/>
              <a:t>At any rate, the hymn was thunderous, rocking the great building to its foundations. </a:t>
            </a:r>
          </a:p>
          <a:p>
            <a:r>
              <a:rPr lang="en-US" dirty="0"/>
              <a:t>All the while the sanctuary was filling with smoke. </a:t>
            </a:r>
          </a:p>
          <a:p>
            <a:r>
              <a:rPr lang="en-US" dirty="0"/>
              <a:t>Probably this should be understood as the smoke of incense, in which case </a:t>
            </a:r>
            <a:r>
              <a:rPr lang="en-US" b="1" i="1" dirty="0"/>
              <a:t>smell</a:t>
            </a:r>
            <a:r>
              <a:rPr lang="en-US" dirty="0"/>
              <a:t> is added to sight and sound as the sensory elements of Isaiah’s experience.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182) </a:t>
            </a:r>
          </a:p>
        </p:txBody>
      </p:sp>
    </p:spTree>
    <p:extLst>
      <p:ext uri="{BB962C8B-B14F-4D97-AF65-F5344CB8AC3E}">
        <p14:creationId xmlns:p14="http://schemas.microsoft.com/office/powerpoint/2010/main" val="30401192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75743"/>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5</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[Isaiah said],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Woe to me! I am destroyed</a:t>
            </a:r>
            <a:r>
              <a:rPr lang="en-US" sz="2800" i="1" dirty="0">
                <a:solidFill>
                  <a:schemeClr val="accent2"/>
                </a:solidFill>
                <a:latin typeface="Cambria" panose="02040503050406030204" pitchFamily="18" charset="0"/>
                <a:ea typeface="Cambria" panose="02040503050406030204" pitchFamily="18" charset="0"/>
                <a:cs typeface="+mn-cs"/>
              </a:rPr>
              <a:t>, for my lips are contaminated by sin, and I live among people whose lips are contaminated by sin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My eyes have seen the king, the Lord of Heaven’s Armies.”</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895516"/>
            <a:ext cx="8998794" cy="4590873"/>
          </a:xfrm>
        </p:spPr>
        <p:txBody>
          <a:bodyPr>
            <a:normAutofit fontScale="92500" lnSpcReduction="10000"/>
          </a:bodyPr>
          <a:lstStyle/>
          <a:p>
            <a:r>
              <a:rPr lang="en-US" dirty="0"/>
              <a:t>Up to this point, Isaiah has been made aware of the awesome holiness of God, but </a:t>
            </a:r>
            <a:r>
              <a:rPr lang="en-US" b="1" i="1" dirty="0"/>
              <a:t>now</a:t>
            </a:r>
            <a:r>
              <a:rPr lang="en-US" dirty="0"/>
              <a:t> he has suddenly and brutally become aware of his own </a:t>
            </a:r>
            <a:r>
              <a:rPr lang="en-US" b="1" i="1" dirty="0"/>
              <a:t>lack</a:t>
            </a:r>
            <a:r>
              <a:rPr lang="en-US" dirty="0"/>
              <a:t> of holiness. </a:t>
            </a:r>
          </a:p>
          <a:p>
            <a:r>
              <a:rPr lang="en-US" dirty="0"/>
              <a:t>Isaiah, who has been pronouncing woe upon </a:t>
            </a:r>
            <a:r>
              <a:rPr lang="en-US" b="1" i="1" dirty="0"/>
              <a:t>others</a:t>
            </a:r>
            <a:r>
              <a:rPr lang="en-US" dirty="0"/>
              <a:t>, must </a:t>
            </a:r>
            <a:r>
              <a:rPr lang="en-US" b="1" i="1" dirty="0"/>
              <a:t>now</a:t>
            </a:r>
            <a:r>
              <a:rPr lang="en-US" dirty="0"/>
              <a:t> pronounce woe upon </a:t>
            </a:r>
            <a:r>
              <a:rPr lang="en-US" b="1" i="1" dirty="0"/>
              <a:t>himself</a:t>
            </a:r>
            <a:r>
              <a:rPr lang="en-US" dirty="0"/>
              <a:t>! </a:t>
            </a:r>
          </a:p>
          <a:p>
            <a:r>
              <a:rPr lang="en-US" dirty="0"/>
              <a:t>Furthermore, every member of the nation of Judah where Isaiah will serve as God’s prophet must </a:t>
            </a:r>
            <a:r>
              <a:rPr lang="en-US" b="1" i="1" dirty="0"/>
              <a:t>also</a:t>
            </a:r>
            <a:r>
              <a:rPr lang="en-US" dirty="0"/>
              <a:t> come to recognize their sinful condition before God. </a:t>
            </a:r>
          </a:p>
          <a:p>
            <a:r>
              <a:rPr lang="en-US" dirty="0"/>
              <a:t>Hearing a prophetic announcement is not enough. The people must recognize their own </a:t>
            </a:r>
            <a:r>
              <a:rPr lang="en-US" b="1" i="1" dirty="0"/>
              <a:t>unworthiness</a:t>
            </a:r>
            <a:r>
              <a:rPr lang="en-US" dirty="0"/>
              <a:t>. </a:t>
            </a:r>
          </a:p>
          <a:p>
            <a:r>
              <a:rPr lang="en-US" dirty="0"/>
              <a:t>Such a realization cannot help but produce </a:t>
            </a:r>
            <a:r>
              <a:rPr lang="en-US" b="1" i="1" dirty="0"/>
              <a:t>despair</a:t>
            </a:r>
            <a:r>
              <a:rPr lang="en-US" dirty="0"/>
              <a:t>.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182-183) </a:t>
            </a:r>
          </a:p>
        </p:txBody>
      </p:sp>
    </p:spTree>
    <p:extLst>
      <p:ext uri="{BB962C8B-B14F-4D97-AF65-F5344CB8AC3E}">
        <p14:creationId xmlns:p14="http://schemas.microsoft.com/office/powerpoint/2010/main" val="33846345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75743"/>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5</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2800" b="0" i="1" dirty="0">
                <a:solidFill>
                  <a:srgbClr val="ED7D31">
                    <a:lumMod val="60000"/>
                    <a:lumOff val="40000"/>
                  </a:srgbClr>
                </a:solidFill>
                <a:latin typeface="Cambria" panose="02040503050406030204" pitchFamily="18" charset="0"/>
                <a:ea typeface="Cambria" panose="02040503050406030204" pitchFamily="18" charset="0"/>
              </a:rPr>
              <a:t>[Isaiah said]</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“Woe to me! I am destroyed, for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my lips are contaminated by </a:t>
            </a:r>
            <a:r>
              <a:rPr lang="en-US" sz="2800" i="1" dirty="0">
                <a:solidFill>
                  <a:schemeClr val="accent2"/>
                </a:solidFill>
                <a:latin typeface="Cambria" panose="02040503050406030204" pitchFamily="18" charset="0"/>
                <a:ea typeface="Cambria" panose="02040503050406030204" pitchFamily="18" charset="0"/>
                <a:cs typeface="+mn-cs"/>
              </a:rPr>
              <a:t>sin, and I live among people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whose lips are contaminated by sin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My eyes have seen the king, the Lord of Heaven’s Armies.”</a:t>
            </a:r>
            <a:endParaRPr lang="en-US" sz="40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895516"/>
            <a:ext cx="8998794" cy="4590873"/>
          </a:xfrm>
        </p:spPr>
        <p:txBody>
          <a:bodyPr>
            <a:normAutofit fontScale="85000" lnSpcReduction="20000"/>
          </a:bodyPr>
          <a:lstStyle/>
          <a:p>
            <a:r>
              <a:rPr lang="en-US" dirty="0"/>
              <a:t>Isaiah’s vison of the </a:t>
            </a:r>
            <a:r>
              <a:rPr lang="en-US" sz="3200" dirty="0"/>
              <a:t>majesty, transcendence, and holiness of God causes him to realize </a:t>
            </a:r>
            <a:r>
              <a:rPr lang="en-US" dirty="0"/>
              <a:t>that he and the people of Judah to whom he ministers have “</a:t>
            </a:r>
            <a:r>
              <a:rPr lang="en-US" i="1" dirty="0">
                <a:solidFill>
                  <a:srgbClr val="ED7D31">
                    <a:lumMod val="60000"/>
                    <a:lumOff val="40000"/>
                  </a:srgbClr>
                </a:solidFill>
                <a:latin typeface="Cambria" panose="02040503050406030204" pitchFamily="18" charset="0"/>
                <a:ea typeface="Cambria" panose="02040503050406030204" pitchFamily="18" charset="0"/>
              </a:rPr>
              <a:t>lips</a:t>
            </a:r>
            <a:r>
              <a:rPr lang="en-US" sz="3200" dirty="0"/>
              <a:t>” that </a:t>
            </a:r>
            <a:r>
              <a:rPr lang="en-US" dirty="0"/>
              <a:t>“</a:t>
            </a:r>
            <a:r>
              <a:rPr lang="en-US" i="1" dirty="0">
                <a:solidFill>
                  <a:srgbClr val="ED7D31">
                    <a:lumMod val="60000"/>
                    <a:lumOff val="40000"/>
                  </a:srgbClr>
                </a:solidFill>
                <a:latin typeface="Cambria" panose="02040503050406030204" pitchFamily="18" charset="0"/>
                <a:ea typeface="Cambria" panose="02040503050406030204" pitchFamily="18" charset="0"/>
              </a:rPr>
              <a:t>are contaminated by sin</a:t>
            </a:r>
            <a:r>
              <a:rPr lang="en-US" dirty="0"/>
              <a:t>”. Why?</a:t>
            </a:r>
          </a:p>
          <a:p>
            <a:r>
              <a:rPr lang="en-US" dirty="0"/>
              <a:t>Because it is through their “</a:t>
            </a:r>
            <a:r>
              <a:rPr lang="en-US" i="1" dirty="0">
                <a:solidFill>
                  <a:srgbClr val="ED7D31">
                    <a:lumMod val="60000"/>
                    <a:lumOff val="40000"/>
                  </a:srgbClr>
                </a:solidFill>
                <a:latin typeface="Cambria" panose="02040503050406030204" pitchFamily="18" charset="0"/>
                <a:ea typeface="Cambria" panose="02040503050406030204" pitchFamily="18" charset="0"/>
              </a:rPr>
              <a:t>lips</a:t>
            </a:r>
            <a:r>
              <a:rPr lang="en-US" dirty="0"/>
              <a:t>” that they </a:t>
            </a:r>
            <a:r>
              <a:rPr lang="en-US" b="1" i="1" dirty="0"/>
              <a:t>express</a:t>
            </a:r>
            <a:r>
              <a:rPr lang="en-US" dirty="0"/>
              <a:t> the sinful thoughts of their </a:t>
            </a:r>
            <a:r>
              <a:rPr lang="en-US" b="1" i="1" dirty="0"/>
              <a:t>hearts</a:t>
            </a:r>
            <a:r>
              <a:rPr lang="en-US" dirty="0"/>
              <a:t> which do </a:t>
            </a:r>
            <a:r>
              <a:rPr lang="en-US" b="1" i="1" dirty="0"/>
              <a:t>not</a:t>
            </a:r>
            <a:r>
              <a:rPr lang="en-US" dirty="0"/>
              <a:t> belong to God. </a:t>
            </a:r>
          </a:p>
          <a:p>
            <a:r>
              <a:rPr lang="en-US" dirty="0"/>
              <a:t>That which God belongs to God must be </a:t>
            </a:r>
            <a:r>
              <a:rPr lang="en-US" b="1" i="1" dirty="0"/>
              <a:t>pure </a:t>
            </a:r>
            <a:r>
              <a:rPr lang="en-US" dirty="0"/>
              <a:t>and</a:t>
            </a:r>
            <a:r>
              <a:rPr lang="en-US" b="1" i="1" dirty="0"/>
              <a:t> uncontaminated</a:t>
            </a:r>
            <a:r>
              <a:rPr lang="en-US" dirty="0"/>
              <a:t>. </a:t>
            </a:r>
          </a:p>
          <a:p>
            <a:r>
              <a:rPr lang="en-US" dirty="0"/>
              <a:t>Therefore, it is not just a </a:t>
            </a:r>
            <a:r>
              <a:rPr lang="en-US" b="1" i="1" dirty="0"/>
              <a:t>purification of the lips </a:t>
            </a:r>
            <a:r>
              <a:rPr lang="en-US" dirty="0"/>
              <a:t>that is needed. </a:t>
            </a:r>
          </a:p>
          <a:p>
            <a:r>
              <a:rPr lang="en-US" dirty="0"/>
              <a:t>Nor is it mere </a:t>
            </a:r>
            <a:r>
              <a:rPr lang="en-US" b="1" i="1" dirty="0"/>
              <a:t>ritual</a:t>
            </a:r>
            <a:r>
              <a:rPr lang="en-US" dirty="0"/>
              <a:t> purification that is needed. </a:t>
            </a:r>
          </a:p>
          <a:p>
            <a:r>
              <a:rPr lang="en-US" dirty="0"/>
              <a:t>In some way, sin and iniquity must be removed if Isaiah (and his people) are ever to serve God with clean lips.</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(pp. 182-183) </a:t>
            </a:r>
          </a:p>
        </p:txBody>
      </p:sp>
    </p:spTree>
    <p:extLst>
      <p:ext uri="{BB962C8B-B14F-4D97-AF65-F5344CB8AC3E}">
        <p14:creationId xmlns:p14="http://schemas.microsoft.com/office/powerpoint/2010/main" val="1790617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2"/>
            <a:ext cx="9144000" cy="1675743"/>
          </a:xfrm>
          <a:solidFill>
            <a:schemeClr val="tx1"/>
          </a:solidFill>
          <a:ln w="25400">
            <a:solidFill>
              <a:srgbClr val="FFFF99"/>
            </a:solidFill>
          </a:ln>
        </p:spPr>
        <p:txBody>
          <a:bodyPr>
            <a:noAutofit/>
          </a:body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But then one of the seraphs flew toward me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In his hand was a hot coal he had taken from the altar with tongs. </a:t>
            </a: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He touched my mouth with it and said, “Look, this coal has touched your lips. Your evil is removed; your sin is forgiven.”</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98112" y="1895516"/>
            <a:ext cx="8998794" cy="4590873"/>
          </a:xfrm>
        </p:spPr>
        <p:txBody>
          <a:bodyPr>
            <a:normAutofit lnSpcReduction="10000"/>
          </a:bodyPr>
          <a:lstStyle/>
          <a:p>
            <a:r>
              <a:rPr lang="en-US" dirty="0"/>
              <a:t>This verse speaks of the depths of God’s </a:t>
            </a:r>
            <a:r>
              <a:rPr lang="en-US" b="1" i="1" dirty="0"/>
              <a:t>grace</a:t>
            </a:r>
            <a:r>
              <a:rPr lang="en-US" dirty="0"/>
              <a:t>. </a:t>
            </a:r>
          </a:p>
          <a:p>
            <a:r>
              <a:rPr lang="en-US" dirty="0"/>
              <a:t>Isaiah does not plead for mercy, nor does he make great vows of what he will do if only God will deliver him. </a:t>
            </a:r>
          </a:p>
          <a:p>
            <a:r>
              <a:rPr lang="en-US" dirty="0"/>
              <a:t>It would seem that that </a:t>
            </a:r>
            <a:r>
              <a:rPr lang="en-US" b="1" i="1" dirty="0"/>
              <a:t>Isaiah</a:t>
            </a:r>
            <a:r>
              <a:rPr lang="en-US" dirty="0"/>
              <a:t> considers his case to be </a:t>
            </a:r>
            <a:r>
              <a:rPr lang="en-US" b="1" i="1" dirty="0"/>
              <a:t>hopeless</a:t>
            </a:r>
            <a:r>
              <a:rPr lang="en-US" dirty="0"/>
              <a:t>. </a:t>
            </a:r>
          </a:p>
          <a:p>
            <a:r>
              <a:rPr lang="en-US" dirty="0"/>
              <a:t>“</a:t>
            </a:r>
            <a:r>
              <a:rPr lang="en-US" i="1" dirty="0">
                <a:solidFill>
                  <a:srgbClr val="ED7D31">
                    <a:lumMod val="60000"/>
                    <a:lumOff val="40000"/>
                  </a:srgbClr>
                </a:solidFill>
                <a:latin typeface="Cambria" panose="02040503050406030204" pitchFamily="18" charset="0"/>
                <a:ea typeface="Cambria" panose="02040503050406030204" pitchFamily="18" charset="0"/>
              </a:rPr>
              <a:t>But then one of the seraphs flew toward me</a:t>
            </a:r>
            <a:r>
              <a:rPr lang="en-US" dirty="0"/>
              <a:t>”, more than likely by the command of God. </a:t>
            </a:r>
          </a:p>
          <a:p>
            <a:r>
              <a:rPr lang="en-US" dirty="0"/>
              <a:t>God does not reveal himself to Isaiah in order to </a:t>
            </a:r>
            <a:r>
              <a:rPr lang="en-US" b="1" i="1" dirty="0"/>
              <a:t>destroy</a:t>
            </a:r>
            <a:r>
              <a:rPr lang="en-US" dirty="0"/>
              <a:t> him, but rather to </a:t>
            </a:r>
            <a:r>
              <a:rPr lang="en-US" b="1" i="1" dirty="0"/>
              <a:t>redeem</a:t>
            </a:r>
            <a:r>
              <a:rPr lang="en-US" dirty="0"/>
              <a:t> him.</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638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Oswalt, John N. – </a:t>
            </a:r>
            <a:r>
              <a:rPr kumimoji="0" lang="en-US"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1–39 (The NIC the OT) </a:t>
            </a:r>
            <a:r>
              <a:rPr kumimoji="0" lang="en-US" b="0" i="0" u="none" strike="noStrike" kern="1200" cap="none" spc="0" normalizeH="0" baseline="0" noProof="0" dirty="0">
                <a:ln>
                  <a:noFill/>
                </a:ln>
                <a:solidFill>
                  <a:prstClr val="white"/>
                </a:solidFill>
                <a:effectLst/>
                <a:uLnTx/>
                <a:uFillTx/>
                <a:latin typeface="Calibri" panose="020F0502020204030204"/>
                <a:ea typeface="+mn-ea"/>
                <a:cs typeface="+mn-cs"/>
              </a:rPr>
              <a:t>(p. 184) </a:t>
            </a:r>
          </a:p>
        </p:txBody>
      </p:sp>
    </p:spTree>
    <p:extLst>
      <p:ext uri="{BB962C8B-B14F-4D97-AF65-F5344CB8AC3E}">
        <p14:creationId xmlns:p14="http://schemas.microsoft.com/office/powerpoint/2010/main" val="15770719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38351</TotalTime>
  <Words>5256</Words>
  <Application>Microsoft Office PowerPoint</Application>
  <PresentationFormat>On-screen Show (4:3)</PresentationFormat>
  <Paragraphs>180</Paragraphs>
  <Slides>33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33</vt:i4>
      </vt:variant>
    </vt:vector>
  </HeadingPairs>
  <TitlesOfParts>
    <vt:vector size="40" baseType="lpstr">
      <vt:lpstr>Arial</vt:lpstr>
      <vt:lpstr>Calibri</vt:lpstr>
      <vt:lpstr>Calibri Light</vt:lpstr>
      <vt:lpstr>Cambria</vt:lpstr>
      <vt:lpstr>Century Gothic</vt:lpstr>
      <vt:lpstr>Office Theme</vt:lpstr>
      <vt:lpstr>2_Office Theme</vt:lpstr>
      <vt:lpstr>Highlights     From the  Book of  Isaiah</vt:lpstr>
      <vt:lpstr>Isaiah’s Vision of the Lord (Isaiah 6:1-8)</vt:lpstr>
      <vt:lpstr>Isaiah’s Vision of the Lord (Isaiah 6:1-8)</vt:lpstr>
      <vt:lpstr>Recap of What Sproul Told Us About Isaiah 6:1-3</vt:lpstr>
      <vt:lpstr>Recap of What Sproul Told Us About Isaiah 6:1-3</vt:lpstr>
      <vt:lpstr>4 The sound of [the seraphim’s] voices shook the door frames, and the temple was filled with smoke.</vt:lpstr>
      <vt:lpstr>5 [Isaiah said], “Woe to me! I am destroyed, for my lips are contaminated by sin, and I live among people whose lips are contaminated by sin. My eyes have seen the king, the Lord of Heaven’s Armies.”</vt:lpstr>
      <vt:lpstr>5 [Isaiah said], “Woe to me! I am destroyed, for my lips are contaminated by sin, and I live among people whose lips are contaminated by sin. My eyes have seen the king, the Lord of Heaven’s Armies.”</vt:lpstr>
      <vt:lpstr>6 But then one of the seraphs flew toward me. In his hand was a hot coal he had taken from the altar with tongs. 7 He touched my mouth with it and said, “Look, this coal has touched your lips. Your evil is removed; your sin is forgiven.”</vt:lpstr>
      <vt:lpstr>6 But then one of the seraphs flew toward me. In his hand was a hot coal he had taken from the altar with tongs. 7 He touched my mouth with it and said, “Look, this coal has touched your lips. Your evil is removed; your sin is forgiven.”</vt:lpstr>
      <vt:lpstr>6 But then one of the seraphs flew toward me. In his hand was a hot coal he had taken from the altar with tongs. 7 He touched my mouth with it and said, “Look, this coal has touched your lips. Your evil is removed; your sin is forgiven.”</vt:lpstr>
      <vt:lpstr>6 But then one of the seraphs flew toward me. In his hand was a hot coal he had taken from the altar with tongs. 7 He touched my mouth with it and said, “Look, this coal has touched your lips. Your evil is removed; your sin is forgiven.”</vt:lpstr>
      <vt:lpstr>6 But then one of the seraphs flew toward me. In his hand was a hot coal he had taken from the altar with tongs. 7 He touched my mouth with it and said, “Look, this coal has touched your lips. Your evil is removed; your sin is forgiven.”</vt:lpstr>
      <vt:lpstr>6 But then one of the seraphs flew toward me. In his hand was a hot coal he had taken from the altar with tongs. 7 He touched my mouth with it and said, “Look, this coal has touched your lips. Your evil is removed; your sin is forgiven.”</vt:lpstr>
      <vt:lpstr>6 But then one of the seraphs flew toward me. In his hand was a hot coal he had taken from the altar with tongs. 7 He touched my mouth with it and said, “Look, this coal has touched your lips. Your evil is removed; your sin is forgiven.”</vt:lpstr>
      <vt:lpstr>8 I heard the voice of the Lord say, “Whom will I send? Who will go on our behalf?” I answered, “Here I am, send me!”</vt:lpstr>
      <vt:lpstr>Isaiah’s Commission from the Lord (Isaiah 6:9-13)</vt:lpstr>
      <vt:lpstr>9 [The Lord] said, “Go and tell these people: “‘Listen continually, but don’t understand. Look continually, but don’t perceive.’ 10 Make the hearts of these people calloused; make their ears deaf and their eyes blind. Otherwise they might see with their eyes and hear with their ears, their hearts might understand and they might repent and be healed.” </vt:lpstr>
      <vt:lpstr>9 [The Lord] said, “Go and tell these people: “‘Listen continually, but don’t understand. Look continually, but don’t perceive.’ 10 Make the hearts of these people calloused; make their ears deaf and their eyes blind. Otherwise they might see with their eyes and hear with their ears, their hearts might understand and they might repent and be healed.” </vt:lpstr>
      <vt:lpstr>9 [The LORD] said, “Go and tell these people: “‘Listen continually, but don’t understand. Look continually, but don’t perceive.’ 10 Make the hearts of these people calloused; make their ears deaf and their eyes blind. Otherwise they might see with their eyes and hear with their ears, their hearts might understand and they might repent and be healed.” </vt:lpstr>
      <vt:lpstr>9 [The LORD] said, “Go and tell these people: “‘Listen continually, but don’t understand. Look continually, but don’t perceive.’ 10 Make the hearts of these people calloused; make their ears deaf and their eyes blind. Otherwise they might see with their eyes and hear with their ears, their hearts might understand and they might repent and be healed.” </vt:lpstr>
      <vt:lpstr>9 [The LORD] said, “Go and tell these people: “‘Listen continually, but don’t understand. Look continually, but don’t perceive.’ 10 Make the hearts of these people calloused; make their ears deaf and their eyes blind. Otherwise they might see with their eyes and hear with their ears, their hearts might understand and they might repent and be healed.” </vt:lpstr>
      <vt:lpstr>9 [The LORD] said, “Go and tell these people: “‘Listen continually, but don’t understand. Look continually, but don’t perceive.’ 10 Make the hearts of these people calloused; make their ears deaf and their eyes blind. Otherwise they might see with their eyes and hear with their ears, their hearts might understand and they might repent and be healed.” </vt:lpstr>
      <vt:lpstr>9 [The LORD] said, “Go and tell these people: “‘Listen continually, but don’t understand. Look continually, but don’t perceive.’ 10 Make the hearts of these people calloused; make their ears deaf and their eyes blind. Otherwise they might see with their eyes and hear with their ears, their hearts might understand and they might repent and be healed.” </vt:lpstr>
      <vt:lpstr>9 [The LORD] said, “Go and tell these people: “‘Listen continually, but don’t understand. Look continually, but don’t perceive.’ 10 Make the hearts of these people calloused; make their ears deaf and their eyes blind. Otherwise they might see with their eyes and hear with their ears, their hearts might understand and they might repent and be healed.” </vt:lpstr>
      <vt:lpstr>11 I replied, “How long, Lord?” He said, “Until cities are in ruins and unpopulated, and houses are uninhabited, and the land is ruined and devastated, 12 and the LORD has sent the people off to a distant place, and the very heart of the land is completely abandoned.</vt:lpstr>
      <vt:lpstr>13 Even if only a tenth of the people remain in the land, it will again be destroyed, like one of the large sacred trees or an Asherah pole, when a sacred pillar on a high place is thrown down. That sacred pillar symbolizes the special chosen family.”</vt:lpstr>
      <vt:lpstr>13 If even a tenth-- a remnant-- survive, it will be invaded again and burned. But as a terebinth or oak tree leaves a stump when it is cut down, so Israel's stump will be a holy seed." (NLT)</vt:lpstr>
      <vt:lpstr>13 If even a tenth-- a remnant-- survive, it will be invaded again and burned. But as a terebinth or oak tree leaves a stump when it is cut down, so Israel's stump will be a holy seed." (NLT)</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420</cp:revision>
  <cp:lastPrinted>2023-05-14T14:19:00Z</cp:lastPrinted>
  <dcterms:created xsi:type="dcterms:W3CDTF">2022-12-04T03:23:23Z</dcterms:created>
  <dcterms:modified xsi:type="dcterms:W3CDTF">2023-05-14T22:43:52Z</dcterms:modified>
</cp:coreProperties>
</file>