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2"/>
  </p:notesMasterIdLst>
  <p:handoutMasterIdLst>
    <p:handoutMasterId r:id="rId33"/>
  </p:handoutMasterIdLst>
  <p:sldIdLst>
    <p:sldId id="3457" r:id="rId3"/>
    <p:sldId id="3495" r:id="rId4"/>
    <p:sldId id="3463" r:id="rId5"/>
    <p:sldId id="3458" r:id="rId6"/>
    <p:sldId id="3468" r:id="rId7"/>
    <p:sldId id="3464" r:id="rId8"/>
    <p:sldId id="3465" r:id="rId9"/>
    <p:sldId id="3466" r:id="rId10"/>
    <p:sldId id="3462" r:id="rId11"/>
    <p:sldId id="3467" r:id="rId12"/>
    <p:sldId id="3470" r:id="rId13"/>
    <p:sldId id="3472" r:id="rId14"/>
    <p:sldId id="3461" r:id="rId15"/>
    <p:sldId id="3471" r:id="rId16"/>
    <p:sldId id="3497" r:id="rId17"/>
    <p:sldId id="3460" r:id="rId18"/>
    <p:sldId id="3476" r:id="rId19"/>
    <p:sldId id="3477" r:id="rId20"/>
    <p:sldId id="3475" r:id="rId21"/>
    <p:sldId id="3478" r:id="rId22"/>
    <p:sldId id="3479" r:id="rId23"/>
    <p:sldId id="3492" r:id="rId24"/>
    <p:sldId id="3494" r:id="rId25"/>
    <p:sldId id="3493" r:id="rId26"/>
    <p:sldId id="3482" r:id="rId27"/>
    <p:sldId id="3487" r:id="rId28"/>
    <p:sldId id="3488" r:id="rId29"/>
    <p:sldId id="3489" r:id="rId30"/>
    <p:sldId id="3498"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4B183"/>
    <a:srgbClr val="FFFF99"/>
    <a:srgbClr val="3D481F"/>
    <a:srgbClr val="334017"/>
    <a:srgbClr val="FFCCCC"/>
    <a:srgbClr val="3E491F"/>
    <a:srgbClr val="344017"/>
    <a:srgbClr val="3F4A20"/>
    <a:srgbClr val="3340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2" autoAdjust="0"/>
    <p:restoredTop sz="94636" autoAdjust="0"/>
  </p:normalViewPr>
  <p:slideViewPr>
    <p:cSldViewPr snapToGrid="0">
      <p:cViewPr varScale="1">
        <p:scale>
          <a:sx n="162" d="100"/>
          <a:sy n="162" d="100"/>
        </p:scale>
        <p:origin x="1084" y="100"/>
      </p:cViewPr>
      <p:guideLst/>
    </p:cSldViewPr>
  </p:slideViewPr>
  <p:notesTextViewPr>
    <p:cViewPr>
      <p:scale>
        <a:sx n="1" d="1"/>
        <a:sy n="1" d="1"/>
      </p:scale>
      <p:origin x="0" y="0"/>
    </p:cViewPr>
  </p:notesText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5/16/2023</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5/16/2023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7199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03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74966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121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15266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9012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26227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538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2"/>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5"/>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5383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0091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7914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5/16/2023</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0"/>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0"/>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0" y="6492875"/>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893281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7.xml"/><Relationship Id="rId1" Type="http://schemas.openxmlformats.org/officeDocument/2006/relationships/themeOverride" Target="../theme/themeOverride3.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hyperlink" Target="https://www.fbcthomson.org/post/god-promises-a-study-of-isaiah-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2644EB-3F5F-EA2D-2D0C-28D56C902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54AB2C89-0599-CA33-72B1-16350A6720C9}"/>
              </a:ext>
            </a:extLst>
          </p:cNvPr>
          <p:cNvSpPr>
            <a:spLocks noGrp="1"/>
          </p:cNvSpPr>
          <p:nvPr>
            <p:ph type="title"/>
          </p:nvPr>
        </p:nvSpPr>
        <p:spPr>
          <a:xfrm>
            <a:off x="4816829" y="0"/>
            <a:ext cx="4219106" cy="4733886"/>
          </a:xfrm>
          <a:effectLst/>
        </p:spPr>
        <p:txBody>
          <a:bodyPr>
            <a:noAutofit/>
          </a:bodyPr>
          <a:lstStyle/>
          <a:p>
            <a:pPr algn="ctr">
              <a:spcBef>
                <a:spcPts val="0"/>
              </a:spcBef>
            </a:pP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Highlights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800" b="1"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b="1"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D7E56C7F-388E-A031-CB9B-C90A23AC59B5}"/>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https://www.wikiart.org/en/ernest-meissonier/isaiah</a:t>
            </a:r>
            <a:endPar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D4CB24-A0F0-4E6E-D4A2-DE300945CBE9}"/>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5008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12604" cy="1063529"/>
          </a:xfrm>
        </p:spPr>
        <p:txBody>
          <a:bodyPr>
            <a:noAutofit/>
          </a:bodyPr>
          <a:lstStyle/>
          <a:p>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A Call For King Ahaz to Trust in The Lord</a:t>
            </a:r>
            <a:b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br>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(Isaiah 7:1-9)</a:t>
            </a:r>
            <a:endParaRPr lang="en-US" sz="36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8484" y="1130245"/>
            <a:ext cx="8435635" cy="5400062"/>
          </a:xfrm>
        </p:spPr>
        <p:txBody>
          <a:bodyPr>
            <a:normAutofit/>
          </a:bodyPr>
          <a:lstStyle/>
          <a:p>
            <a:r>
              <a:rPr lang="en-US" sz="2700" dirty="0"/>
              <a:t>The two neighboring kingdoms are attacking Judah with the express purpose of </a:t>
            </a:r>
            <a:r>
              <a:rPr lang="en-US" sz="2700" b="1" i="1" dirty="0"/>
              <a:t>deposing</a:t>
            </a:r>
            <a:r>
              <a:rPr lang="en-US" sz="2700" dirty="0"/>
              <a:t> Ahaz and putting someone named “</a:t>
            </a:r>
            <a:r>
              <a:rPr lang="en-US" sz="2700" i="1" dirty="0">
                <a:solidFill>
                  <a:schemeClr val="accent2">
                    <a:lumMod val="60000"/>
                    <a:lumOff val="40000"/>
                  </a:schemeClr>
                </a:solidFill>
                <a:latin typeface="Cambria" panose="02040503050406030204" pitchFamily="18" charset="0"/>
                <a:ea typeface="Cambria" panose="02040503050406030204" pitchFamily="18" charset="0"/>
              </a:rPr>
              <a:t>Tabeel</a:t>
            </a:r>
            <a:r>
              <a:rPr lang="en-US" sz="2700" dirty="0"/>
              <a:t>” on the throne in his place.</a:t>
            </a:r>
          </a:p>
          <a:p>
            <a:r>
              <a:rPr lang="en-US" sz="2700" dirty="0"/>
              <a:t>The “</a:t>
            </a:r>
            <a:r>
              <a:rPr lang="en-US" sz="2700" i="1" dirty="0">
                <a:solidFill>
                  <a:schemeClr val="accent2">
                    <a:lumMod val="60000"/>
                    <a:lumOff val="40000"/>
                  </a:schemeClr>
                </a:solidFill>
                <a:latin typeface="Cambria" panose="02040503050406030204" pitchFamily="18" charset="0"/>
                <a:ea typeface="Cambria" panose="02040503050406030204" pitchFamily="18" charset="0"/>
              </a:rPr>
              <a:t>conduit of the upper pool that is located on the road to the field where they wash and dry cloth</a:t>
            </a:r>
            <a:r>
              <a:rPr lang="en-US" sz="2700" dirty="0"/>
              <a:t>” (7:3) is evidently just outside the city walls and close enough so that someone standing there and speaking in a loud voice can be heard by those sitting on the wall. </a:t>
            </a:r>
          </a:p>
          <a:p>
            <a:r>
              <a:rPr lang="en-US" sz="2700" dirty="0"/>
              <a:t>Most likely Ahaz is looking over the city’s water supply in preparation for the coming siege. </a:t>
            </a:r>
          </a:p>
          <a:p>
            <a:r>
              <a:rPr lang="en-US" sz="2700" dirty="0"/>
              <a:t>In a well-defended, walled city, it was possible to force such a city to surrender if its water supply could be cut off. Ahaz wants to be sure that doesn’t happen.</a:t>
            </a:r>
          </a:p>
        </p:txBody>
      </p:sp>
      <p:sp>
        <p:nvSpPr>
          <p:cNvPr id="4" name="TextBox 3">
            <a:extLst>
              <a:ext uri="{FF2B5EF4-FFF2-40B4-BE49-F238E27FC236}">
                <a16:creationId xmlns:a16="http://schemas.microsoft.com/office/drawing/2014/main" id="{AC9C47C4-C6ED-50C2-9346-8781AFF9326C}"/>
              </a:ext>
            </a:extLst>
          </p:cNvPr>
          <p:cNvSpPr txBox="1"/>
          <p:nvPr/>
        </p:nvSpPr>
        <p:spPr>
          <a:xfrm>
            <a:off x="0" y="648638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137). Zondervan</a:t>
            </a:r>
          </a:p>
        </p:txBody>
      </p:sp>
    </p:spTree>
    <p:extLst>
      <p:ext uri="{BB962C8B-B14F-4D97-AF65-F5344CB8AC3E}">
        <p14:creationId xmlns:p14="http://schemas.microsoft.com/office/powerpoint/2010/main" val="6869112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12604" cy="1169489"/>
          </a:xfrm>
        </p:spPr>
        <p:txBody>
          <a:bodyPr>
            <a:noAutofit/>
          </a:bodyPr>
          <a:lstStyle/>
          <a:p>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A Call For King Ahaz to Trust in The Lord</a:t>
            </a:r>
            <a:b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br>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(Isaiah 7:1-9)</a:t>
            </a:r>
            <a:endParaRPr lang="en-US" sz="36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53054" y="1138095"/>
            <a:ext cx="8822193" cy="5379689"/>
          </a:xfrm>
        </p:spPr>
        <p:txBody>
          <a:bodyPr>
            <a:normAutofit fontScale="92500" lnSpcReduction="10000"/>
          </a:bodyPr>
          <a:lstStyle/>
          <a:p>
            <a:r>
              <a:rPr lang="en-US" dirty="0"/>
              <a:t>Throughout chapters 7-11 </a:t>
            </a:r>
            <a:r>
              <a:rPr lang="en-US" b="1" i="1" dirty="0"/>
              <a:t>children</a:t>
            </a:r>
            <a:r>
              <a:rPr lang="en-US" dirty="0"/>
              <a:t> are important figures, and this is </a:t>
            </a:r>
            <a:r>
              <a:rPr lang="en-US" b="1" i="1" dirty="0"/>
              <a:t>especially</a:t>
            </a:r>
            <a:r>
              <a:rPr lang="en-US" dirty="0"/>
              <a:t> true in chapters 7-8, where </a:t>
            </a:r>
            <a:r>
              <a:rPr lang="en-US" b="1" i="1" dirty="0"/>
              <a:t>three</a:t>
            </a:r>
            <a:r>
              <a:rPr lang="en-US" dirty="0"/>
              <a:t> children are presented, all with names symbolic of what Isaiah is predicting. </a:t>
            </a:r>
          </a:p>
          <a:p>
            <a:r>
              <a:rPr lang="en-US" dirty="0"/>
              <a:t>At least </a:t>
            </a:r>
            <a:r>
              <a:rPr lang="en-US" b="1" i="1" dirty="0"/>
              <a:t>two</a:t>
            </a:r>
            <a:r>
              <a:rPr lang="en-US" dirty="0"/>
              <a:t> of them are Isaiah’s </a:t>
            </a:r>
            <a:r>
              <a:rPr lang="en-US" b="1" i="1" dirty="0"/>
              <a:t>own</a:t>
            </a:r>
            <a:r>
              <a:rPr lang="en-US" dirty="0"/>
              <a:t> children. </a:t>
            </a:r>
          </a:p>
          <a:p>
            <a:r>
              <a:rPr lang="en-US" dirty="0"/>
              <a:t>The first is presented here, accompanying his father to confront the king. </a:t>
            </a:r>
          </a:p>
          <a:p>
            <a:r>
              <a:rPr lang="en-US" dirty="0"/>
              <a:t>This child’s name is Shear-Jashub, which means “only a remnant will return.” </a:t>
            </a:r>
          </a:p>
          <a:p>
            <a:r>
              <a:rPr lang="en-US" dirty="0"/>
              <a:t>Perhaps this child was born after Isaiah’s experience in chapter 6, where God gave Isaiah the awareness that the only hope for the future of Judah was in a “</a:t>
            </a:r>
            <a:r>
              <a:rPr lang="en-US" i="1" dirty="0">
                <a:solidFill>
                  <a:srgbClr val="F4B183"/>
                </a:solidFill>
                <a:latin typeface="Cambria" panose="02040503050406030204" pitchFamily="18" charset="0"/>
                <a:ea typeface="Cambria" panose="02040503050406030204" pitchFamily="18" charset="0"/>
              </a:rPr>
              <a:t>remnant</a:t>
            </a:r>
            <a:r>
              <a:rPr lang="en-US" dirty="0"/>
              <a:t>” (Isaiah 6:13 cf. 1:9). </a:t>
            </a:r>
          </a:p>
        </p:txBody>
      </p:sp>
      <p:sp>
        <p:nvSpPr>
          <p:cNvPr id="4" name="TextBox 3">
            <a:extLst>
              <a:ext uri="{FF2B5EF4-FFF2-40B4-BE49-F238E27FC236}">
                <a16:creationId xmlns:a16="http://schemas.microsoft.com/office/drawing/2014/main" id="{AC9C47C4-C6ED-50C2-9346-8781AFF9326C}"/>
              </a:ext>
            </a:extLst>
          </p:cNvPr>
          <p:cNvSpPr txBox="1"/>
          <p:nvPr/>
        </p:nvSpPr>
        <p:spPr>
          <a:xfrm>
            <a:off x="0" y="648638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137-139). Zondervan</a:t>
            </a:r>
          </a:p>
        </p:txBody>
      </p:sp>
    </p:spTree>
    <p:extLst>
      <p:ext uri="{BB962C8B-B14F-4D97-AF65-F5344CB8AC3E}">
        <p14:creationId xmlns:p14="http://schemas.microsoft.com/office/powerpoint/2010/main" val="1657134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12604" cy="1169489"/>
          </a:xfrm>
        </p:spPr>
        <p:txBody>
          <a:bodyPr>
            <a:noAutofit/>
          </a:bodyPr>
          <a:lstStyle/>
          <a:p>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A Call For King Ahaz to Trust in The Lord</a:t>
            </a:r>
            <a:b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br>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(Isaiah 7:1-9)</a:t>
            </a:r>
            <a:endParaRPr lang="en-US" sz="36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89502" y="1200511"/>
            <a:ext cx="8435635" cy="5254856"/>
          </a:xfrm>
        </p:spPr>
        <p:txBody>
          <a:bodyPr>
            <a:normAutofit lnSpcReduction="10000"/>
          </a:bodyPr>
          <a:lstStyle/>
          <a:p>
            <a:r>
              <a:rPr lang="en-US" dirty="0"/>
              <a:t>Isaiah addresses the king’s fear telling him that there is no </a:t>
            </a:r>
            <a:r>
              <a:rPr lang="en-US" b="1" i="1" dirty="0"/>
              <a:t>need</a:t>
            </a:r>
            <a:r>
              <a:rPr lang="en-US" dirty="0"/>
              <a:t> to be afraid (7:4-9). </a:t>
            </a:r>
          </a:p>
          <a:p>
            <a:r>
              <a:rPr lang="en-US" dirty="0"/>
              <a:t>Rezin of Damascus and Pekah of Samaria do not really pose a threat. </a:t>
            </a:r>
          </a:p>
          <a:p>
            <a:r>
              <a:rPr lang="en-US" dirty="0"/>
              <a:t>For all their bluster they are unable to </a:t>
            </a:r>
            <a:r>
              <a:rPr lang="en-US" b="1" i="1" dirty="0"/>
              <a:t>“</a:t>
            </a:r>
            <a:r>
              <a:rPr lang="en-US" b="1" i="1" dirty="0">
                <a:solidFill>
                  <a:schemeClr val="accent2"/>
                </a:solidFill>
                <a:latin typeface="Cambria" panose="02040503050406030204" pitchFamily="18" charset="0"/>
                <a:ea typeface="Cambria" panose="02040503050406030204" pitchFamily="18" charset="0"/>
              </a:rPr>
              <a:t>unable</a:t>
            </a:r>
            <a:r>
              <a:rPr lang="en-US" i="1" dirty="0">
                <a:solidFill>
                  <a:schemeClr val="accent2">
                    <a:lumMod val="60000"/>
                    <a:lumOff val="40000"/>
                  </a:schemeClr>
                </a:solidFill>
                <a:latin typeface="Cambria" panose="02040503050406030204" pitchFamily="18" charset="0"/>
                <a:ea typeface="Cambria" panose="02040503050406030204" pitchFamily="18" charset="0"/>
              </a:rPr>
              <a:t> </a:t>
            </a:r>
            <a:r>
              <a:rPr lang="en-US" b="1" i="1" dirty="0">
                <a:solidFill>
                  <a:schemeClr val="accent2"/>
                </a:solidFill>
                <a:latin typeface="Cambria" panose="02040503050406030204" pitchFamily="18" charset="0"/>
                <a:ea typeface="Cambria" panose="02040503050406030204" pitchFamily="18" charset="0"/>
              </a:rPr>
              <a:t>to prevail </a:t>
            </a:r>
            <a:r>
              <a:rPr lang="en-US" i="1" dirty="0">
                <a:solidFill>
                  <a:schemeClr val="accent2">
                    <a:lumMod val="60000"/>
                    <a:lumOff val="40000"/>
                  </a:schemeClr>
                </a:solidFill>
                <a:latin typeface="Cambria" panose="02040503050406030204" pitchFamily="18" charset="0"/>
                <a:ea typeface="Cambria" panose="02040503050406030204" pitchFamily="18" charset="0"/>
              </a:rPr>
              <a:t>against [Jerusalem]</a:t>
            </a:r>
            <a:r>
              <a:rPr lang="en-US" b="1" i="1" dirty="0"/>
              <a:t>”</a:t>
            </a:r>
            <a:r>
              <a:rPr lang="en-US" dirty="0"/>
              <a:t> (7:1). </a:t>
            </a:r>
          </a:p>
          <a:p>
            <a:r>
              <a:rPr lang="en-US" dirty="0"/>
              <a:t>The LORD tells Ahaz that they are just like “</a:t>
            </a:r>
            <a:r>
              <a:rPr lang="en-US" i="1" dirty="0">
                <a:solidFill>
                  <a:schemeClr val="accent2">
                    <a:lumMod val="60000"/>
                    <a:lumOff val="40000"/>
                  </a:schemeClr>
                </a:solidFill>
                <a:latin typeface="Cambria" panose="02040503050406030204" pitchFamily="18" charset="0"/>
                <a:ea typeface="Cambria" panose="02040503050406030204" pitchFamily="18" charset="0"/>
              </a:rPr>
              <a:t>two stubs of smoking logs</a:t>
            </a:r>
            <a:r>
              <a:rPr lang="en-US" dirty="0"/>
              <a:t>” –  the burned-out ends of logs remaining around the edges of the campfire when the real fire has gone out. </a:t>
            </a:r>
          </a:p>
          <a:p>
            <a:r>
              <a:rPr lang="en-US" dirty="0"/>
              <a:t>They may still be smoldering, but there is no genuine fire there, and Ahaz need not fear them. </a:t>
            </a:r>
          </a:p>
        </p:txBody>
      </p:sp>
      <p:sp>
        <p:nvSpPr>
          <p:cNvPr id="4" name="TextBox 3">
            <a:extLst>
              <a:ext uri="{FF2B5EF4-FFF2-40B4-BE49-F238E27FC236}">
                <a16:creationId xmlns:a16="http://schemas.microsoft.com/office/drawing/2014/main" id="{AC9C47C4-C6ED-50C2-9346-8781AFF9326C}"/>
              </a:ext>
            </a:extLst>
          </p:cNvPr>
          <p:cNvSpPr txBox="1"/>
          <p:nvPr/>
        </p:nvSpPr>
        <p:spPr>
          <a:xfrm>
            <a:off x="0" y="648638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137-139). Zondervan</a:t>
            </a:r>
          </a:p>
        </p:txBody>
      </p:sp>
    </p:spTree>
    <p:extLst>
      <p:ext uri="{BB962C8B-B14F-4D97-AF65-F5344CB8AC3E}">
        <p14:creationId xmlns:p14="http://schemas.microsoft.com/office/powerpoint/2010/main" val="10448263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28359"/>
          </a:xfrm>
        </p:spPr>
        <p:txBody>
          <a:bodyPr>
            <a:noAutofit/>
          </a:bodyPr>
          <a:lstStyle/>
          <a:p>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A Call For King Ahaz to Trust in The Lord</a:t>
            </a:r>
            <a:b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br>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(Isaiah 7:1-9)</a:t>
            </a:r>
            <a:endParaRPr lang="en-US" sz="32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00147" y="1510918"/>
            <a:ext cx="8849665" cy="5347082"/>
          </a:xfrm>
        </p:spPr>
        <p:txBody>
          <a:bodyPr>
            <a:normAutofit lnSpcReduction="10000"/>
          </a:bodyPr>
          <a:lstStyle/>
          <a:p>
            <a:pPr marL="0" indent="0">
              <a:buNone/>
            </a:pPr>
            <a:r>
              <a:rPr lang="en-US" sz="3600" baseline="30000" dirty="0">
                <a:latin typeface="Cambria" panose="02040503050406030204" pitchFamily="18" charset="0"/>
                <a:ea typeface="Cambria" panose="02040503050406030204" pitchFamily="18" charset="0"/>
              </a:rPr>
              <a:t>7</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For this reason the Sovereign LORD says </a:t>
            </a:r>
            <a:r>
              <a:rPr lang="en-US" sz="3600" b="0" i="1" u="none" strike="noStrike" baseline="0" dirty="0">
                <a:latin typeface="Cambria" panose="02040503050406030204" pitchFamily="18" charset="0"/>
                <a:ea typeface="Cambria" panose="02040503050406030204" pitchFamily="18" charset="0"/>
              </a:rPr>
              <a:t>[to Ahaz]</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3600" i="1" dirty="0">
                <a:latin typeface="Cambria" panose="02040503050406030204" pitchFamily="18" charset="0"/>
                <a:ea typeface="Cambria" panose="02040503050406030204" pitchFamily="18" charset="0"/>
              </a:rPr>
              <a:t>[the conquest of Judah by Syria and Israel]</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will not take place; it will not happen. </a:t>
            </a:r>
            <a:r>
              <a:rPr lang="en-US" sz="3600" baseline="30000" dirty="0">
                <a:latin typeface="Cambria" panose="02040503050406030204" pitchFamily="18" charset="0"/>
                <a:ea typeface="Cambria" panose="02040503050406030204" pitchFamily="18" charset="0"/>
              </a:rPr>
              <a:t>8</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For Syria’s [capital] is Damascus, and the leader of Damascus is Rezin. Within 65 years Ephraim </a:t>
            </a:r>
            <a:r>
              <a:rPr lang="en-US" sz="3600" b="0" i="1" u="none" strike="noStrike" baseline="0" dirty="0">
                <a:latin typeface="Cambria" panose="02040503050406030204" pitchFamily="18" charset="0"/>
                <a:ea typeface="Cambria" panose="02040503050406030204" pitchFamily="18" charset="0"/>
              </a:rPr>
              <a:t>[= another name for the Northern Kingdom]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will no longer exist as a nation. </a:t>
            </a:r>
            <a:r>
              <a:rPr lang="en-US" sz="3600" baseline="30000" dirty="0">
                <a:latin typeface="Cambria" panose="02040503050406030204" pitchFamily="18" charset="0"/>
                <a:ea typeface="Cambria" panose="02040503050406030204" pitchFamily="18" charset="0"/>
              </a:rPr>
              <a:t>9</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Ephraim’s [capital] is Samaria, and Samaria’s leader is the son of Remaliah </a:t>
            </a:r>
            <a:r>
              <a:rPr lang="en-US" sz="3600" b="0" i="1" u="none" strike="noStrike" baseline="0" dirty="0">
                <a:latin typeface="Cambria" panose="02040503050406030204" pitchFamily="18" charset="0"/>
                <a:ea typeface="Cambria" panose="02040503050406030204" pitchFamily="18" charset="0"/>
              </a:rPr>
              <a:t>[aka P</a:t>
            </a:r>
            <a:r>
              <a:rPr lang="en-US" sz="3600" i="1" dirty="0">
                <a:latin typeface="Cambria" panose="02040503050406030204" pitchFamily="18" charset="0"/>
                <a:ea typeface="Cambria" panose="02040503050406030204" pitchFamily="18" charset="0"/>
              </a:rPr>
              <a:t>ekah, king of Israel</a:t>
            </a:r>
            <a:r>
              <a:rPr lang="en-US" sz="3600" b="0" i="1" u="none" strike="noStrike" baseline="0" dirty="0">
                <a:latin typeface="Cambria" panose="02040503050406030204" pitchFamily="18" charset="0"/>
                <a:ea typeface="Cambria" panose="02040503050406030204" pitchFamily="18" charset="0"/>
              </a:rPr>
              <a:t>]</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If your faith does not remain firm, then you will not remain secure.” </a:t>
            </a:r>
          </a:p>
        </p:txBody>
      </p:sp>
    </p:spTree>
    <p:extLst>
      <p:ext uri="{BB962C8B-B14F-4D97-AF65-F5344CB8AC3E}">
        <p14:creationId xmlns:p14="http://schemas.microsoft.com/office/powerpoint/2010/main" val="10555416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12604" cy="1169489"/>
          </a:xfrm>
        </p:spPr>
        <p:txBody>
          <a:bodyPr>
            <a:noAutofit/>
          </a:bodyPr>
          <a:lstStyle/>
          <a:p>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A Call For King Ahaz to Trust in The Lord</a:t>
            </a:r>
            <a:b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br>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(Isaiah 7:1-9)</a:t>
            </a:r>
            <a:endParaRPr lang="en-US" sz="36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8484" y="1275451"/>
            <a:ext cx="8435635" cy="5254856"/>
          </a:xfrm>
        </p:spPr>
        <p:txBody>
          <a:bodyPr>
            <a:normAutofit/>
          </a:bodyPr>
          <a:lstStyle/>
          <a:p>
            <a:r>
              <a:rPr lang="en-US" sz="3600" dirty="0"/>
              <a:t>In the end it </a:t>
            </a:r>
            <a:r>
              <a:rPr lang="en-US" sz="3600" b="1" i="1" dirty="0"/>
              <a:t>doesn’t matter </a:t>
            </a:r>
            <a:r>
              <a:rPr lang="en-US" sz="3600" dirty="0"/>
              <a:t>what Rezin and Pekah say (7: 5-6) – it </a:t>
            </a:r>
            <a:r>
              <a:rPr lang="en-US" sz="3600" b="1" i="1" dirty="0"/>
              <a:t>only matters </a:t>
            </a:r>
            <a:r>
              <a:rPr lang="en-US" sz="3600" dirty="0"/>
              <a:t>what the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Sovereign LORD </a:t>
            </a:r>
            <a:r>
              <a:rPr lang="en-US" sz="3600" dirty="0"/>
              <a:t>” says, and </a:t>
            </a:r>
            <a:r>
              <a:rPr lang="en-US" sz="3600" b="1" i="1" dirty="0"/>
              <a:t>he</a:t>
            </a:r>
            <a:r>
              <a:rPr lang="en-US" sz="3600" dirty="0"/>
              <a:t> says that their threats will amount to </a:t>
            </a:r>
            <a:r>
              <a:rPr lang="en-US" sz="3600" b="1" i="1" dirty="0"/>
              <a:t>nothing</a:t>
            </a:r>
            <a:r>
              <a:rPr lang="en-US" sz="3600" dirty="0"/>
              <a:t>. </a:t>
            </a:r>
          </a:p>
          <a:p>
            <a:r>
              <a:rPr lang="en-US" sz="3600" dirty="0"/>
              <a:t>In fact, “</a:t>
            </a:r>
            <a:r>
              <a:rPr lang="en-US" sz="3600" i="1" dirty="0">
                <a:solidFill>
                  <a:schemeClr val="accent2">
                    <a:lumMod val="60000"/>
                    <a:lumOff val="40000"/>
                  </a:schemeClr>
                </a:solidFill>
                <a:latin typeface="Cambria" panose="02040503050406030204" pitchFamily="18" charset="0"/>
                <a:ea typeface="Cambria" panose="02040503050406030204" pitchFamily="18" charset="0"/>
              </a:rPr>
              <a:t>within 65 years </a:t>
            </a:r>
            <a:r>
              <a:rPr lang="en-US" sz="3600" dirty="0"/>
              <a:t>” the northern kingdom of Israel, far from being a dominating kingdom, they won’t even be a </a:t>
            </a:r>
            <a:r>
              <a:rPr lang="en-US" sz="3600" b="1" i="1" dirty="0"/>
              <a:t>people</a:t>
            </a:r>
            <a:r>
              <a:rPr lang="en-US" sz="3600" dirty="0"/>
              <a:t>! </a:t>
            </a:r>
          </a:p>
        </p:txBody>
      </p:sp>
      <p:sp>
        <p:nvSpPr>
          <p:cNvPr id="4" name="TextBox 3">
            <a:extLst>
              <a:ext uri="{FF2B5EF4-FFF2-40B4-BE49-F238E27FC236}">
                <a16:creationId xmlns:a16="http://schemas.microsoft.com/office/drawing/2014/main" id="{AC9C47C4-C6ED-50C2-9346-8781AFF9326C}"/>
              </a:ext>
            </a:extLst>
          </p:cNvPr>
          <p:cNvSpPr txBox="1"/>
          <p:nvPr/>
        </p:nvSpPr>
        <p:spPr>
          <a:xfrm>
            <a:off x="0" y="648638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137-139). Zondervan</a:t>
            </a:r>
          </a:p>
        </p:txBody>
      </p:sp>
    </p:spTree>
    <p:extLst>
      <p:ext uri="{BB962C8B-B14F-4D97-AF65-F5344CB8AC3E}">
        <p14:creationId xmlns:p14="http://schemas.microsoft.com/office/powerpoint/2010/main" val="20548035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12604" cy="1169489"/>
          </a:xfrm>
        </p:spPr>
        <p:txBody>
          <a:bodyPr>
            <a:noAutofit/>
          </a:bodyPr>
          <a:lstStyle/>
          <a:p>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A Call For King Ahaz to Trust in The Lord</a:t>
            </a:r>
            <a:b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br>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(Isaiah 7:1-9)</a:t>
            </a:r>
            <a:endParaRPr lang="en-US" sz="36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38484" y="1275451"/>
            <a:ext cx="8435635" cy="5254856"/>
          </a:xfrm>
        </p:spPr>
        <p:txBody>
          <a:bodyPr>
            <a:normAutofit/>
          </a:bodyPr>
          <a:lstStyle/>
          <a:p>
            <a:r>
              <a:rPr lang="en-US" sz="3600" dirty="0"/>
              <a:t>“</a:t>
            </a:r>
            <a:r>
              <a:rPr lang="en-US" sz="3600" i="1" dirty="0">
                <a:solidFill>
                  <a:schemeClr val="accent2">
                    <a:lumMod val="60000"/>
                    <a:lumOff val="40000"/>
                  </a:schemeClr>
                </a:solidFill>
                <a:latin typeface="Cambria" panose="02040503050406030204" pitchFamily="18" charset="0"/>
                <a:ea typeface="Cambria" panose="02040503050406030204" pitchFamily="18" charset="0"/>
              </a:rPr>
              <a:t>Within 65 years </a:t>
            </a:r>
            <a:r>
              <a:rPr lang="en-US" sz="3600" dirty="0"/>
              <a:t>” (i.e., by 670 BC), the deportations of the Israelites (beginning in 722 BC) and the importing of groups from other areas in the empire will have completely diluted the genetic heritage of those remaining in the northern kingdom . </a:t>
            </a:r>
          </a:p>
          <a:p>
            <a:r>
              <a:rPr lang="en-US" sz="3600" dirty="0"/>
              <a:t>But if Ahaz won’t stand firm in his faith in God and what God has said through his prophet, then he will not stand at all. (Isa 7:9 NIV)</a:t>
            </a:r>
          </a:p>
        </p:txBody>
      </p:sp>
      <p:sp>
        <p:nvSpPr>
          <p:cNvPr id="4" name="TextBox 3">
            <a:extLst>
              <a:ext uri="{FF2B5EF4-FFF2-40B4-BE49-F238E27FC236}">
                <a16:creationId xmlns:a16="http://schemas.microsoft.com/office/drawing/2014/main" id="{AC9C47C4-C6ED-50C2-9346-8781AFF9326C}"/>
              </a:ext>
            </a:extLst>
          </p:cNvPr>
          <p:cNvSpPr txBox="1"/>
          <p:nvPr/>
        </p:nvSpPr>
        <p:spPr>
          <a:xfrm>
            <a:off x="0" y="648638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137-139). Zondervan</a:t>
            </a:r>
          </a:p>
        </p:txBody>
      </p:sp>
    </p:spTree>
    <p:extLst>
      <p:ext uri="{BB962C8B-B14F-4D97-AF65-F5344CB8AC3E}">
        <p14:creationId xmlns:p14="http://schemas.microsoft.com/office/powerpoint/2010/main" val="8306421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279376"/>
          </a:xfrm>
        </p:spPr>
        <p:txBody>
          <a:bodyPr>
            <a:noAutofit/>
          </a:bodyPr>
          <a:lstStyle/>
          <a:p>
            <a:r>
              <a:rPr lang="en-US" sz="4400" dirty="0">
                <a:solidFill>
                  <a:srgbClr val="FFFF99"/>
                </a:solidFill>
              </a:rPr>
              <a:t>The Sign of Immanuel</a:t>
            </a:r>
            <a:br>
              <a:rPr lang="en-US" sz="4400" dirty="0">
                <a:solidFill>
                  <a:srgbClr val="FFFF99"/>
                </a:solidFill>
              </a:rPr>
            </a:br>
            <a:r>
              <a:rPr lang="en-US" sz="4400" dirty="0"/>
              <a:t>(</a:t>
            </a:r>
            <a:r>
              <a:rPr lang="en-US" sz="4400" dirty="0">
                <a:solidFill>
                  <a:srgbClr val="FFFF99"/>
                </a:solidFill>
              </a:rPr>
              <a:t>Isaiah 7:10-17</a:t>
            </a:r>
            <a:r>
              <a:rPr lang="en-US" sz="4400" dirty="0"/>
              <a:t>)</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200147" y="1424580"/>
            <a:ext cx="8849665" cy="5433420"/>
          </a:xfrm>
        </p:spPr>
        <p:txBody>
          <a:bodyPr>
            <a:normAutofit fontScale="92500" lnSpcReduction="10000"/>
          </a:bodyPr>
          <a:lstStyle/>
          <a:p>
            <a:pPr marL="0" indent="0">
              <a:buNone/>
            </a:pPr>
            <a:r>
              <a:rPr lang="en-US" sz="3600" baseline="30000" dirty="0">
                <a:latin typeface="Cambria" panose="02040503050406030204" pitchFamily="18" charset="0"/>
                <a:ea typeface="Cambria" panose="02040503050406030204" pitchFamily="18" charset="0"/>
              </a:rPr>
              <a:t>10</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LORD again spoke to Ahaz: </a:t>
            </a:r>
            <a:r>
              <a:rPr lang="en-US" sz="3600" baseline="30000" dirty="0">
                <a:latin typeface="Cambria" panose="02040503050406030204" pitchFamily="18" charset="0"/>
                <a:ea typeface="Cambria" panose="02040503050406030204" pitchFamily="18" charset="0"/>
              </a:rPr>
              <a:t>11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“Ask for a confirming sign from the LORD your God. You can even ask for something miraculous.” </a:t>
            </a:r>
            <a:r>
              <a:rPr lang="en-US" sz="3600" baseline="30000" dirty="0">
                <a:latin typeface="Cambria" panose="02040503050406030204" pitchFamily="18" charset="0"/>
                <a:ea typeface="Cambria" panose="02040503050406030204" pitchFamily="18" charset="0"/>
              </a:rPr>
              <a:t>12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But Ahaz responded, “I don’t want to ask; I don’t want to put the LORD to a test.” </a:t>
            </a:r>
            <a:r>
              <a:rPr lang="en-US" sz="3600" baseline="30000" dirty="0">
                <a:latin typeface="Cambria" panose="02040503050406030204" pitchFamily="18" charset="0"/>
                <a:ea typeface="Cambria" panose="02040503050406030204" pitchFamily="18" charset="0"/>
              </a:rPr>
              <a:t>13</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 Isaiah replied, “Pay attention, family of David. Do you consider it too insignificant to try the patience of men? Is that why you are also trying the patience of my God? </a:t>
            </a:r>
            <a:r>
              <a:rPr lang="en-US" sz="3600" baseline="30000" dirty="0">
                <a:latin typeface="Cambria" panose="02040503050406030204" pitchFamily="18" charset="0"/>
                <a:ea typeface="Cambria" panose="02040503050406030204" pitchFamily="18" charset="0"/>
              </a:rPr>
              <a:t>14</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For this reason the Lord himself will give you a confirming sign. Look, this young woman is about to conceive and will give birth to a son. You, young woman, will name him Immanuel.</a:t>
            </a:r>
          </a:p>
        </p:txBody>
      </p:sp>
    </p:spTree>
    <p:extLst>
      <p:ext uri="{BB962C8B-B14F-4D97-AF65-F5344CB8AC3E}">
        <p14:creationId xmlns:p14="http://schemas.microsoft.com/office/powerpoint/2010/main" val="26419302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
            <a:ext cx="9144000" cy="1330390"/>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10</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LORD again spoke to Ahaz: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11</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Ask for a confirming sign from the LORD your God</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You can even ask for something miraculous.”</a:t>
            </a:r>
            <a:endParaRPr kumimoji="0" lang="en-US" sz="20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479523"/>
            <a:ext cx="8582802" cy="4893806"/>
          </a:xfrm>
        </p:spPr>
        <p:txBody>
          <a:bodyPr>
            <a:normAutofit lnSpcReduction="10000"/>
          </a:bodyPr>
          <a:lstStyle/>
          <a:p>
            <a:r>
              <a:rPr lang="en-US" sz="3600" dirty="0"/>
              <a:t>Evidently Ahaz did not believe the Lord’s assurances given through Isaiah concerning the outcome Israel and Syria’s planned attack. </a:t>
            </a:r>
          </a:p>
          <a:p>
            <a:r>
              <a:rPr lang="en-US" sz="3600" dirty="0"/>
              <a:t>Therefore, the LORD proposes to Ahaz that he “</a:t>
            </a:r>
            <a:r>
              <a:rPr lang="en-US" sz="3600" i="1" dirty="0">
                <a:solidFill>
                  <a:srgbClr val="ED7D31">
                    <a:lumMod val="60000"/>
                    <a:lumOff val="40000"/>
                  </a:srgbClr>
                </a:solidFill>
                <a:latin typeface="Cambria" panose="02040503050406030204" pitchFamily="18" charset="0"/>
                <a:ea typeface="Cambria" panose="02040503050406030204" pitchFamily="18" charset="0"/>
              </a:rPr>
              <a:t>ask for a confirming sign from the LORD your God</a:t>
            </a:r>
            <a:r>
              <a:rPr lang="en-US" sz="3600" dirty="0"/>
              <a:t>” – so as to provide Ahaz with confirmation that what the LORD had promised through Isaiah was in fact </a:t>
            </a:r>
            <a:r>
              <a:rPr lang="en-US" sz="3600" b="1" i="1" dirty="0"/>
              <a:t>beyond doubt</a:t>
            </a:r>
            <a:r>
              <a:rPr lang="en-US" sz="3600" dirty="0"/>
              <a:t>. </a:t>
            </a:r>
          </a:p>
          <a:p>
            <a:endParaRPr lang="en-US" dirty="0"/>
          </a:p>
        </p:txBody>
      </p:sp>
      <p:sp>
        <p:nvSpPr>
          <p:cNvPr id="4" name="TextBox 3">
            <a:extLst>
              <a:ext uri="{FF2B5EF4-FFF2-40B4-BE49-F238E27FC236}">
                <a16:creationId xmlns:a16="http://schemas.microsoft.com/office/drawing/2014/main" id="{DFCE20D4-03EE-F942-1274-47424AD04736}"/>
              </a:ext>
            </a:extLst>
          </p:cNvPr>
          <p:cNvSpPr txBox="1"/>
          <p:nvPr/>
        </p:nvSpPr>
        <p:spPr>
          <a:xfrm>
            <a:off x="0" y="6486388"/>
            <a:ext cx="9144000" cy="369332"/>
          </a:xfrm>
          <a:prstGeom prst="rect">
            <a:avLst/>
          </a:prstGeom>
          <a:noFill/>
        </p:spPr>
        <p:txBody>
          <a:bodyPr wrap="square" rtlCol="0">
            <a:spAutoFit/>
          </a:bodyPr>
          <a:lstStyle/>
          <a:p>
            <a:pPr lvl="0">
              <a:defRPr/>
            </a:pPr>
            <a:r>
              <a:rPr lang="en-US" dirty="0">
                <a:solidFill>
                  <a:prstClr val="white"/>
                </a:solidFill>
              </a:rPr>
              <a:t>Albert Barnes Commentary</a:t>
            </a:r>
            <a:endParaRPr kumimoji="0" lang="en-US" sz="1800" b="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3233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
            <a:ext cx="9144000" cy="1330390"/>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10</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The LORD again spoke to Ahaz: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11</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“Ask for a confirming sign from the LORD your God.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You can even ask for something miraculous</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20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479523"/>
            <a:ext cx="8582802" cy="4893806"/>
          </a:xfrm>
        </p:spPr>
        <p:txBody>
          <a:bodyPr>
            <a:normAutofit lnSpcReduction="10000"/>
          </a:bodyPr>
          <a:lstStyle/>
          <a:p>
            <a:r>
              <a:rPr lang="en-US" sz="3600" dirty="0"/>
              <a:t>If Ahaz had </a:t>
            </a:r>
            <a:r>
              <a:rPr lang="en-US" sz="3600" b="1" i="1" dirty="0"/>
              <a:t>confidence</a:t>
            </a:r>
            <a:r>
              <a:rPr lang="en-US" sz="3600" dirty="0"/>
              <a:t> in what God had spoken, he would have believed what Isaiah said </a:t>
            </a:r>
            <a:r>
              <a:rPr lang="en-US" sz="3600" b="1" i="1" dirty="0"/>
              <a:t>without</a:t>
            </a:r>
            <a:r>
              <a:rPr lang="en-US" sz="3600" dirty="0"/>
              <a:t> “</a:t>
            </a:r>
            <a:r>
              <a:rPr lang="en-US" sz="3600" i="1" dirty="0">
                <a:solidFill>
                  <a:schemeClr val="accent2"/>
                </a:solidFill>
                <a:latin typeface="Cambria" panose="02040503050406030204" pitchFamily="18" charset="0"/>
                <a:ea typeface="Cambria" panose="02040503050406030204" pitchFamily="18" charset="0"/>
              </a:rPr>
              <a:t>miraculous</a:t>
            </a:r>
            <a:r>
              <a:rPr lang="en-US" sz="3600" dirty="0"/>
              <a:t>” proof. </a:t>
            </a:r>
          </a:p>
          <a:p>
            <a:r>
              <a:rPr lang="en-US" sz="3600" dirty="0"/>
              <a:t>But Ahaz apparently had </a:t>
            </a:r>
            <a:r>
              <a:rPr lang="en-US" sz="3600" b="1" i="1" dirty="0"/>
              <a:t>no</a:t>
            </a:r>
            <a:r>
              <a:rPr lang="en-US" sz="3600" dirty="0"/>
              <a:t> such confidence. </a:t>
            </a:r>
          </a:p>
          <a:p>
            <a:r>
              <a:rPr lang="en-US" sz="3600" dirty="0"/>
              <a:t>The giving of a miraculous sign would leave Ahaz without excuse for his lack of faith and confidence in the LORD, and, </a:t>
            </a:r>
            <a:r>
              <a:rPr lang="en-US" sz="3600" b="1" i="1" dirty="0"/>
              <a:t>at the same </a:t>
            </a:r>
            <a:r>
              <a:rPr lang="en-US" sz="3600" dirty="0"/>
              <a:t>time, give the </a:t>
            </a:r>
            <a:r>
              <a:rPr lang="en-US" sz="3600" b="1" i="1" dirty="0"/>
              <a:t>people</a:t>
            </a:r>
            <a:r>
              <a:rPr lang="en-US" sz="3600" dirty="0"/>
              <a:t> assurance that the city and kingdom were safe.</a:t>
            </a:r>
          </a:p>
          <a:p>
            <a:endParaRPr lang="en-US" dirty="0"/>
          </a:p>
        </p:txBody>
      </p:sp>
      <p:sp>
        <p:nvSpPr>
          <p:cNvPr id="4" name="TextBox 3">
            <a:extLst>
              <a:ext uri="{FF2B5EF4-FFF2-40B4-BE49-F238E27FC236}">
                <a16:creationId xmlns:a16="http://schemas.microsoft.com/office/drawing/2014/main" id="{DFCE20D4-03EE-F942-1274-47424AD04736}"/>
              </a:ext>
            </a:extLst>
          </p:cNvPr>
          <p:cNvSpPr txBox="1"/>
          <p:nvPr/>
        </p:nvSpPr>
        <p:spPr>
          <a:xfrm>
            <a:off x="0" y="6486388"/>
            <a:ext cx="9144000" cy="369332"/>
          </a:xfrm>
          <a:prstGeom prst="rect">
            <a:avLst/>
          </a:prstGeom>
          <a:noFill/>
        </p:spPr>
        <p:txBody>
          <a:bodyPr wrap="square" rtlCol="0">
            <a:spAutoFit/>
          </a:bodyPr>
          <a:lstStyle/>
          <a:p>
            <a:pPr lvl="0">
              <a:defRPr/>
            </a:pPr>
            <a:r>
              <a:rPr lang="en-US" dirty="0">
                <a:solidFill>
                  <a:prstClr val="white"/>
                </a:solidFill>
              </a:rPr>
              <a:t>Albert Barnes Commentary</a:t>
            </a:r>
            <a:endParaRPr kumimoji="0" lang="en-US" sz="1800" b="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289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
            <a:ext cx="9144000" cy="937943"/>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But Ahaz responded, “I don’t want to ask; </a:t>
            </a:r>
            <a:r>
              <a:rPr kumimoji="0" lang="en-US" sz="26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I don’t want to put the LORD to a test</a:t>
            </a:r>
            <a:r>
              <a:rPr kumimoji="0" lang="en-US" sz="26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20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083152"/>
            <a:ext cx="8582802" cy="5290177"/>
          </a:xfrm>
        </p:spPr>
        <p:txBody>
          <a:bodyPr>
            <a:normAutofit lnSpcReduction="10000"/>
          </a:bodyPr>
          <a:lstStyle/>
          <a:p>
            <a:r>
              <a:rPr lang="en-US" sz="3600" b="1" i="1" dirty="0"/>
              <a:t>On the surface</a:t>
            </a:r>
            <a:r>
              <a:rPr lang="en-US" sz="3600" dirty="0"/>
              <a:t>, Ahaz’s response gives the appearance of one who is pious and acting out of reverence for God.</a:t>
            </a:r>
          </a:p>
          <a:p>
            <a:r>
              <a:rPr lang="en-US" sz="3600" dirty="0"/>
              <a:t>He says he doesn’t want to ask God for a miracle, citing the principle taught in Deut 6:16, where it is says, “</a:t>
            </a:r>
            <a:r>
              <a:rPr lang="en-US" sz="3600" i="1" dirty="0">
                <a:solidFill>
                  <a:srgbClr val="ED7D31">
                    <a:lumMod val="60000"/>
                    <a:lumOff val="40000"/>
                  </a:srgbClr>
                </a:solidFill>
                <a:latin typeface="Cambria" panose="02040503050406030204" pitchFamily="18" charset="0"/>
                <a:ea typeface="Cambria" panose="02040503050406030204" pitchFamily="18" charset="0"/>
              </a:rPr>
              <a:t>You must not put the Lord your God to the test</a:t>
            </a:r>
            <a:r>
              <a:rPr lang="en-US" sz="3600" dirty="0"/>
              <a:t>”</a:t>
            </a:r>
          </a:p>
          <a:p>
            <a:r>
              <a:rPr lang="en-US" sz="3600" dirty="0"/>
              <a:t>But the </a:t>
            </a:r>
            <a:r>
              <a:rPr lang="en-US" sz="3600" b="1" i="1" dirty="0"/>
              <a:t>real</a:t>
            </a:r>
            <a:r>
              <a:rPr lang="en-US" sz="3600" dirty="0"/>
              <a:t> reason Ahaz didn’t want God to give him a sign was, that he had </a:t>
            </a:r>
            <a:r>
              <a:rPr lang="en-US" sz="3600" b="1" i="1" dirty="0"/>
              <a:t>already</a:t>
            </a:r>
            <a:r>
              <a:rPr lang="en-US" sz="3600" dirty="0"/>
              <a:t> entered into a negotiation with the </a:t>
            </a:r>
            <a:r>
              <a:rPr lang="en-US" sz="3600" b="1" i="1" dirty="0"/>
              <a:t>king of Assyria </a:t>
            </a:r>
            <a:r>
              <a:rPr lang="en-US" sz="3600" dirty="0"/>
              <a:t>to come and defend him.</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486388"/>
            <a:ext cx="9144000" cy="369332"/>
          </a:xfrm>
          <a:prstGeom prst="rect">
            <a:avLst/>
          </a:prstGeom>
          <a:noFill/>
        </p:spPr>
        <p:txBody>
          <a:bodyPr wrap="square" rtlCol="0">
            <a:spAutoFit/>
          </a:bodyPr>
          <a:lstStyle/>
          <a:p>
            <a:pPr lvl="0">
              <a:defRPr/>
            </a:pPr>
            <a:r>
              <a:rPr lang="en-US" dirty="0">
                <a:solidFill>
                  <a:prstClr val="white"/>
                </a:solidFill>
              </a:rPr>
              <a:t>Albert Barnes Commentary</a:t>
            </a:r>
            <a:endParaRPr kumimoji="0" lang="en-US" sz="1800" b="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0718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188719"/>
          </a:xfrm>
        </p:spPr>
        <p:txBody>
          <a:bodyPr>
            <a:noAutofit/>
          </a:bodyPr>
          <a:lstStyle/>
          <a:p>
            <a:r>
              <a:rPr lang="en-US" sz="4400" dirty="0"/>
              <a:t>A Slight Change in Plans…</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4" y="1047832"/>
            <a:ext cx="8525487" cy="5780735"/>
          </a:xfrm>
        </p:spPr>
        <p:txBody>
          <a:bodyPr>
            <a:normAutofit fontScale="92500" lnSpcReduction="10000"/>
          </a:bodyPr>
          <a:lstStyle/>
          <a:p>
            <a:r>
              <a:rPr lang="en-US" dirty="0"/>
              <a:t>I had </a:t>
            </a:r>
            <a:r>
              <a:rPr lang="en-US" b="1" i="1" dirty="0"/>
              <a:t>originally</a:t>
            </a:r>
            <a:r>
              <a:rPr lang="en-US" dirty="0"/>
              <a:t> planned to cover </a:t>
            </a:r>
            <a:r>
              <a:rPr lang="en-US" dirty="0">
                <a:solidFill>
                  <a:srgbClr val="FFFF99"/>
                </a:solidFill>
              </a:rPr>
              <a:t>Isaiah 7:10-17</a:t>
            </a:r>
            <a:r>
              <a:rPr lang="en-US" dirty="0"/>
              <a:t> this week which talks about </a:t>
            </a:r>
            <a:r>
              <a:rPr lang="en-US" dirty="0">
                <a:solidFill>
                  <a:srgbClr val="FFFF99"/>
                </a:solidFill>
              </a:rPr>
              <a:t>The Sign of Immanuel</a:t>
            </a:r>
            <a:r>
              <a:rPr lang="en-US" dirty="0"/>
              <a:t>.</a:t>
            </a:r>
          </a:p>
          <a:p>
            <a:r>
              <a:rPr lang="en-US" dirty="0"/>
              <a:t>But when I began studying this section, I realized that it would be </a:t>
            </a:r>
            <a:r>
              <a:rPr lang="en-US" b="1" i="1" dirty="0"/>
              <a:t>very difficult </a:t>
            </a:r>
            <a:r>
              <a:rPr lang="en-US" dirty="0"/>
              <a:t>to fully understand </a:t>
            </a:r>
            <a:r>
              <a:rPr lang="en-US" dirty="0">
                <a:solidFill>
                  <a:srgbClr val="FFFF99"/>
                </a:solidFill>
              </a:rPr>
              <a:t>Isaiah 7:10-17</a:t>
            </a:r>
            <a:r>
              <a:rPr lang="en-US" dirty="0"/>
              <a:t> without having at least a </a:t>
            </a:r>
            <a:r>
              <a:rPr lang="en-US" b="1" i="1" dirty="0"/>
              <a:t>basic</a:t>
            </a:r>
            <a:r>
              <a:rPr lang="en-US" dirty="0"/>
              <a:t> understanding of the section the precedes it: </a:t>
            </a:r>
            <a:r>
              <a:rPr lang="en-US" dirty="0">
                <a:solidFill>
                  <a:srgbClr val="FFFF99"/>
                </a:solidFill>
              </a:rPr>
              <a:t>Isaiah 7:1-9</a:t>
            </a:r>
            <a:r>
              <a:rPr lang="en-US" dirty="0"/>
              <a:t> where we see a</a:t>
            </a:r>
            <a:r>
              <a:rPr lang="en-US" dirty="0">
                <a:solidFill>
                  <a:srgbClr val="FFFF99"/>
                </a:solidFill>
              </a:rPr>
              <a:t> Call For King Ahaz to Trust in The Lord.</a:t>
            </a:r>
            <a:r>
              <a:rPr lang="en-US" dirty="0"/>
              <a:t> </a:t>
            </a:r>
          </a:p>
          <a:p>
            <a:r>
              <a:rPr lang="en-US" dirty="0"/>
              <a:t>So my </a:t>
            </a:r>
            <a:r>
              <a:rPr lang="en-US" b="1" i="1" dirty="0"/>
              <a:t>new</a:t>
            </a:r>
            <a:r>
              <a:rPr lang="en-US" dirty="0"/>
              <a:t> plan for this morning is to </a:t>
            </a:r>
            <a:r>
              <a:rPr lang="en-US" b="1" i="1" dirty="0"/>
              <a:t>lay the groundwork </a:t>
            </a:r>
            <a:r>
              <a:rPr lang="en-US" dirty="0"/>
              <a:t>for covering </a:t>
            </a:r>
            <a:r>
              <a:rPr lang="en-US" dirty="0">
                <a:solidFill>
                  <a:srgbClr val="FFFF99"/>
                </a:solidFill>
              </a:rPr>
              <a:t>The Sign of Immanuel </a:t>
            </a:r>
            <a:r>
              <a:rPr lang="en-US" dirty="0"/>
              <a:t>by:</a:t>
            </a:r>
          </a:p>
          <a:p>
            <a:pPr lvl="1"/>
            <a:r>
              <a:rPr lang="en-US" dirty="0"/>
              <a:t>First covering </a:t>
            </a:r>
            <a:r>
              <a:rPr lang="en-US" dirty="0">
                <a:solidFill>
                  <a:srgbClr val="FFFF99"/>
                </a:solidFill>
              </a:rPr>
              <a:t>Isaiah 7:1-9</a:t>
            </a:r>
            <a:r>
              <a:rPr lang="en-US" dirty="0"/>
              <a:t> at a </a:t>
            </a:r>
            <a:r>
              <a:rPr lang="en-US" b="1" i="1" dirty="0"/>
              <a:t>high level</a:t>
            </a:r>
          </a:p>
          <a:p>
            <a:pPr lvl="1"/>
            <a:r>
              <a:rPr lang="en-US" dirty="0"/>
              <a:t>Then covering </a:t>
            </a:r>
            <a:r>
              <a:rPr lang="en-US" dirty="0">
                <a:solidFill>
                  <a:srgbClr val="FFFF99"/>
                </a:solidFill>
              </a:rPr>
              <a:t>Isaiah 7:10-14 </a:t>
            </a:r>
            <a:r>
              <a:rPr lang="en-US" b="1" i="1" dirty="0"/>
              <a:t>verse by verse</a:t>
            </a:r>
          </a:p>
          <a:p>
            <a:pPr lvl="1"/>
            <a:r>
              <a:rPr lang="en-US" dirty="0"/>
              <a:t>Then </a:t>
            </a:r>
            <a:r>
              <a:rPr lang="en-US" b="1" i="1" dirty="0"/>
              <a:t>next week </a:t>
            </a:r>
            <a:r>
              <a:rPr lang="en-US" dirty="0"/>
              <a:t>we will focus </a:t>
            </a:r>
            <a:r>
              <a:rPr lang="en-US" b="1" i="1" dirty="0"/>
              <a:t>exclusively</a:t>
            </a:r>
            <a:r>
              <a:rPr lang="en-US" dirty="0"/>
              <a:t> on </a:t>
            </a:r>
            <a:r>
              <a:rPr lang="en-US" dirty="0">
                <a:solidFill>
                  <a:srgbClr val="FFFF99"/>
                </a:solidFill>
              </a:rPr>
              <a:t>The Sign of Immanuel </a:t>
            </a:r>
            <a:r>
              <a:rPr lang="en-US" dirty="0"/>
              <a:t>by picking up at verse 14 where the sign is first mentioned.</a:t>
            </a:r>
          </a:p>
          <a:p>
            <a:pPr marL="0" indent="0">
              <a:buNone/>
            </a:pPr>
            <a:endParaRPr lang="en-US" dirty="0"/>
          </a:p>
        </p:txBody>
      </p:sp>
    </p:spTree>
    <p:extLst>
      <p:ext uri="{BB962C8B-B14F-4D97-AF65-F5344CB8AC3E}">
        <p14:creationId xmlns:p14="http://schemas.microsoft.com/office/powerpoint/2010/main" val="2594494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
            <a:ext cx="9144000" cy="937943"/>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But Ahaz responded, “I don’t want to ask; I don’t want to put the LORD to a test.”</a:t>
            </a:r>
            <a:endParaRPr kumimoji="0" lang="en-US" sz="20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083152"/>
            <a:ext cx="8582802" cy="5290177"/>
          </a:xfrm>
        </p:spPr>
        <p:txBody>
          <a:bodyPr>
            <a:normAutofit fontScale="92500" lnSpcReduction="10000"/>
          </a:bodyPr>
          <a:lstStyle/>
          <a:p>
            <a:r>
              <a:rPr lang="en-US" sz="3600" dirty="0"/>
              <a:t>In fact, Ahaz was even stripping the Lord’s temple of its silver and gold in order to secure this assistance from the king of Assyria.</a:t>
            </a:r>
          </a:p>
          <a:p>
            <a:r>
              <a:rPr lang="en-US" sz="3600" dirty="0"/>
              <a:t>In 2 Kings we read:</a:t>
            </a:r>
          </a:p>
          <a:p>
            <a:pPr lvl="1"/>
            <a:r>
              <a:rPr lang="en-US" sz="3300" i="1" dirty="0">
                <a:solidFill>
                  <a:srgbClr val="ED7D31">
                    <a:lumMod val="60000"/>
                    <a:lumOff val="40000"/>
                  </a:srgbClr>
                </a:solidFill>
                <a:latin typeface="Cambria" panose="02040503050406030204" pitchFamily="18" charset="0"/>
                <a:ea typeface="Cambria" panose="02040503050406030204" pitchFamily="18" charset="0"/>
              </a:rPr>
              <a:t>Ahaz sent messengers to King Tiglath-Pileser of Assyria, saying, “</a:t>
            </a:r>
            <a:r>
              <a:rPr lang="en-US" sz="3300" b="1" i="1" dirty="0">
                <a:solidFill>
                  <a:schemeClr val="accent2"/>
                </a:solidFill>
                <a:latin typeface="Cambria" panose="02040503050406030204" pitchFamily="18" charset="0"/>
                <a:ea typeface="Cambria" panose="02040503050406030204" pitchFamily="18" charset="0"/>
              </a:rPr>
              <a:t>I am your servant and your dependent</a:t>
            </a:r>
            <a:r>
              <a:rPr lang="en-US" sz="3400" b="1" i="1" dirty="0">
                <a:solidFill>
                  <a:schemeClr val="accent2"/>
                </a:solidFill>
                <a:latin typeface="Cambria" panose="02040503050406030204" pitchFamily="18" charset="0"/>
                <a:ea typeface="Cambria" panose="02040503050406030204" pitchFamily="18" charset="0"/>
              </a:rPr>
              <a:t>. March up and rescue me from the power of the king of Syria and the king of Israel, who have attacked me</a:t>
            </a:r>
            <a:r>
              <a:rPr lang="en-US" sz="3300" i="1" dirty="0">
                <a:solidFill>
                  <a:srgbClr val="ED7D31">
                    <a:lumMod val="60000"/>
                    <a:lumOff val="40000"/>
                  </a:srgbClr>
                </a:solidFill>
                <a:latin typeface="Cambria" panose="02040503050406030204" pitchFamily="18" charset="0"/>
                <a:ea typeface="Cambria" panose="02040503050406030204" pitchFamily="18" charset="0"/>
              </a:rPr>
              <a:t>.”  Then Ahaz took the silver and gold that were in the Lord’s temple and in the treasuries of the royal palace and sent it as tribute to the king of Assyria.</a:t>
            </a:r>
            <a:r>
              <a:rPr lang="en-US" sz="3200" dirty="0"/>
              <a:t> (2 Kings 16: 7-8). </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486388"/>
            <a:ext cx="9144000" cy="369332"/>
          </a:xfrm>
          <a:prstGeom prst="rect">
            <a:avLst/>
          </a:prstGeom>
          <a:noFill/>
        </p:spPr>
        <p:txBody>
          <a:bodyPr wrap="square" rtlCol="0">
            <a:spAutoFit/>
          </a:bodyPr>
          <a:lstStyle/>
          <a:p>
            <a:pPr lvl="0">
              <a:defRPr/>
            </a:pPr>
            <a:r>
              <a:rPr lang="en-US" dirty="0">
                <a:solidFill>
                  <a:prstClr val="white"/>
                </a:solidFill>
              </a:rPr>
              <a:t>Albert Barnes Commentary</a:t>
            </a:r>
            <a:endParaRPr kumimoji="0" lang="en-US" sz="1800" b="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6533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
            <a:ext cx="9144000" cy="937943"/>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But Ahaz responded, “I don’t want to ask; I don’t want to put the LORD to a test.”</a:t>
            </a:r>
            <a:endParaRPr kumimoji="0" lang="en-US" sz="20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083152"/>
            <a:ext cx="8582802" cy="5290177"/>
          </a:xfrm>
        </p:spPr>
        <p:txBody>
          <a:bodyPr>
            <a:normAutofit/>
          </a:bodyPr>
          <a:lstStyle/>
          <a:p>
            <a:r>
              <a:rPr lang="en-US" sz="3600" dirty="0"/>
              <a:t>When people are depending on their own devices and resources, they are unwilling to seek aid from God.</a:t>
            </a:r>
          </a:p>
          <a:p>
            <a:r>
              <a:rPr lang="en-US" sz="3600" dirty="0"/>
              <a:t>And it’s not uncommon for them to try to </a:t>
            </a:r>
            <a:r>
              <a:rPr lang="en-US" sz="3600" b="1" i="1" dirty="0"/>
              <a:t>cover up</a:t>
            </a:r>
            <a:r>
              <a:rPr lang="en-US" sz="3600" dirty="0"/>
              <a:t> their lack of trust in God by some outward show of religiosity.</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486388"/>
            <a:ext cx="9144000" cy="369332"/>
          </a:xfrm>
          <a:prstGeom prst="rect">
            <a:avLst/>
          </a:prstGeom>
          <a:noFill/>
        </p:spPr>
        <p:txBody>
          <a:bodyPr wrap="square" rtlCol="0">
            <a:spAutoFit/>
          </a:bodyPr>
          <a:lstStyle/>
          <a:p>
            <a:pPr lvl="0">
              <a:defRPr/>
            </a:pPr>
            <a:r>
              <a:rPr lang="en-US" dirty="0">
                <a:solidFill>
                  <a:prstClr val="white"/>
                </a:solidFill>
              </a:rPr>
              <a:t>Albert Barnes Commentary</a:t>
            </a:r>
            <a:endParaRPr kumimoji="0" lang="en-US" sz="1800" b="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686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
            <a:ext cx="9144000" cy="1334314"/>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13</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So Isaiah replied, “Pay attention,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family of David</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Do you consider it too insignificant to try the patience of men? Is that why you are also trying the patience of my God?</a:t>
            </a:r>
            <a:endParaRPr kumimoji="0" lang="en-US" sz="24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448128"/>
            <a:ext cx="8582802" cy="4925202"/>
          </a:xfrm>
        </p:spPr>
        <p:txBody>
          <a:bodyPr>
            <a:normAutofit/>
          </a:bodyPr>
          <a:lstStyle/>
          <a:p>
            <a:r>
              <a:rPr lang="en-US" sz="3600" dirty="0"/>
              <a:t>Isaiah is understandably angered at Ahaz’s blatant lack of faith.</a:t>
            </a:r>
            <a:r>
              <a:rPr lang="en-US" sz="3600" baseline="30000" dirty="0">
                <a:solidFill>
                  <a:prstClr val="white"/>
                </a:solidFill>
              </a:rPr>
              <a:t> 1</a:t>
            </a:r>
            <a:endParaRPr lang="en-US" sz="3600" dirty="0"/>
          </a:p>
          <a:p>
            <a:r>
              <a:rPr lang="en-US" sz="3600" dirty="0"/>
              <a:t>The phrase “</a:t>
            </a:r>
            <a:r>
              <a:rPr lang="en-US" sz="3600" i="1" dirty="0">
                <a:solidFill>
                  <a:srgbClr val="ED7D31">
                    <a:lumMod val="60000"/>
                    <a:lumOff val="40000"/>
                  </a:srgbClr>
                </a:solidFill>
                <a:latin typeface="Cambria" panose="02040503050406030204" pitchFamily="18" charset="0"/>
                <a:ea typeface="Cambria" panose="02040503050406030204" pitchFamily="18" charset="0"/>
              </a:rPr>
              <a:t>family of David</a:t>
            </a:r>
            <a:r>
              <a:rPr lang="en-US" sz="3600" dirty="0"/>
              <a:t>” occurs several times in this chapter (cf. verses 2 and 17) and refers to the Davidic dynasty, i.e., the kings descended from David of which Ahaz is the most recent.</a:t>
            </a:r>
            <a:r>
              <a:rPr lang="en-US" sz="3600" baseline="30000" dirty="0">
                <a:solidFill>
                  <a:prstClr val="white"/>
                </a:solidFill>
              </a:rPr>
              <a:t> 2</a:t>
            </a:r>
            <a:r>
              <a:rPr lang="en-US" sz="3600" dirty="0"/>
              <a:t> </a:t>
            </a:r>
          </a:p>
          <a:p>
            <a:pPr marL="0" indent="0">
              <a:buNone/>
            </a:pPr>
            <a:endParaRPr lang="en-US" sz="3600" dirty="0"/>
          </a:p>
        </p:txBody>
      </p:sp>
      <p:sp>
        <p:nvSpPr>
          <p:cNvPr id="5" name="TextBox 4">
            <a:extLst>
              <a:ext uri="{FF2B5EF4-FFF2-40B4-BE49-F238E27FC236}">
                <a16:creationId xmlns:a16="http://schemas.microsoft.com/office/drawing/2014/main" id="{6BAE6E5B-E272-3EA0-D009-C40071E2CC08}"/>
              </a:ext>
            </a:extLst>
          </p:cNvPr>
          <p:cNvSpPr txBox="1"/>
          <p:nvPr/>
        </p:nvSpPr>
        <p:spPr>
          <a:xfrm>
            <a:off x="0" y="6211665"/>
            <a:ext cx="9144000" cy="646331"/>
          </a:xfrm>
          <a:prstGeom prst="rect">
            <a:avLst/>
          </a:prstGeom>
          <a:noFill/>
        </p:spPr>
        <p:txBody>
          <a:bodyPr wrap="square" rtlCol="0">
            <a:spAutoFit/>
          </a:bodyPr>
          <a:lstStyle/>
          <a:p>
            <a:pPr>
              <a:defRPr/>
            </a:pPr>
            <a:r>
              <a:rPr lang="en-US" baseline="30000" dirty="0">
                <a:solidFill>
                  <a:prstClr val="white"/>
                </a:solidFill>
              </a:rPr>
              <a:t>1 </a:t>
            </a:r>
            <a:r>
              <a:rPr lang="en-US" dirty="0">
                <a:solidFill>
                  <a:prstClr val="white"/>
                </a:solidFill>
              </a:rPr>
              <a:t>Wegner, Paul D. – </a:t>
            </a:r>
            <a:r>
              <a:rPr lang="en-US" i="1" dirty="0">
                <a:solidFill>
                  <a:prstClr val="white"/>
                </a:solidFill>
              </a:rPr>
              <a:t>Isaiah An Introduction and Commentary – </a:t>
            </a:r>
            <a:r>
              <a:rPr lang="en-US" dirty="0">
                <a:solidFill>
                  <a:prstClr val="white"/>
                </a:solidFill>
              </a:rPr>
              <a:t>Tyndale OT Commentaries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prstClr val="white"/>
                </a:solidFill>
              </a:rPr>
              <a:t>2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Motyer, J. Alec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Prophecy of Isaiah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84). InterVarsity Press</a:t>
            </a:r>
          </a:p>
        </p:txBody>
      </p:sp>
    </p:spTree>
    <p:extLst>
      <p:ext uri="{BB962C8B-B14F-4D97-AF65-F5344CB8AC3E}">
        <p14:creationId xmlns:p14="http://schemas.microsoft.com/office/powerpoint/2010/main" val="1196376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
            <a:ext cx="9144000" cy="1334314"/>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13</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So Isaiah replied, “Pay attention,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family of David</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Do you consider it too insignificant to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try the patience of men</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Is that why you are also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trying the patience of my God</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24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448128"/>
            <a:ext cx="8582802" cy="4925202"/>
          </a:xfrm>
        </p:spPr>
        <p:txBody>
          <a:bodyPr>
            <a:normAutofit/>
          </a:bodyPr>
          <a:lstStyle/>
          <a:p>
            <a:r>
              <a:rPr lang="en-US" dirty="0"/>
              <a:t>The verb translated “</a:t>
            </a:r>
            <a:r>
              <a:rPr lang="en-US" b="1" i="1" dirty="0">
                <a:solidFill>
                  <a:schemeClr val="accent2"/>
                </a:solidFill>
                <a:latin typeface="Cambria" panose="02040503050406030204" pitchFamily="18" charset="0"/>
                <a:ea typeface="Cambria" panose="02040503050406030204" pitchFamily="18" charset="0"/>
              </a:rPr>
              <a:t>try</a:t>
            </a:r>
            <a:r>
              <a:rPr lang="en-US" i="1" dirty="0">
                <a:solidFill>
                  <a:srgbClr val="ED7D31">
                    <a:lumMod val="60000"/>
                    <a:lumOff val="40000"/>
                  </a:srgbClr>
                </a:solidFill>
                <a:latin typeface="Cambria" panose="02040503050406030204" pitchFamily="18" charset="0"/>
                <a:ea typeface="Cambria" panose="02040503050406030204" pitchFamily="18" charset="0"/>
              </a:rPr>
              <a:t> the patience of men</a:t>
            </a:r>
            <a:r>
              <a:rPr lang="en-US" dirty="0"/>
              <a:t>”, is in the plural, indicating that the failure of the “</a:t>
            </a:r>
            <a:r>
              <a:rPr lang="en-US" i="1" dirty="0">
                <a:solidFill>
                  <a:srgbClr val="ED7D31">
                    <a:lumMod val="60000"/>
                    <a:lumOff val="40000"/>
                  </a:srgbClr>
                </a:solidFill>
                <a:latin typeface="Cambria" panose="02040503050406030204" pitchFamily="18" charset="0"/>
                <a:ea typeface="Cambria" panose="02040503050406030204" pitchFamily="18" charset="0"/>
              </a:rPr>
              <a:t>family of David</a:t>
            </a:r>
            <a:r>
              <a:rPr lang="en-US" dirty="0"/>
              <a:t>” isn’t limited to </a:t>
            </a:r>
            <a:r>
              <a:rPr lang="en-US" b="1" i="1" dirty="0"/>
              <a:t>just</a:t>
            </a:r>
            <a:r>
              <a:rPr lang="en-US" dirty="0"/>
              <a:t> Ahaz.</a:t>
            </a:r>
            <a:r>
              <a:rPr lang="en-US" baseline="30000" dirty="0">
                <a:solidFill>
                  <a:prstClr val="white"/>
                </a:solidFill>
              </a:rPr>
              <a:t> 2</a:t>
            </a:r>
            <a:r>
              <a:rPr lang="en-US" dirty="0"/>
              <a:t> </a:t>
            </a:r>
          </a:p>
          <a:p>
            <a:r>
              <a:rPr lang="en-US" dirty="0"/>
              <a:t>Ahaz is just one in a </a:t>
            </a:r>
            <a:r>
              <a:rPr lang="en-US" b="1" i="1" dirty="0"/>
              <a:t>whole series </a:t>
            </a:r>
            <a:r>
              <a:rPr lang="en-US" dirty="0"/>
              <a:t>of failed Davidic kings who have tried the patience of the nation over the years.</a:t>
            </a:r>
            <a:r>
              <a:rPr lang="en-US" baseline="30000" dirty="0">
                <a:solidFill>
                  <a:prstClr val="white"/>
                </a:solidFill>
              </a:rPr>
              <a:t>2</a:t>
            </a:r>
            <a:endParaRPr lang="en-US" dirty="0"/>
          </a:p>
          <a:p>
            <a:r>
              <a:rPr lang="en-US" dirty="0"/>
              <a:t>But now the Davidic king Ahaz is </a:t>
            </a:r>
            <a:r>
              <a:rPr lang="en-US" b="1" i="1" dirty="0"/>
              <a:t>also “</a:t>
            </a:r>
            <a:r>
              <a:rPr lang="en-US" i="1" dirty="0">
                <a:solidFill>
                  <a:srgbClr val="ED7D31">
                    <a:lumMod val="60000"/>
                    <a:lumOff val="40000"/>
                  </a:srgbClr>
                </a:solidFill>
                <a:latin typeface="Cambria" panose="02040503050406030204" pitchFamily="18" charset="0"/>
                <a:ea typeface="Cambria" panose="02040503050406030204" pitchFamily="18" charset="0"/>
              </a:rPr>
              <a:t>trying the patience of my </a:t>
            </a:r>
            <a:r>
              <a:rPr lang="en-US" b="1" i="1" dirty="0">
                <a:solidFill>
                  <a:schemeClr val="accent2"/>
                </a:solidFill>
                <a:latin typeface="Cambria" panose="02040503050406030204" pitchFamily="18" charset="0"/>
                <a:ea typeface="Cambria" panose="02040503050406030204" pitchFamily="18" charset="0"/>
              </a:rPr>
              <a:t>God</a:t>
            </a:r>
            <a:r>
              <a:rPr lang="en-US" b="1" i="1" dirty="0"/>
              <a:t>”</a:t>
            </a:r>
            <a:r>
              <a:rPr lang="en-US" dirty="0"/>
              <a:t> by declining his offer to give Ahaz a reassuring miraculous sign.</a:t>
            </a:r>
            <a:r>
              <a:rPr lang="en-US" baseline="30000" dirty="0">
                <a:solidFill>
                  <a:prstClr val="white"/>
                </a:solidFill>
              </a:rPr>
              <a:t> 1</a:t>
            </a:r>
            <a:r>
              <a:rPr lang="en-US" dirty="0"/>
              <a:t> </a:t>
            </a:r>
          </a:p>
          <a:p>
            <a:pPr marL="0" indent="0">
              <a:buNone/>
            </a:pPr>
            <a:endParaRPr lang="en-US" sz="3600" dirty="0"/>
          </a:p>
        </p:txBody>
      </p:sp>
      <p:sp>
        <p:nvSpPr>
          <p:cNvPr id="5" name="TextBox 4">
            <a:extLst>
              <a:ext uri="{FF2B5EF4-FFF2-40B4-BE49-F238E27FC236}">
                <a16:creationId xmlns:a16="http://schemas.microsoft.com/office/drawing/2014/main" id="{6BAE6E5B-E272-3EA0-D009-C40071E2CC08}"/>
              </a:ext>
            </a:extLst>
          </p:cNvPr>
          <p:cNvSpPr txBox="1"/>
          <p:nvPr/>
        </p:nvSpPr>
        <p:spPr>
          <a:xfrm>
            <a:off x="0" y="6211665"/>
            <a:ext cx="9144000" cy="646331"/>
          </a:xfrm>
          <a:prstGeom prst="rect">
            <a:avLst/>
          </a:prstGeom>
          <a:noFill/>
        </p:spPr>
        <p:txBody>
          <a:bodyPr wrap="square" rtlCol="0">
            <a:spAutoFit/>
          </a:bodyPr>
          <a:lstStyle/>
          <a:p>
            <a:pPr>
              <a:defRPr/>
            </a:pPr>
            <a:r>
              <a:rPr lang="en-US" baseline="30000" dirty="0">
                <a:solidFill>
                  <a:prstClr val="white"/>
                </a:solidFill>
              </a:rPr>
              <a:t>1 </a:t>
            </a:r>
            <a:r>
              <a:rPr lang="en-US" dirty="0">
                <a:solidFill>
                  <a:prstClr val="white"/>
                </a:solidFill>
              </a:rPr>
              <a:t>Wegner, Paul D. – </a:t>
            </a:r>
            <a:r>
              <a:rPr lang="en-US" i="1" dirty="0">
                <a:solidFill>
                  <a:prstClr val="white"/>
                </a:solidFill>
              </a:rPr>
              <a:t>Isaiah An Introduction and Commentary – </a:t>
            </a:r>
            <a:r>
              <a:rPr lang="en-US" dirty="0">
                <a:solidFill>
                  <a:prstClr val="white"/>
                </a:solidFill>
              </a:rPr>
              <a:t>Tyndale OT Commentaries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solidFill>
                  <a:prstClr val="white"/>
                </a:solidFill>
              </a:rPr>
              <a:t>2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Motyer, J. Alec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Prophecy of Isaiah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84). InterVarsity Press</a:t>
            </a:r>
          </a:p>
        </p:txBody>
      </p:sp>
    </p:spTree>
    <p:extLst>
      <p:ext uri="{BB962C8B-B14F-4D97-AF65-F5344CB8AC3E}">
        <p14:creationId xmlns:p14="http://schemas.microsoft.com/office/powerpoint/2010/main" val="8338569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4"/>
            <a:ext cx="9144000" cy="1334314"/>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13</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So Isaiah replied, “Pay attention, family of David. Do you consider it too insignificant to try the patience of men? Is that why you are also trying the patience of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my God</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24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526616"/>
            <a:ext cx="8582802" cy="4846713"/>
          </a:xfrm>
        </p:spPr>
        <p:txBody>
          <a:bodyPr>
            <a:normAutofit fontScale="92500" lnSpcReduction="10000"/>
          </a:bodyPr>
          <a:lstStyle/>
          <a:p>
            <a:r>
              <a:rPr lang="en-US" sz="3600" dirty="0"/>
              <a:t>The change from “</a:t>
            </a:r>
            <a:r>
              <a:rPr lang="en-US" sz="3700" b="1" i="1" dirty="0">
                <a:solidFill>
                  <a:schemeClr val="accent2"/>
                </a:solidFill>
                <a:latin typeface="Cambria" panose="02040503050406030204" pitchFamily="18" charset="0"/>
                <a:ea typeface="Cambria" panose="02040503050406030204" pitchFamily="18" charset="0"/>
              </a:rPr>
              <a:t>your</a:t>
            </a:r>
            <a:r>
              <a:rPr lang="en-US" sz="3700" i="1" dirty="0">
                <a:solidFill>
                  <a:srgbClr val="ED7D31">
                    <a:lumMod val="60000"/>
                    <a:lumOff val="40000"/>
                  </a:srgbClr>
                </a:solidFill>
                <a:latin typeface="Cambria" panose="02040503050406030204" pitchFamily="18" charset="0"/>
                <a:ea typeface="Cambria" panose="02040503050406030204" pitchFamily="18" charset="0"/>
              </a:rPr>
              <a:t> God</a:t>
            </a:r>
            <a:r>
              <a:rPr lang="en-US" sz="3600" dirty="0"/>
              <a:t>” in verse 10 to “</a:t>
            </a:r>
            <a:r>
              <a:rPr lang="en-US" sz="3600" b="1" i="1" dirty="0">
                <a:solidFill>
                  <a:schemeClr val="accent2"/>
                </a:solidFill>
                <a:latin typeface="Cambria" panose="02040503050406030204" pitchFamily="18" charset="0"/>
                <a:ea typeface="Cambria" panose="02040503050406030204" pitchFamily="18" charset="0"/>
              </a:rPr>
              <a:t>my</a:t>
            </a:r>
            <a:r>
              <a:rPr lang="en-US" sz="3600" i="1" dirty="0">
                <a:solidFill>
                  <a:srgbClr val="ED7D31">
                    <a:lumMod val="60000"/>
                    <a:lumOff val="40000"/>
                  </a:srgbClr>
                </a:solidFill>
                <a:latin typeface="Cambria" panose="02040503050406030204" pitchFamily="18" charset="0"/>
                <a:ea typeface="Cambria" panose="02040503050406030204" pitchFamily="18" charset="0"/>
              </a:rPr>
              <a:t> God</a:t>
            </a:r>
            <a:r>
              <a:rPr lang="en-US" sz="3600" dirty="0"/>
              <a:t>” here is </a:t>
            </a:r>
            <a:r>
              <a:rPr lang="en-US" sz="3600" b="1" i="1" dirty="0"/>
              <a:t>ominous</a:t>
            </a:r>
            <a:r>
              <a:rPr lang="en-US" sz="3600" dirty="0"/>
              <a:t>. </a:t>
            </a:r>
          </a:p>
          <a:p>
            <a:r>
              <a:rPr lang="en-US" sz="3600" dirty="0"/>
              <a:t>Isaiah seems to be saying that Ahaz has </a:t>
            </a:r>
            <a:r>
              <a:rPr lang="en-US" sz="3600" b="1" i="1" dirty="0"/>
              <a:t>rejected</a:t>
            </a:r>
            <a:r>
              <a:rPr lang="en-US" sz="3600" dirty="0"/>
              <a:t> the God who would have supported and established him. </a:t>
            </a:r>
          </a:p>
          <a:p>
            <a:r>
              <a:rPr lang="en-US" sz="3600" dirty="0"/>
              <a:t>Therefore Isaiah can </a:t>
            </a:r>
            <a:r>
              <a:rPr lang="en-US" sz="3600" b="1" i="1" dirty="0"/>
              <a:t>no longer </a:t>
            </a:r>
            <a:r>
              <a:rPr lang="en-US" sz="3600" dirty="0"/>
              <a:t>speak to Ahaz about “</a:t>
            </a:r>
            <a:r>
              <a:rPr lang="en-US" sz="3700" b="1" i="1" dirty="0">
                <a:solidFill>
                  <a:schemeClr val="accent2"/>
                </a:solidFill>
                <a:latin typeface="Cambria" panose="02040503050406030204" pitchFamily="18" charset="0"/>
                <a:ea typeface="Cambria" panose="02040503050406030204" pitchFamily="18" charset="0"/>
              </a:rPr>
              <a:t>your</a:t>
            </a:r>
            <a:r>
              <a:rPr lang="en-US" sz="3700" i="1" dirty="0">
                <a:solidFill>
                  <a:srgbClr val="ED7D31">
                    <a:lumMod val="60000"/>
                    <a:lumOff val="40000"/>
                  </a:srgbClr>
                </a:solidFill>
                <a:latin typeface="Cambria" panose="02040503050406030204" pitchFamily="18" charset="0"/>
                <a:ea typeface="Cambria" panose="02040503050406030204" pitchFamily="18" charset="0"/>
              </a:rPr>
              <a:t> God</a:t>
            </a:r>
            <a:r>
              <a:rPr lang="en-US" sz="3600" dirty="0"/>
              <a:t>.” </a:t>
            </a:r>
          </a:p>
          <a:p>
            <a:r>
              <a:rPr lang="en-US" sz="3600" dirty="0"/>
              <a:t>Now it’s only “</a:t>
            </a:r>
            <a:r>
              <a:rPr lang="en-US" sz="3700" b="1" i="1" dirty="0">
                <a:solidFill>
                  <a:schemeClr val="accent2"/>
                </a:solidFill>
                <a:latin typeface="Cambria" panose="02040503050406030204" pitchFamily="18" charset="0"/>
                <a:ea typeface="Cambria" panose="02040503050406030204" pitchFamily="18" charset="0"/>
              </a:rPr>
              <a:t>my</a:t>
            </a:r>
            <a:r>
              <a:rPr lang="en-US" sz="3700" i="1" dirty="0">
                <a:solidFill>
                  <a:srgbClr val="ED7D31">
                    <a:lumMod val="60000"/>
                    <a:lumOff val="40000"/>
                  </a:srgbClr>
                </a:solidFill>
                <a:latin typeface="Cambria" panose="02040503050406030204" pitchFamily="18" charset="0"/>
                <a:ea typeface="Cambria" panose="02040503050406030204" pitchFamily="18" charset="0"/>
              </a:rPr>
              <a:t> God</a:t>
            </a:r>
            <a:r>
              <a:rPr lang="en-US" sz="3600" dirty="0"/>
              <a:t>” – Ahaz has </a:t>
            </a:r>
            <a:r>
              <a:rPr lang="en-US" sz="3600" b="1" i="1" dirty="0"/>
              <a:t>alienated</a:t>
            </a:r>
            <a:r>
              <a:rPr lang="en-US" sz="3600" dirty="0"/>
              <a:t> himself and his Davidic household from God. </a:t>
            </a:r>
          </a:p>
          <a:p>
            <a:r>
              <a:rPr lang="en-US" sz="3600" dirty="0"/>
              <a:t>This </a:t>
            </a:r>
            <a:r>
              <a:rPr lang="en-US" sz="3600" b="1" i="1" dirty="0"/>
              <a:t>whole verse </a:t>
            </a:r>
            <a:r>
              <a:rPr lang="en-US" sz="3600" dirty="0"/>
              <a:t>seems pregnant with </a:t>
            </a:r>
            <a:r>
              <a:rPr lang="en-US" sz="3600" b="1" i="1" dirty="0"/>
              <a:t>threat</a:t>
            </a:r>
            <a:r>
              <a:rPr lang="en-US" sz="3600" dirty="0"/>
              <a:t>.</a:t>
            </a:r>
          </a:p>
        </p:txBody>
      </p:sp>
      <p:sp>
        <p:nvSpPr>
          <p:cNvPr id="5" name="TextBox 4">
            <a:extLst>
              <a:ext uri="{FF2B5EF4-FFF2-40B4-BE49-F238E27FC236}">
                <a16:creationId xmlns:a16="http://schemas.microsoft.com/office/drawing/2014/main" id="{F04BACA6-DFAC-0D91-3587-23594D2916D6}"/>
              </a:ext>
            </a:extLst>
          </p:cNvPr>
          <p:cNvSpPr txBox="1"/>
          <p:nvPr/>
        </p:nvSpPr>
        <p:spPr>
          <a:xfrm>
            <a:off x="0" y="648638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The Book of Isaiah, Chapters 1–39 (</a:t>
            </a:r>
            <a:r>
              <a:rPr lang="en-US" sz="1800" dirty="0">
                <a:solidFill>
                  <a:prstClr val="white"/>
                </a:solidFill>
                <a:latin typeface="Calibri" panose="020F0502020204030204"/>
              </a:rPr>
              <a:t>The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NIC on the OT) (p. 209). Eerdmans. </a:t>
            </a:r>
          </a:p>
        </p:txBody>
      </p:sp>
    </p:spTree>
    <p:extLst>
      <p:ext uri="{BB962C8B-B14F-4D97-AF65-F5344CB8AC3E}">
        <p14:creationId xmlns:p14="http://schemas.microsoft.com/office/powerpoint/2010/main" val="37498426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3"/>
            <a:ext cx="9144000" cy="1620799"/>
          </a:xfrm>
          <a:solidFill>
            <a:schemeClr val="tx1"/>
          </a:solidFill>
          <a:ln w="25400">
            <a:solidFill>
              <a:srgbClr val="FFFF99"/>
            </a:solidFill>
          </a:ln>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14</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For this reason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the Lord himself will give you a confirming sign</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 Look, this young woman is about to conceive and will give birth to a son. You, young woman, will name him </a:t>
            </a:r>
            <a:r>
              <a:rPr kumimoji="0" lang="en-US" sz="2800" i="1"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cs typeface="+mn-cs"/>
              </a:rPr>
              <a:t>Immanuel</a:t>
            </a:r>
            <a:r>
              <a:rPr kumimoji="0" lang="en-US" sz="2800" b="0" i="1"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Cambria" panose="02040503050406030204" pitchFamily="18" charset="0"/>
                <a:cs typeface="+mn-cs"/>
              </a:rPr>
              <a:t>.</a:t>
            </a:r>
            <a:endParaRPr kumimoji="0" lang="en-US" sz="2800" b="0" u="none" strike="noStrike" kern="1200" cap="none" spc="0" normalizeH="0" baseline="0" noProof="0" dirty="0">
              <a:ln>
                <a:noFill/>
              </a:ln>
              <a:solidFill>
                <a:schemeClr val="bg1"/>
              </a:solidFill>
              <a:effectLst/>
              <a:uLnTx/>
              <a:uFillTx/>
              <a:latin typeface="+mn-lt"/>
              <a:ea typeface="Cambria" panose="02040503050406030204" pitchFamily="18" charset="0"/>
              <a:cs typeface="+mn-cs"/>
            </a:endParaRP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25730" y="1762084"/>
            <a:ext cx="8582802" cy="4611245"/>
          </a:xfrm>
        </p:spPr>
        <p:txBody>
          <a:bodyPr>
            <a:normAutofit fontScale="92500" lnSpcReduction="20000"/>
          </a:bodyPr>
          <a:lstStyle/>
          <a:p>
            <a:r>
              <a:rPr lang="en-US" dirty="0"/>
              <a:t>The LORD will </a:t>
            </a:r>
            <a:r>
              <a:rPr lang="en-US" b="1" i="1" dirty="0"/>
              <a:t>still</a:t>
            </a:r>
            <a:r>
              <a:rPr lang="en-US" dirty="0"/>
              <a:t> give a “</a:t>
            </a:r>
            <a:r>
              <a:rPr lang="en-US" i="1" dirty="0">
                <a:solidFill>
                  <a:srgbClr val="ED7D31">
                    <a:lumMod val="60000"/>
                    <a:lumOff val="40000"/>
                  </a:srgbClr>
                </a:solidFill>
                <a:latin typeface="Cambria" panose="02040503050406030204" pitchFamily="18" charset="0"/>
                <a:ea typeface="Cambria" panose="02040503050406030204" pitchFamily="18" charset="0"/>
              </a:rPr>
              <a:t>sign</a:t>
            </a:r>
            <a:r>
              <a:rPr lang="en-US" dirty="0"/>
              <a:t>”, </a:t>
            </a:r>
            <a:r>
              <a:rPr lang="en-US" b="1" i="1" dirty="0"/>
              <a:t>not</a:t>
            </a:r>
            <a:r>
              <a:rPr lang="en-US" dirty="0"/>
              <a:t> to encourage Ahaz’s faith but to confirm God’s </a:t>
            </a:r>
            <a:r>
              <a:rPr lang="en-US" b="1" i="1" dirty="0"/>
              <a:t>truthfulness</a:t>
            </a:r>
            <a:r>
              <a:rPr lang="en-US" dirty="0"/>
              <a:t>. </a:t>
            </a:r>
          </a:p>
          <a:p>
            <a:r>
              <a:rPr lang="en-US" dirty="0"/>
              <a:t>The “</a:t>
            </a:r>
            <a:r>
              <a:rPr lang="en-US" i="1" dirty="0">
                <a:solidFill>
                  <a:srgbClr val="ED7D31">
                    <a:lumMod val="60000"/>
                    <a:lumOff val="40000"/>
                  </a:srgbClr>
                </a:solidFill>
                <a:latin typeface="Cambria" panose="02040503050406030204" pitchFamily="18" charset="0"/>
                <a:ea typeface="Cambria" panose="02040503050406030204" pitchFamily="18" charset="0"/>
              </a:rPr>
              <a:t>sign</a:t>
            </a:r>
            <a:r>
              <a:rPr lang="en-US" dirty="0"/>
              <a:t>”, directed to Ahaz and the entire nation (the “</a:t>
            </a:r>
            <a:r>
              <a:rPr lang="en-US" i="1" dirty="0">
                <a:solidFill>
                  <a:srgbClr val="ED7D31">
                    <a:lumMod val="60000"/>
                    <a:lumOff val="40000"/>
                  </a:srgbClr>
                </a:solidFill>
                <a:latin typeface="Cambria" panose="02040503050406030204" pitchFamily="18" charset="0"/>
                <a:ea typeface="Cambria" panose="02040503050406030204" pitchFamily="18" charset="0"/>
              </a:rPr>
              <a:t>you</a:t>
            </a:r>
            <a:r>
              <a:rPr lang="en-US" dirty="0"/>
              <a:t>” here is plural), has both </a:t>
            </a:r>
            <a:r>
              <a:rPr lang="en-US" b="1" i="1" dirty="0"/>
              <a:t>positive</a:t>
            </a:r>
            <a:r>
              <a:rPr lang="en-US" dirty="0"/>
              <a:t> and </a:t>
            </a:r>
            <a:r>
              <a:rPr lang="en-US" b="1" i="1" dirty="0"/>
              <a:t>negative</a:t>
            </a:r>
            <a:r>
              <a:rPr lang="en-US" dirty="0"/>
              <a:t> aspects. </a:t>
            </a:r>
          </a:p>
          <a:p>
            <a:r>
              <a:rPr lang="en-US" dirty="0"/>
              <a:t>The </a:t>
            </a:r>
            <a:r>
              <a:rPr lang="en-US" b="1" i="1" dirty="0"/>
              <a:t>welcome</a:t>
            </a:r>
            <a:r>
              <a:rPr lang="en-US" dirty="0"/>
              <a:t> news is that the Syrian-Israelite coalition will soon be destroyed (vv. 14–16).</a:t>
            </a:r>
          </a:p>
          <a:p>
            <a:r>
              <a:rPr lang="en-US" dirty="0"/>
              <a:t>The </a:t>
            </a:r>
            <a:r>
              <a:rPr lang="en-US" b="1" i="1" dirty="0"/>
              <a:t>bad</a:t>
            </a:r>
            <a:r>
              <a:rPr lang="en-US" dirty="0"/>
              <a:t> news is that Assyria will </a:t>
            </a:r>
            <a:r>
              <a:rPr lang="en-US" b="1" i="1" dirty="0"/>
              <a:t>also</a:t>
            </a:r>
            <a:r>
              <a:rPr lang="en-US" dirty="0"/>
              <a:t> attack Judah (in 701 BC – see v. 17). </a:t>
            </a:r>
          </a:p>
          <a:p>
            <a:r>
              <a:rPr lang="en-US" dirty="0"/>
              <a:t>Thus the “</a:t>
            </a:r>
            <a:r>
              <a:rPr lang="en-US" i="1" dirty="0">
                <a:solidFill>
                  <a:srgbClr val="ED7D31">
                    <a:lumMod val="60000"/>
                    <a:lumOff val="40000"/>
                  </a:srgbClr>
                </a:solidFill>
                <a:latin typeface="Cambria" panose="02040503050406030204" pitchFamily="18" charset="0"/>
                <a:ea typeface="Cambria" panose="02040503050406030204" pitchFamily="18" charset="0"/>
              </a:rPr>
              <a:t>sign</a:t>
            </a:r>
            <a:r>
              <a:rPr lang="en-US" dirty="0"/>
              <a:t>” (i.e. the child “</a:t>
            </a:r>
            <a:r>
              <a:rPr lang="en-US" i="1" dirty="0">
                <a:solidFill>
                  <a:schemeClr val="accent2"/>
                </a:solidFill>
                <a:latin typeface="Cambria" panose="02040503050406030204" pitchFamily="18" charset="0"/>
                <a:ea typeface="Cambria" panose="02040503050406030204" pitchFamily="18" charset="0"/>
              </a:rPr>
              <a:t>Immanuel</a:t>
            </a:r>
            <a:r>
              <a:rPr lang="en-US" dirty="0"/>
              <a:t>”) will remind the </a:t>
            </a:r>
            <a:r>
              <a:rPr lang="en-US" b="1" i="1" dirty="0"/>
              <a:t>whole nation </a:t>
            </a:r>
            <a:r>
              <a:rPr lang="en-US" dirty="0"/>
              <a:t>of God’s message and its consequences</a:t>
            </a:r>
          </a:p>
        </p:txBody>
      </p:sp>
      <p:sp>
        <p:nvSpPr>
          <p:cNvPr id="4" name="TextBox 3">
            <a:extLst>
              <a:ext uri="{FF2B5EF4-FFF2-40B4-BE49-F238E27FC236}">
                <a16:creationId xmlns:a16="http://schemas.microsoft.com/office/drawing/2014/main" id="{DFCE20D4-03EE-F942-1274-47424AD04736}"/>
              </a:ext>
            </a:extLst>
          </p:cNvPr>
          <p:cNvSpPr txBox="1"/>
          <p:nvPr/>
        </p:nvSpPr>
        <p:spPr>
          <a:xfrm>
            <a:off x="0" y="6486388"/>
            <a:ext cx="9144000" cy="369332"/>
          </a:xfrm>
          <a:prstGeom prst="rect">
            <a:avLst/>
          </a:prstGeom>
          <a:noFill/>
        </p:spPr>
        <p:txBody>
          <a:bodyPr wrap="square" rtlCol="0">
            <a:spAutoFit/>
          </a:bodyPr>
          <a:lstStyle/>
          <a:p>
            <a:pPr lvl="0">
              <a:defRPr/>
            </a:pPr>
            <a:r>
              <a:rPr lang="en-US" dirty="0">
                <a:solidFill>
                  <a:prstClr val="white"/>
                </a:solidFill>
              </a:rPr>
              <a:t>Wegner, Paul D. – </a:t>
            </a:r>
            <a:r>
              <a:rPr lang="en-US" i="1" dirty="0">
                <a:solidFill>
                  <a:prstClr val="white"/>
                </a:solidFill>
              </a:rPr>
              <a:t>Isaiah An Introduction and Commentary – </a:t>
            </a:r>
            <a:r>
              <a:rPr lang="en-US" dirty="0">
                <a:solidFill>
                  <a:prstClr val="white"/>
                </a:solidFill>
              </a:rPr>
              <a:t>Tyndale OT Commentaries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4524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188719"/>
          </a:xfrm>
        </p:spPr>
        <p:txBody>
          <a:bodyPr>
            <a:noAutofit/>
          </a:bodyPr>
          <a:lstStyle/>
          <a:p>
            <a:r>
              <a:rPr lang="en-US" sz="4400" dirty="0"/>
              <a:t>Next Time</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4" y="1284315"/>
            <a:ext cx="8525487" cy="5353398"/>
          </a:xfrm>
        </p:spPr>
        <p:txBody>
          <a:bodyPr>
            <a:normAutofit/>
          </a:bodyPr>
          <a:lstStyle/>
          <a:p>
            <a:r>
              <a:rPr lang="en-US" dirty="0"/>
              <a:t>I plan to cover </a:t>
            </a:r>
            <a:r>
              <a:rPr lang="en-US" dirty="0">
                <a:solidFill>
                  <a:srgbClr val="FFFF99"/>
                </a:solidFill>
              </a:rPr>
              <a:t>Isaiah 7:14-17</a:t>
            </a:r>
            <a:r>
              <a:rPr lang="en-US" dirty="0"/>
              <a:t> which talks in more </a:t>
            </a:r>
            <a:r>
              <a:rPr lang="en-US" b="1" i="1" dirty="0"/>
              <a:t>detail</a:t>
            </a:r>
            <a:r>
              <a:rPr lang="en-US" dirty="0"/>
              <a:t> about the promised </a:t>
            </a:r>
            <a:r>
              <a:rPr lang="en-US" dirty="0">
                <a:solidFill>
                  <a:srgbClr val="FFFF99"/>
                </a:solidFill>
              </a:rPr>
              <a:t>Sign of Immanuel</a:t>
            </a:r>
            <a:r>
              <a:rPr lang="en-US" dirty="0"/>
              <a:t>. </a:t>
            </a:r>
          </a:p>
          <a:p>
            <a:r>
              <a:rPr lang="en-US" dirty="0"/>
              <a:t>I will also be looking at the </a:t>
            </a:r>
            <a:r>
              <a:rPr lang="en-US" b="1" i="1" dirty="0"/>
              <a:t>near and far fulfillment</a:t>
            </a:r>
            <a:r>
              <a:rPr lang="en-US" dirty="0"/>
              <a:t> of this sign which will </a:t>
            </a:r>
            <a:r>
              <a:rPr lang="en-US" b="1" i="1" dirty="0"/>
              <a:t>probably</a:t>
            </a:r>
            <a:r>
              <a:rPr lang="en-US" dirty="0"/>
              <a:t> take us to:</a:t>
            </a:r>
          </a:p>
          <a:p>
            <a:pPr lvl="1"/>
            <a:r>
              <a:rPr lang="en-US" dirty="0">
                <a:solidFill>
                  <a:srgbClr val="FFFF99"/>
                </a:solidFill>
              </a:rPr>
              <a:t>Isaiah 8:1-10</a:t>
            </a:r>
            <a:r>
              <a:rPr lang="en-US" dirty="0"/>
              <a:t> – the near fulfillment</a:t>
            </a:r>
            <a:endParaRPr lang="en-US" dirty="0">
              <a:solidFill>
                <a:srgbClr val="FFFF99"/>
              </a:solidFill>
            </a:endParaRPr>
          </a:p>
          <a:p>
            <a:pPr lvl="1"/>
            <a:r>
              <a:rPr lang="en-US" dirty="0">
                <a:solidFill>
                  <a:srgbClr val="FFFF99"/>
                </a:solidFill>
              </a:rPr>
              <a:t>Mat 1:22-23</a:t>
            </a:r>
            <a:r>
              <a:rPr lang="en-US" dirty="0"/>
              <a:t> – the far fulfillment</a:t>
            </a:r>
            <a:endParaRPr lang="en-US" dirty="0">
              <a:solidFill>
                <a:srgbClr val="FFFF99"/>
              </a:solidFill>
            </a:endParaRPr>
          </a:p>
          <a:p>
            <a:pPr lvl="1"/>
            <a:endParaRPr lang="en-US" dirty="0"/>
          </a:p>
          <a:p>
            <a:pPr marL="0" indent="0">
              <a:buNone/>
            </a:pPr>
            <a:r>
              <a:rPr lang="en-US" dirty="0"/>
              <a:t> </a:t>
            </a:r>
          </a:p>
        </p:txBody>
      </p:sp>
    </p:spTree>
    <p:extLst>
      <p:ext uri="{BB962C8B-B14F-4D97-AF65-F5344CB8AC3E}">
        <p14:creationId xmlns:p14="http://schemas.microsoft.com/office/powerpoint/2010/main" val="895496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558239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19981"/>
          </a:xfrm>
        </p:spPr>
        <p:txBody>
          <a:bodyPr>
            <a:normAutofit/>
          </a:bodyPr>
          <a:lstStyle/>
          <a:p>
            <a:r>
              <a:rPr lang="en-US" sz="4000" b="1" dirty="0"/>
              <a:t>*Class Discussion Time</a:t>
            </a:r>
          </a:p>
        </p:txBody>
      </p:sp>
      <p:sp>
        <p:nvSpPr>
          <p:cNvPr id="4" name="Content Placeholder 3"/>
          <p:cNvSpPr>
            <a:spLocks noGrp="1"/>
          </p:cNvSpPr>
          <p:nvPr>
            <p:ph idx="1"/>
          </p:nvPr>
        </p:nvSpPr>
        <p:spPr>
          <a:xfrm>
            <a:off x="31630" y="918324"/>
            <a:ext cx="8991600" cy="5939676"/>
          </a:xfrm>
        </p:spPr>
        <p:txBody>
          <a:bodyPr>
            <a:normAutofit/>
          </a:bodyPr>
          <a:lstStyle/>
          <a:p>
            <a:r>
              <a:rPr lang="en-US" sz="3200" dirty="0"/>
              <a:t>God offers to give Ahaz a “</a:t>
            </a:r>
            <a:r>
              <a:rPr lang="en-US" sz="3200" i="1" dirty="0">
                <a:solidFill>
                  <a:srgbClr val="0000FF"/>
                </a:solidFill>
                <a:latin typeface="Cambria" panose="02040503050406030204" pitchFamily="18" charset="0"/>
                <a:ea typeface="Cambria" panose="02040503050406030204" pitchFamily="18" charset="0"/>
              </a:rPr>
              <a:t>confirming (miraculous) sign</a:t>
            </a:r>
            <a:r>
              <a:rPr lang="en-US" sz="3200" dirty="0"/>
              <a:t>” that he might have assurance that God will indeed do what he has promised.</a:t>
            </a:r>
          </a:p>
          <a:p>
            <a:r>
              <a:rPr lang="en-US" sz="3200" dirty="0"/>
              <a:t>Ahaz refuses to take God up on his offer, citing Deut 6:16, where it is says, “</a:t>
            </a:r>
            <a:r>
              <a:rPr lang="en-US" sz="3200" i="1" dirty="0">
                <a:solidFill>
                  <a:srgbClr val="0000FF"/>
                </a:solidFill>
                <a:latin typeface="Cambria" panose="02040503050406030204" pitchFamily="18" charset="0"/>
                <a:ea typeface="Cambria" panose="02040503050406030204" pitchFamily="18" charset="0"/>
              </a:rPr>
              <a:t>You must not put the Lord your God to the test</a:t>
            </a:r>
            <a:r>
              <a:rPr lang="en-US" sz="3200" dirty="0"/>
              <a:t>”</a:t>
            </a:r>
          </a:p>
          <a:p>
            <a:r>
              <a:rPr lang="en-US" sz="3200" dirty="0"/>
              <a:t>As a result, Ahaz is severely rebuked by Isaiah (vs 13ff).</a:t>
            </a:r>
          </a:p>
          <a:p>
            <a:r>
              <a:rPr lang="en-US" sz="3200" dirty="0"/>
              <a:t>What do we make of all this? Is it a sin to “</a:t>
            </a:r>
            <a:r>
              <a:rPr lang="en-US" sz="3200" i="1" dirty="0">
                <a:solidFill>
                  <a:srgbClr val="0000FF"/>
                </a:solidFill>
                <a:latin typeface="Cambria" panose="02040503050406030204" pitchFamily="18" charset="0"/>
                <a:ea typeface="Cambria" panose="02040503050406030204" pitchFamily="18" charset="0"/>
              </a:rPr>
              <a:t>put God to the test</a:t>
            </a:r>
            <a:r>
              <a:rPr lang="en-US" sz="3200" dirty="0"/>
              <a:t>” by asking for a sign or not?</a:t>
            </a:r>
          </a:p>
          <a:p>
            <a:r>
              <a:rPr lang="en-US" sz="3200" dirty="0"/>
              <a:t>What about the example of Gideon?</a:t>
            </a:r>
          </a:p>
          <a:p>
            <a:endParaRPr lang="en-US" dirty="0"/>
          </a:p>
          <a:p>
            <a:endParaRPr lang="en-US" dirty="0"/>
          </a:p>
          <a:p>
            <a:pPr marL="0" indent="0">
              <a:buNone/>
            </a:pPr>
            <a:endParaRPr lang="en-US" dirty="0"/>
          </a:p>
          <a:p>
            <a:endParaRPr lang="en-US" dirty="0"/>
          </a:p>
          <a:p>
            <a:endParaRPr lang="en-US" dirty="0"/>
          </a:p>
          <a:p>
            <a:pPr lvl="0"/>
            <a:endParaRPr lang="en-US" dirty="0"/>
          </a:p>
        </p:txBody>
      </p:sp>
    </p:spTree>
    <p:extLst>
      <p:ext uri="{BB962C8B-B14F-4D97-AF65-F5344CB8AC3E}">
        <p14:creationId xmlns:p14="http://schemas.microsoft.com/office/powerpoint/2010/main" val="1733257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19981"/>
          </a:xfrm>
        </p:spPr>
        <p:txBody>
          <a:bodyPr>
            <a:normAutofit/>
          </a:bodyPr>
          <a:lstStyle/>
          <a:p>
            <a:r>
              <a:rPr lang="en-US" sz="4000" b="1" dirty="0"/>
              <a:t>*Class Discussion Time</a:t>
            </a:r>
          </a:p>
        </p:txBody>
      </p:sp>
      <p:sp>
        <p:nvSpPr>
          <p:cNvPr id="4" name="Content Placeholder 3"/>
          <p:cNvSpPr>
            <a:spLocks noGrp="1"/>
          </p:cNvSpPr>
          <p:nvPr>
            <p:ph idx="1"/>
          </p:nvPr>
        </p:nvSpPr>
        <p:spPr>
          <a:xfrm>
            <a:off x="31630" y="918324"/>
            <a:ext cx="8991600" cy="5939676"/>
          </a:xfrm>
        </p:spPr>
        <p:txBody>
          <a:bodyPr>
            <a:normAutofit/>
          </a:bodyPr>
          <a:lstStyle/>
          <a:p>
            <a:r>
              <a:rPr lang="en-US" sz="3200" dirty="0"/>
              <a:t>One of the commentaries observed concerning Ahaz’s seemingly pious remark in not asking God for a sign that “</a:t>
            </a:r>
            <a:r>
              <a:rPr lang="en-US" sz="3200" i="1" dirty="0">
                <a:latin typeface="Cambria" panose="02040503050406030204" pitchFamily="18" charset="0"/>
                <a:ea typeface="Cambria" panose="02040503050406030204" pitchFamily="18" charset="0"/>
              </a:rPr>
              <a:t>When people are depending on their own devices and resources, they are unwilling to seek aid from God. And it’s not uncommon for them to try to cover up their lack of trust in God by some outward show of religiosity.”</a:t>
            </a:r>
          </a:p>
          <a:p>
            <a:r>
              <a:rPr lang="en-US" sz="3200" dirty="0"/>
              <a:t>Do you find this to be true? Can you think of an example of where you have seen this in your own life or in the lives of others?</a:t>
            </a:r>
          </a:p>
          <a:p>
            <a:endParaRPr lang="en-US" sz="3200" dirty="0"/>
          </a:p>
          <a:p>
            <a:endParaRPr lang="en-US" dirty="0"/>
          </a:p>
          <a:p>
            <a:endParaRPr lang="en-US" dirty="0"/>
          </a:p>
          <a:p>
            <a:pPr marL="0" indent="0">
              <a:buNone/>
            </a:pPr>
            <a:endParaRPr lang="en-US" dirty="0"/>
          </a:p>
          <a:p>
            <a:endParaRPr lang="en-US" dirty="0"/>
          </a:p>
          <a:p>
            <a:endParaRPr lang="en-US" dirty="0"/>
          </a:p>
          <a:p>
            <a:pPr lvl="0"/>
            <a:endParaRPr lang="en-US" dirty="0"/>
          </a:p>
        </p:txBody>
      </p:sp>
    </p:spTree>
    <p:extLst>
      <p:ext uri="{BB962C8B-B14F-4D97-AF65-F5344CB8AC3E}">
        <p14:creationId xmlns:p14="http://schemas.microsoft.com/office/powerpoint/2010/main" val="3167679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12604" cy="1165565"/>
          </a:xfrm>
        </p:spPr>
        <p:txBody>
          <a:bodyPr>
            <a:noAutofit/>
          </a:bodyPr>
          <a:lstStyle/>
          <a:p>
            <a:r>
              <a:rPr lang="en-US" sz="3600" dirty="0">
                <a:solidFill>
                  <a:srgbClr val="FFFF99"/>
                </a:solidFill>
              </a:rPr>
              <a:t>A Call For King Ahaz to Trust in The Lord</a:t>
            </a:r>
            <a:br>
              <a:rPr lang="en-US" sz="3600" dirty="0">
                <a:solidFill>
                  <a:srgbClr val="FFFF99"/>
                </a:solidFill>
              </a:rPr>
            </a:br>
            <a:r>
              <a:rPr lang="en-US" sz="3600" dirty="0"/>
              <a:t>(</a:t>
            </a:r>
            <a:r>
              <a:rPr lang="en-US" sz="3600" dirty="0">
                <a:solidFill>
                  <a:srgbClr val="FFFF99"/>
                </a:solidFill>
              </a:rPr>
              <a:t>Isaiah 7:1-9</a:t>
            </a:r>
            <a:r>
              <a:rPr lang="en-US" sz="3600" dirty="0"/>
              <a:t>)</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54182" y="1200887"/>
            <a:ext cx="8435635" cy="5285502"/>
          </a:xfrm>
        </p:spPr>
        <p:txBody>
          <a:bodyPr>
            <a:normAutofit fontScale="92500" lnSpcReduction="20000"/>
          </a:bodyPr>
          <a:lstStyle/>
          <a:p>
            <a:r>
              <a:rPr lang="en-US" sz="3500" dirty="0"/>
              <a:t>Following his commission in chapter 6, Isaiah attempts to present his people with the vision of God that he saw. </a:t>
            </a:r>
          </a:p>
          <a:p>
            <a:r>
              <a:rPr lang="en-US" sz="3500" dirty="0"/>
              <a:t>The “</a:t>
            </a:r>
            <a:r>
              <a:rPr lang="en-US" sz="3500" i="1" dirty="0">
                <a:solidFill>
                  <a:srgbClr val="F4B183"/>
                </a:solidFill>
                <a:latin typeface="Cambria" panose="02040503050406030204" pitchFamily="18" charset="0"/>
                <a:ea typeface="Cambria" panose="02040503050406030204" pitchFamily="18" charset="0"/>
              </a:rPr>
              <a:t>Holy One of Israel</a:t>
            </a:r>
            <a:r>
              <a:rPr lang="en-US" sz="3500" dirty="0"/>
              <a:t>”, is </a:t>
            </a:r>
            <a:r>
              <a:rPr lang="en-US" sz="3500" b="1" i="1" dirty="0"/>
              <a:t>great</a:t>
            </a:r>
            <a:r>
              <a:rPr lang="en-US" sz="3500" dirty="0"/>
              <a:t> enough and </a:t>
            </a:r>
            <a:r>
              <a:rPr lang="en-US" sz="3500" b="1" i="1" dirty="0"/>
              <a:t>wise</a:t>
            </a:r>
            <a:r>
              <a:rPr lang="en-US" sz="3500" dirty="0"/>
              <a:t> enough and </a:t>
            </a:r>
            <a:r>
              <a:rPr lang="en-US" sz="3500" b="1" i="1" dirty="0"/>
              <a:t>transcendent</a:t>
            </a:r>
            <a:r>
              <a:rPr lang="en-US" sz="3500" dirty="0"/>
              <a:t> enough that he </a:t>
            </a:r>
            <a:r>
              <a:rPr lang="en-US" sz="3500" b="1" i="1" dirty="0"/>
              <a:t>can</a:t>
            </a:r>
            <a:r>
              <a:rPr lang="en-US" sz="3500" dirty="0"/>
              <a:t> be trusted. </a:t>
            </a:r>
          </a:p>
          <a:p>
            <a:r>
              <a:rPr lang="en-US" sz="3500" dirty="0"/>
              <a:t>If Israel would </a:t>
            </a:r>
            <a:r>
              <a:rPr lang="en-US" sz="3500" b="1" i="1" dirty="0"/>
              <a:t>only</a:t>
            </a:r>
            <a:r>
              <a:rPr lang="en-US" sz="3500" dirty="0"/>
              <a:t> come to grasp that vision of Yahweh, there would be </a:t>
            </a:r>
            <a:r>
              <a:rPr lang="en-US" sz="3500" b="1" i="1" dirty="0"/>
              <a:t>hope</a:t>
            </a:r>
            <a:r>
              <a:rPr lang="en-US" sz="3500" dirty="0"/>
              <a:t> for them! </a:t>
            </a:r>
          </a:p>
          <a:p>
            <a:r>
              <a:rPr lang="en-US" sz="3500" dirty="0"/>
              <a:t>But alas, as the Lord predicted, Isaiah’s message falls on deaf ears, and his vision is unintelligible to the blind eyes of the people. </a:t>
            </a:r>
          </a:p>
          <a:p>
            <a:r>
              <a:rPr lang="en-US" sz="3500" dirty="0"/>
              <a:t>Yet Isaiah is faithful, and all later history is the beneficiary of his faithfulness.</a:t>
            </a:r>
          </a:p>
        </p:txBody>
      </p:sp>
      <p:sp>
        <p:nvSpPr>
          <p:cNvPr id="4" name="TextBox 3">
            <a:extLst>
              <a:ext uri="{FF2B5EF4-FFF2-40B4-BE49-F238E27FC236}">
                <a16:creationId xmlns:a16="http://schemas.microsoft.com/office/drawing/2014/main" id="{AC9C47C4-C6ED-50C2-9346-8781AFF9326C}"/>
              </a:ext>
            </a:extLst>
          </p:cNvPr>
          <p:cNvSpPr txBox="1"/>
          <p:nvPr/>
        </p:nvSpPr>
        <p:spPr>
          <a:xfrm>
            <a:off x="0" y="648638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(pp. 135-136). Zondervan</a:t>
            </a:r>
          </a:p>
        </p:txBody>
      </p:sp>
    </p:spTree>
    <p:extLst>
      <p:ext uri="{BB962C8B-B14F-4D97-AF65-F5344CB8AC3E}">
        <p14:creationId xmlns:p14="http://schemas.microsoft.com/office/powerpoint/2010/main" val="391296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1"/>
            <a:ext cx="9144000" cy="1220510"/>
          </a:xfrm>
        </p:spPr>
        <p:txBody>
          <a:bodyPr>
            <a:noAutofit/>
          </a:bodyPr>
          <a:lstStyle/>
          <a:p>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A Call For King Ahaz to Trust in The Lord</a:t>
            </a:r>
            <a:b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br>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(Isaiah 7:1-9)</a:t>
            </a:r>
            <a:endParaRPr lang="en-US" sz="36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80525" y="1605107"/>
            <a:ext cx="8849665" cy="5413796"/>
          </a:xfrm>
        </p:spPr>
        <p:txBody>
          <a:bodyPr>
            <a:normAutofit/>
          </a:bodyPr>
          <a:lstStyle/>
          <a:p>
            <a:pPr marL="0" indent="0">
              <a:buNone/>
            </a:pPr>
            <a:r>
              <a:rPr lang="en-US" sz="3600" baseline="30000" dirty="0">
                <a:latin typeface="Cambria" panose="02040503050406030204" pitchFamily="18" charset="0"/>
                <a:ea typeface="Cambria" panose="02040503050406030204" pitchFamily="18" charset="0"/>
              </a:rPr>
              <a:t>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During the reign of </a:t>
            </a:r>
            <a:r>
              <a:rPr lang="en-US" sz="3600" b="1" i="1" u="none" strike="noStrike" baseline="0" dirty="0">
                <a:solidFill>
                  <a:schemeClr val="accent2"/>
                </a:solidFill>
                <a:latin typeface="Cambria" panose="02040503050406030204" pitchFamily="18" charset="0"/>
                <a:ea typeface="Cambria" panose="02040503050406030204" pitchFamily="18" charset="0"/>
              </a:rPr>
              <a:t>Ahaz</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son of Jotham, son of Uzziah, king of Judah, </a:t>
            </a:r>
            <a:r>
              <a:rPr lang="en-US" sz="3600" b="1" i="1" u="none" strike="noStrike" baseline="0" dirty="0">
                <a:solidFill>
                  <a:schemeClr val="accent2"/>
                </a:solidFill>
                <a:latin typeface="Cambria" panose="02040503050406030204" pitchFamily="18" charset="0"/>
                <a:ea typeface="Cambria" panose="02040503050406030204" pitchFamily="18" charset="0"/>
              </a:rPr>
              <a:t>King Rezin</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of Syria and </a:t>
            </a:r>
            <a:r>
              <a:rPr lang="en-US" sz="3600" b="1" i="1" u="none" strike="noStrike" baseline="0" dirty="0">
                <a:solidFill>
                  <a:schemeClr val="accent2"/>
                </a:solidFill>
                <a:latin typeface="Cambria" panose="02040503050406030204" pitchFamily="18" charset="0"/>
                <a:ea typeface="Cambria" panose="02040503050406030204" pitchFamily="18" charset="0"/>
              </a:rPr>
              <a:t>King Pekah</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son of Remaliah of Israel marched up to Jerusalem to do battle, but they were unable to prevail against it. </a:t>
            </a:r>
            <a:r>
              <a:rPr lang="en-US" sz="3600" baseline="30000" dirty="0">
                <a:latin typeface="Cambria" panose="02040503050406030204" pitchFamily="18" charset="0"/>
                <a:ea typeface="Cambria" panose="02040503050406030204" pitchFamily="18" charset="0"/>
              </a:rPr>
              <a:t>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It was reported to the family of David, “Syria has allied with Ephraim.” They and their people were emotionally shaken, just as the trees of the forest shake before the wind. </a:t>
            </a:r>
          </a:p>
        </p:txBody>
      </p:sp>
    </p:spTree>
    <p:extLst>
      <p:ext uri="{BB962C8B-B14F-4D97-AF65-F5344CB8AC3E}">
        <p14:creationId xmlns:p14="http://schemas.microsoft.com/office/powerpoint/2010/main" val="908942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4017"/>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654F1F-60A1-F557-E3A8-593DF91F49CA}"/>
              </a:ext>
            </a:extLst>
          </p:cNvPr>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Rose Book of Bible Charts, Maps and Time Lines; Rose Publishing; p.110-111</a:t>
            </a:r>
          </a:p>
        </p:txBody>
      </p:sp>
      <p:pic>
        <p:nvPicPr>
          <p:cNvPr id="4" name="Picture 3">
            <a:extLst>
              <a:ext uri="{FF2B5EF4-FFF2-40B4-BE49-F238E27FC236}">
                <a16:creationId xmlns:a16="http://schemas.microsoft.com/office/drawing/2014/main" id="{7FAF3626-A18A-7404-A470-F1F999E1C8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81919" y="840352"/>
            <a:ext cx="4276575" cy="5679094"/>
          </a:xfrm>
          <a:prstGeom prst="rect">
            <a:avLst/>
          </a:prstGeom>
        </p:spPr>
      </p:pic>
      <p:sp>
        <p:nvSpPr>
          <p:cNvPr id="7" name="Title 6">
            <a:extLst>
              <a:ext uri="{FF2B5EF4-FFF2-40B4-BE49-F238E27FC236}">
                <a16:creationId xmlns:a16="http://schemas.microsoft.com/office/drawing/2014/main" id="{A08E8119-F8BA-E5C4-ABA9-8E2A6D090CFE}"/>
              </a:ext>
            </a:extLst>
          </p:cNvPr>
          <p:cNvSpPr>
            <a:spLocks noGrp="1"/>
          </p:cNvSpPr>
          <p:nvPr>
            <p:ph type="title"/>
          </p:nvPr>
        </p:nvSpPr>
        <p:spPr/>
        <p:txBody>
          <a:bodyPr/>
          <a:lstStyle/>
          <a:p>
            <a:pPr algn="ctr"/>
            <a:r>
              <a:rPr lang="en-US" sz="4400" dirty="0"/>
              <a:t>Kings and Prophets of Israel and Judah</a:t>
            </a:r>
          </a:p>
        </p:txBody>
      </p:sp>
    </p:spTree>
    <p:extLst>
      <p:ext uri="{BB962C8B-B14F-4D97-AF65-F5344CB8AC3E}">
        <p14:creationId xmlns:p14="http://schemas.microsoft.com/office/powerpoint/2010/main" val="1466214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12604" cy="1142018"/>
          </a:xfrm>
        </p:spPr>
        <p:txBody>
          <a:bodyPr>
            <a:noAutofit/>
          </a:bodyPr>
          <a:lstStyle/>
          <a:p>
            <a:r>
              <a:rPr lang="en-US" sz="3600" dirty="0">
                <a:solidFill>
                  <a:srgbClr val="FFFF99"/>
                </a:solidFill>
              </a:rPr>
              <a:t>A Call For King Ahaz to Trust in The Lord</a:t>
            </a:r>
            <a:br>
              <a:rPr lang="en-US" sz="3600" dirty="0">
                <a:solidFill>
                  <a:srgbClr val="FFFF99"/>
                </a:solidFill>
              </a:rPr>
            </a:br>
            <a:r>
              <a:rPr lang="en-US" sz="3600" dirty="0"/>
              <a:t>(</a:t>
            </a:r>
            <a:r>
              <a:rPr lang="en-US" sz="3600" dirty="0">
                <a:solidFill>
                  <a:srgbClr val="FFFF99"/>
                </a:solidFill>
              </a:rPr>
              <a:t>Isaiah 7:1-9</a:t>
            </a:r>
            <a:r>
              <a:rPr lang="en-US" sz="3600" dirty="0"/>
              <a:t>)</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354182" y="1283300"/>
            <a:ext cx="8435635" cy="5203089"/>
          </a:xfrm>
        </p:spPr>
        <p:txBody>
          <a:bodyPr>
            <a:normAutofit fontScale="92500" lnSpcReduction="20000"/>
          </a:bodyPr>
          <a:lstStyle/>
          <a:p>
            <a:r>
              <a:rPr lang="en-US" sz="3500" dirty="0"/>
              <a:t>The events described in these verses probably occur about 735 BC: </a:t>
            </a:r>
          </a:p>
          <a:p>
            <a:pPr lvl="1"/>
            <a:r>
              <a:rPr lang="en-US" sz="3100" dirty="0"/>
              <a:t>Three years before the conquest of Damascus in 732 BC</a:t>
            </a:r>
          </a:p>
          <a:p>
            <a:pPr lvl="1"/>
            <a:r>
              <a:rPr lang="en-US" sz="3100" dirty="0"/>
              <a:t>Thirteen years before the destruction of Samaria in 722 BC </a:t>
            </a:r>
          </a:p>
          <a:p>
            <a:r>
              <a:rPr lang="en-US" sz="3500" dirty="0"/>
              <a:t>We don’t know the </a:t>
            </a:r>
            <a:r>
              <a:rPr lang="en-US" sz="3500" b="1" i="1" dirty="0"/>
              <a:t>for sure</a:t>
            </a:r>
            <a:r>
              <a:rPr lang="en-US" sz="3500" dirty="0"/>
              <a:t> </a:t>
            </a:r>
            <a:r>
              <a:rPr lang="en-US" sz="3500" b="1" i="1" dirty="0"/>
              <a:t>why</a:t>
            </a:r>
            <a:r>
              <a:rPr lang="en-US" sz="3500" dirty="0"/>
              <a:t> Syria and Israel are attacking Judah. </a:t>
            </a:r>
          </a:p>
          <a:p>
            <a:r>
              <a:rPr lang="en-US" sz="3500" dirty="0"/>
              <a:t>However, it seems </a:t>
            </a:r>
            <a:r>
              <a:rPr lang="en-US" sz="3500" b="1" i="1" dirty="0"/>
              <a:t>probable</a:t>
            </a:r>
            <a:r>
              <a:rPr lang="en-US" sz="3500" dirty="0"/>
              <a:t> that they are attempting to force Judah to join a coalition with them against the Assyrians. </a:t>
            </a:r>
          </a:p>
          <a:p>
            <a:r>
              <a:rPr lang="en-US" sz="3500" dirty="0"/>
              <a:t>In fact, Ahaz has </a:t>
            </a:r>
            <a:r>
              <a:rPr lang="en-US" sz="3500" b="1" i="1" dirty="0"/>
              <a:t>already</a:t>
            </a:r>
            <a:r>
              <a:rPr lang="en-US" sz="3500" dirty="0"/>
              <a:t> </a:t>
            </a:r>
            <a:r>
              <a:rPr lang="en-US" sz="3500" b="1" i="1" dirty="0"/>
              <a:t>allied</a:t>
            </a:r>
            <a:r>
              <a:rPr lang="en-US" sz="3500" dirty="0"/>
              <a:t> himself with the Assyrians (2 Kings 16:7), and the kings of Syria and Israel are seeking to punish him for this. </a:t>
            </a:r>
          </a:p>
        </p:txBody>
      </p:sp>
      <p:sp>
        <p:nvSpPr>
          <p:cNvPr id="4" name="TextBox 3">
            <a:extLst>
              <a:ext uri="{FF2B5EF4-FFF2-40B4-BE49-F238E27FC236}">
                <a16:creationId xmlns:a16="http://schemas.microsoft.com/office/drawing/2014/main" id="{AC9C47C4-C6ED-50C2-9346-8781AFF9326C}"/>
              </a:ext>
            </a:extLst>
          </p:cNvPr>
          <p:cNvSpPr txBox="1"/>
          <p:nvPr/>
        </p:nvSpPr>
        <p:spPr>
          <a:xfrm>
            <a:off x="0" y="648638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137). Zondervan</a:t>
            </a:r>
          </a:p>
        </p:txBody>
      </p:sp>
    </p:spTree>
    <p:extLst>
      <p:ext uri="{BB962C8B-B14F-4D97-AF65-F5344CB8AC3E}">
        <p14:creationId xmlns:p14="http://schemas.microsoft.com/office/powerpoint/2010/main" val="15756975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2646-7FF1-ECF5-5130-F566F3D86C35}"/>
              </a:ext>
            </a:extLst>
          </p:cNvPr>
          <p:cNvSpPr>
            <a:spLocks noGrp="1"/>
          </p:cNvSpPr>
          <p:nvPr>
            <p:ph type="title"/>
          </p:nvPr>
        </p:nvSpPr>
        <p:spPr>
          <a:xfrm>
            <a:off x="0" y="0"/>
            <a:ext cx="9144000" cy="1321723"/>
          </a:xfrm>
        </p:spPr>
        <p:txBody>
          <a:bodyPr/>
          <a:lstStyle/>
          <a:p>
            <a:pPr algn="ctr"/>
            <a:r>
              <a:rPr lang="en-US" sz="4800" dirty="0"/>
              <a:t>Near East in 735 BC</a:t>
            </a:r>
          </a:p>
        </p:txBody>
      </p:sp>
      <p:pic>
        <p:nvPicPr>
          <p:cNvPr id="4" name="Picture 3">
            <a:extLst>
              <a:ext uri="{FF2B5EF4-FFF2-40B4-BE49-F238E27FC236}">
                <a16:creationId xmlns:a16="http://schemas.microsoft.com/office/drawing/2014/main" id="{99D200A9-5FEF-FFF4-1FE9-B79BACEFC9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5263" y="1568513"/>
            <a:ext cx="6325984" cy="4871736"/>
          </a:xfrm>
          <a:prstGeom prst="rect">
            <a:avLst/>
          </a:prstGeom>
        </p:spPr>
      </p:pic>
      <p:sp>
        <p:nvSpPr>
          <p:cNvPr id="5" name="TextBox 4">
            <a:extLst>
              <a:ext uri="{FF2B5EF4-FFF2-40B4-BE49-F238E27FC236}">
                <a16:creationId xmlns:a16="http://schemas.microsoft.com/office/drawing/2014/main" id="{BDFCFD89-BD1B-D860-C0C8-20FEEDCBE162}"/>
              </a:ext>
            </a:extLst>
          </p:cNvPr>
          <p:cNvSpPr txBox="1"/>
          <p:nvPr/>
        </p:nvSpPr>
        <p:spPr>
          <a:xfrm>
            <a:off x="0" y="6544177"/>
            <a:ext cx="914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ESV Study Bible (p. 5434). Crossway.  </a:t>
            </a:r>
          </a:p>
        </p:txBody>
      </p:sp>
    </p:spTree>
    <p:extLst>
      <p:ext uri="{BB962C8B-B14F-4D97-AF65-F5344CB8AC3E}">
        <p14:creationId xmlns:p14="http://schemas.microsoft.com/office/powerpoint/2010/main" val="3489877494"/>
      </p:ext>
    </p:extLst>
  </p:cSld>
  <p:clrMapOvr>
    <a:overrideClrMapping bg1="lt1" tx1="dk1" bg2="lt2" tx2="dk2" accent1="accent1" accent2="accent2" accent3="accent3" accent4="accent4" accent5="accent5" accent6="accent6" hlink="hlink" folHlink="folHlink"/>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2646-7FF1-ECF5-5130-F566F3D86C35}"/>
              </a:ext>
            </a:extLst>
          </p:cNvPr>
          <p:cNvSpPr>
            <a:spLocks noGrp="1"/>
          </p:cNvSpPr>
          <p:nvPr>
            <p:ph type="title"/>
          </p:nvPr>
        </p:nvSpPr>
        <p:spPr>
          <a:xfrm>
            <a:off x="0" y="0"/>
            <a:ext cx="9144000" cy="1321723"/>
          </a:xfrm>
        </p:spPr>
        <p:txBody>
          <a:bodyPr/>
          <a:lstStyle/>
          <a:p>
            <a:pPr algn="ctr"/>
            <a:r>
              <a:rPr lang="en-US" sz="4000" dirty="0"/>
              <a:t>Aram (aka Syria) and Israel (aka Ephraim) Attack Jerusalem (735 BC)</a:t>
            </a:r>
          </a:p>
        </p:txBody>
      </p:sp>
      <p:pic>
        <p:nvPicPr>
          <p:cNvPr id="4" name="Picture 3">
            <a:extLst>
              <a:ext uri="{FF2B5EF4-FFF2-40B4-BE49-F238E27FC236}">
                <a16:creationId xmlns:a16="http://schemas.microsoft.com/office/drawing/2014/main" id="{99D200A9-5FEF-FFF4-1FE9-B79BACEFC9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1458" y="1568513"/>
            <a:ext cx="4533594" cy="4871736"/>
          </a:xfrm>
          <a:prstGeom prst="rect">
            <a:avLst/>
          </a:prstGeom>
        </p:spPr>
      </p:pic>
      <p:sp>
        <p:nvSpPr>
          <p:cNvPr id="5" name="TextBox 4">
            <a:extLst>
              <a:ext uri="{FF2B5EF4-FFF2-40B4-BE49-F238E27FC236}">
                <a16:creationId xmlns:a16="http://schemas.microsoft.com/office/drawing/2014/main" id="{BDFCFD89-BD1B-D860-C0C8-20FEEDCBE162}"/>
              </a:ext>
            </a:extLst>
          </p:cNvPr>
          <p:cNvSpPr txBox="1"/>
          <p:nvPr/>
        </p:nvSpPr>
        <p:spPr>
          <a:xfrm>
            <a:off x="0" y="6544177"/>
            <a:ext cx="914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hlinkClick r:id="rId4"/>
              </a:rPr>
              <a:t>https://www.fbcthomson.org/post/god-promises-a-study-of-isaiah-7</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99196702"/>
      </p:ext>
    </p:extLst>
  </p:cSld>
  <p:clrMapOvr>
    <a:overrideClrMapping bg1="lt1" tx1="dk1" bg2="lt2" tx2="dk2" accent1="accent1" accent2="accent2" accent3="accent3" accent4="accent4" accent5="accent5" accent6="accent6" hlink="hlink" folHlink="folHlink"/>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0"/>
            <a:ext cx="9144000" cy="1122398"/>
          </a:xfrm>
        </p:spPr>
        <p:txBody>
          <a:bodyPr>
            <a:noAutofit/>
          </a:bodyPr>
          <a:lstStyle/>
          <a:p>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A Call For King Ahaz to Trust in The Lord</a:t>
            </a:r>
            <a:b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br>
            <a:r>
              <a:rPr kumimoji="0" lang="en-US" sz="3600" b="1" i="0" u="none" strike="noStrike" kern="1200" cap="none" spc="0" normalizeH="0" baseline="0" noProof="0" dirty="0">
                <a:ln>
                  <a:noFill/>
                </a:ln>
                <a:solidFill>
                  <a:srgbClr val="FFFF99"/>
                </a:solidFill>
                <a:effectLst/>
                <a:uLnTx/>
                <a:uFillTx/>
                <a:latin typeface="Century Gothic" panose="020B0502020202020204" pitchFamily="34" charset="0"/>
                <a:ea typeface="+mj-ea"/>
                <a:cs typeface="+mj-cs"/>
              </a:rPr>
              <a:t>(Isaiah 7:1-9)</a:t>
            </a:r>
            <a:endParaRPr lang="en-US" sz="32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404220" y="1251904"/>
            <a:ext cx="8398352" cy="5606096"/>
          </a:xfrm>
        </p:spPr>
        <p:txBody>
          <a:bodyPr>
            <a:normAutofit lnSpcReduction="10000"/>
          </a:bodyPr>
          <a:lstStyle/>
          <a:p>
            <a:pPr marL="0" indent="0">
              <a:buNone/>
            </a:pPr>
            <a:r>
              <a:rPr lang="en-US" baseline="30000" dirty="0">
                <a:latin typeface="Cambria" panose="02040503050406030204" pitchFamily="18" charset="0"/>
                <a:ea typeface="Cambria" panose="02040503050406030204" pitchFamily="18" charset="0"/>
              </a:rPr>
              <a:t>3</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 the LORD told Isaiah, “Go out with your son Shear Jashub and meet Ahaz at the end of the conduit of the upper pool that is located on the road to the field where they wash and dry cloth. </a:t>
            </a:r>
            <a:r>
              <a:rPr lang="en-US" baseline="30000" dirty="0">
                <a:latin typeface="Cambria" panose="02040503050406030204" pitchFamily="18" charset="0"/>
                <a:ea typeface="Cambria" panose="02040503050406030204" pitchFamily="18" charset="0"/>
              </a:rPr>
              <a:t>4</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Tell him, ‘Make sure you stay calm! Don’t be afraid. Don’t be intimidated by these two stubs of smoking logs, or by the raging anger of Rezin, </a:t>
            </a:r>
            <a:r>
              <a:rPr lang="en-US" b="0" i="1" u="none" strike="noStrike" baseline="0" dirty="0">
                <a:latin typeface="Cambria" panose="02040503050406030204" pitchFamily="18" charset="0"/>
                <a:ea typeface="Cambria" panose="02040503050406030204" pitchFamily="18" charset="0"/>
              </a:rPr>
              <a:t>[King of]</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Syria, and the son of Remaliah </a:t>
            </a:r>
            <a:r>
              <a:rPr lang="en-US" b="0" i="1" u="none" strike="noStrike" baseline="0" dirty="0">
                <a:latin typeface="Cambria" panose="02040503050406030204" pitchFamily="18" charset="0"/>
                <a:ea typeface="Cambria" panose="02040503050406030204" pitchFamily="18" charset="0"/>
              </a:rPr>
              <a:t>[aka P</a:t>
            </a:r>
            <a:r>
              <a:rPr lang="en-US" i="1" dirty="0">
                <a:latin typeface="Cambria" panose="02040503050406030204" pitchFamily="18" charset="0"/>
                <a:ea typeface="Cambria" panose="02040503050406030204" pitchFamily="18" charset="0"/>
              </a:rPr>
              <a:t>ekah, King </a:t>
            </a:r>
            <a:r>
              <a:rPr lang="en-US" sz="3200" b="0" i="1" u="none" strike="noStrike" baseline="0" dirty="0">
                <a:latin typeface="Cambria" panose="02040503050406030204" pitchFamily="18" charset="0"/>
                <a:ea typeface="Cambria" panose="02040503050406030204" pitchFamily="18" charset="0"/>
              </a:rPr>
              <a:t>of Israel]</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baseline="30000" dirty="0">
                <a:latin typeface="Cambria" panose="02040503050406030204" pitchFamily="18" charset="0"/>
                <a:ea typeface="Cambria" panose="02040503050406030204" pitchFamily="18" charset="0"/>
              </a:rPr>
              <a:t>5</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Syria has plotted with Ephraim </a:t>
            </a:r>
            <a:r>
              <a:rPr lang="en-US" i="1" dirty="0">
                <a:latin typeface="Cambria" panose="02040503050406030204" pitchFamily="18" charset="0"/>
                <a:ea typeface="Cambria" panose="02040503050406030204" pitchFamily="18" charset="0"/>
              </a:rPr>
              <a:t>[= Israel] </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and the son of Remaliah </a:t>
            </a:r>
            <a:r>
              <a:rPr lang="en-US" b="0" i="1" u="none" strike="noStrike" baseline="0" dirty="0">
                <a:latin typeface="Cambria" panose="02040503050406030204" pitchFamily="18" charset="0"/>
                <a:ea typeface="Cambria" panose="02040503050406030204" pitchFamily="18" charset="0"/>
              </a:rPr>
              <a:t>[aka P</a:t>
            </a:r>
            <a:r>
              <a:rPr lang="en-US" i="1" dirty="0">
                <a:latin typeface="Cambria" panose="02040503050406030204" pitchFamily="18" charset="0"/>
                <a:ea typeface="Cambria" panose="02040503050406030204" pitchFamily="18" charset="0"/>
              </a:rPr>
              <a:t>ekah] </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to bring about your demise. </a:t>
            </a:r>
            <a:r>
              <a:rPr lang="en-US" baseline="30000" dirty="0">
                <a:latin typeface="Cambria" panose="02040503050406030204" pitchFamily="18" charset="0"/>
                <a:ea typeface="Cambria" panose="02040503050406030204" pitchFamily="18" charset="0"/>
              </a:rPr>
              <a:t>6 </a:t>
            </a:r>
            <a:r>
              <a:rPr lang="en-US"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They say, “Let’s attack Judah, terrorize it, and conquer it. Then we’ll set up the son of Tabeel as its king.”</a:t>
            </a:r>
          </a:p>
        </p:txBody>
      </p:sp>
    </p:spTree>
    <p:extLst>
      <p:ext uri="{BB962C8B-B14F-4D97-AF65-F5344CB8AC3E}">
        <p14:creationId xmlns:p14="http://schemas.microsoft.com/office/powerpoint/2010/main" val="13408818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44961</TotalTime>
  <Words>3121</Words>
  <Application>Microsoft Office PowerPoint</Application>
  <PresentationFormat>On-screen Show (4:3)</PresentationFormat>
  <Paragraphs>143</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Cambria</vt:lpstr>
      <vt:lpstr>Century Gothic</vt:lpstr>
      <vt:lpstr>Office Theme</vt:lpstr>
      <vt:lpstr>2_Office Theme</vt:lpstr>
      <vt:lpstr>Highlights     From the  Book of  Isaiah</vt:lpstr>
      <vt:lpstr>A Slight Change in Plans…</vt:lpstr>
      <vt:lpstr>A Call For King Ahaz to Trust in The Lord (Isaiah 7:1-9)</vt:lpstr>
      <vt:lpstr>A Call For King Ahaz to Trust in The Lord (Isaiah 7:1-9)</vt:lpstr>
      <vt:lpstr>Kings and Prophets of Israel and Judah</vt:lpstr>
      <vt:lpstr>A Call For King Ahaz to Trust in The Lord (Isaiah 7:1-9)</vt:lpstr>
      <vt:lpstr>Near East in 735 BC</vt:lpstr>
      <vt:lpstr>Aram (aka Syria) and Israel (aka Ephraim) Attack Jerusalem (735 BC)</vt:lpstr>
      <vt:lpstr>A Call For King Ahaz to Trust in The Lord (Isaiah 7:1-9)</vt:lpstr>
      <vt:lpstr>A Call For King Ahaz to Trust in The Lord (Isaiah 7:1-9)</vt:lpstr>
      <vt:lpstr>A Call For King Ahaz to Trust in The Lord (Isaiah 7:1-9)</vt:lpstr>
      <vt:lpstr>A Call For King Ahaz to Trust in The Lord (Isaiah 7:1-9)</vt:lpstr>
      <vt:lpstr>A Call For King Ahaz to Trust in The Lord (Isaiah 7:1-9)</vt:lpstr>
      <vt:lpstr>A Call For King Ahaz to Trust in The Lord (Isaiah 7:1-9)</vt:lpstr>
      <vt:lpstr>A Call For King Ahaz to Trust in The Lord (Isaiah 7:1-9)</vt:lpstr>
      <vt:lpstr>The Sign of Immanuel (Isaiah 7:10-17)</vt:lpstr>
      <vt:lpstr>10 The LORD again spoke to Ahaz: 11 “Ask for a confirming sign from the LORD your God. You can even ask for something miraculous.”</vt:lpstr>
      <vt:lpstr>10 The LORD again spoke to Ahaz: 11 “Ask for a confirming sign from the LORD your God. You can even ask for something miraculous.”</vt:lpstr>
      <vt:lpstr>12 But Ahaz responded, “I don’t want to ask; I don’t want to put the LORD to a test.”</vt:lpstr>
      <vt:lpstr>12 But Ahaz responded, “I don’t want to ask; I don’t want to put the LORD to a test.”</vt:lpstr>
      <vt:lpstr>12 But Ahaz responded, “I don’t want to ask; I don’t want to put the LORD to a test.”</vt:lpstr>
      <vt:lpstr>13 So Isaiah replied, “Pay attention, family of David. Do you consider it too insignificant to try the patience of men? Is that why you are also trying the patience of my God?</vt:lpstr>
      <vt:lpstr>13 So Isaiah replied, “Pay attention, family of David. Do you consider it too insignificant to try the patience of men? Is that why you are also trying the patience of my God?</vt:lpstr>
      <vt:lpstr>13 So Isaiah replied, “Pay attention, family of David. Do you consider it too insignificant to try the patience of men? Is that why you are also trying the patience of my God?</vt:lpstr>
      <vt:lpstr>14 For this reason the Lord himself will give you a confirming sign. Look, this young woman is about to conceive and will give birth to a son. You, young woman, will name him Immanuel.</vt:lpstr>
      <vt:lpstr>Next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472</cp:revision>
  <cp:lastPrinted>2023-05-21T14:09:23Z</cp:lastPrinted>
  <dcterms:created xsi:type="dcterms:W3CDTF">2022-12-04T03:23:23Z</dcterms:created>
  <dcterms:modified xsi:type="dcterms:W3CDTF">2023-05-21T14:14:35Z</dcterms:modified>
</cp:coreProperties>
</file>