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0"/>
  </p:notesMasterIdLst>
  <p:handoutMasterIdLst>
    <p:handoutMasterId r:id="rId31"/>
  </p:handoutMasterIdLst>
  <p:sldIdLst>
    <p:sldId id="3491" r:id="rId3"/>
    <p:sldId id="3496" r:id="rId4"/>
    <p:sldId id="3499" r:id="rId5"/>
    <p:sldId id="3500" r:id="rId6"/>
    <p:sldId id="3483" r:id="rId7"/>
    <p:sldId id="3503" r:id="rId8"/>
    <p:sldId id="3505" r:id="rId9"/>
    <p:sldId id="3504" r:id="rId10"/>
    <p:sldId id="3502" r:id="rId11"/>
    <p:sldId id="3506" r:id="rId12"/>
    <p:sldId id="3508" r:id="rId13"/>
    <p:sldId id="3524" r:id="rId14"/>
    <p:sldId id="3522" r:id="rId15"/>
    <p:sldId id="3521" r:id="rId16"/>
    <p:sldId id="3509" r:id="rId17"/>
    <p:sldId id="3510" r:id="rId18"/>
    <p:sldId id="3512" r:id="rId19"/>
    <p:sldId id="3513" r:id="rId20"/>
    <p:sldId id="3514" r:id="rId21"/>
    <p:sldId id="3515" r:id="rId22"/>
    <p:sldId id="3516" r:id="rId23"/>
    <p:sldId id="3517" r:id="rId24"/>
    <p:sldId id="3525" r:id="rId25"/>
    <p:sldId id="3511" r:id="rId26"/>
    <p:sldId id="3518" r:id="rId27"/>
    <p:sldId id="3519" r:id="rId28"/>
    <p:sldId id="3520" r:id="rId2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0000FF"/>
    <a:srgbClr val="FFFF99"/>
    <a:srgbClr val="3D481F"/>
    <a:srgbClr val="334017"/>
    <a:srgbClr val="FFCCCC"/>
    <a:srgbClr val="3E491F"/>
    <a:srgbClr val="344017"/>
    <a:srgbClr val="3F4A20"/>
    <a:srgbClr val="3340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2" autoAdjust="0"/>
    <p:restoredTop sz="94636" autoAdjust="0"/>
  </p:normalViewPr>
  <p:slideViewPr>
    <p:cSldViewPr snapToGrid="0">
      <p:cViewPr varScale="1">
        <p:scale>
          <a:sx n="162" d="100"/>
          <a:sy n="162" d="100"/>
        </p:scale>
        <p:origin x="1084" y="100"/>
      </p:cViewPr>
      <p:guideLst/>
    </p:cSldViewPr>
  </p:slideViewPr>
  <p:notesTextViewPr>
    <p:cViewPr>
      <p:scale>
        <a:sx n="1" d="1"/>
        <a:sy n="1" d="1"/>
      </p:scale>
      <p:origin x="0" y="0"/>
    </p:cViewPr>
  </p:notesText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5/23/2023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5/23/2023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5/23/2023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5/23/2023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5/23/2023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5/23/2023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5/23/2023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9533050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620799"/>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this reason the Lord himself will give you a confirming sign. Look, this young woman is about to conceive and will give birth to a son.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 young woman, will name him Immanuel</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762084"/>
            <a:ext cx="8582802" cy="4611245"/>
          </a:xfrm>
        </p:spPr>
        <p:txBody>
          <a:bodyPr>
            <a:normAutofit fontScale="62500" lnSpcReduction="20000"/>
          </a:bodyPr>
          <a:lstStyle/>
          <a:p>
            <a:r>
              <a:rPr lang="en-US" sz="4400" dirty="0"/>
              <a:t>Furthermore, the “</a:t>
            </a:r>
            <a:r>
              <a:rPr lang="en-US" sz="4400" i="1" dirty="0">
                <a:solidFill>
                  <a:srgbClr val="ED7D31">
                    <a:lumMod val="60000"/>
                    <a:lumOff val="40000"/>
                  </a:srgbClr>
                </a:solidFill>
                <a:latin typeface="Cambria" panose="02040503050406030204" pitchFamily="18" charset="0"/>
                <a:ea typeface="Cambria" panose="02040503050406030204" pitchFamily="18" charset="0"/>
              </a:rPr>
              <a:t>young woman</a:t>
            </a:r>
            <a:r>
              <a:rPr lang="en-US" sz="4400" dirty="0"/>
              <a:t>” is to name her child “</a:t>
            </a:r>
            <a:r>
              <a:rPr lang="en-US" sz="4400" i="1" dirty="0">
                <a:solidFill>
                  <a:srgbClr val="ED7D31">
                    <a:lumMod val="60000"/>
                    <a:lumOff val="40000"/>
                  </a:srgbClr>
                </a:solidFill>
                <a:latin typeface="Cambria" panose="02040503050406030204" pitchFamily="18" charset="0"/>
                <a:ea typeface="Cambria" panose="02040503050406030204" pitchFamily="18" charset="0"/>
              </a:rPr>
              <a:t>Immanuel</a:t>
            </a:r>
            <a:r>
              <a:rPr lang="en-US" sz="4400" dirty="0"/>
              <a:t>” which means “God with us”.</a:t>
            </a:r>
          </a:p>
          <a:p>
            <a:r>
              <a:rPr lang="en-US" sz="4400" dirty="0"/>
              <a:t>The custom of the mother’s naming her child is not uncommon in the OT (cf. Gen. 4: 1, 25; 29: 31– 30: 13, 17– 24; 35: 18; Judg. 13: 24; 1 Sam. 1: 20; 4: 21), especially if the mother has reason for a unique emotional investment in the child or if the father cannot perform the task. </a:t>
            </a:r>
          </a:p>
          <a:p>
            <a:r>
              <a:rPr lang="en-US" sz="4400" dirty="0"/>
              <a:t>This emphasis upon the mother and the corresponding de-emphasis of the father’s role cannot help but be suggestive in the shaping of the ultimate understanding of this sign. </a:t>
            </a:r>
          </a:p>
          <a:p>
            <a:r>
              <a:rPr lang="en-US" sz="4400" dirty="0"/>
              <a:t>No man sired by a human father could be the embodiment of “God with us.”</a:t>
            </a:r>
          </a:p>
          <a:p>
            <a:endParaRPr lang="en-US" sz="44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Oswalt, John N.. The Book of Isaiah, Chapters 1–39 (The NIC on the OT) (p. 212). Eerdmans </a:t>
            </a:r>
          </a:p>
        </p:txBody>
      </p:sp>
    </p:spTree>
    <p:extLst>
      <p:ext uri="{BB962C8B-B14F-4D97-AF65-F5344CB8AC3E}">
        <p14:creationId xmlns:p14="http://schemas.microsoft.com/office/powerpoint/2010/main" val="40402438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2040718"/>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He will eat sour milk and honey, which will help him know how to reject evil and choose what is right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Here is why this will be so: Before the child knows how to reject evil and choose what is right, the land whose two kings you fear will be desolate.</a:t>
            </a:r>
            <a:endParaRPr kumimoji="0" lang="en-US" sz="24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35467" y="2158456"/>
            <a:ext cx="8637745" cy="4367928"/>
          </a:xfrm>
        </p:spPr>
        <p:txBody>
          <a:bodyPr>
            <a:normAutofit/>
          </a:bodyPr>
          <a:lstStyle/>
          <a:p>
            <a:r>
              <a:rPr lang="en-US" sz="3600" dirty="0"/>
              <a:t>Some, misled by a superficial resemblance to “</a:t>
            </a:r>
            <a:r>
              <a:rPr lang="en-US" sz="3600" i="1" dirty="0">
                <a:solidFill>
                  <a:srgbClr val="ED7D31">
                    <a:lumMod val="60000"/>
                    <a:lumOff val="40000"/>
                  </a:srgbClr>
                </a:solidFill>
                <a:latin typeface="Cambria" panose="02040503050406030204" pitchFamily="18" charset="0"/>
                <a:ea typeface="Cambria" panose="02040503050406030204" pitchFamily="18" charset="0"/>
              </a:rPr>
              <a:t>a land flowing with milk and honey</a:t>
            </a:r>
            <a:r>
              <a:rPr lang="en-US" sz="3600" dirty="0"/>
              <a:t>”, interpret “</a:t>
            </a:r>
            <a:r>
              <a:rPr lang="en-US" sz="3600" i="1" dirty="0">
                <a:solidFill>
                  <a:srgbClr val="ED7D31">
                    <a:lumMod val="60000"/>
                    <a:lumOff val="40000"/>
                  </a:srgbClr>
                </a:solidFill>
                <a:latin typeface="Cambria" panose="02040503050406030204" pitchFamily="18" charset="0"/>
                <a:ea typeface="Cambria" panose="02040503050406030204" pitchFamily="18" charset="0"/>
              </a:rPr>
              <a:t>sour milk and honey</a:t>
            </a:r>
            <a:r>
              <a:rPr lang="en-US" sz="3600" dirty="0"/>
              <a:t>” as the food of plenty. </a:t>
            </a:r>
          </a:p>
          <a:p>
            <a:r>
              <a:rPr lang="en-US" sz="3600" dirty="0"/>
              <a:t>But, according to verses 21–22, “</a:t>
            </a:r>
            <a:r>
              <a:rPr lang="en-US" sz="3600" i="1" dirty="0">
                <a:solidFill>
                  <a:srgbClr val="ED7D31">
                    <a:lumMod val="60000"/>
                    <a:lumOff val="40000"/>
                  </a:srgbClr>
                </a:solidFill>
                <a:latin typeface="Cambria" panose="02040503050406030204" pitchFamily="18" charset="0"/>
                <a:ea typeface="Cambria" panose="02040503050406030204" pitchFamily="18" charset="0"/>
              </a:rPr>
              <a:t>sour milk and honey</a:t>
            </a:r>
            <a:r>
              <a:rPr lang="en-US" sz="3600" dirty="0"/>
              <a:t>” is the food of </a:t>
            </a:r>
            <a:r>
              <a:rPr lang="en-US" sz="3600" b="1" i="1" dirty="0"/>
              <a:t>poverty</a:t>
            </a:r>
            <a:r>
              <a:rPr lang="en-US" sz="3600" dirty="0"/>
              <a: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Motyer, J. Alec. </a:t>
            </a:r>
            <a:r>
              <a:rPr lang="en-US" i="1" dirty="0">
                <a:solidFill>
                  <a:prstClr val="white"/>
                </a:solidFill>
              </a:rPr>
              <a:t>The Prophecy of Isaiah </a:t>
            </a:r>
            <a:r>
              <a:rPr lang="en-US" dirty="0">
                <a:solidFill>
                  <a:prstClr val="white"/>
                </a:solidFill>
              </a:rPr>
              <a:t>(p. 86). InterVarsity Press</a:t>
            </a:r>
          </a:p>
        </p:txBody>
      </p:sp>
    </p:spTree>
    <p:extLst>
      <p:ext uri="{BB962C8B-B14F-4D97-AF65-F5344CB8AC3E}">
        <p14:creationId xmlns:p14="http://schemas.microsoft.com/office/powerpoint/2010/main" val="19524595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2040718"/>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He will eat sour milk and honey, which will help him know how to reject evil and choose what is right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Here is why this will be so: Before the child knows how to reject evil and choose what is right, the land whose two kings you fear will be desolate.</a:t>
            </a:r>
            <a:endParaRPr kumimoji="0" lang="en-US" sz="24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35467" y="2158456"/>
            <a:ext cx="8637745" cy="4367928"/>
          </a:xfrm>
        </p:spPr>
        <p:txBody>
          <a:bodyPr>
            <a:normAutofit fontScale="92500" lnSpcReduction="10000"/>
          </a:bodyPr>
          <a:lstStyle/>
          <a:p>
            <a:r>
              <a:rPr lang="en-US" dirty="0"/>
              <a:t>“</a:t>
            </a:r>
            <a:r>
              <a:rPr lang="en-US" i="1" dirty="0">
                <a:solidFill>
                  <a:srgbClr val="ED7D31">
                    <a:lumMod val="60000"/>
                    <a:lumOff val="40000"/>
                  </a:srgbClr>
                </a:solidFill>
                <a:latin typeface="Cambria" panose="02040503050406030204" pitchFamily="18" charset="0"/>
                <a:ea typeface="Cambria" panose="02040503050406030204" pitchFamily="18" charset="0"/>
              </a:rPr>
              <a:t>Sour milk and honey</a:t>
            </a:r>
            <a:r>
              <a:rPr lang="en-US" dirty="0"/>
              <a:t>” will epitomize the devastation that God’s judgment will bring upon the land. </a:t>
            </a:r>
          </a:p>
          <a:p>
            <a:r>
              <a:rPr lang="en-US" dirty="0"/>
              <a:t>Cultivated crops will be gone, and the people will be forced to live off the milk produced by their goats and the honey they find in the thickets. </a:t>
            </a:r>
          </a:p>
          <a:p>
            <a:r>
              <a:rPr lang="en-US" dirty="0"/>
              <a:t>As the child is forced to eat a steady diet of this “</a:t>
            </a:r>
            <a:r>
              <a:rPr lang="en-US" i="1" dirty="0">
                <a:solidFill>
                  <a:srgbClr val="ED7D31">
                    <a:lumMod val="60000"/>
                    <a:lumOff val="40000"/>
                  </a:srgbClr>
                </a:solidFill>
                <a:latin typeface="Cambria" panose="02040503050406030204" pitchFamily="18" charset="0"/>
                <a:ea typeface="Cambria" panose="02040503050406030204" pitchFamily="18" charset="0"/>
              </a:rPr>
              <a:t>sour milk and honey</a:t>
            </a:r>
            <a:r>
              <a:rPr lang="en-US" dirty="0"/>
              <a:t>”, he will be reminded of the consequences of sin and motivated to make correct moral decisions in order to avoid further outbreaks of divine discipline.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Note on Isaiah 7:15 in the NET Bible</a:t>
            </a:r>
          </a:p>
        </p:txBody>
      </p:sp>
    </p:spTree>
    <p:extLst>
      <p:ext uri="{BB962C8B-B14F-4D97-AF65-F5344CB8AC3E}">
        <p14:creationId xmlns:p14="http://schemas.microsoft.com/office/powerpoint/2010/main" val="21094941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2040718"/>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will eat sour milk and honey, which will help him know how to reject evil and choose what is right.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Here is why this will be so: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Before the child knows how to reject evil and choose what is right, the land whose two kings you fear will be desolate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kumimoji="0" lang="en-US" sz="24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35467" y="2158456"/>
            <a:ext cx="8637745" cy="4367928"/>
          </a:xfrm>
        </p:spPr>
        <p:txBody>
          <a:bodyPr>
            <a:normAutofit/>
          </a:bodyPr>
          <a:lstStyle/>
          <a:p>
            <a:r>
              <a:rPr lang="en-US" sz="2800" dirty="0"/>
              <a:t>The time factor is probably </a:t>
            </a:r>
            <a:r>
              <a:rPr lang="en-US" sz="2800" b="1" i="1" dirty="0"/>
              <a:t>deliberately</a:t>
            </a:r>
            <a:r>
              <a:rPr lang="en-US" sz="2800" dirty="0"/>
              <a:t> vague. </a:t>
            </a:r>
          </a:p>
          <a:p>
            <a:r>
              <a:rPr lang="en-US" sz="2800" dirty="0"/>
              <a:t>Within </a:t>
            </a:r>
            <a:r>
              <a:rPr lang="en-US" sz="2800" b="1" i="1" dirty="0"/>
              <a:t>three</a:t>
            </a:r>
            <a:r>
              <a:rPr lang="en-US" sz="2800" dirty="0"/>
              <a:t> years Damascus had fallen to Assyria, and </a:t>
            </a:r>
            <a:r>
              <a:rPr lang="en-US" sz="2800" b="1" i="1" dirty="0"/>
              <a:t>thirteen</a:t>
            </a:r>
            <a:r>
              <a:rPr lang="en-US" sz="2800" dirty="0"/>
              <a:t> years later Samaria was taken. </a:t>
            </a:r>
          </a:p>
          <a:p>
            <a:r>
              <a:rPr lang="en-US" sz="2800" dirty="0"/>
              <a:t>The implication, however, is that Immanuel’s birth is imminent, and surely Isaiah’s hearers would have understood it in this way; that some girl, at present a “</a:t>
            </a:r>
            <a:r>
              <a:rPr lang="en-US" sz="2800" i="1" dirty="0">
                <a:solidFill>
                  <a:srgbClr val="ED7D31">
                    <a:lumMod val="60000"/>
                    <a:lumOff val="40000"/>
                  </a:srgbClr>
                </a:solidFill>
                <a:latin typeface="Cambria" panose="02040503050406030204" pitchFamily="18" charset="0"/>
                <a:ea typeface="Cambria" panose="02040503050406030204" pitchFamily="18" charset="0"/>
              </a:rPr>
              <a:t>young woman</a:t>
            </a:r>
            <a:r>
              <a:rPr lang="en-US" sz="2800" dirty="0"/>
              <a:t>”, would in due course bear Immanuel. </a:t>
            </a:r>
          </a:p>
          <a:p>
            <a:r>
              <a:rPr lang="en-US" sz="2800" dirty="0"/>
              <a:t>There are a number of suggestions how this might have been fulfilled.</a:t>
            </a:r>
          </a:p>
          <a:p>
            <a:endParaRPr lang="en-US" sz="28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Motyer, J. Alec. </a:t>
            </a:r>
            <a:r>
              <a:rPr lang="en-US" i="1" dirty="0">
                <a:solidFill>
                  <a:prstClr val="white"/>
                </a:solidFill>
              </a:rPr>
              <a:t>The Prophecy of Isaiah </a:t>
            </a:r>
            <a:r>
              <a:rPr lang="en-US" dirty="0">
                <a:solidFill>
                  <a:prstClr val="white"/>
                </a:solidFill>
              </a:rPr>
              <a:t>(p. 86). InterVarsity Press</a:t>
            </a:r>
          </a:p>
        </p:txBody>
      </p:sp>
    </p:spTree>
    <p:extLst>
      <p:ext uri="{BB962C8B-B14F-4D97-AF65-F5344CB8AC3E}">
        <p14:creationId xmlns:p14="http://schemas.microsoft.com/office/powerpoint/2010/main" val="94423605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2040718"/>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will eat sour milk and honey, which will help him know how to reject evil and choose what is right.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Here is why this will be so: Before the child knows how to reject evil and choose what is right, the land whose two kings you fear will be desolate.</a:t>
            </a:r>
            <a:endParaRPr kumimoji="0" lang="en-US" sz="24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235467" y="2158456"/>
            <a:ext cx="8637745" cy="4367928"/>
          </a:xfrm>
        </p:spPr>
        <p:txBody>
          <a:bodyPr>
            <a:normAutofit/>
          </a:bodyPr>
          <a:lstStyle/>
          <a:p>
            <a:r>
              <a:rPr lang="en-US" sz="2800" dirty="0"/>
              <a:t>So, who is this special child? </a:t>
            </a:r>
          </a:p>
          <a:p>
            <a:r>
              <a:rPr lang="en-US" sz="2800" dirty="0"/>
              <a:t>Although a handful of very conservative scholars insist on seeing solely a messianic prophecy here, most recognize that there is at least a provisional fulfillment in Isaiah’s day, given these explicit statements. </a:t>
            </a:r>
          </a:p>
          <a:p>
            <a:r>
              <a:rPr lang="en-US" sz="2800" dirty="0"/>
              <a:t>The most probable interpretation is that Isaiah’s prophecy refers to his own son Maher-Shalal-Hash-Baz.</a:t>
            </a:r>
          </a:p>
          <a:p>
            <a:r>
              <a:rPr lang="en-US" sz="2800" dirty="0"/>
              <a:t>In order to see this, we need to briefly skip ahead to the next chapter of Isaiah and read the description that Isaiah gives of the birth of his second son.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Blomberg, Craig L. – Commentary on the NT Use of the OT - Hebrews (Carson and Beale); p.4</a:t>
            </a:r>
          </a:p>
        </p:txBody>
      </p:sp>
    </p:spTree>
    <p:extLst>
      <p:ext uri="{BB962C8B-B14F-4D97-AF65-F5344CB8AC3E}">
        <p14:creationId xmlns:p14="http://schemas.microsoft.com/office/powerpoint/2010/main" val="41620702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279376"/>
          </a:xfrm>
        </p:spPr>
        <p:txBody>
          <a:bodyPr>
            <a:noAutofit/>
          </a:bodyPr>
          <a:lstStyle/>
          <a:p>
            <a:r>
              <a:rPr lang="en-US" sz="4400" dirty="0">
                <a:solidFill>
                  <a:srgbClr val="FFFF99"/>
                </a:solidFill>
              </a:rPr>
              <a:t>A Child is Born for a Sign</a:t>
            </a:r>
            <a:br>
              <a:rPr lang="en-US" sz="4400" dirty="0">
                <a:solidFill>
                  <a:srgbClr val="FFFF99"/>
                </a:solidFill>
              </a:rPr>
            </a:br>
            <a:r>
              <a:rPr lang="en-US" sz="4400" dirty="0"/>
              <a:t>(</a:t>
            </a:r>
            <a:r>
              <a:rPr lang="en-US" sz="4400" dirty="0">
                <a:solidFill>
                  <a:srgbClr val="FFFF99"/>
                </a:solidFill>
              </a:rPr>
              <a:t>Isaiah 8:3-10</a:t>
            </a:r>
            <a:r>
              <a:rPr lang="en-US" sz="4400" dirty="0"/>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0147" y="1424580"/>
            <a:ext cx="8849665" cy="5433420"/>
          </a:xfrm>
        </p:spPr>
        <p:txBody>
          <a:bodyPr>
            <a:normAutofit fontScale="85000" lnSpcReduction="20000"/>
          </a:bodyPr>
          <a:lstStyle/>
          <a:p>
            <a:r>
              <a:rPr lang="en-US" sz="3300" baseline="30000" dirty="0">
                <a:latin typeface="Cambria" panose="02040503050406030204" pitchFamily="18" charset="0"/>
                <a:ea typeface="Cambria" panose="02040503050406030204" pitchFamily="18" charset="0"/>
              </a:rPr>
              <a:t>3</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I [Isaiah] then approached the prophetess for marital relations; she conceived and gave birth to a son. The Lord told me, “Name him Maher Shalal Hash Baz [which means “quick to the plunder, swift to the spoil”], </a:t>
            </a:r>
            <a:r>
              <a:rPr lang="en-US" sz="3300" baseline="30000" dirty="0">
                <a:latin typeface="Cambria" panose="02040503050406030204" pitchFamily="18" charset="0"/>
                <a:ea typeface="Cambria" panose="02040503050406030204" pitchFamily="18" charset="0"/>
              </a:rPr>
              <a:t>4</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for before the child knows how to cry out ‘My father’ or ‘My mother,’ the wealth of Damascus and the plunder of Samaria will be carried off by the king of Assyria.” </a:t>
            </a:r>
            <a:r>
              <a:rPr lang="en-US" sz="3300" baseline="30000" dirty="0">
                <a:latin typeface="Cambria" panose="02040503050406030204" pitchFamily="18" charset="0"/>
                <a:ea typeface="Cambria" panose="02040503050406030204" pitchFamily="18" charset="0"/>
              </a:rPr>
              <a:t>5</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The Lord spoke to me again: </a:t>
            </a:r>
            <a:r>
              <a:rPr lang="en-US" sz="3300" baseline="30000" dirty="0">
                <a:latin typeface="Cambria" panose="02040503050406030204" pitchFamily="18" charset="0"/>
                <a:ea typeface="Cambria" panose="02040503050406030204" pitchFamily="18" charset="0"/>
              </a:rPr>
              <a:t>6</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“These people have rejected the gently flowing waters of </a:t>
            </a:r>
            <a:r>
              <a:rPr lang="en-US" sz="3300" i="1" dirty="0" err="1">
                <a:solidFill>
                  <a:schemeClr val="accent2">
                    <a:lumMod val="60000"/>
                    <a:lumOff val="40000"/>
                  </a:schemeClr>
                </a:solidFill>
                <a:latin typeface="Cambria" panose="02040503050406030204" pitchFamily="18" charset="0"/>
                <a:ea typeface="Cambria" panose="02040503050406030204" pitchFamily="18" charset="0"/>
              </a:rPr>
              <a:t>Shiloah</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and melt in fear over Rezin and the son of Remaliah. </a:t>
            </a:r>
            <a:r>
              <a:rPr lang="en-US" sz="3300" baseline="30000" dirty="0">
                <a:latin typeface="Cambria" panose="02040503050406030204" pitchFamily="18" charset="0"/>
                <a:ea typeface="Cambria" panose="02040503050406030204" pitchFamily="18" charset="0"/>
              </a:rPr>
              <a:t>7</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So look, the Lord is bringing up against them the turbulent and mighty waters of the Euphrates River—the king of Assyria and all his majestic power. It will reach flood stage and overflow its banks. </a:t>
            </a:r>
            <a:r>
              <a:rPr lang="en-US" sz="3300" baseline="30000" dirty="0">
                <a:latin typeface="Cambria" panose="02040503050406030204" pitchFamily="18" charset="0"/>
                <a:ea typeface="Cambria" panose="02040503050406030204" pitchFamily="18" charset="0"/>
              </a:rPr>
              <a:t>8</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It will spill into Judah, flooding and engulfing, as it reaches to the necks of its victims. He will spread his wings out over your entire land, O Immanuel.”</a:t>
            </a:r>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21628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279376"/>
          </a:xfrm>
        </p:spPr>
        <p:txBody>
          <a:bodyPr>
            <a:noAutofit/>
          </a:bodyPr>
          <a:lstStyle/>
          <a:p>
            <a:r>
              <a:rPr lang="en-US" sz="4400" dirty="0">
                <a:solidFill>
                  <a:srgbClr val="FFFF99"/>
                </a:solidFill>
              </a:rPr>
              <a:t>A Child is Born for a Sign</a:t>
            </a:r>
            <a:br>
              <a:rPr lang="en-US" sz="4400" dirty="0">
                <a:solidFill>
                  <a:srgbClr val="FFFF99"/>
                </a:solidFill>
              </a:rPr>
            </a:br>
            <a:r>
              <a:rPr lang="en-US" sz="4400" dirty="0"/>
              <a:t>(</a:t>
            </a:r>
            <a:r>
              <a:rPr lang="en-US" sz="4400" dirty="0">
                <a:solidFill>
                  <a:srgbClr val="FFFF99"/>
                </a:solidFill>
              </a:rPr>
              <a:t>Isaiah 8:3-10</a:t>
            </a:r>
            <a:r>
              <a:rPr lang="en-US" sz="4400" dirty="0"/>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0147" y="1424580"/>
            <a:ext cx="8849665" cy="5433420"/>
          </a:xfrm>
        </p:spPr>
        <p:txBody>
          <a:bodyPr>
            <a:normAutofit/>
          </a:bodyPr>
          <a:lstStyle/>
          <a:p>
            <a:r>
              <a:rPr lang="en-US" sz="3300" baseline="30000" dirty="0">
                <a:latin typeface="Cambria" panose="02040503050406030204" pitchFamily="18" charset="0"/>
                <a:ea typeface="Cambria" panose="02040503050406030204" pitchFamily="18" charset="0"/>
              </a:rPr>
              <a:t>9</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You will be broken, O nations; you will be shattered! Pay attention, all you distant lands of the earth. Get ready for battle, and you will be shattered! Get ready for battle, and you will be shattered! </a:t>
            </a:r>
            <a:r>
              <a:rPr lang="en-US" sz="3300" baseline="30000" dirty="0">
                <a:latin typeface="Cambria" panose="02040503050406030204" pitchFamily="18" charset="0"/>
                <a:ea typeface="Cambria" panose="02040503050406030204" pitchFamily="18" charset="0"/>
              </a:rPr>
              <a:t>10</a:t>
            </a:r>
            <a:r>
              <a:rPr lang="en-US" sz="3300" i="1" dirty="0">
                <a:solidFill>
                  <a:schemeClr val="accent2">
                    <a:lumMod val="60000"/>
                    <a:lumOff val="40000"/>
                  </a:schemeClr>
                </a:solidFill>
                <a:latin typeface="Cambria" panose="02040503050406030204" pitchFamily="18" charset="0"/>
                <a:ea typeface="Cambria" panose="02040503050406030204" pitchFamily="18" charset="0"/>
              </a:rPr>
              <a:t> Devise your strategy, but it will be thwarted. Issue your orders, but they will not be executed! For God is with us!</a:t>
            </a:r>
          </a:p>
          <a:p>
            <a:pPr marL="0" indent="0">
              <a:buNone/>
            </a:pPr>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1392790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342166"/>
          </a:xfrm>
        </p:spPr>
        <p:txBody>
          <a:bodyPr>
            <a:noAutofit/>
          </a:bodyPr>
          <a:lstStyle/>
          <a:p>
            <a:r>
              <a:rPr lang="en-US" sz="4400" dirty="0"/>
              <a:t>Parallels Between </a:t>
            </a:r>
            <a:br>
              <a:rPr lang="en-US" sz="4400" dirty="0"/>
            </a:br>
            <a:r>
              <a:rPr lang="en-US" sz="4400" dirty="0"/>
              <a:t>Isaiah 7:14-16 and Isaiah 8:1-10</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1565861"/>
            <a:ext cx="8435635" cy="4611245"/>
          </a:xfrm>
        </p:spPr>
        <p:txBody>
          <a:bodyPr>
            <a:normAutofit lnSpcReduction="10000"/>
          </a:bodyPr>
          <a:lstStyle/>
          <a:p>
            <a:pPr lvl="1"/>
            <a:r>
              <a:rPr lang="en-US" sz="4000" dirty="0"/>
              <a:t>Isaiah 7:14 tells us a “</a:t>
            </a:r>
            <a:r>
              <a:rPr lang="en-US" sz="4000" i="1" dirty="0">
                <a:solidFill>
                  <a:schemeClr val="accent2">
                    <a:lumMod val="60000"/>
                    <a:lumOff val="40000"/>
                  </a:schemeClr>
                </a:solidFill>
                <a:latin typeface="Cambria" panose="02040503050406030204" pitchFamily="18" charset="0"/>
                <a:ea typeface="Cambria" panose="02040503050406030204" pitchFamily="18" charset="0"/>
              </a:rPr>
              <a:t>young woman is about to </a:t>
            </a:r>
            <a:r>
              <a:rPr lang="en-US" sz="4000" b="1" i="1" dirty="0">
                <a:solidFill>
                  <a:schemeClr val="accent2"/>
                </a:solidFill>
                <a:latin typeface="Cambria" panose="02040503050406030204" pitchFamily="18" charset="0"/>
                <a:ea typeface="Cambria" panose="02040503050406030204" pitchFamily="18" charset="0"/>
              </a:rPr>
              <a:t>conceive and will give birth to a son</a:t>
            </a:r>
            <a:r>
              <a:rPr lang="en-US" sz="4000" i="1" dirty="0">
                <a:solidFill>
                  <a:schemeClr val="accent2">
                    <a:lumMod val="60000"/>
                    <a:lumOff val="40000"/>
                  </a:schemeClr>
                </a:solidFill>
                <a:latin typeface="Cambria" panose="02040503050406030204" pitchFamily="18" charset="0"/>
                <a:ea typeface="Cambria" panose="02040503050406030204" pitchFamily="18" charset="0"/>
              </a:rPr>
              <a:t>.</a:t>
            </a:r>
            <a:r>
              <a:rPr lang="en-US" sz="4000" dirty="0"/>
              <a:t>”</a:t>
            </a:r>
          </a:p>
          <a:p>
            <a:pPr lvl="1"/>
            <a:r>
              <a:rPr lang="en-US" sz="4000" dirty="0"/>
              <a:t>Isaiah 8:3, introducing this son, echoes the language of 7:14 when he says: “</a:t>
            </a:r>
            <a:r>
              <a:rPr lang="en-US" sz="4000" i="1" dirty="0">
                <a:solidFill>
                  <a:schemeClr val="accent2">
                    <a:lumMod val="60000"/>
                    <a:lumOff val="40000"/>
                  </a:schemeClr>
                </a:solidFill>
                <a:latin typeface="Cambria" panose="02040503050406030204" pitchFamily="18" charset="0"/>
                <a:ea typeface="Cambria" panose="02040503050406030204" pitchFamily="18" charset="0"/>
              </a:rPr>
              <a:t>I [Isaiah] then approached the prophetess for marital relations; she </a:t>
            </a:r>
            <a:r>
              <a:rPr lang="en-US" sz="4000" b="1" i="1" dirty="0">
                <a:solidFill>
                  <a:schemeClr val="accent2"/>
                </a:solidFill>
                <a:latin typeface="Cambria" panose="02040503050406030204" pitchFamily="18" charset="0"/>
                <a:ea typeface="Cambria" panose="02040503050406030204" pitchFamily="18" charset="0"/>
              </a:rPr>
              <a:t>conceived and gave birth to a son</a:t>
            </a:r>
            <a:r>
              <a:rPr lang="en-US" sz="4000" i="1" dirty="0">
                <a:solidFill>
                  <a:schemeClr val="accent2">
                    <a:lumMod val="60000"/>
                    <a:lumOff val="40000"/>
                  </a:schemeClr>
                </a:solidFill>
                <a:latin typeface="Cambria" panose="02040503050406030204" pitchFamily="18" charset="0"/>
                <a:ea typeface="Cambria" panose="02040503050406030204" pitchFamily="18" charset="0"/>
              </a:rPr>
              <a:t>. </a:t>
            </a:r>
            <a:r>
              <a:rPr lang="en-US" sz="4000" dirty="0"/>
              <a:t>”</a:t>
            </a:r>
          </a:p>
          <a:p>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78724753-E4D6-E303-4F6C-3F16F6D81EEF}"/>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Blomberg, Craig L. – Commentary on the NT Use of the OT - Hebrews (Carson and Beale); p.4</a:t>
            </a:r>
          </a:p>
        </p:txBody>
      </p:sp>
    </p:spTree>
    <p:extLst>
      <p:ext uri="{BB962C8B-B14F-4D97-AF65-F5344CB8AC3E}">
        <p14:creationId xmlns:p14="http://schemas.microsoft.com/office/powerpoint/2010/main" val="25096089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342166"/>
          </a:xfrm>
        </p:spPr>
        <p:txBody>
          <a:bodyPr>
            <a:noAutofit/>
          </a:bodyPr>
          <a:lstStyle/>
          <a:p>
            <a:r>
              <a:rPr lang="en-US" sz="4400" dirty="0"/>
              <a:t>Parallels Between </a:t>
            </a:r>
            <a:br>
              <a:rPr lang="en-US" sz="4400" dirty="0"/>
            </a:br>
            <a:r>
              <a:rPr lang="en-US" sz="4400" dirty="0"/>
              <a:t>Isaiah 7:14-16 and Isaiah 8:1-10</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1565861"/>
            <a:ext cx="8435635" cy="4717205"/>
          </a:xfrm>
        </p:spPr>
        <p:txBody>
          <a:bodyPr>
            <a:normAutofit fontScale="92500" lnSpcReduction="10000"/>
          </a:bodyPr>
          <a:lstStyle/>
          <a:p>
            <a:r>
              <a:rPr lang="en-US" sz="4400" dirty="0"/>
              <a:t>Isaiah 7:16, says that – “</a:t>
            </a:r>
            <a:r>
              <a:rPr lang="en-US" sz="4400" i="1" dirty="0">
                <a:solidFill>
                  <a:srgbClr val="ED7D31">
                    <a:lumMod val="60000"/>
                    <a:lumOff val="40000"/>
                  </a:srgbClr>
                </a:solidFill>
                <a:latin typeface="Cambria" panose="02040503050406030204" pitchFamily="18" charset="0"/>
                <a:ea typeface="Cambria" panose="02040503050406030204" pitchFamily="18" charset="0"/>
              </a:rPr>
              <a:t>Before the child knows how to reject evil and choose what is right, the land whose two kings you fear will be desolate.</a:t>
            </a:r>
            <a:r>
              <a:rPr lang="en-US" sz="4400" dirty="0"/>
              <a:t>”</a:t>
            </a:r>
          </a:p>
          <a:p>
            <a:r>
              <a:rPr lang="en-US" sz="4400" dirty="0"/>
              <a:t>Isaiah 8:4 says – “</a:t>
            </a:r>
            <a:r>
              <a:rPr lang="en-US" sz="4400" i="1" dirty="0">
                <a:solidFill>
                  <a:schemeClr val="accent2">
                    <a:lumMod val="60000"/>
                    <a:lumOff val="40000"/>
                  </a:schemeClr>
                </a:solidFill>
                <a:latin typeface="Cambria" panose="02040503050406030204" pitchFamily="18" charset="0"/>
                <a:ea typeface="Cambria" panose="02040503050406030204" pitchFamily="18" charset="0"/>
              </a:rPr>
              <a:t>before the child knows how to cry out ‘My father’ or ‘My mother,’ the wealth of Damascus and the plunder of Samaria will be carried off by the king of Assyria.</a:t>
            </a:r>
            <a:r>
              <a:rPr lang="en-US" sz="4400" dirty="0"/>
              <a:t>” </a:t>
            </a:r>
          </a:p>
          <a:p>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0B9A0BF5-624A-F328-ACBF-EC1B6760DA20}"/>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Blomberg, Craig L. – Commentary on the NT Use of the OT - Hebrews (Carson and Beale); p.4</a:t>
            </a:r>
          </a:p>
        </p:txBody>
      </p:sp>
    </p:spTree>
    <p:extLst>
      <p:ext uri="{BB962C8B-B14F-4D97-AF65-F5344CB8AC3E}">
        <p14:creationId xmlns:p14="http://schemas.microsoft.com/office/powerpoint/2010/main" val="17138845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342166"/>
          </a:xfrm>
        </p:spPr>
        <p:txBody>
          <a:bodyPr>
            <a:noAutofit/>
          </a:bodyPr>
          <a:lstStyle/>
          <a:p>
            <a:r>
              <a:rPr lang="en-US" sz="4400" dirty="0"/>
              <a:t>Parallels Between </a:t>
            </a:r>
            <a:br>
              <a:rPr lang="en-US" sz="4400" dirty="0"/>
            </a:br>
            <a:r>
              <a:rPr lang="en-US" sz="4400" dirty="0"/>
              <a:t>Isaiah 7:14-16 and Isaiah 8:1-10</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1565861"/>
            <a:ext cx="8435635" cy="4783921"/>
          </a:xfrm>
        </p:spPr>
        <p:txBody>
          <a:bodyPr>
            <a:normAutofit fontScale="77500" lnSpcReduction="20000"/>
          </a:bodyPr>
          <a:lstStyle/>
          <a:p>
            <a:r>
              <a:rPr lang="en-US" sz="4600" dirty="0"/>
              <a:t>Isaiah 7:14 says that the “</a:t>
            </a:r>
            <a:r>
              <a:rPr lang="en-US" sz="4600" i="1" dirty="0">
                <a:solidFill>
                  <a:schemeClr val="accent2">
                    <a:lumMod val="60000"/>
                    <a:lumOff val="40000"/>
                  </a:schemeClr>
                </a:solidFill>
                <a:latin typeface="Cambria" panose="02040503050406030204" pitchFamily="18" charset="0"/>
                <a:ea typeface="Cambria" panose="02040503050406030204" pitchFamily="18" charset="0"/>
              </a:rPr>
              <a:t>young woman</a:t>
            </a:r>
            <a:r>
              <a:rPr lang="en-US" sz="4600" dirty="0"/>
              <a:t>” was instructed to name her child “</a:t>
            </a:r>
            <a:r>
              <a:rPr lang="en-US" sz="4600" i="1" dirty="0">
                <a:solidFill>
                  <a:schemeClr val="accent2">
                    <a:lumMod val="60000"/>
                    <a:lumOff val="40000"/>
                  </a:schemeClr>
                </a:solidFill>
                <a:latin typeface="Cambria" panose="02040503050406030204" pitchFamily="18" charset="0"/>
                <a:ea typeface="Cambria" panose="02040503050406030204" pitchFamily="18" charset="0"/>
              </a:rPr>
              <a:t>Immanuel</a:t>
            </a:r>
            <a:r>
              <a:rPr lang="en-US" sz="4600" dirty="0"/>
              <a:t>” </a:t>
            </a:r>
          </a:p>
          <a:p>
            <a:r>
              <a:rPr lang="en-US" sz="4600" dirty="0"/>
              <a:t>Isaiah 8:8 calls this same son “</a:t>
            </a:r>
            <a:r>
              <a:rPr lang="en-US" sz="4600" i="1" dirty="0">
                <a:solidFill>
                  <a:schemeClr val="accent2">
                    <a:lumMod val="60000"/>
                    <a:lumOff val="40000"/>
                  </a:schemeClr>
                </a:solidFill>
                <a:latin typeface="Cambria" panose="02040503050406030204" pitchFamily="18" charset="0"/>
                <a:ea typeface="Cambria" panose="02040503050406030204" pitchFamily="18" charset="0"/>
              </a:rPr>
              <a:t>Immanuel</a:t>
            </a:r>
            <a:r>
              <a:rPr lang="en-US" sz="4600" dirty="0"/>
              <a:t>”, which is explained in Isaiah 8:10 as “</a:t>
            </a:r>
            <a:r>
              <a:rPr lang="en-US" sz="4600" i="1" dirty="0">
                <a:solidFill>
                  <a:schemeClr val="accent2">
                    <a:lumMod val="60000"/>
                    <a:lumOff val="40000"/>
                  </a:schemeClr>
                </a:solidFill>
                <a:latin typeface="Cambria" panose="02040503050406030204" pitchFamily="18" charset="0"/>
                <a:ea typeface="Cambria" panose="02040503050406030204" pitchFamily="18" charset="0"/>
              </a:rPr>
              <a:t>God with us</a:t>
            </a:r>
            <a:r>
              <a:rPr lang="en-US" sz="4600" dirty="0"/>
              <a:t>,” which probably indicates that Matthew’s citation in Matthew 1:23 is actually </a:t>
            </a:r>
            <a:r>
              <a:rPr lang="en-US" sz="4600" b="1" i="1" dirty="0"/>
              <a:t>linking</a:t>
            </a:r>
            <a:r>
              <a:rPr lang="en-US" sz="4600" dirty="0"/>
              <a:t> these two portions of Isaiah together:</a:t>
            </a:r>
          </a:p>
          <a:p>
            <a:pPr lvl="1"/>
            <a:r>
              <a:rPr lang="en-US" sz="4100" i="1" dirty="0">
                <a:solidFill>
                  <a:srgbClr val="ED7D31">
                    <a:lumMod val="60000"/>
                    <a:lumOff val="40000"/>
                  </a:srgbClr>
                </a:solidFill>
                <a:latin typeface="Cambria" panose="02040503050406030204" pitchFamily="18" charset="0"/>
                <a:ea typeface="Cambria" panose="02040503050406030204" pitchFamily="18" charset="0"/>
              </a:rPr>
              <a:t>Look! The </a:t>
            </a:r>
            <a:r>
              <a:rPr lang="en-US" sz="4100" b="1" i="1" dirty="0">
                <a:solidFill>
                  <a:schemeClr val="accent2"/>
                </a:solidFill>
                <a:latin typeface="Cambria" panose="02040503050406030204" pitchFamily="18" charset="0"/>
                <a:ea typeface="Cambria" panose="02040503050406030204" pitchFamily="18" charset="0"/>
              </a:rPr>
              <a:t>virgin</a:t>
            </a:r>
            <a:r>
              <a:rPr lang="en-US" sz="4100" i="1" dirty="0">
                <a:solidFill>
                  <a:srgbClr val="ED7D31">
                    <a:lumMod val="60000"/>
                    <a:lumOff val="40000"/>
                  </a:srgbClr>
                </a:solidFill>
                <a:latin typeface="Cambria" panose="02040503050406030204" pitchFamily="18" charset="0"/>
                <a:ea typeface="Cambria" panose="02040503050406030204" pitchFamily="18" charset="0"/>
              </a:rPr>
              <a:t> will conceive and give birth to a son, and </a:t>
            </a:r>
            <a:r>
              <a:rPr lang="en-US" sz="4100" b="1" i="1" dirty="0">
                <a:solidFill>
                  <a:schemeClr val="accent2"/>
                </a:solidFill>
                <a:latin typeface="Cambria" panose="02040503050406030204" pitchFamily="18" charset="0"/>
                <a:ea typeface="Cambria" panose="02040503050406030204" pitchFamily="18" charset="0"/>
              </a:rPr>
              <a:t>they will name him “Emmanuel,” </a:t>
            </a:r>
            <a:r>
              <a:rPr lang="en-US" sz="4100" i="1" dirty="0">
                <a:solidFill>
                  <a:srgbClr val="ED7D31">
                    <a:lumMod val="60000"/>
                    <a:lumOff val="40000"/>
                  </a:srgbClr>
                </a:solidFill>
                <a:latin typeface="Cambria" panose="02040503050406030204" pitchFamily="18" charset="0"/>
                <a:ea typeface="Cambria" panose="02040503050406030204" pitchFamily="18" charset="0"/>
              </a:rPr>
              <a:t>which means </a:t>
            </a:r>
            <a:r>
              <a:rPr lang="en-US" sz="4100" b="1" i="1" dirty="0">
                <a:solidFill>
                  <a:schemeClr val="accent2"/>
                </a:solidFill>
                <a:latin typeface="Cambria" panose="02040503050406030204" pitchFamily="18" charset="0"/>
                <a:ea typeface="Cambria" panose="02040503050406030204" pitchFamily="18" charset="0"/>
              </a:rPr>
              <a:t>“God with us.” </a:t>
            </a:r>
            <a:endParaRPr lang="en-US" sz="4100" b="1" dirty="0">
              <a:solidFill>
                <a:schemeClr val="accent2"/>
              </a:solidFill>
            </a:endParaRPr>
          </a:p>
          <a:p>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5F6767D2-44CA-75C8-571F-3A9C9A4E18FC}"/>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Blomberg, Craig L. – Commentary on the NT Use of the OT - Hebrews (Carson and Beale); p.4</a:t>
            </a:r>
          </a:p>
        </p:txBody>
      </p:sp>
    </p:spTree>
    <p:extLst>
      <p:ext uri="{BB962C8B-B14F-4D97-AF65-F5344CB8AC3E}">
        <p14:creationId xmlns:p14="http://schemas.microsoft.com/office/powerpoint/2010/main" val="21606913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279376"/>
          </a:xfrm>
        </p:spPr>
        <p:txBody>
          <a:bodyPr>
            <a:noAutofit/>
          </a:bodyPr>
          <a:lstStyle/>
          <a:p>
            <a:r>
              <a:rPr lang="en-US" sz="4400" dirty="0">
                <a:solidFill>
                  <a:srgbClr val="FFFF99"/>
                </a:solidFill>
              </a:rPr>
              <a:t>The Sign of Immanuel</a:t>
            </a:r>
            <a:br>
              <a:rPr lang="en-US" sz="4400" dirty="0">
                <a:solidFill>
                  <a:srgbClr val="FFFF99"/>
                </a:solidFill>
              </a:rPr>
            </a:br>
            <a:r>
              <a:rPr lang="en-US" sz="4400" dirty="0"/>
              <a:t>(</a:t>
            </a:r>
            <a:r>
              <a:rPr lang="en-US" sz="4400" dirty="0">
                <a:solidFill>
                  <a:srgbClr val="FFFF99"/>
                </a:solidFill>
              </a:rPr>
              <a:t>Isaiah 7:14-17</a:t>
            </a:r>
            <a:r>
              <a:rPr lang="en-US" sz="4400" dirty="0"/>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0147" y="1424580"/>
            <a:ext cx="8849665" cy="5433420"/>
          </a:xfrm>
        </p:spPr>
        <p:txBody>
          <a:bodyPr>
            <a:normAutofit/>
          </a:bodyPr>
          <a:lstStyle/>
          <a:p>
            <a:pPr marL="0" indent="0">
              <a:buNone/>
            </a:pPr>
            <a:r>
              <a:rPr lang="en-US" baseline="30000" dirty="0">
                <a:latin typeface="Cambria" panose="02040503050406030204" pitchFamily="18" charset="0"/>
                <a:ea typeface="Cambria" panose="02040503050406030204" pitchFamily="18" charset="0"/>
              </a:rPr>
              <a:t>14</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For this reason the Lord himself will give you a confirming sign. Look, this young woman is about to conceive and will give birth to a son. You, young woman, will name him Immanuel. </a:t>
            </a:r>
            <a:r>
              <a:rPr lang="en-US" baseline="30000" dirty="0">
                <a:latin typeface="Cambria" panose="02040503050406030204" pitchFamily="18" charset="0"/>
                <a:ea typeface="Cambria" panose="02040503050406030204" pitchFamily="18" charset="0"/>
              </a:rPr>
              <a:t>15</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will eat sour milk and honey, which will help him know how to reject evil and choose what is right. </a:t>
            </a:r>
            <a:r>
              <a:rPr lang="en-US" baseline="30000" dirty="0">
                <a:latin typeface="Cambria" panose="02040503050406030204" pitchFamily="18" charset="0"/>
                <a:ea typeface="Cambria" panose="02040503050406030204" pitchFamily="18" charset="0"/>
              </a:rPr>
              <a:t>16</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Here is why this will be so: Before the child knows how to reject evil and choose what is right, the land whose two kings you fear will be desolate. </a:t>
            </a:r>
            <a:r>
              <a:rPr lang="en-US" baseline="30000" dirty="0">
                <a:latin typeface="Cambria" panose="02040503050406030204" pitchFamily="18" charset="0"/>
                <a:ea typeface="Cambria" panose="02040503050406030204" pitchFamily="18" charset="0"/>
              </a:rPr>
              <a:t>17</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LORD will bring on you, your people, and your father’s family a time unlike any since Ephraim departed from Judah—the king of Assyria!” </a:t>
            </a:r>
          </a:p>
        </p:txBody>
      </p:sp>
    </p:spTree>
    <p:extLst>
      <p:ext uri="{BB962C8B-B14F-4D97-AF65-F5344CB8AC3E}">
        <p14:creationId xmlns:p14="http://schemas.microsoft.com/office/powerpoint/2010/main" val="34882587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342166"/>
          </a:xfrm>
        </p:spPr>
        <p:txBody>
          <a:bodyPr>
            <a:noAutofit/>
          </a:bodyPr>
          <a:lstStyle/>
          <a:p>
            <a:r>
              <a:rPr lang="en-US" sz="4400" dirty="0"/>
              <a:t>Parallels Between </a:t>
            </a:r>
            <a:br>
              <a:rPr lang="en-US" sz="4400" dirty="0"/>
            </a:br>
            <a:r>
              <a:rPr lang="en-US" sz="4400" dirty="0"/>
              <a:t>Isaiah 7:14-16 and Isaiah 8:1-10</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1565861"/>
            <a:ext cx="8435635" cy="4630867"/>
          </a:xfrm>
        </p:spPr>
        <p:txBody>
          <a:bodyPr>
            <a:normAutofit/>
          </a:bodyPr>
          <a:lstStyle/>
          <a:p>
            <a:r>
              <a:rPr lang="en-US" sz="4400" dirty="0"/>
              <a:t>In Isaiah 7:14 says the “</a:t>
            </a:r>
            <a:r>
              <a:rPr lang="en-US" sz="4400" i="1" dirty="0">
                <a:solidFill>
                  <a:schemeClr val="accent2">
                    <a:lumMod val="60000"/>
                    <a:lumOff val="40000"/>
                  </a:schemeClr>
                </a:solidFill>
                <a:latin typeface="Cambria" panose="02040503050406030204" pitchFamily="18" charset="0"/>
                <a:ea typeface="Cambria" panose="02040503050406030204" pitchFamily="18" charset="0"/>
              </a:rPr>
              <a:t>young woman</a:t>
            </a:r>
            <a:r>
              <a:rPr lang="en-US" sz="4400" dirty="0"/>
              <a:t>” giving birth to a son who is to be called “</a:t>
            </a:r>
            <a:r>
              <a:rPr lang="en-US" sz="4400" i="1" dirty="0">
                <a:solidFill>
                  <a:schemeClr val="accent2">
                    <a:lumMod val="60000"/>
                    <a:lumOff val="40000"/>
                  </a:schemeClr>
                </a:solidFill>
                <a:latin typeface="Cambria" panose="02040503050406030204" pitchFamily="18" charset="0"/>
                <a:ea typeface="Cambria" panose="02040503050406030204" pitchFamily="18" charset="0"/>
              </a:rPr>
              <a:t>Immanuel</a:t>
            </a:r>
            <a:r>
              <a:rPr lang="en-US" sz="4400" dirty="0"/>
              <a:t>” is “</a:t>
            </a:r>
            <a:r>
              <a:rPr lang="en-US" sz="4400" i="1" dirty="0">
                <a:solidFill>
                  <a:schemeClr val="accent2">
                    <a:lumMod val="60000"/>
                    <a:lumOff val="40000"/>
                  </a:schemeClr>
                </a:solidFill>
                <a:latin typeface="Cambria" panose="02040503050406030204" pitchFamily="18" charset="0"/>
                <a:ea typeface="Cambria" panose="02040503050406030204" pitchFamily="18" charset="0"/>
              </a:rPr>
              <a:t>a </a:t>
            </a:r>
            <a:r>
              <a:rPr lang="en-US" sz="4400" b="1" i="1" dirty="0">
                <a:solidFill>
                  <a:schemeClr val="accent2"/>
                </a:solidFill>
                <a:latin typeface="Cambria" panose="02040503050406030204" pitchFamily="18" charset="0"/>
                <a:ea typeface="Cambria" panose="02040503050406030204" pitchFamily="18" charset="0"/>
              </a:rPr>
              <a:t>confirming sign</a:t>
            </a:r>
            <a:r>
              <a:rPr lang="en-US" sz="4400" dirty="0"/>
              <a:t>.”</a:t>
            </a:r>
          </a:p>
          <a:p>
            <a:r>
              <a:rPr lang="en-US" sz="4400" dirty="0"/>
              <a:t>Several verses later, in Isaiah 8:18, Isaiah describes his two sons as “</a:t>
            </a:r>
            <a:r>
              <a:rPr lang="en-US" sz="4400" b="1" i="1" dirty="0">
                <a:solidFill>
                  <a:schemeClr val="accent2"/>
                </a:solidFill>
                <a:latin typeface="Cambria" panose="02040503050406030204" pitchFamily="18" charset="0"/>
                <a:ea typeface="Cambria" panose="02040503050406030204" pitchFamily="18" charset="0"/>
              </a:rPr>
              <a:t>signs</a:t>
            </a:r>
            <a:r>
              <a:rPr lang="en-US" sz="4400" i="1" dirty="0">
                <a:solidFill>
                  <a:schemeClr val="accent2">
                    <a:lumMod val="60000"/>
                    <a:lumOff val="40000"/>
                  </a:schemeClr>
                </a:solidFill>
                <a:latin typeface="Cambria" panose="02040503050406030204" pitchFamily="18" charset="0"/>
                <a:ea typeface="Cambria" panose="02040503050406030204" pitchFamily="18" charset="0"/>
              </a:rPr>
              <a:t> and symbols in Israel</a:t>
            </a:r>
            <a:r>
              <a:rPr lang="en-US" sz="4400" dirty="0"/>
              <a:t>.”(NIV)</a:t>
            </a:r>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BAA0DF44-43A9-D136-C2D8-44AFFAC0B90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Blomberg, Craig L. – Commentary on the NT Use of the OT - Hebrews (Carson and Beale); p.4</a:t>
            </a:r>
          </a:p>
        </p:txBody>
      </p:sp>
    </p:spTree>
    <p:extLst>
      <p:ext uri="{BB962C8B-B14F-4D97-AF65-F5344CB8AC3E}">
        <p14:creationId xmlns:p14="http://schemas.microsoft.com/office/powerpoint/2010/main" val="169372483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342166"/>
          </a:xfrm>
        </p:spPr>
        <p:txBody>
          <a:bodyPr>
            <a:noAutofit/>
          </a:bodyPr>
          <a:lstStyle/>
          <a:p>
            <a:r>
              <a:rPr lang="en-US" sz="4400" dirty="0"/>
              <a:t>Parallels Between </a:t>
            </a:r>
            <a:br>
              <a:rPr lang="en-US" sz="4400" dirty="0"/>
            </a:br>
            <a:r>
              <a:rPr lang="en-US" sz="4400" dirty="0"/>
              <a:t>Isaiah 7:14-16 and Isaiah 8:1-10</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1463826"/>
            <a:ext cx="8435635" cy="4936974"/>
          </a:xfrm>
        </p:spPr>
        <p:txBody>
          <a:bodyPr>
            <a:normAutofit fontScale="92500"/>
          </a:bodyPr>
          <a:lstStyle/>
          <a:p>
            <a:r>
              <a:rPr lang="en-US" dirty="0"/>
              <a:t>Taken together, all of these suggest that there is more going on in this “</a:t>
            </a:r>
            <a:r>
              <a:rPr lang="en-US" i="1" dirty="0">
                <a:solidFill>
                  <a:srgbClr val="F4B183"/>
                </a:solidFill>
                <a:latin typeface="Cambria" panose="02040503050406030204" pitchFamily="18" charset="0"/>
                <a:ea typeface="Cambria" panose="02040503050406030204" pitchFamily="18" charset="0"/>
              </a:rPr>
              <a:t>sign</a:t>
            </a:r>
            <a:r>
              <a:rPr lang="en-US" dirty="0"/>
              <a:t>” than meets the eye and that Matthew has not merely (mis-) appropriated some ancient text for his own purposes, as some modern (liberal) commentators suggest. </a:t>
            </a:r>
          </a:p>
          <a:p>
            <a:r>
              <a:rPr lang="en-US" dirty="0"/>
              <a:t>I believe that the “</a:t>
            </a:r>
            <a:r>
              <a:rPr lang="en-US" i="1" dirty="0">
                <a:solidFill>
                  <a:srgbClr val="F4B183"/>
                </a:solidFill>
                <a:latin typeface="Cambria" panose="02040503050406030204" pitchFamily="18" charset="0"/>
                <a:ea typeface="Cambria" panose="02040503050406030204" pitchFamily="18" charset="0"/>
              </a:rPr>
              <a:t>sign</a:t>
            </a:r>
            <a:r>
              <a:rPr lang="en-US" dirty="0"/>
              <a:t>” as originally given had a </a:t>
            </a:r>
            <a:r>
              <a:rPr lang="en-US" b="1" i="1" dirty="0"/>
              <a:t>single</a:t>
            </a:r>
            <a:r>
              <a:rPr lang="en-US" dirty="0"/>
              <a:t> meaning but a </a:t>
            </a:r>
            <a:r>
              <a:rPr lang="en-US" b="1" i="1" dirty="0"/>
              <a:t>double</a:t>
            </a:r>
            <a:r>
              <a:rPr lang="en-US" dirty="0"/>
              <a:t> significance. </a:t>
            </a:r>
          </a:p>
          <a:p>
            <a:r>
              <a:rPr lang="en-US" dirty="0"/>
              <a:t>Its </a:t>
            </a:r>
            <a:r>
              <a:rPr lang="en-US" b="1" i="1" dirty="0"/>
              <a:t>meaning</a:t>
            </a:r>
            <a:r>
              <a:rPr lang="en-US" dirty="0"/>
              <a:t> is that “</a:t>
            </a:r>
            <a:r>
              <a:rPr lang="en-US" i="1" dirty="0">
                <a:solidFill>
                  <a:srgbClr val="F4B183"/>
                </a:solidFill>
                <a:latin typeface="Cambria" panose="02040503050406030204" pitchFamily="18" charset="0"/>
                <a:ea typeface="Cambria" panose="02040503050406030204" pitchFamily="18" charset="0"/>
              </a:rPr>
              <a:t>God is with us</a:t>
            </a:r>
            <a:r>
              <a:rPr lang="en-US" dirty="0"/>
              <a:t>” and we need not fear what other human beings may do to us. </a:t>
            </a:r>
          </a:p>
          <a:p>
            <a:r>
              <a:rPr lang="en-US" dirty="0"/>
              <a:t>The </a:t>
            </a:r>
            <a:r>
              <a:rPr lang="en-US" b="1" i="1" dirty="0"/>
              <a:t>first</a:t>
            </a:r>
            <a:r>
              <a:rPr lang="en-US" dirty="0"/>
              <a:t> significance is for Ahaz’s own day. He need not go to Assyria because “</a:t>
            </a:r>
            <a:r>
              <a:rPr lang="en-US" i="1" dirty="0">
                <a:solidFill>
                  <a:srgbClr val="F4B183"/>
                </a:solidFill>
                <a:latin typeface="Cambria" panose="02040503050406030204" pitchFamily="18" charset="0"/>
                <a:ea typeface="Cambria" panose="02040503050406030204" pitchFamily="18" charset="0"/>
              </a:rPr>
              <a:t>God is with</a:t>
            </a:r>
            <a:r>
              <a:rPr lang="en-US" dirty="0"/>
              <a:t>” Judah.</a:t>
            </a:r>
          </a:p>
        </p:txBody>
      </p:sp>
      <p:sp>
        <p:nvSpPr>
          <p:cNvPr id="4" name="TextBox 3">
            <a:extLst>
              <a:ext uri="{FF2B5EF4-FFF2-40B4-BE49-F238E27FC236}">
                <a16:creationId xmlns:a16="http://schemas.microsoft.com/office/drawing/2014/main" id="{E59A3C48-D40F-7D9E-11FE-1ADF5A817AC1}"/>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latin typeface="Calibri" panose="020F0502020204030204"/>
              </a:rPr>
              <a:t>Oswalt, John . </a:t>
            </a:r>
            <a:r>
              <a:rPr lang="en-US" i="1" dirty="0">
                <a:solidFill>
                  <a:prstClr val="white"/>
                </a:solidFill>
                <a:latin typeface="Calibri" panose="020F0502020204030204"/>
              </a:rPr>
              <a:t>Isaiah (The NIV Application Commentary) </a:t>
            </a:r>
            <a:r>
              <a:rPr lang="en-US" dirty="0">
                <a:solidFill>
                  <a:prstClr val="white"/>
                </a:solidFill>
                <a:latin typeface="Calibri" panose="020F0502020204030204"/>
              </a:rPr>
              <a:t>(p. 140). </a:t>
            </a:r>
            <a:endParaRPr kumimoji="0" lang="en-US" sz="1800" b="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058301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161640"/>
          </a:xfrm>
        </p:spPr>
        <p:txBody>
          <a:bodyPr>
            <a:noAutofit/>
          </a:bodyPr>
          <a:lstStyle/>
          <a:p>
            <a:r>
              <a:rPr lang="en-US" sz="4400" dirty="0"/>
              <a:t>The Ultimate Significance of</a:t>
            </a:r>
            <a:br>
              <a:rPr lang="en-US" sz="4400" dirty="0"/>
            </a:br>
            <a:r>
              <a:rPr lang="en-US" sz="4400" dirty="0"/>
              <a:t>Isaiah 7:14-17</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470936" y="1259753"/>
            <a:ext cx="8135412" cy="5082180"/>
          </a:xfrm>
        </p:spPr>
        <p:txBody>
          <a:bodyPr>
            <a:normAutofit/>
          </a:bodyPr>
          <a:lstStyle/>
          <a:p>
            <a:r>
              <a:rPr lang="en-US" sz="3600" dirty="0"/>
              <a:t>This brings us to the </a:t>
            </a:r>
            <a:r>
              <a:rPr lang="en-US" sz="3600" b="1" i="1" dirty="0"/>
              <a:t>ultimate</a:t>
            </a:r>
            <a:r>
              <a:rPr lang="en-US" sz="3600" dirty="0"/>
              <a:t> significance of the sign of Immanuel in Isaiah 7:14-17.</a:t>
            </a:r>
          </a:p>
          <a:p>
            <a:r>
              <a:rPr lang="en-US" sz="3600" dirty="0"/>
              <a:t>I believe that the birth of Isaiah’s son, “</a:t>
            </a:r>
            <a:r>
              <a:rPr lang="en-US" sz="3600" i="1" dirty="0">
                <a:solidFill>
                  <a:srgbClr val="F4B183"/>
                </a:solidFill>
                <a:latin typeface="Cambria" panose="02040503050406030204" pitchFamily="18" charset="0"/>
                <a:ea typeface="Cambria" panose="02040503050406030204" pitchFamily="18" charset="0"/>
              </a:rPr>
              <a:t>Maher Shalal Hash Baz</a:t>
            </a:r>
            <a:r>
              <a:rPr lang="en-US" sz="3600" dirty="0"/>
              <a:t>”, who is at one point actually referred to </a:t>
            </a:r>
            <a:r>
              <a:rPr lang="en-US" sz="3600" b="1" i="1" dirty="0"/>
              <a:t>as</a:t>
            </a:r>
            <a:r>
              <a:rPr lang="en-US" sz="3600" dirty="0"/>
              <a:t> “</a:t>
            </a:r>
            <a:r>
              <a:rPr lang="en-US" sz="3600" i="1" dirty="0">
                <a:solidFill>
                  <a:srgbClr val="F4B183"/>
                </a:solidFill>
                <a:latin typeface="Cambria" panose="02040503050406030204" pitchFamily="18" charset="0"/>
                <a:ea typeface="Cambria" panose="02040503050406030204" pitchFamily="18" charset="0"/>
              </a:rPr>
              <a:t>Immanuel</a:t>
            </a:r>
            <a:r>
              <a:rPr lang="en-US" sz="3600" dirty="0"/>
              <a:t>” (Isaiah 8:8), actually </a:t>
            </a:r>
            <a:r>
              <a:rPr lang="en-US" sz="3600" b="1" i="1" dirty="0"/>
              <a:t>prefigures</a:t>
            </a:r>
            <a:r>
              <a:rPr lang="en-US" sz="3600" dirty="0"/>
              <a:t> or </a:t>
            </a:r>
            <a:r>
              <a:rPr lang="en-US" sz="3600" b="1" i="1" dirty="0"/>
              <a:t>points to </a:t>
            </a:r>
            <a:r>
              <a:rPr lang="en-US" sz="3600" dirty="0"/>
              <a:t>the </a:t>
            </a:r>
            <a:r>
              <a:rPr lang="en-US" sz="3600" b="1" i="1" dirty="0"/>
              <a:t>ultimate</a:t>
            </a:r>
            <a:r>
              <a:rPr lang="en-US" sz="3600" dirty="0"/>
              <a:t> “</a:t>
            </a:r>
            <a:r>
              <a:rPr lang="en-US" sz="3600" i="1" dirty="0">
                <a:solidFill>
                  <a:srgbClr val="F4B183"/>
                </a:solidFill>
                <a:latin typeface="Cambria" panose="02040503050406030204" pitchFamily="18" charset="0"/>
                <a:ea typeface="Cambria" panose="02040503050406030204" pitchFamily="18" charset="0"/>
              </a:rPr>
              <a:t>Immanuel</a:t>
            </a:r>
            <a:r>
              <a:rPr lang="en-US" sz="3600" dirty="0"/>
              <a:t>”. </a:t>
            </a:r>
          </a:p>
          <a:p>
            <a:endParaRPr lang="en-US" dirty="0"/>
          </a:p>
        </p:txBody>
      </p:sp>
      <p:sp>
        <p:nvSpPr>
          <p:cNvPr id="4" name="TextBox 3">
            <a:extLst>
              <a:ext uri="{FF2B5EF4-FFF2-40B4-BE49-F238E27FC236}">
                <a16:creationId xmlns:a16="http://schemas.microsoft.com/office/drawing/2014/main" id="{E59A3C48-D40F-7D9E-11FE-1ADF5A817AC1}"/>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Blomberg, Craig L. – Commentary on the NT Use of the OT - Hebrews (Carson and Beale); p.4</a:t>
            </a:r>
          </a:p>
        </p:txBody>
      </p:sp>
    </p:spTree>
    <p:extLst>
      <p:ext uri="{BB962C8B-B14F-4D97-AF65-F5344CB8AC3E}">
        <p14:creationId xmlns:p14="http://schemas.microsoft.com/office/powerpoint/2010/main" val="70552253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161640"/>
          </a:xfrm>
        </p:spPr>
        <p:txBody>
          <a:bodyPr>
            <a:noAutofit/>
          </a:bodyPr>
          <a:lstStyle/>
          <a:p>
            <a:r>
              <a:rPr lang="en-US" sz="4400" dirty="0"/>
              <a:t>The Ultimate Significance of</a:t>
            </a:r>
            <a:br>
              <a:rPr lang="en-US" sz="4400" dirty="0"/>
            </a:br>
            <a:r>
              <a:rPr lang="en-US" sz="4400" dirty="0"/>
              <a:t>Isaiah 7:14-17</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86338" y="1224433"/>
            <a:ext cx="8936004" cy="5403986"/>
          </a:xfrm>
        </p:spPr>
        <p:txBody>
          <a:bodyPr>
            <a:normAutofit/>
          </a:bodyPr>
          <a:lstStyle/>
          <a:p>
            <a:r>
              <a:rPr lang="en-US" dirty="0"/>
              <a:t>In the very next chapter of Isaiah, a section that we already covered this past Christmas, </a:t>
            </a:r>
            <a:r>
              <a:rPr lang="en-US" b="1" i="1" dirty="0"/>
              <a:t>another</a:t>
            </a:r>
            <a:r>
              <a:rPr lang="en-US" dirty="0"/>
              <a:t> description of the birth of a wonderful child appears:</a:t>
            </a:r>
          </a:p>
          <a:p>
            <a:pPr lvl="1"/>
            <a:r>
              <a:rPr lang="en-US" i="1" dirty="0">
                <a:solidFill>
                  <a:srgbClr val="F4B183"/>
                </a:solidFill>
                <a:latin typeface="Cambria" panose="02040503050406030204" pitchFamily="18" charset="0"/>
                <a:ea typeface="Cambria" panose="02040503050406030204" pitchFamily="18" charset="0"/>
              </a:rPr>
              <a:t>For </a:t>
            </a:r>
            <a:r>
              <a:rPr lang="en-US" b="1" i="1" dirty="0">
                <a:solidFill>
                  <a:schemeClr val="accent2"/>
                </a:solidFill>
                <a:latin typeface="Cambria" panose="02040503050406030204" pitchFamily="18" charset="0"/>
                <a:ea typeface="Cambria" panose="02040503050406030204" pitchFamily="18" charset="0"/>
              </a:rPr>
              <a:t>a child has been born to us, a son has been given to us</a:t>
            </a:r>
            <a:r>
              <a:rPr lang="en-US" i="1" dirty="0">
                <a:solidFill>
                  <a:srgbClr val="F4B183"/>
                </a:solidFill>
                <a:latin typeface="Cambria" panose="02040503050406030204" pitchFamily="18" charset="0"/>
                <a:ea typeface="Cambria" panose="02040503050406030204" pitchFamily="18" charset="0"/>
              </a:rPr>
              <a:t>. He shoulders responsibility and is called Wonderful Adviser, Mighty God, Everlasting Father, Prince of Peace. His dominion will be vast, and he will bring immeasurable prosperity. He will rule on David’s throne and over David’s kingdom, establishing it and strengthening it by promoting justice and fairness, from this time forward and forevermore. The zeal of the Lord of Heaven’s Armies will accomplish this. </a:t>
            </a:r>
            <a:r>
              <a:rPr lang="en-US" dirty="0"/>
              <a:t>(Isaiah 9:6-7)</a:t>
            </a:r>
          </a:p>
          <a:p>
            <a:endParaRPr lang="en-US" dirty="0"/>
          </a:p>
        </p:txBody>
      </p:sp>
      <p:sp>
        <p:nvSpPr>
          <p:cNvPr id="4" name="TextBox 3">
            <a:extLst>
              <a:ext uri="{FF2B5EF4-FFF2-40B4-BE49-F238E27FC236}">
                <a16:creationId xmlns:a16="http://schemas.microsoft.com/office/drawing/2014/main" id="{E59A3C48-D40F-7D9E-11FE-1ADF5A817AC1}"/>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Blomberg, Craig L. – Commentary on the NT Use of the OT - Hebrews (Carson and Beale); p.4</a:t>
            </a:r>
          </a:p>
        </p:txBody>
      </p:sp>
    </p:spTree>
    <p:extLst>
      <p:ext uri="{BB962C8B-B14F-4D97-AF65-F5344CB8AC3E}">
        <p14:creationId xmlns:p14="http://schemas.microsoft.com/office/powerpoint/2010/main" val="40120590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491293"/>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will bring on you [Ahaz], your people, and your father’s family a time unlike any since Ephraim departed from Judah—the king of Assyria!”</a:t>
            </a:r>
            <a:endParaRPr kumimoji="0" lang="en-US" sz="20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648275"/>
            <a:ext cx="8582802" cy="4725055"/>
          </a:xfrm>
        </p:spPr>
        <p:txBody>
          <a:bodyPr>
            <a:normAutofit fontScale="62500" lnSpcReduction="20000"/>
          </a:bodyPr>
          <a:lstStyle/>
          <a:p>
            <a:r>
              <a:rPr lang="en-US" sz="4400" dirty="0"/>
              <a:t>By holding this phrase back until the very end, its impact is doubled. </a:t>
            </a:r>
          </a:p>
          <a:p>
            <a:r>
              <a:rPr lang="en-US" sz="4400" dirty="0"/>
              <a:t>It is not at all difficult to see Isaiah using a device like this to give a final blow to Ahaz’s self-sufficiency. </a:t>
            </a:r>
          </a:p>
          <a:p>
            <a:r>
              <a:rPr lang="en-US" sz="4400" dirty="0"/>
              <a:t>Verses 14-16 had perhaps lulled Ahaz into complacency. </a:t>
            </a:r>
          </a:p>
          <a:p>
            <a:r>
              <a:rPr lang="en-US" sz="4400" dirty="0"/>
              <a:t>Even if he had done the wrong thing, it was going to turn out all right. Good days would come. </a:t>
            </a:r>
          </a:p>
          <a:p>
            <a:r>
              <a:rPr lang="en-US" sz="4400" dirty="0"/>
              <a:t>But with devastating suddenness Isaiah lets him know that good days will not come. </a:t>
            </a:r>
          </a:p>
          <a:p>
            <a:r>
              <a:rPr lang="en-US" sz="4400" dirty="0"/>
              <a:t>What is coming upon Jerusalem is the awful thunder of war-chariots. </a:t>
            </a:r>
          </a:p>
          <a:p>
            <a:r>
              <a:rPr lang="en-US" sz="4400" dirty="0"/>
              <a:t>Whatever a man trusts in place of God will one day turn to devour him.</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Oswalt, John N.. The Book of Isaiah, Chapters 1–39 (The NIC on the OT) (p. 214). Eerdmans </a:t>
            </a:r>
          </a:p>
        </p:txBody>
      </p:sp>
    </p:spTree>
    <p:extLst>
      <p:ext uri="{BB962C8B-B14F-4D97-AF65-F5344CB8AC3E}">
        <p14:creationId xmlns:p14="http://schemas.microsoft.com/office/powerpoint/2010/main" val="304143142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dirty="0"/>
              <a:t>I plan to cover </a:t>
            </a:r>
            <a:r>
              <a:rPr lang="en-US" dirty="0">
                <a:solidFill>
                  <a:srgbClr val="FFFF99"/>
                </a:solidFill>
              </a:rPr>
              <a:t>Isaiah 8:11-17</a:t>
            </a:r>
            <a:r>
              <a:rPr lang="en-US" dirty="0"/>
              <a:t>, a section in which </a:t>
            </a:r>
            <a:r>
              <a:rPr lang="en-US" dirty="0">
                <a:solidFill>
                  <a:srgbClr val="FFFF99"/>
                </a:solidFill>
              </a:rPr>
              <a:t>The Lord Encourages Isaiah</a:t>
            </a:r>
            <a:r>
              <a:rPr lang="en-US" dirty="0"/>
              <a:t>. </a:t>
            </a:r>
          </a:p>
          <a:p>
            <a:pPr marL="0" indent="0">
              <a:buNone/>
            </a:pPr>
            <a:r>
              <a:rPr lang="en-US" dirty="0"/>
              <a:t> </a:t>
            </a:r>
          </a:p>
        </p:txBody>
      </p:sp>
    </p:spTree>
    <p:extLst>
      <p:ext uri="{BB962C8B-B14F-4D97-AF65-F5344CB8AC3E}">
        <p14:creationId xmlns:p14="http://schemas.microsoft.com/office/powerpoint/2010/main" val="11933832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8714976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19981"/>
          </a:xfrm>
        </p:spPr>
        <p:txBody>
          <a:bodyPr>
            <a:normAutofit/>
          </a:bodyPr>
          <a:lstStyle/>
          <a:p>
            <a:r>
              <a:rPr lang="en-US" sz="4000" b="1" dirty="0"/>
              <a:t>*Class Discussion Time</a:t>
            </a:r>
          </a:p>
        </p:txBody>
      </p:sp>
      <p:sp>
        <p:nvSpPr>
          <p:cNvPr id="4" name="Content Placeholder 3"/>
          <p:cNvSpPr>
            <a:spLocks noGrp="1"/>
          </p:cNvSpPr>
          <p:nvPr>
            <p:ph idx="1"/>
          </p:nvPr>
        </p:nvSpPr>
        <p:spPr>
          <a:xfrm>
            <a:off x="31630" y="918324"/>
            <a:ext cx="8991600" cy="5939676"/>
          </a:xfrm>
        </p:spPr>
        <p:txBody>
          <a:bodyPr>
            <a:normAutofit lnSpcReduction="10000"/>
          </a:bodyPr>
          <a:lstStyle/>
          <a:p>
            <a:r>
              <a:rPr lang="en-US" sz="3200" dirty="0"/>
              <a:t>As you can see, I believe that what we have in the sign of Immanuel is a prophesy with two fulfillments:</a:t>
            </a:r>
          </a:p>
          <a:p>
            <a:pPr lvl="1"/>
            <a:r>
              <a:rPr lang="en-US" sz="2800" dirty="0"/>
              <a:t>A short term fulfillment in the birth of Isaiah’s son and, shortly thereafter, the soon-to-come overthrow of the present enemies of Judah: Israel and Syria</a:t>
            </a:r>
          </a:p>
          <a:p>
            <a:pPr lvl="1"/>
            <a:r>
              <a:rPr lang="en-US" sz="2800" dirty="0"/>
              <a:t>An ultimate fulfillment in the coming of the Christ child who will overthrow all the enemies of God.</a:t>
            </a:r>
          </a:p>
          <a:p>
            <a:r>
              <a:rPr lang="en-US" sz="3200" dirty="0"/>
              <a:t>Many conservative commentaries reject this idea of a double fulfillment and see only the what I am calling the ultimate fulfillment.</a:t>
            </a:r>
          </a:p>
          <a:p>
            <a:r>
              <a:rPr lang="en-US" sz="3200" dirty="0"/>
              <a:t>What do you think? Does the idea of a double fulfillment make sense here?</a:t>
            </a:r>
          </a:p>
          <a:p>
            <a:endParaRPr lang="en-US" dirty="0"/>
          </a:p>
          <a:p>
            <a:endParaRPr lang="en-US" dirty="0"/>
          </a:p>
          <a:p>
            <a:pPr marL="0" indent="0">
              <a:buNone/>
            </a:pPr>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4705757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859457"/>
          </a:xfrm>
        </p:spPr>
        <p:txBody>
          <a:bodyPr>
            <a:noAutofit/>
          </a:bodyPr>
          <a:lstStyle/>
          <a:p>
            <a:r>
              <a:rPr lang="en-US" sz="4400" dirty="0"/>
              <a:t>Recap of Isaiah 7:1-13</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859458"/>
            <a:ext cx="8435635" cy="5922015"/>
          </a:xfrm>
        </p:spPr>
        <p:txBody>
          <a:bodyPr>
            <a:normAutofit fontScale="92500" lnSpcReduction="20000"/>
          </a:bodyPr>
          <a:lstStyle/>
          <a:p>
            <a:r>
              <a:rPr lang="en-US" sz="3500" dirty="0"/>
              <a:t>Two neighboring kingdoms – Syria and Israel – attacked Judah in hopes of </a:t>
            </a:r>
            <a:r>
              <a:rPr lang="en-US" sz="3500" b="1" i="1" dirty="0"/>
              <a:t>deposing</a:t>
            </a:r>
            <a:r>
              <a:rPr lang="en-US" sz="3500" dirty="0"/>
              <a:t> King Ahaz and putting someone else on the throne in his place.</a:t>
            </a:r>
          </a:p>
          <a:p>
            <a:r>
              <a:rPr lang="en-US" sz="3500" dirty="0"/>
              <a:t>Though they were unsuccessful in their attack, Ahaz was greatly shaken up by their attempt.</a:t>
            </a:r>
          </a:p>
          <a:p>
            <a:r>
              <a:rPr lang="en-US" sz="3500" dirty="0"/>
              <a:t>The LORD sent word to Ahaz through Isaiah that he has nothing to fear from his neighbors:</a:t>
            </a:r>
          </a:p>
          <a:p>
            <a:pPr lvl="1"/>
            <a:r>
              <a:rPr lang="en-US" sz="3100" dirty="0"/>
              <a:t>Their attempts to defeat him </a:t>
            </a:r>
            <a:r>
              <a:rPr lang="en-US" sz="3100" b="1" i="1" dirty="0"/>
              <a:t>will not </a:t>
            </a:r>
            <a:r>
              <a:rPr lang="en-US" sz="3100" dirty="0"/>
              <a:t>succeed </a:t>
            </a:r>
          </a:p>
          <a:p>
            <a:pPr lvl="1"/>
            <a:r>
              <a:rPr lang="en-US" sz="3100" dirty="0"/>
              <a:t>And in the not-so-distant future both kingdoms will be destroyed by Assyria</a:t>
            </a:r>
          </a:p>
          <a:p>
            <a:r>
              <a:rPr lang="en-US" sz="3500" dirty="0"/>
              <a:t>The Lord, knowing that Ahaz had no confidence in this assessment, proposes that Ahaz ask him for a </a:t>
            </a:r>
            <a:r>
              <a:rPr lang="en-US" sz="3500" b="1" i="1" dirty="0"/>
              <a:t>miraculous sign </a:t>
            </a:r>
            <a:r>
              <a:rPr lang="en-US" sz="3500" dirty="0"/>
              <a:t>so as to confirm that what he promised through Isaiah was, in fact, </a:t>
            </a:r>
            <a:r>
              <a:rPr lang="en-US" sz="3500" b="1" i="1" dirty="0"/>
              <a:t>beyond doubt</a:t>
            </a:r>
            <a:r>
              <a:rPr lang="en-US" sz="3500" dirty="0"/>
              <a:t>. </a:t>
            </a:r>
          </a:p>
          <a:p>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76517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859457"/>
          </a:xfrm>
        </p:spPr>
        <p:txBody>
          <a:bodyPr>
            <a:noAutofit/>
          </a:bodyPr>
          <a:lstStyle/>
          <a:p>
            <a:r>
              <a:rPr lang="en-US" sz="4400" dirty="0"/>
              <a:t>Recap of Isaiah 7:1-13</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922249"/>
            <a:ext cx="8435635" cy="5859224"/>
          </a:xfrm>
        </p:spPr>
        <p:txBody>
          <a:bodyPr>
            <a:normAutofit fontScale="92500" lnSpcReduction="10000"/>
          </a:bodyPr>
          <a:lstStyle/>
          <a:p>
            <a:r>
              <a:rPr lang="en-US" dirty="0"/>
              <a:t>Ahaz made a pious sounding excuse and </a:t>
            </a:r>
            <a:r>
              <a:rPr lang="en-US" b="1" i="1" dirty="0"/>
              <a:t>declined</a:t>
            </a:r>
            <a:r>
              <a:rPr lang="en-US" dirty="0"/>
              <a:t> the Lord’s offer of a miraculous sign, because, in reality, he didn’t </a:t>
            </a:r>
            <a:r>
              <a:rPr lang="en-US" b="1" i="1" dirty="0"/>
              <a:t>trust</a:t>
            </a:r>
            <a:r>
              <a:rPr lang="en-US" dirty="0"/>
              <a:t> the Lord to protect him and had </a:t>
            </a:r>
            <a:r>
              <a:rPr lang="en-US" b="1" i="1" dirty="0"/>
              <a:t>instead</a:t>
            </a:r>
            <a:r>
              <a:rPr lang="en-US" dirty="0"/>
              <a:t> asked the </a:t>
            </a:r>
            <a:r>
              <a:rPr lang="en-US" b="1" i="1" dirty="0"/>
              <a:t>king of Assyria </a:t>
            </a:r>
            <a:r>
              <a:rPr lang="en-US" dirty="0"/>
              <a:t>to come to his aid.</a:t>
            </a:r>
          </a:p>
          <a:p>
            <a:r>
              <a:rPr lang="en-US" dirty="0"/>
              <a:t>Isaiah </a:t>
            </a:r>
            <a:r>
              <a:rPr lang="en-US" b="1" i="1" dirty="0"/>
              <a:t>rebukes</a:t>
            </a:r>
            <a:r>
              <a:rPr lang="en-US" dirty="0"/>
              <a:t> Ahaz and his ungodly Davidic predecessors for trying the patience of the nation over the years, and for trying the patience of God in this present circumstance with his lack of faith.</a:t>
            </a:r>
          </a:p>
          <a:p>
            <a:r>
              <a:rPr lang="en-US" dirty="0"/>
              <a:t>Furthermore, Isaiah tells Ahaz that though he </a:t>
            </a:r>
            <a:r>
              <a:rPr lang="en-US" b="1" i="1" dirty="0"/>
              <a:t>refuses</a:t>
            </a:r>
            <a:r>
              <a:rPr lang="en-US" dirty="0"/>
              <a:t> to accept the Lord’s proposal to </a:t>
            </a:r>
            <a:r>
              <a:rPr lang="en-US" b="1" i="1" dirty="0"/>
              <a:t>ask</a:t>
            </a:r>
            <a:r>
              <a:rPr lang="en-US" dirty="0"/>
              <a:t> for a sign, the LORD will still </a:t>
            </a:r>
            <a:r>
              <a:rPr lang="en-US" b="1" i="1" dirty="0"/>
              <a:t>give</a:t>
            </a:r>
            <a:r>
              <a:rPr lang="en-US" dirty="0"/>
              <a:t> the nation a sign, </a:t>
            </a:r>
            <a:r>
              <a:rPr lang="en-US" b="1" i="1" dirty="0"/>
              <a:t>not</a:t>
            </a:r>
            <a:r>
              <a:rPr lang="en-US" dirty="0"/>
              <a:t> to encourage Ahaz’s faith (because he has none) but to confirm God’s </a:t>
            </a:r>
            <a:r>
              <a:rPr lang="en-US" b="1" i="1" dirty="0"/>
              <a:t>truthfulness</a:t>
            </a:r>
            <a:r>
              <a:rPr lang="en-US" dirty="0"/>
              <a:t>. </a:t>
            </a:r>
          </a:p>
          <a:p>
            <a:endParaRPr lang="en-US" dirty="0"/>
          </a:p>
          <a:p>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268948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620799"/>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For this reason the Lord himself will give you a confirming sign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Look, this young woman is about to conceive and will give birth to a son. You, young woman, will name him </a:t>
            </a:r>
            <a:r>
              <a:rPr lang="en-US" sz="2800" i="1" dirty="0">
                <a:solidFill>
                  <a:schemeClr val="accent2"/>
                </a:solidFill>
                <a:latin typeface="Cambria" panose="02040503050406030204" pitchFamily="18" charset="0"/>
                <a:ea typeface="Cambria" panose="02040503050406030204" pitchFamily="18" charset="0"/>
                <a:cs typeface="+mn-cs"/>
              </a:rPr>
              <a:t>Immanuel</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13956" y="1674996"/>
            <a:ext cx="8582802" cy="4811392"/>
          </a:xfrm>
        </p:spPr>
        <p:txBody>
          <a:bodyPr>
            <a:normAutofit fontScale="92500" lnSpcReduction="10000"/>
          </a:bodyPr>
          <a:lstStyle/>
          <a:p>
            <a:r>
              <a:rPr lang="en-US" dirty="0"/>
              <a:t>“</a:t>
            </a:r>
            <a:r>
              <a:rPr lang="en-US" sz="3000" i="1" dirty="0">
                <a:solidFill>
                  <a:srgbClr val="ED7D31">
                    <a:lumMod val="60000"/>
                    <a:lumOff val="40000"/>
                  </a:srgbClr>
                </a:solidFill>
                <a:latin typeface="Cambria" panose="02040503050406030204" pitchFamily="18" charset="0"/>
                <a:ea typeface="Cambria" panose="02040503050406030204" pitchFamily="18" charset="0"/>
              </a:rPr>
              <a:t>For this reason</a:t>
            </a:r>
            <a:r>
              <a:rPr lang="en-US" dirty="0"/>
              <a:t>” – because Ahaz refused to </a:t>
            </a:r>
            <a:r>
              <a:rPr lang="en-US" b="1" i="1" dirty="0"/>
              <a:t>ask</a:t>
            </a:r>
            <a:r>
              <a:rPr lang="en-US" dirty="0"/>
              <a:t> for a sign, God in his </a:t>
            </a:r>
            <a:r>
              <a:rPr lang="en-US" b="1" i="1" dirty="0"/>
              <a:t>sovereign mercy </a:t>
            </a:r>
            <a:r>
              <a:rPr lang="en-US" dirty="0"/>
              <a:t>to the nation (and as a </a:t>
            </a:r>
            <a:r>
              <a:rPr lang="en-US" b="1" i="1" dirty="0"/>
              <a:t>condemnation</a:t>
            </a:r>
            <a:r>
              <a:rPr lang="en-US" dirty="0"/>
              <a:t> of Ahaz’s unbelieving response) will give a miraculous sign of his </a:t>
            </a:r>
            <a:r>
              <a:rPr lang="en-US" b="1" i="1" dirty="0"/>
              <a:t>own choosing</a:t>
            </a:r>
            <a:r>
              <a:rPr lang="en-US" dirty="0"/>
              <a:t>. </a:t>
            </a:r>
          </a:p>
          <a:p>
            <a:r>
              <a:rPr lang="en-US" dirty="0"/>
              <a:t>The sign that God gives </a:t>
            </a:r>
            <a:r>
              <a:rPr lang="en-US" b="1" i="1" dirty="0"/>
              <a:t>confirms</a:t>
            </a:r>
            <a:r>
              <a:rPr lang="en-US" dirty="0"/>
              <a:t> Isaiah’s </a:t>
            </a:r>
            <a:r>
              <a:rPr lang="en-US" b="1" i="1" dirty="0"/>
              <a:t>earlier</a:t>
            </a:r>
            <a:r>
              <a:rPr lang="en-US" dirty="0"/>
              <a:t> promise (that there’s no reason to fear Israel and Syria), but it also confirms the </a:t>
            </a:r>
            <a:r>
              <a:rPr lang="en-US" b="1" i="1" dirty="0"/>
              <a:t>foolishness</a:t>
            </a:r>
            <a:r>
              <a:rPr lang="en-US" dirty="0"/>
              <a:t> of Ahaz not trusting that promise. </a:t>
            </a:r>
          </a:p>
          <a:p>
            <a:r>
              <a:rPr lang="en-US" dirty="0"/>
              <a:t>Had Ahaz received Isaiah’s promise in </a:t>
            </a:r>
            <a:r>
              <a:rPr lang="en-US" b="1" i="1" dirty="0"/>
              <a:t>faith</a:t>
            </a:r>
            <a:r>
              <a:rPr lang="en-US" dirty="0"/>
              <a:t>, the appearance of “</a:t>
            </a:r>
            <a:r>
              <a:rPr lang="en-US" sz="3000" i="1" dirty="0">
                <a:solidFill>
                  <a:srgbClr val="ED7D31">
                    <a:lumMod val="60000"/>
                    <a:lumOff val="40000"/>
                  </a:srgbClr>
                </a:solidFill>
                <a:latin typeface="Cambria" panose="02040503050406030204" pitchFamily="18" charset="0"/>
                <a:ea typeface="Cambria" panose="02040503050406030204" pitchFamily="18" charset="0"/>
              </a:rPr>
              <a:t>Immanuel</a:t>
            </a:r>
            <a:r>
              <a:rPr lang="en-US" dirty="0"/>
              <a:t>” would have </a:t>
            </a:r>
            <a:r>
              <a:rPr lang="en-US" b="1" i="1" dirty="0"/>
              <a:t>vindicated</a:t>
            </a:r>
            <a:r>
              <a:rPr lang="en-US" dirty="0"/>
              <a:t> the house of David.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Oswalt, John N.. The Book of Isaiah, Chapters 1–39 (The NIC on the OT) (pp. 209-211). Eerdmans </a:t>
            </a:r>
          </a:p>
        </p:txBody>
      </p:sp>
    </p:spTree>
    <p:extLst>
      <p:ext uri="{BB962C8B-B14F-4D97-AF65-F5344CB8AC3E}">
        <p14:creationId xmlns:p14="http://schemas.microsoft.com/office/powerpoint/2010/main" val="23580318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620799"/>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this reason the Lord himself will give you a confirming sign. Look, this young woman is about to conceive and will give birth to a son. You, young woman, will name him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Immanuel</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13956" y="1674996"/>
            <a:ext cx="8582802" cy="4811392"/>
          </a:xfrm>
        </p:spPr>
        <p:txBody>
          <a:bodyPr>
            <a:normAutofit/>
          </a:bodyPr>
          <a:lstStyle/>
          <a:p>
            <a:r>
              <a:rPr lang="en-US" sz="3600" dirty="0"/>
              <a:t>But now “</a:t>
            </a:r>
            <a:r>
              <a:rPr lang="en-US" sz="3600" i="1" dirty="0">
                <a:solidFill>
                  <a:srgbClr val="ED7D31">
                    <a:lumMod val="60000"/>
                    <a:lumOff val="40000"/>
                  </a:srgbClr>
                </a:solidFill>
                <a:latin typeface="Cambria" panose="02040503050406030204" pitchFamily="18" charset="0"/>
                <a:ea typeface="Cambria" panose="02040503050406030204" pitchFamily="18" charset="0"/>
              </a:rPr>
              <a:t>Immanuel</a:t>
            </a:r>
            <a:r>
              <a:rPr lang="en-US" sz="3600" dirty="0"/>
              <a:t>” will appear as a </a:t>
            </a:r>
            <a:r>
              <a:rPr lang="en-US" sz="3600" b="1" i="1" dirty="0"/>
              <a:t>shame</a:t>
            </a:r>
            <a:r>
              <a:rPr lang="en-US" sz="3600" dirty="0"/>
              <a:t> to the house of David.</a:t>
            </a:r>
          </a:p>
          <a:p>
            <a:r>
              <a:rPr lang="en-US" sz="3600" dirty="0"/>
              <a:t>Ahaz refused to believe, and so he will suffer the </a:t>
            </a:r>
            <a:r>
              <a:rPr lang="en-US" sz="3600" b="1" i="1" dirty="0"/>
              <a:t>consequences</a:t>
            </a:r>
            <a:r>
              <a:rPr lang="en-US" sz="3600" dirty="0"/>
              <a:t> of that unbelief. </a:t>
            </a:r>
          </a:p>
          <a:p>
            <a:r>
              <a:rPr lang="en-US" sz="3600" dirty="0"/>
              <a:t>Nevertheless, God, in </a:t>
            </a:r>
            <a:r>
              <a:rPr lang="en-US" sz="3600" b="1" i="1" dirty="0"/>
              <a:t>faithfulness</a:t>
            </a:r>
            <a:r>
              <a:rPr lang="en-US" sz="3600" dirty="0"/>
              <a:t> to his own promise, would raise up from the wreckage a </a:t>
            </a:r>
            <a:r>
              <a:rPr lang="en-US" sz="3600" b="1" i="1" dirty="0"/>
              <a:t>true</a:t>
            </a:r>
            <a:r>
              <a:rPr lang="en-US" sz="3600" dirty="0"/>
              <a:t> Son of David.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Oswalt, John N.. The Book of Isaiah, Chapters 1–39 (The NIC on the OT) (pp. 209-211). Eerdmans </a:t>
            </a:r>
          </a:p>
        </p:txBody>
      </p:sp>
    </p:spTree>
    <p:extLst>
      <p:ext uri="{BB962C8B-B14F-4D97-AF65-F5344CB8AC3E}">
        <p14:creationId xmlns:p14="http://schemas.microsoft.com/office/powerpoint/2010/main" val="99223561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620799"/>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this reason the Lord himself will give you a confirming sign. Look, this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young woman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is about to conceive and will give birth to a son. You, young woman, will name him Immanuel.</a:t>
            </a:r>
            <a:endParaRPr kumimoji="0" lang="en-US" sz="2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765259"/>
            <a:ext cx="8582802" cy="4721129"/>
          </a:xfrm>
        </p:spPr>
        <p:txBody>
          <a:bodyPr>
            <a:normAutofit fontScale="70000" lnSpcReduction="20000"/>
          </a:bodyPr>
          <a:lstStyle/>
          <a:p>
            <a:r>
              <a:rPr lang="en-US" sz="4000" dirty="0"/>
              <a:t>The word translated “</a:t>
            </a:r>
            <a:r>
              <a:rPr lang="en-US" sz="4000" i="1" dirty="0">
                <a:solidFill>
                  <a:srgbClr val="ED7D31">
                    <a:lumMod val="60000"/>
                    <a:lumOff val="40000"/>
                  </a:srgbClr>
                </a:solidFill>
                <a:latin typeface="Cambria" panose="02040503050406030204" pitchFamily="18" charset="0"/>
                <a:ea typeface="Cambria" panose="02040503050406030204" pitchFamily="18" charset="0"/>
              </a:rPr>
              <a:t>young woman</a:t>
            </a:r>
            <a:r>
              <a:rPr lang="en-US" sz="4000" dirty="0"/>
              <a:t>” here is the Hebrew word </a:t>
            </a:r>
            <a:r>
              <a:rPr lang="en-US" sz="4000" i="1" dirty="0" err="1"/>
              <a:t>almâ</a:t>
            </a:r>
            <a:r>
              <a:rPr lang="en-US" sz="4000" dirty="0"/>
              <a:t>, which typically refers to  “a young woman of marriageable age.” </a:t>
            </a:r>
          </a:p>
          <a:p>
            <a:r>
              <a:rPr lang="en-US" sz="4000" dirty="0"/>
              <a:t>However, conservative scholars have pointed out that the word is never used of a married woman in the OT. </a:t>
            </a:r>
          </a:p>
          <a:p>
            <a:r>
              <a:rPr lang="en-US" sz="4000" dirty="0"/>
              <a:t>So they have argued that the word refers to a sexually mature, but unmarried, young woman and, in </a:t>
            </a:r>
            <a:r>
              <a:rPr lang="en-US" sz="4000" b="1" i="1" dirty="0"/>
              <a:t>Hebrew society</a:t>
            </a:r>
            <a:r>
              <a:rPr lang="en-US" sz="4000" dirty="0"/>
              <a:t>, such a woman would be a </a:t>
            </a:r>
            <a:r>
              <a:rPr lang="en-US" sz="4000" b="1" i="1" dirty="0"/>
              <a:t>virgin</a:t>
            </a:r>
            <a:r>
              <a:rPr lang="en-US" sz="4000" dirty="0"/>
              <a:t> (an unmarried young woman who was </a:t>
            </a:r>
            <a:r>
              <a:rPr lang="en-US" sz="4000" b="1" i="1" dirty="0"/>
              <a:t>not</a:t>
            </a:r>
            <a:r>
              <a:rPr lang="en-US" sz="4000" dirty="0"/>
              <a:t> a virgin was to be stoned according to Deut. 22:23-24). </a:t>
            </a:r>
          </a:p>
          <a:p>
            <a:r>
              <a:rPr lang="en-US" sz="4000" dirty="0"/>
              <a:t>This understanding of the word therefore would explain why the </a:t>
            </a:r>
            <a:r>
              <a:rPr lang="en-US" sz="4000" b="1" i="1" dirty="0"/>
              <a:t>Septuagint</a:t>
            </a:r>
            <a:r>
              <a:rPr lang="en-US" sz="4000" dirty="0"/>
              <a:t> translators used the Greek word for “virgin” (</a:t>
            </a:r>
            <a:r>
              <a:rPr lang="en-US" sz="4000" i="1" dirty="0" err="1"/>
              <a:t>parthénos</a:t>
            </a:r>
            <a:r>
              <a:rPr lang="en-US" sz="4000" dirty="0"/>
              <a:t>) when they translated this verse.</a:t>
            </a:r>
          </a:p>
          <a:p>
            <a:endParaRPr lang="en-US" sz="36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Oswalt, John N.. The Book of Isaiah, Chapters 1–39 (The NIC on the OT) (pp. 209-211). Eerdmans </a:t>
            </a:r>
          </a:p>
        </p:txBody>
      </p:sp>
    </p:spTree>
    <p:extLst>
      <p:ext uri="{BB962C8B-B14F-4D97-AF65-F5344CB8AC3E}">
        <p14:creationId xmlns:p14="http://schemas.microsoft.com/office/powerpoint/2010/main" val="286940669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620799"/>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this reason the Lord himself will give you a confirming sign. Look,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this young woman is about to conceive and will give birth to a son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young woman, will name him Immanuel.</a:t>
            </a:r>
            <a:endParaRPr kumimoji="0" lang="en-US" sz="2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762084"/>
            <a:ext cx="8582802" cy="4611245"/>
          </a:xfrm>
        </p:spPr>
        <p:txBody>
          <a:bodyPr>
            <a:normAutofit/>
          </a:bodyPr>
          <a:lstStyle/>
          <a:p>
            <a:r>
              <a:rPr lang="en-US" sz="3600" dirty="0"/>
              <a:t>It does not necessarily imply that the person spoken of would be a virgin </a:t>
            </a:r>
            <a:r>
              <a:rPr lang="en-US" sz="3600" b="1" i="1" dirty="0"/>
              <a:t>at the time</a:t>
            </a:r>
            <a:r>
              <a:rPr lang="en-US" sz="3600" dirty="0"/>
              <a:t> the child was born. </a:t>
            </a:r>
          </a:p>
          <a:p>
            <a:r>
              <a:rPr lang="en-US" sz="3600" dirty="0"/>
              <a:t>It means simply that one who was a virgin of marriageable age, would at some point “</a:t>
            </a:r>
            <a:r>
              <a:rPr lang="en-US" sz="3600" i="1" dirty="0">
                <a:solidFill>
                  <a:srgbClr val="ED7D31">
                    <a:lumMod val="60000"/>
                    <a:lumOff val="40000"/>
                  </a:srgbClr>
                </a:solidFill>
                <a:latin typeface="Cambria" panose="02040503050406030204" pitchFamily="18" charset="0"/>
                <a:ea typeface="Cambria" panose="02040503050406030204" pitchFamily="18" charset="0"/>
              </a:rPr>
              <a:t>conceive and… give birth to a son</a:t>
            </a:r>
            <a:r>
              <a:rPr lang="en-US" sz="3600" dirty="0"/>
              <a: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Albert Barnes Commentary</a:t>
            </a:r>
            <a:endParaRPr kumimoji="0" lang="en-US" sz="1800" b="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314169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620799"/>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14</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this reason the Lord himself will give you a confirming sign. Look, </a:t>
            </a:r>
            <a:r>
              <a:rPr lang="en-US" sz="2800" i="1" dirty="0">
                <a:solidFill>
                  <a:schemeClr val="accent2"/>
                </a:solidFill>
                <a:latin typeface="Cambria" panose="02040503050406030204" pitchFamily="18" charset="0"/>
                <a:ea typeface="Cambria" panose="02040503050406030204" pitchFamily="18" charset="0"/>
                <a:cs typeface="+mn-cs"/>
              </a:rPr>
              <a:t>this young woman is about to conceive and will give birth to a son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young woman, will name him Immanuel.</a:t>
            </a:r>
            <a:endParaRPr kumimoji="0" lang="en-US" sz="2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29" y="1762084"/>
            <a:ext cx="8708385" cy="4611245"/>
          </a:xfrm>
        </p:spPr>
        <p:txBody>
          <a:bodyPr>
            <a:normAutofit fontScale="62500" lnSpcReduction="20000"/>
          </a:bodyPr>
          <a:lstStyle/>
          <a:p>
            <a:r>
              <a:rPr lang="en-US" sz="4400" dirty="0"/>
              <a:t>Because this verse is quoted by Matthew’s gospel in connection with Jesus’ birth, it has been regarded since the earliest Christian times as a prophecy of Christ’s </a:t>
            </a:r>
            <a:r>
              <a:rPr lang="en-US" sz="4400" b="1" i="1" dirty="0"/>
              <a:t>virgin birth</a:t>
            </a:r>
            <a:r>
              <a:rPr lang="en-US" sz="4400" dirty="0"/>
              <a:t>. </a:t>
            </a:r>
          </a:p>
          <a:p>
            <a:r>
              <a:rPr lang="en-US" sz="4400" dirty="0"/>
              <a:t>The Greek word for “virgin” (</a:t>
            </a:r>
            <a:r>
              <a:rPr lang="en-US" sz="4400" i="1" dirty="0" err="1"/>
              <a:t>parthénos</a:t>
            </a:r>
            <a:r>
              <a:rPr lang="en-US" sz="4400" dirty="0"/>
              <a:t>) used by the Septuagint translators also appears in the citation of this verse in Matt 1:23:</a:t>
            </a:r>
          </a:p>
          <a:p>
            <a:pPr lvl="1"/>
            <a:r>
              <a:rPr lang="en-US" sz="4000" i="1" dirty="0">
                <a:solidFill>
                  <a:srgbClr val="ED7D31">
                    <a:lumMod val="60000"/>
                    <a:lumOff val="40000"/>
                  </a:srgbClr>
                </a:solidFill>
                <a:latin typeface="Cambria" panose="02040503050406030204" pitchFamily="18" charset="0"/>
                <a:ea typeface="Cambria" panose="02040503050406030204" pitchFamily="18" charset="0"/>
              </a:rPr>
              <a:t>Look! The </a:t>
            </a:r>
            <a:r>
              <a:rPr lang="en-US" sz="4000" b="1" i="1" dirty="0">
                <a:solidFill>
                  <a:schemeClr val="accent2"/>
                </a:solidFill>
                <a:latin typeface="Cambria" panose="02040503050406030204" pitchFamily="18" charset="0"/>
                <a:ea typeface="Cambria" panose="02040503050406030204" pitchFamily="18" charset="0"/>
              </a:rPr>
              <a:t>virgin</a:t>
            </a:r>
            <a:r>
              <a:rPr lang="en-US" sz="4000" i="1" dirty="0">
                <a:solidFill>
                  <a:srgbClr val="ED7D31">
                    <a:lumMod val="60000"/>
                    <a:lumOff val="40000"/>
                  </a:srgbClr>
                </a:solidFill>
                <a:latin typeface="Cambria" panose="02040503050406030204" pitchFamily="18" charset="0"/>
                <a:ea typeface="Cambria" panose="02040503050406030204" pitchFamily="18" charset="0"/>
              </a:rPr>
              <a:t> will conceive and give birth to a son, and they will name him “Emmanuel,” which means “God with us.” </a:t>
            </a:r>
          </a:p>
          <a:p>
            <a:r>
              <a:rPr lang="en-US" sz="4400" dirty="0"/>
              <a:t>Therefore, regardless of whatever </a:t>
            </a:r>
            <a:r>
              <a:rPr lang="en-US" sz="4400" b="1" i="1" dirty="0"/>
              <a:t>other</a:t>
            </a:r>
            <a:r>
              <a:rPr lang="en-US" sz="4400" dirty="0"/>
              <a:t> meaning this term might have in the OT context, in the NT, Matthew’s usage of the Greek term (</a:t>
            </a:r>
            <a:r>
              <a:rPr lang="en-US" sz="4400" i="1" dirty="0" err="1"/>
              <a:t>parthénos</a:t>
            </a:r>
            <a:r>
              <a:rPr lang="en-US" sz="4400" dirty="0"/>
              <a:t>) clearly indicates that the fulfillment of this prophesy by Jesus involved a virgin birth.</a:t>
            </a:r>
            <a:endParaRPr lang="en-US" sz="3600"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lvl="0">
              <a:defRPr/>
            </a:pPr>
            <a:r>
              <a:rPr lang="en-US" dirty="0">
                <a:solidFill>
                  <a:prstClr val="white"/>
                </a:solidFill>
              </a:rPr>
              <a:t>Note on Isaiah 7:14 in the NET Bible</a:t>
            </a:r>
          </a:p>
        </p:txBody>
      </p:sp>
    </p:spTree>
    <p:extLst>
      <p:ext uri="{BB962C8B-B14F-4D97-AF65-F5344CB8AC3E}">
        <p14:creationId xmlns:p14="http://schemas.microsoft.com/office/powerpoint/2010/main" val="84068486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51393</TotalTime>
  <Words>3400</Words>
  <Application>Microsoft Office PowerPoint</Application>
  <PresentationFormat>On-screen Show (4:3)</PresentationFormat>
  <Paragraphs>129</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Calibri</vt:lpstr>
      <vt:lpstr>Calibri Light</vt:lpstr>
      <vt:lpstr>Cambria</vt:lpstr>
      <vt:lpstr>Century Gothic</vt:lpstr>
      <vt:lpstr>Office Theme</vt:lpstr>
      <vt:lpstr>2_Office Theme</vt:lpstr>
      <vt:lpstr>Highlights     From the  Book of  Isaiah</vt:lpstr>
      <vt:lpstr>The Sign of Immanuel (Isaiah 7:14-17)</vt:lpstr>
      <vt:lpstr>Recap of Isaiah 7:1-13</vt:lpstr>
      <vt:lpstr>Recap of Isaiah 7:1-13</vt:lpstr>
      <vt:lpstr>14 For this reason the Lord himself will give you a confirming sign. Look, this young woman is about to conceive and will give birth to a son. You, young woman, will name him Immanuel.</vt:lpstr>
      <vt:lpstr>14 For this reason the Lord himself will give you a confirming sign. Look, this young woman is about to conceive and will give birth to a son. You, young woman, will name him Immanuel.</vt:lpstr>
      <vt:lpstr>14 For this reason the Lord himself will give you a confirming sign. Look, this young woman is about to conceive and will give birth to a son. You, young woman, will name him Immanuel.</vt:lpstr>
      <vt:lpstr>14 For this reason the Lord himself will give you a confirming sign. Look, this young woman is about to conceive and will give birth to a son. You, young woman, will name him Immanuel.</vt:lpstr>
      <vt:lpstr>14 For this reason the Lord himself will give you a confirming sign. Look, this young woman is about to conceive and will give birth to a son. You, young woman, will name him Immanuel.</vt:lpstr>
      <vt:lpstr>14 For this reason the Lord himself will give you a confirming sign. Look, this young woman is about to conceive and will give birth to a son. You, young woman, will name him Immanuel.</vt:lpstr>
      <vt:lpstr>15 He will eat sour milk and honey, which will help him know how to reject evil and choose what is right. 16 Here is why this will be so: Before the child knows how to reject evil and choose what is right, the land whose two kings you fear will be desolate.</vt:lpstr>
      <vt:lpstr>15 He will eat sour milk and honey, which will help him know how to reject evil and choose what is right. 16 Here is why this will be so: Before the child knows how to reject evil and choose what is right, the land whose two kings you fear will be desolate.</vt:lpstr>
      <vt:lpstr>15 He will eat sour milk and honey, which will help him know how to reject evil and choose what is right. 16 Here is why this will be so: Before the child knows how to reject evil and choose what is right, the land whose two kings you fear will be desolate.</vt:lpstr>
      <vt:lpstr>15 He will eat sour milk and honey, which will help him know how to reject evil and choose what is right. 16 Here is why this will be so: Before the child knows how to reject evil and choose what is right, the land whose two kings you fear will be desolate.</vt:lpstr>
      <vt:lpstr>A Child is Born for a Sign (Isaiah 8:3-10)</vt:lpstr>
      <vt:lpstr>A Child is Born for a Sign (Isaiah 8:3-10)</vt:lpstr>
      <vt:lpstr>Parallels Between  Isaiah 7:14-16 and Isaiah 8:1-10</vt:lpstr>
      <vt:lpstr>Parallels Between  Isaiah 7:14-16 and Isaiah 8:1-10</vt:lpstr>
      <vt:lpstr>Parallels Between  Isaiah 7:14-16 and Isaiah 8:1-10</vt:lpstr>
      <vt:lpstr>Parallels Between  Isaiah 7:14-16 and Isaiah 8:1-10</vt:lpstr>
      <vt:lpstr>Parallels Between  Isaiah 7:14-16 and Isaiah 8:1-10</vt:lpstr>
      <vt:lpstr>The Ultimate Significance of Isaiah 7:14-17</vt:lpstr>
      <vt:lpstr>The Ultimate Significance of Isaiah 7:14-17</vt:lpstr>
      <vt:lpstr>17 The LORD will bring on you [Ahaz], your people, and your father’s family a time unlike any since Ephraim departed from Judah—the king of Assyria!”</vt:lpstr>
      <vt:lpstr>Next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506</cp:revision>
  <cp:lastPrinted>2023-05-28T14:20:22Z</cp:lastPrinted>
  <dcterms:created xsi:type="dcterms:W3CDTF">2022-12-04T03:23:23Z</dcterms:created>
  <dcterms:modified xsi:type="dcterms:W3CDTF">2023-05-28T14:25:52Z</dcterms:modified>
</cp:coreProperties>
</file>