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Override1.xml" ContentType="application/vnd.openxmlformats-officedocument.themeOverride+xml"/>
  <Override PartName="/ppt/theme/themeOverride2.xml" ContentType="application/vnd.openxmlformats-officedocument.themeOverride+xml"/>
  <Override PartName="/ppt/theme/themeOverride3.xml" ContentType="application/vnd.openxmlformats-officedocument.themeOverride+xml"/>
  <Override PartName="/ppt/theme/themeOverride4.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04" r:id="rId1"/>
    <p:sldMasterId id="2147483816" r:id="rId2"/>
  </p:sldMasterIdLst>
  <p:notesMasterIdLst>
    <p:notesMasterId r:id="rId34"/>
  </p:notesMasterIdLst>
  <p:handoutMasterIdLst>
    <p:handoutMasterId r:id="rId35"/>
  </p:handoutMasterIdLst>
  <p:sldIdLst>
    <p:sldId id="3967" r:id="rId3"/>
    <p:sldId id="3968" r:id="rId4"/>
    <p:sldId id="3972" r:id="rId5"/>
    <p:sldId id="3970" r:id="rId6"/>
    <p:sldId id="3973" r:id="rId7"/>
    <p:sldId id="3971" r:id="rId8"/>
    <p:sldId id="3981" r:id="rId9"/>
    <p:sldId id="3982" r:id="rId10"/>
    <p:sldId id="3983" r:id="rId11"/>
    <p:sldId id="4001" r:id="rId12"/>
    <p:sldId id="3984" r:id="rId13"/>
    <p:sldId id="3985" r:id="rId14"/>
    <p:sldId id="3987" r:id="rId15"/>
    <p:sldId id="3988" r:id="rId16"/>
    <p:sldId id="3990" r:id="rId17"/>
    <p:sldId id="3989" r:id="rId18"/>
    <p:sldId id="3992" r:id="rId19"/>
    <p:sldId id="3993" r:id="rId20"/>
    <p:sldId id="3975" r:id="rId21"/>
    <p:sldId id="4002" r:id="rId22"/>
    <p:sldId id="4005" r:id="rId23"/>
    <p:sldId id="4004" r:id="rId24"/>
    <p:sldId id="4003" r:id="rId25"/>
    <p:sldId id="3979" r:id="rId26"/>
    <p:sldId id="4000" r:id="rId27"/>
    <p:sldId id="4006" r:id="rId28"/>
    <p:sldId id="4007" r:id="rId29"/>
    <p:sldId id="3991" r:id="rId30"/>
    <p:sldId id="4008" r:id="rId31"/>
    <p:sldId id="4009" r:id="rId32"/>
    <p:sldId id="4010" r:id="rId33"/>
  </p:sldIdLst>
  <p:sldSz cx="9144000" cy="6858000" type="screen4x3"/>
  <p:notesSz cx="7102475" cy="93884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FF"/>
    <a:srgbClr val="F4B183"/>
    <a:srgbClr val="FFFF99"/>
    <a:srgbClr val="FFF4E7"/>
    <a:srgbClr val="FFF2CC"/>
    <a:srgbClr val="3D481F"/>
    <a:srgbClr val="334017"/>
    <a:srgbClr val="FFCCCC"/>
    <a:srgbClr val="3E491F"/>
    <a:srgbClr val="344017"/>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148" autoAdjust="0"/>
    <p:restoredTop sz="94636" autoAdjust="0"/>
  </p:normalViewPr>
  <p:slideViewPr>
    <p:cSldViewPr snapToGrid="0">
      <p:cViewPr varScale="1">
        <p:scale>
          <a:sx n="162" d="100"/>
          <a:sy n="162" d="100"/>
        </p:scale>
        <p:origin x="1096" y="100"/>
      </p:cViewPr>
      <p:guideLst/>
    </p:cSldViewPr>
  </p:slideViewPr>
  <p:notesTextViewPr>
    <p:cViewPr>
      <p:scale>
        <a:sx n="1" d="1"/>
        <a:sy n="1" d="1"/>
      </p:scale>
      <p:origin x="0" y="0"/>
    </p:cViewPr>
  </p:notesTextViewPr>
  <p:sorterViewPr>
    <p:cViewPr>
      <p:scale>
        <a:sx n="100" d="100"/>
        <a:sy n="100" d="100"/>
      </p:scale>
      <p:origin x="0" y="-47284"/>
    </p:cViewPr>
  </p:sorterViewPr>
  <p:notesViewPr>
    <p:cSldViewPr snapToGrid="0">
      <p:cViewPr varScale="1">
        <p:scale>
          <a:sx n="122" d="100"/>
          <a:sy n="122" d="100"/>
        </p:scale>
        <p:origin x="4932" y="96"/>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tableStyles" Target="tableStyles.xml"/><Relationship Id="rId21" Type="http://schemas.openxmlformats.org/officeDocument/2006/relationships/slide" Target="slides/slide19.xml"/><Relationship Id="rId34" Type="http://schemas.openxmlformats.org/officeDocument/2006/relationships/notesMaster" Target="notesMasters/notesMaster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viewProps" Target="view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presProps" Target="presProp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handoutMaster" Target="handoutMasters/handoutMaster1.xml"/><Relationship Id="rId8" Type="http://schemas.openxmlformats.org/officeDocument/2006/relationships/slide" Target="slides/slide6.xml"/><Relationship Id="rId3" Type="http://schemas.openxmlformats.org/officeDocument/2006/relationships/slide" Target="slides/slid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56D050F2-B705-22B0-17E5-C826B5D73077}"/>
              </a:ext>
            </a:extLst>
          </p:cNvPr>
          <p:cNvSpPr>
            <a:spLocks noGrp="1"/>
          </p:cNvSpPr>
          <p:nvPr>
            <p:ph type="hdr" sz="quarter"/>
          </p:nvPr>
        </p:nvSpPr>
        <p:spPr>
          <a:xfrm>
            <a:off x="0" y="0"/>
            <a:ext cx="3077739" cy="471054"/>
          </a:xfrm>
          <a:prstGeom prst="rect">
            <a:avLst/>
          </a:prstGeom>
        </p:spPr>
        <p:txBody>
          <a:bodyPr vert="horz" lIns="94229" tIns="47114" rIns="94229" bIns="47114" rtlCol="0"/>
          <a:lstStyle>
            <a:lvl1pPr algn="l">
              <a:defRPr sz="1200"/>
            </a:lvl1pPr>
          </a:lstStyle>
          <a:p>
            <a:endParaRPr lang="en-US"/>
          </a:p>
        </p:txBody>
      </p:sp>
      <p:sp>
        <p:nvSpPr>
          <p:cNvPr id="3" name="Date Placeholder 2">
            <a:extLst>
              <a:ext uri="{FF2B5EF4-FFF2-40B4-BE49-F238E27FC236}">
                <a16:creationId xmlns:a16="http://schemas.microsoft.com/office/drawing/2014/main" id="{9A68D3AA-DD06-9A33-8DC5-B8D77E9ECFF7}"/>
              </a:ext>
            </a:extLst>
          </p:cNvPr>
          <p:cNvSpPr>
            <a:spLocks noGrp="1"/>
          </p:cNvSpPr>
          <p:nvPr>
            <p:ph type="dt" sz="quarter" idx="1"/>
          </p:nvPr>
        </p:nvSpPr>
        <p:spPr>
          <a:xfrm>
            <a:off x="4023092" y="0"/>
            <a:ext cx="3077739" cy="471054"/>
          </a:xfrm>
          <a:prstGeom prst="rect">
            <a:avLst/>
          </a:prstGeom>
        </p:spPr>
        <p:txBody>
          <a:bodyPr vert="horz" lIns="94229" tIns="47114" rIns="94229" bIns="47114" rtlCol="0"/>
          <a:lstStyle>
            <a:lvl1pPr algn="r">
              <a:defRPr sz="1200"/>
            </a:lvl1pPr>
          </a:lstStyle>
          <a:p>
            <a:fld id="{9C46CDA2-243C-4BE4-BB8A-CCE78D818377}" type="datetimeFigureOut">
              <a:rPr lang="en-US" smtClean="0"/>
              <a:t>8/22/2023</a:t>
            </a:fld>
            <a:endParaRPr lang="en-US"/>
          </a:p>
        </p:txBody>
      </p:sp>
      <p:sp>
        <p:nvSpPr>
          <p:cNvPr id="4" name="Footer Placeholder 3">
            <a:extLst>
              <a:ext uri="{FF2B5EF4-FFF2-40B4-BE49-F238E27FC236}">
                <a16:creationId xmlns:a16="http://schemas.microsoft.com/office/drawing/2014/main" id="{C3D82612-C319-9F33-BE08-ACC0E330D2D7}"/>
              </a:ext>
            </a:extLst>
          </p:cNvPr>
          <p:cNvSpPr>
            <a:spLocks noGrp="1"/>
          </p:cNvSpPr>
          <p:nvPr>
            <p:ph type="ftr" sz="quarter" idx="2"/>
          </p:nvPr>
        </p:nvSpPr>
        <p:spPr>
          <a:xfrm>
            <a:off x="0" y="8917422"/>
            <a:ext cx="3077739" cy="471053"/>
          </a:xfrm>
          <a:prstGeom prst="rect">
            <a:avLst/>
          </a:prstGeom>
        </p:spPr>
        <p:txBody>
          <a:bodyPr vert="horz" lIns="94229" tIns="47114" rIns="94229" bIns="47114" rtlCol="0" anchor="b"/>
          <a:lstStyle>
            <a:lvl1pPr algn="l">
              <a:defRPr sz="1200"/>
            </a:lvl1pPr>
          </a:lstStyle>
          <a:p>
            <a:r>
              <a:rPr lang="en-US"/>
              <a:t>http://purifiedbyfaith.com/Isaiah/Isaiah.htm</a:t>
            </a:r>
          </a:p>
        </p:txBody>
      </p:sp>
      <p:sp>
        <p:nvSpPr>
          <p:cNvPr id="5" name="Slide Number Placeholder 4">
            <a:extLst>
              <a:ext uri="{FF2B5EF4-FFF2-40B4-BE49-F238E27FC236}">
                <a16:creationId xmlns:a16="http://schemas.microsoft.com/office/drawing/2014/main" id="{6D2CB308-4E45-9087-D1EF-880A281B03A3}"/>
              </a:ext>
            </a:extLst>
          </p:cNvPr>
          <p:cNvSpPr>
            <a:spLocks noGrp="1"/>
          </p:cNvSpPr>
          <p:nvPr>
            <p:ph type="sldNum" sz="quarter" idx="3"/>
          </p:nvPr>
        </p:nvSpPr>
        <p:spPr>
          <a:xfrm>
            <a:off x="4023092" y="8917422"/>
            <a:ext cx="3077739" cy="471053"/>
          </a:xfrm>
          <a:prstGeom prst="rect">
            <a:avLst/>
          </a:prstGeom>
        </p:spPr>
        <p:txBody>
          <a:bodyPr vert="horz" lIns="94229" tIns="47114" rIns="94229" bIns="47114" rtlCol="0" anchor="b"/>
          <a:lstStyle>
            <a:lvl1pPr algn="r">
              <a:defRPr sz="1200"/>
            </a:lvl1pPr>
          </a:lstStyle>
          <a:p>
            <a:fld id="{D3B2534E-7144-40B4-918B-7E2BA6B00A45}" type="slidenum">
              <a:rPr lang="en-US" smtClean="0"/>
              <a:t>‹#›</a:t>
            </a:fld>
            <a:endParaRPr lang="en-US"/>
          </a:p>
        </p:txBody>
      </p:sp>
    </p:spTree>
    <p:extLst>
      <p:ext uri="{BB962C8B-B14F-4D97-AF65-F5344CB8AC3E}">
        <p14:creationId xmlns:p14="http://schemas.microsoft.com/office/powerpoint/2010/main" val="2042909668"/>
      </p:ext>
    </p:extLst>
  </p:cSld>
  <p:clrMap bg1="lt1" tx1="dk1" bg2="lt2" tx2="dk2" accent1="accent1" accent2="accent2" accent3="accent3" accent4="accent4" accent5="accent5" accent6="accent6" hlink="hlink" folHlink="folHlink"/>
  <p:hf hd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7739" cy="471054"/>
          </a:xfrm>
          <a:prstGeom prst="rect">
            <a:avLst/>
          </a:prstGeom>
        </p:spPr>
        <p:txBody>
          <a:bodyPr vert="horz" lIns="94229" tIns="47114" rIns="94229" bIns="47114" rtlCol="0"/>
          <a:lstStyle>
            <a:lvl1pPr algn="l">
              <a:defRPr sz="1200"/>
            </a:lvl1pPr>
          </a:lstStyle>
          <a:p>
            <a:endParaRPr lang="en-US"/>
          </a:p>
        </p:txBody>
      </p:sp>
      <p:sp>
        <p:nvSpPr>
          <p:cNvPr id="3" name="Date Placeholder 2"/>
          <p:cNvSpPr>
            <a:spLocks noGrp="1"/>
          </p:cNvSpPr>
          <p:nvPr>
            <p:ph type="dt" idx="1"/>
          </p:nvPr>
        </p:nvSpPr>
        <p:spPr>
          <a:xfrm>
            <a:off x="4023092" y="0"/>
            <a:ext cx="3077739" cy="471054"/>
          </a:xfrm>
          <a:prstGeom prst="rect">
            <a:avLst/>
          </a:prstGeom>
        </p:spPr>
        <p:txBody>
          <a:bodyPr vert="horz" lIns="94229" tIns="47114" rIns="94229" bIns="47114" rtlCol="0"/>
          <a:lstStyle>
            <a:lvl1pPr algn="r">
              <a:defRPr sz="1200"/>
            </a:lvl1pPr>
          </a:lstStyle>
          <a:p>
            <a:fld id="{495968A8-64DE-47C8-ACE8-5907827ACF34}" type="datetimeFigureOut">
              <a:rPr lang="en-US" smtClean="0"/>
              <a:t>8/22/2023</a:t>
            </a:fld>
            <a:endParaRPr lang="en-US"/>
          </a:p>
        </p:txBody>
      </p:sp>
      <p:sp>
        <p:nvSpPr>
          <p:cNvPr id="4" name="Slide Image Placeholder 3"/>
          <p:cNvSpPr>
            <a:spLocks noGrp="1" noRot="1" noChangeAspect="1"/>
          </p:cNvSpPr>
          <p:nvPr>
            <p:ph type="sldImg" idx="2"/>
          </p:nvPr>
        </p:nvSpPr>
        <p:spPr>
          <a:xfrm>
            <a:off x="1438275" y="1173163"/>
            <a:ext cx="4225925" cy="3168650"/>
          </a:xfrm>
          <a:prstGeom prst="rect">
            <a:avLst/>
          </a:prstGeom>
          <a:noFill/>
          <a:ln w="12700">
            <a:solidFill>
              <a:prstClr val="black"/>
            </a:solidFill>
          </a:ln>
        </p:spPr>
        <p:txBody>
          <a:bodyPr vert="horz" lIns="94229" tIns="47114" rIns="94229" bIns="47114" rtlCol="0" anchor="ctr"/>
          <a:lstStyle/>
          <a:p>
            <a:endParaRPr lang="en-US"/>
          </a:p>
        </p:txBody>
      </p:sp>
      <p:sp>
        <p:nvSpPr>
          <p:cNvPr id="5" name="Notes Placeholder 4"/>
          <p:cNvSpPr>
            <a:spLocks noGrp="1"/>
          </p:cNvSpPr>
          <p:nvPr>
            <p:ph type="body" sz="quarter" idx="3"/>
          </p:nvPr>
        </p:nvSpPr>
        <p:spPr>
          <a:xfrm>
            <a:off x="710248" y="4518204"/>
            <a:ext cx="5681980" cy="3696712"/>
          </a:xfrm>
          <a:prstGeom prst="rect">
            <a:avLst/>
          </a:prstGeom>
        </p:spPr>
        <p:txBody>
          <a:bodyPr vert="horz" lIns="94229" tIns="47114" rIns="94229" bIns="47114"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917422"/>
            <a:ext cx="3077739" cy="471053"/>
          </a:xfrm>
          <a:prstGeom prst="rect">
            <a:avLst/>
          </a:prstGeom>
        </p:spPr>
        <p:txBody>
          <a:bodyPr vert="horz" lIns="94229" tIns="47114" rIns="94229" bIns="47114" rtlCol="0" anchor="b"/>
          <a:lstStyle>
            <a:lvl1pPr algn="l">
              <a:defRPr sz="1200"/>
            </a:lvl1pPr>
          </a:lstStyle>
          <a:p>
            <a:r>
              <a:rPr lang="en-US"/>
              <a:t>http://purifiedbyfaith.com/Isaiah/Isaiah.htm</a:t>
            </a:r>
          </a:p>
        </p:txBody>
      </p:sp>
      <p:sp>
        <p:nvSpPr>
          <p:cNvPr id="7" name="Slide Number Placeholder 6"/>
          <p:cNvSpPr>
            <a:spLocks noGrp="1"/>
          </p:cNvSpPr>
          <p:nvPr>
            <p:ph type="sldNum" sz="quarter" idx="5"/>
          </p:nvPr>
        </p:nvSpPr>
        <p:spPr>
          <a:xfrm>
            <a:off x="4023092" y="8917422"/>
            <a:ext cx="3077739" cy="471053"/>
          </a:xfrm>
          <a:prstGeom prst="rect">
            <a:avLst/>
          </a:prstGeom>
        </p:spPr>
        <p:txBody>
          <a:bodyPr vert="horz" lIns="94229" tIns="47114" rIns="94229" bIns="47114" rtlCol="0" anchor="b"/>
          <a:lstStyle>
            <a:lvl1pPr algn="r">
              <a:defRPr sz="1200"/>
            </a:lvl1pPr>
          </a:lstStyle>
          <a:p>
            <a:fld id="{B78FD6F2-DA5A-4383-88C2-0A1D32D7323F}" type="slidenum">
              <a:rPr lang="en-US" smtClean="0"/>
              <a:t>‹#›</a:t>
            </a:fld>
            <a:endParaRPr lang="en-US"/>
          </a:p>
        </p:txBody>
      </p:sp>
    </p:spTree>
    <p:extLst>
      <p:ext uri="{BB962C8B-B14F-4D97-AF65-F5344CB8AC3E}">
        <p14:creationId xmlns:p14="http://schemas.microsoft.com/office/powerpoint/2010/main" val="2536152781"/>
      </p:ext>
    </p:extLst>
  </p:cSld>
  <p:clrMap bg1="lt1" tx1="dk1" bg2="lt2" tx2="dk2" accent1="accent1" accent2="accent2" accent3="accent3" accent4="accent4" accent5="accent5" accent6="accent6" hlink="hlink" folHlink="folHlink"/>
  <p:hf hd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02AB77-487A-CC2B-ACF6-94DC113A73E9}"/>
              </a:ext>
            </a:extLst>
          </p:cNvPr>
          <p:cNvSpPr>
            <a:spLocks noGrp="1"/>
          </p:cNvSpPr>
          <p:nvPr>
            <p:ph type="ctrTitle"/>
          </p:nvPr>
        </p:nvSpPr>
        <p:spPr>
          <a:xfrm>
            <a:off x="1143000" y="1122363"/>
            <a:ext cx="6858000" cy="2387600"/>
          </a:xfrm>
        </p:spPr>
        <p:txBody>
          <a:bodyPr anchor="b"/>
          <a:lstStyle>
            <a:lvl1pPr algn="ctr">
              <a:defRPr sz="4500"/>
            </a:lvl1pPr>
          </a:lstStyle>
          <a:p>
            <a:r>
              <a:rPr lang="en-US"/>
              <a:t>Click to edit Master title style</a:t>
            </a:r>
          </a:p>
        </p:txBody>
      </p:sp>
      <p:sp>
        <p:nvSpPr>
          <p:cNvPr id="3" name="Subtitle 2">
            <a:extLst>
              <a:ext uri="{FF2B5EF4-FFF2-40B4-BE49-F238E27FC236}">
                <a16:creationId xmlns:a16="http://schemas.microsoft.com/office/drawing/2014/main" id="{5E1D5E2C-365B-D2DD-CFBE-34511E03293B}"/>
              </a:ext>
            </a:extLst>
          </p:cNvPr>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p>
        </p:txBody>
      </p:sp>
      <p:sp>
        <p:nvSpPr>
          <p:cNvPr id="4" name="Date Placeholder 3">
            <a:extLst>
              <a:ext uri="{FF2B5EF4-FFF2-40B4-BE49-F238E27FC236}">
                <a16:creationId xmlns:a16="http://schemas.microsoft.com/office/drawing/2014/main" id="{4D250012-B16C-E6B3-1135-9DDED2153C1C}"/>
              </a:ext>
            </a:extLst>
          </p:cNvPr>
          <p:cNvSpPr>
            <a:spLocks noGrp="1"/>
          </p:cNvSpPr>
          <p:nvPr>
            <p:ph type="dt" sz="half" idx="10"/>
          </p:nvPr>
        </p:nvSpPr>
        <p:spPr>
          <a:xfrm>
            <a:off x="628650" y="6356351"/>
            <a:ext cx="2057400" cy="365125"/>
          </a:xfrm>
          <a:prstGeom prst="rect">
            <a:avLst/>
          </a:prstGeom>
        </p:spPr>
        <p:txBody>
          <a:bodyPr/>
          <a:lstStyle/>
          <a:p>
            <a:fld id="{9F4C82AD-DBC2-4394-8D52-CAB38C445915}" type="datetimeFigureOut">
              <a:rPr lang="en-US" smtClean="0"/>
              <a:t>8/22/2023</a:t>
            </a:fld>
            <a:endParaRPr lang="en-US"/>
          </a:p>
        </p:txBody>
      </p:sp>
      <p:sp>
        <p:nvSpPr>
          <p:cNvPr id="5" name="Footer Placeholder 4">
            <a:extLst>
              <a:ext uri="{FF2B5EF4-FFF2-40B4-BE49-F238E27FC236}">
                <a16:creationId xmlns:a16="http://schemas.microsoft.com/office/drawing/2014/main" id="{F22E8138-1B51-C3C1-A56D-E7378E02A4A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7C5A051-833C-F097-0163-0DE7828FD56B}"/>
              </a:ext>
            </a:extLst>
          </p:cNvPr>
          <p:cNvSpPr>
            <a:spLocks noGrp="1"/>
          </p:cNvSpPr>
          <p:nvPr>
            <p:ph type="sldNum" sz="quarter" idx="12"/>
          </p:nvPr>
        </p:nvSpPr>
        <p:spPr>
          <a:xfrm>
            <a:off x="6457950" y="6356351"/>
            <a:ext cx="2057400" cy="365125"/>
          </a:xfrm>
          <a:prstGeom prst="rect">
            <a:avLst/>
          </a:prstGeom>
        </p:spPr>
        <p:txBody>
          <a:bodyPr/>
          <a:lstStyle/>
          <a:p>
            <a:fld id="{25B71B97-0AFD-42BC-BA0A-3E971DE8975C}" type="slidenum">
              <a:rPr lang="en-US" smtClean="0"/>
              <a:t>‹#›</a:t>
            </a:fld>
            <a:endParaRPr lang="en-US"/>
          </a:p>
        </p:txBody>
      </p:sp>
    </p:spTree>
    <p:extLst>
      <p:ext uri="{BB962C8B-B14F-4D97-AF65-F5344CB8AC3E}">
        <p14:creationId xmlns:p14="http://schemas.microsoft.com/office/powerpoint/2010/main" val="164499651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7B7CDE-6A48-EDB8-49BF-EED5573444F1}"/>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2186AB15-130B-B498-CBA2-F02B539D3AD9}"/>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C785008-485D-300B-FE28-FD64D465CD03}"/>
              </a:ext>
            </a:extLst>
          </p:cNvPr>
          <p:cNvSpPr>
            <a:spLocks noGrp="1"/>
          </p:cNvSpPr>
          <p:nvPr>
            <p:ph type="dt" sz="half" idx="10"/>
          </p:nvPr>
        </p:nvSpPr>
        <p:spPr>
          <a:xfrm>
            <a:off x="628650" y="6356351"/>
            <a:ext cx="2057400" cy="365125"/>
          </a:xfrm>
          <a:prstGeom prst="rect">
            <a:avLst/>
          </a:prstGeom>
        </p:spPr>
        <p:txBody>
          <a:bodyPr/>
          <a:lstStyle/>
          <a:p>
            <a:fld id="{9F4C82AD-DBC2-4394-8D52-CAB38C445915}" type="datetimeFigureOut">
              <a:rPr lang="en-US" smtClean="0"/>
              <a:t>8/22/2023</a:t>
            </a:fld>
            <a:endParaRPr lang="en-US"/>
          </a:p>
        </p:txBody>
      </p:sp>
      <p:sp>
        <p:nvSpPr>
          <p:cNvPr id="5" name="Footer Placeholder 4">
            <a:extLst>
              <a:ext uri="{FF2B5EF4-FFF2-40B4-BE49-F238E27FC236}">
                <a16:creationId xmlns:a16="http://schemas.microsoft.com/office/drawing/2014/main" id="{A104E38C-BF2D-EFB0-F248-4EB5C202B52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4ACD659-9E26-5BF8-A5F8-DE8143D9046E}"/>
              </a:ext>
            </a:extLst>
          </p:cNvPr>
          <p:cNvSpPr>
            <a:spLocks noGrp="1"/>
          </p:cNvSpPr>
          <p:nvPr>
            <p:ph type="sldNum" sz="quarter" idx="12"/>
          </p:nvPr>
        </p:nvSpPr>
        <p:spPr>
          <a:xfrm>
            <a:off x="6457950" y="6356351"/>
            <a:ext cx="2057400" cy="365125"/>
          </a:xfrm>
          <a:prstGeom prst="rect">
            <a:avLst/>
          </a:prstGeom>
        </p:spPr>
        <p:txBody>
          <a:bodyPr/>
          <a:lstStyle/>
          <a:p>
            <a:fld id="{25B71B97-0AFD-42BC-BA0A-3E971DE8975C}" type="slidenum">
              <a:rPr lang="en-US" smtClean="0"/>
              <a:t>‹#›</a:t>
            </a:fld>
            <a:endParaRPr lang="en-US"/>
          </a:p>
        </p:txBody>
      </p:sp>
    </p:spTree>
    <p:extLst>
      <p:ext uri="{BB962C8B-B14F-4D97-AF65-F5344CB8AC3E}">
        <p14:creationId xmlns:p14="http://schemas.microsoft.com/office/powerpoint/2010/main" val="42157335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CB24557-7F9A-2497-5FE6-AE81CDD1B28C}"/>
              </a:ext>
            </a:extLst>
          </p:cNvPr>
          <p:cNvSpPr>
            <a:spLocks noGrp="1"/>
          </p:cNvSpPr>
          <p:nvPr>
            <p:ph type="title" orient="vert"/>
          </p:nvPr>
        </p:nvSpPr>
        <p:spPr>
          <a:xfrm>
            <a:off x="6543675" y="365125"/>
            <a:ext cx="1971675"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563107AF-F674-233C-8BE3-B93A8819C780}"/>
              </a:ext>
            </a:extLst>
          </p:cNvPr>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EFF0A74-074B-045E-87F8-F14CA0F55732}"/>
              </a:ext>
            </a:extLst>
          </p:cNvPr>
          <p:cNvSpPr>
            <a:spLocks noGrp="1"/>
          </p:cNvSpPr>
          <p:nvPr>
            <p:ph type="dt" sz="half" idx="10"/>
          </p:nvPr>
        </p:nvSpPr>
        <p:spPr>
          <a:xfrm>
            <a:off x="628650" y="6356351"/>
            <a:ext cx="2057400" cy="365125"/>
          </a:xfrm>
          <a:prstGeom prst="rect">
            <a:avLst/>
          </a:prstGeom>
        </p:spPr>
        <p:txBody>
          <a:bodyPr/>
          <a:lstStyle/>
          <a:p>
            <a:fld id="{9F4C82AD-DBC2-4394-8D52-CAB38C445915}" type="datetimeFigureOut">
              <a:rPr lang="en-US" smtClean="0"/>
              <a:t>8/22/2023</a:t>
            </a:fld>
            <a:endParaRPr lang="en-US"/>
          </a:p>
        </p:txBody>
      </p:sp>
      <p:sp>
        <p:nvSpPr>
          <p:cNvPr id="5" name="Footer Placeholder 4">
            <a:extLst>
              <a:ext uri="{FF2B5EF4-FFF2-40B4-BE49-F238E27FC236}">
                <a16:creationId xmlns:a16="http://schemas.microsoft.com/office/drawing/2014/main" id="{C002A128-B25E-4D40-250D-26BFFE7C366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D36E019-3400-0882-28F5-938FC3C5C581}"/>
              </a:ext>
            </a:extLst>
          </p:cNvPr>
          <p:cNvSpPr>
            <a:spLocks noGrp="1"/>
          </p:cNvSpPr>
          <p:nvPr>
            <p:ph type="sldNum" sz="quarter" idx="12"/>
          </p:nvPr>
        </p:nvSpPr>
        <p:spPr>
          <a:xfrm>
            <a:off x="6457950" y="6356351"/>
            <a:ext cx="2057400" cy="365125"/>
          </a:xfrm>
          <a:prstGeom prst="rect">
            <a:avLst/>
          </a:prstGeom>
        </p:spPr>
        <p:txBody>
          <a:bodyPr/>
          <a:lstStyle/>
          <a:p>
            <a:fld id="{25B71B97-0AFD-42BC-BA0A-3E971DE8975C}" type="slidenum">
              <a:rPr lang="en-US" smtClean="0"/>
              <a:t>‹#›</a:t>
            </a:fld>
            <a:endParaRPr lang="en-US"/>
          </a:p>
        </p:txBody>
      </p:sp>
    </p:spTree>
    <p:extLst>
      <p:ext uri="{BB962C8B-B14F-4D97-AF65-F5344CB8AC3E}">
        <p14:creationId xmlns:p14="http://schemas.microsoft.com/office/powerpoint/2010/main" val="301032084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F7C3684F-6E02-41A5-B07B-A82B4A395C65}" type="datetimeFigureOut">
              <a:rPr lang="en-US" smtClean="0"/>
              <a:t>8/22/2023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177199305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normAutofit/>
          </a:bodyPr>
          <a:lstStyle>
            <a:lvl1pPr>
              <a:defRPr sz="2800"/>
            </a:lvl1pPr>
            <a:lvl2pPr>
              <a:defRPr sz="2400"/>
            </a:lvl2pPr>
            <a:lvl3pPr>
              <a:defRPr sz="2000"/>
            </a:lvl3pPr>
            <a:lvl4pPr>
              <a:defRPr sz="1800"/>
            </a:lvl4pPr>
            <a:lvl5pPr>
              <a:defRPr sz="18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F7C3684F-6E02-41A5-B07B-A82B4A395C65}" type="datetimeFigureOut">
              <a:rPr lang="en-US" smtClean="0"/>
              <a:t>8/22/2023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252003572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7C3684F-6E02-41A5-B07B-A82B4A395C65}" type="datetimeFigureOut">
              <a:rPr lang="en-US" smtClean="0"/>
              <a:t>8/22/2023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374966996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F7C3684F-6E02-41A5-B07B-A82B4A395C65}" type="datetimeFigureOut">
              <a:rPr lang="en-US" smtClean="0"/>
              <a:t>8/22/2023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141214897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F7C3684F-6E02-41A5-B07B-A82B4A395C65}" type="datetimeFigureOut">
              <a:rPr lang="en-US" smtClean="0"/>
              <a:t>8/22/2023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415266382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F7C3684F-6E02-41A5-B07B-A82B4A395C65}" type="datetimeFigureOut">
              <a:rPr lang="en-US" smtClean="0"/>
              <a:t>8/22/2023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99012747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7C3684F-6E02-41A5-B07B-A82B4A395C65}" type="datetimeFigureOut">
              <a:rPr lang="en-US" smtClean="0"/>
              <a:t>8/22/2023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426227597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7C3684F-6E02-41A5-B07B-A82B4A395C65}" type="datetimeFigureOut">
              <a:rPr lang="en-US" smtClean="0"/>
              <a:t>8/22/2023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39538823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Pr>
        <a:gradFill>
          <a:gsLst>
            <a:gs pos="0">
              <a:srgbClr val="3D481F"/>
            </a:gs>
            <a:gs pos="100000">
              <a:srgbClr val="334017"/>
            </a:gs>
          </a:gsLst>
          <a:lin ang="10800000" scaled="0"/>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F40CA6-7632-25D4-B48A-BFA8A91319E9}"/>
              </a:ext>
            </a:extLst>
          </p:cNvPr>
          <p:cNvSpPr>
            <a:spLocks noGrp="1"/>
          </p:cNvSpPr>
          <p:nvPr>
            <p:ph type="title"/>
          </p:nvPr>
        </p:nvSpPr>
        <p:spPr>
          <a:xfrm>
            <a:off x="0" y="0"/>
            <a:ext cx="9144000" cy="896145"/>
          </a:xfrm>
        </p:spPr>
        <p:txBody>
          <a:bodyPr>
            <a:normAutofit/>
          </a:bodyPr>
          <a:lstStyle>
            <a:lvl1pPr algn="ctr">
              <a:defRPr sz="4800" b="1">
                <a:solidFill>
                  <a:srgbClr val="FFFF99"/>
                </a:solidFill>
                <a:latin typeface="Century Gothic" panose="020B0502020202020204" pitchFamily="34" charset="0"/>
              </a:defRPr>
            </a:lvl1pPr>
          </a:lstStyle>
          <a:p>
            <a:r>
              <a:rPr lang="en-US" dirty="0"/>
              <a:t>Click to edit Master title style</a:t>
            </a:r>
          </a:p>
        </p:txBody>
      </p:sp>
      <p:sp>
        <p:nvSpPr>
          <p:cNvPr id="3" name="Content Placeholder 2">
            <a:extLst>
              <a:ext uri="{FF2B5EF4-FFF2-40B4-BE49-F238E27FC236}">
                <a16:creationId xmlns:a16="http://schemas.microsoft.com/office/drawing/2014/main" id="{5435CAD6-6C27-7A82-467E-BD3D43667402}"/>
              </a:ext>
            </a:extLst>
          </p:cNvPr>
          <p:cNvSpPr>
            <a:spLocks noGrp="1"/>
          </p:cNvSpPr>
          <p:nvPr>
            <p:ph idx="1"/>
          </p:nvPr>
        </p:nvSpPr>
        <p:spPr>
          <a:xfrm>
            <a:off x="364975" y="1047832"/>
            <a:ext cx="8449370" cy="5278403"/>
          </a:xfrm>
        </p:spPr>
        <p:txBody>
          <a:bodyPr>
            <a:normAutofit/>
          </a:bodyPr>
          <a:lstStyle>
            <a:lvl1pPr>
              <a:defRPr sz="3200">
                <a:solidFill>
                  <a:schemeClr val="bg1"/>
                </a:solidFill>
              </a:defRPr>
            </a:lvl1pPr>
            <a:lvl2pPr>
              <a:defRPr sz="2800">
                <a:solidFill>
                  <a:schemeClr val="bg1"/>
                </a:solidFill>
              </a:defRPr>
            </a:lvl2pPr>
            <a:lvl3pPr>
              <a:defRPr sz="2000">
                <a:solidFill>
                  <a:schemeClr val="bg1"/>
                </a:solidFill>
              </a:defRPr>
            </a:lvl3pPr>
            <a:lvl4pPr>
              <a:defRPr sz="1800">
                <a:solidFill>
                  <a:schemeClr val="bg1"/>
                </a:solidFill>
              </a:defRPr>
            </a:lvl4pPr>
            <a:lvl5pPr>
              <a:defRPr sz="1800">
                <a:solidFill>
                  <a:schemeClr val="bg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a:extLst>
              <a:ext uri="{FF2B5EF4-FFF2-40B4-BE49-F238E27FC236}">
                <a16:creationId xmlns:a16="http://schemas.microsoft.com/office/drawing/2014/main" id="{E638947B-5521-3397-C94B-6EDAF3D7E541}"/>
              </a:ext>
            </a:extLst>
          </p:cNvPr>
          <p:cNvSpPr>
            <a:spLocks noGrp="1"/>
          </p:cNvSpPr>
          <p:nvPr>
            <p:ph type="ftr" sz="quarter" idx="11"/>
          </p:nvPr>
        </p:nvSpPr>
        <p:spPr>
          <a:xfrm>
            <a:off x="0" y="6492875"/>
            <a:ext cx="9144000" cy="365125"/>
          </a:xfrm>
        </p:spPr>
        <p:txBody>
          <a:bodyPr/>
          <a:lstStyle>
            <a:lvl1pPr algn="l">
              <a:defRPr sz="1800">
                <a:solidFill>
                  <a:schemeClr val="bg1"/>
                </a:solidFill>
              </a:defRPr>
            </a:lvl1pPr>
          </a:lstStyle>
          <a:p>
            <a:r>
              <a:rPr lang="en-US"/>
              <a:t>Footer</a:t>
            </a:r>
            <a:endParaRPr lang="en-US" dirty="0"/>
          </a:p>
        </p:txBody>
      </p:sp>
    </p:spTree>
    <p:extLst>
      <p:ext uri="{BB962C8B-B14F-4D97-AF65-F5344CB8AC3E}">
        <p14:creationId xmlns:p14="http://schemas.microsoft.com/office/powerpoint/2010/main" val="1213301168"/>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7C3684F-6E02-41A5-B07B-A82B4A395C65}" type="datetimeFigureOut">
              <a:rPr lang="en-US" smtClean="0"/>
              <a:t>8/22/2023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95383792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7C3684F-6E02-41A5-B07B-A82B4A395C65}" type="datetimeFigureOut">
              <a:rPr lang="en-US" smtClean="0"/>
              <a:t>8/22/2023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20091238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7C3684F-6E02-41A5-B07B-A82B4A395C65}" type="datetimeFigureOut">
              <a:rPr lang="en-US" smtClean="0"/>
              <a:t>8/22/2023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27914916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2EFDE3-4C31-932F-C15E-1ACF814F1020}"/>
              </a:ext>
            </a:extLst>
          </p:cNvPr>
          <p:cNvSpPr>
            <a:spLocks noGrp="1"/>
          </p:cNvSpPr>
          <p:nvPr>
            <p:ph type="title"/>
          </p:nvPr>
        </p:nvSpPr>
        <p:spPr>
          <a:xfrm>
            <a:off x="623888" y="1709739"/>
            <a:ext cx="7886700" cy="2852737"/>
          </a:xfrm>
        </p:spPr>
        <p:txBody>
          <a:bodyPr anchor="b"/>
          <a:lstStyle>
            <a:lvl1pPr>
              <a:defRPr sz="4500"/>
            </a:lvl1pPr>
          </a:lstStyle>
          <a:p>
            <a:r>
              <a:rPr lang="en-US"/>
              <a:t>Click to edit Master title style</a:t>
            </a:r>
          </a:p>
        </p:txBody>
      </p:sp>
      <p:sp>
        <p:nvSpPr>
          <p:cNvPr id="3" name="Text Placeholder 2">
            <a:extLst>
              <a:ext uri="{FF2B5EF4-FFF2-40B4-BE49-F238E27FC236}">
                <a16:creationId xmlns:a16="http://schemas.microsoft.com/office/drawing/2014/main" id="{97C8FBD2-43D8-4C19-977D-583994355495}"/>
              </a:ext>
            </a:extLst>
          </p:cNvPr>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84AD6EDB-B552-2B48-2A4B-ACF1F1B6E50B}"/>
              </a:ext>
            </a:extLst>
          </p:cNvPr>
          <p:cNvSpPr>
            <a:spLocks noGrp="1"/>
          </p:cNvSpPr>
          <p:nvPr>
            <p:ph type="dt" sz="half" idx="10"/>
          </p:nvPr>
        </p:nvSpPr>
        <p:spPr>
          <a:xfrm>
            <a:off x="628650" y="6356351"/>
            <a:ext cx="2057400" cy="365125"/>
          </a:xfrm>
          <a:prstGeom prst="rect">
            <a:avLst/>
          </a:prstGeom>
        </p:spPr>
        <p:txBody>
          <a:bodyPr/>
          <a:lstStyle/>
          <a:p>
            <a:fld id="{9F4C82AD-DBC2-4394-8D52-CAB38C445915}" type="datetimeFigureOut">
              <a:rPr lang="en-US" smtClean="0"/>
              <a:t>8/22/2023</a:t>
            </a:fld>
            <a:endParaRPr lang="en-US"/>
          </a:p>
        </p:txBody>
      </p:sp>
      <p:sp>
        <p:nvSpPr>
          <p:cNvPr id="5" name="Footer Placeholder 4">
            <a:extLst>
              <a:ext uri="{FF2B5EF4-FFF2-40B4-BE49-F238E27FC236}">
                <a16:creationId xmlns:a16="http://schemas.microsoft.com/office/drawing/2014/main" id="{AEE4F342-91BE-6EEE-8ADC-741967A1568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5F84FE7-5F44-3368-149B-B9651396EE0E}"/>
              </a:ext>
            </a:extLst>
          </p:cNvPr>
          <p:cNvSpPr>
            <a:spLocks noGrp="1"/>
          </p:cNvSpPr>
          <p:nvPr>
            <p:ph type="sldNum" sz="quarter" idx="12"/>
          </p:nvPr>
        </p:nvSpPr>
        <p:spPr>
          <a:xfrm>
            <a:off x="6457950" y="6356351"/>
            <a:ext cx="2057400" cy="365125"/>
          </a:xfrm>
          <a:prstGeom prst="rect">
            <a:avLst/>
          </a:prstGeom>
        </p:spPr>
        <p:txBody>
          <a:bodyPr/>
          <a:lstStyle/>
          <a:p>
            <a:fld id="{25B71B97-0AFD-42BC-BA0A-3E971DE8975C}" type="slidenum">
              <a:rPr lang="en-US" smtClean="0"/>
              <a:t>‹#›</a:t>
            </a:fld>
            <a:endParaRPr lang="en-US"/>
          </a:p>
        </p:txBody>
      </p:sp>
    </p:spTree>
    <p:extLst>
      <p:ext uri="{BB962C8B-B14F-4D97-AF65-F5344CB8AC3E}">
        <p14:creationId xmlns:p14="http://schemas.microsoft.com/office/powerpoint/2010/main" val="35923092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7D7404-C9B0-1AE3-C397-FAAA137F7F4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E94BD34-B193-A1C3-51DA-AF91DC2CCBDC}"/>
              </a:ext>
            </a:extLst>
          </p:cNvPr>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EAB51081-C60F-DED8-2436-24B862136439}"/>
              </a:ext>
            </a:extLst>
          </p:cNvPr>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BCBFBB94-90A8-F8FC-967B-84DB0A7B4295}"/>
              </a:ext>
            </a:extLst>
          </p:cNvPr>
          <p:cNvSpPr>
            <a:spLocks noGrp="1"/>
          </p:cNvSpPr>
          <p:nvPr>
            <p:ph type="dt" sz="half" idx="10"/>
          </p:nvPr>
        </p:nvSpPr>
        <p:spPr>
          <a:xfrm>
            <a:off x="628650" y="6356351"/>
            <a:ext cx="2057400" cy="365125"/>
          </a:xfrm>
          <a:prstGeom prst="rect">
            <a:avLst/>
          </a:prstGeom>
        </p:spPr>
        <p:txBody>
          <a:bodyPr/>
          <a:lstStyle/>
          <a:p>
            <a:fld id="{9F4C82AD-DBC2-4394-8D52-CAB38C445915}" type="datetimeFigureOut">
              <a:rPr lang="en-US" smtClean="0"/>
              <a:t>8/22/2023</a:t>
            </a:fld>
            <a:endParaRPr lang="en-US"/>
          </a:p>
        </p:txBody>
      </p:sp>
      <p:sp>
        <p:nvSpPr>
          <p:cNvPr id="6" name="Footer Placeholder 5">
            <a:extLst>
              <a:ext uri="{FF2B5EF4-FFF2-40B4-BE49-F238E27FC236}">
                <a16:creationId xmlns:a16="http://schemas.microsoft.com/office/drawing/2014/main" id="{700EE73D-3696-BECE-C8B3-4D5DE43FAAC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0BE6DE2-C09A-F5BD-2960-7EB53FAD0660}"/>
              </a:ext>
            </a:extLst>
          </p:cNvPr>
          <p:cNvSpPr>
            <a:spLocks noGrp="1"/>
          </p:cNvSpPr>
          <p:nvPr>
            <p:ph type="sldNum" sz="quarter" idx="12"/>
          </p:nvPr>
        </p:nvSpPr>
        <p:spPr>
          <a:xfrm>
            <a:off x="6457950" y="6356351"/>
            <a:ext cx="2057400" cy="365125"/>
          </a:xfrm>
          <a:prstGeom prst="rect">
            <a:avLst/>
          </a:prstGeom>
        </p:spPr>
        <p:txBody>
          <a:bodyPr/>
          <a:lstStyle/>
          <a:p>
            <a:fld id="{25B71B97-0AFD-42BC-BA0A-3E971DE8975C}" type="slidenum">
              <a:rPr lang="en-US" smtClean="0"/>
              <a:t>‹#›</a:t>
            </a:fld>
            <a:endParaRPr lang="en-US"/>
          </a:p>
        </p:txBody>
      </p:sp>
    </p:spTree>
    <p:extLst>
      <p:ext uri="{BB962C8B-B14F-4D97-AF65-F5344CB8AC3E}">
        <p14:creationId xmlns:p14="http://schemas.microsoft.com/office/powerpoint/2010/main" val="262053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C74CCA-7B59-179B-85D3-4D30970FE9B1}"/>
              </a:ext>
            </a:extLst>
          </p:cNvPr>
          <p:cNvSpPr>
            <a:spLocks noGrp="1"/>
          </p:cNvSpPr>
          <p:nvPr>
            <p:ph type="title"/>
          </p:nvPr>
        </p:nvSpPr>
        <p:spPr>
          <a:xfrm>
            <a:off x="629841" y="365126"/>
            <a:ext cx="78867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67CAA025-89AA-816C-2BCF-30160B3E999D}"/>
              </a:ext>
            </a:extLst>
          </p:cNvPr>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a:extLst>
              <a:ext uri="{FF2B5EF4-FFF2-40B4-BE49-F238E27FC236}">
                <a16:creationId xmlns:a16="http://schemas.microsoft.com/office/drawing/2014/main" id="{0655EB38-B8D4-6F57-912F-254232804469}"/>
              </a:ext>
            </a:extLst>
          </p:cNvPr>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F6909745-13BC-AD72-660A-7C76352CE4C8}"/>
              </a:ext>
            </a:extLst>
          </p:cNvPr>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a:extLst>
              <a:ext uri="{FF2B5EF4-FFF2-40B4-BE49-F238E27FC236}">
                <a16:creationId xmlns:a16="http://schemas.microsoft.com/office/drawing/2014/main" id="{7DCE41B4-D4B3-68FD-B42C-5F8701719B9C}"/>
              </a:ext>
            </a:extLst>
          </p:cNvPr>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AE6C55AD-B154-C65C-B81E-B7A9F198C462}"/>
              </a:ext>
            </a:extLst>
          </p:cNvPr>
          <p:cNvSpPr>
            <a:spLocks noGrp="1"/>
          </p:cNvSpPr>
          <p:nvPr>
            <p:ph type="dt" sz="half" idx="10"/>
          </p:nvPr>
        </p:nvSpPr>
        <p:spPr>
          <a:xfrm>
            <a:off x="628650" y="6356351"/>
            <a:ext cx="2057400" cy="365125"/>
          </a:xfrm>
          <a:prstGeom prst="rect">
            <a:avLst/>
          </a:prstGeom>
        </p:spPr>
        <p:txBody>
          <a:bodyPr/>
          <a:lstStyle/>
          <a:p>
            <a:fld id="{9F4C82AD-DBC2-4394-8D52-CAB38C445915}" type="datetimeFigureOut">
              <a:rPr lang="en-US" smtClean="0"/>
              <a:t>8/22/2023</a:t>
            </a:fld>
            <a:endParaRPr lang="en-US"/>
          </a:p>
        </p:txBody>
      </p:sp>
      <p:sp>
        <p:nvSpPr>
          <p:cNvPr id="8" name="Footer Placeholder 7">
            <a:extLst>
              <a:ext uri="{FF2B5EF4-FFF2-40B4-BE49-F238E27FC236}">
                <a16:creationId xmlns:a16="http://schemas.microsoft.com/office/drawing/2014/main" id="{A8AAD716-F2EA-9743-B03F-56A781D6B2D7}"/>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11959F30-DB59-6E43-0343-E63D131464A5}"/>
              </a:ext>
            </a:extLst>
          </p:cNvPr>
          <p:cNvSpPr>
            <a:spLocks noGrp="1"/>
          </p:cNvSpPr>
          <p:nvPr>
            <p:ph type="sldNum" sz="quarter" idx="12"/>
          </p:nvPr>
        </p:nvSpPr>
        <p:spPr>
          <a:xfrm>
            <a:off x="6457950" y="6356351"/>
            <a:ext cx="2057400" cy="365125"/>
          </a:xfrm>
          <a:prstGeom prst="rect">
            <a:avLst/>
          </a:prstGeom>
        </p:spPr>
        <p:txBody>
          <a:bodyPr/>
          <a:lstStyle/>
          <a:p>
            <a:fld id="{25B71B97-0AFD-42BC-BA0A-3E971DE8975C}" type="slidenum">
              <a:rPr lang="en-US" smtClean="0"/>
              <a:t>‹#›</a:t>
            </a:fld>
            <a:endParaRPr lang="en-US"/>
          </a:p>
        </p:txBody>
      </p:sp>
    </p:spTree>
    <p:extLst>
      <p:ext uri="{BB962C8B-B14F-4D97-AF65-F5344CB8AC3E}">
        <p14:creationId xmlns:p14="http://schemas.microsoft.com/office/powerpoint/2010/main" val="154963932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E51379-91C6-EADA-843E-AAF82B2EF0DB}"/>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935EB847-734C-2F82-8FFB-9757D1FC7EA5}"/>
              </a:ext>
            </a:extLst>
          </p:cNvPr>
          <p:cNvSpPr>
            <a:spLocks noGrp="1"/>
          </p:cNvSpPr>
          <p:nvPr>
            <p:ph type="dt" sz="half" idx="10"/>
          </p:nvPr>
        </p:nvSpPr>
        <p:spPr>
          <a:xfrm>
            <a:off x="628650" y="6356351"/>
            <a:ext cx="2057400" cy="365125"/>
          </a:xfrm>
          <a:prstGeom prst="rect">
            <a:avLst/>
          </a:prstGeom>
        </p:spPr>
        <p:txBody>
          <a:bodyPr/>
          <a:lstStyle/>
          <a:p>
            <a:fld id="{9F4C82AD-DBC2-4394-8D52-CAB38C445915}" type="datetimeFigureOut">
              <a:rPr lang="en-US" smtClean="0"/>
              <a:t>8/22/2023</a:t>
            </a:fld>
            <a:endParaRPr lang="en-US"/>
          </a:p>
        </p:txBody>
      </p:sp>
      <p:sp>
        <p:nvSpPr>
          <p:cNvPr id="4" name="Footer Placeholder 3">
            <a:extLst>
              <a:ext uri="{FF2B5EF4-FFF2-40B4-BE49-F238E27FC236}">
                <a16:creationId xmlns:a16="http://schemas.microsoft.com/office/drawing/2014/main" id="{A8D90EAD-B22D-0ADA-9985-3A4081C24B79}"/>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B0E7D041-5C2D-6229-D4E9-5EF75A18AB2B}"/>
              </a:ext>
            </a:extLst>
          </p:cNvPr>
          <p:cNvSpPr>
            <a:spLocks noGrp="1"/>
          </p:cNvSpPr>
          <p:nvPr>
            <p:ph type="sldNum" sz="quarter" idx="12"/>
          </p:nvPr>
        </p:nvSpPr>
        <p:spPr>
          <a:xfrm>
            <a:off x="6457950" y="6356351"/>
            <a:ext cx="2057400" cy="365125"/>
          </a:xfrm>
          <a:prstGeom prst="rect">
            <a:avLst/>
          </a:prstGeom>
        </p:spPr>
        <p:txBody>
          <a:bodyPr/>
          <a:lstStyle/>
          <a:p>
            <a:fld id="{25B71B97-0AFD-42BC-BA0A-3E971DE8975C}" type="slidenum">
              <a:rPr lang="en-US" smtClean="0"/>
              <a:t>‹#›</a:t>
            </a:fld>
            <a:endParaRPr lang="en-US"/>
          </a:p>
        </p:txBody>
      </p:sp>
    </p:spTree>
    <p:extLst>
      <p:ext uri="{BB962C8B-B14F-4D97-AF65-F5344CB8AC3E}">
        <p14:creationId xmlns:p14="http://schemas.microsoft.com/office/powerpoint/2010/main" val="19645861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AD377EE-D810-B322-03EF-4A5E9735506D}"/>
              </a:ext>
            </a:extLst>
          </p:cNvPr>
          <p:cNvSpPr>
            <a:spLocks noGrp="1"/>
          </p:cNvSpPr>
          <p:nvPr>
            <p:ph type="dt" sz="half" idx="10"/>
          </p:nvPr>
        </p:nvSpPr>
        <p:spPr>
          <a:xfrm>
            <a:off x="628650" y="6356351"/>
            <a:ext cx="2057400" cy="365125"/>
          </a:xfrm>
          <a:prstGeom prst="rect">
            <a:avLst/>
          </a:prstGeom>
        </p:spPr>
        <p:txBody>
          <a:bodyPr/>
          <a:lstStyle/>
          <a:p>
            <a:fld id="{9F4C82AD-DBC2-4394-8D52-CAB38C445915}" type="datetimeFigureOut">
              <a:rPr lang="en-US" smtClean="0"/>
              <a:t>8/22/2023</a:t>
            </a:fld>
            <a:endParaRPr lang="en-US"/>
          </a:p>
        </p:txBody>
      </p:sp>
      <p:sp>
        <p:nvSpPr>
          <p:cNvPr id="3" name="Footer Placeholder 2">
            <a:extLst>
              <a:ext uri="{FF2B5EF4-FFF2-40B4-BE49-F238E27FC236}">
                <a16:creationId xmlns:a16="http://schemas.microsoft.com/office/drawing/2014/main" id="{1C9BDFDF-E4CC-0BE1-9686-85C9A5AEC5E1}"/>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FE373F9B-9295-EFC5-72C6-AEE3AA04C391}"/>
              </a:ext>
            </a:extLst>
          </p:cNvPr>
          <p:cNvSpPr>
            <a:spLocks noGrp="1"/>
          </p:cNvSpPr>
          <p:nvPr>
            <p:ph type="sldNum" sz="quarter" idx="12"/>
          </p:nvPr>
        </p:nvSpPr>
        <p:spPr>
          <a:xfrm>
            <a:off x="6457950" y="6356351"/>
            <a:ext cx="2057400" cy="365125"/>
          </a:xfrm>
          <a:prstGeom prst="rect">
            <a:avLst/>
          </a:prstGeom>
        </p:spPr>
        <p:txBody>
          <a:bodyPr/>
          <a:lstStyle/>
          <a:p>
            <a:fld id="{25B71B97-0AFD-42BC-BA0A-3E971DE8975C}" type="slidenum">
              <a:rPr lang="en-US" smtClean="0"/>
              <a:t>‹#›</a:t>
            </a:fld>
            <a:endParaRPr lang="en-US"/>
          </a:p>
        </p:txBody>
      </p:sp>
    </p:spTree>
    <p:extLst>
      <p:ext uri="{BB962C8B-B14F-4D97-AF65-F5344CB8AC3E}">
        <p14:creationId xmlns:p14="http://schemas.microsoft.com/office/powerpoint/2010/main" val="7414516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3BF13F-C5E7-411E-3139-66D2B2F92A2E}"/>
              </a:ext>
            </a:extLst>
          </p:cNvPr>
          <p:cNvSpPr>
            <a:spLocks noGrp="1"/>
          </p:cNvSpPr>
          <p:nvPr>
            <p:ph type="title"/>
          </p:nvPr>
        </p:nvSpPr>
        <p:spPr>
          <a:xfrm>
            <a:off x="629841" y="457200"/>
            <a:ext cx="2949178" cy="1600200"/>
          </a:xfrm>
        </p:spPr>
        <p:txBody>
          <a:bodyPr anchor="b"/>
          <a:lstStyle>
            <a:lvl1pPr>
              <a:defRPr sz="2400"/>
            </a:lvl1pPr>
          </a:lstStyle>
          <a:p>
            <a:r>
              <a:rPr lang="en-US"/>
              <a:t>Click to edit Master title style</a:t>
            </a:r>
          </a:p>
        </p:txBody>
      </p:sp>
      <p:sp>
        <p:nvSpPr>
          <p:cNvPr id="3" name="Content Placeholder 2">
            <a:extLst>
              <a:ext uri="{FF2B5EF4-FFF2-40B4-BE49-F238E27FC236}">
                <a16:creationId xmlns:a16="http://schemas.microsoft.com/office/drawing/2014/main" id="{02B1C6DE-6BDC-754B-1030-90000660C0C4}"/>
              </a:ext>
            </a:extLst>
          </p:cNvPr>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0CCDC634-E992-FFC7-5E95-C09E32FCCC84}"/>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a:extLst>
              <a:ext uri="{FF2B5EF4-FFF2-40B4-BE49-F238E27FC236}">
                <a16:creationId xmlns:a16="http://schemas.microsoft.com/office/drawing/2014/main" id="{1FFF0504-E538-AEA6-DA07-85DE0B2BC16F}"/>
              </a:ext>
            </a:extLst>
          </p:cNvPr>
          <p:cNvSpPr>
            <a:spLocks noGrp="1"/>
          </p:cNvSpPr>
          <p:nvPr>
            <p:ph type="dt" sz="half" idx="10"/>
          </p:nvPr>
        </p:nvSpPr>
        <p:spPr>
          <a:xfrm>
            <a:off x="628650" y="6356351"/>
            <a:ext cx="2057400" cy="365125"/>
          </a:xfrm>
          <a:prstGeom prst="rect">
            <a:avLst/>
          </a:prstGeom>
        </p:spPr>
        <p:txBody>
          <a:bodyPr/>
          <a:lstStyle/>
          <a:p>
            <a:fld id="{9F4C82AD-DBC2-4394-8D52-CAB38C445915}" type="datetimeFigureOut">
              <a:rPr lang="en-US" smtClean="0"/>
              <a:t>8/22/2023</a:t>
            </a:fld>
            <a:endParaRPr lang="en-US"/>
          </a:p>
        </p:txBody>
      </p:sp>
      <p:sp>
        <p:nvSpPr>
          <p:cNvPr id="6" name="Footer Placeholder 5">
            <a:extLst>
              <a:ext uri="{FF2B5EF4-FFF2-40B4-BE49-F238E27FC236}">
                <a16:creationId xmlns:a16="http://schemas.microsoft.com/office/drawing/2014/main" id="{5C131B50-9F9E-5E07-2B9E-BA8A162E1D7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F9E9388-3D8D-5C5E-496D-959ECB0F07A6}"/>
              </a:ext>
            </a:extLst>
          </p:cNvPr>
          <p:cNvSpPr>
            <a:spLocks noGrp="1"/>
          </p:cNvSpPr>
          <p:nvPr>
            <p:ph type="sldNum" sz="quarter" idx="12"/>
          </p:nvPr>
        </p:nvSpPr>
        <p:spPr>
          <a:xfrm>
            <a:off x="6457950" y="6356351"/>
            <a:ext cx="2057400" cy="365125"/>
          </a:xfrm>
          <a:prstGeom prst="rect">
            <a:avLst/>
          </a:prstGeom>
        </p:spPr>
        <p:txBody>
          <a:bodyPr/>
          <a:lstStyle/>
          <a:p>
            <a:fld id="{25B71B97-0AFD-42BC-BA0A-3E971DE8975C}" type="slidenum">
              <a:rPr lang="en-US" smtClean="0"/>
              <a:t>‹#›</a:t>
            </a:fld>
            <a:endParaRPr lang="en-US"/>
          </a:p>
        </p:txBody>
      </p:sp>
    </p:spTree>
    <p:extLst>
      <p:ext uri="{BB962C8B-B14F-4D97-AF65-F5344CB8AC3E}">
        <p14:creationId xmlns:p14="http://schemas.microsoft.com/office/powerpoint/2010/main" val="18855351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C8185E-456F-DBF4-01DC-AA58F669C46B}"/>
              </a:ext>
            </a:extLst>
          </p:cNvPr>
          <p:cNvSpPr>
            <a:spLocks noGrp="1"/>
          </p:cNvSpPr>
          <p:nvPr>
            <p:ph type="title"/>
          </p:nvPr>
        </p:nvSpPr>
        <p:spPr>
          <a:xfrm>
            <a:off x="629841" y="457200"/>
            <a:ext cx="2949178" cy="1600200"/>
          </a:xfrm>
        </p:spPr>
        <p:txBody>
          <a:bodyPr anchor="b"/>
          <a:lstStyle>
            <a:lvl1pPr>
              <a:defRPr sz="2400"/>
            </a:lvl1pPr>
          </a:lstStyle>
          <a:p>
            <a:r>
              <a:rPr lang="en-US"/>
              <a:t>Click to edit Master title style</a:t>
            </a:r>
          </a:p>
        </p:txBody>
      </p:sp>
      <p:sp>
        <p:nvSpPr>
          <p:cNvPr id="3" name="Picture Placeholder 2">
            <a:extLst>
              <a:ext uri="{FF2B5EF4-FFF2-40B4-BE49-F238E27FC236}">
                <a16:creationId xmlns:a16="http://schemas.microsoft.com/office/drawing/2014/main" id="{FABAC5F3-E8E2-1769-A98E-0D722CCD448F}"/>
              </a:ext>
            </a:extLst>
          </p:cNvPr>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US"/>
          </a:p>
        </p:txBody>
      </p:sp>
      <p:sp>
        <p:nvSpPr>
          <p:cNvPr id="4" name="Text Placeholder 3">
            <a:extLst>
              <a:ext uri="{FF2B5EF4-FFF2-40B4-BE49-F238E27FC236}">
                <a16:creationId xmlns:a16="http://schemas.microsoft.com/office/drawing/2014/main" id="{C2F77438-FF38-4876-7603-E44DC78FF275}"/>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a:extLst>
              <a:ext uri="{FF2B5EF4-FFF2-40B4-BE49-F238E27FC236}">
                <a16:creationId xmlns:a16="http://schemas.microsoft.com/office/drawing/2014/main" id="{3F231DF7-1A17-170B-F324-B4658DEF8622}"/>
              </a:ext>
            </a:extLst>
          </p:cNvPr>
          <p:cNvSpPr>
            <a:spLocks noGrp="1"/>
          </p:cNvSpPr>
          <p:nvPr>
            <p:ph type="dt" sz="half" idx="10"/>
          </p:nvPr>
        </p:nvSpPr>
        <p:spPr>
          <a:xfrm>
            <a:off x="628650" y="6356351"/>
            <a:ext cx="2057400" cy="365125"/>
          </a:xfrm>
          <a:prstGeom prst="rect">
            <a:avLst/>
          </a:prstGeom>
        </p:spPr>
        <p:txBody>
          <a:bodyPr/>
          <a:lstStyle/>
          <a:p>
            <a:fld id="{9F4C82AD-DBC2-4394-8D52-CAB38C445915}" type="datetimeFigureOut">
              <a:rPr lang="en-US" smtClean="0"/>
              <a:t>8/22/2023</a:t>
            </a:fld>
            <a:endParaRPr lang="en-US"/>
          </a:p>
        </p:txBody>
      </p:sp>
      <p:sp>
        <p:nvSpPr>
          <p:cNvPr id="6" name="Footer Placeholder 5">
            <a:extLst>
              <a:ext uri="{FF2B5EF4-FFF2-40B4-BE49-F238E27FC236}">
                <a16:creationId xmlns:a16="http://schemas.microsoft.com/office/drawing/2014/main" id="{7C8B79E2-B300-6A1E-9B9B-B3A6249216C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801AC83-6463-B1C9-720A-0A8E9D597830}"/>
              </a:ext>
            </a:extLst>
          </p:cNvPr>
          <p:cNvSpPr>
            <a:spLocks noGrp="1"/>
          </p:cNvSpPr>
          <p:nvPr>
            <p:ph type="sldNum" sz="quarter" idx="12"/>
          </p:nvPr>
        </p:nvSpPr>
        <p:spPr>
          <a:xfrm>
            <a:off x="6457950" y="6356351"/>
            <a:ext cx="2057400" cy="365125"/>
          </a:xfrm>
          <a:prstGeom prst="rect">
            <a:avLst/>
          </a:prstGeom>
        </p:spPr>
        <p:txBody>
          <a:bodyPr/>
          <a:lstStyle/>
          <a:p>
            <a:fld id="{25B71B97-0AFD-42BC-BA0A-3E971DE8975C}" type="slidenum">
              <a:rPr lang="en-US" smtClean="0"/>
              <a:t>‹#›</a:t>
            </a:fld>
            <a:endParaRPr lang="en-US"/>
          </a:p>
        </p:txBody>
      </p:sp>
    </p:spTree>
    <p:extLst>
      <p:ext uri="{BB962C8B-B14F-4D97-AF65-F5344CB8AC3E}">
        <p14:creationId xmlns:p14="http://schemas.microsoft.com/office/powerpoint/2010/main" val="7808992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a:gsLst>
            <a:gs pos="0">
              <a:srgbClr val="3D481F"/>
            </a:gs>
            <a:gs pos="100000">
              <a:srgbClr val="334017"/>
            </a:gs>
          </a:gsLst>
          <a:lin ang="10800000" scaled="0"/>
        </a:gra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86B16CA-9AA2-7FDF-7B0C-5E3786063340}"/>
              </a:ext>
            </a:extLst>
          </p:cNvPr>
          <p:cNvSpPr>
            <a:spLocks noGrp="1"/>
          </p:cNvSpPr>
          <p:nvPr>
            <p:ph type="title"/>
          </p:nvPr>
        </p:nvSpPr>
        <p:spPr>
          <a:xfrm>
            <a:off x="0" y="0"/>
            <a:ext cx="9144000" cy="820213"/>
          </a:xfrm>
          <a:prstGeom prst="rect">
            <a:avLst/>
          </a:prstGeom>
        </p:spPr>
        <p:txBody>
          <a:bodyPr vert="horz" lIns="91440" tIns="45720" rIns="91440" bIns="45720" rtlCol="0" anchor="ctr">
            <a:noAutofit/>
          </a:bodyPr>
          <a:lstStyle/>
          <a:p>
            <a:r>
              <a:rPr lang="en-US" dirty="0"/>
              <a:t>Click to edit Master title style</a:t>
            </a:r>
          </a:p>
        </p:txBody>
      </p:sp>
      <p:sp>
        <p:nvSpPr>
          <p:cNvPr id="3" name="Text Placeholder 2">
            <a:extLst>
              <a:ext uri="{FF2B5EF4-FFF2-40B4-BE49-F238E27FC236}">
                <a16:creationId xmlns:a16="http://schemas.microsoft.com/office/drawing/2014/main" id="{699A3427-95DE-CABD-A825-2118C7DA8262}"/>
              </a:ext>
            </a:extLst>
          </p:cNvPr>
          <p:cNvSpPr>
            <a:spLocks noGrp="1"/>
          </p:cNvSpPr>
          <p:nvPr>
            <p:ph type="body" idx="1"/>
          </p:nvPr>
        </p:nvSpPr>
        <p:spPr>
          <a:xfrm>
            <a:off x="290410" y="985040"/>
            <a:ext cx="8527860" cy="519192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a:extLst>
              <a:ext uri="{FF2B5EF4-FFF2-40B4-BE49-F238E27FC236}">
                <a16:creationId xmlns:a16="http://schemas.microsoft.com/office/drawing/2014/main" id="{BD5F239E-E35A-7E8A-F4E8-62FDEE17AACB}"/>
              </a:ext>
            </a:extLst>
          </p:cNvPr>
          <p:cNvSpPr>
            <a:spLocks noGrp="1"/>
          </p:cNvSpPr>
          <p:nvPr>
            <p:ph type="ftr" sz="quarter" idx="3"/>
          </p:nvPr>
        </p:nvSpPr>
        <p:spPr>
          <a:xfrm>
            <a:off x="0" y="6492875"/>
            <a:ext cx="9143999" cy="365125"/>
          </a:xfrm>
          <a:prstGeom prst="rect">
            <a:avLst/>
          </a:prstGeom>
        </p:spPr>
        <p:txBody>
          <a:bodyPr vert="horz" lIns="91440" tIns="45720" rIns="91440" bIns="45720" rtlCol="0" anchor="ctr"/>
          <a:lstStyle>
            <a:lvl1pPr algn="ctr">
              <a:defRPr sz="1800">
                <a:solidFill>
                  <a:schemeClr val="bg1"/>
                </a:solidFill>
              </a:defRPr>
            </a:lvl1pPr>
          </a:lstStyle>
          <a:p>
            <a:endParaRPr lang="en-US" dirty="0"/>
          </a:p>
        </p:txBody>
      </p:sp>
    </p:spTree>
    <p:extLst>
      <p:ext uri="{BB962C8B-B14F-4D97-AF65-F5344CB8AC3E}">
        <p14:creationId xmlns:p14="http://schemas.microsoft.com/office/powerpoint/2010/main" val="341227461"/>
      </p:ext>
    </p:extLst>
  </p:cSld>
  <p:clrMap bg1="lt1" tx1="dk1" bg2="lt2" tx2="dk2" accent1="accent1" accent2="accent2" accent3="accent3" accent4="accent4" accent5="accent5" accent6="accent6" hlink="hlink" folHlink="folHlink"/>
  <p:sldLayoutIdLst>
    <p:sldLayoutId id="2147483805" r:id="rId1"/>
    <p:sldLayoutId id="2147483806" r:id="rId2"/>
    <p:sldLayoutId id="2147483807" r:id="rId3"/>
    <p:sldLayoutId id="2147483808" r:id="rId4"/>
    <p:sldLayoutId id="2147483809" r:id="rId5"/>
    <p:sldLayoutId id="2147483810" r:id="rId6"/>
    <p:sldLayoutId id="2147483811" r:id="rId7"/>
    <p:sldLayoutId id="2147483812" r:id="rId8"/>
    <p:sldLayoutId id="2147483813" r:id="rId9"/>
    <p:sldLayoutId id="2147483814" r:id="rId10"/>
    <p:sldLayoutId id="2147483815" r:id="rId11"/>
  </p:sldLayoutIdLst>
  <p:txStyles>
    <p:titleStyle>
      <a:lvl1pPr algn="l" defTabSz="685800" rtl="0" eaLnBrk="1" latinLnBrk="0" hangingPunct="1">
        <a:lnSpc>
          <a:spcPct val="90000"/>
        </a:lnSpc>
        <a:spcBef>
          <a:spcPct val="0"/>
        </a:spcBef>
        <a:buNone/>
        <a:defRPr sz="5400" b="1" kern="1200">
          <a:solidFill>
            <a:srgbClr val="FFFF99"/>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3200" kern="1200">
          <a:solidFill>
            <a:schemeClr val="bg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2800" kern="1200">
          <a:solidFill>
            <a:schemeClr val="bg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2000" kern="1200">
          <a:solidFill>
            <a:schemeClr val="bg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800" kern="1200">
          <a:solidFill>
            <a:schemeClr val="bg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800" kern="1200">
          <a:solidFill>
            <a:schemeClr val="bg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7C3684F-6E02-41A5-B07B-A82B4A395C65}" type="datetimeFigureOut">
              <a:rPr lang="en-US" smtClean="0"/>
              <a:t>8/22/2023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5491E89-5284-4F18-A16A-D3C9C617FE73}" type="slidenum">
              <a:rPr lang="en-US" smtClean="0"/>
              <a:t>‹#›</a:t>
            </a:fld>
            <a:endParaRPr lang="en-US"/>
          </a:p>
        </p:txBody>
      </p:sp>
    </p:spTree>
    <p:extLst>
      <p:ext uri="{BB962C8B-B14F-4D97-AF65-F5344CB8AC3E}">
        <p14:creationId xmlns:p14="http://schemas.microsoft.com/office/powerpoint/2010/main" val="389328123"/>
      </p:ext>
    </p:extLst>
  </p:cSld>
  <p:clrMap bg1="lt1" tx1="dk1" bg2="lt2" tx2="dk2" accent1="accent1" accent2="accent2" accent3="accent3" accent4="accent4" accent5="accent5" accent6="accent6" hlink="hlink" folHlink="folHlink"/>
  <p:sldLayoutIdLst>
    <p:sldLayoutId id="2147483817" r:id="rId1"/>
    <p:sldLayoutId id="2147483818" r:id="rId2"/>
    <p:sldLayoutId id="2147483819" r:id="rId3"/>
    <p:sldLayoutId id="2147483820" r:id="rId4"/>
    <p:sldLayoutId id="2147483821" r:id="rId5"/>
    <p:sldLayoutId id="2147483822" r:id="rId6"/>
    <p:sldLayoutId id="2147483823" r:id="rId7"/>
    <p:sldLayoutId id="2147483824" r:id="rId8"/>
    <p:sldLayoutId id="2147483825" r:id="rId9"/>
    <p:sldLayoutId id="2147483826" r:id="rId10"/>
    <p:sldLayoutId id="2147483827"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wikiart.org/en/ernest-meissonier/isaiah" TargetMode="External"/><Relationship Id="rId2" Type="http://schemas.openxmlformats.org/officeDocument/2006/relationships/image" Target="../media/image1.jpg"/><Relationship Id="rId1" Type="http://schemas.openxmlformats.org/officeDocument/2006/relationships/slideLayout" Target="../slideLayouts/slideLayout6.xml"/><Relationship Id="rId4" Type="http://schemas.openxmlformats.org/officeDocument/2006/relationships/hyperlink" Target="http://www.purifiedbyfaith.com/Isaiah/Hebrews.htm" TargetMode="External"/></Relationships>
</file>

<file path=ppt/slides/_rels/slide10.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slideLayout" Target="../slideLayouts/slideLayout6.xml"/><Relationship Id="rId1" Type="http://schemas.openxmlformats.org/officeDocument/2006/relationships/themeOverride" Target="../theme/themeOverride1.xml"/><Relationship Id="rId4" Type="http://schemas.openxmlformats.org/officeDocument/2006/relationships/hyperlink" Target="https://treasureboxmy.blogspot.com/2016/05/seven-scenes-in-heaven-3-sealed-scroll.html" TargetMode="Externa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slideLayout" Target="../slideLayouts/slideLayout17.xml"/><Relationship Id="rId1" Type="http://schemas.openxmlformats.org/officeDocument/2006/relationships/themeOverride" Target="../theme/themeOverride2.xml"/><Relationship Id="rId4" Type="http://schemas.openxmlformats.org/officeDocument/2006/relationships/hyperlink" Target="https://www.weareteachers.com/moving-beyond-classroom-discussions/"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slideLayout" Target="../slideLayouts/slideLayout13.xml"/><Relationship Id="rId1" Type="http://schemas.openxmlformats.org/officeDocument/2006/relationships/themeOverride" Target="../theme/themeOverride3.xml"/></Relationships>
</file>

<file path=ppt/slides/_rels/slide31.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slideLayout" Target="../slideLayouts/slideLayout13.xml"/><Relationship Id="rId1" Type="http://schemas.openxmlformats.org/officeDocument/2006/relationships/themeOverride" Target="../theme/themeOverride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pic>
        <p:nvPicPr>
          <p:cNvPr id="9" name="Picture 8">
            <a:extLst>
              <a:ext uri="{FF2B5EF4-FFF2-40B4-BE49-F238E27FC236}">
                <a16:creationId xmlns:a16="http://schemas.microsoft.com/office/drawing/2014/main" id="{C42644EB-3F5F-EA2D-2D0C-28D56C902CD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617" y="0"/>
            <a:ext cx="9136766" cy="6858000"/>
          </a:xfrm>
          <a:prstGeom prst="rect">
            <a:avLst/>
          </a:prstGeom>
        </p:spPr>
      </p:pic>
      <p:sp>
        <p:nvSpPr>
          <p:cNvPr id="7" name="Title 6">
            <a:extLst>
              <a:ext uri="{FF2B5EF4-FFF2-40B4-BE49-F238E27FC236}">
                <a16:creationId xmlns:a16="http://schemas.microsoft.com/office/drawing/2014/main" id="{54AB2C89-0599-CA33-72B1-16350A6720C9}"/>
              </a:ext>
            </a:extLst>
          </p:cNvPr>
          <p:cNvSpPr>
            <a:spLocks noGrp="1"/>
          </p:cNvSpPr>
          <p:nvPr>
            <p:ph type="title"/>
          </p:nvPr>
        </p:nvSpPr>
        <p:spPr>
          <a:xfrm>
            <a:off x="4816829" y="0"/>
            <a:ext cx="4219106" cy="4733886"/>
          </a:xfrm>
          <a:effectLst/>
        </p:spPr>
        <p:txBody>
          <a:bodyPr>
            <a:noAutofit/>
          </a:bodyPr>
          <a:lstStyle/>
          <a:p>
            <a:pPr algn="ctr">
              <a:spcBef>
                <a:spcPts val="0"/>
              </a:spcBef>
            </a:pPr>
            <a:r>
              <a:rPr lang="en-US" sz="6600" b="1" dirty="0">
                <a:solidFill>
                  <a:srgbClr val="CC3300"/>
                </a:solidFill>
                <a:effectLst>
                  <a:outerShdw blurRad="25400" dist="38100" dir="2400000" algn="tl" rotWithShape="0">
                    <a:srgbClr val="FFFF99"/>
                  </a:outerShdw>
                </a:effectLst>
                <a:latin typeface="Century Gothic" panose="020B0502020202020204" pitchFamily="34" charset="0"/>
              </a:rPr>
              <a:t>Highlights </a:t>
            </a:r>
            <a:br>
              <a:rPr lang="en-US" sz="6600" b="1" dirty="0">
                <a:solidFill>
                  <a:srgbClr val="CC3300"/>
                </a:solidFill>
                <a:effectLst>
                  <a:outerShdw blurRad="25400" dist="38100" dir="2400000" algn="tl" rotWithShape="0">
                    <a:srgbClr val="FFFF99"/>
                  </a:outerShdw>
                </a:effectLst>
                <a:latin typeface="Century Gothic" panose="020B0502020202020204" pitchFamily="34" charset="0"/>
              </a:rPr>
            </a:br>
            <a:r>
              <a:rPr lang="en-US" sz="800" b="1" dirty="0">
                <a:solidFill>
                  <a:srgbClr val="CC3300"/>
                </a:solidFill>
                <a:effectLst>
                  <a:outerShdw blurRad="25400" dist="38100" dir="2400000" algn="tl" rotWithShape="0">
                    <a:srgbClr val="FFFF99"/>
                  </a:outerShdw>
                </a:effectLst>
                <a:latin typeface="Century Gothic" panose="020B0502020202020204" pitchFamily="34" charset="0"/>
              </a:rPr>
              <a:t>  </a:t>
            </a:r>
            <a:br>
              <a:rPr lang="en-US" sz="800" b="1" dirty="0">
                <a:solidFill>
                  <a:srgbClr val="CC3300"/>
                </a:solidFill>
                <a:effectLst>
                  <a:outerShdw blurRad="25400" dist="38100" dir="2400000" algn="tl" rotWithShape="0">
                    <a:srgbClr val="FFFF99"/>
                  </a:outerShdw>
                </a:effectLst>
                <a:latin typeface="Century Gothic" panose="020B0502020202020204" pitchFamily="34" charset="0"/>
              </a:rPr>
            </a:br>
            <a:r>
              <a:rPr lang="en-US" sz="6600" b="1" dirty="0">
                <a:solidFill>
                  <a:srgbClr val="CC3300"/>
                </a:solidFill>
                <a:effectLst>
                  <a:outerShdw blurRad="25400" dist="38100" dir="2400000" algn="tl" rotWithShape="0">
                    <a:srgbClr val="FFFF99"/>
                  </a:outerShdw>
                </a:effectLst>
                <a:latin typeface="Century Gothic" panose="020B0502020202020204" pitchFamily="34" charset="0"/>
              </a:rPr>
              <a:t>From the </a:t>
            </a:r>
            <a:br>
              <a:rPr lang="en-US" sz="6600" b="1" dirty="0">
                <a:solidFill>
                  <a:srgbClr val="CC3300"/>
                </a:solidFill>
                <a:effectLst>
                  <a:outerShdw blurRad="25400" dist="38100" dir="2400000" algn="tl" rotWithShape="0">
                    <a:srgbClr val="FFFF99"/>
                  </a:outerShdw>
                </a:effectLst>
                <a:latin typeface="Century Gothic" panose="020B0502020202020204" pitchFamily="34" charset="0"/>
              </a:rPr>
            </a:br>
            <a:r>
              <a:rPr lang="en-US" sz="6600" b="1" dirty="0">
                <a:solidFill>
                  <a:srgbClr val="CC3300"/>
                </a:solidFill>
                <a:effectLst>
                  <a:outerShdw blurRad="25400" dist="38100" dir="2400000" algn="tl" rotWithShape="0">
                    <a:srgbClr val="FFFF99"/>
                  </a:outerShdw>
                </a:effectLst>
                <a:latin typeface="Century Gothic" panose="020B0502020202020204" pitchFamily="34" charset="0"/>
              </a:rPr>
              <a:t>Book of </a:t>
            </a:r>
            <a:br>
              <a:rPr lang="en-US" sz="6600" b="1" dirty="0">
                <a:solidFill>
                  <a:srgbClr val="CC3300"/>
                </a:solidFill>
                <a:effectLst>
                  <a:outerShdw blurRad="25400" dist="38100" dir="2400000" algn="tl" rotWithShape="0">
                    <a:srgbClr val="FFFF99"/>
                  </a:outerShdw>
                </a:effectLst>
                <a:latin typeface="Century Gothic" panose="020B0502020202020204" pitchFamily="34" charset="0"/>
              </a:rPr>
            </a:br>
            <a:r>
              <a:rPr lang="en-US" sz="9600" b="1" dirty="0">
                <a:solidFill>
                  <a:srgbClr val="CC3300"/>
                </a:solidFill>
                <a:effectLst>
                  <a:outerShdw blurRad="25400" dist="38100" dir="2400000" algn="tl" rotWithShape="0">
                    <a:srgbClr val="FFFF99"/>
                  </a:outerShdw>
                </a:effectLst>
                <a:latin typeface="Century Gothic" panose="020B0502020202020204" pitchFamily="34" charset="0"/>
              </a:rPr>
              <a:t>Isaiah</a:t>
            </a:r>
          </a:p>
        </p:txBody>
      </p:sp>
      <p:sp>
        <p:nvSpPr>
          <p:cNvPr id="10" name="TextBox 9">
            <a:extLst>
              <a:ext uri="{FF2B5EF4-FFF2-40B4-BE49-F238E27FC236}">
                <a16:creationId xmlns:a16="http://schemas.microsoft.com/office/drawing/2014/main" id="{D7E56C7F-388E-A031-CB9B-C90A23AC59B5}"/>
              </a:ext>
            </a:extLst>
          </p:cNvPr>
          <p:cNvSpPr txBox="1"/>
          <p:nvPr/>
        </p:nvSpPr>
        <p:spPr>
          <a:xfrm>
            <a:off x="4921277" y="6550223"/>
            <a:ext cx="4219106" cy="30777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srgbClr val="70AD47">
                    <a:lumMod val="60000"/>
                    <a:lumOff val="40000"/>
                  </a:srgbClr>
                </a:solidFill>
                <a:effectLst/>
                <a:uLnTx/>
                <a:uFillTx/>
                <a:latin typeface="Calibri" panose="020F0502020204030204"/>
                <a:ea typeface="+mn-ea"/>
                <a:cs typeface="+mn-cs"/>
                <a:hlinkClick r:id="rId3"/>
              </a:rPr>
              <a:t>https://www.wikiart.org/en/ernest-meissonier/isaiah</a:t>
            </a:r>
            <a:endParaRPr kumimoji="0" lang="en-US" sz="1400" b="0" i="0" u="none" strike="noStrike" kern="1200" cap="none" spc="0" normalizeH="0" baseline="0" noProof="0" dirty="0">
              <a:ln>
                <a:noFill/>
              </a:ln>
              <a:solidFill>
                <a:srgbClr val="70AD47">
                  <a:lumMod val="60000"/>
                  <a:lumOff val="40000"/>
                </a:srgbClr>
              </a:solidFill>
              <a:effectLst/>
              <a:uLnTx/>
              <a:uFillTx/>
              <a:latin typeface="Calibri" panose="020F0502020204030204"/>
              <a:ea typeface="+mn-ea"/>
              <a:cs typeface="+mn-cs"/>
            </a:endParaRPr>
          </a:p>
        </p:txBody>
      </p:sp>
      <p:sp>
        <p:nvSpPr>
          <p:cNvPr id="5" name="TextBox 4">
            <a:extLst>
              <a:ext uri="{FF2B5EF4-FFF2-40B4-BE49-F238E27FC236}">
                <a16:creationId xmlns:a16="http://schemas.microsoft.com/office/drawing/2014/main" id="{EBD4CB24-A0F0-4E6E-D4A2-DE300945CBE9}"/>
              </a:ext>
            </a:extLst>
          </p:cNvPr>
          <p:cNvSpPr txBox="1"/>
          <p:nvPr/>
        </p:nvSpPr>
        <p:spPr>
          <a:xfrm>
            <a:off x="0" y="6334780"/>
            <a:ext cx="4307306" cy="523220"/>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400" b="0" i="0" u="none" strike="noStrike" kern="0" cap="none" spc="0" normalizeH="0" baseline="0" noProof="0" dirty="0">
                <a:ln>
                  <a:noFill/>
                </a:ln>
                <a:solidFill>
                  <a:srgbClr val="CC3300"/>
                </a:solidFill>
                <a:effectLst>
                  <a:outerShdw blurRad="50800" dist="38100" dir="2700000" algn="tl" rotWithShape="0">
                    <a:prstClr val="black">
                      <a:alpha val="40000"/>
                    </a:prstClr>
                  </a:outerShdw>
                </a:effectLst>
                <a:uLnTx/>
                <a:uFillTx/>
                <a:latin typeface="Calibri" panose="020F0502020204030204"/>
                <a:ea typeface="+mn-ea"/>
                <a:cs typeface="+mn-cs"/>
              </a:rPr>
              <a:t>To Download this lesson go to: </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400" b="0" i="0" u="none" strike="noStrike" kern="0" cap="none" spc="0" normalizeH="0" baseline="0" noProof="0" dirty="0">
                <a:ln>
                  <a:noFill/>
                </a:ln>
                <a:solidFill>
                  <a:prstClr val="black"/>
                </a:solidFill>
                <a:effectLst/>
                <a:uLnTx/>
                <a:uFillTx/>
                <a:latin typeface="Calibri" panose="020F0502020204030204"/>
                <a:ea typeface="+mn-ea"/>
                <a:cs typeface="+mn-cs"/>
                <a:hlinkClick r:id="rId4"/>
              </a:rPr>
              <a:t>http://www.purifiedbyfaith.com/Isaiah/Isaiah.htm</a:t>
            </a:r>
            <a:r>
              <a:rPr kumimoji="0" lang="en-US" sz="1400" b="0" i="0" u="none" strike="noStrike" kern="0" cap="none" spc="0" normalizeH="0" baseline="0" noProof="0" dirty="0">
                <a:ln>
                  <a:noFill/>
                </a:ln>
                <a:solidFill>
                  <a:prstClr val="black"/>
                </a:solidFill>
                <a:effectLst/>
                <a:uLnTx/>
                <a:uFillTx/>
                <a:latin typeface="Calibri" panose="020F0502020204030204"/>
                <a:ea typeface="+mn-ea"/>
                <a:cs typeface="+mn-cs"/>
              </a:rPr>
              <a:t> </a:t>
            </a:r>
          </a:p>
        </p:txBody>
      </p:sp>
    </p:spTree>
    <p:extLst>
      <p:ext uri="{BB962C8B-B14F-4D97-AF65-F5344CB8AC3E}">
        <p14:creationId xmlns:p14="http://schemas.microsoft.com/office/powerpoint/2010/main" val="138318817"/>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bg>
      <p:bgPr>
        <a:gradFill>
          <a:gsLst>
            <a:gs pos="0">
              <a:srgbClr val="3D481F"/>
            </a:gs>
            <a:gs pos="100000">
              <a:srgbClr val="334017"/>
            </a:gs>
          </a:gsLst>
          <a:lin ang="10800000" scaled="0"/>
        </a:gradFill>
        <a:effectLst/>
      </p:bgPr>
    </p:bg>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2626C26F-0C79-C693-BCA8-B37FC7C632BF}"/>
              </a:ext>
            </a:extLst>
          </p:cNvPr>
          <p:cNvPicPr>
            <a:picLocks noChangeAspect="1"/>
          </p:cNvPicPr>
          <p:nvPr/>
        </p:nvPicPr>
        <p:blipFill>
          <a:blip r:embed="rId3">
            <a:extLst>
              <a:ext uri="{28A0092B-C50C-407E-A947-70E740481C1C}">
                <a14:useLocalDpi xmlns:a14="http://schemas.microsoft.com/office/drawing/2010/main" val="0"/>
              </a:ext>
            </a:extLst>
          </a:blip>
          <a:srcRect/>
          <a:stretch/>
        </p:blipFill>
        <p:spPr>
          <a:xfrm>
            <a:off x="4477749" y="168752"/>
            <a:ext cx="3649815" cy="2427126"/>
          </a:xfrm>
          <a:prstGeom prst="rect">
            <a:avLst/>
          </a:prstGeom>
        </p:spPr>
      </p:pic>
      <p:sp>
        <p:nvSpPr>
          <p:cNvPr id="4" name="TextBox 3">
            <a:extLst>
              <a:ext uri="{FF2B5EF4-FFF2-40B4-BE49-F238E27FC236}">
                <a16:creationId xmlns:a16="http://schemas.microsoft.com/office/drawing/2014/main" id="{6A780B00-B018-D4C5-8F9A-8C75716DD069}"/>
              </a:ext>
            </a:extLst>
          </p:cNvPr>
          <p:cNvSpPr txBox="1"/>
          <p:nvPr/>
        </p:nvSpPr>
        <p:spPr>
          <a:xfrm>
            <a:off x="0" y="6550223"/>
            <a:ext cx="9144000" cy="30777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prstClr val="white"/>
                </a:solidFill>
                <a:effectLst/>
                <a:uLnTx/>
                <a:uFillTx/>
                <a:latin typeface="Calibri" panose="020F0502020204030204"/>
                <a:ea typeface="+mn-ea"/>
                <a:cs typeface="+mn-cs"/>
                <a:hlinkClick r:id="rId4"/>
              </a:rPr>
              <a:t>https://treasureboxmy.blogspot.com/2016/05/seven-scenes-in-heaven-3-sealed-scroll.html</a:t>
            </a:r>
            <a:r>
              <a:rPr kumimoji="0" lang="en-US" sz="1400" b="0" i="0" u="none" strike="noStrike" kern="1200" cap="none" spc="0" normalizeH="0" baseline="0" noProof="0" dirty="0">
                <a:ln>
                  <a:noFill/>
                </a:ln>
                <a:solidFill>
                  <a:prstClr val="white"/>
                </a:solidFill>
                <a:effectLst/>
                <a:uLnTx/>
                <a:uFillTx/>
                <a:latin typeface="Calibri" panose="020F0502020204030204"/>
                <a:ea typeface="+mn-ea"/>
                <a:cs typeface="+mn-cs"/>
              </a:rPr>
              <a:t> </a:t>
            </a:r>
          </a:p>
        </p:txBody>
      </p:sp>
      <p:sp>
        <p:nvSpPr>
          <p:cNvPr id="5" name="Title 4">
            <a:extLst>
              <a:ext uri="{FF2B5EF4-FFF2-40B4-BE49-F238E27FC236}">
                <a16:creationId xmlns:a16="http://schemas.microsoft.com/office/drawing/2014/main" id="{FFCD8D72-7A61-23D6-F4DD-91B16377AD32}"/>
              </a:ext>
            </a:extLst>
          </p:cNvPr>
          <p:cNvSpPr>
            <a:spLocks noGrp="1"/>
          </p:cNvSpPr>
          <p:nvPr>
            <p:ph type="title"/>
          </p:nvPr>
        </p:nvSpPr>
        <p:spPr>
          <a:xfrm>
            <a:off x="443465" y="168752"/>
            <a:ext cx="3649815" cy="1306847"/>
          </a:xfrm>
        </p:spPr>
        <p:txBody>
          <a:bodyPr/>
          <a:lstStyle/>
          <a:p>
            <a:r>
              <a:rPr lang="en-US" sz="4800" dirty="0"/>
              <a:t>Sealed Scroll</a:t>
            </a:r>
          </a:p>
        </p:txBody>
      </p:sp>
      <p:sp>
        <p:nvSpPr>
          <p:cNvPr id="2" name="TextBox 1">
            <a:extLst>
              <a:ext uri="{FF2B5EF4-FFF2-40B4-BE49-F238E27FC236}">
                <a16:creationId xmlns:a16="http://schemas.microsoft.com/office/drawing/2014/main" id="{C180BC2F-2951-1B87-B1DB-0859A777C16F}"/>
              </a:ext>
            </a:extLst>
          </p:cNvPr>
          <p:cNvSpPr txBox="1"/>
          <p:nvPr/>
        </p:nvSpPr>
        <p:spPr>
          <a:xfrm>
            <a:off x="255090" y="2877932"/>
            <a:ext cx="8500387" cy="3785652"/>
          </a:xfrm>
          <a:prstGeom prst="rect">
            <a:avLst/>
          </a:prstGeom>
          <a:noFill/>
        </p:spPr>
        <p:txBody>
          <a:bodyPr wrap="square" rtlCol="0">
            <a:spAutoFit/>
          </a:bodyPr>
          <a:lstStyle/>
          <a:p>
            <a:r>
              <a:rPr lang="en-US" sz="2400" i="1" dirty="0">
                <a:solidFill>
                  <a:srgbClr val="F4B183"/>
                </a:solidFill>
                <a:latin typeface="Cambria" panose="02040503050406030204" pitchFamily="18" charset="0"/>
                <a:ea typeface="Cambria" panose="02040503050406030204" pitchFamily="18" charset="0"/>
              </a:rPr>
              <a:t>Then I saw in the right hand of the one who was seated on the throne a scroll written on the front and back and sealed with seven seals. And I saw a powerful angel proclaiming in a loud voice: “Who is worthy to open the scroll and to break its seals?” But no one in heaven or on earth or under the earth was able to open the scroll or look into it. So I began weeping bitterly because no one was found who was worthy to open the scroll or to look into it. Then one of the elders said to me, “Stop weeping! Look, the Lion of the tribe of Judah, the root of David, has conquered; thus he can open the scroll and its seven seals.” </a:t>
            </a:r>
            <a:r>
              <a:rPr lang="en-US" sz="2400" dirty="0">
                <a:solidFill>
                  <a:schemeClr val="bg1"/>
                </a:solidFill>
              </a:rPr>
              <a:t>(Rev. 5:1-5). </a:t>
            </a:r>
            <a:endParaRPr lang="en-US" sz="2400" i="1" dirty="0">
              <a:solidFill>
                <a:schemeClr val="bg1"/>
              </a:solidFill>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4048995474"/>
      </p:ext>
    </p:extLst>
  </p:cSld>
  <p:clrMapOvr>
    <a:overrideClrMapping bg1="lt1" tx1="dk1" bg2="lt2" tx2="dk2" accent1="accent1" accent2="accent2" accent3="accent3" accent4="accent4" accent5="accent5" accent6="accent6" hlink="hlink" folHlink="folHlink"/>
  </p:clrMapOvr>
  <p:transition>
    <p:zo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Effect transition="in" filter="fade">
                                      <p:cBhvr>
                                        <p:cTn id="9"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14617549-0D4E-83AC-C4C0-5032F9ED1ADC}"/>
              </a:ext>
            </a:extLst>
          </p:cNvPr>
          <p:cNvSpPr>
            <a:spLocks noGrp="1"/>
          </p:cNvSpPr>
          <p:nvPr>
            <p:ph type="title"/>
          </p:nvPr>
        </p:nvSpPr>
        <p:spPr/>
        <p:txBody>
          <a:bodyPr/>
          <a:lstStyle/>
          <a:p>
            <a:endParaRPr lang="en-US" dirty="0"/>
          </a:p>
        </p:txBody>
      </p:sp>
      <p:sp>
        <p:nvSpPr>
          <p:cNvPr id="8" name="Title 1">
            <a:extLst>
              <a:ext uri="{FF2B5EF4-FFF2-40B4-BE49-F238E27FC236}">
                <a16:creationId xmlns:a16="http://schemas.microsoft.com/office/drawing/2014/main" id="{70F7D930-7AE4-D22C-3C88-BE0E516600FB}"/>
              </a:ext>
            </a:extLst>
          </p:cNvPr>
          <p:cNvSpPr txBox="1">
            <a:spLocks/>
          </p:cNvSpPr>
          <p:nvPr/>
        </p:nvSpPr>
        <p:spPr>
          <a:xfrm>
            <a:off x="0" y="3"/>
            <a:ext cx="9144000" cy="1444199"/>
          </a:xfrm>
          <a:prstGeom prst="rect">
            <a:avLst/>
          </a:prstGeom>
          <a:solidFill>
            <a:schemeClr val="tx1"/>
          </a:solidFill>
          <a:ln w="25400">
            <a:solidFill>
              <a:srgbClr val="FFFF99"/>
            </a:solidFill>
          </a:ln>
        </p:spPr>
        <p:txBody>
          <a:bodyPr vert="horz" lIns="91440" tIns="45720" rIns="91440" bIns="45720" rtlCol="0" anchor="ctr">
            <a:noAutofit/>
          </a:bodyPr>
          <a:lstStyle>
            <a:lvl1pPr algn="ctr" defTabSz="685800" rtl="0" eaLnBrk="1" latinLnBrk="0" hangingPunct="1">
              <a:lnSpc>
                <a:spcPct val="90000"/>
              </a:lnSpc>
              <a:spcBef>
                <a:spcPct val="0"/>
              </a:spcBef>
              <a:buNone/>
              <a:defRPr sz="4800" b="1" kern="1200">
                <a:solidFill>
                  <a:srgbClr val="FFFF99"/>
                </a:solidFill>
                <a:latin typeface="Century Gothic" panose="020B0502020202020204" pitchFamily="34" charset="0"/>
                <a:ea typeface="+mj-ea"/>
                <a:cs typeface="+mj-cs"/>
              </a:defRPr>
            </a:lvl1pPr>
          </a:lstStyle>
          <a:p>
            <a:pPr algn="l">
              <a:spcBef>
                <a:spcPts val="750"/>
              </a:spcBef>
              <a:defRPr/>
            </a:pPr>
            <a:r>
              <a:rPr kumimoji="0" lang="en-US" sz="2400" b="0" i="0" u="none" strike="noStrike" kern="1200" cap="none" spc="0" normalizeH="0" baseline="30000" noProof="0" dirty="0">
                <a:ln>
                  <a:noFill/>
                </a:ln>
                <a:solidFill>
                  <a:prstClr val="white"/>
                </a:solidFill>
                <a:effectLst/>
                <a:uLnTx/>
                <a:uFillTx/>
                <a:latin typeface="Cambria" panose="02040503050406030204" pitchFamily="18" charset="0"/>
                <a:ea typeface="Cambria" panose="02040503050406030204" pitchFamily="18" charset="0"/>
                <a:cs typeface="+mn-cs"/>
              </a:rPr>
              <a:t>29:11</a:t>
            </a:r>
            <a:r>
              <a:rPr kumimoji="0" lang="en-US" sz="2400" b="0" i="1" u="none" strike="noStrike" kern="1200" cap="none" spc="0" normalizeH="0" baseline="0" noProof="0" dirty="0">
                <a:ln>
                  <a:noFill/>
                </a:ln>
                <a:solidFill>
                  <a:srgbClr val="ED7D31">
                    <a:lumMod val="60000"/>
                    <a:lumOff val="40000"/>
                  </a:srgbClr>
                </a:solidFill>
                <a:effectLst/>
                <a:uLnTx/>
                <a:uFillTx/>
                <a:latin typeface="Cambria" panose="02040503050406030204" pitchFamily="18" charset="0"/>
                <a:ea typeface="Cambria" panose="02040503050406030204" pitchFamily="18" charset="0"/>
                <a:cs typeface="+mn-cs"/>
              </a:rPr>
              <a:t> To you </a:t>
            </a:r>
            <a:r>
              <a:rPr kumimoji="0" lang="en-US" sz="2400" i="1" u="none" strike="noStrike" kern="1200" cap="none" spc="0" normalizeH="0" baseline="0" noProof="0" dirty="0">
                <a:ln>
                  <a:noFill/>
                </a:ln>
                <a:solidFill>
                  <a:schemeClr val="accent2"/>
                </a:solidFill>
                <a:effectLst/>
                <a:uLnTx/>
                <a:uFillTx/>
                <a:latin typeface="Cambria" panose="02040503050406030204" pitchFamily="18" charset="0"/>
                <a:ea typeface="Cambria" panose="02040503050406030204" pitchFamily="18" charset="0"/>
                <a:cs typeface="+mn-cs"/>
              </a:rPr>
              <a:t>this entire prophetic revelation </a:t>
            </a:r>
            <a:r>
              <a:rPr kumimoji="0" lang="en-US" sz="2400" b="0" i="1" u="none" strike="noStrike" kern="1200" cap="none" spc="0" normalizeH="0" baseline="0" noProof="0" dirty="0">
                <a:ln>
                  <a:noFill/>
                </a:ln>
                <a:solidFill>
                  <a:srgbClr val="ED7D31">
                    <a:lumMod val="60000"/>
                    <a:lumOff val="40000"/>
                  </a:srgbClr>
                </a:solidFill>
                <a:effectLst/>
                <a:uLnTx/>
                <a:uFillTx/>
                <a:latin typeface="Cambria" panose="02040503050406030204" pitchFamily="18" charset="0"/>
                <a:ea typeface="Cambria" panose="02040503050406030204" pitchFamily="18" charset="0"/>
                <a:cs typeface="+mn-cs"/>
              </a:rPr>
              <a:t>is like words in a </a:t>
            </a:r>
            <a:r>
              <a:rPr kumimoji="0" lang="en-US" sz="2400" i="1" u="none" strike="noStrike" kern="1200" cap="none" spc="0" normalizeH="0" baseline="0" noProof="0" dirty="0">
                <a:ln>
                  <a:noFill/>
                </a:ln>
                <a:solidFill>
                  <a:schemeClr val="accent2"/>
                </a:solidFill>
                <a:effectLst/>
                <a:uLnTx/>
                <a:uFillTx/>
                <a:latin typeface="Cambria" panose="02040503050406030204" pitchFamily="18" charset="0"/>
                <a:ea typeface="Cambria" panose="02040503050406030204" pitchFamily="18" charset="0"/>
                <a:cs typeface="+mn-cs"/>
              </a:rPr>
              <a:t>sealed scroll</a:t>
            </a:r>
            <a:r>
              <a:rPr kumimoji="0" lang="en-US" sz="2400" b="0" i="1" u="none" strike="noStrike" kern="1200" cap="none" spc="0" normalizeH="0" baseline="0" noProof="0" dirty="0">
                <a:ln>
                  <a:noFill/>
                </a:ln>
                <a:solidFill>
                  <a:srgbClr val="ED7D31">
                    <a:lumMod val="60000"/>
                    <a:lumOff val="40000"/>
                  </a:srgbClr>
                </a:solidFill>
                <a:effectLst/>
                <a:uLnTx/>
                <a:uFillTx/>
                <a:latin typeface="Cambria" panose="02040503050406030204" pitchFamily="18" charset="0"/>
                <a:ea typeface="Cambria" panose="02040503050406030204" pitchFamily="18" charset="0"/>
                <a:cs typeface="+mn-cs"/>
              </a:rPr>
              <a:t>. When they hand it to one who can read and say, “Read this,” he responds, “I can’t, because it is sealed.” </a:t>
            </a:r>
            <a:r>
              <a:rPr kumimoji="0" lang="en-US" sz="2400" b="0" i="0" u="none" strike="noStrike" kern="1200" cap="none" spc="0" normalizeH="0" baseline="30000" noProof="0" dirty="0">
                <a:ln>
                  <a:noFill/>
                </a:ln>
                <a:solidFill>
                  <a:prstClr val="white"/>
                </a:solidFill>
                <a:effectLst/>
                <a:uLnTx/>
                <a:uFillTx/>
                <a:latin typeface="Cambria" panose="02040503050406030204" pitchFamily="18" charset="0"/>
                <a:ea typeface="Cambria" panose="02040503050406030204" pitchFamily="18" charset="0"/>
                <a:cs typeface="+mn-cs"/>
              </a:rPr>
              <a:t>12</a:t>
            </a:r>
            <a:r>
              <a:rPr kumimoji="0" lang="en-US" sz="2400" b="0" i="1" u="none" strike="noStrike" kern="1200" cap="none" spc="0" normalizeH="0" baseline="0" noProof="0" dirty="0">
                <a:ln>
                  <a:noFill/>
                </a:ln>
                <a:solidFill>
                  <a:srgbClr val="ED7D31">
                    <a:lumMod val="60000"/>
                    <a:lumOff val="40000"/>
                  </a:srgbClr>
                </a:solidFill>
                <a:effectLst/>
                <a:uLnTx/>
                <a:uFillTx/>
                <a:latin typeface="Cambria" panose="02040503050406030204" pitchFamily="18" charset="0"/>
                <a:ea typeface="Cambria" panose="02040503050406030204" pitchFamily="18" charset="0"/>
                <a:cs typeface="+mn-cs"/>
              </a:rPr>
              <a:t> Or when they hand the scroll to one who can’t read and say, “Read this,” he says, “I can’t read.”</a:t>
            </a:r>
            <a:endParaRPr kumimoji="0" lang="en-US" sz="2400" b="0" i="0" u="none" strike="noStrike" kern="1200" cap="none" spc="0" normalizeH="0" baseline="0" noProof="0" dirty="0">
              <a:ln>
                <a:noFill/>
              </a:ln>
              <a:solidFill>
                <a:prstClr val="white"/>
              </a:solidFill>
              <a:effectLst/>
              <a:uLnTx/>
              <a:uFillTx/>
              <a:latin typeface="Calibri" panose="020F0502020204030204"/>
              <a:ea typeface="Cambria" panose="02040503050406030204" pitchFamily="18" charset="0"/>
              <a:cs typeface="+mj-cs"/>
            </a:endParaRPr>
          </a:p>
        </p:txBody>
      </p:sp>
      <p:sp>
        <p:nvSpPr>
          <p:cNvPr id="5" name="Content Placeholder 2">
            <a:extLst>
              <a:ext uri="{FF2B5EF4-FFF2-40B4-BE49-F238E27FC236}">
                <a16:creationId xmlns:a16="http://schemas.microsoft.com/office/drawing/2014/main" id="{CC22EE9C-83B0-AF45-39BA-966499BA4424}"/>
              </a:ext>
            </a:extLst>
          </p:cNvPr>
          <p:cNvSpPr>
            <a:spLocks noGrp="1"/>
          </p:cNvSpPr>
          <p:nvPr>
            <p:ph idx="1"/>
          </p:nvPr>
        </p:nvSpPr>
        <p:spPr>
          <a:xfrm>
            <a:off x="280599" y="1514842"/>
            <a:ext cx="8582802" cy="5023313"/>
          </a:xfrm>
        </p:spPr>
        <p:txBody>
          <a:bodyPr>
            <a:normAutofit fontScale="92500" lnSpcReduction="10000"/>
          </a:bodyPr>
          <a:lstStyle/>
          <a:p>
            <a:r>
              <a:rPr lang="en-US" dirty="0"/>
              <a:t>“</a:t>
            </a:r>
            <a:r>
              <a:rPr lang="en-US" i="1" dirty="0">
                <a:solidFill>
                  <a:srgbClr val="ED7D31">
                    <a:lumMod val="60000"/>
                    <a:lumOff val="40000"/>
                  </a:srgbClr>
                </a:solidFill>
                <a:latin typeface="Cambria" panose="02040503050406030204" pitchFamily="18" charset="0"/>
                <a:ea typeface="Cambria" panose="02040503050406030204" pitchFamily="18" charset="0"/>
              </a:rPr>
              <a:t>This entire prophetic revelation</a:t>
            </a:r>
            <a:r>
              <a:rPr lang="en-US" dirty="0"/>
              <a:t>” is like a “</a:t>
            </a:r>
            <a:r>
              <a:rPr lang="en-US" i="1" dirty="0">
                <a:solidFill>
                  <a:srgbClr val="ED7D31">
                    <a:lumMod val="60000"/>
                    <a:lumOff val="40000"/>
                  </a:srgbClr>
                </a:solidFill>
                <a:latin typeface="Cambria" panose="02040503050406030204" pitchFamily="18" charset="0"/>
                <a:ea typeface="Cambria" panose="02040503050406030204" pitchFamily="18" charset="0"/>
              </a:rPr>
              <a:t>sealed scroll</a:t>
            </a:r>
            <a:r>
              <a:rPr lang="en-US" dirty="0"/>
              <a:t>” to these people.  </a:t>
            </a:r>
          </a:p>
          <a:p>
            <a:r>
              <a:rPr lang="en-US" dirty="0"/>
              <a:t>They have the technical skills to understand God’s word, but they lack the spiritual insight which would enable them to see the plain meaning.</a:t>
            </a:r>
          </a:p>
          <a:p>
            <a:r>
              <a:rPr lang="en-US" dirty="0"/>
              <a:t>The situation is </a:t>
            </a:r>
            <a:r>
              <a:rPr lang="en-US" b="1" i="1" dirty="0"/>
              <a:t>especially</a:t>
            </a:r>
            <a:r>
              <a:rPr lang="en-US" dirty="0"/>
              <a:t> hopeless for the common person. </a:t>
            </a:r>
          </a:p>
          <a:p>
            <a:r>
              <a:rPr lang="en-US" dirty="0"/>
              <a:t>He can’t even </a:t>
            </a:r>
            <a:r>
              <a:rPr lang="en-US" b="1" i="1" dirty="0"/>
              <a:t>read</a:t>
            </a:r>
            <a:r>
              <a:rPr lang="en-US" dirty="0"/>
              <a:t>, let alone </a:t>
            </a:r>
            <a:r>
              <a:rPr lang="en-US" b="1" i="1" dirty="0"/>
              <a:t>open</a:t>
            </a:r>
            <a:r>
              <a:rPr lang="en-US" dirty="0"/>
              <a:t> and read. </a:t>
            </a:r>
          </a:p>
          <a:p>
            <a:r>
              <a:rPr lang="en-US" dirty="0"/>
              <a:t>The Church today is in a perilously similar situation. </a:t>
            </a:r>
          </a:p>
          <a:p>
            <a:r>
              <a:rPr lang="en-US" dirty="0"/>
              <a:t>The pews are full of people who look to someone who can “</a:t>
            </a:r>
            <a:r>
              <a:rPr lang="en-US" i="1" dirty="0">
                <a:solidFill>
                  <a:srgbClr val="ED7D31">
                    <a:lumMod val="60000"/>
                    <a:lumOff val="40000"/>
                  </a:srgbClr>
                </a:solidFill>
                <a:latin typeface="Cambria" panose="02040503050406030204" pitchFamily="18" charset="0"/>
                <a:ea typeface="Cambria" panose="02040503050406030204" pitchFamily="18" charset="0"/>
              </a:rPr>
              <a:t>read</a:t>
            </a:r>
            <a:r>
              <a:rPr lang="en-US" dirty="0"/>
              <a:t>,” but for all too many who can do so, the document is still sealed.</a:t>
            </a:r>
          </a:p>
        </p:txBody>
      </p:sp>
      <p:sp>
        <p:nvSpPr>
          <p:cNvPr id="7" name="TextBox 6">
            <a:extLst>
              <a:ext uri="{FF2B5EF4-FFF2-40B4-BE49-F238E27FC236}">
                <a16:creationId xmlns:a16="http://schemas.microsoft.com/office/drawing/2014/main" id="{2C1D973C-6B9D-63A7-F3A2-DEAEE2D0EC42}"/>
              </a:ext>
            </a:extLst>
          </p:cNvPr>
          <p:cNvSpPr txBox="1"/>
          <p:nvPr/>
        </p:nvSpPr>
        <p:spPr>
          <a:xfrm>
            <a:off x="0" y="6488666"/>
            <a:ext cx="9144000"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b="0" i="0" u="none" strike="noStrike" kern="1200" cap="none" spc="0" normalizeH="0" baseline="0" noProof="0" dirty="0">
                <a:ln>
                  <a:noFill/>
                </a:ln>
                <a:solidFill>
                  <a:prstClr val="white"/>
                </a:solidFill>
                <a:effectLst/>
                <a:uLnTx/>
                <a:uFillTx/>
                <a:latin typeface="Calibri" panose="020F0502020204030204"/>
                <a:ea typeface="+mn-ea"/>
                <a:cs typeface="+mn-cs"/>
              </a:rPr>
              <a:t>Oswalt, John N. – </a:t>
            </a:r>
            <a:r>
              <a:rPr kumimoji="0" lang="en-US" b="0" i="1" u="none" strike="noStrike" kern="1200" cap="none" spc="0" normalizeH="0" baseline="0" noProof="0" dirty="0">
                <a:ln>
                  <a:noFill/>
                </a:ln>
                <a:solidFill>
                  <a:prstClr val="white"/>
                </a:solidFill>
                <a:effectLst/>
                <a:uLnTx/>
                <a:uFillTx/>
                <a:latin typeface="Calibri" panose="020F0502020204030204"/>
                <a:ea typeface="+mn-ea"/>
                <a:cs typeface="+mn-cs"/>
              </a:rPr>
              <a:t>The Book of Isaiah, Chapters 1–39 (The NIC the OT) </a:t>
            </a:r>
            <a:r>
              <a:rPr kumimoji="0" lang="en-US" b="0" i="0" u="none" strike="noStrike" kern="1200" cap="none" spc="0" normalizeH="0" baseline="0" noProof="0" dirty="0">
                <a:ln>
                  <a:noFill/>
                </a:ln>
                <a:solidFill>
                  <a:prstClr val="white"/>
                </a:solidFill>
                <a:effectLst/>
                <a:uLnTx/>
                <a:uFillTx/>
                <a:latin typeface="Calibri" panose="020F0502020204030204"/>
                <a:ea typeface="+mn-ea"/>
                <a:cs typeface="+mn-cs"/>
              </a:rPr>
              <a:t>(pp. 531-532) </a:t>
            </a:r>
          </a:p>
        </p:txBody>
      </p:sp>
    </p:spTree>
    <p:extLst>
      <p:ext uri="{BB962C8B-B14F-4D97-AF65-F5344CB8AC3E}">
        <p14:creationId xmlns:p14="http://schemas.microsoft.com/office/powerpoint/2010/main" val="1617833443"/>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3" end="3"/>
                                            </p:txEl>
                                          </p:spTgt>
                                        </p:tgtEl>
                                        <p:attrNameLst>
                                          <p:attrName>style.visibility</p:attrName>
                                        </p:attrNameLst>
                                      </p:cBhvr>
                                      <p:to>
                                        <p:strVal val="visible"/>
                                      </p:to>
                                    </p:set>
                                    <p:anim calcmode="lin" valueType="num">
                                      <p:cBhvr>
                                        <p:cTn id="21"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5">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5">
                                            <p:txEl>
                                              <p:pRg st="4" end="4"/>
                                            </p:txEl>
                                          </p:spTgt>
                                        </p:tgtEl>
                                        <p:attrNameLst>
                                          <p:attrName>style.visibility</p:attrName>
                                        </p:attrNameLst>
                                      </p:cBhvr>
                                      <p:to>
                                        <p:strVal val="visible"/>
                                      </p:to>
                                    </p:set>
                                    <p:anim calcmode="lin" valueType="num">
                                      <p:cBhvr>
                                        <p:cTn id="28" dur="500" fill="hold"/>
                                        <p:tgtEl>
                                          <p:spTgt spid="5">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5">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5">
                                            <p:txEl>
                                              <p:pRg st="4" end="4"/>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5">
                                            <p:txEl>
                                              <p:pRg st="5" end="5"/>
                                            </p:txEl>
                                          </p:spTgt>
                                        </p:tgtEl>
                                        <p:attrNameLst>
                                          <p:attrName>style.visibility</p:attrName>
                                        </p:attrNameLst>
                                      </p:cBhvr>
                                      <p:to>
                                        <p:strVal val="visible"/>
                                      </p:to>
                                    </p:set>
                                    <p:anim calcmode="lin" valueType="num">
                                      <p:cBhvr>
                                        <p:cTn id="35" dur="500" fill="hold"/>
                                        <p:tgtEl>
                                          <p:spTgt spid="5">
                                            <p:txEl>
                                              <p:pRg st="5" end="5"/>
                                            </p:txEl>
                                          </p:spTgt>
                                        </p:tgtEl>
                                        <p:attrNameLst>
                                          <p:attrName>ppt_w</p:attrName>
                                        </p:attrNameLst>
                                      </p:cBhvr>
                                      <p:tavLst>
                                        <p:tav tm="0">
                                          <p:val>
                                            <p:fltVal val="0"/>
                                          </p:val>
                                        </p:tav>
                                        <p:tav tm="100000">
                                          <p:val>
                                            <p:strVal val="#ppt_w"/>
                                          </p:val>
                                        </p:tav>
                                      </p:tavLst>
                                    </p:anim>
                                    <p:anim calcmode="lin" valueType="num">
                                      <p:cBhvr>
                                        <p:cTn id="36" dur="500" fill="hold"/>
                                        <p:tgtEl>
                                          <p:spTgt spid="5">
                                            <p:txEl>
                                              <p:pRg st="5" end="5"/>
                                            </p:txEl>
                                          </p:spTgt>
                                        </p:tgtEl>
                                        <p:attrNameLst>
                                          <p:attrName>ppt_h</p:attrName>
                                        </p:attrNameLst>
                                      </p:cBhvr>
                                      <p:tavLst>
                                        <p:tav tm="0">
                                          <p:val>
                                            <p:fltVal val="0"/>
                                          </p:val>
                                        </p:tav>
                                        <p:tav tm="100000">
                                          <p:val>
                                            <p:strVal val="#ppt_h"/>
                                          </p:val>
                                        </p:tav>
                                      </p:tavLst>
                                    </p:anim>
                                    <p:animEffect transition="in" filter="fade">
                                      <p:cBhvr>
                                        <p:cTn id="37" dur="500"/>
                                        <p:tgtEl>
                                          <p:spTgt spid="5">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14617549-0D4E-83AC-C4C0-5032F9ED1ADC}"/>
              </a:ext>
            </a:extLst>
          </p:cNvPr>
          <p:cNvSpPr>
            <a:spLocks noGrp="1"/>
          </p:cNvSpPr>
          <p:nvPr>
            <p:ph type="title"/>
          </p:nvPr>
        </p:nvSpPr>
        <p:spPr/>
        <p:txBody>
          <a:bodyPr/>
          <a:lstStyle/>
          <a:p>
            <a:endParaRPr lang="en-US" dirty="0"/>
          </a:p>
        </p:txBody>
      </p:sp>
      <p:sp>
        <p:nvSpPr>
          <p:cNvPr id="8" name="Title 1">
            <a:extLst>
              <a:ext uri="{FF2B5EF4-FFF2-40B4-BE49-F238E27FC236}">
                <a16:creationId xmlns:a16="http://schemas.microsoft.com/office/drawing/2014/main" id="{70F7D930-7AE4-D22C-3C88-BE0E516600FB}"/>
              </a:ext>
            </a:extLst>
          </p:cNvPr>
          <p:cNvSpPr txBox="1">
            <a:spLocks/>
          </p:cNvSpPr>
          <p:nvPr/>
        </p:nvSpPr>
        <p:spPr>
          <a:xfrm>
            <a:off x="0" y="3"/>
            <a:ext cx="9144000" cy="1193033"/>
          </a:xfrm>
          <a:prstGeom prst="rect">
            <a:avLst/>
          </a:prstGeom>
          <a:solidFill>
            <a:schemeClr val="tx1"/>
          </a:solidFill>
          <a:ln w="25400">
            <a:solidFill>
              <a:srgbClr val="FFFF99"/>
            </a:solidFill>
          </a:ln>
        </p:spPr>
        <p:txBody>
          <a:bodyPr vert="horz" lIns="91440" tIns="45720" rIns="91440" bIns="45720" rtlCol="0" anchor="ctr">
            <a:noAutofit/>
          </a:bodyPr>
          <a:lstStyle>
            <a:lvl1pPr algn="ctr" defTabSz="685800" rtl="0" eaLnBrk="1" latinLnBrk="0" hangingPunct="1">
              <a:lnSpc>
                <a:spcPct val="90000"/>
              </a:lnSpc>
              <a:spcBef>
                <a:spcPct val="0"/>
              </a:spcBef>
              <a:buNone/>
              <a:defRPr sz="4800" b="1" kern="1200">
                <a:solidFill>
                  <a:srgbClr val="FFFF99"/>
                </a:solidFill>
                <a:latin typeface="Century Gothic" panose="020B0502020202020204" pitchFamily="34" charset="0"/>
                <a:ea typeface="+mj-ea"/>
                <a:cs typeface="+mj-cs"/>
              </a:defRPr>
            </a:lvl1pPr>
          </a:lstStyle>
          <a:p>
            <a:pPr marL="0" marR="0" lvl="0" indent="0" algn="l" defTabSz="685800" rtl="0" eaLnBrk="1" fontAlgn="auto" latinLnBrk="0" hangingPunct="1">
              <a:lnSpc>
                <a:spcPct val="90000"/>
              </a:lnSpc>
              <a:spcBef>
                <a:spcPts val="750"/>
              </a:spcBef>
              <a:spcAft>
                <a:spcPts val="0"/>
              </a:spcAft>
              <a:buClrTx/>
              <a:buSzTx/>
              <a:buFontTx/>
              <a:buNone/>
              <a:tabLst/>
              <a:defRPr/>
            </a:pPr>
            <a:r>
              <a:rPr kumimoji="0" lang="en-US" sz="2400" b="0" i="0" u="none" strike="noStrike" kern="1200" cap="none" spc="0" normalizeH="0" baseline="30000" noProof="0" dirty="0">
                <a:ln>
                  <a:noFill/>
                </a:ln>
                <a:solidFill>
                  <a:prstClr val="white"/>
                </a:solidFill>
                <a:effectLst/>
                <a:uLnTx/>
                <a:uFillTx/>
                <a:latin typeface="Cambria" panose="02040503050406030204" pitchFamily="18" charset="0"/>
                <a:ea typeface="Cambria" panose="02040503050406030204" pitchFamily="18" charset="0"/>
                <a:cs typeface="+mn-cs"/>
              </a:rPr>
              <a:t>29:13</a:t>
            </a:r>
            <a:r>
              <a:rPr kumimoji="0" lang="en-US" sz="2400" b="0" i="1" u="none" strike="noStrike" kern="1200" cap="none" spc="0" normalizeH="0" baseline="0" noProof="0" dirty="0">
                <a:ln>
                  <a:noFill/>
                </a:ln>
                <a:solidFill>
                  <a:srgbClr val="ED7D31">
                    <a:lumMod val="60000"/>
                    <a:lumOff val="40000"/>
                  </a:srgbClr>
                </a:solidFill>
                <a:effectLst/>
                <a:uLnTx/>
                <a:uFillTx/>
                <a:latin typeface="Cambria" panose="02040503050406030204" pitchFamily="18" charset="0"/>
                <a:ea typeface="Cambria" panose="02040503050406030204" pitchFamily="18" charset="0"/>
                <a:cs typeface="+mn-cs"/>
              </a:rPr>
              <a:t> The </a:t>
            </a:r>
            <a:r>
              <a:rPr lang="en-US" sz="2400" b="0" i="1" u="none" strike="noStrike" baseline="0" dirty="0">
                <a:solidFill>
                  <a:schemeClr val="accent2">
                    <a:lumMod val="60000"/>
                    <a:lumOff val="40000"/>
                  </a:schemeClr>
                </a:solidFill>
                <a:latin typeface="Cambria" panose="02040503050406030204" pitchFamily="18" charset="0"/>
                <a:ea typeface="Cambria" panose="02040503050406030204" pitchFamily="18" charset="0"/>
              </a:rPr>
              <a:t>LORD</a:t>
            </a:r>
            <a:r>
              <a:rPr kumimoji="0" lang="en-US" sz="2400" b="0" i="1" u="none" strike="noStrike" kern="1200" cap="none" spc="0" normalizeH="0" baseline="0" noProof="0" dirty="0">
                <a:ln>
                  <a:noFill/>
                </a:ln>
                <a:solidFill>
                  <a:srgbClr val="ED7D31">
                    <a:lumMod val="60000"/>
                    <a:lumOff val="40000"/>
                  </a:srgbClr>
                </a:solidFill>
                <a:effectLst/>
                <a:uLnTx/>
                <a:uFillTx/>
                <a:latin typeface="Cambria" panose="02040503050406030204" pitchFamily="18" charset="0"/>
                <a:ea typeface="Cambria" panose="02040503050406030204" pitchFamily="18" charset="0"/>
                <a:cs typeface="+mn-cs"/>
              </a:rPr>
              <a:t> says, “</a:t>
            </a:r>
            <a:r>
              <a:rPr kumimoji="0" lang="en-US" sz="2400" i="1" u="none" strike="noStrike" kern="1200" cap="none" spc="0" normalizeH="0" baseline="0" noProof="0" dirty="0">
                <a:ln>
                  <a:noFill/>
                </a:ln>
                <a:solidFill>
                  <a:schemeClr val="accent2"/>
                </a:solidFill>
                <a:effectLst/>
                <a:uLnTx/>
                <a:uFillTx/>
                <a:latin typeface="Cambria" panose="02040503050406030204" pitchFamily="18" charset="0"/>
                <a:ea typeface="Cambria" panose="02040503050406030204" pitchFamily="18" charset="0"/>
                <a:cs typeface="+mn-cs"/>
              </a:rPr>
              <a:t>These people say they are loyal to me; they say wonderful things about me, but they are not really loyal to me</a:t>
            </a:r>
            <a:r>
              <a:rPr kumimoji="0" lang="en-US" sz="2400" b="0" i="1" u="none" strike="noStrike" kern="1200" cap="none" spc="0" normalizeH="0" baseline="0" noProof="0" dirty="0">
                <a:ln>
                  <a:noFill/>
                </a:ln>
                <a:solidFill>
                  <a:srgbClr val="ED7D31">
                    <a:lumMod val="60000"/>
                    <a:lumOff val="40000"/>
                  </a:srgbClr>
                </a:solidFill>
                <a:effectLst/>
                <a:uLnTx/>
                <a:uFillTx/>
                <a:latin typeface="Cambria" panose="02040503050406030204" pitchFamily="18" charset="0"/>
                <a:ea typeface="Cambria" panose="02040503050406030204" pitchFamily="18" charset="0"/>
                <a:cs typeface="+mn-cs"/>
              </a:rPr>
              <a:t>. Their worship consists of nothing but man-made ritual.</a:t>
            </a:r>
            <a:endParaRPr kumimoji="0" lang="en-US" sz="2400" b="0" i="0" u="none" strike="noStrike" kern="1200" cap="none" spc="0" normalizeH="0" baseline="0" noProof="0" dirty="0">
              <a:ln>
                <a:noFill/>
              </a:ln>
              <a:solidFill>
                <a:prstClr val="white"/>
              </a:solidFill>
              <a:effectLst/>
              <a:uLnTx/>
              <a:uFillTx/>
              <a:latin typeface="Calibri" panose="020F0502020204030204"/>
              <a:ea typeface="Cambria" panose="02040503050406030204" pitchFamily="18" charset="0"/>
              <a:cs typeface="+mj-cs"/>
            </a:endParaRPr>
          </a:p>
        </p:txBody>
      </p:sp>
      <p:sp>
        <p:nvSpPr>
          <p:cNvPr id="5" name="Content Placeholder 2">
            <a:extLst>
              <a:ext uri="{FF2B5EF4-FFF2-40B4-BE49-F238E27FC236}">
                <a16:creationId xmlns:a16="http://schemas.microsoft.com/office/drawing/2014/main" id="{CC22EE9C-83B0-AF45-39BA-966499BA4424}"/>
              </a:ext>
            </a:extLst>
          </p:cNvPr>
          <p:cNvSpPr>
            <a:spLocks noGrp="1"/>
          </p:cNvSpPr>
          <p:nvPr>
            <p:ph idx="1"/>
          </p:nvPr>
        </p:nvSpPr>
        <p:spPr>
          <a:xfrm>
            <a:off x="280599" y="1275452"/>
            <a:ext cx="8582802" cy="5274478"/>
          </a:xfrm>
        </p:spPr>
        <p:txBody>
          <a:bodyPr>
            <a:normAutofit fontScale="92500" lnSpcReduction="20000"/>
          </a:bodyPr>
          <a:lstStyle/>
          <a:p>
            <a:r>
              <a:rPr lang="en-US" dirty="0"/>
              <a:t>Here the sovereign LORD speaks of the spiritual deadness of those whom he describes as “</a:t>
            </a:r>
            <a:r>
              <a:rPr lang="en-US" i="1" dirty="0">
                <a:solidFill>
                  <a:srgbClr val="ED7D31">
                    <a:lumMod val="60000"/>
                    <a:lumOff val="40000"/>
                  </a:srgbClr>
                </a:solidFill>
                <a:latin typeface="Cambria" panose="02040503050406030204" pitchFamily="18" charset="0"/>
                <a:ea typeface="Cambria" panose="02040503050406030204" pitchFamily="18" charset="0"/>
              </a:rPr>
              <a:t>these people</a:t>
            </a:r>
            <a:r>
              <a:rPr lang="en-US" dirty="0"/>
              <a:t>” – an indication of the </a:t>
            </a:r>
            <a:r>
              <a:rPr lang="en-US" b="1" i="1" dirty="0"/>
              <a:t>distance</a:t>
            </a:r>
            <a:r>
              <a:rPr lang="en-US" dirty="0"/>
              <a:t> that separates them from him.</a:t>
            </a:r>
          </a:p>
          <a:p>
            <a:r>
              <a:rPr lang="en-US" b="1" i="1" dirty="0"/>
              <a:t>Externally</a:t>
            </a:r>
            <a:r>
              <a:rPr lang="en-US" dirty="0"/>
              <a:t> their conduct seems </a:t>
            </a:r>
            <a:r>
              <a:rPr lang="en-US" b="1" i="1" dirty="0"/>
              <a:t>impeccable</a:t>
            </a:r>
            <a:r>
              <a:rPr lang="en-US" dirty="0"/>
              <a:t>: they “</a:t>
            </a:r>
            <a:r>
              <a:rPr lang="en-US" i="1" dirty="0">
                <a:solidFill>
                  <a:srgbClr val="ED7D31">
                    <a:lumMod val="60000"/>
                    <a:lumOff val="40000"/>
                  </a:srgbClr>
                </a:solidFill>
                <a:latin typeface="Cambria" panose="02040503050406030204" pitchFamily="18" charset="0"/>
                <a:ea typeface="Cambria" panose="02040503050406030204" pitchFamily="18" charset="0"/>
              </a:rPr>
              <a:t>say they are loyal to me</a:t>
            </a:r>
            <a:r>
              <a:rPr lang="en-US" dirty="0"/>
              <a:t>” and they “</a:t>
            </a:r>
            <a:r>
              <a:rPr lang="en-US" i="1" dirty="0">
                <a:solidFill>
                  <a:srgbClr val="ED7D31">
                    <a:lumMod val="60000"/>
                    <a:lumOff val="40000"/>
                  </a:srgbClr>
                </a:solidFill>
                <a:latin typeface="Cambria" panose="02040503050406030204" pitchFamily="18" charset="0"/>
                <a:ea typeface="Cambria" panose="02040503050406030204" pitchFamily="18" charset="0"/>
              </a:rPr>
              <a:t>say wonderful things about me</a:t>
            </a:r>
            <a:r>
              <a:rPr lang="en-US" dirty="0"/>
              <a:t>”.</a:t>
            </a:r>
          </a:p>
          <a:p>
            <a:r>
              <a:rPr lang="en-US" dirty="0"/>
              <a:t>However, true religion is a matter of inner attitudes.</a:t>
            </a:r>
          </a:p>
          <a:p>
            <a:r>
              <a:rPr lang="en-US" dirty="0"/>
              <a:t>In reality, “</a:t>
            </a:r>
            <a:r>
              <a:rPr lang="en-US" i="1" dirty="0">
                <a:solidFill>
                  <a:srgbClr val="ED7D31">
                    <a:lumMod val="60000"/>
                    <a:lumOff val="40000"/>
                  </a:srgbClr>
                </a:solidFill>
                <a:latin typeface="Cambria" panose="02040503050406030204" pitchFamily="18" charset="0"/>
                <a:ea typeface="Cambria" panose="02040503050406030204" pitchFamily="18" charset="0"/>
              </a:rPr>
              <a:t>these people</a:t>
            </a:r>
            <a:r>
              <a:rPr lang="en-US" dirty="0"/>
              <a:t>” were “</a:t>
            </a:r>
            <a:r>
              <a:rPr lang="en-US" i="1" dirty="0">
                <a:solidFill>
                  <a:srgbClr val="ED7D31">
                    <a:lumMod val="60000"/>
                    <a:lumOff val="40000"/>
                  </a:srgbClr>
                </a:solidFill>
                <a:latin typeface="Cambria" panose="02040503050406030204" pitchFamily="18" charset="0"/>
                <a:ea typeface="Cambria" panose="02040503050406030204" pitchFamily="18" charset="0"/>
              </a:rPr>
              <a:t>not </a:t>
            </a:r>
            <a:r>
              <a:rPr lang="en-US" b="1" i="1" dirty="0">
                <a:solidFill>
                  <a:schemeClr val="accent2"/>
                </a:solidFill>
                <a:latin typeface="Cambria" panose="02040503050406030204" pitchFamily="18" charset="0"/>
                <a:ea typeface="Cambria" panose="02040503050406030204" pitchFamily="18" charset="0"/>
              </a:rPr>
              <a:t>really</a:t>
            </a:r>
            <a:r>
              <a:rPr lang="en-US" i="1" dirty="0">
                <a:solidFill>
                  <a:srgbClr val="ED7D31">
                    <a:lumMod val="60000"/>
                    <a:lumOff val="40000"/>
                  </a:srgbClr>
                </a:solidFill>
                <a:latin typeface="Cambria" panose="02040503050406030204" pitchFamily="18" charset="0"/>
                <a:ea typeface="Cambria" panose="02040503050406030204" pitchFamily="18" charset="0"/>
              </a:rPr>
              <a:t> loyal to</a:t>
            </a:r>
            <a:r>
              <a:rPr lang="en-US" dirty="0"/>
              <a:t>” the LORD.</a:t>
            </a:r>
          </a:p>
          <a:p>
            <a:r>
              <a:rPr lang="en-US" dirty="0"/>
              <a:t>Our inner motives can be hidden from other people, but not the LORD, and he looks for a genuine devotion that shows that we are </a:t>
            </a:r>
            <a:r>
              <a:rPr lang="en-US" b="1" i="1" dirty="0"/>
              <a:t>totally</a:t>
            </a:r>
            <a:r>
              <a:rPr lang="en-US" dirty="0"/>
              <a:t> committed to him.</a:t>
            </a:r>
          </a:p>
        </p:txBody>
      </p:sp>
      <p:sp>
        <p:nvSpPr>
          <p:cNvPr id="7" name="TextBox 6">
            <a:extLst>
              <a:ext uri="{FF2B5EF4-FFF2-40B4-BE49-F238E27FC236}">
                <a16:creationId xmlns:a16="http://schemas.microsoft.com/office/drawing/2014/main" id="{2C1D973C-6B9D-63A7-F3A2-DEAEE2D0EC42}"/>
              </a:ext>
            </a:extLst>
          </p:cNvPr>
          <p:cNvSpPr txBox="1"/>
          <p:nvPr/>
        </p:nvSpPr>
        <p:spPr>
          <a:xfrm>
            <a:off x="0" y="6488666"/>
            <a:ext cx="9144000" cy="369332"/>
          </a:xfrm>
          <a:prstGeom prst="rect">
            <a:avLst/>
          </a:prstGeom>
          <a:noFill/>
        </p:spPr>
        <p:txBody>
          <a:bodyPr wrap="square" rtlCol="0">
            <a:spAutoFit/>
          </a:bodyPr>
          <a:lstStyle/>
          <a:p>
            <a:pPr lvl="0">
              <a:defRPr/>
            </a:pPr>
            <a:r>
              <a:rPr lang="en-US" dirty="0">
                <a:solidFill>
                  <a:prstClr val="white"/>
                </a:solidFill>
              </a:rPr>
              <a:t>Mackay, John L. – </a:t>
            </a:r>
            <a:r>
              <a:rPr lang="en-US" i="1" dirty="0">
                <a:solidFill>
                  <a:prstClr val="white"/>
                </a:solidFill>
              </a:rPr>
              <a:t>A Study Commentary on Isaiah Volume I: Chapters 1-39 </a:t>
            </a:r>
            <a:r>
              <a:rPr lang="en-US" dirty="0">
                <a:solidFill>
                  <a:prstClr val="white"/>
                </a:solidFill>
              </a:rPr>
              <a:t> (pp. 582-583)</a:t>
            </a:r>
          </a:p>
        </p:txBody>
      </p:sp>
    </p:spTree>
    <p:extLst>
      <p:ext uri="{BB962C8B-B14F-4D97-AF65-F5344CB8AC3E}">
        <p14:creationId xmlns:p14="http://schemas.microsoft.com/office/powerpoint/2010/main" val="188462409"/>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p:cTn id="7" dur="500" fill="hold"/>
                                        <p:tgtEl>
                                          <p:spTgt spid="5">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5">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5">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1" end="1"/>
                                            </p:txEl>
                                          </p:spTgt>
                                        </p:tgtEl>
                                        <p:attrNameLst>
                                          <p:attrName>style.visibility</p:attrName>
                                        </p:attrNameLst>
                                      </p:cBhvr>
                                      <p:to>
                                        <p:strVal val="visible"/>
                                      </p:to>
                                    </p:set>
                                    <p:anim calcmode="lin" valueType="num">
                                      <p:cBhvr>
                                        <p:cTn id="14"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5">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2" end="2"/>
                                            </p:txEl>
                                          </p:spTgt>
                                        </p:tgtEl>
                                        <p:attrNameLst>
                                          <p:attrName>style.visibility</p:attrName>
                                        </p:attrNameLst>
                                      </p:cBhvr>
                                      <p:to>
                                        <p:strVal val="visible"/>
                                      </p:to>
                                    </p:set>
                                    <p:anim calcmode="lin" valueType="num">
                                      <p:cBhvr>
                                        <p:cTn id="21"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5">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5">
                                            <p:txEl>
                                              <p:pRg st="3" end="3"/>
                                            </p:txEl>
                                          </p:spTgt>
                                        </p:tgtEl>
                                        <p:attrNameLst>
                                          <p:attrName>style.visibility</p:attrName>
                                        </p:attrNameLst>
                                      </p:cBhvr>
                                      <p:to>
                                        <p:strVal val="visible"/>
                                      </p:to>
                                    </p:set>
                                    <p:anim calcmode="lin" valueType="num">
                                      <p:cBhvr>
                                        <p:cTn id="28"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5">
                                            <p:txEl>
                                              <p:pRg st="3" end="3"/>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5">
                                            <p:txEl>
                                              <p:pRg st="4" end="4"/>
                                            </p:txEl>
                                          </p:spTgt>
                                        </p:tgtEl>
                                        <p:attrNameLst>
                                          <p:attrName>style.visibility</p:attrName>
                                        </p:attrNameLst>
                                      </p:cBhvr>
                                      <p:to>
                                        <p:strVal val="visible"/>
                                      </p:to>
                                    </p:set>
                                    <p:anim calcmode="lin" valueType="num">
                                      <p:cBhvr>
                                        <p:cTn id="35" dur="500" fill="hold"/>
                                        <p:tgtEl>
                                          <p:spTgt spid="5">
                                            <p:txEl>
                                              <p:pRg st="4" end="4"/>
                                            </p:txEl>
                                          </p:spTgt>
                                        </p:tgtEl>
                                        <p:attrNameLst>
                                          <p:attrName>ppt_w</p:attrName>
                                        </p:attrNameLst>
                                      </p:cBhvr>
                                      <p:tavLst>
                                        <p:tav tm="0">
                                          <p:val>
                                            <p:fltVal val="0"/>
                                          </p:val>
                                        </p:tav>
                                        <p:tav tm="100000">
                                          <p:val>
                                            <p:strVal val="#ppt_w"/>
                                          </p:val>
                                        </p:tav>
                                      </p:tavLst>
                                    </p:anim>
                                    <p:anim calcmode="lin" valueType="num">
                                      <p:cBhvr>
                                        <p:cTn id="36" dur="500" fill="hold"/>
                                        <p:tgtEl>
                                          <p:spTgt spid="5">
                                            <p:txEl>
                                              <p:pRg st="4" end="4"/>
                                            </p:txEl>
                                          </p:spTgt>
                                        </p:tgtEl>
                                        <p:attrNameLst>
                                          <p:attrName>ppt_h</p:attrName>
                                        </p:attrNameLst>
                                      </p:cBhvr>
                                      <p:tavLst>
                                        <p:tav tm="0">
                                          <p:val>
                                            <p:fltVal val="0"/>
                                          </p:val>
                                        </p:tav>
                                        <p:tav tm="100000">
                                          <p:val>
                                            <p:strVal val="#ppt_h"/>
                                          </p:val>
                                        </p:tav>
                                      </p:tavLst>
                                    </p:anim>
                                    <p:animEffect transition="in" filter="fade">
                                      <p:cBhvr>
                                        <p:cTn id="37" dur="500"/>
                                        <p:tgtEl>
                                          <p:spTgt spid="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14617549-0D4E-83AC-C4C0-5032F9ED1ADC}"/>
              </a:ext>
            </a:extLst>
          </p:cNvPr>
          <p:cNvSpPr>
            <a:spLocks noGrp="1"/>
          </p:cNvSpPr>
          <p:nvPr>
            <p:ph type="title"/>
          </p:nvPr>
        </p:nvSpPr>
        <p:spPr/>
        <p:txBody>
          <a:bodyPr/>
          <a:lstStyle/>
          <a:p>
            <a:endParaRPr lang="en-US" dirty="0"/>
          </a:p>
        </p:txBody>
      </p:sp>
      <p:sp>
        <p:nvSpPr>
          <p:cNvPr id="8" name="Title 1">
            <a:extLst>
              <a:ext uri="{FF2B5EF4-FFF2-40B4-BE49-F238E27FC236}">
                <a16:creationId xmlns:a16="http://schemas.microsoft.com/office/drawing/2014/main" id="{70F7D930-7AE4-D22C-3C88-BE0E516600FB}"/>
              </a:ext>
            </a:extLst>
          </p:cNvPr>
          <p:cNvSpPr txBox="1">
            <a:spLocks/>
          </p:cNvSpPr>
          <p:nvPr/>
        </p:nvSpPr>
        <p:spPr>
          <a:xfrm>
            <a:off x="0" y="3"/>
            <a:ext cx="9144000" cy="1193033"/>
          </a:xfrm>
          <a:prstGeom prst="rect">
            <a:avLst/>
          </a:prstGeom>
          <a:solidFill>
            <a:schemeClr val="tx1"/>
          </a:solidFill>
          <a:ln w="25400">
            <a:solidFill>
              <a:srgbClr val="FFFF99"/>
            </a:solidFill>
          </a:ln>
        </p:spPr>
        <p:txBody>
          <a:bodyPr vert="horz" lIns="91440" tIns="45720" rIns="91440" bIns="45720" rtlCol="0" anchor="ctr">
            <a:noAutofit/>
          </a:bodyPr>
          <a:lstStyle>
            <a:lvl1pPr algn="ctr" defTabSz="685800" rtl="0" eaLnBrk="1" latinLnBrk="0" hangingPunct="1">
              <a:lnSpc>
                <a:spcPct val="90000"/>
              </a:lnSpc>
              <a:spcBef>
                <a:spcPct val="0"/>
              </a:spcBef>
              <a:buNone/>
              <a:defRPr sz="4800" b="1" kern="1200">
                <a:solidFill>
                  <a:srgbClr val="FFFF99"/>
                </a:solidFill>
                <a:latin typeface="Century Gothic" panose="020B0502020202020204" pitchFamily="34" charset="0"/>
                <a:ea typeface="+mj-ea"/>
                <a:cs typeface="+mj-cs"/>
              </a:defRPr>
            </a:lvl1pPr>
          </a:lstStyle>
          <a:p>
            <a:pPr marL="0" marR="0" lvl="0" indent="0" algn="l" defTabSz="685800" rtl="0" eaLnBrk="1" fontAlgn="auto" latinLnBrk="0" hangingPunct="1">
              <a:lnSpc>
                <a:spcPct val="90000"/>
              </a:lnSpc>
              <a:spcBef>
                <a:spcPts val="750"/>
              </a:spcBef>
              <a:spcAft>
                <a:spcPts val="0"/>
              </a:spcAft>
              <a:buClrTx/>
              <a:buSzTx/>
              <a:buFontTx/>
              <a:buNone/>
              <a:tabLst/>
              <a:defRPr/>
            </a:pPr>
            <a:r>
              <a:rPr kumimoji="0" lang="en-US" sz="2400" b="0" i="0" u="none" strike="noStrike" kern="1200" cap="none" spc="0" normalizeH="0" baseline="30000" noProof="0" dirty="0">
                <a:ln>
                  <a:noFill/>
                </a:ln>
                <a:solidFill>
                  <a:prstClr val="white"/>
                </a:solidFill>
                <a:effectLst/>
                <a:uLnTx/>
                <a:uFillTx/>
                <a:latin typeface="Cambria" panose="02040503050406030204" pitchFamily="18" charset="0"/>
                <a:ea typeface="Cambria" panose="02040503050406030204" pitchFamily="18" charset="0"/>
                <a:cs typeface="+mn-cs"/>
              </a:rPr>
              <a:t>29:13</a:t>
            </a:r>
            <a:r>
              <a:rPr kumimoji="0" lang="en-US" sz="2400" b="0" i="1" u="none" strike="noStrike" kern="1200" cap="none" spc="0" normalizeH="0" baseline="0" noProof="0" dirty="0">
                <a:ln>
                  <a:noFill/>
                </a:ln>
                <a:solidFill>
                  <a:srgbClr val="ED7D31">
                    <a:lumMod val="60000"/>
                    <a:lumOff val="40000"/>
                  </a:srgbClr>
                </a:solidFill>
                <a:effectLst/>
                <a:uLnTx/>
                <a:uFillTx/>
                <a:latin typeface="Cambria" panose="02040503050406030204" pitchFamily="18" charset="0"/>
                <a:ea typeface="Cambria" panose="02040503050406030204" pitchFamily="18" charset="0"/>
                <a:cs typeface="+mn-cs"/>
              </a:rPr>
              <a:t> The </a:t>
            </a:r>
            <a:r>
              <a:rPr lang="en-US" sz="2400" b="0" i="1" u="none" strike="noStrike" baseline="0" dirty="0">
                <a:solidFill>
                  <a:schemeClr val="accent2">
                    <a:lumMod val="60000"/>
                    <a:lumOff val="40000"/>
                  </a:schemeClr>
                </a:solidFill>
                <a:latin typeface="Cambria" panose="02040503050406030204" pitchFamily="18" charset="0"/>
                <a:ea typeface="Cambria" panose="02040503050406030204" pitchFamily="18" charset="0"/>
              </a:rPr>
              <a:t>LORD</a:t>
            </a:r>
            <a:r>
              <a:rPr kumimoji="0" lang="en-US" sz="2400" b="0" i="1" u="none" strike="noStrike" kern="1200" cap="none" spc="0" normalizeH="0" baseline="0" noProof="0" dirty="0">
                <a:ln>
                  <a:noFill/>
                </a:ln>
                <a:solidFill>
                  <a:srgbClr val="ED7D31">
                    <a:lumMod val="60000"/>
                    <a:lumOff val="40000"/>
                  </a:srgbClr>
                </a:solidFill>
                <a:effectLst/>
                <a:uLnTx/>
                <a:uFillTx/>
                <a:latin typeface="Cambria" panose="02040503050406030204" pitchFamily="18" charset="0"/>
                <a:ea typeface="Cambria" panose="02040503050406030204" pitchFamily="18" charset="0"/>
                <a:cs typeface="+mn-cs"/>
              </a:rPr>
              <a:t> says, “These people say they are loyal to me; they say wonderful things about me, but they are not really loyal to me. Their </a:t>
            </a:r>
            <a:r>
              <a:rPr kumimoji="0" lang="en-US" sz="2400" i="1" u="none" strike="noStrike" kern="1200" cap="none" spc="0" normalizeH="0" baseline="0" noProof="0" dirty="0">
                <a:ln>
                  <a:noFill/>
                </a:ln>
                <a:solidFill>
                  <a:schemeClr val="accent2"/>
                </a:solidFill>
                <a:effectLst/>
                <a:uLnTx/>
                <a:uFillTx/>
                <a:latin typeface="Cambria" panose="02040503050406030204" pitchFamily="18" charset="0"/>
                <a:ea typeface="Cambria" panose="02040503050406030204" pitchFamily="18" charset="0"/>
                <a:cs typeface="+mn-cs"/>
              </a:rPr>
              <a:t>worship</a:t>
            </a:r>
            <a:r>
              <a:rPr kumimoji="0" lang="en-US" sz="2400" b="0" i="1" u="none" strike="noStrike" kern="1200" cap="none" spc="0" normalizeH="0" baseline="0" noProof="0" dirty="0">
                <a:ln>
                  <a:noFill/>
                </a:ln>
                <a:solidFill>
                  <a:srgbClr val="ED7D31">
                    <a:lumMod val="60000"/>
                    <a:lumOff val="40000"/>
                  </a:srgbClr>
                </a:solidFill>
                <a:effectLst/>
                <a:uLnTx/>
                <a:uFillTx/>
                <a:latin typeface="Cambria" panose="02040503050406030204" pitchFamily="18" charset="0"/>
                <a:ea typeface="Cambria" panose="02040503050406030204" pitchFamily="18" charset="0"/>
                <a:cs typeface="+mn-cs"/>
              </a:rPr>
              <a:t> consists of nothing but </a:t>
            </a:r>
            <a:r>
              <a:rPr kumimoji="0" lang="en-US" sz="2400" i="1" u="none" strike="noStrike" kern="1200" cap="none" spc="0" normalizeH="0" baseline="0" noProof="0" dirty="0">
                <a:ln>
                  <a:noFill/>
                </a:ln>
                <a:solidFill>
                  <a:schemeClr val="accent2"/>
                </a:solidFill>
                <a:effectLst/>
                <a:uLnTx/>
                <a:uFillTx/>
                <a:latin typeface="Cambria" panose="02040503050406030204" pitchFamily="18" charset="0"/>
                <a:ea typeface="Cambria" panose="02040503050406030204" pitchFamily="18" charset="0"/>
                <a:cs typeface="+mn-cs"/>
              </a:rPr>
              <a:t>man-made ritual</a:t>
            </a:r>
            <a:r>
              <a:rPr kumimoji="0" lang="en-US" sz="2400" b="0" i="1" u="none" strike="noStrike" kern="1200" cap="none" spc="0" normalizeH="0" baseline="0" noProof="0" dirty="0">
                <a:ln>
                  <a:noFill/>
                </a:ln>
                <a:solidFill>
                  <a:srgbClr val="ED7D31">
                    <a:lumMod val="60000"/>
                    <a:lumOff val="40000"/>
                  </a:srgbClr>
                </a:solidFill>
                <a:effectLst/>
                <a:uLnTx/>
                <a:uFillTx/>
                <a:latin typeface="Cambria" panose="02040503050406030204" pitchFamily="18" charset="0"/>
                <a:ea typeface="Cambria" panose="02040503050406030204" pitchFamily="18" charset="0"/>
                <a:cs typeface="+mn-cs"/>
              </a:rPr>
              <a:t>.</a:t>
            </a:r>
            <a:endParaRPr kumimoji="0" lang="en-US" sz="2400" b="0" i="0" u="none" strike="noStrike" kern="1200" cap="none" spc="0" normalizeH="0" baseline="0" noProof="0" dirty="0">
              <a:ln>
                <a:noFill/>
              </a:ln>
              <a:solidFill>
                <a:prstClr val="white"/>
              </a:solidFill>
              <a:effectLst/>
              <a:uLnTx/>
              <a:uFillTx/>
              <a:latin typeface="Calibri" panose="020F0502020204030204"/>
              <a:ea typeface="Cambria" panose="02040503050406030204" pitchFamily="18" charset="0"/>
              <a:cs typeface="+mj-cs"/>
            </a:endParaRPr>
          </a:p>
        </p:txBody>
      </p:sp>
      <p:sp>
        <p:nvSpPr>
          <p:cNvPr id="5" name="Content Placeholder 2">
            <a:extLst>
              <a:ext uri="{FF2B5EF4-FFF2-40B4-BE49-F238E27FC236}">
                <a16:creationId xmlns:a16="http://schemas.microsoft.com/office/drawing/2014/main" id="{CC22EE9C-83B0-AF45-39BA-966499BA4424}"/>
              </a:ext>
            </a:extLst>
          </p:cNvPr>
          <p:cNvSpPr>
            <a:spLocks noGrp="1"/>
          </p:cNvSpPr>
          <p:nvPr>
            <p:ph idx="1"/>
          </p:nvPr>
        </p:nvSpPr>
        <p:spPr>
          <a:xfrm>
            <a:off x="280599" y="1275452"/>
            <a:ext cx="8582802" cy="5274478"/>
          </a:xfrm>
        </p:spPr>
        <p:txBody>
          <a:bodyPr>
            <a:normAutofit fontScale="85000" lnSpcReduction="10000"/>
          </a:bodyPr>
          <a:lstStyle/>
          <a:p>
            <a:r>
              <a:rPr lang="en-US" dirty="0"/>
              <a:t>Their “</a:t>
            </a:r>
            <a:r>
              <a:rPr lang="en-US" i="1" dirty="0">
                <a:solidFill>
                  <a:srgbClr val="ED7D31">
                    <a:lumMod val="60000"/>
                    <a:lumOff val="40000"/>
                  </a:srgbClr>
                </a:solidFill>
                <a:latin typeface="Cambria" panose="02040503050406030204" pitchFamily="18" charset="0"/>
                <a:ea typeface="Cambria" panose="02040503050406030204" pitchFamily="18" charset="0"/>
              </a:rPr>
              <a:t>worship</a:t>
            </a:r>
            <a:r>
              <a:rPr lang="en-US" dirty="0"/>
              <a:t>” was nothing more than “</a:t>
            </a:r>
            <a:r>
              <a:rPr lang="en-US" i="1" dirty="0">
                <a:solidFill>
                  <a:srgbClr val="ED7D31">
                    <a:lumMod val="60000"/>
                    <a:lumOff val="40000"/>
                  </a:srgbClr>
                </a:solidFill>
                <a:latin typeface="Cambria" panose="02040503050406030204" pitchFamily="18" charset="0"/>
                <a:ea typeface="Cambria" panose="02040503050406030204" pitchFamily="18" charset="0"/>
              </a:rPr>
              <a:t>man-made ritual</a:t>
            </a:r>
            <a:r>
              <a:rPr lang="en-US" dirty="0"/>
              <a:t>” that they had been taught to perform.</a:t>
            </a:r>
          </a:p>
          <a:p>
            <a:r>
              <a:rPr lang="en-US" dirty="0"/>
              <a:t>They knew this was the “correct” way to behave </a:t>
            </a:r>
            <a:r>
              <a:rPr lang="en-US" b="1" i="1" dirty="0"/>
              <a:t>outwardly</a:t>
            </a:r>
            <a:r>
              <a:rPr lang="en-US" dirty="0"/>
              <a:t>, but they weren’t doing it out of a deep love for and devotion to the LORD that resulted in transformed lives.</a:t>
            </a:r>
          </a:p>
          <a:p>
            <a:r>
              <a:rPr lang="en-US" dirty="0"/>
              <a:t>This description reflects the imperfect nature of the religious reform that had taken place under King Hezekiah.</a:t>
            </a:r>
          </a:p>
          <a:p>
            <a:r>
              <a:rPr lang="en-US" dirty="0"/>
              <a:t>Though the king himself was totally committed to the worship of the LORD and had restored the temple, it was quite another matter to restore </a:t>
            </a:r>
            <a:r>
              <a:rPr lang="en-US" b="1" i="1" dirty="0"/>
              <a:t>true devotion </a:t>
            </a:r>
            <a:r>
              <a:rPr lang="en-US" dirty="0"/>
              <a:t>to the LORD on the part of the people.</a:t>
            </a:r>
          </a:p>
          <a:p>
            <a:r>
              <a:rPr lang="en-US" dirty="0"/>
              <a:t>They were prepared to do what they were told by the king, but not with an inner commitment of faith.</a:t>
            </a:r>
          </a:p>
        </p:txBody>
      </p:sp>
      <p:sp>
        <p:nvSpPr>
          <p:cNvPr id="7" name="TextBox 6">
            <a:extLst>
              <a:ext uri="{FF2B5EF4-FFF2-40B4-BE49-F238E27FC236}">
                <a16:creationId xmlns:a16="http://schemas.microsoft.com/office/drawing/2014/main" id="{2C1D973C-6B9D-63A7-F3A2-DEAEE2D0EC42}"/>
              </a:ext>
            </a:extLst>
          </p:cNvPr>
          <p:cNvSpPr txBox="1"/>
          <p:nvPr/>
        </p:nvSpPr>
        <p:spPr>
          <a:xfrm>
            <a:off x="0" y="6488666"/>
            <a:ext cx="9144000" cy="369332"/>
          </a:xfrm>
          <a:prstGeom prst="rect">
            <a:avLst/>
          </a:prstGeom>
          <a:noFill/>
        </p:spPr>
        <p:txBody>
          <a:bodyPr wrap="square" rtlCol="0">
            <a:spAutoFit/>
          </a:bodyPr>
          <a:lstStyle/>
          <a:p>
            <a:pPr lvl="0">
              <a:defRPr/>
            </a:pPr>
            <a:r>
              <a:rPr lang="en-US" dirty="0">
                <a:solidFill>
                  <a:prstClr val="white"/>
                </a:solidFill>
              </a:rPr>
              <a:t>Mackay, John L. – </a:t>
            </a:r>
            <a:r>
              <a:rPr lang="en-US" i="1" dirty="0">
                <a:solidFill>
                  <a:prstClr val="white"/>
                </a:solidFill>
              </a:rPr>
              <a:t>A Study Commentary on Isaiah Volume I: Chapters 1-39 </a:t>
            </a:r>
            <a:r>
              <a:rPr lang="en-US" dirty="0">
                <a:solidFill>
                  <a:prstClr val="white"/>
                </a:solidFill>
              </a:rPr>
              <a:t> (pp. 582-583)</a:t>
            </a:r>
          </a:p>
        </p:txBody>
      </p:sp>
    </p:spTree>
    <p:extLst>
      <p:ext uri="{BB962C8B-B14F-4D97-AF65-F5344CB8AC3E}">
        <p14:creationId xmlns:p14="http://schemas.microsoft.com/office/powerpoint/2010/main" val="438740602"/>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3" end="3"/>
                                            </p:txEl>
                                          </p:spTgt>
                                        </p:tgtEl>
                                        <p:attrNameLst>
                                          <p:attrName>style.visibility</p:attrName>
                                        </p:attrNameLst>
                                      </p:cBhvr>
                                      <p:to>
                                        <p:strVal val="visible"/>
                                      </p:to>
                                    </p:set>
                                    <p:anim calcmode="lin" valueType="num">
                                      <p:cBhvr>
                                        <p:cTn id="21"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5">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5">
                                            <p:txEl>
                                              <p:pRg st="4" end="4"/>
                                            </p:txEl>
                                          </p:spTgt>
                                        </p:tgtEl>
                                        <p:attrNameLst>
                                          <p:attrName>style.visibility</p:attrName>
                                        </p:attrNameLst>
                                      </p:cBhvr>
                                      <p:to>
                                        <p:strVal val="visible"/>
                                      </p:to>
                                    </p:set>
                                    <p:anim calcmode="lin" valueType="num">
                                      <p:cBhvr>
                                        <p:cTn id="28" dur="500" fill="hold"/>
                                        <p:tgtEl>
                                          <p:spTgt spid="5">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5">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14617549-0D4E-83AC-C4C0-5032F9ED1ADC}"/>
              </a:ext>
            </a:extLst>
          </p:cNvPr>
          <p:cNvSpPr>
            <a:spLocks noGrp="1"/>
          </p:cNvSpPr>
          <p:nvPr>
            <p:ph type="title"/>
          </p:nvPr>
        </p:nvSpPr>
        <p:spPr/>
        <p:txBody>
          <a:bodyPr/>
          <a:lstStyle/>
          <a:p>
            <a:endParaRPr lang="en-US" dirty="0"/>
          </a:p>
        </p:txBody>
      </p:sp>
      <p:sp>
        <p:nvSpPr>
          <p:cNvPr id="8" name="Title 1">
            <a:extLst>
              <a:ext uri="{FF2B5EF4-FFF2-40B4-BE49-F238E27FC236}">
                <a16:creationId xmlns:a16="http://schemas.microsoft.com/office/drawing/2014/main" id="{70F7D930-7AE4-D22C-3C88-BE0E516600FB}"/>
              </a:ext>
            </a:extLst>
          </p:cNvPr>
          <p:cNvSpPr txBox="1">
            <a:spLocks/>
          </p:cNvSpPr>
          <p:nvPr/>
        </p:nvSpPr>
        <p:spPr>
          <a:xfrm>
            <a:off x="0" y="3"/>
            <a:ext cx="9144000" cy="1193033"/>
          </a:xfrm>
          <a:prstGeom prst="rect">
            <a:avLst/>
          </a:prstGeom>
          <a:solidFill>
            <a:schemeClr val="tx1"/>
          </a:solidFill>
          <a:ln w="25400">
            <a:solidFill>
              <a:srgbClr val="FFFF99"/>
            </a:solidFill>
          </a:ln>
        </p:spPr>
        <p:txBody>
          <a:bodyPr vert="horz" lIns="91440" tIns="45720" rIns="91440" bIns="45720" rtlCol="0" anchor="ctr">
            <a:noAutofit/>
          </a:bodyPr>
          <a:lstStyle>
            <a:lvl1pPr algn="ctr" defTabSz="685800" rtl="0" eaLnBrk="1" latinLnBrk="0" hangingPunct="1">
              <a:lnSpc>
                <a:spcPct val="90000"/>
              </a:lnSpc>
              <a:spcBef>
                <a:spcPct val="0"/>
              </a:spcBef>
              <a:buNone/>
              <a:defRPr sz="4800" b="1" kern="1200">
                <a:solidFill>
                  <a:srgbClr val="FFFF99"/>
                </a:solidFill>
                <a:latin typeface="Century Gothic" panose="020B0502020202020204" pitchFamily="34" charset="0"/>
                <a:ea typeface="+mj-ea"/>
                <a:cs typeface="+mj-cs"/>
              </a:defRPr>
            </a:lvl1pPr>
          </a:lstStyle>
          <a:p>
            <a:pPr marL="0" marR="0" lvl="0" indent="0" algn="l" defTabSz="685800" rtl="0" eaLnBrk="1" fontAlgn="auto" latinLnBrk="0" hangingPunct="1">
              <a:lnSpc>
                <a:spcPct val="90000"/>
              </a:lnSpc>
              <a:spcBef>
                <a:spcPts val="750"/>
              </a:spcBef>
              <a:spcAft>
                <a:spcPts val="0"/>
              </a:spcAft>
              <a:buClrTx/>
              <a:buSzTx/>
              <a:buFontTx/>
              <a:buNone/>
              <a:tabLst/>
              <a:defRPr/>
            </a:pPr>
            <a:r>
              <a:rPr kumimoji="0" lang="en-US" sz="2400" b="0" i="0" u="none" strike="noStrike" kern="1200" cap="none" spc="0" normalizeH="0" baseline="30000" noProof="0" dirty="0">
                <a:ln>
                  <a:noFill/>
                </a:ln>
                <a:solidFill>
                  <a:prstClr val="white"/>
                </a:solidFill>
                <a:effectLst/>
                <a:uLnTx/>
                <a:uFillTx/>
                <a:latin typeface="Cambria" panose="02040503050406030204" pitchFamily="18" charset="0"/>
                <a:ea typeface="Cambria" panose="02040503050406030204" pitchFamily="18" charset="0"/>
                <a:cs typeface="+mn-cs"/>
              </a:rPr>
              <a:t>29:14</a:t>
            </a:r>
            <a:r>
              <a:rPr kumimoji="0" lang="en-US" sz="2400" b="0" i="1" u="none" strike="noStrike" kern="1200" cap="none" spc="0" normalizeH="0" baseline="0" noProof="0" dirty="0">
                <a:ln>
                  <a:noFill/>
                </a:ln>
                <a:solidFill>
                  <a:srgbClr val="ED7D31">
                    <a:lumMod val="60000"/>
                    <a:lumOff val="40000"/>
                  </a:srgbClr>
                </a:solidFill>
                <a:effectLst/>
                <a:uLnTx/>
                <a:uFillTx/>
                <a:latin typeface="Cambria" panose="02040503050406030204" pitchFamily="18" charset="0"/>
                <a:ea typeface="Cambria" panose="02040503050406030204" pitchFamily="18" charset="0"/>
                <a:cs typeface="+mn-cs"/>
              </a:rPr>
              <a:t> </a:t>
            </a:r>
            <a:r>
              <a:rPr kumimoji="0" lang="en-US" sz="2400" i="1" u="none" strike="noStrike" kern="1200" cap="none" spc="0" normalizeH="0" baseline="0" noProof="0" dirty="0">
                <a:ln>
                  <a:noFill/>
                </a:ln>
                <a:solidFill>
                  <a:schemeClr val="accent2"/>
                </a:solidFill>
                <a:effectLst/>
                <a:uLnTx/>
                <a:uFillTx/>
                <a:latin typeface="Cambria" panose="02040503050406030204" pitchFamily="18" charset="0"/>
                <a:ea typeface="Cambria" panose="02040503050406030204" pitchFamily="18" charset="0"/>
                <a:cs typeface="+mn-cs"/>
              </a:rPr>
              <a:t>Therefore</a:t>
            </a:r>
            <a:r>
              <a:rPr kumimoji="0" lang="en-US" sz="2400" b="0" i="1" u="none" strike="noStrike" kern="1200" cap="none" spc="0" normalizeH="0" baseline="0" noProof="0" dirty="0">
                <a:ln>
                  <a:noFill/>
                </a:ln>
                <a:solidFill>
                  <a:srgbClr val="ED7D31">
                    <a:lumMod val="60000"/>
                    <a:lumOff val="40000"/>
                  </a:srgbClr>
                </a:solidFill>
                <a:effectLst/>
                <a:uLnTx/>
                <a:uFillTx/>
                <a:latin typeface="Cambria" panose="02040503050406030204" pitchFamily="18" charset="0"/>
                <a:ea typeface="Cambria" panose="02040503050406030204" pitchFamily="18" charset="0"/>
                <a:cs typeface="+mn-cs"/>
              </a:rPr>
              <a:t> I will again do </a:t>
            </a:r>
            <a:r>
              <a:rPr kumimoji="0" lang="en-US" sz="2400" i="1" u="none" strike="noStrike" kern="1200" cap="none" spc="0" normalizeH="0" baseline="0" noProof="0" dirty="0">
                <a:ln>
                  <a:noFill/>
                </a:ln>
                <a:solidFill>
                  <a:schemeClr val="accent2"/>
                </a:solidFill>
                <a:effectLst/>
                <a:uLnTx/>
                <a:uFillTx/>
                <a:latin typeface="Cambria" panose="02040503050406030204" pitchFamily="18" charset="0"/>
                <a:ea typeface="Cambria" panose="02040503050406030204" pitchFamily="18" charset="0"/>
                <a:cs typeface="+mn-cs"/>
              </a:rPr>
              <a:t>an amazing thing </a:t>
            </a:r>
            <a:r>
              <a:rPr kumimoji="0" lang="en-US" sz="2400" b="0" i="1" u="none" strike="noStrike" kern="1200" cap="none" spc="0" normalizeH="0" baseline="0" noProof="0" dirty="0">
                <a:ln>
                  <a:noFill/>
                </a:ln>
                <a:solidFill>
                  <a:srgbClr val="ED7D31">
                    <a:lumMod val="60000"/>
                    <a:lumOff val="40000"/>
                  </a:srgbClr>
                </a:solidFill>
                <a:effectLst/>
                <a:uLnTx/>
                <a:uFillTx/>
                <a:latin typeface="Cambria" panose="02040503050406030204" pitchFamily="18" charset="0"/>
                <a:ea typeface="Cambria" panose="02040503050406030204" pitchFamily="18" charset="0"/>
                <a:cs typeface="+mn-cs"/>
              </a:rPr>
              <a:t>for these people – </a:t>
            </a:r>
            <a:r>
              <a:rPr kumimoji="0" lang="en-US" sz="2400" i="1" u="none" strike="noStrike" kern="1200" cap="none" spc="0" normalizeH="0" baseline="0" noProof="0" dirty="0">
                <a:ln>
                  <a:noFill/>
                </a:ln>
                <a:solidFill>
                  <a:schemeClr val="accent2"/>
                </a:solidFill>
                <a:effectLst/>
                <a:uLnTx/>
                <a:uFillTx/>
                <a:latin typeface="Cambria" panose="02040503050406030204" pitchFamily="18" charset="0"/>
                <a:ea typeface="Cambria" panose="02040503050406030204" pitchFamily="18" charset="0"/>
                <a:cs typeface="+mn-cs"/>
              </a:rPr>
              <a:t>an absolutely extraordinary </a:t>
            </a:r>
            <a:r>
              <a:rPr lang="en-US" sz="2400" i="1" dirty="0">
                <a:solidFill>
                  <a:schemeClr val="accent2"/>
                </a:solidFill>
                <a:latin typeface="Cambria" panose="02040503050406030204" pitchFamily="18" charset="0"/>
                <a:ea typeface="Cambria" panose="02040503050406030204" pitchFamily="18" charset="0"/>
                <a:cs typeface="+mn-cs"/>
              </a:rPr>
              <a:t>deed</a:t>
            </a:r>
            <a:r>
              <a:rPr kumimoji="0" lang="en-US" sz="2400" b="0" i="1" u="none" strike="noStrike" kern="1200" cap="none" spc="0" normalizeH="0" baseline="0" noProof="0" dirty="0">
                <a:ln>
                  <a:noFill/>
                </a:ln>
                <a:solidFill>
                  <a:srgbClr val="ED7D31">
                    <a:lumMod val="60000"/>
                    <a:lumOff val="40000"/>
                  </a:srgbClr>
                </a:solidFill>
                <a:effectLst/>
                <a:uLnTx/>
                <a:uFillTx/>
                <a:latin typeface="Cambria" panose="02040503050406030204" pitchFamily="18" charset="0"/>
                <a:ea typeface="Cambria" panose="02040503050406030204" pitchFamily="18" charset="0"/>
                <a:cs typeface="+mn-cs"/>
              </a:rPr>
              <a:t>. Wise men will have nothing to say, the sages will have no explanations.”</a:t>
            </a:r>
            <a:endParaRPr kumimoji="0" lang="en-US" sz="2400" b="0" i="0" u="none" strike="noStrike" kern="1200" cap="none" spc="0" normalizeH="0" baseline="0" noProof="0" dirty="0">
              <a:ln>
                <a:noFill/>
              </a:ln>
              <a:solidFill>
                <a:prstClr val="white"/>
              </a:solidFill>
              <a:effectLst/>
              <a:uLnTx/>
              <a:uFillTx/>
              <a:latin typeface="Calibri" panose="020F0502020204030204"/>
              <a:ea typeface="Cambria" panose="02040503050406030204" pitchFamily="18" charset="0"/>
              <a:cs typeface="+mj-cs"/>
            </a:endParaRPr>
          </a:p>
        </p:txBody>
      </p:sp>
      <p:sp>
        <p:nvSpPr>
          <p:cNvPr id="5" name="Content Placeholder 2">
            <a:extLst>
              <a:ext uri="{FF2B5EF4-FFF2-40B4-BE49-F238E27FC236}">
                <a16:creationId xmlns:a16="http://schemas.microsoft.com/office/drawing/2014/main" id="{CC22EE9C-83B0-AF45-39BA-966499BA4424}"/>
              </a:ext>
            </a:extLst>
          </p:cNvPr>
          <p:cNvSpPr>
            <a:spLocks noGrp="1"/>
          </p:cNvSpPr>
          <p:nvPr>
            <p:ph idx="1"/>
          </p:nvPr>
        </p:nvSpPr>
        <p:spPr>
          <a:xfrm>
            <a:off x="280599" y="1275452"/>
            <a:ext cx="8582802" cy="5274478"/>
          </a:xfrm>
        </p:spPr>
        <p:txBody>
          <a:bodyPr>
            <a:normAutofit fontScale="92500" lnSpcReduction="10000"/>
          </a:bodyPr>
          <a:lstStyle/>
          <a:p>
            <a:r>
              <a:rPr lang="en-US" dirty="0"/>
              <a:t>“</a:t>
            </a:r>
            <a:r>
              <a:rPr lang="en-US" i="1" dirty="0">
                <a:solidFill>
                  <a:srgbClr val="ED7D31">
                    <a:lumMod val="60000"/>
                    <a:lumOff val="40000"/>
                  </a:srgbClr>
                </a:solidFill>
                <a:latin typeface="Cambria" panose="02040503050406030204" pitchFamily="18" charset="0"/>
                <a:ea typeface="Cambria" panose="02040503050406030204" pitchFamily="18" charset="0"/>
              </a:rPr>
              <a:t>Therefore</a:t>
            </a:r>
            <a:r>
              <a:rPr lang="en-US" dirty="0"/>
              <a:t>” introduces the conclusion that follows from the previous verse.</a:t>
            </a:r>
          </a:p>
          <a:p>
            <a:r>
              <a:rPr lang="en-US" dirty="0"/>
              <a:t>After reading what we did in the previous verse, we expect a word of </a:t>
            </a:r>
            <a:r>
              <a:rPr lang="en-US" b="1" i="1" dirty="0"/>
              <a:t>judgment</a:t>
            </a:r>
            <a:r>
              <a:rPr lang="en-US" dirty="0"/>
              <a:t> from the LORD.</a:t>
            </a:r>
          </a:p>
          <a:p>
            <a:r>
              <a:rPr lang="en-US" dirty="0"/>
              <a:t>Instead the LORD promises to do “</a:t>
            </a:r>
            <a:r>
              <a:rPr lang="en-US" i="1" dirty="0">
                <a:solidFill>
                  <a:srgbClr val="ED7D31">
                    <a:lumMod val="60000"/>
                    <a:lumOff val="40000"/>
                  </a:srgbClr>
                </a:solidFill>
                <a:latin typeface="Cambria" panose="02040503050406030204" pitchFamily="18" charset="0"/>
                <a:ea typeface="Cambria" panose="02040503050406030204" pitchFamily="18" charset="0"/>
              </a:rPr>
              <a:t>an amazing thing</a:t>
            </a:r>
            <a:r>
              <a:rPr lang="en-US" dirty="0"/>
              <a:t>”, “</a:t>
            </a:r>
            <a:r>
              <a:rPr lang="en-US" i="1" dirty="0">
                <a:solidFill>
                  <a:srgbClr val="ED7D31">
                    <a:lumMod val="60000"/>
                    <a:lumOff val="40000"/>
                  </a:srgbClr>
                </a:solidFill>
                <a:latin typeface="Cambria" panose="02040503050406030204" pitchFamily="18" charset="0"/>
                <a:ea typeface="Cambria" panose="02040503050406030204" pitchFamily="18" charset="0"/>
              </a:rPr>
              <a:t>an absolutely extraordinary deed</a:t>
            </a:r>
            <a:r>
              <a:rPr lang="en-US" dirty="0"/>
              <a:t>” – not the kind of thing we normally associate with judgment!</a:t>
            </a:r>
          </a:p>
          <a:p>
            <a:r>
              <a:rPr lang="en-US" dirty="0"/>
              <a:t>In the Hebrew, three forms of the Hebrew word for “</a:t>
            </a:r>
            <a:r>
              <a:rPr lang="en-US" i="1" dirty="0">
                <a:solidFill>
                  <a:srgbClr val="ED7D31">
                    <a:lumMod val="60000"/>
                    <a:lumOff val="40000"/>
                  </a:srgbClr>
                </a:solidFill>
                <a:latin typeface="Cambria" panose="02040503050406030204" pitchFamily="18" charset="0"/>
                <a:ea typeface="Cambria" panose="02040503050406030204" pitchFamily="18" charset="0"/>
              </a:rPr>
              <a:t>wonders</a:t>
            </a:r>
            <a:r>
              <a:rPr lang="en-US" dirty="0"/>
              <a:t>” are used in this verse.</a:t>
            </a:r>
          </a:p>
          <a:p>
            <a:r>
              <a:rPr lang="en-US" dirty="0"/>
              <a:t>He does not tell us </a:t>
            </a:r>
            <a:r>
              <a:rPr lang="en-US" b="1" i="1" dirty="0"/>
              <a:t>specifically</a:t>
            </a:r>
            <a:r>
              <a:rPr lang="en-US" dirty="0"/>
              <a:t> what the “</a:t>
            </a:r>
            <a:r>
              <a:rPr lang="en-US" i="1" dirty="0">
                <a:solidFill>
                  <a:srgbClr val="ED7D31">
                    <a:lumMod val="60000"/>
                    <a:lumOff val="40000"/>
                  </a:srgbClr>
                </a:solidFill>
                <a:latin typeface="Cambria" panose="02040503050406030204" pitchFamily="18" charset="0"/>
                <a:ea typeface="Cambria" panose="02040503050406030204" pitchFamily="18" charset="0"/>
              </a:rPr>
              <a:t>amazing thing</a:t>
            </a:r>
            <a:r>
              <a:rPr lang="en-US" dirty="0"/>
              <a:t>” is that he will do – but he does give us some clues.</a:t>
            </a:r>
          </a:p>
        </p:txBody>
      </p:sp>
      <p:sp>
        <p:nvSpPr>
          <p:cNvPr id="7" name="TextBox 6">
            <a:extLst>
              <a:ext uri="{FF2B5EF4-FFF2-40B4-BE49-F238E27FC236}">
                <a16:creationId xmlns:a16="http://schemas.microsoft.com/office/drawing/2014/main" id="{2C1D973C-6B9D-63A7-F3A2-DEAEE2D0EC42}"/>
              </a:ext>
            </a:extLst>
          </p:cNvPr>
          <p:cNvSpPr txBox="1"/>
          <p:nvPr/>
        </p:nvSpPr>
        <p:spPr>
          <a:xfrm>
            <a:off x="0" y="6488666"/>
            <a:ext cx="9144000" cy="369332"/>
          </a:xfrm>
          <a:prstGeom prst="rect">
            <a:avLst/>
          </a:prstGeom>
          <a:noFill/>
        </p:spPr>
        <p:txBody>
          <a:bodyPr wrap="square" rtlCol="0">
            <a:spAutoFit/>
          </a:bodyPr>
          <a:lstStyle/>
          <a:p>
            <a:pPr lvl="0">
              <a:defRPr/>
            </a:pPr>
            <a:r>
              <a:rPr lang="en-US" dirty="0">
                <a:solidFill>
                  <a:prstClr val="white"/>
                </a:solidFill>
              </a:rPr>
              <a:t>Mackay, John L. – </a:t>
            </a:r>
            <a:r>
              <a:rPr lang="en-US" i="1" dirty="0">
                <a:solidFill>
                  <a:prstClr val="white"/>
                </a:solidFill>
              </a:rPr>
              <a:t>A Study Commentary on Isaiah Volume I: Chapters 1-39 </a:t>
            </a:r>
            <a:r>
              <a:rPr lang="en-US" dirty="0">
                <a:solidFill>
                  <a:prstClr val="white"/>
                </a:solidFill>
              </a:rPr>
              <a:t> (pp. 582-583)</a:t>
            </a:r>
          </a:p>
        </p:txBody>
      </p:sp>
    </p:spTree>
    <p:extLst>
      <p:ext uri="{BB962C8B-B14F-4D97-AF65-F5344CB8AC3E}">
        <p14:creationId xmlns:p14="http://schemas.microsoft.com/office/powerpoint/2010/main" val="3278315578"/>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p:cTn id="7" dur="500" fill="hold"/>
                                        <p:tgtEl>
                                          <p:spTgt spid="5">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5">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5">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1" end="1"/>
                                            </p:txEl>
                                          </p:spTgt>
                                        </p:tgtEl>
                                        <p:attrNameLst>
                                          <p:attrName>style.visibility</p:attrName>
                                        </p:attrNameLst>
                                      </p:cBhvr>
                                      <p:to>
                                        <p:strVal val="visible"/>
                                      </p:to>
                                    </p:set>
                                    <p:anim calcmode="lin" valueType="num">
                                      <p:cBhvr>
                                        <p:cTn id="14"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5">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2" end="2"/>
                                            </p:txEl>
                                          </p:spTgt>
                                        </p:tgtEl>
                                        <p:attrNameLst>
                                          <p:attrName>style.visibility</p:attrName>
                                        </p:attrNameLst>
                                      </p:cBhvr>
                                      <p:to>
                                        <p:strVal val="visible"/>
                                      </p:to>
                                    </p:set>
                                    <p:anim calcmode="lin" valueType="num">
                                      <p:cBhvr>
                                        <p:cTn id="21"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5">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5">
                                            <p:txEl>
                                              <p:pRg st="3" end="3"/>
                                            </p:txEl>
                                          </p:spTgt>
                                        </p:tgtEl>
                                        <p:attrNameLst>
                                          <p:attrName>style.visibility</p:attrName>
                                        </p:attrNameLst>
                                      </p:cBhvr>
                                      <p:to>
                                        <p:strVal val="visible"/>
                                      </p:to>
                                    </p:set>
                                    <p:anim calcmode="lin" valueType="num">
                                      <p:cBhvr>
                                        <p:cTn id="28"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5">
                                            <p:txEl>
                                              <p:pRg st="3" end="3"/>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5">
                                            <p:txEl>
                                              <p:pRg st="4" end="4"/>
                                            </p:txEl>
                                          </p:spTgt>
                                        </p:tgtEl>
                                        <p:attrNameLst>
                                          <p:attrName>style.visibility</p:attrName>
                                        </p:attrNameLst>
                                      </p:cBhvr>
                                      <p:to>
                                        <p:strVal val="visible"/>
                                      </p:to>
                                    </p:set>
                                    <p:anim calcmode="lin" valueType="num">
                                      <p:cBhvr>
                                        <p:cTn id="35" dur="500" fill="hold"/>
                                        <p:tgtEl>
                                          <p:spTgt spid="5">
                                            <p:txEl>
                                              <p:pRg st="4" end="4"/>
                                            </p:txEl>
                                          </p:spTgt>
                                        </p:tgtEl>
                                        <p:attrNameLst>
                                          <p:attrName>ppt_w</p:attrName>
                                        </p:attrNameLst>
                                      </p:cBhvr>
                                      <p:tavLst>
                                        <p:tav tm="0">
                                          <p:val>
                                            <p:fltVal val="0"/>
                                          </p:val>
                                        </p:tav>
                                        <p:tav tm="100000">
                                          <p:val>
                                            <p:strVal val="#ppt_w"/>
                                          </p:val>
                                        </p:tav>
                                      </p:tavLst>
                                    </p:anim>
                                    <p:anim calcmode="lin" valueType="num">
                                      <p:cBhvr>
                                        <p:cTn id="36" dur="500" fill="hold"/>
                                        <p:tgtEl>
                                          <p:spTgt spid="5">
                                            <p:txEl>
                                              <p:pRg st="4" end="4"/>
                                            </p:txEl>
                                          </p:spTgt>
                                        </p:tgtEl>
                                        <p:attrNameLst>
                                          <p:attrName>ppt_h</p:attrName>
                                        </p:attrNameLst>
                                      </p:cBhvr>
                                      <p:tavLst>
                                        <p:tav tm="0">
                                          <p:val>
                                            <p:fltVal val="0"/>
                                          </p:val>
                                        </p:tav>
                                        <p:tav tm="100000">
                                          <p:val>
                                            <p:strVal val="#ppt_h"/>
                                          </p:val>
                                        </p:tav>
                                      </p:tavLst>
                                    </p:anim>
                                    <p:animEffect transition="in" filter="fade">
                                      <p:cBhvr>
                                        <p:cTn id="37" dur="500"/>
                                        <p:tgtEl>
                                          <p:spTgt spid="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14617549-0D4E-83AC-C4C0-5032F9ED1ADC}"/>
              </a:ext>
            </a:extLst>
          </p:cNvPr>
          <p:cNvSpPr>
            <a:spLocks noGrp="1"/>
          </p:cNvSpPr>
          <p:nvPr>
            <p:ph type="title"/>
          </p:nvPr>
        </p:nvSpPr>
        <p:spPr/>
        <p:txBody>
          <a:bodyPr/>
          <a:lstStyle/>
          <a:p>
            <a:endParaRPr lang="en-US" dirty="0"/>
          </a:p>
        </p:txBody>
      </p:sp>
      <p:sp>
        <p:nvSpPr>
          <p:cNvPr id="8" name="Title 1">
            <a:extLst>
              <a:ext uri="{FF2B5EF4-FFF2-40B4-BE49-F238E27FC236}">
                <a16:creationId xmlns:a16="http://schemas.microsoft.com/office/drawing/2014/main" id="{70F7D930-7AE4-D22C-3C88-BE0E516600FB}"/>
              </a:ext>
            </a:extLst>
          </p:cNvPr>
          <p:cNvSpPr txBox="1">
            <a:spLocks/>
          </p:cNvSpPr>
          <p:nvPr/>
        </p:nvSpPr>
        <p:spPr>
          <a:xfrm>
            <a:off x="0" y="3"/>
            <a:ext cx="9144000" cy="1193033"/>
          </a:xfrm>
          <a:prstGeom prst="rect">
            <a:avLst/>
          </a:prstGeom>
          <a:solidFill>
            <a:schemeClr val="tx1"/>
          </a:solidFill>
          <a:ln w="25400">
            <a:solidFill>
              <a:srgbClr val="FFFF99"/>
            </a:solidFill>
          </a:ln>
        </p:spPr>
        <p:txBody>
          <a:bodyPr vert="horz" lIns="91440" tIns="45720" rIns="91440" bIns="45720" rtlCol="0" anchor="ctr">
            <a:noAutofit/>
          </a:bodyPr>
          <a:lstStyle>
            <a:lvl1pPr algn="ctr" defTabSz="685800" rtl="0" eaLnBrk="1" latinLnBrk="0" hangingPunct="1">
              <a:lnSpc>
                <a:spcPct val="90000"/>
              </a:lnSpc>
              <a:spcBef>
                <a:spcPct val="0"/>
              </a:spcBef>
              <a:buNone/>
              <a:defRPr sz="4800" b="1" kern="1200">
                <a:solidFill>
                  <a:srgbClr val="FFFF99"/>
                </a:solidFill>
                <a:latin typeface="Century Gothic" panose="020B0502020202020204" pitchFamily="34" charset="0"/>
                <a:ea typeface="+mj-ea"/>
                <a:cs typeface="+mj-cs"/>
              </a:defRPr>
            </a:lvl1pPr>
          </a:lstStyle>
          <a:p>
            <a:pPr marL="0" marR="0" lvl="0" indent="0" algn="l" defTabSz="685800" rtl="0" eaLnBrk="1" fontAlgn="auto" latinLnBrk="0" hangingPunct="1">
              <a:lnSpc>
                <a:spcPct val="90000"/>
              </a:lnSpc>
              <a:spcBef>
                <a:spcPts val="750"/>
              </a:spcBef>
              <a:spcAft>
                <a:spcPts val="0"/>
              </a:spcAft>
              <a:buClrTx/>
              <a:buSzTx/>
              <a:buFontTx/>
              <a:buNone/>
              <a:tabLst/>
              <a:defRPr/>
            </a:pPr>
            <a:r>
              <a:rPr kumimoji="0" lang="en-US" sz="2400" b="0" i="0" u="none" strike="noStrike" kern="1200" cap="none" spc="0" normalizeH="0" baseline="30000" noProof="0" dirty="0">
                <a:ln>
                  <a:noFill/>
                </a:ln>
                <a:solidFill>
                  <a:prstClr val="white"/>
                </a:solidFill>
                <a:effectLst/>
                <a:uLnTx/>
                <a:uFillTx/>
                <a:latin typeface="Cambria" panose="02040503050406030204" pitchFamily="18" charset="0"/>
                <a:ea typeface="Cambria" panose="02040503050406030204" pitchFamily="18" charset="0"/>
                <a:cs typeface="+mn-cs"/>
              </a:rPr>
              <a:t>29:14</a:t>
            </a:r>
            <a:r>
              <a:rPr kumimoji="0" lang="en-US" sz="2400" b="0" i="1" u="none" strike="noStrike" kern="1200" cap="none" spc="0" normalizeH="0" baseline="0" noProof="0" dirty="0">
                <a:ln>
                  <a:noFill/>
                </a:ln>
                <a:solidFill>
                  <a:srgbClr val="ED7D31">
                    <a:lumMod val="60000"/>
                    <a:lumOff val="40000"/>
                  </a:srgbClr>
                </a:solidFill>
                <a:effectLst/>
                <a:uLnTx/>
                <a:uFillTx/>
                <a:latin typeface="Cambria" panose="02040503050406030204" pitchFamily="18" charset="0"/>
                <a:ea typeface="Cambria" panose="02040503050406030204" pitchFamily="18" charset="0"/>
                <a:cs typeface="+mn-cs"/>
              </a:rPr>
              <a:t> Therefore </a:t>
            </a:r>
            <a:r>
              <a:rPr kumimoji="0" lang="en-US" sz="2400" i="1" u="none" strike="noStrike" kern="1200" cap="none" spc="0" normalizeH="0" baseline="0" noProof="0" dirty="0">
                <a:ln>
                  <a:noFill/>
                </a:ln>
                <a:solidFill>
                  <a:schemeClr val="accent2"/>
                </a:solidFill>
                <a:effectLst/>
                <a:uLnTx/>
                <a:uFillTx/>
                <a:latin typeface="Cambria" panose="02040503050406030204" pitchFamily="18" charset="0"/>
                <a:ea typeface="Cambria" panose="02040503050406030204" pitchFamily="18" charset="0"/>
                <a:cs typeface="+mn-cs"/>
              </a:rPr>
              <a:t>I will again do </a:t>
            </a:r>
            <a:r>
              <a:rPr kumimoji="0" lang="en-US" sz="2400" b="0" i="1" u="none" strike="noStrike" kern="1200" cap="none" spc="0" normalizeH="0" baseline="0" noProof="0" dirty="0">
                <a:ln>
                  <a:noFill/>
                </a:ln>
                <a:solidFill>
                  <a:srgbClr val="ED7D31">
                    <a:lumMod val="60000"/>
                    <a:lumOff val="40000"/>
                  </a:srgbClr>
                </a:solidFill>
                <a:effectLst/>
                <a:uLnTx/>
                <a:uFillTx/>
                <a:latin typeface="Cambria" panose="02040503050406030204" pitchFamily="18" charset="0"/>
                <a:ea typeface="Cambria" panose="02040503050406030204" pitchFamily="18" charset="0"/>
                <a:cs typeface="+mn-cs"/>
              </a:rPr>
              <a:t>an amazing thing for these people – an absolutely extraordinary deed. Wise men will have nothing to say, the sages will have no explanations.”</a:t>
            </a:r>
            <a:endParaRPr kumimoji="0" lang="en-US" sz="2400" b="0" i="0" u="none" strike="noStrike" kern="1200" cap="none" spc="0" normalizeH="0" baseline="0" noProof="0" dirty="0">
              <a:ln>
                <a:noFill/>
              </a:ln>
              <a:solidFill>
                <a:prstClr val="white"/>
              </a:solidFill>
              <a:effectLst/>
              <a:uLnTx/>
              <a:uFillTx/>
              <a:latin typeface="Calibri" panose="020F0502020204030204"/>
              <a:ea typeface="Cambria" panose="02040503050406030204" pitchFamily="18" charset="0"/>
              <a:cs typeface="+mj-cs"/>
            </a:endParaRPr>
          </a:p>
        </p:txBody>
      </p:sp>
      <p:sp>
        <p:nvSpPr>
          <p:cNvPr id="5" name="Content Placeholder 2">
            <a:extLst>
              <a:ext uri="{FF2B5EF4-FFF2-40B4-BE49-F238E27FC236}">
                <a16:creationId xmlns:a16="http://schemas.microsoft.com/office/drawing/2014/main" id="{CC22EE9C-83B0-AF45-39BA-966499BA4424}"/>
              </a:ext>
            </a:extLst>
          </p:cNvPr>
          <p:cNvSpPr>
            <a:spLocks noGrp="1"/>
          </p:cNvSpPr>
          <p:nvPr>
            <p:ph idx="1"/>
          </p:nvPr>
        </p:nvSpPr>
        <p:spPr>
          <a:xfrm>
            <a:off x="280599" y="1275452"/>
            <a:ext cx="8582802" cy="5274478"/>
          </a:xfrm>
        </p:spPr>
        <p:txBody>
          <a:bodyPr>
            <a:normAutofit fontScale="85000" lnSpcReduction="10000"/>
          </a:bodyPr>
          <a:lstStyle/>
          <a:p>
            <a:r>
              <a:rPr lang="en-US" dirty="0"/>
              <a:t>When he says he will “</a:t>
            </a:r>
            <a:r>
              <a:rPr lang="en-US" b="1" i="1" dirty="0">
                <a:solidFill>
                  <a:schemeClr val="accent2"/>
                </a:solidFill>
                <a:latin typeface="Cambria" panose="02040503050406030204" pitchFamily="18" charset="0"/>
                <a:ea typeface="Cambria" panose="02040503050406030204" pitchFamily="18" charset="0"/>
              </a:rPr>
              <a:t>again</a:t>
            </a:r>
            <a:r>
              <a:rPr lang="en-US" i="1" dirty="0">
                <a:solidFill>
                  <a:srgbClr val="ED7D31">
                    <a:lumMod val="60000"/>
                    <a:lumOff val="40000"/>
                  </a:srgbClr>
                </a:solidFill>
                <a:latin typeface="Cambria" panose="02040503050406030204" pitchFamily="18" charset="0"/>
                <a:ea typeface="Cambria" panose="02040503050406030204" pitchFamily="18" charset="0"/>
              </a:rPr>
              <a:t> do</a:t>
            </a:r>
            <a:r>
              <a:rPr lang="en-US" dirty="0"/>
              <a:t>” such “</a:t>
            </a:r>
            <a:r>
              <a:rPr lang="en-US" i="1" dirty="0">
                <a:solidFill>
                  <a:srgbClr val="ED7D31">
                    <a:lumMod val="60000"/>
                    <a:lumOff val="40000"/>
                  </a:srgbClr>
                </a:solidFill>
                <a:latin typeface="Cambria" panose="02040503050406030204" pitchFamily="18" charset="0"/>
                <a:ea typeface="Cambria" panose="02040503050406030204" pitchFamily="18" charset="0"/>
              </a:rPr>
              <a:t>wonders</a:t>
            </a:r>
            <a:r>
              <a:rPr lang="en-US" dirty="0"/>
              <a:t>”, it shows he has done such wonders in the </a:t>
            </a:r>
            <a:r>
              <a:rPr lang="en-US" b="1" i="1" dirty="0"/>
              <a:t>past</a:t>
            </a:r>
            <a:r>
              <a:rPr lang="en-US" dirty="0"/>
              <a:t>.</a:t>
            </a:r>
          </a:p>
          <a:p>
            <a:r>
              <a:rPr lang="en-US" dirty="0"/>
              <a:t>Often such “</a:t>
            </a:r>
            <a:r>
              <a:rPr lang="en-US" i="1" dirty="0">
                <a:solidFill>
                  <a:srgbClr val="ED7D31">
                    <a:lumMod val="60000"/>
                    <a:lumOff val="40000"/>
                  </a:srgbClr>
                </a:solidFill>
                <a:latin typeface="Cambria" panose="02040503050406030204" pitchFamily="18" charset="0"/>
                <a:ea typeface="Cambria" panose="02040503050406030204" pitchFamily="18" charset="0"/>
              </a:rPr>
              <a:t>wonders</a:t>
            </a:r>
            <a:r>
              <a:rPr lang="en-US" dirty="0"/>
              <a:t>” were done for the </a:t>
            </a:r>
            <a:r>
              <a:rPr lang="en-US" b="1" i="1" dirty="0"/>
              <a:t>redemption</a:t>
            </a:r>
            <a:r>
              <a:rPr lang="en-US" dirty="0"/>
              <a:t> of his people:</a:t>
            </a:r>
          </a:p>
          <a:p>
            <a:pPr lvl="1"/>
            <a:r>
              <a:rPr lang="en-US" i="1" dirty="0">
                <a:solidFill>
                  <a:srgbClr val="ED7D31">
                    <a:lumMod val="60000"/>
                    <a:lumOff val="40000"/>
                  </a:srgbClr>
                </a:solidFill>
                <a:latin typeface="Cambria" panose="02040503050406030204" pitchFamily="18" charset="0"/>
                <a:ea typeface="Cambria" panose="02040503050406030204" pitchFamily="18" charset="0"/>
              </a:rPr>
              <a:t>So I will stretch out my hand and strike Egypt with all the </a:t>
            </a:r>
            <a:r>
              <a:rPr lang="en-US" b="1" i="1" dirty="0">
                <a:solidFill>
                  <a:schemeClr val="accent2"/>
                </a:solidFill>
                <a:latin typeface="Cambria" panose="02040503050406030204" pitchFamily="18" charset="0"/>
                <a:ea typeface="Cambria" panose="02040503050406030204" pitchFamily="18" charset="0"/>
              </a:rPr>
              <a:t>wonders</a:t>
            </a:r>
            <a:r>
              <a:rPr lang="en-US" i="1" dirty="0">
                <a:solidFill>
                  <a:srgbClr val="ED7D31">
                    <a:lumMod val="60000"/>
                    <a:lumOff val="40000"/>
                  </a:srgbClr>
                </a:solidFill>
                <a:latin typeface="Cambria" panose="02040503050406030204" pitchFamily="18" charset="0"/>
                <a:ea typeface="Cambria" panose="02040503050406030204" pitchFamily="18" charset="0"/>
              </a:rPr>
              <a:t> that I will do in it; after that he will let you go. </a:t>
            </a:r>
            <a:r>
              <a:rPr lang="en-US" dirty="0"/>
              <a:t>(Ex 3:20 ESV)</a:t>
            </a:r>
          </a:p>
          <a:p>
            <a:pPr lvl="1"/>
            <a:r>
              <a:rPr lang="en-US" i="1" dirty="0">
                <a:solidFill>
                  <a:srgbClr val="ED7D31">
                    <a:lumMod val="60000"/>
                    <a:lumOff val="40000"/>
                  </a:srgbClr>
                </a:solidFill>
                <a:latin typeface="Cambria" panose="02040503050406030204" pitchFamily="18" charset="0"/>
                <a:ea typeface="Cambria" panose="02040503050406030204" pitchFamily="18" charset="0"/>
              </a:rPr>
              <a:t>Then Joshua said to the people, "Consecrate yourselves, for tomorrow the LORD will do </a:t>
            </a:r>
            <a:r>
              <a:rPr lang="en-US" b="1" i="1" dirty="0">
                <a:solidFill>
                  <a:schemeClr val="accent2"/>
                </a:solidFill>
                <a:latin typeface="Cambria" panose="02040503050406030204" pitchFamily="18" charset="0"/>
                <a:ea typeface="Cambria" panose="02040503050406030204" pitchFamily="18" charset="0"/>
              </a:rPr>
              <a:t>wonders</a:t>
            </a:r>
            <a:r>
              <a:rPr lang="en-US" i="1" dirty="0">
                <a:solidFill>
                  <a:srgbClr val="ED7D31">
                    <a:lumMod val="60000"/>
                    <a:lumOff val="40000"/>
                  </a:srgbClr>
                </a:solidFill>
                <a:latin typeface="Cambria" panose="02040503050406030204" pitchFamily="18" charset="0"/>
                <a:ea typeface="Cambria" panose="02040503050406030204" pitchFamily="18" charset="0"/>
              </a:rPr>
              <a:t> among you." </a:t>
            </a:r>
            <a:r>
              <a:rPr lang="en-US" dirty="0"/>
              <a:t>(Jos 3:5 ESV)</a:t>
            </a:r>
          </a:p>
          <a:p>
            <a:pPr lvl="1"/>
            <a:r>
              <a:rPr lang="en-US" i="1" dirty="0">
                <a:solidFill>
                  <a:srgbClr val="ED7D31">
                    <a:lumMod val="60000"/>
                    <a:lumOff val="40000"/>
                  </a:srgbClr>
                </a:solidFill>
                <a:latin typeface="Cambria" panose="02040503050406030204" pitchFamily="18" charset="0"/>
                <a:ea typeface="Cambria" panose="02040503050406030204" pitchFamily="18" charset="0"/>
              </a:rPr>
              <a:t>And Gideon said to him, "Please, sir, if the LORD is with us, why then has all this happened to us? And where are all his </a:t>
            </a:r>
            <a:r>
              <a:rPr lang="en-US" b="1" i="1" dirty="0">
                <a:solidFill>
                  <a:schemeClr val="accent2"/>
                </a:solidFill>
                <a:latin typeface="Cambria" panose="02040503050406030204" pitchFamily="18" charset="0"/>
                <a:ea typeface="Cambria" panose="02040503050406030204" pitchFamily="18" charset="0"/>
              </a:rPr>
              <a:t>wonderful</a:t>
            </a:r>
            <a:r>
              <a:rPr lang="en-US" i="1" dirty="0">
                <a:solidFill>
                  <a:srgbClr val="ED7D31">
                    <a:lumMod val="60000"/>
                    <a:lumOff val="40000"/>
                  </a:srgbClr>
                </a:solidFill>
                <a:latin typeface="Cambria" panose="02040503050406030204" pitchFamily="18" charset="0"/>
                <a:ea typeface="Cambria" panose="02040503050406030204" pitchFamily="18" charset="0"/>
              </a:rPr>
              <a:t> </a:t>
            </a:r>
            <a:r>
              <a:rPr lang="en-US" b="1" i="1" dirty="0">
                <a:solidFill>
                  <a:schemeClr val="accent2"/>
                </a:solidFill>
                <a:latin typeface="Cambria" panose="02040503050406030204" pitchFamily="18" charset="0"/>
                <a:ea typeface="Cambria" panose="02040503050406030204" pitchFamily="18" charset="0"/>
              </a:rPr>
              <a:t>deeds</a:t>
            </a:r>
            <a:r>
              <a:rPr lang="en-US" i="1" dirty="0">
                <a:solidFill>
                  <a:srgbClr val="ED7D31">
                    <a:lumMod val="60000"/>
                    <a:lumOff val="40000"/>
                  </a:srgbClr>
                </a:solidFill>
                <a:latin typeface="Cambria" panose="02040503050406030204" pitchFamily="18" charset="0"/>
                <a:ea typeface="Cambria" panose="02040503050406030204" pitchFamily="18" charset="0"/>
              </a:rPr>
              <a:t> that our fathers recounted to us, saying, ‘Did not the LORD bring us up from Egypt?’” </a:t>
            </a:r>
            <a:r>
              <a:rPr lang="en-US" dirty="0"/>
              <a:t>(</a:t>
            </a:r>
            <a:r>
              <a:rPr lang="en-US" dirty="0" err="1"/>
              <a:t>Jdg</a:t>
            </a:r>
            <a:r>
              <a:rPr lang="en-US" dirty="0"/>
              <a:t> 6:13 ESV)</a:t>
            </a:r>
          </a:p>
          <a:p>
            <a:pPr lvl="1"/>
            <a:r>
              <a:rPr lang="en-US" i="1" dirty="0">
                <a:solidFill>
                  <a:srgbClr val="ED7D31">
                    <a:lumMod val="60000"/>
                    <a:lumOff val="40000"/>
                  </a:srgbClr>
                </a:solidFill>
                <a:latin typeface="Cambria" panose="02040503050406030204" pitchFamily="18" charset="0"/>
                <a:ea typeface="Cambria" panose="02040503050406030204" pitchFamily="18" charset="0"/>
              </a:rPr>
              <a:t>Blessed be the LORD, the God of Israel, who alone does </a:t>
            </a:r>
            <a:r>
              <a:rPr lang="en-US" b="1" i="1" dirty="0">
                <a:solidFill>
                  <a:schemeClr val="accent2"/>
                </a:solidFill>
                <a:latin typeface="Cambria" panose="02040503050406030204" pitchFamily="18" charset="0"/>
                <a:ea typeface="Cambria" panose="02040503050406030204" pitchFamily="18" charset="0"/>
              </a:rPr>
              <a:t>wondrous things</a:t>
            </a:r>
            <a:r>
              <a:rPr lang="en-US" i="1" dirty="0">
                <a:solidFill>
                  <a:srgbClr val="ED7D31">
                    <a:lumMod val="60000"/>
                    <a:lumOff val="40000"/>
                  </a:srgbClr>
                </a:solidFill>
                <a:latin typeface="Cambria" panose="02040503050406030204" pitchFamily="18" charset="0"/>
                <a:ea typeface="Cambria" panose="02040503050406030204" pitchFamily="18" charset="0"/>
              </a:rPr>
              <a:t>. </a:t>
            </a:r>
            <a:r>
              <a:rPr lang="en-US" dirty="0"/>
              <a:t>(Ps 72:18 ESV)</a:t>
            </a:r>
          </a:p>
        </p:txBody>
      </p:sp>
      <p:sp>
        <p:nvSpPr>
          <p:cNvPr id="7" name="TextBox 6">
            <a:extLst>
              <a:ext uri="{FF2B5EF4-FFF2-40B4-BE49-F238E27FC236}">
                <a16:creationId xmlns:a16="http://schemas.microsoft.com/office/drawing/2014/main" id="{2C1D973C-6B9D-63A7-F3A2-DEAEE2D0EC42}"/>
              </a:ext>
            </a:extLst>
          </p:cNvPr>
          <p:cNvSpPr txBox="1"/>
          <p:nvPr/>
        </p:nvSpPr>
        <p:spPr>
          <a:xfrm>
            <a:off x="0" y="6488666"/>
            <a:ext cx="9144000" cy="369332"/>
          </a:xfrm>
          <a:prstGeom prst="rect">
            <a:avLst/>
          </a:prstGeom>
          <a:noFill/>
        </p:spPr>
        <p:txBody>
          <a:bodyPr wrap="square" rtlCol="0">
            <a:spAutoFit/>
          </a:bodyPr>
          <a:lstStyle/>
          <a:p>
            <a:pPr lvl="0">
              <a:defRPr/>
            </a:pPr>
            <a:r>
              <a:rPr lang="en-US" dirty="0">
                <a:solidFill>
                  <a:prstClr val="white"/>
                </a:solidFill>
              </a:rPr>
              <a:t>Mackay, John L. – </a:t>
            </a:r>
            <a:r>
              <a:rPr lang="en-US" i="1" dirty="0">
                <a:solidFill>
                  <a:prstClr val="white"/>
                </a:solidFill>
              </a:rPr>
              <a:t>A Study Commentary on Isaiah Volume I: Chapters 1-39 </a:t>
            </a:r>
            <a:r>
              <a:rPr lang="en-US" dirty="0">
                <a:solidFill>
                  <a:prstClr val="white"/>
                </a:solidFill>
              </a:rPr>
              <a:t> (pp. 582-583)</a:t>
            </a:r>
          </a:p>
        </p:txBody>
      </p:sp>
    </p:spTree>
    <p:extLst>
      <p:ext uri="{BB962C8B-B14F-4D97-AF65-F5344CB8AC3E}">
        <p14:creationId xmlns:p14="http://schemas.microsoft.com/office/powerpoint/2010/main" val="2276064741"/>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3" end="3"/>
                                            </p:txEl>
                                          </p:spTgt>
                                        </p:tgtEl>
                                        <p:attrNameLst>
                                          <p:attrName>style.visibility</p:attrName>
                                        </p:attrNameLst>
                                      </p:cBhvr>
                                      <p:to>
                                        <p:strVal val="visible"/>
                                      </p:to>
                                    </p:set>
                                    <p:anim calcmode="lin" valueType="num">
                                      <p:cBhvr>
                                        <p:cTn id="21"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5">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5">
                                            <p:txEl>
                                              <p:pRg st="4" end="4"/>
                                            </p:txEl>
                                          </p:spTgt>
                                        </p:tgtEl>
                                        <p:attrNameLst>
                                          <p:attrName>style.visibility</p:attrName>
                                        </p:attrNameLst>
                                      </p:cBhvr>
                                      <p:to>
                                        <p:strVal val="visible"/>
                                      </p:to>
                                    </p:set>
                                    <p:anim calcmode="lin" valueType="num">
                                      <p:cBhvr>
                                        <p:cTn id="28" dur="500" fill="hold"/>
                                        <p:tgtEl>
                                          <p:spTgt spid="5">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5">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5">
                                            <p:txEl>
                                              <p:pRg st="4" end="4"/>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5">
                                            <p:txEl>
                                              <p:pRg st="5" end="5"/>
                                            </p:txEl>
                                          </p:spTgt>
                                        </p:tgtEl>
                                        <p:attrNameLst>
                                          <p:attrName>style.visibility</p:attrName>
                                        </p:attrNameLst>
                                      </p:cBhvr>
                                      <p:to>
                                        <p:strVal val="visible"/>
                                      </p:to>
                                    </p:set>
                                    <p:anim calcmode="lin" valueType="num">
                                      <p:cBhvr>
                                        <p:cTn id="35" dur="500" fill="hold"/>
                                        <p:tgtEl>
                                          <p:spTgt spid="5">
                                            <p:txEl>
                                              <p:pRg st="5" end="5"/>
                                            </p:txEl>
                                          </p:spTgt>
                                        </p:tgtEl>
                                        <p:attrNameLst>
                                          <p:attrName>ppt_w</p:attrName>
                                        </p:attrNameLst>
                                      </p:cBhvr>
                                      <p:tavLst>
                                        <p:tav tm="0">
                                          <p:val>
                                            <p:fltVal val="0"/>
                                          </p:val>
                                        </p:tav>
                                        <p:tav tm="100000">
                                          <p:val>
                                            <p:strVal val="#ppt_w"/>
                                          </p:val>
                                        </p:tav>
                                      </p:tavLst>
                                    </p:anim>
                                    <p:anim calcmode="lin" valueType="num">
                                      <p:cBhvr>
                                        <p:cTn id="36" dur="500" fill="hold"/>
                                        <p:tgtEl>
                                          <p:spTgt spid="5">
                                            <p:txEl>
                                              <p:pRg st="5" end="5"/>
                                            </p:txEl>
                                          </p:spTgt>
                                        </p:tgtEl>
                                        <p:attrNameLst>
                                          <p:attrName>ppt_h</p:attrName>
                                        </p:attrNameLst>
                                      </p:cBhvr>
                                      <p:tavLst>
                                        <p:tav tm="0">
                                          <p:val>
                                            <p:fltVal val="0"/>
                                          </p:val>
                                        </p:tav>
                                        <p:tav tm="100000">
                                          <p:val>
                                            <p:strVal val="#ppt_h"/>
                                          </p:val>
                                        </p:tav>
                                      </p:tavLst>
                                    </p:anim>
                                    <p:animEffect transition="in" filter="fade">
                                      <p:cBhvr>
                                        <p:cTn id="37" dur="500"/>
                                        <p:tgtEl>
                                          <p:spTgt spid="5">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14617549-0D4E-83AC-C4C0-5032F9ED1ADC}"/>
              </a:ext>
            </a:extLst>
          </p:cNvPr>
          <p:cNvSpPr>
            <a:spLocks noGrp="1"/>
          </p:cNvSpPr>
          <p:nvPr>
            <p:ph type="title"/>
          </p:nvPr>
        </p:nvSpPr>
        <p:spPr/>
        <p:txBody>
          <a:bodyPr/>
          <a:lstStyle/>
          <a:p>
            <a:endParaRPr lang="en-US" dirty="0"/>
          </a:p>
        </p:txBody>
      </p:sp>
      <p:sp>
        <p:nvSpPr>
          <p:cNvPr id="8" name="Title 1">
            <a:extLst>
              <a:ext uri="{FF2B5EF4-FFF2-40B4-BE49-F238E27FC236}">
                <a16:creationId xmlns:a16="http://schemas.microsoft.com/office/drawing/2014/main" id="{70F7D930-7AE4-D22C-3C88-BE0E516600FB}"/>
              </a:ext>
            </a:extLst>
          </p:cNvPr>
          <p:cNvSpPr txBox="1">
            <a:spLocks/>
          </p:cNvSpPr>
          <p:nvPr/>
        </p:nvSpPr>
        <p:spPr>
          <a:xfrm>
            <a:off x="0" y="3"/>
            <a:ext cx="9144000" cy="1193033"/>
          </a:xfrm>
          <a:prstGeom prst="rect">
            <a:avLst/>
          </a:prstGeom>
          <a:solidFill>
            <a:schemeClr val="tx1"/>
          </a:solidFill>
          <a:ln w="25400">
            <a:solidFill>
              <a:srgbClr val="FFFF99"/>
            </a:solidFill>
          </a:ln>
        </p:spPr>
        <p:txBody>
          <a:bodyPr vert="horz" lIns="91440" tIns="45720" rIns="91440" bIns="45720" rtlCol="0" anchor="ctr">
            <a:noAutofit/>
          </a:bodyPr>
          <a:lstStyle>
            <a:lvl1pPr algn="ctr" defTabSz="685800" rtl="0" eaLnBrk="1" latinLnBrk="0" hangingPunct="1">
              <a:lnSpc>
                <a:spcPct val="90000"/>
              </a:lnSpc>
              <a:spcBef>
                <a:spcPct val="0"/>
              </a:spcBef>
              <a:buNone/>
              <a:defRPr sz="4800" b="1" kern="1200">
                <a:solidFill>
                  <a:srgbClr val="FFFF99"/>
                </a:solidFill>
                <a:latin typeface="Century Gothic" panose="020B0502020202020204" pitchFamily="34" charset="0"/>
                <a:ea typeface="+mj-ea"/>
                <a:cs typeface="+mj-cs"/>
              </a:defRPr>
            </a:lvl1pPr>
          </a:lstStyle>
          <a:p>
            <a:pPr marL="0" marR="0" lvl="0" indent="0" algn="l" defTabSz="685800" rtl="0" eaLnBrk="1" fontAlgn="auto" latinLnBrk="0" hangingPunct="1">
              <a:lnSpc>
                <a:spcPct val="90000"/>
              </a:lnSpc>
              <a:spcBef>
                <a:spcPts val="750"/>
              </a:spcBef>
              <a:spcAft>
                <a:spcPts val="0"/>
              </a:spcAft>
              <a:buClrTx/>
              <a:buSzTx/>
              <a:buFontTx/>
              <a:buNone/>
              <a:tabLst/>
              <a:defRPr/>
            </a:pPr>
            <a:r>
              <a:rPr kumimoji="0" lang="en-US" sz="2400" b="0" i="0" u="none" strike="noStrike" kern="1200" cap="none" spc="0" normalizeH="0" baseline="30000" noProof="0" dirty="0">
                <a:ln>
                  <a:noFill/>
                </a:ln>
                <a:solidFill>
                  <a:prstClr val="white"/>
                </a:solidFill>
                <a:effectLst/>
                <a:uLnTx/>
                <a:uFillTx/>
                <a:latin typeface="Cambria" panose="02040503050406030204" pitchFamily="18" charset="0"/>
                <a:ea typeface="Cambria" panose="02040503050406030204" pitchFamily="18" charset="0"/>
                <a:cs typeface="+mn-cs"/>
              </a:rPr>
              <a:t>29:14</a:t>
            </a:r>
            <a:r>
              <a:rPr kumimoji="0" lang="en-US" sz="2400" b="0" i="1" u="none" strike="noStrike" kern="1200" cap="none" spc="0" normalizeH="0" baseline="0" noProof="0" dirty="0">
                <a:ln>
                  <a:noFill/>
                </a:ln>
                <a:solidFill>
                  <a:srgbClr val="ED7D31">
                    <a:lumMod val="60000"/>
                    <a:lumOff val="40000"/>
                  </a:srgbClr>
                </a:solidFill>
                <a:effectLst/>
                <a:uLnTx/>
                <a:uFillTx/>
                <a:latin typeface="Cambria" panose="02040503050406030204" pitchFamily="18" charset="0"/>
                <a:ea typeface="Cambria" panose="02040503050406030204" pitchFamily="18" charset="0"/>
                <a:cs typeface="+mn-cs"/>
              </a:rPr>
              <a:t> Therefore I will again do an amazing thing for these people – an absolutely extraordinary deed. </a:t>
            </a:r>
            <a:r>
              <a:rPr kumimoji="0" lang="en-US" sz="2400" i="1" u="none" strike="noStrike" kern="1200" cap="none" spc="0" normalizeH="0" baseline="0" noProof="0" dirty="0">
                <a:ln>
                  <a:noFill/>
                </a:ln>
                <a:solidFill>
                  <a:schemeClr val="accent2"/>
                </a:solidFill>
                <a:effectLst/>
                <a:uLnTx/>
                <a:uFillTx/>
                <a:latin typeface="Cambria" panose="02040503050406030204" pitchFamily="18" charset="0"/>
                <a:ea typeface="Cambria" panose="02040503050406030204" pitchFamily="18" charset="0"/>
                <a:cs typeface="+mn-cs"/>
              </a:rPr>
              <a:t>Wise men will have nothing to say, the sages will have no explanations</a:t>
            </a:r>
            <a:r>
              <a:rPr kumimoji="0" lang="en-US" sz="2400" b="0" i="1" u="none" strike="noStrike" kern="1200" cap="none" spc="0" normalizeH="0" baseline="0" noProof="0" dirty="0">
                <a:ln>
                  <a:noFill/>
                </a:ln>
                <a:solidFill>
                  <a:srgbClr val="ED7D31">
                    <a:lumMod val="60000"/>
                    <a:lumOff val="40000"/>
                  </a:srgbClr>
                </a:solidFill>
                <a:effectLst/>
                <a:uLnTx/>
                <a:uFillTx/>
                <a:latin typeface="Cambria" panose="02040503050406030204" pitchFamily="18" charset="0"/>
                <a:ea typeface="Cambria" panose="02040503050406030204" pitchFamily="18" charset="0"/>
                <a:cs typeface="+mn-cs"/>
              </a:rPr>
              <a:t>.”</a:t>
            </a:r>
            <a:endParaRPr kumimoji="0" lang="en-US" sz="2400" b="0" i="0" u="none" strike="noStrike" kern="1200" cap="none" spc="0" normalizeH="0" baseline="0" noProof="0" dirty="0">
              <a:ln>
                <a:noFill/>
              </a:ln>
              <a:solidFill>
                <a:prstClr val="white"/>
              </a:solidFill>
              <a:effectLst/>
              <a:uLnTx/>
              <a:uFillTx/>
              <a:latin typeface="Calibri" panose="020F0502020204030204"/>
              <a:ea typeface="Cambria" panose="02040503050406030204" pitchFamily="18" charset="0"/>
              <a:cs typeface="+mj-cs"/>
            </a:endParaRPr>
          </a:p>
        </p:txBody>
      </p:sp>
      <p:sp>
        <p:nvSpPr>
          <p:cNvPr id="5" name="Content Placeholder 2">
            <a:extLst>
              <a:ext uri="{FF2B5EF4-FFF2-40B4-BE49-F238E27FC236}">
                <a16:creationId xmlns:a16="http://schemas.microsoft.com/office/drawing/2014/main" id="{CC22EE9C-83B0-AF45-39BA-966499BA4424}"/>
              </a:ext>
            </a:extLst>
          </p:cNvPr>
          <p:cNvSpPr>
            <a:spLocks noGrp="1"/>
          </p:cNvSpPr>
          <p:nvPr>
            <p:ph idx="1"/>
          </p:nvPr>
        </p:nvSpPr>
        <p:spPr>
          <a:xfrm>
            <a:off x="280599" y="1275452"/>
            <a:ext cx="8582802" cy="5274478"/>
          </a:xfrm>
        </p:spPr>
        <p:txBody>
          <a:bodyPr>
            <a:normAutofit lnSpcReduction="10000"/>
          </a:bodyPr>
          <a:lstStyle/>
          <a:p>
            <a:r>
              <a:rPr lang="en-US" dirty="0"/>
              <a:t>Furthermore, he tells us that “</a:t>
            </a:r>
            <a:r>
              <a:rPr lang="en-US" i="1" dirty="0">
                <a:solidFill>
                  <a:srgbClr val="ED7D31">
                    <a:lumMod val="60000"/>
                    <a:lumOff val="40000"/>
                  </a:srgbClr>
                </a:solidFill>
                <a:latin typeface="Cambria" panose="02040503050406030204" pitchFamily="18" charset="0"/>
                <a:ea typeface="Cambria" panose="02040503050406030204" pitchFamily="18" charset="0"/>
              </a:rPr>
              <a:t>wise men will have nothing to say, the sages will have no explanations</a:t>
            </a:r>
            <a:r>
              <a:rPr lang="en-US" dirty="0"/>
              <a:t>”.</a:t>
            </a:r>
          </a:p>
          <a:p>
            <a:r>
              <a:rPr lang="en-US" dirty="0"/>
              <a:t>This seems to suggest that this “</a:t>
            </a:r>
            <a:r>
              <a:rPr lang="en-US" i="1" dirty="0">
                <a:solidFill>
                  <a:srgbClr val="ED7D31">
                    <a:lumMod val="60000"/>
                    <a:lumOff val="40000"/>
                  </a:srgbClr>
                </a:solidFill>
                <a:latin typeface="Cambria" panose="02040503050406030204" pitchFamily="18" charset="0"/>
                <a:ea typeface="Cambria" panose="02040503050406030204" pitchFamily="18" charset="0"/>
              </a:rPr>
              <a:t>amazing</a:t>
            </a:r>
            <a:r>
              <a:rPr lang="en-US" dirty="0"/>
              <a:t>” display of divine wisdom will </a:t>
            </a:r>
            <a:r>
              <a:rPr lang="en-US" b="1" i="1" dirty="0"/>
              <a:t>silence</a:t>
            </a:r>
            <a:r>
              <a:rPr lang="en-US" dirty="0"/>
              <a:t> those who previously claimed to possess wisdom, and had not realized that all they had was mere human cleverness, which, in comparison to the wisdom of God is mere foolishness!</a:t>
            </a:r>
          </a:p>
          <a:p>
            <a:r>
              <a:rPr lang="en-US" dirty="0"/>
              <a:t>Later we will see that the Apostle Paul applies this passage to the message of the gospel (1 Cor 1:19).</a:t>
            </a:r>
          </a:p>
        </p:txBody>
      </p:sp>
      <p:sp>
        <p:nvSpPr>
          <p:cNvPr id="7" name="TextBox 6">
            <a:extLst>
              <a:ext uri="{FF2B5EF4-FFF2-40B4-BE49-F238E27FC236}">
                <a16:creationId xmlns:a16="http://schemas.microsoft.com/office/drawing/2014/main" id="{2C1D973C-6B9D-63A7-F3A2-DEAEE2D0EC42}"/>
              </a:ext>
            </a:extLst>
          </p:cNvPr>
          <p:cNvSpPr txBox="1"/>
          <p:nvPr/>
        </p:nvSpPr>
        <p:spPr>
          <a:xfrm>
            <a:off x="0" y="6488666"/>
            <a:ext cx="9144000" cy="369332"/>
          </a:xfrm>
          <a:prstGeom prst="rect">
            <a:avLst/>
          </a:prstGeom>
          <a:noFill/>
        </p:spPr>
        <p:txBody>
          <a:bodyPr wrap="square" rtlCol="0">
            <a:spAutoFit/>
          </a:bodyPr>
          <a:lstStyle/>
          <a:p>
            <a:pPr lvl="0">
              <a:defRPr/>
            </a:pPr>
            <a:r>
              <a:rPr lang="en-US" dirty="0">
                <a:solidFill>
                  <a:prstClr val="white"/>
                </a:solidFill>
              </a:rPr>
              <a:t>Mackay, John L. – </a:t>
            </a:r>
            <a:r>
              <a:rPr lang="en-US" i="1" dirty="0">
                <a:solidFill>
                  <a:prstClr val="white"/>
                </a:solidFill>
              </a:rPr>
              <a:t>A Study Commentary on Isaiah Volume I: Chapters 1-39 </a:t>
            </a:r>
            <a:r>
              <a:rPr lang="en-US" dirty="0">
                <a:solidFill>
                  <a:prstClr val="white"/>
                </a:solidFill>
              </a:rPr>
              <a:t> (pp. 582-583)</a:t>
            </a:r>
          </a:p>
        </p:txBody>
      </p:sp>
    </p:spTree>
    <p:extLst>
      <p:ext uri="{BB962C8B-B14F-4D97-AF65-F5344CB8AC3E}">
        <p14:creationId xmlns:p14="http://schemas.microsoft.com/office/powerpoint/2010/main" val="360376610"/>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14617549-0D4E-83AC-C4C0-5032F9ED1ADC}"/>
              </a:ext>
            </a:extLst>
          </p:cNvPr>
          <p:cNvSpPr>
            <a:spLocks noGrp="1"/>
          </p:cNvSpPr>
          <p:nvPr>
            <p:ph type="title"/>
          </p:nvPr>
        </p:nvSpPr>
        <p:spPr/>
        <p:txBody>
          <a:bodyPr/>
          <a:lstStyle/>
          <a:p>
            <a:endParaRPr lang="en-US" dirty="0"/>
          </a:p>
        </p:txBody>
      </p:sp>
      <p:sp>
        <p:nvSpPr>
          <p:cNvPr id="8" name="Title 1">
            <a:extLst>
              <a:ext uri="{FF2B5EF4-FFF2-40B4-BE49-F238E27FC236}">
                <a16:creationId xmlns:a16="http://schemas.microsoft.com/office/drawing/2014/main" id="{70F7D930-7AE4-D22C-3C88-BE0E516600FB}"/>
              </a:ext>
            </a:extLst>
          </p:cNvPr>
          <p:cNvSpPr txBox="1">
            <a:spLocks/>
          </p:cNvSpPr>
          <p:nvPr/>
        </p:nvSpPr>
        <p:spPr>
          <a:xfrm>
            <a:off x="0" y="3"/>
            <a:ext cx="9144000" cy="1193033"/>
          </a:xfrm>
          <a:prstGeom prst="rect">
            <a:avLst/>
          </a:prstGeom>
          <a:solidFill>
            <a:schemeClr val="tx1"/>
          </a:solidFill>
          <a:ln w="25400">
            <a:solidFill>
              <a:srgbClr val="FFFF99"/>
            </a:solidFill>
          </a:ln>
        </p:spPr>
        <p:txBody>
          <a:bodyPr vert="horz" lIns="91440" tIns="45720" rIns="91440" bIns="45720" rtlCol="0" anchor="ctr">
            <a:noAutofit/>
          </a:bodyPr>
          <a:lstStyle>
            <a:lvl1pPr algn="ctr" defTabSz="685800" rtl="0" eaLnBrk="1" latinLnBrk="0" hangingPunct="1">
              <a:lnSpc>
                <a:spcPct val="90000"/>
              </a:lnSpc>
              <a:spcBef>
                <a:spcPct val="0"/>
              </a:spcBef>
              <a:buNone/>
              <a:defRPr sz="4800" b="1" kern="1200">
                <a:solidFill>
                  <a:srgbClr val="FFFF99"/>
                </a:solidFill>
                <a:latin typeface="Century Gothic" panose="020B0502020202020204" pitchFamily="34" charset="0"/>
                <a:ea typeface="+mj-ea"/>
                <a:cs typeface="+mj-cs"/>
              </a:defRPr>
            </a:lvl1pPr>
          </a:lstStyle>
          <a:p>
            <a:pPr marL="0" marR="0" lvl="0" indent="0" algn="l" defTabSz="685800" rtl="0" eaLnBrk="1" fontAlgn="auto" latinLnBrk="0" hangingPunct="1">
              <a:lnSpc>
                <a:spcPct val="90000"/>
              </a:lnSpc>
              <a:spcBef>
                <a:spcPts val="750"/>
              </a:spcBef>
              <a:spcAft>
                <a:spcPts val="0"/>
              </a:spcAft>
              <a:buClrTx/>
              <a:buSzTx/>
              <a:buFontTx/>
              <a:buNone/>
              <a:tabLst/>
              <a:defRPr/>
            </a:pPr>
            <a:r>
              <a:rPr kumimoji="0" lang="en-US" sz="2400" b="0" i="0" u="none" strike="noStrike" kern="1200" cap="none" spc="0" normalizeH="0" baseline="30000" noProof="0" dirty="0">
                <a:ln>
                  <a:noFill/>
                </a:ln>
                <a:solidFill>
                  <a:prstClr val="white"/>
                </a:solidFill>
                <a:effectLst/>
                <a:uLnTx/>
                <a:uFillTx/>
                <a:latin typeface="Cambria" panose="02040503050406030204" pitchFamily="18" charset="0"/>
                <a:ea typeface="Cambria" panose="02040503050406030204" pitchFamily="18" charset="0"/>
                <a:cs typeface="+mn-cs"/>
              </a:rPr>
              <a:t>29:15</a:t>
            </a:r>
            <a:r>
              <a:rPr kumimoji="0" lang="en-US" sz="2400" b="0" i="1" u="none" strike="noStrike" kern="1200" cap="none" spc="0" normalizeH="0" baseline="0" noProof="0" dirty="0">
                <a:ln>
                  <a:noFill/>
                </a:ln>
                <a:solidFill>
                  <a:srgbClr val="ED7D31">
                    <a:lumMod val="60000"/>
                    <a:lumOff val="40000"/>
                  </a:srgbClr>
                </a:solidFill>
                <a:effectLst/>
                <a:uLnTx/>
                <a:uFillTx/>
                <a:latin typeface="Cambria" panose="02040503050406030204" pitchFamily="18" charset="0"/>
                <a:ea typeface="Cambria" panose="02040503050406030204" pitchFamily="18" charset="0"/>
                <a:cs typeface="+mn-cs"/>
              </a:rPr>
              <a:t> Those who try to </a:t>
            </a:r>
            <a:r>
              <a:rPr kumimoji="0" lang="en-US" sz="2400" i="1" u="none" strike="noStrike" kern="1200" cap="none" spc="0" normalizeH="0" baseline="0" noProof="0" dirty="0">
                <a:ln>
                  <a:noFill/>
                </a:ln>
                <a:solidFill>
                  <a:schemeClr val="accent2"/>
                </a:solidFill>
                <a:effectLst/>
                <a:uLnTx/>
                <a:uFillTx/>
                <a:latin typeface="Cambria" panose="02040503050406030204" pitchFamily="18" charset="0"/>
                <a:ea typeface="Cambria" panose="02040503050406030204" pitchFamily="18" charset="0"/>
                <a:cs typeface="+mn-cs"/>
              </a:rPr>
              <a:t>hide their plans from the LORD </a:t>
            </a:r>
            <a:r>
              <a:rPr kumimoji="0" lang="en-US" sz="2400" b="0" i="1" u="none" strike="noStrike" kern="1200" cap="none" spc="0" normalizeH="0" baseline="0" noProof="0" dirty="0">
                <a:ln>
                  <a:noFill/>
                </a:ln>
                <a:solidFill>
                  <a:srgbClr val="ED7D31">
                    <a:lumMod val="60000"/>
                    <a:lumOff val="40000"/>
                  </a:srgbClr>
                </a:solidFill>
                <a:effectLst/>
                <a:uLnTx/>
                <a:uFillTx/>
                <a:latin typeface="Cambria" panose="02040503050406030204" pitchFamily="18" charset="0"/>
                <a:ea typeface="Cambria" panose="02040503050406030204" pitchFamily="18" charset="0"/>
                <a:cs typeface="+mn-cs"/>
              </a:rPr>
              <a:t>are as good as dead, </a:t>
            </a:r>
            <a:r>
              <a:rPr kumimoji="0" lang="en-US" sz="2400" i="1" u="none" strike="noStrike" kern="1200" cap="none" spc="0" normalizeH="0" baseline="0" noProof="0" dirty="0">
                <a:ln>
                  <a:noFill/>
                </a:ln>
                <a:solidFill>
                  <a:schemeClr val="accent2"/>
                </a:solidFill>
                <a:effectLst/>
                <a:uLnTx/>
                <a:uFillTx/>
                <a:latin typeface="Cambria" panose="02040503050406030204" pitchFamily="18" charset="0"/>
                <a:ea typeface="Cambria" panose="02040503050406030204" pitchFamily="18" charset="0"/>
                <a:cs typeface="+mn-cs"/>
              </a:rPr>
              <a:t>who do their work in secret </a:t>
            </a:r>
            <a:r>
              <a:rPr kumimoji="0" lang="en-US" sz="2400" b="0" i="1" u="none" strike="noStrike" kern="1200" cap="none" spc="0" normalizeH="0" baseline="0" noProof="0" dirty="0">
                <a:ln>
                  <a:noFill/>
                </a:ln>
                <a:solidFill>
                  <a:srgbClr val="ED7D31">
                    <a:lumMod val="60000"/>
                    <a:lumOff val="40000"/>
                  </a:srgbClr>
                </a:solidFill>
                <a:effectLst/>
                <a:uLnTx/>
                <a:uFillTx/>
                <a:latin typeface="Cambria" panose="02040503050406030204" pitchFamily="18" charset="0"/>
                <a:ea typeface="Cambria" panose="02040503050406030204" pitchFamily="18" charset="0"/>
                <a:cs typeface="+mn-cs"/>
              </a:rPr>
              <a:t>and boast, “</a:t>
            </a:r>
            <a:r>
              <a:rPr kumimoji="0" lang="en-US" sz="2400" i="1" u="none" strike="noStrike" kern="1200" cap="none" spc="0" normalizeH="0" baseline="0" noProof="0" dirty="0">
                <a:ln>
                  <a:noFill/>
                </a:ln>
                <a:solidFill>
                  <a:schemeClr val="accent2"/>
                </a:solidFill>
                <a:effectLst/>
                <a:uLnTx/>
                <a:uFillTx/>
                <a:latin typeface="Cambria" panose="02040503050406030204" pitchFamily="18" charset="0"/>
                <a:ea typeface="Cambria" panose="02040503050406030204" pitchFamily="18" charset="0"/>
                <a:cs typeface="+mn-cs"/>
              </a:rPr>
              <a:t>Who sees us? Who knows what we’re doing?</a:t>
            </a:r>
            <a:r>
              <a:rPr kumimoji="0" lang="en-US" sz="2400" b="0" i="1" u="none" strike="noStrike" kern="1200" cap="none" spc="0" normalizeH="0" baseline="0" noProof="0" dirty="0">
                <a:ln>
                  <a:noFill/>
                </a:ln>
                <a:solidFill>
                  <a:srgbClr val="ED7D31">
                    <a:lumMod val="60000"/>
                    <a:lumOff val="40000"/>
                  </a:srgbClr>
                </a:solidFill>
                <a:effectLst/>
                <a:uLnTx/>
                <a:uFillTx/>
                <a:latin typeface="Cambria" panose="02040503050406030204" pitchFamily="18" charset="0"/>
                <a:ea typeface="Cambria" panose="02040503050406030204" pitchFamily="18" charset="0"/>
                <a:cs typeface="+mn-cs"/>
              </a:rPr>
              <a:t>” </a:t>
            </a:r>
            <a:endParaRPr kumimoji="0" lang="en-US" sz="2400" b="0" i="0" u="none" strike="noStrike" kern="1200" cap="none" spc="0" normalizeH="0" baseline="0" noProof="0" dirty="0">
              <a:ln>
                <a:noFill/>
              </a:ln>
              <a:solidFill>
                <a:prstClr val="white"/>
              </a:solidFill>
              <a:effectLst/>
              <a:uLnTx/>
              <a:uFillTx/>
              <a:latin typeface="Calibri" panose="020F0502020204030204"/>
              <a:ea typeface="Cambria" panose="02040503050406030204" pitchFamily="18" charset="0"/>
              <a:cs typeface="+mj-cs"/>
            </a:endParaRPr>
          </a:p>
        </p:txBody>
      </p:sp>
      <p:sp>
        <p:nvSpPr>
          <p:cNvPr id="5" name="Content Placeholder 2">
            <a:extLst>
              <a:ext uri="{FF2B5EF4-FFF2-40B4-BE49-F238E27FC236}">
                <a16:creationId xmlns:a16="http://schemas.microsoft.com/office/drawing/2014/main" id="{CC22EE9C-83B0-AF45-39BA-966499BA4424}"/>
              </a:ext>
            </a:extLst>
          </p:cNvPr>
          <p:cNvSpPr>
            <a:spLocks noGrp="1"/>
          </p:cNvSpPr>
          <p:nvPr>
            <p:ph idx="1"/>
          </p:nvPr>
        </p:nvSpPr>
        <p:spPr>
          <a:xfrm>
            <a:off x="280599" y="1275452"/>
            <a:ext cx="8582802" cy="5274478"/>
          </a:xfrm>
        </p:spPr>
        <p:txBody>
          <a:bodyPr>
            <a:normAutofit/>
          </a:bodyPr>
          <a:lstStyle/>
          <a:p>
            <a:r>
              <a:rPr lang="en-US" dirty="0"/>
              <a:t>Woe is pronounced upon those “</a:t>
            </a:r>
            <a:r>
              <a:rPr lang="en-US" i="1" dirty="0">
                <a:solidFill>
                  <a:srgbClr val="ED7D31">
                    <a:lumMod val="60000"/>
                    <a:lumOff val="40000"/>
                  </a:srgbClr>
                </a:solidFill>
                <a:latin typeface="Cambria" panose="02040503050406030204" pitchFamily="18" charset="0"/>
                <a:ea typeface="Cambria" panose="02040503050406030204" pitchFamily="18" charset="0"/>
              </a:rPr>
              <a:t>who try to hide their plans from the LORD </a:t>
            </a:r>
            <a:r>
              <a:rPr lang="en-US" dirty="0"/>
              <a:t>” and “</a:t>
            </a:r>
            <a:r>
              <a:rPr lang="en-US" i="1" dirty="0">
                <a:solidFill>
                  <a:srgbClr val="ED7D31">
                    <a:lumMod val="60000"/>
                    <a:lumOff val="40000"/>
                  </a:srgbClr>
                </a:solidFill>
                <a:latin typeface="Cambria" panose="02040503050406030204" pitchFamily="18" charset="0"/>
                <a:ea typeface="Cambria" panose="02040503050406030204" pitchFamily="18" charset="0"/>
              </a:rPr>
              <a:t>who do their work in secret</a:t>
            </a:r>
            <a:r>
              <a:rPr lang="en-US" dirty="0"/>
              <a:t>”. </a:t>
            </a:r>
          </a:p>
          <a:p>
            <a:r>
              <a:rPr lang="en-US" dirty="0"/>
              <a:t>Their consciences are sufficiently at work to realize that their deeds are not pleasing to God, and yet they are naïve enough to think they can actually hide them from him: “</a:t>
            </a:r>
            <a:r>
              <a:rPr lang="en-US" i="1" dirty="0">
                <a:solidFill>
                  <a:srgbClr val="ED7D31">
                    <a:lumMod val="60000"/>
                    <a:lumOff val="40000"/>
                  </a:srgbClr>
                </a:solidFill>
                <a:latin typeface="Cambria" panose="02040503050406030204" pitchFamily="18" charset="0"/>
                <a:ea typeface="Cambria" panose="02040503050406030204" pitchFamily="18" charset="0"/>
              </a:rPr>
              <a:t>Who sees us?</a:t>
            </a:r>
            <a:r>
              <a:rPr lang="en-US" dirty="0"/>
              <a:t>” “</a:t>
            </a:r>
            <a:r>
              <a:rPr lang="en-US" i="1" dirty="0">
                <a:solidFill>
                  <a:srgbClr val="ED7D31">
                    <a:lumMod val="60000"/>
                    <a:lumOff val="40000"/>
                  </a:srgbClr>
                </a:solidFill>
                <a:latin typeface="Cambria" panose="02040503050406030204" pitchFamily="18" charset="0"/>
                <a:ea typeface="Cambria" panose="02040503050406030204" pitchFamily="18" charset="0"/>
              </a:rPr>
              <a:t>Who knows what we’re doing?</a:t>
            </a:r>
            <a:r>
              <a:rPr lang="en-US" dirty="0"/>
              <a:t>” </a:t>
            </a:r>
          </a:p>
          <a:p>
            <a:r>
              <a:rPr lang="en-US" dirty="0"/>
              <a:t>Their behavior reflects how poorly they understand God’s omnipresence and omniscience.</a:t>
            </a:r>
          </a:p>
        </p:txBody>
      </p:sp>
      <p:sp>
        <p:nvSpPr>
          <p:cNvPr id="7" name="TextBox 6">
            <a:extLst>
              <a:ext uri="{FF2B5EF4-FFF2-40B4-BE49-F238E27FC236}">
                <a16:creationId xmlns:a16="http://schemas.microsoft.com/office/drawing/2014/main" id="{2C1D973C-6B9D-63A7-F3A2-DEAEE2D0EC42}"/>
              </a:ext>
            </a:extLst>
          </p:cNvPr>
          <p:cNvSpPr txBox="1"/>
          <p:nvPr/>
        </p:nvSpPr>
        <p:spPr>
          <a:xfrm>
            <a:off x="0" y="6488666"/>
            <a:ext cx="9144000" cy="369332"/>
          </a:xfrm>
          <a:prstGeom prst="rect">
            <a:avLst/>
          </a:prstGeom>
          <a:noFill/>
        </p:spPr>
        <p:txBody>
          <a:bodyPr wrap="square" rtlCol="0">
            <a:spAutoFit/>
          </a:bodyPr>
          <a:lstStyle/>
          <a:p>
            <a:pPr lvl="0">
              <a:defRPr/>
            </a:pPr>
            <a:r>
              <a:rPr lang="en-US" dirty="0">
                <a:solidFill>
                  <a:prstClr val="white"/>
                </a:solidFill>
              </a:rPr>
              <a:t>Wegner, Paul D. – </a:t>
            </a:r>
            <a:r>
              <a:rPr lang="en-US" i="1" dirty="0">
                <a:solidFill>
                  <a:prstClr val="white"/>
                </a:solidFill>
              </a:rPr>
              <a:t>Isaiah An Introduction and Commentary – </a:t>
            </a:r>
            <a:r>
              <a:rPr lang="en-US" dirty="0">
                <a:solidFill>
                  <a:prstClr val="white"/>
                </a:solidFill>
              </a:rPr>
              <a:t>Tyndale OT Commentaries</a:t>
            </a: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599099128"/>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p:cTn id="7" dur="500" fill="hold"/>
                                        <p:tgtEl>
                                          <p:spTgt spid="5">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5">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5">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1" end="1"/>
                                            </p:txEl>
                                          </p:spTgt>
                                        </p:tgtEl>
                                        <p:attrNameLst>
                                          <p:attrName>style.visibility</p:attrName>
                                        </p:attrNameLst>
                                      </p:cBhvr>
                                      <p:to>
                                        <p:strVal val="visible"/>
                                      </p:to>
                                    </p:set>
                                    <p:anim calcmode="lin" valueType="num">
                                      <p:cBhvr>
                                        <p:cTn id="14"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5">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2" end="2"/>
                                            </p:txEl>
                                          </p:spTgt>
                                        </p:tgtEl>
                                        <p:attrNameLst>
                                          <p:attrName>style.visibility</p:attrName>
                                        </p:attrNameLst>
                                      </p:cBhvr>
                                      <p:to>
                                        <p:strVal val="visible"/>
                                      </p:to>
                                    </p:set>
                                    <p:anim calcmode="lin" valueType="num">
                                      <p:cBhvr>
                                        <p:cTn id="21"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14617549-0D4E-83AC-C4C0-5032F9ED1ADC}"/>
              </a:ext>
            </a:extLst>
          </p:cNvPr>
          <p:cNvSpPr>
            <a:spLocks noGrp="1"/>
          </p:cNvSpPr>
          <p:nvPr>
            <p:ph type="title"/>
          </p:nvPr>
        </p:nvSpPr>
        <p:spPr/>
        <p:txBody>
          <a:bodyPr/>
          <a:lstStyle/>
          <a:p>
            <a:endParaRPr lang="en-US" dirty="0"/>
          </a:p>
        </p:txBody>
      </p:sp>
      <p:sp>
        <p:nvSpPr>
          <p:cNvPr id="8" name="Title 1">
            <a:extLst>
              <a:ext uri="{FF2B5EF4-FFF2-40B4-BE49-F238E27FC236}">
                <a16:creationId xmlns:a16="http://schemas.microsoft.com/office/drawing/2014/main" id="{70F7D930-7AE4-D22C-3C88-BE0E516600FB}"/>
              </a:ext>
            </a:extLst>
          </p:cNvPr>
          <p:cNvSpPr txBox="1">
            <a:spLocks/>
          </p:cNvSpPr>
          <p:nvPr/>
        </p:nvSpPr>
        <p:spPr>
          <a:xfrm>
            <a:off x="0" y="3"/>
            <a:ext cx="9144000" cy="1193033"/>
          </a:xfrm>
          <a:prstGeom prst="rect">
            <a:avLst/>
          </a:prstGeom>
          <a:solidFill>
            <a:schemeClr val="tx1"/>
          </a:solidFill>
          <a:ln w="25400">
            <a:solidFill>
              <a:srgbClr val="FFFF99"/>
            </a:solidFill>
          </a:ln>
        </p:spPr>
        <p:txBody>
          <a:bodyPr vert="horz" lIns="91440" tIns="45720" rIns="91440" bIns="45720" rtlCol="0" anchor="ctr">
            <a:noAutofit/>
          </a:bodyPr>
          <a:lstStyle>
            <a:lvl1pPr algn="ctr" defTabSz="685800" rtl="0" eaLnBrk="1" latinLnBrk="0" hangingPunct="1">
              <a:lnSpc>
                <a:spcPct val="90000"/>
              </a:lnSpc>
              <a:spcBef>
                <a:spcPct val="0"/>
              </a:spcBef>
              <a:buNone/>
              <a:defRPr sz="4800" b="1" kern="1200">
                <a:solidFill>
                  <a:srgbClr val="FFFF99"/>
                </a:solidFill>
                <a:latin typeface="Century Gothic" panose="020B0502020202020204" pitchFamily="34" charset="0"/>
                <a:ea typeface="+mj-ea"/>
                <a:cs typeface="+mj-cs"/>
              </a:defRPr>
            </a:lvl1pPr>
          </a:lstStyle>
          <a:p>
            <a:pPr marL="0" marR="0" lvl="0" indent="0" algn="l" defTabSz="685800" rtl="0" eaLnBrk="1" fontAlgn="auto" latinLnBrk="0" hangingPunct="1">
              <a:lnSpc>
                <a:spcPct val="90000"/>
              </a:lnSpc>
              <a:spcBef>
                <a:spcPts val="750"/>
              </a:spcBef>
              <a:spcAft>
                <a:spcPts val="0"/>
              </a:spcAft>
              <a:buClrTx/>
              <a:buSzTx/>
              <a:buFontTx/>
              <a:buNone/>
              <a:tabLst/>
              <a:defRPr/>
            </a:pPr>
            <a:r>
              <a:rPr kumimoji="0" lang="en-US" sz="2400" b="0" i="0" u="none" strike="noStrike" kern="1200" cap="none" spc="0" normalizeH="0" baseline="30000" noProof="0" dirty="0">
                <a:ln>
                  <a:noFill/>
                </a:ln>
                <a:solidFill>
                  <a:prstClr val="white"/>
                </a:solidFill>
                <a:effectLst/>
                <a:uLnTx/>
                <a:uFillTx/>
                <a:latin typeface="Cambria" panose="02040503050406030204" pitchFamily="18" charset="0"/>
                <a:ea typeface="Cambria" panose="02040503050406030204" pitchFamily="18" charset="0"/>
                <a:cs typeface="+mn-cs"/>
              </a:rPr>
              <a:t>29:16</a:t>
            </a:r>
            <a:r>
              <a:rPr kumimoji="0" lang="en-US" sz="2400" b="0" i="1" u="none" strike="noStrike" kern="1200" cap="none" spc="0" normalizeH="0" baseline="0" noProof="0" dirty="0">
                <a:ln>
                  <a:noFill/>
                </a:ln>
                <a:solidFill>
                  <a:srgbClr val="ED7D31">
                    <a:lumMod val="60000"/>
                    <a:lumOff val="40000"/>
                  </a:srgbClr>
                </a:solidFill>
                <a:effectLst/>
                <a:uLnTx/>
                <a:uFillTx/>
                <a:latin typeface="Cambria" panose="02040503050406030204" pitchFamily="18" charset="0"/>
                <a:ea typeface="Cambria" panose="02040503050406030204" pitchFamily="18" charset="0"/>
                <a:cs typeface="+mn-cs"/>
              </a:rPr>
              <a:t> Your thinking is </a:t>
            </a:r>
            <a:r>
              <a:rPr kumimoji="0" lang="en-US" sz="2400" i="1" u="none" strike="noStrike" kern="1200" cap="none" spc="0" normalizeH="0" baseline="0" noProof="0" dirty="0">
                <a:ln>
                  <a:noFill/>
                </a:ln>
                <a:solidFill>
                  <a:schemeClr val="accent2"/>
                </a:solidFill>
                <a:effectLst/>
                <a:uLnTx/>
                <a:uFillTx/>
                <a:latin typeface="Cambria" panose="02040503050406030204" pitchFamily="18" charset="0"/>
                <a:ea typeface="Cambria" panose="02040503050406030204" pitchFamily="18" charset="0"/>
                <a:cs typeface="+mn-cs"/>
              </a:rPr>
              <a:t>perverse</a:t>
            </a:r>
            <a:r>
              <a:rPr kumimoji="0" lang="en-US" sz="2400" b="0" i="1" u="none" strike="noStrike" kern="1200" cap="none" spc="0" normalizeH="0" baseline="0" noProof="0" dirty="0">
                <a:ln>
                  <a:noFill/>
                </a:ln>
                <a:solidFill>
                  <a:srgbClr val="ED7D31">
                    <a:lumMod val="60000"/>
                    <a:lumOff val="40000"/>
                  </a:srgbClr>
                </a:solidFill>
                <a:effectLst/>
                <a:uLnTx/>
                <a:uFillTx/>
                <a:latin typeface="Cambria" panose="02040503050406030204" pitchFamily="18" charset="0"/>
                <a:ea typeface="Cambria" panose="02040503050406030204" pitchFamily="18" charset="0"/>
                <a:cs typeface="+mn-cs"/>
              </a:rPr>
              <a:t>! Should the potter be regarded as clay? Should the thing made say about its maker, “He didn’t make me”? Or should the pottery say about the potter, “</a:t>
            </a:r>
            <a:r>
              <a:rPr kumimoji="0" lang="en-US" sz="2400" i="1" u="none" strike="noStrike" kern="1200" cap="none" spc="0" normalizeH="0" baseline="0" noProof="0" dirty="0">
                <a:ln>
                  <a:noFill/>
                </a:ln>
                <a:solidFill>
                  <a:schemeClr val="accent2"/>
                </a:solidFill>
                <a:effectLst/>
                <a:uLnTx/>
                <a:uFillTx/>
                <a:latin typeface="Cambria" panose="02040503050406030204" pitchFamily="18" charset="0"/>
                <a:ea typeface="Cambria" panose="02040503050406030204" pitchFamily="18" charset="0"/>
                <a:cs typeface="+mn-cs"/>
              </a:rPr>
              <a:t>He doesn’t understand</a:t>
            </a:r>
            <a:r>
              <a:rPr kumimoji="0" lang="en-US" sz="2400" b="0" i="1" u="none" strike="noStrike" kern="1200" cap="none" spc="0" normalizeH="0" baseline="0" noProof="0" dirty="0">
                <a:ln>
                  <a:noFill/>
                </a:ln>
                <a:solidFill>
                  <a:srgbClr val="ED7D31">
                    <a:lumMod val="60000"/>
                    <a:lumOff val="40000"/>
                  </a:srgbClr>
                </a:solidFill>
                <a:effectLst/>
                <a:uLnTx/>
                <a:uFillTx/>
                <a:latin typeface="Cambria" panose="02040503050406030204" pitchFamily="18" charset="0"/>
                <a:ea typeface="Cambria" panose="02040503050406030204" pitchFamily="18" charset="0"/>
                <a:cs typeface="+mn-cs"/>
              </a:rPr>
              <a:t>”? </a:t>
            </a:r>
            <a:endParaRPr kumimoji="0" lang="en-US" sz="2400" b="0" i="0" u="none" strike="noStrike" kern="1200" cap="none" spc="0" normalizeH="0" baseline="0" noProof="0" dirty="0">
              <a:ln>
                <a:noFill/>
              </a:ln>
              <a:solidFill>
                <a:prstClr val="white"/>
              </a:solidFill>
              <a:effectLst/>
              <a:uLnTx/>
              <a:uFillTx/>
              <a:latin typeface="Calibri" panose="020F0502020204030204"/>
              <a:ea typeface="Cambria" panose="02040503050406030204" pitchFamily="18" charset="0"/>
              <a:cs typeface="+mj-cs"/>
            </a:endParaRPr>
          </a:p>
        </p:txBody>
      </p:sp>
      <p:sp>
        <p:nvSpPr>
          <p:cNvPr id="5" name="Content Placeholder 2">
            <a:extLst>
              <a:ext uri="{FF2B5EF4-FFF2-40B4-BE49-F238E27FC236}">
                <a16:creationId xmlns:a16="http://schemas.microsoft.com/office/drawing/2014/main" id="{CC22EE9C-83B0-AF45-39BA-966499BA4424}"/>
              </a:ext>
            </a:extLst>
          </p:cNvPr>
          <p:cNvSpPr>
            <a:spLocks noGrp="1"/>
          </p:cNvSpPr>
          <p:nvPr>
            <p:ph idx="1"/>
          </p:nvPr>
        </p:nvSpPr>
        <p:spPr>
          <a:xfrm>
            <a:off x="280599" y="1275452"/>
            <a:ext cx="8582802" cy="5274478"/>
          </a:xfrm>
        </p:spPr>
        <p:txBody>
          <a:bodyPr>
            <a:normAutofit fontScale="92500" lnSpcReduction="10000"/>
          </a:bodyPr>
          <a:lstStyle/>
          <a:p>
            <a:r>
              <a:rPr lang="en-US" dirty="0"/>
              <a:t>Their thought processes are “</a:t>
            </a:r>
            <a:r>
              <a:rPr lang="en-US" i="1" dirty="0">
                <a:solidFill>
                  <a:srgbClr val="ED7D31">
                    <a:lumMod val="60000"/>
                    <a:lumOff val="40000"/>
                  </a:srgbClr>
                </a:solidFill>
                <a:latin typeface="Cambria" panose="02040503050406030204" pitchFamily="18" charset="0"/>
                <a:ea typeface="Cambria" panose="02040503050406030204" pitchFamily="18" charset="0"/>
              </a:rPr>
              <a:t>perverse</a:t>
            </a:r>
            <a:r>
              <a:rPr lang="en-US" dirty="0"/>
              <a:t>”</a:t>
            </a:r>
          </a:p>
          <a:p>
            <a:r>
              <a:rPr lang="en-US" dirty="0"/>
              <a:t>Instead of recognizing God’s right to authority over them as their creator, they </a:t>
            </a:r>
            <a:r>
              <a:rPr lang="en-US" b="1" i="1" dirty="0"/>
              <a:t>defy</a:t>
            </a:r>
            <a:r>
              <a:rPr lang="en-US" dirty="0"/>
              <a:t> his authority: Like a pot that says to the potter who made it, “</a:t>
            </a:r>
            <a:r>
              <a:rPr lang="en-US" i="1" dirty="0">
                <a:solidFill>
                  <a:srgbClr val="ED7D31">
                    <a:lumMod val="60000"/>
                    <a:lumOff val="40000"/>
                  </a:srgbClr>
                </a:solidFill>
                <a:latin typeface="Cambria" panose="02040503050406030204" pitchFamily="18" charset="0"/>
                <a:ea typeface="Cambria" panose="02040503050406030204" pitchFamily="18" charset="0"/>
              </a:rPr>
              <a:t>He doesn’t understand</a:t>
            </a:r>
            <a:r>
              <a:rPr lang="en-US" dirty="0"/>
              <a:t>”! </a:t>
            </a:r>
          </a:p>
          <a:p>
            <a:r>
              <a:rPr lang="en-US" dirty="0"/>
              <a:t>This is quite likely a reference to the events of 701 BC when Hezekiah sent envoys to Egypt to plead for assistance against Assyria (see 30:2–7). </a:t>
            </a:r>
          </a:p>
          <a:p>
            <a:r>
              <a:rPr lang="en-US" dirty="0"/>
              <a:t>What Israel no doubt considered a shrewd maneuver to repel Assyria would be turned upside down by God.</a:t>
            </a:r>
          </a:p>
          <a:p>
            <a:r>
              <a:rPr lang="en-US" dirty="0"/>
              <a:t>He would use Assyria to </a:t>
            </a:r>
            <a:r>
              <a:rPr lang="en-US" b="1" i="1" dirty="0"/>
              <a:t>destroy</a:t>
            </a:r>
            <a:r>
              <a:rPr lang="en-US" dirty="0"/>
              <a:t> the Egyptian forces and to </a:t>
            </a:r>
            <a:r>
              <a:rPr lang="en-US" b="1" i="1" dirty="0"/>
              <a:t>punish</a:t>
            </a:r>
            <a:r>
              <a:rPr lang="en-US" dirty="0"/>
              <a:t> Israel.</a:t>
            </a:r>
          </a:p>
        </p:txBody>
      </p:sp>
      <p:sp>
        <p:nvSpPr>
          <p:cNvPr id="7" name="TextBox 6">
            <a:extLst>
              <a:ext uri="{FF2B5EF4-FFF2-40B4-BE49-F238E27FC236}">
                <a16:creationId xmlns:a16="http://schemas.microsoft.com/office/drawing/2014/main" id="{2C1D973C-6B9D-63A7-F3A2-DEAEE2D0EC42}"/>
              </a:ext>
            </a:extLst>
          </p:cNvPr>
          <p:cNvSpPr txBox="1"/>
          <p:nvPr/>
        </p:nvSpPr>
        <p:spPr>
          <a:xfrm>
            <a:off x="0" y="6488666"/>
            <a:ext cx="9144000" cy="369332"/>
          </a:xfrm>
          <a:prstGeom prst="rect">
            <a:avLst/>
          </a:prstGeom>
          <a:noFill/>
        </p:spPr>
        <p:txBody>
          <a:bodyPr wrap="square" rtlCol="0">
            <a:spAutoFit/>
          </a:bodyPr>
          <a:lstStyle/>
          <a:p>
            <a:pPr lvl="0">
              <a:defRPr/>
            </a:pPr>
            <a:r>
              <a:rPr lang="en-US" dirty="0">
                <a:solidFill>
                  <a:prstClr val="white"/>
                </a:solidFill>
              </a:rPr>
              <a:t>Wegner, Paul D. – </a:t>
            </a:r>
            <a:r>
              <a:rPr lang="en-US" i="1" dirty="0">
                <a:solidFill>
                  <a:prstClr val="white"/>
                </a:solidFill>
              </a:rPr>
              <a:t>Isaiah An Introduction and Commentary – </a:t>
            </a:r>
            <a:r>
              <a:rPr lang="en-US" dirty="0">
                <a:solidFill>
                  <a:prstClr val="white"/>
                </a:solidFill>
              </a:rPr>
              <a:t>Tyndale OT Commentaries</a:t>
            </a: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906754781"/>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p:cTn id="7" dur="500" fill="hold"/>
                                        <p:tgtEl>
                                          <p:spTgt spid="5">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5">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5">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1" end="1"/>
                                            </p:txEl>
                                          </p:spTgt>
                                        </p:tgtEl>
                                        <p:attrNameLst>
                                          <p:attrName>style.visibility</p:attrName>
                                        </p:attrNameLst>
                                      </p:cBhvr>
                                      <p:to>
                                        <p:strVal val="visible"/>
                                      </p:to>
                                    </p:set>
                                    <p:anim calcmode="lin" valueType="num">
                                      <p:cBhvr>
                                        <p:cTn id="14"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5">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2" end="2"/>
                                            </p:txEl>
                                          </p:spTgt>
                                        </p:tgtEl>
                                        <p:attrNameLst>
                                          <p:attrName>style.visibility</p:attrName>
                                        </p:attrNameLst>
                                      </p:cBhvr>
                                      <p:to>
                                        <p:strVal val="visible"/>
                                      </p:to>
                                    </p:set>
                                    <p:anim calcmode="lin" valueType="num">
                                      <p:cBhvr>
                                        <p:cTn id="21"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5">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5">
                                            <p:txEl>
                                              <p:pRg st="3" end="3"/>
                                            </p:txEl>
                                          </p:spTgt>
                                        </p:tgtEl>
                                        <p:attrNameLst>
                                          <p:attrName>style.visibility</p:attrName>
                                        </p:attrNameLst>
                                      </p:cBhvr>
                                      <p:to>
                                        <p:strVal val="visible"/>
                                      </p:to>
                                    </p:set>
                                    <p:anim calcmode="lin" valueType="num">
                                      <p:cBhvr>
                                        <p:cTn id="28"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5">
                                            <p:txEl>
                                              <p:pRg st="3" end="3"/>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5">
                                            <p:txEl>
                                              <p:pRg st="4" end="4"/>
                                            </p:txEl>
                                          </p:spTgt>
                                        </p:tgtEl>
                                        <p:attrNameLst>
                                          <p:attrName>style.visibility</p:attrName>
                                        </p:attrNameLst>
                                      </p:cBhvr>
                                      <p:to>
                                        <p:strVal val="visible"/>
                                      </p:to>
                                    </p:set>
                                    <p:anim calcmode="lin" valueType="num">
                                      <p:cBhvr>
                                        <p:cTn id="35" dur="500" fill="hold"/>
                                        <p:tgtEl>
                                          <p:spTgt spid="5">
                                            <p:txEl>
                                              <p:pRg st="4" end="4"/>
                                            </p:txEl>
                                          </p:spTgt>
                                        </p:tgtEl>
                                        <p:attrNameLst>
                                          <p:attrName>ppt_w</p:attrName>
                                        </p:attrNameLst>
                                      </p:cBhvr>
                                      <p:tavLst>
                                        <p:tav tm="0">
                                          <p:val>
                                            <p:fltVal val="0"/>
                                          </p:val>
                                        </p:tav>
                                        <p:tav tm="100000">
                                          <p:val>
                                            <p:strVal val="#ppt_w"/>
                                          </p:val>
                                        </p:tav>
                                      </p:tavLst>
                                    </p:anim>
                                    <p:anim calcmode="lin" valueType="num">
                                      <p:cBhvr>
                                        <p:cTn id="36" dur="500" fill="hold"/>
                                        <p:tgtEl>
                                          <p:spTgt spid="5">
                                            <p:txEl>
                                              <p:pRg st="4" end="4"/>
                                            </p:txEl>
                                          </p:spTgt>
                                        </p:tgtEl>
                                        <p:attrNameLst>
                                          <p:attrName>ppt_h</p:attrName>
                                        </p:attrNameLst>
                                      </p:cBhvr>
                                      <p:tavLst>
                                        <p:tav tm="0">
                                          <p:val>
                                            <p:fltVal val="0"/>
                                          </p:val>
                                        </p:tav>
                                        <p:tav tm="100000">
                                          <p:val>
                                            <p:strVal val="#ppt_h"/>
                                          </p:val>
                                        </p:tav>
                                      </p:tavLst>
                                    </p:anim>
                                    <p:animEffect transition="in" filter="fade">
                                      <p:cBhvr>
                                        <p:cTn id="37" dur="500"/>
                                        <p:tgtEl>
                                          <p:spTgt spid="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CD3185-EF80-D9D1-F41B-C2D6768C7D37}"/>
              </a:ext>
            </a:extLst>
          </p:cNvPr>
          <p:cNvSpPr>
            <a:spLocks noGrp="1"/>
          </p:cNvSpPr>
          <p:nvPr>
            <p:ph type="title"/>
          </p:nvPr>
        </p:nvSpPr>
        <p:spPr>
          <a:xfrm>
            <a:off x="0" y="892423"/>
            <a:ext cx="9144000" cy="4464470"/>
          </a:xfrm>
        </p:spPr>
        <p:txBody>
          <a:bodyPr>
            <a:noAutofit/>
          </a:bodyPr>
          <a:lstStyle/>
          <a:p>
            <a:pPr algn="ctr"/>
            <a:r>
              <a:rPr lang="en-US" sz="7200" dirty="0"/>
              <a:t>New Testament Usage of </a:t>
            </a:r>
            <a:br>
              <a:rPr lang="en-US" sz="7200" dirty="0"/>
            </a:br>
            <a:r>
              <a:rPr lang="en-US" sz="7200" dirty="0">
                <a:solidFill>
                  <a:srgbClr val="FFFF99"/>
                </a:solidFill>
              </a:rPr>
              <a:t>Isaiah 29:13,14, &amp; 16</a:t>
            </a:r>
            <a:endParaRPr lang="en-US" sz="7200" dirty="0"/>
          </a:p>
        </p:txBody>
      </p:sp>
    </p:spTree>
    <p:extLst>
      <p:ext uri="{BB962C8B-B14F-4D97-AF65-F5344CB8AC3E}">
        <p14:creationId xmlns:p14="http://schemas.microsoft.com/office/powerpoint/2010/main" val="2732455280"/>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DE2CD9-75A4-2178-1A42-CFCB9020AE8B}"/>
              </a:ext>
            </a:extLst>
          </p:cNvPr>
          <p:cNvSpPr>
            <a:spLocks noGrp="1"/>
          </p:cNvSpPr>
          <p:nvPr>
            <p:ph type="title"/>
          </p:nvPr>
        </p:nvSpPr>
        <p:spPr>
          <a:xfrm>
            <a:off x="0" y="3"/>
            <a:ext cx="9144000" cy="647534"/>
          </a:xfrm>
        </p:spPr>
        <p:txBody>
          <a:bodyPr>
            <a:noAutofit/>
          </a:bodyPr>
          <a:lstStyle/>
          <a:p>
            <a:r>
              <a:rPr lang="en-US" sz="4000" dirty="0"/>
              <a:t>Outline of the Book of Isaiah</a:t>
            </a:r>
            <a:endParaRPr lang="en-US" sz="4000" b="1" dirty="0"/>
          </a:p>
        </p:txBody>
      </p:sp>
      <p:sp>
        <p:nvSpPr>
          <p:cNvPr id="3" name="Content Placeholder 2">
            <a:extLst>
              <a:ext uri="{FF2B5EF4-FFF2-40B4-BE49-F238E27FC236}">
                <a16:creationId xmlns:a16="http://schemas.microsoft.com/office/drawing/2014/main" id="{E4D25296-EA53-9F7B-5998-75DCAC10A8E8}"/>
              </a:ext>
            </a:extLst>
          </p:cNvPr>
          <p:cNvSpPr>
            <a:spLocks noGrp="1"/>
          </p:cNvSpPr>
          <p:nvPr>
            <p:ph idx="1"/>
          </p:nvPr>
        </p:nvSpPr>
        <p:spPr>
          <a:xfrm>
            <a:off x="27470" y="722101"/>
            <a:ext cx="9116529" cy="6135896"/>
          </a:xfrm>
        </p:spPr>
        <p:txBody>
          <a:bodyPr>
            <a:normAutofit fontScale="92500" lnSpcReduction="10000"/>
          </a:bodyPr>
          <a:lstStyle/>
          <a:p>
            <a:pPr marL="458788" lvl="0" indent="-458788">
              <a:spcBef>
                <a:spcPts val="600"/>
              </a:spcBef>
              <a:buFont typeface="+mj-lt"/>
              <a:buAutoNum type="romanUcPeriod"/>
            </a:pPr>
            <a:r>
              <a:rPr lang="en-US" b="1" dirty="0"/>
              <a:t>Isaiah’s Warning of Judgment on Israel </a:t>
            </a:r>
            <a:r>
              <a:rPr lang="en-US" dirty="0">
                <a:solidFill>
                  <a:srgbClr val="FFFF99"/>
                </a:solidFill>
              </a:rPr>
              <a:t>(1-39)</a:t>
            </a:r>
          </a:p>
          <a:p>
            <a:pPr marL="914400" lvl="1" indent="-455613">
              <a:spcBef>
                <a:spcPts val="600"/>
              </a:spcBef>
              <a:buFont typeface="+mj-lt"/>
              <a:buAutoNum type="alphaUcPeriod"/>
            </a:pPr>
            <a:r>
              <a:rPr lang="en-US" dirty="0">
                <a:solidFill>
                  <a:schemeClr val="bg1">
                    <a:lumMod val="65000"/>
                  </a:schemeClr>
                </a:solidFill>
              </a:rPr>
              <a:t>Judgement and Hope for Jerusalem </a:t>
            </a:r>
            <a:r>
              <a:rPr lang="en-US" dirty="0">
                <a:solidFill>
                  <a:srgbClr val="FFFF99"/>
                </a:solidFill>
              </a:rPr>
              <a:t>(1-12)</a:t>
            </a:r>
          </a:p>
          <a:p>
            <a:pPr marL="914400" lvl="1" indent="-455613">
              <a:spcBef>
                <a:spcPts val="600"/>
              </a:spcBef>
              <a:buFont typeface="+mj-lt"/>
              <a:buAutoNum type="alphaUcPeriod"/>
            </a:pPr>
            <a:r>
              <a:rPr lang="en-US" dirty="0">
                <a:solidFill>
                  <a:schemeClr val="bg1">
                    <a:lumMod val="65000"/>
                  </a:schemeClr>
                </a:solidFill>
              </a:rPr>
              <a:t>Judgement and Hope for the Nations </a:t>
            </a:r>
            <a:r>
              <a:rPr lang="en-US" dirty="0">
                <a:solidFill>
                  <a:srgbClr val="FFFF99"/>
                </a:solidFill>
              </a:rPr>
              <a:t>(13-27)</a:t>
            </a:r>
          </a:p>
          <a:p>
            <a:pPr marL="1255713" lvl="2" indent="-341313">
              <a:spcBef>
                <a:spcPts val="600"/>
              </a:spcBef>
              <a:buFont typeface="+mj-lt"/>
              <a:buAutoNum type="arabicPeriod"/>
            </a:pPr>
            <a:r>
              <a:rPr lang="en-US" sz="2400" dirty="0">
                <a:solidFill>
                  <a:schemeClr val="bg1">
                    <a:lumMod val="65000"/>
                  </a:schemeClr>
                </a:solidFill>
              </a:rPr>
              <a:t>The Oracles Against the Nations </a:t>
            </a:r>
            <a:r>
              <a:rPr lang="en-US" sz="2400" dirty="0">
                <a:solidFill>
                  <a:srgbClr val="FFFF99"/>
                </a:solidFill>
              </a:rPr>
              <a:t>(13-23)</a:t>
            </a:r>
          </a:p>
          <a:p>
            <a:pPr marL="1255713" lvl="2" indent="-341313">
              <a:spcBef>
                <a:spcPts val="600"/>
              </a:spcBef>
              <a:buFont typeface="+mj-lt"/>
              <a:buAutoNum type="arabicPeriod"/>
            </a:pPr>
            <a:r>
              <a:rPr lang="en-US" sz="2400" dirty="0">
                <a:solidFill>
                  <a:schemeClr val="bg1">
                    <a:lumMod val="65000"/>
                  </a:schemeClr>
                </a:solidFill>
              </a:rPr>
              <a:t>God Will Accomplish All His Purposes </a:t>
            </a:r>
            <a:r>
              <a:rPr lang="en-US" sz="2400" dirty="0">
                <a:solidFill>
                  <a:srgbClr val="FFFF99"/>
                </a:solidFill>
              </a:rPr>
              <a:t>(24-27)</a:t>
            </a:r>
          </a:p>
          <a:p>
            <a:pPr marL="914400" lvl="1" indent="-455613">
              <a:spcBef>
                <a:spcPts val="600"/>
              </a:spcBef>
              <a:buFont typeface="+mj-lt"/>
              <a:buAutoNum type="alphaUcPeriod"/>
            </a:pPr>
            <a:r>
              <a:rPr lang="en-US" b="1" dirty="0"/>
              <a:t>True Deliverance Is Found, Not in Egypt, But in the Lord   </a:t>
            </a:r>
            <a:r>
              <a:rPr lang="en-US" b="1" dirty="0">
                <a:solidFill>
                  <a:srgbClr val="FFFF99"/>
                </a:solidFill>
              </a:rPr>
              <a:t>(28-35)</a:t>
            </a:r>
          </a:p>
          <a:p>
            <a:pPr marL="1255713" lvl="2" indent="-341313">
              <a:buFont typeface="+mj-lt"/>
              <a:buAutoNum type="arabicPeriod"/>
            </a:pPr>
            <a:r>
              <a:rPr lang="en-US" sz="2400" b="1" dirty="0"/>
              <a:t>Problems in the Nation Due to Foolish Drunken Leaders </a:t>
            </a:r>
            <a:r>
              <a:rPr lang="en-US" sz="2400" b="1" dirty="0">
                <a:solidFill>
                  <a:srgbClr val="FFFF99"/>
                </a:solidFill>
              </a:rPr>
              <a:t>(28-29)</a:t>
            </a:r>
          </a:p>
          <a:p>
            <a:pPr marL="1255713" lvl="2" indent="-341313">
              <a:buFont typeface="+mj-lt"/>
              <a:buAutoNum type="arabicPeriod"/>
            </a:pPr>
            <a:r>
              <a:rPr lang="en-US" sz="2400" dirty="0">
                <a:solidFill>
                  <a:schemeClr val="bg1">
                    <a:lumMod val="65000"/>
                  </a:schemeClr>
                </a:solidFill>
              </a:rPr>
              <a:t>Condemnation of the Solution Proposed by These Leaders: Dependence on Egypt </a:t>
            </a:r>
            <a:r>
              <a:rPr lang="en-US" sz="2400" dirty="0">
                <a:solidFill>
                  <a:srgbClr val="FFFF99"/>
                </a:solidFill>
              </a:rPr>
              <a:t>(30-31)</a:t>
            </a:r>
          </a:p>
          <a:p>
            <a:pPr marL="1255713" lvl="2" indent="-341313">
              <a:buFont typeface="+mj-lt"/>
              <a:buAutoNum type="arabicPeriod"/>
            </a:pPr>
            <a:r>
              <a:rPr lang="en-US" sz="2400" dirty="0">
                <a:solidFill>
                  <a:schemeClr val="bg1">
                    <a:lumMod val="65000"/>
                  </a:schemeClr>
                </a:solidFill>
              </a:rPr>
              <a:t>Presentation of the True Solution: Reliance on the LORD Who is the True Leader and Righteous King </a:t>
            </a:r>
            <a:r>
              <a:rPr lang="en-US" sz="2400" dirty="0">
                <a:solidFill>
                  <a:srgbClr val="FFFF99"/>
                </a:solidFill>
              </a:rPr>
              <a:t>(32-33)</a:t>
            </a:r>
          </a:p>
          <a:p>
            <a:pPr marL="1255713" lvl="2" indent="-341313">
              <a:buFont typeface="+mj-lt"/>
              <a:buAutoNum type="arabicPeriod"/>
            </a:pPr>
            <a:r>
              <a:rPr lang="en-US" sz="2400" dirty="0">
                <a:solidFill>
                  <a:schemeClr val="bg1">
                    <a:lumMod val="65000"/>
                  </a:schemeClr>
                </a:solidFill>
              </a:rPr>
              <a:t>God’s Sovereignty Manifested in Judgment and Salvation </a:t>
            </a:r>
            <a:r>
              <a:rPr lang="en-US" sz="2400" dirty="0">
                <a:solidFill>
                  <a:srgbClr val="FFFF99"/>
                </a:solidFill>
              </a:rPr>
              <a:t>(34-35)</a:t>
            </a:r>
          </a:p>
          <a:p>
            <a:pPr marL="912813" lvl="1" indent="-454025">
              <a:spcBef>
                <a:spcPts val="600"/>
              </a:spcBef>
              <a:buFont typeface="+mj-lt"/>
              <a:buAutoNum type="alphaUcPeriod"/>
            </a:pPr>
            <a:r>
              <a:rPr lang="en-US" dirty="0">
                <a:solidFill>
                  <a:schemeClr val="bg1">
                    <a:lumMod val="65000"/>
                  </a:schemeClr>
                </a:solidFill>
              </a:rPr>
              <a:t>The Conclusion of the Assyrian Period </a:t>
            </a:r>
            <a:r>
              <a:rPr lang="en-US" dirty="0">
                <a:solidFill>
                  <a:srgbClr val="FFFF99"/>
                </a:solidFill>
              </a:rPr>
              <a:t>(36-37)</a:t>
            </a:r>
          </a:p>
          <a:p>
            <a:pPr marL="912813" lvl="1" indent="-454025">
              <a:spcBef>
                <a:spcPts val="600"/>
              </a:spcBef>
              <a:buFont typeface="+mj-lt"/>
              <a:buAutoNum type="alphaUcPeriod"/>
            </a:pPr>
            <a:r>
              <a:rPr lang="en-US" dirty="0">
                <a:solidFill>
                  <a:schemeClr val="bg1">
                    <a:lumMod val="65000"/>
                  </a:schemeClr>
                </a:solidFill>
              </a:rPr>
              <a:t>Introduction to the Babylonian Period </a:t>
            </a:r>
            <a:r>
              <a:rPr lang="en-US" dirty="0">
                <a:solidFill>
                  <a:srgbClr val="FFFF99"/>
                </a:solidFill>
              </a:rPr>
              <a:t>(38-39)</a:t>
            </a:r>
          </a:p>
          <a:p>
            <a:pPr marL="457200" indent="-457200">
              <a:spcBef>
                <a:spcPts val="600"/>
              </a:spcBef>
              <a:buFont typeface="+mj-lt"/>
              <a:buAutoNum type="romanUcPeriod"/>
            </a:pPr>
            <a:r>
              <a:rPr lang="en-US" dirty="0">
                <a:solidFill>
                  <a:schemeClr val="bg1">
                    <a:lumMod val="65000"/>
                  </a:schemeClr>
                </a:solidFill>
              </a:rPr>
              <a:t>The Promise of Future Hope in the New Jerusalem </a:t>
            </a:r>
            <a:r>
              <a:rPr lang="en-US" dirty="0">
                <a:solidFill>
                  <a:srgbClr val="FFFF99"/>
                </a:solidFill>
              </a:rPr>
              <a:t>(40-66)</a:t>
            </a:r>
          </a:p>
          <a:p>
            <a:pPr marL="457200" indent="-457200">
              <a:buFont typeface="+mj-lt"/>
              <a:buAutoNum type="romanUcPeriod"/>
            </a:pPr>
            <a:endParaRPr lang="en-US" b="1" dirty="0"/>
          </a:p>
        </p:txBody>
      </p:sp>
    </p:spTree>
    <p:extLst>
      <p:ext uri="{BB962C8B-B14F-4D97-AF65-F5344CB8AC3E}">
        <p14:creationId xmlns:p14="http://schemas.microsoft.com/office/powerpoint/2010/main" val="3734957302"/>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a:extLst>
              <a:ext uri="{FF2B5EF4-FFF2-40B4-BE49-F238E27FC236}">
                <a16:creationId xmlns:a16="http://schemas.microsoft.com/office/drawing/2014/main" id="{2C1D973C-6B9D-63A7-F3A2-DEAEE2D0EC42}"/>
              </a:ext>
            </a:extLst>
          </p:cNvPr>
          <p:cNvSpPr txBox="1"/>
          <p:nvPr/>
        </p:nvSpPr>
        <p:spPr>
          <a:xfrm>
            <a:off x="0" y="6488666"/>
            <a:ext cx="9144000"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William Hendriksen. </a:t>
            </a:r>
            <a:r>
              <a:rPr kumimoji="0" lang="en-US" sz="1800" b="0" i="1" u="none" strike="noStrike" kern="1200" cap="none" spc="0" normalizeH="0" baseline="0" noProof="0" dirty="0">
                <a:ln>
                  <a:noFill/>
                </a:ln>
                <a:solidFill>
                  <a:prstClr val="white"/>
                </a:solidFill>
                <a:effectLst/>
                <a:uLnTx/>
                <a:uFillTx/>
                <a:latin typeface="Calibri" panose="020F0502020204030204"/>
                <a:ea typeface="+mn-ea"/>
                <a:cs typeface="+mn-cs"/>
              </a:rPr>
              <a:t>Exposition of the Gospel According to Matthew </a:t>
            </a: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(pp. 612-615). </a:t>
            </a:r>
          </a:p>
        </p:txBody>
      </p:sp>
      <p:sp>
        <p:nvSpPr>
          <p:cNvPr id="6" name="Title 5">
            <a:extLst>
              <a:ext uri="{FF2B5EF4-FFF2-40B4-BE49-F238E27FC236}">
                <a16:creationId xmlns:a16="http://schemas.microsoft.com/office/drawing/2014/main" id="{14617549-0D4E-83AC-C4C0-5032F9ED1ADC}"/>
              </a:ext>
            </a:extLst>
          </p:cNvPr>
          <p:cNvSpPr>
            <a:spLocks noGrp="1"/>
          </p:cNvSpPr>
          <p:nvPr>
            <p:ph type="title"/>
          </p:nvPr>
        </p:nvSpPr>
        <p:spPr/>
        <p:txBody>
          <a:bodyPr/>
          <a:lstStyle/>
          <a:p>
            <a:endParaRPr lang="en-US" dirty="0"/>
          </a:p>
        </p:txBody>
      </p:sp>
      <p:sp>
        <p:nvSpPr>
          <p:cNvPr id="8" name="Title 1">
            <a:extLst>
              <a:ext uri="{FF2B5EF4-FFF2-40B4-BE49-F238E27FC236}">
                <a16:creationId xmlns:a16="http://schemas.microsoft.com/office/drawing/2014/main" id="{70F7D930-7AE4-D22C-3C88-BE0E516600FB}"/>
              </a:ext>
            </a:extLst>
          </p:cNvPr>
          <p:cNvSpPr txBox="1">
            <a:spLocks/>
          </p:cNvSpPr>
          <p:nvPr/>
        </p:nvSpPr>
        <p:spPr>
          <a:xfrm>
            <a:off x="0" y="-118277"/>
            <a:ext cx="9144000" cy="1093498"/>
          </a:xfrm>
          <a:prstGeom prst="rect">
            <a:avLst/>
          </a:prstGeom>
          <a:solidFill>
            <a:schemeClr val="tx1"/>
          </a:solidFill>
          <a:ln w="25400">
            <a:solidFill>
              <a:srgbClr val="FFFF99"/>
            </a:solidFill>
          </a:ln>
        </p:spPr>
        <p:txBody>
          <a:bodyPr vert="horz" lIns="91440" tIns="45720" rIns="91440" bIns="45720" rtlCol="0" anchor="ctr">
            <a:noAutofit/>
          </a:bodyPr>
          <a:lstStyle>
            <a:lvl1pPr algn="ctr" defTabSz="685800" rtl="0" eaLnBrk="1" latinLnBrk="0" hangingPunct="1">
              <a:lnSpc>
                <a:spcPct val="90000"/>
              </a:lnSpc>
              <a:spcBef>
                <a:spcPct val="0"/>
              </a:spcBef>
              <a:buNone/>
              <a:defRPr sz="4800" b="1" kern="1200">
                <a:solidFill>
                  <a:srgbClr val="FFFF99"/>
                </a:solidFill>
                <a:latin typeface="Century Gothic" panose="020B0502020202020204" pitchFamily="34" charset="0"/>
                <a:ea typeface="+mj-ea"/>
                <a:cs typeface="+mj-cs"/>
              </a:defRPr>
            </a:lvl1pPr>
          </a:lstStyle>
          <a:p>
            <a:pPr marL="0" marR="0" lvl="0" indent="0" algn="l" defTabSz="685800" rtl="0" eaLnBrk="1" fontAlgn="auto" latinLnBrk="0" hangingPunct="1">
              <a:lnSpc>
                <a:spcPct val="90000"/>
              </a:lnSpc>
              <a:spcBef>
                <a:spcPts val="750"/>
              </a:spcBef>
              <a:spcAft>
                <a:spcPts val="0"/>
              </a:spcAft>
              <a:buClrTx/>
              <a:buSzTx/>
              <a:buFontTx/>
              <a:buNone/>
              <a:tabLst/>
              <a:defRPr/>
            </a:pPr>
            <a:r>
              <a:rPr kumimoji="0" lang="en-US" sz="2200" b="0" i="0" u="none" strike="noStrike" kern="1200" cap="none" spc="0" normalizeH="0" baseline="30000" noProof="0" dirty="0">
                <a:ln>
                  <a:noFill/>
                </a:ln>
                <a:solidFill>
                  <a:prstClr val="white"/>
                </a:solidFill>
                <a:effectLst/>
                <a:uLnTx/>
                <a:uFillTx/>
                <a:latin typeface="Cambria" panose="02040503050406030204" pitchFamily="18" charset="0"/>
                <a:ea typeface="Cambria" panose="02040503050406030204" pitchFamily="18" charset="0"/>
                <a:cs typeface="+mj-cs"/>
              </a:rPr>
              <a:t>Isaiah 29:13</a:t>
            </a:r>
            <a:r>
              <a:rPr kumimoji="0" lang="en-US" sz="2200" b="0" i="1" u="none" strike="noStrike" kern="1200" cap="none" spc="0" normalizeH="0" baseline="0" noProof="0" dirty="0">
                <a:ln>
                  <a:noFill/>
                </a:ln>
                <a:solidFill>
                  <a:srgbClr val="ED7D31">
                    <a:lumMod val="60000"/>
                    <a:lumOff val="40000"/>
                  </a:srgbClr>
                </a:solidFill>
                <a:effectLst/>
                <a:uLnTx/>
                <a:uFillTx/>
                <a:latin typeface="Cambria" panose="02040503050406030204" pitchFamily="18" charset="0"/>
                <a:ea typeface="Cambria" panose="02040503050406030204" pitchFamily="18" charset="0"/>
                <a:cs typeface="+mj-cs"/>
              </a:rPr>
              <a:t> </a:t>
            </a:r>
            <a:r>
              <a:rPr kumimoji="0" lang="en-US" sz="2200" b="1" i="1" u="none" strike="noStrike" kern="1200" cap="none" spc="0" normalizeH="0" baseline="0" noProof="0" dirty="0">
                <a:ln>
                  <a:noFill/>
                </a:ln>
                <a:solidFill>
                  <a:srgbClr val="ED7D31"/>
                </a:solidFill>
                <a:effectLst/>
                <a:uLnTx/>
                <a:uFillTx/>
                <a:latin typeface="Cambria" panose="02040503050406030204" pitchFamily="18" charset="0"/>
                <a:ea typeface="Cambria" panose="02040503050406030204" pitchFamily="18" charset="0"/>
                <a:cs typeface="+mj-cs"/>
              </a:rPr>
              <a:t> </a:t>
            </a:r>
            <a:r>
              <a:rPr kumimoji="0" lang="en-US" sz="2200" b="0" i="1" u="none" strike="noStrike" kern="1200" cap="none" spc="0" normalizeH="0" baseline="0" noProof="0" dirty="0">
                <a:ln>
                  <a:noFill/>
                </a:ln>
                <a:solidFill>
                  <a:srgbClr val="ED7D31">
                    <a:lumMod val="60000"/>
                    <a:lumOff val="40000"/>
                  </a:srgbClr>
                </a:solidFill>
                <a:effectLst/>
                <a:uLnTx/>
                <a:uFillTx/>
                <a:latin typeface="Cambria" panose="02040503050406030204" pitchFamily="18" charset="0"/>
                <a:ea typeface="Cambria" panose="02040503050406030204" pitchFamily="18" charset="0"/>
                <a:cs typeface="+mj-cs"/>
              </a:rPr>
              <a:t>And the Lord said: "Because this people draw near with their mouth and honor me with their lips, while their hearts are far from me, and their fear of me is a commandment taught by men… </a:t>
            </a:r>
            <a:r>
              <a:rPr kumimoji="0" lang="en-US" sz="2200" b="0" i="0" u="none" strike="noStrike" kern="1200" cap="none" spc="0" normalizeH="0" baseline="0" noProof="0" dirty="0">
                <a:ln>
                  <a:noFill/>
                </a:ln>
                <a:solidFill>
                  <a:srgbClr val="ED7D31">
                    <a:lumMod val="60000"/>
                    <a:lumOff val="40000"/>
                  </a:srgbClr>
                </a:solidFill>
                <a:effectLst/>
                <a:uLnTx/>
                <a:uFillTx/>
                <a:latin typeface="Cambria" panose="02040503050406030204" pitchFamily="18" charset="0"/>
                <a:ea typeface="Cambria" panose="02040503050406030204" pitchFamily="18" charset="0"/>
                <a:cs typeface="+mj-cs"/>
              </a:rPr>
              <a:t>(ESV)</a:t>
            </a:r>
            <a:endParaRPr kumimoji="0" lang="en-US" sz="2200" b="0" i="0" u="none" strike="noStrike" kern="1200" cap="none" spc="0" normalizeH="0" baseline="0" noProof="0" dirty="0">
              <a:ln>
                <a:noFill/>
              </a:ln>
              <a:solidFill>
                <a:prstClr val="white"/>
              </a:solidFill>
              <a:effectLst/>
              <a:uLnTx/>
              <a:uFillTx/>
              <a:latin typeface="Cambria" panose="02040503050406030204" pitchFamily="18" charset="0"/>
              <a:ea typeface="Cambria" panose="02040503050406030204" pitchFamily="18" charset="0"/>
              <a:cs typeface="+mj-cs"/>
            </a:endParaRPr>
          </a:p>
        </p:txBody>
      </p:sp>
      <p:sp>
        <p:nvSpPr>
          <p:cNvPr id="5" name="Content Placeholder 2">
            <a:extLst>
              <a:ext uri="{FF2B5EF4-FFF2-40B4-BE49-F238E27FC236}">
                <a16:creationId xmlns:a16="http://schemas.microsoft.com/office/drawing/2014/main" id="{CC22EE9C-83B0-AF45-39BA-966499BA4424}"/>
              </a:ext>
            </a:extLst>
          </p:cNvPr>
          <p:cNvSpPr>
            <a:spLocks noGrp="1"/>
          </p:cNvSpPr>
          <p:nvPr>
            <p:ph idx="1"/>
          </p:nvPr>
        </p:nvSpPr>
        <p:spPr>
          <a:xfrm>
            <a:off x="325730" y="3378962"/>
            <a:ext cx="8582802" cy="3045385"/>
          </a:xfrm>
        </p:spPr>
        <p:txBody>
          <a:bodyPr>
            <a:normAutofit fontScale="92500" lnSpcReduction="20000"/>
          </a:bodyPr>
          <a:lstStyle/>
          <a:p>
            <a:r>
              <a:rPr lang="en-US" dirty="0"/>
              <a:t>Both Matthew and Mark record Jesus’ citation of </a:t>
            </a:r>
            <a:r>
              <a:rPr lang="en-US" dirty="0">
                <a:solidFill>
                  <a:srgbClr val="FFFF99"/>
                </a:solidFill>
              </a:rPr>
              <a:t>Isaiah 29:13</a:t>
            </a:r>
            <a:r>
              <a:rPr lang="en-US" dirty="0"/>
              <a:t> in a context where the scribes and Pharisees came to ask Jesus why his disciples “</a:t>
            </a:r>
            <a:r>
              <a:rPr lang="en-US" sz="3300" i="1" dirty="0">
                <a:solidFill>
                  <a:srgbClr val="5B9BD5">
                    <a:lumMod val="40000"/>
                    <a:lumOff val="60000"/>
                  </a:srgbClr>
                </a:solidFill>
                <a:latin typeface="Cambria" panose="02040503050406030204" pitchFamily="18" charset="0"/>
                <a:ea typeface="Cambria" panose="02040503050406030204" pitchFamily="18" charset="0"/>
              </a:rPr>
              <a:t>ignore our </a:t>
            </a:r>
            <a:r>
              <a:rPr lang="en-US" sz="3300" b="1" i="1" dirty="0">
                <a:solidFill>
                  <a:srgbClr val="00B0F0"/>
                </a:solidFill>
                <a:latin typeface="Cambria" panose="02040503050406030204" pitchFamily="18" charset="0"/>
                <a:ea typeface="Cambria" panose="02040503050406030204" pitchFamily="18" charset="0"/>
              </a:rPr>
              <a:t>tradition</a:t>
            </a:r>
            <a:r>
              <a:rPr lang="en-US" sz="3300" i="1" dirty="0">
                <a:solidFill>
                  <a:srgbClr val="5B9BD5">
                    <a:lumMod val="40000"/>
                    <a:lumOff val="60000"/>
                  </a:srgbClr>
                </a:solidFill>
                <a:latin typeface="Cambria" panose="02040503050406030204" pitchFamily="18" charset="0"/>
                <a:ea typeface="Cambria" panose="02040503050406030204" pitchFamily="18" charset="0"/>
              </a:rPr>
              <a:t> of ceremonial hand washing before they eat? </a:t>
            </a:r>
            <a:r>
              <a:rPr lang="en-US" sz="3300" dirty="0"/>
              <a:t>” (Mat 15:2 NLT)</a:t>
            </a:r>
            <a:endParaRPr lang="en-US" dirty="0"/>
          </a:p>
          <a:p>
            <a:r>
              <a:rPr lang="en-US" dirty="0"/>
              <a:t>Jesus turns the question around on them by asking </a:t>
            </a:r>
            <a:r>
              <a:rPr lang="en-US" b="1" i="1" dirty="0"/>
              <a:t>them</a:t>
            </a:r>
            <a:r>
              <a:rPr lang="en-US" dirty="0"/>
              <a:t> “</a:t>
            </a:r>
            <a:r>
              <a:rPr lang="en-US" sz="3300" i="1" dirty="0">
                <a:solidFill>
                  <a:srgbClr val="5B9BD5">
                    <a:lumMod val="40000"/>
                    <a:lumOff val="60000"/>
                  </a:srgbClr>
                </a:solidFill>
                <a:latin typeface="Cambria" panose="02040503050406030204" pitchFamily="18" charset="0"/>
                <a:ea typeface="Cambria" panose="02040503050406030204" pitchFamily="18" charset="0"/>
              </a:rPr>
              <a:t>why do you, by your </a:t>
            </a:r>
            <a:r>
              <a:rPr lang="en-US" sz="3300" b="1" i="1" dirty="0">
                <a:solidFill>
                  <a:srgbClr val="00B0F0"/>
                </a:solidFill>
                <a:latin typeface="Cambria" panose="02040503050406030204" pitchFamily="18" charset="0"/>
                <a:ea typeface="Cambria" panose="02040503050406030204" pitchFamily="18" charset="0"/>
              </a:rPr>
              <a:t>traditions</a:t>
            </a:r>
            <a:r>
              <a:rPr lang="en-US" sz="3300" i="1" dirty="0">
                <a:solidFill>
                  <a:srgbClr val="5B9BD5">
                    <a:lumMod val="40000"/>
                    <a:lumOff val="60000"/>
                  </a:srgbClr>
                </a:solidFill>
                <a:latin typeface="Cambria" panose="02040503050406030204" pitchFamily="18" charset="0"/>
                <a:ea typeface="Cambria" panose="02040503050406030204" pitchFamily="18" charset="0"/>
              </a:rPr>
              <a:t>, violate the </a:t>
            </a:r>
            <a:r>
              <a:rPr lang="en-US" sz="3300" b="1" i="1" dirty="0">
                <a:solidFill>
                  <a:srgbClr val="00B0F0"/>
                </a:solidFill>
                <a:latin typeface="Cambria" panose="02040503050406030204" pitchFamily="18" charset="0"/>
                <a:ea typeface="Cambria" panose="02040503050406030204" pitchFamily="18" charset="0"/>
              </a:rPr>
              <a:t>direct commandments of God</a:t>
            </a:r>
            <a:r>
              <a:rPr lang="en-US" sz="3300" i="1" dirty="0">
                <a:solidFill>
                  <a:srgbClr val="5B9BD5">
                    <a:lumMod val="40000"/>
                    <a:lumOff val="60000"/>
                  </a:srgbClr>
                </a:solidFill>
                <a:latin typeface="Cambria" panose="02040503050406030204" pitchFamily="18" charset="0"/>
                <a:ea typeface="Cambria" panose="02040503050406030204" pitchFamily="18" charset="0"/>
              </a:rPr>
              <a:t>?</a:t>
            </a:r>
            <a:r>
              <a:rPr lang="en-US" dirty="0"/>
              <a:t> ”</a:t>
            </a:r>
            <a:r>
              <a:rPr lang="en-US" sz="3100" i="1" dirty="0">
                <a:solidFill>
                  <a:srgbClr val="F4B183"/>
                </a:solidFill>
                <a:latin typeface="Cambria" panose="02040503050406030204" pitchFamily="18" charset="0"/>
                <a:ea typeface="Cambria" panose="02040503050406030204" pitchFamily="18" charset="0"/>
              </a:rPr>
              <a:t> </a:t>
            </a:r>
            <a:r>
              <a:rPr lang="en-US" sz="3300" dirty="0"/>
              <a:t>(Mat 15:3 NLT).</a:t>
            </a:r>
          </a:p>
          <a:p>
            <a:pPr marL="0" indent="0">
              <a:buNone/>
            </a:pPr>
            <a:endParaRPr lang="en-US" i="1" dirty="0">
              <a:solidFill>
                <a:srgbClr val="5B9BD5">
                  <a:lumMod val="40000"/>
                  <a:lumOff val="60000"/>
                </a:srgbClr>
              </a:solidFill>
              <a:latin typeface="Cambria" panose="02040503050406030204" pitchFamily="18" charset="0"/>
              <a:ea typeface="Cambria" panose="02040503050406030204" pitchFamily="18" charset="0"/>
            </a:endParaRPr>
          </a:p>
        </p:txBody>
      </p:sp>
      <p:sp>
        <p:nvSpPr>
          <p:cNvPr id="2" name="Title 1">
            <a:extLst>
              <a:ext uri="{FF2B5EF4-FFF2-40B4-BE49-F238E27FC236}">
                <a16:creationId xmlns:a16="http://schemas.microsoft.com/office/drawing/2014/main" id="{63F7999E-7458-A3F4-037E-C0C1792C2BE2}"/>
              </a:ext>
            </a:extLst>
          </p:cNvPr>
          <p:cNvSpPr txBox="1">
            <a:spLocks/>
          </p:cNvSpPr>
          <p:nvPr/>
        </p:nvSpPr>
        <p:spPr>
          <a:xfrm>
            <a:off x="0" y="975222"/>
            <a:ext cx="9144000" cy="1044497"/>
          </a:xfrm>
          <a:prstGeom prst="rect">
            <a:avLst/>
          </a:prstGeom>
          <a:solidFill>
            <a:schemeClr val="tx1"/>
          </a:solidFill>
          <a:ln w="25400">
            <a:solidFill>
              <a:srgbClr val="FFFF99"/>
            </a:solidFill>
          </a:ln>
        </p:spPr>
        <p:txBody>
          <a:bodyPr vert="horz" lIns="91440" tIns="45720" rIns="91440" bIns="45720" rtlCol="0" anchor="ctr">
            <a:noAutofit/>
          </a:bodyPr>
          <a:lstStyle>
            <a:lvl1pPr algn="ctr" defTabSz="685800" rtl="0" eaLnBrk="1" latinLnBrk="0" hangingPunct="1">
              <a:lnSpc>
                <a:spcPct val="90000"/>
              </a:lnSpc>
              <a:spcBef>
                <a:spcPct val="0"/>
              </a:spcBef>
              <a:buNone/>
              <a:defRPr sz="4800" b="1" kern="1200">
                <a:solidFill>
                  <a:srgbClr val="FFFF99"/>
                </a:solidFill>
                <a:latin typeface="Century Gothic" panose="020B0502020202020204" pitchFamily="34" charset="0"/>
                <a:ea typeface="+mj-ea"/>
                <a:cs typeface="+mj-cs"/>
              </a:defRPr>
            </a:lvl1pPr>
          </a:lstStyle>
          <a:p>
            <a:pPr lvl="0" algn="l">
              <a:spcBef>
                <a:spcPts val="750"/>
              </a:spcBef>
              <a:defRPr/>
            </a:pPr>
            <a:r>
              <a:rPr kumimoji="0" lang="en-US" sz="2200" b="0" i="0" u="none" strike="noStrike" kern="1200" cap="none" spc="0" normalizeH="0" baseline="30000" noProof="0" dirty="0">
                <a:ln>
                  <a:noFill/>
                </a:ln>
                <a:solidFill>
                  <a:prstClr val="white"/>
                </a:solidFill>
                <a:effectLst/>
                <a:uLnTx/>
                <a:uFillTx/>
                <a:latin typeface="Cambria" panose="02040503050406030204" pitchFamily="18" charset="0"/>
                <a:ea typeface="Cambria" panose="02040503050406030204" pitchFamily="18" charset="0"/>
                <a:cs typeface="+mj-cs"/>
              </a:rPr>
              <a:t>Mat 15:7</a:t>
            </a:r>
            <a:r>
              <a:rPr kumimoji="0" lang="en-US" sz="2200" b="0" i="1" u="none" strike="noStrike" kern="1200" cap="none" spc="0" normalizeH="0" baseline="0" noProof="0" dirty="0">
                <a:ln>
                  <a:noFill/>
                </a:ln>
                <a:solidFill>
                  <a:srgbClr val="ED7D31">
                    <a:lumMod val="60000"/>
                    <a:lumOff val="40000"/>
                  </a:srgbClr>
                </a:solidFill>
                <a:effectLst/>
                <a:uLnTx/>
                <a:uFillTx/>
                <a:latin typeface="Cambria" panose="02040503050406030204" pitchFamily="18" charset="0"/>
                <a:ea typeface="Cambria" panose="02040503050406030204" pitchFamily="18" charset="0"/>
                <a:cs typeface="+mj-cs"/>
              </a:rPr>
              <a:t> </a:t>
            </a:r>
            <a:r>
              <a:rPr lang="en-US" sz="2200" b="0" i="1" dirty="0">
                <a:solidFill>
                  <a:srgbClr val="5B9BD5">
                    <a:lumMod val="40000"/>
                    <a:lumOff val="60000"/>
                  </a:srgbClr>
                </a:solidFill>
                <a:latin typeface="Cambria" panose="02040503050406030204" pitchFamily="18" charset="0"/>
                <a:ea typeface="Cambria" panose="02040503050406030204" pitchFamily="18" charset="0"/>
              </a:rPr>
              <a:t> You hypocrites! Well did Isaiah prophesy of you, when he said: </a:t>
            </a:r>
            <a:r>
              <a:rPr lang="en-US" sz="2200" b="0" baseline="30000" dirty="0">
                <a:solidFill>
                  <a:prstClr val="white"/>
                </a:solidFill>
                <a:latin typeface="Cambria" panose="02040503050406030204" pitchFamily="18" charset="0"/>
                <a:ea typeface="Cambria" panose="02040503050406030204" pitchFamily="18" charset="0"/>
              </a:rPr>
              <a:t>8</a:t>
            </a:r>
            <a:r>
              <a:rPr lang="en-US" sz="2200" b="0" i="1" dirty="0">
                <a:solidFill>
                  <a:srgbClr val="5B9BD5">
                    <a:lumMod val="40000"/>
                    <a:lumOff val="60000"/>
                  </a:srgbClr>
                </a:solidFill>
                <a:latin typeface="Cambria" panose="02040503050406030204" pitchFamily="18" charset="0"/>
                <a:ea typeface="Cambria" panose="02040503050406030204" pitchFamily="18" charset="0"/>
              </a:rPr>
              <a:t> “This people honors me with their lips, but their heart is far from me; </a:t>
            </a:r>
            <a:r>
              <a:rPr lang="en-US" sz="2200" b="0" baseline="30000" dirty="0">
                <a:solidFill>
                  <a:prstClr val="white"/>
                </a:solidFill>
                <a:latin typeface="Cambria" panose="02040503050406030204" pitchFamily="18" charset="0"/>
                <a:ea typeface="Cambria" panose="02040503050406030204" pitchFamily="18" charset="0"/>
              </a:rPr>
              <a:t>9</a:t>
            </a:r>
            <a:r>
              <a:rPr lang="en-US" sz="2200" b="0" i="1" dirty="0">
                <a:solidFill>
                  <a:srgbClr val="5B9BD5">
                    <a:lumMod val="40000"/>
                    <a:lumOff val="60000"/>
                  </a:srgbClr>
                </a:solidFill>
                <a:latin typeface="Cambria" panose="02040503050406030204" pitchFamily="18" charset="0"/>
                <a:ea typeface="Cambria" panose="02040503050406030204" pitchFamily="18" charset="0"/>
              </a:rPr>
              <a:t> in vain do they worship me, teaching as doctrines the commandments of men.” </a:t>
            </a:r>
            <a:r>
              <a:rPr kumimoji="0" lang="en-US" sz="2200" b="0" i="0" u="none" strike="noStrike" kern="1200" cap="none" spc="0" normalizeH="0" baseline="0" noProof="0" dirty="0">
                <a:ln>
                  <a:noFill/>
                </a:ln>
                <a:solidFill>
                  <a:srgbClr val="5B9BD5">
                    <a:lumMod val="40000"/>
                    <a:lumOff val="60000"/>
                  </a:srgbClr>
                </a:solidFill>
                <a:effectLst/>
                <a:uLnTx/>
                <a:uFillTx/>
                <a:latin typeface="Calibri" panose="020F0502020204030204"/>
                <a:ea typeface="Cambria" panose="02040503050406030204" pitchFamily="18" charset="0"/>
                <a:cs typeface="+mj-cs"/>
              </a:rPr>
              <a:t>(ESV)</a:t>
            </a:r>
          </a:p>
        </p:txBody>
      </p:sp>
      <p:sp>
        <p:nvSpPr>
          <p:cNvPr id="3" name="Title 1">
            <a:extLst>
              <a:ext uri="{FF2B5EF4-FFF2-40B4-BE49-F238E27FC236}">
                <a16:creationId xmlns:a16="http://schemas.microsoft.com/office/drawing/2014/main" id="{711090A7-9F02-EECB-B03F-C1FC8ADB4D63}"/>
              </a:ext>
            </a:extLst>
          </p:cNvPr>
          <p:cNvSpPr txBox="1">
            <a:spLocks/>
          </p:cNvSpPr>
          <p:nvPr/>
        </p:nvSpPr>
        <p:spPr>
          <a:xfrm>
            <a:off x="0" y="2002848"/>
            <a:ext cx="9144000" cy="1275451"/>
          </a:xfrm>
          <a:prstGeom prst="rect">
            <a:avLst/>
          </a:prstGeom>
          <a:solidFill>
            <a:schemeClr val="tx1"/>
          </a:solidFill>
          <a:ln w="25400">
            <a:solidFill>
              <a:srgbClr val="FFFF99"/>
            </a:solidFill>
          </a:ln>
        </p:spPr>
        <p:txBody>
          <a:bodyPr vert="horz" lIns="91440" tIns="45720" rIns="91440" bIns="45720" rtlCol="0" anchor="ctr">
            <a:noAutofit/>
          </a:bodyPr>
          <a:lstStyle>
            <a:lvl1pPr algn="ctr" defTabSz="685800" rtl="0" eaLnBrk="1" latinLnBrk="0" hangingPunct="1">
              <a:lnSpc>
                <a:spcPct val="90000"/>
              </a:lnSpc>
              <a:spcBef>
                <a:spcPct val="0"/>
              </a:spcBef>
              <a:buNone/>
              <a:defRPr sz="4800" b="1" kern="1200">
                <a:solidFill>
                  <a:srgbClr val="FFFF99"/>
                </a:solidFill>
                <a:latin typeface="Century Gothic" panose="020B0502020202020204" pitchFamily="34" charset="0"/>
                <a:ea typeface="+mj-ea"/>
                <a:cs typeface="+mj-cs"/>
              </a:defRPr>
            </a:lvl1pPr>
          </a:lstStyle>
          <a:p>
            <a:pPr lvl="0" algn="l">
              <a:spcBef>
                <a:spcPts val="750"/>
              </a:spcBef>
              <a:defRPr/>
            </a:pPr>
            <a:r>
              <a:rPr kumimoji="0" lang="en-US" sz="2200" b="0" i="0" u="none" strike="noStrike" kern="1200" cap="none" spc="0" normalizeH="0" baseline="30000" noProof="0" dirty="0">
                <a:ln>
                  <a:noFill/>
                </a:ln>
                <a:solidFill>
                  <a:prstClr val="white"/>
                </a:solidFill>
                <a:effectLst/>
                <a:uLnTx/>
                <a:uFillTx/>
                <a:latin typeface="Cambria" panose="02040503050406030204" pitchFamily="18" charset="0"/>
                <a:ea typeface="Cambria" panose="02040503050406030204" pitchFamily="18" charset="0"/>
                <a:cs typeface="+mj-cs"/>
              </a:rPr>
              <a:t>Mark 7:6</a:t>
            </a:r>
            <a:r>
              <a:rPr kumimoji="0" lang="en-US" sz="2200" b="0" i="1" u="none" strike="noStrike" kern="1200" cap="none" spc="0" normalizeH="0" baseline="0" noProof="0" dirty="0">
                <a:ln>
                  <a:noFill/>
                </a:ln>
                <a:solidFill>
                  <a:srgbClr val="ED7D31">
                    <a:lumMod val="60000"/>
                    <a:lumOff val="40000"/>
                  </a:srgbClr>
                </a:solidFill>
                <a:effectLst/>
                <a:uLnTx/>
                <a:uFillTx/>
                <a:latin typeface="Cambria" panose="02040503050406030204" pitchFamily="18" charset="0"/>
                <a:ea typeface="Cambria" panose="02040503050406030204" pitchFamily="18" charset="0"/>
                <a:cs typeface="+mj-cs"/>
              </a:rPr>
              <a:t> </a:t>
            </a:r>
            <a:r>
              <a:rPr lang="en-US" sz="2200" b="0" i="1" dirty="0">
                <a:solidFill>
                  <a:srgbClr val="5B9BD5">
                    <a:lumMod val="40000"/>
                    <a:lumOff val="60000"/>
                  </a:srgbClr>
                </a:solidFill>
                <a:latin typeface="Cambria" panose="02040503050406030204" pitchFamily="18" charset="0"/>
                <a:ea typeface="Cambria" panose="02040503050406030204" pitchFamily="18" charset="0"/>
              </a:rPr>
              <a:t>And he said to them, “Well did Isaiah prophesy of you hypocrites, as it is written, ‘This people honors me with their lips, but their heart is far from me; </a:t>
            </a:r>
            <a:r>
              <a:rPr lang="en-US" sz="2200" b="0" baseline="30000" dirty="0">
                <a:solidFill>
                  <a:prstClr val="white"/>
                </a:solidFill>
                <a:latin typeface="Cambria" panose="02040503050406030204" pitchFamily="18" charset="0"/>
                <a:ea typeface="Cambria" panose="02040503050406030204" pitchFamily="18" charset="0"/>
              </a:rPr>
              <a:t>7</a:t>
            </a:r>
            <a:r>
              <a:rPr lang="en-US" sz="2200" b="0" i="1" dirty="0">
                <a:solidFill>
                  <a:srgbClr val="5B9BD5">
                    <a:lumMod val="40000"/>
                    <a:lumOff val="60000"/>
                  </a:srgbClr>
                </a:solidFill>
                <a:latin typeface="Cambria" panose="02040503050406030204" pitchFamily="18" charset="0"/>
                <a:ea typeface="Cambria" panose="02040503050406030204" pitchFamily="18" charset="0"/>
              </a:rPr>
              <a:t> in vain do they worship me, teaching as doctrines the commandments of men.’” </a:t>
            </a:r>
            <a:r>
              <a:rPr kumimoji="0" lang="en-US" sz="2200" b="0" i="0" u="none" strike="noStrike" kern="1200" cap="none" spc="0" normalizeH="0" baseline="0" noProof="0" dirty="0">
                <a:ln>
                  <a:noFill/>
                </a:ln>
                <a:solidFill>
                  <a:srgbClr val="5B9BD5">
                    <a:lumMod val="40000"/>
                    <a:lumOff val="60000"/>
                  </a:srgbClr>
                </a:solidFill>
                <a:effectLst/>
                <a:uLnTx/>
                <a:uFillTx/>
                <a:latin typeface="Calibri" panose="020F0502020204030204"/>
                <a:ea typeface="Cambria" panose="02040503050406030204" pitchFamily="18" charset="0"/>
                <a:cs typeface="+mj-cs"/>
              </a:rPr>
              <a:t>(ESV)</a:t>
            </a:r>
          </a:p>
        </p:txBody>
      </p:sp>
    </p:spTree>
    <p:extLst>
      <p:ext uri="{BB962C8B-B14F-4D97-AF65-F5344CB8AC3E}">
        <p14:creationId xmlns:p14="http://schemas.microsoft.com/office/powerpoint/2010/main" val="1855504130"/>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Effect transition="in" filter="fade">
                                      <p:cBhvr>
                                        <p:cTn id="9" dur="500"/>
                                        <p:tgtEl>
                                          <p:spTgt spid="2"/>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3"/>
                                        </p:tgtEl>
                                        <p:attrNameLst>
                                          <p:attrName>style.visibility</p:attrName>
                                        </p:attrNameLst>
                                      </p:cBhvr>
                                      <p:to>
                                        <p:strVal val="visible"/>
                                      </p:to>
                                    </p:set>
                                    <p:anim calcmode="lin" valueType="num">
                                      <p:cBhvr>
                                        <p:cTn id="14" dur="500" fill="hold"/>
                                        <p:tgtEl>
                                          <p:spTgt spid="3"/>
                                        </p:tgtEl>
                                        <p:attrNameLst>
                                          <p:attrName>ppt_w</p:attrName>
                                        </p:attrNameLst>
                                      </p:cBhvr>
                                      <p:tavLst>
                                        <p:tav tm="0">
                                          <p:val>
                                            <p:fltVal val="0"/>
                                          </p:val>
                                        </p:tav>
                                        <p:tav tm="100000">
                                          <p:val>
                                            <p:strVal val="#ppt_w"/>
                                          </p:val>
                                        </p:tav>
                                      </p:tavLst>
                                    </p:anim>
                                    <p:anim calcmode="lin" valueType="num">
                                      <p:cBhvr>
                                        <p:cTn id="15" dur="500" fill="hold"/>
                                        <p:tgtEl>
                                          <p:spTgt spid="3"/>
                                        </p:tgtEl>
                                        <p:attrNameLst>
                                          <p:attrName>ppt_h</p:attrName>
                                        </p:attrNameLst>
                                      </p:cBhvr>
                                      <p:tavLst>
                                        <p:tav tm="0">
                                          <p:val>
                                            <p:fltVal val="0"/>
                                          </p:val>
                                        </p:tav>
                                        <p:tav tm="100000">
                                          <p:val>
                                            <p:strVal val="#ppt_h"/>
                                          </p:val>
                                        </p:tav>
                                      </p:tavLst>
                                    </p:anim>
                                    <p:animEffect transition="in" filter="fade">
                                      <p:cBhvr>
                                        <p:cTn id="16" dur="500"/>
                                        <p:tgtEl>
                                          <p:spTgt spid="3"/>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0" end="0"/>
                                            </p:txEl>
                                          </p:spTgt>
                                        </p:tgtEl>
                                        <p:attrNameLst>
                                          <p:attrName>style.visibility</p:attrName>
                                        </p:attrNameLst>
                                      </p:cBhvr>
                                      <p:to>
                                        <p:strVal val="visible"/>
                                      </p:to>
                                    </p:set>
                                    <p:anim calcmode="lin" valueType="num">
                                      <p:cBhvr>
                                        <p:cTn id="21" dur="500" fill="hold"/>
                                        <p:tgtEl>
                                          <p:spTgt spid="5">
                                            <p:txEl>
                                              <p:pRg st="0" end="0"/>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0" end="0"/>
                                            </p:txEl>
                                          </p:spTgt>
                                        </p:tgtEl>
                                        <p:attrNameLst>
                                          <p:attrName>ppt_h</p:attrName>
                                        </p:attrNameLst>
                                      </p:cBhvr>
                                      <p:tavLst>
                                        <p:tav tm="0">
                                          <p:val>
                                            <p:fltVal val="0"/>
                                          </p:val>
                                        </p:tav>
                                        <p:tav tm="100000">
                                          <p:val>
                                            <p:strVal val="#ppt_h"/>
                                          </p:val>
                                        </p:tav>
                                      </p:tavLst>
                                    </p:anim>
                                    <p:animEffect transition="in" filter="fade">
                                      <p:cBhvr>
                                        <p:cTn id="23" dur="500"/>
                                        <p:tgtEl>
                                          <p:spTgt spid="5">
                                            <p:txEl>
                                              <p:pRg st="0" end="0"/>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5">
                                            <p:txEl>
                                              <p:pRg st="1" end="1"/>
                                            </p:txEl>
                                          </p:spTgt>
                                        </p:tgtEl>
                                        <p:attrNameLst>
                                          <p:attrName>style.visibility</p:attrName>
                                        </p:attrNameLst>
                                      </p:cBhvr>
                                      <p:to>
                                        <p:strVal val="visible"/>
                                      </p:to>
                                    </p:set>
                                    <p:anim calcmode="lin" valueType="num">
                                      <p:cBhvr>
                                        <p:cTn id="28"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29"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30" dur="500"/>
                                        <p:tgtEl>
                                          <p:spTgt spid="5">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a:extLst>
              <a:ext uri="{FF2B5EF4-FFF2-40B4-BE49-F238E27FC236}">
                <a16:creationId xmlns:a16="http://schemas.microsoft.com/office/drawing/2014/main" id="{2C1D973C-6B9D-63A7-F3A2-DEAEE2D0EC42}"/>
              </a:ext>
            </a:extLst>
          </p:cNvPr>
          <p:cNvSpPr txBox="1"/>
          <p:nvPr/>
        </p:nvSpPr>
        <p:spPr>
          <a:xfrm>
            <a:off x="0" y="6488666"/>
            <a:ext cx="9144000"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William Hendriksen. </a:t>
            </a:r>
            <a:r>
              <a:rPr kumimoji="0" lang="en-US" sz="1800" b="0" i="1" u="none" strike="noStrike" kern="1200" cap="none" spc="0" normalizeH="0" baseline="0" noProof="0" dirty="0">
                <a:ln>
                  <a:noFill/>
                </a:ln>
                <a:solidFill>
                  <a:prstClr val="white"/>
                </a:solidFill>
                <a:effectLst/>
                <a:uLnTx/>
                <a:uFillTx/>
                <a:latin typeface="Calibri" panose="020F0502020204030204"/>
                <a:ea typeface="+mn-ea"/>
                <a:cs typeface="+mn-cs"/>
              </a:rPr>
              <a:t>Exposition of the Gospel According to Matthew </a:t>
            </a: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(pp. 612-615). </a:t>
            </a:r>
          </a:p>
        </p:txBody>
      </p:sp>
      <p:sp>
        <p:nvSpPr>
          <p:cNvPr id="6" name="Title 5">
            <a:extLst>
              <a:ext uri="{FF2B5EF4-FFF2-40B4-BE49-F238E27FC236}">
                <a16:creationId xmlns:a16="http://schemas.microsoft.com/office/drawing/2014/main" id="{14617549-0D4E-83AC-C4C0-5032F9ED1ADC}"/>
              </a:ext>
            </a:extLst>
          </p:cNvPr>
          <p:cNvSpPr>
            <a:spLocks noGrp="1"/>
          </p:cNvSpPr>
          <p:nvPr>
            <p:ph type="title"/>
          </p:nvPr>
        </p:nvSpPr>
        <p:spPr/>
        <p:txBody>
          <a:bodyPr/>
          <a:lstStyle/>
          <a:p>
            <a:endParaRPr lang="en-US" dirty="0"/>
          </a:p>
        </p:txBody>
      </p:sp>
      <p:sp>
        <p:nvSpPr>
          <p:cNvPr id="8" name="Title 1">
            <a:extLst>
              <a:ext uri="{FF2B5EF4-FFF2-40B4-BE49-F238E27FC236}">
                <a16:creationId xmlns:a16="http://schemas.microsoft.com/office/drawing/2014/main" id="{70F7D930-7AE4-D22C-3C88-BE0E516600FB}"/>
              </a:ext>
            </a:extLst>
          </p:cNvPr>
          <p:cNvSpPr txBox="1">
            <a:spLocks/>
          </p:cNvSpPr>
          <p:nvPr/>
        </p:nvSpPr>
        <p:spPr>
          <a:xfrm>
            <a:off x="0" y="-118277"/>
            <a:ext cx="9144000" cy="1093498"/>
          </a:xfrm>
          <a:prstGeom prst="rect">
            <a:avLst/>
          </a:prstGeom>
          <a:solidFill>
            <a:schemeClr val="tx1"/>
          </a:solidFill>
          <a:ln w="25400">
            <a:solidFill>
              <a:srgbClr val="FFFF99"/>
            </a:solidFill>
          </a:ln>
        </p:spPr>
        <p:txBody>
          <a:bodyPr vert="horz" lIns="91440" tIns="45720" rIns="91440" bIns="45720" rtlCol="0" anchor="ctr">
            <a:noAutofit/>
          </a:bodyPr>
          <a:lstStyle>
            <a:lvl1pPr algn="ctr" defTabSz="685800" rtl="0" eaLnBrk="1" latinLnBrk="0" hangingPunct="1">
              <a:lnSpc>
                <a:spcPct val="90000"/>
              </a:lnSpc>
              <a:spcBef>
                <a:spcPct val="0"/>
              </a:spcBef>
              <a:buNone/>
              <a:defRPr sz="4800" b="1" kern="1200">
                <a:solidFill>
                  <a:srgbClr val="FFFF99"/>
                </a:solidFill>
                <a:latin typeface="Century Gothic" panose="020B0502020202020204" pitchFamily="34" charset="0"/>
                <a:ea typeface="+mj-ea"/>
                <a:cs typeface="+mj-cs"/>
              </a:defRPr>
            </a:lvl1pPr>
          </a:lstStyle>
          <a:p>
            <a:pPr marL="0" marR="0" lvl="0" indent="0" algn="l" defTabSz="685800" rtl="0" eaLnBrk="1" fontAlgn="auto" latinLnBrk="0" hangingPunct="1">
              <a:lnSpc>
                <a:spcPct val="90000"/>
              </a:lnSpc>
              <a:spcBef>
                <a:spcPts val="750"/>
              </a:spcBef>
              <a:spcAft>
                <a:spcPts val="0"/>
              </a:spcAft>
              <a:buClrTx/>
              <a:buSzTx/>
              <a:buFontTx/>
              <a:buNone/>
              <a:tabLst/>
              <a:defRPr/>
            </a:pPr>
            <a:r>
              <a:rPr kumimoji="0" lang="en-US" sz="2200" b="0" i="0" u="none" strike="noStrike" kern="1200" cap="none" spc="0" normalizeH="0" baseline="30000" noProof="0" dirty="0">
                <a:ln>
                  <a:noFill/>
                </a:ln>
                <a:solidFill>
                  <a:prstClr val="white"/>
                </a:solidFill>
                <a:effectLst/>
                <a:uLnTx/>
                <a:uFillTx/>
                <a:latin typeface="Cambria" panose="02040503050406030204" pitchFamily="18" charset="0"/>
                <a:ea typeface="Cambria" panose="02040503050406030204" pitchFamily="18" charset="0"/>
                <a:cs typeface="+mj-cs"/>
              </a:rPr>
              <a:t>Isaiah 29:13</a:t>
            </a:r>
            <a:r>
              <a:rPr kumimoji="0" lang="en-US" sz="2200" b="0" i="1" u="none" strike="noStrike" kern="1200" cap="none" spc="0" normalizeH="0" baseline="0" noProof="0" dirty="0">
                <a:ln>
                  <a:noFill/>
                </a:ln>
                <a:solidFill>
                  <a:srgbClr val="ED7D31">
                    <a:lumMod val="60000"/>
                    <a:lumOff val="40000"/>
                  </a:srgbClr>
                </a:solidFill>
                <a:effectLst/>
                <a:uLnTx/>
                <a:uFillTx/>
                <a:latin typeface="Cambria" panose="02040503050406030204" pitchFamily="18" charset="0"/>
                <a:ea typeface="Cambria" panose="02040503050406030204" pitchFamily="18" charset="0"/>
                <a:cs typeface="+mj-cs"/>
              </a:rPr>
              <a:t> </a:t>
            </a:r>
            <a:r>
              <a:rPr kumimoji="0" lang="en-US" sz="2200" b="1" i="1" u="none" strike="noStrike" kern="1200" cap="none" spc="0" normalizeH="0" baseline="0" noProof="0" dirty="0">
                <a:ln>
                  <a:noFill/>
                </a:ln>
                <a:solidFill>
                  <a:srgbClr val="ED7D31"/>
                </a:solidFill>
                <a:effectLst/>
                <a:uLnTx/>
                <a:uFillTx/>
                <a:latin typeface="Cambria" panose="02040503050406030204" pitchFamily="18" charset="0"/>
                <a:ea typeface="Cambria" panose="02040503050406030204" pitchFamily="18" charset="0"/>
                <a:cs typeface="+mj-cs"/>
              </a:rPr>
              <a:t> </a:t>
            </a:r>
            <a:r>
              <a:rPr kumimoji="0" lang="en-US" sz="2200" b="0" i="1" u="none" strike="noStrike" kern="1200" cap="none" spc="0" normalizeH="0" baseline="0" noProof="0" dirty="0">
                <a:ln>
                  <a:noFill/>
                </a:ln>
                <a:solidFill>
                  <a:srgbClr val="ED7D31">
                    <a:lumMod val="60000"/>
                    <a:lumOff val="40000"/>
                  </a:srgbClr>
                </a:solidFill>
                <a:effectLst/>
                <a:uLnTx/>
                <a:uFillTx/>
                <a:latin typeface="Cambria" panose="02040503050406030204" pitchFamily="18" charset="0"/>
                <a:ea typeface="Cambria" panose="02040503050406030204" pitchFamily="18" charset="0"/>
                <a:cs typeface="+mj-cs"/>
              </a:rPr>
              <a:t>And the Lord said: "Because this people draw near with their mouth and honor me with their lips, while their hearts are far from me, and their fear of me is a commandment taught by men… </a:t>
            </a:r>
            <a:r>
              <a:rPr kumimoji="0" lang="en-US" sz="2200" b="0" i="0" u="none" strike="noStrike" kern="1200" cap="none" spc="0" normalizeH="0" baseline="0" noProof="0" dirty="0">
                <a:ln>
                  <a:noFill/>
                </a:ln>
                <a:solidFill>
                  <a:srgbClr val="ED7D31">
                    <a:lumMod val="60000"/>
                    <a:lumOff val="40000"/>
                  </a:srgbClr>
                </a:solidFill>
                <a:effectLst/>
                <a:uLnTx/>
                <a:uFillTx/>
                <a:latin typeface="Cambria" panose="02040503050406030204" pitchFamily="18" charset="0"/>
                <a:ea typeface="Cambria" panose="02040503050406030204" pitchFamily="18" charset="0"/>
                <a:cs typeface="+mj-cs"/>
              </a:rPr>
              <a:t>(ESV)</a:t>
            </a:r>
            <a:endParaRPr kumimoji="0" lang="en-US" sz="2200" b="0" i="0" u="none" strike="noStrike" kern="1200" cap="none" spc="0" normalizeH="0" baseline="0" noProof="0" dirty="0">
              <a:ln>
                <a:noFill/>
              </a:ln>
              <a:solidFill>
                <a:prstClr val="white"/>
              </a:solidFill>
              <a:effectLst/>
              <a:uLnTx/>
              <a:uFillTx/>
              <a:latin typeface="Cambria" panose="02040503050406030204" pitchFamily="18" charset="0"/>
              <a:ea typeface="Cambria" panose="02040503050406030204" pitchFamily="18" charset="0"/>
              <a:cs typeface="+mj-cs"/>
            </a:endParaRPr>
          </a:p>
        </p:txBody>
      </p:sp>
      <p:sp>
        <p:nvSpPr>
          <p:cNvPr id="5" name="Content Placeholder 2">
            <a:extLst>
              <a:ext uri="{FF2B5EF4-FFF2-40B4-BE49-F238E27FC236}">
                <a16:creationId xmlns:a16="http://schemas.microsoft.com/office/drawing/2014/main" id="{CC22EE9C-83B0-AF45-39BA-966499BA4424}"/>
              </a:ext>
            </a:extLst>
          </p:cNvPr>
          <p:cNvSpPr>
            <a:spLocks noGrp="1"/>
          </p:cNvSpPr>
          <p:nvPr>
            <p:ph idx="1"/>
          </p:nvPr>
        </p:nvSpPr>
        <p:spPr>
          <a:xfrm>
            <a:off x="325730" y="3378962"/>
            <a:ext cx="8582802" cy="3225910"/>
          </a:xfrm>
        </p:spPr>
        <p:txBody>
          <a:bodyPr>
            <a:normAutofit lnSpcReduction="10000"/>
          </a:bodyPr>
          <a:lstStyle/>
          <a:p>
            <a:r>
              <a:rPr lang="en-US" dirty="0"/>
              <a:t>For example, they say “</a:t>
            </a:r>
            <a:r>
              <a:rPr lang="en-US" sz="3300" i="1" dirty="0">
                <a:solidFill>
                  <a:srgbClr val="5B9BD5">
                    <a:lumMod val="40000"/>
                    <a:lumOff val="60000"/>
                  </a:srgbClr>
                </a:solidFill>
                <a:latin typeface="Cambria" panose="02040503050406030204" pitchFamily="18" charset="0"/>
                <a:ea typeface="Cambria" panose="02040503050406030204" pitchFamily="18" charset="0"/>
              </a:rPr>
              <a:t>it is all right for people to say to their parents, ‘Sorry, I can't help you. For I have vowed to give to God what I would have given to you.’ In this way, you say they don't need to honor their parents. And so you </a:t>
            </a:r>
            <a:r>
              <a:rPr lang="en-US" sz="3300" b="1" i="1" dirty="0">
                <a:solidFill>
                  <a:srgbClr val="00B0F0"/>
                </a:solidFill>
                <a:latin typeface="Cambria" panose="02040503050406030204" pitchFamily="18" charset="0"/>
                <a:ea typeface="Cambria" panose="02040503050406030204" pitchFamily="18" charset="0"/>
              </a:rPr>
              <a:t>cancel</a:t>
            </a:r>
            <a:r>
              <a:rPr lang="en-US" sz="3300" i="1" dirty="0">
                <a:solidFill>
                  <a:srgbClr val="5B9BD5">
                    <a:lumMod val="40000"/>
                    <a:lumOff val="60000"/>
                  </a:srgbClr>
                </a:solidFill>
                <a:latin typeface="Cambria" panose="02040503050406030204" pitchFamily="18" charset="0"/>
                <a:ea typeface="Cambria" panose="02040503050406030204" pitchFamily="18" charset="0"/>
              </a:rPr>
              <a:t> the </a:t>
            </a:r>
            <a:r>
              <a:rPr lang="en-US" sz="3300" b="1" i="1" dirty="0">
                <a:solidFill>
                  <a:srgbClr val="00B0F0"/>
                </a:solidFill>
                <a:latin typeface="Cambria" panose="02040503050406030204" pitchFamily="18" charset="0"/>
                <a:ea typeface="Cambria" panose="02040503050406030204" pitchFamily="18" charset="0"/>
              </a:rPr>
              <a:t>word of God </a:t>
            </a:r>
            <a:r>
              <a:rPr lang="en-US" sz="3300" i="1" dirty="0">
                <a:solidFill>
                  <a:srgbClr val="5B9BD5">
                    <a:lumMod val="40000"/>
                    <a:lumOff val="60000"/>
                  </a:srgbClr>
                </a:solidFill>
                <a:latin typeface="Cambria" panose="02040503050406030204" pitchFamily="18" charset="0"/>
                <a:ea typeface="Cambria" panose="02040503050406030204" pitchFamily="18" charset="0"/>
              </a:rPr>
              <a:t>for the sake of your own </a:t>
            </a:r>
            <a:r>
              <a:rPr lang="en-US" sz="3300" b="1" i="1" dirty="0">
                <a:solidFill>
                  <a:srgbClr val="00B0F0"/>
                </a:solidFill>
                <a:latin typeface="Cambria" panose="02040503050406030204" pitchFamily="18" charset="0"/>
                <a:ea typeface="Cambria" panose="02040503050406030204" pitchFamily="18" charset="0"/>
              </a:rPr>
              <a:t>tradition</a:t>
            </a:r>
            <a:r>
              <a:rPr lang="en-US" sz="3300" i="1" dirty="0">
                <a:solidFill>
                  <a:srgbClr val="5B9BD5">
                    <a:lumMod val="40000"/>
                    <a:lumOff val="60000"/>
                  </a:srgbClr>
                </a:solidFill>
                <a:latin typeface="Cambria" panose="02040503050406030204" pitchFamily="18" charset="0"/>
                <a:ea typeface="Cambria" panose="02040503050406030204" pitchFamily="18" charset="0"/>
              </a:rPr>
              <a:t>.</a:t>
            </a:r>
            <a:r>
              <a:rPr lang="en-US" sz="3300" dirty="0"/>
              <a:t>” </a:t>
            </a:r>
            <a:r>
              <a:rPr lang="en-US" dirty="0"/>
              <a:t>(Mat 15:5 NLT)”</a:t>
            </a:r>
          </a:p>
          <a:p>
            <a:pPr marL="0" indent="0">
              <a:buNone/>
            </a:pPr>
            <a:endParaRPr lang="en-US" i="1" dirty="0">
              <a:solidFill>
                <a:srgbClr val="5B9BD5">
                  <a:lumMod val="40000"/>
                  <a:lumOff val="60000"/>
                </a:srgbClr>
              </a:solidFill>
              <a:latin typeface="Cambria" panose="02040503050406030204" pitchFamily="18" charset="0"/>
              <a:ea typeface="Cambria" panose="02040503050406030204" pitchFamily="18" charset="0"/>
            </a:endParaRPr>
          </a:p>
        </p:txBody>
      </p:sp>
      <p:sp>
        <p:nvSpPr>
          <p:cNvPr id="2" name="Title 1">
            <a:extLst>
              <a:ext uri="{FF2B5EF4-FFF2-40B4-BE49-F238E27FC236}">
                <a16:creationId xmlns:a16="http://schemas.microsoft.com/office/drawing/2014/main" id="{63F7999E-7458-A3F4-037E-C0C1792C2BE2}"/>
              </a:ext>
            </a:extLst>
          </p:cNvPr>
          <p:cNvSpPr txBox="1">
            <a:spLocks/>
          </p:cNvSpPr>
          <p:nvPr/>
        </p:nvSpPr>
        <p:spPr>
          <a:xfrm>
            <a:off x="0" y="975222"/>
            <a:ext cx="9144000" cy="1044497"/>
          </a:xfrm>
          <a:prstGeom prst="rect">
            <a:avLst/>
          </a:prstGeom>
          <a:solidFill>
            <a:schemeClr val="tx1"/>
          </a:solidFill>
          <a:ln w="25400">
            <a:solidFill>
              <a:srgbClr val="FFFF99"/>
            </a:solidFill>
          </a:ln>
        </p:spPr>
        <p:txBody>
          <a:bodyPr vert="horz" lIns="91440" tIns="45720" rIns="91440" bIns="45720" rtlCol="0" anchor="ctr">
            <a:noAutofit/>
          </a:bodyPr>
          <a:lstStyle>
            <a:lvl1pPr algn="ctr" defTabSz="685800" rtl="0" eaLnBrk="1" latinLnBrk="0" hangingPunct="1">
              <a:lnSpc>
                <a:spcPct val="90000"/>
              </a:lnSpc>
              <a:spcBef>
                <a:spcPct val="0"/>
              </a:spcBef>
              <a:buNone/>
              <a:defRPr sz="4800" b="1" kern="1200">
                <a:solidFill>
                  <a:srgbClr val="FFFF99"/>
                </a:solidFill>
                <a:latin typeface="Century Gothic" panose="020B0502020202020204" pitchFamily="34" charset="0"/>
                <a:ea typeface="+mj-ea"/>
                <a:cs typeface="+mj-cs"/>
              </a:defRPr>
            </a:lvl1pPr>
          </a:lstStyle>
          <a:p>
            <a:pPr lvl="0" algn="l">
              <a:spcBef>
                <a:spcPts val="750"/>
              </a:spcBef>
              <a:defRPr/>
            </a:pPr>
            <a:r>
              <a:rPr kumimoji="0" lang="en-US" sz="2200" b="0" i="0" u="none" strike="noStrike" kern="1200" cap="none" spc="0" normalizeH="0" baseline="30000" noProof="0" dirty="0">
                <a:ln>
                  <a:noFill/>
                </a:ln>
                <a:solidFill>
                  <a:prstClr val="white"/>
                </a:solidFill>
                <a:effectLst/>
                <a:uLnTx/>
                <a:uFillTx/>
                <a:latin typeface="Cambria" panose="02040503050406030204" pitchFamily="18" charset="0"/>
                <a:ea typeface="Cambria" panose="02040503050406030204" pitchFamily="18" charset="0"/>
                <a:cs typeface="+mj-cs"/>
              </a:rPr>
              <a:t>Mat 15:7</a:t>
            </a:r>
            <a:r>
              <a:rPr kumimoji="0" lang="en-US" sz="2200" b="0" i="1" u="none" strike="noStrike" kern="1200" cap="none" spc="0" normalizeH="0" baseline="0" noProof="0" dirty="0">
                <a:ln>
                  <a:noFill/>
                </a:ln>
                <a:solidFill>
                  <a:srgbClr val="ED7D31">
                    <a:lumMod val="60000"/>
                    <a:lumOff val="40000"/>
                  </a:srgbClr>
                </a:solidFill>
                <a:effectLst/>
                <a:uLnTx/>
                <a:uFillTx/>
                <a:latin typeface="Cambria" panose="02040503050406030204" pitchFamily="18" charset="0"/>
                <a:ea typeface="Cambria" panose="02040503050406030204" pitchFamily="18" charset="0"/>
                <a:cs typeface="+mj-cs"/>
              </a:rPr>
              <a:t> </a:t>
            </a:r>
            <a:r>
              <a:rPr lang="en-US" sz="2200" b="0" i="1" dirty="0">
                <a:solidFill>
                  <a:srgbClr val="5B9BD5">
                    <a:lumMod val="40000"/>
                    <a:lumOff val="60000"/>
                  </a:srgbClr>
                </a:solidFill>
                <a:latin typeface="Cambria" panose="02040503050406030204" pitchFamily="18" charset="0"/>
                <a:ea typeface="Cambria" panose="02040503050406030204" pitchFamily="18" charset="0"/>
              </a:rPr>
              <a:t> You hypocrites! Well did Isaiah prophesy of you, when he said: </a:t>
            </a:r>
            <a:r>
              <a:rPr lang="en-US" sz="2200" b="0" baseline="30000" dirty="0">
                <a:solidFill>
                  <a:prstClr val="white"/>
                </a:solidFill>
                <a:latin typeface="Cambria" panose="02040503050406030204" pitchFamily="18" charset="0"/>
                <a:ea typeface="Cambria" panose="02040503050406030204" pitchFamily="18" charset="0"/>
              </a:rPr>
              <a:t>8</a:t>
            </a:r>
            <a:r>
              <a:rPr lang="en-US" sz="2200" b="0" i="1" dirty="0">
                <a:solidFill>
                  <a:srgbClr val="5B9BD5">
                    <a:lumMod val="40000"/>
                    <a:lumOff val="60000"/>
                  </a:srgbClr>
                </a:solidFill>
                <a:latin typeface="Cambria" panose="02040503050406030204" pitchFamily="18" charset="0"/>
                <a:ea typeface="Cambria" panose="02040503050406030204" pitchFamily="18" charset="0"/>
              </a:rPr>
              <a:t> "'This people honors me with their lips, but their heart is far from me; </a:t>
            </a:r>
            <a:r>
              <a:rPr lang="en-US" sz="2200" b="0" baseline="30000" dirty="0">
                <a:solidFill>
                  <a:prstClr val="white"/>
                </a:solidFill>
                <a:latin typeface="Cambria" panose="02040503050406030204" pitchFamily="18" charset="0"/>
                <a:ea typeface="Cambria" panose="02040503050406030204" pitchFamily="18" charset="0"/>
              </a:rPr>
              <a:t>9</a:t>
            </a:r>
            <a:r>
              <a:rPr lang="en-US" sz="2200" b="0" i="1" dirty="0">
                <a:solidFill>
                  <a:srgbClr val="5B9BD5">
                    <a:lumMod val="40000"/>
                    <a:lumOff val="60000"/>
                  </a:srgbClr>
                </a:solidFill>
                <a:latin typeface="Cambria" panose="02040503050406030204" pitchFamily="18" charset="0"/>
                <a:ea typeface="Cambria" panose="02040503050406030204" pitchFamily="18" charset="0"/>
              </a:rPr>
              <a:t> in vain do they worship me, teaching as doctrines the commandments of men.'" </a:t>
            </a:r>
            <a:r>
              <a:rPr kumimoji="0" lang="en-US" sz="2200" b="0" i="0" u="none" strike="noStrike" kern="1200" cap="none" spc="0" normalizeH="0" baseline="0" noProof="0" dirty="0">
                <a:ln>
                  <a:noFill/>
                </a:ln>
                <a:solidFill>
                  <a:srgbClr val="5B9BD5">
                    <a:lumMod val="40000"/>
                    <a:lumOff val="60000"/>
                  </a:srgbClr>
                </a:solidFill>
                <a:effectLst/>
                <a:uLnTx/>
                <a:uFillTx/>
                <a:latin typeface="Calibri" panose="020F0502020204030204"/>
                <a:ea typeface="Cambria" panose="02040503050406030204" pitchFamily="18" charset="0"/>
                <a:cs typeface="+mj-cs"/>
              </a:rPr>
              <a:t>(ESV)</a:t>
            </a:r>
          </a:p>
        </p:txBody>
      </p:sp>
      <p:sp>
        <p:nvSpPr>
          <p:cNvPr id="3" name="Title 1">
            <a:extLst>
              <a:ext uri="{FF2B5EF4-FFF2-40B4-BE49-F238E27FC236}">
                <a16:creationId xmlns:a16="http://schemas.microsoft.com/office/drawing/2014/main" id="{711090A7-9F02-EECB-B03F-C1FC8ADB4D63}"/>
              </a:ext>
            </a:extLst>
          </p:cNvPr>
          <p:cNvSpPr txBox="1">
            <a:spLocks/>
          </p:cNvSpPr>
          <p:nvPr/>
        </p:nvSpPr>
        <p:spPr>
          <a:xfrm>
            <a:off x="0" y="2002848"/>
            <a:ext cx="9144000" cy="1275451"/>
          </a:xfrm>
          <a:prstGeom prst="rect">
            <a:avLst/>
          </a:prstGeom>
          <a:solidFill>
            <a:schemeClr val="tx1"/>
          </a:solidFill>
          <a:ln w="25400">
            <a:solidFill>
              <a:srgbClr val="FFFF99"/>
            </a:solidFill>
          </a:ln>
        </p:spPr>
        <p:txBody>
          <a:bodyPr vert="horz" lIns="91440" tIns="45720" rIns="91440" bIns="45720" rtlCol="0" anchor="ctr">
            <a:noAutofit/>
          </a:bodyPr>
          <a:lstStyle>
            <a:lvl1pPr algn="ctr" defTabSz="685800" rtl="0" eaLnBrk="1" latinLnBrk="0" hangingPunct="1">
              <a:lnSpc>
                <a:spcPct val="90000"/>
              </a:lnSpc>
              <a:spcBef>
                <a:spcPct val="0"/>
              </a:spcBef>
              <a:buNone/>
              <a:defRPr sz="4800" b="1" kern="1200">
                <a:solidFill>
                  <a:srgbClr val="FFFF99"/>
                </a:solidFill>
                <a:latin typeface="Century Gothic" panose="020B0502020202020204" pitchFamily="34" charset="0"/>
                <a:ea typeface="+mj-ea"/>
                <a:cs typeface="+mj-cs"/>
              </a:defRPr>
            </a:lvl1pPr>
          </a:lstStyle>
          <a:p>
            <a:pPr lvl="0" algn="l">
              <a:spcBef>
                <a:spcPts val="750"/>
              </a:spcBef>
              <a:defRPr/>
            </a:pPr>
            <a:r>
              <a:rPr kumimoji="0" lang="en-US" sz="2200" b="0" i="0" u="none" strike="noStrike" kern="1200" cap="none" spc="0" normalizeH="0" baseline="30000" noProof="0" dirty="0">
                <a:ln>
                  <a:noFill/>
                </a:ln>
                <a:solidFill>
                  <a:prstClr val="white"/>
                </a:solidFill>
                <a:effectLst/>
                <a:uLnTx/>
                <a:uFillTx/>
                <a:latin typeface="Cambria" panose="02040503050406030204" pitchFamily="18" charset="0"/>
                <a:ea typeface="Cambria" panose="02040503050406030204" pitchFamily="18" charset="0"/>
                <a:cs typeface="+mj-cs"/>
              </a:rPr>
              <a:t>Mark 7:6</a:t>
            </a:r>
            <a:r>
              <a:rPr kumimoji="0" lang="en-US" sz="2200" b="0" i="1" u="none" strike="noStrike" kern="1200" cap="none" spc="0" normalizeH="0" baseline="0" noProof="0" dirty="0">
                <a:ln>
                  <a:noFill/>
                </a:ln>
                <a:solidFill>
                  <a:srgbClr val="ED7D31">
                    <a:lumMod val="60000"/>
                    <a:lumOff val="40000"/>
                  </a:srgbClr>
                </a:solidFill>
                <a:effectLst/>
                <a:uLnTx/>
                <a:uFillTx/>
                <a:latin typeface="Cambria" panose="02040503050406030204" pitchFamily="18" charset="0"/>
                <a:ea typeface="Cambria" panose="02040503050406030204" pitchFamily="18" charset="0"/>
                <a:cs typeface="+mj-cs"/>
              </a:rPr>
              <a:t> </a:t>
            </a:r>
            <a:r>
              <a:rPr lang="en-US" sz="2200" b="0" i="1" dirty="0">
                <a:solidFill>
                  <a:srgbClr val="5B9BD5">
                    <a:lumMod val="40000"/>
                    <a:lumOff val="60000"/>
                  </a:srgbClr>
                </a:solidFill>
                <a:latin typeface="Cambria" panose="02040503050406030204" pitchFamily="18" charset="0"/>
                <a:ea typeface="Cambria" panose="02040503050406030204" pitchFamily="18" charset="0"/>
              </a:rPr>
              <a:t>And he said to them, “Well did Isaiah prophesy of you hypocrites, as it is written, ‘This people honors me with their lips, but their heart is far from me; </a:t>
            </a:r>
            <a:r>
              <a:rPr lang="en-US" sz="2200" b="0" baseline="30000" dirty="0">
                <a:solidFill>
                  <a:prstClr val="white"/>
                </a:solidFill>
                <a:latin typeface="Cambria" panose="02040503050406030204" pitchFamily="18" charset="0"/>
                <a:ea typeface="Cambria" panose="02040503050406030204" pitchFamily="18" charset="0"/>
              </a:rPr>
              <a:t>7</a:t>
            </a:r>
            <a:r>
              <a:rPr lang="en-US" sz="2200" b="0" i="1" dirty="0">
                <a:solidFill>
                  <a:srgbClr val="5B9BD5">
                    <a:lumMod val="40000"/>
                    <a:lumOff val="60000"/>
                  </a:srgbClr>
                </a:solidFill>
                <a:latin typeface="Cambria" panose="02040503050406030204" pitchFamily="18" charset="0"/>
                <a:ea typeface="Cambria" panose="02040503050406030204" pitchFamily="18" charset="0"/>
              </a:rPr>
              <a:t> in vain do they worship me, teaching as doctrines the commandments of men.’” </a:t>
            </a:r>
            <a:r>
              <a:rPr kumimoji="0" lang="en-US" sz="2200" b="0" i="0" u="none" strike="noStrike" kern="1200" cap="none" spc="0" normalizeH="0" baseline="0" noProof="0" dirty="0">
                <a:ln>
                  <a:noFill/>
                </a:ln>
                <a:solidFill>
                  <a:srgbClr val="5B9BD5">
                    <a:lumMod val="40000"/>
                    <a:lumOff val="60000"/>
                  </a:srgbClr>
                </a:solidFill>
                <a:effectLst/>
                <a:uLnTx/>
                <a:uFillTx/>
                <a:latin typeface="Calibri" panose="020F0502020204030204"/>
                <a:ea typeface="Cambria" panose="02040503050406030204" pitchFamily="18" charset="0"/>
                <a:cs typeface="+mj-cs"/>
              </a:rPr>
              <a:t>(ESV)</a:t>
            </a:r>
          </a:p>
        </p:txBody>
      </p:sp>
    </p:spTree>
    <p:extLst>
      <p:ext uri="{BB962C8B-B14F-4D97-AF65-F5344CB8AC3E}">
        <p14:creationId xmlns:p14="http://schemas.microsoft.com/office/powerpoint/2010/main" val="505318244"/>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a:extLst>
              <a:ext uri="{FF2B5EF4-FFF2-40B4-BE49-F238E27FC236}">
                <a16:creationId xmlns:a16="http://schemas.microsoft.com/office/drawing/2014/main" id="{2C1D973C-6B9D-63A7-F3A2-DEAEE2D0EC42}"/>
              </a:ext>
            </a:extLst>
          </p:cNvPr>
          <p:cNvSpPr txBox="1"/>
          <p:nvPr/>
        </p:nvSpPr>
        <p:spPr>
          <a:xfrm>
            <a:off x="0" y="6488666"/>
            <a:ext cx="9144000"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William Hendriksen. </a:t>
            </a:r>
            <a:r>
              <a:rPr kumimoji="0" lang="en-US" sz="1800" b="0" i="1" u="none" strike="noStrike" kern="1200" cap="none" spc="0" normalizeH="0" baseline="0" noProof="0" dirty="0">
                <a:ln>
                  <a:noFill/>
                </a:ln>
                <a:solidFill>
                  <a:prstClr val="white"/>
                </a:solidFill>
                <a:effectLst/>
                <a:uLnTx/>
                <a:uFillTx/>
                <a:latin typeface="Calibri" panose="020F0502020204030204"/>
                <a:ea typeface="+mn-ea"/>
                <a:cs typeface="+mn-cs"/>
              </a:rPr>
              <a:t>Exposition of the Gospel According to Matthew </a:t>
            </a: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(pp. 612-615). </a:t>
            </a:r>
          </a:p>
        </p:txBody>
      </p:sp>
      <p:sp>
        <p:nvSpPr>
          <p:cNvPr id="6" name="Title 5">
            <a:extLst>
              <a:ext uri="{FF2B5EF4-FFF2-40B4-BE49-F238E27FC236}">
                <a16:creationId xmlns:a16="http://schemas.microsoft.com/office/drawing/2014/main" id="{14617549-0D4E-83AC-C4C0-5032F9ED1ADC}"/>
              </a:ext>
            </a:extLst>
          </p:cNvPr>
          <p:cNvSpPr>
            <a:spLocks noGrp="1"/>
          </p:cNvSpPr>
          <p:nvPr>
            <p:ph type="title"/>
          </p:nvPr>
        </p:nvSpPr>
        <p:spPr/>
        <p:txBody>
          <a:bodyPr/>
          <a:lstStyle/>
          <a:p>
            <a:endParaRPr lang="en-US" dirty="0"/>
          </a:p>
        </p:txBody>
      </p:sp>
      <p:sp>
        <p:nvSpPr>
          <p:cNvPr id="8" name="Title 1">
            <a:extLst>
              <a:ext uri="{FF2B5EF4-FFF2-40B4-BE49-F238E27FC236}">
                <a16:creationId xmlns:a16="http://schemas.microsoft.com/office/drawing/2014/main" id="{70F7D930-7AE4-D22C-3C88-BE0E516600FB}"/>
              </a:ext>
            </a:extLst>
          </p:cNvPr>
          <p:cNvSpPr txBox="1">
            <a:spLocks/>
          </p:cNvSpPr>
          <p:nvPr/>
        </p:nvSpPr>
        <p:spPr>
          <a:xfrm>
            <a:off x="0" y="-118277"/>
            <a:ext cx="9144000" cy="1093498"/>
          </a:xfrm>
          <a:prstGeom prst="rect">
            <a:avLst/>
          </a:prstGeom>
          <a:solidFill>
            <a:schemeClr val="tx1"/>
          </a:solidFill>
          <a:ln w="25400">
            <a:solidFill>
              <a:srgbClr val="FFFF99"/>
            </a:solidFill>
          </a:ln>
        </p:spPr>
        <p:txBody>
          <a:bodyPr vert="horz" lIns="91440" tIns="45720" rIns="91440" bIns="45720" rtlCol="0" anchor="ctr">
            <a:noAutofit/>
          </a:bodyPr>
          <a:lstStyle>
            <a:lvl1pPr algn="ctr" defTabSz="685800" rtl="0" eaLnBrk="1" latinLnBrk="0" hangingPunct="1">
              <a:lnSpc>
                <a:spcPct val="90000"/>
              </a:lnSpc>
              <a:spcBef>
                <a:spcPct val="0"/>
              </a:spcBef>
              <a:buNone/>
              <a:defRPr sz="4800" b="1" kern="1200">
                <a:solidFill>
                  <a:srgbClr val="FFFF99"/>
                </a:solidFill>
                <a:latin typeface="Century Gothic" panose="020B0502020202020204" pitchFamily="34" charset="0"/>
                <a:ea typeface="+mj-ea"/>
                <a:cs typeface="+mj-cs"/>
              </a:defRPr>
            </a:lvl1pPr>
          </a:lstStyle>
          <a:p>
            <a:pPr marL="0" marR="0" lvl="0" indent="0" algn="l" defTabSz="685800" rtl="0" eaLnBrk="1" fontAlgn="auto" latinLnBrk="0" hangingPunct="1">
              <a:lnSpc>
                <a:spcPct val="90000"/>
              </a:lnSpc>
              <a:spcBef>
                <a:spcPts val="750"/>
              </a:spcBef>
              <a:spcAft>
                <a:spcPts val="0"/>
              </a:spcAft>
              <a:buClrTx/>
              <a:buSzTx/>
              <a:buFontTx/>
              <a:buNone/>
              <a:tabLst/>
              <a:defRPr/>
            </a:pPr>
            <a:r>
              <a:rPr kumimoji="0" lang="en-US" sz="2200" b="0" i="0" u="none" strike="noStrike" kern="1200" cap="none" spc="0" normalizeH="0" baseline="30000" noProof="0" dirty="0">
                <a:ln>
                  <a:noFill/>
                </a:ln>
                <a:solidFill>
                  <a:prstClr val="white"/>
                </a:solidFill>
                <a:effectLst/>
                <a:uLnTx/>
                <a:uFillTx/>
                <a:latin typeface="Cambria" panose="02040503050406030204" pitchFamily="18" charset="0"/>
                <a:ea typeface="Cambria" panose="02040503050406030204" pitchFamily="18" charset="0"/>
                <a:cs typeface="+mj-cs"/>
              </a:rPr>
              <a:t>Isaiah 29:13</a:t>
            </a:r>
            <a:r>
              <a:rPr kumimoji="0" lang="en-US" sz="2200" b="0" i="1" u="none" strike="noStrike" kern="1200" cap="none" spc="0" normalizeH="0" baseline="0" noProof="0" dirty="0">
                <a:ln>
                  <a:noFill/>
                </a:ln>
                <a:solidFill>
                  <a:srgbClr val="ED7D31">
                    <a:lumMod val="60000"/>
                    <a:lumOff val="40000"/>
                  </a:srgbClr>
                </a:solidFill>
                <a:effectLst/>
                <a:uLnTx/>
                <a:uFillTx/>
                <a:latin typeface="Cambria" panose="02040503050406030204" pitchFamily="18" charset="0"/>
                <a:ea typeface="Cambria" panose="02040503050406030204" pitchFamily="18" charset="0"/>
                <a:cs typeface="+mj-cs"/>
              </a:rPr>
              <a:t> </a:t>
            </a:r>
            <a:r>
              <a:rPr kumimoji="0" lang="en-US" sz="2200" b="1" i="1" u="none" strike="noStrike" kern="1200" cap="none" spc="0" normalizeH="0" baseline="0" noProof="0" dirty="0">
                <a:ln>
                  <a:noFill/>
                </a:ln>
                <a:solidFill>
                  <a:srgbClr val="ED7D31"/>
                </a:solidFill>
                <a:effectLst/>
                <a:uLnTx/>
                <a:uFillTx/>
                <a:latin typeface="Cambria" panose="02040503050406030204" pitchFamily="18" charset="0"/>
                <a:ea typeface="Cambria" panose="02040503050406030204" pitchFamily="18" charset="0"/>
                <a:cs typeface="+mj-cs"/>
              </a:rPr>
              <a:t> </a:t>
            </a:r>
            <a:r>
              <a:rPr kumimoji="0" lang="en-US" sz="2200" b="0" i="1" u="none" strike="noStrike" kern="1200" cap="none" spc="0" normalizeH="0" baseline="0" noProof="0" dirty="0">
                <a:ln>
                  <a:noFill/>
                </a:ln>
                <a:solidFill>
                  <a:srgbClr val="ED7D31">
                    <a:lumMod val="60000"/>
                    <a:lumOff val="40000"/>
                  </a:srgbClr>
                </a:solidFill>
                <a:effectLst/>
                <a:uLnTx/>
                <a:uFillTx/>
                <a:latin typeface="Cambria" panose="02040503050406030204" pitchFamily="18" charset="0"/>
                <a:ea typeface="Cambria" panose="02040503050406030204" pitchFamily="18" charset="0"/>
                <a:cs typeface="+mj-cs"/>
              </a:rPr>
              <a:t>And the Lord said: "Because this people draw near with their mouth and honor me with their lips, while their hearts are far from me, and their fear of me is a commandment taught by men… </a:t>
            </a:r>
            <a:r>
              <a:rPr kumimoji="0" lang="en-US" sz="2200" b="0" i="0" u="none" strike="noStrike" kern="1200" cap="none" spc="0" normalizeH="0" baseline="0" noProof="0" dirty="0">
                <a:ln>
                  <a:noFill/>
                </a:ln>
                <a:solidFill>
                  <a:srgbClr val="ED7D31">
                    <a:lumMod val="60000"/>
                    <a:lumOff val="40000"/>
                  </a:srgbClr>
                </a:solidFill>
                <a:effectLst/>
                <a:uLnTx/>
                <a:uFillTx/>
                <a:latin typeface="Cambria" panose="02040503050406030204" pitchFamily="18" charset="0"/>
                <a:ea typeface="Cambria" panose="02040503050406030204" pitchFamily="18" charset="0"/>
                <a:cs typeface="+mj-cs"/>
              </a:rPr>
              <a:t>(ESV)</a:t>
            </a:r>
            <a:endParaRPr kumimoji="0" lang="en-US" sz="2200" b="0" i="0" u="none" strike="noStrike" kern="1200" cap="none" spc="0" normalizeH="0" baseline="0" noProof="0" dirty="0">
              <a:ln>
                <a:noFill/>
              </a:ln>
              <a:solidFill>
                <a:prstClr val="white"/>
              </a:solidFill>
              <a:effectLst/>
              <a:uLnTx/>
              <a:uFillTx/>
              <a:latin typeface="Cambria" panose="02040503050406030204" pitchFamily="18" charset="0"/>
              <a:ea typeface="Cambria" panose="02040503050406030204" pitchFamily="18" charset="0"/>
              <a:cs typeface="+mj-cs"/>
            </a:endParaRPr>
          </a:p>
        </p:txBody>
      </p:sp>
      <p:sp>
        <p:nvSpPr>
          <p:cNvPr id="5" name="Content Placeholder 2">
            <a:extLst>
              <a:ext uri="{FF2B5EF4-FFF2-40B4-BE49-F238E27FC236}">
                <a16:creationId xmlns:a16="http://schemas.microsoft.com/office/drawing/2014/main" id="{CC22EE9C-83B0-AF45-39BA-966499BA4424}"/>
              </a:ext>
            </a:extLst>
          </p:cNvPr>
          <p:cNvSpPr>
            <a:spLocks noGrp="1"/>
          </p:cNvSpPr>
          <p:nvPr>
            <p:ph idx="1"/>
          </p:nvPr>
        </p:nvSpPr>
        <p:spPr>
          <a:xfrm>
            <a:off x="325730" y="3484925"/>
            <a:ext cx="8582802" cy="2805990"/>
          </a:xfrm>
        </p:spPr>
        <p:txBody>
          <a:bodyPr>
            <a:normAutofit fontScale="92500"/>
          </a:bodyPr>
          <a:lstStyle/>
          <a:p>
            <a:r>
              <a:rPr lang="en-US" dirty="0"/>
              <a:t>Therefore Jesus calls them “</a:t>
            </a:r>
            <a:r>
              <a:rPr lang="en-US" i="1" dirty="0">
                <a:solidFill>
                  <a:srgbClr val="5B9BD5">
                    <a:lumMod val="40000"/>
                    <a:lumOff val="60000"/>
                  </a:srgbClr>
                </a:solidFill>
                <a:latin typeface="Cambria" panose="02040503050406030204" pitchFamily="18" charset="0"/>
                <a:ea typeface="Cambria" panose="02040503050406030204" pitchFamily="18" charset="0"/>
              </a:rPr>
              <a:t>hypocrites</a:t>
            </a:r>
            <a:r>
              <a:rPr lang="en-US" dirty="0"/>
              <a:t>” because they teach others how to evade the commandments of God while pretending to be pious and devout.</a:t>
            </a:r>
          </a:p>
          <a:p>
            <a:r>
              <a:rPr lang="en-US" dirty="0"/>
              <a:t>It is at this point that Jesus cites </a:t>
            </a:r>
            <a:r>
              <a:rPr lang="en-US" dirty="0">
                <a:solidFill>
                  <a:srgbClr val="FFFF99"/>
                </a:solidFill>
              </a:rPr>
              <a:t>Isaiah 29:13</a:t>
            </a:r>
            <a:r>
              <a:rPr lang="en-US" dirty="0"/>
              <a:t> saying “</a:t>
            </a:r>
            <a:r>
              <a:rPr lang="en-US" sz="3300" i="1" dirty="0">
                <a:solidFill>
                  <a:srgbClr val="5B9BD5">
                    <a:lumMod val="40000"/>
                    <a:lumOff val="60000"/>
                  </a:srgbClr>
                </a:solidFill>
                <a:latin typeface="Cambria" panose="02040503050406030204" pitchFamily="18" charset="0"/>
                <a:ea typeface="Cambria" panose="02040503050406030204" pitchFamily="18" charset="0"/>
              </a:rPr>
              <a:t>Isaiah was right when he prophesied about you</a:t>
            </a:r>
            <a:r>
              <a:rPr lang="en-US" dirty="0"/>
              <a:t>” (Mat 15:7 NLT).</a:t>
            </a:r>
          </a:p>
          <a:p>
            <a:pPr marL="0" indent="0">
              <a:buNone/>
            </a:pPr>
            <a:endParaRPr lang="en-US" i="1" dirty="0">
              <a:solidFill>
                <a:srgbClr val="5B9BD5">
                  <a:lumMod val="40000"/>
                  <a:lumOff val="60000"/>
                </a:srgbClr>
              </a:solidFill>
              <a:latin typeface="Cambria" panose="02040503050406030204" pitchFamily="18" charset="0"/>
              <a:ea typeface="Cambria" panose="02040503050406030204" pitchFamily="18" charset="0"/>
            </a:endParaRPr>
          </a:p>
        </p:txBody>
      </p:sp>
      <p:sp>
        <p:nvSpPr>
          <p:cNvPr id="2" name="Title 1">
            <a:extLst>
              <a:ext uri="{FF2B5EF4-FFF2-40B4-BE49-F238E27FC236}">
                <a16:creationId xmlns:a16="http://schemas.microsoft.com/office/drawing/2014/main" id="{63F7999E-7458-A3F4-037E-C0C1792C2BE2}"/>
              </a:ext>
            </a:extLst>
          </p:cNvPr>
          <p:cNvSpPr txBox="1">
            <a:spLocks/>
          </p:cNvSpPr>
          <p:nvPr/>
        </p:nvSpPr>
        <p:spPr>
          <a:xfrm>
            <a:off x="0" y="975222"/>
            <a:ext cx="9144000" cy="1044497"/>
          </a:xfrm>
          <a:prstGeom prst="rect">
            <a:avLst/>
          </a:prstGeom>
          <a:solidFill>
            <a:schemeClr val="tx1"/>
          </a:solidFill>
          <a:ln w="25400">
            <a:solidFill>
              <a:srgbClr val="FFFF99"/>
            </a:solidFill>
          </a:ln>
        </p:spPr>
        <p:txBody>
          <a:bodyPr vert="horz" lIns="91440" tIns="45720" rIns="91440" bIns="45720" rtlCol="0" anchor="ctr">
            <a:noAutofit/>
          </a:bodyPr>
          <a:lstStyle>
            <a:lvl1pPr algn="ctr" defTabSz="685800" rtl="0" eaLnBrk="1" latinLnBrk="0" hangingPunct="1">
              <a:lnSpc>
                <a:spcPct val="90000"/>
              </a:lnSpc>
              <a:spcBef>
                <a:spcPct val="0"/>
              </a:spcBef>
              <a:buNone/>
              <a:defRPr sz="4800" b="1" kern="1200">
                <a:solidFill>
                  <a:srgbClr val="FFFF99"/>
                </a:solidFill>
                <a:latin typeface="Century Gothic" panose="020B0502020202020204" pitchFamily="34" charset="0"/>
                <a:ea typeface="+mj-ea"/>
                <a:cs typeface="+mj-cs"/>
              </a:defRPr>
            </a:lvl1pPr>
          </a:lstStyle>
          <a:p>
            <a:pPr lvl="0" algn="l">
              <a:spcBef>
                <a:spcPts val="750"/>
              </a:spcBef>
              <a:defRPr/>
            </a:pPr>
            <a:r>
              <a:rPr kumimoji="0" lang="en-US" sz="2200" b="0" i="0" u="none" strike="noStrike" kern="1200" cap="none" spc="0" normalizeH="0" baseline="30000" noProof="0" dirty="0">
                <a:ln>
                  <a:noFill/>
                </a:ln>
                <a:solidFill>
                  <a:prstClr val="white"/>
                </a:solidFill>
                <a:effectLst/>
                <a:uLnTx/>
                <a:uFillTx/>
                <a:latin typeface="Cambria" panose="02040503050406030204" pitchFamily="18" charset="0"/>
                <a:ea typeface="Cambria" panose="02040503050406030204" pitchFamily="18" charset="0"/>
                <a:cs typeface="+mj-cs"/>
              </a:rPr>
              <a:t>Mat 15:7</a:t>
            </a:r>
            <a:r>
              <a:rPr kumimoji="0" lang="en-US" sz="2200" b="0" i="1" u="none" strike="noStrike" kern="1200" cap="none" spc="0" normalizeH="0" baseline="0" noProof="0" dirty="0">
                <a:ln>
                  <a:noFill/>
                </a:ln>
                <a:solidFill>
                  <a:srgbClr val="ED7D31">
                    <a:lumMod val="60000"/>
                    <a:lumOff val="40000"/>
                  </a:srgbClr>
                </a:solidFill>
                <a:effectLst/>
                <a:uLnTx/>
                <a:uFillTx/>
                <a:latin typeface="Cambria" panose="02040503050406030204" pitchFamily="18" charset="0"/>
                <a:ea typeface="Cambria" panose="02040503050406030204" pitchFamily="18" charset="0"/>
                <a:cs typeface="+mj-cs"/>
              </a:rPr>
              <a:t> </a:t>
            </a:r>
            <a:r>
              <a:rPr lang="en-US" sz="2200" b="0" i="1" dirty="0">
                <a:solidFill>
                  <a:srgbClr val="5B9BD5">
                    <a:lumMod val="40000"/>
                    <a:lumOff val="60000"/>
                  </a:srgbClr>
                </a:solidFill>
                <a:latin typeface="Cambria" panose="02040503050406030204" pitchFamily="18" charset="0"/>
                <a:ea typeface="Cambria" panose="02040503050406030204" pitchFamily="18" charset="0"/>
              </a:rPr>
              <a:t> You hypocrites! Well did Isaiah prophesy of you, when he said: </a:t>
            </a:r>
            <a:r>
              <a:rPr lang="en-US" sz="2200" b="0" baseline="30000" dirty="0">
                <a:solidFill>
                  <a:prstClr val="white"/>
                </a:solidFill>
                <a:latin typeface="Cambria" panose="02040503050406030204" pitchFamily="18" charset="0"/>
                <a:ea typeface="Cambria" panose="02040503050406030204" pitchFamily="18" charset="0"/>
              </a:rPr>
              <a:t>8</a:t>
            </a:r>
            <a:r>
              <a:rPr lang="en-US" sz="2200" b="0" i="1" dirty="0">
                <a:solidFill>
                  <a:srgbClr val="5B9BD5">
                    <a:lumMod val="40000"/>
                    <a:lumOff val="60000"/>
                  </a:srgbClr>
                </a:solidFill>
                <a:latin typeface="Cambria" panose="02040503050406030204" pitchFamily="18" charset="0"/>
                <a:ea typeface="Cambria" panose="02040503050406030204" pitchFamily="18" charset="0"/>
              </a:rPr>
              <a:t> "'This people honors me with their lips, but their heart is far from me; </a:t>
            </a:r>
            <a:r>
              <a:rPr lang="en-US" sz="2200" b="0" baseline="30000" dirty="0">
                <a:solidFill>
                  <a:prstClr val="white"/>
                </a:solidFill>
                <a:latin typeface="Cambria" panose="02040503050406030204" pitchFamily="18" charset="0"/>
                <a:ea typeface="Cambria" panose="02040503050406030204" pitchFamily="18" charset="0"/>
              </a:rPr>
              <a:t>9</a:t>
            </a:r>
            <a:r>
              <a:rPr lang="en-US" sz="2200" b="0" i="1" dirty="0">
                <a:solidFill>
                  <a:srgbClr val="5B9BD5">
                    <a:lumMod val="40000"/>
                    <a:lumOff val="60000"/>
                  </a:srgbClr>
                </a:solidFill>
                <a:latin typeface="Cambria" panose="02040503050406030204" pitchFamily="18" charset="0"/>
                <a:ea typeface="Cambria" panose="02040503050406030204" pitchFamily="18" charset="0"/>
              </a:rPr>
              <a:t> in vain do they worship me, teaching as doctrines the commandments of men.'" </a:t>
            </a:r>
            <a:r>
              <a:rPr kumimoji="0" lang="en-US" sz="2200" b="0" i="0" u="none" strike="noStrike" kern="1200" cap="none" spc="0" normalizeH="0" baseline="0" noProof="0" dirty="0">
                <a:ln>
                  <a:noFill/>
                </a:ln>
                <a:solidFill>
                  <a:srgbClr val="5B9BD5">
                    <a:lumMod val="40000"/>
                    <a:lumOff val="60000"/>
                  </a:srgbClr>
                </a:solidFill>
                <a:effectLst/>
                <a:uLnTx/>
                <a:uFillTx/>
                <a:latin typeface="Calibri" panose="020F0502020204030204"/>
                <a:ea typeface="Cambria" panose="02040503050406030204" pitchFamily="18" charset="0"/>
                <a:cs typeface="+mj-cs"/>
              </a:rPr>
              <a:t>(ESV)</a:t>
            </a:r>
          </a:p>
        </p:txBody>
      </p:sp>
      <p:sp>
        <p:nvSpPr>
          <p:cNvPr id="3" name="Title 1">
            <a:extLst>
              <a:ext uri="{FF2B5EF4-FFF2-40B4-BE49-F238E27FC236}">
                <a16:creationId xmlns:a16="http://schemas.microsoft.com/office/drawing/2014/main" id="{711090A7-9F02-EECB-B03F-C1FC8ADB4D63}"/>
              </a:ext>
            </a:extLst>
          </p:cNvPr>
          <p:cNvSpPr txBox="1">
            <a:spLocks/>
          </p:cNvSpPr>
          <p:nvPr/>
        </p:nvSpPr>
        <p:spPr>
          <a:xfrm>
            <a:off x="0" y="2002848"/>
            <a:ext cx="9144000" cy="1275451"/>
          </a:xfrm>
          <a:prstGeom prst="rect">
            <a:avLst/>
          </a:prstGeom>
          <a:solidFill>
            <a:schemeClr val="tx1"/>
          </a:solidFill>
          <a:ln w="25400">
            <a:solidFill>
              <a:srgbClr val="FFFF99"/>
            </a:solidFill>
          </a:ln>
        </p:spPr>
        <p:txBody>
          <a:bodyPr vert="horz" lIns="91440" tIns="45720" rIns="91440" bIns="45720" rtlCol="0" anchor="ctr">
            <a:noAutofit/>
          </a:bodyPr>
          <a:lstStyle>
            <a:lvl1pPr algn="ctr" defTabSz="685800" rtl="0" eaLnBrk="1" latinLnBrk="0" hangingPunct="1">
              <a:lnSpc>
                <a:spcPct val="90000"/>
              </a:lnSpc>
              <a:spcBef>
                <a:spcPct val="0"/>
              </a:spcBef>
              <a:buNone/>
              <a:defRPr sz="4800" b="1" kern="1200">
                <a:solidFill>
                  <a:srgbClr val="FFFF99"/>
                </a:solidFill>
                <a:latin typeface="Century Gothic" panose="020B0502020202020204" pitchFamily="34" charset="0"/>
                <a:ea typeface="+mj-ea"/>
                <a:cs typeface="+mj-cs"/>
              </a:defRPr>
            </a:lvl1pPr>
          </a:lstStyle>
          <a:p>
            <a:pPr lvl="0" algn="l">
              <a:spcBef>
                <a:spcPts val="750"/>
              </a:spcBef>
              <a:defRPr/>
            </a:pPr>
            <a:r>
              <a:rPr kumimoji="0" lang="en-US" sz="2200" b="0" i="0" u="none" strike="noStrike" kern="1200" cap="none" spc="0" normalizeH="0" baseline="30000" noProof="0" dirty="0">
                <a:ln>
                  <a:noFill/>
                </a:ln>
                <a:solidFill>
                  <a:prstClr val="white"/>
                </a:solidFill>
                <a:effectLst/>
                <a:uLnTx/>
                <a:uFillTx/>
                <a:latin typeface="Cambria" panose="02040503050406030204" pitchFamily="18" charset="0"/>
                <a:ea typeface="Cambria" panose="02040503050406030204" pitchFamily="18" charset="0"/>
                <a:cs typeface="+mj-cs"/>
              </a:rPr>
              <a:t>Mark 7:6</a:t>
            </a:r>
            <a:r>
              <a:rPr kumimoji="0" lang="en-US" sz="2200" b="0" i="1" u="none" strike="noStrike" kern="1200" cap="none" spc="0" normalizeH="0" baseline="0" noProof="0" dirty="0">
                <a:ln>
                  <a:noFill/>
                </a:ln>
                <a:solidFill>
                  <a:srgbClr val="ED7D31">
                    <a:lumMod val="60000"/>
                    <a:lumOff val="40000"/>
                  </a:srgbClr>
                </a:solidFill>
                <a:effectLst/>
                <a:uLnTx/>
                <a:uFillTx/>
                <a:latin typeface="Cambria" panose="02040503050406030204" pitchFamily="18" charset="0"/>
                <a:ea typeface="Cambria" panose="02040503050406030204" pitchFamily="18" charset="0"/>
                <a:cs typeface="+mj-cs"/>
              </a:rPr>
              <a:t> </a:t>
            </a:r>
            <a:r>
              <a:rPr lang="en-US" sz="2200" b="0" i="1" dirty="0">
                <a:solidFill>
                  <a:srgbClr val="5B9BD5">
                    <a:lumMod val="40000"/>
                    <a:lumOff val="60000"/>
                  </a:srgbClr>
                </a:solidFill>
                <a:latin typeface="Cambria" panose="02040503050406030204" pitchFamily="18" charset="0"/>
                <a:ea typeface="Cambria" panose="02040503050406030204" pitchFamily="18" charset="0"/>
              </a:rPr>
              <a:t>And he said to them, “Well did Isaiah prophesy of you hypocrites, as it is written, ‘This people honors me with their lips, but their heart is far from me; </a:t>
            </a:r>
            <a:r>
              <a:rPr lang="en-US" sz="2200" b="0" baseline="30000" dirty="0">
                <a:solidFill>
                  <a:prstClr val="white"/>
                </a:solidFill>
                <a:latin typeface="Cambria" panose="02040503050406030204" pitchFamily="18" charset="0"/>
                <a:ea typeface="Cambria" panose="02040503050406030204" pitchFamily="18" charset="0"/>
              </a:rPr>
              <a:t>7</a:t>
            </a:r>
            <a:r>
              <a:rPr lang="en-US" sz="2200" b="0" i="1" dirty="0">
                <a:solidFill>
                  <a:srgbClr val="5B9BD5">
                    <a:lumMod val="40000"/>
                    <a:lumOff val="60000"/>
                  </a:srgbClr>
                </a:solidFill>
                <a:latin typeface="Cambria" panose="02040503050406030204" pitchFamily="18" charset="0"/>
                <a:ea typeface="Cambria" panose="02040503050406030204" pitchFamily="18" charset="0"/>
              </a:rPr>
              <a:t> in vain do they worship me, teaching as doctrines the commandments of men.’” </a:t>
            </a:r>
            <a:r>
              <a:rPr kumimoji="0" lang="en-US" sz="2200" b="0" i="0" u="none" strike="noStrike" kern="1200" cap="none" spc="0" normalizeH="0" baseline="0" noProof="0" dirty="0">
                <a:ln>
                  <a:noFill/>
                </a:ln>
                <a:solidFill>
                  <a:srgbClr val="5B9BD5">
                    <a:lumMod val="40000"/>
                    <a:lumOff val="60000"/>
                  </a:srgbClr>
                </a:solidFill>
                <a:effectLst/>
                <a:uLnTx/>
                <a:uFillTx/>
                <a:latin typeface="Calibri" panose="020F0502020204030204"/>
                <a:ea typeface="Cambria" panose="02040503050406030204" pitchFamily="18" charset="0"/>
                <a:cs typeface="+mj-cs"/>
              </a:rPr>
              <a:t>(ESV)</a:t>
            </a:r>
          </a:p>
        </p:txBody>
      </p:sp>
    </p:spTree>
    <p:extLst>
      <p:ext uri="{BB962C8B-B14F-4D97-AF65-F5344CB8AC3E}">
        <p14:creationId xmlns:p14="http://schemas.microsoft.com/office/powerpoint/2010/main" val="1550196694"/>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a:extLst>
              <a:ext uri="{FF2B5EF4-FFF2-40B4-BE49-F238E27FC236}">
                <a16:creationId xmlns:a16="http://schemas.microsoft.com/office/drawing/2014/main" id="{2C1D973C-6B9D-63A7-F3A2-DEAEE2D0EC42}"/>
              </a:ext>
            </a:extLst>
          </p:cNvPr>
          <p:cNvSpPr txBox="1"/>
          <p:nvPr/>
        </p:nvSpPr>
        <p:spPr>
          <a:xfrm>
            <a:off x="0" y="6488666"/>
            <a:ext cx="9144000"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William Hendriksen. </a:t>
            </a:r>
            <a:r>
              <a:rPr kumimoji="0" lang="en-US" sz="1800" b="0" i="1" u="none" strike="noStrike" kern="1200" cap="none" spc="0" normalizeH="0" baseline="0" noProof="0" dirty="0">
                <a:ln>
                  <a:noFill/>
                </a:ln>
                <a:solidFill>
                  <a:prstClr val="white"/>
                </a:solidFill>
                <a:effectLst/>
                <a:uLnTx/>
                <a:uFillTx/>
                <a:latin typeface="Calibri" panose="020F0502020204030204"/>
                <a:ea typeface="+mn-ea"/>
                <a:cs typeface="+mn-cs"/>
              </a:rPr>
              <a:t>Exposition of the Gospel According to Matthew </a:t>
            </a: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(pp. 612-615). </a:t>
            </a:r>
          </a:p>
        </p:txBody>
      </p:sp>
      <p:sp>
        <p:nvSpPr>
          <p:cNvPr id="6" name="Title 5">
            <a:extLst>
              <a:ext uri="{FF2B5EF4-FFF2-40B4-BE49-F238E27FC236}">
                <a16:creationId xmlns:a16="http://schemas.microsoft.com/office/drawing/2014/main" id="{14617549-0D4E-83AC-C4C0-5032F9ED1ADC}"/>
              </a:ext>
            </a:extLst>
          </p:cNvPr>
          <p:cNvSpPr>
            <a:spLocks noGrp="1"/>
          </p:cNvSpPr>
          <p:nvPr>
            <p:ph type="title"/>
          </p:nvPr>
        </p:nvSpPr>
        <p:spPr/>
        <p:txBody>
          <a:bodyPr/>
          <a:lstStyle/>
          <a:p>
            <a:endParaRPr lang="en-US" dirty="0"/>
          </a:p>
        </p:txBody>
      </p:sp>
      <p:sp>
        <p:nvSpPr>
          <p:cNvPr id="8" name="Title 1">
            <a:extLst>
              <a:ext uri="{FF2B5EF4-FFF2-40B4-BE49-F238E27FC236}">
                <a16:creationId xmlns:a16="http://schemas.microsoft.com/office/drawing/2014/main" id="{70F7D930-7AE4-D22C-3C88-BE0E516600FB}"/>
              </a:ext>
            </a:extLst>
          </p:cNvPr>
          <p:cNvSpPr txBox="1">
            <a:spLocks/>
          </p:cNvSpPr>
          <p:nvPr/>
        </p:nvSpPr>
        <p:spPr>
          <a:xfrm>
            <a:off x="0" y="-118277"/>
            <a:ext cx="9144000" cy="1093498"/>
          </a:xfrm>
          <a:prstGeom prst="rect">
            <a:avLst/>
          </a:prstGeom>
          <a:solidFill>
            <a:schemeClr val="tx1"/>
          </a:solidFill>
          <a:ln w="25400">
            <a:solidFill>
              <a:srgbClr val="FFFF99"/>
            </a:solidFill>
          </a:ln>
        </p:spPr>
        <p:txBody>
          <a:bodyPr vert="horz" lIns="91440" tIns="45720" rIns="91440" bIns="45720" rtlCol="0" anchor="ctr">
            <a:noAutofit/>
          </a:bodyPr>
          <a:lstStyle>
            <a:lvl1pPr algn="ctr" defTabSz="685800" rtl="0" eaLnBrk="1" latinLnBrk="0" hangingPunct="1">
              <a:lnSpc>
                <a:spcPct val="90000"/>
              </a:lnSpc>
              <a:spcBef>
                <a:spcPct val="0"/>
              </a:spcBef>
              <a:buNone/>
              <a:defRPr sz="4800" b="1" kern="1200">
                <a:solidFill>
                  <a:srgbClr val="FFFF99"/>
                </a:solidFill>
                <a:latin typeface="Century Gothic" panose="020B0502020202020204" pitchFamily="34" charset="0"/>
                <a:ea typeface="+mj-ea"/>
                <a:cs typeface="+mj-cs"/>
              </a:defRPr>
            </a:lvl1pPr>
          </a:lstStyle>
          <a:p>
            <a:pPr marL="0" marR="0" lvl="0" indent="0" algn="l" defTabSz="685800" rtl="0" eaLnBrk="1" fontAlgn="auto" latinLnBrk="0" hangingPunct="1">
              <a:lnSpc>
                <a:spcPct val="90000"/>
              </a:lnSpc>
              <a:spcBef>
                <a:spcPts val="750"/>
              </a:spcBef>
              <a:spcAft>
                <a:spcPts val="0"/>
              </a:spcAft>
              <a:buClrTx/>
              <a:buSzTx/>
              <a:buFontTx/>
              <a:buNone/>
              <a:tabLst/>
              <a:defRPr/>
            </a:pPr>
            <a:r>
              <a:rPr kumimoji="0" lang="en-US" sz="2200" b="0" i="0" u="none" strike="noStrike" kern="1200" cap="none" spc="0" normalizeH="0" baseline="30000" noProof="0" dirty="0">
                <a:ln>
                  <a:noFill/>
                </a:ln>
                <a:solidFill>
                  <a:prstClr val="white"/>
                </a:solidFill>
                <a:effectLst/>
                <a:uLnTx/>
                <a:uFillTx/>
                <a:latin typeface="Cambria" panose="02040503050406030204" pitchFamily="18" charset="0"/>
                <a:ea typeface="Cambria" panose="02040503050406030204" pitchFamily="18" charset="0"/>
                <a:cs typeface="+mj-cs"/>
              </a:rPr>
              <a:t>Isaiah 29:13</a:t>
            </a:r>
            <a:r>
              <a:rPr kumimoji="0" lang="en-US" sz="2200" b="0" i="1" u="none" strike="noStrike" kern="1200" cap="none" spc="0" normalizeH="0" baseline="0" noProof="0" dirty="0">
                <a:ln>
                  <a:noFill/>
                </a:ln>
                <a:solidFill>
                  <a:srgbClr val="ED7D31">
                    <a:lumMod val="60000"/>
                    <a:lumOff val="40000"/>
                  </a:srgbClr>
                </a:solidFill>
                <a:effectLst/>
                <a:uLnTx/>
                <a:uFillTx/>
                <a:latin typeface="Cambria" panose="02040503050406030204" pitchFamily="18" charset="0"/>
                <a:ea typeface="Cambria" panose="02040503050406030204" pitchFamily="18" charset="0"/>
                <a:cs typeface="+mj-cs"/>
              </a:rPr>
              <a:t> </a:t>
            </a:r>
            <a:r>
              <a:rPr kumimoji="0" lang="en-US" sz="2200" b="1" i="1" u="none" strike="noStrike" kern="1200" cap="none" spc="0" normalizeH="0" baseline="0" noProof="0" dirty="0">
                <a:ln>
                  <a:noFill/>
                </a:ln>
                <a:solidFill>
                  <a:srgbClr val="ED7D31"/>
                </a:solidFill>
                <a:effectLst/>
                <a:uLnTx/>
                <a:uFillTx/>
                <a:latin typeface="Cambria" panose="02040503050406030204" pitchFamily="18" charset="0"/>
                <a:ea typeface="Cambria" panose="02040503050406030204" pitchFamily="18" charset="0"/>
                <a:cs typeface="+mj-cs"/>
              </a:rPr>
              <a:t> </a:t>
            </a:r>
            <a:r>
              <a:rPr kumimoji="0" lang="en-US" sz="2200" b="0" i="1" u="none" strike="noStrike" kern="1200" cap="none" spc="0" normalizeH="0" baseline="0" noProof="0" dirty="0">
                <a:ln>
                  <a:noFill/>
                </a:ln>
                <a:solidFill>
                  <a:srgbClr val="ED7D31">
                    <a:lumMod val="60000"/>
                    <a:lumOff val="40000"/>
                  </a:srgbClr>
                </a:solidFill>
                <a:effectLst/>
                <a:uLnTx/>
                <a:uFillTx/>
                <a:latin typeface="Cambria" panose="02040503050406030204" pitchFamily="18" charset="0"/>
                <a:ea typeface="Cambria" panose="02040503050406030204" pitchFamily="18" charset="0"/>
                <a:cs typeface="+mj-cs"/>
              </a:rPr>
              <a:t>And the Lord said: "Because this people draw near with their mouth and honor me with their lips, while their hearts are far from me, and their fear of me is a commandment taught by men… </a:t>
            </a:r>
            <a:r>
              <a:rPr kumimoji="0" lang="en-US" sz="2200" b="0" i="0" u="none" strike="noStrike" kern="1200" cap="none" spc="0" normalizeH="0" baseline="0" noProof="0" dirty="0">
                <a:ln>
                  <a:noFill/>
                </a:ln>
                <a:solidFill>
                  <a:srgbClr val="ED7D31">
                    <a:lumMod val="60000"/>
                    <a:lumOff val="40000"/>
                  </a:srgbClr>
                </a:solidFill>
                <a:effectLst/>
                <a:uLnTx/>
                <a:uFillTx/>
                <a:latin typeface="Cambria" panose="02040503050406030204" pitchFamily="18" charset="0"/>
                <a:ea typeface="Cambria" panose="02040503050406030204" pitchFamily="18" charset="0"/>
                <a:cs typeface="+mj-cs"/>
              </a:rPr>
              <a:t>(ESV)</a:t>
            </a:r>
            <a:endParaRPr kumimoji="0" lang="en-US" sz="2200" b="0" i="0" u="none" strike="noStrike" kern="1200" cap="none" spc="0" normalizeH="0" baseline="0" noProof="0" dirty="0">
              <a:ln>
                <a:noFill/>
              </a:ln>
              <a:solidFill>
                <a:prstClr val="white"/>
              </a:solidFill>
              <a:effectLst/>
              <a:uLnTx/>
              <a:uFillTx/>
              <a:latin typeface="Cambria" panose="02040503050406030204" pitchFamily="18" charset="0"/>
              <a:ea typeface="Cambria" panose="02040503050406030204" pitchFamily="18" charset="0"/>
              <a:cs typeface="+mj-cs"/>
            </a:endParaRPr>
          </a:p>
        </p:txBody>
      </p:sp>
      <p:sp>
        <p:nvSpPr>
          <p:cNvPr id="5" name="Content Placeholder 2">
            <a:extLst>
              <a:ext uri="{FF2B5EF4-FFF2-40B4-BE49-F238E27FC236}">
                <a16:creationId xmlns:a16="http://schemas.microsoft.com/office/drawing/2014/main" id="{CC22EE9C-83B0-AF45-39BA-966499BA4424}"/>
              </a:ext>
            </a:extLst>
          </p:cNvPr>
          <p:cNvSpPr>
            <a:spLocks noGrp="1"/>
          </p:cNvSpPr>
          <p:nvPr>
            <p:ph idx="1"/>
          </p:nvPr>
        </p:nvSpPr>
        <p:spPr>
          <a:xfrm>
            <a:off x="325730" y="3484926"/>
            <a:ext cx="8582802" cy="2931572"/>
          </a:xfrm>
        </p:spPr>
        <p:txBody>
          <a:bodyPr>
            <a:normAutofit fontScale="92500" lnSpcReduction="20000"/>
          </a:bodyPr>
          <a:lstStyle/>
          <a:p>
            <a:r>
              <a:rPr lang="en-US" dirty="0"/>
              <a:t>By this, Jesus does not mean Isaiah was specifically talking about these Pharisees and scribes.</a:t>
            </a:r>
          </a:p>
          <a:p>
            <a:r>
              <a:rPr lang="en-US" dirty="0"/>
              <a:t>He meant that what Isaiah wrote concerning the people of his </a:t>
            </a:r>
            <a:r>
              <a:rPr lang="en-US" b="1" i="1" dirty="0"/>
              <a:t>own day </a:t>
            </a:r>
            <a:r>
              <a:rPr lang="en-US" dirty="0"/>
              <a:t>was still very relevant, for both then and now those condemned were honoring God with their </a:t>
            </a:r>
            <a:r>
              <a:rPr lang="en-US" b="1" i="1" dirty="0"/>
              <a:t>lips</a:t>
            </a:r>
            <a:r>
              <a:rPr lang="en-US" dirty="0"/>
              <a:t>, while their </a:t>
            </a:r>
            <a:r>
              <a:rPr lang="en-US" b="1" i="1" dirty="0"/>
              <a:t>hearts</a:t>
            </a:r>
            <a:r>
              <a:rPr lang="en-US" dirty="0"/>
              <a:t> were far removed from him.</a:t>
            </a:r>
          </a:p>
          <a:p>
            <a:r>
              <a:rPr lang="en-US" dirty="0"/>
              <a:t>History, in other words, was repeating itself.</a:t>
            </a:r>
          </a:p>
          <a:p>
            <a:pPr marL="0" indent="0">
              <a:buNone/>
            </a:pPr>
            <a:endParaRPr lang="en-US" i="1" dirty="0">
              <a:solidFill>
                <a:srgbClr val="5B9BD5">
                  <a:lumMod val="40000"/>
                  <a:lumOff val="60000"/>
                </a:srgbClr>
              </a:solidFill>
              <a:latin typeface="Cambria" panose="02040503050406030204" pitchFamily="18" charset="0"/>
              <a:ea typeface="Cambria" panose="02040503050406030204" pitchFamily="18" charset="0"/>
            </a:endParaRPr>
          </a:p>
        </p:txBody>
      </p:sp>
      <p:sp>
        <p:nvSpPr>
          <p:cNvPr id="2" name="Title 1">
            <a:extLst>
              <a:ext uri="{FF2B5EF4-FFF2-40B4-BE49-F238E27FC236}">
                <a16:creationId xmlns:a16="http://schemas.microsoft.com/office/drawing/2014/main" id="{63F7999E-7458-A3F4-037E-C0C1792C2BE2}"/>
              </a:ext>
            </a:extLst>
          </p:cNvPr>
          <p:cNvSpPr txBox="1">
            <a:spLocks/>
          </p:cNvSpPr>
          <p:nvPr/>
        </p:nvSpPr>
        <p:spPr>
          <a:xfrm>
            <a:off x="0" y="975222"/>
            <a:ext cx="9144000" cy="1044497"/>
          </a:xfrm>
          <a:prstGeom prst="rect">
            <a:avLst/>
          </a:prstGeom>
          <a:solidFill>
            <a:schemeClr val="tx1"/>
          </a:solidFill>
          <a:ln w="25400">
            <a:solidFill>
              <a:srgbClr val="FFFF99"/>
            </a:solidFill>
          </a:ln>
        </p:spPr>
        <p:txBody>
          <a:bodyPr vert="horz" lIns="91440" tIns="45720" rIns="91440" bIns="45720" rtlCol="0" anchor="ctr">
            <a:noAutofit/>
          </a:bodyPr>
          <a:lstStyle>
            <a:lvl1pPr algn="ctr" defTabSz="685800" rtl="0" eaLnBrk="1" latinLnBrk="0" hangingPunct="1">
              <a:lnSpc>
                <a:spcPct val="90000"/>
              </a:lnSpc>
              <a:spcBef>
                <a:spcPct val="0"/>
              </a:spcBef>
              <a:buNone/>
              <a:defRPr sz="4800" b="1" kern="1200">
                <a:solidFill>
                  <a:srgbClr val="FFFF99"/>
                </a:solidFill>
                <a:latin typeface="Century Gothic" panose="020B0502020202020204" pitchFamily="34" charset="0"/>
                <a:ea typeface="+mj-ea"/>
                <a:cs typeface="+mj-cs"/>
              </a:defRPr>
            </a:lvl1pPr>
          </a:lstStyle>
          <a:p>
            <a:pPr lvl="0" algn="l">
              <a:spcBef>
                <a:spcPts val="750"/>
              </a:spcBef>
              <a:defRPr/>
            </a:pPr>
            <a:r>
              <a:rPr kumimoji="0" lang="en-US" sz="2200" b="0" i="0" u="none" strike="noStrike" kern="1200" cap="none" spc="0" normalizeH="0" baseline="30000" noProof="0" dirty="0">
                <a:ln>
                  <a:noFill/>
                </a:ln>
                <a:solidFill>
                  <a:prstClr val="white"/>
                </a:solidFill>
                <a:effectLst/>
                <a:uLnTx/>
                <a:uFillTx/>
                <a:latin typeface="Cambria" panose="02040503050406030204" pitchFamily="18" charset="0"/>
                <a:ea typeface="Cambria" panose="02040503050406030204" pitchFamily="18" charset="0"/>
                <a:cs typeface="+mj-cs"/>
              </a:rPr>
              <a:t>Mat 15:7</a:t>
            </a:r>
            <a:r>
              <a:rPr kumimoji="0" lang="en-US" sz="2200" b="0" i="1" u="none" strike="noStrike" kern="1200" cap="none" spc="0" normalizeH="0" baseline="0" noProof="0" dirty="0">
                <a:ln>
                  <a:noFill/>
                </a:ln>
                <a:solidFill>
                  <a:srgbClr val="ED7D31">
                    <a:lumMod val="60000"/>
                    <a:lumOff val="40000"/>
                  </a:srgbClr>
                </a:solidFill>
                <a:effectLst/>
                <a:uLnTx/>
                <a:uFillTx/>
                <a:latin typeface="Cambria" panose="02040503050406030204" pitchFamily="18" charset="0"/>
                <a:ea typeface="Cambria" panose="02040503050406030204" pitchFamily="18" charset="0"/>
                <a:cs typeface="+mj-cs"/>
              </a:rPr>
              <a:t> </a:t>
            </a:r>
            <a:r>
              <a:rPr lang="en-US" sz="2200" b="0" i="1" dirty="0">
                <a:solidFill>
                  <a:srgbClr val="5B9BD5">
                    <a:lumMod val="40000"/>
                    <a:lumOff val="60000"/>
                  </a:srgbClr>
                </a:solidFill>
                <a:latin typeface="Cambria" panose="02040503050406030204" pitchFamily="18" charset="0"/>
                <a:ea typeface="Cambria" panose="02040503050406030204" pitchFamily="18" charset="0"/>
              </a:rPr>
              <a:t> You hypocrites! Well did Isaiah prophesy of you, when he said: </a:t>
            </a:r>
            <a:r>
              <a:rPr lang="en-US" sz="2200" b="0" baseline="30000" dirty="0">
                <a:solidFill>
                  <a:prstClr val="white"/>
                </a:solidFill>
                <a:latin typeface="Cambria" panose="02040503050406030204" pitchFamily="18" charset="0"/>
                <a:ea typeface="Cambria" panose="02040503050406030204" pitchFamily="18" charset="0"/>
              </a:rPr>
              <a:t>8</a:t>
            </a:r>
            <a:r>
              <a:rPr lang="en-US" sz="2200" b="0" i="1" dirty="0">
                <a:solidFill>
                  <a:srgbClr val="5B9BD5">
                    <a:lumMod val="40000"/>
                    <a:lumOff val="60000"/>
                  </a:srgbClr>
                </a:solidFill>
                <a:latin typeface="Cambria" panose="02040503050406030204" pitchFamily="18" charset="0"/>
                <a:ea typeface="Cambria" panose="02040503050406030204" pitchFamily="18" charset="0"/>
              </a:rPr>
              <a:t> "'This people honors me with their lips, but their heart is far from me; </a:t>
            </a:r>
            <a:r>
              <a:rPr lang="en-US" sz="2200" b="0" baseline="30000" dirty="0">
                <a:solidFill>
                  <a:prstClr val="white"/>
                </a:solidFill>
                <a:latin typeface="Cambria" panose="02040503050406030204" pitchFamily="18" charset="0"/>
                <a:ea typeface="Cambria" panose="02040503050406030204" pitchFamily="18" charset="0"/>
              </a:rPr>
              <a:t>9</a:t>
            </a:r>
            <a:r>
              <a:rPr lang="en-US" sz="2200" b="0" i="1" dirty="0">
                <a:solidFill>
                  <a:srgbClr val="5B9BD5">
                    <a:lumMod val="40000"/>
                    <a:lumOff val="60000"/>
                  </a:srgbClr>
                </a:solidFill>
                <a:latin typeface="Cambria" panose="02040503050406030204" pitchFamily="18" charset="0"/>
                <a:ea typeface="Cambria" panose="02040503050406030204" pitchFamily="18" charset="0"/>
              </a:rPr>
              <a:t> in vain do they worship me, teaching as doctrines the commandments of men.'" </a:t>
            </a:r>
            <a:r>
              <a:rPr kumimoji="0" lang="en-US" sz="2200" b="0" i="0" u="none" strike="noStrike" kern="1200" cap="none" spc="0" normalizeH="0" baseline="0" noProof="0" dirty="0">
                <a:ln>
                  <a:noFill/>
                </a:ln>
                <a:solidFill>
                  <a:srgbClr val="5B9BD5">
                    <a:lumMod val="40000"/>
                    <a:lumOff val="60000"/>
                  </a:srgbClr>
                </a:solidFill>
                <a:effectLst/>
                <a:uLnTx/>
                <a:uFillTx/>
                <a:latin typeface="Calibri" panose="020F0502020204030204"/>
                <a:ea typeface="Cambria" panose="02040503050406030204" pitchFamily="18" charset="0"/>
                <a:cs typeface="+mj-cs"/>
              </a:rPr>
              <a:t>(ESV)</a:t>
            </a:r>
          </a:p>
        </p:txBody>
      </p:sp>
      <p:sp>
        <p:nvSpPr>
          <p:cNvPr id="3" name="Title 1">
            <a:extLst>
              <a:ext uri="{FF2B5EF4-FFF2-40B4-BE49-F238E27FC236}">
                <a16:creationId xmlns:a16="http://schemas.microsoft.com/office/drawing/2014/main" id="{711090A7-9F02-EECB-B03F-C1FC8ADB4D63}"/>
              </a:ext>
            </a:extLst>
          </p:cNvPr>
          <p:cNvSpPr txBox="1">
            <a:spLocks/>
          </p:cNvSpPr>
          <p:nvPr/>
        </p:nvSpPr>
        <p:spPr>
          <a:xfrm>
            <a:off x="0" y="2002848"/>
            <a:ext cx="9144000" cy="1275451"/>
          </a:xfrm>
          <a:prstGeom prst="rect">
            <a:avLst/>
          </a:prstGeom>
          <a:solidFill>
            <a:schemeClr val="tx1"/>
          </a:solidFill>
          <a:ln w="25400">
            <a:solidFill>
              <a:srgbClr val="FFFF99"/>
            </a:solidFill>
          </a:ln>
        </p:spPr>
        <p:txBody>
          <a:bodyPr vert="horz" lIns="91440" tIns="45720" rIns="91440" bIns="45720" rtlCol="0" anchor="ctr">
            <a:noAutofit/>
          </a:bodyPr>
          <a:lstStyle>
            <a:lvl1pPr algn="ctr" defTabSz="685800" rtl="0" eaLnBrk="1" latinLnBrk="0" hangingPunct="1">
              <a:lnSpc>
                <a:spcPct val="90000"/>
              </a:lnSpc>
              <a:spcBef>
                <a:spcPct val="0"/>
              </a:spcBef>
              <a:buNone/>
              <a:defRPr sz="4800" b="1" kern="1200">
                <a:solidFill>
                  <a:srgbClr val="FFFF99"/>
                </a:solidFill>
                <a:latin typeface="Century Gothic" panose="020B0502020202020204" pitchFamily="34" charset="0"/>
                <a:ea typeface="+mj-ea"/>
                <a:cs typeface="+mj-cs"/>
              </a:defRPr>
            </a:lvl1pPr>
          </a:lstStyle>
          <a:p>
            <a:pPr lvl="0" algn="l">
              <a:spcBef>
                <a:spcPts val="750"/>
              </a:spcBef>
              <a:defRPr/>
            </a:pPr>
            <a:r>
              <a:rPr kumimoji="0" lang="en-US" sz="2200" b="0" i="0" u="none" strike="noStrike" kern="1200" cap="none" spc="0" normalizeH="0" baseline="30000" noProof="0" dirty="0">
                <a:ln>
                  <a:noFill/>
                </a:ln>
                <a:solidFill>
                  <a:prstClr val="white"/>
                </a:solidFill>
                <a:effectLst/>
                <a:uLnTx/>
                <a:uFillTx/>
                <a:latin typeface="Cambria" panose="02040503050406030204" pitchFamily="18" charset="0"/>
                <a:ea typeface="Cambria" panose="02040503050406030204" pitchFamily="18" charset="0"/>
                <a:cs typeface="+mj-cs"/>
              </a:rPr>
              <a:t>Mark 7:6</a:t>
            </a:r>
            <a:r>
              <a:rPr kumimoji="0" lang="en-US" sz="2200" b="0" i="1" u="none" strike="noStrike" kern="1200" cap="none" spc="0" normalizeH="0" baseline="0" noProof="0" dirty="0">
                <a:ln>
                  <a:noFill/>
                </a:ln>
                <a:solidFill>
                  <a:srgbClr val="ED7D31">
                    <a:lumMod val="60000"/>
                    <a:lumOff val="40000"/>
                  </a:srgbClr>
                </a:solidFill>
                <a:effectLst/>
                <a:uLnTx/>
                <a:uFillTx/>
                <a:latin typeface="Cambria" panose="02040503050406030204" pitchFamily="18" charset="0"/>
                <a:ea typeface="Cambria" panose="02040503050406030204" pitchFamily="18" charset="0"/>
                <a:cs typeface="+mj-cs"/>
              </a:rPr>
              <a:t> </a:t>
            </a:r>
            <a:r>
              <a:rPr lang="en-US" sz="2200" b="0" i="1" dirty="0">
                <a:solidFill>
                  <a:srgbClr val="5B9BD5">
                    <a:lumMod val="40000"/>
                    <a:lumOff val="60000"/>
                  </a:srgbClr>
                </a:solidFill>
                <a:latin typeface="Cambria" panose="02040503050406030204" pitchFamily="18" charset="0"/>
                <a:ea typeface="Cambria" panose="02040503050406030204" pitchFamily="18" charset="0"/>
              </a:rPr>
              <a:t>And he said to them, “Well did Isaiah prophesy of you hypocrites, as it is written, ‘This people honors me with their lips, but their heart is far from me; </a:t>
            </a:r>
            <a:r>
              <a:rPr lang="en-US" sz="2200" b="0" baseline="30000" dirty="0">
                <a:solidFill>
                  <a:prstClr val="white"/>
                </a:solidFill>
                <a:latin typeface="Cambria" panose="02040503050406030204" pitchFamily="18" charset="0"/>
                <a:ea typeface="Cambria" panose="02040503050406030204" pitchFamily="18" charset="0"/>
              </a:rPr>
              <a:t>7</a:t>
            </a:r>
            <a:r>
              <a:rPr lang="en-US" sz="2200" b="0" i="1" dirty="0">
                <a:solidFill>
                  <a:srgbClr val="5B9BD5">
                    <a:lumMod val="40000"/>
                    <a:lumOff val="60000"/>
                  </a:srgbClr>
                </a:solidFill>
                <a:latin typeface="Cambria" panose="02040503050406030204" pitchFamily="18" charset="0"/>
                <a:ea typeface="Cambria" panose="02040503050406030204" pitchFamily="18" charset="0"/>
              </a:rPr>
              <a:t> in vain do they worship me, teaching as doctrines the commandments of men.’” </a:t>
            </a:r>
            <a:r>
              <a:rPr kumimoji="0" lang="en-US" sz="2200" b="0" i="0" u="none" strike="noStrike" kern="1200" cap="none" spc="0" normalizeH="0" baseline="0" noProof="0" dirty="0">
                <a:ln>
                  <a:noFill/>
                </a:ln>
                <a:solidFill>
                  <a:srgbClr val="5B9BD5">
                    <a:lumMod val="40000"/>
                    <a:lumOff val="60000"/>
                  </a:srgbClr>
                </a:solidFill>
                <a:effectLst/>
                <a:uLnTx/>
                <a:uFillTx/>
                <a:latin typeface="Calibri" panose="020F0502020204030204"/>
                <a:ea typeface="Cambria" panose="02040503050406030204" pitchFamily="18" charset="0"/>
                <a:cs typeface="+mj-cs"/>
              </a:rPr>
              <a:t>(ESV)</a:t>
            </a:r>
          </a:p>
        </p:txBody>
      </p:sp>
    </p:spTree>
    <p:extLst>
      <p:ext uri="{BB962C8B-B14F-4D97-AF65-F5344CB8AC3E}">
        <p14:creationId xmlns:p14="http://schemas.microsoft.com/office/powerpoint/2010/main" val="1307736441"/>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a:extLst>
              <a:ext uri="{FF2B5EF4-FFF2-40B4-BE49-F238E27FC236}">
                <a16:creationId xmlns:a16="http://schemas.microsoft.com/office/drawing/2014/main" id="{2C1D973C-6B9D-63A7-F3A2-DEAEE2D0EC42}"/>
              </a:ext>
            </a:extLst>
          </p:cNvPr>
          <p:cNvSpPr txBox="1"/>
          <p:nvPr/>
        </p:nvSpPr>
        <p:spPr>
          <a:xfrm>
            <a:off x="0" y="6488666"/>
            <a:ext cx="9144000"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G. K. Beale and D. A. Carson. </a:t>
            </a:r>
            <a:r>
              <a:rPr kumimoji="0" lang="en-US" sz="1800" b="0" i="1" u="none" strike="noStrike" kern="1200" cap="none" spc="0" normalizeH="0" baseline="0" noProof="0" dirty="0">
                <a:ln>
                  <a:noFill/>
                </a:ln>
                <a:solidFill>
                  <a:prstClr val="white"/>
                </a:solidFill>
                <a:effectLst/>
                <a:uLnTx/>
                <a:uFillTx/>
                <a:latin typeface="Calibri" panose="020F0502020204030204"/>
                <a:ea typeface="+mn-ea"/>
                <a:cs typeface="+mn-cs"/>
              </a:rPr>
              <a:t>Commentary on the NT Use of the OT </a:t>
            </a: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(pp. </a:t>
            </a:r>
            <a:r>
              <a:rPr lang="en-US" dirty="0">
                <a:solidFill>
                  <a:prstClr val="white"/>
                </a:solidFill>
                <a:latin typeface="Calibri" panose="020F0502020204030204"/>
              </a:rPr>
              <a:t>697-698</a:t>
            </a: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 </a:t>
            </a:r>
          </a:p>
        </p:txBody>
      </p:sp>
      <p:sp>
        <p:nvSpPr>
          <p:cNvPr id="6" name="Title 5">
            <a:extLst>
              <a:ext uri="{FF2B5EF4-FFF2-40B4-BE49-F238E27FC236}">
                <a16:creationId xmlns:a16="http://schemas.microsoft.com/office/drawing/2014/main" id="{14617549-0D4E-83AC-C4C0-5032F9ED1ADC}"/>
              </a:ext>
            </a:extLst>
          </p:cNvPr>
          <p:cNvSpPr>
            <a:spLocks noGrp="1"/>
          </p:cNvSpPr>
          <p:nvPr>
            <p:ph type="title"/>
          </p:nvPr>
        </p:nvSpPr>
        <p:spPr/>
        <p:txBody>
          <a:bodyPr/>
          <a:lstStyle/>
          <a:p>
            <a:endParaRPr lang="en-US" dirty="0"/>
          </a:p>
        </p:txBody>
      </p:sp>
      <p:sp>
        <p:nvSpPr>
          <p:cNvPr id="8" name="Title 1">
            <a:extLst>
              <a:ext uri="{FF2B5EF4-FFF2-40B4-BE49-F238E27FC236}">
                <a16:creationId xmlns:a16="http://schemas.microsoft.com/office/drawing/2014/main" id="{70F7D930-7AE4-D22C-3C88-BE0E516600FB}"/>
              </a:ext>
            </a:extLst>
          </p:cNvPr>
          <p:cNvSpPr txBox="1">
            <a:spLocks/>
          </p:cNvSpPr>
          <p:nvPr/>
        </p:nvSpPr>
        <p:spPr>
          <a:xfrm>
            <a:off x="0" y="3"/>
            <a:ext cx="9144000" cy="1350012"/>
          </a:xfrm>
          <a:prstGeom prst="rect">
            <a:avLst/>
          </a:prstGeom>
          <a:solidFill>
            <a:schemeClr val="tx1"/>
          </a:solidFill>
          <a:ln w="25400">
            <a:solidFill>
              <a:srgbClr val="FFFF99"/>
            </a:solidFill>
          </a:ln>
        </p:spPr>
        <p:txBody>
          <a:bodyPr vert="horz" lIns="91440" tIns="45720" rIns="91440" bIns="45720" rtlCol="0" anchor="ctr">
            <a:noAutofit/>
          </a:bodyPr>
          <a:lstStyle>
            <a:lvl1pPr algn="ctr" defTabSz="685800" rtl="0" eaLnBrk="1" latinLnBrk="0" hangingPunct="1">
              <a:lnSpc>
                <a:spcPct val="90000"/>
              </a:lnSpc>
              <a:spcBef>
                <a:spcPct val="0"/>
              </a:spcBef>
              <a:buNone/>
              <a:defRPr sz="4800" b="1" kern="1200">
                <a:solidFill>
                  <a:srgbClr val="FFFF99"/>
                </a:solidFill>
                <a:latin typeface="Century Gothic" panose="020B0502020202020204" pitchFamily="34" charset="0"/>
                <a:ea typeface="+mj-ea"/>
                <a:cs typeface="+mj-cs"/>
              </a:defRPr>
            </a:lvl1pPr>
          </a:lstStyle>
          <a:p>
            <a:pPr marL="0" marR="0" lvl="0" indent="0" algn="l" defTabSz="685800" rtl="0" eaLnBrk="1" fontAlgn="auto" latinLnBrk="0" hangingPunct="1">
              <a:lnSpc>
                <a:spcPct val="90000"/>
              </a:lnSpc>
              <a:spcBef>
                <a:spcPts val="750"/>
              </a:spcBef>
              <a:spcAft>
                <a:spcPts val="0"/>
              </a:spcAft>
              <a:buClrTx/>
              <a:buSzTx/>
              <a:buFontTx/>
              <a:buNone/>
              <a:tabLst/>
              <a:defRPr/>
            </a:pPr>
            <a:r>
              <a:rPr kumimoji="0" lang="en-US" sz="2400" b="0" i="0" u="none" strike="noStrike" kern="1200" cap="none" spc="0" normalizeH="0" baseline="30000" noProof="0" dirty="0">
                <a:ln>
                  <a:noFill/>
                </a:ln>
                <a:solidFill>
                  <a:prstClr val="white"/>
                </a:solidFill>
                <a:effectLst/>
                <a:uLnTx/>
                <a:uFillTx/>
                <a:latin typeface="Cambria" panose="02040503050406030204" pitchFamily="18" charset="0"/>
                <a:ea typeface="Cambria" panose="02040503050406030204" pitchFamily="18" charset="0"/>
                <a:cs typeface="+mj-cs"/>
              </a:rPr>
              <a:t>Isaiah 29:14</a:t>
            </a:r>
            <a:r>
              <a:rPr kumimoji="0" lang="en-US" sz="2400" b="0" i="1" u="none" strike="noStrike" kern="1200" cap="none" spc="0" normalizeH="0" baseline="0" noProof="0" dirty="0">
                <a:ln>
                  <a:noFill/>
                </a:ln>
                <a:solidFill>
                  <a:srgbClr val="ED7D31">
                    <a:lumMod val="60000"/>
                    <a:lumOff val="40000"/>
                  </a:srgbClr>
                </a:solidFill>
                <a:effectLst/>
                <a:uLnTx/>
                <a:uFillTx/>
                <a:latin typeface="Cambria" panose="02040503050406030204" pitchFamily="18" charset="0"/>
                <a:ea typeface="Cambria" panose="02040503050406030204" pitchFamily="18" charset="0"/>
                <a:cs typeface="+mj-cs"/>
              </a:rPr>
              <a:t> </a:t>
            </a:r>
            <a:r>
              <a:rPr kumimoji="0" lang="en-US" sz="2400" b="1" i="1" u="none" strike="noStrike" kern="1200" cap="none" spc="0" normalizeH="0" baseline="0" noProof="0" dirty="0">
                <a:ln>
                  <a:noFill/>
                </a:ln>
                <a:solidFill>
                  <a:srgbClr val="ED7D31"/>
                </a:solidFill>
                <a:effectLst/>
                <a:uLnTx/>
                <a:uFillTx/>
                <a:latin typeface="Cambria" panose="02040503050406030204" pitchFamily="18" charset="0"/>
                <a:ea typeface="Cambria" panose="02040503050406030204" pitchFamily="18" charset="0"/>
                <a:cs typeface="+mj-cs"/>
              </a:rPr>
              <a:t> </a:t>
            </a:r>
            <a:r>
              <a:rPr lang="en-US" sz="2400" b="0" i="1" dirty="0">
                <a:solidFill>
                  <a:srgbClr val="ED7D31">
                    <a:lumMod val="60000"/>
                    <a:lumOff val="40000"/>
                  </a:srgbClr>
                </a:solidFill>
                <a:latin typeface="Cambria" panose="02040503050406030204" pitchFamily="18" charset="0"/>
                <a:ea typeface="Cambria" panose="02040503050406030204" pitchFamily="18" charset="0"/>
              </a:rPr>
              <a:t>Behold</a:t>
            </a:r>
            <a:r>
              <a:rPr kumimoji="0" lang="en-US" sz="2400" b="0" i="1" u="none" strike="noStrike" kern="1200" cap="none" spc="0" normalizeH="0" baseline="0" noProof="0" dirty="0">
                <a:ln>
                  <a:noFill/>
                </a:ln>
                <a:solidFill>
                  <a:srgbClr val="ED7D31">
                    <a:lumMod val="60000"/>
                    <a:lumOff val="40000"/>
                  </a:srgbClr>
                </a:solidFill>
                <a:effectLst/>
                <a:uLnTx/>
                <a:uFillTx/>
                <a:latin typeface="Cambria" panose="02040503050406030204" pitchFamily="18" charset="0"/>
                <a:ea typeface="Cambria" panose="02040503050406030204" pitchFamily="18" charset="0"/>
                <a:cs typeface="+mj-cs"/>
              </a:rPr>
              <a:t>, I will again do wonderful things with this people, with wonder upon wonder; and </a:t>
            </a:r>
            <a:r>
              <a:rPr kumimoji="0" lang="en-US" sz="2400" i="1" u="none" strike="noStrike" kern="1200" cap="none" spc="0" normalizeH="0" baseline="0" noProof="0" dirty="0">
                <a:ln>
                  <a:noFill/>
                </a:ln>
                <a:solidFill>
                  <a:schemeClr val="accent2"/>
                </a:solidFill>
                <a:effectLst/>
                <a:uLnTx/>
                <a:uFillTx/>
                <a:latin typeface="Cambria" panose="02040503050406030204" pitchFamily="18" charset="0"/>
                <a:ea typeface="Cambria" panose="02040503050406030204" pitchFamily="18" charset="0"/>
                <a:cs typeface="+mj-cs"/>
              </a:rPr>
              <a:t>the wisdom of their wise men shall perish, and the discernment of their discerning men shall be hidden</a:t>
            </a:r>
            <a:r>
              <a:rPr kumimoji="0" lang="en-US" sz="2400" b="0" i="1" u="none" strike="noStrike" kern="1200" cap="none" spc="0" normalizeH="0" baseline="0" noProof="0" dirty="0">
                <a:ln>
                  <a:noFill/>
                </a:ln>
                <a:solidFill>
                  <a:srgbClr val="ED7D31">
                    <a:lumMod val="60000"/>
                    <a:lumOff val="40000"/>
                  </a:srgbClr>
                </a:solidFill>
                <a:effectLst/>
                <a:uLnTx/>
                <a:uFillTx/>
                <a:latin typeface="Cambria" panose="02040503050406030204" pitchFamily="18" charset="0"/>
                <a:ea typeface="Cambria" panose="02040503050406030204" pitchFamily="18" charset="0"/>
                <a:cs typeface="+mj-cs"/>
              </a:rPr>
              <a:t>. </a:t>
            </a:r>
            <a:r>
              <a:rPr kumimoji="0" lang="en-US" sz="2400" b="0" i="0" u="none" strike="noStrike" kern="1200" cap="none" spc="0" normalizeH="0" baseline="0" noProof="0" dirty="0">
                <a:ln>
                  <a:noFill/>
                </a:ln>
                <a:solidFill>
                  <a:srgbClr val="ED7D31">
                    <a:lumMod val="60000"/>
                    <a:lumOff val="40000"/>
                  </a:srgbClr>
                </a:solidFill>
                <a:effectLst/>
                <a:uLnTx/>
                <a:uFillTx/>
                <a:latin typeface="Cambria" panose="02040503050406030204" pitchFamily="18" charset="0"/>
                <a:ea typeface="Cambria" panose="02040503050406030204" pitchFamily="18" charset="0"/>
                <a:cs typeface="+mj-cs"/>
              </a:rPr>
              <a:t>(ESV)</a:t>
            </a:r>
            <a:endParaRPr kumimoji="0" lang="en-US" sz="2400" b="0" i="0" u="none" strike="noStrike" kern="1200" cap="none" spc="0" normalizeH="0" baseline="0" noProof="0" dirty="0">
              <a:ln>
                <a:noFill/>
              </a:ln>
              <a:solidFill>
                <a:prstClr val="white"/>
              </a:solidFill>
              <a:effectLst/>
              <a:uLnTx/>
              <a:uFillTx/>
              <a:latin typeface="Cambria" panose="02040503050406030204" pitchFamily="18" charset="0"/>
              <a:ea typeface="Cambria" panose="02040503050406030204" pitchFamily="18" charset="0"/>
              <a:cs typeface="+mj-cs"/>
            </a:endParaRPr>
          </a:p>
        </p:txBody>
      </p:sp>
      <p:sp>
        <p:nvSpPr>
          <p:cNvPr id="9" name="Title 1">
            <a:extLst>
              <a:ext uri="{FF2B5EF4-FFF2-40B4-BE49-F238E27FC236}">
                <a16:creationId xmlns:a16="http://schemas.microsoft.com/office/drawing/2014/main" id="{D4BD0E45-49D7-D606-9A35-208F09FEFD7D}"/>
              </a:ext>
            </a:extLst>
          </p:cNvPr>
          <p:cNvSpPr txBox="1">
            <a:spLocks/>
          </p:cNvSpPr>
          <p:nvPr/>
        </p:nvSpPr>
        <p:spPr>
          <a:xfrm>
            <a:off x="11773" y="1340207"/>
            <a:ext cx="9144000" cy="928138"/>
          </a:xfrm>
          <a:prstGeom prst="rect">
            <a:avLst/>
          </a:prstGeom>
          <a:solidFill>
            <a:schemeClr val="tx1"/>
          </a:solidFill>
          <a:ln w="25400">
            <a:solidFill>
              <a:srgbClr val="FFFF99"/>
            </a:solidFill>
          </a:ln>
        </p:spPr>
        <p:txBody>
          <a:bodyPr vert="horz" lIns="91440" tIns="45720" rIns="91440" bIns="45720" rtlCol="0" anchor="ctr">
            <a:noAutofit/>
          </a:bodyPr>
          <a:lstStyle>
            <a:lvl1pPr algn="ctr" defTabSz="685800" rtl="0" eaLnBrk="1" latinLnBrk="0" hangingPunct="1">
              <a:lnSpc>
                <a:spcPct val="90000"/>
              </a:lnSpc>
              <a:spcBef>
                <a:spcPct val="0"/>
              </a:spcBef>
              <a:buNone/>
              <a:defRPr sz="4800" b="1" kern="1200">
                <a:solidFill>
                  <a:srgbClr val="FFFF99"/>
                </a:solidFill>
                <a:latin typeface="Century Gothic" panose="020B0502020202020204" pitchFamily="34" charset="0"/>
                <a:ea typeface="+mj-ea"/>
                <a:cs typeface="+mj-cs"/>
              </a:defRPr>
            </a:lvl1pPr>
          </a:lstStyle>
          <a:p>
            <a:pPr lvl="0" algn="l">
              <a:spcBef>
                <a:spcPts val="750"/>
              </a:spcBef>
              <a:defRPr/>
            </a:pPr>
            <a:r>
              <a:rPr kumimoji="0" lang="en-US" sz="2400" b="0" i="0" u="none" strike="noStrike" kern="1200" cap="none" spc="0" normalizeH="0" baseline="30000" noProof="0" dirty="0">
                <a:ln>
                  <a:noFill/>
                </a:ln>
                <a:solidFill>
                  <a:prstClr val="white"/>
                </a:solidFill>
                <a:effectLst/>
                <a:uLnTx/>
                <a:uFillTx/>
                <a:latin typeface="Cambria" panose="02040503050406030204" pitchFamily="18" charset="0"/>
                <a:ea typeface="Cambria" panose="02040503050406030204" pitchFamily="18" charset="0"/>
                <a:cs typeface="+mj-cs"/>
              </a:rPr>
              <a:t>1Cor 1:19</a:t>
            </a:r>
            <a:r>
              <a:rPr kumimoji="0" lang="en-US" sz="2400" b="0" i="1" u="none" strike="noStrike" kern="1200" cap="none" spc="0" normalizeH="0" baseline="0" noProof="0" dirty="0">
                <a:ln>
                  <a:noFill/>
                </a:ln>
                <a:solidFill>
                  <a:srgbClr val="ED7D31">
                    <a:lumMod val="60000"/>
                    <a:lumOff val="40000"/>
                  </a:srgbClr>
                </a:solidFill>
                <a:effectLst/>
                <a:uLnTx/>
                <a:uFillTx/>
                <a:latin typeface="Cambria" panose="02040503050406030204" pitchFamily="18" charset="0"/>
                <a:ea typeface="Cambria" panose="02040503050406030204" pitchFamily="18" charset="0"/>
                <a:cs typeface="+mj-cs"/>
              </a:rPr>
              <a:t> </a:t>
            </a:r>
            <a:r>
              <a:rPr lang="en-US" sz="2400" b="0" i="1" dirty="0">
                <a:solidFill>
                  <a:srgbClr val="5B9BD5">
                    <a:lumMod val="40000"/>
                    <a:lumOff val="60000"/>
                  </a:srgbClr>
                </a:solidFill>
                <a:latin typeface="Cambria" panose="02040503050406030204" pitchFamily="18" charset="0"/>
                <a:ea typeface="Cambria" panose="02040503050406030204" pitchFamily="18" charset="0"/>
              </a:rPr>
              <a:t>For it is written, “</a:t>
            </a:r>
            <a:r>
              <a:rPr lang="en-US" sz="2400" i="1" dirty="0">
                <a:solidFill>
                  <a:srgbClr val="00B0F0"/>
                </a:solidFill>
                <a:latin typeface="Cambria" panose="02040503050406030204" pitchFamily="18" charset="0"/>
                <a:ea typeface="Cambria" panose="02040503050406030204" pitchFamily="18" charset="0"/>
              </a:rPr>
              <a:t>I will destroy the wisdom of the wise, and the discernment of the discerning I will thwart</a:t>
            </a:r>
            <a:r>
              <a:rPr lang="en-US" sz="2400" b="0" i="1" dirty="0">
                <a:solidFill>
                  <a:srgbClr val="5B9BD5">
                    <a:lumMod val="40000"/>
                    <a:lumOff val="60000"/>
                  </a:srgbClr>
                </a:solidFill>
                <a:latin typeface="Cambria" panose="02040503050406030204" pitchFamily="18" charset="0"/>
                <a:ea typeface="Cambria" panose="02040503050406030204" pitchFamily="18" charset="0"/>
              </a:rPr>
              <a:t>.” </a:t>
            </a:r>
            <a:r>
              <a:rPr kumimoji="0" lang="en-US" sz="2400" b="0" i="0" u="none" strike="noStrike" kern="1200" cap="none" spc="0" normalizeH="0" baseline="0" noProof="0" dirty="0">
                <a:ln>
                  <a:noFill/>
                </a:ln>
                <a:solidFill>
                  <a:srgbClr val="5B9BD5">
                    <a:lumMod val="40000"/>
                    <a:lumOff val="60000"/>
                  </a:srgbClr>
                </a:solidFill>
                <a:effectLst/>
                <a:uLnTx/>
                <a:uFillTx/>
                <a:latin typeface="Calibri" panose="020F0502020204030204"/>
                <a:ea typeface="Cambria" panose="02040503050406030204" pitchFamily="18" charset="0"/>
                <a:cs typeface="+mj-cs"/>
              </a:rPr>
              <a:t>(ESV)</a:t>
            </a:r>
          </a:p>
        </p:txBody>
      </p:sp>
      <p:sp>
        <p:nvSpPr>
          <p:cNvPr id="5" name="Content Placeholder 2">
            <a:extLst>
              <a:ext uri="{FF2B5EF4-FFF2-40B4-BE49-F238E27FC236}">
                <a16:creationId xmlns:a16="http://schemas.microsoft.com/office/drawing/2014/main" id="{CC22EE9C-83B0-AF45-39BA-966499BA4424}"/>
              </a:ext>
            </a:extLst>
          </p:cNvPr>
          <p:cNvSpPr>
            <a:spLocks noGrp="1"/>
          </p:cNvSpPr>
          <p:nvPr>
            <p:ph idx="1"/>
          </p:nvPr>
        </p:nvSpPr>
        <p:spPr>
          <a:xfrm>
            <a:off x="325730" y="2441016"/>
            <a:ext cx="8582802" cy="4077519"/>
          </a:xfrm>
        </p:spPr>
        <p:txBody>
          <a:bodyPr>
            <a:normAutofit/>
          </a:bodyPr>
          <a:lstStyle/>
          <a:p>
            <a:r>
              <a:rPr lang="en-US" dirty="0"/>
              <a:t>The Apostle Paul cites </a:t>
            </a:r>
            <a:r>
              <a:rPr lang="en-US" dirty="0">
                <a:solidFill>
                  <a:srgbClr val="FFFF99"/>
                </a:solidFill>
              </a:rPr>
              <a:t>Isaiah 29:14 </a:t>
            </a:r>
            <a:r>
              <a:rPr lang="en-US" dirty="0"/>
              <a:t>in </a:t>
            </a:r>
            <a:r>
              <a:rPr lang="en-US" dirty="0">
                <a:solidFill>
                  <a:srgbClr val="FFFF99"/>
                </a:solidFill>
              </a:rPr>
              <a:t>1 Cor 1:19</a:t>
            </a:r>
            <a:r>
              <a:rPr lang="en-US" dirty="0"/>
              <a:t>.</a:t>
            </a:r>
          </a:p>
          <a:p>
            <a:r>
              <a:rPr lang="en-US" dirty="0"/>
              <a:t>In this section of his letter to the Corinthians, Paul shows that human wisdom (which the Corinthians held in high regard) is </a:t>
            </a:r>
            <a:r>
              <a:rPr lang="en-US" b="1" i="1" dirty="0"/>
              <a:t>diametrically opposed</a:t>
            </a:r>
            <a:r>
              <a:rPr lang="en-US" dirty="0"/>
              <a:t> to the </a:t>
            </a:r>
            <a:r>
              <a:rPr lang="en-US" b="1" i="1" dirty="0"/>
              <a:t>message of the Gospel</a:t>
            </a:r>
            <a:r>
              <a:rPr lang="en-US" dirty="0"/>
              <a:t>.</a:t>
            </a:r>
          </a:p>
          <a:p>
            <a:r>
              <a:rPr lang="en-US" dirty="0"/>
              <a:t>Several aspects of </a:t>
            </a:r>
            <a:r>
              <a:rPr lang="en-US" dirty="0">
                <a:solidFill>
                  <a:srgbClr val="FFFF99"/>
                </a:solidFill>
              </a:rPr>
              <a:t>Isaiah 29:14</a:t>
            </a:r>
            <a:r>
              <a:rPr lang="en-US" dirty="0"/>
              <a:t> and the surrounding verses fit very well with Paul with the point Paul is making to the Corinthians.</a:t>
            </a:r>
          </a:p>
        </p:txBody>
      </p:sp>
    </p:spTree>
    <p:extLst>
      <p:ext uri="{BB962C8B-B14F-4D97-AF65-F5344CB8AC3E}">
        <p14:creationId xmlns:p14="http://schemas.microsoft.com/office/powerpoint/2010/main" val="3776503063"/>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p:cTn id="7" dur="500" fill="hold"/>
                                        <p:tgtEl>
                                          <p:spTgt spid="9"/>
                                        </p:tgtEl>
                                        <p:attrNameLst>
                                          <p:attrName>ppt_w</p:attrName>
                                        </p:attrNameLst>
                                      </p:cBhvr>
                                      <p:tavLst>
                                        <p:tav tm="0">
                                          <p:val>
                                            <p:fltVal val="0"/>
                                          </p:val>
                                        </p:tav>
                                        <p:tav tm="100000">
                                          <p:val>
                                            <p:strVal val="#ppt_w"/>
                                          </p:val>
                                        </p:tav>
                                      </p:tavLst>
                                    </p:anim>
                                    <p:anim calcmode="lin" valueType="num">
                                      <p:cBhvr>
                                        <p:cTn id="8" dur="500" fill="hold"/>
                                        <p:tgtEl>
                                          <p:spTgt spid="9"/>
                                        </p:tgtEl>
                                        <p:attrNameLst>
                                          <p:attrName>ppt_h</p:attrName>
                                        </p:attrNameLst>
                                      </p:cBhvr>
                                      <p:tavLst>
                                        <p:tav tm="0">
                                          <p:val>
                                            <p:fltVal val="0"/>
                                          </p:val>
                                        </p:tav>
                                        <p:tav tm="100000">
                                          <p:val>
                                            <p:strVal val="#ppt_h"/>
                                          </p:val>
                                        </p:tav>
                                      </p:tavLst>
                                    </p:anim>
                                    <p:animEffect transition="in" filter="fade">
                                      <p:cBhvr>
                                        <p:cTn id="9" dur="500"/>
                                        <p:tgtEl>
                                          <p:spTgt spid="9"/>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0" end="0"/>
                                            </p:txEl>
                                          </p:spTgt>
                                        </p:tgtEl>
                                        <p:attrNameLst>
                                          <p:attrName>style.visibility</p:attrName>
                                        </p:attrNameLst>
                                      </p:cBhvr>
                                      <p:to>
                                        <p:strVal val="visible"/>
                                      </p:to>
                                    </p:set>
                                    <p:anim calcmode="lin" valueType="num">
                                      <p:cBhvr>
                                        <p:cTn id="14" dur="500" fill="hold"/>
                                        <p:tgtEl>
                                          <p:spTgt spid="5">
                                            <p:txEl>
                                              <p:pRg st="0" end="0"/>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0" end="0"/>
                                            </p:txEl>
                                          </p:spTgt>
                                        </p:tgtEl>
                                        <p:attrNameLst>
                                          <p:attrName>ppt_h</p:attrName>
                                        </p:attrNameLst>
                                      </p:cBhvr>
                                      <p:tavLst>
                                        <p:tav tm="0">
                                          <p:val>
                                            <p:fltVal val="0"/>
                                          </p:val>
                                        </p:tav>
                                        <p:tav tm="100000">
                                          <p:val>
                                            <p:strVal val="#ppt_h"/>
                                          </p:val>
                                        </p:tav>
                                      </p:tavLst>
                                    </p:anim>
                                    <p:animEffect transition="in" filter="fade">
                                      <p:cBhvr>
                                        <p:cTn id="16" dur="500"/>
                                        <p:tgtEl>
                                          <p:spTgt spid="5">
                                            <p:txEl>
                                              <p:pRg st="0" end="0"/>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1" end="1"/>
                                            </p:txEl>
                                          </p:spTgt>
                                        </p:tgtEl>
                                        <p:attrNameLst>
                                          <p:attrName>style.visibility</p:attrName>
                                        </p:attrNameLst>
                                      </p:cBhvr>
                                      <p:to>
                                        <p:strVal val="visible"/>
                                      </p:to>
                                    </p:set>
                                    <p:anim calcmode="lin" valueType="num">
                                      <p:cBhvr>
                                        <p:cTn id="21"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23" dur="500"/>
                                        <p:tgtEl>
                                          <p:spTgt spid="5">
                                            <p:txEl>
                                              <p:pRg st="1" end="1"/>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5">
                                            <p:txEl>
                                              <p:pRg st="2" end="2"/>
                                            </p:txEl>
                                          </p:spTgt>
                                        </p:tgtEl>
                                        <p:attrNameLst>
                                          <p:attrName>style.visibility</p:attrName>
                                        </p:attrNameLst>
                                      </p:cBhvr>
                                      <p:to>
                                        <p:strVal val="visible"/>
                                      </p:to>
                                    </p:set>
                                    <p:anim calcmode="lin" valueType="num">
                                      <p:cBhvr>
                                        <p:cTn id="28"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29"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30" dur="500"/>
                                        <p:tgtEl>
                                          <p:spTgt spid="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a:extLst>
              <a:ext uri="{FF2B5EF4-FFF2-40B4-BE49-F238E27FC236}">
                <a16:creationId xmlns:a16="http://schemas.microsoft.com/office/drawing/2014/main" id="{2C1D973C-6B9D-63A7-F3A2-DEAEE2D0EC42}"/>
              </a:ext>
            </a:extLst>
          </p:cNvPr>
          <p:cNvSpPr txBox="1"/>
          <p:nvPr/>
        </p:nvSpPr>
        <p:spPr>
          <a:xfrm>
            <a:off x="0" y="6488666"/>
            <a:ext cx="9144000"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G. K. Beale and D. A. Carson. </a:t>
            </a:r>
            <a:r>
              <a:rPr kumimoji="0" lang="en-US" sz="1800" b="0" i="1" u="none" strike="noStrike" kern="1200" cap="none" spc="0" normalizeH="0" baseline="0" noProof="0" dirty="0">
                <a:ln>
                  <a:noFill/>
                </a:ln>
                <a:solidFill>
                  <a:prstClr val="white"/>
                </a:solidFill>
                <a:effectLst/>
                <a:uLnTx/>
                <a:uFillTx/>
                <a:latin typeface="Calibri" panose="020F0502020204030204"/>
                <a:ea typeface="+mn-ea"/>
                <a:cs typeface="+mn-cs"/>
              </a:rPr>
              <a:t>Commentary on the NT Use of the OT </a:t>
            </a: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(pp. </a:t>
            </a:r>
            <a:r>
              <a:rPr lang="en-US" dirty="0">
                <a:solidFill>
                  <a:prstClr val="white"/>
                </a:solidFill>
                <a:latin typeface="Calibri" panose="020F0502020204030204"/>
              </a:rPr>
              <a:t>697-698</a:t>
            </a: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 </a:t>
            </a:r>
          </a:p>
        </p:txBody>
      </p:sp>
      <p:sp>
        <p:nvSpPr>
          <p:cNvPr id="6" name="Title 5">
            <a:extLst>
              <a:ext uri="{FF2B5EF4-FFF2-40B4-BE49-F238E27FC236}">
                <a16:creationId xmlns:a16="http://schemas.microsoft.com/office/drawing/2014/main" id="{14617549-0D4E-83AC-C4C0-5032F9ED1ADC}"/>
              </a:ext>
            </a:extLst>
          </p:cNvPr>
          <p:cNvSpPr>
            <a:spLocks noGrp="1"/>
          </p:cNvSpPr>
          <p:nvPr>
            <p:ph type="title"/>
          </p:nvPr>
        </p:nvSpPr>
        <p:spPr/>
        <p:txBody>
          <a:bodyPr/>
          <a:lstStyle/>
          <a:p>
            <a:endParaRPr lang="en-US" dirty="0"/>
          </a:p>
        </p:txBody>
      </p:sp>
      <p:sp>
        <p:nvSpPr>
          <p:cNvPr id="8" name="Title 1">
            <a:extLst>
              <a:ext uri="{FF2B5EF4-FFF2-40B4-BE49-F238E27FC236}">
                <a16:creationId xmlns:a16="http://schemas.microsoft.com/office/drawing/2014/main" id="{70F7D930-7AE4-D22C-3C88-BE0E516600FB}"/>
              </a:ext>
            </a:extLst>
          </p:cNvPr>
          <p:cNvSpPr txBox="1">
            <a:spLocks/>
          </p:cNvSpPr>
          <p:nvPr/>
        </p:nvSpPr>
        <p:spPr>
          <a:xfrm>
            <a:off x="0" y="3"/>
            <a:ext cx="9144000" cy="1350012"/>
          </a:xfrm>
          <a:prstGeom prst="rect">
            <a:avLst/>
          </a:prstGeom>
          <a:solidFill>
            <a:schemeClr val="tx1"/>
          </a:solidFill>
          <a:ln w="25400">
            <a:solidFill>
              <a:srgbClr val="FFFF99"/>
            </a:solidFill>
          </a:ln>
        </p:spPr>
        <p:txBody>
          <a:bodyPr vert="horz" lIns="91440" tIns="45720" rIns="91440" bIns="45720" rtlCol="0" anchor="ctr">
            <a:noAutofit/>
          </a:bodyPr>
          <a:lstStyle>
            <a:lvl1pPr algn="ctr" defTabSz="685800" rtl="0" eaLnBrk="1" latinLnBrk="0" hangingPunct="1">
              <a:lnSpc>
                <a:spcPct val="90000"/>
              </a:lnSpc>
              <a:spcBef>
                <a:spcPct val="0"/>
              </a:spcBef>
              <a:buNone/>
              <a:defRPr sz="4800" b="1" kern="1200">
                <a:solidFill>
                  <a:srgbClr val="FFFF99"/>
                </a:solidFill>
                <a:latin typeface="Century Gothic" panose="020B0502020202020204" pitchFamily="34" charset="0"/>
                <a:ea typeface="+mj-ea"/>
                <a:cs typeface="+mj-cs"/>
              </a:defRPr>
            </a:lvl1pPr>
          </a:lstStyle>
          <a:p>
            <a:pPr marL="0" marR="0" lvl="0" indent="0" algn="l" defTabSz="685800" rtl="0" eaLnBrk="1" fontAlgn="auto" latinLnBrk="0" hangingPunct="1">
              <a:lnSpc>
                <a:spcPct val="90000"/>
              </a:lnSpc>
              <a:spcBef>
                <a:spcPts val="750"/>
              </a:spcBef>
              <a:spcAft>
                <a:spcPts val="0"/>
              </a:spcAft>
              <a:buClrTx/>
              <a:buSzTx/>
              <a:buFontTx/>
              <a:buNone/>
              <a:tabLst/>
              <a:defRPr/>
            </a:pPr>
            <a:r>
              <a:rPr kumimoji="0" lang="en-US" sz="2400" b="0" i="0" u="none" strike="noStrike" kern="1200" cap="none" spc="0" normalizeH="0" baseline="30000" noProof="0" dirty="0">
                <a:ln>
                  <a:noFill/>
                </a:ln>
                <a:solidFill>
                  <a:prstClr val="white"/>
                </a:solidFill>
                <a:effectLst/>
                <a:uLnTx/>
                <a:uFillTx/>
                <a:latin typeface="Cambria" panose="02040503050406030204" pitchFamily="18" charset="0"/>
                <a:ea typeface="Cambria" panose="02040503050406030204" pitchFamily="18" charset="0"/>
                <a:cs typeface="+mj-cs"/>
              </a:rPr>
              <a:t>Isaiah 29:14</a:t>
            </a:r>
            <a:r>
              <a:rPr kumimoji="0" lang="en-US" sz="2400" b="0" i="1" u="none" strike="noStrike" kern="1200" cap="none" spc="0" normalizeH="0" baseline="0" noProof="0" dirty="0">
                <a:ln>
                  <a:noFill/>
                </a:ln>
                <a:solidFill>
                  <a:srgbClr val="ED7D31">
                    <a:lumMod val="60000"/>
                    <a:lumOff val="40000"/>
                  </a:srgbClr>
                </a:solidFill>
                <a:effectLst/>
                <a:uLnTx/>
                <a:uFillTx/>
                <a:latin typeface="Cambria" panose="02040503050406030204" pitchFamily="18" charset="0"/>
                <a:ea typeface="Cambria" panose="02040503050406030204" pitchFamily="18" charset="0"/>
                <a:cs typeface="+mj-cs"/>
              </a:rPr>
              <a:t> </a:t>
            </a:r>
            <a:r>
              <a:rPr kumimoji="0" lang="en-US" sz="2400" b="1" i="1" u="none" strike="noStrike" kern="1200" cap="none" spc="0" normalizeH="0" baseline="0" noProof="0" dirty="0">
                <a:ln>
                  <a:noFill/>
                </a:ln>
                <a:solidFill>
                  <a:srgbClr val="ED7D31"/>
                </a:solidFill>
                <a:effectLst/>
                <a:uLnTx/>
                <a:uFillTx/>
                <a:latin typeface="Cambria" panose="02040503050406030204" pitchFamily="18" charset="0"/>
                <a:ea typeface="Cambria" panose="02040503050406030204" pitchFamily="18" charset="0"/>
                <a:cs typeface="+mj-cs"/>
              </a:rPr>
              <a:t> </a:t>
            </a:r>
            <a:r>
              <a:rPr lang="en-US" sz="2400" b="0" i="1" dirty="0">
                <a:solidFill>
                  <a:srgbClr val="ED7D31">
                    <a:lumMod val="60000"/>
                    <a:lumOff val="40000"/>
                  </a:srgbClr>
                </a:solidFill>
                <a:latin typeface="Cambria" panose="02040503050406030204" pitchFamily="18" charset="0"/>
                <a:ea typeface="Cambria" panose="02040503050406030204" pitchFamily="18" charset="0"/>
              </a:rPr>
              <a:t>Behold</a:t>
            </a:r>
            <a:r>
              <a:rPr kumimoji="0" lang="en-US" sz="2400" b="0" i="1" u="none" strike="noStrike" kern="1200" cap="none" spc="0" normalizeH="0" baseline="0" noProof="0" dirty="0">
                <a:ln>
                  <a:noFill/>
                </a:ln>
                <a:solidFill>
                  <a:srgbClr val="ED7D31">
                    <a:lumMod val="60000"/>
                    <a:lumOff val="40000"/>
                  </a:srgbClr>
                </a:solidFill>
                <a:effectLst/>
                <a:uLnTx/>
                <a:uFillTx/>
                <a:latin typeface="Cambria" panose="02040503050406030204" pitchFamily="18" charset="0"/>
                <a:ea typeface="Cambria" panose="02040503050406030204" pitchFamily="18" charset="0"/>
                <a:cs typeface="+mj-cs"/>
              </a:rPr>
              <a:t>, I will again do wonderful things with this people, with wonder upon wonder; and the wisdom of their wise men shall perish, and the discernment of their discerning men shall be hidden. </a:t>
            </a:r>
            <a:r>
              <a:rPr kumimoji="0" lang="en-US" sz="2400" b="0" i="0" u="none" strike="noStrike" kern="1200" cap="none" spc="0" normalizeH="0" baseline="0" noProof="0" dirty="0">
                <a:ln>
                  <a:noFill/>
                </a:ln>
                <a:solidFill>
                  <a:srgbClr val="ED7D31">
                    <a:lumMod val="60000"/>
                    <a:lumOff val="40000"/>
                  </a:srgbClr>
                </a:solidFill>
                <a:effectLst/>
                <a:uLnTx/>
                <a:uFillTx/>
                <a:latin typeface="Cambria" panose="02040503050406030204" pitchFamily="18" charset="0"/>
                <a:ea typeface="Cambria" panose="02040503050406030204" pitchFamily="18" charset="0"/>
                <a:cs typeface="+mj-cs"/>
              </a:rPr>
              <a:t>(ESV)</a:t>
            </a:r>
            <a:endParaRPr kumimoji="0" lang="en-US" sz="2400" b="0" i="0" u="none" strike="noStrike" kern="1200" cap="none" spc="0" normalizeH="0" baseline="0" noProof="0" dirty="0">
              <a:ln>
                <a:noFill/>
              </a:ln>
              <a:solidFill>
                <a:prstClr val="white"/>
              </a:solidFill>
              <a:effectLst/>
              <a:uLnTx/>
              <a:uFillTx/>
              <a:latin typeface="Cambria" panose="02040503050406030204" pitchFamily="18" charset="0"/>
              <a:ea typeface="Cambria" panose="02040503050406030204" pitchFamily="18" charset="0"/>
              <a:cs typeface="+mj-cs"/>
            </a:endParaRPr>
          </a:p>
        </p:txBody>
      </p:sp>
      <p:sp>
        <p:nvSpPr>
          <p:cNvPr id="9" name="Title 1">
            <a:extLst>
              <a:ext uri="{FF2B5EF4-FFF2-40B4-BE49-F238E27FC236}">
                <a16:creationId xmlns:a16="http://schemas.microsoft.com/office/drawing/2014/main" id="{D4BD0E45-49D7-D606-9A35-208F09FEFD7D}"/>
              </a:ext>
            </a:extLst>
          </p:cNvPr>
          <p:cNvSpPr txBox="1">
            <a:spLocks/>
          </p:cNvSpPr>
          <p:nvPr/>
        </p:nvSpPr>
        <p:spPr>
          <a:xfrm>
            <a:off x="11773" y="1340207"/>
            <a:ext cx="9144000" cy="837870"/>
          </a:xfrm>
          <a:prstGeom prst="rect">
            <a:avLst/>
          </a:prstGeom>
          <a:solidFill>
            <a:schemeClr val="tx1"/>
          </a:solidFill>
          <a:ln w="25400">
            <a:solidFill>
              <a:srgbClr val="FFFF99"/>
            </a:solidFill>
          </a:ln>
        </p:spPr>
        <p:txBody>
          <a:bodyPr vert="horz" lIns="91440" tIns="45720" rIns="91440" bIns="45720" rtlCol="0" anchor="ctr">
            <a:noAutofit/>
          </a:bodyPr>
          <a:lstStyle>
            <a:lvl1pPr algn="ctr" defTabSz="685800" rtl="0" eaLnBrk="1" latinLnBrk="0" hangingPunct="1">
              <a:lnSpc>
                <a:spcPct val="90000"/>
              </a:lnSpc>
              <a:spcBef>
                <a:spcPct val="0"/>
              </a:spcBef>
              <a:buNone/>
              <a:defRPr sz="4800" b="1" kern="1200">
                <a:solidFill>
                  <a:srgbClr val="FFFF99"/>
                </a:solidFill>
                <a:latin typeface="Century Gothic" panose="020B0502020202020204" pitchFamily="34" charset="0"/>
                <a:ea typeface="+mj-ea"/>
                <a:cs typeface="+mj-cs"/>
              </a:defRPr>
            </a:lvl1pPr>
          </a:lstStyle>
          <a:p>
            <a:pPr lvl="0" algn="l">
              <a:spcBef>
                <a:spcPts val="750"/>
              </a:spcBef>
              <a:defRPr/>
            </a:pPr>
            <a:r>
              <a:rPr kumimoji="0" lang="en-US" sz="2400" b="0" i="0" u="none" strike="noStrike" kern="1200" cap="none" spc="0" normalizeH="0" baseline="30000" noProof="0" dirty="0">
                <a:ln>
                  <a:noFill/>
                </a:ln>
                <a:solidFill>
                  <a:prstClr val="white"/>
                </a:solidFill>
                <a:effectLst/>
                <a:uLnTx/>
                <a:uFillTx/>
                <a:latin typeface="Cambria" panose="02040503050406030204" pitchFamily="18" charset="0"/>
                <a:ea typeface="Cambria" panose="02040503050406030204" pitchFamily="18" charset="0"/>
                <a:cs typeface="+mj-cs"/>
              </a:rPr>
              <a:t>1Cor 1:19</a:t>
            </a:r>
            <a:r>
              <a:rPr kumimoji="0" lang="en-US" sz="2400" b="0" i="1" u="none" strike="noStrike" kern="1200" cap="none" spc="0" normalizeH="0" baseline="0" noProof="0" dirty="0">
                <a:ln>
                  <a:noFill/>
                </a:ln>
                <a:solidFill>
                  <a:srgbClr val="ED7D31">
                    <a:lumMod val="60000"/>
                    <a:lumOff val="40000"/>
                  </a:srgbClr>
                </a:solidFill>
                <a:effectLst/>
                <a:uLnTx/>
                <a:uFillTx/>
                <a:latin typeface="Cambria" panose="02040503050406030204" pitchFamily="18" charset="0"/>
                <a:ea typeface="Cambria" panose="02040503050406030204" pitchFamily="18" charset="0"/>
                <a:cs typeface="+mj-cs"/>
              </a:rPr>
              <a:t> </a:t>
            </a:r>
            <a:r>
              <a:rPr lang="en-US" sz="2400" b="0" i="1" dirty="0">
                <a:solidFill>
                  <a:srgbClr val="5B9BD5">
                    <a:lumMod val="40000"/>
                    <a:lumOff val="60000"/>
                  </a:srgbClr>
                </a:solidFill>
                <a:latin typeface="Cambria" panose="02040503050406030204" pitchFamily="18" charset="0"/>
                <a:ea typeface="Cambria" panose="02040503050406030204" pitchFamily="18" charset="0"/>
              </a:rPr>
              <a:t>For it is written, “I will destroy the wisdom of the wise, and the discernment of the discerning I will thwart.” </a:t>
            </a:r>
            <a:r>
              <a:rPr kumimoji="0" lang="en-US" sz="2400" b="0" i="0" u="none" strike="noStrike" kern="1200" cap="none" spc="0" normalizeH="0" baseline="0" noProof="0" dirty="0">
                <a:ln>
                  <a:noFill/>
                </a:ln>
                <a:solidFill>
                  <a:srgbClr val="5B9BD5">
                    <a:lumMod val="40000"/>
                    <a:lumOff val="60000"/>
                  </a:srgbClr>
                </a:solidFill>
                <a:effectLst/>
                <a:uLnTx/>
                <a:uFillTx/>
                <a:latin typeface="Calibri" panose="020F0502020204030204"/>
                <a:ea typeface="Cambria" panose="02040503050406030204" pitchFamily="18" charset="0"/>
                <a:cs typeface="+mj-cs"/>
              </a:rPr>
              <a:t>(ESV)</a:t>
            </a:r>
          </a:p>
        </p:txBody>
      </p:sp>
      <p:sp>
        <p:nvSpPr>
          <p:cNvPr id="5" name="Content Placeholder 2">
            <a:extLst>
              <a:ext uri="{FF2B5EF4-FFF2-40B4-BE49-F238E27FC236}">
                <a16:creationId xmlns:a16="http://schemas.microsoft.com/office/drawing/2014/main" id="{CC22EE9C-83B0-AF45-39BA-966499BA4424}"/>
              </a:ext>
            </a:extLst>
          </p:cNvPr>
          <p:cNvSpPr>
            <a:spLocks noGrp="1"/>
          </p:cNvSpPr>
          <p:nvPr>
            <p:ph idx="1"/>
          </p:nvPr>
        </p:nvSpPr>
        <p:spPr>
          <a:xfrm>
            <a:off x="325730" y="2291887"/>
            <a:ext cx="8582802" cy="4281590"/>
          </a:xfrm>
        </p:spPr>
        <p:txBody>
          <a:bodyPr>
            <a:normAutofit fontScale="77500" lnSpcReduction="20000"/>
          </a:bodyPr>
          <a:lstStyle/>
          <a:p>
            <a:r>
              <a:rPr lang="en-US" dirty="0">
                <a:solidFill>
                  <a:srgbClr val="FFFF99"/>
                </a:solidFill>
              </a:rPr>
              <a:t>Isaiah 29:14</a:t>
            </a:r>
            <a:r>
              <a:rPr lang="en-US" dirty="0"/>
              <a:t> indicates that a </a:t>
            </a:r>
            <a:r>
              <a:rPr lang="en-US" b="1" i="1" dirty="0"/>
              <a:t>judgment</a:t>
            </a:r>
            <a:r>
              <a:rPr lang="en-US" dirty="0"/>
              <a:t> on the “</a:t>
            </a:r>
            <a:r>
              <a:rPr lang="en-US" i="1" dirty="0">
                <a:solidFill>
                  <a:srgbClr val="ED7D31">
                    <a:lumMod val="60000"/>
                    <a:lumOff val="40000"/>
                  </a:srgbClr>
                </a:solidFill>
                <a:latin typeface="Cambria" panose="02040503050406030204" pitchFamily="18" charset="0"/>
                <a:ea typeface="Cambria" panose="02040503050406030204" pitchFamily="18" charset="0"/>
              </a:rPr>
              <a:t>wisdom of the wise</a:t>
            </a:r>
            <a:r>
              <a:rPr lang="en-US" dirty="0"/>
              <a:t>” will occur at a future time when God will “</a:t>
            </a:r>
            <a:r>
              <a:rPr lang="en-US" i="1" dirty="0">
                <a:solidFill>
                  <a:srgbClr val="ED7D31">
                    <a:lumMod val="60000"/>
                    <a:lumOff val="40000"/>
                  </a:srgbClr>
                </a:solidFill>
                <a:latin typeface="Cambria" panose="02040503050406030204" pitchFamily="18" charset="0"/>
                <a:ea typeface="Cambria" panose="02040503050406030204" pitchFamily="18" charset="0"/>
              </a:rPr>
              <a:t>do </a:t>
            </a:r>
            <a:r>
              <a:rPr lang="en-US" b="1" i="1" dirty="0">
                <a:solidFill>
                  <a:schemeClr val="accent2"/>
                </a:solidFill>
                <a:latin typeface="Cambria" panose="02040503050406030204" pitchFamily="18" charset="0"/>
                <a:ea typeface="Cambria" panose="02040503050406030204" pitchFamily="18" charset="0"/>
              </a:rPr>
              <a:t>wonderful things </a:t>
            </a:r>
            <a:r>
              <a:rPr lang="en-US" i="1" dirty="0">
                <a:solidFill>
                  <a:srgbClr val="ED7D31">
                    <a:lumMod val="60000"/>
                    <a:lumOff val="40000"/>
                  </a:srgbClr>
                </a:solidFill>
                <a:latin typeface="Cambria" panose="02040503050406030204" pitchFamily="18" charset="0"/>
                <a:ea typeface="Cambria" panose="02040503050406030204" pitchFamily="18" charset="0"/>
              </a:rPr>
              <a:t>with this people</a:t>
            </a:r>
            <a:r>
              <a:rPr lang="en-US" dirty="0"/>
              <a:t>”.</a:t>
            </a:r>
          </a:p>
          <a:p>
            <a:r>
              <a:rPr lang="en-US" dirty="0"/>
              <a:t>Many early Jewish writers believed there were Messianic overtones to </a:t>
            </a:r>
            <a:r>
              <a:rPr lang="en-US" dirty="0">
                <a:solidFill>
                  <a:srgbClr val="FFFF99"/>
                </a:solidFill>
              </a:rPr>
              <a:t>Isaiah 29:14</a:t>
            </a:r>
            <a:r>
              <a:rPr lang="en-US" dirty="0"/>
              <a:t>. </a:t>
            </a:r>
          </a:p>
          <a:p>
            <a:r>
              <a:rPr lang="en-US" dirty="0"/>
              <a:t>In his letter to the Corinthians, the Apostle Paul associates the destruction of the “</a:t>
            </a:r>
            <a:r>
              <a:rPr lang="en-US" i="1" dirty="0">
                <a:solidFill>
                  <a:srgbClr val="5B9BD5">
                    <a:lumMod val="40000"/>
                    <a:lumOff val="60000"/>
                  </a:srgbClr>
                </a:solidFill>
                <a:latin typeface="Cambria" panose="02040503050406030204" pitchFamily="18" charset="0"/>
                <a:ea typeface="Cambria" panose="02040503050406030204" pitchFamily="18" charset="0"/>
              </a:rPr>
              <a:t>wisdom of the wise</a:t>
            </a:r>
            <a:r>
              <a:rPr lang="en-US" dirty="0"/>
              <a:t>” with the preaching of the Gospel – a Gospel in which we tell of the “</a:t>
            </a:r>
            <a:r>
              <a:rPr lang="en-US" sz="3100" i="1" dirty="0">
                <a:solidFill>
                  <a:srgbClr val="ED7D31">
                    <a:lumMod val="60000"/>
                    <a:lumOff val="40000"/>
                  </a:srgbClr>
                </a:solidFill>
                <a:latin typeface="Cambria" panose="02040503050406030204" pitchFamily="18" charset="0"/>
                <a:ea typeface="Cambria" panose="02040503050406030204" pitchFamily="18" charset="0"/>
              </a:rPr>
              <a:t>wonderful things</a:t>
            </a:r>
            <a:r>
              <a:rPr lang="en-US" dirty="0"/>
              <a:t>” that God has done through Christ in order to “</a:t>
            </a:r>
            <a:r>
              <a:rPr lang="en-US" i="1" dirty="0">
                <a:solidFill>
                  <a:srgbClr val="5B9BD5">
                    <a:lumMod val="40000"/>
                    <a:lumOff val="60000"/>
                  </a:srgbClr>
                </a:solidFill>
                <a:latin typeface="Cambria" panose="02040503050406030204" pitchFamily="18" charset="0"/>
                <a:ea typeface="Cambria" panose="02040503050406030204" pitchFamily="18" charset="0"/>
              </a:rPr>
              <a:t>save</a:t>
            </a:r>
            <a:r>
              <a:rPr lang="en-US" dirty="0"/>
              <a:t>” his people:</a:t>
            </a:r>
          </a:p>
          <a:p>
            <a:pPr lvl="1"/>
            <a:r>
              <a:rPr lang="en-US" sz="3200" i="1" dirty="0">
                <a:solidFill>
                  <a:srgbClr val="5B9BD5">
                    <a:lumMod val="40000"/>
                    <a:lumOff val="60000"/>
                  </a:srgbClr>
                </a:solidFill>
                <a:latin typeface="Cambria" panose="02040503050406030204" pitchFamily="18" charset="0"/>
                <a:ea typeface="Cambria" panose="02040503050406030204" pitchFamily="18" charset="0"/>
              </a:rPr>
              <a:t>For it is written</a:t>
            </a:r>
            <a:r>
              <a:rPr lang="en-US" sz="3100" i="1" dirty="0">
                <a:solidFill>
                  <a:srgbClr val="5B9BD5">
                    <a:lumMod val="40000"/>
                    <a:lumOff val="60000"/>
                  </a:srgbClr>
                </a:solidFill>
                <a:latin typeface="Cambria" panose="02040503050406030204" pitchFamily="18" charset="0"/>
                <a:ea typeface="Cambria" panose="02040503050406030204" pitchFamily="18" charset="0"/>
              </a:rPr>
              <a:t>,</a:t>
            </a:r>
            <a:r>
              <a:rPr lang="en-US" sz="2900" i="1" dirty="0">
                <a:solidFill>
                  <a:srgbClr val="ED7D31">
                    <a:lumMod val="60000"/>
                    <a:lumOff val="40000"/>
                  </a:srgbClr>
                </a:solidFill>
                <a:latin typeface="Cambria" panose="02040503050406030204" pitchFamily="18" charset="0"/>
                <a:ea typeface="Cambria" panose="02040503050406030204" pitchFamily="18" charset="0"/>
              </a:rPr>
              <a:t> </a:t>
            </a:r>
            <a:r>
              <a:rPr lang="en-US" sz="3100" i="1" dirty="0">
                <a:solidFill>
                  <a:srgbClr val="5B9BD5">
                    <a:lumMod val="40000"/>
                    <a:lumOff val="60000"/>
                  </a:srgbClr>
                </a:solidFill>
                <a:latin typeface="Cambria" panose="02040503050406030204" pitchFamily="18" charset="0"/>
                <a:ea typeface="Cambria" panose="02040503050406030204" pitchFamily="18" charset="0"/>
              </a:rPr>
              <a:t>“</a:t>
            </a:r>
            <a:r>
              <a:rPr lang="en-US" sz="2900" b="1" i="1" dirty="0">
                <a:solidFill>
                  <a:srgbClr val="00B0F0"/>
                </a:solidFill>
                <a:latin typeface="Cambria" panose="02040503050406030204" pitchFamily="18" charset="0"/>
                <a:ea typeface="Cambria" panose="02040503050406030204" pitchFamily="18" charset="0"/>
              </a:rPr>
              <a:t>I will destroy the wisdom of the wise</a:t>
            </a:r>
            <a:r>
              <a:rPr lang="en-US" sz="3100" i="1" dirty="0">
                <a:solidFill>
                  <a:srgbClr val="5B9BD5">
                    <a:lumMod val="40000"/>
                    <a:lumOff val="60000"/>
                  </a:srgbClr>
                </a:solidFill>
                <a:latin typeface="Cambria" panose="02040503050406030204" pitchFamily="18" charset="0"/>
                <a:ea typeface="Cambria" panose="02040503050406030204" pitchFamily="18" charset="0"/>
              </a:rPr>
              <a:t>, and the discernment of the discerning I will thwart”… </a:t>
            </a:r>
            <a:r>
              <a:rPr lang="en-US" sz="2900" b="1" i="1" dirty="0">
                <a:solidFill>
                  <a:srgbClr val="00B0F0"/>
                </a:solidFill>
                <a:latin typeface="Cambria" panose="02040503050406030204" pitchFamily="18" charset="0"/>
                <a:ea typeface="Cambria" panose="02040503050406030204" pitchFamily="18" charset="0"/>
              </a:rPr>
              <a:t>Has not God made foolish the wisdom of the world?</a:t>
            </a:r>
            <a:r>
              <a:rPr lang="en-US" sz="2900" b="1" i="1" dirty="0">
                <a:solidFill>
                  <a:schemeClr val="accent2"/>
                </a:solidFill>
                <a:latin typeface="Cambria" panose="02040503050406030204" pitchFamily="18" charset="0"/>
                <a:ea typeface="Cambria" panose="02040503050406030204" pitchFamily="18" charset="0"/>
              </a:rPr>
              <a:t> </a:t>
            </a:r>
            <a:r>
              <a:rPr lang="en-US" sz="3100" i="1" dirty="0">
                <a:solidFill>
                  <a:srgbClr val="5B9BD5">
                    <a:lumMod val="40000"/>
                    <a:lumOff val="60000"/>
                  </a:srgbClr>
                </a:solidFill>
                <a:latin typeface="Cambria" panose="02040503050406030204" pitchFamily="18" charset="0"/>
                <a:ea typeface="Cambria" panose="02040503050406030204" pitchFamily="18" charset="0"/>
              </a:rPr>
              <a:t>For since, in the wisdom of God, the world did not know God through wisdom, </a:t>
            </a:r>
            <a:r>
              <a:rPr lang="en-US" sz="2900" b="1" i="1" dirty="0">
                <a:solidFill>
                  <a:srgbClr val="00B0F0"/>
                </a:solidFill>
                <a:latin typeface="Cambria" panose="02040503050406030204" pitchFamily="18" charset="0"/>
                <a:ea typeface="Cambria" panose="02040503050406030204" pitchFamily="18" charset="0"/>
              </a:rPr>
              <a:t>it pleased God through the folly of what we preach to save those who believe</a:t>
            </a:r>
            <a:r>
              <a:rPr lang="en-US" sz="2900" i="1" dirty="0">
                <a:solidFill>
                  <a:srgbClr val="00B0F0"/>
                </a:solidFill>
                <a:latin typeface="Cambria" panose="02040503050406030204" pitchFamily="18" charset="0"/>
                <a:ea typeface="Cambria" panose="02040503050406030204" pitchFamily="18" charset="0"/>
              </a:rPr>
              <a:t>. </a:t>
            </a:r>
            <a:r>
              <a:rPr lang="en-US" dirty="0"/>
              <a:t>(1 Cor 1:19-21 ESV).</a:t>
            </a:r>
          </a:p>
          <a:p>
            <a:endParaRPr lang="en-US" dirty="0"/>
          </a:p>
        </p:txBody>
      </p:sp>
    </p:spTree>
    <p:extLst>
      <p:ext uri="{BB962C8B-B14F-4D97-AF65-F5344CB8AC3E}">
        <p14:creationId xmlns:p14="http://schemas.microsoft.com/office/powerpoint/2010/main" val="1134605505"/>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3" end="3"/>
                                            </p:txEl>
                                          </p:spTgt>
                                        </p:tgtEl>
                                        <p:attrNameLst>
                                          <p:attrName>style.visibility</p:attrName>
                                        </p:attrNameLst>
                                      </p:cBhvr>
                                      <p:to>
                                        <p:strVal val="visible"/>
                                      </p:to>
                                    </p:set>
                                    <p:anim calcmode="lin" valueType="num">
                                      <p:cBhvr>
                                        <p:cTn id="21"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a:extLst>
              <a:ext uri="{FF2B5EF4-FFF2-40B4-BE49-F238E27FC236}">
                <a16:creationId xmlns:a16="http://schemas.microsoft.com/office/drawing/2014/main" id="{2C1D973C-6B9D-63A7-F3A2-DEAEE2D0EC42}"/>
              </a:ext>
            </a:extLst>
          </p:cNvPr>
          <p:cNvSpPr txBox="1"/>
          <p:nvPr/>
        </p:nvSpPr>
        <p:spPr>
          <a:xfrm>
            <a:off x="0" y="6488666"/>
            <a:ext cx="9144000"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Steele, David N. – </a:t>
            </a:r>
            <a:r>
              <a:rPr kumimoji="0" lang="en-US" sz="1800" b="0" i="1" u="none" strike="noStrike" kern="1200" cap="none" spc="0" normalizeH="0" baseline="0" noProof="0" dirty="0">
                <a:ln>
                  <a:noFill/>
                </a:ln>
                <a:solidFill>
                  <a:prstClr val="white"/>
                </a:solidFill>
                <a:effectLst/>
                <a:uLnTx/>
                <a:uFillTx/>
                <a:latin typeface="Calibri" panose="020F0502020204030204"/>
                <a:ea typeface="+mn-ea"/>
                <a:cs typeface="+mn-cs"/>
              </a:rPr>
              <a:t>Romans, An Interpretive Outline</a:t>
            </a: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 pp. 79-80</a:t>
            </a:r>
          </a:p>
        </p:txBody>
      </p:sp>
      <p:sp>
        <p:nvSpPr>
          <p:cNvPr id="6" name="Title 5">
            <a:extLst>
              <a:ext uri="{FF2B5EF4-FFF2-40B4-BE49-F238E27FC236}">
                <a16:creationId xmlns:a16="http://schemas.microsoft.com/office/drawing/2014/main" id="{14617549-0D4E-83AC-C4C0-5032F9ED1ADC}"/>
              </a:ext>
            </a:extLst>
          </p:cNvPr>
          <p:cNvSpPr>
            <a:spLocks noGrp="1"/>
          </p:cNvSpPr>
          <p:nvPr>
            <p:ph type="title"/>
          </p:nvPr>
        </p:nvSpPr>
        <p:spPr/>
        <p:txBody>
          <a:bodyPr/>
          <a:lstStyle/>
          <a:p>
            <a:endParaRPr lang="en-US" dirty="0"/>
          </a:p>
        </p:txBody>
      </p:sp>
      <p:sp>
        <p:nvSpPr>
          <p:cNvPr id="8" name="Title 1">
            <a:extLst>
              <a:ext uri="{FF2B5EF4-FFF2-40B4-BE49-F238E27FC236}">
                <a16:creationId xmlns:a16="http://schemas.microsoft.com/office/drawing/2014/main" id="{70F7D930-7AE4-D22C-3C88-BE0E516600FB}"/>
              </a:ext>
            </a:extLst>
          </p:cNvPr>
          <p:cNvSpPr txBox="1">
            <a:spLocks/>
          </p:cNvSpPr>
          <p:nvPr/>
        </p:nvSpPr>
        <p:spPr>
          <a:xfrm>
            <a:off x="0" y="3"/>
            <a:ext cx="9144000" cy="1350012"/>
          </a:xfrm>
          <a:prstGeom prst="rect">
            <a:avLst/>
          </a:prstGeom>
          <a:solidFill>
            <a:schemeClr val="tx1"/>
          </a:solidFill>
          <a:ln w="25400">
            <a:solidFill>
              <a:srgbClr val="FFFF99"/>
            </a:solidFill>
          </a:ln>
        </p:spPr>
        <p:txBody>
          <a:bodyPr vert="horz" lIns="91440" tIns="45720" rIns="91440" bIns="45720" rtlCol="0" anchor="ctr">
            <a:noAutofit/>
          </a:bodyPr>
          <a:lstStyle>
            <a:lvl1pPr algn="ctr" defTabSz="685800" rtl="0" eaLnBrk="1" latinLnBrk="0" hangingPunct="1">
              <a:lnSpc>
                <a:spcPct val="90000"/>
              </a:lnSpc>
              <a:spcBef>
                <a:spcPct val="0"/>
              </a:spcBef>
              <a:buNone/>
              <a:defRPr sz="4800" b="1" kern="1200">
                <a:solidFill>
                  <a:srgbClr val="FFFF99"/>
                </a:solidFill>
                <a:latin typeface="Century Gothic" panose="020B0502020202020204" pitchFamily="34" charset="0"/>
                <a:ea typeface="+mj-ea"/>
                <a:cs typeface="+mj-cs"/>
              </a:defRPr>
            </a:lvl1pPr>
          </a:lstStyle>
          <a:p>
            <a:pPr marL="0" marR="0" lvl="0" indent="0" algn="l" defTabSz="685800" rtl="0" eaLnBrk="1" fontAlgn="auto" latinLnBrk="0" hangingPunct="1">
              <a:lnSpc>
                <a:spcPct val="90000"/>
              </a:lnSpc>
              <a:spcBef>
                <a:spcPts val="750"/>
              </a:spcBef>
              <a:spcAft>
                <a:spcPts val="0"/>
              </a:spcAft>
              <a:buClrTx/>
              <a:buSzTx/>
              <a:buFontTx/>
              <a:buNone/>
              <a:tabLst/>
              <a:defRPr/>
            </a:pPr>
            <a:r>
              <a:rPr kumimoji="0" lang="en-US" sz="2400" b="0" i="0" u="none" strike="noStrike" kern="1200" cap="none" spc="0" normalizeH="0" baseline="30000" noProof="0" dirty="0">
                <a:ln>
                  <a:noFill/>
                </a:ln>
                <a:solidFill>
                  <a:prstClr val="white"/>
                </a:solidFill>
                <a:effectLst/>
                <a:uLnTx/>
                <a:uFillTx/>
                <a:latin typeface="Cambria" panose="02040503050406030204" pitchFamily="18" charset="0"/>
                <a:ea typeface="Cambria" panose="02040503050406030204" pitchFamily="18" charset="0"/>
                <a:cs typeface="+mj-cs"/>
              </a:rPr>
              <a:t>Isaiah 29:16</a:t>
            </a:r>
            <a:r>
              <a:rPr kumimoji="0" lang="en-US" sz="2400" b="0" i="1" u="none" strike="noStrike" kern="1200" cap="none" spc="0" normalizeH="0" baseline="0" noProof="0" dirty="0">
                <a:ln>
                  <a:noFill/>
                </a:ln>
                <a:solidFill>
                  <a:srgbClr val="ED7D31">
                    <a:lumMod val="60000"/>
                    <a:lumOff val="40000"/>
                  </a:srgbClr>
                </a:solidFill>
                <a:effectLst/>
                <a:uLnTx/>
                <a:uFillTx/>
                <a:latin typeface="Cambria" panose="02040503050406030204" pitchFamily="18" charset="0"/>
                <a:ea typeface="Cambria" panose="02040503050406030204" pitchFamily="18" charset="0"/>
                <a:cs typeface="+mj-cs"/>
              </a:rPr>
              <a:t> </a:t>
            </a:r>
            <a:r>
              <a:rPr kumimoji="0" lang="en-US" sz="2400" b="1" i="1" u="none" strike="noStrike" kern="1200" cap="none" spc="0" normalizeH="0" baseline="0" noProof="0" dirty="0">
                <a:ln>
                  <a:noFill/>
                </a:ln>
                <a:solidFill>
                  <a:srgbClr val="ED7D31"/>
                </a:solidFill>
                <a:effectLst/>
                <a:uLnTx/>
                <a:uFillTx/>
                <a:latin typeface="Cambria" panose="02040503050406030204" pitchFamily="18" charset="0"/>
                <a:ea typeface="Cambria" panose="02040503050406030204" pitchFamily="18" charset="0"/>
                <a:cs typeface="+mj-cs"/>
              </a:rPr>
              <a:t> </a:t>
            </a:r>
            <a:r>
              <a:rPr lang="en-US" sz="2400" b="0" i="1" dirty="0">
                <a:solidFill>
                  <a:srgbClr val="ED7D31">
                    <a:lumMod val="60000"/>
                    <a:lumOff val="40000"/>
                  </a:srgbClr>
                </a:solidFill>
                <a:latin typeface="Cambria" panose="02040503050406030204" pitchFamily="18" charset="0"/>
                <a:ea typeface="Cambria" panose="02040503050406030204" pitchFamily="18" charset="0"/>
              </a:rPr>
              <a:t>You turn things upside down! Shall the potter be regarded as the clay, that the thing made should say of its maker, “He did not make me”; or the thing formed say of him who formed it, “He has no understanding”? </a:t>
            </a:r>
            <a:r>
              <a:rPr kumimoji="0" lang="en-US" sz="2400" b="0" i="0" u="none" strike="noStrike" kern="1200" cap="none" spc="0" normalizeH="0" baseline="0" noProof="0" dirty="0">
                <a:ln>
                  <a:noFill/>
                </a:ln>
                <a:solidFill>
                  <a:srgbClr val="ED7D31">
                    <a:lumMod val="60000"/>
                    <a:lumOff val="40000"/>
                  </a:srgbClr>
                </a:solidFill>
                <a:effectLst/>
                <a:uLnTx/>
                <a:uFillTx/>
                <a:latin typeface="Cambria" panose="02040503050406030204" pitchFamily="18" charset="0"/>
                <a:ea typeface="Cambria" panose="02040503050406030204" pitchFamily="18" charset="0"/>
                <a:cs typeface="+mj-cs"/>
              </a:rPr>
              <a:t>(ESV)</a:t>
            </a:r>
            <a:endParaRPr kumimoji="0" lang="en-US" sz="2400" b="0" i="0" u="none" strike="noStrike" kern="1200" cap="none" spc="0" normalizeH="0" baseline="0" noProof="0" dirty="0">
              <a:ln>
                <a:noFill/>
              </a:ln>
              <a:solidFill>
                <a:prstClr val="white"/>
              </a:solidFill>
              <a:effectLst/>
              <a:uLnTx/>
              <a:uFillTx/>
              <a:latin typeface="Cambria" panose="02040503050406030204" pitchFamily="18" charset="0"/>
              <a:ea typeface="Cambria" panose="02040503050406030204" pitchFamily="18" charset="0"/>
              <a:cs typeface="+mj-cs"/>
            </a:endParaRPr>
          </a:p>
        </p:txBody>
      </p:sp>
      <p:sp>
        <p:nvSpPr>
          <p:cNvPr id="9" name="Title 1">
            <a:extLst>
              <a:ext uri="{FF2B5EF4-FFF2-40B4-BE49-F238E27FC236}">
                <a16:creationId xmlns:a16="http://schemas.microsoft.com/office/drawing/2014/main" id="{D4BD0E45-49D7-D606-9A35-208F09FEFD7D}"/>
              </a:ext>
            </a:extLst>
          </p:cNvPr>
          <p:cNvSpPr txBox="1">
            <a:spLocks/>
          </p:cNvSpPr>
          <p:nvPr/>
        </p:nvSpPr>
        <p:spPr>
          <a:xfrm>
            <a:off x="11773" y="1340207"/>
            <a:ext cx="9144000" cy="928138"/>
          </a:xfrm>
          <a:prstGeom prst="rect">
            <a:avLst/>
          </a:prstGeom>
          <a:solidFill>
            <a:schemeClr val="tx1"/>
          </a:solidFill>
          <a:ln w="25400">
            <a:solidFill>
              <a:srgbClr val="FFFF99"/>
            </a:solidFill>
          </a:ln>
        </p:spPr>
        <p:txBody>
          <a:bodyPr vert="horz" lIns="91440" tIns="45720" rIns="91440" bIns="45720" rtlCol="0" anchor="ctr">
            <a:noAutofit/>
          </a:bodyPr>
          <a:lstStyle>
            <a:lvl1pPr algn="ctr" defTabSz="685800" rtl="0" eaLnBrk="1" latinLnBrk="0" hangingPunct="1">
              <a:lnSpc>
                <a:spcPct val="90000"/>
              </a:lnSpc>
              <a:spcBef>
                <a:spcPct val="0"/>
              </a:spcBef>
              <a:buNone/>
              <a:defRPr sz="4800" b="1" kern="1200">
                <a:solidFill>
                  <a:srgbClr val="FFFF99"/>
                </a:solidFill>
                <a:latin typeface="Century Gothic" panose="020B0502020202020204" pitchFamily="34" charset="0"/>
                <a:ea typeface="+mj-ea"/>
                <a:cs typeface="+mj-cs"/>
              </a:defRPr>
            </a:lvl1pPr>
          </a:lstStyle>
          <a:p>
            <a:pPr lvl="0" algn="l">
              <a:spcBef>
                <a:spcPts val="750"/>
              </a:spcBef>
              <a:defRPr/>
            </a:pPr>
            <a:r>
              <a:rPr kumimoji="0" lang="en-US" sz="2400" b="0" i="0" u="none" strike="noStrike" kern="1200" cap="none" spc="0" normalizeH="0" baseline="30000" noProof="0" dirty="0">
                <a:ln>
                  <a:noFill/>
                </a:ln>
                <a:solidFill>
                  <a:prstClr val="white"/>
                </a:solidFill>
                <a:effectLst/>
                <a:uLnTx/>
                <a:uFillTx/>
                <a:latin typeface="Cambria" panose="02040503050406030204" pitchFamily="18" charset="0"/>
                <a:ea typeface="Cambria" panose="02040503050406030204" pitchFamily="18" charset="0"/>
                <a:cs typeface="+mj-cs"/>
              </a:rPr>
              <a:t>Rom 9:20</a:t>
            </a:r>
            <a:r>
              <a:rPr kumimoji="0" lang="en-US" sz="2400" b="0" i="1" u="none" strike="noStrike" kern="1200" cap="none" spc="0" normalizeH="0" baseline="0" noProof="0" dirty="0">
                <a:ln>
                  <a:noFill/>
                </a:ln>
                <a:solidFill>
                  <a:srgbClr val="ED7D31">
                    <a:lumMod val="60000"/>
                    <a:lumOff val="40000"/>
                  </a:srgbClr>
                </a:solidFill>
                <a:effectLst/>
                <a:uLnTx/>
                <a:uFillTx/>
                <a:latin typeface="Cambria" panose="02040503050406030204" pitchFamily="18" charset="0"/>
                <a:ea typeface="Cambria" panose="02040503050406030204" pitchFamily="18" charset="0"/>
                <a:cs typeface="+mj-cs"/>
              </a:rPr>
              <a:t> </a:t>
            </a:r>
            <a:r>
              <a:rPr lang="en-US" sz="2400" b="0" i="1" dirty="0">
                <a:solidFill>
                  <a:srgbClr val="5B9BD5">
                    <a:lumMod val="40000"/>
                    <a:lumOff val="60000"/>
                  </a:srgbClr>
                </a:solidFill>
                <a:latin typeface="Cambria" panose="02040503050406030204" pitchFamily="18" charset="0"/>
                <a:ea typeface="Cambria" panose="02040503050406030204" pitchFamily="18" charset="0"/>
              </a:rPr>
              <a:t>But who are you, O man, to answer back to God? Will what is molded say to its molder, "Why have you made me like this?" </a:t>
            </a:r>
            <a:r>
              <a:rPr kumimoji="0" lang="en-US" sz="2400" b="0" i="0" u="none" strike="noStrike" kern="1200" cap="none" spc="0" normalizeH="0" baseline="0" noProof="0" dirty="0">
                <a:ln>
                  <a:noFill/>
                </a:ln>
                <a:solidFill>
                  <a:srgbClr val="5B9BD5">
                    <a:lumMod val="40000"/>
                    <a:lumOff val="60000"/>
                  </a:srgbClr>
                </a:solidFill>
                <a:effectLst/>
                <a:uLnTx/>
                <a:uFillTx/>
                <a:latin typeface="Calibri" panose="020F0502020204030204"/>
                <a:ea typeface="Cambria" panose="02040503050406030204" pitchFamily="18" charset="0"/>
                <a:cs typeface="+mj-cs"/>
              </a:rPr>
              <a:t>(ESV)</a:t>
            </a:r>
          </a:p>
        </p:txBody>
      </p:sp>
      <p:sp>
        <p:nvSpPr>
          <p:cNvPr id="5" name="Content Placeholder 2">
            <a:extLst>
              <a:ext uri="{FF2B5EF4-FFF2-40B4-BE49-F238E27FC236}">
                <a16:creationId xmlns:a16="http://schemas.microsoft.com/office/drawing/2014/main" id="{CC22EE9C-83B0-AF45-39BA-966499BA4424}"/>
              </a:ext>
            </a:extLst>
          </p:cNvPr>
          <p:cNvSpPr>
            <a:spLocks noGrp="1"/>
          </p:cNvSpPr>
          <p:nvPr>
            <p:ph idx="1"/>
          </p:nvPr>
        </p:nvSpPr>
        <p:spPr>
          <a:xfrm>
            <a:off x="325730" y="2441016"/>
            <a:ext cx="8582802" cy="4077519"/>
          </a:xfrm>
        </p:spPr>
        <p:txBody>
          <a:bodyPr>
            <a:normAutofit fontScale="92500"/>
          </a:bodyPr>
          <a:lstStyle/>
          <a:p>
            <a:r>
              <a:rPr lang="en-US" dirty="0"/>
              <a:t>The Apostle Paul cites </a:t>
            </a:r>
            <a:r>
              <a:rPr lang="en-US" dirty="0">
                <a:solidFill>
                  <a:srgbClr val="FFFF99"/>
                </a:solidFill>
              </a:rPr>
              <a:t>Isaiah 29:16</a:t>
            </a:r>
            <a:r>
              <a:rPr lang="en-US" dirty="0"/>
              <a:t> in </a:t>
            </a:r>
            <a:r>
              <a:rPr lang="en-US" dirty="0">
                <a:solidFill>
                  <a:srgbClr val="FFFF99"/>
                </a:solidFill>
              </a:rPr>
              <a:t>Romans 9:20 </a:t>
            </a:r>
            <a:r>
              <a:rPr lang="en-US" dirty="0"/>
              <a:t>as a part of his response to a hypothetical objection someone might raise to his teaching about God’s sovereign choice in who will be saved.</a:t>
            </a:r>
          </a:p>
          <a:p>
            <a:r>
              <a:rPr lang="en-US" dirty="0"/>
              <a:t>The objection is: Since the destiny of all men is in the hands of God and he extends his mercy to one while withholding it from another, why does God still hold men accountable for their actions? (Rom 9:19)</a:t>
            </a:r>
          </a:p>
        </p:txBody>
      </p:sp>
    </p:spTree>
    <p:extLst>
      <p:ext uri="{BB962C8B-B14F-4D97-AF65-F5344CB8AC3E}">
        <p14:creationId xmlns:p14="http://schemas.microsoft.com/office/powerpoint/2010/main" val="3162440868"/>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p:cTn id="7" dur="500" fill="hold"/>
                                        <p:tgtEl>
                                          <p:spTgt spid="9"/>
                                        </p:tgtEl>
                                        <p:attrNameLst>
                                          <p:attrName>ppt_w</p:attrName>
                                        </p:attrNameLst>
                                      </p:cBhvr>
                                      <p:tavLst>
                                        <p:tav tm="0">
                                          <p:val>
                                            <p:fltVal val="0"/>
                                          </p:val>
                                        </p:tav>
                                        <p:tav tm="100000">
                                          <p:val>
                                            <p:strVal val="#ppt_w"/>
                                          </p:val>
                                        </p:tav>
                                      </p:tavLst>
                                    </p:anim>
                                    <p:anim calcmode="lin" valueType="num">
                                      <p:cBhvr>
                                        <p:cTn id="8" dur="500" fill="hold"/>
                                        <p:tgtEl>
                                          <p:spTgt spid="9"/>
                                        </p:tgtEl>
                                        <p:attrNameLst>
                                          <p:attrName>ppt_h</p:attrName>
                                        </p:attrNameLst>
                                      </p:cBhvr>
                                      <p:tavLst>
                                        <p:tav tm="0">
                                          <p:val>
                                            <p:fltVal val="0"/>
                                          </p:val>
                                        </p:tav>
                                        <p:tav tm="100000">
                                          <p:val>
                                            <p:strVal val="#ppt_h"/>
                                          </p:val>
                                        </p:tav>
                                      </p:tavLst>
                                    </p:anim>
                                    <p:animEffect transition="in" filter="fade">
                                      <p:cBhvr>
                                        <p:cTn id="9" dur="500"/>
                                        <p:tgtEl>
                                          <p:spTgt spid="9"/>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0" end="0"/>
                                            </p:txEl>
                                          </p:spTgt>
                                        </p:tgtEl>
                                        <p:attrNameLst>
                                          <p:attrName>style.visibility</p:attrName>
                                        </p:attrNameLst>
                                      </p:cBhvr>
                                      <p:to>
                                        <p:strVal val="visible"/>
                                      </p:to>
                                    </p:set>
                                    <p:anim calcmode="lin" valueType="num">
                                      <p:cBhvr>
                                        <p:cTn id="14" dur="500" fill="hold"/>
                                        <p:tgtEl>
                                          <p:spTgt spid="5">
                                            <p:txEl>
                                              <p:pRg st="0" end="0"/>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0" end="0"/>
                                            </p:txEl>
                                          </p:spTgt>
                                        </p:tgtEl>
                                        <p:attrNameLst>
                                          <p:attrName>ppt_h</p:attrName>
                                        </p:attrNameLst>
                                      </p:cBhvr>
                                      <p:tavLst>
                                        <p:tav tm="0">
                                          <p:val>
                                            <p:fltVal val="0"/>
                                          </p:val>
                                        </p:tav>
                                        <p:tav tm="100000">
                                          <p:val>
                                            <p:strVal val="#ppt_h"/>
                                          </p:val>
                                        </p:tav>
                                      </p:tavLst>
                                    </p:anim>
                                    <p:animEffect transition="in" filter="fade">
                                      <p:cBhvr>
                                        <p:cTn id="16" dur="500"/>
                                        <p:tgtEl>
                                          <p:spTgt spid="5">
                                            <p:txEl>
                                              <p:pRg st="0" end="0"/>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1" end="1"/>
                                            </p:txEl>
                                          </p:spTgt>
                                        </p:tgtEl>
                                        <p:attrNameLst>
                                          <p:attrName>style.visibility</p:attrName>
                                        </p:attrNameLst>
                                      </p:cBhvr>
                                      <p:to>
                                        <p:strVal val="visible"/>
                                      </p:to>
                                    </p:set>
                                    <p:anim calcmode="lin" valueType="num">
                                      <p:cBhvr>
                                        <p:cTn id="21"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23" dur="500"/>
                                        <p:tgtEl>
                                          <p:spTgt spid="5">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a:extLst>
              <a:ext uri="{FF2B5EF4-FFF2-40B4-BE49-F238E27FC236}">
                <a16:creationId xmlns:a16="http://schemas.microsoft.com/office/drawing/2014/main" id="{2C1D973C-6B9D-63A7-F3A2-DEAEE2D0EC42}"/>
              </a:ext>
            </a:extLst>
          </p:cNvPr>
          <p:cNvSpPr txBox="1"/>
          <p:nvPr/>
        </p:nvSpPr>
        <p:spPr>
          <a:xfrm>
            <a:off x="0" y="6488666"/>
            <a:ext cx="9144000"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Moo, Douglas – </a:t>
            </a:r>
            <a:r>
              <a:rPr kumimoji="0" lang="en-US" sz="1800" b="0" i="1" u="none" strike="noStrike" kern="1200" cap="none" spc="0" normalizeH="0" baseline="0" noProof="0" dirty="0">
                <a:ln>
                  <a:noFill/>
                </a:ln>
                <a:solidFill>
                  <a:prstClr val="white"/>
                </a:solidFill>
                <a:effectLst/>
                <a:uLnTx/>
                <a:uFillTx/>
                <a:latin typeface="Calibri" panose="020F0502020204030204"/>
                <a:ea typeface="+mn-ea"/>
                <a:cs typeface="+mn-cs"/>
              </a:rPr>
              <a:t>The NIC on the NT – The Epistle to the Romans</a:t>
            </a: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 pp. 601-602</a:t>
            </a:r>
          </a:p>
        </p:txBody>
      </p:sp>
      <p:sp>
        <p:nvSpPr>
          <p:cNvPr id="6" name="Title 5">
            <a:extLst>
              <a:ext uri="{FF2B5EF4-FFF2-40B4-BE49-F238E27FC236}">
                <a16:creationId xmlns:a16="http://schemas.microsoft.com/office/drawing/2014/main" id="{14617549-0D4E-83AC-C4C0-5032F9ED1ADC}"/>
              </a:ext>
            </a:extLst>
          </p:cNvPr>
          <p:cNvSpPr>
            <a:spLocks noGrp="1"/>
          </p:cNvSpPr>
          <p:nvPr>
            <p:ph type="title"/>
          </p:nvPr>
        </p:nvSpPr>
        <p:spPr/>
        <p:txBody>
          <a:bodyPr/>
          <a:lstStyle/>
          <a:p>
            <a:endParaRPr lang="en-US" dirty="0"/>
          </a:p>
        </p:txBody>
      </p:sp>
      <p:sp>
        <p:nvSpPr>
          <p:cNvPr id="8" name="Title 1">
            <a:extLst>
              <a:ext uri="{FF2B5EF4-FFF2-40B4-BE49-F238E27FC236}">
                <a16:creationId xmlns:a16="http://schemas.microsoft.com/office/drawing/2014/main" id="{70F7D930-7AE4-D22C-3C88-BE0E516600FB}"/>
              </a:ext>
            </a:extLst>
          </p:cNvPr>
          <p:cNvSpPr txBox="1">
            <a:spLocks/>
          </p:cNvSpPr>
          <p:nvPr/>
        </p:nvSpPr>
        <p:spPr>
          <a:xfrm>
            <a:off x="0" y="3"/>
            <a:ext cx="9144000" cy="1350012"/>
          </a:xfrm>
          <a:prstGeom prst="rect">
            <a:avLst/>
          </a:prstGeom>
          <a:solidFill>
            <a:schemeClr val="tx1"/>
          </a:solidFill>
          <a:ln w="25400">
            <a:solidFill>
              <a:srgbClr val="FFFF99"/>
            </a:solidFill>
          </a:ln>
        </p:spPr>
        <p:txBody>
          <a:bodyPr vert="horz" lIns="91440" tIns="45720" rIns="91440" bIns="45720" rtlCol="0" anchor="ctr">
            <a:noAutofit/>
          </a:bodyPr>
          <a:lstStyle>
            <a:lvl1pPr algn="ctr" defTabSz="685800" rtl="0" eaLnBrk="1" latinLnBrk="0" hangingPunct="1">
              <a:lnSpc>
                <a:spcPct val="90000"/>
              </a:lnSpc>
              <a:spcBef>
                <a:spcPct val="0"/>
              </a:spcBef>
              <a:buNone/>
              <a:defRPr sz="4800" b="1" kern="1200">
                <a:solidFill>
                  <a:srgbClr val="FFFF99"/>
                </a:solidFill>
                <a:latin typeface="Century Gothic" panose="020B0502020202020204" pitchFamily="34" charset="0"/>
                <a:ea typeface="+mj-ea"/>
                <a:cs typeface="+mj-cs"/>
              </a:defRPr>
            </a:lvl1pPr>
          </a:lstStyle>
          <a:p>
            <a:pPr marL="0" marR="0" lvl="0" indent="0" algn="l" defTabSz="685800" rtl="0" eaLnBrk="1" fontAlgn="auto" latinLnBrk="0" hangingPunct="1">
              <a:lnSpc>
                <a:spcPct val="90000"/>
              </a:lnSpc>
              <a:spcBef>
                <a:spcPts val="750"/>
              </a:spcBef>
              <a:spcAft>
                <a:spcPts val="0"/>
              </a:spcAft>
              <a:buClrTx/>
              <a:buSzTx/>
              <a:buFontTx/>
              <a:buNone/>
              <a:tabLst/>
              <a:defRPr/>
            </a:pPr>
            <a:r>
              <a:rPr kumimoji="0" lang="en-US" sz="2400" b="0" i="0" u="none" strike="noStrike" kern="1200" cap="none" spc="0" normalizeH="0" baseline="30000" noProof="0" dirty="0">
                <a:ln>
                  <a:noFill/>
                </a:ln>
                <a:solidFill>
                  <a:prstClr val="white"/>
                </a:solidFill>
                <a:effectLst/>
                <a:uLnTx/>
                <a:uFillTx/>
                <a:latin typeface="Cambria" panose="02040503050406030204" pitchFamily="18" charset="0"/>
                <a:ea typeface="Cambria" panose="02040503050406030204" pitchFamily="18" charset="0"/>
                <a:cs typeface="+mj-cs"/>
              </a:rPr>
              <a:t>Isaiah 29:16</a:t>
            </a:r>
            <a:r>
              <a:rPr kumimoji="0" lang="en-US" sz="2400" b="0" i="1" u="none" strike="noStrike" kern="1200" cap="none" spc="0" normalizeH="0" baseline="0" noProof="0" dirty="0">
                <a:ln>
                  <a:noFill/>
                </a:ln>
                <a:solidFill>
                  <a:srgbClr val="ED7D31">
                    <a:lumMod val="60000"/>
                    <a:lumOff val="40000"/>
                  </a:srgbClr>
                </a:solidFill>
                <a:effectLst/>
                <a:uLnTx/>
                <a:uFillTx/>
                <a:latin typeface="Cambria" panose="02040503050406030204" pitchFamily="18" charset="0"/>
                <a:ea typeface="Cambria" panose="02040503050406030204" pitchFamily="18" charset="0"/>
                <a:cs typeface="+mj-cs"/>
              </a:rPr>
              <a:t> </a:t>
            </a:r>
            <a:r>
              <a:rPr kumimoji="0" lang="en-US" sz="2400" b="1" i="1" u="none" strike="noStrike" kern="1200" cap="none" spc="0" normalizeH="0" baseline="0" noProof="0" dirty="0">
                <a:ln>
                  <a:noFill/>
                </a:ln>
                <a:solidFill>
                  <a:srgbClr val="ED7D31"/>
                </a:solidFill>
                <a:effectLst/>
                <a:uLnTx/>
                <a:uFillTx/>
                <a:latin typeface="Cambria" panose="02040503050406030204" pitchFamily="18" charset="0"/>
                <a:ea typeface="Cambria" panose="02040503050406030204" pitchFamily="18" charset="0"/>
                <a:cs typeface="+mj-cs"/>
              </a:rPr>
              <a:t> </a:t>
            </a:r>
            <a:r>
              <a:rPr lang="en-US" sz="2400" b="0" i="1" dirty="0">
                <a:solidFill>
                  <a:srgbClr val="ED7D31">
                    <a:lumMod val="60000"/>
                    <a:lumOff val="40000"/>
                  </a:srgbClr>
                </a:solidFill>
                <a:latin typeface="Cambria" panose="02040503050406030204" pitchFamily="18" charset="0"/>
                <a:ea typeface="Cambria" panose="02040503050406030204" pitchFamily="18" charset="0"/>
              </a:rPr>
              <a:t>You turn things upside down! Shall the potter be regarded as the clay, that the thing made should say of its maker, “He did not make me”; or the thing formed say of him who formed it, “He has no understanding”? </a:t>
            </a:r>
            <a:r>
              <a:rPr kumimoji="0" lang="en-US" sz="2400" b="0" i="0" u="none" strike="noStrike" kern="1200" cap="none" spc="0" normalizeH="0" baseline="0" noProof="0" dirty="0">
                <a:ln>
                  <a:noFill/>
                </a:ln>
                <a:solidFill>
                  <a:srgbClr val="ED7D31">
                    <a:lumMod val="60000"/>
                    <a:lumOff val="40000"/>
                  </a:srgbClr>
                </a:solidFill>
                <a:effectLst/>
                <a:uLnTx/>
                <a:uFillTx/>
                <a:latin typeface="Cambria" panose="02040503050406030204" pitchFamily="18" charset="0"/>
                <a:ea typeface="Cambria" panose="02040503050406030204" pitchFamily="18" charset="0"/>
                <a:cs typeface="+mj-cs"/>
              </a:rPr>
              <a:t>(ESV)</a:t>
            </a:r>
            <a:endParaRPr kumimoji="0" lang="en-US" sz="2400" b="0" i="0" u="none" strike="noStrike" kern="1200" cap="none" spc="0" normalizeH="0" baseline="0" noProof="0" dirty="0">
              <a:ln>
                <a:noFill/>
              </a:ln>
              <a:solidFill>
                <a:prstClr val="white"/>
              </a:solidFill>
              <a:effectLst/>
              <a:uLnTx/>
              <a:uFillTx/>
              <a:latin typeface="Cambria" panose="02040503050406030204" pitchFamily="18" charset="0"/>
              <a:ea typeface="Cambria" panose="02040503050406030204" pitchFamily="18" charset="0"/>
              <a:cs typeface="+mj-cs"/>
            </a:endParaRPr>
          </a:p>
        </p:txBody>
      </p:sp>
      <p:sp>
        <p:nvSpPr>
          <p:cNvPr id="9" name="Title 1">
            <a:extLst>
              <a:ext uri="{FF2B5EF4-FFF2-40B4-BE49-F238E27FC236}">
                <a16:creationId xmlns:a16="http://schemas.microsoft.com/office/drawing/2014/main" id="{D4BD0E45-49D7-D606-9A35-208F09FEFD7D}"/>
              </a:ext>
            </a:extLst>
          </p:cNvPr>
          <p:cNvSpPr txBox="1">
            <a:spLocks/>
          </p:cNvSpPr>
          <p:nvPr/>
        </p:nvSpPr>
        <p:spPr>
          <a:xfrm>
            <a:off x="11773" y="1340207"/>
            <a:ext cx="9144000" cy="928138"/>
          </a:xfrm>
          <a:prstGeom prst="rect">
            <a:avLst/>
          </a:prstGeom>
          <a:solidFill>
            <a:schemeClr val="tx1"/>
          </a:solidFill>
          <a:ln w="25400">
            <a:solidFill>
              <a:srgbClr val="FFFF99"/>
            </a:solidFill>
          </a:ln>
        </p:spPr>
        <p:txBody>
          <a:bodyPr vert="horz" lIns="91440" tIns="45720" rIns="91440" bIns="45720" rtlCol="0" anchor="ctr">
            <a:noAutofit/>
          </a:bodyPr>
          <a:lstStyle>
            <a:lvl1pPr algn="ctr" defTabSz="685800" rtl="0" eaLnBrk="1" latinLnBrk="0" hangingPunct="1">
              <a:lnSpc>
                <a:spcPct val="90000"/>
              </a:lnSpc>
              <a:spcBef>
                <a:spcPct val="0"/>
              </a:spcBef>
              <a:buNone/>
              <a:defRPr sz="4800" b="1" kern="1200">
                <a:solidFill>
                  <a:srgbClr val="FFFF99"/>
                </a:solidFill>
                <a:latin typeface="Century Gothic" panose="020B0502020202020204" pitchFamily="34" charset="0"/>
                <a:ea typeface="+mj-ea"/>
                <a:cs typeface="+mj-cs"/>
              </a:defRPr>
            </a:lvl1pPr>
          </a:lstStyle>
          <a:p>
            <a:pPr lvl="0" algn="l">
              <a:spcBef>
                <a:spcPts val="750"/>
              </a:spcBef>
              <a:defRPr/>
            </a:pPr>
            <a:r>
              <a:rPr kumimoji="0" lang="en-US" sz="2400" b="0" i="0" u="none" strike="noStrike" kern="1200" cap="none" spc="0" normalizeH="0" baseline="30000" noProof="0" dirty="0">
                <a:ln>
                  <a:noFill/>
                </a:ln>
                <a:solidFill>
                  <a:prstClr val="white"/>
                </a:solidFill>
                <a:effectLst/>
                <a:uLnTx/>
                <a:uFillTx/>
                <a:latin typeface="Cambria" panose="02040503050406030204" pitchFamily="18" charset="0"/>
                <a:ea typeface="Cambria" panose="02040503050406030204" pitchFamily="18" charset="0"/>
                <a:cs typeface="+mj-cs"/>
              </a:rPr>
              <a:t>Rom 9:20</a:t>
            </a:r>
            <a:r>
              <a:rPr kumimoji="0" lang="en-US" sz="2400" b="0" i="1" u="none" strike="noStrike" kern="1200" cap="none" spc="0" normalizeH="0" baseline="0" noProof="0" dirty="0">
                <a:ln>
                  <a:noFill/>
                </a:ln>
                <a:solidFill>
                  <a:srgbClr val="ED7D31">
                    <a:lumMod val="60000"/>
                    <a:lumOff val="40000"/>
                  </a:srgbClr>
                </a:solidFill>
                <a:effectLst/>
                <a:uLnTx/>
                <a:uFillTx/>
                <a:latin typeface="Cambria" panose="02040503050406030204" pitchFamily="18" charset="0"/>
                <a:ea typeface="Cambria" panose="02040503050406030204" pitchFamily="18" charset="0"/>
                <a:cs typeface="+mj-cs"/>
              </a:rPr>
              <a:t> </a:t>
            </a:r>
            <a:r>
              <a:rPr lang="en-US" sz="2400" b="0" i="1" dirty="0">
                <a:solidFill>
                  <a:srgbClr val="5B9BD5">
                    <a:lumMod val="40000"/>
                    <a:lumOff val="60000"/>
                  </a:srgbClr>
                </a:solidFill>
                <a:latin typeface="Cambria" panose="02040503050406030204" pitchFamily="18" charset="0"/>
                <a:ea typeface="Cambria" panose="02040503050406030204" pitchFamily="18" charset="0"/>
              </a:rPr>
              <a:t>But who are you, O man, to answer back to God? Will what is molded say to its molder, "Why have you made me like this?" </a:t>
            </a:r>
            <a:r>
              <a:rPr kumimoji="0" lang="en-US" sz="2400" b="0" i="0" u="none" strike="noStrike" kern="1200" cap="none" spc="0" normalizeH="0" baseline="0" noProof="0" dirty="0">
                <a:ln>
                  <a:noFill/>
                </a:ln>
                <a:solidFill>
                  <a:srgbClr val="5B9BD5">
                    <a:lumMod val="40000"/>
                    <a:lumOff val="60000"/>
                  </a:srgbClr>
                </a:solidFill>
                <a:effectLst/>
                <a:uLnTx/>
                <a:uFillTx/>
                <a:latin typeface="Calibri" panose="020F0502020204030204"/>
                <a:ea typeface="Cambria" panose="02040503050406030204" pitchFamily="18" charset="0"/>
                <a:cs typeface="+mj-cs"/>
              </a:rPr>
              <a:t>(ESV)</a:t>
            </a:r>
          </a:p>
        </p:txBody>
      </p:sp>
      <p:sp>
        <p:nvSpPr>
          <p:cNvPr id="5" name="Content Placeholder 2">
            <a:extLst>
              <a:ext uri="{FF2B5EF4-FFF2-40B4-BE49-F238E27FC236}">
                <a16:creationId xmlns:a16="http://schemas.microsoft.com/office/drawing/2014/main" id="{CC22EE9C-83B0-AF45-39BA-966499BA4424}"/>
              </a:ext>
            </a:extLst>
          </p:cNvPr>
          <p:cNvSpPr>
            <a:spLocks noGrp="1"/>
          </p:cNvSpPr>
          <p:nvPr>
            <p:ph idx="1"/>
          </p:nvPr>
        </p:nvSpPr>
        <p:spPr>
          <a:xfrm>
            <a:off x="325730" y="2441016"/>
            <a:ext cx="8582802" cy="4077519"/>
          </a:xfrm>
        </p:spPr>
        <p:txBody>
          <a:bodyPr>
            <a:normAutofit fontScale="92500"/>
          </a:bodyPr>
          <a:lstStyle/>
          <a:p>
            <a:r>
              <a:rPr lang="en-US" dirty="0"/>
              <a:t>The </a:t>
            </a:r>
            <a:r>
              <a:rPr lang="en-US" b="1" i="1" dirty="0"/>
              <a:t>first</a:t>
            </a:r>
            <a:r>
              <a:rPr lang="en-US" dirty="0"/>
              <a:t> part of Paul’s response to this hypothetical objection is to ask the objector: “</a:t>
            </a:r>
            <a:r>
              <a:rPr lang="en-US" i="1" dirty="0">
                <a:solidFill>
                  <a:schemeClr val="accent1">
                    <a:lumMod val="40000"/>
                    <a:lumOff val="60000"/>
                  </a:schemeClr>
                </a:solidFill>
                <a:latin typeface="Cambria" panose="02040503050406030204" pitchFamily="18" charset="0"/>
                <a:ea typeface="Cambria" panose="02040503050406030204" pitchFamily="18" charset="0"/>
              </a:rPr>
              <a:t>But who are you, O man, to answer back to God?</a:t>
            </a:r>
            <a:r>
              <a:rPr lang="en-US" dirty="0"/>
              <a:t> ”</a:t>
            </a:r>
            <a:r>
              <a:rPr lang="en-US" i="1" dirty="0">
                <a:solidFill>
                  <a:schemeClr val="accent1">
                    <a:lumMod val="40000"/>
                    <a:lumOff val="60000"/>
                  </a:schemeClr>
                </a:solidFill>
                <a:latin typeface="Cambria" panose="02040503050406030204" pitchFamily="18" charset="0"/>
                <a:ea typeface="Cambria" panose="02040503050406030204" pitchFamily="18" charset="0"/>
              </a:rPr>
              <a:t> </a:t>
            </a:r>
            <a:r>
              <a:rPr lang="en-US" dirty="0"/>
              <a:t>(Rom 9:20 ESV) </a:t>
            </a:r>
          </a:p>
          <a:p>
            <a:r>
              <a:rPr lang="en-US" dirty="0"/>
              <a:t>Paul then quotes </a:t>
            </a:r>
            <a:r>
              <a:rPr lang="en-US" dirty="0">
                <a:solidFill>
                  <a:srgbClr val="FFFF99"/>
                </a:solidFill>
              </a:rPr>
              <a:t>Isaiah 29:16</a:t>
            </a:r>
            <a:r>
              <a:rPr lang="en-US" dirty="0"/>
              <a:t> to remind the objector of the dependent and subordinate position of the human being in respect to God.</a:t>
            </a:r>
          </a:p>
          <a:p>
            <a:r>
              <a:rPr lang="en-US" dirty="0"/>
              <a:t>Human beings are in no more of a position to answer back to God than a vase is to criticize its molder for making it a certain way.</a:t>
            </a:r>
          </a:p>
        </p:txBody>
      </p:sp>
    </p:spTree>
    <p:extLst>
      <p:ext uri="{BB962C8B-B14F-4D97-AF65-F5344CB8AC3E}">
        <p14:creationId xmlns:p14="http://schemas.microsoft.com/office/powerpoint/2010/main" val="10605459"/>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CD3185-EF80-D9D1-F41B-C2D6768C7D37}"/>
              </a:ext>
            </a:extLst>
          </p:cNvPr>
          <p:cNvSpPr>
            <a:spLocks noGrp="1"/>
          </p:cNvSpPr>
          <p:nvPr>
            <p:ph type="title"/>
          </p:nvPr>
        </p:nvSpPr>
        <p:spPr>
          <a:xfrm>
            <a:off x="0" y="1"/>
            <a:ext cx="9144000" cy="1188719"/>
          </a:xfrm>
        </p:spPr>
        <p:txBody>
          <a:bodyPr>
            <a:noAutofit/>
          </a:bodyPr>
          <a:lstStyle/>
          <a:p>
            <a:r>
              <a:rPr lang="en-US" sz="4400" dirty="0"/>
              <a:t>Next Time</a:t>
            </a:r>
          </a:p>
        </p:txBody>
      </p:sp>
      <p:sp>
        <p:nvSpPr>
          <p:cNvPr id="3" name="Content Placeholder 2">
            <a:extLst>
              <a:ext uri="{FF2B5EF4-FFF2-40B4-BE49-F238E27FC236}">
                <a16:creationId xmlns:a16="http://schemas.microsoft.com/office/drawing/2014/main" id="{3CD6B5F8-336E-B215-E1ED-14D18AAAF821}"/>
              </a:ext>
            </a:extLst>
          </p:cNvPr>
          <p:cNvSpPr>
            <a:spLocks noGrp="1"/>
          </p:cNvSpPr>
          <p:nvPr>
            <p:ph idx="1"/>
          </p:nvPr>
        </p:nvSpPr>
        <p:spPr>
          <a:xfrm>
            <a:off x="364974" y="1284315"/>
            <a:ext cx="8525487" cy="5353398"/>
          </a:xfrm>
        </p:spPr>
        <p:txBody>
          <a:bodyPr>
            <a:normAutofit/>
          </a:bodyPr>
          <a:lstStyle/>
          <a:p>
            <a:pPr marL="0" indent="0">
              <a:buNone/>
            </a:pPr>
            <a:r>
              <a:rPr lang="en-US" sz="3600" dirty="0"/>
              <a:t>I plan to begin looking at </a:t>
            </a:r>
            <a:r>
              <a:rPr lang="en-US" sz="3600" dirty="0">
                <a:solidFill>
                  <a:srgbClr val="FFFF99"/>
                </a:solidFill>
              </a:rPr>
              <a:t>Isaiah 36-39</a:t>
            </a:r>
            <a:r>
              <a:rPr lang="en-US" sz="3600" dirty="0"/>
              <a:t> which describe the end Hezekiah’s reign.</a:t>
            </a:r>
          </a:p>
          <a:p>
            <a:pPr marL="0" indent="0">
              <a:buNone/>
            </a:pPr>
            <a:endParaRPr lang="en-US" sz="3600" dirty="0"/>
          </a:p>
          <a:p>
            <a:pPr marL="0" indent="0">
              <a:buNone/>
            </a:pPr>
            <a:r>
              <a:rPr lang="en-US" dirty="0"/>
              <a:t> </a:t>
            </a:r>
          </a:p>
        </p:txBody>
      </p:sp>
    </p:spTree>
    <p:extLst>
      <p:ext uri="{BB962C8B-B14F-4D97-AF65-F5344CB8AC3E}">
        <p14:creationId xmlns:p14="http://schemas.microsoft.com/office/powerpoint/2010/main" val="2377602215"/>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29.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l="-17000" r="-17000"/>
          </a:stretch>
        </a:blipFill>
        <a:effectLst/>
      </p:bgPr>
    </p:bg>
    <p:spTree>
      <p:nvGrpSpPr>
        <p:cNvPr id="1" name=""/>
        <p:cNvGrpSpPr/>
        <p:nvPr/>
      </p:nvGrpSpPr>
      <p:grpSpPr>
        <a:xfrm>
          <a:off x="0" y="0"/>
          <a:ext cx="0" cy="0"/>
          <a:chOff x="0" y="0"/>
          <a:chExt cx="0" cy="0"/>
        </a:xfrm>
      </p:grpSpPr>
      <p:sp>
        <p:nvSpPr>
          <p:cNvPr id="4" name="Rectangle 3"/>
          <p:cNvSpPr/>
          <p:nvPr/>
        </p:nvSpPr>
        <p:spPr>
          <a:xfrm>
            <a:off x="152400" y="6519446"/>
            <a:ext cx="8915400" cy="338554"/>
          </a:xfrm>
          <a:prstGeom prst="rect">
            <a:avLst/>
          </a:prstGeom>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a:ln>
                  <a:noFill/>
                </a:ln>
                <a:solidFill>
                  <a:prstClr val="black"/>
                </a:solidFill>
                <a:effectLst/>
                <a:uLnTx/>
                <a:uFillTx/>
                <a:latin typeface="Calibri"/>
                <a:ea typeface="+mn-ea"/>
                <a:cs typeface="+mn-cs"/>
                <a:hlinkClick r:id="rId4"/>
              </a:rPr>
              <a:t>https://www.weareteachers.com/moving-beyond-classroom-discussions/</a:t>
            </a:r>
            <a:r>
              <a:rPr kumimoji="0" lang="en-US" sz="1600" b="0" i="0" u="none" strike="noStrike" kern="1200" cap="none" spc="0" normalizeH="0" baseline="0" noProof="0">
                <a:ln>
                  <a:noFill/>
                </a:ln>
                <a:solidFill>
                  <a:prstClr val="black"/>
                </a:solidFill>
                <a:effectLst/>
                <a:uLnTx/>
                <a:uFillTx/>
                <a:latin typeface="Calibri"/>
                <a:ea typeface="+mn-ea"/>
                <a:cs typeface="+mn-cs"/>
              </a:rPr>
              <a:t> </a:t>
            </a:r>
          </a:p>
        </p:txBody>
      </p:sp>
      <p:sp>
        <p:nvSpPr>
          <p:cNvPr id="7" name="Title 2"/>
          <p:cNvSpPr>
            <a:spLocks noGrp="1"/>
          </p:cNvSpPr>
          <p:nvPr>
            <p:ph type="title"/>
          </p:nvPr>
        </p:nvSpPr>
        <p:spPr>
          <a:xfrm>
            <a:off x="0" y="25879"/>
            <a:ext cx="9144000" cy="1269521"/>
          </a:xfrm>
          <a:effectLst/>
        </p:spPr>
        <p:txBody>
          <a:bodyPr>
            <a:noAutofit/>
          </a:bodyPr>
          <a:lstStyle/>
          <a:p>
            <a:r>
              <a:rPr lang="en-US" sz="6600" b="1">
                <a:solidFill>
                  <a:schemeClr val="bg1"/>
                </a:solidFill>
                <a:effectLst>
                  <a:glow rad="139700">
                    <a:srgbClr val="C00000">
                      <a:alpha val="40000"/>
                    </a:srgbClr>
                  </a:glow>
                  <a:outerShdw blurRad="114300" dist="38100" dir="13500000" algn="br" rotWithShape="0">
                    <a:prstClr val="black"/>
                  </a:outerShdw>
                </a:effectLst>
              </a:rPr>
              <a:t>Class Discussion Time</a:t>
            </a:r>
            <a:endParaRPr lang="en-US" sz="4000" b="1">
              <a:ln w="12700">
                <a:solidFill>
                  <a:schemeClr val="tx2">
                    <a:satMod val="155000"/>
                  </a:schemeClr>
                </a:solidFill>
                <a:prstDash val="solid"/>
              </a:ln>
              <a:solidFill>
                <a:schemeClr val="bg1"/>
              </a:solidFill>
              <a:effectLst>
                <a:glow rad="139700">
                  <a:srgbClr val="C00000">
                    <a:alpha val="40000"/>
                  </a:srgbClr>
                </a:glow>
                <a:outerShdw blurRad="114300" dist="38100" dir="13500000" algn="br" rotWithShape="0">
                  <a:prstClr val="black"/>
                </a:outerShdw>
              </a:effectLst>
            </a:endParaRPr>
          </a:p>
        </p:txBody>
      </p:sp>
    </p:spTree>
    <p:extLst>
      <p:ext uri="{BB962C8B-B14F-4D97-AF65-F5344CB8AC3E}">
        <p14:creationId xmlns:p14="http://schemas.microsoft.com/office/powerpoint/2010/main" val="259273112"/>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DE2CD9-75A4-2178-1A42-CFCB9020AE8B}"/>
              </a:ext>
            </a:extLst>
          </p:cNvPr>
          <p:cNvSpPr>
            <a:spLocks noGrp="1"/>
          </p:cNvSpPr>
          <p:nvPr>
            <p:ph type="title"/>
          </p:nvPr>
        </p:nvSpPr>
        <p:spPr>
          <a:xfrm>
            <a:off x="0" y="2"/>
            <a:ext cx="9144000" cy="1212226"/>
          </a:xfrm>
        </p:spPr>
        <p:txBody>
          <a:bodyPr>
            <a:noAutofit/>
          </a:bodyPr>
          <a:lstStyle/>
          <a:p>
            <a:r>
              <a:rPr lang="en-US" sz="4000" dirty="0"/>
              <a:t>Problems in the Nation Due to Foolish Drunken Leaders (28-29)</a:t>
            </a:r>
          </a:p>
        </p:txBody>
      </p:sp>
      <p:sp>
        <p:nvSpPr>
          <p:cNvPr id="3" name="Content Placeholder 2">
            <a:extLst>
              <a:ext uri="{FF2B5EF4-FFF2-40B4-BE49-F238E27FC236}">
                <a16:creationId xmlns:a16="http://schemas.microsoft.com/office/drawing/2014/main" id="{E4D25296-EA53-9F7B-5998-75DCAC10A8E8}"/>
              </a:ext>
            </a:extLst>
          </p:cNvPr>
          <p:cNvSpPr>
            <a:spLocks noGrp="1"/>
          </p:cNvSpPr>
          <p:nvPr>
            <p:ph idx="1"/>
          </p:nvPr>
        </p:nvSpPr>
        <p:spPr>
          <a:xfrm>
            <a:off x="205740" y="1114548"/>
            <a:ext cx="8745961" cy="5474626"/>
          </a:xfrm>
        </p:spPr>
        <p:txBody>
          <a:bodyPr>
            <a:normAutofit fontScale="77500" lnSpcReduction="20000"/>
          </a:bodyPr>
          <a:lstStyle/>
          <a:p>
            <a:pPr marL="800100" indent="-571500">
              <a:spcBef>
                <a:spcPts val="600"/>
              </a:spcBef>
            </a:pPr>
            <a:r>
              <a:rPr lang="en-US" sz="3600" dirty="0"/>
              <a:t>Chapter 28 began with a message of doom (“</a:t>
            </a:r>
            <a:r>
              <a:rPr lang="en-US" sz="3600" i="1" dirty="0">
                <a:solidFill>
                  <a:srgbClr val="F4B183"/>
                </a:solidFill>
                <a:latin typeface="Cambria" panose="02040503050406030204" pitchFamily="18" charset="0"/>
                <a:ea typeface="Cambria" panose="02040503050406030204" pitchFamily="18" charset="0"/>
              </a:rPr>
              <a:t>Woe!</a:t>
            </a:r>
            <a:r>
              <a:rPr lang="en-US" sz="3600" dirty="0"/>
              <a:t>”) to “</a:t>
            </a:r>
            <a:r>
              <a:rPr lang="en-US" sz="3600" i="1" dirty="0">
                <a:solidFill>
                  <a:srgbClr val="F4B183"/>
                </a:solidFill>
                <a:latin typeface="Cambria" panose="02040503050406030204" pitchFamily="18" charset="0"/>
                <a:ea typeface="Cambria" panose="02040503050406030204" pitchFamily="18" charset="0"/>
              </a:rPr>
              <a:t>Ephraim</a:t>
            </a:r>
            <a:r>
              <a:rPr lang="en-US" sz="3600" dirty="0"/>
              <a:t>” (the Northern Kingdom of Israel and it’s capital, Samaria)</a:t>
            </a:r>
          </a:p>
          <a:p>
            <a:pPr marL="800100" indent="-571500">
              <a:spcBef>
                <a:spcPts val="600"/>
              </a:spcBef>
            </a:pPr>
            <a:r>
              <a:rPr lang="en-US" sz="3600" dirty="0"/>
              <a:t>Chapter 29 begins with a message of doom (“</a:t>
            </a:r>
            <a:r>
              <a:rPr lang="en-US" sz="3600" i="1" dirty="0">
                <a:solidFill>
                  <a:srgbClr val="F4B183"/>
                </a:solidFill>
                <a:latin typeface="Cambria" panose="02040503050406030204" pitchFamily="18" charset="0"/>
                <a:ea typeface="Cambria" panose="02040503050406030204" pitchFamily="18" charset="0"/>
              </a:rPr>
              <a:t>Woe!</a:t>
            </a:r>
            <a:r>
              <a:rPr lang="en-US" sz="3600" dirty="0"/>
              <a:t>”) to “</a:t>
            </a:r>
            <a:r>
              <a:rPr lang="en-US" sz="3600" i="1" dirty="0">
                <a:solidFill>
                  <a:srgbClr val="F4B183"/>
                </a:solidFill>
                <a:latin typeface="Cambria" panose="02040503050406030204" pitchFamily="18" charset="0"/>
                <a:ea typeface="Cambria" panose="02040503050406030204" pitchFamily="18" charset="0"/>
              </a:rPr>
              <a:t>Ariel</a:t>
            </a:r>
            <a:r>
              <a:rPr lang="en-US" sz="3600" dirty="0"/>
              <a:t>” (a pseudonym for Jerusalem, capital of Judah)</a:t>
            </a:r>
          </a:p>
          <a:p>
            <a:pPr marL="800100" indent="-571500">
              <a:spcBef>
                <a:spcPts val="600"/>
              </a:spcBef>
            </a:pPr>
            <a:r>
              <a:rPr lang="en-US" sz="3600" dirty="0"/>
              <a:t>Throughout this chapter, like the book of Isaiah itself, there are alternating messages of judgment and hope:</a:t>
            </a:r>
          </a:p>
          <a:p>
            <a:pPr marL="1143000" lvl="1" indent="-342900">
              <a:spcBef>
                <a:spcPts val="600"/>
              </a:spcBef>
            </a:pPr>
            <a:r>
              <a:rPr lang="en-US" sz="3200" dirty="0">
                <a:solidFill>
                  <a:srgbClr val="FFFF99"/>
                </a:solidFill>
              </a:rPr>
              <a:t>29:1-4</a:t>
            </a:r>
            <a:r>
              <a:rPr lang="en-US" sz="3200" dirty="0"/>
              <a:t> – Message of Judgment</a:t>
            </a:r>
          </a:p>
          <a:p>
            <a:pPr marL="1143000" lvl="1" indent="-342900">
              <a:spcBef>
                <a:spcPts val="600"/>
              </a:spcBef>
            </a:pPr>
            <a:r>
              <a:rPr lang="en-US" sz="3200" dirty="0">
                <a:solidFill>
                  <a:srgbClr val="FFFF99"/>
                </a:solidFill>
              </a:rPr>
              <a:t>29:5-8</a:t>
            </a:r>
            <a:r>
              <a:rPr lang="en-US" sz="3200" dirty="0"/>
              <a:t> – Message of Restoration (Hope)</a:t>
            </a:r>
          </a:p>
          <a:p>
            <a:pPr marL="1143000" lvl="1" indent="-342900">
              <a:spcBef>
                <a:spcPts val="600"/>
              </a:spcBef>
            </a:pPr>
            <a:r>
              <a:rPr lang="en-US" sz="3200" dirty="0">
                <a:solidFill>
                  <a:srgbClr val="FFFF99"/>
                </a:solidFill>
              </a:rPr>
              <a:t>29:9-16</a:t>
            </a:r>
            <a:r>
              <a:rPr lang="en-US" sz="3200" dirty="0"/>
              <a:t> – Message of Judgment</a:t>
            </a:r>
          </a:p>
          <a:p>
            <a:pPr marL="1143000" lvl="1" indent="-342900">
              <a:spcBef>
                <a:spcPts val="600"/>
              </a:spcBef>
            </a:pPr>
            <a:r>
              <a:rPr lang="en-US" sz="3200" dirty="0">
                <a:solidFill>
                  <a:srgbClr val="FFFF99"/>
                </a:solidFill>
              </a:rPr>
              <a:t>29:17-24</a:t>
            </a:r>
            <a:r>
              <a:rPr lang="en-US" sz="3200" dirty="0"/>
              <a:t> – Message of Restoration (Hope)</a:t>
            </a:r>
          </a:p>
          <a:p>
            <a:pPr marL="800100" indent="-571500">
              <a:spcBef>
                <a:spcPts val="600"/>
              </a:spcBef>
            </a:pPr>
            <a:r>
              <a:rPr lang="en-US" sz="3600" dirty="0"/>
              <a:t>Today we will be looking at the message of </a:t>
            </a:r>
            <a:r>
              <a:rPr lang="en-US" sz="3600" b="1" i="1" dirty="0"/>
              <a:t>judgment</a:t>
            </a:r>
            <a:r>
              <a:rPr lang="en-US" sz="3600" dirty="0"/>
              <a:t> in </a:t>
            </a:r>
            <a:r>
              <a:rPr lang="en-US" sz="3600" dirty="0">
                <a:solidFill>
                  <a:srgbClr val="FFFF99"/>
                </a:solidFill>
              </a:rPr>
              <a:t>29:9-16 </a:t>
            </a:r>
            <a:r>
              <a:rPr lang="en-US" sz="3600" dirty="0"/>
              <a:t>which addresses the religious, but spiritually blind citizens of Jerusalem.</a:t>
            </a:r>
          </a:p>
          <a:p>
            <a:pPr marL="571500" lvl="1" indent="0">
              <a:spcBef>
                <a:spcPts val="600"/>
              </a:spcBef>
              <a:buNone/>
            </a:pPr>
            <a:endParaRPr lang="en-US" sz="3200" dirty="0"/>
          </a:p>
        </p:txBody>
      </p:sp>
      <p:sp>
        <p:nvSpPr>
          <p:cNvPr id="5" name="TextBox 4">
            <a:extLst>
              <a:ext uri="{FF2B5EF4-FFF2-40B4-BE49-F238E27FC236}">
                <a16:creationId xmlns:a16="http://schemas.microsoft.com/office/drawing/2014/main" id="{473CEB4F-3DFA-912D-B3D0-4705330BCE2B}"/>
              </a:ext>
            </a:extLst>
          </p:cNvPr>
          <p:cNvSpPr txBox="1"/>
          <p:nvPr/>
        </p:nvSpPr>
        <p:spPr>
          <a:xfrm>
            <a:off x="0" y="6488666"/>
            <a:ext cx="9144000" cy="369332"/>
          </a:xfrm>
          <a:prstGeom prst="rect">
            <a:avLst/>
          </a:prstGeom>
          <a:noFill/>
        </p:spPr>
        <p:txBody>
          <a:bodyPr wrap="square" rtlCol="0">
            <a:spAutoFit/>
          </a:bodyPr>
          <a:lstStyle/>
          <a:p>
            <a:pPr>
              <a:defRPr/>
            </a:pPr>
            <a:r>
              <a:rPr lang="en-US" dirty="0">
                <a:solidFill>
                  <a:prstClr val="white"/>
                </a:solidFill>
              </a:rPr>
              <a:t>Wegner, Paul D. – </a:t>
            </a:r>
            <a:r>
              <a:rPr lang="en-US" i="1" dirty="0">
                <a:solidFill>
                  <a:prstClr val="white"/>
                </a:solidFill>
              </a:rPr>
              <a:t>Isaiah An Introduction and Commentary – </a:t>
            </a:r>
            <a:r>
              <a:rPr lang="en-US" dirty="0">
                <a:solidFill>
                  <a:prstClr val="white"/>
                </a:solidFill>
              </a:rPr>
              <a:t>Tyndale OT Commentaries</a:t>
            </a: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041194708"/>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p:cTn id="21"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3">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 calcmode="lin" valueType="num">
                                      <p:cBhvr>
                                        <p:cTn id="28"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3">
                                            <p:txEl>
                                              <p:pRg st="3" end="3"/>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 calcmode="lin" valueType="num">
                                      <p:cBhvr>
                                        <p:cTn id="35"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36" dur="500" fill="hold"/>
                                        <p:tgtEl>
                                          <p:spTgt spid="3">
                                            <p:txEl>
                                              <p:pRg st="4" end="4"/>
                                            </p:txEl>
                                          </p:spTgt>
                                        </p:tgtEl>
                                        <p:attrNameLst>
                                          <p:attrName>ppt_h</p:attrName>
                                        </p:attrNameLst>
                                      </p:cBhvr>
                                      <p:tavLst>
                                        <p:tav tm="0">
                                          <p:val>
                                            <p:fltVal val="0"/>
                                          </p:val>
                                        </p:tav>
                                        <p:tav tm="100000">
                                          <p:val>
                                            <p:strVal val="#ppt_h"/>
                                          </p:val>
                                        </p:tav>
                                      </p:tavLst>
                                    </p:anim>
                                    <p:animEffect transition="in" filter="fade">
                                      <p:cBhvr>
                                        <p:cTn id="37" dur="500"/>
                                        <p:tgtEl>
                                          <p:spTgt spid="3">
                                            <p:txEl>
                                              <p:pRg st="4" end="4"/>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53" presetClass="entr" presetSubtype="16" fill="hold" nodeType="clickEffect">
                                  <p:stCondLst>
                                    <p:cond delay="0"/>
                                  </p:stCondLst>
                                  <p:childTnLst>
                                    <p:set>
                                      <p:cBhvr>
                                        <p:cTn id="41" dur="1" fill="hold">
                                          <p:stCondLst>
                                            <p:cond delay="0"/>
                                          </p:stCondLst>
                                        </p:cTn>
                                        <p:tgtEl>
                                          <p:spTgt spid="3">
                                            <p:txEl>
                                              <p:pRg st="5" end="5"/>
                                            </p:txEl>
                                          </p:spTgt>
                                        </p:tgtEl>
                                        <p:attrNameLst>
                                          <p:attrName>style.visibility</p:attrName>
                                        </p:attrNameLst>
                                      </p:cBhvr>
                                      <p:to>
                                        <p:strVal val="visible"/>
                                      </p:to>
                                    </p:set>
                                    <p:anim calcmode="lin" valueType="num">
                                      <p:cBhvr>
                                        <p:cTn id="42" dur="500" fill="hold"/>
                                        <p:tgtEl>
                                          <p:spTgt spid="3">
                                            <p:txEl>
                                              <p:pRg st="5" end="5"/>
                                            </p:txEl>
                                          </p:spTgt>
                                        </p:tgtEl>
                                        <p:attrNameLst>
                                          <p:attrName>ppt_w</p:attrName>
                                        </p:attrNameLst>
                                      </p:cBhvr>
                                      <p:tavLst>
                                        <p:tav tm="0">
                                          <p:val>
                                            <p:fltVal val="0"/>
                                          </p:val>
                                        </p:tav>
                                        <p:tav tm="100000">
                                          <p:val>
                                            <p:strVal val="#ppt_w"/>
                                          </p:val>
                                        </p:tav>
                                      </p:tavLst>
                                    </p:anim>
                                    <p:anim calcmode="lin" valueType="num">
                                      <p:cBhvr>
                                        <p:cTn id="43" dur="500" fill="hold"/>
                                        <p:tgtEl>
                                          <p:spTgt spid="3">
                                            <p:txEl>
                                              <p:pRg st="5" end="5"/>
                                            </p:txEl>
                                          </p:spTgt>
                                        </p:tgtEl>
                                        <p:attrNameLst>
                                          <p:attrName>ppt_h</p:attrName>
                                        </p:attrNameLst>
                                      </p:cBhvr>
                                      <p:tavLst>
                                        <p:tav tm="0">
                                          <p:val>
                                            <p:fltVal val="0"/>
                                          </p:val>
                                        </p:tav>
                                        <p:tav tm="100000">
                                          <p:val>
                                            <p:strVal val="#ppt_h"/>
                                          </p:val>
                                        </p:tav>
                                      </p:tavLst>
                                    </p:anim>
                                    <p:animEffect transition="in" filter="fade">
                                      <p:cBhvr>
                                        <p:cTn id="44" dur="500"/>
                                        <p:tgtEl>
                                          <p:spTgt spid="3">
                                            <p:txEl>
                                              <p:pRg st="5" end="5"/>
                                            </p:txEl>
                                          </p:spTgt>
                                        </p:tgtEl>
                                      </p:cBhvr>
                                    </p:animEffect>
                                  </p:childTnLst>
                                </p:cTn>
                              </p:par>
                            </p:childTnLst>
                          </p:cTn>
                        </p:par>
                      </p:childTnLst>
                    </p:cTn>
                  </p:par>
                  <p:par>
                    <p:cTn id="45" fill="hold">
                      <p:stCondLst>
                        <p:cond delay="indefinite"/>
                      </p:stCondLst>
                      <p:childTnLst>
                        <p:par>
                          <p:cTn id="46" fill="hold">
                            <p:stCondLst>
                              <p:cond delay="0"/>
                            </p:stCondLst>
                            <p:childTnLst>
                              <p:par>
                                <p:cTn id="47" presetID="53" presetClass="entr" presetSubtype="16" fill="hold" nodeType="click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 calcmode="lin" valueType="num">
                                      <p:cBhvr>
                                        <p:cTn id="49" dur="500" fill="hold"/>
                                        <p:tgtEl>
                                          <p:spTgt spid="3">
                                            <p:txEl>
                                              <p:pRg st="6" end="6"/>
                                            </p:txEl>
                                          </p:spTgt>
                                        </p:tgtEl>
                                        <p:attrNameLst>
                                          <p:attrName>ppt_w</p:attrName>
                                        </p:attrNameLst>
                                      </p:cBhvr>
                                      <p:tavLst>
                                        <p:tav tm="0">
                                          <p:val>
                                            <p:fltVal val="0"/>
                                          </p:val>
                                        </p:tav>
                                        <p:tav tm="100000">
                                          <p:val>
                                            <p:strVal val="#ppt_w"/>
                                          </p:val>
                                        </p:tav>
                                      </p:tavLst>
                                    </p:anim>
                                    <p:anim calcmode="lin" valueType="num">
                                      <p:cBhvr>
                                        <p:cTn id="50" dur="500" fill="hold"/>
                                        <p:tgtEl>
                                          <p:spTgt spid="3">
                                            <p:txEl>
                                              <p:pRg st="6" end="6"/>
                                            </p:txEl>
                                          </p:spTgt>
                                        </p:tgtEl>
                                        <p:attrNameLst>
                                          <p:attrName>ppt_h</p:attrName>
                                        </p:attrNameLst>
                                      </p:cBhvr>
                                      <p:tavLst>
                                        <p:tav tm="0">
                                          <p:val>
                                            <p:fltVal val="0"/>
                                          </p:val>
                                        </p:tav>
                                        <p:tav tm="100000">
                                          <p:val>
                                            <p:strVal val="#ppt_h"/>
                                          </p:val>
                                        </p:tav>
                                      </p:tavLst>
                                    </p:anim>
                                    <p:animEffect transition="in" filter="fade">
                                      <p:cBhvr>
                                        <p:cTn id="51" dur="500"/>
                                        <p:tgtEl>
                                          <p:spTgt spid="3">
                                            <p:txEl>
                                              <p:pRg st="6" end="6"/>
                                            </p:txEl>
                                          </p:spTgt>
                                        </p:tgtEl>
                                      </p:cBhvr>
                                    </p:animEffect>
                                  </p:childTnLst>
                                </p:cTn>
                              </p:par>
                            </p:childTnLst>
                          </p:cTn>
                        </p:par>
                      </p:childTnLst>
                    </p:cTn>
                  </p:par>
                  <p:par>
                    <p:cTn id="52" fill="hold">
                      <p:stCondLst>
                        <p:cond delay="indefinite"/>
                      </p:stCondLst>
                      <p:childTnLst>
                        <p:par>
                          <p:cTn id="53" fill="hold">
                            <p:stCondLst>
                              <p:cond delay="0"/>
                            </p:stCondLst>
                            <p:childTnLst>
                              <p:par>
                                <p:cTn id="54" presetID="53" presetClass="entr" presetSubtype="16" fill="hold" nodeType="clickEffect">
                                  <p:stCondLst>
                                    <p:cond delay="0"/>
                                  </p:stCondLst>
                                  <p:childTnLst>
                                    <p:set>
                                      <p:cBhvr>
                                        <p:cTn id="55" dur="1" fill="hold">
                                          <p:stCondLst>
                                            <p:cond delay="0"/>
                                          </p:stCondLst>
                                        </p:cTn>
                                        <p:tgtEl>
                                          <p:spTgt spid="3">
                                            <p:txEl>
                                              <p:pRg st="7" end="7"/>
                                            </p:txEl>
                                          </p:spTgt>
                                        </p:tgtEl>
                                        <p:attrNameLst>
                                          <p:attrName>style.visibility</p:attrName>
                                        </p:attrNameLst>
                                      </p:cBhvr>
                                      <p:to>
                                        <p:strVal val="visible"/>
                                      </p:to>
                                    </p:set>
                                    <p:anim calcmode="lin" valueType="num">
                                      <p:cBhvr>
                                        <p:cTn id="56" dur="500" fill="hold"/>
                                        <p:tgtEl>
                                          <p:spTgt spid="3">
                                            <p:txEl>
                                              <p:pRg st="7" end="7"/>
                                            </p:txEl>
                                          </p:spTgt>
                                        </p:tgtEl>
                                        <p:attrNameLst>
                                          <p:attrName>ppt_w</p:attrName>
                                        </p:attrNameLst>
                                      </p:cBhvr>
                                      <p:tavLst>
                                        <p:tav tm="0">
                                          <p:val>
                                            <p:fltVal val="0"/>
                                          </p:val>
                                        </p:tav>
                                        <p:tav tm="100000">
                                          <p:val>
                                            <p:strVal val="#ppt_w"/>
                                          </p:val>
                                        </p:tav>
                                      </p:tavLst>
                                    </p:anim>
                                    <p:anim calcmode="lin" valueType="num">
                                      <p:cBhvr>
                                        <p:cTn id="57" dur="500" fill="hold"/>
                                        <p:tgtEl>
                                          <p:spTgt spid="3">
                                            <p:txEl>
                                              <p:pRg st="7" end="7"/>
                                            </p:txEl>
                                          </p:spTgt>
                                        </p:tgtEl>
                                        <p:attrNameLst>
                                          <p:attrName>ppt_h</p:attrName>
                                        </p:attrNameLst>
                                      </p:cBhvr>
                                      <p:tavLst>
                                        <p:tav tm="0">
                                          <p:val>
                                            <p:fltVal val="0"/>
                                          </p:val>
                                        </p:tav>
                                        <p:tav tm="100000">
                                          <p:val>
                                            <p:strVal val="#ppt_h"/>
                                          </p:val>
                                        </p:tav>
                                      </p:tavLst>
                                    </p:anim>
                                    <p:animEffect transition="in" filter="fade">
                                      <p:cBhvr>
                                        <p:cTn id="58"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15000"/>
            <a:lum/>
          </a:blip>
          <a:srcRect/>
          <a:stretch>
            <a:fillRect l="-17000" r="-17000"/>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0" y="29592"/>
            <a:ext cx="9144000" cy="719981"/>
          </a:xfrm>
        </p:spPr>
        <p:txBody>
          <a:bodyPr>
            <a:normAutofit/>
          </a:bodyPr>
          <a:lstStyle/>
          <a:p>
            <a:r>
              <a:rPr lang="en-US" sz="4000" b="1" dirty="0"/>
              <a:t>Class Discussion Time</a:t>
            </a:r>
          </a:p>
        </p:txBody>
      </p:sp>
      <p:sp>
        <p:nvSpPr>
          <p:cNvPr id="4" name="Content Placeholder 3"/>
          <p:cNvSpPr>
            <a:spLocks noGrp="1"/>
          </p:cNvSpPr>
          <p:nvPr>
            <p:ph idx="1"/>
          </p:nvPr>
        </p:nvSpPr>
        <p:spPr>
          <a:xfrm>
            <a:off x="31630" y="788817"/>
            <a:ext cx="8991600" cy="6069183"/>
          </a:xfrm>
        </p:spPr>
        <p:txBody>
          <a:bodyPr>
            <a:normAutofit lnSpcReduction="10000"/>
          </a:bodyPr>
          <a:lstStyle/>
          <a:p>
            <a:r>
              <a:rPr lang="en-US" sz="3200" dirty="0"/>
              <a:t>In our passage today, we saw where the Lord condemned the Israelites saying “</a:t>
            </a:r>
            <a:r>
              <a:rPr lang="en-US" sz="3200" i="1" dirty="0">
                <a:solidFill>
                  <a:srgbClr val="0000FF"/>
                </a:solidFill>
                <a:latin typeface="Cambria" panose="02040503050406030204" pitchFamily="18" charset="0"/>
                <a:ea typeface="Cambria" panose="02040503050406030204" pitchFamily="18" charset="0"/>
              </a:rPr>
              <a:t>These people say they are loyal to me; they say wonderful things about me, but they are not really loyal to me. Their worship consists of nothing but man-made ritual.</a:t>
            </a:r>
            <a:r>
              <a:rPr lang="en-US" sz="3200" dirty="0"/>
              <a:t>” (Isaiah 29:13)</a:t>
            </a:r>
          </a:p>
          <a:p>
            <a:r>
              <a:rPr lang="en-US" sz="3200" dirty="0"/>
              <a:t>Are there people in our day of whom the Lord might make this same condemnation?</a:t>
            </a:r>
          </a:p>
          <a:p>
            <a:r>
              <a:rPr lang="en-US" sz="3200" dirty="0"/>
              <a:t>If so, what does it look like for people today to say wonderful things about God, but not really be loyal to him or have worship that “</a:t>
            </a:r>
            <a:r>
              <a:rPr lang="en-US" sz="3200" i="1" dirty="0">
                <a:solidFill>
                  <a:srgbClr val="0000FF"/>
                </a:solidFill>
                <a:latin typeface="Cambria" panose="02040503050406030204" pitchFamily="18" charset="0"/>
                <a:ea typeface="Cambria" panose="02040503050406030204" pitchFamily="18" charset="0"/>
              </a:rPr>
              <a:t>consists of nothing but man-made ritual.</a:t>
            </a:r>
            <a:r>
              <a:rPr lang="en-US" sz="3200" dirty="0"/>
              <a:t>”?</a:t>
            </a:r>
          </a:p>
          <a:p>
            <a:endParaRPr lang="en-US" sz="3200" dirty="0"/>
          </a:p>
          <a:p>
            <a:pPr lvl="0"/>
            <a:endParaRPr lang="en-US" dirty="0"/>
          </a:p>
        </p:txBody>
      </p:sp>
    </p:spTree>
    <p:extLst>
      <p:ext uri="{BB962C8B-B14F-4D97-AF65-F5344CB8AC3E}">
        <p14:creationId xmlns:p14="http://schemas.microsoft.com/office/powerpoint/2010/main" val="955490309"/>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anim calcmode="lin" valueType="num">
                                      <p:cBhvr>
                                        <p:cTn id="7" dur="500" fill="hold"/>
                                        <p:tgtEl>
                                          <p:spTgt spid="4">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4">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4">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4">
                                            <p:txEl>
                                              <p:pRg st="2" end="2"/>
                                            </p:txEl>
                                          </p:spTgt>
                                        </p:tgtEl>
                                        <p:attrNameLst>
                                          <p:attrName>style.visibility</p:attrName>
                                        </p:attrNameLst>
                                      </p:cBhvr>
                                      <p:to>
                                        <p:strVal val="visible"/>
                                      </p:to>
                                    </p:set>
                                    <p:anim calcmode="lin" valueType="num">
                                      <p:cBhvr>
                                        <p:cTn id="14" dur="500" fill="hold"/>
                                        <p:tgtEl>
                                          <p:spTgt spid="4">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4">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4">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15000"/>
            <a:lum/>
          </a:blip>
          <a:srcRect/>
          <a:stretch>
            <a:fillRect l="-17000" r="-17000"/>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0" y="29592"/>
            <a:ext cx="9144000" cy="719981"/>
          </a:xfrm>
        </p:spPr>
        <p:txBody>
          <a:bodyPr>
            <a:normAutofit/>
          </a:bodyPr>
          <a:lstStyle/>
          <a:p>
            <a:r>
              <a:rPr lang="en-US" sz="4000" b="1" dirty="0"/>
              <a:t>Class Discussion Time</a:t>
            </a:r>
          </a:p>
        </p:txBody>
      </p:sp>
      <p:sp>
        <p:nvSpPr>
          <p:cNvPr id="4" name="Content Placeholder 3"/>
          <p:cNvSpPr>
            <a:spLocks noGrp="1"/>
          </p:cNvSpPr>
          <p:nvPr>
            <p:ph idx="1"/>
          </p:nvPr>
        </p:nvSpPr>
        <p:spPr>
          <a:xfrm>
            <a:off x="31630" y="788817"/>
            <a:ext cx="8991600" cy="6069183"/>
          </a:xfrm>
        </p:spPr>
        <p:txBody>
          <a:bodyPr>
            <a:normAutofit/>
          </a:bodyPr>
          <a:lstStyle/>
          <a:p>
            <a:r>
              <a:rPr lang="en-US" sz="3200" dirty="0"/>
              <a:t>We also saw a passage where Jesus, citing Isaiah 29:13 condemned the religious leaders of his day for valuing their own religious traditions above the Word of God.</a:t>
            </a:r>
          </a:p>
          <a:p>
            <a:r>
              <a:rPr lang="en-US" sz="3200" dirty="0"/>
              <a:t>Can you think of an example where you have seen people do this in our day?</a:t>
            </a:r>
          </a:p>
          <a:p>
            <a:endParaRPr lang="en-US" sz="3200" dirty="0"/>
          </a:p>
          <a:p>
            <a:pPr lvl="0"/>
            <a:endParaRPr lang="en-US" dirty="0"/>
          </a:p>
        </p:txBody>
      </p:sp>
    </p:spTree>
    <p:extLst>
      <p:ext uri="{BB962C8B-B14F-4D97-AF65-F5344CB8AC3E}">
        <p14:creationId xmlns:p14="http://schemas.microsoft.com/office/powerpoint/2010/main" val="8302401"/>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anim calcmode="lin" valueType="num">
                                      <p:cBhvr>
                                        <p:cTn id="7" dur="500" fill="hold"/>
                                        <p:tgtEl>
                                          <p:spTgt spid="4">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4">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4">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DE2CD9-75A4-2178-1A42-CFCB9020AE8B}"/>
              </a:ext>
            </a:extLst>
          </p:cNvPr>
          <p:cNvSpPr>
            <a:spLocks noGrp="1"/>
          </p:cNvSpPr>
          <p:nvPr>
            <p:ph type="title"/>
          </p:nvPr>
        </p:nvSpPr>
        <p:spPr>
          <a:xfrm>
            <a:off x="0" y="-1"/>
            <a:ext cx="9144000" cy="1142019"/>
          </a:xfrm>
        </p:spPr>
        <p:txBody>
          <a:bodyPr>
            <a:noAutofit/>
          </a:bodyPr>
          <a:lstStyle/>
          <a:p>
            <a:r>
              <a:rPr lang="en-US" sz="3600" dirty="0"/>
              <a:t>The Religious, But Spiritually </a:t>
            </a:r>
            <a:r>
              <a:rPr lang="en-US" sz="3600" dirty="0">
                <a:solidFill>
                  <a:srgbClr val="FFFF99"/>
                </a:solidFill>
              </a:rPr>
              <a:t>Blind Citizens of Jerusalem </a:t>
            </a:r>
            <a:r>
              <a:rPr lang="en-US" sz="3600" dirty="0"/>
              <a:t>(Isaiah 29:9-16)</a:t>
            </a:r>
          </a:p>
        </p:txBody>
      </p:sp>
      <p:sp>
        <p:nvSpPr>
          <p:cNvPr id="3" name="Content Placeholder 2">
            <a:extLst>
              <a:ext uri="{FF2B5EF4-FFF2-40B4-BE49-F238E27FC236}">
                <a16:creationId xmlns:a16="http://schemas.microsoft.com/office/drawing/2014/main" id="{E4D25296-EA53-9F7B-5998-75DCAC10A8E8}"/>
              </a:ext>
            </a:extLst>
          </p:cNvPr>
          <p:cNvSpPr>
            <a:spLocks noGrp="1"/>
          </p:cNvSpPr>
          <p:nvPr>
            <p:ph idx="1"/>
          </p:nvPr>
        </p:nvSpPr>
        <p:spPr>
          <a:xfrm>
            <a:off x="196223" y="1247979"/>
            <a:ext cx="8849665" cy="5547230"/>
          </a:xfrm>
        </p:spPr>
        <p:txBody>
          <a:bodyPr>
            <a:normAutofit fontScale="92500"/>
          </a:bodyPr>
          <a:lstStyle/>
          <a:p>
            <a:pPr marL="0" indent="0">
              <a:buNone/>
            </a:pPr>
            <a:r>
              <a:rPr lang="en-US" sz="3600" baseline="30000" dirty="0">
                <a:latin typeface="Cambria" panose="02040503050406030204" pitchFamily="18" charset="0"/>
                <a:ea typeface="Cambria" panose="02040503050406030204" pitchFamily="18" charset="0"/>
              </a:rPr>
              <a:t>29:9</a:t>
            </a:r>
            <a:r>
              <a:rPr lang="en-US" sz="3600" b="0" i="1" u="none" strike="noStrike" baseline="0" dirty="0">
                <a:solidFill>
                  <a:schemeClr val="accent2">
                    <a:lumMod val="60000"/>
                    <a:lumOff val="40000"/>
                  </a:schemeClr>
                </a:solidFill>
                <a:latin typeface="Cambria" panose="02040503050406030204" pitchFamily="18" charset="0"/>
                <a:ea typeface="Cambria" panose="02040503050406030204" pitchFamily="18" charset="0"/>
              </a:rPr>
              <a:t> You will be shocked and amazed! You are totally blind! They are drunk, but not because of wine; they stagger, but not because of beer. </a:t>
            </a:r>
            <a:r>
              <a:rPr lang="en-US" sz="3600" baseline="30000" dirty="0">
                <a:latin typeface="Cambria" panose="02040503050406030204" pitchFamily="18" charset="0"/>
                <a:ea typeface="Cambria" panose="02040503050406030204" pitchFamily="18" charset="0"/>
              </a:rPr>
              <a:t>10</a:t>
            </a:r>
            <a:r>
              <a:rPr lang="en-US" sz="3600" b="0" i="1" u="none" strike="noStrike" baseline="0" dirty="0">
                <a:solidFill>
                  <a:schemeClr val="accent2">
                    <a:lumMod val="60000"/>
                    <a:lumOff val="40000"/>
                  </a:schemeClr>
                </a:solidFill>
                <a:latin typeface="Cambria" panose="02040503050406030204" pitchFamily="18" charset="0"/>
                <a:ea typeface="Cambria" panose="02040503050406030204" pitchFamily="18" charset="0"/>
              </a:rPr>
              <a:t> For the LORD has poured out on you a strong urge to sleep deeply. He has shut your eyes (you prophets), and covered your heads (you seers). </a:t>
            </a:r>
            <a:r>
              <a:rPr lang="en-US" sz="3600" baseline="30000" dirty="0">
                <a:latin typeface="Cambria" panose="02040503050406030204" pitchFamily="18" charset="0"/>
                <a:ea typeface="Cambria" panose="02040503050406030204" pitchFamily="18" charset="0"/>
              </a:rPr>
              <a:t>11</a:t>
            </a:r>
            <a:r>
              <a:rPr lang="en-US" sz="3600" b="0" i="1" u="none" strike="noStrike" baseline="0" dirty="0">
                <a:solidFill>
                  <a:schemeClr val="accent2">
                    <a:lumMod val="60000"/>
                    <a:lumOff val="40000"/>
                  </a:schemeClr>
                </a:solidFill>
                <a:latin typeface="Cambria" panose="02040503050406030204" pitchFamily="18" charset="0"/>
                <a:ea typeface="Cambria" panose="02040503050406030204" pitchFamily="18" charset="0"/>
              </a:rPr>
              <a:t> To you this entire prophetic revelation is like words in a sealed scroll. When they hand it to one who can read and say, “Read this,” he responds, “I can’t, because it is sealed.” </a:t>
            </a:r>
            <a:r>
              <a:rPr lang="en-US" sz="3600" baseline="30000" dirty="0">
                <a:latin typeface="Cambria" panose="02040503050406030204" pitchFamily="18" charset="0"/>
                <a:ea typeface="Cambria" panose="02040503050406030204" pitchFamily="18" charset="0"/>
              </a:rPr>
              <a:t>12</a:t>
            </a:r>
            <a:r>
              <a:rPr lang="en-US" sz="3600" b="0" i="1" u="none" strike="noStrike" baseline="0" dirty="0">
                <a:solidFill>
                  <a:schemeClr val="accent2">
                    <a:lumMod val="60000"/>
                    <a:lumOff val="40000"/>
                  </a:schemeClr>
                </a:solidFill>
                <a:latin typeface="Cambria" panose="02040503050406030204" pitchFamily="18" charset="0"/>
                <a:ea typeface="Cambria" panose="02040503050406030204" pitchFamily="18" charset="0"/>
              </a:rPr>
              <a:t> Or when they hand the scroll to one who can’t read and say, “Read this,” he says, “I can’t read.”</a:t>
            </a:r>
          </a:p>
        </p:txBody>
      </p:sp>
    </p:spTree>
    <p:extLst>
      <p:ext uri="{BB962C8B-B14F-4D97-AF65-F5344CB8AC3E}">
        <p14:creationId xmlns:p14="http://schemas.microsoft.com/office/powerpoint/2010/main" val="1397582713"/>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DE2CD9-75A4-2178-1A42-CFCB9020AE8B}"/>
              </a:ext>
            </a:extLst>
          </p:cNvPr>
          <p:cNvSpPr>
            <a:spLocks noGrp="1"/>
          </p:cNvSpPr>
          <p:nvPr>
            <p:ph type="title"/>
          </p:nvPr>
        </p:nvSpPr>
        <p:spPr>
          <a:xfrm>
            <a:off x="0" y="0"/>
            <a:ext cx="9144000" cy="1039984"/>
          </a:xfrm>
        </p:spPr>
        <p:txBody>
          <a:bodyPr>
            <a:noAutofit/>
          </a:bodyPr>
          <a:lstStyle/>
          <a:p>
            <a:r>
              <a:rPr lang="en-US" sz="3600" dirty="0"/>
              <a:t>The Religious, But Spiritually </a:t>
            </a:r>
            <a:r>
              <a:rPr lang="en-US" sz="3600" dirty="0">
                <a:solidFill>
                  <a:srgbClr val="FFFF99"/>
                </a:solidFill>
              </a:rPr>
              <a:t>Blind Citizens of Jerusalem </a:t>
            </a:r>
            <a:r>
              <a:rPr lang="en-US" sz="3600" dirty="0"/>
              <a:t>(Isaiah 29:9-16)</a:t>
            </a:r>
          </a:p>
        </p:txBody>
      </p:sp>
      <p:sp>
        <p:nvSpPr>
          <p:cNvPr id="3" name="Content Placeholder 2">
            <a:extLst>
              <a:ext uri="{FF2B5EF4-FFF2-40B4-BE49-F238E27FC236}">
                <a16:creationId xmlns:a16="http://schemas.microsoft.com/office/drawing/2014/main" id="{E4D25296-EA53-9F7B-5998-75DCAC10A8E8}"/>
              </a:ext>
            </a:extLst>
          </p:cNvPr>
          <p:cNvSpPr>
            <a:spLocks noGrp="1"/>
          </p:cNvSpPr>
          <p:nvPr>
            <p:ph idx="1"/>
          </p:nvPr>
        </p:nvSpPr>
        <p:spPr>
          <a:xfrm>
            <a:off x="176601" y="1075303"/>
            <a:ext cx="8849665" cy="5782697"/>
          </a:xfrm>
        </p:spPr>
        <p:txBody>
          <a:bodyPr>
            <a:normAutofit fontScale="92500" lnSpcReduction="20000"/>
          </a:bodyPr>
          <a:lstStyle/>
          <a:p>
            <a:pPr marL="0" indent="0">
              <a:buNone/>
            </a:pPr>
            <a:r>
              <a:rPr lang="en-US" sz="3600" baseline="30000" dirty="0">
                <a:latin typeface="Cambria" panose="02040503050406030204" pitchFamily="18" charset="0"/>
                <a:ea typeface="Cambria" panose="02040503050406030204" pitchFamily="18" charset="0"/>
              </a:rPr>
              <a:t>29:13</a:t>
            </a:r>
            <a:r>
              <a:rPr lang="en-US" sz="3600" b="0" i="1" u="none" strike="noStrike" baseline="0" dirty="0">
                <a:solidFill>
                  <a:schemeClr val="accent2">
                    <a:lumMod val="60000"/>
                    <a:lumOff val="40000"/>
                  </a:schemeClr>
                </a:solidFill>
                <a:latin typeface="Cambria" panose="02040503050406030204" pitchFamily="18" charset="0"/>
                <a:ea typeface="Cambria" panose="02040503050406030204" pitchFamily="18" charset="0"/>
              </a:rPr>
              <a:t> The LORD says, “These people say they are loyal to me; they say wonderful things about me, but they are not really loyal to me. Their worship consists of nothing but man-made ritual. </a:t>
            </a:r>
            <a:r>
              <a:rPr lang="en-US" sz="3600" baseline="30000" dirty="0">
                <a:latin typeface="Cambria" panose="02040503050406030204" pitchFamily="18" charset="0"/>
                <a:ea typeface="Cambria" panose="02040503050406030204" pitchFamily="18" charset="0"/>
              </a:rPr>
              <a:t>14</a:t>
            </a:r>
            <a:r>
              <a:rPr lang="en-US" sz="3600" b="0" i="1" u="none" strike="noStrike" baseline="0" dirty="0">
                <a:solidFill>
                  <a:schemeClr val="accent2">
                    <a:lumMod val="60000"/>
                    <a:lumOff val="40000"/>
                  </a:schemeClr>
                </a:solidFill>
                <a:latin typeface="Cambria" panose="02040503050406030204" pitchFamily="18" charset="0"/>
                <a:ea typeface="Cambria" panose="02040503050406030204" pitchFamily="18" charset="0"/>
              </a:rPr>
              <a:t> Therefore I will again do an amazing thing for these people— an absolutely extraordinary deed. Wise men will have nothing to say, the sages will have no explanations.” </a:t>
            </a:r>
            <a:r>
              <a:rPr lang="en-US" sz="3600" baseline="30000" dirty="0">
                <a:latin typeface="Cambria" panose="02040503050406030204" pitchFamily="18" charset="0"/>
                <a:ea typeface="Cambria" panose="02040503050406030204" pitchFamily="18" charset="0"/>
              </a:rPr>
              <a:t>15</a:t>
            </a:r>
            <a:r>
              <a:rPr lang="en-US" sz="3600" b="0" i="1" u="none" strike="noStrike" baseline="0" dirty="0">
                <a:solidFill>
                  <a:schemeClr val="accent2">
                    <a:lumMod val="60000"/>
                    <a:lumOff val="40000"/>
                  </a:schemeClr>
                </a:solidFill>
                <a:latin typeface="Cambria" panose="02040503050406030204" pitchFamily="18" charset="0"/>
                <a:ea typeface="Cambria" panose="02040503050406030204" pitchFamily="18" charset="0"/>
              </a:rPr>
              <a:t> Those who try to hide their plans from the LORD are as good as dead, who do their work in secret and boast, “Who sees us? Who knows what we’re doing?” </a:t>
            </a:r>
            <a:r>
              <a:rPr lang="en-US" sz="3600" baseline="30000" dirty="0">
                <a:latin typeface="Cambria" panose="02040503050406030204" pitchFamily="18" charset="0"/>
                <a:ea typeface="Cambria" panose="02040503050406030204" pitchFamily="18" charset="0"/>
              </a:rPr>
              <a:t>16</a:t>
            </a:r>
            <a:r>
              <a:rPr lang="en-US" sz="3600" b="0" i="1" u="none" strike="noStrike" baseline="0" dirty="0">
                <a:solidFill>
                  <a:schemeClr val="accent2">
                    <a:lumMod val="60000"/>
                    <a:lumOff val="40000"/>
                  </a:schemeClr>
                </a:solidFill>
                <a:latin typeface="Cambria" panose="02040503050406030204" pitchFamily="18" charset="0"/>
                <a:ea typeface="Cambria" panose="02040503050406030204" pitchFamily="18" charset="0"/>
              </a:rPr>
              <a:t> Your thinking is perverse! Should the potter be regarded as clay? Should the thing made say about its maker, “He didn’t make me”? Or should the pottery say about the potter, “He doesn’t understand”? </a:t>
            </a:r>
          </a:p>
        </p:txBody>
      </p:sp>
    </p:spTree>
    <p:extLst>
      <p:ext uri="{BB962C8B-B14F-4D97-AF65-F5344CB8AC3E}">
        <p14:creationId xmlns:p14="http://schemas.microsoft.com/office/powerpoint/2010/main" val="2414300421"/>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14617549-0D4E-83AC-C4C0-5032F9ED1ADC}"/>
              </a:ext>
            </a:extLst>
          </p:cNvPr>
          <p:cNvSpPr>
            <a:spLocks noGrp="1"/>
          </p:cNvSpPr>
          <p:nvPr>
            <p:ph type="title"/>
          </p:nvPr>
        </p:nvSpPr>
        <p:spPr/>
        <p:txBody>
          <a:bodyPr/>
          <a:lstStyle/>
          <a:p>
            <a:endParaRPr lang="en-US" dirty="0"/>
          </a:p>
        </p:txBody>
      </p:sp>
      <p:sp>
        <p:nvSpPr>
          <p:cNvPr id="8" name="Title 1">
            <a:extLst>
              <a:ext uri="{FF2B5EF4-FFF2-40B4-BE49-F238E27FC236}">
                <a16:creationId xmlns:a16="http://schemas.microsoft.com/office/drawing/2014/main" id="{70F7D930-7AE4-D22C-3C88-BE0E516600FB}"/>
              </a:ext>
            </a:extLst>
          </p:cNvPr>
          <p:cNvSpPr txBox="1">
            <a:spLocks/>
          </p:cNvSpPr>
          <p:nvPr/>
        </p:nvSpPr>
        <p:spPr>
          <a:xfrm>
            <a:off x="0" y="3"/>
            <a:ext cx="9144000" cy="986781"/>
          </a:xfrm>
          <a:prstGeom prst="rect">
            <a:avLst/>
          </a:prstGeom>
          <a:solidFill>
            <a:schemeClr val="tx1"/>
          </a:solidFill>
          <a:ln w="25400">
            <a:solidFill>
              <a:srgbClr val="FFFF99"/>
            </a:solidFill>
          </a:ln>
        </p:spPr>
        <p:txBody>
          <a:bodyPr vert="horz" lIns="91440" tIns="45720" rIns="91440" bIns="45720" rtlCol="0" anchor="ctr">
            <a:noAutofit/>
          </a:bodyPr>
          <a:lstStyle>
            <a:lvl1pPr algn="ctr" defTabSz="685800" rtl="0" eaLnBrk="1" latinLnBrk="0" hangingPunct="1">
              <a:lnSpc>
                <a:spcPct val="90000"/>
              </a:lnSpc>
              <a:spcBef>
                <a:spcPct val="0"/>
              </a:spcBef>
              <a:buNone/>
              <a:defRPr sz="4800" b="1" kern="1200">
                <a:solidFill>
                  <a:srgbClr val="FFFF99"/>
                </a:solidFill>
                <a:latin typeface="Century Gothic" panose="020B0502020202020204" pitchFamily="34" charset="0"/>
                <a:ea typeface="+mj-ea"/>
                <a:cs typeface="+mj-cs"/>
              </a:defRPr>
            </a:lvl1pPr>
          </a:lstStyle>
          <a:p>
            <a:pPr marL="0" marR="0" lvl="0" indent="0" algn="l" defTabSz="685800" rtl="0" eaLnBrk="1" fontAlgn="auto" latinLnBrk="0" hangingPunct="1">
              <a:lnSpc>
                <a:spcPct val="90000"/>
              </a:lnSpc>
              <a:spcBef>
                <a:spcPts val="750"/>
              </a:spcBef>
              <a:spcAft>
                <a:spcPts val="0"/>
              </a:spcAft>
              <a:buClrTx/>
              <a:buSzTx/>
              <a:buFontTx/>
              <a:buNone/>
              <a:tabLst/>
              <a:defRPr/>
            </a:pPr>
            <a:r>
              <a:rPr kumimoji="0" lang="en-US" sz="2400" b="0" i="0" u="none" strike="noStrike" kern="1200" cap="none" spc="0" normalizeH="0" baseline="30000" noProof="0" dirty="0">
                <a:ln>
                  <a:noFill/>
                </a:ln>
                <a:solidFill>
                  <a:prstClr val="white"/>
                </a:solidFill>
                <a:effectLst/>
                <a:uLnTx/>
                <a:uFillTx/>
                <a:latin typeface="Cambria" panose="02040503050406030204" pitchFamily="18" charset="0"/>
                <a:ea typeface="Cambria" panose="02040503050406030204" pitchFamily="18" charset="0"/>
                <a:cs typeface="+mn-cs"/>
              </a:rPr>
              <a:t>29:9</a:t>
            </a:r>
            <a:r>
              <a:rPr kumimoji="0" lang="en-US" sz="2400" b="0" i="1" u="none" strike="noStrike" kern="1200" cap="none" spc="0" normalizeH="0" baseline="0" noProof="0" dirty="0">
                <a:ln>
                  <a:noFill/>
                </a:ln>
                <a:solidFill>
                  <a:srgbClr val="ED7D31">
                    <a:lumMod val="60000"/>
                    <a:lumOff val="40000"/>
                  </a:srgbClr>
                </a:solidFill>
                <a:effectLst/>
                <a:uLnTx/>
                <a:uFillTx/>
                <a:latin typeface="Cambria" panose="02040503050406030204" pitchFamily="18" charset="0"/>
                <a:ea typeface="Cambria" panose="02040503050406030204" pitchFamily="18" charset="0"/>
                <a:cs typeface="+mn-cs"/>
              </a:rPr>
              <a:t> </a:t>
            </a:r>
            <a:r>
              <a:rPr kumimoji="0" lang="en-US" sz="2400" i="1" u="none" strike="noStrike" kern="1200" cap="none" spc="0" normalizeH="0" baseline="0" noProof="0" dirty="0">
                <a:ln>
                  <a:noFill/>
                </a:ln>
                <a:solidFill>
                  <a:schemeClr val="accent2"/>
                </a:solidFill>
                <a:effectLst/>
                <a:uLnTx/>
                <a:uFillTx/>
                <a:latin typeface="Cambria" panose="02040503050406030204" pitchFamily="18" charset="0"/>
                <a:ea typeface="Cambria" panose="02040503050406030204" pitchFamily="18" charset="0"/>
                <a:cs typeface="+mn-cs"/>
              </a:rPr>
              <a:t>You will be shocked and amazed! You are totally blind! </a:t>
            </a:r>
            <a:r>
              <a:rPr kumimoji="0" lang="en-US" sz="2400" b="0" i="1" u="none" strike="noStrike" kern="1200" cap="none" spc="0" normalizeH="0" baseline="0" noProof="0" dirty="0">
                <a:ln>
                  <a:noFill/>
                </a:ln>
                <a:solidFill>
                  <a:srgbClr val="ED7D31">
                    <a:lumMod val="60000"/>
                    <a:lumOff val="40000"/>
                  </a:srgbClr>
                </a:solidFill>
                <a:effectLst/>
                <a:uLnTx/>
                <a:uFillTx/>
                <a:latin typeface="Cambria" panose="02040503050406030204" pitchFamily="18" charset="0"/>
                <a:ea typeface="Cambria" panose="02040503050406030204" pitchFamily="18" charset="0"/>
                <a:cs typeface="+mn-cs"/>
              </a:rPr>
              <a:t>They are drunk, but not because of wine; they stagger, but not because of beer. </a:t>
            </a:r>
            <a:endParaRPr kumimoji="0" lang="en-US" sz="2400" b="0" i="0" u="none" strike="noStrike" kern="1200" cap="none" spc="0" normalizeH="0" baseline="0" noProof="0" dirty="0">
              <a:ln>
                <a:noFill/>
              </a:ln>
              <a:solidFill>
                <a:prstClr val="white"/>
              </a:solidFill>
              <a:effectLst/>
              <a:uLnTx/>
              <a:uFillTx/>
              <a:latin typeface="Calibri" panose="020F0502020204030204"/>
              <a:ea typeface="Cambria" panose="02040503050406030204" pitchFamily="18" charset="0"/>
              <a:cs typeface="+mj-cs"/>
            </a:endParaRPr>
          </a:p>
        </p:txBody>
      </p:sp>
      <p:sp>
        <p:nvSpPr>
          <p:cNvPr id="5" name="Content Placeholder 2">
            <a:extLst>
              <a:ext uri="{FF2B5EF4-FFF2-40B4-BE49-F238E27FC236}">
                <a16:creationId xmlns:a16="http://schemas.microsoft.com/office/drawing/2014/main" id="{CC22EE9C-83B0-AF45-39BA-966499BA4424}"/>
              </a:ext>
            </a:extLst>
          </p:cNvPr>
          <p:cNvSpPr>
            <a:spLocks noGrp="1"/>
          </p:cNvSpPr>
          <p:nvPr>
            <p:ph idx="1"/>
          </p:nvPr>
        </p:nvSpPr>
        <p:spPr>
          <a:xfrm>
            <a:off x="64753" y="986784"/>
            <a:ext cx="9014493" cy="5686548"/>
          </a:xfrm>
        </p:spPr>
        <p:txBody>
          <a:bodyPr>
            <a:normAutofit fontScale="85000" lnSpcReduction="10000"/>
          </a:bodyPr>
          <a:lstStyle/>
          <a:p>
            <a:r>
              <a:rPr lang="en-US" dirty="0"/>
              <a:t>What the prophet has said about Judah’s present and future has come as somewhat of a </a:t>
            </a:r>
            <a:r>
              <a:rPr lang="en-US" b="1" i="1" dirty="0"/>
              <a:t>shock</a:t>
            </a:r>
            <a:r>
              <a:rPr lang="en-US" dirty="0"/>
              <a:t> to Judah’s rulers. </a:t>
            </a:r>
          </a:p>
          <a:p>
            <a:r>
              <a:rPr lang="en-US" dirty="0"/>
              <a:t>Talk of trusting God instead of Egypt, leaves these men shaking their heads. </a:t>
            </a:r>
          </a:p>
          <a:p>
            <a:r>
              <a:rPr lang="en-US" dirty="0"/>
              <a:t>They count themselves as </a:t>
            </a:r>
            <a:r>
              <a:rPr lang="en-US" b="1" i="1" dirty="0"/>
              <a:t>wise</a:t>
            </a:r>
            <a:r>
              <a:rPr lang="en-US" dirty="0"/>
              <a:t> in the ways of the world, but they are </a:t>
            </a:r>
            <a:r>
              <a:rPr lang="en-US" b="1" i="1" dirty="0"/>
              <a:t>unspiritual</a:t>
            </a:r>
            <a:r>
              <a:rPr lang="en-US" dirty="0"/>
              <a:t>.</a:t>
            </a:r>
          </a:p>
          <a:p>
            <a:r>
              <a:rPr lang="en-US" dirty="0"/>
              <a:t>To them, such talk is simply foolishness – much like what the Apostle Paul says of unbelievers in 1 Cor 2:14:</a:t>
            </a:r>
          </a:p>
          <a:p>
            <a:pPr lvl="1"/>
            <a:r>
              <a:rPr lang="en-US" i="1" dirty="0">
                <a:solidFill>
                  <a:srgbClr val="F4B183"/>
                </a:solidFill>
                <a:latin typeface="Cambria" panose="02040503050406030204" pitchFamily="18" charset="0"/>
                <a:ea typeface="Cambria" panose="02040503050406030204" pitchFamily="18" charset="0"/>
              </a:rPr>
              <a:t>The unbeliever does not receive the things of the Spirit of God, for they are foolishness to him. And he cannot understand them, because they are spiritually discerned</a:t>
            </a:r>
            <a:r>
              <a:rPr lang="en-US" dirty="0"/>
              <a:t>. </a:t>
            </a:r>
          </a:p>
          <a:p>
            <a:r>
              <a:rPr lang="en-US" dirty="0"/>
              <a:t>The prophecy given to Isaiah at the time of his call continues to prove true: </a:t>
            </a:r>
          </a:p>
          <a:p>
            <a:pPr lvl="1"/>
            <a:r>
              <a:rPr lang="en-US" i="1" dirty="0">
                <a:solidFill>
                  <a:srgbClr val="F4B183"/>
                </a:solidFill>
                <a:latin typeface="Cambria" panose="02040503050406030204" pitchFamily="18" charset="0"/>
                <a:ea typeface="Cambria" panose="02040503050406030204" pitchFamily="18" charset="0"/>
              </a:rPr>
              <a:t>[The LORD says to Isaiah:] Go and tell these people: “Listen continually, but don’t understand. Look continually, but don’t perceive.” </a:t>
            </a:r>
            <a:r>
              <a:rPr lang="en-US" dirty="0"/>
              <a:t>(Isaiah 6:9) </a:t>
            </a:r>
          </a:p>
        </p:txBody>
      </p:sp>
      <p:sp>
        <p:nvSpPr>
          <p:cNvPr id="7" name="TextBox 6">
            <a:extLst>
              <a:ext uri="{FF2B5EF4-FFF2-40B4-BE49-F238E27FC236}">
                <a16:creationId xmlns:a16="http://schemas.microsoft.com/office/drawing/2014/main" id="{2C1D973C-6B9D-63A7-F3A2-DEAEE2D0EC42}"/>
              </a:ext>
            </a:extLst>
          </p:cNvPr>
          <p:cNvSpPr txBox="1"/>
          <p:nvPr/>
        </p:nvSpPr>
        <p:spPr>
          <a:xfrm>
            <a:off x="0" y="6488666"/>
            <a:ext cx="9144000"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b="0" i="0" u="none" strike="noStrike" kern="1200" cap="none" spc="0" normalizeH="0" baseline="0" noProof="0" dirty="0">
                <a:ln>
                  <a:noFill/>
                </a:ln>
                <a:solidFill>
                  <a:prstClr val="white"/>
                </a:solidFill>
                <a:effectLst/>
                <a:uLnTx/>
                <a:uFillTx/>
                <a:latin typeface="Calibri" panose="020F0502020204030204"/>
                <a:ea typeface="+mn-ea"/>
                <a:cs typeface="+mn-cs"/>
              </a:rPr>
              <a:t>Oswalt, John N. – </a:t>
            </a:r>
            <a:r>
              <a:rPr kumimoji="0" lang="en-US" b="0" i="1" u="none" strike="noStrike" kern="1200" cap="none" spc="0" normalizeH="0" baseline="0" noProof="0" dirty="0">
                <a:ln>
                  <a:noFill/>
                </a:ln>
                <a:solidFill>
                  <a:prstClr val="white"/>
                </a:solidFill>
                <a:effectLst/>
                <a:uLnTx/>
                <a:uFillTx/>
                <a:latin typeface="Calibri" panose="020F0502020204030204"/>
                <a:ea typeface="+mn-ea"/>
                <a:cs typeface="+mn-cs"/>
              </a:rPr>
              <a:t>The Book of Isaiah, Chapters 1–39 (The NIC the OT) </a:t>
            </a:r>
            <a:r>
              <a:rPr kumimoji="0" lang="en-US" b="0" i="0" u="none" strike="noStrike" kern="1200" cap="none" spc="0" normalizeH="0" baseline="0" noProof="0" dirty="0">
                <a:ln>
                  <a:noFill/>
                </a:ln>
                <a:solidFill>
                  <a:prstClr val="white"/>
                </a:solidFill>
                <a:effectLst/>
                <a:uLnTx/>
                <a:uFillTx/>
                <a:latin typeface="Calibri" panose="020F0502020204030204"/>
                <a:ea typeface="+mn-ea"/>
                <a:cs typeface="+mn-cs"/>
              </a:rPr>
              <a:t>(p. 531) </a:t>
            </a:r>
          </a:p>
        </p:txBody>
      </p:sp>
    </p:spTree>
    <p:extLst>
      <p:ext uri="{BB962C8B-B14F-4D97-AF65-F5344CB8AC3E}">
        <p14:creationId xmlns:p14="http://schemas.microsoft.com/office/powerpoint/2010/main" val="358347401"/>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p:cTn id="7" dur="500" fill="hold"/>
                                        <p:tgtEl>
                                          <p:spTgt spid="5">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5">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5">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1" end="1"/>
                                            </p:txEl>
                                          </p:spTgt>
                                        </p:tgtEl>
                                        <p:attrNameLst>
                                          <p:attrName>style.visibility</p:attrName>
                                        </p:attrNameLst>
                                      </p:cBhvr>
                                      <p:to>
                                        <p:strVal val="visible"/>
                                      </p:to>
                                    </p:set>
                                    <p:anim calcmode="lin" valueType="num">
                                      <p:cBhvr>
                                        <p:cTn id="14"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5">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2" end="2"/>
                                            </p:txEl>
                                          </p:spTgt>
                                        </p:tgtEl>
                                        <p:attrNameLst>
                                          <p:attrName>style.visibility</p:attrName>
                                        </p:attrNameLst>
                                      </p:cBhvr>
                                      <p:to>
                                        <p:strVal val="visible"/>
                                      </p:to>
                                    </p:set>
                                    <p:anim calcmode="lin" valueType="num">
                                      <p:cBhvr>
                                        <p:cTn id="21"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5">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5">
                                            <p:txEl>
                                              <p:pRg st="3" end="3"/>
                                            </p:txEl>
                                          </p:spTgt>
                                        </p:tgtEl>
                                        <p:attrNameLst>
                                          <p:attrName>style.visibility</p:attrName>
                                        </p:attrNameLst>
                                      </p:cBhvr>
                                      <p:to>
                                        <p:strVal val="visible"/>
                                      </p:to>
                                    </p:set>
                                    <p:anim calcmode="lin" valueType="num">
                                      <p:cBhvr>
                                        <p:cTn id="28"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5">
                                            <p:txEl>
                                              <p:pRg st="3" end="3"/>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5">
                                            <p:txEl>
                                              <p:pRg st="4" end="4"/>
                                            </p:txEl>
                                          </p:spTgt>
                                        </p:tgtEl>
                                        <p:attrNameLst>
                                          <p:attrName>style.visibility</p:attrName>
                                        </p:attrNameLst>
                                      </p:cBhvr>
                                      <p:to>
                                        <p:strVal val="visible"/>
                                      </p:to>
                                    </p:set>
                                    <p:anim calcmode="lin" valueType="num">
                                      <p:cBhvr>
                                        <p:cTn id="35" dur="500" fill="hold"/>
                                        <p:tgtEl>
                                          <p:spTgt spid="5">
                                            <p:txEl>
                                              <p:pRg st="4" end="4"/>
                                            </p:txEl>
                                          </p:spTgt>
                                        </p:tgtEl>
                                        <p:attrNameLst>
                                          <p:attrName>ppt_w</p:attrName>
                                        </p:attrNameLst>
                                      </p:cBhvr>
                                      <p:tavLst>
                                        <p:tav tm="0">
                                          <p:val>
                                            <p:fltVal val="0"/>
                                          </p:val>
                                        </p:tav>
                                        <p:tav tm="100000">
                                          <p:val>
                                            <p:strVal val="#ppt_w"/>
                                          </p:val>
                                        </p:tav>
                                      </p:tavLst>
                                    </p:anim>
                                    <p:anim calcmode="lin" valueType="num">
                                      <p:cBhvr>
                                        <p:cTn id="36" dur="500" fill="hold"/>
                                        <p:tgtEl>
                                          <p:spTgt spid="5">
                                            <p:txEl>
                                              <p:pRg st="4" end="4"/>
                                            </p:txEl>
                                          </p:spTgt>
                                        </p:tgtEl>
                                        <p:attrNameLst>
                                          <p:attrName>ppt_h</p:attrName>
                                        </p:attrNameLst>
                                      </p:cBhvr>
                                      <p:tavLst>
                                        <p:tav tm="0">
                                          <p:val>
                                            <p:fltVal val="0"/>
                                          </p:val>
                                        </p:tav>
                                        <p:tav tm="100000">
                                          <p:val>
                                            <p:strVal val="#ppt_h"/>
                                          </p:val>
                                        </p:tav>
                                      </p:tavLst>
                                    </p:anim>
                                    <p:animEffect transition="in" filter="fade">
                                      <p:cBhvr>
                                        <p:cTn id="37" dur="500"/>
                                        <p:tgtEl>
                                          <p:spTgt spid="5">
                                            <p:txEl>
                                              <p:pRg st="4" end="4"/>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53" presetClass="entr" presetSubtype="16" fill="hold" nodeType="clickEffect">
                                  <p:stCondLst>
                                    <p:cond delay="0"/>
                                  </p:stCondLst>
                                  <p:childTnLst>
                                    <p:set>
                                      <p:cBhvr>
                                        <p:cTn id="41" dur="1" fill="hold">
                                          <p:stCondLst>
                                            <p:cond delay="0"/>
                                          </p:stCondLst>
                                        </p:cTn>
                                        <p:tgtEl>
                                          <p:spTgt spid="5">
                                            <p:txEl>
                                              <p:pRg st="5" end="5"/>
                                            </p:txEl>
                                          </p:spTgt>
                                        </p:tgtEl>
                                        <p:attrNameLst>
                                          <p:attrName>style.visibility</p:attrName>
                                        </p:attrNameLst>
                                      </p:cBhvr>
                                      <p:to>
                                        <p:strVal val="visible"/>
                                      </p:to>
                                    </p:set>
                                    <p:anim calcmode="lin" valueType="num">
                                      <p:cBhvr>
                                        <p:cTn id="42" dur="500" fill="hold"/>
                                        <p:tgtEl>
                                          <p:spTgt spid="5">
                                            <p:txEl>
                                              <p:pRg st="5" end="5"/>
                                            </p:txEl>
                                          </p:spTgt>
                                        </p:tgtEl>
                                        <p:attrNameLst>
                                          <p:attrName>ppt_w</p:attrName>
                                        </p:attrNameLst>
                                      </p:cBhvr>
                                      <p:tavLst>
                                        <p:tav tm="0">
                                          <p:val>
                                            <p:fltVal val="0"/>
                                          </p:val>
                                        </p:tav>
                                        <p:tav tm="100000">
                                          <p:val>
                                            <p:strVal val="#ppt_w"/>
                                          </p:val>
                                        </p:tav>
                                      </p:tavLst>
                                    </p:anim>
                                    <p:anim calcmode="lin" valueType="num">
                                      <p:cBhvr>
                                        <p:cTn id="43" dur="500" fill="hold"/>
                                        <p:tgtEl>
                                          <p:spTgt spid="5">
                                            <p:txEl>
                                              <p:pRg st="5" end="5"/>
                                            </p:txEl>
                                          </p:spTgt>
                                        </p:tgtEl>
                                        <p:attrNameLst>
                                          <p:attrName>ppt_h</p:attrName>
                                        </p:attrNameLst>
                                      </p:cBhvr>
                                      <p:tavLst>
                                        <p:tav tm="0">
                                          <p:val>
                                            <p:fltVal val="0"/>
                                          </p:val>
                                        </p:tav>
                                        <p:tav tm="100000">
                                          <p:val>
                                            <p:strVal val="#ppt_h"/>
                                          </p:val>
                                        </p:tav>
                                      </p:tavLst>
                                    </p:anim>
                                    <p:animEffect transition="in" filter="fade">
                                      <p:cBhvr>
                                        <p:cTn id="44" dur="500"/>
                                        <p:tgtEl>
                                          <p:spTgt spid="5">
                                            <p:txEl>
                                              <p:pRg st="5" end="5"/>
                                            </p:txEl>
                                          </p:spTgt>
                                        </p:tgtEl>
                                      </p:cBhvr>
                                    </p:animEffect>
                                  </p:childTnLst>
                                </p:cTn>
                              </p:par>
                            </p:childTnLst>
                          </p:cTn>
                        </p:par>
                      </p:childTnLst>
                    </p:cTn>
                  </p:par>
                  <p:par>
                    <p:cTn id="45" fill="hold">
                      <p:stCondLst>
                        <p:cond delay="indefinite"/>
                      </p:stCondLst>
                      <p:childTnLst>
                        <p:par>
                          <p:cTn id="46" fill="hold">
                            <p:stCondLst>
                              <p:cond delay="0"/>
                            </p:stCondLst>
                            <p:childTnLst>
                              <p:par>
                                <p:cTn id="47" presetID="53" presetClass="entr" presetSubtype="16" fill="hold" nodeType="clickEffect">
                                  <p:stCondLst>
                                    <p:cond delay="0"/>
                                  </p:stCondLst>
                                  <p:childTnLst>
                                    <p:set>
                                      <p:cBhvr>
                                        <p:cTn id="48" dur="1" fill="hold">
                                          <p:stCondLst>
                                            <p:cond delay="0"/>
                                          </p:stCondLst>
                                        </p:cTn>
                                        <p:tgtEl>
                                          <p:spTgt spid="5">
                                            <p:txEl>
                                              <p:pRg st="6" end="6"/>
                                            </p:txEl>
                                          </p:spTgt>
                                        </p:tgtEl>
                                        <p:attrNameLst>
                                          <p:attrName>style.visibility</p:attrName>
                                        </p:attrNameLst>
                                      </p:cBhvr>
                                      <p:to>
                                        <p:strVal val="visible"/>
                                      </p:to>
                                    </p:set>
                                    <p:anim calcmode="lin" valueType="num">
                                      <p:cBhvr>
                                        <p:cTn id="49" dur="500" fill="hold"/>
                                        <p:tgtEl>
                                          <p:spTgt spid="5">
                                            <p:txEl>
                                              <p:pRg st="6" end="6"/>
                                            </p:txEl>
                                          </p:spTgt>
                                        </p:tgtEl>
                                        <p:attrNameLst>
                                          <p:attrName>ppt_w</p:attrName>
                                        </p:attrNameLst>
                                      </p:cBhvr>
                                      <p:tavLst>
                                        <p:tav tm="0">
                                          <p:val>
                                            <p:fltVal val="0"/>
                                          </p:val>
                                        </p:tav>
                                        <p:tav tm="100000">
                                          <p:val>
                                            <p:strVal val="#ppt_w"/>
                                          </p:val>
                                        </p:tav>
                                      </p:tavLst>
                                    </p:anim>
                                    <p:anim calcmode="lin" valueType="num">
                                      <p:cBhvr>
                                        <p:cTn id="50" dur="500" fill="hold"/>
                                        <p:tgtEl>
                                          <p:spTgt spid="5">
                                            <p:txEl>
                                              <p:pRg st="6" end="6"/>
                                            </p:txEl>
                                          </p:spTgt>
                                        </p:tgtEl>
                                        <p:attrNameLst>
                                          <p:attrName>ppt_h</p:attrName>
                                        </p:attrNameLst>
                                      </p:cBhvr>
                                      <p:tavLst>
                                        <p:tav tm="0">
                                          <p:val>
                                            <p:fltVal val="0"/>
                                          </p:val>
                                        </p:tav>
                                        <p:tav tm="100000">
                                          <p:val>
                                            <p:strVal val="#ppt_h"/>
                                          </p:val>
                                        </p:tav>
                                      </p:tavLst>
                                    </p:anim>
                                    <p:animEffect transition="in" filter="fade">
                                      <p:cBhvr>
                                        <p:cTn id="51" dur="500"/>
                                        <p:tgtEl>
                                          <p:spTgt spid="5">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14617549-0D4E-83AC-C4C0-5032F9ED1ADC}"/>
              </a:ext>
            </a:extLst>
          </p:cNvPr>
          <p:cNvSpPr>
            <a:spLocks noGrp="1"/>
          </p:cNvSpPr>
          <p:nvPr>
            <p:ph type="title"/>
          </p:nvPr>
        </p:nvSpPr>
        <p:spPr/>
        <p:txBody>
          <a:bodyPr/>
          <a:lstStyle/>
          <a:p>
            <a:endParaRPr lang="en-US" dirty="0"/>
          </a:p>
        </p:txBody>
      </p:sp>
      <p:sp>
        <p:nvSpPr>
          <p:cNvPr id="8" name="Title 1">
            <a:extLst>
              <a:ext uri="{FF2B5EF4-FFF2-40B4-BE49-F238E27FC236}">
                <a16:creationId xmlns:a16="http://schemas.microsoft.com/office/drawing/2014/main" id="{70F7D930-7AE4-D22C-3C88-BE0E516600FB}"/>
              </a:ext>
            </a:extLst>
          </p:cNvPr>
          <p:cNvSpPr txBox="1">
            <a:spLocks/>
          </p:cNvSpPr>
          <p:nvPr/>
        </p:nvSpPr>
        <p:spPr>
          <a:xfrm>
            <a:off x="0" y="3"/>
            <a:ext cx="9144000" cy="1098847"/>
          </a:xfrm>
          <a:prstGeom prst="rect">
            <a:avLst/>
          </a:prstGeom>
          <a:solidFill>
            <a:schemeClr val="tx1"/>
          </a:solidFill>
          <a:ln w="25400">
            <a:solidFill>
              <a:srgbClr val="FFFF99"/>
            </a:solidFill>
          </a:ln>
        </p:spPr>
        <p:txBody>
          <a:bodyPr vert="horz" lIns="91440" tIns="45720" rIns="91440" bIns="45720" rtlCol="0" anchor="ctr">
            <a:noAutofit/>
          </a:bodyPr>
          <a:lstStyle>
            <a:lvl1pPr algn="ctr" defTabSz="685800" rtl="0" eaLnBrk="1" latinLnBrk="0" hangingPunct="1">
              <a:lnSpc>
                <a:spcPct val="90000"/>
              </a:lnSpc>
              <a:spcBef>
                <a:spcPct val="0"/>
              </a:spcBef>
              <a:buNone/>
              <a:defRPr sz="4800" b="1" kern="1200">
                <a:solidFill>
                  <a:srgbClr val="FFFF99"/>
                </a:solidFill>
                <a:latin typeface="Century Gothic" panose="020B0502020202020204" pitchFamily="34" charset="0"/>
                <a:ea typeface="+mj-ea"/>
                <a:cs typeface="+mj-cs"/>
              </a:defRPr>
            </a:lvl1pPr>
          </a:lstStyle>
          <a:p>
            <a:pPr marL="0" marR="0" lvl="0" indent="0" algn="l" defTabSz="685800" rtl="0" eaLnBrk="1" fontAlgn="auto" latinLnBrk="0" hangingPunct="1">
              <a:lnSpc>
                <a:spcPct val="90000"/>
              </a:lnSpc>
              <a:spcBef>
                <a:spcPts val="750"/>
              </a:spcBef>
              <a:spcAft>
                <a:spcPts val="0"/>
              </a:spcAft>
              <a:buClrTx/>
              <a:buSzTx/>
              <a:buFontTx/>
              <a:buNone/>
              <a:tabLst/>
              <a:defRPr/>
            </a:pPr>
            <a:r>
              <a:rPr kumimoji="0" lang="en-US" sz="2400" b="0" i="0" u="none" strike="noStrike" kern="1200" cap="none" spc="0" normalizeH="0" baseline="30000" noProof="0" dirty="0">
                <a:ln>
                  <a:noFill/>
                </a:ln>
                <a:solidFill>
                  <a:prstClr val="white"/>
                </a:solidFill>
                <a:effectLst/>
                <a:uLnTx/>
                <a:uFillTx/>
                <a:latin typeface="Cambria" panose="02040503050406030204" pitchFamily="18" charset="0"/>
                <a:ea typeface="Cambria" panose="02040503050406030204" pitchFamily="18" charset="0"/>
                <a:cs typeface="+mn-cs"/>
              </a:rPr>
              <a:t>29:9</a:t>
            </a:r>
            <a:r>
              <a:rPr kumimoji="0" lang="en-US" sz="2400" b="0" i="1" u="none" strike="noStrike" kern="1200" cap="none" spc="0" normalizeH="0" baseline="0" noProof="0" dirty="0">
                <a:ln>
                  <a:noFill/>
                </a:ln>
                <a:solidFill>
                  <a:srgbClr val="ED7D31">
                    <a:lumMod val="60000"/>
                    <a:lumOff val="40000"/>
                  </a:srgbClr>
                </a:solidFill>
                <a:effectLst/>
                <a:uLnTx/>
                <a:uFillTx/>
                <a:latin typeface="Cambria" panose="02040503050406030204" pitchFamily="18" charset="0"/>
                <a:ea typeface="Cambria" panose="02040503050406030204" pitchFamily="18" charset="0"/>
                <a:cs typeface="+mn-cs"/>
              </a:rPr>
              <a:t> You will be shocked and amazed! You are totally blind! </a:t>
            </a:r>
            <a:r>
              <a:rPr kumimoji="0" lang="en-US" sz="2400" i="1" u="none" strike="noStrike" kern="1200" cap="none" spc="0" normalizeH="0" baseline="0" noProof="0" dirty="0">
                <a:ln>
                  <a:noFill/>
                </a:ln>
                <a:solidFill>
                  <a:schemeClr val="accent2"/>
                </a:solidFill>
                <a:effectLst/>
                <a:uLnTx/>
                <a:uFillTx/>
                <a:latin typeface="Cambria" panose="02040503050406030204" pitchFamily="18" charset="0"/>
                <a:ea typeface="Cambria" panose="02040503050406030204" pitchFamily="18" charset="0"/>
                <a:cs typeface="+mn-cs"/>
              </a:rPr>
              <a:t>They are drunk, but not because of wine; they stagger, but not because of beer. </a:t>
            </a:r>
            <a:endParaRPr kumimoji="0" lang="en-US" sz="2400" i="0" u="none" strike="noStrike" kern="1200" cap="none" spc="0" normalizeH="0" baseline="0" noProof="0" dirty="0">
              <a:ln>
                <a:noFill/>
              </a:ln>
              <a:solidFill>
                <a:schemeClr val="accent2"/>
              </a:solidFill>
              <a:effectLst/>
              <a:uLnTx/>
              <a:uFillTx/>
              <a:latin typeface="Calibri" panose="020F0502020204030204"/>
              <a:ea typeface="Cambria" panose="02040503050406030204" pitchFamily="18" charset="0"/>
              <a:cs typeface="+mj-cs"/>
            </a:endParaRPr>
          </a:p>
        </p:txBody>
      </p:sp>
      <p:sp>
        <p:nvSpPr>
          <p:cNvPr id="5" name="Content Placeholder 2">
            <a:extLst>
              <a:ext uri="{FF2B5EF4-FFF2-40B4-BE49-F238E27FC236}">
                <a16:creationId xmlns:a16="http://schemas.microsoft.com/office/drawing/2014/main" id="{CC22EE9C-83B0-AF45-39BA-966499BA4424}"/>
              </a:ext>
            </a:extLst>
          </p:cNvPr>
          <p:cNvSpPr>
            <a:spLocks noGrp="1"/>
          </p:cNvSpPr>
          <p:nvPr>
            <p:ph idx="1"/>
          </p:nvPr>
        </p:nvSpPr>
        <p:spPr>
          <a:xfrm>
            <a:off x="280599" y="1189112"/>
            <a:ext cx="8582802" cy="5360817"/>
          </a:xfrm>
        </p:spPr>
        <p:txBody>
          <a:bodyPr>
            <a:normAutofit fontScale="92500" lnSpcReduction="10000"/>
          </a:bodyPr>
          <a:lstStyle/>
          <a:p>
            <a:r>
              <a:rPr lang="en-US" dirty="0"/>
              <a:t>So, in frustration Isaiah </a:t>
            </a:r>
            <a:r>
              <a:rPr lang="en-US" b="1" i="1" dirty="0"/>
              <a:t>cries out </a:t>
            </a:r>
            <a:r>
              <a:rPr lang="en-US" dirty="0"/>
              <a:t>to them, in essence saying: “Alright, go ahead and be blind; be insensible, like a drunk. But your problem does not come from alcohol, like the Samaritans’ problems did – </a:t>
            </a:r>
            <a:r>
              <a:rPr lang="en-US" b="1" i="1" dirty="0"/>
              <a:t>your</a:t>
            </a:r>
            <a:r>
              <a:rPr lang="en-US" dirty="0"/>
              <a:t> problem comes from God, whom you have offended so deeply that he no longer enables you to hear.” </a:t>
            </a:r>
          </a:p>
          <a:p>
            <a:r>
              <a:rPr lang="en-US" dirty="0"/>
              <a:t>It is God who gives people the grace to hear, but for those who stubbornly misconstrue his words, that enabling grace is often withdrawn. </a:t>
            </a:r>
          </a:p>
          <a:p>
            <a:r>
              <a:rPr lang="en-US" dirty="0"/>
              <a:t>There can be no more sobering motivation to listen to God than this: if you </a:t>
            </a:r>
            <a:r>
              <a:rPr lang="en-US" b="1" i="1" dirty="0"/>
              <a:t>refuse</a:t>
            </a:r>
            <a:r>
              <a:rPr lang="en-US" dirty="0"/>
              <a:t> to hear God </a:t>
            </a:r>
            <a:r>
              <a:rPr lang="en-US" b="1" i="1" dirty="0"/>
              <a:t>today</a:t>
            </a:r>
            <a:r>
              <a:rPr lang="en-US" dirty="0"/>
              <a:t>, one day you might no longer </a:t>
            </a:r>
            <a:r>
              <a:rPr lang="en-US" b="1" i="1" dirty="0"/>
              <a:t>be able </a:t>
            </a:r>
            <a:r>
              <a:rPr lang="en-US" dirty="0"/>
              <a:t>to hear (Heb 3:15-19; 6:4-8).</a:t>
            </a:r>
          </a:p>
        </p:txBody>
      </p:sp>
      <p:sp>
        <p:nvSpPr>
          <p:cNvPr id="7" name="TextBox 6">
            <a:extLst>
              <a:ext uri="{FF2B5EF4-FFF2-40B4-BE49-F238E27FC236}">
                <a16:creationId xmlns:a16="http://schemas.microsoft.com/office/drawing/2014/main" id="{2C1D973C-6B9D-63A7-F3A2-DEAEE2D0EC42}"/>
              </a:ext>
            </a:extLst>
          </p:cNvPr>
          <p:cNvSpPr txBox="1"/>
          <p:nvPr/>
        </p:nvSpPr>
        <p:spPr>
          <a:xfrm>
            <a:off x="0" y="6488666"/>
            <a:ext cx="9144000"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b="0" i="0" u="none" strike="noStrike" kern="1200" cap="none" spc="0" normalizeH="0" baseline="0" noProof="0" dirty="0">
                <a:ln>
                  <a:noFill/>
                </a:ln>
                <a:solidFill>
                  <a:prstClr val="white"/>
                </a:solidFill>
                <a:effectLst/>
                <a:uLnTx/>
                <a:uFillTx/>
                <a:latin typeface="Calibri" panose="020F0502020204030204"/>
                <a:ea typeface="+mn-ea"/>
                <a:cs typeface="+mn-cs"/>
              </a:rPr>
              <a:t>Oswalt, John N. – </a:t>
            </a:r>
            <a:r>
              <a:rPr kumimoji="0" lang="en-US" b="0" i="1" u="none" strike="noStrike" kern="1200" cap="none" spc="0" normalizeH="0" baseline="0" noProof="0" dirty="0">
                <a:ln>
                  <a:noFill/>
                </a:ln>
                <a:solidFill>
                  <a:prstClr val="white"/>
                </a:solidFill>
                <a:effectLst/>
                <a:uLnTx/>
                <a:uFillTx/>
                <a:latin typeface="Calibri" panose="020F0502020204030204"/>
                <a:ea typeface="+mn-ea"/>
                <a:cs typeface="+mn-cs"/>
              </a:rPr>
              <a:t>The Book of Isaiah, Chapters 1–39 (The NIC the OT) </a:t>
            </a:r>
            <a:r>
              <a:rPr kumimoji="0" lang="en-US" b="0" i="0" u="none" strike="noStrike" kern="1200" cap="none" spc="0" normalizeH="0" baseline="0" noProof="0" dirty="0">
                <a:ln>
                  <a:noFill/>
                </a:ln>
                <a:solidFill>
                  <a:prstClr val="white"/>
                </a:solidFill>
                <a:effectLst/>
                <a:uLnTx/>
                <a:uFillTx/>
                <a:latin typeface="Calibri" panose="020F0502020204030204"/>
                <a:ea typeface="+mn-ea"/>
                <a:cs typeface="+mn-cs"/>
              </a:rPr>
              <a:t>(p. 531) </a:t>
            </a:r>
          </a:p>
        </p:txBody>
      </p:sp>
    </p:spTree>
    <p:extLst>
      <p:ext uri="{BB962C8B-B14F-4D97-AF65-F5344CB8AC3E}">
        <p14:creationId xmlns:p14="http://schemas.microsoft.com/office/powerpoint/2010/main" val="879100805"/>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p:cTn id="7" dur="500" fill="hold"/>
                                        <p:tgtEl>
                                          <p:spTgt spid="5">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5">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5">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1" end="1"/>
                                            </p:txEl>
                                          </p:spTgt>
                                        </p:tgtEl>
                                        <p:attrNameLst>
                                          <p:attrName>style.visibility</p:attrName>
                                        </p:attrNameLst>
                                      </p:cBhvr>
                                      <p:to>
                                        <p:strVal val="visible"/>
                                      </p:to>
                                    </p:set>
                                    <p:anim calcmode="lin" valueType="num">
                                      <p:cBhvr>
                                        <p:cTn id="14"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5">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2" end="2"/>
                                            </p:txEl>
                                          </p:spTgt>
                                        </p:tgtEl>
                                        <p:attrNameLst>
                                          <p:attrName>style.visibility</p:attrName>
                                        </p:attrNameLst>
                                      </p:cBhvr>
                                      <p:to>
                                        <p:strVal val="visible"/>
                                      </p:to>
                                    </p:set>
                                    <p:anim calcmode="lin" valueType="num">
                                      <p:cBhvr>
                                        <p:cTn id="21"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14617549-0D4E-83AC-C4C0-5032F9ED1ADC}"/>
              </a:ext>
            </a:extLst>
          </p:cNvPr>
          <p:cNvSpPr>
            <a:spLocks noGrp="1"/>
          </p:cNvSpPr>
          <p:nvPr>
            <p:ph type="title"/>
          </p:nvPr>
        </p:nvSpPr>
        <p:spPr/>
        <p:txBody>
          <a:bodyPr/>
          <a:lstStyle/>
          <a:p>
            <a:endParaRPr lang="en-US" dirty="0"/>
          </a:p>
        </p:txBody>
      </p:sp>
      <p:sp>
        <p:nvSpPr>
          <p:cNvPr id="8" name="Title 1">
            <a:extLst>
              <a:ext uri="{FF2B5EF4-FFF2-40B4-BE49-F238E27FC236}">
                <a16:creationId xmlns:a16="http://schemas.microsoft.com/office/drawing/2014/main" id="{70F7D930-7AE4-D22C-3C88-BE0E516600FB}"/>
              </a:ext>
            </a:extLst>
          </p:cNvPr>
          <p:cNvSpPr txBox="1">
            <a:spLocks/>
          </p:cNvSpPr>
          <p:nvPr/>
        </p:nvSpPr>
        <p:spPr>
          <a:xfrm>
            <a:off x="0" y="3"/>
            <a:ext cx="9144000" cy="1020357"/>
          </a:xfrm>
          <a:prstGeom prst="rect">
            <a:avLst/>
          </a:prstGeom>
          <a:solidFill>
            <a:schemeClr val="tx1"/>
          </a:solidFill>
          <a:ln w="25400">
            <a:solidFill>
              <a:srgbClr val="FFFF99"/>
            </a:solidFill>
          </a:ln>
        </p:spPr>
        <p:txBody>
          <a:bodyPr vert="horz" lIns="91440" tIns="45720" rIns="91440" bIns="45720" rtlCol="0" anchor="ctr">
            <a:noAutofit/>
          </a:bodyPr>
          <a:lstStyle>
            <a:lvl1pPr algn="ctr" defTabSz="685800" rtl="0" eaLnBrk="1" latinLnBrk="0" hangingPunct="1">
              <a:lnSpc>
                <a:spcPct val="90000"/>
              </a:lnSpc>
              <a:spcBef>
                <a:spcPct val="0"/>
              </a:spcBef>
              <a:buNone/>
              <a:defRPr sz="4800" b="1" kern="1200">
                <a:solidFill>
                  <a:srgbClr val="FFFF99"/>
                </a:solidFill>
                <a:latin typeface="Century Gothic" panose="020B0502020202020204" pitchFamily="34" charset="0"/>
                <a:ea typeface="+mj-ea"/>
                <a:cs typeface="+mj-cs"/>
              </a:defRPr>
            </a:lvl1pPr>
          </a:lstStyle>
          <a:p>
            <a:pPr marL="0" marR="0" lvl="0" indent="0" algn="l" defTabSz="685800" rtl="0" eaLnBrk="1" fontAlgn="auto" latinLnBrk="0" hangingPunct="1">
              <a:lnSpc>
                <a:spcPct val="90000"/>
              </a:lnSpc>
              <a:spcBef>
                <a:spcPts val="750"/>
              </a:spcBef>
              <a:spcAft>
                <a:spcPts val="0"/>
              </a:spcAft>
              <a:buClrTx/>
              <a:buSzTx/>
              <a:buFontTx/>
              <a:buNone/>
              <a:tabLst/>
              <a:defRPr/>
            </a:pPr>
            <a:r>
              <a:rPr kumimoji="0" lang="en-US" sz="2400" b="0" i="0" u="none" strike="noStrike" kern="1200" cap="none" spc="0" normalizeH="0" baseline="30000" noProof="0" dirty="0">
                <a:ln>
                  <a:noFill/>
                </a:ln>
                <a:solidFill>
                  <a:prstClr val="white"/>
                </a:solidFill>
                <a:effectLst/>
                <a:uLnTx/>
                <a:uFillTx/>
                <a:latin typeface="Cambria" panose="02040503050406030204" pitchFamily="18" charset="0"/>
                <a:ea typeface="Cambria" panose="02040503050406030204" pitchFamily="18" charset="0"/>
                <a:cs typeface="+mn-cs"/>
              </a:rPr>
              <a:t>29:10</a:t>
            </a:r>
            <a:r>
              <a:rPr kumimoji="0" lang="en-US" sz="2400" b="0" i="1" u="none" strike="noStrike" kern="1200" cap="none" spc="0" normalizeH="0" baseline="0" noProof="0" dirty="0">
                <a:ln>
                  <a:noFill/>
                </a:ln>
                <a:solidFill>
                  <a:srgbClr val="ED7D31">
                    <a:lumMod val="60000"/>
                    <a:lumOff val="40000"/>
                  </a:srgbClr>
                </a:solidFill>
                <a:effectLst/>
                <a:uLnTx/>
                <a:uFillTx/>
                <a:latin typeface="Cambria" panose="02040503050406030204" pitchFamily="18" charset="0"/>
                <a:ea typeface="Cambria" panose="02040503050406030204" pitchFamily="18" charset="0"/>
                <a:cs typeface="+mn-cs"/>
              </a:rPr>
              <a:t> </a:t>
            </a:r>
            <a:r>
              <a:rPr kumimoji="0" lang="en-US" sz="2400" i="1" u="none" strike="noStrike" kern="1200" cap="none" spc="0" normalizeH="0" baseline="0" noProof="0" dirty="0">
                <a:ln>
                  <a:noFill/>
                </a:ln>
                <a:solidFill>
                  <a:schemeClr val="accent2"/>
                </a:solidFill>
                <a:effectLst/>
                <a:uLnTx/>
                <a:uFillTx/>
                <a:latin typeface="Cambria" panose="02040503050406030204" pitchFamily="18" charset="0"/>
                <a:ea typeface="Cambria" panose="02040503050406030204" pitchFamily="18" charset="0"/>
                <a:cs typeface="+mn-cs"/>
              </a:rPr>
              <a:t>For</a:t>
            </a:r>
            <a:r>
              <a:rPr kumimoji="0" lang="en-US" sz="2400" b="0" i="1" u="none" strike="noStrike" kern="1200" cap="none" spc="0" normalizeH="0" baseline="0" noProof="0" dirty="0">
                <a:ln>
                  <a:noFill/>
                </a:ln>
                <a:solidFill>
                  <a:srgbClr val="ED7D31">
                    <a:lumMod val="60000"/>
                    <a:lumOff val="40000"/>
                  </a:srgbClr>
                </a:solidFill>
                <a:effectLst/>
                <a:uLnTx/>
                <a:uFillTx/>
                <a:latin typeface="Cambria" panose="02040503050406030204" pitchFamily="18" charset="0"/>
                <a:ea typeface="Cambria" panose="02040503050406030204" pitchFamily="18" charset="0"/>
                <a:cs typeface="+mn-cs"/>
              </a:rPr>
              <a:t> the </a:t>
            </a:r>
            <a:r>
              <a:rPr lang="en-US" sz="2400" b="0" i="1" u="none" strike="noStrike" baseline="0" dirty="0">
                <a:solidFill>
                  <a:schemeClr val="accent2">
                    <a:lumMod val="60000"/>
                    <a:lumOff val="40000"/>
                  </a:schemeClr>
                </a:solidFill>
                <a:latin typeface="Cambria" panose="02040503050406030204" pitchFamily="18" charset="0"/>
                <a:ea typeface="Cambria" panose="02040503050406030204" pitchFamily="18" charset="0"/>
              </a:rPr>
              <a:t>LORD</a:t>
            </a:r>
            <a:r>
              <a:rPr kumimoji="0" lang="en-US" sz="2400" b="0" i="1" u="none" strike="noStrike" kern="1200" cap="none" spc="0" normalizeH="0" baseline="0" noProof="0" dirty="0">
                <a:ln>
                  <a:noFill/>
                </a:ln>
                <a:solidFill>
                  <a:srgbClr val="ED7D31">
                    <a:lumMod val="60000"/>
                    <a:lumOff val="40000"/>
                  </a:srgbClr>
                </a:solidFill>
                <a:effectLst/>
                <a:uLnTx/>
                <a:uFillTx/>
                <a:latin typeface="Cambria" panose="02040503050406030204" pitchFamily="18" charset="0"/>
                <a:ea typeface="Cambria" panose="02040503050406030204" pitchFamily="18" charset="0"/>
                <a:cs typeface="+mn-cs"/>
              </a:rPr>
              <a:t> has poured out on you a </a:t>
            </a:r>
            <a:r>
              <a:rPr kumimoji="0" lang="en-US" sz="2400" i="1" u="none" strike="noStrike" kern="1200" cap="none" spc="0" normalizeH="0" baseline="0" noProof="0" dirty="0">
                <a:ln>
                  <a:noFill/>
                </a:ln>
                <a:solidFill>
                  <a:schemeClr val="accent2"/>
                </a:solidFill>
                <a:effectLst/>
                <a:uLnTx/>
                <a:uFillTx/>
                <a:latin typeface="Cambria" panose="02040503050406030204" pitchFamily="18" charset="0"/>
                <a:ea typeface="Cambria" panose="02040503050406030204" pitchFamily="18" charset="0"/>
                <a:cs typeface="+mn-cs"/>
              </a:rPr>
              <a:t>strong urge to sleep deeply</a:t>
            </a:r>
            <a:r>
              <a:rPr kumimoji="0" lang="en-US" sz="2400" b="0" i="1" u="none" strike="noStrike" kern="1200" cap="none" spc="0" normalizeH="0" baseline="0" noProof="0" dirty="0">
                <a:ln>
                  <a:noFill/>
                </a:ln>
                <a:solidFill>
                  <a:srgbClr val="ED7D31">
                    <a:lumMod val="60000"/>
                    <a:lumOff val="40000"/>
                  </a:srgbClr>
                </a:solidFill>
                <a:effectLst/>
                <a:uLnTx/>
                <a:uFillTx/>
                <a:latin typeface="Cambria" panose="02040503050406030204" pitchFamily="18" charset="0"/>
                <a:ea typeface="Cambria" panose="02040503050406030204" pitchFamily="18" charset="0"/>
                <a:cs typeface="+mn-cs"/>
              </a:rPr>
              <a:t>. He has </a:t>
            </a:r>
            <a:r>
              <a:rPr kumimoji="0" lang="en-US" sz="2400" i="1" u="none" strike="noStrike" kern="1200" cap="none" spc="0" normalizeH="0" baseline="0" noProof="0" dirty="0">
                <a:ln>
                  <a:noFill/>
                </a:ln>
                <a:solidFill>
                  <a:schemeClr val="accent2"/>
                </a:solidFill>
                <a:effectLst/>
                <a:uLnTx/>
                <a:uFillTx/>
                <a:latin typeface="Cambria" panose="02040503050406030204" pitchFamily="18" charset="0"/>
                <a:ea typeface="Cambria" panose="02040503050406030204" pitchFamily="18" charset="0"/>
                <a:cs typeface="+mn-cs"/>
              </a:rPr>
              <a:t>shut</a:t>
            </a:r>
            <a:r>
              <a:rPr kumimoji="0" lang="en-US" sz="2400" b="0" i="1" u="none" strike="noStrike" kern="1200" cap="none" spc="0" normalizeH="0" baseline="0" noProof="0" dirty="0">
                <a:ln>
                  <a:noFill/>
                </a:ln>
                <a:solidFill>
                  <a:srgbClr val="ED7D31">
                    <a:lumMod val="60000"/>
                    <a:lumOff val="40000"/>
                  </a:srgbClr>
                </a:solidFill>
                <a:effectLst/>
                <a:uLnTx/>
                <a:uFillTx/>
                <a:latin typeface="Cambria" panose="02040503050406030204" pitchFamily="18" charset="0"/>
                <a:ea typeface="Cambria" panose="02040503050406030204" pitchFamily="18" charset="0"/>
                <a:cs typeface="+mn-cs"/>
              </a:rPr>
              <a:t> </a:t>
            </a:r>
            <a:r>
              <a:rPr lang="en-US" sz="2400" i="1" dirty="0">
                <a:solidFill>
                  <a:schemeClr val="accent2"/>
                </a:solidFill>
                <a:latin typeface="Cambria" panose="02040503050406030204" pitchFamily="18" charset="0"/>
                <a:ea typeface="Cambria" panose="02040503050406030204" pitchFamily="18" charset="0"/>
                <a:cs typeface="+mn-cs"/>
              </a:rPr>
              <a:t>your</a:t>
            </a:r>
            <a:r>
              <a:rPr kumimoji="0" lang="en-US" sz="2400" b="0" i="1" u="none" strike="noStrike" kern="1200" cap="none" spc="0" normalizeH="0" baseline="0" noProof="0" dirty="0">
                <a:ln>
                  <a:noFill/>
                </a:ln>
                <a:solidFill>
                  <a:srgbClr val="ED7D31">
                    <a:lumMod val="60000"/>
                    <a:lumOff val="40000"/>
                  </a:srgbClr>
                </a:solidFill>
                <a:effectLst/>
                <a:uLnTx/>
                <a:uFillTx/>
                <a:latin typeface="Cambria" panose="02040503050406030204" pitchFamily="18" charset="0"/>
                <a:ea typeface="Cambria" panose="02040503050406030204" pitchFamily="18" charset="0"/>
                <a:cs typeface="+mn-cs"/>
              </a:rPr>
              <a:t> </a:t>
            </a:r>
            <a:r>
              <a:rPr kumimoji="0" lang="en-US" sz="2400" i="1" u="none" strike="noStrike" kern="1200" cap="none" spc="0" normalizeH="0" baseline="0" noProof="0" dirty="0">
                <a:ln>
                  <a:noFill/>
                </a:ln>
                <a:solidFill>
                  <a:schemeClr val="accent2"/>
                </a:solidFill>
                <a:effectLst/>
                <a:uLnTx/>
                <a:uFillTx/>
                <a:latin typeface="Cambria" panose="02040503050406030204" pitchFamily="18" charset="0"/>
                <a:ea typeface="Cambria" panose="02040503050406030204" pitchFamily="18" charset="0"/>
                <a:cs typeface="+mn-cs"/>
              </a:rPr>
              <a:t>eyes</a:t>
            </a:r>
            <a:r>
              <a:rPr kumimoji="0" lang="en-US" sz="2400" b="0" i="1" u="none" strike="noStrike" kern="1200" cap="none" spc="0" normalizeH="0" baseline="0" noProof="0" dirty="0">
                <a:ln>
                  <a:noFill/>
                </a:ln>
                <a:solidFill>
                  <a:srgbClr val="ED7D31">
                    <a:lumMod val="60000"/>
                    <a:lumOff val="40000"/>
                  </a:srgbClr>
                </a:solidFill>
                <a:effectLst/>
                <a:uLnTx/>
                <a:uFillTx/>
                <a:latin typeface="Cambria" panose="02040503050406030204" pitchFamily="18" charset="0"/>
                <a:ea typeface="Cambria" panose="02040503050406030204" pitchFamily="18" charset="0"/>
                <a:cs typeface="+mn-cs"/>
              </a:rPr>
              <a:t> (you </a:t>
            </a:r>
            <a:r>
              <a:rPr kumimoji="0" lang="en-US" sz="2400" i="1" u="none" strike="noStrike" kern="1200" cap="none" spc="0" normalizeH="0" baseline="0" noProof="0" dirty="0">
                <a:ln>
                  <a:noFill/>
                </a:ln>
                <a:solidFill>
                  <a:schemeClr val="accent2"/>
                </a:solidFill>
                <a:effectLst/>
                <a:uLnTx/>
                <a:uFillTx/>
                <a:latin typeface="Cambria" panose="02040503050406030204" pitchFamily="18" charset="0"/>
                <a:ea typeface="Cambria" panose="02040503050406030204" pitchFamily="18" charset="0"/>
                <a:cs typeface="+mn-cs"/>
              </a:rPr>
              <a:t>prophets</a:t>
            </a:r>
            <a:r>
              <a:rPr kumimoji="0" lang="en-US" sz="2400" b="0" i="1" u="none" strike="noStrike" kern="1200" cap="none" spc="0" normalizeH="0" baseline="0" noProof="0" dirty="0">
                <a:ln>
                  <a:noFill/>
                </a:ln>
                <a:solidFill>
                  <a:srgbClr val="ED7D31">
                    <a:lumMod val="60000"/>
                    <a:lumOff val="40000"/>
                  </a:srgbClr>
                </a:solidFill>
                <a:effectLst/>
                <a:uLnTx/>
                <a:uFillTx/>
                <a:latin typeface="Cambria" panose="02040503050406030204" pitchFamily="18" charset="0"/>
                <a:ea typeface="Cambria" panose="02040503050406030204" pitchFamily="18" charset="0"/>
                <a:cs typeface="+mn-cs"/>
              </a:rPr>
              <a:t>), and </a:t>
            </a:r>
            <a:r>
              <a:rPr kumimoji="0" lang="en-US" sz="2400" i="1" u="none" strike="noStrike" kern="1200" cap="none" spc="0" normalizeH="0" baseline="0" noProof="0" dirty="0">
                <a:ln>
                  <a:noFill/>
                </a:ln>
                <a:solidFill>
                  <a:schemeClr val="accent2"/>
                </a:solidFill>
                <a:effectLst/>
                <a:uLnTx/>
                <a:uFillTx/>
                <a:latin typeface="Cambria" panose="02040503050406030204" pitchFamily="18" charset="0"/>
                <a:ea typeface="Cambria" panose="02040503050406030204" pitchFamily="18" charset="0"/>
                <a:cs typeface="+mn-cs"/>
              </a:rPr>
              <a:t>covered your heads</a:t>
            </a:r>
            <a:r>
              <a:rPr kumimoji="0" lang="en-US" sz="2400" b="0" i="1" u="none" strike="noStrike" kern="1200" cap="none" spc="0" normalizeH="0" baseline="0" noProof="0" dirty="0">
                <a:ln>
                  <a:noFill/>
                </a:ln>
                <a:solidFill>
                  <a:srgbClr val="ED7D31">
                    <a:lumMod val="60000"/>
                    <a:lumOff val="40000"/>
                  </a:srgbClr>
                </a:solidFill>
                <a:effectLst/>
                <a:uLnTx/>
                <a:uFillTx/>
                <a:latin typeface="Cambria" panose="02040503050406030204" pitchFamily="18" charset="0"/>
                <a:ea typeface="Cambria" panose="02040503050406030204" pitchFamily="18" charset="0"/>
                <a:cs typeface="+mn-cs"/>
              </a:rPr>
              <a:t> (you </a:t>
            </a:r>
            <a:r>
              <a:rPr kumimoji="0" lang="en-US" sz="2400" i="1" u="none" strike="noStrike" kern="1200" cap="none" spc="0" normalizeH="0" baseline="0" noProof="0" dirty="0">
                <a:ln>
                  <a:noFill/>
                </a:ln>
                <a:solidFill>
                  <a:schemeClr val="accent2"/>
                </a:solidFill>
                <a:effectLst/>
                <a:uLnTx/>
                <a:uFillTx/>
                <a:latin typeface="Cambria" panose="02040503050406030204" pitchFamily="18" charset="0"/>
                <a:ea typeface="Cambria" panose="02040503050406030204" pitchFamily="18" charset="0"/>
                <a:cs typeface="+mn-cs"/>
              </a:rPr>
              <a:t>seers</a:t>
            </a:r>
            <a:r>
              <a:rPr kumimoji="0" lang="en-US" sz="2400" b="0" i="1" u="none" strike="noStrike" kern="1200" cap="none" spc="0" normalizeH="0" baseline="0" noProof="0" dirty="0">
                <a:ln>
                  <a:noFill/>
                </a:ln>
                <a:solidFill>
                  <a:srgbClr val="ED7D31">
                    <a:lumMod val="60000"/>
                    <a:lumOff val="40000"/>
                  </a:srgbClr>
                </a:solidFill>
                <a:effectLst/>
                <a:uLnTx/>
                <a:uFillTx/>
                <a:latin typeface="Cambria" panose="02040503050406030204" pitchFamily="18" charset="0"/>
                <a:ea typeface="Cambria" panose="02040503050406030204" pitchFamily="18" charset="0"/>
                <a:cs typeface="+mn-cs"/>
              </a:rPr>
              <a:t>). </a:t>
            </a:r>
            <a:endParaRPr kumimoji="0" lang="en-US" sz="2400" b="0" i="0" u="none" strike="noStrike" kern="1200" cap="none" spc="0" normalizeH="0" baseline="0" noProof="0" dirty="0">
              <a:ln>
                <a:noFill/>
              </a:ln>
              <a:solidFill>
                <a:prstClr val="white"/>
              </a:solidFill>
              <a:effectLst/>
              <a:uLnTx/>
              <a:uFillTx/>
              <a:latin typeface="Calibri" panose="020F0502020204030204"/>
              <a:ea typeface="Cambria" panose="02040503050406030204" pitchFamily="18" charset="0"/>
              <a:cs typeface="+mj-cs"/>
            </a:endParaRPr>
          </a:p>
        </p:txBody>
      </p:sp>
      <p:sp>
        <p:nvSpPr>
          <p:cNvPr id="5" name="Content Placeholder 2">
            <a:extLst>
              <a:ext uri="{FF2B5EF4-FFF2-40B4-BE49-F238E27FC236}">
                <a16:creationId xmlns:a16="http://schemas.microsoft.com/office/drawing/2014/main" id="{CC22EE9C-83B0-AF45-39BA-966499BA4424}"/>
              </a:ext>
            </a:extLst>
          </p:cNvPr>
          <p:cNvSpPr>
            <a:spLocks noGrp="1"/>
          </p:cNvSpPr>
          <p:nvPr>
            <p:ph idx="1"/>
          </p:nvPr>
        </p:nvSpPr>
        <p:spPr>
          <a:xfrm>
            <a:off x="280599" y="1134170"/>
            <a:ext cx="8582802" cy="5415759"/>
          </a:xfrm>
        </p:spPr>
        <p:txBody>
          <a:bodyPr>
            <a:normAutofit fontScale="85000" lnSpcReduction="20000"/>
          </a:bodyPr>
          <a:lstStyle/>
          <a:p>
            <a:r>
              <a:rPr lang="en-US" dirty="0"/>
              <a:t>“</a:t>
            </a:r>
            <a:r>
              <a:rPr lang="en-US" i="1" dirty="0">
                <a:solidFill>
                  <a:srgbClr val="ED7D31">
                    <a:lumMod val="60000"/>
                    <a:lumOff val="40000"/>
                  </a:srgbClr>
                </a:solidFill>
                <a:latin typeface="Cambria" panose="02040503050406030204" pitchFamily="18" charset="0"/>
                <a:ea typeface="Cambria" panose="02040503050406030204" pitchFamily="18" charset="0"/>
              </a:rPr>
              <a:t>For</a:t>
            </a:r>
            <a:r>
              <a:rPr lang="en-US" dirty="0"/>
              <a:t>” introduces the explanation for their spiritual condition: it is the LORD’s judgment on their willful behavior.</a:t>
            </a:r>
          </a:p>
          <a:p>
            <a:r>
              <a:rPr lang="en-US" dirty="0"/>
              <a:t>They are in a spiritual coma in which they are unable to respond to what is being said to them.</a:t>
            </a:r>
          </a:p>
          <a:p>
            <a:r>
              <a:rPr lang="en-US" dirty="0"/>
              <a:t>They had culpably refused to listen to the prophetic word, and so were further hardened.</a:t>
            </a:r>
          </a:p>
          <a:p>
            <a:r>
              <a:rPr lang="en-US" dirty="0"/>
              <a:t>Furthermore, the word is no longer presented to them.</a:t>
            </a:r>
          </a:p>
          <a:p>
            <a:r>
              <a:rPr lang="en-US" dirty="0"/>
              <a:t>The “</a:t>
            </a:r>
            <a:r>
              <a:rPr lang="en-US" i="1" dirty="0">
                <a:solidFill>
                  <a:srgbClr val="F4B183"/>
                </a:solidFill>
                <a:latin typeface="Cambria" panose="02040503050406030204" pitchFamily="18" charset="0"/>
                <a:ea typeface="Cambria" panose="02040503050406030204" pitchFamily="18" charset="0"/>
              </a:rPr>
              <a:t>prophets</a:t>
            </a:r>
            <a:r>
              <a:rPr lang="en-US" dirty="0"/>
              <a:t>” and “</a:t>
            </a:r>
            <a:r>
              <a:rPr lang="en-US" i="1" dirty="0">
                <a:solidFill>
                  <a:srgbClr val="F4B183"/>
                </a:solidFill>
                <a:latin typeface="Cambria" panose="02040503050406030204" pitchFamily="18" charset="0"/>
                <a:ea typeface="Cambria" panose="02040503050406030204" pitchFamily="18" charset="0"/>
              </a:rPr>
              <a:t>seers</a:t>
            </a:r>
            <a:r>
              <a:rPr lang="en-US" dirty="0"/>
              <a:t>” should have acted as the peoples “</a:t>
            </a:r>
            <a:r>
              <a:rPr lang="en-US" i="1" dirty="0">
                <a:solidFill>
                  <a:srgbClr val="ED7D31">
                    <a:lumMod val="60000"/>
                    <a:lumOff val="40000"/>
                  </a:srgbClr>
                </a:solidFill>
                <a:latin typeface="Cambria" panose="02040503050406030204" pitchFamily="18" charset="0"/>
                <a:ea typeface="Cambria" panose="02040503050406030204" pitchFamily="18" charset="0"/>
              </a:rPr>
              <a:t>eyes</a:t>
            </a:r>
            <a:r>
              <a:rPr lang="en-US" dirty="0"/>
              <a:t>” enabling them to discern the hand of God in their providential circumstances.</a:t>
            </a:r>
          </a:p>
          <a:p>
            <a:r>
              <a:rPr lang="en-US" dirty="0"/>
              <a:t>But those who have shut their own eyes are prevented from using the sight and gifting of others.</a:t>
            </a:r>
          </a:p>
          <a:p>
            <a:r>
              <a:rPr lang="en-US" dirty="0"/>
              <a:t>The “</a:t>
            </a:r>
            <a:r>
              <a:rPr lang="en-US" i="1" dirty="0">
                <a:solidFill>
                  <a:srgbClr val="F4B183"/>
                </a:solidFill>
                <a:latin typeface="Cambria" panose="02040503050406030204" pitchFamily="18" charset="0"/>
                <a:ea typeface="Cambria" panose="02040503050406030204" pitchFamily="18" charset="0"/>
              </a:rPr>
              <a:t>eyes</a:t>
            </a:r>
            <a:r>
              <a:rPr lang="en-US" dirty="0"/>
              <a:t>” of the “</a:t>
            </a:r>
            <a:r>
              <a:rPr lang="en-US" i="1" dirty="0">
                <a:solidFill>
                  <a:srgbClr val="F4B183"/>
                </a:solidFill>
                <a:latin typeface="Cambria" panose="02040503050406030204" pitchFamily="18" charset="0"/>
                <a:ea typeface="Cambria" panose="02040503050406030204" pitchFamily="18" charset="0"/>
              </a:rPr>
              <a:t>prophets</a:t>
            </a:r>
            <a:r>
              <a:rPr lang="en-US" dirty="0"/>
              <a:t>” are “</a:t>
            </a:r>
            <a:r>
              <a:rPr lang="en-US" i="1" dirty="0">
                <a:solidFill>
                  <a:srgbClr val="F4B183"/>
                </a:solidFill>
                <a:latin typeface="Cambria" panose="02040503050406030204" pitchFamily="18" charset="0"/>
                <a:ea typeface="Cambria" panose="02040503050406030204" pitchFamily="18" charset="0"/>
              </a:rPr>
              <a:t>shut</a:t>
            </a:r>
            <a:r>
              <a:rPr lang="en-US" dirty="0"/>
              <a:t>”, and cloth has been placed over the “</a:t>
            </a:r>
            <a:r>
              <a:rPr lang="en-US" i="1" dirty="0">
                <a:solidFill>
                  <a:srgbClr val="F4B183"/>
                </a:solidFill>
                <a:latin typeface="Cambria" panose="02040503050406030204" pitchFamily="18" charset="0"/>
                <a:ea typeface="Cambria" panose="02040503050406030204" pitchFamily="18" charset="0"/>
              </a:rPr>
              <a:t>heads</a:t>
            </a:r>
            <a:r>
              <a:rPr lang="en-US" dirty="0"/>
              <a:t>” of the “</a:t>
            </a:r>
            <a:r>
              <a:rPr lang="en-US" i="1" dirty="0">
                <a:solidFill>
                  <a:srgbClr val="F4B183"/>
                </a:solidFill>
                <a:latin typeface="Cambria" panose="02040503050406030204" pitchFamily="18" charset="0"/>
                <a:ea typeface="Cambria" panose="02040503050406030204" pitchFamily="18" charset="0"/>
              </a:rPr>
              <a:t>seers</a:t>
            </a:r>
            <a:r>
              <a:rPr lang="en-US" dirty="0"/>
              <a:t>”. Neither can see. Neither have guidance to impart.</a:t>
            </a:r>
          </a:p>
        </p:txBody>
      </p:sp>
      <p:sp>
        <p:nvSpPr>
          <p:cNvPr id="7" name="TextBox 6">
            <a:extLst>
              <a:ext uri="{FF2B5EF4-FFF2-40B4-BE49-F238E27FC236}">
                <a16:creationId xmlns:a16="http://schemas.microsoft.com/office/drawing/2014/main" id="{2C1D973C-6B9D-63A7-F3A2-DEAEE2D0EC42}"/>
              </a:ext>
            </a:extLst>
          </p:cNvPr>
          <p:cNvSpPr txBox="1"/>
          <p:nvPr/>
        </p:nvSpPr>
        <p:spPr>
          <a:xfrm>
            <a:off x="0" y="6488666"/>
            <a:ext cx="9144000" cy="369332"/>
          </a:xfrm>
          <a:prstGeom prst="rect">
            <a:avLst/>
          </a:prstGeom>
          <a:noFill/>
        </p:spPr>
        <p:txBody>
          <a:bodyPr wrap="square" rtlCol="0">
            <a:spAutoFit/>
          </a:bodyPr>
          <a:lstStyle/>
          <a:p>
            <a:pPr lvl="0">
              <a:defRPr/>
            </a:pPr>
            <a:r>
              <a:rPr lang="en-US" dirty="0">
                <a:solidFill>
                  <a:prstClr val="white"/>
                </a:solidFill>
              </a:rPr>
              <a:t>Mackay, John L. – </a:t>
            </a:r>
            <a:r>
              <a:rPr lang="en-US" i="1" dirty="0">
                <a:solidFill>
                  <a:prstClr val="white"/>
                </a:solidFill>
              </a:rPr>
              <a:t>A Study Commentary on Isaiah Volume I: Chapters 1-39 </a:t>
            </a:r>
            <a:r>
              <a:rPr lang="en-US" dirty="0">
                <a:solidFill>
                  <a:prstClr val="white"/>
                </a:solidFill>
              </a:rPr>
              <a:t> (pp. 580-581)</a:t>
            </a:r>
          </a:p>
        </p:txBody>
      </p:sp>
    </p:spTree>
    <p:extLst>
      <p:ext uri="{BB962C8B-B14F-4D97-AF65-F5344CB8AC3E}">
        <p14:creationId xmlns:p14="http://schemas.microsoft.com/office/powerpoint/2010/main" val="2589360012"/>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p:cTn id="7" dur="500" fill="hold"/>
                                        <p:tgtEl>
                                          <p:spTgt spid="5">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5">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5">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1" end="1"/>
                                            </p:txEl>
                                          </p:spTgt>
                                        </p:tgtEl>
                                        <p:attrNameLst>
                                          <p:attrName>style.visibility</p:attrName>
                                        </p:attrNameLst>
                                      </p:cBhvr>
                                      <p:to>
                                        <p:strVal val="visible"/>
                                      </p:to>
                                    </p:set>
                                    <p:anim calcmode="lin" valueType="num">
                                      <p:cBhvr>
                                        <p:cTn id="14"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5">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2" end="2"/>
                                            </p:txEl>
                                          </p:spTgt>
                                        </p:tgtEl>
                                        <p:attrNameLst>
                                          <p:attrName>style.visibility</p:attrName>
                                        </p:attrNameLst>
                                      </p:cBhvr>
                                      <p:to>
                                        <p:strVal val="visible"/>
                                      </p:to>
                                    </p:set>
                                    <p:anim calcmode="lin" valueType="num">
                                      <p:cBhvr>
                                        <p:cTn id="21"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5">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5">
                                            <p:txEl>
                                              <p:pRg st="3" end="3"/>
                                            </p:txEl>
                                          </p:spTgt>
                                        </p:tgtEl>
                                        <p:attrNameLst>
                                          <p:attrName>style.visibility</p:attrName>
                                        </p:attrNameLst>
                                      </p:cBhvr>
                                      <p:to>
                                        <p:strVal val="visible"/>
                                      </p:to>
                                    </p:set>
                                    <p:anim calcmode="lin" valueType="num">
                                      <p:cBhvr>
                                        <p:cTn id="28"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5">
                                            <p:txEl>
                                              <p:pRg st="3" end="3"/>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5">
                                            <p:txEl>
                                              <p:pRg st="4" end="4"/>
                                            </p:txEl>
                                          </p:spTgt>
                                        </p:tgtEl>
                                        <p:attrNameLst>
                                          <p:attrName>style.visibility</p:attrName>
                                        </p:attrNameLst>
                                      </p:cBhvr>
                                      <p:to>
                                        <p:strVal val="visible"/>
                                      </p:to>
                                    </p:set>
                                    <p:anim calcmode="lin" valueType="num">
                                      <p:cBhvr>
                                        <p:cTn id="35" dur="500" fill="hold"/>
                                        <p:tgtEl>
                                          <p:spTgt spid="5">
                                            <p:txEl>
                                              <p:pRg st="4" end="4"/>
                                            </p:txEl>
                                          </p:spTgt>
                                        </p:tgtEl>
                                        <p:attrNameLst>
                                          <p:attrName>ppt_w</p:attrName>
                                        </p:attrNameLst>
                                      </p:cBhvr>
                                      <p:tavLst>
                                        <p:tav tm="0">
                                          <p:val>
                                            <p:fltVal val="0"/>
                                          </p:val>
                                        </p:tav>
                                        <p:tav tm="100000">
                                          <p:val>
                                            <p:strVal val="#ppt_w"/>
                                          </p:val>
                                        </p:tav>
                                      </p:tavLst>
                                    </p:anim>
                                    <p:anim calcmode="lin" valueType="num">
                                      <p:cBhvr>
                                        <p:cTn id="36" dur="500" fill="hold"/>
                                        <p:tgtEl>
                                          <p:spTgt spid="5">
                                            <p:txEl>
                                              <p:pRg st="4" end="4"/>
                                            </p:txEl>
                                          </p:spTgt>
                                        </p:tgtEl>
                                        <p:attrNameLst>
                                          <p:attrName>ppt_h</p:attrName>
                                        </p:attrNameLst>
                                      </p:cBhvr>
                                      <p:tavLst>
                                        <p:tav tm="0">
                                          <p:val>
                                            <p:fltVal val="0"/>
                                          </p:val>
                                        </p:tav>
                                        <p:tav tm="100000">
                                          <p:val>
                                            <p:strVal val="#ppt_h"/>
                                          </p:val>
                                        </p:tav>
                                      </p:tavLst>
                                    </p:anim>
                                    <p:animEffect transition="in" filter="fade">
                                      <p:cBhvr>
                                        <p:cTn id="37" dur="500"/>
                                        <p:tgtEl>
                                          <p:spTgt spid="5">
                                            <p:txEl>
                                              <p:pRg st="4" end="4"/>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53" presetClass="entr" presetSubtype="16" fill="hold" nodeType="clickEffect">
                                  <p:stCondLst>
                                    <p:cond delay="0"/>
                                  </p:stCondLst>
                                  <p:childTnLst>
                                    <p:set>
                                      <p:cBhvr>
                                        <p:cTn id="41" dur="1" fill="hold">
                                          <p:stCondLst>
                                            <p:cond delay="0"/>
                                          </p:stCondLst>
                                        </p:cTn>
                                        <p:tgtEl>
                                          <p:spTgt spid="5">
                                            <p:txEl>
                                              <p:pRg st="5" end="5"/>
                                            </p:txEl>
                                          </p:spTgt>
                                        </p:tgtEl>
                                        <p:attrNameLst>
                                          <p:attrName>style.visibility</p:attrName>
                                        </p:attrNameLst>
                                      </p:cBhvr>
                                      <p:to>
                                        <p:strVal val="visible"/>
                                      </p:to>
                                    </p:set>
                                    <p:anim calcmode="lin" valueType="num">
                                      <p:cBhvr>
                                        <p:cTn id="42" dur="500" fill="hold"/>
                                        <p:tgtEl>
                                          <p:spTgt spid="5">
                                            <p:txEl>
                                              <p:pRg st="5" end="5"/>
                                            </p:txEl>
                                          </p:spTgt>
                                        </p:tgtEl>
                                        <p:attrNameLst>
                                          <p:attrName>ppt_w</p:attrName>
                                        </p:attrNameLst>
                                      </p:cBhvr>
                                      <p:tavLst>
                                        <p:tav tm="0">
                                          <p:val>
                                            <p:fltVal val="0"/>
                                          </p:val>
                                        </p:tav>
                                        <p:tav tm="100000">
                                          <p:val>
                                            <p:strVal val="#ppt_w"/>
                                          </p:val>
                                        </p:tav>
                                      </p:tavLst>
                                    </p:anim>
                                    <p:anim calcmode="lin" valueType="num">
                                      <p:cBhvr>
                                        <p:cTn id="43" dur="500" fill="hold"/>
                                        <p:tgtEl>
                                          <p:spTgt spid="5">
                                            <p:txEl>
                                              <p:pRg st="5" end="5"/>
                                            </p:txEl>
                                          </p:spTgt>
                                        </p:tgtEl>
                                        <p:attrNameLst>
                                          <p:attrName>ppt_h</p:attrName>
                                        </p:attrNameLst>
                                      </p:cBhvr>
                                      <p:tavLst>
                                        <p:tav tm="0">
                                          <p:val>
                                            <p:fltVal val="0"/>
                                          </p:val>
                                        </p:tav>
                                        <p:tav tm="100000">
                                          <p:val>
                                            <p:strVal val="#ppt_h"/>
                                          </p:val>
                                        </p:tav>
                                      </p:tavLst>
                                    </p:anim>
                                    <p:animEffect transition="in" filter="fade">
                                      <p:cBhvr>
                                        <p:cTn id="44" dur="500"/>
                                        <p:tgtEl>
                                          <p:spTgt spid="5">
                                            <p:txEl>
                                              <p:pRg st="5" end="5"/>
                                            </p:txEl>
                                          </p:spTgt>
                                        </p:tgtEl>
                                      </p:cBhvr>
                                    </p:animEffect>
                                  </p:childTnLst>
                                </p:cTn>
                              </p:par>
                            </p:childTnLst>
                          </p:cTn>
                        </p:par>
                      </p:childTnLst>
                    </p:cTn>
                  </p:par>
                  <p:par>
                    <p:cTn id="45" fill="hold">
                      <p:stCondLst>
                        <p:cond delay="indefinite"/>
                      </p:stCondLst>
                      <p:childTnLst>
                        <p:par>
                          <p:cTn id="46" fill="hold">
                            <p:stCondLst>
                              <p:cond delay="0"/>
                            </p:stCondLst>
                            <p:childTnLst>
                              <p:par>
                                <p:cTn id="47" presetID="53" presetClass="entr" presetSubtype="16" fill="hold" nodeType="clickEffect">
                                  <p:stCondLst>
                                    <p:cond delay="0"/>
                                  </p:stCondLst>
                                  <p:childTnLst>
                                    <p:set>
                                      <p:cBhvr>
                                        <p:cTn id="48" dur="1" fill="hold">
                                          <p:stCondLst>
                                            <p:cond delay="0"/>
                                          </p:stCondLst>
                                        </p:cTn>
                                        <p:tgtEl>
                                          <p:spTgt spid="5">
                                            <p:txEl>
                                              <p:pRg st="6" end="6"/>
                                            </p:txEl>
                                          </p:spTgt>
                                        </p:tgtEl>
                                        <p:attrNameLst>
                                          <p:attrName>style.visibility</p:attrName>
                                        </p:attrNameLst>
                                      </p:cBhvr>
                                      <p:to>
                                        <p:strVal val="visible"/>
                                      </p:to>
                                    </p:set>
                                    <p:anim calcmode="lin" valueType="num">
                                      <p:cBhvr>
                                        <p:cTn id="49" dur="500" fill="hold"/>
                                        <p:tgtEl>
                                          <p:spTgt spid="5">
                                            <p:txEl>
                                              <p:pRg st="6" end="6"/>
                                            </p:txEl>
                                          </p:spTgt>
                                        </p:tgtEl>
                                        <p:attrNameLst>
                                          <p:attrName>ppt_w</p:attrName>
                                        </p:attrNameLst>
                                      </p:cBhvr>
                                      <p:tavLst>
                                        <p:tav tm="0">
                                          <p:val>
                                            <p:fltVal val="0"/>
                                          </p:val>
                                        </p:tav>
                                        <p:tav tm="100000">
                                          <p:val>
                                            <p:strVal val="#ppt_w"/>
                                          </p:val>
                                        </p:tav>
                                      </p:tavLst>
                                    </p:anim>
                                    <p:anim calcmode="lin" valueType="num">
                                      <p:cBhvr>
                                        <p:cTn id="50" dur="500" fill="hold"/>
                                        <p:tgtEl>
                                          <p:spTgt spid="5">
                                            <p:txEl>
                                              <p:pRg st="6" end="6"/>
                                            </p:txEl>
                                          </p:spTgt>
                                        </p:tgtEl>
                                        <p:attrNameLst>
                                          <p:attrName>ppt_h</p:attrName>
                                        </p:attrNameLst>
                                      </p:cBhvr>
                                      <p:tavLst>
                                        <p:tav tm="0">
                                          <p:val>
                                            <p:fltVal val="0"/>
                                          </p:val>
                                        </p:tav>
                                        <p:tav tm="100000">
                                          <p:val>
                                            <p:strVal val="#ppt_h"/>
                                          </p:val>
                                        </p:tav>
                                      </p:tavLst>
                                    </p:anim>
                                    <p:animEffect transition="in" filter="fade">
                                      <p:cBhvr>
                                        <p:cTn id="51" dur="500"/>
                                        <p:tgtEl>
                                          <p:spTgt spid="5">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14617549-0D4E-83AC-C4C0-5032F9ED1ADC}"/>
              </a:ext>
            </a:extLst>
          </p:cNvPr>
          <p:cNvSpPr>
            <a:spLocks noGrp="1"/>
          </p:cNvSpPr>
          <p:nvPr>
            <p:ph type="title"/>
          </p:nvPr>
        </p:nvSpPr>
        <p:spPr/>
        <p:txBody>
          <a:bodyPr/>
          <a:lstStyle/>
          <a:p>
            <a:endParaRPr lang="en-US" dirty="0"/>
          </a:p>
        </p:txBody>
      </p:sp>
      <p:sp>
        <p:nvSpPr>
          <p:cNvPr id="8" name="Title 1">
            <a:extLst>
              <a:ext uri="{FF2B5EF4-FFF2-40B4-BE49-F238E27FC236}">
                <a16:creationId xmlns:a16="http://schemas.microsoft.com/office/drawing/2014/main" id="{70F7D930-7AE4-D22C-3C88-BE0E516600FB}"/>
              </a:ext>
            </a:extLst>
          </p:cNvPr>
          <p:cNvSpPr txBox="1">
            <a:spLocks/>
          </p:cNvSpPr>
          <p:nvPr/>
        </p:nvSpPr>
        <p:spPr>
          <a:xfrm>
            <a:off x="0" y="3"/>
            <a:ext cx="9144000" cy="1491293"/>
          </a:xfrm>
          <a:prstGeom prst="rect">
            <a:avLst/>
          </a:prstGeom>
          <a:solidFill>
            <a:schemeClr val="tx1"/>
          </a:solidFill>
          <a:ln w="25400">
            <a:solidFill>
              <a:srgbClr val="FFFF99"/>
            </a:solidFill>
          </a:ln>
        </p:spPr>
        <p:txBody>
          <a:bodyPr vert="horz" lIns="91440" tIns="45720" rIns="91440" bIns="45720" rtlCol="0" anchor="ctr">
            <a:noAutofit/>
          </a:bodyPr>
          <a:lstStyle>
            <a:lvl1pPr algn="ctr" defTabSz="685800" rtl="0" eaLnBrk="1" latinLnBrk="0" hangingPunct="1">
              <a:lnSpc>
                <a:spcPct val="90000"/>
              </a:lnSpc>
              <a:spcBef>
                <a:spcPct val="0"/>
              </a:spcBef>
              <a:buNone/>
              <a:defRPr sz="4800" b="1" kern="1200">
                <a:solidFill>
                  <a:srgbClr val="FFFF99"/>
                </a:solidFill>
                <a:latin typeface="Century Gothic" panose="020B0502020202020204" pitchFamily="34" charset="0"/>
                <a:ea typeface="+mj-ea"/>
                <a:cs typeface="+mj-cs"/>
              </a:defRPr>
            </a:lvl1pPr>
          </a:lstStyle>
          <a:p>
            <a:pPr algn="l">
              <a:spcBef>
                <a:spcPts val="750"/>
              </a:spcBef>
              <a:defRPr/>
            </a:pPr>
            <a:r>
              <a:rPr kumimoji="0" lang="en-US" sz="2400" b="0" i="0" u="none" strike="noStrike" kern="1200" cap="none" spc="0" normalizeH="0" baseline="30000" noProof="0" dirty="0">
                <a:ln>
                  <a:noFill/>
                </a:ln>
                <a:solidFill>
                  <a:prstClr val="white"/>
                </a:solidFill>
                <a:effectLst/>
                <a:uLnTx/>
                <a:uFillTx/>
                <a:latin typeface="Cambria" panose="02040503050406030204" pitchFamily="18" charset="0"/>
                <a:ea typeface="Cambria" panose="02040503050406030204" pitchFamily="18" charset="0"/>
                <a:cs typeface="+mn-cs"/>
              </a:rPr>
              <a:t>29:11</a:t>
            </a:r>
            <a:r>
              <a:rPr kumimoji="0" lang="en-US" sz="2400" b="0" i="1" u="none" strike="noStrike" kern="1200" cap="none" spc="0" normalizeH="0" baseline="0" noProof="0" dirty="0">
                <a:ln>
                  <a:noFill/>
                </a:ln>
                <a:solidFill>
                  <a:srgbClr val="ED7D31">
                    <a:lumMod val="60000"/>
                    <a:lumOff val="40000"/>
                  </a:srgbClr>
                </a:solidFill>
                <a:effectLst/>
                <a:uLnTx/>
                <a:uFillTx/>
                <a:latin typeface="Cambria" panose="02040503050406030204" pitchFamily="18" charset="0"/>
                <a:ea typeface="Cambria" panose="02040503050406030204" pitchFamily="18" charset="0"/>
                <a:cs typeface="+mn-cs"/>
              </a:rPr>
              <a:t> To you this entire prophetic revelation is like words in a </a:t>
            </a:r>
            <a:r>
              <a:rPr kumimoji="0" lang="en-US" sz="2400" i="1" u="none" strike="noStrike" kern="1200" cap="none" spc="0" normalizeH="0" baseline="0" noProof="0" dirty="0">
                <a:ln>
                  <a:noFill/>
                </a:ln>
                <a:solidFill>
                  <a:schemeClr val="accent2"/>
                </a:solidFill>
                <a:effectLst/>
                <a:uLnTx/>
                <a:uFillTx/>
                <a:latin typeface="Cambria" panose="02040503050406030204" pitchFamily="18" charset="0"/>
                <a:ea typeface="Cambria" panose="02040503050406030204" pitchFamily="18" charset="0"/>
                <a:cs typeface="+mn-cs"/>
              </a:rPr>
              <a:t>sealed scroll</a:t>
            </a:r>
            <a:r>
              <a:rPr kumimoji="0" lang="en-US" sz="2400" b="0" i="1" u="none" strike="noStrike" kern="1200" cap="none" spc="0" normalizeH="0" baseline="0" noProof="0" dirty="0">
                <a:ln>
                  <a:noFill/>
                </a:ln>
                <a:solidFill>
                  <a:srgbClr val="ED7D31">
                    <a:lumMod val="60000"/>
                    <a:lumOff val="40000"/>
                  </a:srgbClr>
                </a:solidFill>
                <a:effectLst/>
                <a:uLnTx/>
                <a:uFillTx/>
                <a:latin typeface="Cambria" panose="02040503050406030204" pitchFamily="18" charset="0"/>
                <a:ea typeface="Cambria" panose="02040503050406030204" pitchFamily="18" charset="0"/>
                <a:cs typeface="+mn-cs"/>
              </a:rPr>
              <a:t>. When they hand it to </a:t>
            </a:r>
            <a:r>
              <a:rPr kumimoji="0" lang="en-US" sz="2400" i="1" u="none" strike="noStrike" kern="1200" cap="none" spc="0" normalizeH="0" baseline="0" noProof="0" dirty="0">
                <a:ln>
                  <a:noFill/>
                </a:ln>
                <a:solidFill>
                  <a:schemeClr val="accent2"/>
                </a:solidFill>
                <a:effectLst/>
                <a:uLnTx/>
                <a:uFillTx/>
                <a:latin typeface="Cambria" panose="02040503050406030204" pitchFamily="18" charset="0"/>
                <a:ea typeface="Cambria" panose="02040503050406030204" pitchFamily="18" charset="0"/>
                <a:cs typeface="+mn-cs"/>
              </a:rPr>
              <a:t>one who can read </a:t>
            </a:r>
            <a:r>
              <a:rPr kumimoji="0" lang="en-US" sz="2400" b="0" i="1" u="none" strike="noStrike" kern="1200" cap="none" spc="0" normalizeH="0" baseline="0" noProof="0" dirty="0">
                <a:ln>
                  <a:noFill/>
                </a:ln>
                <a:solidFill>
                  <a:srgbClr val="ED7D31">
                    <a:lumMod val="60000"/>
                    <a:lumOff val="40000"/>
                  </a:srgbClr>
                </a:solidFill>
                <a:effectLst/>
                <a:uLnTx/>
                <a:uFillTx/>
                <a:latin typeface="Cambria" panose="02040503050406030204" pitchFamily="18" charset="0"/>
                <a:ea typeface="Cambria" panose="02040503050406030204" pitchFamily="18" charset="0"/>
                <a:cs typeface="+mn-cs"/>
              </a:rPr>
              <a:t>and say, “Read this,” he responds, “I can’t, because it is sealed.” </a:t>
            </a:r>
            <a:r>
              <a:rPr kumimoji="0" lang="en-US" sz="2400" b="0" i="0" u="none" strike="noStrike" kern="1200" cap="none" spc="0" normalizeH="0" baseline="30000" noProof="0" dirty="0">
                <a:ln>
                  <a:noFill/>
                </a:ln>
                <a:solidFill>
                  <a:prstClr val="white"/>
                </a:solidFill>
                <a:effectLst/>
                <a:uLnTx/>
                <a:uFillTx/>
                <a:latin typeface="Cambria" panose="02040503050406030204" pitchFamily="18" charset="0"/>
                <a:ea typeface="Cambria" panose="02040503050406030204" pitchFamily="18" charset="0"/>
                <a:cs typeface="+mn-cs"/>
              </a:rPr>
              <a:t>12</a:t>
            </a:r>
            <a:r>
              <a:rPr kumimoji="0" lang="en-US" sz="2400" b="0" i="1" u="none" strike="noStrike" kern="1200" cap="none" spc="0" normalizeH="0" baseline="0" noProof="0" dirty="0">
                <a:ln>
                  <a:noFill/>
                </a:ln>
                <a:solidFill>
                  <a:srgbClr val="ED7D31">
                    <a:lumMod val="60000"/>
                    <a:lumOff val="40000"/>
                  </a:srgbClr>
                </a:solidFill>
                <a:effectLst/>
                <a:uLnTx/>
                <a:uFillTx/>
                <a:latin typeface="Cambria" panose="02040503050406030204" pitchFamily="18" charset="0"/>
                <a:ea typeface="Cambria" panose="02040503050406030204" pitchFamily="18" charset="0"/>
                <a:cs typeface="+mn-cs"/>
              </a:rPr>
              <a:t> Or when they hand the scroll to one who can’t read and say, “Read this,” he says, “I can’t read.”</a:t>
            </a:r>
            <a:endParaRPr kumimoji="0" lang="en-US" sz="2400" b="0" i="0" u="none" strike="noStrike" kern="1200" cap="none" spc="0" normalizeH="0" baseline="0" noProof="0" dirty="0">
              <a:ln>
                <a:noFill/>
              </a:ln>
              <a:solidFill>
                <a:prstClr val="white"/>
              </a:solidFill>
              <a:effectLst/>
              <a:uLnTx/>
              <a:uFillTx/>
              <a:latin typeface="Calibri" panose="020F0502020204030204"/>
              <a:ea typeface="Cambria" panose="02040503050406030204" pitchFamily="18" charset="0"/>
              <a:cs typeface="+mj-cs"/>
            </a:endParaRPr>
          </a:p>
        </p:txBody>
      </p:sp>
      <p:sp>
        <p:nvSpPr>
          <p:cNvPr id="5" name="Content Placeholder 2">
            <a:extLst>
              <a:ext uri="{FF2B5EF4-FFF2-40B4-BE49-F238E27FC236}">
                <a16:creationId xmlns:a16="http://schemas.microsoft.com/office/drawing/2014/main" id="{CC22EE9C-83B0-AF45-39BA-966499BA4424}"/>
              </a:ext>
            </a:extLst>
          </p:cNvPr>
          <p:cNvSpPr>
            <a:spLocks noGrp="1"/>
          </p:cNvSpPr>
          <p:nvPr>
            <p:ph idx="1"/>
          </p:nvPr>
        </p:nvSpPr>
        <p:spPr>
          <a:xfrm>
            <a:off x="280599" y="1667898"/>
            <a:ext cx="8582802" cy="4882032"/>
          </a:xfrm>
        </p:spPr>
        <p:txBody>
          <a:bodyPr>
            <a:normAutofit/>
          </a:bodyPr>
          <a:lstStyle/>
          <a:p>
            <a:r>
              <a:rPr lang="en-US" dirty="0"/>
              <a:t>This verse gives an illustration of what has just been said. </a:t>
            </a:r>
          </a:p>
          <a:p>
            <a:r>
              <a:rPr lang="en-US" dirty="0"/>
              <a:t>The wise men and the seers are compared to those who know how to read and write: the scribes upon whom the illiterate had to depend in order to carry on the business of life. </a:t>
            </a:r>
          </a:p>
          <a:p>
            <a:r>
              <a:rPr lang="en-US" dirty="0"/>
              <a:t>But a scribe could not open a “</a:t>
            </a:r>
            <a:r>
              <a:rPr lang="en-US" i="1" dirty="0">
                <a:solidFill>
                  <a:srgbClr val="ED7D31">
                    <a:lumMod val="60000"/>
                    <a:lumOff val="40000"/>
                  </a:srgbClr>
                </a:solidFill>
                <a:latin typeface="Cambria" panose="02040503050406030204" pitchFamily="18" charset="0"/>
                <a:ea typeface="Cambria" panose="02040503050406030204" pitchFamily="18" charset="0"/>
              </a:rPr>
              <a:t>sealed scroll</a:t>
            </a:r>
            <a:r>
              <a:rPr lang="en-US" dirty="0"/>
              <a:t>”. </a:t>
            </a:r>
          </a:p>
          <a:p>
            <a:r>
              <a:rPr lang="en-US" dirty="0"/>
              <a:t>Only the sealer or someone that he authorizes could perform that task (cf. Rev. 5:1-5). </a:t>
            </a:r>
          </a:p>
        </p:txBody>
      </p:sp>
      <p:sp>
        <p:nvSpPr>
          <p:cNvPr id="7" name="TextBox 6">
            <a:extLst>
              <a:ext uri="{FF2B5EF4-FFF2-40B4-BE49-F238E27FC236}">
                <a16:creationId xmlns:a16="http://schemas.microsoft.com/office/drawing/2014/main" id="{2C1D973C-6B9D-63A7-F3A2-DEAEE2D0EC42}"/>
              </a:ext>
            </a:extLst>
          </p:cNvPr>
          <p:cNvSpPr txBox="1"/>
          <p:nvPr/>
        </p:nvSpPr>
        <p:spPr>
          <a:xfrm>
            <a:off x="0" y="6488666"/>
            <a:ext cx="9144000"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b="0" i="0" u="none" strike="noStrike" kern="1200" cap="none" spc="0" normalizeH="0" baseline="0" noProof="0" dirty="0">
                <a:ln>
                  <a:noFill/>
                </a:ln>
                <a:solidFill>
                  <a:prstClr val="white"/>
                </a:solidFill>
                <a:effectLst/>
                <a:uLnTx/>
                <a:uFillTx/>
                <a:latin typeface="Calibri" panose="020F0502020204030204"/>
                <a:ea typeface="+mn-ea"/>
                <a:cs typeface="+mn-cs"/>
              </a:rPr>
              <a:t>Oswalt, John N. – </a:t>
            </a:r>
            <a:r>
              <a:rPr kumimoji="0" lang="en-US" b="0" i="1" u="none" strike="noStrike" kern="1200" cap="none" spc="0" normalizeH="0" baseline="0" noProof="0" dirty="0">
                <a:ln>
                  <a:noFill/>
                </a:ln>
                <a:solidFill>
                  <a:prstClr val="white"/>
                </a:solidFill>
                <a:effectLst/>
                <a:uLnTx/>
                <a:uFillTx/>
                <a:latin typeface="Calibri" panose="020F0502020204030204"/>
                <a:ea typeface="+mn-ea"/>
                <a:cs typeface="+mn-cs"/>
              </a:rPr>
              <a:t>The Book of Isaiah, Chapters 1–39 (The NIC the OT) </a:t>
            </a:r>
            <a:r>
              <a:rPr kumimoji="0" lang="en-US" b="0" i="0" u="none" strike="noStrike" kern="1200" cap="none" spc="0" normalizeH="0" baseline="0" noProof="0" dirty="0">
                <a:ln>
                  <a:noFill/>
                </a:ln>
                <a:solidFill>
                  <a:prstClr val="white"/>
                </a:solidFill>
                <a:effectLst/>
                <a:uLnTx/>
                <a:uFillTx/>
                <a:latin typeface="Calibri" panose="020F0502020204030204"/>
                <a:ea typeface="+mn-ea"/>
                <a:cs typeface="+mn-cs"/>
              </a:rPr>
              <a:t>(pp. 531-532) </a:t>
            </a:r>
          </a:p>
        </p:txBody>
      </p:sp>
    </p:spTree>
    <p:extLst>
      <p:ext uri="{BB962C8B-B14F-4D97-AF65-F5344CB8AC3E}">
        <p14:creationId xmlns:p14="http://schemas.microsoft.com/office/powerpoint/2010/main" val="483361240"/>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p:cTn id="7" dur="500" fill="hold"/>
                                        <p:tgtEl>
                                          <p:spTgt spid="5">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5">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5">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1" end="1"/>
                                            </p:txEl>
                                          </p:spTgt>
                                        </p:tgtEl>
                                        <p:attrNameLst>
                                          <p:attrName>style.visibility</p:attrName>
                                        </p:attrNameLst>
                                      </p:cBhvr>
                                      <p:to>
                                        <p:strVal val="visible"/>
                                      </p:to>
                                    </p:set>
                                    <p:anim calcmode="lin" valueType="num">
                                      <p:cBhvr>
                                        <p:cTn id="14"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5">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2" end="2"/>
                                            </p:txEl>
                                          </p:spTgt>
                                        </p:tgtEl>
                                        <p:attrNameLst>
                                          <p:attrName>style.visibility</p:attrName>
                                        </p:attrNameLst>
                                      </p:cBhvr>
                                      <p:to>
                                        <p:strVal val="visible"/>
                                      </p:to>
                                    </p:set>
                                    <p:anim calcmode="lin" valueType="num">
                                      <p:cBhvr>
                                        <p:cTn id="21"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5">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5">
                                            <p:txEl>
                                              <p:pRg st="3" end="3"/>
                                            </p:txEl>
                                          </p:spTgt>
                                        </p:tgtEl>
                                        <p:attrNameLst>
                                          <p:attrName>style.visibility</p:attrName>
                                        </p:attrNameLst>
                                      </p:cBhvr>
                                      <p:to>
                                        <p:strVal val="visible"/>
                                      </p:to>
                                    </p:set>
                                    <p:anim calcmode="lin" valueType="num">
                                      <p:cBhvr>
                                        <p:cTn id="28"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2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themeOverride>
</file>

<file path=ppt/theme/themeOverride2.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3.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4.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docProps/app.xml><?xml version="1.0" encoding="utf-8"?>
<Properties xmlns="http://schemas.openxmlformats.org/officeDocument/2006/extended-properties" xmlns:vt="http://schemas.openxmlformats.org/officeDocument/2006/docPropsVTypes">
  <Template/>
  <TotalTime>112097</TotalTime>
  <Words>4998</Words>
  <Application>Microsoft Office PowerPoint</Application>
  <PresentationFormat>On-screen Show (4:3)</PresentationFormat>
  <Paragraphs>180</Paragraphs>
  <Slides>31</Slides>
  <Notes>0</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31</vt:i4>
      </vt:variant>
    </vt:vector>
  </HeadingPairs>
  <TitlesOfParts>
    <vt:vector size="38" baseType="lpstr">
      <vt:lpstr>Arial</vt:lpstr>
      <vt:lpstr>Calibri</vt:lpstr>
      <vt:lpstr>Calibri Light</vt:lpstr>
      <vt:lpstr>Cambria</vt:lpstr>
      <vt:lpstr>Century Gothic</vt:lpstr>
      <vt:lpstr>Office Theme</vt:lpstr>
      <vt:lpstr>2_Office Theme</vt:lpstr>
      <vt:lpstr>Highlights     From the  Book of  Isaiah</vt:lpstr>
      <vt:lpstr>Outline of the Book of Isaiah</vt:lpstr>
      <vt:lpstr>Problems in the Nation Due to Foolish Drunken Leaders (28-29)</vt:lpstr>
      <vt:lpstr>The Religious, But Spiritually Blind Citizens of Jerusalem (Isaiah 29:9-16)</vt:lpstr>
      <vt:lpstr>The Religious, But Spiritually Blind Citizens of Jerusalem (Isaiah 29:9-16)</vt:lpstr>
      <vt:lpstr>PowerPoint Presentation</vt:lpstr>
      <vt:lpstr>PowerPoint Presentation</vt:lpstr>
      <vt:lpstr>PowerPoint Presentation</vt:lpstr>
      <vt:lpstr>PowerPoint Presentation</vt:lpstr>
      <vt:lpstr>Sealed Scroll</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New Testament Usage of  Isaiah 29:13,14, &amp; 16</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Next Time</vt:lpstr>
      <vt:lpstr>Class Discussion Time</vt:lpstr>
      <vt:lpstr>Class Discussion Time</vt:lpstr>
      <vt:lpstr>Class Discussion Time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Highlights  from the  Book of  Isaiah</dc:title>
  <dc:creator>Robert Connolly</dc:creator>
  <cp:lastModifiedBy>Robert Connolly</cp:lastModifiedBy>
  <cp:revision>1362</cp:revision>
  <cp:lastPrinted>2023-08-27T14:13:40Z</cp:lastPrinted>
  <dcterms:created xsi:type="dcterms:W3CDTF">2022-12-04T03:23:23Z</dcterms:created>
  <dcterms:modified xsi:type="dcterms:W3CDTF">2023-08-27T14:17:32Z</dcterms:modified>
</cp:coreProperties>
</file>