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2"/>
  </p:notesMasterIdLst>
  <p:handoutMasterIdLst>
    <p:handoutMasterId r:id="rId33"/>
  </p:handoutMasterIdLst>
  <p:sldIdLst>
    <p:sldId id="4213" r:id="rId3"/>
    <p:sldId id="4223" r:id="rId4"/>
    <p:sldId id="4216" r:id="rId5"/>
    <p:sldId id="4191" r:id="rId6"/>
    <p:sldId id="4226" r:id="rId7"/>
    <p:sldId id="4227" r:id="rId8"/>
    <p:sldId id="4228" r:id="rId9"/>
    <p:sldId id="4230" r:id="rId10"/>
    <p:sldId id="4251" r:id="rId11"/>
    <p:sldId id="4193" r:id="rId12"/>
    <p:sldId id="4231" r:id="rId13"/>
    <p:sldId id="4232" r:id="rId14"/>
    <p:sldId id="4233" r:id="rId15"/>
    <p:sldId id="4234" r:id="rId16"/>
    <p:sldId id="4253" r:id="rId17"/>
    <p:sldId id="4238" r:id="rId18"/>
    <p:sldId id="4239" r:id="rId19"/>
    <p:sldId id="4240" r:id="rId20"/>
    <p:sldId id="4241" r:id="rId21"/>
    <p:sldId id="4195" r:id="rId22"/>
    <p:sldId id="4242" r:id="rId23"/>
    <p:sldId id="4243" r:id="rId24"/>
    <p:sldId id="4249" r:id="rId25"/>
    <p:sldId id="4244" r:id="rId26"/>
    <p:sldId id="4245" r:id="rId27"/>
    <p:sldId id="4235" r:id="rId28"/>
    <p:sldId id="4236" r:id="rId29"/>
    <p:sldId id="4237" r:id="rId30"/>
    <p:sldId id="4256" r:id="rId3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4B183"/>
    <a:srgbClr val="FFFF99"/>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8" autoAdjust="0"/>
    <p:restoredTop sz="94636" autoAdjust="0"/>
  </p:normalViewPr>
  <p:slideViewPr>
    <p:cSldViewPr snapToGrid="0">
      <p:cViewPr varScale="1">
        <p:scale>
          <a:sx n="162" d="100"/>
          <a:sy n="162" d="100"/>
        </p:scale>
        <p:origin x="1096" y="100"/>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10/11/2023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10/11/2023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10/11/2023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10/11/2023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10/11/2023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10/11/2023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10/11/2023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1818520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024286"/>
          </a:xfrm>
        </p:spPr>
        <p:txBody>
          <a:bodyPr>
            <a:noAutofit/>
          </a:bodyPr>
          <a:lstStyle/>
          <a:p>
            <a:r>
              <a:rPr lang="en-US" sz="3600" dirty="0"/>
              <a:t>Images of Despair (38:12-14)</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189112"/>
            <a:ext cx="8849665" cy="5668888"/>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38:12</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My dwelling place is removed and taken away from me as a shepherd’s tent. I rolled up my life like a weaver rolls cloth; from the loom he cuts me off. You turn day into night and end my life. </a:t>
            </a:r>
            <a:r>
              <a:rPr lang="en-US" sz="3600" baseline="30000" dirty="0">
                <a:latin typeface="Cambria" panose="02040503050406030204" pitchFamily="18" charset="0"/>
                <a:ea typeface="Cambria" panose="02040503050406030204" pitchFamily="18" charset="0"/>
              </a:rPr>
              <a:t>13</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cry out until morning; like a lion he shatters all my bones; you turn day into night and end my life. </a:t>
            </a:r>
            <a:r>
              <a:rPr lang="en-US" sz="3600" baseline="30000" dirty="0">
                <a:latin typeface="Cambria" panose="02040503050406030204" pitchFamily="18" charset="0"/>
                <a:ea typeface="Cambria" panose="02040503050406030204" pitchFamily="18" charset="0"/>
              </a:rPr>
              <a:t>14</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Like a swallow or a thrush I chirp, I coo like a dove; my eyes grow tired from looking up to the sky. O Lord, I am oppressed; help me! </a:t>
            </a:r>
          </a:p>
        </p:txBody>
      </p:sp>
    </p:spTree>
    <p:extLst>
      <p:ext uri="{BB962C8B-B14F-4D97-AF65-F5344CB8AC3E}">
        <p14:creationId xmlns:p14="http://schemas.microsoft.com/office/powerpoint/2010/main" val="37394650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12239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My </a:t>
            </a:r>
            <a:r>
              <a:rPr lang="en-US" sz="2400" i="1" u="none" strike="noStrike" baseline="0" dirty="0">
                <a:solidFill>
                  <a:schemeClr val="accent2"/>
                </a:solidFill>
                <a:latin typeface="Cambria" panose="02040503050406030204" pitchFamily="18" charset="0"/>
                <a:ea typeface="Cambria" panose="02040503050406030204" pitchFamily="18" charset="0"/>
              </a:rPr>
              <a:t>dwelling place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is </a:t>
            </a:r>
            <a:r>
              <a:rPr lang="en-US" sz="2400" i="1" u="none" strike="noStrike" baseline="0" dirty="0">
                <a:solidFill>
                  <a:schemeClr val="accent2"/>
                </a:solidFill>
                <a:latin typeface="Cambria" panose="02040503050406030204" pitchFamily="18" charset="0"/>
                <a:ea typeface="Cambria" panose="02040503050406030204" pitchFamily="18" charset="0"/>
              </a:rPr>
              <a:t>removed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taken away from me as a </a:t>
            </a:r>
            <a:r>
              <a:rPr lang="en-US" sz="2400" i="1" u="none" strike="noStrike" baseline="0" dirty="0">
                <a:solidFill>
                  <a:schemeClr val="accent2"/>
                </a:solidFill>
                <a:latin typeface="Cambria" panose="02040503050406030204" pitchFamily="18" charset="0"/>
                <a:ea typeface="Cambria" panose="02040503050406030204" pitchFamily="18" charset="0"/>
              </a:rPr>
              <a:t>shepherd’s tent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rolled up my life like a weaver rolls cloth; from the loom he cuts me off. You turn day into night and end my life.</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232282"/>
            <a:ext cx="8706423" cy="5256386"/>
          </a:xfrm>
        </p:spPr>
        <p:txBody>
          <a:bodyPr>
            <a:normAutofit fontScale="85000" lnSpcReduction="10000"/>
          </a:bodyPr>
          <a:lstStyle/>
          <a:p>
            <a:r>
              <a:rPr lang="en-US" dirty="0"/>
              <a:t>Hezekiah describes the dire nature of the change he is about to undergo by using </a:t>
            </a:r>
            <a:r>
              <a:rPr lang="en-US" b="1" i="1" dirty="0"/>
              <a:t>two</a:t>
            </a:r>
            <a:r>
              <a:rPr lang="en-US" dirty="0"/>
              <a:t> sets of imagery. </a:t>
            </a:r>
          </a:p>
          <a:p>
            <a:r>
              <a:rPr lang="en-US" dirty="0"/>
              <a:t>In the </a:t>
            </a:r>
            <a:r>
              <a:rPr lang="en-US" b="1" i="1" dirty="0"/>
              <a:t>first</a:t>
            </a:r>
            <a:r>
              <a:rPr lang="en-US" dirty="0"/>
              <a:t>, he compares his life to a “</a:t>
            </a:r>
            <a:r>
              <a:rPr lang="en-US" i="1" dirty="0">
                <a:solidFill>
                  <a:schemeClr val="accent2">
                    <a:lumMod val="60000"/>
                    <a:lumOff val="40000"/>
                  </a:schemeClr>
                </a:solidFill>
                <a:latin typeface="Cambria" panose="02040503050406030204" pitchFamily="18" charset="0"/>
                <a:ea typeface="Cambria" panose="02040503050406030204" pitchFamily="18" charset="0"/>
              </a:rPr>
              <a:t>shepherd’s tent</a:t>
            </a:r>
            <a:r>
              <a:rPr lang="en-US" dirty="0"/>
              <a:t>” which is taken down forcibly from around him by a storm or an enemy, leaving him exposed. </a:t>
            </a:r>
          </a:p>
          <a:p>
            <a:r>
              <a:rPr lang="en-US" dirty="0"/>
              <a:t>Prior to his “</a:t>
            </a:r>
            <a:r>
              <a:rPr lang="en-US" i="1" dirty="0">
                <a:solidFill>
                  <a:schemeClr val="accent2">
                    <a:lumMod val="60000"/>
                    <a:lumOff val="40000"/>
                  </a:schemeClr>
                </a:solidFill>
                <a:latin typeface="Cambria" panose="02040503050406030204" pitchFamily="18" charset="0"/>
                <a:ea typeface="Cambria" panose="02040503050406030204" pitchFamily="18" charset="0"/>
              </a:rPr>
              <a:t>dwelling place</a:t>
            </a:r>
            <a:r>
              <a:rPr lang="en-US" dirty="0"/>
              <a:t>” being “</a:t>
            </a:r>
            <a:r>
              <a:rPr lang="en-US" i="1" dirty="0">
                <a:solidFill>
                  <a:schemeClr val="accent2">
                    <a:lumMod val="60000"/>
                    <a:lumOff val="40000"/>
                  </a:schemeClr>
                </a:solidFill>
                <a:latin typeface="Cambria" panose="02040503050406030204" pitchFamily="18" charset="0"/>
                <a:ea typeface="Cambria" panose="02040503050406030204" pitchFamily="18" charset="0"/>
              </a:rPr>
              <a:t>removed</a:t>
            </a:r>
            <a:r>
              <a:rPr lang="en-US" dirty="0"/>
              <a:t>”, it had </a:t>
            </a:r>
            <a:r>
              <a:rPr lang="en-US" b="1" i="1" dirty="0"/>
              <a:t>felt</a:t>
            </a:r>
            <a:r>
              <a:rPr lang="en-US" dirty="0"/>
              <a:t> like a </a:t>
            </a:r>
            <a:r>
              <a:rPr lang="en-US" b="1" i="1" dirty="0"/>
              <a:t>permanent</a:t>
            </a:r>
            <a:r>
              <a:rPr lang="en-US" dirty="0"/>
              <a:t> shelter.</a:t>
            </a:r>
          </a:p>
          <a:p>
            <a:r>
              <a:rPr lang="en-US" dirty="0"/>
              <a:t>But now Hezekiah finds that this bodily shelter can be easily </a:t>
            </a:r>
            <a:r>
              <a:rPr lang="en-US" b="1" i="1" dirty="0"/>
              <a:t>removed</a:t>
            </a:r>
            <a:r>
              <a:rPr lang="en-US" dirty="0"/>
              <a:t> – demonstrating that his bodily existence is vulnerable and fleeting.</a:t>
            </a:r>
          </a:p>
          <a:p>
            <a:r>
              <a:rPr lang="en-US" dirty="0"/>
              <a:t>The </a:t>
            </a:r>
            <a:r>
              <a:rPr lang="en-US" b="1" i="1" dirty="0"/>
              <a:t>second</a:t>
            </a:r>
            <a:r>
              <a:rPr lang="en-US" dirty="0"/>
              <a:t> set of imagery comes from the ancient practice of weaving. </a:t>
            </a:r>
          </a:p>
          <a:p>
            <a:r>
              <a:rPr lang="en-US" dirty="0"/>
              <a:t>He refers to himself as having to roll up his life in the same way as a weaver does with cloth taken from a loom.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810)</a:t>
            </a:r>
          </a:p>
        </p:txBody>
      </p:sp>
    </p:spTree>
    <p:extLst>
      <p:ext uri="{BB962C8B-B14F-4D97-AF65-F5344CB8AC3E}">
        <p14:creationId xmlns:p14="http://schemas.microsoft.com/office/powerpoint/2010/main" val="12533785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12239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My dwelling place is removed and taken away from me as a shepherd’s tent. I rolled up my life like a </a:t>
            </a:r>
            <a:r>
              <a:rPr lang="en-US" sz="2400" i="1" u="none" strike="noStrike" baseline="0" dirty="0">
                <a:solidFill>
                  <a:schemeClr val="accent2"/>
                </a:solidFill>
                <a:latin typeface="Cambria" panose="02040503050406030204" pitchFamily="18" charset="0"/>
                <a:ea typeface="Cambria" panose="02040503050406030204" pitchFamily="18" charset="0"/>
              </a:rPr>
              <a:t>weaver</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rolls cloth; </a:t>
            </a:r>
            <a:r>
              <a:rPr lang="en-US" sz="2400" i="1" u="none" strike="noStrike" baseline="0" dirty="0">
                <a:solidFill>
                  <a:schemeClr val="accent2"/>
                </a:solidFill>
                <a:latin typeface="Cambria" panose="02040503050406030204" pitchFamily="18" charset="0"/>
                <a:ea typeface="Cambria" panose="02040503050406030204" pitchFamily="18" charset="0"/>
              </a:rPr>
              <a:t>from the loom he cuts me off</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You turn day into night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and </a:t>
            </a:r>
            <a:r>
              <a:rPr lang="en-US" sz="2400" i="1" u="none" strike="noStrike" baseline="0" dirty="0">
                <a:solidFill>
                  <a:schemeClr val="accent2"/>
                </a:solidFill>
                <a:latin typeface="Cambria" panose="02040503050406030204" pitchFamily="18" charset="0"/>
                <a:ea typeface="Cambria" panose="02040503050406030204" pitchFamily="18" charset="0"/>
              </a:rPr>
              <a:t>end my life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279375"/>
            <a:ext cx="8706423" cy="5372590"/>
          </a:xfrm>
        </p:spPr>
        <p:txBody>
          <a:bodyPr>
            <a:normAutofit fontScale="92500" lnSpcReduction="10000"/>
          </a:bodyPr>
          <a:lstStyle/>
          <a:p>
            <a:r>
              <a:rPr lang="en-US" sz="3600" dirty="0"/>
              <a:t>Then he says: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from the loom he cuts me off</a:t>
            </a:r>
            <a:r>
              <a:rPr lang="en-US" sz="3600" dirty="0"/>
              <a:t>”. </a:t>
            </a:r>
          </a:p>
          <a:p>
            <a:r>
              <a:rPr lang="en-US" sz="3600" dirty="0"/>
              <a:t>Once the LORD has decided that the “cloth” of Hezekiah’s life is large enough, he will irreversibly cut the threads that attach Hezekiah to this life.</a:t>
            </a:r>
          </a:p>
          <a:p>
            <a:r>
              <a:rPr lang="en-US" sz="3600" dirty="0"/>
              <a:t>The final line of this verse is a direct address to the LORD: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You turn day into night and end my life.</a:t>
            </a:r>
            <a:r>
              <a:rPr lang="en-US" sz="3600" dirty="0"/>
              <a:t>” </a:t>
            </a:r>
          </a:p>
          <a:p>
            <a:r>
              <a:rPr lang="en-US" sz="3600" dirty="0"/>
              <a:t>One day, the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weaver</a:t>
            </a:r>
            <a:r>
              <a:rPr lang="en-US" sz="3600" dirty="0"/>
              <a:t>” (i.e. the LORD) will suddenly finish his task and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end [Hezekiah’s] life</a:t>
            </a:r>
            <a:r>
              <a:rPr lang="en-US" sz="3600"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810)</a:t>
            </a:r>
          </a:p>
        </p:txBody>
      </p:sp>
    </p:spTree>
    <p:extLst>
      <p:ext uri="{BB962C8B-B14F-4D97-AF65-F5344CB8AC3E}">
        <p14:creationId xmlns:p14="http://schemas.microsoft.com/office/powerpoint/2010/main" val="19115671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I cry out until morning</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like a lion he shatters all my bones; </a:t>
            </a:r>
            <a:r>
              <a:rPr lang="en-US" sz="2400" i="1" u="none" strike="noStrike" baseline="0" dirty="0">
                <a:solidFill>
                  <a:schemeClr val="accent2"/>
                </a:solidFill>
                <a:latin typeface="Cambria" panose="02040503050406030204" pitchFamily="18" charset="0"/>
                <a:ea typeface="Cambria" panose="02040503050406030204" pitchFamily="18" charset="0"/>
              </a:rPr>
              <a:t>you turn day into night and end my life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02774"/>
            <a:ext cx="8706423" cy="5549191"/>
          </a:xfrm>
        </p:spPr>
        <p:txBody>
          <a:bodyPr>
            <a:normAutofit fontScale="92500" lnSpcReduction="20000"/>
          </a:bodyPr>
          <a:lstStyle/>
          <a:p>
            <a:r>
              <a:rPr lang="en-US" sz="3600" dirty="0"/>
              <a:t>When he says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I cry out until morning</a:t>
            </a:r>
            <a:r>
              <a:rPr lang="en-US" sz="3600" dirty="0"/>
              <a:t>”, it indicates that the king has spent the </a:t>
            </a:r>
            <a:r>
              <a:rPr lang="en-US" sz="3600" b="1" i="1" dirty="0"/>
              <a:t>entire night</a:t>
            </a:r>
            <a:r>
              <a:rPr lang="en-US" sz="3600" dirty="0"/>
              <a:t>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crying out </a:t>
            </a:r>
            <a:r>
              <a:rPr lang="en-US" sz="3600" dirty="0"/>
              <a:t>”. </a:t>
            </a:r>
          </a:p>
          <a:p>
            <a:r>
              <a:rPr lang="en-US" sz="3600" dirty="0"/>
              <a:t>He compares the LORD’s act of taking his life, to the act of a lion taking down his prey. </a:t>
            </a:r>
          </a:p>
          <a:p>
            <a:r>
              <a:rPr lang="en-US" sz="3600" dirty="0"/>
              <a:t>He describes the LORD as shattering of all his bones – crushing and destroying them as a lion does when he attacks his prey. </a:t>
            </a:r>
          </a:p>
          <a:p>
            <a:r>
              <a:rPr lang="en-US" sz="3600" dirty="0"/>
              <a:t>He closes this verse by </a:t>
            </a:r>
            <a:r>
              <a:rPr lang="en-US" sz="3600" b="1" i="1" dirty="0"/>
              <a:t>repeating</a:t>
            </a:r>
            <a:r>
              <a:rPr lang="en-US" sz="3600" dirty="0"/>
              <a:t> a phrase that he used in the </a:t>
            </a:r>
            <a:r>
              <a:rPr lang="en-US" sz="3600" b="1" i="1" dirty="0"/>
              <a:t>previous</a:t>
            </a:r>
            <a:r>
              <a:rPr lang="en-US" sz="3600" dirty="0"/>
              <a:t> verse, thereby strengthening and confirming what he had previously said: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you turn day into night and end my life</a:t>
            </a:r>
            <a:r>
              <a:rPr lang="en-US" sz="3600"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J.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 Volume 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Eerdmans; pp. 520–521</a:t>
            </a:r>
          </a:p>
        </p:txBody>
      </p:sp>
    </p:spTree>
    <p:extLst>
      <p:ext uri="{BB962C8B-B14F-4D97-AF65-F5344CB8AC3E}">
        <p14:creationId xmlns:p14="http://schemas.microsoft.com/office/powerpoint/2010/main" val="23861076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38:14</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Like a swallow or a thrush I chirp, I coo like a dove; my eyes grow </a:t>
            </a:r>
            <a:r>
              <a:rPr lang="en-US" sz="2400" i="1" u="none" strike="noStrike" baseline="0" dirty="0">
                <a:solidFill>
                  <a:schemeClr val="accent2"/>
                </a:solidFill>
                <a:latin typeface="Cambria" panose="02040503050406030204" pitchFamily="18" charset="0"/>
                <a:ea typeface="Cambria" panose="02040503050406030204" pitchFamily="18" charset="0"/>
              </a:rPr>
              <a:t>tired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from looking up to the sky. O Lord, I am oppressed; help me!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02774"/>
            <a:ext cx="8706423" cy="5549191"/>
          </a:xfrm>
        </p:spPr>
        <p:txBody>
          <a:bodyPr>
            <a:normAutofit lnSpcReduction="10000"/>
          </a:bodyPr>
          <a:lstStyle/>
          <a:p>
            <a:r>
              <a:rPr lang="en-US" sz="3600" dirty="0"/>
              <a:t>This verse continues to express the king’s sense of helplessness: his cries are like the chirping﻿ of a bird, or the moaning coo of a dove. </a:t>
            </a:r>
          </a:p>
          <a:p>
            <a:r>
              <a:rPr lang="en-US" sz="3600" dirty="0"/>
              <a:t>He has looked up to God, in what seems like a futile request for help, for such a long time that his eyes have grown weak and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tired</a:t>
            </a:r>
            <a:r>
              <a:rPr lang="en-US" sz="3600" dirty="0"/>
              <a:t>”. </a:t>
            </a:r>
          </a:p>
          <a:p>
            <a:r>
              <a:rPr lang="en-US" sz="3600" dirty="0"/>
              <a:t>Nevertheless, he will </a:t>
            </a:r>
            <a:r>
              <a:rPr lang="en-US" sz="3600" b="1" i="1" dirty="0"/>
              <a:t>not</a:t>
            </a:r>
            <a:r>
              <a:rPr lang="en-US" sz="3600" dirty="0"/>
              <a:t> give up his plea; he knows that, although God may be the one crushing his bones, God is the only one who cares enough to deliver him.</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rPr>
              <a:t>Oswalt, John N. </a:t>
            </a:r>
            <a:r>
              <a:rPr lang="en-US" sz="1800" i="1" dirty="0">
                <a:solidFill>
                  <a:schemeClr val="bg1"/>
                </a:solidFill>
              </a:rPr>
              <a:t>The Book of Isaiah, Chapters 1–39 (The NIC on the OT) </a:t>
            </a:r>
            <a:r>
              <a:rPr lang="en-US" sz="1800" dirty="0">
                <a:solidFill>
                  <a:schemeClr val="bg1"/>
                </a:solidFill>
              </a:rPr>
              <a:t>(p. 685). Eerdmans.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954726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024286"/>
          </a:xfrm>
        </p:spPr>
        <p:txBody>
          <a:bodyPr>
            <a:noAutofit/>
          </a:bodyPr>
          <a:lstStyle/>
          <a:p>
            <a:r>
              <a:rPr lang="en-US" sz="3600" dirty="0"/>
              <a:t>Divine Restoration (38:15-17)</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189112"/>
            <a:ext cx="8849665" cy="5668888"/>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38:15</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what can I say? He has spoken to me, and he himself has done this. I will walk humbly all my years because of this anguish of my soul. </a:t>
            </a:r>
            <a:r>
              <a:rPr lang="en-US" sz="3600" baseline="30000" dirty="0">
                <a:latin typeface="Cambria" panose="02040503050406030204" pitchFamily="18" charset="0"/>
                <a:ea typeface="Cambria" panose="02040503050406030204" pitchFamily="18" charset="0"/>
              </a:rPr>
              <a:t>16</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Lord, by such things men live; and my spirit finds life in them too. You restored me to health and let me live. </a:t>
            </a:r>
            <a:r>
              <a:rPr lang="en-US" sz="3600" baseline="30000" dirty="0">
                <a:latin typeface="Cambria" panose="02040503050406030204" pitchFamily="18" charset="0"/>
                <a:ea typeface="Cambria" panose="02040503050406030204" pitchFamily="18" charset="0"/>
              </a:rPr>
              <a:t>17</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Surely it was for my benefit that I suffered such anguish. In your love you kept me from the pit of destruction; you have put all my sins behind your back. </a:t>
            </a:r>
            <a:r>
              <a:rPr lang="en-US" sz="3600" b="0" u="none" strike="noStrike" baseline="0" dirty="0">
                <a:ea typeface="Cambria" panose="02040503050406030204" pitchFamily="18" charset="0"/>
              </a:rPr>
              <a:t>(NIV translation) </a:t>
            </a:r>
          </a:p>
        </p:txBody>
      </p:sp>
    </p:spTree>
    <p:extLst>
      <p:ext uri="{BB962C8B-B14F-4D97-AF65-F5344CB8AC3E}">
        <p14:creationId xmlns:p14="http://schemas.microsoft.com/office/powerpoint/2010/main" val="35923856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7137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38:15</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But </a:t>
            </a:r>
            <a:r>
              <a:rPr lang="en-US" sz="2400" i="1" u="none" strike="noStrike" baseline="0" dirty="0">
                <a:solidFill>
                  <a:schemeClr val="accent2"/>
                </a:solidFill>
                <a:latin typeface="Cambria" panose="02040503050406030204" pitchFamily="18" charset="0"/>
                <a:ea typeface="Cambria" panose="02040503050406030204" pitchFamily="18" charset="0"/>
              </a:rPr>
              <a:t>what can I say</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has spoken to me, and </a:t>
            </a:r>
            <a:r>
              <a:rPr lang="en-US" sz="2400" i="1" u="none" strike="noStrike" baseline="0" dirty="0">
                <a:solidFill>
                  <a:schemeClr val="accent2"/>
                </a:solidFill>
                <a:latin typeface="Cambria" panose="02040503050406030204" pitchFamily="18" charset="0"/>
                <a:ea typeface="Cambria" panose="02040503050406030204" pitchFamily="18" charset="0"/>
              </a:rPr>
              <a:t>he himself has done this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will walk humbly all my years because of this anguish of my soul.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161641"/>
            <a:ext cx="8706423" cy="5549191"/>
          </a:xfrm>
        </p:spPr>
        <p:txBody>
          <a:bodyPr>
            <a:normAutofit fontScale="92500"/>
          </a:bodyPr>
          <a:lstStyle/>
          <a:p>
            <a:r>
              <a:rPr lang="en-US" dirty="0"/>
              <a:t>Hezekiah now </a:t>
            </a:r>
            <a:r>
              <a:rPr lang="en-US" b="1" i="1" dirty="0"/>
              <a:t>transitions</a:t>
            </a:r>
            <a:r>
              <a:rPr lang="en-US" dirty="0"/>
              <a:t> from talking about his </a:t>
            </a:r>
            <a:r>
              <a:rPr lang="en-US" b="1" i="1" dirty="0"/>
              <a:t>past distress</a:t>
            </a:r>
            <a:r>
              <a:rPr lang="en-US" dirty="0"/>
              <a:t> and he begins to describe his </a:t>
            </a:r>
            <a:r>
              <a:rPr lang="en-US" b="1" i="1" dirty="0"/>
              <a:t>response</a:t>
            </a:r>
            <a:r>
              <a:rPr lang="en-US" dirty="0"/>
              <a:t> to the LORD’s decision to </a:t>
            </a:r>
            <a:r>
              <a:rPr lang="en-US" b="1" i="1" dirty="0"/>
              <a:t>heal</a:t>
            </a:r>
            <a:r>
              <a:rPr lang="en-US" dirty="0"/>
              <a:t> him. </a:t>
            </a:r>
          </a:p>
          <a:p>
            <a:r>
              <a:rPr lang="en-US" dirty="0"/>
              <a:t>“</a:t>
            </a:r>
            <a:r>
              <a:rPr lang="en-US" i="1" dirty="0">
                <a:solidFill>
                  <a:schemeClr val="accent2">
                    <a:lumMod val="60000"/>
                    <a:lumOff val="40000"/>
                  </a:schemeClr>
                </a:solidFill>
                <a:latin typeface="Cambria" panose="02040503050406030204" pitchFamily="18" charset="0"/>
                <a:ea typeface="Cambria" panose="02040503050406030204" pitchFamily="18" charset="0"/>
              </a:rPr>
              <a:t>What can I say? </a:t>
            </a:r>
            <a:r>
              <a:rPr lang="en-US" dirty="0"/>
              <a:t>” conveys Hezekiah’s amazement at what has happened. </a:t>
            </a:r>
          </a:p>
          <a:p>
            <a:r>
              <a:rPr lang="en-US" dirty="0"/>
              <a:t>He can hardly believe what the Lord has done for him.</a:t>
            </a:r>
          </a:p>
          <a:p>
            <a:r>
              <a:rPr lang="en-US" dirty="0"/>
              <a:t>What words would be adequate to express his gratitude? </a:t>
            </a:r>
          </a:p>
          <a:p>
            <a:r>
              <a:rPr lang="en-US" dirty="0"/>
              <a:t>Yet there is this testimony that he </a:t>
            </a:r>
            <a:r>
              <a:rPr lang="en-US" b="1" i="1" dirty="0"/>
              <a:t>can</a:t>
            </a:r>
            <a:r>
              <a:rPr lang="en-US" dirty="0"/>
              <a:t> unhesitatingly give: the LORD “</a:t>
            </a:r>
            <a:r>
              <a:rPr lang="en-US" i="1" dirty="0">
                <a:solidFill>
                  <a:schemeClr val="accent2">
                    <a:lumMod val="60000"/>
                    <a:lumOff val="40000"/>
                  </a:schemeClr>
                </a:solidFill>
                <a:latin typeface="Cambria" panose="02040503050406030204" pitchFamily="18" charset="0"/>
                <a:ea typeface="Cambria" panose="02040503050406030204" pitchFamily="18" charset="0"/>
              </a:rPr>
              <a:t>has done this</a:t>
            </a:r>
            <a:r>
              <a:rPr lang="en-US" dirty="0"/>
              <a:t>”, through the word brought by Isaiah in answer to his prayers (</a:t>
            </a:r>
            <a:r>
              <a:rPr lang="en-US" dirty="0">
                <a:solidFill>
                  <a:srgbClr val="FFFF99"/>
                </a:solidFill>
              </a:rPr>
              <a:t>38:4-6</a:t>
            </a:r>
            <a:r>
              <a:rPr lang="en-US" dirty="0"/>
              <a:t>).</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812–813)</a:t>
            </a:r>
          </a:p>
        </p:txBody>
      </p:sp>
    </p:spTree>
    <p:extLst>
      <p:ext uri="{BB962C8B-B14F-4D97-AF65-F5344CB8AC3E}">
        <p14:creationId xmlns:p14="http://schemas.microsoft.com/office/powerpoint/2010/main" val="51232676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09884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400" baseline="30000" dirty="0">
                <a:latin typeface="Cambria" panose="02040503050406030204" pitchFamily="18" charset="0"/>
                <a:ea typeface="Cambria" panose="02040503050406030204" pitchFamily="18" charset="0"/>
              </a:rPr>
              <a:t>38:15</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 But what can I say? He has spoken to me, and he himself has done this. </a:t>
            </a:r>
            <a:r>
              <a:rPr lang="en-US" sz="2400" i="1" dirty="0">
                <a:solidFill>
                  <a:schemeClr val="accent2"/>
                </a:solidFill>
                <a:latin typeface="Cambria" panose="02040503050406030204" pitchFamily="18" charset="0"/>
                <a:ea typeface="Cambria" panose="02040503050406030204" pitchFamily="18" charset="0"/>
              </a:rPr>
              <a:t>I will walk humbly all my years because of this anguish of my soul</a:t>
            </a:r>
            <a:r>
              <a:rPr lang="en-US" sz="2400" b="0" i="1"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57051" y="1153792"/>
            <a:ext cx="8706423" cy="5549191"/>
          </a:xfrm>
        </p:spPr>
        <p:txBody>
          <a:bodyPr>
            <a:normAutofit fontScale="92500"/>
          </a:bodyPr>
          <a:lstStyle/>
          <a:p>
            <a:r>
              <a:rPr lang="en-US" sz="3600" dirty="0"/>
              <a:t>What has happened to him is going to affect how he will live for the rest of his life: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[he] will walk humbly</a:t>
            </a:r>
            <a:r>
              <a:rPr lang="en-US" sz="3600" dirty="0"/>
              <a:t>” throughout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all [his] years</a:t>
            </a:r>
            <a:r>
              <a:rPr lang="en-US" sz="3600" dirty="0"/>
              <a:t>” that have been so graciously added to his lifespan. </a:t>
            </a:r>
          </a:p>
          <a:p>
            <a:r>
              <a:rPr lang="en-US" sz="3600" dirty="0"/>
              <a:t>“</a:t>
            </a:r>
            <a:r>
              <a:rPr lang="en-US" sz="3600" i="1" dirty="0">
                <a:solidFill>
                  <a:schemeClr val="accent2">
                    <a:lumMod val="60000"/>
                    <a:lumOff val="40000"/>
                  </a:schemeClr>
                </a:solidFill>
                <a:latin typeface="Cambria" panose="02040503050406030204" pitchFamily="18" charset="0"/>
                <a:ea typeface="Cambria" panose="02040503050406030204" pitchFamily="18" charset="0"/>
              </a:rPr>
              <a:t>because of this anguish of my soul</a:t>
            </a:r>
            <a:r>
              <a:rPr lang="en-US" sz="3600" dirty="0"/>
              <a:t>” refers back to Hezekiah’s humbling experience of his own mortality. </a:t>
            </a:r>
          </a:p>
          <a:p>
            <a:r>
              <a:rPr lang="en-US" sz="3600" dirty="0"/>
              <a:t>The memory of what has happened to him will be constantly in his mind, and so he will not lose sight of his dependence on the LORD.</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812–813)</a:t>
            </a:r>
          </a:p>
        </p:txBody>
      </p:sp>
    </p:spTree>
    <p:extLst>
      <p:ext uri="{BB962C8B-B14F-4D97-AF65-F5344CB8AC3E}">
        <p14:creationId xmlns:p14="http://schemas.microsoft.com/office/powerpoint/2010/main" val="27975199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Lord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by such things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men live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my spirit finds life in them too. </a:t>
            </a:r>
            <a:r>
              <a:rPr lang="en-US" sz="2400" i="1" u="none" strike="noStrike" baseline="0" dirty="0">
                <a:solidFill>
                  <a:schemeClr val="accent2"/>
                </a:solidFill>
                <a:latin typeface="Cambria" panose="02040503050406030204" pitchFamily="18" charset="0"/>
                <a:ea typeface="Cambria" panose="02040503050406030204" pitchFamily="18" charset="0"/>
              </a:rPr>
              <a:t>You restored me to health and let me live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02774"/>
            <a:ext cx="8706423" cy="5549191"/>
          </a:xfrm>
        </p:spPr>
        <p:txBody>
          <a:bodyPr>
            <a:normAutofit fontScale="92500" lnSpcReduction="20000"/>
          </a:bodyPr>
          <a:lstStyle/>
          <a:p>
            <a:r>
              <a:rPr lang="en-US" sz="3600" dirty="0"/>
              <a:t>Hezekiah has expressed some profound truths in this verse. </a:t>
            </a:r>
          </a:p>
          <a:p>
            <a:r>
              <a:rPr lang="en-US" sz="3600" dirty="0"/>
              <a:t>He begins by addressing God as the Sovereign One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Lord</a:t>
            </a:r>
            <a:r>
              <a:rPr lang="en-US" sz="3600" dirty="0"/>
              <a:t>”). </a:t>
            </a:r>
          </a:p>
          <a:p>
            <a:r>
              <a:rPr lang="en-US" sz="3600" dirty="0"/>
              <a:t>Then he makes a general statement that it is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by such things</a:t>
            </a:r>
            <a:r>
              <a:rPr lang="en-US" sz="3600" dirty="0"/>
              <a:t>” (i.e. the LORD’s decrees) that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men live</a:t>
            </a:r>
            <a:r>
              <a:rPr lang="en-US" sz="3600" dirty="0"/>
              <a:t>”. </a:t>
            </a:r>
          </a:p>
          <a:p>
            <a:r>
              <a:rPr lang="en-US" sz="3600" dirty="0"/>
              <a:t>Next he applies this general truth to himself. </a:t>
            </a:r>
          </a:p>
          <a:p>
            <a:r>
              <a:rPr lang="en-US" sz="3600" dirty="0"/>
              <a:t>Through the LORD’s gracious decrees the very life of his own soul is preserved. </a:t>
            </a:r>
          </a:p>
          <a:p>
            <a:r>
              <a:rPr lang="en-US" sz="3600" dirty="0"/>
              <a:t>Finally, in prayer, he addresses God as the One who restores his health and preserves his life: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You restored me to health and let me live.</a:t>
            </a:r>
            <a:r>
              <a:rPr lang="en-US" sz="3600" dirty="0"/>
              <a:t>”</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J.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 Volume 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Eerdmans; p. 525</a:t>
            </a:r>
          </a:p>
        </p:txBody>
      </p:sp>
    </p:spTree>
    <p:extLst>
      <p:ext uri="{BB962C8B-B14F-4D97-AF65-F5344CB8AC3E}">
        <p14:creationId xmlns:p14="http://schemas.microsoft.com/office/powerpoint/2010/main" val="41925367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7137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38:17</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Surely </a:t>
            </a:r>
            <a:r>
              <a:rPr lang="en-US" sz="2400" i="1" u="none" strike="noStrike" baseline="0" dirty="0">
                <a:solidFill>
                  <a:schemeClr val="accent2"/>
                </a:solidFill>
                <a:latin typeface="Cambria" panose="02040503050406030204" pitchFamily="18" charset="0"/>
                <a:ea typeface="Cambria" panose="02040503050406030204" pitchFamily="18" charset="0"/>
              </a:rPr>
              <a:t>it was for my benefit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that I suffered such </a:t>
            </a:r>
            <a:r>
              <a:rPr lang="en-US" sz="2400" i="1" u="none" strike="noStrike" baseline="0" dirty="0">
                <a:solidFill>
                  <a:schemeClr val="accent2"/>
                </a:solidFill>
                <a:latin typeface="Cambria" panose="02040503050406030204" pitchFamily="18" charset="0"/>
                <a:ea typeface="Cambria" panose="02040503050406030204" pitchFamily="18" charset="0"/>
              </a:rPr>
              <a:t>anguish</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 your love you </a:t>
            </a:r>
            <a:r>
              <a:rPr lang="en-US" sz="2400" i="1" u="none" strike="noStrike" baseline="0" dirty="0">
                <a:solidFill>
                  <a:schemeClr val="accent2"/>
                </a:solidFill>
                <a:latin typeface="Cambria" panose="02040503050406030204" pitchFamily="18" charset="0"/>
                <a:ea typeface="Cambria" panose="02040503050406030204" pitchFamily="18" charset="0"/>
              </a:rPr>
              <a:t>kept me from the pit of destruction; you have put all my sins behind your back</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193037"/>
            <a:ext cx="8706423" cy="5529568"/>
          </a:xfrm>
        </p:spPr>
        <p:txBody>
          <a:bodyPr>
            <a:normAutofit fontScale="92500" lnSpcReduction="20000"/>
          </a:bodyPr>
          <a:lstStyle/>
          <a:p>
            <a:r>
              <a:rPr lang="en-US" dirty="0"/>
              <a:t>So Hezekiah is now able to look back on his experience of “</a:t>
            </a:r>
            <a:r>
              <a:rPr lang="en-US" i="1" dirty="0">
                <a:solidFill>
                  <a:schemeClr val="accent2">
                    <a:lumMod val="60000"/>
                    <a:lumOff val="40000"/>
                  </a:schemeClr>
                </a:solidFill>
                <a:latin typeface="Cambria" panose="02040503050406030204" pitchFamily="18" charset="0"/>
                <a:ea typeface="Cambria" panose="02040503050406030204" pitchFamily="18" charset="0"/>
              </a:rPr>
              <a:t>anguish</a:t>
            </a:r>
            <a:r>
              <a:rPr lang="en-US" dirty="0"/>
              <a:t>”’ with a new depth of understanding. </a:t>
            </a:r>
          </a:p>
          <a:p>
            <a:r>
              <a:rPr lang="en-US" dirty="0"/>
              <a:t>It had been “</a:t>
            </a:r>
            <a:r>
              <a:rPr lang="en-US" i="1" dirty="0">
                <a:solidFill>
                  <a:schemeClr val="accent2">
                    <a:lumMod val="60000"/>
                    <a:lumOff val="40000"/>
                  </a:schemeClr>
                </a:solidFill>
                <a:latin typeface="Cambria" panose="02040503050406030204" pitchFamily="18" charset="0"/>
                <a:ea typeface="Cambria" panose="02040503050406030204" pitchFamily="18" charset="0"/>
              </a:rPr>
              <a:t>for [his] benefit</a:t>
            </a:r>
            <a:r>
              <a:rPr lang="en-US" dirty="0"/>
              <a:t>” that the LORD had intervened in his life in this way and led him along the path of suffering. </a:t>
            </a:r>
          </a:p>
          <a:p>
            <a:r>
              <a:rPr lang="en-US" dirty="0"/>
              <a:t>Despite the king’s reaction to the LORD’s chastening hand on him at the time, the LORD has “</a:t>
            </a:r>
            <a:r>
              <a:rPr lang="en-US" i="1" dirty="0">
                <a:solidFill>
                  <a:schemeClr val="accent2">
                    <a:lumMod val="60000"/>
                    <a:lumOff val="40000"/>
                  </a:schemeClr>
                </a:solidFill>
                <a:latin typeface="Cambria" panose="02040503050406030204" pitchFamily="18" charset="0"/>
                <a:ea typeface="Cambria" panose="02040503050406030204" pitchFamily="18" charset="0"/>
              </a:rPr>
              <a:t>kept [him] from the pit of destruction</a:t>
            </a:r>
            <a:r>
              <a:rPr lang="en-US" dirty="0"/>
              <a:t>”. </a:t>
            </a:r>
          </a:p>
          <a:p>
            <a:r>
              <a:rPr lang="en-US" dirty="0"/>
              <a:t>This deliverance was possible only because God had decisively dealt with the fundamental problem of Hezekiah’s “</a:t>
            </a:r>
            <a:r>
              <a:rPr lang="en-US" i="1" dirty="0">
                <a:solidFill>
                  <a:schemeClr val="accent2">
                    <a:lumMod val="60000"/>
                    <a:lumOff val="40000"/>
                  </a:schemeClr>
                </a:solidFill>
                <a:latin typeface="Cambria" panose="02040503050406030204" pitchFamily="18" charset="0"/>
                <a:ea typeface="Cambria" panose="02040503050406030204" pitchFamily="18" charset="0"/>
              </a:rPr>
              <a:t>sins</a:t>
            </a:r>
            <a:r>
              <a:rPr lang="en-US" dirty="0"/>
              <a:t>”.</a:t>
            </a:r>
          </a:p>
          <a:p>
            <a:r>
              <a:rPr lang="en-US" dirty="0"/>
              <a:t>By an act of divine forgiveness, the LORD had “</a:t>
            </a:r>
            <a:r>
              <a:rPr lang="en-US" i="1" dirty="0">
                <a:solidFill>
                  <a:schemeClr val="accent2">
                    <a:lumMod val="60000"/>
                    <a:lumOff val="40000"/>
                  </a:schemeClr>
                </a:solidFill>
                <a:latin typeface="Cambria" panose="02040503050406030204" pitchFamily="18" charset="0"/>
                <a:ea typeface="Cambria" panose="02040503050406030204" pitchFamily="18" charset="0"/>
              </a:rPr>
              <a:t>put all [Hezekiah’s] sins behind [his] back</a:t>
            </a:r>
            <a:r>
              <a:rPr lang="en-US"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814–815)</a:t>
            </a:r>
          </a:p>
        </p:txBody>
      </p:sp>
    </p:spTree>
    <p:extLst>
      <p:ext uri="{BB962C8B-B14F-4D97-AF65-F5344CB8AC3E}">
        <p14:creationId xmlns:p14="http://schemas.microsoft.com/office/powerpoint/2010/main" val="314429714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47534"/>
          </a:xfrm>
        </p:spPr>
        <p:txBody>
          <a:bodyPr>
            <a:noAutofit/>
          </a:bodyPr>
          <a:lstStyle/>
          <a:p>
            <a:r>
              <a:rPr lang="en-US" sz="4000" dirty="0"/>
              <a:t>Outline of the Book of Isaiah</a:t>
            </a:r>
            <a:endParaRPr lang="en-US" sz="4000" b="1"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470" y="722101"/>
            <a:ext cx="9116529" cy="6135896"/>
          </a:xfrm>
        </p:spPr>
        <p:txBody>
          <a:bodyPr>
            <a:normAutofit fontScale="92500" lnSpcReduction="20000"/>
          </a:bodyPr>
          <a:lstStyle/>
          <a:p>
            <a:pPr marL="458788" lvl="0" indent="-458788">
              <a:spcBef>
                <a:spcPts val="600"/>
              </a:spcBef>
              <a:buFont typeface="+mj-lt"/>
              <a:buAutoNum type="romanUcPeriod"/>
            </a:pPr>
            <a:r>
              <a:rPr lang="en-US" sz="4300" b="1" dirty="0"/>
              <a:t>Isaiah’s Warning of Judgment on Israel </a:t>
            </a:r>
            <a:r>
              <a:rPr lang="en-US" sz="4300" dirty="0">
                <a:solidFill>
                  <a:srgbClr val="FFFF99"/>
                </a:solidFill>
              </a:rPr>
              <a:t>(1-39)</a:t>
            </a:r>
          </a:p>
          <a:p>
            <a:pPr marL="914400" lvl="1" indent="-455613">
              <a:spcBef>
                <a:spcPts val="600"/>
              </a:spcBef>
              <a:buFont typeface="+mj-lt"/>
              <a:buAutoNum type="alphaUcPeriod"/>
            </a:pPr>
            <a:r>
              <a:rPr lang="en-US" sz="3900" dirty="0">
                <a:solidFill>
                  <a:schemeClr val="bg1">
                    <a:lumMod val="65000"/>
                  </a:schemeClr>
                </a:solidFill>
              </a:rPr>
              <a:t>Judgement and Hope for Jerusalem </a:t>
            </a:r>
            <a:r>
              <a:rPr lang="en-US" sz="3900" dirty="0">
                <a:solidFill>
                  <a:srgbClr val="FFFF99"/>
                </a:solidFill>
              </a:rPr>
              <a:t>(1-12)</a:t>
            </a:r>
          </a:p>
          <a:p>
            <a:pPr marL="914400" lvl="1" indent="-455613">
              <a:spcBef>
                <a:spcPts val="600"/>
              </a:spcBef>
              <a:buFont typeface="+mj-lt"/>
              <a:buAutoNum type="alphaUcPeriod"/>
            </a:pPr>
            <a:r>
              <a:rPr lang="en-US" sz="3900" dirty="0">
                <a:solidFill>
                  <a:schemeClr val="bg1">
                    <a:lumMod val="65000"/>
                  </a:schemeClr>
                </a:solidFill>
              </a:rPr>
              <a:t>Judgement and Hope for the Nations </a:t>
            </a:r>
            <a:r>
              <a:rPr lang="en-US" sz="3900" dirty="0">
                <a:solidFill>
                  <a:srgbClr val="FFFF99"/>
                </a:solidFill>
              </a:rPr>
              <a:t>(13-27)</a:t>
            </a:r>
          </a:p>
          <a:p>
            <a:pPr marL="914400" lvl="1" indent="-455613">
              <a:spcBef>
                <a:spcPts val="600"/>
              </a:spcBef>
              <a:buFont typeface="+mj-lt"/>
              <a:buAutoNum type="alphaUcPeriod"/>
            </a:pPr>
            <a:r>
              <a:rPr lang="en-US" sz="3900" dirty="0">
                <a:solidFill>
                  <a:schemeClr val="bg1">
                    <a:lumMod val="65000"/>
                  </a:schemeClr>
                </a:solidFill>
              </a:rPr>
              <a:t>True Deliverance Is Found, Not in Egypt, But in the Lord   </a:t>
            </a:r>
            <a:r>
              <a:rPr lang="en-US" sz="3900" dirty="0">
                <a:solidFill>
                  <a:srgbClr val="FFFF99"/>
                </a:solidFill>
              </a:rPr>
              <a:t>(28-35)</a:t>
            </a:r>
          </a:p>
          <a:p>
            <a:pPr marL="912813" lvl="1" indent="-454025">
              <a:spcBef>
                <a:spcPts val="600"/>
              </a:spcBef>
              <a:buFont typeface="+mj-lt"/>
              <a:buAutoNum type="alphaUcPeriod"/>
            </a:pPr>
            <a:r>
              <a:rPr lang="en-US" sz="3900" b="1" dirty="0"/>
              <a:t>The Lessons of History </a:t>
            </a:r>
            <a:r>
              <a:rPr lang="en-US" sz="3900" dirty="0">
                <a:solidFill>
                  <a:srgbClr val="FFFF99"/>
                </a:solidFill>
              </a:rPr>
              <a:t>(36-39)</a:t>
            </a:r>
          </a:p>
          <a:p>
            <a:pPr marL="1255713" lvl="2" indent="-454025">
              <a:spcBef>
                <a:spcPts val="600"/>
              </a:spcBef>
              <a:buFont typeface="+mj-lt"/>
              <a:buAutoNum type="alphaUcPeriod"/>
            </a:pPr>
            <a:r>
              <a:rPr lang="en-US" sz="3000" dirty="0">
                <a:solidFill>
                  <a:schemeClr val="bg1">
                    <a:lumMod val="65000"/>
                  </a:schemeClr>
                </a:solidFill>
              </a:rPr>
              <a:t>The Deliverance of Jerusalem from Assyria </a:t>
            </a:r>
            <a:r>
              <a:rPr lang="en-US" sz="3000" dirty="0">
                <a:solidFill>
                  <a:srgbClr val="FFFF99"/>
                </a:solidFill>
              </a:rPr>
              <a:t>(36-37)</a:t>
            </a:r>
          </a:p>
          <a:p>
            <a:pPr marL="1255713" lvl="2" indent="-454025">
              <a:spcBef>
                <a:spcPts val="600"/>
              </a:spcBef>
              <a:buFont typeface="+mj-lt"/>
              <a:buAutoNum type="alphaUcPeriod"/>
            </a:pPr>
            <a:r>
              <a:rPr lang="en-US" sz="3000" dirty="0"/>
              <a:t>Hezekiah’s Illness and Recovery </a:t>
            </a:r>
            <a:r>
              <a:rPr lang="en-US" sz="3000" dirty="0">
                <a:solidFill>
                  <a:srgbClr val="FFFF99"/>
                </a:solidFill>
              </a:rPr>
              <a:t>(38)</a:t>
            </a:r>
          </a:p>
          <a:p>
            <a:pPr marL="1255713" lvl="2" indent="-454025">
              <a:spcBef>
                <a:spcPts val="600"/>
              </a:spcBef>
              <a:buFont typeface="+mj-lt"/>
              <a:buAutoNum type="alphaUcPeriod"/>
            </a:pPr>
            <a:r>
              <a:rPr lang="en-US" sz="3000" dirty="0">
                <a:solidFill>
                  <a:schemeClr val="bg1">
                    <a:lumMod val="65000"/>
                  </a:schemeClr>
                </a:solidFill>
              </a:rPr>
              <a:t>A Visit From the Envoys of Babylon </a:t>
            </a:r>
            <a:r>
              <a:rPr lang="en-US" sz="3000" dirty="0">
                <a:solidFill>
                  <a:srgbClr val="FFFF99"/>
                </a:solidFill>
              </a:rPr>
              <a:t>(39)</a:t>
            </a:r>
          </a:p>
          <a:p>
            <a:pPr marL="457200" indent="-457200">
              <a:spcBef>
                <a:spcPts val="600"/>
              </a:spcBef>
              <a:buFont typeface="+mj-lt"/>
              <a:buAutoNum type="romanUcPeriod"/>
            </a:pPr>
            <a:r>
              <a:rPr lang="en-US" sz="4300" dirty="0">
                <a:solidFill>
                  <a:schemeClr val="bg1">
                    <a:lumMod val="65000"/>
                  </a:schemeClr>
                </a:solidFill>
              </a:rPr>
              <a:t>The Promise of Future Hope in the New Jerusalem </a:t>
            </a:r>
            <a:r>
              <a:rPr lang="en-US" sz="4300" dirty="0">
                <a:solidFill>
                  <a:srgbClr val="FFFF99"/>
                </a:solidFill>
              </a:rPr>
              <a:t>(40-66)</a:t>
            </a:r>
          </a:p>
          <a:p>
            <a:pPr marL="457200" indent="-457200">
              <a:buFont typeface="+mj-lt"/>
              <a:buAutoNum type="romanUcPeriod"/>
            </a:pPr>
            <a:endParaRPr lang="en-US" b="1" dirty="0"/>
          </a:p>
        </p:txBody>
      </p:sp>
    </p:spTree>
    <p:extLst>
      <p:ext uri="{BB962C8B-B14F-4D97-AF65-F5344CB8AC3E}">
        <p14:creationId xmlns:p14="http://schemas.microsoft.com/office/powerpoint/2010/main" val="17765777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024286"/>
          </a:xfrm>
        </p:spPr>
        <p:txBody>
          <a:bodyPr>
            <a:noAutofit/>
          </a:bodyPr>
          <a:lstStyle/>
          <a:p>
            <a:r>
              <a:rPr lang="en-US" sz="3600" dirty="0"/>
              <a:t>Giving Thanks in the Lord’s Temple </a:t>
            </a:r>
            <a:r>
              <a:rPr lang="en-US" sz="3600" dirty="0">
                <a:solidFill>
                  <a:srgbClr val="FFFF99"/>
                </a:solidFill>
              </a:rPr>
              <a:t>(38:18-20)</a:t>
            </a:r>
            <a:endParaRPr lang="en-US" sz="3600"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189112"/>
            <a:ext cx="8849665" cy="5668888"/>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38:18</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Indeed Sheol does not give you thanks; death does not praise you. Those who descend into the Pit do not anticipate your faithfulness. </a:t>
            </a:r>
            <a:r>
              <a:rPr lang="en-US" sz="3600" baseline="30000" dirty="0">
                <a:latin typeface="Cambria" panose="02040503050406030204" pitchFamily="18" charset="0"/>
                <a:ea typeface="Cambria" panose="02040503050406030204" pitchFamily="18" charset="0"/>
              </a:rPr>
              <a:t>19</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living person, the living person, he gives you thanks, as I do today. A father tells his sons about your faithfulness. </a:t>
            </a:r>
            <a:r>
              <a:rPr lang="en-US" sz="3600" baseline="30000" dirty="0">
                <a:latin typeface="Cambria" panose="02040503050406030204" pitchFamily="18" charset="0"/>
                <a:ea typeface="Cambria" panose="02040503050406030204" pitchFamily="18" charset="0"/>
              </a:rPr>
              <a:t>20</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LORD is about to deliver me, and we will celebrate with music for the rest of our lives in the LORD’s temple.”</a:t>
            </a:r>
          </a:p>
        </p:txBody>
      </p:sp>
    </p:spTree>
    <p:extLst>
      <p:ext uri="{BB962C8B-B14F-4D97-AF65-F5344CB8AC3E}">
        <p14:creationId xmlns:p14="http://schemas.microsoft.com/office/powerpoint/2010/main" val="20845796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Indeed Sheol does not give you thanks; death does not </a:t>
            </a:r>
            <a:r>
              <a:rPr lang="en-US" sz="2400" i="1" u="none" strike="noStrike" baseline="0" dirty="0">
                <a:solidFill>
                  <a:schemeClr val="accent2"/>
                </a:solidFill>
                <a:latin typeface="Cambria" panose="02040503050406030204" pitchFamily="18" charset="0"/>
                <a:ea typeface="Cambria" panose="02040503050406030204" pitchFamily="18" charset="0"/>
              </a:rPr>
              <a:t>praise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you. Those who descend into </a:t>
            </a:r>
            <a:r>
              <a:rPr lang="en-US" sz="2400" i="1" u="none" strike="noStrike" baseline="0" dirty="0">
                <a:solidFill>
                  <a:schemeClr val="accent2"/>
                </a:solidFill>
                <a:latin typeface="Cambria" panose="02040503050406030204" pitchFamily="18" charset="0"/>
                <a:ea typeface="Cambria" panose="02040503050406030204" pitchFamily="18" charset="0"/>
              </a:rPr>
              <a:t>the Pit do not anticipate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your </a:t>
            </a:r>
            <a:r>
              <a:rPr lang="en-US" sz="2400" i="1" u="none" strike="noStrike" baseline="0" dirty="0">
                <a:solidFill>
                  <a:schemeClr val="accent2"/>
                </a:solidFill>
                <a:latin typeface="Cambria" panose="02040503050406030204" pitchFamily="18" charset="0"/>
                <a:ea typeface="Cambria" panose="02040503050406030204" pitchFamily="18" charset="0"/>
              </a:rPr>
              <a:t>faithfulness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02774"/>
            <a:ext cx="8706423" cy="5549191"/>
          </a:xfrm>
        </p:spPr>
        <p:txBody>
          <a:bodyPr>
            <a:normAutofit fontScale="85000" lnSpcReduction="20000"/>
          </a:bodyPr>
          <a:lstStyle/>
          <a:p>
            <a:r>
              <a:rPr lang="en-US" sz="3600" dirty="0"/>
              <a:t>Hezekiah explains that the LORD’s loving deliverance of him from death has occurred because the purpose of life is to praise God with thanksgiving, and Hezekiah could not see that happening if he had ended up in the grave. </a:t>
            </a:r>
          </a:p>
          <a:p>
            <a:r>
              <a:rPr lang="en-US" sz="3600" dirty="0"/>
              <a:t>There were times when Old Testament believers were overwhelmed by the gloomy prospect of the grave (cf. Ps. 6:5; 30:9; 88:11-12; 115:17) – especially when they were under conviction of sin. </a:t>
            </a:r>
          </a:p>
          <a:p>
            <a:r>
              <a:rPr lang="en-US" sz="3600" dirty="0"/>
              <a:t>Those who died with unforgiven sins would not be able to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praise</a:t>
            </a:r>
            <a:r>
              <a:rPr lang="en-US" sz="3600" dirty="0"/>
              <a:t>” him. </a:t>
            </a:r>
          </a:p>
          <a:p>
            <a:r>
              <a:rPr lang="en-US" sz="3600" dirty="0"/>
              <a:t>“</a:t>
            </a:r>
            <a:r>
              <a:rPr lang="en-US" sz="3600" i="1" dirty="0">
                <a:solidFill>
                  <a:schemeClr val="accent2">
                    <a:lumMod val="60000"/>
                    <a:lumOff val="40000"/>
                  </a:schemeClr>
                </a:solidFill>
                <a:latin typeface="Cambria" panose="02040503050406030204" pitchFamily="18" charset="0"/>
                <a:ea typeface="Cambria" panose="02040503050406030204" pitchFamily="18" charset="0"/>
              </a:rPr>
              <a:t>the Pit </a:t>
            </a:r>
            <a:r>
              <a:rPr lang="en-US" sz="3600" dirty="0"/>
              <a:t>” refers to the grave, and those who have gone down into it are the dead (cf. Ps. 30:3; 88:4; 143:7), who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do not anticipate</a:t>
            </a:r>
            <a:r>
              <a:rPr lang="en-US" sz="3600" dirty="0"/>
              <a:t>” the saving results of divine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faithfulness</a:t>
            </a:r>
            <a:r>
              <a:rPr lang="en-US" sz="3600" dirty="0"/>
              <a:t>” to be realized in their lives.</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815–816)</a:t>
            </a:r>
          </a:p>
        </p:txBody>
      </p:sp>
    </p:spTree>
    <p:extLst>
      <p:ext uri="{BB962C8B-B14F-4D97-AF65-F5344CB8AC3E}">
        <p14:creationId xmlns:p14="http://schemas.microsoft.com/office/powerpoint/2010/main" val="13823496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Indeed Sheol does not give you thanks; death does not praise you. Those who descend into the Pit do not anticipate your faithfulness.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02774"/>
            <a:ext cx="8706423" cy="5549191"/>
          </a:xfrm>
        </p:spPr>
        <p:txBody>
          <a:bodyPr>
            <a:normAutofit fontScale="92500" lnSpcReduction="20000"/>
          </a:bodyPr>
          <a:lstStyle/>
          <a:p>
            <a:r>
              <a:rPr lang="en-US" sz="3600" dirty="0"/>
              <a:t>Not </a:t>
            </a:r>
            <a:r>
              <a:rPr lang="en-US" sz="3600" b="1" i="1" dirty="0"/>
              <a:t>all</a:t>
            </a:r>
            <a:r>
              <a:rPr lang="en-US" sz="3600" dirty="0"/>
              <a:t> Old Testament passages that describe life after death are this gloomy. </a:t>
            </a:r>
          </a:p>
          <a:p>
            <a:r>
              <a:rPr lang="en-US" sz="3300" dirty="0"/>
              <a:t>A number of Old Testament scriptures suggested that God’s people experience a life in </a:t>
            </a:r>
            <a:r>
              <a:rPr lang="en-US" sz="3300" b="1" i="1" dirty="0"/>
              <a:t>God’s presence</a:t>
            </a:r>
            <a:r>
              <a:rPr lang="en-US" sz="3300" dirty="0"/>
              <a:t> after they die.</a:t>
            </a:r>
          </a:p>
          <a:p>
            <a:r>
              <a:rPr lang="en-US" sz="3300" dirty="0"/>
              <a:t>For example, the translation of Enoch (Gen. 5:24) and Elijah (2 Kings 2:11) clearly pointed in that direction. </a:t>
            </a:r>
          </a:p>
          <a:p>
            <a:r>
              <a:rPr lang="en-US" sz="3300" dirty="0"/>
              <a:t>A couple of the Psalms also seem to imply that God’s people will see him after they die:</a:t>
            </a:r>
            <a:endParaRPr lang="en-US" dirty="0"/>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You will not abandon me to the realm of the dead, nor will you let your faithful one see decay. You make known to me the path of life; you will fill me with joy in your presence, with eternal pleasures at your right hand. </a:t>
            </a:r>
            <a:r>
              <a:rPr lang="en-US" dirty="0"/>
              <a:t>(Ps 16:10–11)</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As for me, because I am innocent I will see your face; when I awake you will reveal yourself to me. </a:t>
            </a:r>
            <a:r>
              <a:rPr lang="en-US" dirty="0"/>
              <a:t>(Ps 17:15)</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815–816)</a:t>
            </a:r>
          </a:p>
        </p:txBody>
      </p:sp>
    </p:spTree>
    <p:extLst>
      <p:ext uri="{BB962C8B-B14F-4D97-AF65-F5344CB8AC3E}">
        <p14:creationId xmlns:p14="http://schemas.microsoft.com/office/powerpoint/2010/main" val="396238214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Indeed Sheol does not give you thanks; death does not praise you. Those who descend into the Pit do not anticipate your faithfulness.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02775"/>
            <a:ext cx="8706423" cy="5282328"/>
          </a:xfrm>
        </p:spPr>
        <p:txBody>
          <a:bodyPr>
            <a:normAutofit fontScale="92500" lnSpcReduction="10000"/>
          </a:bodyPr>
          <a:lstStyle/>
          <a:p>
            <a:r>
              <a:rPr lang="en-US" sz="3600" dirty="0"/>
              <a:t>But the lack of Old Testament passages describing the life of God’s people beyond the grave caused many Old Testament saints to focus on serving God in </a:t>
            </a:r>
            <a:r>
              <a:rPr lang="en-US" sz="3600" b="1" i="1" dirty="0"/>
              <a:t>this world</a:t>
            </a:r>
            <a:r>
              <a:rPr lang="en-US" sz="3600" dirty="0"/>
              <a:t> and enjoying his favor in </a:t>
            </a:r>
            <a:r>
              <a:rPr lang="en-US" sz="3600" b="1" i="1" dirty="0"/>
              <a:t>this present life</a:t>
            </a:r>
            <a:r>
              <a:rPr lang="en-US" sz="3600" dirty="0"/>
              <a:t>. </a:t>
            </a:r>
          </a:p>
          <a:p>
            <a:r>
              <a:rPr lang="en-US" sz="3600" dirty="0"/>
              <a:t>While New Testament revelation has given us a lot of detailed information about what life after death is like for the believer, it has not diminished the significance of serving God in this present life (cf. Rom 12:1ff), and death still remains as the last enemy to be destroyed by Christ (1 Cor. 15:26; Rev. 20:14).</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815–816)</a:t>
            </a:r>
          </a:p>
        </p:txBody>
      </p:sp>
    </p:spTree>
    <p:extLst>
      <p:ext uri="{BB962C8B-B14F-4D97-AF65-F5344CB8AC3E}">
        <p14:creationId xmlns:p14="http://schemas.microsoft.com/office/powerpoint/2010/main" val="170945080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a:t>
            </a:r>
            <a:r>
              <a:rPr lang="en-US" sz="2400" i="1" u="none" strike="noStrike" baseline="0" dirty="0">
                <a:solidFill>
                  <a:schemeClr val="accent2"/>
                </a:solidFill>
                <a:latin typeface="Cambria" panose="02040503050406030204" pitchFamily="18" charset="0"/>
                <a:ea typeface="Cambria" panose="02040503050406030204" pitchFamily="18" charset="0"/>
              </a:rPr>
              <a:t>living person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 living person, he gives you thanks, as I do today. </a:t>
            </a:r>
            <a:r>
              <a:rPr lang="en-US" sz="2400" i="1" u="none" strike="noStrike" baseline="0" dirty="0">
                <a:solidFill>
                  <a:schemeClr val="accent2"/>
                </a:solidFill>
                <a:latin typeface="Cambria" panose="02040503050406030204" pitchFamily="18" charset="0"/>
                <a:ea typeface="Cambria" panose="02040503050406030204" pitchFamily="18" charset="0"/>
              </a:rPr>
              <a:t>A father tells his sons about your faithfulness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02774"/>
            <a:ext cx="8706423" cy="5549191"/>
          </a:xfrm>
        </p:spPr>
        <p:txBody>
          <a:bodyPr>
            <a:normAutofit fontScale="92500" lnSpcReduction="20000"/>
          </a:bodyPr>
          <a:lstStyle/>
          <a:p>
            <a:r>
              <a:rPr lang="en-US" dirty="0"/>
              <a:t>It is the “</a:t>
            </a:r>
            <a:r>
              <a:rPr lang="en-US" i="1" dirty="0">
                <a:solidFill>
                  <a:schemeClr val="accent2">
                    <a:lumMod val="60000"/>
                    <a:lumOff val="40000"/>
                  </a:schemeClr>
                </a:solidFill>
                <a:latin typeface="Cambria" panose="02040503050406030204" pitchFamily="18" charset="0"/>
                <a:ea typeface="Cambria" panose="02040503050406030204" pitchFamily="18" charset="0"/>
              </a:rPr>
              <a:t>living person</a:t>
            </a:r>
            <a:r>
              <a:rPr lang="en-US" dirty="0"/>
              <a:t>” who is to praise God. </a:t>
            </a:r>
          </a:p>
          <a:p>
            <a:r>
              <a:rPr lang="en-US" dirty="0"/>
              <a:t>Having made this general statement, the king points to himself as an example. </a:t>
            </a:r>
          </a:p>
          <a:p>
            <a:r>
              <a:rPr lang="en-US" dirty="0"/>
              <a:t>He himself is a “</a:t>
            </a:r>
            <a:r>
              <a:rPr lang="en-US" i="1" dirty="0">
                <a:solidFill>
                  <a:schemeClr val="accent2">
                    <a:lumMod val="60000"/>
                    <a:lumOff val="40000"/>
                  </a:schemeClr>
                </a:solidFill>
                <a:latin typeface="Cambria" panose="02040503050406030204" pitchFamily="18" charset="0"/>
                <a:ea typeface="Cambria" panose="02040503050406030204" pitchFamily="18" charset="0"/>
              </a:rPr>
              <a:t>living person</a:t>
            </a:r>
            <a:r>
              <a:rPr lang="en-US" dirty="0"/>
              <a:t>”, who indeed lives again, for he has heard the promise of the prophet, and he praises God. </a:t>
            </a:r>
          </a:p>
          <a:p>
            <a:r>
              <a:rPr lang="en-US" dirty="0"/>
              <a:t>Likewise “</a:t>
            </a:r>
            <a:r>
              <a:rPr lang="en-US" i="1" dirty="0">
                <a:solidFill>
                  <a:schemeClr val="accent2">
                    <a:lumMod val="60000"/>
                    <a:lumOff val="40000"/>
                  </a:schemeClr>
                </a:solidFill>
                <a:latin typeface="Cambria" panose="02040503050406030204" pitchFamily="18" charset="0"/>
                <a:ea typeface="Cambria" panose="02040503050406030204" pitchFamily="18" charset="0"/>
              </a:rPr>
              <a:t>a father </a:t>
            </a:r>
            <a:r>
              <a:rPr lang="en-US" dirty="0"/>
              <a:t>” will tell “</a:t>
            </a:r>
            <a:r>
              <a:rPr lang="en-US" i="1" dirty="0">
                <a:solidFill>
                  <a:schemeClr val="accent2">
                    <a:lumMod val="60000"/>
                    <a:lumOff val="40000"/>
                  </a:schemeClr>
                </a:solidFill>
                <a:latin typeface="Cambria" panose="02040503050406030204" pitchFamily="18" charset="0"/>
                <a:ea typeface="Cambria" panose="02040503050406030204" pitchFamily="18" charset="0"/>
              </a:rPr>
              <a:t>his sons </a:t>
            </a:r>
            <a:r>
              <a:rPr lang="en-US" dirty="0"/>
              <a:t>” about the “</a:t>
            </a:r>
            <a:r>
              <a:rPr lang="en-US" i="1" dirty="0">
                <a:solidFill>
                  <a:schemeClr val="accent2">
                    <a:lumMod val="60000"/>
                    <a:lumOff val="40000"/>
                  </a:schemeClr>
                </a:solidFill>
                <a:latin typeface="Cambria" panose="02040503050406030204" pitchFamily="18" charset="0"/>
                <a:ea typeface="Cambria" panose="02040503050406030204" pitchFamily="18" charset="0"/>
              </a:rPr>
              <a:t>faithfulness</a:t>
            </a:r>
            <a:r>
              <a:rPr lang="en-US" dirty="0"/>
              <a:t>” of God.</a:t>
            </a:r>
          </a:p>
          <a:p>
            <a:r>
              <a:rPr lang="en-US" dirty="0"/>
              <a:t>This was not yet possible in Hezekiah’s case, for as yet he has not had a son. </a:t>
            </a:r>
          </a:p>
          <a:p>
            <a:r>
              <a:rPr lang="en-US" dirty="0"/>
              <a:t>Perhaps his utterance of these words is an expression of his belief that God would </a:t>
            </a:r>
            <a:r>
              <a:rPr lang="en-US" b="1" i="1" dirty="0"/>
              <a:t>give</a:t>
            </a:r>
            <a:r>
              <a:rPr lang="en-US" dirty="0"/>
              <a:t> him a son and that he would live to tell that son of the promises that God had made and that He fulfills.</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J.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 Volume 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Eerdmans; p. 527</a:t>
            </a:r>
          </a:p>
        </p:txBody>
      </p:sp>
    </p:spTree>
    <p:extLst>
      <p:ext uri="{BB962C8B-B14F-4D97-AF65-F5344CB8AC3E}">
        <p14:creationId xmlns:p14="http://schemas.microsoft.com/office/powerpoint/2010/main" val="351506677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6337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38:20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The LORD is about to deliver me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we will </a:t>
            </a:r>
            <a:r>
              <a:rPr lang="en-US" sz="2400" i="1" u="none" strike="noStrike" baseline="0" dirty="0">
                <a:solidFill>
                  <a:schemeClr val="accent2"/>
                </a:solidFill>
                <a:latin typeface="Cambria" panose="02040503050406030204" pitchFamily="18" charset="0"/>
                <a:ea typeface="Cambria" panose="02040503050406030204" pitchFamily="18" charset="0"/>
              </a:rPr>
              <a:t>celebrate with music for the rest of our lives in the LORD’s temple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934022"/>
            <a:ext cx="8706423" cy="5729717"/>
          </a:xfrm>
        </p:spPr>
        <p:txBody>
          <a:bodyPr>
            <a:normAutofit lnSpcReduction="10000"/>
          </a:bodyPr>
          <a:lstStyle/>
          <a:p>
            <a:r>
              <a:rPr lang="en-US" sz="2800" dirty="0"/>
              <a:t>In a resounding conclusion to his psalm, Hezekiah again states what it is that lead to its composition: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The LORD is about to deliver me</a:t>
            </a:r>
            <a:r>
              <a:rPr lang="en-US" sz="2800" dirty="0"/>
              <a:t>” </a:t>
            </a:r>
          </a:p>
          <a:p>
            <a:r>
              <a:rPr lang="en-US" sz="2800" dirty="0"/>
              <a:t>Hezekiah had restored the musical element of temple worship (2 Chr. 29:27-30), and so he exhorts the whole congregation to extol the LORD’s goodness to their king as they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celebrate with music</a:t>
            </a:r>
            <a:r>
              <a:rPr lang="en-US" sz="2800" dirty="0"/>
              <a:t>”.</a:t>
            </a:r>
          </a:p>
          <a:p>
            <a:r>
              <a:rPr lang="en-US" sz="2800" dirty="0"/>
              <a:t>Hezekiah had been promised that after three days he would go up to the temple (2 Kings 20:5), </a:t>
            </a:r>
          </a:p>
          <a:p>
            <a:r>
              <a:rPr lang="en-US" sz="2800" dirty="0"/>
              <a:t>So he envisions a sacred procession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in the LORD’s temple</a:t>
            </a:r>
            <a:r>
              <a:rPr lang="en-US" sz="2800" dirty="0"/>
              <a:t>”, not just on that </a:t>
            </a:r>
            <a:r>
              <a:rPr lang="en-US" sz="2800" b="1" i="1" dirty="0"/>
              <a:t>first</a:t>
            </a:r>
            <a:r>
              <a:rPr lang="en-US" sz="2800" dirty="0"/>
              <a:t> return there, but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for the rest of our lives</a:t>
            </a:r>
            <a:r>
              <a:rPr lang="en-US" sz="2800" dirty="0"/>
              <a:t>”, an expression which reflects the special extension to his own life which he will dedicate to the service of the LORD.</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816–817)</a:t>
            </a:r>
          </a:p>
        </p:txBody>
      </p:sp>
    </p:spTree>
    <p:extLst>
      <p:ext uri="{BB962C8B-B14F-4D97-AF65-F5344CB8AC3E}">
        <p14:creationId xmlns:p14="http://schemas.microsoft.com/office/powerpoint/2010/main" val="309243202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I plan to a quick look at the brief description of Hezekiah’s healing given at the end of this section </a:t>
            </a:r>
            <a:r>
              <a:rPr lang="en-US" sz="3600" dirty="0">
                <a:solidFill>
                  <a:srgbClr val="FFFF99"/>
                </a:solidFill>
              </a:rPr>
              <a:t>(38:21-22) </a:t>
            </a:r>
            <a:r>
              <a:rPr lang="en-US" sz="3600" dirty="0"/>
              <a:t>and</a:t>
            </a:r>
            <a:r>
              <a:rPr lang="en-US" sz="3600" dirty="0">
                <a:solidFill>
                  <a:srgbClr val="FFFF99"/>
                </a:solidFill>
              </a:rPr>
              <a:t> </a:t>
            </a:r>
            <a:r>
              <a:rPr lang="en-US" sz="3600" dirty="0"/>
              <a:t>then I plan to look at “A Visit From the Envoys of Babylon” in </a:t>
            </a:r>
            <a:r>
              <a:rPr lang="en-US" sz="3600" dirty="0">
                <a:solidFill>
                  <a:srgbClr val="FFFF99"/>
                </a:solidFill>
              </a:rPr>
              <a:t>Isaiah 39:1-8 </a:t>
            </a:r>
            <a:r>
              <a:rPr lang="en-US" sz="3600" dirty="0"/>
              <a:t>– the final passage in this historical narrative portion of Isaiah.</a:t>
            </a:r>
          </a:p>
          <a:p>
            <a:pPr marL="0" indent="0">
              <a:buNone/>
            </a:pPr>
            <a:r>
              <a:rPr lang="en-US" dirty="0"/>
              <a:t> </a:t>
            </a:r>
          </a:p>
        </p:txBody>
      </p:sp>
    </p:spTree>
    <p:extLst>
      <p:ext uri="{BB962C8B-B14F-4D97-AF65-F5344CB8AC3E}">
        <p14:creationId xmlns:p14="http://schemas.microsoft.com/office/powerpoint/2010/main" val="7514483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0912752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fontScale="92500"/>
          </a:bodyPr>
          <a:lstStyle/>
          <a:p>
            <a:r>
              <a:rPr lang="en-US" sz="3200" dirty="0"/>
              <a:t>Were you surprised to hear that the OLD Testament has so little to say about life after death?</a:t>
            </a:r>
          </a:p>
          <a:p>
            <a:r>
              <a:rPr lang="en-US" sz="3200" dirty="0"/>
              <a:t>How should the vast amount of new information that we have been given in the New Testament affect </a:t>
            </a:r>
            <a:r>
              <a:rPr lang="en-US" sz="3200" b="1" i="1" dirty="0"/>
              <a:t>our</a:t>
            </a:r>
            <a:r>
              <a:rPr lang="en-US" sz="3200" dirty="0"/>
              <a:t> attitude towards dying?</a:t>
            </a:r>
          </a:p>
          <a:p>
            <a:r>
              <a:rPr lang="en-US" sz="3200" dirty="0"/>
              <a:t>As you think about your answer to this question, consider this statement by the Apostle Paul:</a:t>
            </a:r>
          </a:p>
          <a:p>
            <a:r>
              <a:rPr lang="en-US" i="1" baseline="30000" dirty="0">
                <a:solidFill>
                  <a:srgbClr val="0000FF"/>
                </a:solidFill>
                <a:latin typeface="Cambria" panose="02040503050406030204" pitchFamily="18" charset="0"/>
                <a:ea typeface="Cambria" panose="02040503050406030204" pitchFamily="18" charset="0"/>
              </a:rPr>
              <a:t>21</a:t>
            </a:r>
            <a:r>
              <a:rPr lang="en-US" i="1" dirty="0">
                <a:solidFill>
                  <a:srgbClr val="0000FF"/>
                </a:solidFill>
                <a:latin typeface="Cambria" panose="02040503050406030204" pitchFamily="18" charset="0"/>
                <a:ea typeface="Cambria" panose="02040503050406030204" pitchFamily="18" charset="0"/>
              </a:rPr>
              <a:t> For to me, living is Christ and dying is gain. </a:t>
            </a:r>
            <a:r>
              <a:rPr lang="en-US" i="1" baseline="30000" dirty="0">
                <a:solidFill>
                  <a:srgbClr val="0000FF"/>
                </a:solidFill>
                <a:latin typeface="Cambria" panose="02040503050406030204" pitchFamily="18" charset="0"/>
                <a:ea typeface="Cambria" panose="02040503050406030204" pitchFamily="18" charset="0"/>
              </a:rPr>
              <a:t>22</a:t>
            </a:r>
            <a:r>
              <a:rPr lang="en-US" i="1" dirty="0">
                <a:solidFill>
                  <a:srgbClr val="0000FF"/>
                </a:solidFill>
                <a:latin typeface="Cambria" panose="02040503050406030204" pitchFamily="18" charset="0"/>
                <a:ea typeface="Cambria" panose="02040503050406030204" pitchFamily="18" charset="0"/>
              </a:rPr>
              <a:t> Now if I am to go on living in the body, this will mean productive work for me, yet I don't know which I prefer: </a:t>
            </a:r>
            <a:r>
              <a:rPr lang="en-US" i="1" baseline="30000" dirty="0">
                <a:solidFill>
                  <a:srgbClr val="0000FF"/>
                </a:solidFill>
                <a:latin typeface="Cambria" panose="02040503050406030204" pitchFamily="18" charset="0"/>
                <a:ea typeface="Cambria" panose="02040503050406030204" pitchFamily="18" charset="0"/>
              </a:rPr>
              <a:t>23</a:t>
            </a:r>
            <a:r>
              <a:rPr lang="en-US" i="1" dirty="0">
                <a:solidFill>
                  <a:srgbClr val="0000FF"/>
                </a:solidFill>
                <a:latin typeface="Cambria" panose="02040503050406030204" pitchFamily="18" charset="0"/>
                <a:ea typeface="Cambria" panose="02040503050406030204" pitchFamily="18" charset="0"/>
              </a:rPr>
              <a:t> I feel torn between the two, because I have a desire to depart and be with Christ, which is better by far, </a:t>
            </a:r>
            <a:r>
              <a:rPr lang="en-US" i="1" baseline="30000" dirty="0">
                <a:solidFill>
                  <a:srgbClr val="0000FF"/>
                </a:solidFill>
                <a:latin typeface="Cambria" panose="02040503050406030204" pitchFamily="18" charset="0"/>
                <a:ea typeface="Cambria" panose="02040503050406030204" pitchFamily="18" charset="0"/>
              </a:rPr>
              <a:t>24</a:t>
            </a:r>
            <a:r>
              <a:rPr lang="en-US" i="1" dirty="0">
                <a:solidFill>
                  <a:srgbClr val="0000FF"/>
                </a:solidFill>
                <a:latin typeface="Cambria" panose="02040503050406030204" pitchFamily="18" charset="0"/>
                <a:ea typeface="Cambria" panose="02040503050406030204" pitchFamily="18" charset="0"/>
              </a:rPr>
              <a:t> but it is more vital for your sake that I remain in the body.</a:t>
            </a:r>
            <a:r>
              <a:rPr lang="en-US" dirty="0"/>
              <a:t> (Phi 1:21-24)</a:t>
            </a:r>
            <a:endParaRPr lang="en-US" sz="3200" dirty="0"/>
          </a:p>
          <a:p>
            <a:pPr lvl="0"/>
            <a:endParaRPr lang="en-US" dirty="0"/>
          </a:p>
        </p:txBody>
      </p:sp>
    </p:spTree>
    <p:extLst>
      <p:ext uri="{BB962C8B-B14F-4D97-AF65-F5344CB8AC3E}">
        <p14:creationId xmlns:p14="http://schemas.microsoft.com/office/powerpoint/2010/main" val="2385810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lnSpcReduction="10000"/>
          </a:bodyPr>
          <a:lstStyle/>
          <a:p>
            <a:r>
              <a:rPr lang="en-US" sz="3200" dirty="0"/>
              <a:t>One of my commentaries made this observation about today’s text:</a:t>
            </a:r>
          </a:p>
          <a:p>
            <a:pPr lvl="1"/>
            <a:r>
              <a:rPr lang="en-US" sz="2800" i="1" dirty="0">
                <a:latin typeface="Cambria" panose="02040503050406030204" pitchFamily="18" charset="0"/>
                <a:ea typeface="Cambria" panose="02040503050406030204" pitchFamily="18" charset="0"/>
              </a:rPr>
              <a:t>How easily we human beings consider the years of our lives an inviolate possession. But that is not true. We have only today and perhaps not all of it. We are distinctly dependent creatures, and if such experiences as Hezekiah’s help us to face what that fact means for present living and eternal destiny, then they are very [beneficial] experiences indeed. </a:t>
            </a:r>
            <a:r>
              <a:rPr lang="en-US" sz="2800" dirty="0"/>
              <a:t>(Oswalt, John N)</a:t>
            </a:r>
            <a:endParaRPr lang="en-US" sz="2800" i="1" dirty="0">
              <a:latin typeface="Cambria" panose="02040503050406030204" pitchFamily="18" charset="0"/>
              <a:ea typeface="Cambria" panose="02040503050406030204" pitchFamily="18" charset="0"/>
            </a:endParaRPr>
          </a:p>
          <a:p>
            <a:r>
              <a:rPr lang="en-US" sz="3200" dirty="0"/>
              <a:t>Do you agree with this statement?</a:t>
            </a:r>
          </a:p>
          <a:p>
            <a:r>
              <a:rPr lang="en-US" sz="3200" dirty="0"/>
              <a:t>Question for one of the young people here this morning: If you were discover today that you have a fatal illness and will be dead sometime in the next few months – how would you feel about that?</a:t>
            </a:r>
          </a:p>
        </p:txBody>
      </p:sp>
    </p:spTree>
    <p:extLst>
      <p:ext uri="{BB962C8B-B14F-4D97-AF65-F5344CB8AC3E}">
        <p14:creationId xmlns:p14="http://schemas.microsoft.com/office/powerpoint/2010/main" val="20353986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824135"/>
          </a:xfrm>
        </p:spPr>
        <p:txBody>
          <a:bodyPr>
            <a:noAutofit/>
          </a:bodyPr>
          <a:lstStyle/>
          <a:p>
            <a:r>
              <a:rPr lang="en-US" sz="3500" dirty="0"/>
              <a:t>Hezekiah’s Illness and Recovery (38:1-22)</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29507" y="824137"/>
            <a:ext cx="8877137" cy="5725793"/>
          </a:xfrm>
        </p:spPr>
        <p:txBody>
          <a:bodyPr>
            <a:normAutofit lnSpcReduction="10000"/>
          </a:bodyPr>
          <a:lstStyle/>
          <a:p>
            <a:pPr marL="914400" lvl="1" indent="-342900">
              <a:spcBef>
                <a:spcPts val="600"/>
              </a:spcBef>
            </a:pPr>
            <a:r>
              <a:rPr lang="en-US" sz="4000" dirty="0"/>
              <a:t>This week we will be looking at Hezekiah’s “Psalm” which he wrote </a:t>
            </a:r>
            <a:r>
              <a:rPr lang="en-US" sz="4000" b="1" i="1" dirty="0"/>
              <a:t>in response </a:t>
            </a:r>
            <a:r>
              <a:rPr lang="en-US" sz="4000" dirty="0"/>
              <a:t>to his illness and recovery </a:t>
            </a:r>
            <a:r>
              <a:rPr lang="en-US" sz="4000" dirty="0">
                <a:solidFill>
                  <a:srgbClr val="FFFF99"/>
                </a:solidFill>
              </a:rPr>
              <a:t>(38:9-20)</a:t>
            </a:r>
          </a:p>
          <a:p>
            <a:pPr marL="914400" lvl="1" indent="-342900">
              <a:spcBef>
                <a:spcPts val="600"/>
              </a:spcBef>
            </a:pPr>
            <a:r>
              <a:rPr lang="en-US" sz="4000" dirty="0"/>
              <a:t>I have divided this psalm into </a:t>
            </a:r>
            <a:r>
              <a:rPr lang="en-US" sz="4000" b="1" i="1" dirty="0"/>
              <a:t>four</a:t>
            </a:r>
            <a:r>
              <a:rPr lang="en-US" sz="4000" dirty="0"/>
              <a:t> parts: </a:t>
            </a:r>
          </a:p>
          <a:p>
            <a:pPr marL="1485900" lvl="2" indent="-571500">
              <a:spcBef>
                <a:spcPts val="600"/>
              </a:spcBef>
            </a:pPr>
            <a:r>
              <a:rPr lang="en-US" sz="3600" dirty="0"/>
              <a:t>The Gates of Sheol </a:t>
            </a:r>
            <a:r>
              <a:rPr lang="en-US" sz="3600" dirty="0">
                <a:solidFill>
                  <a:srgbClr val="FFFF99"/>
                </a:solidFill>
              </a:rPr>
              <a:t>(38:9-11)</a:t>
            </a:r>
          </a:p>
          <a:p>
            <a:pPr marL="1485900" lvl="2" indent="-571500">
              <a:spcBef>
                <a:spcPts val="600"/>
              </a:spcBef>
            </a:pPr>
            <a:r>
              <a:rPr lang="en-US" sz="3600" dirty="0"/>
              <a:t>Images of Despair </a:t>
            </a:r>
            <a:r>
              <a:rPr lang="en-US" sz="3600" dirty="0">
                <a:solidFill>
                  <a:srgbClr val="FFFF99"/>
                </a:solidFill>
              </a:rPr>
              <a:t>(38:12-14)</a:t>
            </a:r>
          </a:p>
          <a:p>
            <a:pPr marL="1485900" lvl="2" indent="-571500">
              <a:spcBef>
                <a:spcPts val="600"/>
              </a:spcBef>
            </a:pPr>
            <a:r>
              <a:rPr lang="en-US" sz="3600" dirty="0"/>
              <a:t>Divine Restoration </a:t>
            </a:r>
            <a:r>
              <a:rPr lang="en-US" sz="3600" dirty="0">
                <a:solidFill>
                  <a:srgbClr val="FFFF99"/>
                </a:solidFill>
              </a:rPr>
              <a:t>(38:15-17)</a:t>
            </a:r>
          </a:p>
          <a:p>
            <a:pPr marL="1485900" lvl="2" indent="-571500">
              <a:spcBef>
                <a:spcPts val="600"/>
              </a:spcBef>
            </a:pPr>
            <a:r>
              <a:rPr lang="en-US" sz="3600" dirty="0"/>
              <a:t>Giving Thanks in the Lord’s Temple </a:t>
            </a:r>
            <a:r>
              <a:rPr lang="en-US" sz="3600" dirty="0">
                <a:solidFill>
                  <a:srgbClr val="FFFF99"/>
                </a:solidFill>
              </a:rPr>
              <a:t>(38:18-20)</a:t>
            </a:r>
          </a:p>
        </p:txBody>
      </p:sp>
      <p:sp>
        <p:nvSpPr>
          <p:cNvPr id="4" name="TextBox 3">
            <a:extLst>
              <a:ext uri="{FF2B5EF4-FFF2-40B4-BE49-F238E27FC236}">
                <a16:creationId xmlns:a16="http://schemas.microsoft.com/office/drawing/2014/main" id="{491AF8F3-CBB7-52CF-1C18-DC1FB0362DD9}"/>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799-801)</a:t>
            </a:r>
          </a:p>
        </p:txBody>
      </p:sp>
    </p:spTree>
    <p:extLst>
      <p:ext uri="{BB962C8B-B14F-4D97-AF65-F5344CB8AC3E}">
        <p14:creationId xmlns:p14="http://schemas.microsoft.com/office/powerpoint/2010/main" val="7120722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024286"/>
          </a:xfrm>
        </p:spPr>
        <p:txBody>
          <a:bodyPr>
            <a:noAutofit/>
          </a:bodyPr>
          <a:lstStyle/>
          <a:p>
            <a:r>
              <a:rPr lang="en-US" sz="3600" dirty="0"/>
              <a:t>The Gates of Sheol (38:9-11)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189112"/>
            <a:ext cx="8849665" cy="5668888"/>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38:9</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This is the prayer of King Hezekiah of Judah when he was sick and then recovered from his illness: </a:t>
            </a:r>
            <a:r>
              <a:rPr lang="en-US" sz="3600" baseline="30000" dirty="0">
                <a:latin typeface="Cambria" panose="02040503050406030204" pitchFamily="18" charset="0"/>
                <a:ea typeface="Cambria" panose="02040503050406030204" pitchFamily="18" charset="0"/>
              </a:rPr>
              <a:t>10</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thought, ‘In the middle of my life I must walk through the gates of Sheol, I am deprived of the rest of my years.’ </a:t>
            </a:r>
            <a:r>
              <a:rPr lang="en-US" sz="3600" baseline="30000" dirty="0">
                <a:latin typeface="Cambria" panose="02040503050406030204" pitchFamily="18" charset="0"/>
                <a:ea typeface="Cambria" panose="02040503050406030204" pitchFamily="18" charset="0"/>
              </a:rPr>
              <a:t>11</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thought, ‘I will no longer see the LORD in the land of the living, I will no longer look on humankind with the inhabitants of the world. </a:t>
            </a:r>
          </a:p>
        </p:txBody>
      </p:sp>
    </p:spTree>
    <p:extLst>
      <p:ext uri="{BB962C8B-B14F-4D97-AF65-F5344CB8AC3E}">
        <p14:creationId xmlns:p14="http://schemas.microsoft.com/office/powerpoint/2010/main" val="3844087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34608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This is the prayer of King Hezekiah of Judah when he was sick and then recovered from his illness: </a:t>
            </a:r>
            <a:r>
              <a:rPr lang="en-US" sz="2400" baseline="30000" dirty="0">
                <a:latin typeface="Cambria" panose="02040503050406030204" pitchFamily="18" charset="0"/>
                <a:ea typeface="Cambria" panose="02040503050406030204" pitchFamily="18" charset="0"/>
              </a:rPr>
              <a:t>10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thought, ‘</a:t>
            </a:r>
            <a:r>
              <a:rPr lang="en-US" sz="2400" i="1" u="none" strike="noStrike" baseline="0" dirty="0">
                <a:solidFill>
                  <a:schemeClr val="accent2"/>
                </a:solidFill>
                <a:latin typeface="Cambria" panose="02040503050406030204" pitchFamily="18" charset="0"/>
                <a:ea typeface="Cambria" panose="02040503050406030204" pitchFamily="18" charset="0"/>
              </a:rPr>
              <a:t>In the middle of my life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I must walk </a:t>
            </a:r>
            <a:r>
              <a:rPr lang="en-US" sz="2400" i="1" u="none" strike="noStrike" baseline="0" dirty="0">
                <a:solidFill>
                  <a:schemeClr val="accent2"/>
                </a:solidFill>
                <a:latin typeface="Cambria" panose="02040503050406030204" pitchFamily="18" charset="0"/>
                <a:ea typeface="Cambria" panose="02040503050406030204" pitchFamily="18" charset="0"/>
              </a:rPr>
              <a:t>through the gates of Sheol</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deprived of the rest of my years.’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463825"/>
            <a:ext cx="8706423" cy="5070407"/>
          </a:xfrm>
        </p:spPr>
        <p:txBody>
          <a:bodyPr>
            <a:normAutofit lnSpcReduction="10000"/>
          </a:bodyPr>
          <a:lstStyle/>
          <a:p>
            <a:r>
              <a:rPr lang="en-US" sz="2700" dirty="0"/>
              <a:t>This section introduces a song (or psalm) of thanksgiving composed by Hezekiah after the LORD healed him from his fatal disease. </a:t>
            </a:r>
          </a:p>
          <a:p>
            <a:r>
              <a:rPr lang="en-US" sz="2700" dirty="0"/>
              <a:t>In this psalm he reflects on his experience while ill (</a:t>
            </a:r>
            <a:r>
              <a:rPr lang="en-US" sz="2700" dirty="0">
                <a:solidFill>
                  <a:srgbClr val="FFFF99"/>
                </a:solidFill>
              </a:rPr>
              <a:t>38:10-14</a:t>
            </a:r>
            <a:r>
              <a:rPr lang="en-US" sz="2700" dirty="0"/>
              <a:t>) and then offers praise for God’s healing (</a:t>
            </a:r>
            <a:r>
              <a:rPr lang="en-US" sz="2700" dirty="0">
                <a:solidFill>
                  <a:srgbClr val="FFFF99"/>
                </a:solidFill>
              </a:rPr>
              <a:t>38:15-20</a:t>
            </a:r>
            <a:r>
              <a:rPr lang="en-US" sz="2700" dirty="0"/>
              <a:t>). </a:t>
            </a:r>
          </a:p>
          <a:p>
            <a:r>
              <a:rPr lang="en-US" sz="2700" dirty="0"/>
              <a:t>It is evident that </a:t>
            </a:r>
            <a:r>
              <a:rPr lang="en-US" sz="2700" b="1" i="1" dirty="0"/>
              <a:t>during</a:t>
            </a:r>
            <a:r>
              <a:rPr lang="en-US" sz="2700" dirty="0"/>
              <a:t> his illness Hezekiah’s thoughts had been very </a:t>
            </a:r>
            <a:r>
              <a:rPr lang="en-US" sz="2700" b="1" i="1" dirty="0"/>
              <a:t>gloomy</a:t>
            </a:r>
            <a:r>
              <a:rPr lang="en-US" sz="2700" dirty="0"/>
              <a:t>: he lamented the fact that he was going to die while “</a:t>
            </a:r>
            <a:r>
              <a:rPr lang="en-US" sz="2700" i="1" dirty="0">
                <a:solidFill>
                  <a:schemeClr val="accent2">
                    <a:lumMod val="60000"/>
                    <a:lumOff val="40000"/>
                  </a:schemeClr>
                </a:solidFill>
                <a:latin typeface="Cambria" panose="02040503050406030204" pitchFamily="18" charset="0"/>
                <a:ea typeface="Cambria" panose="02040503050406030204" pitchFamily="18" charset="0"/>
              </a:rPr>
              <a:t>in the middle of [his] life </a:t>
            </a:r>
            <a:r>
              <a:rPr lang="en-US" sz="2700" dirty="0"/>
              <a:t>”. </a:t>
            </a:r>
          </a:p>
          <a:p>
            <a:r>
              <a:rPr lang="en-US" sz="2700" dirty="0"/>
              <a:t>Hezekiah would have been about thirty-nine years old at the time, which is about </a:t>
            </a:r>
            <a:r>
              <a:rPr lang="en-US" sz="2700" b="1" i="1" dirty="0"/>
              <a:t>half</a:t>
            </a:r>
            <a:r>
              <a:rPr lang="en-US" sz="2700" dirty="0"/>
              <a:t> of the expected lifespan in his day (around seventy or eighty years – see Ps. 90:10).</a:t>
            </a:r>
          </a:p>
          <a:p>
            <a:r>
              <a:rPr lang="en-US" sz="2700" dirty="0"/>
              <a:t>He describes his premature death as going “</a:t>
            </a:r>
            <a:r>
              <a:rPr lang="en-US" sz="2700" i="1" dirty="0">
                <a:solidFill>
                  <a:schemeClr val="accent2">
                    <a:lumMod val="60000"/>
                    <a:lumOff val="40000"/>
                  </a:schemeClr>
                </a:solidFill>
                <a:latin typeface="Cambria" panose="02040503050406030204" pitchFamily="18" charset="0"/>
                <a:ea typeface="Cambria" panose="02040503050406030204" pitchFamily="18" charset="0"/>
              </a:rPr>
              <a:t>through the gates of </a:t>
            </a:r>
            <a:r>
              <a:rPr lang="en-US" sz="2700" b="1" i="1" dirty="0">
                <a:solidFill>
                  <a:schemeClr val="accent2"/>
                </a:solidFill>
                <a:latin typeface="Cambria" panose="02040503050406030204" pitchFamily="18" charset="0"/>
                <a:ea typeface="Cambria" panose="02040503050406030204" pitchFamily="18" charset="0"/>
              </a:rPr>
              <a:t>Sheol</a:t>
            </a:r>
            <a:r>
              <a:rPr lang="en-US" sz="2700"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807–808)</a:t>
            </a:r>
          </a:p>
        </p:txBody>
      </p:sp>
    </p:spTree>
    <p:extLst>
      <p:ext uri="{BB962C8B-B14F-4D97-AF65-F5344CB8AC3E}">
        <p14:creationId xmlns:p14="http://schemas.microsoft.com/office/powerpoint/2010/main" val="42038780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39906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This is the prayer of King Hezekiah of Judah when he was sick and then recovered from his illness: </a:t>
            </a:r>
            <a:r>
              <a:rPr lang="en-US" sz="2400" baseline="30000" dirty="0">
                <a:latin typeface="Cambria" panose="02040503050406030204" pitchFamily="18" charset="0"/>
                <a:ea typeface="Cambria" panose="02040503050406030204" pitchFamily="18" charset="0"/>
              </a:rPr>
              <a:t>10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thought, ‘In the middle of my life I must walk through the gates of </a:t>
            </a:r>
            <a:r>
              <a:rPr lang="en-US" sz="2400" i="1" u="none" strike="noStrike" baseline="0" dirty="0">
                <a:solidFill>
                  <a:schemeClr val="accent2"/>
                </a:solidFill>
                <a:latin typeface="Cambria" panose="02040503050406030204" pitchFamily="18" charset="0"/>
                <a:ea typeface="Cambria" panose="02040503050406030204" pitchFamily="18" charset="0"/>
              </a:rPr>
              <a:t>Sheol</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am deprived of the rest of my years.’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495220"/>
            <a:ext cx="8706423" cy="4993447"/>
          </a:xfrm>
        </p:spPr>
        <p:txBody>
          <a:bodyPr>
            <a:normAutofit lnSpcReduction="10000"/>
          </a:bodyPr>
          <a:lstStyle/>
          <a:p>
            <a:r>
              <a:rPr lang="en-US" sz="2700" dirty="0"/>
              <a:t>“</a:t>
            </a:r>
            <a:r>
              <a:rPr lang="en-US" sz="2700" i="1" dirty="0">
                <a:solidFill>
                  <a:schemeClr val="accent2">
                    <a:lumMod val="60000"/>
                    <a:lumOff val="40000"/>
                  </a:schemeClr>
                </a:solidFill>
                <a:latin typeface="Cambria" panose="02040503050406030204" pitchFamily="18" charset="0"/>
                <a:ea typeface="Cambria" panose="02040503050406030204" pitchFamily="18" charset="0"/>
              </a:rPr>
              <a:t>Sheol</a:t>
            </a:r>
            <a:r>
              <a:rPr lang="en-US" sz="2700" dirty="0"/>
              <a:t>” is a term about which there is much discussion among biblical scholars. </a:t>
            </a:r>
          </a:p>
          <a:p>
            <a:r>
              <a:rPr lang="en-US" sz="2700" dirty="0"/>
              <a:t>Most modern translations simply transliterate this Hebrew word and capitalize it as the name given to the place where people go when they die. </a:t>
            </a:r>
          </a:p>
          <a:p>
            <a:r>
              <a:rPr lang="en-US" sz="2700" dirty="0"/>
              <a:t>But is it a place of punishment for the wicked (i.e. hell), or a common destiny for all mankind (i.e. the grave)? </a:t>
            </a:r>
          </a:p>
          <a:p>
            <a:r>
              <a:rPr lang="en-US" sz="2700" dirty="0"/>
              <a:t>Or perhaps, though everyone goes there, different compartments exist, reflecting the different destinations of the righteous and the wicked? </a:t>
            </a:r>
          </a:p>
          <a:p>
            <a:r>
              <a:rPr lang="en-US" sz="2700" dirty="0"/>
              <a:t>This unique term is used throughout the Old Testament to refer to the afterlife, without a lot of detail given as to exactly what that looked like.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145)</a:t>
            </a:r>
          </a:p>
        </p:txBody>
      </p:sp>
    </p:spTree>
    <p:extLst>
      <p:ext uri="{BB962C8B-B14F-4D97-AF65-F5344CB8AC3E}">
        <p14:creationId xmlns:p14="http://schemas.microsoft.com/office/powerpoint/2010/main" val="26314033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39906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This is the prayer of King Hezekiah of Judah when he was sick and then recovered from his illness: </a:t>
            </a:r>
            <a:r>
              <a:rPr lang="en-US" sz="2400" baseline="30000" dirty="0">
                <a:latin typeface="Cambria" panose="02040503050406030204" pitchFamily="18" charset="0"/>
                <a:ea typeface="Cambria" panose="02040503050406030204" pitchFamily="18" charset="0"/>
              </a:rPr>
              <a:t>10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thought, ‘In the middle of my life I must walk through the gates of Sheol, </a:t>
            </a:r>
            <a:r>
              <a:rPr lang="en-US" sz="2400" i="1" u="none" strike="noStrike" baseline="0" dirty="0">
                <a:solidFill>
                  <a:schemeClr val="accent2"/>
                </a:solidFill>
                <a:latin typeface="Cambria" panose="02040503050406030204" pitchFamily="18" charset="0"/>
                <a:ea typeface="Cambria" panose="02040503050406030204" pitchFamily="18" charset="0"/>
              </a:rPr>
              <a:t>I am deprived of the rest of my years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605106"/>
            <a:ext cx="8706423" cy="5046859"/>
          </a:xfrm>
        </p:spPr>
        <p:txBody>
          <a:bodyPr>
            <a:normAutofit fontScale="92500" lnSpcReduction="10000"/>
          </a:bodyPr>
          <a:lstStyle/>
          <a:p>
            <a:r>
              <a:rPr lang="en-US" sz="3300" dirty="0"/>
              <a:t>Hezekiah then says,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I am deprived of the rest of my years</a:t>
            </a:r>
            <a:r>
              <a:rPr lang="en-US" sz="3300" dirty="0"/>
              <a:t>”. </a:t>
            </a:r>
          </a:p>
          <a:p>
            <a:r>
              <a:rPr lang="en-US" sz="3300" dirty="0"/>
              <a:t>The Hebrew word that Hezekiah uses here (translated “</a:t>
            </a:r>
            <a:r>
              <a:rPr lang="en-US" i="1" dirty="0">
                <a:solidFill>
                  <a:schemeClr val="accent2">
                    <a:lumMod val="60000"/>
                    <a:lumOff val="40000"/>
                  </a:schemeClr>
                </a:solidFill>
                <a:latin typeface="Cambria" panose="02040503050406030204" pitchFamily="18" charset="0"/>
                <a:ea typeface="Cambria" panose="02040503050406030204" pitchFamily="18" charset="0"/>
              </a:rPr>
              <a:t>deprived</a:t>
            </a:r>
            <a:r>
              <a:rPr lang="en-US" sz="3300" dirty="0"/>
              <a:t>”) implies that he viewed this “deprivation” of the latter portion of his life a </a:t>
            </a:r>
            <a:r>
              <a:rPr lang="en-US" sz="3300" b="1" i="1" dirty="0"/>
              <a:t>punishment</a:t>
            </a:r>
            <a:r>
              <a:rPr lang="en-US" sz="3300" dirty="0"/>
              <a:t> – which then only </a:t>
            </a:r>
            <a:r>
              <a:rPr lang="en-US" sz="3300" b="1" i="1" dirty="0"/>
              <a:t>adds</a:t>
            </a:r>
            <a:r>
              <a:rPr lang="en-US" sz="3300" dirty="0"/>
              <a:t> to his bitterness.</a:t>
            </a:r>
          </a:p>
          <a:p>
            <a:r>
              <a:rPr lang="en-US" sz="3300" dirty="0"/>
              <a:t>In other words, in the normal course of events Hezekiah might have expected a longer life.</a:t>
            </a:r>
          </a:p>
          <a:p>
            <a:r>
              <a:rPr lang="en-US" sz="3300" dirty="0"/>
              <a:t>But now he believes that, because of his sins, God is taking away from him what would ordinarily remain of his life.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J.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 Volume 2</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Eerdmans; pp. 517–518</a:t>
            </a:r>
          </a:p>
        </p:txBody>
      </p:sp>
    </p:spTree>
    <p:extLst>
      <p:ext uri="{BB962C8B-B14F-4D97-AF65-F5344CB8AC3E}">
        <p14:creationId xmlns:p14="http://schemas.microsoft.com/office/powerpoint/2010/main" val="6764436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06352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thought, ‘I will no longer see the LORD </a:t>
            </a:r>
            <a:r>
              <a:rPr lang="en-US" sz="2400" i="1" u="none" strike="noStrike" baseline="0" dirty="0">
                <a:solidFill>
                  <a:schemeClr val="accent2"/>
                </a:solidFill>
                <a:latin typeface="Cambria" panose="02040503050406030204" pitchFamily="18" charset="0"/>
                <a:ea typeface="Cambria" panose="02040503050406030204" pitchFamily="18" charset="0"/>
              </a:rPr>
              <a:t>in the land of the living</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I will no longer look on humankind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with the inhabitants of the world.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93037"/>
            <a:ext cx="8706423" cy="5184216"/>
          </a:xfrm>
        </p:spPr>
        <p:txBody>
          <a:bodyPr>
            <a:normAutofit lnSpcReduction="10000"/>
          </a:bodyPr>
          <a:lstStyle/>
          <a:p>
            <a:r>
              <a:rPr lang="en-US" dirty="0"/>
              <a:t>Hezekiah is speaking as an Old Testament believer for whom the kind of life that he would experience after death was </a:t>
            </a:r>
            <a:r>
              <a:rPr lang="en-US" b="1" i="1" dirty="0"/>
              <a:t>somewhat unclear </a:t>
            </a:r>
            <a:r>
              <a:rPr lang="en-US" dirty="0"/>
              <a:t>because, at that point, there been very little revelation concerning it. </a:t>
            </a:r>
          </a:p>
          <a:p>
            <a:r>
              <a:rPr lang="en-US" dirty="0"/>
              <a:t>So, Hezekiah does not focus here on what lies </a:t>
            </a:r>
            <a:r>
              <a:rPr lang="en-US" b="1" i="1" dirty="0"/>
              <a:t>beyond death</a:t>
            </a:r>
            <a:r>
              <a:rPr lang="en-US" dirty="0"/>
              <a:t>, but on what he knows he will leave behind in </a:t>
            </a:r>
            <a:r>
              <a:rPr lang="en-US" b="1" i="1" dirty="0"/>
              <a:t>this</a:t>
            </a:r>
            <a:r>
              <a:rPr lang="en-US" dirty="0"/>
              <a:t> </a:t>
            </a:r>
            <a:r>
              <a:rPr lang="en-US" b="1" i="1" dirty="0"/>
              <a:t>life</a:t>
            </a:r>
            <a:r>
              <a:rPr lang="en-US" dirty="0"/>
              <a:t>. </a:t>
            </a:r>
          </a:p>
          <a:p>
            <a:r>
              <a:rPr lang="en-US" dirty="0"/>
              <a:t>For example, he had enjoyed fellowship with the LORD as he worshiped in the temple, and it appears to him that he when he dies, he is going to lose this.</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4"/>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 Study Commentary on Isaiah Volume I: Chapters 1-39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 809)</a:t>
            </a:r>
          </a:p>
        </p:txBody>
      </p:sp>
    </p:spTree>
    <p:extLst>
      <p:ext uri="{BB962C8B-B14F-4D97-AF65-F5344CB8AC3E}">
        <p14:creationId xmlns:p14="http://schemas.microsoft.com/office/powerpoint/2010/main" val="30281492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p:txBody>
          <a:bodyPr/>
          <a:lstStyle/>
          <a:p>
            <a:endParaRPr lang="en-US" dirty="0"/>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06352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38:11</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 thought, ‘I will no longer see the LORD </a:t>
            </a:r>
            <a:r>
              <a:rPr lang="en-US" sz="2400" i="1" u="none" strike="noStrike" baseline="0" dirty="0">
                <a:solidFill>
                  <a:schemeClr val="accent2"/>
                </a:solidFill>
                <a:latin typeface="Cambria" panose="02040503050406030204" pitchFamily="18" charset="0"/>
                <a:ea typeface="Cambria" panose="02040503050406030204" pitchFamily="18" charset="0"/>
              </a:rPr>
              <a:t>in the land of the living</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I will no longer look on humankind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with the inhabitants of the </a:t>
            </a:r>
            <a:r>
              <a:rPr lang="en-US" sz="2400" i="1" dirty="0">
                <a:solidFill>
                  <a:schemeClr val="accent2"/>
                </a:solidFill>
                <a:latin typeface="Cambria" panose="02040503050406030204" pitchFamily="18" charset="0"/>
                <a:ea typeface="Cambria" panose="02040503050406030204" pitchFamily="18" charset="0"/>
              </a:rPr>
              <a:t>world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33504" y="1193037"/>
            <a:ext cx="8706423" cy="5184216"/>
          </a:xfrm>
        </p:spPr>
        <p:txBody>
          <a:bodyPr>
            <a:normAutofit fontScale="92500" lnSpcReduction="20000"/>
          </a:bodyPr>
          <a:lstStyle/>
          <a:p>
            <a:r>
              <a:rPr lang="en-US" sz="3600" dirty="0"/>
              <a:t>In the second part of this verse, Hezekiah draws a parallel between divine and </a:t>
            </a:r>
            <a:r>
              <a:rPr lang="en-US" sz="3600" b="1" i="1" dirty="0"/>
              <a:t>human</a:t>
            </a:r>
            <a:r>
              <a:rPr lang="en-US" sz="3600" dirty="0"/>
              <a:t> fellowship. </a:t>
            </a:r>
          </a:p>
          <a:p>
            <a:r>
              <a:rPr lang="en-US" sz="3600" dirty="0"/>
              <a:t>He expects that, </a:t>
            </a:r>
            <a:r>
              <a:rPr lang="en-US" sz="3600" b="1" i="1" dirty="0"/>
              <a:t>not only </a:t>
            </a:r>
            <a:r>
              <a:rPr lang="en-US" sz="3600" dirty="0"/>
              <a:t>will he miss the fellowship that he has had with the </a:t>
            </a:r>
            <a:r>
              <a:rPr lang="en-US" sz="3600" b="1" i="1" dirty="0"/>
              <a:t>LORD</a:t>
            </a:r>
            <a:r>
              <a:rPr lang="en-US" sz="3600" dirty="0"/>
              <a:t> “</a:t>
            </a:r>
            <a:r>
              <a:rPr lang="en-US" sz="3600" i="1" dirty="0">
                <a:solidFill>
                  <a:srgbClr val="F4B183"/>
                </a:solidFill>
                <a:latin typeface="Cambria" panose="02040503050406030204" pitchFamily="18" charset="0"/>
                <a:ea typeface="Cambria" panose="02040503050406030204" pitchFamily="18" charset="0"/>
              </a:rPr>
              <a:t>in the land of the living</a:t>
            </a:r>
            <a:r>
              <a:rPr lang="en-US" sz="3600" dirty="0"/>
              <a:t>”, but he will </a:t>
            </a:r>
            <a:r>
              <a:rPr lang="en-US" sz="3600" b="1" i="1" dirty="0"/>
              <a:t>also</a:t>
            </a:r>
            <a:r>
              <a:rPr lang="en-US" sz="3600" dirty="0"/>
              <a:t> miss the fellowship that he’s come to enjoy with other</a:t>
            </a:r>
            <a:r>
              <a:rPr lang="en-US" sz="3600" b="1" i="1" dirty="0"/>
              <a:t> people</a:t>
            </a:r>
            <a:r>
              <a:rPr lang="en-US" sz="3600" dirty="0"/>
              <a:t> in this “</a:t>
            </a:r>
            <a:r>
              <a:rPr lang="en-US" sz="3600" i="1" dirty="0">
                <a:solidFill>
                  <a:schemeClr val="accent2">
                    <a:lumMod val="60000"/>
                    <a:lumOff val="40000"/>
                  </a:schemeClr>
                </a:solidFill>
                <a:latin typeface="Cambria" panose="02040503050406030204" pitchFamily="18" charset="0"/>
                <a:ea typeface="Cambria" panose="02040503050406030204" pitchFamily="18" charset="0"/>
              </a:rPr>
              <a:t>world</a:t>
            </a:r>
            <a:r>
              <a:rPr lang="en-US" sz="3600" dirty="0"/>
              <a:t>”.</a:t>
            </a:r>
          </a:p>
          <a:p>
            <a:r>
              <a:rPr lang="en-US" sz="3600" dirty="0"/>
              <a:t>Ultimately this kind of fellowship is what life is about for the people of God. </a:t>
            </a:r>
          </a:p>
          <a:p>
            <a:r>
              <a:rPr lang="en-US" sz="3600" dirty="0"/>
              <a:t>We were made for God and for one another, and to think that he might be </a:t>
            </a:r>
            <a:r>
              <a:rPr lang="en-US" sz="3600" b="1" i="1" dirty="0"/>
              <a:t>deprived</a:t>
            </a:r>
            <a:r>
              <a:rPr lang="en-US" sz="3600" dirty="0"/>
              <a:t> of these causes Hezekiah great depression and despair.</a:t>
            </a:r>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69332"/>
          </a:xfrm>
          <a:prstGeom prst="rect">
            <a:avLst/>
          </a:prstGeom>
          <a:noFill/>
        </p:spPr>
        <p:txBody>
          <a:bodyPr wrap="square" rtlCol="0">
            <a:spAutoFit/>
          </a:bodyPr>
          <a:lstStyle/>
          <a:p>
            <a:pPr>
              <a:defRPr/>
            </a:pPr>
            <a:r>
              <a:rPr lang="en-US" sz="1800" dirty="0">
                <a:solidFill>
                  <a:schemeClr val="bg1"/>
                </a:solidFill>
              </a:rPr>
              <a:t>Oswalt, John N. </a:t>
            </a:r>
            <a:r>
              <a:rPr lang="en-US" sz="1800" i="1" dirty="0">
                <a:solidFill>
                  <a:schemeClr val="bg1"/>
                </a:solidFill>
              </a:rPr>
              <a:t>The Book of Isaiah, Chapters 1–39 (The NIC on the OT) </a:t>
            </a:r>
            <a:r>
              <a:rPr lang="en-US" sz="1800" dirty="0">
                <a:solidFill>
                  <a:schemeClr val="bg1"/>
                </a:solidFill>
              </a:rPr>
              <a:t>(p. 683). Eerdmans.</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119603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143675</TotalTime>
  <Words>4099</Words>
  <Application>Microsoft Office PowerPoint</Application>
  <PresentationFormat>On-screen Show (4:3)</PresentationFormat>
  <Paragraphs>160</Paragraphs>
  <Slides>29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Calibri</vt:lpstr>
      <vt:lpstr>Calibri Light</vt:lpstr>
      <vt:lpstr>Cambria</vt:lpstr>
      <vt:lpstr>Century Gothic</vt:lpstr>
      <vt:lpstr>Office Theme</vt:lpstr>
      <vt:lpstr>2_Office Theme</vt:lpstr>
      <vt:lpstr>Highlights     From the  Book of  Isaiah</vt:lpstr>
      <vt:lpstr>Outline of the Book of Isaiah</vt:lpstr>
      <vt:lpstr>Hezekiah’s Illness and Recovery (38:1-22)</vt:lpstr>
      <vt:lpstr>The Gates of Sheol (38:9-11)</vt:lpstr>
      <vt:lpstr>PowerPoint Presentation</vt:lpstr>
      <vt:lpstr>PowerPoint Presentation</vt:lpstr>
      <vt:lpstr>PowerPoint Presentation</vt:lpstr>
      <vt:lpstr>PowerPoint Presentation</vt:lpstr>
      <vt:lpstr>PowerPoint Presentation</vt:lpstr>
      <vt:lpstr>Images of Despair (38:12-14)</vt:lpstr>
      <vt:lpstr>PowerPoint Presentation</vt:lpstr>
      <vt:lpstr>PowerPoint Presentation</vt:lpstr>
      <vt:lpstr>PowerPoint Presentation</vt:lpstr>
      <vt:lpstr>PowerPoint Presentation</vt:lpstr>
      <vt:lpstr>Divine Restoration (38:15-17)</vt:lpstr>
      <vt:lpstr>PowerPoint Presentation</vt:lpstr>
      <vt:lpstr>PowerPoint Presentation</vt:lpstr>
      <vt:lpstr>PowerPoint Presentation</vt:lpstr>
      <vt:lpstr>PowerPoint Presentation</vt:lpstr>
      <vt:lpstr>Giving Thanks in the Lord’s Temple (38:18-20)</vt:lpstr>
      <vt:lpstr>PowerPoint Presentation</vt:lpstr>
      <vt:lpstr>PowerPoint Presentation</vt:lpstr>
      <vt:lpstr>PowerPoint Presentation</vt:lpstr>
      <vt:lpstr>PowerPoint Presentation</vt:lpstr>
      <vt:lpstr>PowerPoint Presentation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1846</cp:revision>
  <cp:lastPrinted>2023-10-15T14:10:42Z</cp:lastPrinted>
  <dcterms:created xsi:type="dcterms:W3CDTF">2022-12-04T03:23:23Z</dcterms:created>
  <dcterms:modified xsi:type="dcterms:W3CDTF">2023-10-15T14:15:59Z</dcterms:modified>
</cp:coreProperties>
</file>