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41"/>
  </p:notesMasterIdLst>
  <p:handoutMasterIdLst>
    <p:handoutMasterId r:id="rId42"/>
  </p:handoutMasterIdLst>
  <p:sldIdLst>
    <p:sldId id="4322" r:id="rId3"/>
    <p:sldId id="3596" r:id="rId4"/>
    <p:sldId id="4370" r:id="rId5"/>
    <p:sldId id="4333" r:id="rId6"/>
    <p:sldId id="4327" r:id="rId7"/>
    <p:sldId id="4310" r:id="rId8"/>
    <p:sldId id="4330" r:id="rId9"/>
    <p:sldId id="4331" r:id="rId10"/>
    <p:sldId id="4334" r:id="rId11"/>
    <p:sldId id="3598" r:id="rId12"/>
    <p:sldId id="4335" r:id="rId13"/>
    <p:sldId id="4338" r:id="rId14"/>
    <p:sldId id="4340" r:id="rId15"/>
    <p:sldId id="4345" r:id="rId16"/>
    <p:sldId id="4325" r:id="rId17"/>
    <p:sldId id="4346" r:id="rId18"/>
    <p:sldId id="4347" r:id="rId19"/>
    <p:sldId id="4348" r:id="rId20"/>
    <p:sldId id="4349" r:id="rId21"/>
    <p:sldId id="4351" r:id="rId22"/>
    <p:sldId id="4329" r:id="rId23"/>
    <p:sldId id="4352" r:id="rId24"/>
    <p:sldId id="4353" r:id="rId25"/>
    <p:sldId id="4380" r:id="rId26"/>
    <p:sldId id="4372" r:id="rId27"/>
    <p:sldId id="4371" r:id="rId28"/>
    <p:sldId id="4357" r:id="rId29"/>
    <p:sldId id="4326" r:id="rId30"/>
    <p:sldId id="4358" r:id="rId31"/>
    <p:sldId id="4375" r:id="rId32"/>
    <p:sldId id="4376" r:id="rId33"/>
    <p:sldId id="4377" r:id="rId34"/>
    <p:sldId id="4378" r:id="rId35"/>
    <p:sldId id="4379" r:id="rId36"/>
    <p:sldId id="4366" r:id="rId37"/>
    <p:sldId id="4367" r:id="rId38"/>
    <p:sldId id="4368" r:id="rId39"/>
    <p:sldId id="4381" r:id="rId40"/>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B183"/>
    <a:srgbClr val="FFFF99"/>
    <a:srgbClr val="0000FF"/>
    <a:srgbClr val="FFF4E7"/>
    <a:srgbClr val="FFF2CC"/>
    <a:srgbClr val="3D481F"/>
    <a:srgbClr val="334017"/>
    <a:srgbClr val="FFCCCC"/>
    <a:srgbClr val="3E491F"/>
    <a:srgbClr val="3440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48" autoAdjust="0"/>
    <p:restoredTop sz="94636" autoAdjust="0"/>
  </p:normalViewPr>
  <p:slideViewPr>
    <p:cSldViewPr snapToGrid="0">
      <p:cViewPr varScale="1">
        <p:scale>
          <a:sx n="162" d="100"/>
          <a:sy n="162" d="100"/>
        </p:scale>
        <p:origin x="1096" y="100"/>
      </p:cViewPr>
      <p:guideLst/>
    </p:cSldViewPr>
  </p:slideViewPr>
  <p:notesTextViewPr>
    <p:cViewPr>
      <p:scale>
        <a:sx n="1" d="1"/>
        <a:sy n="1" d="1"/>
      </p:scale>
      <p:origin x="0" y="0"/>
    </p:cViewPr>
  </p:notesTextViewPr>
  <p:sorterViewPr>
    <p:cViewPr>
      <p:scale>
        <a:sx n="100" d="100"/>
        <a:sy n="100" d="100"/>
      </p:scale>
      <p:origin x="0" y="-47284"/>
    </p:cViewPr>
  </p:sorter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handoutMaster" Target="handoutMasters/handoutMaster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11/11/2023</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11/11/2023</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11/11/2023</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11/11/2023</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11/11/2023</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11/11/2023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11/11/2023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11/11/2023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11/11/2023</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11/11/2023</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11/11/2023</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11/11/2023</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11/11/2023</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11/11/2023</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11/11/2023</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11/11/2023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17.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3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3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42644EB-3F5F-EA2D-2D0C-28D56C902C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54AB2C89-0599-CA33-72B1-16350A6720C9}"/>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D7E56C7F-388E-A031-CB9B-C90A23AC59B5}"/>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BD4CB24-A0F0-4E6E-D4A2-DE300945CBE9}"/>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9468700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1"/>
            <a:ext cx="9144000" cy="2613692"/>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600" b="0" baseline="30000" dirty="0">
                <a:solidFill>
                  <a:schemeClr val="bg1"/>
                </a:solidFill>
                <a:latin typeface="Cambria" panose="02040503050406030204" pitchFamily="18" charset="0"/>
                <a:ea typeface="Cambria" panose="02040503050406030204" pitchFamily="18" charset="0"/>
              </a:rPr>
              <a:t>Isaiah 40:3</a:t>
            </a:r>
            <a:r>
              <a:rPr lang="en-US" sz="2600" b="0" i="1" u="none" strike="noStrike" baseline="0" dirty="0">
                <a:solidFill>
                  <a:schemeClr val="bg1"/>
                </a:solidFill>
                <a:latin typeface="Cambria" panose="02040503050406030204" pitchFamily="18" charset="0"/>
                <a:ea typeface="Cambria" panose="02040503050406030204" pitchFamily="18" charset="0"/>
              </a:rPr>
              <a:t> </a:t>
            </a:r>
            <a:r>
              <a:rPr lang="en-US" sz="2600" b="0" i="1" u="none" strike="noStrike" baseline="0" dirty="0">
                <a:solidFill>
                  <a:schemeClr val="accent2"/>
                </a:solidFill>
                <a:latin typeface="Cambria" panose="02040503050406030204" pitchFamily="18" charset="0"/>
                <a:ea typeface="Cambria" panose="02040503050406030204" pitchFamily="18" charset="0"/>
              </a:rPr>
              <a:t>A voice cries: “In the wilderness prepare the way of the LORD; make straight in the desert a highway for our God. </a:t>
            </a:r>
            <a:r>
              <a:rPr lang="en-US" sz="2600" b="0" baseline="30000" dirty="0">
                <a:solidFill>
                  <a:schemeClr val="bg1"/>
                </a:solidFill>
                <a:latin typeface="Cambria" panose="02040503050406030204" pitchFamily="18" charset="0"/>
                <a:ea typeface="Cambria" panose="02040503050406030204" pitchFamily="18" charset="0"/>
              </a:rPr>
              <a:t>4</a:t>
            </a:r>
            <a:r>
              <a:rPr lang="en-US" sz="2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Every valley shall be lifted up, and every mountain and hill be made low; the uneven ground shall become level, and the rough places a plain. </a:t>
            </a:r>
            <a:r>
              <a:rPr lang="en-US" sz="2600" b="0" baseline="30000" dirty="0">
                <a:solidFill>
                  <a:schemeClr val="bg1"/>
                </a:solidFill>
                <a:latin typeface="Cambria" panose="02040503050406030204" pitchFamily="18" charset="0"/>
                <a:ea typeface="Cambria" panose="02040503050406030204" pitchFamily="18" charset="0"/>
              </a:rPr>
              <a:t>5</a:t>
            </a:r>
            <a:r>
              <a:rPr lang="en-US" sz="2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And the glory of the LORD shall be revealed, and all flesh shall see it together, for the mouth of the LORD has spoken.” (ESV)</a:t>
            </a:r>
            <a:endParaRPr kumimoji="0" lang="en-US" sz="26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2609769"/>
            <a:ext cx="9144000" cy="231543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6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rPr>
              <a:t>Mark 1:2 </a:t>
            </a:r>
            <a:r>
              <a:rPr lang="en-US" sz="2600" b="0" i="1" dirty="0">
                <a:solidFill>
                  <a:srgbClr val="5B9BD5">
                    <a:lumMod val="40000"/>
                    <a:lumOff val="60000"/>
                  </a:srgbClr>
                </a:solidFill>
                <a:latin typeface="Cambria" panose="02040503050406030204" pitchFamily="18" charset="0"/>
                <a:ea typeface="Cambria" panose="02040503050406030204" pitchFamily="18" charset="0"/>
              </a:rPr>
              <a:t>As it is written in Isaiah the prophet, “Behold, I send my messenger before your face, who will prepare your way, </a:t>
            </a:r>
            <a:r>
              <a:rPr lang="en-US" sz="2600" b="0" baseline="30000" dirty="0">
                <a:solidFill>
                  <a:prstClr val="white"/>
                </a:solidFill>
                <a:latin typeface="Cambria" panose="02040503050406030204" pitchFamily="18" charset="0"/>
                <a:ea typeface="Cambria" panose="02040503050406030204" pitchFamily="18" charset="0"/>
              </a:rPr>
              <a:t>3</a:t>
            </a:r>
            <a:r>
              <a:rPr lang="en-US" sz="2600" b="0" i="1" dirty="0">
                <a:solidFill>
                  <a:srgbClr val="5B9BD5">
                    <a:lumMod val="40000"/>
                    <a:lumOff val="60000"/>
                  </a:srgbClr>
                </a:solidFill>
                <a:latin typeface="Cambria" panose="02040503050406030204" pitchFamily="18" charset="0"/>
                <a:ea typeface="Cambria" panose="02040503050406030204" pitchFamily="18" charset="0"/>
              </a:rPr>
              <a:t> </a:t>
            </a:r>
            <a:r>
              <a:rPr lang="en-US" sz="2600" b="0" i="1" dirty="0">
                <a:solidFill>
                  <a:srgbClr val="00B0F0"/>
                </a:solidFill>
                <a:latin typeface="Cambria" panose="02040503050406030204" pitchFamily="18" charset="0"/>
                <a:ea typeface="Cambria" panose="02040503050406030204" pitchFamily="18" charset="0"/>
              </a:rPr>
              <a:t>the voice of one crying in the wilderness: ‘Prepare the way of the Lord, make his paths straight</a:t>
            </a:r>
            <a:r>
              <a:rPr lang="en-US" sz="2600" b="0" i="1" dirty="0">
                <a:solidFill>
                  <a:srgbClr val="5B9BD5">
                    <a:lumMod val="40000"/>
                    <a:lumOff val="60000"/>
                  </a:srgbClr>
                </a:solidFill>
                <a:latin typeface="Cambria" panose="02040503050406030204" pitchFamily="18" charset="0"/>
                <a:ea typeface="Cambria" panose="02040503050406030204" pitchFamily="18" charset="0"/>
              </a:rPr>
              <a:t>,’” </a:t>
            </a:r>
            <a:r>
              <a:rPr lang="en-US" sz="2600" b="0" baseline="30000" dirty="0">
                <a:solidFill>
                  <a:prstClr val="white"/>
                </a:solidFill>
                <a:latin typeface="Cambria" panose="02040503050406030204" pitchFamily="18" charset="0"/>
                <a:ea typeface="Cambria" panose="02040503050406030204" pitchFamily="18" charset="0"/>
              </a:rPr>
              <a:t>4</a:t>
            </a:r>
            <a:r>
              <a:rPr lang="en-US" sz="2600" b="0" i="1" dirty="0">
                <a:solidFill>
                  <a:srgbClr val="5B9BD5">
                    <a:lumMod val="40000"/>
                    <a:lumOff val="60000"/>
                  </a:srgbClr>
                </a:solidFill>
                <a:latin typeface="Cambria" panose="02040503050406030204" pitchFamily="18" charset="0"/>
                <a:ea typeface="Cambria" panose="02040503050406030204" pitchFamily="18" charset="0"/>
              </a:rPr>
              <a:t> John appeared, baptizing in the wilderness and proclaiming a baptism of repentance for the forgiveness of sins. (ESV)</a:t>
            </a:r>
            <a:endParaRPr kumimoji="0" lang="en-US" sz="26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endParaRPr>
          </a:p>
        </p:txBody>
      </p:sp>
    </p:spTree>
    <p:extLst>
      <p:ext uri="{BB962C8B-B14F-4D97-AF65-F5344CB8AC3E}">
        <p14:creationId xmlns:p14="http://schemas.microsoft.com/office/powerpoint/2010/main" val="128658726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184450" y="2613693"/>
            <a:ext cx="8724082" cy="3904842"/>
          </a:xfrm>
        </p:spPr>
        <p:txBody>
          <a:bodyPr>
            <a:normAutofit fontScale="92500" lnSpcReduction="20000"/>
          </a:bodyPr>
          <a:lstStyle/>
          <a:p>
            <a:r>
              <a:rPr lang="en-US" sz="2800" dirty="0"/>
              <a:t>Mark tells us in Mark 1:2 that he is going to quote from Isaiah; and that is </a:t>
            </a:r>
            <a:r>
              <a:rPr lang="en-US" sz="2800" b="1" i="1" dirty="0"/>
              <a:t>exactly</a:t>
            </a:r>
            <a:r>
              <a:rPr lang="en-US" sz="2800" dirty="0"/>
              <a:t> what he does – though </a:t>
            </a:r>
            <a:r>
              <a:rPr lang="en-US" sz="2800" b="1" i="1" dirty="0"/>
              <a:t>not immediately</a:t>
            </a:r>
            <a:r>
              <a:rPr lang="en-US" sz="2800" dirty="0"/>
              <a:t>. </a:t>
            </a:r>
          </a:p>
          <a:p>
            <a:r>
              <a:rPr lang="en-US" sz="2800" b="1" i="1" dirty="0"/>
              <a:t>First</a:t>
            </a:r>
            <a:r>
              <a:rPr lang="en-US" sz="2800" dirty="0"/>
              <a:t>, Mark quotes Mal 3:1: “</a:t>
            </a:r>
            <a:r>
              <a:rPr lang="en-US" sz="2800" i="1" dirty="0">
                <a:solidFill>
                  <a:srgbClr val="5B9BD5">
                    <a:lumMod val="40000"/>
                    <a:lumOff val="60000"/>
                  </a:srgbClr>
                </a:solidFill>
                <a:latin typeface="Cambria" panose="02040503050406030204" pitchFamily="18" charset="0"/>
                <a:ea typeface="Cambria" panose="02040503050406030204" pitchFamily="18" charset="0"/>
              </a:rPr>
              <a:t>Behold, I send my </a:t>
            </a:r>
            <a:r>
              <a:rPr lang="en-US" sz="2800" b="1" i="1" dirty="0">
                <a:solidFill>
                  <a:srgbClr val="00B0F0"/>
                </a:solidFill>
                <a:latin typeface="Cambria" panose="02040503050406030204" pitchFamily="18" charset="0"/>
                <a:ea typeface="Cambria" panose="02040503050406030204" pitchFamily="18" charset="0"/>
              </a:rPr>
              <a:t>messenger</a:t>
            </a:r>
            <a:r>
              <a:rPr lang="en-US" sz="2800" i="1" dirty="0">
                <a:solidFill>
                  <a:srgbClr val="5B9BD5">
                    <a:lumMod val="40000"/>
                    <a:lumOff val="60000"/>
                  </a:srgbClr>
                </a:solidFill>
                <a:latin typeface="Cambria" panose="02040503050406030204" pitchFamily="18" charset="0"/>
                <a:ea typeface="Cambria" panose="02040503050406030204" pitchFamily="18" charset="0"/>
              </a:rPr>
              <a:t> before your face, who will prepare your way</a:t>
            </a:r>
            <a:r>
              <a:rPr lang="en-US" sz="2800" dirty="0"/>
              <a:t>”</a:t>
            </a:r>
          </a:p>
          <a:p>
            <a:r>
              <a:rPr lang="en-US" sz="2800" b="1" i="1" dirty="0"/>
              <a:t>Then</a:t>
            </a:r>
            <a:r>
              <a:rPr lang="en-US" sz="2800" dirty="0"/>
              <a:t> he quotes Isaiah 40:3 – “</a:t>
            </a:r>
            <a:r>
              <a:rPr lang="en-US" sz="2800" i="1" dirty="0">
                <a:solidFill>
                  <a:srgbClr val="5B9BD5">
                    <a:lumMod val="40000"/>
                    <a:lumOff val="60000"/>
                  </a:srgbClr>
                </a:solidFill>
                <a:latin typeface="Cambria" panose="02040503050406030204" pitchFamily="18" charset="0"/>
                <a:ea typeface="Cambria" panose="02040503050406030204" pitchFamily="18" charset="0"/>
              </a:rPr>
              <a:t>the voice of one crying in the wilderness: ‘Prepare the way of the Lord, make his paths straight</a:t>
            </a:r>
            <a:r>
              <a:rPr lang="en-US" sz="2800" dirty="0"/>
              <a:t>” </a:t>
            </a:r>
          </a:p>
          <a:p>
            <a:r>
              <a:rPr lang="en-US" sz="2800" dirty="0"/>
              <a:t>The Isaiah reference is </a:t>
            </a:r>
            <a:r>
              <a:rPr lang="en-US" sz="2800" b="1" i="1" dirty="0"/>
              <a:t>clarified</a:t>
            </a:r>
            <a:r>
              <a:rPr lang="en-US" sz="2800" dirty="0"/>
              <a:t> by the Malachi reference:</a:t>
            </a:r>
          </a:p>
          <a:p>
            <a:r>
              <a:rPr lang="en-US" sz="2800" dirty="0"/>
              <a:t>If we reflect </a:t>
            </a:r>
            <a:r>
              <a:rPr lang="en-US" sz="2800" b="1" i="1" dirty="0"/>
              <a:t>first</a:t>
            </a:r>
            <a:r>
              <a:rPr lang="en-US" sz="2800" dirty="0"/>
              <a:t> on the quotation from Malachi, and </a:t>
            </a:r>
            <a:r>
              <a:rPr lang="en-US" sz="2800" b="1" i="1" dirty="0"/>
              <a:t>then</a:t>
            </a:r>
            <a:r>
              <a:rPr lang="en-US" sz="2800" dirty="0"/>
              <a:t> read the quote from Isaiah, it helps us to understand that the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voice</a:t>
            </a:r>
            <a:r>
              <a:rPr lang="en-US" sz="2800" dirty="0"/>
              <a:t>” to whom Isaiah refers is not just a disembodied voice but is, in fact, the voice of the Lord’s “</a:t>
            </a:r>
            <a:r>
              <a:rPr lang="en-US" sz="2800" i="1" dirty="0">
                <a:solidFill>
                  <a:srgbClr val="5B9BD5">
                    <a:lumMod val="40000"/>
                    <a:lumOff val="60000"/>
                  </a:srgbClr>
                </a:solidFill>
                <a:latin typeface="Cambria" panose="02040503050406030204" pitchFamily="18" charset="0"/>
                <a:ea typeface="Cambria" panose="02040503050406030204" pitchFamily="18" charset="0"/>
              </a:rPr>
              <a:t>messenger</a:t>
            </a:r>
            <a:r>
              <a:rPr lang="en-US" sz="2800" dirty="0"/>
              <a:t>.”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white"/>
                </a:solidFill>
                <a:effectLst/>
                <a:uLnTx/>
                <a:uFillTx/>
                <a:latin typeface="Calibri" panose="020F0502020204030204"/>
                <a:ea typeface="+mn-ea"/>
                <a:cs typeface="+mn-cs"/>
              </a:rPr>
              <a:t>Hendriksen, William . </a:t>
            </a:r>
            <a:r>
              <a:rPr kumimoji="0" lang="de-DE" sz="1800" b="0" i="1" u="none" strike="noStrike" kern="1200" cap="none" spc="0" normalizeH="0" baseline="0" noProof="0" dirty="0">
                <a:ln>
                  <a:noFill/>
                </a:ln>
                <a:solidFill>
                  <a:prstClr val="white"/>
                </a:solidFill>
                <a:effectLst/>
                <a:uLnTx/>
                <a:uFillTx/>
                <a:latin typeface="Calibri" panose="020F0502020204030204"/>
                <a:ea typeface="+mn-ea"/>
                <a:cs typeface="+mn-cs"/>
              </a:rPr>
              <a:t>Mark</a:t>
            </a:r>
            <a:r>
              <a:rPr kumimoji="0" lang="de-DE" sz="1800" b="0" i="0" u="none" strike="noStrike" kern="1200" cap="none" spc="0" normalizeH="0" baseline="0" noProof="0" dirty="0">
                <a:ln>
                  <a:noFill/>
                </a:ln>
                <a:solidFill>
                  <a:prstClr val="white"/>
                </a:solidFill>
                <a:effectLst/>
                <a:uLnTx/>
                <a:uFillTx/>
                <a:latin typeface="Calibri" panose="020F0502020204030204"/>
                <a:ea typeface="+mn-ea"/>
                <a:cs typeface="+mn-cs"/>
              </a:rPr>
              <a:t> (p. 46). </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6"/>
            <a:ext cx="9144000" cy="71758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40:3</a:t>
            </a:r>
            <a:r>
              <a:rPr kumimoji="0" lang="en-US" sz="2400" b="0" i="1"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j-cs"/>
              </a:rPr>
              <a:t> </a:t>
            </a:r>
            <a:r>
              <a:rPr lang="en-US" sz="2400" b="0" i="1" dirty="0">
                <a:solidFill>
                  <a:srgbClr val="ED7D31">
                    <a:lumMod val="60000"/>
                    <a:lumOff val="40000"/>
                  </a:srgbClr>
                </a:solidFill>
                <a:latin typeface="Cambria" panose="02040503050406030204" pitchFamily="18" charset="0"/>
                <a:ea typeface="Cambria" panose="02040503050406030204" pitchFamily="18" charset="0"/>
              </a:rPr>
              <a:t>A </a:t>
            </a:r>
            <a:r>
              <a:rPr lang="en-US" sz="2400" b="0" i="1" dirty="0">
                <a:solidFill>
                  <a:schemeClr val="accent2"/>
                </a:solidFill>
                <a:latin typeface="Cambria" panose="02040503050406030204" pitchFamily="18" charset="0"/>
                <a:ea typeface="Cambria" panose="02040503050406030204" pitchFamily="18" charset="0"/>
              </a:rPr>
              <a:t>voice</a:t>
            </a:r>
            <a:r>
              <a:rPr lang="en-US" sz="2400" b="0" i="1" dirty="0">
                <a:solidFill>
                  <a:srgbClr val="ED7D31">
                    <a:lumMod val="60000"/>
                    <a:lumOff val="40000"/>
                  </a:srgbClr>
                </a:solidFill>
                <a:latin typeface="Cambria" panose="02040503050406030204" pitchFamily="18" charset="0"/>
                <a:ea typeface="Cambria" panose="02040503050406030204" pitchFamily="18" charset="0"/>
              </a:rPr>
              <a:t> cries: "In the wilderness prepare the way of the LORD; make straight in the desert a highway for our </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God.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(ESV)</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733876"/>
            <a:ext cx="9144000" cy="176600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400" b="0" baseline="30000" dirty="0">
                <a:solidFill>
                  <a:prstClr val="white"/>
                </a:solidFill>
                <a:latin typeface="Cambria" panose="02040503050406030204" pitchFamily="18" charset="0"/>
                <a:ea typeface="Cambria" panose="02040503050406030204" pitchFamily="18" charset="0"/>
              </a:rPr>
              <a:t>Mark 1:2 </a:t>
            </a:r>
            <a:r>
              <a:rPr lang="en-US" sz="2400" b="0" i="1" dirty="0">
                <a:solidFill>
                  <a:srgbClr val="5B9BD5">
                    <a:lumMod val="40000"/>
                    <a:lumOff val="60000"/>
                  </a:srgbClr>
                </a:solidFill>
                <a:latin typeface="Cambria" panose="02040503050406030204" pitchFamily="18" charset="0"/>
                <a:ea typeface="Cambria" panose="02040503050406030204" pitchFamily="18" charset="0"/>
              </a:rPr>
              <a:t>As it is written in Isaiah the prophet, “</a:t>
            </a:r>
            <a:r>
              <a:rPr lang="en-US" sz="2400" b="0" i="1" dirty="0">
                <a:solidFill>
                  <a:srgbClr val="00B0F0"/>
                </a:solidFill>
                <a:latin typeface="Cambria" panose="02040503050406030204" pitchFamily="18" charset="0"/>
                <a:ea typeface="Cambria" panose="02040503050406030204" pitchFamily="18" charset="0"/>
              </a:rPr>
              <a:t>Behold, I send my messenger before your face, who will prepare your way</a:t>
            </a:r>
            <a:r>
              <a:rPr lang="en-US" sz="2400" b="0" i="1" dirty="0">
                <a:solidFill>
                  <a:srgbClr val="5B9BD5">
                    <a:lumMod val="40000"/>
                    <a:lumOff val="60000"/>
                  </a:srgbClr>
                </a:solidFill>
                <a:latin typeface="Cambria" panose="02040503050406030204" pitchFamily="18" charset="0"/>
                <a:ea typeface="Cambria" panose="02040503050406030204" pitchFamily="18" charset="0"/>
              </a:rPr>
              <a:t>, </a:t>
            </a:r>
            <a:r>
              <a:rPr lang="en-US" sz="2400" b="0" baseline="30000" dirty="0">
                <a:solidFill>
                  <a:prstClr val="white"/>
                </a:solidFill>
                <a:latin typeface="Cambria" panose="02040503050406030204" pitchFamily="18" charset="0"/>
                <a:ea typeface="Cambria" panose="02040503050406030204" pitchFamily="18" charset="0"/>
              </a:rPr>
              <a:t>3</a:t>
            </a:r>
            <a:r>
              <a:rPr lang="en-US" sz="2400" b="0" i="1" dirty="0">
                <a:solidFill>
                  <a:srgbClr val="5B9BD5">
                    <a:lumMod val="40000"/>
                    <a:lumOff val="60000"/>
                  </a:srgbClr>
                </a:solidFill>
                <a:latin typeface="Cambria" panose="02040503050406030204" pitchFamily="18" charset="0"/>
                <a:ea typeface="Cambria" panose="02040503050406030204" pitchFamily="18" charset="0"/>
              </a:rPr>
              <a:t> </a:t>
            </a:r>
            <a:r>
              <a:rPr lang="en-US" sz="2400" b="0" i="1" dirty="0">
                <a:solidFill>
                  <a:srgbClr val="00B0F0"/>
                </a:solidFill>
                <a:latin typeface="Cambria" panose="02040503050406030204" pitchFamily="18" charset="0"/>
                <a:ea typeface="Cambria" panose="02040503050406030204" pitchFamily="18" charset="0"/>
              </a:rPr>
              <a:t>the voice of one crying in the wilderness: ‘Prepare the way of the Lord, make his paths straight</a:t>
            </a:r>
            <a:r>
              <a:rPr lang="en-US" sz="2400" b="0" i="1" dirty="0">
                <a:solidFill>
                  <a:srgbClr val="5B9BD5">
                    <a:lumMod val="40000"/>
                    <a:lumOff val="60000"/>
                  </a:srgbClr>
                </a:solidFill>
                <a:latin typeface="Cambria" panose="02040503050406030204" pitchFamily="18" charset="0"/>
                <a:ea typeface="Cambria" panose="02040503050406030204" pitchFamily="18" charset="0"/>
              </a:rPr>
              <a:t>,’” </a:t>
            </a:r>
            <a:r>
              <a:rPr lang="en-US" sz="2400" b="0" baseline="30000" dirty="0">
                <a:solidFill>
                  <a:prstClr val="white"/>
                </a:solidFill>
                <a:latin typeface="Cambria" panose="02040503050406030204" pitchFamily="18" charset="0"/>
                <a:ea typeface="Cambria" panose="02040503050406030204" pitchFamily="18" charset="0"/>
              </a:rPr>
              <a:t>4</a:t>
            </a:r>
            <a:r>
              <a:rPr lang="en-US" sz="2400" b="0" i="1" dirty="0">
                <a:solidFill>
                  <a:srgbClr val="5B9BD5">
                    <a:lumMod val="40000"/>
                    <a:lumOff val="60000"/>
                  </a:srgbClr>
                </a:solidFill>
                <a:latin typeface="Cambria" panose="02040503050406030204" pitchFamily="18" charset="0"/>
                <a:ea typeface="Cambria" panose="02040503050406030204" pitchFamily="18" charset="0"/>
              </a:rPr>
              <a:t> John appeared, baptizing in the wilderness and proclaiming a baptism of repentance for the forgiveness of sins. (ESV)</a:t>
            </a:r>
            <a:endParaRPr lang="en-US" sz="2400" b="0" dirty="0">
              <a:solidFill>
                <a:srgbClr val="5B9BD5">
                  <a:lumMod val="40000"/>
                  <a:lumOff val="60000"/>
                </a:srgbClr>
              </a:solidFill>
              <a:latin typeface="Calibri" panose="020F0502020204030204"/>
              <a:ea typeface="Cambria" panose="02040503050406030204" pitchFamily="18" charset="0"/>
            </a:endParaRPr>
          </a:p>
        </p:txBody>
      </p:sp>
    </p:spTree>
    <p:extLst>
      <p:ext uri="{BB962C8B-B14F-4D97-AF65-F5344CB8AC3E}">
        <p14:creationId xmlns:p14="http://schemas.microsoft.com/office/powerpoint/2010/main" val="201438438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2613693"/>
            <a:ext cx="8582802" cy="3904842"/>
          </a:xfrm>
        </p:spPr>
        <p:txBody>
          <a:bodyPr>
            <a:normAutofit/>
          </a:bodyPr>
          <a:lstStyle/>
          <a:p>
            <a:r>
              <a:rPr lang="en-US" sz="2800" dirty="0"/>
              <a:t>Isaiah 40:3-5, in it’s </a:t>
            </a:r>
            <a:r>
              <a:rPr lang="en-US" sz="2800" b="1" i="1" dirty="0"/>
              <a:t>original</a:t>
            </a:r>
            <a:r>
              <a:rPr lang="en-US" sz="2800" dirty="0"/>
              <a:t> context, pictures the approach of the LORD for the purpose of leading the future procession of Jews who will be returning joyfully to their homeland after long years of captivity. </a:t>
            </a:r>
          </a:p>
          <a:p>
            <a:r>
              <a:rPr lang="en-US" sz="2800" dirty="0"/>
              <a:t>In the Syrian desert, between Babylonia and Palestine, the way must be prepared for the Lord’s coming. </a:t>
            </a:r>
          </a:p>
          <a:p>
            <a:r>
              <a:rPr lang="en-US" sz="2800" dirty="0"/>
              <a:t>So, a </a:t>
            </a:r>
            <a:r>
              <a:rPr lang="en-US" sz="2800" b="1" i="1" dirty="0"/>
              <a:t>herald</a:t>
            </a:r>
            <a:r>
              <a:rPr lang="en-US" sz="2800" dirty="0"/>
              <a:t> cries out to the people: “</a:t>
            </a:r>
            <a:r>
              <a:rPr lang="en-US" sz="2800" i="1" dirty="0">
                <a:solidFill>
                  <a:srgbClr val="ED7D31">
                    <a:lumMod val="60000"/>
                    <a:lumOff val="40000"/>
                  </a:srgbClr>
                </a:solidFill>
                <a:latin typeface="Cambria" panose="02040503050406030204" pitchFamily="18" charset="0"/>
                <a:ea typeface="Cambria" panose="02040503050406030204" pitchFamily="18" charset="0"/>
              </a:rPr>
              <a:t>In the wilderness prepare the way of the LORD; make straight in the desert a highway for our God</a:t>
            </a:r>
            <a:r>
              <a:rPr lang="en-US" sz="2800" dirty="0"/>
              <a:t>.”</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white"/>
                </a:solidFill>
                <a:effectLst/>
                <a:uLnTx/>
                <a:uFillTx/>
                <a:latin typeface="Calibri" panose="020F0502020204030204"/>
                <a:ea typeface="+mn-ea"/>
                <a:cs typeface="+mn-cs"/>
              </a:rPr>
              <a:t>Hendriksen, William . </a:t>
            </a:r>
            <a:r>
              <a:rPr kumimoji="0" lang="de-DE" sz="1800" b="0" i="1" u="none" strike="noStrike" kern="1200" cap="none" spc="0" normalizeH="0" baseline="0" noProof="0" dirty="0">
                <a:ln>
                  <a:noFill/>
                </a:ln>
                <a:solidFill>
                  <a:prstClr val="white"/>
                </a:solidFill>
                <a:effectLst/>
                <a:uLnTx/>
                <a:uFillTx/>
                <a:latin typeface="Calibri" panose="020F0502020204030204"/>
                <a:ea typeface="+mn-ea"/>
                <a:cs typeface="+mn-cs"/>
              </a:rPr>
              <a:t>Mark</a:t>
            </a:r>
            <a:r>
              <a:rPr kumimoji="0" lang="de-DE" sz="1800" b="0" i="0" u="none" strike="noStrike" kern="1200" cap="none" spc="0" normalizeH="0" baseline="0" noProof="0" dirty="0">
                <a:ln>
                  <a:noFill/>
                </a:ln>
                <a:solidFill>
                  <a:prstClr val="white"/>
                </a:solidFill>
                <a:effectLst/>
                <a:uLnTx/>
                <a:uFillTx/>
                <a:latin typeface="Calibri" panose="020F0502020204030204"/>
                <a:ea typeface="+mn-ea"/>
                <a:cs typeface="+mn-cs"/>
              </a:rPr>
              <a:t> (pp. 46-48). </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6"/>
            <a:ext cx="9144000" cy="71758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40:3</a:t>
            </a:r>
            <a:r>
              <a:rPr kumimoji="0" lang="en-US" sz="2400" b="0" i="1"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j-cs"/>
              </a:rPr>
              <a:t> </a:t>
            </a:r>
            <a:r>
              <a:rPr lang="en-US" sz="2400" b="0" i="1" dirty="0">
                <a:solidFill>
                  <a:srgbClr val="ED7D31">
                    <a:lumMod val="60000"/>
                    <a:lumOff val="40000"/>
                  </a:srgbClr>
                </a:solidFill>
                <a:latin typeface="Cambria" panose="02040503050406030204" pitchFamily="18" charset="0"/>
                <a:ea typeface="Cambria" panose="02040503050406030204" pitchFamily="18" charset="0"/>
              </a:rPr>
              <a:t>A voice cries: </a:t>
            </a:r>
            <a:r>
              <a:rPr kumimoji="0" lang="en-US" sz="2400" b="0" i="1" u="none" strike="noStrike" kern="1200" cap="none" spc="0" normalizeH="0" baseline="0" noProof="0" dirty="0">
                <a:ln>
                  <a:noFill/>
                </a:ln>
                <a:solidFill>
                  <a:srgbClr val="ED7D31"/>
                </a:solidFill>
                <a:effectLst/>
                <a:uLnTx/>
                <a:uFillTx/>
                <a:latin typeface="Cambria" panose="02040503050406030204" pitchFamily="18" charset="0"/>
                <a:ea typeface="Cambria" panose="02040503050406030204" pitchFamily="18" charset="0"/>
                <a:cs typeface="+mj-cs"/>
              </a:rPr>
              <a:t>“In the wilderness prepare the way of the LORD; make straight in the desert a </a:t>
            </a:r>
            <a:r>
              <a:rPr lang="en-US" sz="2400" b="0" i="1" dirty="0">
                <a:solidFill>
                  <a:srgbClr val="ED7D31"/>
                </a:solidFill>
                <a:latin typeface="Cambria" panose="02040503050406030204" pitchFamily="18" charset="0"/>
                <a:ea typeface="Cambria" panose="02040503050406030204" pitchFamily="18" charset="0"/>
              </a:rPr>
              <a:t>highway for our God.”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(ESV)</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733876"/>
            <a:ext cx="9144000" cy="176600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400" b="0" baseline="30000" dirty="0">
                <a:solidFill>
                  <a:prstClr val="white"/>
                </a:solidFill>
                <a:latin typeface="Cambria" panose="02040503050406030204" pitchFamily="18" charset="0"/>
                <a:ea typeface="Cambria" panose="02040503050406030204" pitchFamily="18" charset="0"/>
              </a:rPr>
              <a:t>Mark 1:2 </a:t>
            </a:r>
            <a:r>
              <a:rPr lang="en-US" sz="2400" b="0" i="1" dirty="0">
                <a:solidFill>
                  <a:srgbClr val="5B9BD5">
                    <a:lumMod val="40000"/>
                    <a:lumOff val="60000"/>
                  </a:srgbClr>
                </a:solidFill>
                <a:latin typeface="Cambria" panose="02040503050406030204" pitchFamily="18" charset="0"/>
                <a:ea typeface="Cambria" panose="02040503050406030204" pitchFamily="18" charset="0"/>
              </a:rPr>
              <a:t>As it is written in Isaiah the prophet, “Behold, I send my messenger before your face, who will prepare your way, </a:t>
            </a:r>
            <a:r>
              <a:rPr lang="en-US" sz="2400" b="0" baseline="30000" dirty="0">
                <a:solidFill>
                  <a:prstClr val="white"/>
                </a:solidFill>
                <a:latin typeface="Cambria" panose="02040503050406030204" pitchFamily="18" charset="0"/>
                <a:ea typeface="Cambria" panose="02040503050406030204" pitchFamily="18" charset="0"/>
              </a:rPr>
              <a:t>3</a:t>
            </a:r>
            <a:r>
              <a:rPr lang="en-US" sz="2400" b="0" i="1" dirty="0">
                <a:solidFill>
                  <a:srgbClr val="5B9BD5">
                    <a:lumMod val="40000"/>
                    <a:lumOff val="60000"/>
                  </a:srgbClr>
                </a:solidFill>
                <a:latin typeface="Cambria" panose="02040503050406030204" pitchFamily="18" charset="0"/>
                <a:ea typeface="Cambria" panose="02040503050406030204" pitchFamily="18" charset="0"/>
              </a:rPr>
              <a:t> the voice of one crying in the wilderness: ‘Prepare the way of the Lord, make his paths straight,’” </a:t>
            </a:r>
            <a:r>
              <a:rPr lang="en-US" sz="2400" b="0" baseline="30000" dirty="0">
                <a:solidFill>
                  <a:prstClr val="white"/>
                </a:solidFill>
                <a:latin typeface="Cambria" panose="02040503050406030204" pitchFamily="18" charset="0"/>
                <a:ea typeface="Cambria" panose="02040503050406030204" pitchFamily="18" charset="0"/>
              </a:rPr>
              <a:t>4</a:t>
            </a:r>
            <a:r>
              <a:rPr lang="en-US" sz="2400" b="0" i="1" dirty="0">
                <a:solidFill>
                  <a:srgbClr val="5B9BD5">
                    <a:lumMod val="40000"/>
                    <a:lumOff val="60000"/>
                  </a:srgbClr>
                </a:solidFill>
                <a:latin typeface="Cambria" panose="02040503050406030204" pitchFamily="18" charset="0"/>
                <a:ea typeface="Cambria" panose="02040503050406030204" pitchFamily="18" charset="0"/>
              </a:rPr>
              <a:t> John appeared, baptizing in the wilderness and proclaiming a baptism of repentance for the forgiveness of sins. (ESV)</a:t>
            </a:r>
            <a:endParaRPr lang="en-US" sz="2400" b="0" dirty="0">
              <a:solidFill>
                <a:srgbClr val="5B9BD5">
                  <a:lumMod val="40000"/>
                  <a:lumOff val="60000"/>
                </a:srgbClr>
              </a:solidFill>
              <a:latin typeface="Calibri" panose="020F0502020204030204"/>
              <a:ea typeface="Cambria" panose="02040503050406030204" pitchFamily="18" charset="0"/>
            </a:endParaRPr>
          </a:p>
        </p:txBody>
      </p:sp>
    </p:spTree>
    <p:extLst>
      <p:ext uri="{BB962C8B-B14F-4D97-AF65-F5344CB8AC3E}">
        <p14:creationId xmlns:p14="http://schemas.microsoft.com/office/powerpoint/2010/main" val="19356655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2613693"/>
            <a:ext cx="8582802" cy="3904842"/>
          </a:xfrm>
        </p:spPr>
        <p:txBody>
          <a:bodyPr>
            <a:normAutofit fontScale="92500"/>
          </a:bodyPr>
          <a:lstStyle/>
          <a:p>
            <a:r>
              <a:rPr lang="en-US" sz="2800" dirty="0"/>
              <a:t>Mark and the other gospel writers apply this figure of a herald to </a:t>
            </a:r>
            <a:r>
              <a:rPr lang="en-US" sz="2800" b="1" i="1" dirty="0"/>
              <a:t>John the Baptist </a:t>
            </a:r>
            <a:r>
              <a:rPr lang="en-US" sz="2800" dirty="0"/>
              <a:t>as </a:t>
            </a:r>
            <a:r>
              <a:rPr lang="en-US" sz="2800" b="1" i="1" dirty="0"/>
              <a:t>Jesus</a:t>
            </a:r>
            <a:r>
              <a:rPr lang="en-US" sz="2800" dirty="0"/>
              <a:t>’ herald. </a:t>
            </a:r>
          </a:p>
          <a:p>
            <a:r>
              <a:rPr lang="en-US" sz="2800" dirty="0"/>
              <a:t>This shows us that the deliverance granted to the Jews in the latter part of the sixth century B.C. and afterward when they returned to their own country was </a:t>
            </a:r>
            <a:r>
              <a:rPr lang="en-US" sz="2800" b="1" i="1" dirty="0"/>
              <a:t>sovereignly designed </a:t>
            </a:r>
            <a:r>
              <a:rPr lang="en-US" sz="2800" dirty="0"/>
              <a:t>by God to serve as a </a:t>
            </a:r>
            <a:r>
              <a:rPr lang="en-US" sz="2800" b="1" i="1" dirty="0"/>
              <a:t>type</a:t>
            </a:r>
            <a:r>
              <a:rPr lang="en-US" sz="2800" dirty="0"/>
              <a:t> of that far more </a:t>
            </a:r>
            <a:r>
              <a:rPr lang="en-US" sz="2800" b="1" i="1" dirty="0"/>
              <a:t>glorious</a:t>
            </a:r>
            <a:r>
              <a:rPr lang="en-US" sz="2800" dirty="0"/>
              <a:t> liberation in store for all who accept Christ as their Savior and Lord. </a:t>
            </a:r>
          </a:p>
          <a:p>
            <a:r>
              <a:rPr lang="en-US" sz="2800" dirty="0"/>
              <a:t>In other words, Isaiah’s prophecy of the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voice</a:t>
            </a:r>
            <a:r>
              <a:rPr lang="en-US" sz="2800" dirty="0"/>
              <a:t>” that cried out was </a:t>
            </a:r>
            <a:r>
              <a:rPr lang="en-US" sz="2800" b="1" i="1" dirty="0"/>
              <a:t>ultimately</a:t>
            </a:r>
            <a:r>
              <a:rPr lang="en-US" sz="2800" dirty="0"/>
              <a:t> fulfilled in the arrival of both the Messiah’s forerunner and also the Lord himself.</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white"/>
                </a:solidFill>
                <a:effectLst/>
                <a:uLnTx/>
                <a:uFillTx/>
                <a:latin typeface="Calibri" panose="020F0502020204030204"/>
                <a:ea typeface="+mn-ea"/>
                <a:cs typeface="+mn-cs"/>
              </a:rPr>
              <a:t>Hendriksen, William . </a:t>
            </a:r>
            <a:r>
              <a:rPr kumimoji="0" lang="de-DE" sz="1800" b="0" i="1" u="none" strike="noStrike" kern="1200" cap="none" spc="0" normalizeH="0" baseline="0" noProof="0" dirty="0">
                <a:ln>
                  <a:noFill/>
                </a:ln>
                <a:solidFill>
                  <a:prstClr val="white"/>
                </a:solidFill>
                <a:effectLst/>
                <a:uLnTx/>
                <a:uFillTx/>
                <a:latin typeface="Calibri" panose="020F0502020204030204"/>
                <a:ea typeface="+mn-ea"/>
                <a:cs typeface="+mn-cs"/>
              </a:rPr>
              <a:t>Mark</a:t>
            </a:r>
            <a:r>
              <a:rPr kumimoji="0" lang="de-DE" sz="1800" b="0" i="0" u="none" strike="noStrike" kern="1200" cap="none" spc="0" normalizeH="0" baseline="0" noProof="0" dirty="0">
                <a:ln>
                  <a:noFill/>
                </a:ln>
                <a:solidFill>
                  <a:prstClr val="white"/>
                </a:solidFill>
                <a:effectLst/>
                <a:uLnTx/>
                <a:uFillTx/>
                <a:latin typeface="Calibri" panose="020F0502020204030204"/>
                <a:ea typeface="+mn-ea"/>
                <a:cs typeface="+mn-cs"/>
              </a:rPr>
              <a:t> (pp. 46-48). </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6"/>
            <a:ext cx="9144000" cy="71758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40:3</a:t>
            </a:r>
            <a:r>
              <a:rPr kumimoji="0" lang="en-US" sz="2400" b="0" i="1"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j-cs"/>
              </a:rPr>
              <a:t> </a:t>
            </a:r>
            <a:r>
              <a:rPr kumimoji="0" lang="en-US" sz="2400" b="0" i="1" u="none" strike="noStrike" kern="1200" cap="none" spc="0" normalizeH="0" baseline="0" noProof="0" dirty="0">
                <a:ln>
                  <a:noFill/>
                </a:ln>
                <a:solidFill>
                  <a:srgbClr val="F4B183"/>
                </a:solidFill>
                <a:effectLst/>
                <a:uLnTx/>
                <a:uFillTx/>
                <a:latin typeface="Cambria" panose="02040503050406030204" pitchFamily="18" charset="0"/>
                <a:ea typeface="Cambria" panose="02040503050406030204" pitchFamily="18" charset="0"/>
                <a:cs typeface="+mj-cs"/>
              </a:rPr>
              <a:t>A </a:t>
            </a:r>
            <a:r>
              <a:rPr kumimoji="0" lang="en-US" sz="2400" b="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j-cs"/>
              </a:rPr>
              <a:t>voice</a:t>
            </a:r>
            <a:r>
              <a:rPr kumimoji="0" lang="en-US" sz="2400" b="0" i="1" u="none" strike="noStrike" kern="1200" cap="none" spc="0" normalizeH="0" baseline="0" noProof="0" dirty="0">
                <a:ln>
                  <a:noFill/>
                </a:ln>
                <a:solidFill>
                  <a:srgbClr val="F4B183"/>
                </a:solidFill>
                <a:effectLst/>
                <a:uLnTx/>
                <a:uFillTx/>
                <a:latin typeface="Cambria" panose="02040503050406030204" pitchFamily="18" charset="0"/>
                <a:ea typeface="Cambria" panose="02040503050406030204" pitchFamily="18" charset="0"/>
                <a:cs typeface="+mj-cs"/>
              </a:rPr>
              <a:t> cries: "In the wilderness prepare the way of the LORD; make straight in the desert a highway </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for our God.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(ESV)</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733876"/>
            <a:ext cx="9144000" cy="176600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400" b="0" baseline="30000" dirty="0">
                <a:solidFill>
                  <a:prstClr val="white"/>
                </a:solidFill>
                <a:latin typeface="Cambria" panose="02040503050406030204" pitchFamily="18" charset="0"/>
                <a:ea typeface="Cambria" panose="02040503050406030204" pitchFamily="18" charset="0"/>
              </a:rPr>
              <a:t>Mark 1:2 </a:t>
            </a:r>
            <a:r>
              <a:rPr lang="en-US" sz="2400" b="0" i="1" dirty="0">
                <a:solidFill>
                  <a:srgbClr val="5B9BD5">
                    <a:lumMod val="40000"/>
                    <a:lumOff val="60000"/>
                  </a:srgbClr>
                </a:solidFill>
                <a:latin typeface="Cambria" panose="02040503050406030204" pitchFamily="18" charset="0"/>
                <a:ea typeface="Cambria" panose="02040503050406030204" pitchFamily="18" charset="0"/>
              </a:rPr>
              <a:t>As it is written in Isaiah the prophet, “Behold, I send my messenger before your face, who will prepare your way, </a:t>
            </a:r>
            <a:r>
              <a:rPr lang="en-US" sz="2400" b="0" baseline="30000" dirty="0">
                <a:solidFill>
                  <a:prstClr val="white"/>
                </a:solidFill>
                <a:latin typeface="Cambria" panose="02040503050406030204" pitchFamily="18" charset="0"/>
                <a:ea typeface="Cambria" panose="02040503050406030204" pitchFamily="18" charset="0"/>
              </a:rPr>
              <a:t>3</a:t>
            </a:r>
            <a:r>
              <a:rPr lang="en-US" sz="2400" b="0" i="1" dirty="0">
                <a:solidFill>
                  <a:srgbClr val="5B9BD5">
                    <a:lumMod val="40000"/>
                    <a:lumOff val="60000"/>
                  </a:srgbClr>
                </a:solidFill>
                <a:latin typeface="Cambria" panose="02040503050406030204" pitchFamily="18" charset="0"/>
                <a:ea typeface="Cambria" panose="02040503050406030204" pitchFamily="18" charset="0"/>
              </a:rPr>
              <a:t> </a:t>
            </a:r>
            <a:r>
              <a:rPr lang="en-US" sz="2400" b="0" i="1" dirty="0">
                <a:solidFill>
                  <a:srgbClr val="00B0F0"/>
                </a:solidFill>
                <a:latin typeface="Cambria" panose="02040503050406030204" pitchFamily="18" charset="0"/>
                <a:ea typeface="Cambria" panose="02040503050406030204" pitchFamily="18" charset="0"/>
              </a:rPr>
              <a:t>the voice of one crying in the wilderness: ‘Prepare the way of the Lord, make his paths straight</a:t>
            </a:r>
            <a:r>
              <a:rPr lang="en-US" sz="2400" b="0" i="1" dirty="0">
                <a:solidFill>
                  <a:srgbClr val="5B9BD5">
                    <a:lumMod val="40000"/>
                    <a:lumOff val="60000"/>
                  </a:srgbClr>
                </a:solidFill>
                <a:latin typeface="Cambria" panose="02040503050406030204" pitchFamily="18" charset="0"/>
                <a:ea typeface="Cambria" panose="02040503050406030204" pitchFamily="18" charset="0"/>
              </a:rPr>
              <a:t>,’” </a:t>
            </a:r>
            <a:r>
              <a:rPr lang="en-US" sz="2400" b="0" baseline="30000" dirty="0">
                <a:solidFill>
                  <a:prstClr val="white"/>
                </a:solidFill>
                <a:latin typeface="Cambria" panose="02040503050406030204" pitchFamily="18" charset="0"/>
                <a:ea typeface="Cambria" panose="02040503050406030204" pitchFamily="18" charset="0"/>
              </a:rPr>
              <a:t>4</a:t>
            </a:r>
            <a:r>
              <a:rPr lang="en-US" sz="2400" b="0" i="1" dirty="0">
                <a:solidFill>
                  <a:srgbClr val="5B9BD5">
                    <a:lumMod val="40000"/>
                    <a:lumOff val="60000"/>
                  </a:srgbClr>
                </a:solidFill>
                <a:latin typeface="Cambria" panose="02040503050406030204" pitchFamily="18" charset="0"/>
                <a:ea typeface="Cambria" panose="02040503050406030204" pitchFamily="18" charset="0"/>
              </a:rPr>
              <a:t> John appeared, baptizing in the wilderness and proclaiming a baptism of repentance for the forgiveness of sins. (ESV)</a:t>
            </a:r>
            <a:endParaRPr lang="en-US" sz="2400" b="0" dirty="0">
              <a:solidFill>
                <a:srgbClr val="5B9BD5">
                  <a:lumMod val="40000"/>
                  <a:lumOff val="60000"/>
                </a:srgbClr>
              </a:solidFill>
              <a:latin typeface="Calibri" panose="020F0502020204030204"/>
              <a:ea typeface="Cambria" panose="02040503050406030204" pitchFamily="18" charset="0"/>
            </a:endParaRPr>
          </a:p>
        </p:txBody>
      </p:sp>
    </p:spTree>
    <p:extLst>
      <p:ext uri="{BB962C8B-B14F-4D97-AF65-F5344CB8AC3E}">
        <p14:creationId xmlns:p14="http://schemas.microsoft.com/office/powerpoint/2010/main" val="12606464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645920"/>
            <a:ext cx="9144000" cy="3059084"/>
          </a:xfrm>
        </p:spPr>
        <p:txBody>
          <a:bodyPr>
            <a:noAutofit/>
          </a:bodyPr>
          <a:lstStyle/>
          <a:p>
            <a:pPr algn="ctr"/>
            <a:r>
              <a:rPr lang="en-US" sz="8800" dirty="0"/>
              <a:t>The Gospel of Luke’s  Usage of </a:t>
            </a:r>
            <a:br>
              <a:rPr lang="en-US" sz="8800" dirty="0"/>
            </a:br>
            <a:r>
              <a:rPr lang="en-US" sz="8800" dirty="0">
                <a:solidFill>
                  <a:srgbClr val="FFFF99"/>
                </a:solidFill>
              </a:rPr>
              <a:t>Isaiah 40:3-5</a:t>
            </a:r>
            <a:endParaRPr lang="en-US" sz="8800" dirty="0"/>
          </a:p>
        </p:txBody>
      </p:sp>
    </p:spTree>
    <p:extLst>
      <p:ext uri="{BB962C8B-B14F-4D97-AF65-F5344CB8AC3E}">
        <p14:creationId xmlns:p14="http://schemas.microsoft.com/office/powerpoint/2010/main" val="22499974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0"/>
            <a:ext cx="9144000" cy="2597996"/>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600" b="0" baseline="30000" dirty="0">
                <a:solidFill>
                  <a:schemeClr val="bg1"/>
                </a:solidFill>
                <a:latin typeface="Cambria" panose="02040503050406030204" pitchFamily="18" charset="0"/>
                <a:ea typeface="Cambria" panose="02040503050406030204" pitchFamily="18" charset="0"/>
              </a:rPr>
              <a:t>Isaiah 40:3</a:t>
            </a:r>
            <a:r>
              <a:rPr lang="en-US" sz="2600" b="0" i="1" u="none" strike="noStrike" baseline="0" dirty="0">
                <a:solidFill>
                  <a:schemeClr val="bg1"/>
                </a:solidFill>
                <a:latin typeface="Cambria" panose="02040503050406030204" pitchFamily="18" charset="0"/>
                <a:ea typeface="Cambria" panose="02040503050406030204" pitchFamily="18" charset="0"/>
              </a:rPr>
              <a:t> </a:t>
            </a:r>
            <a:r>
              <a:rPr lang="en-US" sz="2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A voice cries: “</a:t>
            </a:r>
            <a:r>
              <a:rPr lang="en-US" sz="2600" b="0" i="1" u="none" strike="noStrike" baseline="0" dirty="0">
                <a:solidFill>
                  <a:schemeClr val="accent2"/>
                </a:solidFill>
                <a:latin typeface="Cambria" panose="02040503050406030204" pitchFamily="18" charset="0"/>
                <a:ea typeface="Cambria" panose="02040503050406030204" pitchFamily="18" charset="0"/>
              </a:rPr>
              <a:t>In the wilderness prepare the way of the LORD; make straight in the desert a highway for our God. </a:t>
            </a:r>
            <a:r>
              <a:rPr lang="en-US" sz="2600" b="0" baseline="30000" dirty="0">
                <a:solidFill>
                  <a:schemeClr val="bg1"/>
                </a:solidFill>
                <a:latin typeface="Cambria" panose="02040503050406030204" pitchFamily="18" charset="0"/>
                <a:ea typeface="Cambria" panose="02040503050406030204" pitchFamily="18" charset="0"/>
              </a:rPr>
              <a:t>4</a:t>
            </a:r>
            <a:r>
              <a:rPr lang="en-US" sz="2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600" b="0" i="1" u="none" strike="noStrike" baseline="0" dirty="0">
                <a:solidFill>
                  <a:schemeClr val="accent2"/>
                </a:solidFill>
                <a:latin typeface="Cambria" panose="02040503050406030204" pitchFamily="18" charset="0"/>
                <a:ea typeface="Cambria" panose="02040503050406030204" pitchFamily="18" charset="0"/>
              </a:rPr>
              <a:t>Every valley shall be lifted up, and every mountain and hill be made low; the uneven ground shall become level, and the rough places a plain.</a:t>
            </a:r>
            <a:r>
              <a:rPr lang="en-US" sz="2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600" b="0" baseline="30000" dirty="0">
                <a:solidFill>
                  <a:schemeClr val="bg1"/>
                </a:solidFill>
                <a:latin typeface="Cambria" panose="02040503050406030204" pitchFamily="18" charset="0"/>
                <a:ea typeface="Cambria" panose="02040503050406030204" pitchFamily="18" charset="0"/>
              </a:rPr>
              <a:t>5</a:t>
            </a:r>
            <a:r>
              <a:rPr lang="en-US" sz="2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600" b="0" i="1" u="none" strike="noStrike" baseline="0" dirty="0">
                <a:solidFill>
                  <a:schemeClr val="accent2"/>
                </a:solidFill>
                <a:latin typeface="Cambria" panose="02040503050406030204" pitchFamily="18" charset="0"/>
                <a:ea typeface="Cambria" panose="02040503050406030204" pitchFamily="18" charset="0"/>
              </a:rPr>
              <a:t>And the glory of the LORD shall be revealed, and all flesh shall see it together</a:t>
            </a:r>
            <a:r>
              <a:rPr lang="en-US" sz="2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for the mouth of the LORD has spoken.” (ESV)</a:t>
            </a:r>
            <a:endParaRPr kumimoji="0" lang="en-US" sz="26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2597996"/>
            <a:ext cx="9144000" cy="366152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6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rPr>
              <a:t>Luke 3:2 </a:t>
            </a:r>
            <a:r>
              <a:rPr lang="en-US" sz="2600" b="0" i="1" dirty="0">
                <a:solidFill>
                  <a:srgbClr val="5B9BD5">
                    <a:lumMod val="40000"/>
                    <a:lumOff val="60000"/>
                  </a:srgbClr>
                </a:solidFill>
                <a:latin typeface="Cambria" panose="02040503050406030204" pitchFamily="18" charset="0"/>
                <a:ea typeface="Cambria" panose="02040503050406030204" pitchFamily="18" charset="0"/>
              </a:rPr>
              <a:t>During the high priesthood of Annas and Caiaphas, the word of God came to John the son of Zechariah in the wilderness. </a:t>
            </a:r>
            <a:r>
              <a:rPr lang="en-US" sz="2600" b="0" baseline="30000" dirty="0">
                <a:solidFill>
                  <a:prstClr val="white"/>
                </a:solidFill>
                <a:latin typeface="Cambria" panose="02040503050406030204" pitchFamily="18" charset="0"/>
                <a:ea typeface="Cambria" panose="02040503050406030204" pitchFamily="18" charset="0"/>
              </a:rPr>
              <a:t>3</a:t>
            </a:r>
            <a:r>
              <a:rPr lang="en-US" sz="2600" b="0" i="1" dirty="0">
                <a:solidFill>
                  <a:srgbClr val="5B9BD5">
                    <a:lumMod val="40000"/>
                    <a:lumOff val="60000"/>
                  </a:srgbClr>
                </a:solidFill>
                <a:latin typeface="Cambria" panose="02040503050406030204" pitchFamily="18" charset="0"/>
                <a:ea typeface="Cambria" panose="02040503050406030204" pitchFamily="18" charset="0"/>
              </a:rPr>
              <a:t> And he went into all the region around the Jordan, proclaiming a baptism of repentance for the forgiveness of sins. </a:t>
            </a:r>
            <a:r>
              <a:rPr lang="en-US" sz="2600" b="0" baseline="30000" dirty="0">
                <a:solidFill>
                  <a:prstClr val="white"/>
                </a:solidFill>
                <a:latin typeface="Cambria" panose="02040503050406030204" pitchFamily="18" charset="0"/>
                <a:ea typeface="Cambria" panose="02040503050406030204" pitchFamily="18" charset="0"/>
              </a:rPr>
              <a:t>4</a:t>
            </a:r>
            <a:r>
              <a:rPr lang="en-US" sz="2600" b="0" i="1" dirty="0">
                <a:solidFill>
                  <a:srgbClr val="5B9BD5">
                    <a:lumMod val="40000"/>
                    <a:lumOff val="60000"/>
                  </a:srgbClr>
                </a:solidFill>
                <a:latin typeface="Cambria" panose="02040503050406030204" pitchFamily="18" charset="0"/>
                <a:ea typeface="Cambria" panose="02040503050406030204" pitchFamily="18" charset="0"/>
              </a:rPr>
              <a:t> As it is written in the book of the words of Isaiah the prophet, “</a:t>
            </a:r>
            <a:r>
              <a:rPr lang="en-US" sz="2600" b="0" i="1" dirty="0">
                <a:solidFill>
                  <a:srgbClr val="00B0F0"/>
                </a:solidFill>
                <a:latin typeface="Cambria" panose="02040503050406030204" pitchFamily="18" charset="0"/>
                <a:ea typeface="Cambria" panose="02040503050406030204" pitchFamily="18" charset="0"/>
              </a:rPr>
              <a:t>The voice of one crying in the wilderness: 'Prepare the way of the Lord, make his paths straight. </a:t>
            </a:r>
            <a:r>
              <a:rPr lang="en-US" sz="2600" b="0" baseline="30000" dirty="0">
                <a:solidFill>
                  <a:prstClr val="white"/>
                </a:solidFill>
                <a:latin typeface="Cambria" panose="02040503050406030204" pitchFamily="18" charset="0"/>
                <a:ea typeface="Cambria" panose="02040503050406030204" pitchFamily="18" charset="0"/>
              </a:rPr>
              <a:t>5</a:t>
            </a:r>
            <a:r>
              <a:rPr lang="en-US" sz="2600" b="0" i="1" dirty="0">
                <a:solidFill>
                  <a:srgbClr val="5B9BD5">
                    <a:lumMod val="40000"/>
                    <a:lumOff val="60000"/>
                  </a:srgbClr>
                </a:solidFill>
                <a:latin typeface="Cambria" panose="02040503050406030204" pitchFamily="18" charset="0"/>
                <a:ea typeface="Cambria" panose="02040503050406030204" pitchFamily="18" charset="0"/>
              </a:rPr>
              <a:t> </a:t>
            </a:r>
            <a:r>
              <a:rPr lang="en-US" sz="2600" b="0" i="1" dirty="0">
                <a:solidFill>
                  <a:srgbClr val="00B0F0"/>
                </a:solidFill>
                <a:latin typeface="Cambria" panose="02040503050406030204" pitchFamily="18" charset="0"/>
                <a:ea typeface="Cambria" panose="02040503050406030204" pitchFamily="18" charset="0"/>
              </a:rPr>
              <a:t>Every valley shall be filled, and every mountain and hill shall be made low, and the crooked shall become straight, and the rough places shall become level ways,</a:t>
            </a:r>
            <a:r>
              <a:rPr lang="en-US" sz="2600" b="0" i="1" dirty="0">
                <a:solidFill>
                  <a:srgbClr val="5B9BD5">
                    <a:lumMod val="40000"/>
                    <a:lumOff val="60000"/>
                  </a:srgbClr>
                </a:solidFill>
                <a:latin typeface="Cambria" panose="02040503050406030204" pitchFamily="18" charset="0"/>
                <a:ea typeface="Cambria" panose="02040503050406030204" pitchFamily="18" charset="0"/>
              </a:rPr>
              <a:t> </a:t>
            </a:r>
            <a:r>
              <a:rPr lang="en-US" sz="2600" b="0" baseline="30000" dirty="0">
                <a:solidFill>
                  <a:prstClr val="white"/>
                </a:solidFill>
                <a:latin typeface="Cambria" panose="02040503050406030204" pitchFamily="18" charset="0"/>
                <a:ea typeface="Cambria" panose="02040503050406030204" pitchFamily="18" charset="0"/>
              </a:rPr>
              <a:t>6</a:t>
            </a:r>
            <a:r>
              <a:rPr lang="en-US" sz="2600" b="0" i="1" dirty="0">
                <a:solidFill>
                  <a:srgbClr val="5B9BD5">
                    <a:lumMod val="40000"/>
                    <a:lumOff val="60000"/>
                  </a:srgbClr>
                </a:solidFill>
                <a:latin typeface="Cambria" panose="02040503050406030204" pitchFamily="18" charset="0"/>
                <a:ea typeface="Cambria" panose="02040503050406030204" pitchFamily="18" charset="0"/>
              </a:rPr>
              <a:t> </a:t>
            </a:r>
            <a:r>
              <a:rPr lang="en-US" sz="2600" b="0" i="1" dirty="0">
                <a:solidFill>
                  <a:srgbClr val="00B0F0"/>
                </a:solidFill>
                <a:latin typeface="Cambria" panose="02040503050406030204" pitchFamily="18" charset="0"/>
                <a:ea typeface="Cambria" panose="02040503050406030204" pitchFamily="18" charset="0"/>
              </a:rPr>
              <a:t>and all flesh shall see the salvation of God</a:t>
            </a:r>
            <a:r>
              <a:rPr lang="en-US" sz="2600" b="0" i="1" dirty="0">
                <a:solidFill>
                  <a:srgbClr val="5B9BD5">
                    <a:lumMod val="40000"/>
                    <a:lumOff val="60000"/>
                  </a:srgbClr>
                </a:solidFill>
                <a:latin typeface="Cambria" panose="02040503050406030204" pitchFamily="18" charset="0"/>
                <a:ea typeface="Cambria" panose="02040503050406030204" pitchFamily="18" charset="0"/>
              </a:rPr>
              <a:t>.’”  (ESV)</a:t>
            </a:r>
            <a:endParaRPr kumimoji="0" lang="en-US" sz="26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endParaRPr>
          </a:p>
        </p:txBody>
      </p:sp>
    </p:spTree>
    <p:extLst>
      <p:ext uri="{BB962C8B-B14F-4D97-AF65-F5344CB8AC3E}">
        <p14:creationId xmlns:p14="http://schemas.microsoft.com/office/powerpoint/2010/main" val="1030945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3076779"/>
            <a:ext cx="8582802" cy="3441756"/>
          </a:xfrm>
        </p:spPr>
        <p:txBody>
          <a:bodyPr>
            <a:normAutofit/>
          </a:bodyPr>
          <a:lstStyle/>
          <a:p>
            <a:r>
              <a:rPr lang="en-US" sz="2800" dirty="0"/>
              <a:t>The quotation of Isaiah 40:3-5 by Luke should not be considered as an isolated quotation from Isaiah introducing the ministry of John the Baptist. </a:t>
            </a:r>
          </a:p>
          <a:p>
            <a:r>
              <a:rPr lang="en-US" sz="2800" dirty="0"/>
              <a:t>Rather, this citation is </a:t>
            </a:r>
            <a:r>
              <a:rPr lang="en-US" sz="2800" b="1" i="1" dirty="0"/>
              <a:t>significant</a:t>
            </a:r>
            <a:r>
              <a:rPr lang="en-US" sz="2800" dirty="0"/>
              <a:t> for establishing the </a:t>
            </a:r>
            <a:r>
              <a:rPr lang="en-US" sz="2800" b="1" i="1" dirty="0"/>
              <a:t>foundation</a:t>
            </a:r>
            <a:r>
              <a:rPr lang="en-US" sz="2800" dirty="0"/>
              <a:t> for the rest of Luke’s narrative.</a:t>
            </a:r>
          </a:p>
          <a:p>
            <a:r>
              <a:rPr lang="en-US" sz="2800" dirty="0"/>
              <a:t>This point can be seen by the fact that Luke’s quotation of verses 3-5 extends </a:t>
            </a:r>
            <a:r>
              <a:rPr lang="en-US" sz="2800" b="1" i="1" dirty="0"/>
              <a:t>beyond</a:t>
            </a:r>
            <a:r>
              <a:rPr lang="en-US" sz="2800" dirty="0"/>
              <a:t> Matthew or Mark’s citation of just verse 3.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275-276). </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6"/>
            <a:ext cx="9144000" cy="1431832"/>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000" b="0" baseline="30000" dirty="0">
                <a:solidFill>
                  <a:schemeClr val="bg1"/>
                </a:solidFill>
                <a:latin typeface="Cambria" panose="02040503050406030204" pitchFamily="18" charset="0"/>
                <a:ea typeface="Cambria" panose="02040503050406030204" pitchFamily="18" charset="0"/>
              </a:rPr>
              <a:t>Isaiah 40:3</a:t>
            </a:r>
            <a:r>
              <a:rPr lang="en-US" sz="2000" b="0" i="1" u="none" strike="noStrike" baseline="0" dirty="0">
                <a:solidFill>
                  <a:schemeClr val="bg1"/>
                </a:solidFill>
                <a:latin typeface="Cambria" panose="02040503050406030204" pitchFamily="18" charset="0"/>
                <a:ea typeface="Cambria" panose="02040503050406030204" pitchFamily="18" charset="0"/>
              </a:rPr>
              <a:t> </a:t>
            </a:r>
            <a:r>
              <a:rPr lang="en-US" sz="20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A voice cries: “</a:t>
            </a:r>
            <a:r>
              <a:rPr lang="en-US" sz="2000" b="0" i="1" u="none" strike="noStrike" baseline="0" dirty="0">
                <a:solidFill>
                  <a:srgbClr val="F4B183"/>
                </a:solidFill>
                <a:latin typeface="Cambria" panose="02040503050406030204" pitchFamily="18" charset="0"/>
                <a:ea typeface="Cambria" panose="02040503050406030204" pitchFamily="18" charset="0"/>
              </a:rPr>
              <a:t>In the wilderness prepare the way of the LORD; make straight in the desert a highway for our God. </a:t>
            </a:r>
            <a:r>
              <a:rPr lang="en-US" sz="2000" b="0" baseline="30000" dirty="0">
                <a:solidFill>
                  <a:srgbClr val="F4B183"/>
                </a:solidFill>
                <a:latin typeface="Cambria" panose="02040503050406030204" pitchFamily="18" charset="0"/>
                <a:ea typeface="Cambria" panose="02040503050406030204" pitchFamily="18" charset="0"/>
              </a:rPr>
              <a:t>4</a:t>
            </a:r>
            <a:r>
              <a:rPr lang="en-US" sz="2000" b="0" i="1" u="none" strike="noStrike" baseline="0" dirty="0">
                <a:solidFill>
                  <a:srgbClr val="F4B183"/>
                </a:solidFill>
                <a:latin typeface="Cambria" panose="02040503050406030204" pitchFamily="18" charset="0"/>
                <a:ea typeface="Cambria" panose="02040503050406030204" pitchFamily="18" charset="0"/>
              </a:rPr>
              <a:t> Every valley shall be lifted up, and every mountain and hill be made low; the uneven ground shall become level, and the rough places a plain. </a:t>
            </a:r>
            <a:r>
              <a:rPr lang="en-US" sz="2000" b="0" baseline="30000" dirty="0">
                <a:solidFill>
                  <a:srgbClr val="F4B183"/>
                </a:solidFill>
                <a:latin typeface="Cambria" panose="02040503050406030204" pitchFamily="18" charset="0"/>
                <a:ea typeface="Cambria" panose="02040503050406030204" pitchFamily="18" charset="0"/>
              </a:rPr>
              <a:t>5</a:t>
            </a:r>
            <a:r>
              <a:rPr lang="en-US" sz="2000" b="0" i="1" u="none" strike="noStrike" baseline="0" dirty="0">
                <a:solidFill>
                  <a:srgbClr val="F4B183"/>
                </a:solidFill>
                <a:latin typeface="Cambria" panose="02040503050406030204" pitchFamily="18" charset="0"/>
                <a:ea typeface="Cambria" panose="02040503050406030204" pitchFamily="18" charset="0"/>
              </a:rPr>
              <a:t> And the glory of the LORD shall be revealed, and all flesh shall see it together</a:t>
            </a:r>
            <a:endParaRPr kumimoji="0" lang="en-US" sz="2000" b="0" i="0" u="none" strike="noStrike" kern="1200" cap="none" spc="0" normalizeH="0" baseline="0" noProof="0" dirty="0">
              <a:ln>
                <a:noFill/>
              </a:ln>
              <a:solidFill>
                <a:srgbClr val="F4B183"/>
              </a:solidFill>
              <a:effectLst/>
              <a:uLnTx/>
              <a:uFillTx/>
              <a:latin typeface="Calibri" panose="020F0502020204030204"/>
              <a:ea typeface="Cambria" panose="02040503050406030204" pitchFamily="18" charset="0"/>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1448127"/>
            <a:ext cx="9144000" cy="1522692"/>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000" b="0" baseline="30000" dirty="0">
                <a:solidFill>
                  <a:prstClr val="white"/>
                </a:solidFill>
                <a:latin typeface="Cambria" panose="02040503050406030204" pitchFamily="18" charset="0"/>
                <a:ea typeface="Cambria" panose="02040503050406030204" pitchFamily="18" charset="0"/>
              </a:rPr>
              <a:t>Luke 3:4 </a:t>
            </a:r>
            <a:r>
              <a:rPr lang="en-US" sz="2000" b="0" i="1" dirty="0">
                <a:solidFill>
                  <a:srgbClr val="5B9BD5">
                    <a:lumMod val="40000"/>
                    <a:lumOff val="60000"/>
                  </a:srgbClr>
                </a:solidFill>
                <a:latin typeface="Cambria" panose="02040503050406030204" pitchFamily="18" charset="0"/>
                <a:ea typeface="Cambria" panose="02040503050406030204" pitchFamily="18" charset="0"/>
              </a:rPr>
              <a:t>As it is written in the book of the words of Isaiah the prophet, “The voice of one crying in the wilderness: 'Prepare the way of the Lord, make his paths straight</a:t>
            </a:r>
            <a:r>
              <a:rPr lang="en-US" sz="2000" b="0" i="1" dirty="0">
                <a:solidFill>
                  <a:srgbClr val="00B0F0"/>
                </a:solidFill>
                <a:latin typeface="Cambria" panose="02040503050406030204" pitchFamily="18" charset="0"/>
                <a:ea typeface="Cambria" panose="02040503050406030204" pitchFamily="18" charset="0"/>
              </a:rPr>
              <a:t>. </a:t>
            </a:r>
            <a:r>
              <a:rPr lang="en-US" sz="2000" b="0" baseline="30000" dirty="0">
                <a:solidFill>
                  <a:prstClr val="white"/>
                </a:solidFill>
                <a:latin typeface="Cambria" panose="02040503050406030204" pitchFamily="18" charset="0"/>
                <a:ea typeface="Cambria" panose="02040503050406030204" pitchFamily="18" charset="0"/>
              </a:rPr>
              <a:t>5</a:t>
            </a:r>
            <a:r>
              <a:rPr lang="en-US" sz="2000" b="0" i="1" dirty="0">
                <a:solidFill>
                  <a:srgbClr val="5B9BD5">
                    <a:lumMod val="40000"/>
                    <a:lumOff val="60000"/>
                  </a:srgbClr>
                </a:solidFill>
                <a:latin typeface="Cambria" panose="02040503050406030204" pitchFamily="18" charset="0"/>
                <a:ea typeface="Cambria" panose="02040503050406030204" pitchFamily="18" charset="0"/>
              </a:rPr>
              <a:t> Every valley shall be filled, and every mountain and hill shall be made low, and the crooked shall become straight, and the rough places shall become level ways, </a:t>
            </a:r>
            <a:r>
              <a:rPr lang="en-US" sz="2000" b="0" baseline="30000" dirty="0">
                <a:solidFill>
                  <a:prstClr val="white"/>
                </a:solidFill>
                <a:latin typeface="Cambria" panose="02040503050406030204" pitchFamily="18" charset="0"/>
                <a:ea typeface="Cambria" panose="02040503050406030204" pitchFamily="18" charset="0"/>
              </a:rPr>
              <a:t>6</a:t>
            </a:r>
            <a:r>
              <a:rPr lang="en-US" sz="2000" b="0" i="1" dirty="0">
                <a:solidFill>
                  <a:srgbClr val="5B9BD5">
                    <a:lumMod val="40000"/>
                    <a:lumOff val="60000"/>
                  </a:srgbClr>
                </a:solidFill>
                <a:latin typeface="Cambria" panose="02040503050406030204" pitchFamily="18" charset="0"/>
                <a:ea typeface="Cambria" panose="02040503050406030204" pitchFamily="18" charset="0"/>
              </a:rPr>
              <a:t> and all flesh shall see the salvation of God.’”  (ESV)</a:t>
            </a:r>
            <a:endParaRPr kumimoji="0" lang="en-US" sz="20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endParaRPr>
          </a:p>
        </p:txBody>
      </p:sp>
    </p:spTree>
    <p:extLst>
      <p:ext uri="{BB962C8B-B14F-4D97-AF65-F5344CB8AC3E}">
        <p14:creationId xmlns:p14="http://schemas.microsoft.com/office/powerpoint/2010/main" val="225212033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3155269"/>
            <a:ext cx="8582802" cy="3363266"/>
          </a:xfrm>
        </p:spPr>
        <p:txBody>
          <a:bodyPr>
            <a:normAutofit fontScale="92500" lnSpcReduction="20000"/>
          </a:bodyPr>
          <a:lstStyle/>
          <a:p>
            <a:r>
              <a:rPr lang="en-US" sz="2800" dirty="0"/>
              <a:t>In Luke 3 the quotation </a:t>
            </a:r>
            <a:r>
              <a:rPr lang="en-US" sz="2800" b="1" i="1" dirty="0"/>
              <a:t>climaxes</a:t>
            </a:r>
            <a:r>
              <a:rPr lang="en-US" sz="2800" dirty="0"/>
              <a:t> in a quotation from Isaiah 40:5 that emphasizes the </a:t>
            </a:r>
            <a:r>
              <a:rPr lang="en-US" sz="2800" b="1" i="1" dirty="0"/>
              <a:t>universal</a:t>
            </a:r>
            <a:r>
              <a:rPr lang="en-US" sz="2800" dirty="0"/>
              <a:t> significance of this dawn of salvation: “</a:t>
            </a:r>
            <a:r>
              <a:rPr lang="en-US" sz="2800" i="1" dirty="0">
                <a:solidFill>
                  <a:schemeClr val="accent5">
                    <a:lumMod val="60000"/>
                    <a:lumOff val="40000"/>
                  </a:schemeClr>
                </a:solidFill>
                <a:latin typeface="Cambria" panose="02040503050406030204" pitchFamily="18" charset="0"/>
                <a:ea typeface="Cambria" panose="02040503050406030204" pitchFamily="18" charset="0"/>
              </a:rPr>
              <a:t>all flesh shall see the salvation of God</a:t>
            </a:r>
            <a:endParaRPr lang="en-US" sz="2800" dirty="0"/>
          </a:p>
          <a:p>
            <a:r>
              <a:rPr lang="en-US" sz="2800" dirty="0"/>
              <a:t>Luke’s inclusion of this longer quotation shifts the focus from John the Baptist to the entire early Christian movement. </a:t>
            </a:r>
          </a:p>
          <a:p>
            <a:r>
              <a:rPr lang="en-US" sz="2800" dirty="0"/>
              <a:t>This citation not only highlights the importance of the mission to the Gentiles but also points to the unity of Luke’s two volumes (Luke and Acts). </a:t>
            </a:r>
          </a:p>
          <a:p>
            <a:r>
              <a:rPr lang="en-US" sz="2800" dirty="0"/>
              <a:t>The history of the early church therefore becomes an extension of the ministry of Jesus himself.</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275-276). </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6"/>
            <a:ext cx="9144000" cy="1431832"/>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000" b="0" baseline="30000" dirty="0">
                <a:solidFill>
                  <a:schemeClr val="bg1"/>
                </a:solidFill>
                <a:latin typeface="Cambria" panose="02040503050406030204" pitchFamily="18" charset="0"/>
                <a:ea typeface="Cambria" panose="02040503050406030204" pitchFamily="18" charset="0"/>
              </a:rPr>
              <a:t>Isaiah 40:3</a:t>
            </a:r>
            <a:r>
              <a:rPr lang="en-US" sz="2000" b="0" i="1" u="none" strike="noStrike" baseline="0" dirty="0">
                <a:solidFill>
                  <a:schemeClr val="bg1"/>
                </a:solidFill>
                <a:latin typeface="Cambria" panose="02040503050406030204" pitchFamily="18" charset="0"/>
                <a:ea typeface="Cambria" panose="02040503050406030204" pitchFamily="18" charset="0"/>
              </a:rPr>
              <a:t> </a:t>
            </a:r>
            <a:r>
              <a:rPr lang="en-US" sz="20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A voice </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cries: “In the wilderness prepare the way of the LORD; make straight in the desert a highway for our God. </a:t>
            </a:r>
            <a:r>
              <a:rPr lang="en-US" sz="2000" b="0" baseline="30000" dirty="0">
                <a:solidFill>
                  <a:schemeClr val="bg1"/>
                </a:solidFill>
                <a:latin typeface="Cambria" panose="02040503050406030204" pitchFamily="18" charset="0"/>
                <a:ea typeface="Cambria" panose="02040503050406030204" pitchFamily="18" charset="0"/>
              </a:rPr>
              <a:t>4</a:t>
            </a:r>
            <a:r>
              <a:rPr lang="en-US" sz="20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Every valley shall be lifted up, and every mountain and hill be made low; the uneven ground shall become level, and the rough places a plain. </a:t>
            </a:r>
            <a:r>
              <a:rPr lang="en-US" sz="2000" b="0" baseline="30000" dirty="0">
                <a:solidFill>
                  <a:schemeClr val="bg1"/>
                </a:solidFill>
                <a:latin typeface="Cambria" panose="02040503050406030204" pitchFamily="18" charset="0"/>
                <a:ea typeface="Cambria" panose="02040503050406030204" pitchFamily="18" charset="0"/>
              </a:rPr>
              <a:t>5</a:t>
            </a:r>
            <a:r>
              <a:rPr lang="en-US" sz="20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And the glory of the LORD shall be revealed, </a:t>
            </a:r>
            <a:r>
              <a:rPr lang="en-US" sz="2000" b="0" i="1" u="none" strike="noStrike" baseline="0" dirty="0">
                <a:solidFill>
                  <a:schemeClr val="accent2"/>
                </a:solidFill>
                <a:latin typeface="Cambria" panose="02040503050406030204" pitchFamily="18" charset="0"/>
                <a:ea typeface="Cambria" panose="02040503050406030204" pitchFamily="18" charset="0"/>
              </a:rPr>
              <a:t>and all flesh shall see it together</a:t>
            </a: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1448127"/>
            <a:ext cx="9144000" cy="1522692"/>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000" b="0" baseline="30000" dirty="0">
                <a:solidFill>
                  <a:prstClr val="white"/>
                </a:solidFill>
                <a:latin typeface="Cambria" panose="02040503050406030204" pitchFamily="18" charset="0"/>
                <a:ea typeface="Cambria" panose="02040503050406030204" pitchFamily="18" charset="0"/>
              </a:rPr>
              <a:t>Luke 3:4 </a:t>
            </a:r>
            <a:r>
              <a:rPr lang="en-US" sz="2000" b="0" i="1" dirty="0">
                <a:solidFill>
                  <a:srgbClr val="5B9BD5">
                    <a:lumMod val="40000"/>
                    <a:lumOff val="60000"/>
                  </a:srgbClr>
                </a:solidFill>
                <a:latin typeface="Cambria" panose="02040503050406030204" pitchFamily="18" charset="0"/>
                <a:ea typeface="Cambria" panose="02040503050406030204" pitchFamily="18" charset="0"/>
              </a:rPr>
              <a:t>As it is written in the book of the words of Isaiah the prophet, “The voice of one crying in the wilderness: 'Prepare the way of the Lord, make his paths straight. </a:t>
            </a:r>
            <a:r>
              <a:rPr lang="en-US" sz="2000" b="0" baseline="30000" dirty="0">
                <a:solidFill>
                  <a:prstClr val="white"/>
                </a:solidFill>
                <a:latin typeface="Cambria" panose="02040503050406030204" pitchFamily="18" charset="0"/>
                <a:ea typeface="Cambria" panose="02040503050406030204" pitchFamily="18" charset="0"/>
              </a:rPr>
              <a:t>5</a:t>
            </a:r>
            <a:r>
              <a:rPr lang="en-US" sz="2000" b="0" i="1" dirty="0">
                <a:solidFill>
                  <a:srgbClr val="5B9BD5">
                    <a:lumMod val="40000"/>
                    <a:lumOff val="60000"/>
                  </a:srgbClr>
                </a:solidFill>
                <a:latin typeface="Cambria" panose="02040503050406030204" pitchFamily="18" charset="0"/>
                <a:ea typeface="Cambria" panose="02040503050406030204" pitchFamily="18" charset="0"/>
              </a:rPr>
              <a:t> Every valley shall be filled, and every mountain and hill shall be made low, and the crooked shall become straight, and the rough places shall become level ways, </a:t>
            </a:r>
            <a:r>
              <a:rPr lang="en-US" sz="2000" b="0" baseline="30000" dirty="0">
                <a:solidFill>
                  <a:prstClr val="white"/>
                </a:solidFill>
                <a:latin typeface="Cambria" panose="02040503050406030204" pitchFamily="18" charset="0"/>
                <a:ea typeface="Cambria" panose="02040503050406030204" pitchFamily="18" charset="0"/>
              </a:rPr>
              <a:t>6</a:t>
            </a:r>
            <a:r>
              <a:rPr lang="en-US" sz="2000" b="0" i="1" dirty="0">
                <a:solidFill>
                  <a:srgbClr val="5B9BD5">
                    <a:lumMod val="40000"/>
                    <a:lumOff val="60000"/>
                  </a:srgbClr>
                </a:solidFill>
                <a:latin typeface="Cambria" panose="02040503050406030204" pitchFamily="18" charset="0"/>
                <a:ea typeface="Cambria" panose="02040503050406030204" pitchFamily="18" charset="0"/>
              </a:rPr>
              <a:t> and</a:t>
            </a:r>
            <a:r>
              <a:rPr lang="en-US" sz="2000" b="0" i="1" dirty="0">
                <a:solidFill>
                  <a:srgbClr val="00B0F0"/>
                </a:solidFill>
                <a:latin typeface="Cambria" panose="02040503050406030204" pitchFamily="18" charset="0"/>
                <a:ea typeface="Cambria" panose="02040503050406030204" pitchFamily="18" charset="0"/>
              </a:rPr>
              <a:t> all flesh shall see the salvation of God</a:t>
            </a:r>
            <a:r>
              <a:rPr lang="en-US" sz="2000" b="0" i="1" dirty="0">
                <a:solidFill>
                  <a:srgbClr val="5B9BD5">
                    <a:lumMod val="40000"/>
                    <a:lumOff val="60000"/>
                  </a:srgbClr>
                </a:solidFill>
                <a:latin typeface="Cambria" panose="02040503050406030204" pitchFamily="18" charset="0"/>
                <a:ea typeface="Cambria" panose="02040503050406030204" pitchFamily="18" charset="0"/>
              </a:rPr>
              <a:t>.’”  (ESV)</a:t>
            </a:r>
            <a:endParaRPr kumimoji="0" lang="en-US" sz="20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endParaRPr>
          </a:p>
        </p:txBody>
      </p:sp>
    </p:spTree>
    <p:extLst>
      <p:ext uri="{BB962C8B-B14F-4D97-AF65-F5344CB8AC3E}">
        <p14:creationId xmlns:p14="http://schemas.microsoft.com/office/powerpoint/2010/main" val="36222062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3155269"/>
            <a:ext cx="8582802" cy="3363266"/>
          </a:xfrm>
        </p:spPr>
        <p:txBody>
          <a:bodyPr>
            <a:normAutofit fontScale="92500" lnSpcReduction="10000"/>
          </a:bodyPr>
          <a:lstStyle/>
          <a:p>
            <a:r>
              <a:rPr lang="en-US" sz="2800" dirty="0"/>
              <a:t>This citation links Jesus’ ministry with the prophetic promises to Israel in the </a:t>
            </a:r>
            <a:r>
              <a:rPr lang="en-US" sz="2800" b="1" i="1" dirty="0"/>
              <a:t>past</a:t>
            </a:r>
            <a:r>
              <a:rPr lang="en-US" sz="2800" dirty="0"/>
              <a:t> and the apostolic ministry of the </a:t>
            </a:r>
            <a:r>
              <a:rPr lang="en-US" sz="2800" b="1" i="1" dirty="0"/>
              <a:t>future</a:t>
            </a:r>
            <a:r>
              <a:rPr lang="en-US" sz="2800" dirty="0"/>
              <a:t>. </a:t>
            </a:r>
          </a:p>
          <a:p>
            <a:r>
              <a:rPr lang="en-US" sz="2800" dirty="0"/>
              <a:t>The citation of this text from Isaiah points to the fulfillment of God’s promise to accomplish a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new thing</a:t>
            </a:r>
            <a:r>
              <a:rPr lang="en-US" sz="2800" dirty="0"/>
              <a:t>” in history as John prepares the people for the salvation that is brought about by the life and ministry of Jesus:</a:t>
            </a:r>
          </a:p>
          <a:p>
            <a:r>
              <a:rPr lang="en-US" sz="2800" i="1" dirty="0">
                <a:solidFill>
                  <a:schemeClr val="accent2">
                    <a:lumMod val="60000"/>
                    <a:lumOff val="40000"/>
                  </a:schemeClr>
                </a:solidFill>
                <a:latin typeface="Cambria" panose="02040503050406030204" pitchFamily="18" charset="0"/>
                <a:ea typeface="Cambria" panose="02040503050406030204" pitchFamily="18" charset="0"/>
              </a:rPr>
              <a:t>Behold, I am doing a </a:t>
            </a:r>
            <a:r>
              <a:rPr lang="en-US" sz="2800" i="1" dirty="0">
                <a:solidFill>
                  <a:schemeClr val="accent2"/>
                </a:solidFill>
                <a:latin typeface="Cambria" panose="02040503050406030204" pitchFamily="18" charset="0"/>
                <a:ea typeface="Cambria" panose="02040503050406030204" pitchFamily="18" charset="0"/>
              </a:rPr>
              <a:t>new thing</a:t>
            </a:r>
            <a:r>
              <a:rPr lang="en-US" sz="2800" i="1" dirty="0">
                <a:solidFill>
                  <a:schemeClr val="accent2">
                    <a:lumMod val="60000"/>
                    <a:lumOff val="40000"/>
                  </a:schemeClr>
                </a:solidFill>
                <a:latin typeface="Cambria" panose="02040503050406030204" pitchFamily="18" charset="0"/>
                <a:ea typeface="Cambria" panose="02040503050406030204" pitchFamily="18" charset="0"/>
              </a:rPr>
              <a:t>; now it springs forth, do you not perceive it? I will make a way in the wilderness and rivers in the desert. </a:t>
            </a:r>
            <a:r>
              <a:rPr lang="en-US" sz="2800" dirty="0"/>
              <a:t>(Isaiah 43:19)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 278). </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6"/>
            <a:ext cx="9144000" cy="1431832"/>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000" b="0" baseline="30000" dirty="0">
                <a:solidFill>
                  <a:schemeClr val="bg1"/>
                </a:solidFill>
                <a:latin typeface="Cambria" panose="02040503050406030204" pitchFamily="18" charset="0"/>
                <a:ea typeface="Cambria" panose="02040503050406030204" pitchFamily="18" charset="0"/>
              </a:rPr>
              <a:t>Isaiah 40:3</a:t>
            </a:r>
            <a:r>
              <a:rPr lang="en-US" sz="2000" b="0" i="1" u="none" strike="noStrike" baseline="0" dirty="0">
                <a:solidFill>
                  <a:schemeClr val="bg1"/>
                </a:solidFill>
                <a:latin typeface="Cambria" panose="02040503050406030204" pitchFamily="18" charset="0"/>
                <a:ea typeface="Cambria" panose="02040503050406030204" pitchFamily="18" charset="0"/>
              </a:rPr>
              <a:t> </a:t>
            </a:r>
            <a:r>
              <a:rPr lang="en-US" sz="20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A voice </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cries: “In the wilderness prepare the way of the LORD; make straight in the desert a highway for our God. </a:t>
            </a:r>
            <a:r>
              <a:rPr lang="en-US" sz="2000" b="0" baseline="30000" dirty="0">
                <a:solidFill>
                  <a:schemeClr val="bg1"/>
                </a:solidFill>
                <a:latin typeface="Cambria" panose="02040503050406030204" pitchFamily="18" charset="0"/>
                <a:ea typeface="Cambria" panose="02040503050406030204" pitchFamily="18" charset="0"/>
              </a:rPr>
              <a:t>4</a:t>
            </a:r>
            <a:r>
              <a:rPr lang="en-US" sz="20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Every valley shall be lifted up, and every mountain and hill be made low; the uneven ground shall become level, and the rough places a plain. </a:t>
            </a:r>
            <a:r>
              <a:rPr lang="en-US" sz="2000" b="0" baseline="30000" dirty="0">
                <a:solidFill>
                  <a:schemeClr val="bg1"/>
                </a:solidFill>
                <a:latin typeface="Cambria" panose="02040503050406030204" pitchFamily="18" charset="0"/>
                <a:ea typeface="Cambria" panose="02040503050406030204" pitchFamily="18" charset="0"/>
              </a:rPr>
              <a:t>5</a:t>
            </a:r>
            <a:r>
              <a:rPr lang="en-US" sz="20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And the glory of the LORD shall be revealed, </a:t>
            </a:r>
            <a:r>
              <a:rPr lang="en-US" sz="2000" b="0" i="1" u="none" strike="noStrike" baseline="0" dirty="0">
                <a:solidFill>
                  <a:schemeClr val="accent2"/>
                </a:solidFill>
                <a:latin typeface="Cambria" panose="02040503050406030204" pitchFamily="18" charset="0"/>
                <a:ea typeface="Cambria" panose="02040503050406030204" pitchFamily="18" charset="0"/>
              </a:rPr>
              <a:t>and all flesh shall see it together</a:t>
            </a: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1448127"/>
            <a:ext cx="9144000" cy="1522692"/>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000" b="0" baseline="30000" dirty="0">
                <a:solidFill>
                  <a:prstClr val="white"/>
                </a:solidFill>
                <a:latin typeface="Cambria" panose="02040503050406030204" pitchFamily="18" charset="0"/>
                <a:ea typeface="Cambria" panose="02040503050406030204" pitchFamily="18" charset="0"/>
              </a:rPr>
              <a:t>Luke 3:4 </a:t>
            </a:r>
            <a:r>
              <a:rPr lang="en-US" sz="2000" b="0" i="1" dirty="0">
                <a:solidFill>
                  <a:srgbClr val="5B9BD5">
                    <a:lumMod val="40000"/>
                    <a:lumOff val="60000"/>
                  </a:srgbClr>
                </a:solidFill>
                <a:latin typeface="Cambria" panose="02040503050406030204" pitchFamily="18" charset="0"/>
                <a:ea typeface="Cambria" panose="02040503050406030204" pitchFamily="18" charset="0"/>
              </a:rPr>
              <a:t>As it is written in the book of the words of Isaiah the prophet, “The voice of one crying in the wilderness: 'Prepare the way of the Lord, make his paths straight. </a:t>
            </a:r>
            <a:r>
              <a:rPr lang="en-US" sz="2000" b="0" baseline="30000" dirty="0">
                <a:solidFill>
                  <a:prstClr val="white"/>
                </a:solidFill>
                <a:latin typeface="Cambria" panose="02040503050406030204" pitchFamily="18" charset="0"/>
                <a:ea typeface="Cambria" panose="02040503050406030204" pitchFamily="18" charset="0"/>
              </a:rPr>
              <a:t>5</a:t>
            </a:r>
            <a:r>
              <a:rPr lang="en-US" sz="2000" b="0" i="1" dirty="0">
                <a:solidFill>
                  <a:srgbClr val="5B9BD5">
                    <a:lumMod val="40000"/>
                    <a:lumOff val="60000"/>
                  </a:srgbClr>
                </a:solidFill>
                <a:latin typeface="Cambria" panose="02040503050406030204" pitchFamily="18" charset="0"/>
                <a:ea typeface="Cambria" panose="02040503050406030204" pitchFamily="18" charset="0"/>
              </a:rPr>
              <a:t> Every valley shall be filled, and every mountain and hill shall be made low, and the crooked shall become straight, and the rough places shall become level ways, </a:t>
            </a:r>
            <a:r>
              <a:rPr lang="en-US" sz="2000" b="0" baseline="30000" dirty="0">
                <a:solidFill>
                  <a:prstClr val="white"/>
                </a:solidFill>
                <a:latin typeface="Cambria" panose="02040503050406030204" pitchFamily="18" charset="0"/>
                <a:ea typeface="Cambria" panose="02040503050406030204" pitchFamily="18" charset="0"/>
              </a:rPr>
              <a:t>6</a:t>
            </a:r>
            <a:r>
              <a:rPr lang="en-US" sz="2000" b="0" i="1" dirty="0">
                <a:solidFill>
                  <a:srgbClr val="5B9BD5">
                    <a:lumMod val="40000"/>
                    <a:lumOff val="60000"/>
                  </a:srgbClr>
                </a:solidFill>
                <a:latin typeface="Cambria" panose="02040503050406030204" pitchFamily="18" charset="0"/>
                <a:ea typeface="Cambria" panose="02040503050406030204" pitchFamily="18" charset="0"/>
              </a:rPr>
              <a:t> and</a:t>
            </a:r>
            <a:r>
              <a:rPr lang="en-US" sz="2000" b="0" i="1" dirty="0">
                <a:solidFill>
                  <a:srgbClr val="00B0F0"/>
                </a:solidFill>
                <a:latin typeface="Cambria" panose="02040503050406030204" pitchFamily="18" charset="0"/>
                <a:ea typeface="Cambria" panose="02040503050406030204" pitchFamily="18" charset="0"/>
              </a:rPr>
              <a:t> all flesh shall see the salvation of God</a:t>
            </a:r>
            <a:r>
              <a:rPr lang="en-US" sz="2000" b="0" i="1" dirty="0">
                <a:solidFill>
                  <a:srgbClr val="5B9BD5">
                    <a:lumMod val="40000"/>
                    <a:lumOff val="60000"/>
                  </a:srgbClr>
                </a:solidFill>
                <a:latin typeface="Cambria" panose="02040503050406030204" pitchFamily="18" charset="0"/>
                <a:ea typeface="Cambria" panose="02040503050406030204" pitchFamily="18" charset="0"/>
              </a:rPr>
              <a:t>.’”  (ESV)</a:t>
            </a:r>
            <a:endParaRPr lang="en-US" sz="2000" b="0" dirty="0">
              <a:solidFill>
                <a:srgbClr val="5B9BD5">
                  <a:lumMod val="40000"/>
                  <a:lumOff val="60000"/>
                </a:srgbClr>
              </a:solidFill>
              <a:latin typeface="Calibri" panose="020F0502020204030204"/>
              <a:ea typeface="Cambria" panose="02040503050406030204" pitchFamily="18" charset="0"/>
            </a:endParaRPr>
          </a:p>
        </p:txBody>
      </p:sp>
    </p:spTree>
    <p:extLst>
      <p:ext uri="{BB962C8B-B14F-4D97-AF65-F5344CB8AC3E}">
        <p14:creationId xmlns:p14="http://schemas.microsoft.com/office/powerpoint/2010/main" val="3888995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3155269"/>
            <a:ext cx="8582802" cy="3363266"/>
          </a:xfrm>
        </p:spPr>
        <p:txBody>
          <a:bodyPr>
            <a:normAutofit/>
          </a:bodyPr>
          <a:lstStyle/>
          <a:p>
            <a:r>
              <a:rPr lang="en-US" sz="2800" dirty="0"/>
              <a:t>With the arrival of the climax of God’s covenantal relationship with his people, </a:t>
            </a:r>
            <a:r>
              <a:rPr lang="en-US" sz="2800" b="1" i="1" dirty="0"/>
              <a:t>Gentiles</a:t>
            </a:r>
            <a:r>
              <a:rPr lang="en-US" sz="2800" dirty="0"/>
              <a:t> will be able to witness the salvation of God. </a:t>
            </a:r>
          </a:p>
          <a:p>
            <a:r>
              <a:rPr lang="en-US" sz="2800" dirty="0"/>
              <a:t>Luke’s second volume (the book of Acts) will make it clear that the Gentiles are not simply observers from a distance; rather, together with Israel they will become part of God’s people.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 278). </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6"/>
            <a:ext cx="9144000" cy="1431832"/>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000" b="0" baseline="30000" dirty="0">
                <a:solidFill>
                  <a:schemeClr val="bg1"/>
                </a:solidFill>
                <a:latin typeface="Cambria" panose="02040503050406030204" pitchFamily="18" charset="0"/>
                <a:ea typeface="Cambria" panose="02040503050406030204" pitchFamily="18" charset="0"/>
              </a:rPr>
              <a:t>Isaiah 40:3</a:t>
            </a:r>
            <a:r>
              <a:rPr lang="en-US" sz="2000" b="0" i="1" u="none" strike="noStrike" baseline="0" dirty="0">
                <a:solidFill>
                  <a:schemeClr val="bg1"/>
                </a:solidFill>
                <a:latin typeface="Cambria" panose="02040503050406030204" pitchFamily="18" charset="0"/>
                <a:ea typeface="Cambria" panose="02040503050406030204" pitchFamily="18" charset="0"/>
              </a:rPr>
              <a:t> </a:t>
            </a:r>
            <a:r>
              <a:rPr lang="en-US" sz="20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A voice </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cries: “In the wilderness prepare the way of the LORD; make straight in the desert a highway for our God. </a:t>
            </a:r>
            <a:r>
              <a:rPr lang="en-US" sz="2000" b="0" baseline="30000" dirty="0">
                <a:solidFill>
                  <a:schemeClr val="bg1"/>
                </a:solidFill>
                <a:latin typeface="Cambria" panose="02040503050406030204" pitchFamily="18" charset="0"/>
                <a:ea typeface="Cambria" panose="02040503050406030204" pitchFamily="18" charset="0"/>
              </a:rPr>
              <a:t>4</a:t>
            </a:r>
            <a:r>
              <a:rPr lang="en-US" sz="20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Every valley shall be lifted up, and every mountain and hill be made low; the uneven ground shall become level, and the rough places a plain. </a:t>
            </a:r>
            <a:r>
              <a:rPr lang="en-US" sz="2000" b="0" baseline="30000" dirty="0">
                <a:solidFill>
                  <a:schemeClr val="bg1"/>
                </a:solidFill>
                <a:latin typeface="Cambria" panose="02040503050406030204" pitchFamily="18" charset="0"/>
                <a:ea typeface="Cambria" panose="02040503050406030204" pitchFamily="18" charset="0"/>
              </a:rPr>
              <a:t>5</a:t>
            </a:r>
            <a:r>
              <a:rPr lang="en-US" sz="20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And the glory of the LORD shall be revealed, </a:t>
            </a:r>
            <a:r>
              <a:rPr lang="en-US" sz="2000" b="0" i="1" u="none" strike="noStrike" baseline="0" dirty="0">
                <a:solidFill>
                  <a:schemeClr val="accent2"/>
                </a:solidFill>
                <a:latin typeface="Cambria" panose="02040503050406030204" pitchFamily="18" charset="0"/>
                <a:ea typeface="Cambria" panose="02040503050406030204" pitchFamily="18" charset="0"/>
              </a:rPr>
              <a:t>and all flesh shall see it together</a:t>
            </a: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1448127"/>
            <a:ext cx="9144000" cy="1522692"/>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000" b="0" baseline="30000" dirty="0">
                <a:solidFill>
                  <a:prstClr val="white"/>
                </a:solidFill>
                <a:latin typeface="Cambria" panose="02040503050406030204" pitchFamily="18" charset="0"/>
                <a:ea typeface="Cambria" panose="02040503050406030204" pitchFamily="18" charset="0"/>
              </a:rPr>
              <a:t>Luke 3:4 </a:t>
            </a:r>
            <a:r>
              <a:rPr lang="en-US" sz="2000" b="0" i="1" dirty="0">
                <a:solidFill>
                  <a:srgbClr val="5B9BD5">
                    <a:lumMod val="40000"/>
                    <a:lumOff val="60000"/>
                  </a:srgbClr>
                </a:solidFill>
                <a:latin typeface="Cambria" panose="02040503050406030204" pitchFamily="18" charset="0"/>
                <a:ea typeface="Cambria" panose="02040503050406030204" pitchFamily="18" charset="0"/>
              </a:rPr>
              <a:t>As it is written in the book of the words of Isaiah the prophet, “The voice of one crying in the wilderness: 'Prepare the way of the Lord, make his paths straight. </a:t>
            </a:r>
            <a:r>
              <a:rPr lang="en-US" sz="2000" b="0" baseline="30000" dirty="0">
                <a:solidFill>
                  <a:prstClr val="white"/>
                </a:solidFill>
                <a:latin typeface="Cambria" panose="02040503050406030204" pitchFamily="18" charset="0"/>
                <a:ea typeface="Cambria" panose="02040503050406030204" pitchFamily="18" charset="0"/>
              </a:rPr>
              <a:t>5</a:t>
            </a:r>
            <a:r>
              <a:rPr lang="en-US" sz="2000" b="0" i="1" dirty="0">
                <a:solidFill>
                  <a:srgbClr val="5B9BD5">
                    <a:lumMod val="40000"/>
                    <a:lumOff val="60000"/>
                  </a:srgbClr>
                </a:solidFill>
                <a:latin typeface="Cambria" panose="02040503050406030204" pitchFamily="18" charset="0"/>
                <a:ea typeface="Cambria" panose="02040503050406030204" pitchFamily="18" charset="0"/>
              </a:rPr>
              <a:t> Every valley shall be filled, and every mountain and hill shall be made low, and the crooked shall become straight, and the rough places shall become level ways, </a:t>
            </a:r>
            <a:r>
              <a:rPr lang="en-US" sz="2000" b="0" baseline="30000" dirty="0">
                <a:solidFill>
                  <a:prstClr val="white"/>
                </a:solidFill>
                <a:latin typeface="Cambria" panose="02040503050406030204" pitchFamily="18" charset="0"/>
                <a:ea typeface="Cambria" panose="02040503050406030204" pitchFamily="18" charset="0"/>
              </a:rPr>
              <a:t>6</a:t>
            </a:r>
            <a:r>
              <a:rPr lang="en-US" sz="2000" b="0" i="1" dirty="0">
                <a:solidFill>
                  <a:srgbClr val="5B9BD5">
                    <a:lumMod val="40000"/>
                    <a:lumOff val="60000"/>
                  </a:srgbClr>
                </a:solidFill>
                <a:latin typeface="Cambria" panose="02040503050406030204" pitchFamily="18" charset="0"/>
                <a:ea typeface="Cambria" panose="02040503050406030204" pitchFamily="18" charset="0"/>
              </a:rPr>
              <a:t> and</a:t>
            </a:r>
            <a:r>
              <a:rPr lang="en-US" sz="2000" b="0" i="1" dirty="0">
                <a:solidFill>
                  <a:srgbClr val="00B0F0"/>
                </a:solidFill>
                <a:latin typeface="Cambria" panose="02040503050406030204" pitchFamily="18" charset="0"/>
                <a:ea typeface="Cambria" panose="02040503050406030204" pitchFamily="18" charset="0"/>
              </a:rPr>
              <a:t> all flesh shall see the salvation of God</a:t>
            </a:r>
            <a:r>
              <a:rPr lang="en-US" sz="2000" b="0" i="1" dirty="0">
                <a:solidFill>
                  <a:srgbClr val="5B9BD5">
                    <a:lumMod val="40000"/>
                    <a:lumOff val="60000"/>
                  </a:srgbClr>
                </a:solidFill>
                <a:latin typeface="Cambria" panose="02040503050406030204" pitchFamily="18" charset="0"/>
                <a:ea typeface="Cambria" panose="02040503050406030204" pitchFamily="18" charset="0"/>
              </a:rPr>
              <a:t>.’”  (ESV)</a:t>
            </a:r>
            <a:endParaRPr lang="en-US" sz="2000" b="0" dirty="0">
              <a:solidFill>
                <a:srgbClr val="5B9BD5">
                  <a:lumMod val="40000"/>
                  <a:lumOff val="60000"/>
                </a:srgbClr>
              </a:solidFill>
              <a:latin typeface="Calibri" panose="020F0502020204030204"/>
              <a:ea typeface="Cambria" panose="02040503050406030204" pitchFamily="18" charset="0"/>
            </a:endParaRPr>
          </a:p>
        </p:txBody>
      </p:sp>
    </p:spTree>
    <p:extLst>
      <p:ext uri="{BB962C8B-B14F-4D97-AF65-F5344CB8AC3E}">
        <p14:creationId xmlns:p14="http://schemas.microsoft.com/office/powerpoint/2010/main" val="14168347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645920"/>
            <a:ext cx="9144000" cy="3059084"/>
          </a:xfrm>
        </p:spPr>
        <p:txBody>
          <a:bodyPr>
            <a:noAutofit/>
          </a:bodyPr>
          <a:lstStyle/>
          <a:p>
            <a:pPr algn="ctr"/>
            <a:r>
              <a:rPr lang="en-US" sz="8800" dirty="0"/>
              <a:t>New Testament Usage of </a:t>
            </a:r>
            <a:br>
              <a:rPr lang="en-US" sz="8800" dirty="0"/>
            </a:br>
            <a:r>
              <a:rPr lang="en-US" sz="8800" dirty="0">
                <a:solidFill>
                  <a:srgbClr val="FFFF99"/>
                </a:solidFill>
              </a:rPr>
              <a:t>Isaiah 40:3-5</a:t>
            </a:r>
            <a:endParaRPr lang="en-US" sz="8800" dirty="0"/>
          </a:p>
        </p:txBody>
      </p:sp>
    </p:spTree>
    <p:extLst>
      <p:ext uri="{BB962C8B-B14F-4D97-AF65-F5344CB8AC3E}">
        <p14:creationId xmlns:p14="http://schemas.microsoft.com/office/powerpoint/2010/main" val="103768123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645920"/>
            <a:ext cx="9144000" cy="3059084"/>
          </a:xfrm>
        </p:spPr>
        <p:txBody>
          <a:bodyPr>
            <a:noAutofit/>
          </a:bodyPr>
          <a:lstStyle/>
          <a:p>
            <a:pPr algn="ctr"/>
            <a:r>
              <a:rPr lang="en-US" sz="8800" dirty="0"/>
              <a:t>The Gospel of John’s  Usage of </a:t>
            </a:r>
            <a:br>
              <a:rPr lang="en-US" sz="8800" dirty="0"/>
            </a:br>
            <a:r>
              <a:rPr lang="en-US" sz="8800" dirty="0">
                <a:solidFill>
                  <a:srgbClr val="FFFF99"/>
                </a:solidFill>
              </a:rPr>
              <a:t>Isaiah 40:3-5</a:t>
            </a:r>
            <a:endParaRPr lang="en-US" sz="8800" dirty="0"/>
          </a:p>
        </p:txBody>
      </p:sp>
    </p:spTree>
    <p:extLst>
      <p:ext uri="{BB962C8B-B14F-4D97-AF65-F5344CB8AC3E}">
        <p14:creationId xmlns:p14="http://schemas.microsoft.com/office/powerpoint/2010/main" val="417372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0"/>
            <a:ext cx="9144000" cy="259014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600" b="0" baseline="30000" dirty="0">
                <a:solidFill>
                  <a:schemeClr val="bg1"/>
                </a:solidFill>
                <a:latin typeface="Cambria" panose="02040503050406030204" pitchFamily="18" charset="0"/>
                <a:ea typeface="Cambria" panose="02040503050406030204" pitchFamily="18" charset="0"/>
              </a:rPr>
              <a:t>Isaiah 40:3</a:t>
            </a:r>
            <a:r>
              <a:rPr lang="en-US" sz="2600" b="0" i="1" u="none" strike="noStrike" baseline="0" dirty="0">
                <a:solidFill>
                  <a:schemeClr val="bg1"/>
                </a:solidFill>
                <a:latin typeface="Cambria" panose="02040503050406030204" pitchFamily="18" charset="0"/>
                <a:ea typeface="Cambria" panose="02040503050406030204" pitchFamily="18" charset="0"/>
              </a:rPr>
              <a:t> </a:t>
            </a:r>
            <a:r>
              <a:rPr lang="en-US" sz="2600" b="0" i="1" u="none" strike="noStrike" baseline="0" dirty="0">
                <a:solidFill>
                  <a:schemeClr val="accent2"/>
                </a:solidFill>
                <a:latin typeface="Cambria" panose="02040503050406030204" pitchFamily="18" charset="0"/>
                <a:ea typeface="Cambria" panose="02040503050406030204" pitchFamily="18" charset="0"/>
              </a:rPr>
              <a:t>A voice cries: “In the wilderness prepare the way of the LORD; make straight in the desert a highway for our God. </a:t>
            </a:r>
            <a:r>
              <a:rPr lang="en-US" sz="2600" b="0" baseline="30000" dirty="0">
                <a:solidFill>
                  <a:schemeClr val="bg1"/>
                </a:solidFill>
                <a:latin typeface="Cambria" panose="02040503050406030204" pitchFamily="18" charset="0"/>
                <a:ea typeface="Cambria" panose="02040503050406030204" pitchFamily="18" charset="0"/>
              </a:rPr>
              <a:t>4</a:t>
            </a:r>
            <a:r>
              <a:rPr lang="en-US" sz="2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Every valley shall be lifted up, and every mountain and hill be made low; the uneven ground shall become level, and the rough places a plain. </a:t>
            </a:r>
            <a:r>
              <a:rPr lang="en-US" sz="2600" b="0" baseline="30000" dirty="0">
                <a:solidFill>
                  <a:schemeClr val="bg1"/>
                </a:solidFill>
                <a:latin typeface="Cambria" panose="02040503050406030204" pitchFamily="18" charset="0"/>
                <a:ea typeface="Cambria" panose="02040503050406030204" pitchFamily="18" charset="0"/>
              </a:rPr>
              <a:t>5</a:t>
            </a:r>
            <a:r>
              <a:rPr lang="en-US" sz="2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And the glory of the LORD shall be revealed, and all flesh shall see it together, for the mouth of the LORD has spoken.” (ESV)</a:t>
            </a:r>
            <a:endParaRPr kumimoji="0" lang="en-US" sz="26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2594068"/>
            <a:ext cx="9144000" cy="113318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6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rPr>
              <a:t>John 1:23 </a:t>
            </a:r>
            <a:r>
              <a:rPr lang="en-US" sz="2600" b="0" i="1" dirty="0">
                <a:solidFill>
                  <a:srgbClr val="5B9BD5">
                    <a:lumMod val="40000"/>
                    <a:lumOff val="60000"/>
                  </a:srgbClr>
                </a:solidFill>
                <a:latin typeface="Cambria" panose="02040503050406030204" pitchFamily="18" charset="0"/>
                <a:ea typeface="Cambria" panose="02040503050406030204" pitchFamily="18" charset="0"/>
              </a:rPr>
              <a:t> [John the Baptist] said, “</a:t>
            </a:r>
            <a:r>
              <a:rPr lang="en-US" sz="2600" b="0" i="1" dirty="0">
                <a:solidFill>
                  <a:srgbClr val="00B0F0"/>
                </a:solidFill>
                <a:latin typeface="Cambria" panose="02040503050406030204" pitchFamily="18" charset="0"/>
                <a:ea typeface="Cambria" panose="02040503050406030204" pitchFamily="18" charset="0"/>
              </a:rPr>
              <a:t>I am the voice of one crying out in the wilderness, ‘Make straight the way of the Lord,’ as the prophet Isaiah said.</a:t>
            </a:r>
            <a:r>
              <a:rPr lang="en-US" sz="2600" b="0" i="1" dirty="0">
                <a:solidFill>
                  <a:srgbClr val="5B9BD5">
                    <a:lumMod val="40000"/>
                    <a:lumOff val="60000"/>
                  </a:srgbClr>
                </a:solidFill>
                <a:latin typeface="Cambria" panose="02040503050406030204" pitchFamily="18" charset="0"/>
                <a:ea typeface="Cambria" panose="02040503050406030204" pitchFamily="18" charset="0"/>
              </a:rPr>
              <a:t>” (ESV)</a:t>
            </a:r>
            <a:endParaRPr kumimoji="0" lang="en-US" sz="26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endParaRPr>
          </a:p>
        </p:txBody>
      </p:sp>
    </p:spTree>
    <p:extLst>
      <p:ext uri="{BB962C8B-B14F-4D97-AF65-F5344CB8AC3E}">
        <p14:creationId xmlns:p14="http://schemas.microsoft.com/office/powerpoint/2010/main" val="8191568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2150606"/>
            <a:ext cx="8582802" cy="4367929"/>
          </a:xfrm>
        </p:spPr>
        <p:txBody>
          <a:bodyPr>
            <a:normAutofit/>
          </a:bodyPr>
          <a:lstStyle/>
          <a:p>
            <a:r>
              <a:rPr lang="en-US" sz="2800" dirty="0"/>
              <a:t>The prologue of the Gospel of John presents John the Baptist as “</a:t>
            </a:r>
            <a:r>
              <a:rPr lang="en-US" sz="2800" i="1" dirty="0">
                <a:solidFill>
                  <a:schemeClr val="accent1">
                    <a:lumMod val="40000"/>
                    <a:lumOff val="60000"/>
                  </a:schemeClr>
                </a:solidFill>
                <a:latin typeface="Cambria" panose="02040503050406030204" pitchFamily="18" charset="0"/>
                <a:ea typeface="Cambria" panose="02040503050406030204" pitchFamily="18" charset="0"/>
              </a:rPr>
              <a:t>a man sent from God</a:t>
            </a:r>
            <a:r>
              <a:rPr lang="en-US" sz="2800" dirty="0"/>
              <a:t>” to “</a:t>
            </a:r>
            <a:r>
              <a:rPr lang="en-US" sz="2800" i="1" dirty="0">
                <a:solidFill>
                  <a:schemeClr val="accent1">
                    <a:lumMod val="40000"/>
                    <a:lumOff val="60000"/>
                  </a:schemeClr>
                </a:solidFill>
                <a:latin typeface="Cambria" panose="02040503050406030204" pitchFamily="18" charset="0"/>
                <a:ea typeface="Cambria" panose="02040503050406030204" pitchFamily="18" charset="0"/>
              </a:rPr>
              <a:t>bear witness concerning the light</a:t>
            </a:r>
            <a:r>
              <a:rPr lang="en-US" sz="2800" dirty="0"/>
              <a:t>” (i.e., Jesus): “</a:t>
            </a:r>
            <a:r>
              <a:rPr lang="en-US" sz="2800" i="1" dirty="0">
                <a:solidFill>
                  <a:schemeClr val="accent1">
                    <a:lumMod val="40000"/>
                    <a:lumOff val="60000"/>
                  </a:schemeClr>
                </a:solidFill>
                <a:latin typeface="Cambria" panose="02040503050406030204" pitchFamily="18" charset="0"/>
                <a:ea typeface="Cambria" panose="02040503050406030204" pitchFamily="18" charset="0"/>
              </a:rPr>
              <a:t>He was </a:t>
            </a:r>
            <a:r>
              <a:rPr lang="en-US" sz="2800" b="1" i="1" dirty="0">
                <a:solidFill>
                  <a:srgbClr val="00B0F0"/>
                </a:solidFill>
                <a:latin typeface="Cambria" panose="02040503050406030204" pitchFamily="18" charset="0"/>
                <a:ea typeface="Cambria" panose="02040503050406030204" pitchFamily="18" charset="0"/>
              </a:rPr>
              <a:t>not</a:t>
            </a:r>
            <a:r>
              <a:rPr lang="en-US" sz="2800" i="1" dirty="0">
                <a:solidFill>
                  <a:schemeClr val="accent1">
                    <a:lumMod val="40000"/>
                    <a:lumOff val="60000"/>
                  </a:schemeClr>
                </a:solidFill>
                <a:latin typeface="Cambria" panose="02040503050406030204" pitchFamily="18" charset="0"/>
                <a:ea typeface="Cambria" panose="02040503050406030204" pitchFamily="18" charset="0"/>
              </a:rPr>
              <a:t> the light, but came to </a:t>
            </a:r>
            <a:r>
              <a:rPr lang="en-US" sz="2800" b="1" i="1" dirty="0">
                <a:solidFill>
                  <a:srgbClr val="00B0F0"/>
                </a:solidFill>
                <a:latin typeface="Cambria" panose="02040503050406030204" pitchFamily="18" charset="0"/>
                <a:ea typeface="Cambria" panose="02040503050406030204" pitchFamily="18" charset="0"/>
              </a:rPr>
              <a:t>bear witness</a:t>
            </a:r>
            <a:r>
              <a:rPr lang="en-US" sz="2800" i="1" dirty="0">
                <a:solidFill>
                  <a:schemeClr val="accent1">
                    <a:lumMod val="40000"/>
                    <a:lumOff val="60000"/>
                  </a:schemeClr>
                </a:solidFill>
                <a:latin typeface="Cambria" panose="02040503050406030204" pitchFamily="18" charset="0"/>
                <a:ea typeface="Cambria" panose="02040503050406030204" pitchFamily="18" charset="0"/>
              </a:rPr>
              <a:t> </a:t>
            </a:r>
            <a:r>
              <a:rPr lang="en-US" sz="2800" b="1" i="1" dirty="0">
                <a:solidFill>
                  <a:srgbClr val="00B0F0"/>
                </a:solidFill>
                <a:latin typeface="Cambria" panose="02040503050406030204" pitchFamily="18" charset="0"/>
                <a:ea typeface="Cambria" panose="02040503050406030204" pitchFamily="18" charset="0"/>
              </a:rPr>
              <a:t>concerning</a:t>
            </a:r>
            <a:r>
              <a:rPr lang="en-US" sz="2800" i="1" dirty="0">
                <a:solidFill>
                  <a:schemeClr val="accent1">
                    <a:lumMod val="40000"/>
                    <a:lumOff val="60000"/>
                  </a:schemeClr>
                </a:solidFill>
                <a:latin typeface="Cambria" panose="02040503050406030204" pitchFamily="18" charset="0"/>
                <a:ea typeface="Cambria" panose="02040503050406030204" pitchFamily="18" charset="0"/>
              </a:rPr>
              <a:t> the light</a:t>
            </a:r>
            <a:r>
              <a:rPr lang="en-US" sz="2800" dirty="0"/>
              <a:t>” (1:6-8; also, 1:15; 5:33). </a:t>
            </a:r>
          </a:p>
          <a:p>
            <a:r>
              <a:rPr lang="en-US" sz="2800" dirty="0"/>
              <a:t>This opening characterization sets the stage for the description of John’s ministry given in 1:19-34. </a:t>
            </a:r>
          </a:p>
          <a:p>
            <a:r>
              <a:rPr lang="en-US" sz="2800" dirty="0"/>
              <a:t>John’s identity is </a:t>
            </a:r>
            <a:r>
              <a:rPr lang="en-US" sz="2800" b="1" i="1" dirty="0"/>
              <a:t>further</a:t>
            </a:r>
            <a:r>
              <a:rPr lang="en-US" sz="2800" dirty="0"/>
              <a:t> clarified when he is asked by a delegation sent by the Jewish leaders in Jerusalem who he is (1:19).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 425). </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6"/>
            <a:ext cx="9144000" cy="93734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0" baseline="30000" dirty="0">
                <a:solidFill>
                  <a:schemeClr val="bg1"/>
                </a:solidFill>
                <a:latin typeface="Cambria" panose="02040503050406030204" pitchFamily="18" charset="0"/>
                <a:ea typeface="Cambria" panose="02040503050406030204" pitchFamily="18" charset="0"/>
              </a:rPr>
              <a:t>Isaiah 40:3</a:t>
            </a:r>
            <a:r>
              <a:rPr lang="en-US" sz="2400" b="0" i="1" u="none" strike="noStrike" baseline="0" dirty="0">
                <a:solidFill>
                  <a:schemeClr val="bg1"/>
                </a:solidFill>
                <a:latin typeface="Cambria" panose="02040503050406030204" pitchFamily="18" charset="0"/>
                <a:ea typeface="Cambria" panose="02040503050406030204" pitchFamily="18" charset="0"/>
              </a:rPr>
              <a:t> </a:t>
            </a:r>
            <a:r>
              <a:rPr lang="en-US" sz="2400" b="0" i="1" dirty="0">
                <a:solidFill>
                  <a:schemeClr val="accent2">
                    <a:lumMod val="60000"/>
                    <a:lumOff val="40000"/>
                  </a:schemeClr>
                </a:solidFill>
                <a:latin typeface="Cambria" panose="02040503050406030204" pitchFamily="18" charset="0"/>
                <a:ea typeface="Cambria" panose="02040503050406030204" pitchFamily="18" charset="0"/>
              </a:rPr>
              <a:t>A voice cries: “In the wilderness prepare the way of the LORD; make straight in the desert a highway for our God. (ESV)</a:t>
            </a: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952594"/>
            <a:ext cx="9144000" cy="107195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400" b="0" baseline="30000" dirty="0">
                <a:solidFill>
                  <a:prstClr val="white"/>
                </a:solidFill>
                <a:latin typeface="Cambria" panose="02040503050406030204" pitchFamily="18" charset="0"/>
                <a:ea typeface="Cambria" panose="02040503050406030204" pitchFamily="18" charset="0"/>
              </a:rPr>
              <a:t>John 1:23 </a:t>
            </a:r>
            <a:r>
              <a:rPr lang="en-US" sz="2400" b="0" i="1" dirty="0">
                <a:solidFill>
                  <a:srgbClr val="5B9BD5">
                    <a:lumMod val="40000"/>
                    <a:lumOff val="60000"/>
                  </a:srgbClr>
                </a:solidFill>
                <a:latin typeface="Cambria" panose="02040503050406030204" pitchFamily="18" charset="0"/>
                <a:ea typeface="Cambria" panose="02040503050406030204" pitchFamily="18" charset="0"/>
              </a:rPr>
              <a:t> [John the Baptist] said, “I am the voice of one crying out in the wilderness, ‘Make straight the way of the Lord,’ as the prophet Isaiah said.” (ESV)</a:t>
            </a:r>
            <a:endParaRPr lang="en-US" sz="2400" b="0" dirty="0">
              <a:solidFill>
                <a:srgbClr val="5B9BD5">
                  <a:lumMod val="40000"/>
                  <a:lumOff val="60000"/>
                </a:srgbClr>
              </a:solidFill>
              <a:latin typeface="Calibri" panose="020F0502020204030204"/>
              <a:ea typeface="Cambria" panose="02040503050406030204" pitchFamily="18" charset="0"/>
            </a:endParaRPr>
          </a:p>
        </p:txBody>
      </p:sp>
    </p:spTree>
    <p:extLst>
      <p:ext uri="{BB962C8B-B14F-4D97-AF65-F5344CB8AC3E}">
        <p14:creationId xmlns:p14="http://schemas.microsoft.com/office/powerpoint/2010/main" val="336783308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2150606"/>
            <a:ext cx="8582802" cy="4367929"/>
          </a:xfrm>
        </p:spPr>
        <p:txBody>
          <a:bodyPr>
            <a:normAutofit/>
          </a:bodyPr>
          <a:lstStyle/>
          <a:p>
            <a:r>
              <a:rPr lang="en-US" sz="3600" dirty="0"/>
              <a:t>In </a:t>
            </a:r>
            <a:r>
              <a:rPr lang="en-US" sz="3600" b="1" i="1" dirty="0"/>
              <a:t>response</a:t>
            </a:r>
            <a:r>
              <a:rPr lang="en-US" sz="3600" dirty="0"/>
              <a:t> to their question, John </a:t>
            </a:r>
            <a:r>
              <a:rPr lang="en-US" sz="3600" b="1" i="1" dirty="0"/>
              <a:t>begins</a:t>
            </a:r>
            <a:r>
              <a:rPr lang="en-US" sz="3600" dirty="0"/>
              <a:t> by telling them </a:t>
            </a:r>
            <a:r>
              <a:rPr lang="en-US" sz="3600" b="1" i="1" dirty="0"/>
              <a:t>three</a:t>
            </a:r>
            <a:r>
              <a:rPr lang="en-US" sz="3600" dirty="0"/>
              <a:t> particular end time figures that he is </a:t>
            </a:r>
            <a:r>
              <a:rPr lang="en-US" sz="3600" b="1" i="1" dirty="0"/>
              <a:t>not</a:t>
            </a:r>
            <a:r>
              <a:rPr lang="en-US" sz="3600" dirty="0"/>
              <a:t>: </a:t>
            </a:r>
          </a:p>
          <a:p>
            <a:pPr lvl="1"/>
            <a:r>
              <a:rPr lang="en-US" sz="3200" dirty="0"/>
              <a:t>He is </a:t>
            </a:r>
            <a:r>
              <a:rPr lang="en-US" sz="3200" b="1" i="1" dirty="0"/>
              <a:t>not</a:t>
            </a:r>
            <a:r>
              <a:rPr lang="en-US" sz="3200" dirty="0"/>
              <a:t> the Christ (1:20; cf. 1:8, 15) </a:t>
            </a:r>
          </a:p>
          <a:p>
            <a:pPr lvl="1"/>
            <a:r>
              <a:rPr lang="en-US" sz="3200" dirty="0"/>
              <a:t>He is </a:t>
            </a:r>
            <a:r>
              <a:rPr lang="en-US" sz="3200" b="1" i="1" dirty="0"/>
              <a:t>not</a:t>
            </a:r>
            <a:r>
              <a:rPr lang="en-US" sz="3200" dirty="0"/>
              <a:t> Elijah (1:21a) </a:t>
            </a:r>
          </a:p>
          <a:p>
            <a:pPr lvl="1"/>
            <a:r>
              <a:rPr lang="en-US" sz="3200" dirty="0"/>
              <a:t>He is </a:t>
            </a:r>
            <a:r>
              <a:rPr lang="en-US" sz="3200" b="1" i="1" dirty="0"/>
              <a:t>not</a:t>
            </a:r>
            <a:r>
              <a:rPr lang="en-US" sz="3200" dirty="0"/>
              <a:t> The Prophet (1:21b; cf. 6:14; 7:40; cf. Deut 18:15, 18)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 425). </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6"/>
            <a:ext cx="9144000" cy="93734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0" baseline="30000" dirty="0">
                <a:solidFill>
                  <a:schemeClr val="bg1"/>
                </a:solidFill>
                <a:latin typeface="Cambria" panose="02040503050406030204" pitchFamily="18" charset="0"/>
                <a:ea typeface="Cambria" panose="02040503050406030204" pitchFamily="18" charset="0"/>
              </a:rPr>
              <a:t>Isaiah 40:3</a:t>
            </a:r>
            <a:r>
              <a:rPr lang="en-US" sz="2400" b="0" i="1" u="none" strike="noStrike" baseline="0" dirty="0">
                <a:solidFill>
                  <a:schemeClr val="bg1"/>
                </a:solidFill>
                <a:latin typeface="Cambria" panose="02040503050406030204" pitchFamily="18" charset="0"/>
                <a:ea typeface="Cambria" panose="02040503050406030204" pitchFamily="18" charset="0"/>
              </a:rPr>
              <a:t> </a:t>
            </a:r>
            <a:r>
              <a:rPr lang="en-US" sz="2400" b="0" i="1" dirty="0">
                <a:solidFill>
                  <a:schemeClr val="accent2">
                    <a:lumMod val="60000"/>
                    <a:lumOff val="40000"/>
                  </a:schemeClr>
                </a:solidFill>
                <a:latin typeface="Cambria" panose="02040503050406030204" pitchFamily="18" charset="0"/>
                <a:ea typeface="Cambria" panose="02040503050406030204" pitchFamily="18" charset="0"/>
              </a:rPr>
              <a:t>A voice cries: “In the wilderness prepare the way of the LORD; make straight in the desert a highway for our God.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ESV)</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952594"/>
            <a:ext cx="9144000" cy="107195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400" b="0" baseline="30000" dirty="0">
                <a:solidFill>
                  <a:prstClr val="white"/>
                </a:solidFill>
                <a:latin typeface="Cambria" panose="02040503050406030204" pitchFamily="18" charset="0"/>
                <a:ea typeface="Cambria" panose="02040503050406030204" pitchFamily="18" charset="0"/>
              </a:rPr>
              <a:t>John 1:23 </a:t>
            </a:r>
            <a:r>
              <a:rPr lang="en-US" sz="2400" b="0" i="1" dirty="0">
                <a:solidFill>
                  <a:srgbClr val="5B9BD5">
                    <a:lumMod val="40000"/>
                    <a:lumOff val="60000"/>
                  </a:srgbClr>
                </a:solidFill>
                <a:latin typeface="Cambria" panose="02040503050406030204" pitchFamily="18" charset="0"/>
                <a:ea typeface="Cambria" panose="02040503050406030204" pitchFamily="18" charset="0"/>
              </a:rPr>
              <a:t> [John the Baptist] said, “</a:t>
            </a:r>
            <a:r>
              <a:rPr lang="en-US" sz="2400" b="0" i="1" dirty="0">
                <a:solidFill>
                  <a:srgbClr val="00B0F0"/>
                </a:solidFill>
                <a:latin typeface="Cambria" panose="02040503050406030204" pitchFamily="18" charset="0"/>
                <a:ea typeface="Cambria" panose="02040503050406030204" pitchFamily="18" charset="0"/>
              </a:rPr>
              <a:t>I am the voice of one crying out in the wilderness, ‘Make straight the way of the Lord,’ as the prophet Isaiah said.</a:t>
            </a:r>
            <a:r>
              <a:rPr lang="en-US" sz="2400" b="0" i="1" dirty="0">
                <a:solidFill>
                  <a:srgbClr val="5B9BD5">
                    <a:lumMod val="40000"/>
                    <a:lumOff val="60000"/>
                  </a:srgbClr>
                </a:solidFill>
                <a:latin typeface="Cambria" panose="02040503050406030204" pitchFamily="18" charset="0"/>
                <a:ea typeface="Cambria" panose="02040503050406030204" pitchFamily="18" charset="0"/>
              </a:rPr>
              <a:t>” (ESV)</a:t>
            </a:r>
            <a:endParaRPr lang="en-US" sz="2400" b="0" dirty="0">
              <a:solidFill>
                <a:srgbClr val="5B9BD5">
                  <a:lumMod val="40000"/>
                  <a:lumOff val="60000"/>
                </a:srgbClr>
              </a:solidFill>
              <a:latin typeface="Calibri" panose="020F0502020204030204"/>
              <a:ea typeface="Cambria" panose="02040503050406030204" pitchFamily="18" charset="0"/>
            </a:endParaRPr>
          </a:p>
        </p:txBody>
      </p:sp>
    </p:spTree>
    <p:extLst>
      <p:ext uri="{BB962C8B-B14F-4D97-AF65-F5344CB8AC3E}">
        <p14:creationId xmlns:p14="http://schemas.microsoft.com/office/powerpoint/2010/main" val="9540873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2150606"/>
            <a:ext cx="8582802" cy="4367929"/>
          </a:xfrm>
        </p:spPr>
        <p:txBody>
          <a:bodyPr>
            <a:normAutofit fontScale="92500" lnSpcReduction="20000"/>
          </a:bodyPr>
          <a:lstStyle/>
          <a:p>
            <a:r>
              <a:rPr lang="en-US" dirty="0"/>
              <a:t>After affirming three times who he is </a:t>
            </a:r>
            <a:r>
              <a:rPr lang="en-US" b="1" i="1" dirty="0"/>
              <a:t>not</a:t>
            </a:r>
            <a:r>
              <a:rPr lang="en-US" dirty="0"/>
              <a:t>, John in this citation from Isaiah 40:3 finally tells his interrogators who he </a:t>
            </a:r>
            <a:r>
              <a:rPr lang="en-US" b="1" i="1" dirty="0"/>
              <a:t>is</a:t>
            </a:r>
            <a:r>
              <a:rPr lang="en-US" dirty="0"/>
              <a:t>. </a:t>
            </a:r>
          </a:p>
          <a:p>
            <a:r>
              <a:rPr lang="en-US" dirty="0"/>
              <a:t>He </a:t>
            </a:r>
            <a:r>
              <a:rPr lang="en-US" b="1" i="1" dirty="0"/>
              <a:t>is</a:t>
            </a:r>
            <a:r>
              <a:rPr lang="en-US" dirty="0"/>
              <a:t> “</a:t>
            </a:r>
            <a:r>
              <a:rPr lang="en-US" i="1" dirty="0">
                <a:solidFill>
                  <a:schemeClr val="accent1">
                    <a:lumMod val="40000"/>
                    <a:lumOff val="60000"/>
                  </a:schemeClr>
                </a:solidFill>
                <a:latin typeface="Cambria" panose="02040503050406030204" pitchFamily="18" charset="0"/>
                <a:ea typeface="Cambria" panose="02040503050406030204" pitchFamily="18" charset="0"/>
              </a:rPr>
              <a:t>the voice of one crying out in the wilderness, ‘Make straight the way of the Lord,’ </a:t>
            </a:r>
            <a:r>
              <a:rPr lang="en-US" dirty="0"/>
              <a:t>”. </a:t>
            </a:r>
          </a:p>
          <a:p>
            <a:r>
              <a:rPr lang="en-US" dirty="0"/>
              <a:t>In this characterization of John, the Gospel of John is consistent with the other three Gospels (cf. Mat 3:3; Mark 1:3; Luke 3:4).</a:t>
            </a:r>
          </a:p>
          <a:p>
            <a:r>
              <a:rPr lang="en-US" dirty="0"/>
              <a:t>The thing that makes John’s account </a:t>
            </a:r>
            <a:r>
              <a:rPr lang="en-US" b="1" i="1" dirty="0"/>
              <a:t>unique</a:t>
            </a:r>
            <a:r>
              <a:rPr lang="en-US" dirty="0"/>
              <a:t> is that he shows us that John the Baptist identified </a:t>
            </a:r>
            <a:r>
              <a:rPr lang="en-US" b="1" i="1" dirty="0"/>
              <a:t>himself</a:t>
            </a:r>
            <a:r>
              <a:rPr lang="en-US" dirty="0"/>
              <a:t> as the herald prophesied in Isaiah 40.</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 425). </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6"/>
            <a:ext cx="9144000" cy="93734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0" baseline="30000" dirty="0">
                <a:solidFill>
                  <a:schemeClr val="bg1"/>
                </a:solidFill>
                <a:latin typeface="Cambria" panose="02040503050406030204" pitchFamily="18" charset="0"/>
                <a:ea typeface="Cambria" panose="02040503050406030204" pitchFamily="18" charset="0"/>
              </a:rPr>
              <a:t>Isaiah 40:3</a:t>
            </a:r>
            <a:r>
              <a:rPr lang="en-US" sz="2400" b="0" i="1" u="none" strike="noStrike" baseline="0" dirty="0">
                <a:solidFill>
                  <a:schemeClr val="bg1"/>
                </a:solidFill>
                <a:latin typeface="Cambria" panose="02040503050406030204" pitchFamily="18" charset="0"/>
                <a:ea typeface="Cambria" panose="02040503050406030204" pitchFamily="18" charset="0"/>
              </a:rPr>
              <a:t> </a:t>
            </a:r>
            <a:r>
              <a:rPr lang="en-US" sz="2400" b="0" i="1" dirty="0">
                <a:solidFill>
                  <a:schemeClr val="accent2">
                    <a:lumMod val="60000"/>
                    <a:lumOff val="40000"/>
                  </a:schemeClr>
                </a:solidFill>
                <a:latin typeface="Cambria" panose="02040503050406030204" pitchFamily="18" charset="0"/>
                <a:ea typeface="Cambria" panose="02040503050406030204" pitchFamily="18" charset="0"/>
              </a:rPr>
              <a:t>A voice cries: “In the wilderness prepare the way of the LORD; make straight in the desert a highway for our God.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ESV)</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952594"/>
            <a:ext cx="9144000" cy="107195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400" b="0" baseline="30000" dirty="0">
                <a:solidFill>
                  <a:prstClr val="white"/>
                </a:solidFill>
                <a:latin typeface="Cambria" panose="02040503050406030204" pitchFamily="18" charset="0"/>
                <a:ea typeface="Cambria" panose="02040503050406030204" pitchFamily="18" charset="0"/>
              </a:rPr>
              <a:t>John 1:23 </a:t>
            </a:r>
            <a:r>
              <a:rPr lang="en-US" sz="2400" b="0" i="1" dirty="0">
                <a:solidFill>
                  <a:srgbClr val="5B9BD5">
                    <a:lumMod val="40000"/>
                    <a:lumOff val="60000"/>
                  </a:srgbClr>
                </a:solidFill>
                <a:latin typeface="Cambria" panose="02040503050406030204" pitchFamily="18" charset="0"/>
                <a:ea typeface="Cambria" panose="02040503050406030204" pitchFamily="18" charset="0"/>
              </a:rPr>
              <a:t> [John the Baptist] said, “</a:t>
            </a:r>
            <a:r>
              <a:rPr lang="en-US" sz="2400" b="0" i="1" dirty="0">
                <a:solidFill>
                  <a:srgbClr val="00B0F0"/>
                </a:solidFill>
                <a:latin typeface="Cambria" panose="02040503050406030204" pitchFamily="18" charset="0"/>
                <a:ea typeface="Cambria" panose="02040503050406030204" pitchFamily="18" charset="0"/>
              </a:rPr>
              <a:t>I am the voice of one crying out in the wilderness, ‘Make straight the way of the Lord,’ as the prophet Isaiah said.</a:t>
            </a:r>
            <a:r>
              <a:rPr lang="en-US" sz="2400" b="0" i="1" dirty="0">
                <a:solidFill>
                  <a:srgbClr val="5B9BD5">
                    <a:lumMod val="40000"/>
                    <a:lumOff val="60000"/>
                  </a:srgbClr>
                </a:solidFill>
                <a:latin typeface="Cambria" panose="02040503050406030204" pitchFamily="18" charset="0"/>
                <a:ea typeface="Cambria" panose="02040503050406030204" pitchFamily="18" charset="0"/>
              </a:rPr>
              <a:t>” (ESV)</a:t>
            </a:r>
            <a:endParaRPr lang="en-US" sz="2400" b="0" dirty="0">
              <a:solidFill>
                <a:srgbClr val="5B9BD5">
                  <a:lumMod val="40000"/>
                  <a:lumOff val="60000"/>
                </a:srgbClr>
              </a:solidFill>
              <a:latin typeface="Calibri" panose="020F0502020204030204"/>
              <a:ea typeface="Cambria" panose="02040503050406030204" pitchFamily="18" charset="0"/>
            </a:endParaRPr>
          </a:p>
        </p:txBody>
      </p:sp>
    </p:spTree>
    <p:extLst>
      <p:ext uri="{BB962C8B-B14F-4D97-AF65-F5344CB8AC3E}">
        <p14:creationId xmlns:p14="http://schemas.microsoft.com/office/powerpoint/2010/main" val="107815091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645920"/>
            <a:ext cx="9144000" cy="3059084"/>
          </a:xfrm>
        </p:spPr>
        <p:txBody>
          <a:bodyPr>
            <a:noAutofit/>
          </a:bodyPr>
          <a:lstStyle/>
          <a:p>
            <a:pPr algn="ctr"/>
            <a:r>
              <a:rPr lang="en-US" sz="8800" dirty="0"/>
              <a:t>New Testament Usage of </a:t>
            </a:r>
            <a:br>
              <a:rPr lang="en-US" sz="8800" dirty="0"/>
            </a:br>
            <a:r>
              <a:rPr lang="en-US" sz="8800" dirty="0">
                <a:solidFill>
                  <a:srgbClr val="FFFF99"/>
                </a:solidFill>
              </a:rPr>
              <a:t>Isaiah 40:6-8</a:t>
            </a:r>
            <a:endParaRPr lang="en-US" sz="8800" dirty="0"/>
          </a:p>
        </p:txBody>
      </p:sp>
    </p:spTree>
    <p:extLst>
      <p:ext uri="{BB962C8B-B14F-4D97-AF65-F5344CB8AC3E}">
        <p14:creationId xmlns:p14="http://schemas.microsoft.com/office/powerpoint/2010/main" val="324784500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1024286"/>
          </a:xfrm>
        </p:spPr>
        <p:txBody>
          <a:bodyPr>
            <a:noAutofit/>
          </a:bodyPr>
          <a:lstStyle/>
          <a:p>
            <a:r>
              <a:rPr lang="en-US" sz="3600" dirty="0"/>
              <a:t>The Frailty of Man and the Enduring Character of God’s Word (40:6-8)</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96223" y="1189112"/>
            <a:ext cx="8849665" cy="5668888"/>
          </a:xfrm>
        </p:spPr>
        <p:txBody>
          <a:bodyPr>
            <a:normAutofit/>
          </a:bodyPr>
          <a:lstStyle/>
          <a:p>
            <a:pPr marL="0" indent="0">
              <a:buNone/>
            </a:pPr>
            <a:r>
              <a:rPr lang="en-US" sz="3600" baseline="30000" dirty="0">
                <a:latin typeface="Cambria" panose="02040503050406030204" pitchFamily="18" charset="0"/>
                <a:ea typeface="Cambria" panose="02040503050406030204" pitchFamily="18" charset="0"/>
              </a:rPr>
              <a:t>40:</a:t>
            </a:r>
            <a:r>
              <a:rPr lang="en-US" sz="3700" baseline="30000" dirty="0">
                <a:latin typeface="Cambria" panose="02040503050406030204" pitchFamily="18" charset="0"/>
                <a:ea typeface="Cambria" panose="02040503050406030204" pitchFamily="18" charset="0"/>
              </a:rPr>
              <a:t>6</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 voice says, “Cry out!” Another asks, “What should I cry out?” The first voice responds: “All people are like grass, and all their promises are like the flowers in the field.</a:t>
            </a:r>
            <a:r>
              <a:rPr lang="en-US" sz="3700" baseline="30000" dirty="0">
                <a:latin typeface="Cambria" panose="02040503050406030204" pitchFamily="18" charset="0"/>
                <a:ea typeface="Cambria" panose="02040503050406030204" pitchFamily="18" charset="0"/>
              </a:rPr>
              <a:t> 7 </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The grass dries up, the flowers wither, when the wind sent by the LORD blows on them. Surely humanity is like grass. </a:t>
            </a:r>
            <a:r>
              <a:rPr lang="en-US" sz="3700" baseline="30000" dirty="0">
                <a:latin typeface="Cambria" panose="02040503050406030204" pitchFamily="18" charset="0"/>
                <a:ea typeface="Cambria" panose="02040503050406030204" pitchFamily="18" charset="0"/>
              </a:rPr>
              <a:t>8</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The grass dries up, the flowers wither, but the decree of our God is forever reliable.”</a:t>
            </a:r>
          </a:p>
        </p:txBody>
      </p:sp>
    </p:spTree>
    <p:extLst>
      <p:ext uri="{BB962C8B-B14F-4D97-AF65-F5344CB8AC3E}">
        <p14:creationId xmlns:p14="http://schemas.microsoft.com/office/powerpoint/2010/main" val="421388723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645920"/>
            <a:ext cx="9144000" cy="3059084"/>
          </a:xfrm>
        </p:spPr>
        <p:txBody>
          <a:bodyPr>
            <a:noAutofit/>
          </a:bodyPr>
          <a:lstStyle/>
          <a:p>
            <a:pPr algn="ctr"/>
            <a:r>
              <a:rPr lang="en-US" sz="8800" dirty="0"/>
              <a:t>1 Peter’s  Usage of </a:t>
            </a:r>
            <a:br>
              <a:rPr lang="en-US" sz="8800" dirty="0"/>
            </a:br>
            <a:r>
              <a:rPr lang="en-US" sz="8800" dirty="0">
                <a:solidFill>
                  <a:srgbClr val="FFFF99"/>
                </a:solidFill>
              </a:rPr>
              <a:t>Isaiah 40:6-8</a:t>
            </a:r>
            <a:endParaRPr lang="en-US" sz="8800" dirty="0"/>
          </a:p>
        </p:txBody>
      </p:sp>
    </p:spTree>
    <p:extLst>
      <p:ext uri="{BB962C8B-B14F-4D97-AF65-F5344CB8AC3E}">
        <p14:creationId xmlns:p14="http://schemas.microsoft.com/office/powerpoint/2010/main" val="254470872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0"/>
            <a:ext cx="9144000" cy="217415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600" b="0" baseline="30000" dirty="0">
                <a:solidFill>
                  <a:schemeClr val="bg1"/>
                </a:solidFill>
                <a:latin typeface="Cambria" panose="02040503050406030204" pitchFamily="18" charset="0"/>
                <a:ea typeface="Cambria" panose="02040503050406030204" pitchFamily="18" charset="0"/>
              </a:rPr>
              <a:t>Isaiah 40:6</a:t>
            </a:r>
            <a:r>
              <a:rPr lang="en-US" sz="2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 voice says, "Cry!" And I said, "What shall I cry?" </a:t>
            </a:r>
            <a:r>
              <a:rPr lang="en-US" sz="2600" b="0" i="1" u="none" strike="noStrike" baseline="0" dirty="0">
                <a:solidFill>
                  <a:schemeClr val="accent2"/>
                </a:solidFill>
                <a:latin typeface="Cambria" panose="02040503050406030204" pitchFamily="18" charset="0"/>
                <a:ea typeface="Cambria" panose="02040503050406030204" pitchFamily="18" charset="0"/>
              </a:rPr>
              <a:t>All flesh is grass, and all its beauty is like the flower of the field. </a:t>
            </a:r>
            <a:r>
              <a:rPr lang="en-US" sz="2600" b="0" baseline="30000" dirty="0">
                <a:solidFill>
                  <a:schemeClr val="bg1"/>
                </a:solidFill>
                <a:latin typeface="Cambria" panose="02040503050406030204" pitchFamily="18" charset="0"/>
                <a:ea typeface="Cambria" panose="02040503050406030204" pitchFamily="18" charset="0"/>
              </a:rPr>
              <a:t>7</a:t>
            </a:r>
            <a:r>
              <a:rPr lang="en-US" sz="2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The grass withers, the flower fades when the breath of the LORD blows on it; surely the people are grass. </a:t>
            </a:r>
            <a:r>
              <a:rPr lang="en-US" sz="2600" b="0" baseline="30000" dirty="0">
                <a:solidFill>
                  <a:schemeClr val="bg1"/>
                </a:solidFill>
                <a:latin typeface="Cambria" panose="02040503050406030204" pitchFamily="18" charset="0"/>
                <a:ea typeface="Cambria" panose="02040503050406030204" pitchFamily="18" charset="0"/>
              </a:rPr>
              <a:t>8</a:t>
            </a:r>
            <a:r>
              <a:rPr lang="en-US" sz="2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600" b="0" i="1" u="none" strike="noStrike" baseline="0" dirty="0">
                <a:solidFill>
                  <a:schemeClr val="accent2"/>
                </a:solidFill>
                <a:latin typeface="Cambria" panose="02040503050406030204" pitchFamily="18" charset="0"/>
                <a:ea typeface="Cambria" panose="02040503050406030204" pitchFamily="18" charset="0"/>
              </a:rPr>
              <a:t>The grass withers, the flower fades, but the word of our God will stand forever. </a:t>
            </a:r>
            <a:r>
              <a:rPr lang="en-US" sz="2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(ESV)</a:t>
            </a:r>
            <a:endParaRPr kumimoji="0" lang="en-US" sz="26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2174153"/>
            <a:ext cx="9144000" cy="274320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6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rPr>
              <a:t>1Pet 1:</a:t>
            </a:r>
            <a:r>
              <a:rPr lang="en-US" sz="2600" b="0" baseline="30000" dirty="0">
                <a:solidFill>
                  <a:prstClr val="white"/>
                </a:solidFill>
                <a:latin typeface="Cambria" panose="02040503050406030204" pitchFamily="18" charset="0"/>
                <a:ea typeface="Cambria" panose="02040503050406030204" pitchFamily="18" charset="0"/>
              </a:rPr>
              <a:t>22b</a:t>
            </a:r>
            <a:r>
              <a:rPr lang="en-US" sz="2600" b="0" i="1" dirty="0">
                <a:solidFill>
                  <a:srgbClr val="5B9BD5">
                    <a:lumMod val="40000"/>
                    <a:lumOff val="60000"/>
                  </a:srgbClr>
                </a:solidFill>
                <a:latin typeface="Cambria" panose="02040503050406030204" pitchFamily="18" charset="0"/>
                <a:ea typeface="Cambria" panose="02040503050406030204" pitchFamily="18" charset="0"/>
              </a:rPr>
              <a:t>  ...love one another earnestly from a pure heart, </a:t>
            </a:r>
            <a:r>
              <a:rPr lang="en-US" sz="2600" b="0" baseline="30000" dirty="0">
                <a:solidFill>
                  <a:prstClr val="white"/>
                </a:solidFill>
                <a:latin typeface="Cambria" panose="02040503050406030204" pitchFamily="18" charset="0"/>
                <a:ea typeface="Cambria" panose="02040503050406030204" pitchFamily="18" charset="0"/>
              </a:rPr>
              <a:t>23</a:t>
            </a:r>
            <a:r>
              <a:rPr lang="en-US" sz="2600" b="0" i="1" dirty="0">
                <a:solidFill>
                  <a:srgbClr val="5B9BD5">
                    <a:lumMod val="40000"/>
                    <a:lumOff val="60000"/>
                  </a:srgbClr>
                </a:solidFill>
                <a:latin typeface="Cambria" panose="02040503050406030204" pitchFamily="18" charset="0"/>
                <a:ea typeface="Cambria" panose="02040503050406030204" pitchFamily="18" charset="0"/>
              </a:rPr>
              <a:t> since you have been born again, not of perishable seed but of imperishable, through the living and abiding word of God; for </a:t>
            </a:r>
            <a:r>
              <a:rPr lang="en-US" sz="2600" b="0" i="1" dirty="0">
                <a:solidFill>
                  <a:srgbClr val="00B0F0"/>
                </a:solidFill>
                <a:latin typeface="Cambria" panose="02040503050406030204" pitchFamily="18" charset="0"/>
                <a:ea typeface="Cambria" panose="02040503050406030204" pitchFamily="18" charset="0"/>
              </a:rPr>
              <a:t>“All flesh is like grass and all its glory like the flower of grass. The grass withers, and the flower falls, </a:t>
            </a:r>
            <a:r>
              <a:rPr lang="en-US" sz="2600" b="0" baseline="30000" dirty="0">
                <a:solidFill>
                  <a:prstClr val="white"/>
                </a:solidFill>
                <a:latin typeface="Cambria" panose="02040503050406030204" pitchFamily="18" charset="0"/>
                <a:ea typeface="Cambria" panose="02040503050406030204" pitchFamily="18" charset="0"/>
              </a:rPr>
              <a:t>25</a:t>
            </a:r>
            <a:r>
              <a:rPr lang="en-US" sz="2600" b="0" i="1" dirty="0">
                <a:solidFill>
                  <a:srgbClr val="5B9BD5">
                    <a:lumMod val="40000"/>
                    <a:lumOff val="60000"/>
                  </a:srgbClr>
                </a:solidFill>
                <a:latin typeface="Cambria" panose="02040503050406030204" pitchFamily="18" charset="0"/>
                <a:ea typeface="Cambria" panose="02040503050406030204" pitchFamily="18" charset="0"/>
              </a:rPr>
              <a:t> </a:t>
            </a:r>
            <a:r>
              <a:rPr lang="en-US" sz="2600" b="0" i="1" dirty="0">
                <a:solidFill>
                  <a:srgbClr val="00B0F0"/>
                </a:solidFill>
                <a:latin typeface="Cambria" panose="02040503050406030204" pitchFamily="18" charset="0"/>
                <a:ea typeface="Cambria" panose="02040503050406030204" pitchFamily="18" charset="0"/>
              </a:rPr>
              <a:t>but the word of the Lord remains forever.”</a:t>
            </a:r>
            <a:r>
              <a:rPr lang="en-US" sz="2600" b="0" i="1" dirty="0">
                <a:solidFill>
                  <a:srgbClr val="5B9BD5">
                    <a:lumMod val="40000"/>
                    <a:lumOff val="60000"/>
                  </a:srgbClr>
                </a:solidFill>
                <a:latin typeface="Cambria" panose="02040503050406030204" pitchFamily="18" charset="0"/>
                <a:ea typeface="Cambria" panose="02040503050406030204" pitchFamily="18" charset="0"/>
              </a:rPr>
              <a:t> And this word is the good news that was preached to you. (ESV)</a:t>
            </a:r>
            <a:endParaRPr kumimoji="0" lang="en-US" sz="26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endParaRPr>
          </a:p>
        </p:txBody>
      </p:sp>
    </p:spTree>
    <p:extLst>
      <p:ext uri="{BB962C8B-B14F-4D97-AF65-F5344CB8AC3E}">
        <p14:creationId xmlns:p14="http://schemas.microsoft.com/office/powerpoint/2010/main" val="3160232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2213397"/>
            <a:ext cx="8582802" cy="4305138"/>
          </a:xfrm>
        </p:spPr>
        <p:txBody>
          <a:bodyPr>
            <a:normAutofit/>
          </a:bodyPr>
          <a:lstStyle/>
          <a:p>
            <a:r>
              <a:rPr lang="en-US" dirty="0"/>
              <a:t>Peter’s citation of Isaiah 40:6-8 occurs in a part of 1 Peter where he is exhorting his readers to live in holy community.</a:t>
            </a:r>
          </a:p>
          <a:p>
            <a:r>
              <a:rPr lang="en-US" dirty="0"/>
              <a:t>Prior to this citation, Peter has already urged them to set their hope fully on God’s grace (1:13) and to be holy because their heavenly Father is holy (1:15-16). </a:t>
            </a:r>
          </a:p>
          <a:p>
            <a:r>
              <a:rPr lang="en-US" dirty="0"/>
              <a:t>In 1:22 he urges them to “</a:t>
            </a:r>
            <a:r>
              <a:rPr lang="en-US" i="1" dirty="0">
                <a:solidFill>
                  <a:srgbClr val="5B9BD5">
                    <a:lumMod val="40000"/>
                    <a:lumOff val="60000"/>
                  </a:srgbClr>
                </a:solidFill>
                <a:latin typeface="Cambria" panose="02040503050406030204" pitchFamily="18" charset="0"/>
                <a:ea typeface="Cambria" panose="02040503050406030204" pitchFamily="18" charset="0"/>
              </a:rPr>
              <a:t>love one another earnestly from a pure heart</a:t>
            </a:r>
            <a:r>
              <a:rPr lang="en-US" dirty="0"/>
              <a:t>”.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1019-1020). </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6"/>
            <a:ext cx="9144000" cy="121206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000" b="0" baseline="30000" dirty="0">
                <a:solidFill>
                  <a:schemeClr val="bg1"/>
                </a:solidFill>
                <a:latin typeface="Cambria" panose="02040503050406030204" pitchFamily="18" charset="0"/>
                <a:ea typeface="Cambria" panose="02040503050406030204" pitchFamily="18" charset="0"/>
              </a:rPr>
              <a:t>6</a:t>
            </a:r>
            <a:r>
              <a:rPr lang="en-US" sz="20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 voice says, "Cry!" And I said, "What shall I </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cry?" All flesh is grass, and all its beauty is like the flower of the field. </a:t>
            </a:r>
            <a:r>
              <a:rPr lang="en-US" sz="2000" b="0" baseline="30000" dirty="0">
                <a:solidFill>
                  <a:schemeClr val="bg1"/>
                </a:solidFill>
                <a:latin typeface="Cambria" panose="02040503050406030204" pitchFamily="18" charset="0"/>
                <a:ea typeface="Cambria" panose="02040503050406030204" pitchFamily="18" charset="0"/>
              </a:rPr>
              <a:t>7</a:t>
            </a:r>
            <a:r>
              <a:rPr lang="en-US" sz="20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The grass withers, the flower fades when the breath of the LORD blows on it; surely the people are grass. </a:t>
            </a:r>
            <a:r>
              <a:rPr lang="en-US" sz="2000" b="0" baseline="30000" dirty="0">
                <a:solidFill>
                  <a:schemeClr val="bg1"/>
                </a:solidFill>
                <a:latin typeface="Cambria" panose="02040503050406030204" pitchFamily="18" charset="0"/>
                <a:ea typeface="Cambria" panose="02040503050406030204" pitchFamily="18" charset="0"/>
              </a:rPr>
              <a:t>8</a:t>
            </a:r>
            <a:r>
              <a:rPr lang="en-US" sz="20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The grass withers, the flower fades, but the word of our God will stand forever. (ESV)</a:t>
            </a: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1228357"/>
            <a:ext cx="9144000" cy="90655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000" b="0" baseline="30000" dirty="0">
                <a:solidFill>
                  <a:prstClr val="white"/>
                </a:solidFill>
                <a:latin typeface="Cambria" panose="02040503050406030204" pitchFamily="18" charset="0"/>
                <a:ea typeface="Cambria" panose="02040503050406030204" pitchFamily="18" charset="0"/>
              </a:rPr>
              <a:t>1Pet 1:24</a:t>
            </a:r>
            <a:r>
              <a:rPr lang="en-US" sz="2000" b="0" i="1" dirty="0">
                <a:solidFill>
                  <a:srgbClr val="5B9BD5">
                    <a:lumMod val="40000"/>
                    <a:lumOff val="60000"/>
                  </a:srgbClr>
                </a:solidFill>
                <a:latin typeface="Cambria" panose="02040503050406030204" pitchFamily="18" charset="0"/>
                <a:ea typeface="Cambria" panose="02040503050406030204" pitchFamily="18" charset="0"/>
              </a:rPr>
              <a:t> for “All flesh is like grass and all its glory like the flower of grass. The grass withers, and the flower falls, </a:t>
            </a:r>
            <a:r>
              <a:rPr lang="en-US" sz="2000" b="0" baseline="30000" dirty="0">
                <a:solidFill>
                  <a:prstClr val="white"/>
                </a:solidFill>
                <a:latin typeface="Cambria" panose="02040503050406030204" pitchFamily="18" charset="0"/>
                <a:ea typeface="Cambria" panose="02040503050406030204" pitchFamily="18" charset="0"/>
              </a:rPr>
              <a:t>25</a:t>
            </a:r>
            <a:r>
              <a:rPr lang="en-US" sz="2000" b="0" i="1" dirty="0">
                <a:solidFill>
                  <a:srgbClr val="5B9BD5">
                    <a:lumMod val="40000"/>
                    <a:lumOff val="60000"/>
                  </a:srgbClr>
                </a:solidFill>
                <a:latin typeface="Cambria" panose="02040503050406030204" pitchFamily="18" charset="0"/>
                <a:ea typeface="Cambria" panose="02040503050406030204" pitchFamily="18" charset="0"/>
              </a:rPr>
              <a:t> but the word of the Lord remains forever.” And this word is the good news that was preached to you. (ESV)</a:t>
            </a:r>
            <a:endParaRPr lang="en-US" sz="2000" b="0" dirty="0">
              <a:solidFill>
                <a:srgbClr val="5B9BD5">
                  <a:lumMod val="40000"/>
                  <a:lumOff val="60000"/>
                </a:srgbClr>
              </a:solidFill>
              <a:latin typeface="Calibri" panose="020F0502020204030204"/>
              <a:ea typeface="Cambria" panose="02040503050406030204" pitchFamily="18" charset="0"/>
            </a:endParaRPr>
          </a:p>
        </p:txBody>
      </p:sp>
    </p:spTree>
    <p:extLst>
      <p:ext uri="{BB962C8B-B14F-4D97-AF65-F5344CB8AC3E}">
        <p14:creationId xmlns:p14="http://schemas.microsoft.com/office/powerpoint/2010/main" val="207972916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1024286"/>
          </a:xfrm>
        </p:spPr>
        <p:txBody>
          <a:bodyPr>
            <a:noAutofit/>
          </a:bodyPr>
          <a:lstStyle/>
          <a:p>
            <a:r>
              <a:rPr lang="en-US" sz="3600" dirty="0"/>
              <a:t>A Call to Make Ready the Way for the Lord </a:t>
            </a:r>
            <a:r>
              <a:rPr lang="en-US" sz="3500" dirty="0"/>
              <a:t>(40:3-5)</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96223" y="1189112"/>
            <a:ext cx="8849665" cy="5668888"/>
          </a:xfrm>
        </p:spPr>
        <p:txBody>
          <a:bodyPr>
            <a:normAutofit/>
          </a:bodyPr>
          <a:lstStyle/>
          <a:p>
            <a:pPr marL="0" indent="0">
              <a:buNone/>
            </a:pPr>
            <a:r>
              <a:rPr lang="en-US" sz="3600" baseline="30000" dirty="0">
                <a:latin typeface="Cambria" panose="02040503050406030204" pitchFamily="18" charset="0"/>
                <a:ea typeface="Cambria" panose="02040503050406030204" pitchFamily="18" charset="0"/>
              </a:rPr>
              <a:t>40:</a:t>
            </a:r>
            <a:r>
              <a:rPr lang="en-US" sz="3700" baseline="30000" dirty="0">
                <a:latin typeface="Cambria" panose="02040503050406030204" pitchFamily="18" charset="0"/>
                <a:ea typeface="Cambria" panose="02040503050406030204" pitchFamily="18" charset="0"/>
              </a:rPr>
              <a:t>3</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 voice cries out, “In the wilderness clear a way for the LORD; build a level road through the rift valley for our God. </a:t>
            </a:r>
            <a:r>
              <a:rPr lang="en-US" sz="3700" baseline="30000" dirty="0">
                <a:latin typeface="Cambria" panose="02040503050406030204" pitchFamily="18" charset="0"/>
                <a:ea typeface="Cambria" panose="02040503050406030204" pitchFamily="18" charset="0"/>
              </a:rPr>
              <a:t>4</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Every valley must be elevated and every mountain and hill leveled. The rough terrain will become a level plain, the rugged landscape a wide valley. </a:t>
            </a:r>
            <a:r>
              <a:rPr lang="en-US" sz="3700" baseline="30000" dirty="0">
                <a:latin typeface="Cambria" panose="02040503050406030204" pitchFamily="18" charset="0"/>
                <a:ea typeface="Cambria" panose="02040503050406030204" pitchFamily="18" charset="0"/>
              </a:rPr>
              <a:t>5</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The splendor of the LORD will be revealed, and all people will see it at the same time. For the LORD has decreed it.”</a:t>
            </a:r>
          </a:p>
        </p:txBody>
      </p:sp>
    </p:spTree>
    <p:extLst>
      <p:ext uri="{BB962C8B-B14F-4D97-AF65-F5344CB8AC3E}">
        <p14:creationId xmlns:p14="http://schemas.microsoft.com/office/powerpoint/2010/main" val="235805268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2303660"/>
            <a:ext cx="8582802" cy="4214875"/>
          </a:xfrm>
        </p:spPr>
        <p:txBody>
          <a:bodyPr>
            <a:normAutofit fontScale="92500" lnSpcReduction="10000"/>
          </a:bodyPr>
          <a:lstStyle/>
          <a:p>
            <a:r>
              <a:rPr lang="en-US" dirty="0"/>
              <a:t>After all, they “</a:t>
            </a:r>
            <a:r>
              <a:rPr lang="en-US" i="1" dirty="0">
                <a:solidFill>
                  <a:schemeClr val="accent1">
                    <a:lumMod val="40000"/>
                    <a:lumOff val="60000"/>
                  </a:schemeClr>
                </a:solidFill>
                <a:latin typeface="Cambria" panose="02040503050406030204" pitchFamily="18" charset="0"/>
                <a:ea typeface="Cambria" panose="02040503050406030204" pitchFamily="18" charset="0"/>
              </a:rPr>
              <a:t>have been born again, </a:t>
            </a:r>
            <a:r>
              <a:rPr lang="en-US" b="1" i="1" dirty="0">
                <a:solidFill>
                  <a:srgbClr val="00B0F0"/>
                </a:solidFill>
                <a:latin typeface="Cambria" panose="02040503050406030204" pitchFamily="18" charset="0"/>
                <a:ea typeface="Cambria" panose="02040503050406030204" pitchFamily="18" charset="0"/>
              </a:rPr>
              <a:t>not</a:t>
            </a:r>
            <a:r>
              <a:rPr lang="en-US" i="1" dirty="0">
                <a:solidFill>
                  <a:schemeClr val="accent1">
                    <a:lumMod val="40000"/>
                    <a:lumOff val="60000"/>
                  </a:schemeClr>
                </a:solidFill>
                <a:latin typeface="Cambria" panose="02040503050406030204" pitchFamily="18" charset="0"/>
                <a:ea typeface="Cambria" panose="02040503050406030204" pitchFamily="18" charset="0"/>
              </a:rPr>
              <a:t> of </a:t>
            </a:r>
            <a:r>
              <a:rPr lang="en-US" b="1" i="1" dirty="0">
                <a:solidFill>
                  <a:srgbClr val="00B0F0"/>
                </a:solidFill>
                <a:latin typeface="Cambria" panose="02040503050406030204" pitchFamily="18" charset="0"/>
                <a:ea typeface="Cambria" panose="02040503050406030204" pitchFamily="18" charset="0"/>
              </a:rPr>
              <a:t>perishable</a:t>
            </a:r>
            <a:r>
              <a:rPr lang="en-US" i="1" dirty="0">
                <a:solidFill>
                  <a:schemeClr val="accent1">
                    <a:lumMod val="40000"/>
                    <a:lumOff val="60000"/>
                  </a:schemeClr>
                </a:solidFill>
                <a:latin typeface="Cambria" panose="02040503050406030204" pitchFamily="18" charset="0"/>
                <a:ea typeface="Cambria" panose="02040503050406030204" pitchFamily="18" charset="0"/>
              </a:rPr>
              <a:t> seed but of </a:t>
            </a:r>
            <a:r>
              <a:rPr lang="en-US" b="1" i="1" dirty="0">
                <a:solidFill>
                  <a:srgbClr val="00B0F0"/>
                </a:solidFill>
                <a:latin typeface="Cambria" panose="02040503050406030204" pitchFamily="18" charset="0"/>
                <a:ea typeface="Cambria" panose="02040503050406030204" pitchFamily="18" charset="0"/>
              </a:rPr>
              <a:t>imperishable</a:t>
            </a:r>
            <a:r>
              <a:rPr lang="en-US" i="1" dirty="0">
                <a:solidFill>
                  <a:schemeClr val="accent1">
                    <a:lumMod val="40000"/>
                    <a:lumOff val="60000"/>
                  </a:schemeClr>
                </a:solidFill>
                <a:latin typeface="Cambria" panose="02040503050406030204" pitchFamily="18" charset="0"/>
                <a:ea typeface="Cambria" panose="02040503050406030204" pitchFamily="18" charset="0"/>
              </a:rPr>
              <a:t>, through the living and abiding word of God</a:t>
            </a:r>
            <a:r>
              <a:rPr lang="en-US" dirty="0"/>
              <a:t>;” (1:23). </a:t>
            </a:r>
          </a:p>
          <a:p>
            <a:r>
              <a:rPr lang="en-US" dirty="0"/>
              <a:t>In other words, the ability to obey this command to love one another is possible </a:t>
            </a:r>
            <a:r>
              <a:rPr lang="en-US" b="1" i="1" dirty="0"/>
              <a:t>only</a:t>
            </a:r>
            <a:r>
              <a:rPr lang="en-US" dirty="0"/>
              <a:t> because the very nature of Peter’s hearers has been transformed. </a:t>
            </a:r>
          </a:p>
          <a:p>
            <a:r>
              <a:rPr lang="en-US" dirty="0"/>
              <a:t>The new birth generates life from imperishable seed, the word of God, which is contrasted here with ordinary life generated by normal human procreation, life that is fragile, temporary, and sinful. </a:t>
            </a:r>
          </a:p>
          <a:p>
            <a:endParaRPr lang="en-US" dirty="0"/>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1019-1020). </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6"/>
            <a:ext cx="9144000" cy="121206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000" b="0" baseline="30000" dirty="0">
                <a:solidFill>
                  <a:schemeClr val="bg1"/>
                </a:solidFill>
                <a:latin typeface="Cambria" panose="02040503050406030204" pitchFamily="18" charset="0"/>
                <a:ea typeface="Cambria" panose="02040503050406030204" pitchFamily="18" charset="0"/>
              </a:rPr>
              <a:t>6</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 A voice says, "Cry!" And I said, "What shall I cry?" All flesh is grass, and all its beauty is like the flower of the field. </a:t>
            </a:r>
            <a:r>
              <a:rPr lang="en-US" sz="2000" b="0" baseline="30000" dirty="0">
                <a:solidFill>
                  <a:schemeClr val="bg1"/>
                </a:solidFill>
                <a:latin typeface="Cambria" panose="02040503050406030204" pitchFamily="18" charset="0"/>
                <a:ea typeface="Cambria" panose="02040503050406030204" pitchFamily="18" charset="0"/>
              </a:rPr>
              <a:t>7</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 The grass withers, the flower fades when the breath of the LORD blows on it; surely the people are grass. </a:t>
            </a:r>
            <a:r>
              <a:rPr lang="en-US" sz="2000" b="0" baseline="30000" dirty="0">
                <a:solidFill>
                  <a:schemeClr val="bg1"/>
                </a:solidFill>
                <a:latin typeface="Cambria" panose="02040503050406030204" pitchFamily="18" charset="0"/>
                <a:ea typeface="Cambria" panose="02040503050406030204" pitchFamily="18" charset="0"/>
              </a:rPr>
              <a:t>8</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 The grass withers, the flower fades, but the word of our God will stand forever. (ESV)</a:t>
            </a: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1228357"/>
            <a:ext cx="9144000" cy="934022"/>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000" b="0" baseline="30000" dirty="0">
                <a:solidFill>
                  <a:prstClr val="white"/>
                </a:solidFill>
                <a:latin typeface="Cambria" panose="02040503050406030204" pitchFamily="18" charset="0"/>
                <a:ea typeface="Cambria" panose="02040503050406030204" pitchFamily="18" charset="0"/>
              </a:rPr>
              <a:t>1Pet 1:24</a:t>
            </a:r>
            <a:r>
              <a:rPr lang="en-US" sz="2000" b="0" i="1" dirty="0">
                <a:solidFill>
                  <a:srgbClr val="5B9BD5">
                    <a:lumMod val="40000"/>
                    <a:lumOff val="60000"/>
                  </a:srgbClr>
                </a:solidFill>
                <a:latin typeface="Cambria" panose="02040503050406030204" pitchFamily="18" charset="0"/>
                <a:ea typeface="Cambria" panose="02040503050406030204" pitchFamily="18" charset="0"/>
              </a:rPr>
              <a:t> for “All flesh is like grass and all its glory like the flower of grass. The grass withers, and the flower falls, </a:t>
            </a:r>
            <a:r>
              <a:rPr lang="en-US" sz="2000" b="0" baseline="30000" dirty="0">
                <a:solidFill>
                  <a:prstClr val="white"/>
                </a:solidFill>
                <a:latin typeface="Cambria" panose="02040503050406030204" pitchFamily="18" charset="0"/>
                <a:ea typeface="Cambria" panose="02040503050406030204" pitchFamily="18" charset="0"/>
              </a:rPr>
              <a:t>25</a:t>
            </a:r>
            <a:r>
              <a:rPr lang="en-US" sz="2000" b="0" i="1" dirty="0">
                <a:solidFill>
                  <a:srgbClr val="5B9BD5">
                    <a:lumMod val="40000"/>
                    <a:lumOff val="60000"/>
                  </a:srgbClr>
                </a:solidFill>
                <a:latin typeface="Cambria" panose="02040503050406030204" pitchFamily="18" charset="0"/>
                <a:ea typeface="Cambria" panose="02040503050406030204" pitchFamily="18" charset="0"/>
              </a:rPr>
              <a:t> but the word of the Lord remains forever.” And this word is the good news that was preached to you. (ESV)</a:t>
            </a:r>
            <a:endParaRPr lang="en-US" sz="2000" b="0" dirty="0">
              <a:solidFill>
                <a:srgbClr val="5B9BD5">
                  <a:lumMod val="40000"/>
                  <a:lumOff val="60000"/>
                </a:srgbClr>
              </a:solidFill>
              <a:latin typeface="Calibri" panose="020F0502020204030204"/>
              <a:ea typeface="Cambria" panose="02040503050406030204" pitchFamily="18" charset="0"/>
            </a:endParaRPr>
          </a:p>
        </p:txBody>
      </p:sp>
    </p:spTree>
    <p:extLst>
      <p:ext uri="{BB962C8B-B14F-4D97-AF65-F5344CB8AC3E}">
        <p14:creationId xmlns:p14="http://schemas.microsoft.com/office/powerpoint/2010/main" val="42240893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2354678"/>
            <a:ext cx="8582802" cy="4163857"/>
          </a:xfrm>
        </p:spPr>
        <p:txBody>
          <a:bodyPr>
            <a:normAutofit/>
          </a:bodyPr>
          <a:lstStyle/>
          <a:p>
            <a:r>
              <a:rPr lang="en-US" dirty="0"/>
              <a:t>The quality and enduring character of this new life, in comparison to the short-lived qualities of mere mortal life, is a result of the quality and enduring character of the “seed” that produced it: “</a:t>
            </a:r>
            <a:r>
              <a:rPr lang="en-US" i="1" dirty="0">
                <a:solidFill>
                  <a:schemeClr val="accent1">
                    <a:lumMod val="40000"/>
                    <a:lumOff val="60000"/>
                  </a:schemeClr>
                </a:solidFill>
                <a:latin typeface="Cambria" panose="02040503050406030204" pitchFamily="18" charset="0"/>
                <a:ea typeface="Cambria" panose="02040503050406030204" pitchFamily="18" charset="0"/>
              </a:rPr>
              <a:t>the word of the Lord </a:t>
            </a:r>
            <a:r>
              <a:rPr lang="en-US" dirty="0"/>
              <a:t>”. </a:t>
            </a:r>
          </a:p>
          <a:p>
            <a:r>
              <a:rPr lang="en-US" dirty="0"/>
              <a:t>Peter’s logic here is that the new birth given by God is conceived from the imperishable seed of God’s word, which generates eternal life.</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1019-1020). </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6"/>
            <a:ext cx="9144000" cy="121206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000" b="0" baseline="30000" dirty="0">
                <a:solidFill>
                  <a:schemeClr val="bg1"/>
                </a:solidFill>
                <a:latin typeface="Cambria" panose="02040503050406030204" pitchFamily="18" charset="0"/>
                <a:ea typeface="Cambria" panose="02040503050406030204" pitchFamily="18" charset="0"/>
              </a:rPr>
              <a:t>6</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 A voice says, "Cry!" And I said, "What shall I cry?" All flesh is grass, and all its beauty is like the flower of the field. </a:t>
            </a:r>
            <a:r>
              <a:rPr lang="en-US" sz="2000" b="0" baseline="30000" dirty="0">
                <a:solidFill>
                  <a:schemeClr val="bg1"/>
                </a:solidFill>
                <a:latin typeface="Cambria" panose="02040503050406030204" pitchFamily="18" charset="0"/>
                <a:ea typeface="Cambria" panose="02040503050406030204" pitchFamily="18" charset="0"/>
              </a:rPr>
              <a:t>7</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 The grass withers, the flower fades when the breath of the LORD blows on it; surely the people are grass. </a:t>
            </a:r>
            <a:r>
              <a:rPr lang="en-US" sz="2000" b="0" baseline="30000" dirty="0">
                <a:solidFill>
                  <a:schemeClr val="bg1"/>
                </a:solidFill>
                <a:latin typeface="Cambria" panose="02040503050406030204" pitchFamily="18" charset="0"/>
                <a:ea typeface="Cambria" panose="02040503050406030204" pitchFamily="18" charset="0"/>
              </a:rPr>
              <a:t>8</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 The grass withers, the flower fades, but the word of our God will stand forever. (ESV)</a:t>
            </a: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1228357"/>
            <a:ext cx="9144000" cy="97719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000" b="0" baseline="30000" dirty="0">
                <a:solidFill>
                  <a:prstClr val="white"/>
                </a:solidFill>
                <a:latin typeface="Cambria" panose="02040503050406030204" pitchFamily="18" charset="0"/>
                <a:ea typeface="Cambria" panose="02040503050406030204" pitchFamily="18" charset="0"/>
              </a:rPr>
              <a:t>1Pet 1:24</a:t>
            </a:r>
            <a:r>
              <a:rPr lang="en-US" sz="2000" b="0" i="1" dirty="0">
                <a:solidFill>
                  <a:srgbClr val="5B9BD5">
                    <a:lumMod val="40000"/>
                    <a:lumOff val="60000"/>
                  </a:srgbClr>
                </a:solidFill>
                <a:latin typeface="Cambria" panose="02040503050406030204" pitchFamily="18" charset="0"/>
                <a:ea typeface="Cambria" panose="02040503050406030204" pitchFamily="18" charset="0"/>
              </a:rPr>
              <a:t> for “All flesh is like grass and all its glory like the flower of grass. The grass withers, and the flower falls, </a:t>
            </a:r>
            <a:r>
              <a:rPr lang="en-US" sz="2000" b="0" baseline="30000" dirty="0">
                <a:solidFill>
                  <a:prstClr val="white"/>
                </a:solidFill>
                <a:latin typeface="Cambria" panose="02040503050406030204" pitchFamily="18" charset="0"/>
                <a:ea typeface="Cambria" panose="02040503050406030204" pitchFamily="18" charset="0"/>
              </a:rPr>
              <a:t>25</a:t>
            </a:r>
            <a:r>
              <a:rPr lang="en-US" sz="2000" b="0" i="1" dirty="0">
                <a:solidFill>
                  <a:srgbClr val="5B9BD5">
                    <a:lumMod val="40000"/>
                    <a:lumOff val="60000"/>
                  </a:srgbClr>
                </a:solidFill>
                <a:latin typeface="Cambria" panose="02040503050406030204" pitchFamily="18" charset="0"/>
                <a:ea typeface="Cambria" panose="02040503050406030204" pitchFamily="18" charset="0"/>
              </a:rPr>
              <a:t> but </a:t>
            </a:r>
            <a:r>
              <a:rPr lang="en-US" sz="2000" b="0" i="1" dirty="0">
                <a:solidFill>
                  <a:srgbClr val="00B0F0"/>
                </a:solidFill>
                <a:latin typeface="Cambria" panose="02040503050406030204" pitchFamily="18" charset="0"/>
                <a:ea typeface="Cambria" panose="02040503050406030204" pitchFamily="18" charset="0"/>
              </a:rPr>
              <a:t>the word of the Lord </a:t>
            </a:r>
            <a:r>
              <a:rPr lang="en-US" sz="2000" b="0" i="1" dirty="0">
                <a:solidFill>
                  <a:srgbClr val="5B9BD5">
                    <a:lumMod val="40000"/>
                    <a:lumOff val="60000"/>
                  </a:srgbClr>
                </a:solidFill>
                <a:latin typeface="Cambria" panose="02040503050406030204" pitchFamily="18" charset="0"/>
                <a:ea typeface="Cambria" panose="02040503050406030204" pitchFamily="18" charset="0"/>
              </a:rPr>
              <a:t>remains forever.” And this word is the good news that was preached to you. (ESV)</a:t>
            </a:r>
            <a:endParaRPr lang="en-US" sz="2000" b="0" dirty="0">
              <a:solidFill>
                <a:srgbClr val="5B9BD5">
                  <a:lumMod val="40000"/>
                  <a:lumOff val="60000"/>
                </a:srgbClr>
              </a:solidFill>
              <a:latin typeface="Calibri" panose="020F0502020204030204"/>
              <a:ea typeface="Cambria" panose="02040503050406030204" pitchFamily="18" charset="0"/>
            </a:endParaRPr>
          </a:p>
        </p:txBody>
      </p:sp>
    </p:spTree>
    <p:extLst>
      <p:ext uri="{BB962C8B-B14F-4D97-AF65-F5344CB8AC3E}">
        <p14:creationId xmlns:p14="http://schemas.microsoft.com/office/powerpoint/2010/main" val="9134795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2252642"/>
            <a:ext cx="8582802" cy="4265893"/>
          </a:xfrm>
        </p:spPr>
        <p:txBody>
          <a:bodyPr>
            <a:normAutofit fontScale="92500" lnSpcReduction="10000"/>
          </a:bodyPr>
          <a:lstStyle/>
          <a:p>
            <a:r>
              <a:rPr lang="en-US" dirty="0"/>
              <a:t>To support this point, Peter introduces a scriptural quotation from Isaiah 40:6-8, introducing it with “</a:t>
            </a:r>
            <a:r>
              <a:rPr lang="en-US" i="1" dirty="0">
                <a:solidFill>
                  <a:srgbClr val="5B9BD5">
                    <a:lumMod val="40000"/>
                    <a:lumOff val="60000"/>
                  </a:srgbClr>
                </a:solidFill>
                <a:latin typeface="Cambria" panose="02040503050406030204" pitchFamily="18" charset="0"/>
                <a:ea typeface="Cambria" panose="02040503050406030204" pitchFamily="18" charset="0"/>
              </a:rPr>
              <a:t>for</a:t>
            </a:r>
            <a:r>
              <a:rPr lang="en-US" dirty="0"/>
              <a:t>”, to demonstrate that the sharp contrast that he has in mind is biblically warranted: </a:t>
            </a:r>
          </a:p>
          <a:p>
            <a:r>
              <a:rPr lang="en-US" i="1" dirty="0">
                <a:solidFill>
                  <a:srgbClr val="5B9BD5">
                    <a:lumMod val="40000"/>
                    <a:lumOff val="60000"/>
                  </a:srgbClr>
                </a:solidFill>
                <a:latin typeface="Cambria" panose="02040503050406030204" pitchFamily="18" charset="0"/>
                <a:ea typeface="Cambria" panose="02040503050406030204" pitchFamily="18" charset="0"/>
              </a:rPr>
              <a:t>All flesh is like grass and all its glory like the flower of grass. The grass withers, and the flower falls, but the word of the Lord remains forever</a:t>
            </a:r>
            <a:r>
              <a:rPr lang="en-US" dirty="0"/>
              <a:t>. </a:t>
            </a:r>
          </a:p>
          <a:p>
            <a:r>
              <a:rPr lang="en-US" dirty="0"/>
              <a:t>Peter equates this “</a:t>
            </a:r>
            <a:r>
              <a:rPr lang="en-US" i="1" dirty="0">
                <a:solidFill>
                  <a:srgbClr val="5B9BD5">
                    <a:lumMod val="40000"/>
                    <a:lumOff val="60000"/>
                  </a:srgbClr>
                </a:solidFill>
                <a:latin typeface="Cambria" panose="02040503050406030204" pitchFamily="18" charset="0"/>
                <a:ea typeface="Cambria" panose="02040503050406030204" pitchFamily="18" charset="0"/>
              </a:rPr>
              <a:t>word of the Lord</a:t>
            </a:r>
            <a:r>
              <a:rPr lang="en-US" dirty="0"/>
              <a:t>” with the gospel itself: “</a:t>
            </a:r>
            <a:r>
              <a:rPr lang="en-US" i="1" dirty="0">
                <a:solidFill>
                  <a:srgbClr val="5B9BD5">
                    <a:lumMod val="40000"/>
                    <a:lumOff val="60000"/>
                  </a:srgbClr>
                </a:solidFill>
                <a:latin typeface="Cambria" panose="02040503050406030204" pitchFamily="18" charset="0"/>
                <a:ea typeface="Cambria" panose="02040503050406030204" pitchFamily="18" charset="0"/>
              </a:rPr>
              <a:t>And </a:t>
            </a:r>
            <a:r>
              <a:rPr lang="en-US" i="1" dirty="0">
                <a:solidFill>
                  <a:srgbClr val="00B0F0"/>
                </a:solidFill>
                <a:latin typeface="Cambria" panose="02040503050406030204" pitchFamily="18" charset="0"/>
                <a:ea typeface="Cambria" panose="02040503050406030204" pitchFamily="18" charset="0"/>
              </a:rPr>
              <a:t>this </a:t>
            </a:r>
            <a:r>
              <a:rPr lang="en-US" b="1" i="1" dirty="0">
                <a:solidFill>
                  <a:srgbClr val="00B0F0"/>
                </a:solidFill>
                <a:latin typeface="Cambria" panose="02040503050406030204" pitchFamily="18" charset="0"/>
                <a:ea typeface="Cambria" panose="02040503050406030204" pitchFamily="18" charset="0"/>
              </a:rPr>
              <a:t>word</a:t>
            </a:r>
            <a:r>
              <a:rPr lang="en-US" i="1" dirty="0">
                <a:solidFill>
                  <a:srgbClr val="00B0F0"/>
                </a:solidFill>
                <a:latin typeface="Cambria" panose="02040503050406030204" pitchFamily="18" charset="0"/>
                <a:ea typeface="Cambria" panose="02040503050406030204" pitchFamily="18" charset="0"/>
              </a:rPr>
              <a:t> is the good news </a:t>
            </a:r>
            <a:r>
              <a:rPr lang="en-US" i="1" dirty="0">
                <a:solidFill>
                  <a:srgbClr val="5B9BD5">
                    <a:lumMod val="40000"/>
                    <a:lumOff val="60000"/>
                  </a:srgbClr>
                </a:solidFill>
                <a:latin typeface="Cambria" panose="02040503050406030204" pitchFamily="18" charset="0"/>
                <a:ea typeface="Cambria" panose="02040503050406030204" pitchFamily="18" charset="0"/>
              </a:rPr>
              <a:t>that was preached to you.</a:t>
            </a:r>
            <a:r>
              <a:rPr lang="en-US" dirty="0"/>
              <a:t>” (1:25).</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1019-1020). </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6"/>
            <a:ext cx="9144000" cy="121206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000" b="0" baseline="30000" dirty="0">
                <a:solidFill>
                  <a:schemeClr val="bg1"/>
                </a:solidFill>
                <a:latin typeface="Cambria" panose="02040503050406030204" pitchFamily="18" charset="0"/>
                <a:ea typeface="Cambria" panose="02040503050406030204" pitchFamily="18" charset="0"/>
              </a:rPr>
              <a:t>6</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 A voice says, "Cry!" And I said, "What shall I cry?" All flesh is grass, and all its beauty is like the flower of the field. </a:t>
            </a:r>
            <a:r>
              <a:rPr lang="en-US" sz="2000" b="0" baseline="30000" dirty="0">
                <a:solidFill>
                  <a:schemeClr val="bg1"/>
                </a:solidFill>
                <a:latin typeface="Cambria" panose="02040503050406030204" pitchFamily="18" charset="0"/>
                <a:ea typeface="Cambria" panose="02040503050406030204" pitchFamily="18" charset="0"/>
              </a:rPr>
              <a:t>7</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 The grass withers, the flower fades when the breath of the LORD blows on it; surely the people are grass. </a:t>
            </a:r>
            <a:r>
              <a:rPr lang="en-US" sz="2000" b="0" baseline="30000" dirty="0">
                <a:solidFill>
                  <a:schemeClr val="bg1"/>
                </a:solidFill>
                <a:latin typeface="Cambria" panose="02040503050406030204" pitchFamily="18" charset="0"/>
                <a:ea typeface="Cambria" panose="02040503050406030204" pitchFamily="18" charset="0"/>
              </a:rPr>
              <a:t>8</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 The grass withers, the flower fades, but the word of our God will stand forever. (ESV)</a:t>
            </a: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1228357"/>
            <a:ext cx="9144000" cy="91832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000" b="0" baseline="30000" dirty="0">
                <a:solidFill>
                  <a:prstClr val="white"/>
                </a:solidFill>
                <a:latin typeface="Cambria" panose="02040503050406030204" pitchFamily="18" charset="0"/>
                <a:ea typeface="Cambria" panose="02040503050406030204" pitchFamily="18" charset="0"/>
              </a:rPr>
              <a:t>1Pet 1:24</a:t>
            </a:r>
            <a:r>
              <a:rPr lang="en-US" sz="2000" b="0" i="1" dirty="0">
                <a:solidFill>
                  <a:srgbClr val="5B9BD5">
                    <a:lumMod val="40000"/>
                    <a:lumOff val="60000"/>
                  </a:srgbClr>
                </a:solidFill>
                <a:latin typeface="Cambria" panose="02040503050406030204" pitchFamily="18" charset="0"/>
                <a:ea typeface="Cambria" panose="02040503050406030204" pitchFamily="18" charset="0"/>
              </a:rPr>
              <a:t> </a:t>
            </a:r>
            <a:r>
              <a:rPr lang="en-US" sz="2000" b="0" i="1" dirty="0">
                <a:solidFill>
                  <a:srgbClr val="00B0F0"/>
                </a:solidFill>
                <a:latin typeface="Cambria" panose="02040503050406030204" pitchFamily="18" charset="0"/>
                <a:ea typeface="Cambria" panose="02040503050406030204" pitchFamily="18" charset="0"/>
              </a:rPr>
              <a:t>for</a:t>
            </a:r>
            <a:r>
              <a:rPr lang="en-US" sz="2000" b="0" i="1" dirty="0">
                <a:solidFill>
                  <a:srgbClr val="5B9BD5">
                    <a:lumMod val="40000"/>
                    <a:lumOff val="60000"/>
                  </a:srgbClr>
                </a:solidFill>
                <a:latin typeface="Cambria" panose="02040503050406030204" pitchFamily="18" charset="0"/>
                <a:ea typeface="Cambria" panose="02040503050406030204" pitchFamily="18" charset="0"/>
              </a:rPr>
              <a:t> “All flesh is like grass and all its glory like the flower of grass. The grass withers, and the flower falls, </a:t>
            </a:r>
            <a:r>
              <a:rPr lang="en-US" sz="2000" b="0" baseline="30000" dirty="0">
                <a:solidFill>
                  <a:prstClr val="white"/>
                </a:solidFill>
                <a:latin typeface="Cambria" panose="02040503050406030204" pitchFamily="18" charset="0"/>
                <a:ea typeface="Cambria" panose="02040503050406030204" pitchFamily="18" charset="0"/>
              </a:rPr>
              <a:t>25</a:t>
            </a:r>
            <a:r>
              <a:rPr lang="en-US" sz="2000" b="0" i="1" dirty="0">
                <a:solidFill>
                  <a:srgbClr val="5B9BD5">
                    <a:lumMod val="40000"/>
                    <a:lumOff val="60000"/>
                  </a:srgbClr>
                </a:solidFill>
                <a:latin typeface="Cambria" panose="02040503050406030204" pitchFamily="18" charset="0"/>
                <a:ea typeface="Cambria" panose="02040503050406030204" pitchFamily="18" charset="0"/>
              </a:rPr>
              <a:t> but the word of the Lord remains forever.” And </a:t>
            </a:r>
            <a:r>
              <a:rPr lang="en-US" sz="2000" b="0" i="1" dirty="0">
                <a:solidFill>
                  <a:srgbClr val="00B0F0"/>
                </a:solidFill>
                <a:latin typeface="Cambria" panose="02040503050406030204" pitchFamily="18" charset="0"/>
                <a:ea typeface="Cambria" panose="02040503050406030204" pitchFamily="18" charset="0"/>
              </a:rPr>
              <a:t>this word is the good new</a:t>
            </a:r>
            <a:r>
              <a:rPr lang="en-US" sz="2000" b="0" i="1" dirty="0">
                <a:solidFill>
                  <a:srgbClr val="5B9BD5">
                    <a:lumMod val="40000"/>
                    <a:lumOff val="60000"/>
                  </a:srgbClr>
                </a:solidFill>
                <a:latin typeface="Cambria" panose="02040503050406030204" pitchFamily="18" charset="0"/>
                <a:ea typeface="Cambria" panose="02040503050406030204" pitchFamily="18" charset="0"/>
              </a:rPr>
              <a:t>s that was preached to you. (ESV)</a:t>
            </a:r>
            <a:endParaRPr lang="en-US" sz="2000" b="0" dirty="0">
              <a:solidFill>
                <a:srgbClr val="5B9BD5">
                  <a:lumMod val="40000"/>
                  <a:lumOff val="60000"/>
                </a:srgbClr>
              </a:solidFill>
              <a:latin typeface="Calibri" panose="020F0502020204030204"/>
              <a:ea typeface="Cambria" panose="02040503050406030204" pitchFamily="18" charset="0"/>
            </a:endParaRPr>
          </a:p>
        </p:txBody>
      </p:sp>
    </p:spTree>
    <p:extLst>
      <p:ext uri="{BB962C8B-B14F-4D97-AF65-F5344CB8AC3E}">
        <p14:creationId xmlns:p14="http://schemas.microsoft.com/office/powerpoint/2010/main" val="170707309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2405696"/>
            <a:ext cx="8582802" cy="4112839"/>
          </a:xfrm>
        </p:spPr>
        <p:txBody>
          <a:bodyPr>
            <a:normAutofit fontScale="92500" lnSpcReduction="10000"/>
          </a:bodyPr>
          <a:lstStyle/>
          <a:p>
            <a:r>
              <a:rPr lang="en-US" dirty="0"/>
              <a:t>The promises of Isaiah 40 were first given to encourage Israelites in exile after the Babylonian captivity.</a:t>
            </a:r>
          </a:p>
          <a:p>
            <a:r>
              <a:rPr lang="en-US" dirty="0"/>
              <a:t>But Peter’s use of this text shows that these promises had application </a:t>
            </a:r>
            <a:r>
              <a:rPr lang="en-US" b="1" i="1" dirty="0"/>
              <a:t>far beyond </a:t>
            </a:r>
            <a:r>
              <a:rPr lang="en-US" dirty="0"/>
              <a:t>the mere return of the Jews to their homeland under the leadership of men such as Zerubbabel, Ezra, and Nehemiah. </a:t>
            </a:r>
          </a:p>
          <a:p>
            <a:r>
              <a:rPr lang="en-US" dirty="0"/>
              <a:t>Peter recognizes similarities between those who were initially comforted by Isaiah 40 and those who are going to read his letter. </a:t>
            </a:r>
          </a:p>
          <a:p>
            <a:pPr marL="0" indent="0">
              <a:buNone/>
            </a:pPr>
            <a:endParaRPr lang="en-US" dirty="0"/>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1021-1022). </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6"/>
            <a:ext cx="9144000" cy="121206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000" b="0" baseline="30000" dirty="0">
                <a:solidFill>
                  <a:schemeClr val="bg1"/>
                </a:solidFill>
                <a:latin typeface="Cambria" panose="02040503050406030204" pitchFamily="18" charset="0"/>
                <a:ea typeface="Cambria" panose="02040503050406030204" pitchFamily="18" charset="0"/>
              </a:rPr>
              <a:t>6</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 A voice says, "Cry!" And I said, "What shall I cry?" All flesh is grass, and all its beauty is like the flower of the field. </a:t>
            </a:r>
            <a:r>
              <a:rPr lang="en-US" sz="2000" b="0" baseline="30000" dirty="0">
                <a:solidFill>
                  <a:schemeClr val="bg1"/>
                </a:solidFill>
                <a:latin typeface="Cambria" panose="02040503050406030204" pitchFamily="18" charset="0"/>
                <a:ea typeface="Cambria" panose="02040503050406030204" pitchFamily="18" charset="0"/>
              </a:rPr>
              <a:t>7</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 The grass withers, the flower fades when the breath of the LORD blows on it; surely the people are grass. </a:t>
            </a:r>
            <a:r>
              <a:rPr lang="en-US" sz="2000" b="0" baseline="30000" dirty="0">
                <a:solidFill>
                  <a:schemeClr val="bg1"/>
                </a:solidFill>
                <a:latin typeface="Cambria" panose="02040503050406030204" pitchFamily="18" charset="0"/>
                <a:ea typeface="Cambria" panose="02040503050406030204" pitchFamily="18" charset="0"/>
              </a:rPr>
              <a:t>8</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 The grass withers, the flower fades, but the word of our God will stand forever. (ESV)</a:t>
            </a: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1228357"/>
            <a:ext cx="9144000" cy="95364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000" b="0" baseline="30000" dirty="0">
                <a:solidFill>
                  <a:prstClr val="white"/>
                </a:solidFill>
                <a:latin typeface="Cambria" panose="02040503050406030204" pitchFamily="18" charset="0"/>
                <a:ea typeface="Cambria" panose="02040503050406030204" pitchFamily="18" charset="0"/>
              </a:rPr>
              <a:t>1Pet 1:24</a:t>
            </a:r>
            <a:r>
              <a:rPr lang="en-US" sz="2000" b="0" i="1" dirty="0">
                <a:solidFill>
                  <a:srgbClr val="5B9BD5">
                    <a:lumMod val="40000"/>
                    <a:lumOff val="60000"/>
                  </a:srgbClr>
                </a:solidFill>
                <a:latin typeface="Cambria" panose="02040503050406030204" pitchFamily="18" charset="0"/>
                <a:ea typeface="Cambria" panose="02040503050406030204" pitchFamily="18" charset="0"/>
              </a:rPr>
              <a:t> for “All flesh is like grass and all its glory like the flower of grass. The grass withers, and the flower falls, </a:t>
            </a:r>
            <a:r>
              <a:rPr lang="en-US" sz="2000" b="0" baseline="30000" dirty="0">
                <a:solidFill>
                  <a:prstClr val="white"/>
                </a:solidFill>
                <a:latin typeface="Cambria" panose="02040503050406030204" pitchFamily="18" charset="0"/>
                <a:ea typeface="Cambria" panose="02040503050406030204" pitchFamily="18" charset="0"/>
              </a:rPr>
              <a:t>25</a:t>
            </a:r>
            <a:r>
              <a:rPr lang="en-US" sz="2000" b="0" i="1" dirty="0">
                <a:solidFill>
                  <a:srgbClr val="5B9BD5">
                    <a:lumMod val="40000"/>
                    <a:lumOff val="60000"/>
                  </a:srgbClr>
                </a:solidFill>
                <a:latin typeface="Cambria" panose="02040503050406030204" pitchFamily="18" charset="0"/>
                <a:ea typeface="Cambria" panose="02040503050406030204" pitchFamily="18" charset="0"/>
              </a:rPr>
              <a:t> but the word of the Lord remains forever.” And this word is the good news that was preached to you. (ESV)</a:t>
            </a:r>
            <a:endParaRPr lang="en-US" sz="2000" b="0" dirty="0">
              <a:solidFill>
                <a:srgbClr val="5B9BD5">
                  <a:lumMod val="40000"/>
                  <a:lumOff val="60000"/>
                </a:srgbClr>
              </a:solidFill>
              <a:latin typeface="Calibri" panose="020F0502020204030204"/>
              <a:ea typeface="Cambria" panose="02040503050406030204" pitchFamily="18" charset="0"/>
            </a:endParaRPr>
          </a:p>
        </p:txBody>
      </p:sp>
    </p:spTree>
    <p:extLst>
      <p:ext uri="{BB962C8B-B14F-4D97-AF65-F5344CB8AC3E}">
        <p14:creationId xmlns:p14="http://schemas.microsoft.com/office/powerpoint/2010/main" val="124967566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2382149"/>
            <a:ext cx="8582802" cy="4136386"/>
          </a:xfrm>
        </p:spPr>
        <p:txBody>
          <a:bodyPr>
            <a:normAutofit lnSpcReduction="10000"/>
          </a:bodyPr>
          <a:lstStyle/>
          <a:p>
            <a:r>
              <a:rPr lang="en-US" dirty="0"/>
              <a:t>He too is addressing readers who are exiled and oppressed.</a:t>
            </a:r>
          </a:p>
          <a:p>
            <a:r>
              <a:rPr lang="en-US" dirty="0"/>
              <a:t>The contrast that the Isaiah text draws between what is temporary and what is permanent would, no doubt, be a good reminder for a beleaguered community of Christians facing persecution at the hands of a pagan Roman society. </a:t>
            </a:r>
          </a:p>
          <a:p>
            <a:r>
              <a:rPr lang="en-US" dirty="0"/>
              <a:t>Perhaps it would be a good reminder for us as well!</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1021-1022). </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6"/>
            <a:ext cx="9144000" cy="121206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000" b="0" baseline="30000" dirty="0">
                <a:solidFill>
                  <a:schemeClr val="bg1"/>
                </a:solidFill>
                <a:latin typeface="Cambria" panose="02040503050406030204" pitchFamily="18" charset="0"/>
                <a:ea typeface="Cambria" panose="02040503050406030204" pitchFamily="18" charset="0"/>
              </a:rPr>
              <a:t>6</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 A voice says, "Cry!" And I said, "What shall I cry?" All flesh is grass, and all its beauty is like the flower of the field. </a:t>
            </a:r>
            <a:r>
              <a:rPr lang="en-US" sz="2000" b="0" baseline="30000" dirty="0">
                <a:solidFill>
                  <a:schemeClr val="bg1"/>
                </a:solidFill>
                <a:latin typeface="Cambria" panose="02040503050406030204" pitchFamily="18" charset="0"/>
                <a:ea typeface="Cambria" panose="02040503050406030204" pitchFamily="18" charset="0"/>
              </a:rPr>
              <a:t>7</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 The grass withers, the flower fades when the breath of the LORD blows on it; surely the people are grass. </a:t>
            </a:r>
            <a:r>
              <a:rPr lang="en-US" sz="2000" b="0" baseline="30000" dirty="0">
                <a:solidFill>
                  <a:schemeClr val="bg1"/>
                </a:solidFill>
                <a:latin typeface="Cambria" panose="02040503050406030204" pitchFamily="18" charset="0"/>
                <a:ea typeface="Cambria" panose="02040503050406030204" pitchFamily="18" charset="0"/>
              </a:rPr>
              <a:t>8</a:t>
            </a:r>
            <a:r>
              <a:rPr lang="en-US" sz="2000" b="0" i="1" dirty="0">
                <a:solidFill>
                  <a:schemeClr val="accent2">
                    <a:lumMod val="60000"/>
                    <a:lumOff val="40000"/>
                  </a:schemeClr>
                </a:solidFill>
                <a:latin typeface="Cambria" panose="02040503050406030204" pitchFamily="18" charset="0"/>
                <a:ea typeface="Cambria" panose="02040503050406030204" pitchFamily="18" charset="0"/>
              </a:rPr>
              <a:t> The grass withers, the flower fades, but the word of our God will stand forever. (ESV)</a:t>
            </a: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1228357"/>
            <a:ext cx="9144000" cy="95364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000" b="0" baseline="30000" dirty="0">
                <a:solidFill>
                  <a:prstClr val="white"/>
                </a:solidFill>
                <a:latin typeface="Cambria" panose="02040503050406030204" pitchFamily="18" charset="0"/>
                <a:ea typeface="Cambria" panose="02040503050406030204" pitchFamily="18" charset="0"/>
              </a:rPr>
              <a:t>1Pet 1:24</a:t>
            </a:r>
            <a:r>
              <a:rPr lang="en-US" sz="2000" b="0" i="1" dirty="0">
                <a:solidFill>
                  <a:srgbClr val="5B9BD5">
                    <a:lumMod val="40000"/>
                    <a:lumOff val="60000"/>
                  </a:srgbClr>
                </a:solidFill>
                <a:latin typeface="Cambria" panose="02040503050406030204" pitchFamily="18" charset="0"/>
                <a:ea typeface="Cambria" panose="02040503050406030204" pitchFamily="18" charset="0"/>
              </a:rPr>
              <a:t> for “All flesh is like grass and all its glory like the flower of grass. The grass withers, and the flower falls, </a:t>
            </a:r>
            <a:r>
              <a:rPr lang="en-US" sz="2000" b="0" baseline="30000" dirty="0">
                <a:solidFill>
                  <a:prstClr val="white"/>
                </a:solidFill>
                <a:latin typeface="Cambria" panose="02040503050406030204" pitchFamily="18" charset="0"/>
                <a:ea typeface="Cambria" panose="02040503050406030204" pitchFamily="18" charset="0"/>
              </a:rPr>
              <a:t>25</a:t>
            </a:r>
            <a:r>
              <a:rPr lang="en-US" sz="2000" b="0" i="1" dirty="0">
                <a:solidFill>
                  <a:srgbClr val="5B9BD5">
                    <a:lumMod val="40000"/>
                    <a:lumOff val="60000"/>
                  </a:srgbClr>
                </a:solidFill>
                <a:latin typeface="Cambria" panose="02040503050406030204" pitchFamily="18" charset="0"/>
                <a:ea typeface="Cambria" panose="02040503050406030204" pitchFamily="18" charset="0"/>
              </a:rPr>
              <a:t> but the word of the Lord remains forever.” And this word is the good news that was preached to you. (ESV)</a:t>
            </a:r>
            <a:endParaRPr lang="en-US" sz="2000" b="0" dirty="0">
              <a:solidFill>
                <a:srgbClr val="5B9BD5">
                  <a:lumMod val="40000"/>
                  <a:lumOff val="60000"/>
                </a:srgbClr>
              </a:solidFill>
              <a:latin typeface="Calibri" panose="020F0502020204030204"/>
              <a:ea typeface="Cambria" panose="02040503050406030204" pitchFamily="18" charset="0"/>
            </a:endParaRPr>
          </a:p>
        </p:txBody>
      </p:sp>
    </p:spTree>
    <p:extLst>
      <p:ext uri="{BB962C8B-B14F-4D97-AF65-F5344CB8AC3E}">
        <p14:creationId xmlns:p14="http://schemas.microsoft.com/office/powerpoint/2010/main" val="340454765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charRg st="59" end="284"/>
                                            </p:txEl>
                                          </p:spTgt>
                                        </p:tgtEl>
                                        <p:attrNameLst>
                                          <p:attrName>style.visibility</p:attrName>
                                        </p:attrNameLst>
                                      </p:cBhvr>
                                      <p:to>
                                        <p:strVal val="visible"/>
                                      </p:to>
                                    </p:set>
                                    <p:anim calcmode="lin" valueType="num">
                                      <p:cBhvr>
                                        <p:cTn id="7" dur="500" fill="hold"/>
                                        <p:tgtEl>
                                          <p:spTgt spid="3">
                                            <p:txEl>
                                              <p:charRg st="59" end="284"/>
                                            </p:txEl>
                                          </p:spTgt>
                                        </p:tgtEl>
                                        <p:attrNameLst>
                                          <p:attrName>ppt_w</p:attrName>
                                        </p:attrNameLst>
                                      </p:cBhvr>
                                      <p:tavLst>
                                        <p:tav tm="0">
                                          <p:val>
                                            <p:fltVal val="0"/>
                                          </p:val>
                                        </p:tav>
                                        <p:tav tm="100000">
                                          <p:val>
                                            <p:strVal val="#ppt_w"/>
                                          </p:val>
                                        </p:tav>
                                      </p:tavLst>
                                    </p:anim>
                                    <p:anim calcmode="lin" valueType="num">
                                      <p:cBhvr>
                                        <p:cTn id="8" dur="500" fill="hold"/>
                                        <p:tgtEl>
                                          <p:spTgt spid="3">
                                            <p:txEl>
                                              <p:charRg st="59" end="284"/>
                                            </p:txEl>
                                          </p:spTgt>
                                        </p:tgtEl>
                                        <p:attrNameLst>
                                          <p:attrName>ppt_h</p:attrName>
                                        </p:attrNameLst>
                                      </p:cBhvr>
                                      <p:tavLst>
                                        <p:tav tm="0">
                                          <p:val>
                                            <p:fltVal val="0"/>
                                          </p:val>
                                        </p:tav>
                                        <p:tav tm="100000">
                                          <p:val>
                                            <p:strVal val="#ppt_h"/>
                                          </p:val>
                                        </p:tav>
                                      </p:tavLst>
                                    </p:anim>
                                    <p:animEffect transition="in" filter="fade">
                                      <p:cBhvr>
                                        <p:cTn id="9" dur="500"/>
                                        <p:tgtEl>
                                          <p:spTgt spid="3">
                                            <p:txEl>
                                              <p:charRg st="59" end="284"/>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charRg st="284" end="336"/>
                                            </p:txEl>
                                          </p:spTgt>
                                        </p:tgtEl>
                                        <p:attrNameLst>
                                          <p:attrName>style.visibility</p:attrName>
                                        </p:attrNameLst>
                                      </p:cBhvr>
                                      <p:to>
                                        <p:strVal val="visible"/>
                                      </p:to>
                                    </p:set>
                                    <p:anim calcmode="lin" valueType="num">
                                      <p:cBhvr>
                                        <p:cTn id="14" dur="500" fill="hold"/>
                                        <p:tgtEl>
                                          <p:spTgt spid="3">
                                            <p:txEl>
                                              <p:charRg st="284" end="336"/>
                                            </p:txEl>
                                          </p:spTgt>
                                        </p:tgtEl>
                                        <p:attrNameLst>
                                          <p:attrName>ppt_w</p:attrName>
                                        </p:attrNameLst>
                                      </p:cBhvr>
                                      <p:tavLst>
                                        <p:tav tm="0">
                                          <p:val>
                                            <p:fltVal val="0"/>
                                          </p:val>
                                        </p:tav>
                                        <p:tav tm="100000">
                                          <p:val>
                                            <p:strVal val="#ppt_w"/>
                                          </p:val>
                                        </p:tav>
                                      </p:tavLst>
                                    </p:anim>
                                    <p:anim calcmode="lin" valueType="num">
                                      <p:cBhvr>
                                        <p:cTn id="15" dur="500" fill="hold"/>
                                        <p:tgtEl>
                                          <p:spTgt spid="3">
                                            <p:txEl>
                                              <p:charRg st="284" end="336"/>
                                            </p:txEl>
                                          </p:spTgt>
                                        </p:tgtEl>
                                        <p:attrNameLst>
                                          <p:attrName>ppt_h</p:attrName>
                                        </p:attrNameLst>
                                      </p:cBhvr>
                                      <p:tavLst>
                                        <p:tav tm="0">
                                          <p:val>
                                            <p:fltVal val="0"/>
                                          </p:val>
                                        </p:tav>
                                        <p:tav tm="100000">
                                          <p:val>
                                            <p:strVal val="#ppt_h"/>
                                          </p:val>
                                        </p:tav>
                                      </p:tavLst>
                                    </p:anim>
                                    <p:animEffect transition="in" filter="fade">
                                      <p:cBhvr>
                                        <p:cTn id="16" dur="500"/>
                                        <p:tgtEl>
                                          <p:spTgt spid="3">
                                            <p:txEl>
                                              <p:charRg st="284" end="33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188719"/>
          </a:xfrm>
        </p:spPr>
        <p:txBody>
          <a:bodyPr>
            <a:noAutofit/>
          </a:bodyPr>
          <a:lstStyle/>
          <a:p>
            <a:r>
              <a:rPr lang="en-US" sz="4400" dirty="0"/>
              <a:t>Next Time</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4" y="1284315"/>
            <a:ext cx="8525487" cy="5353398"/>
          </a:xfrm>
        </p:spPr>
        <p:txBody>
          <a:bodyPr>
            <a:normAutofit/>
          </a:bodyPr>
          <a:lstStyle/>
          <a:p>
            <a:pPr marL="0" indent="0">
              <a:buNone/>
            </a:pPr>
            <a:r>
              <a:rPr lang="en-US" sz="3600" dirty="0"/>
              <a:t>I plan to begin looking at “The Incomparable Greatness of the Lord” in </a:t>
            </a:r>
            <a:r>
              <a:rPr lang="en-US" sz="3600" dirty="0">
                <a:solidFill>
                  <a:srgbClr val="FFFF99"/>
                </a:solidFill>
              </a:rPr>
              <a:t>Isaiah 40:12–31</a:t>
            </a:r>
          </a:p>
          <a:p>
            <a:pPr marL="458788" indent="-458788"/>
            <a:r>
              <a:rPr lang="en-US" sz="3600" dirty="0"/>
              <a:t>Over Against the World He Has Created </a:t>
            </a:r>
            <a:r>
              <a:rPr lang="en-US" sz="3600" dirty="0">
                <a:solidFill>
                  <a:srgbClr val="FFFF99"/>
                </a:solidFill>
              </a:rPr>
              <a:t>(40:12–14)</a:t>
            </a:r>
          </a:p>
          <a:p>
            <a:pPr marL="458788" indent="-458788"/>
            <a:r>
              <a:rPr lang="en-US" sz="3600" dirty="0"/>
              <a:t>Over Against the Nations of the Earth </a:t>
            </a:r>
            <a:r>
              <a:rPr lang="en-US" sz="3600" dirty="0">
                <a:solidFill>
                  <a:srgbClr val="FFFF99"/>
                </a:solidFill>
              </a:rPr>
              <a:t>(40:15–17)</a:t>
            </a:r>
          </a:p>
          <a:p>
            <a:pPr marL="458788" indent="-458788"/>
            <a:r>
              <a:rPr lang="en-US" sz="3600" dirty="0"/>
              <a:t>In Contrast to the Vain Idols </a:t>
            </a:r>
            <a:r>
              <a:rPr lang="en-US" sz="3600" dirty="0">
                <a:solidFill>
                  <a:srgbClr val="FFFF99"/>
                </a:solidFill>
              </a:rPr>
              <a:t>(40:18–20)</a:t>
            </a:r>
          </a:p>
        </p:txBody>
      </p:sp>
    </p:spTree>
    <p:extLst>
      <p:ext uri="{BB962C8B-B14F-4D97-AF65-F5344CB8AC3E}">
        <p14:creationId xmlns:p14="http://schemas.microsoft.com/office/powerpoint/2010/main" val="8783869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205983184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p:cNvSpPr>
            <a:spLocks noGrp="1"/>
          </p:cNvSpPr>
          <p:nvPr>
            <p:ph idx="1"/>
          </p:nvPr>
        </p:nvSpPr>
        <p:spPr>
          <a:xfrm>
            <a:off x="31630" y="722101"/>
            <a:ext cx="8991600" cy="6135900"/>
          </a:xfrm>
        </p:spPr>
        <p:txBody>
          <a:bodyPr>
            <a:normAutofit fontScale="92500" lnSpcReduction="10000"/>
          </a:bodyPr>
          <a:lstStyle/>
          <a:p>
            <a:r>
              <a:rPr lang="en-US" sz="3200" dirty="0"/>
              <a:t>Many today, especially those of the Dispensational school of thinking, believe that there will be a time in the future when God will once again deal with the physical descendants of Israel as a separate nation – otherwise God will have failed to deliver on his promises to the Jews of old.</a:t>
            </a:r>
          </a:p>
          <a:p>
            <a:r>
              <a:rPr lang="en-US" sz="3200" dirty="0"/>
              <a:t>I believe there are many problems with this view. </a:t>
            </a:r>
          </a:p>
          <a:p>
            <a:r>
              <a:rPr lang="en-US" sz="3200" dirty="0"/>
              <a:t>But in terms of God making good on his promises, do you see how Isaiah’s language (</a:t>
            </a:r>
            <a:r>
              <a:rPr lang="en-US" sz="3200" b="1" i="1" dirty="0"/>
              <a:t>especially</a:t>
            </a:r>
            <a:r>
              <a:rPr lang="en-US" sz="3200" dirty="0"/>
              <a:t> as interpreted by New Testament writers like we saw today in Luke) strongly hints that the </a:t>
            </a:r>
            <a:r>
              <a:rPr lang="en-US" sz="3200" b="1" i="1" dirty="0"/>
              <a:t>future</a:t>
            </a:r>
            <a:r>
              <a:rPr lang="en-US" sz="3200" dirty="0"/>
              <a:t> people of God would no longer be limited to the physical Jews living in the nation of Israel (cf. Amos 3:2), but instead will include men from every tongue, tribe, and nation?</a:t>
            </a:r>
          </a:p>
          <a:p>
            <a:endParaRPr lang="en-US" dirty="0"/>
          </a:p>
        </p:txBody>
      </p:sp>
    </p:spTree>
    <p:extLst>
      <p:ext uri="{BB962C8B-B14F-4D97-AF65-F5344CB8AC3E}">
        <p14:creationId xmlns:p14="http://schemas.microsoft.com/office/powerpoint/2010/main" val="239241023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p:cNvSpPr>
            <a:spLocks noGrp="1"/>
          </p:cNvSpPr>
          <p:nvPr>
            <p:ph idx="1"/>
          </p:nvPr>
        </p:nvSpPr>
        <p:spPr>
          <a:xfrm>
            <a:off x="31630" y="722101"/>
            <a:ext cx="8991600" cy="6135900"/>
          </a:xfrm>
        </p:spPr>
        <p:txBody>
          <a:bodyPr>
            <a:normAutofit/>
          </a:bodyPr>
          <a:lstStyle/>
          <a:p>
            <a:r>
              <a:rPr lang="en-US" sz="3200" dirty="0"/>
              <a:t>There are many today who believe themselves to be Christians because at one point in the past they “walked an aisle” (or made some other profession of faith) – and yet they are living in utter contradiction to the Gospel and the teachings of scripture.</a:t>
            </a:r>
          </a:p>
          <a:p>
            <a:r>
              <a:rPr lang="en-US" sz="3200" dirty="0"/>
              <a:t>How does Peter’s citation of Isaiah 40:6-8 about genuine believers being born of “incorruptible seed” fly in the face of this kind of thinking?</a:t>
            </a:r>
          </a:p>
          <a:p>
            <a:endParaRPr lang="en-US" dirty="0"/>
          </a:p>
        </p:txBody>
      </p:sp>
    </p:spTree>
    <p:extLst>
      <p:ext uri="{BB962C8B-B14F-4D97-AF65-F5344CB8AC3E}">
        <p14:creationId xmlns:p14="http://schemas.microsoft.com/office/powerpoint/2010/main" val="234739215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645920"/>
            <a:ext cx="9144000" cy="3059084"/>
          </a:xfrm>
        </p:spPr>
        <p:txBody>
          <a:bodyPr>
            <a:noAutofit/>
          </a:bodyPr>
          <a:lstStyle/>
          <a:p>
            <a:pPr algn="ctr"/>
            <a:r>
              <a:rPr lang="en-US" sz="8800" dirty="0"/>
              <a:t>The Gospel of Matthew’s Usage of </a:t>
            </a:r>
            <a:br>
              <a:rPr lang="en-US" sz="8800" dirty="0"/>
            </a:br>
            <a:r>
              <a:rPr lang="en-US" sz="8800" dirty="0">
                <a:solidFill>
                  <a:srgbClr val="FFFF99"/>
                </a:solidFill>
              </a:rPr>
              <a:t>Isaiah 40:3-5</a:t>
            </a:r>
            <a:endParaRPr lang="en-US" sz="8800" dirty="0"/>
          </a:p>
        </p:txBody>
      </p:sp>
    </p:spTree>
    <p:extLst>
      <p:ext uri="{BB962C8B-B14F-4D97-AF65-F5344CB8AC3E}">
        <p14:creationId xmlns:p14="http://schemas.microsoft.com/office/powerpoint/2010/main" val="11353347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1"/>
            <a:ext cx="9144000" cy="256659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600" b="0" baseline="30000" dirty="0">
                <a:solidFill>
                  <a:schemeClr val="bg1"/>
                </a:solidFill>
                <a:latin typeface="Cambria" panose="02040503050406030204" pitchFamily="18" charset="0"/>
                <a:ea typeface="Cambria" panose="02040503050406030204" pitchFamily="18" charset="0"/>
              </a:rPr>
              <a:t>Isaiah 40:3</a:t>
            </a:r>
            <a:r>
              <a:rPr lang="en-US" sz="2600" b="0" i="1" u="none" strike="noStrike" baseline="0" dirty="0">
                <a:solidFill>
                  <a:schemeClr val="bg1"/>
                </a:solidFill>
                <a:latin typeface="Cambria" panose="02040503050406030204" pitchFamily="18" charset="0"/>
                <a:ea typeface="Cambria" panose="02040503050406030204" pitchFamily="18" charset="0"/>
              </a:rPr>
              <a:t> </a:t>
            </a:r>
            <a:r>
              <a:rPr lang="en-US" sz="2600" b="0" i="1" u="none" strike="noStrike" baseline="0" dirty="0">
                <a:solidFill>
                  <a:schemeClr val="accent2"/>
                </a:solidFill>
                <a:latin typeface="Cambria" panose="02040503050406030204" pitchFamily="18" charset="0"/>
                <a:ea typeface="Cambria" panose="02040503050406030204" pitchFamily="18" charset="0"/>
              </a:rPr>
              <a:t>A voice cries: “In the wilderness prepare the way of the LORD; make straight in the desert a highway for our God. </a:t>
            </a:r>
            <a:r>
              <a:rPr lang="en-US" sz="2600" b="0" baseline="30000" dirty="0">
                <a:solidFill>
                  <a:schemeClr val="bg1"/>
                </a:solidFill>
                <a:latin typeface="Cambria" panose="02040503050406030204" pitchFamily="18" charset="0"/>
                <a:ea typeface="Cambria" panose="02040503050406030204" pitchFamily="18" charset="0"/>
              </a:rPr>
              <a:t>4</a:t>
            </a:r>
            <a:r>
              <a:rPr lang="en-US" sz="2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Every valley shall be lifted up, and every mountain and hill be made low; the uneven ground shall become level, and the rough places a plain. </a:t>
            </a:r>
            <a:r>
              <a:rPr lang="en-US" sz="2600" b="0" baseline="30000" dirty="0">
                <a:solidFill>
                  <a:schemeClr val="bg1"/>
                </a:solidFill>
                <a:latin typeface="Cambria" panose="02040503050406030204" pitchFamily="18" charset="0"/>
                <a:ea typeface="Cambria" panose="02040503050406030204" pitchFamily="18" charset="0"/>
              </a:rPr>
              <a:t>5</a:t>
            </a:r>
            <a:r>
              <a:rPr lang="en-US" sz="2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And the glory of the LORD shall be revealed, and all flesh shall see it together, for the mouth of the LORD has spoken.” (ESV)</a:t>
            </a:r>
            <a:endParaRPr kumimoji="0" lang="en-US" sz="26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2566599"/>
            <a:ext cx="9144000" cy="207996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6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rPr>
              <a:t>Mat 3:1 </a:t>
            </a:r>
            <a:r>
              <a:rPr lang="en-US" sz="2600" b="0" i="1" dirty="0">
                <a:solidFill>
                  <a:srgbClr val="5B9BD5">
                    <a:lumMod val="40000"/>
                    <a:lumOff val="60000"/>
                  </a:srgbClr>
                </a:solidFill>
                <a:latin typeface="Cambria" panose="02040503050406030204" pitchFamily="18" charset="0"/>
                <a:ea typeface="Cambria" panose="02040503050406030204" pitchFamily="18" charset="0"/>
              </a:rPr>
              <a:t>In those days John the Baptist came preaching in the wilderness of Judea, </a:t>
            </a:r>
            <a:r>
              <a:rPr lang="en-US" sz="2600" b="0" baseline="30000" dirty="0">
                <a:solidFill>
                  <a:prstClr val="white"/>
                </a:solidFill>
                <a:latin typeface="Cambria" panose="02040503050406030204" pitchFamily="18" charset="0"/>
                <a:ea typeface="Cambria" panose="02040503050406030204" pitchFamily="18" charset="0"/>
              </a:rPr>
              <a:t>2</a:t>
            </a:r>
            <a:r>
              <a:rPr lang="en-US" sz="2600" b="0" i="1" dirty="0">
                <a:solidFill>
                  <a:srgbClr val="5B9BD5">
                    <a:lumMod val="40000"/>
                    <a:lumOff val="60000"/>
                  </a:srgbClr>
                </a:solidFill>
                <a:latin typeface="Cambria" panose="02040503050406030204" pitchFamily="18" charset="0"/>
                <a:ea typeface="Cambria" panose="02040503050406030204" pitchFamily="18" charset="0"/>
              </a:rPr>
              <a:t> “Repent, for the kingdom of heaven is at hand.” </a:t>
            </a:r>
            <a:r>
              <a:rPr lang="en-US" sz="2600" b="0" baseline="30000" dirty="0">
                <a:solidFill>
                  <a:prstClr val="white"/>
                </a:solidFill>
                <a:latin typeface="Cambria" panose="02040503050406030204" pitchFamily="18" charset="0"/>
                <a:ea typeface="Cambria" panose="02040503050406030204" pitchFamily="18" charset="0"/>
              </a:rPr>
              <a:t>3</a:t>
            </a:r>
            <a:r>
              <a:rPr lang="en-US" sz="2600" b="0" i="1" dirty="0">
                <a:solidFill>
                  <a:srgbClr val="5B9BD5">
                    <a:lumMod val="40000"/>
                    <a:lumOff val="60000"/>
                  </a:srgbClr>
                </a:solidFill>
                <a:latin typeface="Cambria" panose="02040503050406030204" pitchFamily="18" charset="0"/>
                <a:ea typeface="Cambria" panose="02040503050406030204" pitchFamily="18" charset="0"/>
              </a:rPr>
              <a:t> For this is he who was spoken of by the prophet Isaiah when he said, “</a:t>
            </a:r>
            <a:r>
              <a:rPr lang="en-US" sz="2600" b="0" i="1" dirty="0">
                <a:solidFill>
                  <a:srgbClr val="00B0F0"/>
                </a:solidFill>
                <a:latin typeface="Cambria" panose="02040503050406030204" pitchFamily="18" charset="0"/>
                <a:ea typeface="Cambria" panose="02040503050406030204" pitchFamily="18" charset="0"/>
              </a:rPr>
              <a:t>The voice of one crying in the wilderness: ‘Prepare the way of the Lord; make his paths straight</a:t>
            </a:r>
            <a:r>
              <a:rPr lang="en-US" sz="2600" b="0" i="1" dirty="0">
                <a:solidFill>
                  <a:srgbClr val="5B9BD5">
                    <a:lumMod val="40000"/>
                    <a:lumOff val="60000"/>
                  </a:srgbClr>
                </a:solidFill>
                <a:latin typeface="Cambria" panose="02040503050406030204" pitchFamily="18" charset="0"/>
                <a:ea typeface="Cambria" panose="02040503050406030204" pitchFamily="18" charset="0"/>
              </a:rPr>
              <a:t>.</a:t>
            </a:r>
            <a:r>
              <a:rPr lang="en-US" sz="2600" b="0" i="1" dirty="0">
                <a:solidFill>
                  <a:srgbClr val="00B0F0"/>
                </a:solidFill>
                <a:latin typeface="Cambria" panose="02040503050406030204" pitchFamily="18" charset="0"/>
                <a:ea typeface="Cambria" panose="02040503050406030204" pitchFamily="18" charset="0"/>
              </a:rPr>
              <a:t>’</a:t>
            </a:r>
            <a:r>
              <a:rPr lang="en-US" sz="2600" b="0" i="1" dirty="0">
                <a:solidFill>
                  <a:srgbClr val="5B9BD5">
                    <a:lumMod val="40000"/>
                    <a:lumOff val="60000"/>
                  </a:srgbClr>
                </a:solidFill>
                <a:latin typeface="Cambria" panose="02040503050406030204" pitchFamily="18" charset="0"/>
                <a:ea typeface="Cambria" panose="02040503050406030204" pitchFamily="18" charset="0"/>
              </a:rPr>
              <a:t>” (ESV)</a:t>
            </a:r>
            <a:endParaRPr kumimoji="0" lang="en-US" sz="26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endParaRPr>
          </a:p>
        </p:txBody>
      </p:sp>
    </p:spTree>
    <p:extLst>
      <p:ext uri="{BB962C8B-B14F-4D97-AF65-F5344CB8AC3E}">
        <p14:creationId xmlns:p14="http://schemas.microsoft.com/office/powerpoint/2010/main" val="362794441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121659" y="2613693"/>
            <a:ext cx="8786874" cy="3904842"/>
          </a:xfrm>
        </p:spPr>
        <p:txBody>
          <a:bodyPr>
            <a:normAutofit fontScale="92500" lnSpcReduction="10000"/>
          </a:bodyPr>
          <a:lstStyle/>
          <a:p>
            <a:r>
              <a:rPr lang="en-US" sz="2800" dirty="0"/>
              <a:t>This citation of Isaiah 40:3 occurs in Matthew chapter 3, at the point where Matthew moves from Jesus’ birth narrative to the events that would inaugurate Jesus’ public ministry as an adult. </a:t>
            </a:r>
          </a:p>
          <a:p>
            <a:r>
              <a:rPr lang="en-US" sz="2800" dirty="0"/>
              <a:t>He </a:t>
            </a:r>
            <a:r>
              <a:rPr lang="en-US" sz="2800" b="1" i="1" dirty="0"/>
              <a:t>begins</a:t>
            </a:r>
            <a:r>
              <a:rPr lang="en-US" sz="2800" dirty="0"/>
              <a:t> this section by introducing John the Baptist. </a:t>
            </a:r>
          </a:p>
          <a:p>
            <a:r>
              <a:rPr lang="en-US" sz="2800" dirty="0"/>
              <a:t>The </a:t>
            </a:r>
            <a:r>
              <a:rPr lang="en-US" sz="2800" b="1" i="1" dirty="0"/>
              <a:t>entire</a:t>
            </a:r>
            <a:r>
              <a:rPr lang="en-US" sz="2800" dirty="0"/>
              <a:t> third chapter of Matthew demonstrates how John the Baptist </a:t>
            </a:r>
            <a:r>
              <a:rPr lang="en-US" sz="2800" b="1" i="1" dirty="0"/>
              <a:t>fulfills</a:t>
            </a:r>
            <a:r>
              <a:rPr lang="en-US" sz="2800" dirty="0"/>
              <a:t> this prophecy by preparing the way for the Lord. </a:t>
            </a:r>
          </a:p>
          <a:p>
            <a:r>
              <a:rPr lang="en-US" sz="2800" dirty="0"/>
              <a:t>That preparation involves calling Israel to </a:t>
            </a:r>
            <a:r>
              <a:rPr lang="en-US" sz="2800" b="1" i="1" dirty="0"/>
              <a:t>repentance</a:t>
            </a:r>
            <a:r>
              <a:rPr lang="en-US" sz="2800" dirty="0"/>
              <a:t>, which is symbolized by baptism, the hallmark of John’s ministry (3:1-12).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 11). </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6"/>
            <a:ext cx="9144000" cy="71758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0" baseline="30000" dirty="0">
                <a:solidFill>
                  <a:schemeClr val="bg1"/>
                </a:solidFill>
                <a:latin typeface="Cambria" panose="02040503050406030204" pitchFamily="18" charset="0"/>
                <a:ea typeface="Cambria" panose="02040503050406030204" pitchFamily="18" charset="0"/>
              </a:rPr>
              <a:t>Isaiah 40:3</a:t>
            </a:r>
            <a:r>
              <a:rPr lang="en-US" sz="2400" b="0" i="1" u="none" strike="noStrike" baseline="0" dirty="0">
                <a:solidFill>
                  <a:schemeClr val="bg1"/>
                </a:solidFill>
                <a:latin typeface="Cambria" panose="02040503050406030204" pitchFamily="18" charset="0"/>
                <a:ea typeface="Cambria" panose="02040503050406030204" pitchFamily="18" charset="0"/>
              </a:rPr>
              <a:t> </a:t>
            </a:r>
            <a:r>
              <a:rPr lang="en-US" sz="2400" b="0" i="1" u="none" strike="noStrike" baseline="0" dirty="0">
                <a:solidFill>
                  <a:schemeClr val="accent2"/>
                </a:solidFill>
                <a:latin typeface="Cambria" panose="02040503050406030204" pitchFamily="18" charset="0"/>
                <a:ea typeface="Cambria" panose="02040503050406030204" pitchFamily="18" charset="0"/>
              </a:rPr>
              <a:t>A voice cries: "In the wilderness prepare the way of the LORD; make straight in the desert a highway</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for our God. (ESV)</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733876"/>
            <a:ext cx="9144000" cy="176600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400" b="0" baseline="30000" dirty="0">
                <a:solidFill>
                  <a:prstClr val="white"/>
                </a:solidFill>
                <a:latin typeface="Cambria" panose="02040503050406030204" pitchFamily="18" charset="0"/>
                <a:ea typeface="Cambria" panose="02040503050406030204" pitchFamily="18" charset="0"/>
              </a:rPr>
              <a:t>Mat 3:1 </a:t>
            </a:r>
            <a:r>
              <a:rPr lang="en-US" sz="2400" b="0" i="1" dirty="0">
                <a:solidFill>
                  <a:srgbClr val="5B9BD5">
                    <a:lumMod val="40000"/>
                    <a:lumOff val="60000"/>
                  </a:srgbClr>
                </a:solidFill>
                <a:latin typeface="Cambria" panose="02040503050406030204" pitchFamily="18" charset="0"/>
                <a:ea typeface="Cambria" panose="02040503050406030204" pitchFamily="18" charset="0"/>
              </a:rPr>
              <a:t>In those days John the Baptist came preaching in the wilderness of Judea, </a:t>
            </a:r>
            <a:r>
              <a:rPr lang="en-US" sz="2400" b="0" baseline="30000" dirty="0">
                <a:solidFill>
                  <a:prstClr val="white"/>
                </a:solidFill>
                <a:latin typeface="Cambria" panose="02040503050406030204" pitchFamily="18" charset="0"/>
                <a:ea typeface="Cambria" panose="02040503050406030204" pitchFamily="18" charset="0"/>
              </a:rPr>
              <a:t>2</a:t>
            </a:r>
            <a:r>
              <a:rPr lang="en-US" sz="2400" b="0" i="1" dirty="0">
                <a:solidFill>
                  <a:srgbClr val="5B9BD5">
                    <a:lumMod val="40000"/>
                    <a:lumOff val="60000"/>
                  </a:srgbClr>
                </a:solidFill>
                <a:latin typeface="Cambria" panose="02040503050406030204" pitchFamily="18" charset="0"/>
                <a:ea typeface="Cambria" panose="02040503050406030204" pitchFamily="18" charset="0"/>
              </a:rPr>
              <a:t> "Repent, for the kingdom of heaven is at hand." </a:t>
            </a:r>
            <a:r>
              <a:rPr lang="en-US" sz="2400" b="0" baseline="30000" dirty="0">
                <a:solidFill>
                  <a:prstClr val="white"/>
                </a:solidFill>
                <a:latin typeface="Cambria" panose="02040503050406030204" pitchFamily="18" charset="0"/>
                <a:ea typeface="Cambria" panose="02040503050406030204" pitchFamily="18" charset="0"/>
              </a:rPr>
              <a:t>3</a:t>
            </a:r>
            <a:r>
              <a:rPr lang="en-US" sz="2400" b="0" i="1" dirty="0">
                <a:solidFill>
                  <a:srgbClr val="5B9BD5">
                    <a:lumMod val="40000"/>
                    <a:lumOff val="60000"/>
                  </a:srgbClr>
                </a:solidFill>
                <a:latin typeface="Cambria" panose="02040503050406030204" pitchFamily="18" charset="0"/>
                <a:ea typeface="Cambria" panose="02040503050406030204" pitchFamily="18" charset="0"/>
              </a:rPr>
              <a:t> For this is he who was spoken of by the prophet Isaiah when he said, "</a:t>
            </a:r>
            <a:r>
              <a:rPr lang="en-US" sz="2400" b="0" i="1" dirty="0">
                <a:solidFill>
                  <a:srgbClr val="00B0F0"/>
                </a:solidFill>
                <a:latin typeface="Cambria" panose="02040503050406030204" pitchFamily="18" charset="0"/>
                <a:ea typeface="Cambria" panose="02040503050406030204" pitchFamily="18" charset="0"/>
              </a:rPr>
              <a:t>The voice of one crying in the wilderness: 'Prepare the way of the Lord; make his paths straight</a:t>
            </a:r>
            <a:r>
              <a:rPr lang="en-US" sz="2400" b="0" i="1" dirty="0">
                <a:solidFill>
                  <a:srgbClr val="5B9BD5">
                    <a:lumMod val="40000"/>
                    <a:lumOff val="60000"/>
                  </a:srgbClr>
                </a:solidFill>
                <a:latin typeface="Cambria" panose="02040503050406030204" pitchFamily="18" charset="0"/>
                <a:ea typeface="Cambria" panose="02040503050406030204" pitchFamily="18" charset="0"/>
              </a:rPr>
              <a:t>.'" (ESV)</a:t>
            </a:r>
            <a:endParaRPr lang="en-US" sz="2400" b="0" dirty="0">
              <a:solidFill>
                <a:srgbClr val="5B9BD5">
                  <a:lumMod val="40000"/>
                  <a:lumOff val="60000"/>
                </a:srgbClr>
              </a:solidFill>
              <a:latin typeface="Calibri" panose="020F0502020204030204"/>
              <a:ea typeface="Cambria" panose="02040503050406030204" pitchFamily="18" charset="0"/>
            </a:endParaRPr>
          </a:p>
        </p:txBody>
      </p:sp>
    </p:spTree>
    <p:extLst>
      <p:ext uri="{BB962C8B-B14F-4D97-AF65-F5344CB8AC3E}">
        <p14:creationId xmlns:p14="http://schemas.microsoft.com/office/powerpoint/2010/main" val="23738029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164827" y="2613692"/>
            <a:ext cx="8873212" cy="3971557"/>
          </a:xfrm>
        </p:spPr>
        <p:txBody>
          <a:bodyPr>
            <a:normAutofit lnSpcReduction="10000"/>
          </a:bodyPr>
          <a:lstStyle/>
          <a:p>
            <a:r>
              <a:rPr lang="en-US" sz="2800" dirty="0"/>
              <a:t>Matthew interprets the phrase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in the wilderness</a:t>
            </a:r>
            <a:r>
              <a:rPr lang="en-US" sz="2800" dirty="0"/>
              <a:t>” as referring to the </a:t>
            </a:r>
            <a:r>
              <a:rPr lang="en-US" sz="2800" b="1" i="1" dirty="0"/>
              <a:t>location</a:t>
            </a:r>
            <a:r>
              <a:rPr lang="en-US" sz="2800" dirty="0"/>
              <a:t> from which the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voice</a:t>
            </a:r>
            <a:r>
              <a:rPr lang="en-US" sz="2800" dirty="0"/>
              <a:t>” cries out and he sees a fulfillment of Isaiah’s prophecy in the </a:t>
            </a:r>
            <a:r>
              <a:rPr lang="en-US" sz="2800" b="1" i="1" dirty="0"/>
              <a:t>preaching</a:t>
            </a:r>
            <a:r>
              <a:rPr lang="en-US" sz="2800" dirty="0"/>
              <a:t> of “</a:t>
            </a:r>
            <a:r>
              <a:rPr lang="en-US" sz="2800" i="1" dirty="0">
                <a:solidFill>
                  <a:srgbClr val="5B9BD5">
                    <a:lumMod val="40000"/>
                    <a:lumOff val="60000"/>
                  </a:srgbClr>
                </a:solidFill>
                <a:latin typeface="Cambria" panose="02040503050406030204" pitchFamily="18" charset="0"/>
                <a:ea typeface="Cambria" panose="02040503050406030204" pitchFamily="18" charset="0"/>
              </a:rPr>
              <a:t>John the Baptist </a:t>
            </a:r>
            <a:r>
              <a:rPr lang="en-US" sz="2800" dirty="0"/>
              <a:t>” in the </a:t>
            </a:r>
            <a:r>
              <a:rPr lang="en-US" sz="2800" b="1" i="1" dirty="0"/>
              <a:t>Judean</a:t>
            </a:r>
            <a:r>
              <a:rPr lang="en-US" sz="2800" dirty="0"/>
              <a:t> “</a:t>
            </a:r>
            <a:r>
              <a:rPr lang="en-US" sz="2800" i="1" dirty="0">
                <a:solidFill>
                  <a:srgbClr val="5B9BD5">
                    <a:lumMod val="40000"/>
                    <a:lumOff val="60000"/>
                  </a:srgbClr>
                </a:solidFill>
                <a:latin typeface="Cambria" panose="02040503050406030204" pitchFamily="18" charset="0"/>
                <a:ea typeface="Cambria" panose="02040503050406030204" pitchFamily="18" charset="0"/>
              </a:rPr>
              <a:t>wilderness</a:t>
            </a:r>
            <a:r>
              <a:rPr lang="en-US" sz="2800" dirty="0"/>
              <a:t>” (i.e. desert). </a:t>
            </a:r>
          </a:p>
          <a:p>
            <a:r>
              <a:rPr lang="en-US" sz="2800" dirty="0"/>
              <a:t>John’s message of </a:t>
            </a:r>
            <a:r>
              <a:rPr lang="en-US" sz="2800" b="1" i="1" dirty="0"/>
              <a:t>repentance</a:t>
            </a:r>
            <a:r>
              <a:rPr lang="en-US" sz="2800" dirty="0"/>
              <a:t>, symbolized by the ritual of baptism (3:6) and summarized by the concepts of fleeing from God’s wrath (3:7) and of bearing fruit (3:8), corresponds to Isaiah’s call to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prepare the way of the LORD; make straight in the desert a highway our God</a:t>
            </a:r>
            <a:r>
              <a:rPr lang="en-US" sz="2800" dirty="0"/>
              <a:t>”.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 12). </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6"/>
            <a:ext cx="9144000" cy="71758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0" baseline="30000" dirty="0">
                <a:solidFill>
                  <a:schemeClr val="bg1"/>
                </a:solidFill>
                <a:latin typeface="Cambria" panose="02040503050406030204" pitchFamily="18" charset="0"/>
                <a:ea typeface="Cambria" panose="02040503050406030204" pitchFamily="18" charset="0"/>
              </a:rPr>
              <a:t>Isaiah 40:3</a:t>
            </a:r>
            <a:r>
              <a:rPr lang="en-US" sz="2400" b="0" i="1" u="none" strike="noStrike" baseline="0" dirty="0">
                <a:solidFill>
                  <a:schemeClr val="bg1"/>
                </a:solidFill>
                <a:latin typeface="Cambria" panose="02040503050406030204" pitchFamily="18" charset="0"/>
                <a:ea typeface="Cambria" panose="02040503050406030204" pitchFamily="18" charset="0"/>
              </a:rPr>
              <a:t> </a:t>
            </a:r>
            <a:r>
              <a:rPr lang="en-US" sz="2400" b="0" i="1" dirty="0">
                <a:solidFill>
                  <a:schemeClr val="accent2"/>
                </a:solidFill>
                <a:latin typeface="Cambria" panose="02040503050406030204" pitchFamily="18" charset="0"/>
                <a:ea typeface="Cambria" panose="02040503050406030204" pitchFamily="18" charset="0"/>
              </a:rPr>
              <a:t>A voice cries: </a:t>
            </a:r>
            <a:r>
              <a:rPr lang="en-US" sz="2400" b="0" i="1" dirty="0">
                <a:solidFill>
                  <a:srgbClr val="F4B183"/>
                </a:solidFill>
                <a:latin typeface="Cambria" panose="02040503050406030204" pitchFamily="18" charset="0"/>
                <a:ea typeface="Cambria" panose="02040503050406030204" pitchFamily="18" charset="0"/>
              </a:rPr>
              <a:t>"</a:t>
            </a:r>
            <a:r>
              <a:rPr lang="en-US" sz="2400" b="0" i="1" dirty="0">
                <a:solidFill>
                  <a:schemeClr val="accent2"/>
                </a:solidFill>
                <a:latin typeface="Cambria" panose="02040503050406030204" pitchFamily="18" charset="0"/>
                <a:ea typeface="Cambria" panose="02040503050406030204" pitchFamily="18" charset="0"/>
              </a:rPr>
              <a:t>In the wilderness</a:t>
            </a:r>
            <a:r>
              <a:rPr lang="en-US" sz="2400" b="0" i="1" dirty="0">
                <a:solidFill>
                  <a:srgbClr val="F4B183"/>
                </a:solidFill>
                <a:latin typeface="Cambria" panose="02040503050406030204" pitchFamily="18" charset="0"/>
                <a:ea typeface="Cambria" panose="02040503050406030204" pitchFamily="18" charset="0"/>
              </a:rPr>
              <a:t> </a:t>
            </a:r>
            <a:r>
              <a:rPr lang="en-US" sz="2400" b="0" i="1" dirty="0">
                <a:solidFill>
                  <a:schemeClr val="accent2">
                    <a:lumMod val="60000"/>
                    <a:lumOff val="40000"/>
                  </a:schemeClr>
                </a:solidFill>
                <a:latin typeface="Cambria" panose="02040503050406030204" pitchFamily="18" charset="0"/>
                <a:ea typeface="Cambria" panose="02040503050406030204" pitchFamily="18" charset="0"/>
              </a:rPr>
              <a:t>prepare the way of the LORD; make straight in the desert a highway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for our God. (ESV)</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733876"/>
            <a:ext cx="9144000" cy="176600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400" b="0" baseline="30000" dirty="0">
                <a:solidFill>
                  <a:prstClr val="white"/>
                </a:solidFill>
                <a:latin typeface="Cambria" panose="02040503050406030204" pitchFamily="18" charset="0"/>
                <a:ea typeface="Cambria" panose="02040503050406030204" pitchFamily="18" charset="0"/>
              </a:rPr>
              <a:t>Mat 3:1 </a:t>
            </a:r>
            <a:r>
              <a:rPr lang="en-US" sz="2400" b="0" i="1" dirty="0">
                <a:solidFill>
                  <a:srgbClr val="5B9BD5">
                    <a:lumMod val="40000"/>
                    <a:lumOff val="60000"/>
                  </a:srgbClr>
                </a:solidFill>
                <a:latin typeface="Cambria" panose="02040503050406030204" pitchFamily="18" charset="0"/>
                <a:ea typeface="Cambria" panose="02040503050406030204" pitchFamily="18" charset="0"/>
              </a:rPr>
              <a:t>In those days </a:t>
            </a:r>
            <a:r>
              <a:rPr lang="en-US" sz="2400" b="0" i="1" dirty="0">
                <a:solidFill>
                  <a:srgbClr val="00B0F0"/>
                </a:solidFill>
                <a:latin typeface="Cambria" panose="02040503050406030204" pitchFamily="18" charset="0"/>
                <a:ea typeface="Cambria" panose="02040503050406030204" pitchFamily="18" charset="0"/>
              </a:rPr>
              <a:t>John the Baptist </a:t>
            </a:r>
            <a:r>
              <a:rPr lang="en-US" sz="2400" b="0" i="1" dirty="0">
                <a:solidFill>
                  <a:srgbClr val="5B9BD5">
                    <a:lumMod val="40000"/>
                    <a:lumOff val="60000"/>
                  </a:srgbClr>
                </a:solidFill>
                <a:latin typeface="Cambria" panose="02040503050406030204" pitchFamily="18" charset="0"/>
                <a:ea typeface="Cambria" panose="02040503050406030204" pitchFamily="18" charset="0"/>
              </a:rPr>
              <a:t>came preaching </a:t>
            </a:r>
            <a:r>
              <a:rPr lang="en-US" sz="2400" b="0" i="1" dirty="0">
                <a:solidFill>
                  <a:srgbClr val="00B0F0"/>
                </a:solidFill>
                <a:latin typeface="Cambria" panose="02040503050406030204" pitchFamily="18" charset="0"/>
                <a:ea typeface="Cambria" panose="02040503050406030204" pitchFamily="18" charset="0"/>
              </a:rPr>
              <a:t>in the wilderness</a:t>
            </a:r>
            <a:r>
              <a:rPr lang="en-US" sz="2400" b="0" i="1" dirty="0">
                <a:solidFill>
                  <a:srgbClr val="5B9BD5">
                    <a:lumMod val="40000"/>
                    <a:lumOff val="60000"/>
                  </a:srgbClr>
                </a:solidFill>
                <a:latin typeface="Cambria" panose="02040503050406030204" pitchFamily="18" charset="0"/>
                <a:ea typeface="Cambria" panose="02040503050406030204" pitchFamily="18" charset="0"/>
              </a:rPr>
              <a:t> of Judea, </a:t>
            </a:r>
            <a:r>
              <a:rPr lang="en-US" sz="2400" b="0" baseline="30000" dirty="0">
                <a:solidFill>
                  <a:prstClr val="white"/>
                </a:solidFill>
                <a:latin typeface="Cambria" panose="02040503050406030204" pitchFamily="18" charset="0"/>
                <a:ea typeface="Cambria" panose="02040503050406030204" pitchFamily="18" charset="0"/>
              </a:rPr>
              <a:t>2</a:t>
            </a:r>
            <a:r>
              <a:rPr lang="en-US" sz="2400" b="0" i="1" dirty="0">
                <a:solidFill>
                  <a:srgbClr val="5B9BD5">
                    <a:lumMod val="40000"/>
                    <a:lumOff val="60000"/>
                  </a:srgbClr>
                </a:solidFill>
                <a:latin typeface="Cambria" panose="02040503050406030204" pitchFamily="18" charset="0"/>
                <a:ea typeface="Cambria" panose="02040503050406030204" pitchFamily="18" charset="0"/>
              </a:rPr>
              <a:t> "</a:t>
            </a:r>
            <a:r>
              <a:rPr lang="en-US" sz="2400" b="0" i="1" dirty="0">
                <a:solidFill>
                  <a:srgbClr val="00B0F0"/>
                </a:solidFill>
                <a:latin typeface="Cambria" panose="02040503050406030204" pitchFamily="18" charset="0"/>
                <a:ea typeface="Cambria" panose="02040503050406030204" pitchFamily="18" charset="0"/>
              </a:rPr>
              <a:t>Repent</a:t>
            </a:r>
            <a:r>
              <a:rPr lang="en-US" sz="2400" b="0" i="1" dirty="0">
                <a:solidFill>
                  <a:srgbClr val="5B9BD5">
                    <a:lumMod val="40000"/>
                    <a:lumOff val="60000"/>
                  </a:srgbClr>
                </a:solidFill>
                <a:latin typeface="Cambria" panose="02040503050406030204" pitchFamily="18" charset="0"/>
                <a:ea typeface="Cambria" panose="02040503050406030204" pitchFamily="18" charset="0"/>
              </a:rPr>
              <a:t>, for the kingdom of heaven is at hand." </a:t>
            </a:r>
            <a:r>
              <a:rPr lang="en-US" sz="2400" b="0" baseline="30000" dirty="0">
                <a:solidFill>
                  <a:prstClr val="white"/>
                </a:solidFill>
                <a:latin typeface="Cambria" panose="02040503050406030204" pitchFamily="18" charset="0"/>
                <a:ea typeface="Cambria" panose="02040503050406030204" pitchFamily="18" charset="0"/>
              </a:rPr>
              <a:t>3</a:t>
            </a:r>
            <a:r>
              <a:rPr lang="en-US" sz="2400" b="0" i="1" dirty="0">
                <a:solidFill>
                  <a:srgbClr val="5B9BD5">
                    <a:lumMod val="40000"/>
                    <a:lumOff val="60000"/>
                  </a:srgbClr>
                </a:solidFill>
                <a:latin typeface="Cambria" panose="02040503050406030204" pitchFamily="18" charset="0"/>
                <a:ea typeface="Cambria" panose="02040503050406030204" pitchFamily="18" charset="0"/>
              </a:rPr>
              <a:t> For this is he who was spoken of by the prophet Isaiah when he said, “The voice of one crying in the wilderness: ‘Prepare the way of the Lord; make his paths straight.’” (ESV)</a:t>
            </a:r>
            <a:endParaRPr lang="en-US" sz="2400" b="0" dirty="0">
              <a:solidFill>
                <a:srgbClr val="5B9BD5">
                  <a:lumMod val="40000"/>
                  <a:lumOff val="60000"/>
                </a:srgbClr>
              </a:solidFill>
              <a:latin typeface="Calibri" panose="020F0502020204030204"/>
              <a:ea typeface="Cambria" panose="02040503050406030204" pitchFamily="18" charset="0"/>
            </a:endParaRPr>
          </a:p>
        </p:txBody>
      </p:sp>
    </p:spTree>
    <p:extLst>
      <p:ext uri="{BB962C8B-B14F-4D97-AF65-F5344CB8AC3E}">
        <p14:creationId xmlns:p14="http://schemas.microsoft.com/office/powerpoint/2010/main" val="35909954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2613693"/>
            <a:ext cx="8582802" cy="3904842"/>
          </a:xfrm>
        </p:spPr>
        <p:txBody>
          <a:bodyPr>
            <a:normAutofit fontScale="92500" lnSpcReduction="20000"/>
          </a:bodyPr>
          <a:lstStyle/>
          <a:p>
            <a:r>
              <a:rPr lang="en-US" dirty="0"/>
              <a:t>Matthew shows that now that </a:t>
            </a:r>
            <a:r>
              <a:rPr lang="en-US" b="1" i="1" dirty="0"/>
              <a:t>Jesus</a:t>
            </a:r>
            <a:r>
              <a:rPr lang="en-US" dirty="0"/>
              <a:t> has come as the </a:t>
            </a:r>
            <a:r>
              <a:rPr lang="en-US" b="1" i="1" dirty="0"/>
              <a:t>promised Messiah</a:t>
            </a:r>
            <a:r>
              <a:rPr lang="en-US" dirty="0"/>
              <a:t>, it is now clear that his </a:t>
            </a:r>
            <a:r>
              <a:rPr lang="en-US" b="1" i="1" dirty="0"/>
              <a:t>forerunner</a:t>
            </a:r>
            <a:r>
              <a:rPr lang="en-US" dirty="0"/>
              <a:t>, John the Baptist, </a:t>
            </a:r>
            <a:r>
              <a:rPr lang="en-US" b="1" i="1" dirty="0"/>
              <a:t>fulfills</a:t>
            </a:r>
            <a:r>
              <a:rPr lang="en-US" dirty="0"/>
              <a:t> the Old Testament prophecies referring to one who would “</a:t>
            </a:r>
            <a:r>
              <a:rPr lang="en-US" i="1" dirty="0">
                <a:solidFill>
                  <a:schemeClr val="accent2">
                    <a:lumMod val="60000"/>
                    <a:lumOff val="40000"/>
                  </a:schemeClr>
                </a:solidFill>
                <a:latin typeface="Cambria" panose="02040503050406030204" pitchFamily="18" charset="0"/>
                <a:ea typeface="Cambria" panose="02040503050406030204" pitchFamily="18" charset="0"/>
              </a:rPr>
              <a:t>prepare the way </a:t>
            </a:r>
            <a:r>
              <a:rPr lang="en-US" dirty="0"/>
              <a:t>” for that coming “</a:t>
            </a:r>
            <a:r>
              <a:rPr lang="en-US" i="1" dirty="0">
                <a:solidFill>
                  <a:schemeClr val="accent2">
                    <a:lumMod val="60000"/>
                    <a:lumOff val="40000"/>
                  </a:schemeClr>
                </a:solidFill>
                <a:latin typeface="Cambria" panose="02040503050406030204" pitchFamily="18" charset="0"/>
                <a:ea typeface="Cambria" panose="02040503050406030204" pitchFamily="18" charset="0"/>
              </a:rPr>
              <a:t>LORD</a:t>
            </a:r>
            <a:r>
              <a:rPr lang="en-US" dirty="0"/>
              <a:t>”. </a:t>
            </a:r>
          </a:p>
          <a:p>
            <a:r>
              <a:rPr lang="en-US" dirty="0"/>
              <a:t>In making this connection, Matthew equates Jesus to the  “</a:t>
            </a:r>
            <a:r>
              <a:rPr lang="en-US" i="1" dirty="0">
                <a:solidFill>
                  <a:schemeClr val="accent2">
                    <a:lumMod val="60000"/>
                    <a:lumOff val="40000"/>
                  </a:schemeClr>
                </a:solidFill>
                <a:latin typeface="Cambria" panose="02040503050406030204" pitchFamily="18" charset="0"/>
                <a:ea typeface="Cambria" panose="02040503050406030204" pitchFamily="18" charset="0"/>
              </a:rPr>
              <a:t>LORD</a:t>
            </a:r>
            <a:r>
              <a:rPr lang="en-US" dirty="0"/>
              <a:t>” (Hebrew: Yahweh) of the Old Testament. </a:t>
            </a:r>
          </a:p>
          <a:p>
            <a:r>
              <a:rPr lang="en-US" dirty="0"/>
              <a:t>In other words, according to Matthew, Jesus is Yahweh!</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(pp. 13-14). </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6"/>
            <a:ext cx="9144000" cy="71758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0" baseline="30000" dirty="0">
                <a:solidFill>
                  <a:schemeClr val="bg1"/>
                </a:solidFill>
                <a:latin typeface="Cambria" panose="02040503050406030204" pitchFamily="18" charset="0"/>
                <a:ea typeface="Cambria" panose="02040503050406030204" pitchFamily="18" charset="0"/>
              </a:rPr>
              <a:t>Isaiah 40:3</a:t>
            </a:r>
            <a:r>
              <a:rPr lang="en-US" sz="2400" b="0" i="1" u="none" strike="noStrike" baseline="0" dirty="0">
                <a:solidFill>
                  <a:schemeClr val="bg1"/>
                </a:solidFill>
                <a:latin typeface="Cambria" panose="02040503050406030204" pitchFamily="18" charset="0"/>
                <a:ea typeface="Cambria" panose="02040503050406030204" pitchFamily="18" charset="0"/>
              </a:rPr>
              <a:t> </a:t>
            </a:r>
            <a:r>
              <a:rPr lang="en-US" sz="2400" b="0" i="1" dirty="0">
                <a:solidFill>
                  <a:schemeClr val="accent2">
                    <a:lumMod val="60000"/>
                    <a:lumOff val="40000"/>
                  </a:schemeClr>
                </a:solidFill>
                <a:latin typeface="Cambria" panose="02040503050406030204" pitchFamily="18" charset="0"/>
                <a:ea typeface="Cambria" panose="02040503050406030204" pitchFamily="18" charset="0"/>
              </a:rPr>
              <a:t>A voice cries: "In the wilderness </a:t>
            </a:r>
            <a:r>
              <a:rPr lang="en-US" sz="2400" b="0" i="1" dirty="0">
                <a:solidFill>
                  <a:schemeClr val="accent2"/>
                </a:solidFill>
                <a:latin typeface="Cambria" panose="02040503050406030204" pitchFamily="18" charset="0"/>
                <a:ea typeface="Cambria" panose="02040503050406030204" pitchFamily="18" charset="0"/>
              </a:rPr>
              <a:t>prepare the way of the LORD</a:t>
            </a:r>
            <a:r>
              <a:rPr lang="en-US" sz="2400" b="0" i="1" dirty="0">
                <a:solidFill>
                  <a:schemeClr val="accent2">
                    <a:lumMod val="60000"/>
                    <a:lumOff val="40000"/>
                  </a:schemeClr>
                </a:solidFill>
                <a:latin typeface="Cambria" panose="02040503050406030204" pitchFamily="18" charset="0"/>
                <a:ea typeface="Cambria" panose="02040503050406030204" pitchFamily="18" charset="0"/>
              </a:rPr>
              <a:t>; make straight in the desert a highway for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our God. (ESV)</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733876"/>
            <a:ext cx="9144000" cy="176600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400" b="0" baseline="30000" dirty="0">
                <a:solidFill>
                  <a:prstClr val="white"/>
                </a:solidFill>
                <a:latin typeface="Cambria" panose="02040503050406030204" pitchFamily="18" charset="0"/>
                <a:ea typeface="Cambria" panose="02040503050406030204" pitchFamily="18" charset="0"/>
              </a:rPr>
              <a:t>Mat 3:1 </a:t>
            </a:r>
            <a:r>
              <a:rPr lang="en-US" sz="2400" b="0" i="1" dirty="0">
                <a:solidFill>
                  <a:srgbClr val="5B9BD5">
                    <a:lumMod val="40000"/>
                    <a:lumOff val="60000"/>
                  </a:srgbClr>
                </a:solidFill>
                <a:latin typeface="Cambria" panose="02040503050406030204" pitchFamily="18" charset="0"/>
                <a:ea typeface="Cambria" panose="02040503050406030204" pitchFamily="18" charset="0"/>
              </a:rPr>
              <a:t>In those days John the Baptist came preaching in the wilderness of Judea, </a:t>
            </a:r>
            <a:r>
              <a:rPr lang="en-US" sz="2400" b="0" baseline="30000" dirty="0">
                <a:solidFill>
                  <a:prstClr val="white"/>
                </a:solidFill>
                <a:latin typeface="Cambria" panose="02040503050406030204" pitchFamily="18" charset="0"/>
                <a:ea typeface="Cambria" panose="02040503050406030204" pitchFamily="18" charset="0"/>
              </a:rPr>
              <a:t>2</a:t>
            </a:r>
            <a:r>
              <a:rPr lang="en-US" sz="2400" b="0" i="1" dirty="0">
                <a:solidFill>
                  <a:srgbClr val="5B9BD5">
                    <a:lumMod val="40000"/>
                    <a:lumOff val="60000"/>
                  </a:srgbClr>
                </a:solidFill>
                <a:latin typeface="Cambria" panose="02040503050406030204" pitchFamily="18" charset="0"/>
                <a:ea typeface="Cambria" panose="02040503050406030204" pitchFamily="18" charset="0"/>
              </a:rPr>
              <a:t> "Repent, for the kingdom of heaven is at hand." </a:t>
            </a:r>
            <a:r>
              <a:rPr lang="en-US" sz="2400" b="0" baseline="30000" dirty="0">
                <a:solidFill>
                  <a:prstClr val="white"/>
                </a:solidFill>
                <a:latin typeface="Cambria" panose="02040503050406030204" pitchFamily="18" charset="0"/>
                <a:ea typeface="Cambria" panose="02040503050406030204" pitchFamily="18" charset="0"/>
              </a:rPr>
              <a:t>3</a:t>
            </a:r>
            <a:r>
              <a:rPr lang="en-US" sz="2400" b="0" i="1" dirty="0">
                <a:solidFill>
                  <a:srgbClr val="5B9BD5">
                    <a:lumMod val="40000"/>
                    <a:lumOff val="60000"/>
                  </a:srgbClr>
                </a:solidFill>
                <a:latin typeface="Cambria" panose="02040503050406030204" pitchFamily="18" charset="0"/>
                <a:ea typeface="Cambria" panose="02040503050406030204" pitchFamily="18" charset="0"/>
              </a:rPr>
              <a:t> For this is he who was spoken of by the prophet Isaiah when he said, "</a:t>
            </a:r>
            <a:r>
              <a:rPr lang="en-US" sz="2400" b="0" i="1" dirty="0">
                <a:solidFill>
                  <a:srgbClr val="00B0F0"/>
                </a:solidFill>
                <a:latin typeface="Cambria" panose="02040503050406030204" pitchFamily="18" charset="0"/>
                <a:ea typeface="Cambria" panose="02040503050406030204" pitchFamily="18" charset="0"/>
              </a:rPr>
              <a:t>The voice of one crying in the wilderness: 'Prepare the way of the Lord; make his paths straight</a:t>
            </a:r>
            <a:r>
              <a:rPr lang="en-US" sz="2400" b="0" i="1" dirty="0">
                <a:solidFill>
                  <a:srgbClr val="5B9BD5">
                    <a:lumMod val="40000"/>
                    <a:lumOff val="60000"/>
                  </a:srgbClr>
                </a:solidFill>
                <a:latin typeface="Cambria" panose="02040503050406030204" pitchFamily="18" charset="0"/>
                <a:ea typeface="Cambria" panose="02040503050406030204" pitchFamily="18" charset="0"/>
              </a:rPr>
              <a:t>.'" (ESV)</a:t>
            </a:r>
            <a:endParaRPr lang="en-US" sz="2400" b="0" dirty="0">
              <a:solidFill>
                <a:srgbClr val="5B9BD5">
                  <a:lumMod val="40000"/>
                  <a:lumOff val="60000"/>
                </a:srgbClr>
              </a:solidFill>
              <a:latin typeface="Calibri" panose="020F0502020204030204"/>
              <a:ea typeface="Cambria" panose="02040503050406030204" pitchFamily="18" charset="0"/>
            </a:endParaRPr>
          </a:p>
        </p:txBody>
      </p:sp>
    </p:spTree>
    <p:extLst>
      <p:ext uri="{BB962C8B-B14F-4D97-AF65-F5344CB8AC3E}">
        <p14:creationId xmlns:p14="http://schemas.microsoft.com/office/powerpoint/2010/main" val="228701896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645920"/>
            <a:ext cx="9144000" cy="3059084"/>
          </a:xfrm>
        </p:spPr>
        <p:txBody>
          <a:bodyPr>
            <a:noAutofit/>
          </a:bodyPr>
          <a:lstStyle/>
          <a:p>
            <a:pPr algn="ctr"/>
            <a:r>
              <a:rPr lang="en-US" sz="8800" dirty="0"/>
              <a:t>The Gospel of Mark’s Usage of </a:t>
            </a:r>
            <a:br>
              <a:rPr lang="en-US" sz="8800" dirty="0"/>
            </a:br>
            <a:r>
              <a:rPr lang="en-US" sz="8800" dirty="0">
                <a:solidFill>
                  <a:srgbClr val="FFFF99"/>
                </a:solidFill>
              </a:rPr>
              <a:t>Isaiah 40:3-5</a:t>
            </a:r>
            <a:endParaRPr lang="en-US" sz="8800" dirty="0"/>
          </a:p>
        </p:txBody>
      </p:sp>
    </p:spTree>
    <p:extLst>
      <p:ext uri="{BB962C8B-B14F-4D97-AF65-F5344CB8AC3E}">
        <p14:creationId xmlns:p14="http://schemas.microsoft.com/office/powerpoint/2010/main" val="342925704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155008</TotalTime>
  <Words>5866</Words>
  <Application>Microsoft Office PowerPoint</Application>
  <PresentationFormat>On-screen Show (4:3)</PresentationFormat>
  <Paragraphs>156</Paragraphs>
  <Slides>38</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38</vt:i4>
      </vt:variant>
    </vt:vector>
  </HeadingPairs>
  <TitlesOfParts>
    <vt:vector size="45" baseType="lpstr">
      <vt:lpstr>Arial</vt:lpstr>
      <vt:lpstr>Calibri</vt:lpstr>
      <vt:lpstr>Calibri Light</vt:lpstr>
      <vt:lpstr>Cambria</vt:lpstr>
      <vt:lpstr>Century Gothic</vt:lpstr>
      <vt:lpstr>Office Theme</vt:lpstr>
      <vt:lpstr>2_Office Theme</vt:lpstr>
      <vt:lpstr>Highlights     From the  Book of  Isaiah</vt:lpstr>
      <vt:lpstr>New Testament Usage of  Isaiah 40:3-5</vt:lpstr>
      <vt:lpstr>A Call to Make Ready the Way for the Lord (40:3-5)</vt:lpstr>
      <vt:lpstr>The Gospel of Matthew’s Usage of  Isaiah 40:3-5</vt:lpstr>
      <vt:lpstr>PowerPoint Presentation</vt:lpstr>
      <vt:lpstr>PowerPoint Presentation</vt:lpstr>
      <vt:lpstr>PowerPoint Presentation</vt:lpstr>
      <vt:lpstr>PowerPoint Presentation</vt:lpstr>
      <vt:lpstr>The Gospel of Mark’s Usage of  Isaiah 40:3-5</vt:lpstr>
      <vt:lpstr>PowerPoint Presentation</vt:lpstr>
      <vt:lpstr>PowerPoint Presentation</vt:lpstr>
      <vt:lpstr>PowerPoint Presentation</vt:lpstr>
      <vt:lpstr>PowerPoint Presentation</vt:lpstr>
      <vt:lpstr>The Gospel of Luke’s  Usage of  Isaiah 40:3-5</vt:lpstr>
      <vt:lpstr>PowerPoint Presentation</vt:lpstr>
      <vt:lpstr>PowerPoint Presentation</vt:lpstr>
      <vt:lpstr>PowerPoint Presentation</vt:lpstr>
      <vt:lpstr>PowerPoint Presentation</vt:lpstr>
      <vt:lpstr>PowerPoint Presentation</vt:lpstr>
      <vt:lpstr>The Gospel of John’s  Usage of  Isaiah 40:3-5</vt:lpstr>
      <vt:lpstr>PowerPoint Presentation</vt:lpstr>
      <vt:lpstr>PowerPoint Presentation</vt:lpstr>
      <vt:lpstr>PowerPoint Presentation</vt:lpstr>
      <vt:lpstr>PowerPoint Presentation</vt:lpstr>
      <vt:lpstr>New Testament Usage of  Isaiah 40:6-8</vt:lpstr>
      <vt:lpstr>The Frailty of Man and the Enduring Character of God’s Word (40:6-8)</vt:lpstr>
      <vt:lpstr>1 Peter’s  Usage of  Isaiah 40:6-8</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Next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2033</cp:revision>
  <cp:lastPrinted>2023-11-12T14:31:25Z</cp:lastPrinted>
  <dcterms:created xsi:type="dcterms:W3CDTF">2022-12-04T03:23:23Z</dcterms:created>
  <dcterms:modified xsi:type="dcterms:W3CDTF">2023-11-12T14:46:58Z</dcterms:modified>
</cp:coreProperties>
</file>