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8"/>
  </p:notesMasterIdLst>
  <p:handoutMasterIdLst>
    <p:handoutMasterId r:id="rId39"/>
  </p:handoutMasterIdLst>
  <p:sldIdLst>
    <p:sldId id="4382" r:id="rId3"/>
    <p:sldId id="4383" r:id="rId4"/>
    <p:sldId id="4389" r:id="rId5"/>
    <p:sldId id="4423" r:id="rId6"/>
    <p:sldId id="4392" r:id="rId7"/>
    <p:sldId id="4394" r:id="rId8"/>
    <p:sldId id="4395" r:id="rId9"/>
    <p:sldId id="4396" r:id="rId10"/>
    <p:sldId id="4397" r:id="rId11"/>
    <p:sldId id="4398" r:id="rId12"/>
    <p:sldId id="4391" r:id="rId13"/>
    <p:sldId id="4399" r:id="rId14"/>
    <p:sldId id="4400" r:id="rId15"/>
    <p:sldId id="4401" r:id="rId16"/>
    <p:sldId id="4402" r:id="rId17"/>
    <p:sldId id="4393" r:id="rId18"/>
    <p:sldId id="4403" r:id="rId19"/>
    <p:sldId id="4404" r:id="rId20"/>
    <p:sldId id="4405" r:id="rId21"/>
    <p:sldId id="4406" r:id="rId22"/>
    <p:sldId id="4408" r:id="rId23"/>
    <p:sldId id="4409" r:id="rId24"/>
    <p:sldId id="4411" r:id="rId25"/>
    <p:sldId id="4414" r:id="rId26"/>
    <p:sldId id="4413" r:id="rId27"/>
    <p:sldId id="4410" r:id="rId28"/>
    <p:sldId id="4412" r:id="rId29"/>
    <p:sldId id="4415" r:id="rId30"/>
    <p:sldId id="4420" r:id="rId31"/>
    <p:sldId id="4421" r:id="rId32"/>
    <p:sldId id="4422" r:id="rId33"/>
    <p:sldId id="4407" r:id="rId34"/>
    <p:sldId id="4424" r:id="rId35"/>
    <p:sldId id="4425" r:id="rId36"/>
    <p:sldId id="4426" r:id="rId37"/>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4B183"/>
    <a:srgbClr val="0000FF"/>
    <a:srgbClr val="FFF4E7"/>
    <a:srgbClr val="FFF2CC"/>
    <a:srgbClr val="3D481F"/>
    <a:srgbClr val="334017"/>
    <a:srgbClr val="FFCCCC"/>
    <a:srgbClr val="3E491F"/>
    <a:srgbClr val="3440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06" autoAdjust="0"/>
    <p:restoredTop sz="94636" autoAdjust="0"/>
  </p:normalViewPr>
  <p:slideViewPr>
    <p:cSldViewPr snapToGrid="0">
      <p:cViewPr varScale="1">
        <p:scale>
          <a:sx n="162" d="100"/>
          <a:sy n="162" d="100"/>
        </p:scale>
        <p:origin x="1204" y="100"/>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11/18/2023</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11/18/2023</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11/18/2023</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11/18/2023</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11/18/2023</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11/18/2023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11/18/2023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11/18/2023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11/18/2023</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11/18/2023</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11/18/2023</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11/18/2023</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11/18/2023</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11/18/2023</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11/18/2023</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11/18/2023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oceanexplorer.noaa.gov/explainers/mapping.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visualcapitalist.com/cp/map-of-the-entire-known-univers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D7E56C7F-388E-A031-CB9B-C90A23AC59B5}"/>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20850969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1061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40:14</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From whom does he receive directions? Who teaches him the correct way to do things, or imparts </a:t>
            </a:r>
            <a:r>
              <a:rPr lang="en-US" sz="2400" i="1" u="none" strike="noStrike" baseline="0" dirty="0">
                <a:solidFill>
                  <a:schemeClr val="accent2"/>
                </a:solidFill>
                <a:latin typeface="Cambria" panose="02040503050406030204" pitchFamily="18" charset="0"/>
                <a:ea typeface="Cambria" panose="02040503050406030204" pitchFamily="18" charset="0"/>
              </a:rPr>
              <a:t>knowledge</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to him, or instructs him in </a:t>
            </a:r>
            <a:r>
              <a:rPr lang="en-US" sz="2400" i="1" u="none" strike="noStrike" baseline="0" dirty="0">
                <a:solidFill>
                  <a:schemeClr val="accent2"/>
                </a:solidFill>
                <a:latin typeface="Cambria" panose="02040503050406030204" pitchFamily="18" charset="0"/>
                <a:ea typeface="Cambria" panose="02040503050406030204" pitchFamily="18" charset="0"/>
              </a:rPr>
              <a:t>skillful design</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232282"/>
            <a:ext cx="8706423" cy="5256386"/>
          </a:xfrm>
        </p:spPr>
        <p:txBody>
          <a:bodyPr>
            <a:normAutofit lnSpcReduction="10000"/>
          </a:bodyPr>
          <a:lstStyle/>
          <a:p>
            <a:r>
              <a:rPr lang="en-US" sz="2800" dirty="0"/>
              <a:t>The questions are further piled up to show man’s </a:t>
            </a:r>
            <a:r>
              <a:rPr lang="en-US" sz="2800" b="1" i="1" dirty="0"/>
              <a:t>utter incapacity</a:t>
            </a:r>
            <a:r>
              <a:rPr lang="en-US" sz="2800" dirty="0"/>
              <a:t> and God’s unlimited ability. </a:t>
            </a:r>
          </a:p>
          <a:p>
            <a:r>
              <a:rPr lang="en-US" sz="2800" dirty="0"/>
              <a:t>The LORD always deals with men as they fully deserve. </a:t>
            </a:r>
          </a:p>
          <a:p>
            <a:r>
              <a:rPr lang="en-US" sz="2800" dirty="0"/>
              <a:t>“</a:t>
            </a:r>
            <a:r>
              <a:rPr lang="en-US" sz="2800" i="1" dirty="0">
                <a:solidFill>
                  <a:schemeClr val="accent2">
                    <a:lumMod val="60000"/>
                    <a:lumOff val="40000"/>
                  </a:schemeClr>
                </a:solidFill>
                <a:latin typeface="Cambria" panose="02040503050406030204" pitchFamily="18" charset="0"/>
                <a:ea typeface="Cambria" panose="02040503050406030204" pitchFamily="18" charset="0"/>
              </a:rPr>
              <a:t>knowledge</a:t>
            </a:r>
            <a:r>
              <a:rPr lang="en-US" sz="2800" dirty="0"/>
              <a:t>” and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skillful design</a:t>
            </a:r>
            <a:r>
              <a:rPr lang="en-US" sz="2800" dirty="0"/>
              <a:t>” are mentioned last as qualities which he also possesses. </a:t>
            </a:r>
          </a:p>
          <a:p>
            <a:r>
              <a:rPr lang="en-US" sz="2800" dirty="0"/>
              <a:t>The LORD never stands in need of having anybody provide him with needed facts. </a:t>
            </a:r>
          </a:p>
          <a:p>
            <a:r>
              <a:rPr lang="en-US" sz="2800" dirty="0"/>
              <a:t>He alone sees through things and is able to judge impartially on the basis of the full knowledge of all facts. </a:t>
            </a:r>
          </a:p>
          <a:p>
            <a:r>
              <a:rPr lang="en-US" sz="2800" dirty="0"/>
              <a:t>So looking around at the world that came from the Creator’s hands, there is </a:t>
            </a:r>
            <a:r>
              <a:rPr lang="en-US" sz="2800" b="1" i="1" dirty="0"/>
              <a:t>no question </a:t>
            </a:r>
            <a:r>
              <a:rPr lang="en-US" sz="2800" dirty="0"/>
              <a:t>that the LORD is able to regulate </a:t>
            </a:r>
            <a:r>
              <a:rPr lang="en-US" sz="2800" b="1" i="1" dirty="0"/>
              <a:t>all</a:t>
            </a:r>
            <a:r>
              <a:rPr lang="en-US" sz="2800" dirty="0"/>
              <a:t> that happens in it, including the destiny of Israel.</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Leupold, H. C. Exposition of Isaiah, Volume 2 – pp. 30–31</a:t>
            </a:r>
          </a:p>
        </p:txBody>
      </p:sp>
    </p:spTree>
    <p:extLst>
      <p:ext uri="{BB962C8B-B14F-4D97-AF65-F5344CB8AC3E}">
        <p14:creationId xmlns:p14="http://schemas.microsoft.com/office/powerpoint/2010/main" val="17553100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24435"/>
          </a:xfrm>
        </p:spPr>
        <p:txBody>
          <a:bodyPr>
            <a:noAutofit/>
          </a:bodyPr>
          <a:lstStyle/>
          <a:p>
            <a:pPr marL="458788" indent="-458788"/>
            <a:r>
              <a:rPr lang="en-US" sz="4000" dirty="0"/>
              <a:t>The Greatness of the Lord Over the Nations of the Earth </a:t>
            </a:r>
            <a:r>
              <a:rPr lang="en-US" sz="4000" dirty="0">
                <a:solidFill>
                  <a:srgbClr val="FFFF99"/>
                </a:solidFill>
              </a:rPr>
              <a:t>(40:15-17)</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499146"/>
            <a:ext cx="8849665" cy="5358854"/>
          </a:xfrm>
        </p:spPr>
        <p:txBody>
          <a:bodyPr>
            <a:normAutofit/>
          </a:bodyPr>
          <a:lstStyle/>
          <a:p>
            <a:pPr marL="0" indent="0">
              <a:buNone/>
            </a:pPr>
            <a:r>
              <a:rPr lang="en-US" sz="3600" baseline="30000" dirty="0">
                <a:latin typeface="Cambria" panose="02040503050406030204" pitchFamily="18" charset="0"/>
                <a:ea typeface="Cambria" panose="02040503050406030204" pitchFamily="18" charset="0"/>
              </a:rPr>
              <a:t>40:15</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Look, the nations are like a drop in a bucket; they are regarded as dust on the scales. He lifts the coastlands as if they were dust. </a:t>
            </a:r>
            <a:r>
              <a:rPr lang="en-US" sz="3600" baseline="30000" dirty="0">
                <a:latin typeface="Cambria" panose="02040503050406030204" pitchFamily="18" charset="0"/>
                <a:ea typeface="Cambria" panose="02040503050406030204" pitchFamily="18" charset="0"/>
              </a:rPr>
              <a:t>16</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Not even Lebanon could supply enough firewood for a sacrifice; its wild animals would not provide enough burnt offerings. </a:t>
            </a:r>
            <a:r>
              <a:rPr lang="en-US" sz="3600" baseline="30000" dirty="0">
                <a:latin typeface="Cambria" panose="02040503050406030204" pitchFamily="18" charset="0"/>
                <a:ea typeface="Cambria" panose="02040503050406030204" pitchFamily="18" charset="0"/>
              </a:rPr>
              <a:t>17</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All the nations are insignificant before him; they are regarded as absolutely nothing. </a:t>
            </a:r>
          </a:p>
        </p:txBody>
      </p:sp>
    </p:spTree>
    <p:extLst>
      <p:ext uri="{BB962C8B-B14F-4D97-AF65-F5344CB8AC3E}">
        <p14:creationId xmlns:p14="http://schemas.microsoft.com/office/powerpoint/2010/main" val="26001818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9372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40:15</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Look, </a:t>
            </a:r>
            <a:r>
              <a:rPr lang="en-US" sz="2400" i="1" u="none" strike="noStrike" baseline="0" dirty="0">
                <a:solidFill>
                  <a:schemeClr val="accent2"/>
                </a:solidFill>
                <a:latin typeface="Cambria" panose="02040503050406030204" pitchFamily="18" charset="0"/>
                <a:ea typeface="Cambria" panose="02040503050406030204" pitchFamily="18" charset="0"/>
              </a:rPr>
              <a:t>the nations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are like a drop in a bucket; they are regarded as dust on the scales. He lifts the coastlands as if they were dust.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063530"/>
            <a:ext cx="8706423" cy="5425138"/>
          </a:xfrm>
        </p:spPr>
        <p:txBody>
          <a:bodyPr>
            <a:normAutofit/>
          </a:bodyPr>
          <a:lstStyle/>
          <a:p>
            <a:r>
              <a:rPr lang="en-US" sz="2800" dirty="0"/>
              <a:t>The area of investigation to determine the power of the Almighty shifts from nature to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the nations </a:t>
            </a:r>
            <a:r>
              <a:rPr lang="en-US" sz="2800" dirty="0"/>
              <a:t>”. </a:t>
            </a:r>
          </a:p>
          <a:p>
            <a:r>
              <a:rPr lang="en-US" sz="2800" dirty="0"/>
              <a:t>This verse does not mean that God doesn’t care about or value the nations. The LORD obviously cares a great about the nations.</a:t>
            </a:r>
          </a:p>
          <a:p>
            <a:r>
              <a:rPr lang="en-US" sz="2800" dirty="0"/>
              <a:t>The point being made here is that if we were to measure the importance of the nations over and against the importance of God, the nations would count for nothing </a:t>
            </a:r>
            <a:r>
              <a:rPr lang="en-US" sz="2800" b="1" i="1" dirty="0"/>
              <a:t>by comparison</a:t>
            </a:r>
            <a:r>
              <a:rPr lang="en-US" sz="2800" dirty="0"/>
              <a:t>. </a:t>
            </a:r>
          </a:p>
          <a:p>
            <a:r>
              <a:rPr lang="en-US" sz="2800" dirty="0"/>
              <a:t>In the forefront of Isaiah’s mind in </a:t>
            </a:r>
            <a:r>
              <a:rPr lang="en-US" sz="2800" b="1" i="1" dirty="0"/>
              <a:t>this</a:t>
            </a:r>
            <a:r>
              <a:rPr lang="en-US" sz="2800" dirty="0"/>
              <a:t> context, though it not specifically mentioned, is the nation of Babylon – the power that </a:t>
            </a:r>
            <a:r>
              <a:rPr lang="en-US" sz="2800" b="1" i="1" dirty="0"/>
              <a:t>could</a:t>
            </a:r>
            <a:r>
              <a:rPr lang="en-US" sz="2800" dirty="0"/>
              <a:t> attempt to resist the Lord’s efforts to free his people from Captivity.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Leupold, H. C. Exposition of Isaiah, Volume 2 – pp. 31–32</a:t>
            </a:r>
          </a:p>
        </p:txBody>
      </p:sp>
    </p:spTree>
    <p:extLst>
      <p:ext uri="{BB962C8B-B14F-4D97-AF65-F5344CB8AC3E}">
        <p14:creationId xmlns:p14="http://schemas.microsoft.com/office/powerpoint/2010/main" val="24207843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9372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40:15</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Look, </a:t>
            </a:r>
            <a:r>
              <a:rPr lang="en-US" sz="2400" i="1" u="none" strike="noStrike" baseline="0" dirty="0">
                <a:solidFill>
                  <a:schemeClr val="accent2"/>
                </a:solidFill>
                <a:latin typeface="Cambria" panose="02040503050406030204" pitchFamily="18" charset="0"/>
                <a:ea typeface="Cambria" panose="02040503050406030204" pitchFamily="18" charset="0"/>
              </a:rPr>
              <a:t>the nations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are like </a:t>
            </a:r>
            <a:r>
              <a:rPr lang="en-US" sz="2400" i="1" u="none" strike="noStrike" baseline="0" dirty="0">
                <a:solidFill>
                  <a:schemeClr val="accent2"/>
                </a:solidFill>
                <a:latin typeface="Cambria" panose="02040503050406030204" pitchFamily="18" charset="0"/>
                <a:ea typeface="Cambria" panose="02040503050406030204" pitchFamily="18" charset="0"/>
              </a:rPr>
              <a:t>a drop in a bucket</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they are regarded as </a:t>
            </a:r>
            <a:r>
              <a:rPr lang="en-US" sz="2400" i="1" u="none" strike="noStrike" baseline="0" dirty="0">
                <a:solidFill>
                  <a:schemeClr val="accent2"/>
                </a:solidFill>
                <a:latin typeface="Cambria" panose="02040503050406030204" pitchFamily="18" charset="0"/>
                <a:ea typeface="Cambria" panose="02040503050406030204" pitchFamily="18" charset="0"/>
              </a:rPr>
              <a:t>dust on the scales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lifts </a:t>
            </a:r>
            <a:r>
              <a:rPr lang="en-US" sz="2400" i="1" u="none" strike="noStrike" baseline="0" dirty="0">
                <a:solidFill>
                  <a:schemeClr val="accent2"/>
                </a:solidFill>
                <a:latin typeface="Cambria" panose="02040503050406030204" pitchFamily="18" charset="0"/>
                <a:ea typeface="Cambria" panose="02040503050406030204" pitchFamily="18" charset="0"/>
              </a:rPr>
              <a:t>the coastlands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as if they were </a:t>
            </a:r>
            <a:r>
              <a:rPr lang="en-US" sz="2400" i="1" u="none" strike="noStrike" baseline="0" dirty="0">
                <a:solidFill>
                  <a:schemeClr val="accent2"/>
                </a:solidFill>
                <a:latin typeface="Cambria" panose="02040503050406030204" pitchFamily="18" charset="0"/>
                <a:ea typeface="Cambria" panose="02040503050406030204" pitchFamily="18" charset="0"/>
              </a:rPr>
              <a:t>dust</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543" y="1063530"/>
            <a:ext cx="8706914" cy="5425138"/>
          </a:xfrm>
        </p:spPr>
        <p:txBody>
          <a:bodyPr>
            <a:normAutofit lnSpcReduction="10000"/>
          </a:bodyPr>
          <a:lstStyle/>
          <a:p>
            <a:r>
              <a:rPr lang="en-US" sz="2800" dirty="0"/>
              <a:t>The illustrations that Isaiah uses here to show the insignificance of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the nations</a:t>
            </a:r>
            <a:r>
              <a:rPr lang="en-US" sz="2800" dirty="0"/>
              <a:t>” in comparison to God are quite striking. </a:t>
            </a:r>
          </a:p>
          <a:p>
            <a:r>
              <a:rPr lang="en-US" sz="2800" dirty="0"/>
              <a:t>In comparison to God, the nations amount to no more in his sight than does a mere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drop</a:t>
            </a:r>
            <a:r>
              <a:rPr lang="en-US" sz="2800" dirty="0"/>
              <a:t>” running down the side of a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bucket</a:t>
            </a:r>
            <a:r>
              <a:rPr lang="en-US" sz="2800" dirty="0"/>
              <a:t>” as a man draws water from a well. </a:t>
            </a:r>
          </a:p>
          <a:p>
            <a:r>
              <a:rPr lang="en-US" sz="2800" dirty="0"/>
              <a:t>Or they could be likened to the light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dust</a:t>
            </a:r>
            <a:r>
              <a:rPr lang="en-US" sz="2800" dirty="0"/>
              <a:t>” that has accumulated on a merchant’s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scales</a:t>
            </a:r>
            <a:r>
              <a:rPr lang="en-US" sz="2800" dirty="0"/>
              <a:t>”, which he lightly blows away before he starts weighing. </a:t>
            </a:r>
          </a:p>
          <a:p>
            <a:r>
              <a:rPr lang="en-US" sz="2800" dirty="0"/>
              <a:t>The LORD could, if he wished to do so, even lift up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the coastlands</a:t>
            </a:r>
            <a:r>
              <a:rPr lang="en-US" sz="2800" dirty="0"/>
              <a:t>” in the way that a man picks up a bit of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dust</a:t>
            </a:r>
            <a:r>
              <a:rPr lang="en-US" sz="2800" dirty="0"/>
              <a:t>”. </a:t>
            </a:r>
          </a:p>
          <a:p>
            <a:r>
              <a:rPr lang="en-US" sz="2800" dirty="0"/>
              <a:t>The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coastlands</a:t>
            </a:r>
            <a:r>
              <a:rPr lang="en-US" sz="2800" dirty="0"/>
              <a:t>” include all the far-distant areas around the Mediterranean Sea, however remote they may be.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Leupold, H. C. Exposition of Isaiah, Volume 2 – pp. 31–32</a:t>
            </a:r>
          </a:p>
        </p:txBody>
      </p:sp>
    </p:spTree>
    <p:extLst>
      <p:ext uri="{BB962C8B-B14F-4D97-AF65-F5344CB8AC3E}">
        <p14:creationId xmlns:p14="http://schemas.microsoft.com/office/powerpoint/2010/main" val="40400288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9372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40:16</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Not even </a:t>
            </a:r>
            <a:r>
              <a:rPr lang="en-US" sz="2400" i="1" u="none" strike="noStrike" baseline="0" dirty="0">
                <a:solidFill>
                  <a:schemeClr val="accent2"/>
                </a:solidFill>
                <a:latin typeface="Cambria" panose="02040503050406030204" pitchFamily="18" charset="0"/>
                <a:ea typeface="Cambria" panose="02040503050406030204" pitchFamily="18" charset="0"/>
              </a:rPr>
              <a:t>Lebanon</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could supply enough </a:t>
            </a:r>
            <a:r>
              <a:rPr lang="en-US" sz="2400" i="1" u="none" strike="noStrike" baseline="0" dirty="0">
                <a:solidFill>
                  <a:schemeClr val="accent2"/>
                </a:solidFill>
                <a:latin typeface="Cambria" panose="02040503050406030204" pitchFamily="18" charset="0"/>
                <a:ea typeface="Cambria" panose="02040503050406030204" pitchFamily="18" charset="0"/>
              </a:rPr>
              <a:t>firewood</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for a sacrifice; its </a:t>
            </a:r>
            <a:r>
              <a:rPr lang="en-US" sz="2400" i="1" u="none" strike="noStrike" baseline="0" dirty="0">
                <a:solidFill>
                  <a:schemeClr val="accent2"/>
                </a:solidFill>
                <a:latin typeface="Cambria" panose="02040503050406030204" pitchFamily="18" charset="0"/>
                <a:ea typeface="Cambria" panose="02040503050406030204" pitchFamily="18" charset="0"/>
              </a:rPr>
              <a:t>wild animals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would not provide enough </a:t>
            </a:r>
            <a:r>
              <a:rPr lang="en-US" sz="2400" i="1" u="none" strike="noStrike" baseline="0" dirty="0">
                <a:solidFill>
                  <a:schemeClr val="accent2"/>
                </a:solidFill>
                <a:latin typeface="Cambria" panose="02040503050406030204" pitchFamily="18" charset="0"/>
                <a:ea typeface="Cambria" panose="02040503050406030204" pitchFamily="18" charset="0"/>
              </a:rPr>
              <a:t>burnt offerings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063530"/>
            <a:ext cx="8706423" cy="5425138"/>
          </a:xfrm>
        </p:spPr>
        <p:txBody>
          <a:bodyPr>
            <a:normAutofit/>
          </a:bodyPr>
          <a:lstStyle/>
          <a:p>
            <a:r>
              <a:rPr lang="en-US" dirty="0"/>
              <a:t>God is so great that even the vast cedar forests of “</a:t>
            </a:r>
            <a:r>
              <a:rPr lang="en-US" i="1" dirty="0">
                <a:solidFill>
                  <a:schemeClr val="accent2">
                    <a:lumMod val="60000"/>
                    <a:lumOff val="40000"/>
                  </a:schemeClr>
                </a:solidFill>
                <a:latin typeface="Cambria" panose="02040503050406030204" pitchFamily="18" charset="0"/>
                <a:ea typeface="Cambria" panose="02040503050406030204" pitchFamily="18" charset="0"/>
              </a:rPr>
              <a:t>Lebanon</a:t>
            </a:r>
            <a:r>
              <a:rPr lang="en-US" dirty="0"/>
              <a:t>” could not provide enough “</a:t>
            </a:r>
            <a:r>
              <a:rPr lang="en-US" i="1" dirty="0">
                <a:solidFill>
                  <a:schemeClr val="accent2">
                    <a:lumMod val="60000"/>
                    <a:lumOff val="40000"/>
                  </a:schemeClr>
                </a:solidFill>
                <a:latin typeface="Cambria" panose="02040503050406030204" pitchFamily="18" charset="0"/>
                <a:ea typeface="Cambria" panose="02040503050406030204" pitchFamily="18" charset="0"/>
              </a:rPr>
              <a:t>firewood</a:t>
            </a:r>
            <a:r>
              <a:rPr lang="en-US" dirty="0"/>
              <a:t>” for the kinds of sacrifices he deserves.</a:t>
            </a:r>
            <a:r>
              <a:rPr lang="en-US" baseline="30000" dirty="0">
                <a:solidFill>
                  <a:prstClr val="white"/>
                </a:solidFill>
              </a:rPr>
              <a:t> 1</a:t>
            </a:r>
            <a:r>
              <a:rPr lang="en-US" dirty="0"/>
              <a:t> </a:t>
            </a:r>
          </a:p>
          <a:p>
            <a:r>
              <a:rPr lang="en-US" dirty="0"/>
              <a:t>Nor could the abundant “</a:t>
            </a:r>
            <a:r>
              <a:rPr lang="en-US" i="1" dirty="0">
                <a:solidFill>
                  <a:schemeClr val="accent2">
                    <a:lumMod val="60000"/>
                    <a:lumOff val="40000"/>
                  </a:schemeClr>
                </a:solidFill>
                <a:latin typeface="Cambria" panose="02040503050406030204" pitchFamily="18" charset="0"/>
                <a:ea typeface="Cambria" panose="02040503050406030204" pitchFamily="18" charset="0"/>
              </a:rPr>
              <a:t>wild animals</a:t>
            </a:r>
            <a:r>
              <a:rPr lang="en-US" dirty="0"/>
              <a:t>” living in those forests provide enough “</a:t>
            </a:r>
            <a:r>
              <a:rPr lang="en-US" i="1" dirty="0">
                <a:solidFill>
                  <a:schemeClr val="accent2">
                    <a:lumMod val="60000"/>
                    <a:lumOff val="40000"/>
                  </a:schemeClr>
                </a:solidFill>
                <a:latin typeface="Cambria" panose="02040503050406030204" pitchFamily="18" charset="0"/>
                <a:ea typeface="Cambria" panose="02040503050406030204" pitchFamily="18" charset="0"/>
              </a:rPr>
              <a:t>burnt offerings</a:t>
            </a:r>
            <a:r>
              <a:rPr lang="en-US" dirty="0"/>
              <a:t>”.</a:t>
            </a:r>
            <a:r>
              <a:rPr lang="en-US" baseline="30000" dirty="0">
                <a:solidFill>
                  <a:prstClr val="white"/>
                </a:solidFill>
              </a:rPr>
              <a:t> 1</a:t>
            </a:r>
            <a:r>
              <a:rPr lang="en-US" dirty="0"/>
              <a:t> </a:t>
            </a:r>
          </a:p>
          <a:p>
            <a:r>
              <a:rPr lang="en-US" dirty="0"/>
              <a:t>Yet before he ends this book, Isaiah will have described, in chapter 53, a sacrifice that </a:t>
            </a:r>
            <a:r>
              <a:rPr lang="en-US" b="1" i="1" dirty="0"/>
              <a:t>is</a:t>
            </a:r>
            <a:r>
              <a:rPr lang="en-US" dirty="0"/>
              <a:t> worthy of God.</a:t>
            </a:r>
            <a:r>
              <a:rPr lang="en-US" baseline="30000" dirty="0">
                <a:solidFill>
                  <a:prstClr val="white"/>
                </a:solidFill>
              </a:rPr>
              <a:t> 2</a:t>
            </a:r>
            <a:endParaRPr lang="en-US" dirty="0"/>
          </a:p>
        </p:txBody>
      </p:sp>
      <p:sp>
        <p:nvSpPr>
          <p:cNvPr id="7" name="TextBox 6">
            <a:extLst>
              <a:ext uri="{FF2B5EF4-FFF2-40B4-BE49-F238E27FC236}">
                <a16:creationId xmlns:a16="http://schemas.microsoft.com/office/drawing/2014/main" id="{2C1D973C-6B9D-63A7-F3A2-DEAEE2D0EC42}"/>
              </a:ext>
            </a:extLst>
          </p:cNvPr>
          <p:cNvSpPr txBox="1"/>
          <p:nvPr/>
        </p:nvSpPr>
        <p:spPr>
          <a:xfrm>
            <a:off x="-1" y="6225729"/>
            <a:ext cx="914400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30000" noProof="0" dirty="0">
                <a:ln>
                  <a:noFill/>
                </a:ln>
                <a:solidFill>
                  <a:prstClr val="white"/>
                </a:solidFill>
                <a:effectLst/>
                <a:uLnTx/>
                <a:uFillTx/>
                <a:latin typeface="Calibri" panose="020F0502020204030204"/>
                <a:ea typeface="+mn-ea"/>
                <a:cs typeface="+mn-cs"/>
              </a:rPr>
              <a:t>1</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 Oswalt, John N..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600" i="1" dirty="0">
                <a:solidFill>
                  <a:prstClr val="white"/>
                </a:solidFill>
                <a:latin typeface="Calibri" panose="020F0502020204030204"/>
              </a:rPr>
              <a:t>The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 (p. 61). Eerdmans.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30000" noProof="0" dirty="0">
                <a:ln>
                  <a:noFill/>
                </a:ln>
                <a:solidFill>
                  <a:prstClr val="white"/>
                </a:solidFill>
                <a:effectLst/>
                <a:uLnTx/>
                <a:uFillTx/>
                <a:latin typeface="Calibri" panose="020F0502020204030204"/>
                <a:ea typeface="+mn-ea"/>
                <a:cs typeface="+mn-cs"/>
              </a:rPr>
              <a:t>2</a:t>
            </a: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 Motyer, J. Alec. The Prophecy of Isaiah (p. 304)</a:t>
            </a:r>
          </a:p>
        </p:txBody>
      </p:sp>
    </p:spTree>
    <p:extLst>
      <p:ext uri="{BB962C8B-B14F-4D97-AF65-F5344CB8AC3E}">
        <p14:creationId xmlns:p14="http://schemas.microsoft.com/office/powerpoint/2010/main" val="25943376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89372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40:17</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All the nations are insignificant before him; they are regarded as absolutely nothing.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063530"/>
            <a:ext cx="8706423" cy="5425138"/>
          </a:xfrm>
        </p:spPr>
        <p:txBody>
          <a:bodyPr>
            <a:normAutofit/>
          </a:bodyPr>
          <a:lstStyle/>
          <a:p>
            <a:r>
              <a:rPr lang="en-US" dirty="0"/>
              <a:t>Coming back to the point that he made earlier –how the nations rank in the sight of the majestic Lord of all – Isaiah offers a few more hyperboles: </a:t>
            </a:r>
          </a:p>
          <a:p>
            <a:r>
              <a:rPr lang="en-US" dirty="0"/>
              <a:t>The nations are “</a:t>
            </a:r>
            <a:r>
              <a:rPr lang="en-US" i="1" dirty="0">
                <a:solidFill>
                  <a:schemeClr val="accent2">
                    <a:lumMod val="60000"/>
                    <a:lumOff val="40000"/>
                  </a:schemeClr>
                </a:solidFill>
                <a:latin typeface="Cambria" panose="02040503050406030204" pitchFamily="18" charset="0"/>
                <a:ea typeface="Cambria" panose="02040503050406030204" pitchFamily="18" charset="0"/>
              </a:rPr>
              <a:t>insignificant before him; they are regarded as </a:t>
            </a:r>
            <a:r>
              <a:rPr lang="en-US" b="1" i="1" dirty="0">
                <a:solidFill>
                  <a:schemeClr val="accent2"/>
                </a:solidFill>
                <a:latin typeface="Cambria" panose="02040503050406030204" pitchFamily="18" charset="0"/>
                <a:ea typeface="Cambria" panose="02040503050406030204" pitchFamily="18" charset="0"/>
              </a:rPr>
              <a:t>absolutely nothing</a:t>
            </a:r>
            <a:r>
              <a:rPr lang="en-US" dirty="0"/>
              <a:t>.” </a:t>
            </a:r>
          </a:p>
          <a:p>
            <a:r>
              <a:rPr lang="en-US" dirty="0"/>
              <a:t>Again, he is not speaking here of the </a:t>
            </a:r>
            <a:r>
              <a:rPr lang="en-US" b="1" i="1" dirty="0"/>
              <a:t>value</a:t>
            </a:r>
            <a:r>
              <a:rPr lang="en-US" dirty="0"/>
              <a:t> of the human beings (i.e. divine image bearers) that make up “</a:t>
            </a:r>
            <a:r>
              <a:rPr lang="en-US" i="1" dirty="0">
                <a:solidFill>
                  <a:schemeClr val="accent2">
                    <a:lumMod val="60000"/>
                    <a:lumOff val="40000"/>
                  </a:schemeClr>
                </a:solidFill>
                <a:latin typeface="Cambria" panose="02040503050406030204" pitchFamily="18" charset="0"/>
                <a:ea typeface="Cambria" panose="02040503050406030204" pitchFamily="18" charset="0"/>
              </a:rPr>
              <a:t>the nations </a:t>
            </a:r>
            <a:r>
              <a:rPr lang="en-US" dirty="0"/>
              <a:t>”. </a:t>
            </a:r>
          </a:p>
          <a:p>
            <a:r>
              <a:rPr lang="en-US" dirty="0"/>
              <a:t>What he is talking about here is the potential </a:t>
            </a:r>
            <a:r>
              <a:rPr lang="en-US" b="1" i="1" dirty="0"/>
              <a:t>strength and importance</a:t>
            </a:r>
            <a:r>
              <a:rPr lang="en-US" dirty="0"/>
              <a:t> of “</a:t>
            </a:r>
            <a:r>
              <a:rPr lang="en-US" i="1" dirty="0">
                <a:solidFill>
                  <a:schemeClr val="accent2">
                    <a:lumMod val="60000"/>
                    <a:lumOff val="40000"/>
                  </a:schemeClr>
                </a:solidFill>
                <a:latin typeface="Cambria" panose="02040503050406030204" pitchFamily="18" charset="0"/>
                <a:ea typeface="Cambria" panose="02040503050406030204" pitchFamily="18" charset="0"/>
              </a:rPr>
              <a:t>the nations </a:t>
            </a:r>
            <a:r>
              <a:rPr lang="en-US" dirty="0"/>
              <a:t>” when contrasted with the God of Israel.</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Leupold, H. C. Exposition of Isaiah, Volume 2 – pp. 31–32</a:t>
            </a:r>
          </a:p>
        </p:txBody>
      </p:sp>
    </p:spTree>
    <p:extLst>
      <p:ext uri="{BB962C8B-B14F-4D97-AF65-F5344CB8AC3E}">
        <p14:creationId xmlns:p14="http://schemas.microsoft.com/office/powerpoint/2010/main" val="23433831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24435"/>
          </a:xfrm>
        </p:spPr>
        <p:txBody>
          <a:bodyPr>
            <a:noAutofit/>
          </a:bodyPr>
          <a:lstStyle/>
          <a:p>
            <a:pPr marL="458788" indent="-458788"/>
            <a:r>
              <a:rPr lang="en-US" sz="4000" dirty="0"/>
              <a:t>The Greatness of the Lord in Contrast to Vain Idols </a:t>
            </a:r>
            <a:r>
              <a:rPr lang="en-US" sz="4000" dirty="0">
                <a:solidFill>
                  <a:srgbClr val="FFFF99"/>
                </a:solidFill>
              </a:rPr>
              <a:t>(40:18-20)</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499146"/>
            <a:ext cx="8849665" cy="5358854"/>
          </a:xfrm>
        </p:spPr>
        <p:txBody>
          <a:bodyPr>
            <a:normAutofit/>
          </a:bodyPr>
          <a:lstStyle/>
          <a:p>
            <a:pPr marL="0" indent="0">
              <a:buNone/>
            </a:pPr>
            <a:r>
              <a:rPr lang="en-US" sz="3600" baseline="30000" dirty="0">
                <a:latin typeface="Cambria" panose="02040503050406030204" pitchFamily="18" charset="0"/>
                <a:ea typeface="Cambria" panose="02040503050406030204" pitchFamily="18" charset="0"/>
              </a:rPr>
              <a:t>40:18</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To whom can you compare God? To what image can you liken him? </a:t>
            </a:r>
            <a:r>
              <a:rPr lang="en-US" sz="3600" baseline="30000" dirty="0">
                <a:latin typeface="Cambria" panose="02040503050406030204" pitchFamily="18" charset="0"/>
                <a:ea typeface="Cambria" panose="02040503050406030204" pitchFamily="18" charset="0"/>
              </a:rPr>
              <a:t>19</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 craftsman casts an idol; a metalsmith overlays it with gold and forges silver chains for it. </a:t>
            </a:r>
            <a:r>
              <a:rPr lang="en-US" sz="3600" baseline="30000" dirty="0">
                <a:latin typeface="Cambria" panose="02040503050406030204" pitchFamily="18" charset="0"/>
                <a:ea typeface="Cambria" panose="02040503050406030204" pitchFamily="18" charset="0"/>
              </a:rPr>
              <a:t>20</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To make a contribution one selects wood that will not rot; he then seeks a skilled craftsman to make an idol that will not fall over. </a:t>
            </a:r>
          </a:p>
        </p:txBody>
      </p:sp>
    </p:spTree>
    <p:extLst>
      <p:ext uri="{BB962C8B-B14F-4D97-AF65-F5344CB8AC3E}">
        <p14:creationId xmlns:p14="http://schemas.microsoft.com/office/powerpoint/2010/main" val="14781809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76526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40:18</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To whom can you compare God? To what image can you liken him?</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183468" y="843760"/>
            <a:ext cx="8706423" cy="5678698"/>
          </a:xfrm>
        </p:spPr>
        <p:txBody>
          <a:bodyPr>
            <a:normAutofit lnSpcReduction="10000"/>
          </a:bodyPr>
          <a:lstStyle/>
          <a:p>
            <a:r>
              <a:rPr lang="en-US" sz="2800" dirty="0"/>
              <a:t>Looking about him for further comparisons of powers that are ranked as great, Isaiah comes to an area where the </a:t>
            </a:r>
            <a:r>
              <a:rPr lang="en-US" sz="2800" b="1" i="1" dirty="0"/>
              <a:t>whole world </a:t>
            </a:r>
            <a:r>
              <a:rPr lang="en-US" sz="2800" dirty="0"/>
              <a:t>of that time thought that the </a:t>
            </a:r>
            <a:r>
              <a:rPr lang="en-US" sz="2800" b="1" i="1" dirty="0"/>
              <a:t>greatest</a:t>
            </a:r>
            <a:r>
              <a:rPr lang="en-US" sz="2800" dirty="0"/>
              <a:t> powers were to be found – the field of idols. </a:t>
            </a:r>
          </a:p>
          <a:p>
            <a:r>
              <a:rPr lang="en-US" sz="2800" dirty="0"/>
              <a:t>This section contrasts the omnipotence of God with the idols that men of that day worshipped. </a:t>
            </a:r>
          </a:p>
          <a:p>
            <a:r>
              <a:rPr lang="en-US" sz="2800" dirty="0"/>
              <a:t>Isaiah has quite a bit more to say about idols in the remaining chapters of this book (see Isaiah 41:6ff; 44:9-17; 45:16; 46:5-7). </a:t>
            </a:r>
          </a:p>
          <a:p>
            <a:r>
              <a:rPr lang="en-US" sz="2800" dirty="0"/>
              <a:t>What we have here is a practical exposition of the commandment: “</a:t>
            </a:r>
            <a:r>
              <a:rPr lang="en-US" sz="2800" i="1" dirty="0">
                <a:solidFill>
                  <a:srgbClr val="F4B183"/>
                </a:solidFill>
                <a:latin typeface="Cambria" panose="02040503050406030204" pitchFamily="18" charset="0"/>
                <a:ea typeface="Cambria" panose="02040503050406030204" pitchFamily="18" charset="0"/>
              </a:rPr>
              <a:t>You shall not make for yourself a carved image</a:t>
            </a:r>
            <a:r>
              <a:rPr lang="en-US" sz="2800" dirty="0"/>
              <a:t>” (Exod 20:4). </a:t>
            </a:r>
          </a:p>
          <a:p>
            <a:r>
              <a:rPr lang="en-US" sz="2800" dirty="0"/>
              <a:t>It is as though the author said: There simply is </a:t>
            </a:r>
            <a:r>
              <a:rPr lang="en-US" sz="2800" b="1" i="1" dirty="0"/>
              <a:t>no being </a:t>
            </a:r>
            <a:r>
              <a:rPr lang="en-US" sz="2800" dirty="0"/>
              <a:t>that can in any way even </a:t>
            </a:r>
            <a:r>
              <a:rPr lang="en-US" sz="2800" b="1" i="1" dirty="0"/>
              <a:t>remotely</a:t>
            </a:r>
            <a:r>
              <a:rPr lang="en-US" sz="2800" dirty="0"/>
              <a:t> compete with God, or even be “likened” to him.</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Leupold, H. C. Exposition of Isaiah, Volume 2 – p. 33</a:t>
            </a:r>
          </a:p>
        </p:txBody>
      </p:sp>
    </p:spTree>
    <p:extLst>
      <p:ext uri="{BB962C8B-B14F-4D97-AF65-F5344CB8AC3E}">
        <p14:creationId xmlns:p14="http://schemas.microsoft.com/office/powerpoint/2010/main" val="3938884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76526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40:19</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 craftsman casts an idol; a </a:t>
            </a:r>
            <a:r>
              <a:rPr lang="en-US" sz="2400" i="1" dirty="0">
                <a:solidFill>
                  <a:schemeClr val="accent2"/>
                </a:solidFill>
                <a:latin typeface="Cambria" panose="02040503050406030204" pitchFamily="18" charset="0"/>
                <a:ea typeface="Cambria" panose="02040503050406030204" pitchFamily="18" charset="0"/>
              </a:rPr>
              <a:t>metalsmith</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overlays</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it with gold and forges silver chains for it.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063530"/>
            <a:ext cx="8706423" cy="5425138"/>
          </a:xfrm>
        </p:spPr>
        <p:txBody>
          <a:bodyPr>
            <a:normAutofit/>
          </a:bodyPr>
          <a:lstStyle/>
          <a:p>
            <a:r>
              <a:rPr lang="en-US" dirty="0"/>
              <a:t>Take any idol – it is the work of a craftsman who cast it. </a:t>
            </a:r>
          </a:p>
          <a:p>
            <a:r>
              <a:rPr lang="en-US" dirty="0"/>
              <a:t>Here it is not a case of God making man, but of one of man making a god. </a:t>
            </a:r>
          </a:p>
          <a:p>
            <a:r>
              <a:rPr lang="en-US" dirty="0"/>
              <a:t>Isaiah here gives a description of the process involved in making an idol.</a:t>
            </a:r>
          </a:p>
          <a:p>
            <a:r>
              <a:rPr lang="en-US" dirty="0"/>
              <a:t>An idol made of </a:t>
            </a:r>
            <a:r>
              <a:rPr lang="en-US" b="1" i="1" dirty="0"/>
              <a:t>solid</a:t>
            </a:r>
            <a:r>
              <a:rPr lang="en-US" dirty="0"/>
              <a:t> gold would be both too heavy and too expensive. </a:t>
            </a:r>
          </a:p>
          <a:p>
            <a:r>
              <a:rPr lang="en-US" dirty="0"/>
              <a:t>So, the craftsman constructs a basic structure which he then gives to a “</a:t>
            </a:r>
            <a:r>
              <a:rPr lang="en-US" i="1" dirty="0">
                <a:solidFill>
                  <a:schemeClr val="accent2">
                    <a:lumMod val="60000"/>
                    <a:lumOff val="40000"/>
                  </a:schemeClr>
                </a:solidFill>
                <a:latin typeface="Cambria" panose="02040503050406030204" pitchFamily="18" charset="0"/>
                <a:ea typeface="Cambria" panose="02040503050406030204" pitchFamily="18" charset="0"/>
              </a:rPr>
              <a:t>metalsmith</a:t>
            </a:r>
            <a:r>
              <a:rPr lang="en-US" dirty="0"/>
              <a:t>” who “</a:t>
            </a:r>
            <a:r>
              <a:rPr lang="en-US" i="1" dirty="0">
                <a:solidFill>
                  <a:schemeClr val="accent2">
                    <a:lumMod val="60000"/>
                    <a:lumOff val="40000"/>
                  </a:schemeClr>
                </a:solidFill>
                <a:latin typeface="Cambria" panose="02040503050406030204" pitchFamily="18" charset="0"/>
                <a:ea typeface="Cambria" panose="02040503050406030204" pitchFamily="18" charset="0"/>
              </a:rPr>
              <a:t>overlays</a:t>
            </a:r>
            <a:r>
              <a:rPr lang="en-US" dirty="0"/>
              <a:t>” it with gold-plating.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Leupold, H. C. Exposition of Isaiah, Volume 2 – p. 33</a:t>
            </a:r>
          </a:p>
        </p:txBody>
      </p:sp>
    </p:spTree>
    <p:extLst>
      <p:ext uri="{BB962C8B-B14F-4D97-AF65-F5344CB8AC3E}">
        <p14:creationId xmlns:p14="http://schemas.microsoft.com/office/powerpoint/2010/main" val="31176913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76526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40:19</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 craftsman casts an idol; a metalsmith overlays it with gold and forges silver chains for it.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063530"/>
            <a:ext cx="8706423" cy="5425138"/>
          </a:xfrm>
        </p:spPr>
        <p:txBody>
          <a:bodyPr>
            <a:normAutofit/>
          </a:bodyPr>
          <a:lstStyle/>
          <a:p>
            <a:r>
              <a:rPr lang="en-US" dirty="0"/>
              <a:t>The “</a:t>
            </a:r>
            <a:r>
              <a:rPr lang="en-US" i="1" dirty="0">
                <a:solidFill>
                  <a:schemeClr val="accent2">
                    <a:lumMod val="60000"/>
                    <a:lumOff val="40000"/>
                  </a:schemeClr>
                </a:solidFill>
                <a:latin typeface="Cambria" panose="02040503050406030204" pitchFamily="18" charset="0"/>
                <a:ea typeface="Cambria" panose="02040503050406030204" pitchFamily="18" charset="0"/>
              </a:rPr>
              <a:t>silver chains</a:t>
            </a:r>
            <a:r>
              <a:rPr lang="en-US" dirty="0"/>
              <a:t>” mentioned are very likely only ornamentations. </a:t>
            </a:r>
          </a:p>
          <a:p>
            <a:r>
              <a:rPr lang="en-US" dirty="0"/>
              <a:t>Though they were often used to hold the image in place so that it wouldn’t topple over. </a:t>
            </a:r>
          </a:p>
          <a:p>
            <a:r>
              <a:rPr lang="en-US" dirty="0"/>
              <a:t>The product in any case is a manufactured god. </a:t>
            </a:r>
          </a:p>
          <a:p>
            <a:r>
              <a:rPr lang="en-US" dirty="0"/>
              <a:t>If someone were to argue that the heathen knew the difference between the gods and the idols that represented these gods, it has been noted time and again that, in practice, this distinction fell away and the common worshipper regarded the image as though it </a:t>
            </a:r>
            <a:r>
              <a:rPr lang="en-US" b="1" i="1" dirty="0"/>
              <a:t>were</a:t>
            </a:r>
            <a:r>
              <a:rPr lang="en-US" dirty="0"/>
              <a:t> the god.</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Leupold, H. C. Exposition of Isaiah, Volume 2 – p. 33</a:t>
            </a:r>
          </a:p>
        </p:txBody>
      </p:sp>
    </p:spTree>
    <p:extLst>
      <p:ext uri="{BB962C8B-B14F-4D97-AF65-F5344CB8AC3E}">
        <p14:creationId xmlns:p14="http://schemas.microsoft.com/office/powerpoint/2010/main" val="310957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47534"/>
          </a:xfrm>
        </p:spPr>
        <p:txBody>
          <a:bodyPr>
            <a:noAutofit/>
          </a:bodyPr>
          <a:lstStyle/>
          <a:p>
            <a:r>
              <a:rPr lang="en-US" sz="4000" dirty="0"/>
              <a:t>Outline of the Book of Isaiah</a:t>
            </a:r>
            <a:endParaRPr lang="en-US" sz="4000" b="1" dirty="0"/>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7470" y="722101"/>
            <a:ext cx="9116529" cy="6135896"/>
          </a:xfrm>
        </p:spPr>
        <p:txBody>
          <a:bodyPr>
            <a:normAutofit fontScale="92500"/>
          </a:bodyPr>
          <a:lstStyle/>
          <a:p>
            <a:pPr marL="687388" lvl="0" indent="-687388">
              <a:spcBef>
                <a:spcPts val="600"/>
              </a:spcBef>
              <a:buFont typeface="+mj-lt"/>
              <a:buAutoNum type="romanUcPeriod"/>
            </a:pPr>
            <a:r>
              <a:rPr lang="en-US" sz="4300" b="1" dirty="0">
                <a:solidFill>
                  <a:schemeClr val="bg1">
                    <a:lumMod val="65000"/>
                  </a:schemeClr>
                </a:solidFill>
              </a:rPr>
              <a:t>Warning of Judgment on Israel </a:t>
            </a:r>
            <a:r>
              <a:rPr lang="en-US" sz="4300" dirty="0">
                <a:solidFill>
                  <a:schemeClr val="bg1">
                    <a:lumMod val="65000"/>
                  </a:schemeClr>
                </a:solidFill>
              </a:rPr>
              <a:t>(1-39)</a:t>
            </a:r>
          </a:p>
          <a:p>
            <a:pPr marL="687388" indent="-687388">
              <a:spcBef>
                <a:spcPts val="600"/>
              </a:spcBef>
              <a:buFont typeface="+mj-lt"/>
              <a:buAutoNum type="romanUcPeriod"/>
            </a:pPr>
            <a:r>
              <a:rPr lang="en-US" sz="4300" b="1" dirty="0"/>
              <a:t>The Promise of Future Hope in the New Jerusalem </a:t>
            </a:r>
            <a:r>
              <a:rPr lang="en-US" sz="4300" dirty="0">
                <a:solidFill>
                  <a:srgbClr val="FFFF99"/>
                </a:solidFill>
              </a:rPr>
              <a:t>(40-66)</a:t>
            </a:r>
          </a:p>
          <a:p>
            <a:pPr marL="1373188" lvl="1" indent="-685800">
              <a:spcBef>
                <a:spcPts val="600"/>
              </a:spcBef>
              <a:buAutoNum type="alphaUcPeriod"/>
            </a:pPr>
            <a:r>
              <a:rPr lang="en-US" sz="3900" b="1" dirty="0"/>
              <a:t>The Announcement of Hope </a:t>
            </a:r>
            <a:r>
              <a:rPr lang="en-US" sz="3900" dirty="0">
                <a:solidFill>
                  <a:srgbClr val="FFFF99"/>
                </a:solidFill>
              </a:rPr>
              <a:t>(40-48)</a:t>
            </a:r>
          </a:p>
          <a:p>
            <a:pPr marL="1828800" lvl="2" indent="-455613">
              <a:spcBef>
                <a:spcPts val="600"/>
              </a:spcBef>
              <a:buFont typeface="+mj-lt"/>
              <a:buAutoNum type="arabicPeriod"/>
            </a:pPr>
            <a:r>
              <a:rPr lang="en-US" sz="3100" dirty="0">
                <a:solidFill>
                  <a:schemeClr val="bg1">
                    <a:lumMod val="65000"/>
                  </a:schemeClr>
                </a:solidFill>
              </a:rPr>
              <a:t>God’s Promised Deliverance (40:1-11)</a:t>
            </a:r>
          </a:p>
          <a:p>
            <a:pPr marL="1828800" lvl="2" indent="-455613">
              <a:spcBef>
                <a:spcPts val="600"/>
              </a:spcBef>
              <a:buFont typeface="+mj-lt"/>
              <a:buAutoNum type="arabicPeriod"/>
            </a:pPr>
            <a:r>
              <a:rPr lang="en-US" sz="3200" dirty="0"/>
              <a:t>The Incomparable Greatness of the Lord</a:t>
            </a:r>
            <a:br>
              <a:rPr lang="en-US" sz="7200" dirty="0"/>
            </a:br>
            <a:r>
              <a:rPr lang="en-US" sz="3200" dirty="0">
                <a:solidFill>
                  <a:srgbClr val="FFFF99"/>
                </a:solidFill>
              </a:rPr>
              <a:t>(40:12-31)</a:t>
            </a:r>
            <a:endParaRPr lang="en-US" sz="3100" dirty="0">
              <a:solidFill>
                <a:srgbClr val="FFFF99"/>
              </a:solidFill>
            </a:endParaRPr>
          </a:p>
          <a:p>
            <a:pPr marL="1373188" lvl="1" indent="-685800">
              <a:spcBef>
                <a:spcPts val="600"/>
              </a:spcBef>
              <a:buAutoNum type="alphaUcPeriod"/>
            </a:pPr>
            <a:r>
              <a:rPr lang="en-US" sz="3900" b="1" dirty="0">
                <a:solidFill>
                  <a:schemeClr val="bg1">
                    <a:lumMod val="65000"/>
                  </a:schemeClr>
                </a:solidFill>
              </a:rPr>
              <a:t>The Servant Fulfills God’s Mission </a:t>
            </a:r>
            <a:r>
              <a:rPr lang="en-US" sz="3900" dirty="0">
                <a:solidFill>
                  <a:schemeClr val="bg1">
                    <a:lumMod val="65000"/>
                  </a:schemeClr>
                </a:solidFill>
              </a:rPr>
              <a:t>(49-55)</a:t>
            </a:r>
          </a:p>
          <a:p>
            <a:pPr marL="1373188" lvl="1" indent="-685800">
              <a:spcBef>
                <a:spcPts val="600"/>
              </a:spcBef>
              <a:buAutoNum type="alphaUcPeriod"/>
            </a:pPr>
            <a:r>
              <a:rPr lang="en-US" sz="3900" b="1" dirty="0">
                <a:solidFill>
                  <a:schemeClr val="bg1">
                    <a:lumMod val="65000"/>
                  </a:schemeClr>
                </a:solidFill>
              </a:rPr>
              <a:t>Everlasting Deliverance and Everlasting Judgment </a:t>
            </a:r>
            <a:r>
              <a:rPr lang="en-US" sz="3900" dirty="0">
                <a:solidFill>
                  <a:schemeClr val="bg1">
                    <a:lumMod val="65000"/>
                  </a:schemeClr>
                </a:solidFill>
              </a:rPr>
              <a:t>(56-66)</a:t>
            </a:r>
          </a:p>
          <a:p>
            <a:pPr marL="1085850" lvl="1" indent="-742950">
              <a:spcBef>
                <a:spcPts val="600"/>
              </a:spcBef>
              <a:buAutoNum type="alphaUcPeriod"/>
            </a:pPr>
            <a:endParaRPr lang="en-US" sz="3900" dirty="0">
              <a:solidFill>
                <a:srgbClr val="FFFF99"/>
              </a:solidFill>
            </a:endParaRPr>
          </a:p>
          <a:p>
            <a:pPr marL="1085850" lvl="1" indent="-742950">
              <a:spcBef>
                <a:spcPts val="600"/>
              </a:spcBef>
              <a:buAutoNum type="alphaUcPeriod"/>
            </a:pPr>
            <a:endParaRPr lang="en-US" sz="3900" dirty="0">
              <a:solidFill>
                <a:srgbClr val="FFFF99"/>
              </a:solidFill>
            </a:endParaRPr>
          </a:p>
          <a:p>
            <a:pPr marL="457200" indent="-457200">
              <a:buFont typeface="+mj-lt"/>
              <a:buAutoNum type="romanUcPeriod"/>
            </a:pPr>
            <a:endParaRPr lang="en-US" b="1" dirty="0"/>
          </a:p>
        </p:txBody>
      </p:sp>
    </p:spTree>
    <p:extLst>
      <p:ext uri="{BB962C8B-B14F-4D97-AF65-F5344CB8AC3E}">
        <p14:creationId xmlns:p14="http://schemas.microsoft.com/office/powerpoint/2010/main" val="11052720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76526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40:20</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To make a contribution one selects </a:t>
            </a:r>
            <a:r>
              <a:rPr lang="en-US" sz="2400" i="1" u="none" strike="noStrike" baseline="0" dirty="0">
                <a:solidFill>
                  <a:schemeClr val="accent2"/>
                </a:solidFill>
                <a:latin typeface="Cambria" panose="02040503050406030204" pitchFamily="18" charset="0"/>
                <a:ea typeface="Cambria" panose="02040503050406030204" pitchFamily="18" charset="0"/>
              </a:rPr>
              <a:t>wood that will not </a:t>
            </a:r>
            <a:r>
              <a:rPr lang="en-US" sz="2400" i="1" dirty="0">
                <a:solidFill>
                  <a:schemeClr val="accent2"/>
                </a:solidFill>
                <a:latin typeface="Cambria" panose="02040503050406030204" pitchFamily="18" charset="0"/>
                <a:ea typeface="Cambria" panose="02040503050406030204" pitchFamily="18" charset="0"/>
              </a:rPr>
              <a:t>rot</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he then seeks a </a:t>
            </a:r>
            <a:r>
              <a:rPr lang="en-US" sz="2400" i="1" u="none" strike="noStrike" baseline="0" dirty="0">
                <a:solidFill>
                  <a:schemeClr val="accent2"/>
                </a:solidFill>
                <a:latin typeface="Cambria" panose="02040503050406030204" pitchFamily="18" charset="0"/>
                <a:ea typeface="Cambria" panose="02040503050406030204" pitchFamily="18" charset="0"/>
              </a:rPr>
              <a:t>skilled craftsman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to make an idol that will not </a:t>
            </a:r>
            <a:r>
              <a:rPr lang="en-US" sz="2400" i="1" u="none" strike="noStrike" baseline="0" dirty="0">
                <a:solidFill>
                  <a:schemeClr val="accent2"/>
                </a:solidFill>
                <a:latin typeface="Cambria" panose="02040503050406030204" pitchFamily="18" charset="0"/>
                <a:ea typeface="Cambria" panose="02040503050406030204" pitchFamily="18" charset="0"/>
              </a:rPr>
              <a:t>fall over</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063530"/>
            <a:ext cx="8706423" cy="5425138"/>
          </a:xfrm>
        </p:spPr>
        <p:txBody>
          <a:bodyPr>
            <a:normAutofit fontScale="92500" lnSpcReduction="10000"/>
          </a:bodyPr>
          <a:lstStyle/>
          <a:p>
            <a:r>
              <a:rPr lang="en-US" dirty="0"/>
              <a:t>Here we see described a </a:t>
            </a:r>
            <a:r>
              <a:rPr lang="en-US" b="1" i="1" dirty="0"/>
              <a:t>worshipper</a:t>
            </a:r>
            <a:r>
              <a:rPr lang="en-US" dirty="0"/>
              <a:t> of a god, who wants to make an image of his god but lacks the means for a more expensive production. </a:t>
            </a:r>
          </a:p>
          <a:p>
            <a:r>
              <a:rPr lang="en-US" dirty="0"/>
              <a:t>So he chooses a suitable piece of “</a:t>
            </a:r>
            <a:r>
              <a:rPr lang="en-US" i="1" dirty="0">
                <a:solidFill>
                  <a:schemeClr val="accent2">
                    <a:lumMod val="60000"/>
                    <a:lumOff val="40000"/>
                  </a:schemeClr>
                </a:solidFill>
                <a:latin typeface="Cambria" panose="02040503050406030204" pitchFamily="18" charset="0"/>
                <a:ea typeface="Cambria" panose="02040503050406030204" pitchFamily="18" charset="0"/>
              </a:rPr>
              <a:t>wood that will not rot</a:t>
            </a:r>
            <a:r>
              <a:rPr lang="en-US" dirty="0"/>
              <a:t>”. </a:t>
            </a:r>
          </a:p>
          <a:p>
            <a:r>
              <a:rPr lang="en-US" dirty="0"/>
              <a:t>He then engages a “</a:t>
            </a:r>
            <a:r>
              <a:rPr lang="en-US" b="1" i="1" dirty="0">
                <a:solidFill>
                  <a:schemeClr val="accent2"/>
                </a:solidFill>
                <a:latin typeface="Cambria" panose="02040503050406030204" pitchFamily="18" charset="0"/>
                <a:ea typeface="Cambria" panose="02040503050406030204" pitchFamily="18" charset="0"/>
              </a:rPr>
              <a:t>skilled</a:t>
            </a:r>
            <a:r>
              <a:rPr lang="en-US" i="1" dirty="0">
                <a:solidFill>
                  <a:schemeClr val="accent2">
                    <a:lumMod val="60000"/>
                    <a:lumOff val="40000"/>
                  </a:schemeClr>
                </a:solidFill>
                <a:latin typeface="Cambria" panose="02040503050406030204" pitchFamily="18" charset="0"/>
                <a:ea typeface="Cambria" panose="02040503050406030204" pitchFamily="18" charset="0"/>
              </a:rPr>
              <a:t> craftsman</a:t>
            </a:r>
            <a:r>
              <a:rPr lang="en-US" dirty="0"/>
              <a:t>” to do the job, so that the image will not appear </a:t>
            </a:r>
            <a:r>
              <a:rPr lang="en-US" b="1" i="1" dirty="0"/>
              <a:t>unworthy</a:t>
            </a:r>
            <a:r>
              <a:rPr lang="en-US" dirty="0"/>
              <a:t> of the god whom it represents. </a:t>
            </a:r>
          </a:p>
          <a:p>
            <a:r>
              <a:rPr lang="en-US" dirty="0"/>
              <a:t>Besides, it took some skill to prepare an image that wouldn’t just “</a:t>
            </a:r>
            <a:r>
              <a:rPr lang="en-US" i="1" dirty="0">
                <a:solidFill>
                  <a:schemeClr val="accent2">
                    <a:lumMod val="60000"/>
                    <a:lumOff val="40000"/>
                  </a:schemeClr>
                </a:solidFill>
                <a:latin typeface="Cambria" panose="02040503050406030204" pitchFamily="18" charset="0"/>
                <a:ea typeface="Cambria" panose="02040503050406030204" pitchFamily="18" charset="0"/>
              </a:rPr>
              <a:t>fall over</a:t>
            </a:r>
            <a:r>
              <a:rPr lang="en-US" dirty="0"/>
              <a:t>”. </a:t>
            </a:r>
          </a:p>
          <a:p>
            <a:r>
              <a:rPr lang="en-US" dirty="0"/>
              <a:t>Isaiah has said enough here to make his point. </a:t>
            </a:r>
          </a:p>
          <a:p>
            <a:r>
              <a:rPr lang="en-US" dirty="0"/>
              <a:t>He will come back to the topic of idols later in the book.</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Leupold, H. C. Exposition of Isaiah, Volume 2 – p. 34</a:t>
            </a:r>
          </a:p>
        </p:txBody>
      </p:sp>
    </p:spTree>
    <p:extLst>
      <p:ext uri="{BB962C8B-B14F-4D97-AF65-F5344CB8AC3E}">
        <p14:creationId xmlns:p14="http://schemas.microsoft.com/office/powerpoint/2010/main" val="37577445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645920"/>
            <a:ext cx="9144000" cy="3059084"/>
          </a:xfrm>
        </p:spPr>
        <p:txBody>
          <a:bodyPr>
            <a:noAutofit/>
          </a:bodyPr>
          <a:lstStyle/>
          <a:p>
            <a:pPr algn="ctr"/>
            <a:r>
              <a:rPr lang="en-US" sz="8800" dirty="0"/>
              <a:t>New Testament Citations of</a:t>
            </a:r>
            <a:br>
              <a:rPr lang="en-US" sz="8800" dirty="0"/>
            </a:br>
            <a:r>
              <a:rPr lang="en-US" sz="8800" dirty="0">
                <a:solidFill>
                  <a:srgbClr val="FFFF99"/>
                </a:solidFill>
              </a:rPr>
              <a:t>Isaiah 40:13</a:t>
            </a:r>
            <a:endParaRPr lang="en-US" sz="8800" dirty="0"/>
          </a:p>
        </p:txBody>
      </p:sp>
    </p:spTree>
    <p:extLst>
      <p:ext uri="{BB962C8B-B14F-4D97-AF65-F5344CB8AC3E}">
        <p14:creationId xmlns:p14="http://schemas.microsoft.com/office/powerpoint/2010/main" val="42525827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27471" y="490557"/>
            <a:ext cx="9144000" cy="5419684"/>
          </a:xfrm>
        </p:spPr>
        <p:txBody>
          <a:bodyPr>
            <a:noAutofit/>
          </a:bodyPr>
          <a:lstStyle/>
          <a:p>
            <a:pPr algn="ctr"/>
            <a:r>
              <a:rPr lang="en-US" sz="8800" dirty="0"/>
              <a:t>The Apostle Paul’s Use of </a:t>
            </a:r>
            <a:br>
              <a:rPr lang="en-US" sz="8800" dirty="0"/>
            </a:br>
            <a:r>
              <a:rPr lang="en-US" sz="8800" dirty="0">
                <a:solidFill>
                  <a:srgbClr val="FFFF99"/>
                </a:solidFill>
              </a:rPr>
              <a:t>Isaiah 40:13 in </a:t>
            </a:r>
            <a:br>
              <a:rPr lang="en-US" sz="8800" dirty="0">
                <a:solidFill>
                  <a:srgbClr val="FFFF99"/>
                </a:solidFill>
              </a:rPr>
            </a:br>
            <a:r>
              <a:rPr lang="en-US" sz="8800" dirty="0">
                <a:solidFill>
                  <a:srgbClr val="FFFF99"/>
                </a:solidFill>
              </a:rPr>
              <a:t>Romans 11:34-35</a:t>
            </a:r>
            <a:endParaRPr lang="en-US" sz="8800" dirty="0"/>
          </a:p>
        </p:txBody>
      </p:sp>
    </p:spTree>
    <p:extLst>
      <p:ext uri="{BB962C8B-B14F-4D97-AF65-F5344CB8AC3E}">
        <p14:creationId xmlns:p14="http://schemas.microsoft.com/office/powerpoint/2010/main" val="526971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1"/>
            <a:ext cx="9144000" cy="96541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40:13</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800" b="0" i="1" u="none" strike="noStrike" baseline="0" dirty="0">
                <a:solidFill>
                  <a:schemeClr val="accent2"/>
                </a:solidFill>
                <a:latin typeface="Cambria" panose="02040503050406030204" pitchFamily="18" charset="0"/>
                <a:ea typeface="Cambria" panose="02040503050406030204" pitchFamily="18" charset="0"/>
              </a:rPr>
              <a:t>Who comprehends the mind of the LORD, or gives him instruction as his counselor? </a:t>
            </a:r>
            <a:r>
              <a:rPr lang="en-US" sz="2800" b="0" i="1" dirty="0">
                <a:solidFill>
                  <a:srgbClr val="ED7D31">
                    <a:lumMod val="60000"/>
                    <a:lumOff val="40000"/>
                  </a:srgbClr>
                </a:solidFill>
                <a:latin typeface="Cambria" panose="02040503050406030204" pitchFamily="18" charset="0"/>
                <a:ea typeface="Cambria" panose="02040503050406030204" pitchFamily="18" charset="0"/>
              </a:rPr>
              <a:t>(NET)</a:t>
            </a: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965419"/>
            <a:ext cx="9144000" cy="281776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rPr>
              <a:t>Rom 11:33</a:t>
            </a:r>
            <a:r>
              <a:rPr lang="en-US" sz="2800" b="0" i="1" dirty="0">
                <a:solidFill>
                  <a:srgbClr val="5B9BD5">
                    <a:lumMod val="40000"/>
                    <a:lumOff val="60000"/>
                  </a:srgbClr>
                </a:solidFill>
                <a:latin typeface="Cambria" panose="02040503050406030204" pitchFamily="18" charset="0"/>
                <a:ea typeface="Cambria" panose="02040503050406030204" pitchFamily="18" charset="0"/>
              </a:rPr>
              <a:t> Oh, the depth of the riches and wisdom and knowledge of God! How unsearchable are his judgments and how unfathomable his ways! </a:t>
            </a:r>
            <a:r>
              <a:rPr lang="en-US" sz="2800" b="0" baseline="30000" dirty="0">
                <a:solidFill>
                  <a:prstClr val="white"/>
                </a:solidFill>
                <a:latin typeface="Cambria" panose="02040503050406030204" pitchFamily="18" charset="0"/>
                <a:ea typeface="Cambria" panose="02040503050406030204" pitchFamily="18" charset="0"/>
              </a:rPr>
              <a:t>34</a:t>
            </a:r>
            <a:r>
              <a:rPr lang="en-US" sz="2800" b="0" i="1" dirty="0">
                <a:solidFill>
                  <a:srgbClr val="5B9BD5">
                    <a:lumMod val="40000"/>
                    <a:lumOff val="60000"/>
                  </a:srgbClr>
                </a:solidFill>
                <a:latin typeface="Cambria" panose="02040503050406030204" pitchFamily="18" charset="0"/>
                <a:ea typeface="Cambria" panose="02040503050406030204" pitchFamily="18" charset="0"/>
              </a:rPr>
              <a:t> </a:t>
            </a:r>
            <a:r>
              <a:rPr lang="en-US" sz="2800" b="0" i="1" dirty="0">
                <a:solidFill>
                  <a:srgbClr val="00B0F0"/>
                </a:solidFill>
                <a:latin typeface="Cambria" panose="02040503050406030204" pitchFamily="18" charset="0"/>
                <a:ea typeface="Cambria" panose="02040503050406030204" pitchFamily="18" charset="0"/>
              </a:rPr>
              <a:t>For who has known the mind of the Lord, or who has been his counselor? </a:t>
            </a:r>
            <a:r>
              <a:rPr lang="en-US" sz="2800" b="0" baseline="30000" dirty="0">
                <a:solidFill>
                  <a:prstClr val="white"/>
                </a:solidFill>
                <a:latin typeface="Cambria" panose="02040503050406030204" pitchFamily="18" charset="0"/>
                <a:ea typeface="Cambria" panose="02040503050406030204" pitchFamily="18" charset="0"/>
              </a:rPr>
              <a:t>35</a:t>
            </a:r>
            <a:r>
              <a:rPr lang="en-US" sz="2800" b="0" i="1" dirty="0">
                <a:solidFill>
                  <a:srgbClr val="5B9BD5">
                    <a:lumMod val="40000"/>
                    <a:lumOff val="60000"/>
                  </a:srgbClr>
                </a:solidFill>
                <a:latin typeface="Cambria" panose="02040503050406030204" pitchFamily="18" charset="0"/>
                <a:ea typeface="Cambria" panose="02040503050406030204" pitchFamily="18" charset="0"/>
              </a:rPr>
              <a:t> Or who has first given to God that God needs to repay him? </a:t>
            </a:r>
            <a:r>
              <a:rPr lang="en-US" sz="2800" b="0" baseline="30000" dirty="0">
                <a:solidFill>
                  <a:prstClr val="white"/>
                </a:solidFill>
                <a:latin typeface="Cambria" panose="02040503050406030204" pitchFamily="18" charset="0"/>
                <a:ea typeface="Cambria" panose="02040503050406030204" pitchFamily="18" charset="0"/>
              </a:rPr>
              <a:t>36</a:t>
            </a:r>
            <a:r>
              <a:rPr lang="en-US" sz="2800" b="0" i="1" dirty="0">
                <a:solidFill>
                  <a:srgbClr val="5B9BD5">
                    <a:lumMod val="40000"/>
                    <a:lumOff val="60000"/>
                  </a:srgbClr>
                </a:solidFill>
                <a:latin typeface="Cambria" panose="02040503050406030204" pitchFamily="18" charset="0"/>
                <a:ea typeface="Cambria" panose="02040503050406030204" pitchFamily="18" charset="0"/>
              </a:rPr>
              <a:t> For from him and through him and to him are all things. To him be glory forever! Amen. (NET)</a:t>
            </a:r>
            <a:endParaRPr kumimoji="0" lang="en-US" sz="28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endParaRPr>
          </a:p>
        </p:txBody>
      </p:sp>
    </p:spTree>
    <p:extLst>
      <p:ext uri="{BB962C8B-B14F-4D97-AF65-F5344CB8AC3E}">
        <p14:creationId xmlns:p14="http://schemas.microsoft.com/office/powerpoint/2010/main" val="26333112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1832724"/>
            <a:ext cx="8582802" cy="4685811"/>
          </a:xfrm>
        </p:spPr>
        <p:txBody>
          <a:bodyPr>
            <a:normAutofit fontScale="92500" lnSpcReduction="20000"/>
          </a:bodyPr>
          <a:lstStyle/>
          <a:p>
            <a:r>
              <a:rPr lang="en-US" dirty="0"/>
              <a:t>The Apostle Paul cites </a:t>
            </a:r>
            <a:r>
              <a:rPr lang="en-US" dirty="0">
                <a:solidFill>
                  <a:srgbClr val="FFFF99"/>
                </a:solidFill>
              </a:rPr>
              <a:t>Isaiah 40:3</a:t>
            </a:r>
            <a:r>
              <a:rPr lang="en-US" dirty="0"/>
              <a:t> in </a:t>
            </a:r>
            <a:r>
              <a:rPr lang="en-US" dirty="0">
                <a:solidFill>
                  <a:srgbClr val="FFFF99"/>
                </a:solidFill>
              </a:rPr>
              <a:t>Rom 11:33-36</a:t>
            </a:r>
            <a:r>
              <a:rPr lang="en-US" dirty="0"/>
              <a:t>, a section of the book of Romans where he appropriately concludes one of his most profound and difficult theological discussions with a hymn in praise of God for his purposes and plans.</a:t>
            </a:r>
          </a:p>
          <a:p>
            <a:r>
              <a:rPr lang="en-US" dirty="0"/>
              <a:t>In </a:t>
            </a:r>
            <a:r>
              <a:rPr lang="en-US" dirty="0">
                <a:solidFill>
                  <a:srgbClr val="FFFF99"/>
                </a:solidFill>
              </a:rPr>
              <a:t>verse 33</a:t>
            </a:r>
            <a:r>
              <a:rPr lang="en-US" dirty="0"/>
              <a:t> the hymn begins with threefold praise of God’s “</a:t>
            </a:r>
            <a:r>
              <a:rPr lang="en-US" sz="3200" b="0" i="1" dirty="0">
                <a:solidFill>
                  <a:srgbClr val="00B0F0"/>
                </a:solidFill>
                <a:latin typeface="Cambria" panose="02040503050406030204" pitchFamily="18" charset="0"/>
                <a:ea typeface="Cambria" panose="02040503050406030204" pitchFamily="18" charset="0"/>
              </a:rPr>
              <a:t>riches</a:t>
            </a:r>
            <a:r>
              <a:rPr lang="en-US" sz="3200" b="0" i="1" dirty="0">
                <a:solidFill>
                  <a:srgbClr val="5B9BD5">
                    <a:lumMod val="40000"/>
                    <a:lumOff val="60000"/>
                  </a:srgbClr>
                </a:solidFill>
                <a:latin typeface="Cambria" panose="02040503050406030204" pitchFamily="18" charset="0"/>
                <a:ea typeface="Cambria" panose="02040503050406030204" pitchFamily="18" charset="0"/>
              </a:rPr>
              <a:t> and </a:t>
            </a:r>
            <a:r>
              <a:rPr lang="en-US" sz="3200" b="0" i="1" dirty="0">
                <a:solidFill>
                  <a:srgbClr val="00B0F0"/>
                </a:solidFill>
                <a:latin typeface="Cambria" panose="02040503050406030204" pitchFamily="18" charset="0"/>
                <a:ea typeface="Cambria" panose="02040503050406030204" pitchFamily="18" charset="0"/>
              </a:rPr>
              <a:t>wisdom</a:t>
            </a:r>
            <a:r>
              <a:rPr lang="en-US" sz="3200" b="0" i="1" dirty="0">
                <a:solidFill>
                  <a:srgbClr val="5B9BD5">
                    <a:lumMod val="40000"/>
                    <a:lumOff val="60000"/>
                  </a:srgbClr>
                </a:solidFill>
                <a:latin typeface="Cambria" panose="02040503050406030204" pitchFamily="18" charset="0"/>
                <a:ea typeface="Cambria" panose="02040503050406030204" pitchFamily="18" charset="0"/>
              </a:rPr>
              <a:t> and </a:t>
            </a:r>
            <a:r>
              <a:rPr lang="en-US" sz="3200" b="0" i="1" dirty="0">
                <a:solidFill>
                  <a:srgbClr val="00B0F0"/>
                </a:solidFill>
                <a:latin typeface="Cambria" panose="02040503050406030204" pitchFamily="18" charset="0"/>
                <a:ea typeface="Cambria" panose="02040503050406030204" pitchFamily="18" charset="0"/>
              </a:rPr>
              <a:t>knowledge</a:t>
            </a:r>
            <a:r>
              <a:rPr lang="en-US" dirty="0"/>
              <a:t>”.</a:t>
            </a:r>
          </a:p>
          <a:p>
            <a:r>
              <a:rPr lang="en-US" dirty="0"/>
              <a:t>In </a:t>
            </a:r>
            <a:r>
              <a:rPr lang="en-US" dirty="0">
                <a:solidFill>
                  <a:srgbClr val="FFFF99"/>
                </a:solidFill>
              </a:rPr>
              <a:t>verses 34-35</a:t>
            </a:r>
            <a:r>
              <a:rPr lang="en-US" dirty="0"/>
              <a:t> he asks </a:t>
            </a:r>
            <a:r>
              <a:rPr lang="en-US" b="1" i="1" dirty="0"/>
              <a:t>three</a:t>
            </a:r>
            <a:r>
              <a:rPr lang="en-US" dirty="0"/>
              <a:t> rhetorical questions that emphasize human inability to understand God’s ways – of which the </a:t>
            </a:r>
            <a:r>
              <a:rPr lang="en-US" b="1" i="1" dirty="0"/>
              <a:t>first two</a:t>
            </a:r>
            <a:r>
              <a:rPr lang="en-US" dirty="0"/>
              <a:t> questions are from </a:t>
            </a:r>
            <a:r>
              <a:rPr lang="en-US" dirty="0">
                <a:solidFill>
                  <a:srgbClr val="FFFF99"/>
                </a:solidFill>
              </a:rPr>
              <a:t>Isaiah 40:3</a:t>
            </a:r>
            <a:r>
              <a:rPr lang="en-US" dirty="0"/>
              <a:t> (the </a:t>
            </a:r>
            <a:r>
              <a:rPr lang="en-US" b="1" i="1" dirty="0"/>
              <a:t>third</a:t>
            </a:r>
            <a:r>
              <a:rPr lang="en-US" dirty="0"/>
              <a:t> is from </a:t>
            </a:r>
            <a:r>
              <a:rPr lang="en-US" dirty="0">
                <a:solidFill>
                  <a:srgbClr val="FFFF99"/>
                </a:solidFill>
              </a:rPr>
              <a:t>Job 41:3</a:t>
            </a:r>
            <a:r>
              <a:rPr lang="en-US" dirty="0"/>
              <a:t>).</a:t>
            </a:r>
          </a:p>
          <a:p>
            <a:r>
              <a:rPr lang="en-US" dirty="0">
                <a:solidFill>
                  <a:srgbClr val="FFFF99"/>
                </a:solidFill>
              </a:rPr>
              <a:t>Verse 36 </a:t>
            </a:r>
            <a:r>
              <a:rPr lang="en-US" dirty="0"/>
              <a:t>concludes with a final doxology which declares the ultimacy of God. </a:t>
            </a:r>
          </a:p>
          <a:p>
            <a:endParaRPr lang="en-US" dirty="0"/>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678).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7"/>
            <a:ext cx="9144000" cy="74505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40:13</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400" b="0" i="1" u="none" strike="noStrike" baseline="0" dirty="0">
                <a:solidFill>
                  <a:schemeClr val="accent2"/>
                </a:solidFill>
                <a:latin typeface="Cambria" panose="02040503050406030204" pitchFamily="18" charset="0"/>
                <a:ea typeface="Cambria" panose="02040503050406030204" pitchFamily="18" charset="0"/>
              </a:rPr>
              <a:t>Who comprehends the mind of the LORD, or gives him instruction as his counselor? </a:t>
            </a:r>
            <a:endParaRPr lang="en-US" sz="2400" b="0" i="1" dirty="0">
              <a:solidFill>
                <a:srgbClr val="ED7D31">
                  <a:lumMod val="60000"/>
                  <a:lumOff val="40000"/>
                </a:srgbClr>
              </a:solidFill>
              <a:latin typeface="Cambria" panose="02040503050406030204" pitchFamily="18" charset="0"/>
              <a:ea typeface="Cambria" panose="02040503050406030204" pitchFamily="18" charset="0"/>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761348"/>
            <a:ext cx="9144000" cy="83983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0" baseline="30000" dirty="0">
                <a:solidFill>
                  <a:prstClr val="white"/>
                </a:solidFill>
                <a:latin typeface="Cambria" panose="02040503050406030204" pitchFamily="18" charset="0"/>
                <a:ea typeface="Cambria" panose="02040503050406030204" pitchFamily="18" charset="0"/>
              </a:rPr>
              <a:t>34</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lang="en-US" sz="2400" b="0" i="1" dirty="0">
                <a:solidFill>
                  <a:srgbClr val="00B0F0"/>
                </a:solidFill>
                <a:latin typeface="Cambria" panose="02040503050406030204" pitchFamily="18" charset="0"/>
                <a:ea typeface="Cambria" panose="02040503050406030204" pitchFamily="18" charset="0"/>
              </a:rPr>
              <a:t>For who has known the mind of the Lord, or who has been his counselor? </a:t>
            </a:r>
            <a:endParaRPr kumimoji="0" lang="en-US" sz="24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endParaRPr>
          </a:p>
        </p:txBody>
      </p:sp>
    </p:spTree>
    <p:extLst>
      <p:ext uri="{BB962C8B-B14F-4D97-AF65-F5344CB8AC3E}">
        <p14:creationId xmlns:p14="http://schemas.microsoft.com/office/powerpoint/2010/main" val="36272011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1832724"/>
            <a:ext cx="8582802" cy="4685811"/>
          </a:xfrm>
        </p:spPr>
        <p:txBody>
          <a:bodyPr>
            <a:normAutofit fontScale="92500" lnSpcReduction="10000"/>
          </a:bodyPr>
          <a:lstStyle/>
          <a:p>
            <a:r>
              <a:rPr lang="en-US" dirty="0"/>
              <a:t>The two rhetorical questions cited from </a:t>
            </a:r>
            <a:r>
              <a:rPr lang="en-US" dirty="0">
                <a:solidFill>
                  <a:srgbClr val="FFFF99"/>
                </a:solidFill>
              </a:rPr>
              <a:t>Isaiah 40:13 </a:t>
            </a:r>
            <a:r>
              <a:rPr lang="en-US" dirty="0"/>
              <a:t>enhance this doxological confession by bringing to mind the original context where Isaiah draws a sharp contrast between the Lord and all of his creation. </a:t>
            </a:r>
          </a:p>
          <a:p>
            <a:r>
              <a:rPr lang="en-US" b="1" i="1" dirty="0"/>
              <a:t>No one </a:t>
            </a:r>
            <a:r>
              <a:rPr lang="en-US" dirty="0"/>
              <a:t>has “</a:t>
            </a:r>
            <a:r>
              <a:rPr lang="en-US" i="1" dirty="0">
                <a:solidFill>
                  <a:schemeClr val="accent1">
                    <a:lumMod val="40000"/>
                    <a:lumOff val="60000"/>
                  </a:schemeClr>
                </a:solidFill>
                <a:latin typeface="Cambria" panose="02040503050406030204" pitchFamily="18" charset="0"/>
                <a:ea typeface="Cambria" panose="02040503050406030204" pitchFamily="18" charset="0"/>
              </a:rPr>
              <a:t>known the mind of the Lord, or… has been his counselor</a:t>
            </a:r>
            <a:r>
              <a:rPr lang="en-US" dirty="0"/>
              <a:t>”. </a:t>
            </a:r>
          </a:p>
          <a:p>
            <a:r>
              <a:rPr lang="en-US" dirty="0"/>
              <a:t>As Creator, he acts </a:t>
            </a:r>
            <a:r>
              <a:rPr lang="en-US" b="1" i="1" dirty="0"/>
              <a:t>alone</a:t>
            </a:r>
            <a:r>
              <a:rPr lang="en-US" dirty="0"/>
              <a:t> and </a:t>
            </a:r>
            <a:r>
              <a:rPr lang="en-US" b="1" i="1" dirty="0"/>
              <a:t>uniquely</a:t>
            </a:r>
            <a:r>
              <a:rPr lang="en-US" dirty="0"/>
              <a:t> (Isaiah 40:18). </a:t>
            </a:r>
          </a:p>
          <a:p>
            <a:r>
              <a:rPr lang="en-US" dirty="0"/>
              <a:t>Therefore, his judgments and ways are inscrutable. </a:t>
            </a:r>
          </a:p>
          <a:p>
            <a:r>
              <a:rPr lang="en-US" dirty="0"/>
              <a:t>Any human attempt to reduce the ways of God to knowledge that we can manage and comprehend is a violation of God’s right as Creator.</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679). </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7"/>
            <a:ext cx="9144000" cy="74505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40:13</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400" b="0" i="1" u="none" strike="noStrike" baseline="0" dirty="0">
                <a:solidFill>
                  <a:schemeClr val="accent2"/>
                </a:solidFill>
                <a:latin typeface="Cambria" panose="02040503050406030204" pitchFamily="18" charset="0"/>
                <a:ea typeface="Cambria" panose="02040503050406030204" pitchFamily="18" charset="0"/>
              </a:rPr>
              <a:t>Who comprehends the mind of the LORD, or gives him instruction as his counselor? </a:t>
            </a:r>
            <a:endParaRPr lang="en-US" sz="2400" b="0" i="1" dirty="0">
              <a:solidFill>
                <a:srgbClr val="ED7D31">
                  <a:lumMod val="60000"/>
                  <a:lumOff val="40000"/>
                </a:srgbClr>
              </a:solidFill>
              <a:latin typeface="Cambria" panose="02040503050406030204" pitchFamily="18" charset="0"/>
              <a:ea typeface="Cambria" panose="02040503050406030204" pitchFamily="18" charset="0"/>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761348"/>
            <a:ext cx="9144000" cy="83983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0" baseline="30000" dirty="0">
                <a:solidFill>
                  <a:prstClr val="white"/>
                </a:solidFill>
                <a:latin typeface="Cambria" panose="02040503050406030204" pitchFamily="18" charset="0"/>
                <a:ea typeface="Cambria" panose="02040503050406030204" pitchFamily="18" charset="0"/>
              </a:rPr>
              <a:t>34</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lang="en-US" sz="2400" b="0" i="1" dirty="0">
                <a:solidFill>
                  <a:srgbClr val="00B0F0"/>
                </a:solidFill>
                <a:latin typeface="Cambria" panose="02040503050406030204" pitchFamily="18" charset="0"/>
                <a:ea typeface="Cambria" panose="02040503050406030204" pitchFamily="18" charset="0"/>
              </a:rPr>
              <a:t>For who has known the mind of the Lord, or who has been his counselor? </a:t>
            </a:r>
            <a:endParaRPr kumimoji="0" lang="en-US" sz="24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endParaRPr>
          </a:p>
        </p:txBody>
      </p:sp>
    </p:spTree>
    <p:extLst>
      <p:ext uri="{BB962C8B-B14F-4D97-AF65-F5344CB8AC3E}">
        <p14:creationId xmlns:p14="http://schemas.microsoft.com/office/powerpoint/2010/main" val="11948060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35320" y="777044"/>
            <a:ext cx="9144000" cy="5133198"/>
          </a:xfrm>
        </p:spPr>
        <p:txBody>
          <a:bodyPr>
            <a:noAutofit/>
          </a:bodyPr>
          <a:lstStyle/>
          <a:p>
            <a:pPr algn="ctr"/>
            <a:r>
              <a:rPr lang="en-US" sz="8800" dirty="0"/>
              <a:t>The Apostle Paul’s Use of </a:t>
            </a:r>
            <a:br>
              <a:rPr lang="en-US" sz="8800" dirty="0"/>
            </a:br>
            <a:r>
              <a:rPr lang="en-US" sz="8800" dirty="0">
                <a:solidFill>
                  <a:srgbClr val="FFFF99"/>
                </a:solidFill>
              </a:rPr>
              <a:t>Isaiah 40:13 in </a:t>
            </a:r>
            <a:br>
              <a:rPr lang="en-US" sz="8800" dirty="0">
                <a:solidFill>
                  <a:srgbClr val="FFFF99"/>
                </a:solidFill>
              </a:rPr>
            </a:br>
            <a:r>
              <a:rPr lang="en-US" sz="8800" dirty="0">
                <a:solidFill>
                  <a:srgbClr val="FFFF99"/>
                </a:solidFill>
              </a:rPr>
              <a:t>1 Cor 2:16</a:t>
            </a:r>
            <a:endParaRPr lang="en-US" sz="8800" dirty="0"/>
          </a:p>
        </p:txBody>
      </p:sp>
    </p:spTree>
    <p:extLst>
      <p:ext uri="{BB962C8B-B14F-4D97-AF65-F5344CB8AC3E}">
        <p14:creationId xmlns:p14="http://schemas.microsoft.com/office/powerpoint/2010/main" val="25347354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1"/>
            <a:ext cx="9144000" cy="96541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40:13</a:t>
            </a:r>
            <a:r>
              <a:rPr kumimoji="0" lang="en-US" sz="28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lang="en-US" sz="2800" b="0" i="1" u="none" strike="noStrike" baseline="0" dirty="0">
                <a:solidFill>
                  <a:schemeClr val="accent2"/>
                </a:solidFill>
                <a:latin typeface="Cambria" panose="02040503050406030204" pitchFamily="18" charset="0"/>
                <a:ea typeface="Cambria" panose="02040503050406030204" pitchFamily="18" charset="0"/>
              </a:rPr>
              <a:t>Who comprehends the mind of the LORD, or gives him instruction as his counselor? </a:t>
            </a:r>
            <a:r>
              <a:rPr lang="en-US" sz="2800" b="0" i="1" dirty="0">
                <a:solidFill>
                  <a:srgbClr val="ED7D31">
                    <a:lumMod val="60000"/>
                    <a:lumOff val="40000"/>
                  </a:srgbClr>
                </a:solidFill>
                <a:latin typeface="Cambria" panose="02040503050406030204" pitchFamily="18" charset="0"/>
                <a:ea typeface="Cambria" panose="02040503050406030204" pitchFamily="18" charset="0"/>
              </a:rPr>
              <a:t>(NET)</a:t>
            </a: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965419"/>
            <a:ext cx="9144000" cy="281776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8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rPr>
              <a:t>1 Cor 2:14</a:t>
            </a:r>
            <a:r>
              <a:rPr lang="en-US" sz="2800" b="0" i="1" dirty="0">
                <a:solidFill>
                  <a:srgbClr val="5B9BD5">
                    <a:lumMod val="40000"/>
                    <a:lumOff val="60000"/>
                  </a:srgbClr>
                </a:solidFill>
                <a:latin typeface="Cambria" panose="02040503050406030204" pitchFamily="18" charset="0"/>
                <a:ea typeface="Cambria" panose="02040503050406030204" pitchFamily="18" charset="0"/>
              </a:rPr>
              <a:t> The unbeliever does not receive the things of the Spirit of God, for they are foolishness to him. And he cannot understand them, because they are spiritually discerned. </a:t>
            </a:r>
            <a:r>
              <a:rPr lang="en-US" sz="2800" b="0" baseline="30000" dirty="0">
                <a:solidFill>
                  <a:prstClr val="white"/>
                </a:solidFill>
                <a:latin typeface="Cambria" panose="02040503050406030204" pitchFamily="18" charset="0"/>
                <a:ea typeface="Cambria" panose="02040503050406030204" pitchFamily="18" charset="0"/>
              </a:rPr>
              <a:t>15</a:t>
            </a:r>
            <a:r>
              <a:rPr lang="en-US" sz="2800" b="0" i="1" dirty="0">
                <a:solidFill>
                  <a:srgbClr val="5B9BD5">
                    <a:lumMod val="40000"/>
                    <a:lumOff val="60000"/>
                  </a:srgbClr>
                </a:solidFill>
                <a:latin typeface="Cambria" panose="02040503050406030204" pitchFamily="18" charset="0"/>
                <a:ea typeface="Cambria" panose="02040503050406030204" pitchFamily="18" charset="0"/>
              </a:rPr>
              <a:t> The one who is spiritual discerns all things, yet he himself is understood by no one. </a:t>
            </a:r>
            <a:r>
              <a:rPr lang="en-US" sz="2800" b="0" baseline="30000" dirty="0">
                <a:solidFill>
                  <a:prstClr val="white"/>
                </a:solidFill>
                <a:latin typeface="Cambria" panose="02040503050406030204" pitchFamily="18" charset="0"/>
                <a:ea typeface="Cambria" panose="02040503050406030204" pitchFamily="18" charset="0"/>
              </a:rPr>
              <a:t>16</a:t>
            </a:r>
            <a:r>
              <a:rPr lang="en-US" sz="2800" b="0" i="1" dirty="0">
                <a:solidFill>
                  <a:srgbClr val="5B9BD5">
                    <a:lumMod val="40000"/>
                    <a:lumOff val="60000"/>
                  </a:srgbClr>
                </a:solidFill>
                <a:latin typeface="Cambria" panose="02040503050406030204" pitchFamily="18" charset="0"/>
                <a:ea typeface="Cambria" panose="02040503050406030204" pitchFamily="18" charset="0"/>
              </a:rPr>
              <a:t> </a:t>
            </a:r>
            <a:r>
              <a:rPr lang="en-US" sz="2800" b="0" i="1" dirty="0">
                <a:solidFill>
                  <a:srgbClr val="00B0F0"/>
                </a:solidFill>
                <a:latin typeface="Cambria" panose="02040503050406030204" pitchFamily="18" charset="0"/>
                <a:ea typeface="Cambria" panose="02040503050406030204" pitchFamily="18" charset="0"/>
              </a:rPr>
              <a:t>For who has known the mind of the Lord, so as to advise him?</a:t>
            </a:r>
            <a:r>
              <a:rPr lang="en-US" sz="2800" b="0" i="1" dirty="0">
                <a:solidFill>
                  <a:srgbClr val="5B9BD5">
                    <a:lumMod val="40000"/>
                    <a:lumOff val="60000"/>
                  </a:srgbClr>
                </a:solidFill>
                <a:latin typeface="Cambria" panose="02040503050406030204" pitchFamily="18" charset="0"/>
                <a:ea typeface="Cambria" panose="02040503050406030204" pitchFamily="18" charset="0"/>
              </a:rPr>
              <a:t> But we have the mind of Christ. (NET)</a:t>
            </a:r>
            <a:endParaRPr kumimoji="0" lang="en-US" sz="28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endParaRPr>
          </a:p>
        </p:txBody>
      </p:sp>
    </p:spTree>
    <p:extLst>
      <p:ext uri="{BB962C8B-B14F-4D97-AF65-F5344CB8AC3E}">
        <p14:creationId xmlns:p14="http://schemas.microsoft.com/office/powerpoint/2010/main" val="30136848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1746386"/>
            <a:ext cx="8582802" cy="4772149"/>
          </a:xfrm>
        </p:spPr>
        <p:txBody>
          <a:bodyPr>
            <a:normAutofit fontScale="92500" lnSpcReduction="20000"/>
          </a:bodyPr>
          <a:lstStyle/>
          <a:p>
            <a:r>
              <a:rPr lang="en-US" dirty="0"/>
              <a:t>The Apostle Paul cites </a:t>
            </a:r>
            <a:r>
              <a:rPr lang="en-US" dirty="0">
                <a:solidFill>
                  <a:srgbClr val="FFFF99"/>
                </a:solidFill>
              </a:rPr>
              <a:t>Isaiah 40:3</a:t>
            </a:r>
            <a:r>
              <a:rPr lang="en-US" dirty="0"/>
              <a:t> in </a:t>
            </a:r>
            <a:r>
              <a:rPr lang="en-US" dirty="0">
                <a:solidFill>
                  <a:srgbClr val="FFFF99"/>
                </a:solidFill>
              </a:rPr>
              <a:t>1 Cor 2:16</a:t>
            </a:r>
            <a:r>
              <a:rPr lang="en-US" dirty="0"/>
              <a:t>, a section of the book where he is taking the Corinthians to task for their infatuation with worldly philosophy and wisdom.</a:t>
            </a:r>
          </a:p>
          <a:p>
            <a:r>
              <a:rPr lang="en-US" dirty="0"/>
              <a:t>Paul starts his argument all the way back in 1 Cor 1:18 where he begins by reminding them that “</a:t>
            </a:r>
            <a:r>
              <a:rPr lang="en-US" i="1" dirty="0">
                <a:solidFill>
                  <a:schemeClr val="accent1">
                    <a:lumMod val="40000"/>
                    <a:lumOff val="60000"/>
                  </a:schemeClr>
                </a:solidFill>
                <a:latin typeface="Cambria" panose="02040503050406030204" pitchFamily="18" charset="0"/>
                <a:ea typeface="Cambria" panose="02040503050406030204" pitchFamily="18" charset="0"/>
              </a:rPr>
              <a:t>the message about the cross is foolishness to those who are perishing, but to us who are being saved it is the power of God</a:t>
            </a:r>
            <a:r>
              <a:rPr lang="en-US" dirty="0"/>
              <a:t>. ”</a:t>
            </a:r>
          </a:p>
          <a:p>
            <a:r>
              <a:rPr lang="en-US" dirty="0"/>
              <a:t>He then goes on to show that Greeks, like the Jews, </a:t>
            </a:r>
            <a:r>
              <a:rPr lang="en-US" b="1" i="1" dirty="0"/>
              <a:t>reject</a:t>
            </a:r>
            <a:r>
              <a:rPr lang="en-US" dirty="0"/>
              <a:t> the cross of Christ: “</a:t>
            </a:r>
            <a:r>
              <a:rPr lang="en-US" i="1" dirty="0">
                <a:solidFill>
                  <a:schemeClr val="accent1">
                    <a:lumMod val="40000"/>
                    <a:lumOff val="60000"/>
                  </a:schemeClr>
                </a:solidFill>
                <a:latin typeface="Cambria" panose="02040503050406030204" pitchFamily="18" charset="0"/>
                <a:ea typeface="Cambria" panose="02040503050406030204" pitchFamily="18" charset="0"/>
              </a:rPr>
              <a:t>For Jews demand miraculous signs and Greeks ask for wisdom</a:t>
            </a:r>
            <a:r>
              <a:rPr lang="en-US" dirty="0"/>
              <a:t>” (1 Cor 1:22)</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Hodge, Charles.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An Exposition of 1 Corinthians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119)</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7"/>
            <a:ext cx="9144000" cy="74505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40:13</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2400" b="0" i="1" u="none" strike="noStrike" kern="1200" cap="none" spc="0" normalizeH="0" baseline="0" noProof="0" dirty="0">
                <a:ln>
                  <a:noFill/>
                </a:ln>
                <a:solidFill>
                  <a:srgbClr val="ED7D31"/>
                </a:solidFill>
                <a:effectLst/>
                <a:uLnTx/>
                <a:uFillTx/>
                <a:latin typeface="Cambria" panose="02040503050406030204" pitchFamily="18" charset="0"/>
                <a:ea typeface="Cambria" panose="02040503050406030204" pitchFamily="18" charset="0"/>
                <a:cs typeface="+mj-cs"/>
              </a:rPr>
              <a:t>Who comprehends the mind of the LORD, or gives him instruction as his counselor? </a:t>
            </a:r>
            <a:endPar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761348"/>
            <a:ext cx="9144000" cy="83983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rPr>
              <a:t>1 Cor 2:</a:t>
            </a:r>
            <a:r>
              <a:rPr lang="en-US" sz="2400" b="0" baseline="30000" dirty="0">
                <a:solidFill>
                  <a:prstClr val="white"/>
                </a:solidFill>
                <a:latin typeface="Cambria" panose="02040503050406030204" pitchFamily="18" charset="0"/>
                <a:ea typeface="Cambria" panose="02040503050406030204" pitchFamily="18" charset="0"/>
              </a:rPr>
              <a:t>16</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lang="en-US" sz="2400" b="0" i="1" dirty="0">
                <a:solidFill>
                  <a:srgbClr val="00B0F0"/>
                </a:solidFill>
                <a:latin typeface="Cambria" panose="02040503050406030204" pitchFamily="18" charset="0"/>
                <a:ea typeface="Cambria" panose="02040503050406030204" pitchFamily="18" charset="0"/>
              </a:rPr>
              <a:t>For who has known the mind of the Lord, so as to advise him?</a:t>
            </a:r>
            <a:r>
              <a:rPr lang="en-US" sz="2400" b="0" i="1" dirty="0">
                <a:solidFill>
                  <a:srgbClr val="5B9BD5">
                    <a:lumMod val="40000"/>
                    <a:lumOff val="60000"/>
                  </a:srgbClr>
                </a:solidFill>
                <a:latin typeface="Cambria" panose="02040503050406030204" pitchFamily="18" charset="0"/>
                <a:ea typeface="Cambria" panose="02040503050406030204" pitchFamily="18" charset="0"/>
              </a:rPr>
              <a:t> But we have the mind of Christ.</a:t>
            </a:r>
            <a:endParaRPr kumimoji="0" lang="en-US" sz="24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endParaRPr>
          </a:p>
        </p:txBody>
      </p:sp>
    </p:spTree>
    <p:extLst>
      <p:ext uri="{BB962C8B-B14F-4D97-AF65-F5344CB8AC3E}">
        <p14:creationId xmlns:p14="http://schemas.microsoft.com/office/powerpoint/2010/main" val="12468186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1746386"/>
            <a:ext cx="8582802" cy="4772149"/>
          </a:xfrm>
        </p:spPr>
        <p:txBody>
          <a:bodyPr>
            <a:normAutofit fontScale="92500" lnSpcReduction="10000"/>
          </a:bodyPr>
          <a:lstStyle/>
          <a:p>
            <a:r>
              <a:rPr lang="en-US" dirty="0"/>
              <a:t>He then reminds them that when he first came to them, he did </a:t>
            </a:r>
            <a:r>
              <a:rPr lang="en-US" b="1" i="1" dirty="0"/>
              <a:t>not</a:t>
            </a:r>
            <a:r>
              <a:rPr lang="en-US" dirty="0"/>
              <a:t> come with words taught by worldly “</a:t>
            </a:r>
            <a:r>
              <a:rPr lang="en-US" i="1" dirty="0">
                <a:solidFill>
                  <a:schemeClr val="accent1">
                    <a:lumMod val="40000"/>
                    <a:lumOff val="60000"/>
                  </a:schemeClr>
                </a:solidFill>
                <a:latin typeface="Cambria" panose="02040503050406030204" pitchFamily="18" charset="0"/>
                <a:ea typeface="Cambria" panose="02040503050406030204" pitchFamily="18" charset="0"/>
              </a:rPr>
              <a:t>human wisdom, but with those taught by the Spirit, explaining spiritual things to spiritual people</a:t>
            </a:r>
            <a:r>
              <a:rPr lang="en-US" dirty="0"/>
              <a:t>” (1 Cor 2:13)</a:t>
            </a:r>
          </a:p>
          <a:p>
            <a:r>
              <a:rPr lang="en-US" dirty="0"/>
              <a:t>The philosophers of Greece and the scribes among the Jews had sat in judgment of Paul, and pronounced his preaching foolishness.</a:t>
            </a:r>
          </a:p>
          <a:p>
            <a:r>
              <a:rPr lang="en-US" dirty="0"/>
              <a:t>But </a:t>
            </a:r>
            <a:r>
              <a:rPr lang="en-US" b="1" i="1" dirty="0"/>
              <a:t>they</a:t>
            </a:r>
            <a:r>
              <a:rPr lang="en-US" dirty="0"/>
              <a:t> are not competent judges: “</a:t>
            </a:r>
            <a:r>
              <a:rPr lang="en-US" i="1" dirty="0">
                <a:solidFill>
                  <a:srgbClr val="5B9BD5">
                    <a:lumMod val="40000"/>
                    <a:lumOff val="60000"/>
                  </a:srgbClr>
                </a:solidFill>
                <a:latin typeface="Cambria" panose="02040503050406030204" pitchFamily="18" charset="0"/>
                <a:ea typeface="Cambria" panose="02040503050406030204" pitchFamily="18" charset="0"/>
              </a:rPr>
              <a:t>The unbeliever does not </a:t>
            </a:r>
            <a:r>
              <a:rPr lang="en-US" i="1" dirty="0">
                <a:solidFill>
                  <a:srgbClr val="00B0F0"/>
                </a:solidFill>
                <a:latin typeface="Cambria" panose="02040503050406030204" pitchFamily="18" charset="0"/>
                <a:ea typeface="Cambria" panose="02040503050406030204" pitchFamily="18" charset="0"/>
              </a:rPr>
              <a:t>receive</a:t>
            </a:r>
            <a:r>
              <a:rPr lang="en-US" i="1" dirty="0">
                <a:solidFill>
                  <a:srgbClr val="5B9BD5">
                    <a:lumMod val="40000"/>
                    <a:lumOff val="60000"/>
                  </a:srgbClr>
                </a:solidFill>
                <a:latin typeface="Cambria" panose="02040503050406030204" pitchFamily="18" charset="0"/>
                <a:ea typeface="Cambria" panose="02040503050406030204" pitchFamily="18" charset="0"/>
              </a:rPr>
              <a:t> the things of the Spirit of God… and he </a:t>
            </a:r>
            <a:r>
              <a:rPr lang="en-US" i="1" dirty="0">
                <a:solidFill>
                  <a:srgbClr val="00B0F0"/>
                </a:solidFill>
                <a:latin typeface="Cambria" panose="02040503050406030204" pitchFamily="18" charset="0"/>
                <a:ea typeface="Cambria" panose="02040503050406030204" pitchFamily="18" charset="0"/>
              </a:rPr>
              <a:t>cannot understand</a:t>
            </a:r>
            <a:r>
              <a:rPr lang="en-US" i="1" dirty="0">
                <a:solidFill>
                  <a:srgbClr val="5B9BD5">
                    <a:lumMod val="40000"/>
                    <a:lumOff val="60000"/>
                  </a:srgbClr>
                </a:solidFill>
                <a:latin typeface="Cambria" panose="02040503050406030204" pitchFamily="18" charset="0"/>
                <a:ea typeface="Cambria" panose="02040503050406030204" pitchFamily="18" charset="0"/>
              </a:rPr>
              <a:t> them, because they are </a:t>
            </a:r>
            <a:r>
              <a:rPr lang="en-US" i="1" dirty="0">
                <a:solidFill>
                  <a:srgbClr val="00B0F0"/>
                </a:solidFill>
                <a:latin typeface="Cambria" panose="02040503050406030204" pitchFamily="18" charset="0"/>
                <a:ea typeface="Cambria" panose="02040503050406030204" pitchFamily="18" charset="0"/>
              </a:rPr>
              <a:t>spiritually discerned</a:t>
            </a:r>
            <a:r>
              <a:rPr lang="en-US" dirty="0"/>
              <a:t>” (1 Cor 2:14)</a:t>
            </a:r>
          </a:p>
          <a:p>
            <a:endParaRPr lang="en-US" dirty="0"/>
          </a:p>
          <a:p>
            <a:endParaRPr lang="en-US" dirty="0"/>
          </a:p>
          <a:p>
            <a:endParaRPr lang="en-US" dirty="0"/>
          </a:p>
          <a:p>
            <a:endParaRPr lang="en-US" dirty="0"/>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Hodge, Charles.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An Exposition of 1 Corinthians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119)</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7"/>
            <a:ext cx="9144000" cy="74505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40:13</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2400" b="0" i="1" u="none" strike="noStrike" kern="1200" cap="none" spc="0" normalizeH="0" baseline="0" noProof="0" dirty="0">
                <a:ln>
                  <a:noFill/>
                </a:ln>
                <a:solidFill>
                  <a:srgbClr val="ED7D31"/>
                </a:solidFill>
                <a:effectLst/>
                <a:uLnTx/>
                <a:uFillTx/>
                <a:latin typeface="Cambria" panose="02040503050406030204" pitchFamily="18" charset="0"/>
                <a:ea typeface="Cambria" panose="02040503050406030204" pitchFamily="18" charset="0"/>
                <a:cs typeface="+mj-cs"/>
              </a:rPr>
              <a:t>Who comprehends the mind of the LORD, or gives him instruction as his counselor? </a:t>
            </a:r>
            <a:endPar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761348"/>
            <a:ext cx="9144000" cy="83983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rPr>
              <a:t>1 Cor 2:</a:t>
            </a:r>
            <a:r>
              <a:rPr lang="en-US" sz="2400" b="0" baseline="30000" dirty="0">
                <a:solidFill>
                  <a:prstClr val="white"/>
                </a:solidFill>
                <a:latin typeface="Cambria" panose="02040503050406030204" pitchFamily="18" charset="0"/>
                <a:ea typeface="Cambria" panose="02040503050406030204" pitchFamily="18" charset="0"/>
              </a:rPr>
              <a:t>16</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lang="en-US" sz="2400" b="0" i="1" dirty="0">
                <a:solidFill>
                  <a:srgbClr val="00B0F0"/>
                </a:solidFill>
                <a:latin typeface="Cambria" panose="02040503050406030204" pitchFamily="18" charset="0"/>
                <a:ea typeface="Cambria" panose="02040503050406030204" pitchFamily="18" charset="0"/>
              </a:rPr>
              <a:t>For who has known the mind of the Lord, so as to advise him?</a:t>
            </a:r>
            <a:r>
              <a:rPr lang="en-US" sz="2400" b="0" i="1" dirty="0">
                <a:solidFill>
                  <a:srgbClr val="5B9BD5">
                    <a:lumMod val="40000"/>
                    <a:lumOff val="60000"/>
                  </a:srgbClr>
                </a:solidFill>
                <a:latin typeface="Cambria" panose="02040503050406030204" pitchFamily="18" charset="0"/>
                <a:ea typeface="Cambria" panose="02040503050406030204" pitchFamily="18" charset="0"/>
              </a:rPr>
              <a:t> But we have the mind of Christ.</a:t>
            </a:r>
            <a:endParaRPr kumimoji="0" lang="en-US" sz="24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endParaRPr>
          </a:p>
        </p:txBody>
      </p:sp>
    </p:spTree>
    <p:extLst>
      <p:ext uri="{BB962C8B-B14F-4D97-AF65-F5344CB8AC3E}">
        <p14:creationId xmlns:p14="http://schemas.microsoft.com/office/powerpoint/2010/main" val="3980272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090998"/>
          </a:xfrm>
        </p:spPr>
        <p:txBody>
          <a:bodyPr>
            <a:noAutofit/>
          </a:bodyPr>
          <a:lstStyle/>
          <a:p>
            <a:r>
              <a:rPr lang="en-US" sz="3600" dirty="0"/>
              <a:t>The Incomparable Greatness of the Lord</a:t>
            </a:r>
            <a:br>
              <a:rPr lang="en-US" sz="3600" dirty="0"/>
            </a:br>
            <a:r>
              <a:rPr lang="en-US" sz="3600" dirty="0"/>
              <a:t>(40:12-31)</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8868" y="1091001"/>
            <a:ext cx="8959550" cy="5554313"/>
          </a:xfrm>
        </p:spPr>
        <p:txBody>
          <a:bodyPr>
            <a:normAutofit fontScale="92500" lnSpcReduction="10000"/>
          </a:bodyPr>
          <a:lstStyle/>
          <a:p>
            <a:pPr marL="571500" indent="-342900">
              <a:spcBef>
                <a:spcPts val="600"/>
              </a:spcBef>
            </a:pPr>
            <a:r>
              <a:rPr lang="en-US" dirty="0"/>
              <a:t>Israel’s initial reaction to the great promises of God’s deliverance given in the previous section (</a:t>
            </a:r>
            <a:r>
              <a:rPr lang="en-US" dirty="0">
                <a:solidFill>
                  <a:srgbClr val="FFFF99"/>
                </a:solidFill>
              </a:rPr>
              <a:t>Isaiah 40:1-11</a:t>
            </a:r>
            <a:r>
              <a:rPr lang="en-US" dirty="0"/>
              <a:t>) </a:t>
            </a:r>
            <a:r>
              <a:rPr lang="en-US" b="1" i="1" dirty="0"/>
              <a:t>may</a:t>
            </a:r>
            <a:r>
              <a:rPr lang="en-US" dirty="0"/>
              <a:t> well have been: “How is this possible? No nation has ever returned from a captivity and survived!” </a:t>
            </a:r>
          </a:p>
          <a:p>
            <a:pPr marL="571500" indent="-342900">
              <a:spcBef>
                <a:spcPts val="600"/>
              </a:spcBef>
            </a:pPr>
            <a:r>
              <a:rPr lang="en-US" dirty="0"/>
              <a:t>To </a:t>
            </a:r>
            <a:r>
              <a:rPr lang="en-US" b="1" i="1" dirty="0"/>
              <a:t>address</a:t>
            </a:r>
            <a:r>
              <a:rPr lang="en-US" dirty="0"/>
              <a:t> this concern, Isaiah to </a:t>
            </a:r>
            <a:r>
              <a:rPr lang="en-US" b="1" i="1" dirty="0"/>
              <a:t>now</a:t>
            </a:r>
            <a:r>
              <a:rPr lang="en-US" dirty="0"/>
              <a:t> directs the attention of the nation to the Lord </a:t>
            </a:r>
            <a:r>
              <a:rPr lang="en-US" b="1" i="1" dirty="0"/>
              <a:t>himself</a:t>
            </a:r>
            <a:r>
              <a:rPr lang="en-US" dirty="0"/>
              <a:t>. </a:t>
            </a:r>
          </a:p>
          <a:p>
            <a:pPr marL="571500" indent="-342900">
              <a:spcBef>
                <a:spcPts val="600"/>
              </a:spcBef>
            </a:pPr>
            <a:r>
              <a:rPr lang="en-US" dirty="0"/>
              <a:t>If they will keep in mind who the LORD </a:t>
            </a:r>
            <a:r>
              <a:rPr lang="en-US" b="1" i="1" dirty="0"/>
              <a:t>really is</a:t>
            </a:r>
            <a:r>
              <a:rPr lang="en-US" dirty="0"/>
              <a:t>, they will know </a:t>
            </a:r>
            <a:r>
              <a:rPr lang="en-US" b="1" i="1" dirty="0"/>
              <a:t>without a doubt </a:t>
            </a:r>
            <a:r>
              <a:rPr lang="en-US" dirty="0"/>
              <a:t>that the LORD truly </a:t>
            </a:r>
            <a:r>
              <a:rPr lang="en-US" b="1" i="1" dirty="0"/>
              <a:t>can</a:t>
            </a:r>
            <a:r>
              <a:rPr lang="en-US" dirty="0"/>
              <a:t> deliver them. </a:t>
            </a:r>
          </a:p>
          <a:p>
            <a:pPr marL="571500" indent="-342900">
              <a:spcBef>
                <a:spcPts val="600"/>
              </a:spcBef>
            </a:pPr>
            <a:r>
              <a:rPr lang="en-US" dirty="0"/>
              <a:t>It is with this in mind that the incomparable greatness of the LORD is now very emphatically set forth by the prophet.</a:t>
            </a:r>
          </a:p>
        </p:txBody>
      </p:sp>
      <p:sp>
        <p:nvSpPr>
          <p:cNvPr id="4" name="TextBox 3">
            <a:extLst>
              <a:ext uri="{FF2B5EF4-FFF2-40B4-BE49-F238E27FC236}">
                <a16:creationId xmlns:a16="http://schemas.microsoft.com/office/drawing/2014/main" id="{491AF8F3-CBB7-52CF-1C18-DC1FB0362DD9}"/>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Leupold, H. C. Exposition of Isaiah, Volume 2 – p. 29</a:t>
            </a:r>
          </a:p>
        </p:txBody>
      </p:sp>
    </p:spTree>
    <p:extLst>
      <p:ext uri="{BB962C8B-B14F-4D97-AF65-F5344CB8AC3E}">
        <p14:creationId xmlns:p14="http://schemas.microsoft.com/office/powerpoint/2010/main" val="25018547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1746386"/>
            <a:ext cx="8582802" cy="4772149"/>
          </a:xfrm>
        </p:spPr>
        <p:txBody>
          <a:bodyPr>
            <a:normAutofit lnSpcReduction="10000"/>
          </a:bodyPr>
          <a:lstStyle/>
          <a:p>
            <a:r>
              <a:rPr lang="en-US" dirty="0"/>
              <a:t>Paul then states: “</a:t>
            </a:r>
            <a:r>
              <a:rPr lang="en-US" sz="3200" b="0" i="1" dirty="0">
                <a:solidFill>
                  <a:srgbClr val="5B9BD5">
                    <a:lumMod val="40000"/>
                    <a:lumOff val="60000"/>
                  </a:srgbClr>
                </a:solidFill>
                <a:latin typeface="Cambria" panose="02040503050406030204" pitchFamily="18" charset="0"/>
                <a:ea typeface="Cambria" panose="02040503050406030204" pitchFamily="18" charset="0"/>
              </a:rPr>
              <a:t>The one who is spiritual discerns </a:t>
            </a:r>
            <a:r>
              <a:rPr lang="en-US" i="1" dirty="0">
                <a:solidFill>
                  <a:srgbClr val="5B9BD5">
                    <a:lumMod val="40000"/>
                    <a:lumOff val="60000"/>
                  </a:srgbClr>
                </a:solidFill>
                <a:latin typeface="Cambria" panose="02040503050406030204" pitchFamily="18" charset="0"/>
                <a:ea typeface="Cambria" panose="02040503050406030204" pitchFamily="18" charset="0"/>
              </a:rPr>
              <a:t>all things yet he himself is understood by no one</a:t>
            </a:r>
            <a:r>
              <a:rPr lang="en-US" dirty="0"/>
              <a:t>” (1Cor 2:15) </a:t>
            </a:r>
          </a:p>
          <a:p>
            <a:r>
              <a:rPr lang="en-US" dirty="0"/>
              <a:t>The “</a:t>
            </a:r>
            <a:r>
              <a:rPr lang="en-US" sz="3200" b="0" i="1" dirty="0">
                <a:solidFill>
                  <a:srgbClr val="5B9BD5">
                    <a:lumMod val="40000"/>
                    <a:lumOff val="60000"/>
                  </a:srgbClr>
                </a:solidFill>
                <a:latin typeface="Cambria" panose="02040503050406030204" pitchFamily="18" charset="0"/>
                <a:ea typeface="Cambria" panose="02040503050406030204" pitchFamily="18" charset="0"/>
              </a:rPr>
              <a:t>all things</a:t>
            </a:r>
            <a:r>
              <a:rPr lang="en-US" dirty="0"/>
              <a:t>” here are limited by the context to the things of the Spirit. </a:t>
            </a:r>
          </a:p>
          <a:p>
            <a:r>
              <a:rPr lang="en-US" dirty="0"/>
              <a:t>So in other words, the point Paul is making here is that “</a:t>
            </a:r>
            <a:r>
              <a:rPr lang="en-US" i="1" dirty="0">
                <a:solidFill>
                  <a:srgbClr val="5B9BD5">
                    <a:lumMod val="40000"/>
                    <a:lumOff val="60000"/>
                  </a:srgbClr>
                </a:solidFill>
                <a:latin typeface="Cambria" panose="02040503050406030204" pitchFamily="18" charset="0"/>
                <a:ea typeface="Cambria" panose="02040503050406030204" pitchFamily="18" charset="0"/>
              </a:rPr>
              <a:t>one who is spiritual</a:t>
            </a:r>
            <a:r>
              <a:rPr lang="en-US" dirty="0"/>
              <a:t>” (i.e. a believer) is able to discern the things which can only be discerned spiritually, and yet he himself is not properly appreciated or valued by “</a:t>
            </a:r>
            <a:r>
              <a:rPr lang="en-US" i="1" dirty="0">
                <a:solidFill>
                  <a:srgbClr val="5B9BD5">
                    <a:lumMod val="40000"/>
                    <a:lumOff val="60000"/>
                  </a:srgbClr>
                </a:solidFill>
                <a:latin typeface="Cambria" panose="02040503050406030204" pitchFamily="18" charset="0"/>
                <a:ea typeface="Cambria" panose="02040503050406030204" pitchFamily="18" charset="0"/>
              </a:rPr>
              <a:t>the unbeliever </a:t>
            </a:r>
            <a:r>
              <a:rPr lang="en-US" dirty="0"/>
              <a:t>”.</a:t>
            </a:r>
          </a:p>
          <a:p>
            <a:endParaRPr lang="en-US" dirty="0"/>
          </a:p>
          <a:p>
            <a:endParaRPr lang="en-US" dirty="0"/>
          </a:p>
          <a:p>
            <a:endParaRPr lang="en-US" dirty="0"/>
          </a:p>
          <a:p>
            <a:endParaRPr lang="en-US" dirty="0"/>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Hodge, Charles.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An Exposition of 1 Corinthians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119)</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7"/>
            <a:ext cx="9144000" cy="74505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40:13</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2400" b="0" i="1" u="none" strike="noStrike" kern="1200" cap="none" spc="0" normalizeH="0" baseline="0" noProof="0" dirty="0">
                <a:ln>
                  <a:noFill/>
                </a:ln>
                <a:solidFill>
                  <a:srgbClr val="ED7D31"/>
                </a:solidFill>
                <a:effectLst/>
                <a:uLnTx/>
                <a:uFillTx/>
                <a:latin typeface="Cambria" panose="02040503050406030204" pitchFamily="18" charset="0"/>
                <a:ea typeface="Cambria" panose="02040503050406030204" pitchFamily="18" charset="0"/>
                <a:cs typeface="+mj-cs"/>
              </a:rPr>
              <a:t>Who comprehends the mind of the LORD, or gives him instruction as his counselor? </a:t>
            </a:r>
            <a:endPar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761348"/>
            <a:ext cx="9144000" cy="83983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rPr>
              <a:t>1 Cor 2:</a:t>
            </a:r>
            <a:r>
              <a:rPr lang="en-US" sz="2400" b="0" baseline="30000" dirty="0">
                <a:solidFill>
                  <a:prstClr val="white"/>
                </a:solidFill>
                <a:latin typeface="Cambria" panose="02040503050406030204" pitchFamily="18" charset="0"/>
                <a:ea typeface="Cambria" panose="02040503050406030204" pitchFamily="18" charset="0"/>
              </a:rPr>
              <a:t>16</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lang="en-US" sz="2400" b="0" i="1" dirty="0">
                <a:solidFill>
                  <a:srgbClr val="00B0F0"/>
                </a:solidFill>
                <a:latin typeface="Cambria" panose="02040503050406030204" pitchFamily="18" charset="0"/>
                <a:ea typeface="Cambria" panose="02040503050406030204" pitchFamily="18" charset="0"/>
              </a:rPr>
              <a:t>For who has known the mind of the Lord, so as to advise him?</a:t>
            </a:r>
            <a:r>
              <a:rPr lang="en-US" sz="2400" b="0" i="1" dirty="0">
                <a:solidFill>
                  <a:srgbClr val="5B9BD5">
                    <a:lumMod val="40000"/>
                    <a:lumOff val="60000"/>
                  </a:srgbClr>
                </a:solidFill>
                <a:latin typeface="Cambria" panose="02040503050406030204" pitchFamily="18" charset="0"/>
                <a:ea typeface="Cambria" panose="02040503050406030204" pitchFamily="18" charset="0"/>
              </a:rPr>
              <a:t> But we have the mind of Christ.</a:t>
            </a:r>
            <a:endParaRPr kumimoji="0" lang="en-US" sz="24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endParaRPr>
          </a:p>
        </p:txBody>
      </p:sp>
    </p:spTree>
    <p:extLst>
      <p:ext uri="{BB962C8B-B14F-4D97-AF65-F5344CB8AC3E}">
        <p14:creationId xmlns:p14="http://schemas.microsoft.com/office/powerpoint/2010/main" val="36442707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25730" y="1746386"/>
            <a:ext cx="8582802" cy="4772149"/>
          </a:xfrm>
        </p:spPr>
        <p:txBody>
          <a:bodyPr>
            <a:normAutofit fontScale="92500" lnSpcReduction="20000"/>
          </a:bodyPr>
          <a:lstStyle/>
          <a:p>
            <a:r>
              <a:rPr lang="en-US" dirty="0"/>
              <a:t>Paul then gives Biblical </a:t>
            </a:r>
            <a:r>
              <a:rPr lang="en-US" b="1" i="1" dirty="0"/>
              <a:t>support</a:t>
            </a:r>
            <a:r>
              <a:rPr lang="en-US" dirty="0"/>
              <a:t> for this idea by citing </a:t>
            </a:r>
            <a:r>
              <a:rPr lang="en-US" dirty="0">
                <a:solidFill>
                  <a:srgbClr val="FFFF99"/>
                </a:solidFill>
              </a:rPr>
              <a:t>Isaiah 40:3</a:t>
            </a:r>
            <a:r>
              <a:rPr lang="en-US" dirty="0"/>
              <a:t>: </a:t>
            </a:r>
            <a:r>
              <a:rPr lang="en-US" i="1" dirty="0">
                <a:solidFill>
                  <a:srgbClr val="00B0F0"/>
                </a:solidFill>
                <a:latin typeface="Cambria" panose="02040503050406030204" pitchFamily="18" charset="0"/>
                <a:ea typeface="Cambria" panose="02040503050406030204" pitchFamily="18" charset="0"/>
              </a:rPr>
              <a:t>For who has known the mind of the Lord, so as to advise him?</a:t>
            </a:r>
            <a:r>
              <a:rPr lang="en-US" i="1" dirty="0">
                <a:solidFill>
                  <a:srgbClr val="5B9BD5">
                    <a:lumMod val="40000"/>
                    <a:lumOff val="60000"/>
                  </a:srgbClr>
                </a:solidFill>
                <a:latin typeface="Cambria" panose="02040503050406030204" pitchFamily="18" charset="0"/>
                <a:ea typeface="Cambria" panose="02040503050406030204" pitchFamily="18" charset="0"/>
              </a:rPr>
              <a:t> But we have the mind of Christ.</a:t>
            </a:r>
            <a:endParaRPr lang="en-US" dirty="0"/>
          </a:p>
          <a:p>
            <a:r>
              <a:rPr lang="en-US" dirty="0"/>
              <a:t>So, Paul’s argument here goes like this:</a:t>
            </a:r>
          </a:p>
          <a:p>
            <a:pPr lvl="1"/>
            <a:r>
              <a:rPr lang="en-US" dirty="0"/>
              <a:t>Isaiah 40:3 asks a rhetorical question: “</a:t>
            </a:r>
            <a:r>
              <a:rPr lang="en-US" sz="2800" b="0" i="1" dirty="0">
                <a:solidFill>
                  <a:srgbClr val="00B0F0"/>
                </a:solidFill>
                <a:latin typeface="Cambria" panose="02040503050406030204" pitchFamily="18" charset="0"/>
                <a:ea typeface="Cambria" panose="02040503050406030204" pitchFamily="18" charset="0"/>
              </a:rPr>
              <a:t>who has known the mind of the Lord, so as to advise him?</a:t>
            </a:r>
            <a:r>
              <a:rPr lang="en-US" sz="2800" b="0" i="1" dirty="0">
                <a:solidFill>
                  <a:srgbClr val="5B9BD5">
                    <a:lumMod val="40000"/>
                    <a:lumOff val="60000"/>
                  </a:srgbClr>
                </a:solidFill>
                <a:latin typeface="Cambria" panose="02040503050406030204" pitchFamily="18" charset="0"/>
                <a:ea typeface="Cambria" panose="02040503050406030204" pitchFamily="18" charset="0"/>
              </a:rPr>
              <a:t> </a:t>
            </a:r>
            <a:r>
              <a:rPr lang="en-US" dirty="0"/>
              <a:t>”</a:t>
            </a:r>
          </a:p>
          <a:p>
            <a:pPr lvl="1"/>
            <a:r>
              <a:rPr lang="en-US" dirty="0"/>
              <a:t>Answer: “No one!”</a:t>
            </a:r>
          </a:p>
          <a:p>
            <a:pPr lvl="1"/>
            <a:r>
              <a:rPr lang="en-US" sz="2800" b="0" i="1" dirty="0">
                <a:solidFill>
                  <a:srgbClr val="5B9BD5">
                    <a:lumMod val="40000"/>
                    <a:lumOff val="60000"/>
                  </a:srgbClr>
                </a:solidFill>
                <a:latin typeface="Cambria" panose="02040503050406030204" pitchFamily="18" charset="0"/>
                <a:ea typeface="Cambria" panose="02040503050406030204" pitchFamily="18" charset="0"/>
              </a:rPr>
              <a:t>But we [</a:t>
            </a:r>
            <a:r>
              <a:rPr lang="en-US" i="1" dirty="0">
                <a:solidFill>
                  <a:srgbClr val="5B9BD5">
                    <a:lumMod val="40000"/>
                    <a:lumOff val="60000"/>
                  </a:srgbClr>
                </a:solidFill>
                <a:latin typeface="Cambria" panose="02040503050406030204" pitchFamily="18" charset="0"/>
                <a:ea typeface="Cambria" panose="02040503050406030204" pitchFamily="18" charset="0"/>
              </a:rPr>
              <a:t>believers] </a:t>
            </a:r>
            <a:r>
              <a:rPr lang="en-US" sz="2800" b="0" i="1" dirty="0">
                <a:solidFill>
                  <a:srgbClr val="00B0F0"/>
                </a:solidFill>
                <a:latin typeface="Cambria" panose="02040503050406030204" pitchFamily="18" charset="0"/>
                <a:ea typeface="Cambria" panose="02040503050406030204" pitchFamily="18" charset="0"/>
              </a:rPr>
              <a:t>have</a:t>
            </a:r>
            <a:r>
              <a:rPr lang="en-US" sz="2800" b="0" i="1" dirty="0">
                <a:solidFill>
                  <a:srgbClr val="5B9BD5">
                    <a:lumMod val="40000"/>
                    <a:lumOff val="60000"/>
                  </a:srgbClr>
                </a:solidFill>
                <a:latin typeface="Cambria" panose="02040503050406030204" pitchFamily="18" charset="0"/>
                <a:ea typeface="Cambria" panose="02040503050406030204" pitchFamily="18" charset="0"/>
              </a:rPr>
              <a:t> the mind of Christ [i.e., the Lord].</a:t>
            </a:r>
            <a:endParaRPr lang="en-US" dirty="0"/>
          </a:p>
          <a:p>
            <a:pPr lvl="1"/>
            <a:r>
              <a:rPr lang="en-US" dirty="0"/>
              <a:t>Therefore no one can instruct or judge us – that is to say, because unbelievers have </a:t>
            </a:r>
            <a:r>
              <a:rPr lang="en-US" b="1" i="1" dirty="0"/>
              <a:t>not</a:t>
            </a:r>
            <a:r>
              <a:rPr lang="en-US" dirty="0"/>
              <a:t> been given spiritual discernment by the Spirit of Christ, they are not in a position to properly understand or appreciate the things we as believers have received from Christ.</a:t>
            </a:r>
          </a:p>
          <a:p>
            <a:endParaRPr lang="en-US" dirty="0"/>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6"/>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Hodge, Charles.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An Exposition of 1 Corinthians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 119)</a:t>
            </a: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0" y="16297"/>
            <a:ext cx="9144000" cy="74505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cs typeface="+mj-cs"/>
              </a:rPr>
              <a:t>Isaiah 40:13</a:t>
            </a:r>
            <a:r>
              <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rPr>
              <a:t> </a:t>
            </a:r>
            <a:r>
              <a:rPr kumimoji="0" lang="en-US" sz="2400" b="0" i="1" u="none" strike="noStrike" kern="1200" cap="none" spc="0" normalizeH="0" baseline="0" noProof="0" dirty="0">
                <a:ln>
                  <a:noFill/>
                </a:ln>
                <a:solidFill>
                  <a:srgbClr val="ED7D31"/>
                </a:solidFill>
                <a:effectLst/>
                <a:uLnTx/>
                <a:uFillTx/>
                <a:latin typeface="Cambria" panose="02040503050406030204" pitchFamily="18" charset="0"/>
                <a:ea typeface="Cambria" panose="02040503050406030204" pitchFamily="18" charset="0"/>
                <a:cs typeface="+mj-cs"/>
              </a:rPr>
              <a:t>Who comprehends the mind of the LORD, or gives him instruction as his counselor? </a:t>
            </a:r>
            <a:endParaRPr kumimoji="0" lang="en-US" sz="2400" b="0" i="1" u="none" strike="noStrike" kern="1200" cap="none" spc="0" normalizeH="0" baseline="0" noProof="0" dirty="0">
              <a:ln>
                <a:noFill/>
              </a:ln>
              <a:solidFill>
                <a:srgbClr val="ED7D31">
                  <a:lumMod val="60000"/>
                  <a:lumOff val="40000"/>
                </a:srgbClr>
              </a:solidFill>
              <a:effectLst/>
              <a:uLnTx/>
              <a:uFillTx/>
              <a:latin typeface="Cambria" panose="02040503050406030204" pitchFamily="18" charset="0"/>
              <a:ea typeface="Cambria" panose="02040503050406030204" pitchFamily="18" charset="0"/>
              <a:cs typeface="+mj-cs"/>
            </a:endParaRP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761348"/>
            <a:ext cx="9144000" cy="83983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uLnTx/>
                <a:uFillTx/>
                <a:latin typeface="Cambria" panose="02040503050406030204" pitchFamily="18" charset="0"/>
                <a:ea typeface="Cambria" panose="02040503050406030204" pitchFamily="18" charset="0"/>
              </a:rPr>
              <a:t>1 Cor 2:</a:t>
            </a:r>
            <a:r>
              <a:rPr lang="en-US" sz="2400" b="0" baseline="30000" dirty="0">
                <a:solidFill>
                  <a:prstClr val="white"/>
                </a:solidFill>
                <a:latin typeface="Cambria" panose="02040503050406030204" pitchFamily="18" charset="0"/>
                <a:ea typeface="Cambria" panose="02040503050406030204" pitchFamily="18" charset="0"/>
              </a:rPr>
              <a:t>16</a:t>
            </a:r>
            <a:r>
              <a:rPr lang="en-US" sz="2400" b="0" i="1" dirty="0">
                <a:solidFill>
                  <a:srgbClr val="5B9BD5">
                    <a:lumMod val="40000"/>
                    <a:lumOff val="60000"/>
                  </a:srgbClr>
                </a:solidFill>
                <a:latin typeface="Cambria" panose="02040503050406030204" pitchFamily="18" charset="0"/>
                <a:ea typeface="Cambria" panose="02040503050406030204" pitchFamily="18" charset="0"/>
              </a:rPr>
              <a:t> </a:t>
            </a:r>
            <a:r>
              <a:rPr lang="en-US" sz="2400" b="0" i="1" dirty="0">
                <a:solidFill>
                  <a:srgbClr val="00B0F0"/>
                </a:solidFill>
                <a:latin typeface="Cambria" panose="02040503050406030204" pitchFamily="18" charset="0"/>
                <a:ea typeface="Cambria" panose="02040503050406030204" pitchFamily="18" charset="0"/>
              </a:rPr>
              <a:t>For who has known the mind of the Lord, so as to advise him?</a:t>
            </a:r>
            <a:r>
              <a:rPr lang="en-US" sz="2400" b="0" i="1" dirty="0">
                <a:solidFill>
                  <a:srgbClr val="5B9BD5">
                    <a:lumMod val="40000"/>
                    <a:lumOff val="60000"/>
                  </a:srgbClr>
                </a:solidFill>
                <a:latin typeface="Cambria" panose="02040503050406030204" pitchFamily="18" charset="0"/>
                <a:ea typeface="Cambria" panose="02040503050406030204" pitchFamily="18" charset="0"/>
              </a:rPr>
              <a:t> But we have the mind of Christ.</a:t>
            </a:r>
            <a:endParaRPr kumimoji="0" lang="en-US" sz="2400" b="0" i="0" u="none" strike="noStrike" kern="1200" cap="none" spc="0" normalizeH="0" baseline="0" noProof="0" dirty="0">
              <a:ln>
                <a:noFill/>
              </a:ln>
              <a:solidFill>
                <a:srgbClr val="5B9BD5">
                  <a:lumMod val="40000"/>
                  <a:lumOff val="60000"/>
                </a:srgbClr>
              </a:solidFill>
              <a:effectLst/>
              <a:uLnTx/>
              <a:uFillTx/>
              <a:latin typeface="Calibri" panose="020F0502020204030204"/>
              <a:ea typeface="Cambria" panose="02040503050406030204" pitchFamily="18" charset="0"/>
              <a:cs typeface="+mj-cs"/>
            </a:endParaRPr>
          </a:p>
        </p:txBody>
      </p:sp>
    </p:spTree>
    <p:extLst>
      <p:ext uri="{BB962C8B-B14F-4D97-AF65-F5344CB8AC3E}">
        <p14:creationId xmlns:p14="http://schemas.microsoft.com/office/powerpoint/2010/main" val="2018909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t>Next Time</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a:bodyPr>
          <a:lstStyle/>
          <a:p>
            <a:pPr marL="0" indent="0">
              <a:buNone/>
            </a:pPr>
            <a:r>
              <a:rPr lang="en-US" sz="3600" dirty="0"/>
              <a:t>I plan to look at the remaining verses that describe “The Incomparable Greatness of the Lord” in </a:t>
            </a:r>
            <a:r>
              <a:rPr lang="en-US" sz="3600" dirty="0">
                <a:solidFill>
                  <a:srgbClr val="FFFF99"/>
                </a:solidFill>
              </a:rPr>
              <a:t>Isaiah 40:12–31</a:t>
            </a:r>
          </a:p>
          <a:p>
            <a:pPr marL="458788" indent="-458788"/>
            <a:r>
              <a:rPr lang="en-US" sz="3600" dirty="0"/>
              <a:t>In Contrast to the </a:t>
            </a:r>
            <a:r>
              <a:rPr lang="en-US" sz="3600" b="1" i="1" dirty="0"/>
              <a:t>Mighty of This Earth </a:t>
            </a:r>
            <a:r>
              <a:rPr lang="en-US" sz="3600" dirty="0">
                <a:solidFill>
                  <a:srgbClr val="FFFF99"/>
                </a:solidFill>
              </a:rPr>
              <a:t>(40:21–24)</a:t>
            </a:r>
          </a:p>
          <a:p>
            <a:pPr marL="458788" indent="-458788"/>
            <a:r>
              <a:rPr lang="en-US" sz="3600" dirty="0"/>
              <a:t>God’s </a:t>
            </a:r>
            <a:r>
              <a:rPr lang="en-US" sz="3600" b="1" i="1" dirty="0"/>
              <a:t>Masterful Control of the Stars </a:t>
            </a:r>
            <a:r>
              <a:rPr lang="en-US" sz="3600" dirty="0">
                <a:solidFill>
                  <a:srgbClr val="FFFF99"/>
                </a:solidFill>
              </a:rPr>
              <a:t>(40:25–27)</a:t>
            </a:r>
          </a:p>
          <a:p>
            <a:pPr marL="458788" indent="-458788"/>
            <a:r>
              <a:rPr lang="en-US" sz="3600" dirty="0"/>
              <a:t>The Lord, the </a:t>
            </a:r>
            <a:r>
              <a:rPr lang="en-US" sz="3600" b="1" i="1" dirty="0"/>
              <a:t>Source of All Power</a:t>
            </a:r>
            <a:r>
              <a:rPr lang="en-US" sz="3600" dirty="0"/>
              <a:t> </a:t>
            </a:r>
            <a:r>
              <a:rPr lang="en-US" sz="3600" dirty="0">
                <a:solidFill>
                  <a:srgbClr val="FFFF99"/>
                </a:solidFill>
              </a:rPr>
              <a:t>(40:28–31)</a:t>
            </a:r>
          </a:p>
        </p:txBody>
      </p:sp>
    </p:spTree>
    <p:extLst>
      <p:ext uri="{BB962C8B-B14F-4D97-AF65-F5344CB8AC3E}">
        <p14:creationId xmlns:p14="http://schemas.microsoft.com/office/powerpoint/2010/main" val="11569866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77189546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35900"/>
          </a:xfrm>
        </p:spPr>
        <p:txBody>
          <a:bodyPr>
            <a:normAutofit/>
          </a:bodyPr>
          <a:lstStyle/>
          <a:p>
            <a:r>
              <a:rPr lang="en-US" sz="3200" dirty="0"/>
              <a:t>We saw today that, in spite of their familiarity with Biblical truths, the people of Israel’s core beliefs were not having the impact that they should have had on their attitudes and their lives: the word had become ineffective and dead.</a:t>
            </a:r>
          </a:p>
          <a:p>
            <a:r>
              <a:rPr lang="en-US" sz="3200" dirty="0"/>
              <a:t>Have you seen this happen in the lives of modern professing Christians?</a:t>
            </a:r>
          </a:p>
          <a:p>
            <a:r>
              <a:rPr lang="en-US" sz="3200" dirty="0"/>
              <a:t>Isaiah’s attempt to remedy this problem in his day was to remind the people of who God really is.</a:t>
            </a:r>
          </a:p>
          <a:p>
            <a:r>
              <a:rPr lang="en-US" sz="3200" dirty="0"/>
              <a:t>What would it look like for us to do this in our day?</a:t>
            </a:r>
          </a:p>
          <a:p>
            <a:endParaRPr lang="en-US" sz="3200" dirty="0"/>
          </a:p>
          <a:p>
            <a:endParaRPr lang="en-US" dirty="0"/>
          </a:p>
        </p:txBody>
      </p:sp>
    </p:spTree>
    <p:extLst>
      <p:ext uri="{BB962C8B-B14F-4D97-AF65-F5344CB8AC3E}">
        <p14:creationId xmlns:p14="http://schemas.microsoft.com/office/powerpoint/2010/main" val="368757744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35900"/>
          </a:xfrm>
        </p:spPr>
        <p:txBody>
          <a:bodyPr>
            <a:normAutofit/>
          </a:bodyPr>
          <a:lstStyle/>
          <a:p>
            <a:r>
              <a:rPr lang="en-US" sz="3200" dirty="0"/>
              <a:t>In Isaiah’s day the </a:t>
            </a:r>
            <a:r>
              <a:rPr lang="en-US" sz="3200" b="1" i="1" dirty="0"/>
              <a:t>whole world </a:t>
            </a:r>
            <a:r>
              <a:rPr lang="en-US" sz="3200" dirty="0"/>
              <a:t>of that time thought that the greatest powers of all were to be found in the gods of the nations as represented by idols. </a:t>
            </a:r>
          </a:p>
          <a:p>
            <a:r>
              <a:rPr lang="en-US" sz="3200" dirty="0"/>
              <a:t>Most of the people in our day are too “sophisticated” to bow down before a statue or idol.</a:t>
            </a:r>
          </a:p>
          <a:p>
            <a:r>
              <a:rPr lang="en-US" sz="3200" dirty="0"/>
              <a:t>Nevertheless, I would argue that idolatry is alive and well in our day.</a:t>
            </a:r>
          </a:p>
          <a:p>
            <a:r>
              <a:rPr lang="en-US" sz="3200" dirty="0"/>
              <a:t>What do you see as being some of the biggest idols of our day? </a:t>
            </a:r>
          </a:p>
          <a:p>
            <a:endParaRPr lang="en-US" sz="3200" dirty="0"/>
          </a:p>
          <a:p>
            <a:endParaRPr lang="en-US" dirty="0"/>
          </a:p>
        </p:txBody>
      </p:sp>
    </p:spTree>
    <p:extLst>
      <p:ext uri="{BB962C8B-B14F-4D97-AF65-F5344CB8AC3E}">
        <p14:creationId xmlns:p14="http://schemas.microsoft.com/office/powerpoint/2010/main" val="80354021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090998"/>
          </a:xfrm>
        </p:spPr>
        <p:txBody>
          <a:bodyPr>
            <a:noAutofit/>
          </a:bodyPr>
          <a:lstStyle/>
          <a:p>
            <a:r>
              <a:rPr lang="en-US" sz="3600" dirty="0"/>
              <a:t>The Incomparable Greatness of the Lord</a:t>
            </a:r>
            <a:br>
              <a:rPr lang="en-US" sz="3600" dirty="0"/>
            </a:br>
            <a:r>
              <a:rPr lang="en-US" sz="3600" dirty="0"/>
              <a:t>(40:12-31)</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1185188"/>
            <a:ext cx="8700535" cy="5062558"/>
          </a:xfrm>
        </p:spPr>
        <p:txBody>
          <a:bodyPr>
            <a:noAutofit/>
          </a:bodyPr>
          <a:lstStyle/>
          <a:p>
            <a:pPr marL="571500" indent="-342900">
              <a:spcBef>
                <a:spcPts val="600"/>
              </a:spcBef>
            </a:pPr>
            <a:r>
              <a:rPr lang="en-US" dirty="0"/>
              <a:t>The material in this section divides very nicely into </a:t>
            </a:r>
            <a:r>
              <a:rPr lang="en-US" b="1" i="1" dirty="0"/>
              <a:t>six</a:t>
            </a:r>
            <a:r>
              <a:rPr lang="en-US" dirty="0"/>
              <a:t> subsections.</a:t>
            </a:r>
          </a:p>
          <a:p>
            <a:pPr marL="571500" indent="-342900">
              <a:spcBef>
                <a:spcPts val="600"/>
              </a:spcBef>
            </a:pPr>
            <a:r>
              <a:rPr lang="en-US" dirty="0"/>
              <a:t>Today we will be looking at the </a:t>
            </a:r>
            <a:r>
              <a:rPr lang="en-US" b="1" i="1" dirty="0"/>
              <a:t>first three </a:t>
            </a:r>
            <a:r>
              <a:rPr lang="en-US" dirty="0"/>
              <a:t>subsections which run from </a:t>
            </a:r>
            <a:r>
              <a:rPr lang="en-US" dirty="0">
                <a:solidFill>
                  <a:srgbClr val="FFFF99"/>
                </a:solidFill>
              </a:rPr>
              <a:t>verses 12-20</a:t>
            </a:r>
            <a:r>
              <a:rPr lang="en-US" dirty="0"/>
              <a:t>:</a:t>
            </a:r>
          </a:p>
          <a:p>
            <a:pPr marL="914400" lvl="1" indent="-342900">
              <a:spcBef>
                <a:spcPts val="600"/>
              </a:spcBef>
            </a:pPr>
            <a:r>
              <a:rPr lang="en-US" dirty="0"/>
              <a:t>The Greatness of the Lord Over the </a:t>
            </a:r>
            <a:r>
              <a:rPr lang="en-US" b="1" i="1" dirty="0"/>
              <a:t>World He Has Created</a:t>
            </a:r>
            <a:r>
              <a:rPr lang="en-US" dirty="0"/>
              <a:t> </a:t>
            </a:r>
            <a:r>
              <a:rPr lang="en-US" dirty="0">
                <a:solidFill>
                  <a:srgbClr val="FFFF99"/>
                </a:solidFill>
              </a:rPr>
              <a:t>(40:12-14)</a:t>
            </a:r>
          </a:p>
          <a:p>
            <a:pPr marL="914400" lvl="1" indent="-342900">
              <a:spcBef>
                <a:spcPts val="600"/>
              </a:spcBef>
            </a:pPr>
            <a:r>
              <a:rPr lang="en-US" dirty="0"/>
              <a:t>The Greatness of the Lord Over the </a:t>
            </a:r>
            <a:r>
              <a:rPr lang="en-US" b="1" i="1" dirty="0"/>
              <a:t>Nations of the Earth</a:t>
            </a:r>
            <a:r>
              <a:rPr lang="en-US" dirty="0"/>
              <a:t> </a:t>
            </a:r>
            <a:r>
              <a:rPr lang="en-US" dirty="0">
                <a:solidFill>
                  <a:srgbClr val="FFFF99"/>
                </a:solidFill>
              </a:rPr>
              <a:t>(40:15-17)</a:t>
            </a:r>
          </a:p>
          <a:p>
            <a:pPr marL="914400" lvl="1" indent="-342900">
              <a:spcBef>
                <a:spcPts val="600"/>
              </a:spcBef>
            </a:pPr>
            <a:r>
              <a:rPr lang="en-US" dirty="0"/>
              <a:t>The Greatness of the Lord in Contrast to </a:t>
            </a:r>
            <a:r>
              <a:rPr lang="en-US" b="1" i="1" dirty="0"/>
              <a:t>Vain Idols </a:t>
            </a:r>
            <a:r>
              <a:rPr lang="en-US" dirty="0">
                <a:solidFill>
                  <a:srgbClr val="FFFF99"/>
                </a:solidFill>
              </a:rPr>
              <a:t>(40:18-20)</a:t>
            </a:r>
            <a:endParaRPr lang="en-US" dirty="0"/>
          </a:p>
        </p:txBody>
      </p:sp>
      <p:sp>
        <p:nvSpPr>
          <p:cNvPr id="4" name="TextBox 3">
            <a:extLst>
              <a:ext uri="{FF2B5EF4-FFF2-40B4-BE49-F238E27FC236}">
                <a16:creationId xmlns:a16="http://schemas.microsoft.com/office/drawing/2014/main" id="{491AF8F3-CBB7-52CF-1C18-DC1FB0362DD9}"/>
              </a:ext>
            </a:extLst>
          </p:cNvPr>
          <p:cNvSpPr txBox="1"/>
          <p:nvPr/>
        </p:nvSpPr>
        <p:spPr>
          <a:xfrm>
            <a:off x="0"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Leupold, H. C. Exposition of Isaiah, Volume 2 – p. 29</a:t>
            </a:r>
          </a:p>
        </p:txBody>
      </p:sp>
    </p:spTree>
    <p:extLst>
      <p:ext uri="{BB962C8B-B14F-4D97-AF65-F5344CB8AC3E}">
        <p14:creationId xmlns:p14="http://schemas.microsoft.com/office/powerpoint/2010/main" val="85699781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2"/>
            <a:ext cx="9144000" cy="1255830"/>
          </a:xfrm>
        </p:spPr>
        <p:txBody>
          <a:bodyPr>
            <a:noAutofit/>
          </a:bodyPr>
          <a:lstStyle/>
          <a:p>
            <a:pPr marL="458788" indent="-458788"/>
            <a:r>
              <a:rPr lang="en-US" sz="4000" dirty="0"/>
              <a:t>The Greatness of the Lord Over the World He Has Created </a:t>
            </a:r>
            <a:r>
              <a:rPr lang="en-US" sz="4000" dirty="0">
                <a:solidFill>
                  <a:srgbClr val="FFFF99"/>
                </a:solidFill>
              </a:rPr>
              <a:t>(40:12-14)</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196223" y="1828800"/>
            <a:ext cx="8849665" cy="5029199"/>
          </a:xfrm>
        </p:spPr>
        <p:txBody>
          <a:bodyPr>
            <a:normAutofit lnSpcReduction="10000"/>
          </a:bodyPr>
          <a:lstStyle/>
          <a:p>
            <a:pPr marL="0" indent="0">
              <a:buNone/>
            </a:pPr>
            <a:r>
              <a:rPr lang="en-US" sz="3600" baseline="30000" dirty="0">
                <a:latin typeface="Cambria" panose="02040503050406030204" pitchFamily="18" charset="0"/>
                <a:ea typeface="Cambria" panose="02040503050406030204" pitchFamily="18" charset="0"/>
              </a:rPr>
              <a:t>40:12</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Who has measured out the waters in the hollow of his hand, or carefully measured the sky, or carefully weighed the soil of the earth, or weighed the mountains in a balance, or the hills on scales? </a:t>
            </a:r>
            <a:r>
              <a:rPr lang="en-US" sz="3600" baseline="30000" dirty="0">
                <a:latin typeface="Cambria" panose="02040503050406030204" pitchFamily="18" charset="0"/>
                <a:ea typeface="Cambria" panose="02040503050406030204" pitchFamily="18" charset="0"/>
              </a:rPr>
              <a:t>13</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Who comprehends the mind of the LORD, or gives him instruction as his counselor? </a:t>
            </a:r>
            <a:r>
              <a:rPr lang="en-US" sz="3600" baseline="30000" dirty="0">
                <a:latin typeface="Cambria" panose="02040503050406030204" pitchFamily="18" charset="0"/>
                <a:ea typeface="Cambria" panose="02040503050406030204" pitchFamily="18" charset="0"/>
              </a:rPr>
              <a:t>14</a:t>
            </a:r>
            <a:r>
              <a:rPr lang="en-US" sz="36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From whom does he receive directions? Who teaches him the correct way to do things, or imparts knowledge to him, or instructs him in skillful design? </a:t>
            </a:r>
          </a:p>
        </p:txBody>
      </p:sp>
    </p:spTree>
    <p:extLst>
      <p:ext uri="{BB962C8B-B14F-4D97-AF65-F5344CB8AC3E}">
        <p14:creationId xmlns:p14="http://schemas.microsoft.com/office/powerpoint/2010/main" val="389728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5378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40:12</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Who has measured out the waters in the hollow of his hand, or carefully measured the sky, or carefully weighed the soil of the earth, or weighed the mountains in a balance, or the hills on scales?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220508"/>
            <a:ext cx="8706423" cy="5392213"/>
          </a:xfrm>
        </p:spPr>
        <p:txBody>
          <a:bodyPr>
            <a:normAutofit lnSpcReduction="10000"/>
          </a:bodyPr>
          <a:lstStyle/>
          <a:p>
            <a:r>
              <a:rPr lang="en-US" sz="2800" dirty="0"/>
              <a:t>Isaiah’s presentation at this point of consists of a number of rhetorical questions. </a:t>
            </a:r>
          </a:p>
          <a:p>
            <a:r>
              <a:rPr lang="en-US" sz="2800" dirty="0"/>
              <a:t>These questions are </a:t>
            </a:r>
            <a:r>
              <a:rPr lang="en-US" sz="2800" b="1" i="1" dirty="0"/>
              <a:t>not</a:t>
            </a:r>
            <a:r>
              <a:rPr lang="en-US" sz="2800" dirty="0"/>
              <a:t> asked in a </a:t>
            </a:r>
            <a:r>
              <a:rPr lang="en-US" sz="2800" b="1" i="1" dirty="0"/>
              <a:t>confrontational</a:t>
            </a:r>
            <a:r>
              <a:rPr lang="en-US" sz="2800" dirty="0"/>
              <a:t> manner.</a:t>
            </a:r>
          </a:p>
          <a:p>
            <a:r>
              <a:rPr lang="en-US" sz="2800" dirty="0"/>
              <a:t>Rather, these questions are designed to </a:t>
            </a:r>
            <a:r>
              <a:rPr lang="en-US" sz="2800" b="1" i="1" dirty="0"/>
              <a:t>stir up faith </a:t>
            </a:r>
            <a:r>
              <a:rPr lang="en-US" sz="2800" dirty="0"/>
              <a:t>by reminding Isaiah’s Jewish audience what they </a:t>
            </a:r>
            <a:r>
              <a:rPr lang="en-US" sz="2800" b="1" i="1" dirty="0"/>
              <a:t>already</a:t>
            </a:r>
            <a:r>
              <a:rPr lang="en-US" sz="2800" dirty="0"/>
              <a:t> </a:t>
            </a:r>
            <a:r>
              <a:rPr lang="en-US" sz="2800" b="1" i="1" dirty="0"/>
              <a:t>know</a:t>
            </a:r>
            <a:r>
              <a:rPr lang="en-US" sz="2800" dirty="0"/>
              <a:t> to be true. </a:t>
            </a:r>
          </a:p>
          <a:p>
            <a:r>
              <a:rPr lang="en-US" sz="2800" dirty="0"/>
              <a:t>This can also be seen by the number of times Isaiah alludes in the remainder of this chapter to the creation account and the various psalms found in the OT. </a:t>
            </a:r>
          </a:p>
          <a:p>
            <a:r>
              <a:rPr lang="en-US" sz="2800" dirty="0"/>
              <a:t>But in spite of their familiarity with such Biblical truths, the people’s core beliefs were not having the impact that they should have had on their attitudes and their lives: the word had become ineffective and dead.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r>
              <a:rPr lang="en-US" sz="1600" dirty="0">
                <a:solidFill>
                  <a:prstClr val="white"/>
                </a:solidFill>
              </a:rPr>
              <a:t>Mackay, John L. – </a:t>
            </a:r>
            <a:r>
              <a:rPr lang="en-US" sz="1600" i="1" dirty="0">
                <a:solidFill>
                  <a:prstClr val="white"/>
                </a:solidFill>
              </a:rPr>
              <a:t>A Study Commentary on Isaiah Volume 2: Chapters 40-66 </a:t>
            </a:r>
            <a:r>
              <a:rPr lang="en-US" sz="1600" dirty="0">
                <a:solidFill>
                  <a:prstClr val="white"/>
                </a:solidFill>
              </a:rPr>
              <a:t>– </a:t>
            </a:r>
            <a:r>
              <a:rPr lang="en-US" sz="1600" dirty="0">
                <a:solidFill>
                  <a:schemeClr val="bg1"/>
                </a:solidFill>
              </a:rPr>
              <a:t>pp. 29–30.</a:t>
            </a:r>
          </a:p>
        </p:txBody>
      </p:sp>
    </p:spTree>
    <p:extLst>
      <p:ext uri="{BB962C8B-B14F-4D97-AF65-F5344CB8AC3E}">
        <p14:creationId xmlns:p14="http://schemas.microsoft.com/office/powerpoint/2010/main" val="9502782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5378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40:12</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Who has measured out the waters in the </a:t>
            </a:r>
            <a:r>
              <a:rPr lang="en-US" sz="2400" i="1" u="none" strike="noStrike" baseline="0" dirty="0">
                <a:solidFill>
                  <a:schemeClr val="accent2"/>
                </a:solidFill>
                <a:latin typeface="Cambria" panose="02040503050406030204" pitchFamily="18" charset="0"/>
                <a:ea typeface="Cambria" panose="02040503050406030204" pitchFamily="18" charset="0"/>
              </a:rPr>
              <a:t>hollow of his hand</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or carefully measured the sky, or carefully weighed the soil of the earth, or weighed the mountains in a balance, or the hills on scales?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275451"/>
            <a:ext cx="8706423" cy="5164594"/>
          </a:xfrm>
        </p:spPr>
        <p:txBody>
          <a:bodyPr>
            <a:normAutofit fontScale="85000" lnSpcReduction="20000"/>
          </a:bodyPr>
          <a:lstStyle/>
          <a:p>
            <a:r>
              <a:rPr lang="en-US" dirty="0"/>
              <a:t>By this series of questions, Isaiah seeks to draw the people into a </a:t>
            </a:r>
            <a:r>
              <a:rPr lang="en-US" b="1" i="1" dirty="0"/>
              <a:t>renewed appreciation </a:t>
            </a:r>
            <a:r>
              <a:rPr lang="en-US" dirty="0"/>
              <a:t>of who the LORD really is, while at the same time dismissing as </a:t>
            </a:r>
            <a:r>
              <a:rPr lang="en-US" b="1" i="1" dirty="0"/>
              <a:t>insignificant</a:t>
            </a:r>
            <a:r>
              <a:rPr lang="en-US" dirty="0"/>
              <a:t> anything that might cause people to have </a:t>
            </a:r>
            <a:r>
              <a:rPr lang="en-US" b="1" i="1" dirty="0"/>
              <a:t>doubts</a:t>
            </a:r>
            <a:r>
              <a:rPr lang="en-US" dirty="0"/>
              <a:t> about God.</a:t>
            </a:r>
          </a:p>
          <a:p>
            <a:r>
              <a:rPr lang="en-US" dirty="0"/>
              <a:t>The full answer to each of these rhetorical questions is, “No one except the LORD himself.” </a:t>
            </a:r>
          </a:p>
          <a:p>
            <a:r>
              <a:rPr lang="en-US" dirty="0"/>
              <a:t>The grandeur of creation is beyond the ability of </a:t>
            </a:r>
            <a:r>
              <a:rPr lang="en-US" b="1" i="1" dirty="0"/>
              <a:t>any human being </a:t>
            </a:r>
            <a:r>
              <a:rPr lang="en-US" dirty="0"/>
              <a:t>to measure, but it is </a:t>
            </a:r>
            <a:r>
              <a:rPr lang="en-US" b="1" i="1" dirty="0"/>
              <a:t>not</a:t>
            </a:r>
            <a:r>
              <a:rPr lang="en-US" dirty="0"/>
              <a:t> beyond the ability of its Creator (cf. Job 38; Ps 104:1-9). </a:t>
            </a:r>
          </a:p>
          <a:p>
            <a:r>
              <a:rPr lang="en-US" dirty="0"/>
              <a:t>For example, even in modern times, “</a:t>
            </a:r>
            <a:r>
              <a:rPr lang="en-US" i="1" dirty="0">
                <a:latin typeface="Cambria" panose="02040503050406030204" pitchFamily="18" charset="0"/>
                <a:ea typeface="Cambria" panose="02040503050406030204" pitchFamily="18" charset="0"/>
              </a:rPr>
              <a:t>Only slightly more than 23% of the seafloor has been mapped in great detail</a:t>
            </a:r>
            <a:r>
              <a:rPr lang="en-US" dirty="0"/>
              <a:t>” (</a:t>
            </a:r>
            <a:r>
              <a:rPr lang="en-US" dirty="0">
                <a:hlinkClick r:id="rId2"/>
              </a:rPr>
              <a:t>https://oceanexplorer.noaa.gov/explainers/mapping.html</a:t>
            </a:r>
            <a:r>
              <a:rPr lang="en-US" dirty="0"/>
              <a:t> )</a:t>
            </a:r>
          </a:p>
          <a:p>
            <a:r>
              <a:rPr lang="en-US" dirty="0"/>
              <a:t>But it’s a small thing for the </a:t>
            </a:r>
            <a:r>
              <a:rPr lang="en-US" b="1" i="1" dirty="0"/>
              <a:t>LORD</a:t>
            </a:r>
            <a:r>
              <a:rPr lang="en-US" dirty="0"/>
              <a:t> to assess its size, because the vast waters of the ocean could, figuratively speaking, be cupped in the “</a:t>
            </a:r>
            <a:r>
              <a:rPr lang="en-US" i="1" dirty="0">
                <a:solidFill>
                  <a:schemeClr val="accent2">
                    <a:lumMod val="60000"/>
                    <a:lumOff val="40000"/>
                  </a:schemeClr>
                </a:solidFill>
                <a:latin typeface="Cambria" panose="02040503050406030204" pitchFamily="18" charset="0"/>
                <a:ea typeface="Cambria" panose="02040503050406030204" pitchFamily="18" charset="0"/>
              </a:rPr>
              <a:t>hollow of his hand</a:t>
            </a:r>
            <a:r>
              <a:rPr lang="en-US" dirty="0"/>
              <a:t>”. </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r>
              <a:rPr lang="en-US" sz="1600" dirty="0">
                <a:solidFill>
                  <a:prstClr val="white"/>
                </a:solidFill>
              </a:rPr>
              <a:t>Mackay, John L. – </a:t>
            </a:r>
            <a:r>
              <a:rPr lang="en-US" sz="1600" i="1" dirty="0">
                <a:solidFill>
                  <a:prstClr val="white"/>
                </a:solidFill>
              </a:rPr>
              <a:t>A Study Commentary on Isaiah Volume 2: Chapters 40-66 </a:t>
            </a:r>
            <a:r>
              <a:rPr lang="en-US" sz="1600" dirty="0">
                <a:solidFill>
                  <a:prstClr val="white"/>
                </a:solidFill>
              </a:rPr>
              <a:t>– </a:t>
            </a:r>
            <a:r>
              <a:rPr lang="en-US" sz="1600" dirty="0">
                <a:solidFill>
                  <a:schemeClr val="bg1"/>
                </a:solidFill>
              </a:rPr>
              <a:t>pp. 29–30.</a:t>
            </a:r>
          </a:p>
        </p:txBody>
      </p:sp>
    </p:spTree>
    <p:extLst>
      <p:ext uri="{BB962C8B-B14F-4D97-AF65-F5344CB8AC3E}">
        <p14:creationId xmlns:p14="http://schemas.microsoft.com/office/powerpoint/2010/main" val="30551606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53787"/>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40:12</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a:t>
            </a:r>
            <a:r>
              <a:rPr lang="en-US" sz="2400" i="1" u="none" strike="noStrike" baseline="0" dirty="0">
                <a:solidFill>
                  <a:schemeClr val="accent2"/>
                </a:solidFill>
                <a:latin typeface="Cambria" panose="02040503050406030204" pitchFamily="18" charset="0"/>
                <a:ea typeface="Cambria" panose="02040503050406030204" pitchFamily="18" charset="0"/>
              </a:rPr>
              <a:t>Who has </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measured out the waters in the hollow of his hand, or </a:t>
            </a:r>
            <a:r>
              <a:rPr lang="en-US" sz="2400" i="1" u="none" strike="noStrike" baseline="0" dirty="0">
                <a:solidFill>
                  <a:schemeClr val="accent2"/>
                </a:solidFill>
                <a:latin typeface="Cambria" panose="02040503050406030204" pitchFamily="18" charset="0"/>
                <a:ea typeface="Cambria" panose="02040503050406030204" pitchFamily="18" charset="0"/>
              </a:rPr>
              <a:t>carefully measured the sky</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or carefully weighed the soil of the earth, or weighed the mountains in a balance, or the hills on scales? </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295072"/>
            <a:ext cx="8706423" cy="5294101"/>
          </a:xfrm>
        </p:spPr>
        <p:txBody>
          <a:bodyPr>
            <a:normAutofit fontScale="92500" lnSpcReduction="10000"/>
          </a:bodyPr>
          <a:lstStyle/>
          <a:p>
            <a:r>
              <a:rPr lang="en-US" dirty="0"/>
              <a:t>It would be an impossible task for </a:t>
            </a:r>
            <a:r>
              <a:rPr lang="en-US" b="1" i="1" dirty="0"/>
              <a:t>any</a:t>
            </a:r>
            <a:r>
              <a:rPr lang="en-US" dirty="0"/>
              <a:t> human being, even in modern times, to calculate the vastness of the heavens: “</a:t>
            </a:r>
            <a:r>
              <a:rPr lang="en-US" i="1" dirty="0">
                <a:latin typeface="Cambria" panose="02040503050406030204" pitchFamily="18" charset="0"/>
                <a:ea typeface="Cambria" panose="02040503050406030204" pitchFamily="18" charset="0"/>
              </a:rPr>
              <a:t>Among the scientific community, it’s widely believed that so far humans have only discovered about 5% of the universe</a:t>
            </a:r>
            <a:r>
              <a:rPr lang="en-US" dirty="0"/>
              <a:t>.” (</a:t>
            </a:r>
            <a:r>
              <a:rPr lang="en-US" dirty="0">
                <a:hlinkClick r:id="rId2"/>
              </a:rPr>
              <a:t>https://www.visualcapitalist.com/cp/map-of-the-entire-known-universe/</a:t>
            </a:r>
            <a:r>
              <a:rPr lang="en-US" dirty="0"/>
              <a:t> )</a:t>
            </a:r>
          </a:p>
          <a:p>
            <a:r>
              <a:rPr lang="en-US" dirty="0"/>
              <a:t>But its Maker knows no such limitations. </a:t>
            </a:r>
          </a:p>
          <a:p>
            <a:r>
              <a:rPr lang="en-US" dirty="0"/>
              <a:t>The measures commonly used by mankind, whether of volume, distance or weight, are all </a:t>
            </a:r>
            <a:r>
              <a:rPr lang="en-US" b="1" i="1" dirty="0"/>
              <a:t>hopelessly inadequate</a:t>
            </a:r>
            <a:r>
              <a:rPr lang="en-US" dirty="0"/>
              <a:t> for computing the vastness of the universe. </a:t>
            </a:r>
          </a:p>
          <a:p>
            <a:r>
              <a:rPr lang="en-US" dirty="0"/>
              <a:t>What pair of scales could be used for such a purpose?</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r>
              <a:rPr lang="en-US" sz="1600" dirty="0">
                <a:solidFill>
                  <a:prstClr val="white"/>
                </a:solidFill>
              </a:rPr>
              <a:t>Mackay, John L. – </a:t>
            </a:r>
            <a:r>
              <a:rPr lang="en-US" sz="1600" i="1" dirty="0">
                <a:solidFill>
                  <a:prstClr val="white"/>
                </a:solidFill>
              </a:rPr>
              <a:t>A Study Commentary on Isaiah Volume 2: Chapters 40-66 </a:t>
            </a:r>
            <a:r>
              <a:rPr lang="en-US" sz="1600" dirty="0">
                <a:solidFill>
                  <a:prstClr val="white"/>
                </a:solidFill>
              </a:rPr>
              <a:t>– </a:t>
            </a:r>
            <a:r>
              <a:rPr lang="en-US" sz="1600" dirty="0">
                <a:solidFill>
                  <a:schemeClr val="bg1"/>
                </a:solidFill>
              </a:rPr>
              <a:t>pp. 29–30.</a:t>
            </a:r>
          </a:p>
        </p:txBody>
      </p:sp>
    </p:spTree>
    <p:extLst>
      <p:ext uri="{BB962C8B-B14F-4D97-AF65-F5344CB8AC3E}">
        <p14:creationId xmlns:p14="http://schemas.microsoft.com/office/powerpoint/2010/main" val="37150530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6"/>
            <a:ext cx="9144000" cy="83983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latin typeface="Cambria" panose="02040503050406030204" pitchFamily="18" charset="0"/>
                <a:ea typeface="Cambria" panose="02040503050406030204" pitchFamily="18" charset="0"/>
              </a:rPr>
              <a:t>40:13</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 Who comprehends the mind of the LORD, or gives him instruction as </a:t>
            </a:r>
            <a:r>
              <a:rPr lang="en-US" sz="2400" i="1" u="none" strike="noStrike" baseline="0" dirty="0">
                <a:solidFill>
                  <a:schemeClr val="accent2"/>
                </a:solidFill>
                <a:latin typeface="Cambria" panose="02040503050406030204" pitchFamily="18" charset="0"/>
                <a:ea typeface="Cambria" panose="02040503050406030204" pitchFamily="18" charset="0"/>
              </a:rPr>
              <a:t>his counselor</a:t>
            </a:r>
            <a:r>
              <a:rPr lang="en-US" sz="2400" b="0" i="1" u="none" strike="noStrike" baseline="0" dirty="0">
                <a:solidFill>
                  <a:schemeClr val="accent2">
                    <a:lumMod val="60000"/>
                    <a:lumOff val="40000"/>
                  </a:schemeClr>
                </a:solidFill>
                <a:latin typeface="Cambria" panose="02040503050406030204" pitchFamily="18" charset="0"/>
                <a:ea typeface="Cambria" panose="02040503050406030204" pitchFamily="18" charset="0"/>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218788" y="1047832"/>
            <a:ext cx="8706423" cy="5440836"/>
          </a:xfrm>
        </p:spPr>
        <p:txBody>
          <a:bodyPr>
            <a:normAutofit lnSpcReduction="10000"/>
          </a:bodyPr>
          <a:lstStyle/>
          <a:p>
            <a:r>
              <a:rPr lang="en-US" sz="2800" dirty="0"/>
              <a:t>The focus now changes from the omnipotence of the LORD as the </a:t>
            </a:r>
            <a:r>
              <a:rPr lang="en-US" sz="2800" b="1" i="1" dirty="0"/>
              <a:t>divine craftsman </a:t>
            </a:r>
            <a:r>
              <a:rPr lang="en-US" sz="2800" dirty="0"/>
              <a:t>to his infinite wisdom as the </a:t>
            </a:r>
            <a:r>
              <a:rPr lang="en-US" sz="2800" b="1" i="1" dirty="0"/>
              <a:t>divine planner</a:t>
            </a:r>
            <a:r>
              <a:rPr lang="en-US" sz="2800" dirty="0"/>
              <a:t>. </a:t>
            </a:r>
          </a:p>
          <a:p>
            <a:r>
              <a:rPr lang="en-US" sz="2800" dirty="0"/>
              <a:t>The surrounding nations in Isaiah’s day embraced beliefs in a </a:t>
            </a:r>
            <a:r>
              <a:rPr lang="en-US" sz="2800" b="1" i="1" dirty="0"/>
              <a:t>council</a:t>
            </a:r>
            <a:r>
              <a:rPr lang="en-US" sz="2800" dirty="0"/>
              <a:t> of the gods being involved in creating the universe, but biblical testimony uncompromisingly teaches that it is the work of God </a:t>
            </a:r>
            <a:r>
              <a:rPr lang="en-US" sz="2800" b="1" i="1" dirty="0"/>
              <a:t>alone</a:t>
            </a:r>
            <a:r>
              <a:rPr lang="en-US" sz="2800" dirty="0"/>
              <a:t>. </a:t>
            </a:r>
          </a:p>
          <a:p>
            <a:r>
              <a:rPr lang="en-US" sz="2800" dirty="0"/>
              <a:t>There is no one capable of giving a comprehensive evaluation of all the intricate work that he has done. </a:t>
            </a:r>
          </a:p>
          <a:p>
            <a:r>
              <a:rPr lang="en-US" sz="2800" dirty="0"/>
              <a:t>No individual has sufficient insight into the LORD’s purposes to be “</a:t>
            </a:r>
            <a:r>
              <a:rPr lang="en-US" sz="2800" i="1" dirty="0">
                <a:solidFill>
                  <a:schemeClr val="accent2">
                    <a:lumMod val="60000"/>
                    <a:lumOff val="40000"/>
                  </a:schemeClr>
                </a:solidFill>
                <a:latin typeface="Cambria" panose="02040503050406030204" pitchFamily="18" charset="0"/>
                <a:ea typeface="Cambria" panose="02040503050406030204" pitchFamily="18" charset="0"/>
              </a:rPr>
              <a:t>his counselor</a:t>
            </a:r>
            <a:r>
              <a:rPr lang="en-US" sz="2800" dirty="0"/>
              <a:t>”, a person of great wisdom who is able to function as a royal adviser. </a:t>
            </a:r>
          </a:p>
          <a:p>
            <a:r>
              <a:rPr lang="en-US" sz="2800" dirty="0"/>
              <a:t>The LORD has no need of advice before he acts, and no one is competent to give it.</a:t>
            </a:r>
          </a:p>
        </p:txBody>
      </p:sp>
      <p:sp>
        <p:nvSpPr>
          <p:cNvPr id="7" name="TextBox 6">
            <a:extLst>
              <a:ext uri="{FF2B5EF4-FFF2-40B4-BE49-F238E27FC236}">
                <a16:creationId xmlns:a16="http://schemas.microsoft.com/office/drawing/2014/main" id="{2C1D973C-6B9D-63A7-F3A2-DEAEE2D0EC42}"/>
              </a:ext>
            </a:extLst>
          </p:cNvPr>
          <p:cNvSpPr txBox="1"/>
          <p:nvPr/>
        </p:nvSpPr>
        <p:spPr>
          <a:xfrm>
            <a:off x="0" y="6488668"/>
            <a:ext cx="9144000" cy="338554"/>
          </a:xfrm>
          <a:prstGeom prst="rect">
            <a:avLst/>
          </a:prstGeom>
          <a:noFill/>
        </p:spPr>
        <p:txBody>
          <a:bodyPr wrap="square" rtlCol="0">
            <a:spAutoFit/>
          </a:bodyPr>
          <a:lstStyle/>
          <a:p>
            <a:r>
              <a:rPr lang="en-US" sz="1600" dirty="0">
                <a:solidFill>
                  <a:prstClr val="white"/>
                </a:solidFill>
              </a:rPr>
              <a:t>Mackay, John L. – </a:t>
            </a:r>
            <a:r>
              <a:rPr lang="en-US" sz="1600" i="1" dirty="0">
                <a:solidFill>
                  <a:prstClr val="white"/>
                </a:solidFill>
              </a:rPr>
              <a:t>A Study Commentary on Isaiah Volume 2: Chapters 40-66 </a:t>
            </a:r>
            <a:r>
              <a:rPr lang="en-US" sz="1600" dirty="0">
                <a:solidFill>
                  <a:prstClr val="white"/>
                </a:solidFill>
              </a:rPr>
              <a:t>– </a:t>
            </a:r>
            <a:r>
              <a:rPr lang="en-US" sz="1600" dirty="0">
                <a:solidFill>
                  <a:schemeClr val="bg1"/>
                </a:solidFill>
              </a:rPr>
              <a:t>pp. 29–30.</a:t>
            </a:r>
          </a:p>
        </p:txBody>
      </p:sp>
    </p:spTree>
    <p:extLst>
      <p:ext uri="{BB962C8B-B14F-4D97-AF65-F5344CB8AC3E}">
        <p14:creationId xmlns:p14="http://schemas.microsoft.com/office/powerpoint/2010/main" val="27235541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158573</TotalTime>
  <Words>4262</Words>
  <Application>Microsoft Office PowerPoint</Application>
  <PresentationFormat>On-screen Show (4:3)</PresentationFormat>
  <Paragraphs>190</Paragraphs>
  <Slides>35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35</vt:i4>
      </vt:variant>
    </vt:vector>
  </HeadingPairs>
  <TitlesOfParts>
    <vt:vector size="42" baseType="lpstr">
      <vt:lpstr>Arial</vt:lpstr>
      <vt:lpstr>Calibri</vt:lpstr>
      <vt:lpstr>Calibri Light</vt:lpstr>
      <vt:lpstr>Cambria</vt:lpstr>
      <vt:lpstr>Century Gothic</vt:lpstr>
      <vt:lpstr>Office Theme</vt:lpstr>
      <vt:lpstr>2_Office Theme</vt:lpstr>
      <vt:lpstr>Highlights     From the  Book of  Isaiah</vt:lpstr>
      <vt:lpstr>Outline of the Book of Isaiah</vt:lpstr>
      <vt:lpstr>The Incomparable Greatness of the Lord (40:12-31)</vt:lpstr>
      <vt:lpstr>The Incomparable Greatness of the Lord (40:12-31)</vt:lpstr>
      <vt:lpstr>The Greatness of the Lord Over the World He Has Created (40:12-14)</vt:lpstr>
      <vt:lpstr>PowerPoint Presentation</vt:lpstr>
      <vt:lpstr>PowerPoint Presentation</vt:lpstr>
      <vt:lpstr>PowerPoint Presentation</vt:lpstr>
      <vt:lpstr>PowerPoint Presentation</vt:lpstr>
      <vt:lpstr>PowerPoint Presentation</vt:lpstr>
      <vt:lpstr>The Greatness of the Lord Over the Nations of the Earth (40:15-17)</vt:lpstr>
      <vt:lpstr>PowerPoint Presentation</vt:lpstr>
      <vt:lpstr>PowerPoint Presentation</vt:lpstr>
      <vt:lpstr>PowerPoint Presentation</vt:lpstr>
      <vt:lpstr>PowerPoint Presentation</vt:lpstr>
      <vt:lpstr>The Greatness of the Lord in Contrast to Vain Idols (40:18-20)</vt:lpstr>
      <vt:lpstr>PowerPoint Presentation</vt:lpstr>
      <vt:lpstr>PowerPoint Presentation</vt:lpstr>
      <vt:lpstr>PowerPoint Presentation</vt:lpstr>
      <vt:lpstr>PowerPoint Presentation</vt:lpstr>
      <vt:lpstr>New Testament Citations of Isaiah 40:13</vt:lpstr>
      <vt:lpstr>The Apostle Paul’s Use of  Isaiah 40:13 in  Romans 11:34-35</vt:lpstr>
      <vt:lpstr>PowerPoint Presentation</vt:lpstr>
      <vt:lpstr>PowerPoint Presentation</vt:lpstr>
      <vt:lpstr>PowerPoint Presentation</vt:lpstr>
      <vt:lpstr>The Apostle Paul’s Use of  Isaiah 40:13 in  1 Cor 2:16</vt:lpstr>
      <vt:lpstr>PowerPoint Presentation</vt:lpstr>
      <vt:lpstr>PowerPoint Presentation</vt:lpstr>
      <vt:lpstr>PowerPoint Presentation</vt:lpstr>
      <vt:lpstr>PowerPoint Presentation</vt:lpstr>
      <vt:lpstr>PowerPoint Presentation</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2118</cp:revision>
  <cp:lastPrinted>2023-11-19T14:57:15Z</cp:lastPrinted>
  <dcterms:created xsi:type="dcterms:W3CDTF">2022-12-04T03:23:23Z</dcterms:created>
  <dcterms:modified xsi:type="dcterms:W3CDTF">2023-11-19T15:04:47Z</dcterms:modified>
</cp:coreProperties>
</file>