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4427" r:id="rId3"/>
    <p:sldId id="4428" r:id="rId4"/>
    <p:sldId id="4433" r:id="rId5"/>
    <p:sldId id="4429" r:id="rId6"/>
    <p:sldId id="4439" r:id="rId7"/>
    <p:sldId id="4442" r:id="rId8"/>
    <p:sldId id="4440" r:id="rId9"/>
    <p:sldId id="4441" r:id="rId10"/>
    <p:sldId id="4463" r:id="rId11"/>
    <p:sldId id="4443" r:id="rId12"/>
    <p:sldId id="4444" r:id="rId13"/>
    <p:sldId id="4445" r:id="rId14"/>
    <p:sldId id="4430" r:id="rId15"/>
    <p:sldId id="4446" r:id="rId16"/>
    <p:sldId id="4448" r:id="rId17"/>
    <p:sldId id="4449" r:id="rId18"/>
    <p:sldId id="4450" r:id="rId19"/>
    <p:sldId id="4451" r:id="rId20"/>
    <p:sldId id="4431" r:id="rId21"/>
    <p:sldId id="4452" r:id="rId22"/>
    <p:sldId id="4453" r:id="rId23"/>
    <p:sldId id="4454" r:id="rId24"/>
    <p:sldId id="4455" r:id="rId25"/>
    <p:sldId id="4456" r:id="rId26"/>
    <p:sldId id="4462" r:id="rId27"/>
    <p:sldId id="4457" r:id="rId28"/>
    <p:sldId id="4458" r:id="rId29"/>
    <p:sldId id="4459" r:id="rId30"/>
    <p:sldId id="4460" r:id="rId31"/>
    <p:sldId id="4464" r:id="rId32"/>
    <p:sldId id="4465"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06" autoAdjust="0"/>
    <p:restoredTop sz="94636" autoAdjust="0"/>
  </p:normalViewPr>
  <p:slideViewPr>
    <p:cSldViewPr snapToGrid="0">
      <p:cViewPr varScale="1">
        <p:scale>
          <a:sx n="162" d="100"/>
          <a:sy n="162" d="100"/>
        </p:scale>
        <p:origin x="1204" y="100"/>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11/25/2023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11/25/2023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11/25/2023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dreads.com/quotes/178439-the-cosmos-is-all-that-is-or-was-or-ev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Unmoved_mov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6289880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0102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is the one who sits on the </a:t>
            </a:r>
            <a:r>
              <a:rPr lang="en-US" sz="2400" i="1" u="none" strike="noStrike" baseline="0" dirty="0">
                <a:solidFill>
                  <a:schemeClr val="accent2"/>
                </a:solidFill>
                <a:latin typeface="Cambria" panose="02040503050406030204" pitchFamily="18" charset="0"/>
                <a:ea typeface="Cambria" panose="02040503050406030204" pitchFamily="18" charset="0"/>
              </a:rPr>
              <a:t>earth’s horizon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its inhabitants are </a:t>
            </a:r>
            <a:r>
              <a:rPr lang="en-US" sz="2400" i="1" u="none" strike="noStrike" baseline="0" dirty="0">
                <a:solidFill>
                  <a:schemeClr val="accent2"/>
                </a:solidFill>
                <a:latin typeface="Cambria" panose="02040503050406030204" pitchFamily="18" charset="0"/>
                <a:ea typeface="Cambria" panose="02040503050406030204" pitchFamily="18" charset="0"/>
              </a:rPr>
              <a:t>like grasshoppers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before him. He is the one who stretches out </a:t>
            </a:r>
            <a:r>
              <a:rPr lang="en-US" sz="2400" b="0" i="1" u="none" strike="noStrike" baseline="0" dirty="0">
                <a:solidFill>
                  <a:schemeClr val="accent2"/>
                </a:solidFill>
                <a:latin typeface="Cambria" panose="02040503050406030204" pitchFamily="18" charset="0"/>
                <a:ea typeface="Cambria" panose="02040503050406030204" pitchFamily="18" charset="0"/>
              </a:rPr>
              <a:t>the sky </a:t>
            </a:r>
            <a:r>
              <a:rPr lang="en-US" sz="2400" i="1" u="none" strike="noStrike" baseline="0" dirty="0">
                <a:solidFill>
                  <a:schemeClr val="accent2"/>
                </a:solidFill>
                <a:latin typeface="Cambria" panose="02040503050406030204" pitchFamily="18" charset="0"/>
                <a:ea typeface="Cambria" panose="02040503050406030204" pitchFamily="18" charset="0"/>
              </a:rPr>
              <a:t>like a thin curtain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spreads it out like a pitched tent.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467749"/>
            <a:ext cx="8706423" cy="5020918"/>
          </a:xfrm>
        </p:spPr>
        <p:txBody>
          <a:bodyPr>
            <a:normAutofit fontScale="92500" lnSpcReduction="10000"/>
          </a:bodyPr>
          <a:lstStyle/>
          <a:p>
            <a:r>
              <a:rPr lang="en-US" dirty="0"/>
              <a:t>As the transcendent one, the LORD sits enthroned above “</a:t>
            </a:r>
            <a:r>
              <a:rPr lang="en-US" i="1" dirty="0">
                <a:solidFill>
                  <a:schemeClr val="accent2">
                    <a:lumMod val="60000"/>
                    <a:lumOff val="40000"/>
                  </a:schemeClr>
                </a:solidFill>
                <a:latin typeface="Cambria" panose="02040503050406030204" pitchFamily="18" charset="0"/>
                <a:ea typeface="Cambria" panose="02040503050406030204" pitchFamily="18" charset="0"/>
              </a:rPr>
              <a:t>the earth’s horizon</a:t>
            </a:r>
            <a:r>
              <a:rPr lang="en-US" dirty="0"/>
              <a:t>” or, as it puts it in the NASB,  </a:t>
            </a:r>
            <a:r>
              <a:rPr lang="en-US" i="1" dirty="0">
                <a:solidFill>
                  <a:schemeClr val="accent2">
                    <a:lumMod val="60000"/>
                    <a:lumOff val="40000"/>
                  </a:schemeClr>
                </a:solidFill>
                <a:latin typeface="Cambria" panose="02040503050406030204" pitchFamily="18" charset="0"/>
                <a:ea typeface="Cambria" panose="02040503050406030204" pitchFamily="18" charset="0"/>
              </a:rPr>
              <a:t>“above the vault of the earth”</a:t>
            </a:r>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endParaRPr lang="en-US" dirty="0"/>
          </a:p>
          <a:p>
            <a:r>
              <a:rPr lang="en-US" dirty="0"/>
              <a:t>In other words, he is </a:t>
            </a:r>
            <a:r>
              <a:rPr lang="en-US" b="1" i="1" dirty="0"/>
              <a:t>above</a:t>
            </a:r>
            <a:r>
              <a:rPr lang="en-US" dirty="0"/>
              <a:t> the world, not part of it. </a:t>
            </a:r>
          </a:p>
          <a:p>
            <a:r>
              <a:rPr lang="en-US" dirty="0"/>
              <a:t>From that vantage point the people of earth with their often monumental egos are very small indeed: “</a:t>
            </a:r>
            <a:r>
              <a:rPr lang="en-US" i="1" dirty="0">
                <a:solidFill>
                  <a:schemeClr val="accent2">
                    <a:lumMod val="60000"/>
                    <a:lumOff val="40000"/>
                  </a:schemeClr>
                </a:solidFill>
                <a:latin typeface="Cambria" panose="02040503050406030204" pitchFamily="18" charset="0"/>
                <a:ea typeface="Cambria" panose="02040503050406030204" pitchFamily="18" charset="0"/>
              </a:rPr>
              <a:t>like grasshoppers </a:t>
            </a:r>
            <a:r>
              <a:rPr lang="en-US" dirty="0"/>
              <a:t>”. </a:t>
            </a:r>
          </a:p>
          <a:p>
            <a:r>
              <a:rPr lang="en-US" dirty="0"/>
              <a:t>As for “</a:t>
            </a:r>
            <a:r>
              <a:rPr lang="en-US" i="1" dirty="0">
                <a:solidFill>
                  <a:schemeClr val="accent2">
                    <a:lumMod val="60000"/>
                    <a:lumOff val="40000"/>
                  </a:schemeClr>
                </a:solidFill>
                <a:latin typeface="Cambria" panose="02040503050406030204" pitchFamily="18" charset="0"/>
                <a:ea typeface="Cambria" panose="02040503050406030204" pitchFamily="18" charset="0"/>
              </a:rPr>
              <a:t>the sky</a:t>
            </a:r>
            <a:r>
              <a:rPr lang="en-US" dirty="0"/>
              <a:t>”, which to us seems so vast and permanent, what is it to the LORD? </a:t>
            </a:r>
          </a:p>
          <a:p>
            <a:r>
              <a:rPr lang="en-US" dirty="0"/>
              <a:t>To him it is just a tent canopy “</a:t>
            </a:r>
            <a:r>
              <a:rPr lang="en-US" i="1" dirty="0">
                <a:solidFill>
                  <a:schemeClr val="accent2">
                    <a:lumMod val="60000"/>
                    <a:lumOff val="40000"/>
                  </a:schemeClr>
                </a:solidFill>
                <a:latin typeface="Cambria" panose="02040503050406030204" pitchFamily="18" charset="0"/>
                <a:ea typeface="Cambria" panose="02040503050406030204" pitchFamily="18" charset="0"/>
              </a:rPr>
              <a:t>like a thin curtain</a:t>
            </a:r>
            <a:r>
              <a:rPr lang="en-US" dirty="0"/>
              <a:t>”, which he has stretched out as a shelter for his people.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(pp. 66-67). Eerdmans.</a:t>
            </a:r>
          </a:p>
        </p:txBody>
      </p:sp>
    </p:spTree>
    <p:extLst>
      <p:ext uri="{BB962C8B-B14F-4D97-AF65-F5344CB8AC3E}">
        <p14:creationId xmlns:p14="http://schemas.microsoft.com/office/powerpoint/2010/main" val="18919633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7907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is the one who reduces </a:t>
            </a:r>
            <a:r>
              <a:rPr lang="en-US" sz="2400" i="1" u="none" strike="noStrike" baseline="0" dirty="0">
                <a:solidFill>
                  <a:schemeClr val="accent2"/>
                </a:solidFill>
                <a:latin typeface="Cambria" panose="02040503050406030204" pitchFamily="18" charset="0"/>
                <a:ea typeface="Cambria" panose="02040503050406030204" pitchFamily="18" charset="0"/>
              </a:rPr>
              <a:t>rulers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nothing; he makes the earth’s leaders insignificant.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49129" y="973267"/>
            <a:ext cx="8892835" cy="5576663"/>
          </a:xfrm>
        </p:spPr>
        <p:txBody>
          <a:bodyPr>
            <a:normAutofit fontScale="92500" lnSpcReduction="10000"/>
          </a:bodyPr>
          <a:lstStyle/>
          <a:p>
            <a:r>
              <a:rPr lang="en-US" dirty="0"/>
              <a:t>Furthermore, the Creator of the world is not an </a:t>
            </a:r>
            <a:r>
              <a:rPr lang="en-US" b="1" i="1" dirty="0"/>
              <a:t>absent</a:t>
            </a:r>
            <a:r>
              <a:rPr lang="en-US" dirty="0"/>
              <a:t> </a:t>
            </a:r>
            <a:r>
              <a:rPr lang="en-US" b="1" i="1" dirty="0"/>
              <a:t>deity</a:t>
            </a:r>
            <a:r>
              <a:rPr lang="en-US" dirty="0"/>
              <a:t> – his control of the processes of history is </a:t>
            </a:r>
            <a:r>
              <a:rPr lang="en-US" b="1" i="1" dirty="0"/>
              <a:t>ongoing</a:t>
            </a:r>
            <a:r>
              <a:rPr lang="en-US" dirty="0"/>
              <a:t>. </a:t>
            </a:r>
          </a:p>
          <a:p>
            <a:r>
              <a:rPr lang="en-US" dirty="0"/>
              <a:t>The “</a:t>
            </a:r>
            <a:r>
              <a:rPr lang="en-US" i="1" dirty="0">
                <a:solidFill>
                  <a:schemeClr val="accent2">
                    <a:lumMod val="60000"/>
                    <a:lumOff val="40000"/>
                  </a:schemeClr>
                </a:solidFill>
                <a:latin typeface="Cambria" panose="02040503050406030204" pitchFamily="18" charset="0"/>
                <a:ea typeface="Cambria" panose="02040503050406030204" pitchFamily="18" charset="0"/>
              </a:rPr>
              <a:t>rulers</a:t>
            </a:r>
            <a:r>
              <a:rPr lang="en-US" dirty="0"/>
              <a:t>” of the world are under his jurisdiction. </a:t>
            </a:r>
          </a:p>
          <a:p>
            <a:r>
              <a:rPr lang="en-US" dirty="0"/>
              <a:t>He is able to bring down those who elevate themselves to positions of authority, </a:t>
            </a:r>
            <a:r>
              <a:rPr lang="en-US" b="1" i="1" dirty="0"/>
              <a:t>regardless</a:t>
            </a:r>
            <a:r>
              <a:rPr lang="en-US" dirty="0"/>
              <a:t> of where they come from—Assyria, Babylon, or wherever.</a:t>
            </a:r>
          </a:p>
          <a:p>
            <a:r>
              <a:rPr lang="en-US" dirty="0"/>
              <a:t>Isaiah’s contemporaries had just witnessed an </a:t>
            </a:r>
            <a:r>
              <a:rPr lang="en-US" b="1" i="1" dirty="0"/>
              <a:t>example</a:t>
            </a:r>
            <a:r>
              <a:rPr lang="en-US" dirty="0"/>
              <a:t> of this when they saw the LORD bring down the Assyrian king, Sennacherib (see Isaiah 37:36-37). </a:t>
            </a:r>
          </a:p>
          <a:p>
            <a:r>
              <a:rPr lang="en-US" dirty="0"/>
              <a:t>The LORD is able to throw all the strategies of human rulers into disarray, so that they and their plans are rendered ineffective.</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 39.</a:t>
            </a:r>
          </a:p>
        </p:txBody>
      </p:sp>
    </p:spTree>
    <p:extLst>
      <p:ext uri="{BB962C8B-B14F-4D97-AF65-F5344CB8AC3E}">
        <p14:creationId xmlns:p14="http://schemas.microsoft.com/office/powerpoint/2010/main" val="2816213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752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they are barely planted; yes, they are barely sown; yes, they barely take root in the earth, and then he </a:t>
            </a:r>
            <a:r>
              <a:rPr lang="en-US" sz="2400" i="1" u="none" strike="noStrike" baseline="0" dirty="0">
                <a:solidFill>
                  <a:schemeClr val="accent2"/>
                </a:solidFill>
                <a:latin typeface="Cambria" panose="02040503050406030204" pitchFamily="18" charset="0"/>
                <a:ea typeface="Cambria" panose="02040503050406030204" pitchFamily="18" charset="0"/>
              </a:rPr>
              <a:t>blows on them</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causing them to </a:t>
            </a:r>
            <a:r>
              <a:rPr lang="en-US" sz="2400" i="1" u="none" strike="noStrike" baseline="0" dirty="0">
                <a:solidFill>
                  <a:schemeClr val="accent2"/>
                </a:solidFill>
                <a:latin typeface="Cambria" panose="02040503050406030204" pitchFamily="18" charset="0"/>
                <a:ea typeface="Cambria" panose="02040503050406030204" pitchFamily="18" charset="0"/>
              </a:rPr>
              <a:t>dry up</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a:t>
            </a:r>
            <a:r>
              <a:rPr lang="en-US" sz="2400" i="1" u="none" strike="noStrike" baseline="0" dirty="0">
                <a:solidFill>
                  <a:schemeClr val="accent2"/>
                </a:solidFill>
                <a:latin typeface="Cambria" panose="02040503050406030204" pitchFamily="18" charset="0"/>
                <a:ea typeface="Cambria" panose="02040503050406030204" pitchFamily="18" charset="0"/>
              </a:rPr>
              <a:t>the wind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carries them away </a:t>
            </a:r>
            <a:r>
              <a:rPr lang="en-US" sz="2400" i="1" u="none" strike="noStrike" baseline="0" dirty="0">
                <a:solidFill>
                  <a:schemeClr val="accent2"/>
                </a:solidFill>
                <a:latin typeface="Cambria" panose="02040503050406030204" pitchFamily="18" charset="0"/>
                <a:ea typeface="Cambria" panose="02040503050406030204" pitchFamily="18" charset="0"/>
              </a:rPr>
              <a:t>like straw</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01545" y="1193038"/>
            <a:ext cx="8783931" cy="5333346"/>
          </a:xfrm>
        </p:spPr>
        <p:txBody>
          <a:bodyPr>
            <a:normAutofit/>
          </a:bodyPr>
          <a:lstStyle/>
          <a:p>
            <a:r>
              <a:rPr lang="en-US" sz="2800" dirty="0"/>
              <a:t>The same point is made again here using an </a:t>
            </a:r>
            <a:r>
              <a:rPr lang="en-US" sz="2800" b="1" i="1" dirty="0"/>
              <a:t>analogy</a:t>
            </a:r>
            <a:r>
              <a:rPr lang="en-US" sz="2800" dirty="0"/>
              <a:t>. </a:t>
            </a:r>
          </a:p>
          <a:p>
            <a:r>
              <a:rPr lang="en-US" sz="2800" dirty="0"/>
              <a:t>The rulers of the nations are compared here to plants just sown by a farmer, which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dry up</a:t>
            </a:r>
            <a:r>
              <a:rPr lang="en-US" sz="2800" dirty="0"/>
              <a:t>” when the LORD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blows on them</a:t>
            </a:r>
            <a:r>
              <a:rPr lang="en-US" sz="2800" dirty="0"/>
              <a:t>”.</a:t>
            </a:r>
          </a:p>
          <a:p>
            <a:r>
              <a:rPr lang="en-US" sz="2800" dirty="0"/>
              <a:t>After that,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like straw</a:t>
            </a:r>
            <a:r>
              <a:rPr lang="en-US" sz="2800" dirty="0"/>
              <a:t>”, the dried-up remains of the plants left in the fields are carried away by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the wind</a:t>
            </a:r>
            <a:r>
              <a:rPr lang="en-US" sz="2800" dirty="0"/>
              <a:t>”.</a:t>
            </a:r>
          </a:p>
          <a:p>
            <a:r>
              <a:rPr lang="en-US" sz="2800" dirty="0"/>
              <a:t>This image of divine judgement is similar to Isaiah 40:6-7 where it says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All people are like grass</a:t>
            </a:r>
            <a:r>
              <a:rPr lang="en-US" sz="2800" dirty="0"/>
              <a:t>”</a:t>
            </a:r>
            <a:r>
              <a:rPr lang="en-US" sz="2800" i="1" dirty="0">
                <a:solidFill>
                  <a:schemeClr val="accent2">
                    <a:lumMod val="60000"/>
                    <a:lumOff val="40000"/>
                  </a:schemeClr>
                </a:solidFill>
                <a:latin typeface="Cambria" panose="02040503050406030204" pitchFamily="18" charset="0"/>
                <a:ea typeface="Cambria" panose="02040503050406030204" pitchFamily="18" charset="0"/>
              </a:rPr>
              <a:t> </a:t>
            </a:r>
            <a:r>
              <a:rPr lang="en-US" sz="2800" dirty="0"/>
              <a:t>which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dries up… when the wind sent by the LORD blows on them.</a:t>
            </a:r>
            <a:r>
              <a:rPr lang="en-US" sz="2800" dirty="0"/>
              <a:t>” </a:t>
            </a:r>
          </a:p>
          <a:p>
            <a:r>
              <a:rPr lang="en-US" sz="2800" dirty="0"/>
              <a:t>Except that </a:t>
            </a:r>
            <a:r>
              <a:rPr lang="en-US" sz="2800" b="1" i="1" dirty="0"/>
              <a:t>here</a:t>
            </a:r>
            <a:r>
              <a:rPr lang="en-US" sz="2800" dirty="0"/>
              <a:t> the primary emphasis is on the transience of even the </a:t>
            </a:r>
            <a:r>
              <a:rPr lang="en-US" sz="2800" b="1" i="1" dirty="0"/>
              <a:t>strongest</a:t>
            </a:r>
            <a:r>
              <a:rPr lang="en-US" sz="2800" dirty="0"/>
              <a:t> and </a:t>
            </a:r>
            <a:r>
              <a:rPr lang="en-US" sz="2800" b="1" i="1" dirty="0"/>
              <a:t>most prominent </a:t>
            </a:r>
            <a:r>
              <a:rPr lang="en-US" sz="2800" dirty="0"/>
              <a:t>human figures.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 40.</a:t>
            </a:r>
          </a:p>
        </p:txBody>
      </p:sp>
    </p:spTree>
    <p:extLst>
      <p:ext uri="{BB962C8B-B14F-4D97-AF65-F5344CB8AC3E}">
        <p14:creationId xmlns:p14="http://schemas.microsoft.com/office/powerpoint/2010/main" val="21785345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373564"/>
          </a:xfrm>
        </p:spPr>
        <p:txBody>
          <a:bodyPr>
            <a:noAutofit/>
          </a:bodyPr>
          <a:lstStyle/>
          <a:p>
            <a:pPr marL="458788" indent="-458788"/>
            <a:r>
              <a:rPr lang="en-US" dirty="0"/>
              <a:t>The LORD’s </a:t>
            </a:r>
            <a:r>
              <a:rPr lang="en-US" b="1" i="1" dirty="0"/>
              <a:t>Masterful Control of the Stars </a:t>
            </a:r>
            <a:r>
              <a:rPr lang="en-US" dirty="0">
                <a:solidFill>
                  <a:srgbClr val="FFFF99"/>
                </a:solidFill>
              </a:rPr>
              <a:t>(40:25–27)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499146"/>
            <a:ext cx="8849665" cy="5358854"/>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40:25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whom can you compare me? Whom do I resemble?” says the Holy One. </a:t>
            </a:r>
            <a:r>
              <a:rPr lang="en-US" sz="3600" baseline="30000" dirty="0">
                <a:latin typeface="Cambria" panose="02040503050406030204" pitchFamily="18" charset="0"/>
                <a:ea typeface="Cambria" panose="02040503050406030204" pitchFamily="18" charset="0"/>
              </a:rPr>
              <a:t>26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up at the sky! Who created all these heavenly lights? He is the one who leads out their ranks; he calls them all by name. Because of his absolute power and awesome strength, not one of them is missing. </a:t>
            </a:r>
            <a:r>
              <a:rPr lang="en-US" sz="3600" baseline="30000" dirty="0">
                <a:latin typeface="Cambria" panose="02040503050406030204" pitchFamily="18" charset="0"/>
                <a:ea typeface="Cambria" panose="02040503050406030204" pitchFamily="18" charset="0"/>
              </a:rPr>
              <a:t>27</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Why do you say, Jacob, Why do you say, Israel, “The LORD is not aware of what is happening to me; my God is not concerned with my vindication”? </a:t>
            </a:r>
          </a:p>
        </p:txBody>
      </p:sp>
    </p:spTree>
    <p:extLst>
      <p:ext uri="{BB962C8B-B14F-4D97-AF65-F5344CB8AC3E}">
        <p14:creationId xmlns:p14="http://schemas.microsoft.com/office/powerpoint/2010/main" val="33962495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78881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To whom can you compare me?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Whom do I resemble?” says </a:t>
            </a:r>
            <a:r>
              <a:rPr lang="en-US" sz="2400" i="1" u="none" strike="noStrike" baseline="0" dirty="0">
                <a:solidFill>
                  <a:schemeClr val="accent2"/>
                </a:solidFill>
                <a:latin typeface="Cambria" panose="02040503050406030204" pitchFamily="18" charset="0"/>
                <a:ea typeface="Cambria" panose="02040503050406030204" pitchFamily="18" charset="0"/>
              </a:rPr>
              <a:t>the Holy One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996814"/>
            <a:ext cx="8706423" cy="5491853"/>
          </a:xfrm>
        </p:spPr>
        <p:txBody>
          <a:bodyPr>
            <a:normAutofit fontScale="85000" lnSpcReduction="10000"/>
          </a:bodyPr>
          <a:lstStyle/>
          <a:p>
            <a:r>
              <a:rPr lang="en-US" dirty="0"/>
              <a:t>The conclusion is drawn once again (cf. 40:18 – “</a:t>
            </a:r>
            <a:r>
              <a:rPr lang="en-US" i="1" dirty="0">
                <a:solidFill>
                  <a:schemeClr val="accent2">
                    <a:lumMod val="60000"/>
                    <a:lumOff val="40000"/>
                  </a:schemeClr>
                </a:solidFill>
                <a:latin typeface="Cambria" panose="02040503050406030204" pitchFamily="18" charset="0"/>
                <a:ea typeface="Cambria" panose="02040503050406030204" pitchFamily="18" charset="0"/>
              </a:rPr>
              <a:t>To whom can you compare God?</a:t>
            </a:r>
            <a:r>
              <a:rPr lang="en-US" dirty="0"/>
              <a:t>”) – this time in the words of God himself – that there is </a:t>
            </a:r>
            <a:r>
              <a:rPr lang="en-US" b="1" i="1" dirty="0"/>
              <a:t>nothing</a:t>
            </a:r>
            <a:r>
              <a:rPr lang="en-US" dirty="0"/>
              <a:t> in all of creation – especially among mankind – that compares to the LORD.</a:t>
            </a:r>
            <a:r>
              <a:rPr lang="en-US" baseline="30000" dirty="0">
                <a:solidFill>
                  <a:prstClr val="white"/>
                </a:solidFill>
              </a:rPr>
              <a:t>1</a:t>
            </a:r>
            <a:r>
              <a:rPr lang="en-US" dirty="0"/>
              <a:t> </a:t>
            </a:r>
          </a:p>
          <a:p>
            <a:r>
              <a:rPr lang="en-US" dirty="0"/>
              <a:t>The term “</a:t>
            </a:r>
            <a:r>
              <a:rPr lang="en-US" i="1" dirty="0">
                <a:solidFill>
                  <a:schemeClr val="accent2">
                    <a:lumMod val="60000"/>
                    <a:lumOff val="40000"/>
                  </a:schemeClr>
                </a:solidFill>
                <a:latin typeface="Cambria" panose="02040503050406030204" pitchFamily="18" charset="0"/>
                <a:ea typeface="Cambria" panose="02040503050406030204" pitchFamily="18" charset="0"/>
              </a:rPr>
              <a:t>the Holy One</a:t>
            </a:r>
            <a:r>
              <a:rPr lang="en-US" dirty="0"/>
              <a:t>” used here is an even </a:t>
            </a:r>
            <a:r>
              <a:rPr lang="en-US" b="1" i="1" dirty="0"/>
              <a:t>more distinctive</a:t>
            </a:r>
            <a:r>
              <a:rPr lang="en-US" dirty="0"/>
              <a:t> than the term “</a:t>
            </a:r>
            <a:r>
              <a:rPr lang="en-US" i="1" dirty="0">
                <a:solidFill>
                  <a:schemeClr val="accent2">
                    <a:lumMod val="60000"/>
                    <a:lumOff val="40000"/>
                  </a:schemeClr>
                </a:solidFill>
                <a:latin typeface="Cambria" panose="02040503050406030204" pitchFamily="18" charset="0"/>
                <a:ea typeface="Cambria" panose="02040503050406030204" pitchFamily="18" charset="0"/>
              </a:rPr>
              <a:t>God</a:t>
            </a:r>
            <a:r>
              <a:rPr lang="en-US" dirty="0"/>
              <a:t>” used in Isaiah 40:18.</a:t>
            </a:r>
            <a:r>
              <a:rPr lang="en-US" baseline="30000" dirty="0">
                <a:solidFill>
                  <a:prstClr val="white"/>
                </a:solidFill>
              </a:rPr>
              <a:t>1</a:t>
            </a:r>
            <a:endParaRPr lang="en-US" dirty="0"/>
          </a:p>
          <a:p>
            <a:r>
              <a:rPr lang="en-US" dirty="0"/>
              <a:t>“Holiness” describes the </a:t>
            </a:r>
            <a:r>
              <a:rPr lang="en-US" b="1" i="1" dirty="0"/>
              <a:t>otherness</a:t>
            </a:r>
            <a:r>
              <a:rPr lang="en-US" dirty="0"/>
              <a:t> of God, that which separates him from all his creatures.</a:t>
            </a:r>
            <a:r>
              <a:rPr lang="en-US" baseline="30000" dirty="0">
                <a:solidFill>
                  <a:prstClr val="white"/>
                </a:solidFill>
              </a:rPr>
              <a:t> 2</a:t>
            </a:r>
            <a:r>
              <a:rPr lang="en-US" dirty="0"/>
              <a:t> </a:t>
            </a:r>
          </a:p>
          <a:p>
            <a:r>
              <a:rPr lang="en-US" dirty="0"/>
              <a:t>But this “otherness” of God is not merely an otherness in character – i.e., being morally perfect.</a:t>
            </a:r>
            <a:r>
              <a:rPr lang="en-US" baseline="30000" dirty="0">
                <a:solidFill>
                  <a:prstClr val="white"/>
                </a:solidFill>
              </a:rPr>
              <a:t> 2</a:t>
            </a:r>
            <a:r>
              <a:rPr lang="en-US" dirty="0"/>
              <a:t> </a:t>
            </a:r>
          </a:p>
          <a:p>
            <a:r>
              <a:rPr lang="en-US" dirty="0"/>
              <a:t>But this otherness of God extends to his </a:t>
            </a:r>
            <a:r>
              <a:rPr lang="en-US" b="1" i="1" dirty="0"/>
              <a:t>very essence</a:t>
            </a:r>
            <a:r>
              <a:rPr lang="en-US" dirty="0"/>
              <a:t>.</a:t>
            </a:r>
            <a:r>
              <a:rPr lang="en-US" baseline="30000" dirty="0">
                <a:solidFill>
                  <a:prstClr val="white"/>
                </a:solidFill>
              </a:rPr>
              <a:t> 2</a:t>
            </a:r>
            <a:r>
              <a:rPr lang="en-US" dirty="0"/>
              <a:t> </a:t>
            </a:r>
          </a:p>
          <a:p>
            <a:r>
              <a:rPr lang="en-US" dirty="0"/>
              <a:t>Isaiah’s use of this term here is emphasizes the </a:t>
            </a:r>
            <a:r>
              <a:rPr lang="en-US" b="1" i="1" dirty="0"/>
              <a:t>transcendence</a:t>
            </a:r>
            <a:r>
              <a:rPr lang="en-US" dirty="0"/>
              <a:t> of God that he has been highlighting in this entire section.</a:t>
            </a:r>
            <a:r>
              <a:rPr lang="en-US" baseline="30000" dirty="0">
                <a:solidFill>
                  <a:prstClr val="white"/>
                </a:solidFill>
              </a:rPr>
              <a:t> 2</a:t>
            </a:r>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273225"/>
            <a:ext cx="914400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1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40.</a:t>
            </a:r>
          </a:p>
          <a:p>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2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69). Eerdmans.</a:t>
            </a:r>
          </a:p>
        </p:txBody>
      </p:sp>
    </p:spTree>
    <p:extLst>
      <p:ext uri="{BB962C8B-B14F-4D97-AF65-F5344CB8AC3E}">
        <p14:creationId xmlns:p14="http://schemas.microsoft.com/office/powerpoint/2010/main" val="11858853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673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up at the sky! </a:t>
            </a:r>
            <a:r>
              <a:rPr lang="en-US" sz="2400" i="1" u="none" strike="noStrike" baseline="0" dirty="0">
                <a:solidFill>
                  <a:schemeClr val="accent2"/>
                </a:solidFill>
                <a:latin typeface="Cambria" panose="02040503050406030204" pitchFamily="18" charset="0"/>
                <a:ea typeface="Cambria" panose="02040503050406030204" pitchFamily="18" charset="0"/>
              </a:rPr>
              <a:t>Who created all these heavenly lights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is the one who leads out their ranks; he calls them all by name. Because of his absolute power and awesome strength, not one of them is missing.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522692"/>
            <a:ext cx="8706423" cy="5046860"/>
          </a:xfrm>
        </p:spPr>
        <p:txBody>
          <a:bodyPr>
            <a:normAutofit fontScale="85000" lnSpcReduction="20000"/>
          </a:bodyPr>
          <a:lstStyle/>
          <a:p>
            <a:r>
              <a:rPr lang="en-US" dirty="0"/>
              <a:t>One of the realms that is under the LORD’s control is the “</a:t>
            </a:r>
            <a:r>
              <a:rPr lang="en-US" i="1" dirty="0">
                <a:solidFill>
                  <a:schemeClr val="accent2">
                    <a:lumMod val="60000"/>
                    <a:lumOff val="40000"/>
                  </a:schemeClr>
                </a:solidFill>
                <a:latin typeface="Cambria" panose="02040503050406030204" pitchFamily="18" charset="0"/>
                <a:ea typeface="Cambria" panose="02040503050406030204" pitchFamily="18" charset="0"/>
              </a:rPr>
              <a:t>heavenly lights</a:t>
            </a:r>
            <a:r>
              <a:rPr lang="en-US" dirty="0"/>
              <a:t>” (i.e., stars and planets)</a:t>
            </a:r>
          </a:p>
          <a:p>
            <a:r>
              <a:rPr lang="en-US" dirty="0"/>
              <a:t>What makes this comparison all the more meaningful is the fact that especially in the land of the Babylonians, where the children of Israel would be held in bondage, the heavenly bodies were regarded astrologically as controlling the affairs of men that took place down here on earth. </a:t>
            </a:r>
          </a:p>
          <a:p>
            <a:r>
              <a:rPr lang="en-US" dirty="0"/>
              <a:t>As the Babylonians saw it, the control exerted by these heavenly bodies was </a:t>
            </a:r>
            <a:r>
              <a:rPr lang="en-US" b="1" i="1" dirty="0"/>
              <a:t>absolute</a:t>
            </a:r>
            <a:r>
              <a:rPr lang="en-US" dirty="0"/>
              <a:t>, far beyond that of the gods themselves. </a:t>
            </a:r>
          </a:p>
          <a:p>
            <a:r>
              <a:rPr lang="en-US" dirty="0"/>
              <a:t>Not so in the religion of Israel. </a:t>
            </a:r>
          </a:p>
          <a:p>
            <a:r>
              <a:rPr lang="en-US" dirty="0"/>
              <a:t>The vast heavenly bodies are merely a part of the creation of God.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Who created all these?</a:t>
            </a:r>
            <a:r>
              <a:rPr lang="en-US" dirty="0"/>
              <a:t>” allows for only one answer: the God whom Israel worshipped.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pp.36-37</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00394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673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up at the sky! Who created all these heavenly lights? He is the one </a:t>
            </a:r>
            <a:r>
              <a:rPr lang="en-US" sz="2400" i="1" u="none" strike="noStrike" baseline="0" dirty="0">
                <a:solidFill>
                  <a:schemeClr val="accent2"/>
                </a:solidFill>
                <a:latin typeface="Cambria" panose="02040503050406030204" pitchFamily="18" charset="0"/>
                <a:ea typeface="Cambria" panose="02040503050406030204" pitchFamily="18" charset="0"/>
              </a:rPr>
              <a:t>who leads out their ranks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he calls them all by name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Because of his absolute power and awesome strength, not one of them is missing</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632578"/>
            <a:ext cx="8706423" cy="4856090"/>
          </a:xfrm>
        </p:spPr>
        <p:txBody>
          <a:bodyPr>
            <a:normAutofit fontScale="92500" lnSpcReduction="10000"/>
          </a:bodyPr>
          <a:lstStyle/>
          <a:p>
            <a:r>
              <a:rPr lang="en-US" dirty="0"/>
              <a:t>And as heavenly bodies once originated with him, so they forever remain under his control, his “</a:t>
            </a:r>
            <a:r>
              <a:rPr lang="en-US" i="1" dirty="0">
                <a:solidFill>
                  <a:schemeClr val="accent2">
                    <a:lumMod val="60000"/>
                    <a:lumOff val="40000"/>
                  </a:schemeClr>
                </a:solidFill>
                <a:latin typeface="Cambria" panose="02040503050406030204" pitchFamily="18" charset="0"/>
                <a:ea typeface="Cambria" panose="02040503050406030204" pitchFamily="18" charset="0"/>
              </a:rPr>
              <a:t>who leads out their ranks</a:t>
            </a:r>
            <a:r>
              <a:rPr lang="en-US" dirty="0"/>
              <a:t>.” </a:t>
            </a:r>
          </a:p>
          <a:p>
            <a:r>
              <a:rPr lang="en-US" dirty="0"/>
              <a:t>The spectacle of the starry skies that we see displayed night after night, is nothing other than the Almighty Maker of the universe bringing them out as a shepherd brings his flock out into a field. </a:t>
            </a:r>
          </a:p>
          <a:p>
            <a:r>
              <a:rPr lang="en-US" dirty="0"/>
              <a:t>He is intimately familiar with each of these heavenly bodies and “</a:t>
            </a:r>
            <a:r>
              <a:rPr lang="en-US" i="1" dirty="0">
                <a:solidFill>
                  <a:schemeClr val="accent2">
                    <a:lumMod val="60000"/>
                    <a:lumOff val="40000"/>
                  </a:schemeClr>
                </a:solidFill>
                <a:latin typeface="Cambria" panose="02040503050406030204" pitchFamily="18" charset="0"/>
                <a:ea typeface="Cambria" panose="02040503050406030204" pitchFamily="18" charset="0"/>
              </a:rPr>
              <a:t>calls them all by name</a:t>
            </a:r>
            <a:r>
              <a:rPr lang="en-US" dirty="0"/>
              <a:t>”. </a:t>
            </a:r>
          </a:p>
          <a:p>
            <a:r>
              <a:rPr lang="en-US" dirty="0"/>
              <a:t>And it is only “</a:t>
            </a:r>
            <a:r>
              <a:rPr lang="en-US" i="1" dirty="0">
                <a:solidFill>
                  <a:schemeClr val="accent2">
                    <a:lumMod val="60000"/>
                    <a:lumOff val="40000"/>
                  </a:schemeClr>
                </a:solidFill>
                <a:latin typeface="Cambria" panose="02040503050406030204" pitchFamily="18" charset="0"/>
                <a:ea typeface="Cambria" panose="02040503050406030204" pitchFamily="18" charset="0"/>
              </a:rPr>
              <a:t>because of his absolute power and awesome strength</a:t>
            </a:r>
            <a:r>
              <a:rPr lang="en-US" dirty="0"/>
              <a:t>” that “</a:t>
            </a:r>
            <a:r>
              <a:rPr lang="en-US" i="1" dirty="0">
                <a:solidFill>
                  <a:schemeClr val="accent2">
                    <a:lumMod val="60000"/>
                    <a:lumOff val="40000"/>
                  </a:schemeClr>
                </a:solidFill>
                <a:latin typeface="Cambria" panose="02040503050406030204" pitchFamily="18" charset="0"/>
                <a:ea typeface="Cambria" panose="02040503050406030204" pitchFamily="18" charset="0"/>
              </a:rPr>
              <a:t>not one of them is missing</a:t>
            </a:r>
            <a:r>
              <a:rPr lang="en-US" dirty="0"/>
              <a:t>.”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pp.36-37</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9949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88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Why do you say, Jacob, Why do you say, Israel, “</a:t>
            </a:r>
            <a:r>
              <a:rPr lang="en-US" sz="2400" i="1" u="none" strike="noStrike" baseline="0" dirty="0">
                <a:solidFill>
                  <a:schemeClr val="accent2"/>
                </a:solidFill>
                <a:latin typeface="Cambria" panose="02040503050406030204" pitchFamily="18" charset="0"/>
                <a:ea typeface="Cambria" panose="02040503050406030204" pitchFamily="18" charset="0"/>
              </a:rPr>
              <a:t>The LORD is not aware of what is happening to me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my God is </a:t>
            </a:r>
            <a:r>
              <a:rPr lang="en-US" sz="2400" i="1" u="none" strike="noStrike" baseline="0" dirty="0">
                <a:solidFill>
                  <a:schemeClr val="accent2"/>
                </a:solidFill>
                <a:latin typeface="Cambria" panose="02040503050406030204" pitchFamily="18" charset="0"/>
                <a:ea typeface="Cambria" panose="02040503050406030204" pitchFamily="18" charset="0"/>
              </a:rPr>
              <a:t>not concerned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with my vindication”?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87224"/>
            <a:ext cx="8706423" cy="5201444"/>
          </a:xfrm>
        </p:spPr>
        <p:txBody>
          <a:bodyPr>
            <a:normAutofit/>
          </a:bodyPr>
          <a:lstStyle/>
          <a:p>
            <a:r>
              <a:rPr lang="en-US" dirty="0"/>
              <a:t>Isaiah now turns to give specific application of what he has been saying to the situation in which he finds the people. </a:t>
            </a:r>
          </a:p>
          <a:p>
            <a:r>
              <a:rPr lang="en-US" dirty="0"/>
              <a:t>In their intense suffering and dismay they have mistakenly concluded that “</a:t>
            </a:r>
            <a:r>
              <a:rPr lang="en-US" i="1" dirty="0">
                <a:solidFill>
                  <a:schemeClr val="accent2">
                    <a:lumMod val="60000"/>
                    <a:lumOff val="40000"/>
                  </a:schemeClr>
                </a:solidFill>
                <a:latin typeface="Cambria" panose="02040503050406030204" pitchFamily="18" charset="0"/>
                <a:ea typeface="Cambria" panose="02040503050406030204" pitchFamily="18" charset="0"/>
              </a:rPr>
              <a:t>the LORD is not aware of what is happening</a:t>
            </a:r>
            <a:r>
              <a:rPr lang="en-US" dirty="0"/>
              <a:t>” to them.</a:t>
            </a:r>
          </a:p>
          <a:p>
            <a:r>
              <a:rPr lang="en-US" dirty="0"/>
              <a:t>It’s clear they have lapsed into self-pity because of their suffering and that they think that the LORD is neglecting them.</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42-43.</a:t>
            </a:r>
          </a:p>
        </p:txBody>
      </p:sp>
    </p:spTree>
    <p:extLst>
      <p:ext uri="{BB962C8B-B14F-4D97-AF65-F5344CB8AC3E}">
        <p14:creationId xmlns:p14="http://schemas.microsoft.com/office/powerpoint/2010/main" val="199288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88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Why do you say, Jacob, Why do you say, Israel</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LORD is not aware of what is happening to me; </a:t>
            </a:r>
            <a:r>
              <a:rPr lang="en-US" sz="2400" i="1" u="none" strike="noStrike" baseline="0" dirty="0">
                <a:solidFill>
                  <a:schemeClr val="accent2"/>
                </a:solidFill>
                <a:latin typeface="Cambria" panose="02040503050406030204" pitchFamily="18" charset="0"/>
                <a:ea typeface="Cambria" panose="02040503050406030204" pitchFamily="18" charset="0"/>
              </a:rPr>
              <a:t>my God is not concerned with my vindication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87224"/>
            <a:ext cx="8706423" cy="5201444"/>
          </a:xfrm>
        </p:spPr>
        <p:txBody>
          <a:bodyPr>
            <a:normAutofit/>
          </a:bodyPr>
          <a:lstStyle/>
          <a:p>
            <a:r>
              <a:rPr lang="en-US" dirty="0"/>
              <a:t>Furthermore they complain: “</a:t>
            </a:r>
            <a:r>
              <a:rPr lang="en-US" i="1" dirty="0">
                <a:solidFill>
                  <a:schemeClr val="accent2">
                    <a:lumMod val="60000"/>
                    <a:lumOff val="40000"/>
                  </a:schemeClr>
                </a:solidFill>
                <a:latin typeface="Cambria" panose="02040503050406030204" pitchFamily="18" charset="0"/>
                <a:ea typeface="Cambria" panose="02040503050406030204" pitchFamily="18" charset="0"/>
              </a:rPr>
              <a:t>my God is not concerned with my vindication</a:t>
            </a:r>
            <a:r>
              <a:rPr lang="en-US" dirty="0"/>
              <a:t>.” </a:t>
            </a:r>
          </a:p>
          <a:p>
            <a:r>
              <a:rPr lang="en-US" dirty="0"/>
              <a:t>By that they meant: we have certain rights as nation, particularly in view of God’s election of Israel as his people; and yet God disregards them. </a:t>
            </a:r>
          </a:p>
          <a:p>
            <a:r>
              <a:rPr lang="en-US" dirty="0"/>
              <a:t>Isaiah </a:t>
            </a:r>
            <a:r>
              <a:rPr lang="en-US" b="1" i="1" dirty="0"/>
              <a:t>challenges</a:t>
            </a:r>
            <a:r>
              <a:rPr lang="en-US" dirty="0"/>
              <a:t> these statements, exclaiming: “</a:t>
            </a:r>
            <a:r>
              <a:rPr lang="en-US" i="1" dirty="0">
                <a:solidFill>
                  <a:schemeClr val="accent2">
                    <a:lumMod val="60000"/>
                    <a:lumOff val="40000"/>
                  </a:schemeClr>
                </a:solidFill>
                <a:latin typeface="Cambria" panose="02040503050406030204" pitchFamily="18" charset="0"/>
                <a:ea typeface="Cambria" panose="02040503050406030204" pitchFamily="18" charset="0"/>
              </a:rPr>
              <a:t>Why do you say, Jacob, Why do you say, Israel</a:t>
            </a:r>
            <a:r>
              <a:rPr lang="en-US" dirty="0"/>
              <a:t>?” </a:t>
            </a:r>
          </a:p>
          <a:p>
            <a:r>
              <a:rPr lang="en-US" dirty="0"/>
              <a:t>Lack of faith and failure to think things through is the reason for your attitude, charges the prophet.</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pp. 37-38</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24787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55830"/>
          </a:xfrm>
        </p:spPr>
        <p:txBody>
          <a:bodyPr>
            <a:noAutofit/>
          </a:bodyPr>
          <a:lstStyle/>
          <a:p>
            <a:pPr marL="458788" indent="-458788"/>
            <a:r>
              <a:rPr lang="en-US" sz="4000" dirty="0"/>
              <a:t>The Greatness of the Lord Over In The LORD – </a:t>
            </a:r>
            <a:r>
              <a:rPr lang="en-US" sz="4000" b="1" i="1" dirty="0"/>
              <a:t>Source of All Power</a:t>
            </a:r>
            <a:r>
              <a:rPr lang="en-US" sz="4000" dirty="0"/>
              <a:t> </a:t>
            </a:r>
            <a:r>
              <a:rPr lang="en-US" sz="4000" dirty="0">
                <a:solidFill>
                  <a:srgbClr val="FFFF99"/>
                </a:solidFill>
              </a:rPr>
              <a:t>(40:28–31)</a:t>
            </a:r>
            <a:br>
              <a:rPr lang="en-US" sz="4000" dirty="0">
                <a:solidFill>
                  <a:srgbClr val="FFFF99"/>
                </a:solidFill>
              </a:rPr>
            </a:br>
            <a:endParaRPr lang="en-US" sz="4000" dirty="0">
              <a:solidFill>
                <a:srgbClr val="FFFF99"/>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51166" y="1518768"/>
            <a:ext cx="8849665" cy="5029199"/>
          </a:xfrm>
        </p:spPr>
        <p:txBody>
          <a:bodyPr>
            <a:normAutofit fontScale="92500" lnSpcReduction="10000"/>
          </a:bodyPr>
          <a:lstStyle/>
          <a:p>
            <a:pPr marL="0" indent="0">
              <a:buNone/>
            </a:pPr>
            <a:r>
              <a:rPr lang="en-US" sz="3600" baseline="30000" dirty="0">
                <a:latin typeface="Cambria" panose="02040503050406030204" pitchFamily="18" charset="0"/>
                <a:ea typeface="Cambria" panose="02040503050406030204" pitchFamily="18" charset="0"/>
              </a:rPr>
              <a:t>40:28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Have you not heard? The LORD is an eternal God, the Creator of the whole earth. He does not get tired or weary; there is no limit to his wisdom. </a:t>
            </a:r>
            <a:r>
              <a:rPr lang="en-US" sz="3600" baseline="30000" dirty="0">
                <a:latin typeface="Cambria" panose="02040503050406030204" pitchFamily="18" charset="0"/>
                <a:ea typeface="Cambria" panose="02040503050406030204" pitchFamily="18" charset="0"/>
              </a:rPr>
              <a:t>29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gives strength to those who are tired; to the ones who lack power, he gives renewed energy. </a:t>
            </a:r>
            <a:r>
              <a:rPr lang="en-US" sz="3600" baseline="30000" dirty="0">
                <a:latin typeface="Cambria" panose="02040503050406030204" pitchFamily="18" charset="0"/>
                <a:ea typeface="Cambria" panose="02040503050406030204" pitchFamily="18" charset="0"/>
              </a:rPr>
              <a:t>30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Even youths get tired and weary; even strong young men clumsily stumble. </a:t>
            </a:r>
            <a:r>
              <a:rPr lang="en-US" sz="3600" baseline="30000" dirty="0">
                <a:latin typeface="Cambria" panose="02040503050406030204" pitchFamily="18" charset="0"/>
                <a:ea typeface="Cambria" panose="02040503050406030204" pitchFamily="18" charset="0"/>
              </a:rPr>
              <a:t>31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those who wait for the LORD’s help find renewed strength; they rise up as if they had eagles’ wings, they run without growing weary, they walk without getting tired. </a:t>
            </a:r>
          </a:p>
        </p:txBody>
      </p:sp>
    </p:spTree>
    <p:extLst>
      <p:ext uri="{BB962C8B-B14F-4D97-AF65-F5344CB8AC3E}">
        <p14:creationId xmlns:p14="http://schemas.microsoft.com/office/powerpoint/2010/main" val="20159751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t>Outline of the Book of Isaiah</a:t>
            </a:r>
            <a:endParaRPr lang="en-US" sz="4000" b="1"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fontScale="92500"/>
          </a:bodyPr>
          <a:lstStyle/>
          <a:p>
            <a:pPr marL="687388" lvl="0" indent="-687388">
              <a:spcBef>
                <a:spcPts val="600"/>
              </a:spcBef>
              <a:buFont typeface="+mj-lt"/>
              <a:buAutoNum type="romanUcPeriod"/>
            </a:pPr>
            <a:r>
              <a:rPr lang="en-US" sz="4300" b="1" dirty="0">
                <a:solidFill>
                  <a:schemeClr val="bg1">
                    <a:lumMod val="65000"/>
                  </a:schemeClr>
                </a:solidFill>
              </a:rPr>
              <a:t>Warning of Judgment on Israel </a:t>
            </a:r>
            <a:r>
              <a:rPr lang="en-US" sz="4300" dirty="0">
                <a:solidFill>
                  <a:schemeClr val="bg1">
                    <a:lumMod val="65000"/>
                  </a:schemeClr>
                </a:solidFill>
              </a:rPr>
              <a:t>(1-39)</a:t>
            </a:r>
          </a:p>
          <a:p>
            <a:pPr marL="687388" indent="-687388">
              <a:spcBef>
                <a:spcPts val="600"/>
              </a:spcBef>
              <a:buFont typeface="+mj-lt"/>
              <a:buAutoNum type="romanUcPeriod"/>
            </a:pPr>
            <a:r>
              <a:rPr lang="en-US" sz="4300" b="1" dirty="0"/>
              <a:t>The Promise of Future Hope in the New Jerusalem </a:t>
            </a:r>
            <a:r>
              <a:rPr lang="en-US" sz="4300" dirty="0">
                <a:solidFill>
                  <a:srgbClr val="FFFF99"/>
                </a:solidFill>
              </a:rPr>
              <a:t>(40-66)</a:t>
            </a:r>
          </a:p>
          <a:p>
            <a:pPr marL="1373188" lvl="1" indent="-685800">
              <a:spcBef>
                <a:spcPts val="600"/>
              </a:spcBef>
              <a:buAutoNum type="alphaUcPeriod"/>
            </a:pPr>
            <a:r>
              <a:rPr lang="en-US" sz="3900" b="1" dirty="0"/>
              <a:t>The Announcement of Hope </a:t>
            </a:r>
            <a:r>
              <a:rPr lang="en-US" sz="3900" dirty="0">
                <a:solidFill>
                  <a:srgbClr val="FFFF99"/>
                </a:solidFill>
              </a:rPr>
              <a:t>(40-48)</a:t>
            </a:r>
          </a:p>
          <a:p>
            <a:pPr marL="1828800" lvl="2" indent="-455613">
              <a:spcBef>
                <a:spcPts val="600"/>
              </a:spcBef>
              <a:buFont typeface="+mj-lt"/>
              <a:buAutoNum type="arabicPeriod"/>
            </a:pPr>
            <a:r>
              <a:rPr lang="en-US" sz="3100" dirty="0">
                <a:solidFill>
                  <a:schemeClr val="bg1">
                    <a:lumMod val="65000"/>
                  </a:schemeClr>
                </a:solidFill>
              </a:rPr>
              <a:t>God’s Promised Deliverance (40:1-11)</a:t>
            </a:r>
          </a:p>
          <a:p>
            <a:pPr marL="1828800" lvl="2" indent="-455613">
              <a:spcBef>
                <a:spcPts val="600"/>
              </a:spcBef>
              <a:buFont typeface="+mj-lt"/>
              <a:buAutoNum type="arabicPeriod"/>
            </a:pPr>
            <a:r>
              <a:rPr lang="en-US" sz="3200" dirty="0"/>
              <a:t>The Incomparable Greatness of the Lord</a:t>
            </a:r>
            <a:br>
              <a:rPr lang="en-US" sz="7200" dirty="0"/>
            </a:br>
            <a:r>
              <a:rPr lang="en-US" sz="3200" dirty="0">
                <a:solidFill>
                  <a:srgbClr val="FFFF99"/>
                </a:solidFill>
              </a:rPr>
              <a:t>(40:12-31)</a:t>
            </a:r>
            <a:endParaRPr lang="en-US" sz="3100" dirty="0">
              <a:solidFill>
                <a:srgbClr val="FFFF99"/>
              </a:solidFill>
            </a:endParaRPr>
          </a:p>
          <a:p>
            <a:pPr marL="1373188" lvl="1" indent="-685800">
              <a:spcBef>
                <a:spcPts val="600"/>
              </a:spcBef>
              <a:buAutoNum type="alphaUcPeriod"/>
            </a:pPr>
            <a:r>
              <a:rPr lang="en-US" sz="3900" b="1" dirty="0">
                <a:solidFill>
                  <a:schemeClr val="bg1">
                    <a:lumMod val="65000"/>
                  </a:schemeClr>
                </a:solidFill>
              </a:rPr>
              <a:t>The Servant Fulfills God’s Mission </a:t>
            </a:r>
            <a:r>
              <a:rPr lang="en-US" sz="3900" dirty="0">
                <a:solidFill>
                  <a:schemeClr val="bg1">
                    <a:lumMod val="65000"/>
                  </a:schemeClr>
                </a:solidFill>
              </a:rPr>
              <a:t>(49-55)</a:t>
            </a:r>
          </a:p>
          <a:p>
            <a:pPr marL="1373188" lvl="1" indent="-685800">
              <a:spcBef>
                <a:spcPts val="600"/>
              </a:spcBef>
              <a:buAutoNum type="alphaUcPeriod"/>
            </a:pPr>
            <a:r>
              <a:rPr lang="en-US" sz="3900" b="1" dirty="0">
                <a:solidFill>
                  <a:schemeClr val="bg1">
                    <a:lumMod val="65000"/>
                  </a:schemeClr>
                </a:solidFill>
              </a:rPr>
              <a:t>Everlasting Deliverance and Everlasting Judgment </a:t>
            </a:r>
            <a:r>
              <a:rPr lang="en-US" sz="3900" dirty="0">
                <a:solidFill>
                  <a:schemeClr val="bg1">
                    <a:lumMod val="65000"/>
                  </a:schemeClr>
                </a:solidFill>
              </a:rPr>
              <a:t>(56-66)</a:t>
            </a:r>
          </a:p>
          <a:p>
            <a:pPr marL="1085850" lvl="1" indent="-742950">
              <a:spcBef>
                <a:spcPts val="600"/>
              </a:spcBef>
              <a:buAutoNum type="alphaUcPeriod"/>
            </a:pPr>
            <a:endParaRPr lang="en-US" sz="3900" dirty="0">
              <a:solidFill>
                <a:srgbClr val="FFFF99"/>
              </a:solidFill>
            </a:endParaRPr>
          </a:p>
          <a:p>
            <a:pPr marL="1085850" lvl="1" indent="-742950">
              <a:spcBef>
                <a:spcPts val="600"/>
              </a:spcBef>
              <a:buAutoNum type="alphaUcPeriod"/>
            </a:pPr>
            <a:endParaRPr lang="en-US" sz="3900" dirty="0">
              <a:solidFill>
                <a:srgbClr val="FFFF99"/>
              </a:solidFill>
            </a:endParaRPr>
          </a:p>
          <a:p>
            <a:pPr marL="457200" indent="-457200">
              <a:buFont typeface="+mj-lt"/>
              <a:buAutoNum type="romanUcPeriod"/>
            </a:pPr>
            <a:endParaRPr lang="en-US" b="1" dirty="0"/>
          </a:p>
        </p:txBody>
      </p:sp>
    </p:spTree>
    <p:extLst>
      <p:ext uri="{BB962C8B-B14F-4D97-AF65-F5344CB8AC3E}">
        <p14:creationId xmlns:p14="http://schemas.microsoft.com/office/powerpoint/2010/main" val="40541523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88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Have you not heard? </a:t>
            </a:r>
            <a:r>
              <a:rPr lang="en-US" sz="2400" i="1" u="none" strike="noStrike" baseline="0" dirty="0">
                <a:solidFill>
                  <a:schemeClr val="accent2"/>
                </a:solidFill>
                <a:latin typeface="Cambria" panose="02040503050406030204" pitchFamily="18" charset="0"/>
                <a:ea typeface="Cambria" panose="02040503050406030204" pitchFamily="18" charset="0"/>
              </a:rPr>
              <a:t>The LORD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is </a:t>
            </a:r>
            <a:r>
              <a:rPr lang="en-US" sz="2400" i="1" u="none" strike="noStrike" baseline="0" dirty="0">
                <a:solidFill>
                  <a:schemeClr val="accent2"/>
                </a:solidFill>
                <a:latin typeface="Cambria" panose="02040503050406030204" pitchFamily="18" charset="0"/>
                <a:ea typeface="Cambria" panose="02040503050406030204" pitchFamily="18" charset="0"/>
              </a:rPr>
              <a:t>an eternal God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the Creator of the whole earth</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does not get tired or weary; there is no limit to his wisdom.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87224"/>
            <a:ext cx="8706423" cy="5201444"/>
          </a:xfrm>
        </p:spPr>
        <p:txBody>
          <a:bodyPr>
            <a:normAutofit lnSpcReduction="10000"/>
          </a:bodyPr>
          <a:lstStyle/>
          <a:p>
            <a:r>
              <a:rPr lang="en-US" dirty="0"/>
              <a:t>The prophet’s response involves a measure of frustration that they have not already grasped these fundamental perceptions of faith. </a:t>
            </a:r>
          </a:p>
          <a:p>
            <a:r>
              <a:rPr lang="en-US" dirty="0"/>
              <a:t>It is clear they have to relearn old lessons about the one with whom raise these complaints.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The LORD</a:t>
            </a:r>
            <a:r>
              <a:rPr lang="en-US" dirty="0"/>
              <a:t>”, the covenant God, is “</a:t>
            </a:r>
            <a:r>
              <a:rPr lang="en-US" i="1" dirty="0">
                <a:solidFill>
                  <a:schemeClr val="accent2">
                    <a:lumMod val="60000"/>
                    <a:lumOff val="40000"/>
                  </a:schemeClr>
                </a:solidFill>
                <a:latin typeface="Cambria" panose="02040503050406030204" pitchFamily="18" charset="0"/>
                <a:ea typeface="Cambria" panose="02040503050406030204" pitchFamily="18" charset="0"/>
              </a:rPr>
              <a:t>an </a:t>
            </a:r>
            <a:r>
              <a:rPr lang="en-US" b="1" i="1" dirty="0">
                <a:solidFill>
                  <a:schemeClr val="accent2"/>
                </a:solidFill>
                <a:latin typeface="Cambria" panose="02040503050406030204" pitchFamily="18" charset="0"/>
                <a:ea typeface="Cambria" panose="02040503050406030204" pitchFamily="18" charset="0"/>
              </a:rPr>
              <a:t>eternal</a:t>
            </a:r>
            <a:r>
              <a:rPr lang="en-US" i="1" dirty="0">
                <a:solidFill>
                  <a:schemeClr val="accent2">
                    <a:lumMod val="60000"/>
                    <a:lumOff val="40000"/>
                  </a:schemeClr>
                </a:solidFill>
                <a:latin typeface="Cambria" panose="02040503050406030204" pitchFamily="18" charset="0"/>
                <a:ea typeface="Cambria" panose="02040503050406030204" pitchFamily="18" charset="0"/>
              </a:rPr>
              <a:t> God</a:t>
            </a:r>
            <a:r>
              <a:rPr lang="en-US" dirty="0"/>
              <a:t>”, the one true God who is not constrained by limitations of time. </a:t>
            </a:r>
          </a:p>
          <a:p>
            <a:r>
              <a:rPr lang="en-US" dirty="0"/>
              <a:t>As “</a:t>
            </a:r>
            <a:r>
              <a:rPr lang="en-US" i="1" dirty="0">
                <a:solidFill>
                  <a:schemeClr val="accent2">
                    <a:lumMod val="60000"/>
                    <a:lumOff val="40000"/>
                  </a:schemeClr>
                </a:solidFill>
                <a:latin typeface="Cambria" panose="02040503050406030204" pitchFamily="18" charset="0"/>
                <a:ea typeface="Cambria" panose="02040503050406030204" pitchFamily="18" charset="0"/>
              </a:rPr>
              <a:t>the Creator of the whole earth</a:t>
            </a:r>
            <a:r>
              <a:rPr lang="en-US" dirty="0"/>
              <a:t>”, there is nothing that lies outside his knowledge and control.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43-44.</a:t>
            </a:r>
          </a:p>
        </p:txBody>
      </p:sp>
    </p:spTree>
    <p:extLst>
      <p:ext uri="{BB962C8B-B14F-4D97-AF65-F5344CB8AC3E}">
        <p14:creationId xmlns:p14="http://schemas.microsoft.com/office/powerpoint/2010/main" val="8518448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88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Have you not heard? The LORD is an eternal God, the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Creator of the whole earth</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does not get </a:t>
            </a:r>
            <a:r>
              <a:rPr lang="en-US" sz="2400" i="1" u="none" strike="noStrike" baseline="0" dirty="0">
                <a:solidFill>
                  <a:schemeClr val="accent2"/>
                </a:solidFill>
                <a:latin typeface="Cambria" panose="02040503050406030204" pitchFamily="18" charset="0"/>
                <a:ea typeface="Cambria" panose="02040503050406030204" pitchFamily="18" charset="0"/>
              </a:rPr>
              <a:t>tired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or </a:t>
            </a:r>
            <a:r>
              <a:rPr lang="en-US" sz="2400" i="1" u="none" strike="noStrike" baseline="0" dirty="0">
                <a:solidFill>
                  <a:schemeClr val="accent2"/>
                </a:solidFill>
                <a:latin typeface="Cambria" panose="02040503050406030204" pitchFamily="18" charset="0"/>
                <a:ea typeface="Cambria" panose="02040503050406030204" pitchFamily="18" charset="0"/>
              </a:rPr>
              <a:t>weary</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there is no limit to </a:t>
            </a:r>
            <a:r>
              <a:rPr lang="en-US" sz="2400" i="1" u="none" strike="noStrike" baseline="0" dirty="0">
                <a:solidFill>
                  <a:schemeClr val="accent2"/>
                </a:solidFill>
                <a:latin typeface="Cambria" panose="02040503050406030204" pitchFamily="18" charset="0"/>
                <a:ea typeface="Cambria" panose="02040503050406030204" pitchFamily="18" charset="0"/>
              </a:rPr>
              <a:t>his wisdom</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93037"/>
            <a:ext cx="8706423" cy="5295631"/>
          </a:xfrm>
        </p:spPr>
        <p:txBody>
          <a:bodyPr>
            <a:normAutofit/>
          </a:bodyPr>
          <a:lstStyle/>
          <a:p>
            <a:r>
              <a:rPr lang="en-US" dirty="0"/>
              <a:t>Furthermore, his power will not fade because he becomes “</a:t>
            </a:r>
            <a:r>
              <a:rPr lang="en-US" i="1" dirty="0">
                <a:solidFill>
                  <a:schemeClr val="accent2">
                    <a:lumMod val="60000"/>
                    <a:lumOff val="40000"/>
                  </a:schemeClr>
                </a:solidFill>
                <a:latin typeface="Cambria" panose="02040503050406030204" pitchFamily="18" charset="0"/>
                <a:ea typeface="Cambria" panose="02040503050406030204" pitchFamily="18" charset="0"/>
              </a:rPr>
              <a:t>tired</a:t>
            </a:r>
            <a:r>
              <a:rPr lang="en-US" dirty="0"/>
              <a:t>” through lack of inner resilience, or “</a:t>
            </a:r>
            <a:r>
              <a:rPr lang="en-US" i="1" dirty="0">
                <a:solidFill>
                  <a:schemeClr val="accent2">
                    <a:lumMod val="60000"/>
                    <a:lumOff val="40000"/>
                  </a:schemeClr>
                </a:solidFill>
                <a:latin typeface="Cambria" panose="02040503050406030204" pitchFamily="18" charset="0"/>
                <a:ea typeface="Cambria" panose="02040503050406030204" pitchFamily="18" charset="0"/>
              </a:rPr>
              <a:t>weary</a:t>
            </a:r>
            <a:r>
              <a:rPr lang="en-US" dirty="0"/>
              <a:t>” because of the pressure of external factors. </a:t>
            </a:r>
          </a:p>
          <a:p>
            <a:r>
              <a:rPr lang="en-US" dirty="0"/>
              <a:t>Therefore he can be relied upon to be of help in </a:t>
            </a:r>
            <a:r>
              <a:rPr lang="en-US" b="1" i="1" dirty="0"/>
              <a:t>every situation</a:t>
            </a:r>
            <a:r>
              <a:rPr lang="en-US" dirty="0"/>
              <a:t>. </a:t>
            </a:r>
          </a:p>
          <a:p>
            <a:r>
              <a:rPr lang="en-US" dirty="0"/>
              <a:t>Also, “</a:t>
            </a:r>
            <a:r>
              <a:rPr lang="en-US" i="1" dirty="0">
                <a:solidFill>
                  <a:schemeClr val="accent2">
                    <a:lumMod val="60000"/>
                    <a:lumOff val="40000"/>
                  </a:schemeClr>
                </a:solidFill>
                <a:latin typeface="Cambria" panose="02040503050406030204" pitchFamily="18" charset="0"/>
                <a:ea typeface="Cambria" panose="02040503050406030204" pitchFamily="18" charset="0"/>
              </a:rPr>
              <a:t>his wisdom</a:t>
            </a:r>
            <a:r>
              <a:rPr lang="en-US" dirty="0"/>
              <a:t>” is limitless, and so their complaints against his way of acting are misguided because they are based on incomplete information.</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43-44.</a:t>
            </a:r>
          </a:p>
        </p:txBody>
      </p:sp>
    </p:spTree>
    <p:extLst>
      <p:ext uri="{BB962C8B-B14F-4D97-AF65-F5344CB8AC3E}">
        <p14:creationId xmlns:p14="http://schemas.microsoft.com/office/powerpoint/2010/main" val="12460255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8516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gives strength to those who are tired; to the ones who lack power, </a:t>
            </a:r>
            <a:r>
              <a:rPr lang="en-US" sz="2400" i="1" u="none" strike="noStrike" baseline="0" dirty="0">
                <a:solidFill>
                  <a:schemeClr val="accent2"/>
                </a:solidFill>
                <a:latin typeface="Cambria" panose="02040503050406030204" pitchFamily="18" charset="0"/>
                <a:ea typeface="Cambria" panose="02040503050406030204" pitchFamily="18" charset="0"/>
              </a:rPr>
              <a:t>he gives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renewed energy.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91001"/>
            <a:ext cx="8706423" cy="5397667"/>
          </a:xfrm>
        </p:spPr>
        <p:txBody>
          <a:bodyPr>
            <a:normAutofit fontScale="92500" lnSpcReduction="20000"/>
          </a:bodyPr>
          <a:lstStyle/>
          <a:p>
            <a:r>
              <a:rPr lang="en-US" b="1" i="1" dirty="0"/>
              <a:t>Far</a:t>
            </a:r>
            <a:r>
              <a:rPr lang="en-US" dirty="0"/>
              <a:t> from becoming </a:t>
            </a:r>
            <a:r>
              <a:rPr lang="en-US" b="1" i="1" dirty="0"/>
              <a:t>diminished</a:t>
            </a:r>
            <a:r>
              <a:rPr lang="en-US" dirty="0"/>
              <a:t> in power, the LORD has an </a:t>
            </a:r>
            <a:r>
              <a:rPr lang="en-US" b="1" i="1" dirty="0"/>
              <a:t>excess</a:t>
            </a:r>
            <a:r>
              <a:rPr lang="en-US" dirty="0"/>
              <a:t> of energy to give to those who lack it.</a:t>
            </a:r>
          </a:p>
          <a:p>
            <a:r>
              <a:rPr lang="en-US" dirty="0"/>
              <a:t>He never suffers lack; instead, he helps those who do. </a:t>
            </a:r>
          </a:p>
          <a:p>
            <a:r>
              <a:rPr lang="en-US" dirty="0"/>
              <a:t>The Hebrew grammar of the phrase, “</a:t>
            </a:r>
            <a:r>
              <a:rPr lang="en-US" i="1" dirty="0">
                <a:solidFill>
                  <a:schemeClr val="accent2">
                    <a:lumMod val="60000"/>
                    <a:lumOff val="40000"/>
                  </a:schemeClr>
                </a:solidFill>
                <a:latin typeface="Cambria" panose="02040503050406030204" pitchFamily="18" charset="0"/>
                <a:ea typeface="Cambria" panose="02040503050406030204" pitchFamily="18" charset="0"/>
              </a:rPr>
              <a:t>he gives</a:t>
            </a:r>
            <a:r>
              <a:rPr lang="en-US" dirty="0"/>
              <a:t>” emphasizes that this giving is characteristic of God at all times. </a:t>
            </a:r>
          </a:p>
          <a:p>
            <a:r>
              <a:rPr lang="en-US" dirty="0"/>
              <a:t>It is only those who feel and admit their weakness who can benefit from the kind of “</a:t>
            </a:r>
            <a:r>
              <a:rPr lang="en-US" i="1" dirty="0">
                <a:solidFill>
                  <a:schemeClr val="accent2">
                    <a:lumMod val="60000"/>
                    <a:lumOff val="40000"/>
                  </a:schemeClr>
                </a:solidFill>
                <a:latin typeface="Cambria" panose="02040503050406030204" pitchFamily="18" charset="0"/>
                <a:ea typeface="Cambria" panose="02040503050406030204" pitchFamily="18" charset="0"/>
              </a:rPr>
              <a:t>energy</a:t>
            </a:r>
            <a:r>
              <a:rPr lang="en-US" dirty="0"/>
              <a:t>” mentioned here that God “</a:t>
            </a:r>
            <a:r>
              <a:rPr lang="en-US" i="1" dirty="0">
                <a:solidFill>
                  <a:schemeClr val="accent2">
                    <a:lumMod val="60000"/>
                    <a:lumOff val="40000"/>
                  </a:schemeClr>
                </a:solidFill>
                <a:latin typeface="Cambria" panose="02040503050406030204" pitchFamily="18" charset="0"/>
                <a:ea typeface="Cambria" panose="02040503050406030204" pitchFamily="18" charset="0"/>
              </a:rPr>
              <a:t>gives</a:t>
            </a:r>
            <a:r>
              <a:rPr lang="en-US" dirty="0"/>
              <a:t>” </a:t>
            </a:r>
          </a:p>
          <a:p>
            <a:r>
              <a:rPr lang="en-US" dirty="0"/>
              <a:t>Compare this to what the Apostle Paul says in 2 Cor 12:9:</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But [the LORD] said to me: “My grace is enough for you, for </a:t>
            </a:r>
            <a:r>
              <a:rPr lang="en-US" b="1" i="1" dirty="0">
                <a:solidFill>
                  <a:schemeClr val="accent2"/>
                </a:solidFill>
                <a:latin typeface="Cambria" panose="02040503050406030204" pitchFamily="18" charset="0"/>
                <a:ea typeface="Cambria" panose="02040503050406030204" pitchFamily="18" charset="0"/>
              </a:rPr>
              <a:t>my power is made perfect in weakness</a:t>
            </a:r>
            <a:r>
              <a:rPr lang="en-US" i="1" dirty="0">
                <a:solidFill>
                  <a:schemeClr val="accent2">
                    <a:lumMod val="60000"/>
                    <a:lumOff val="40000"/>
                  </a:schemeClr>
                </a:solidFill>
                <a:latin typeface="Cambria" panose="02040503050406030204" pitchFamily="18" charset="0"/>
                <a:ea typeface="Cambria" panose="02040503050406030204" pitchFamily="18" charset="0"/>
              </a:rPr>
              <a:t>.” So then, I will boast most gladly about my weaknesses, so that the power of Christ may reside in me. </a:t>
            </a:r>
            <a:r>
              <a:rPr lang="en-US" dirty="0"/>
              <a:t>(2 Cor 12:9)</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73). Eerdmans.</a:t>
            </a:r>
          </a:p>
        </p:txBody>
      </p:sp>
    </p:spTree>
    <p:extLst>
      <p:ext uri="{BB962C8B-B14F-4D97-AF65-F5344CB8AC3E}">
        <p14:creationId xmlns:p14="http://schemas.microsoft.com/office/powerpoint/2010/main" val="6050225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8516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40:30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Even </a:t>
            </a:r>
            <a:r>
              <a:rPr lang="en-US" sz="2400" i="1" u="none" strike="noStrike" baseline="0" dirty="0">
                <a:solidFill>
                  <a:schemeClr val="accent2"/>
                </a:solidFill>
                <a:latin typeface="Cambria" panose="02040503050406030204" pitchFamily="18" charset="0"/>
                <a:ea typeface="Cambria" panose="02040503050406030204" pitchFamily="18" charset="0"/>
              </a:rPr>
              <a:t>youths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get tired and weary; even strong young men clumsily </a:t>
            </a:r>
            <a:r>
              <a:rPr lang="en-US" sz="2400" i="1" u="none" strike="noStrike" baseline="0" dirty="0">
                <a:solidFill>
                  <a:schemeClr val="accent2"/>
                </a:solidFill>
                <a:latin typeface="Cambria" panose="02040503050406030204" pitchFamily="18" charset="0"/>
                <a:ea typeface="Cambria" panose="02040503050406030204" pitchFamily="18" charset="0"/>
              </a:rPr>
              <a:t>stumble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00739"/>
            <a:ext cx="8706423" cy="5487930"/>
          </a:xfrm>
        </p:spPr>
        <p:txBody>
          <a:bodyPr>
            <a:normAutofit fontScale="92500" lnSpcReduction="10000"/>
          </a:bodyPr>
          <a:lstStyle/>
          <a:p>
            <a:r>
              <a:rPr lang="en-US" dirty="0"/>
              <a:t>God does not become weary, but men do. </a:t>
            </a:r>
          </a:p>
          <a:p>
            <a:r>
              <a:rPr lang="en-US" dirty="0"/>
              <a:t>Furthermore, not only do men </a:t>
            </a:r>
            <a:r>
              <a:rPr lang="en-US" b="1" i="1" dirty="0"/>
              <a:t>in general </a:t>
            </a:r>
            <a:r>
              <a:rPr lang="en-US" dirty="0"/>
              <a:t>become tired, but even the </a:t>
            </a:r>
            <a:r>
              <a:rPr lang="en-US" b="1" i="1" dirty="0"/>
              <a:t>strongest</a:t>
            </a:r>
            <a:r>
              <a:rPr lang="en-US" dirty="0"/>
              <a:t> of men can become weary.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youths</a:t>
            </a:r>
            <a:r>
              <a:rPr lang="en-US" dirty="0"/>
              <a:t>” are by nature the strongest and most fit for athletic contests or military service. </a:t>
            </a:r>
          </a:p>
          <a:p>
            <a:r>
              <a:rPr lang="en-US" dirty="0"/>
              <a:t>Despite their strength and training, they nevertheless become weary. </a:t>
            </a:r>
          </a:p>
          <a:p>
            <a:r>
              <a:rPr lang="en-US" dirty="0"/>
              <a:t>Their strength is not available at all times, and hence, due to exhaustion, they “</a:t>
            </a:r>
            <a:r>
              <a:rPr lang="en-US" i="1" dirty="0">
                <a:solidFill>
                  <a:schemeClr val="accent2">
                    <a:lumMod val="60000"/>
                    <a:lumOff val="40000"/>
                  </a:schemeClr>
                </a:solidFill>
                <a:latin typeface="Cambria" panose="02040503050406030204" pitchFamily="18" charset="0"/>
                <a:ea typeface="Cambria" panose="02040503050406030204" pitchFamily="18" charset="0"/>
              </a:rPr>
              <a:t>stumble</a:t>
            </a:r>
            <a:r>
              <a:rPr lang="en-US" dirty="0"/>
              <a:t>”. </a:t>
            </a:r>
          </a:p>
          <a:p>
            <a:r>
              <a:rPr lang="en-US" dirty="0"/>
              <a:t>Youths of robust strength are often cut off even in early life.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68)</a:t>
            </a:r>
          </a:p>
        </p:txBody>
      </p:sp>
    </p:spTree>
    <p:extLst>
      <p:ext uri="{BB962C8B-B14F-4D97-AF65-F5344CB8AC3E}">
        <p14:creationId xmlns:p14="http://schemas.microsoft.com/office/powerpoint/2010/main" val="10894535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40:31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those who </a:t>
            </a:r>
            <a:r>
              <a:rPr lang="en-US" sz="2400" i="1" u="none" strike="noStrike" baseline="0" dirty="0">
                <a:solidFill>
                  <a:schemeClr val="accent2"/>
                </a:solidFill>
                <a:latin typeface="Cambria" panose="02040503050406030204" pitchFamily="18" charset="0"/>
                <a:ea typeface="Cambria" panose="02040503050406030204" pitchFamily="18" charset="0"/>
              </a:rPr>
              <a:t>wait for the LORD’s help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find renewed strength; they rise up as if they had eagles’ wings, they run without growing weary, they walk without getting tired.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4803543"/>
          </a:xfrm>
        </p:spPr>
        <p:txBody>
          <a:bodyPr>
            <a:normAutofit fontScale="92500" lnSpcReduction="10000"/>
          </a:bodyPr>
          <a:lstStyle/>
          <a:p>
            <a:r>
              <a:rPr lang="en-US" dirty="0"/>
              <a:t>Now comes the practical thought: How may men come to have a share in this boundless power of the Lord?</a:t>
            </a:r>
            <a:r>
              <a:rPr lang="en-US" baseline="30000" dirty="0">
                <a:solidFill>
                  <a:prstClr val="white"/>
                </a:solidFill>
              </a:rPr>
              <a:t> 1</a:t>
            </a:r>
            <a:r>
              <a:rPr lang="en-US" dirty="0"/>
              <a:t> </a:t>
            </a:r>
          </a:p>
          <a:p>
            <a:r>
              <a:rPr lang="en-US" dirty="0"/>
              <a:t>They shall have it if they will learn to “</a:t>
            </a:r>
            <a:r>
              <a:rPr lang="en-US" i="1" dirty="0">
                <a:solidFill>
                  <a:schemeClr val="accent2">
                    <a:lumMod val="60000"/>
                    <a:lumOff val="40000"/>
                  </a:schemeClr>
                </a:solidFill>
                <a:latin typeface="Cambria" panose="02040503050406030204" pitchFamily="18" charset="0"/>
                <a:ea typeface="Cambria" panose="02040503050406030204" pitchFamily="18" charset="0"/>
              </a:rPr>
              <a:t>wait for the LORD’s help</a:t>
            </a:r>
            <a:r>
              <a:rPr lang="en-US" dirty="0"/>
              <a:t>.”</a:t>
            </a:r>
            <a:r>
              <a:rPr lang="en-US" baseline="30000" dirty="0">
                <a:solidFill>
                  <a:prstClr val="white"/>
                </a:solidFill>
              </a:rPr>
              <a:t> 1</a:t>
            </a:r>
            <a:r>
              <a:rPr lang="en-US" dirty="0"/>
              <a:t> </a:t>
            </a:r>
          </a:p>
          <a:p>
            <a:r>
              <a:rPr lang="en-US" dirty="0"/>
              <a:t>This expression implies two things: complete dependence on God and a willingness to allow him to decide the terms.</a:t>
            </a:r>
            <a:r>
              <a:rPr lang="en-US" baseline="30000" dirty="0">
                <a:solidFill>
                  <a:prstClr val="white"/>
                </a:solidFill>
              </a:rPr>
              <a:t> 2</a:t>
            </a:r>
            <a:r>
              <a:rPr lang="en-US" dirty="0"/>
              <a:t> </a:t>
            </a:r>
          </a:p>
          <a:p>
            <a:r>
              <a:rPr lang="en-US" dirty="0"/>
              <a:t>To wait on him is to admit that we have no other help, either in ourselves or in another.</a:t>
            </a:r>
            <a:r>
              <a:rPr lang="en-US" baseline="30000" dirty="0">
                <a:solidFill>
                  <a:prstClr val="white"/>
                </a:solidFill>
              </a:rPr>
              <a:t> 2</a:t>
            </a:r>
            <a:r>
              <a:rPr lang="en-US" dirty="0"/>
              <a:t> </a:t>
            </a:r>
          </a:p>
          <a:p>
            <a:r>
              <a:rPr lang="en-US" dirty="0"/>
              <a:t>Therefore we are helpless until he acts.</a:t>
            </a:r>
            <a:r>
              <a:rPr lang="en-US" baseline="30000" dirty="0">
                <a:solidFill>
                  <a:prstClr val="white"/>
                </a:solidFill>
              </a:rPr>
              <a:t> 2</a:t>
            </a:r>
            <a:r>
              <a:rPr lang="en-US" dirty="0"/>
              <a:t>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217124"/>
            <a:ext cx="9144000" cy="646331"/>
          </a:xfrm>
          <a:prstGeom prst="rect">
            <a:avLst/>
          </a:prstGeom>
          <a:noFill/>
        </p:spPr>
        <p:txBody>
          <a:bodyPr wrap="square" rtlCol="0">
            <a:spAutoFit/>
          </a:bodyPr>
          <a:lstStyle/>
          <a:p>
            <a:pPr lvl="0">
              <a:defRPr/>
            </a:pPr>
            <a:r>
              <a:rPr lang="en-US" baseline="30000" dirty="0">
                <a:solidFill>
                  <a:prstClr val="white"/>
                </a:solidFill>
              </a:rPr>
              <a:t>1 </a:t>
            </a: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 39</a:t>
            </a:r>
          </a:p>
          <a:p>
            <a:pPr>
              <a:defRPr/>
            </a:pPr>
            <a:r>
              <a:rPr lang="en-US" baseline="30000" dirty="0">
                <a:solidFill>
                  <a:prstClr val="white"/>
                </a:solidFill>
              </a:rPr>
              <a:t>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74). Eerdmans.</a:t>
            </a:r>
          </a:p>
        </p:txBody>
      </p:sp>
    </p:spTree>
    <p:extLst>
      <p:ext uri="{BB962C8B-B14F-4D97-AF65-F5344CB8AC3E}">
        <p14:creationId xmlns:p14="http://schemas.microsoft.com/office/powerpoint/2010/main" val="30783835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charRg st="178" end="296"/>
                                            </p:txEl>
                                          </p:spTgt>
                                        </p:tgtEl>
                                        <p:attrNameLst>
                                          <p:attrName>style.visibility</p:attrName>
                                        </p:attrNameLst>
                                      </p:cBhvr>
                                      <p:to>
                                        <p:strVal val="visible"/>
                                      </p:to>
                                    </p:set>
                                    <p:anim calcmode="lin" valueType="num">
                                      <p:cBhvr>
                                        <p:cTn id="21" dur="500" fill="hold"/>
                                        <p:tgtEl>
                                          <p:spTgt spid="5">
                                            <p:txEl>
                                              <p:charRg st="178" end="296"/>
                                            </p:txEl>
                                          </p:spTgt>
                                        </p:tgtEl>
                                        <p:attrNameLst>
                                          <p:attrName>ppt_w</p:attrName>
                                        </p:attrNameLst>
                                      </p:cBhvr>
                                      <p:tavLst>
                                        <p:tav tm="0">
                                          <p:val>
                                            <p:fltVal val="0"/>
                                          </p:val>
                                        </p:tav>
                                        <p:tav tm="100000">
                                          <p:val>
                                            <p:strVal val="#ppt_w"/>
                                          </p:val>
                                        </p:tav>
                                      </p:tavLst>
                                    </p:anim>
                                    <p:anim calcmode="lin" valueType="num">
                                      <p:cBhvr>
                                        <p:cTn id="22" dur="500" fill="hold"/>
                                        <p:tgtEl>
                                          <p:spTgt spid="5">
                                            <p:txEl>
                                              <p:charRg st="178" end="296"/>
                                            </p:txEl>
                                          </p:spTgt>
                                        </p:tgtEl>
                                        <p:attrNameLst>
                                          <p:attrName>ppt_h</p:attrName>
                                        </p:attrNameLst>
                                      </p:cBhvr>
                                      <p:tavLst>
                                        <p:tav tm="0">
                                          <p:val>
                                            <p:fltVal val="0"/>
                                          </p:val>
                                        </p:tav>
                                        <p:tav tm="100000">
                                          <p:val>
                                            <p:strVal val="#ppt_h"/>
                                          </p:val>
                                        </p:tav>
                                      </p:tavLst>
                                    </p:anim>
                                    <p:animEffect transition="in" filter="fade">
                                      <p:cBhvr>
                                        <p:cTn id="23" dur="500"/>
                                        <p:tgtEl>
                                          <p:spTgt spid="5">
                                            <p:txEl>
                                              <p:charRg st="178" end="29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charRg st="296" end="389"/>
                                            </p:txEl>
                                          </p:spTgt>
                                        </p:tgtEl>
                                        <p:attrNameLst>
                                          <p:attrName>style.visibility</p:attrName>
                                        </p:attrNameLst>
                                      </p:cBhvr>
                                      <p:to>
                                        <p:strVal val="visible"/>
                                      </p:to>
                                    </p:set>
                                    <p:anim calcmode="lin" valueType="num">
                                      <p:cBhvr>
                                        <p:cTn id="28" dur="500" fill="hold"/>
                                        <p:tgtEl>
                                          <p:spTgt spid="5">
                                            <p:txEl>
                                              <p:charRg st="296" end="389"/>
                                            </p:txEl>
                                          </p:spTgt>
                                        </p:tgtEl>
                                        <p:attrNameLst>
                                          <p:attrName>ppt_w</p:attrName>
                                        </p:attrNameLst>
                                      </p:cBhvr>
                                      <p:tavLst>
                                        <p:tav tm="0">
                                          <p:val>
                                            <p:fltVal val="0"/>
                                          </p:val>
                                        </p:tav>
                                        <p:tav tm="100000">
                                          <p:val>
                                            <p:strVal val="#ppt_w"/>
                                          </p:val>
                                        </p:tav>
                                      </p:tavLst>
                                    </p:anim>
                                    <p:anim calcmode="lin" valueType="num">
                                      <p:cBhvr>
                                        <p:cTn id="29" dur="500" fill="hold"/>
                                        <p:tgtEl>
                                          <p:spTgt spid="5">
                                            <p:txEl>
                                              <p:charRg st="296" end="389"/>
                                            </p:txEl>
                                          </p:spTgt>
                                        </p:tgtEl>
                                        <p:attrNameLst>
                                          <p:attrName>ppt_h</p:attrName>
                                        </p:attrNameLst>
                                      </p:cBhvr>
                                      <p:tavLst>
                                        <p:tav tm="0">
                                          <p:val>
                                            <p:fltVal val="0"/>
                                          </p:val>
                                        </p:tav>
                                        <p:tav tm="100000">
                                          <p:val>
                                            <p:strVal val="#ppt_h"/>
                                          </p:val>
                                        </p:tav>
                                      </p:tavLst>
                                    </p:anim>
                                    <p:animEffect transition="in" filter="fade">
                                      <p:cBhvr>
                                        <p:cTn id="30" dur="500"/>
                                        <p:tgtEl>
                                          <p:spTgt spid="5">
                                            <p:txEl>
                                              <p:charRg st="296" end="38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charRg st="389" end="433"/>
                                            </p:txEl>
                                          </p:spTgt>
                                        </p:tgtEl>
                                        <p:attrNameLst>
                                          <p:attrName>style.visibility</p:attrName>
                                        </p:attrNameLst>
                                      </p:cBhvr>
                                      <p:to>
                                        <p:strVal val="visible"/>
                                      </p:to>
                                    </p:set>
                                    <p:anim calcmode="lin" valueType="num">
                                      <p:cBhvr>
                                        <p:cTn id="35" dur="500" fill="hold"/>
                                        <p:tgtEl>
                                          <p:spTgt spid="5">
                                            <p:txEl>
                                              <p:charRg st="389" end="433"/>
                                            </p:txEl>
                                          </p:spTgt>
                                        </p:tgtEl>
                                        <p:attrNameLst>
                                          <p:attrName>ppt_w</p:attrName>
                                        </p:attrNameLst>
                                      </p:cBhvr>
                                      <p:tavLst>
                                        <p:tav tm="0">
                                          <p:val>
                                            <p:fltVal val="0"/>
                                          </p:val>
                                        </p:tav>
                                        <p:tav tm="100000">
                                          <p:val>
                                            <p:strVal val="#ppt_w"/>
                                          </p:val>
                                        </p:tav>
                                      </p:tavLst>
                                    </p:anim>
                                    <p:anim calcmode="lin" valueType="num">
                                      <p:cBhvr>
                                        <p:cTn id="36" dur="500" fill="hold"/>
                                        <p:tgtEl>
                                          <p:spTgt spid="5">
                                            <p:txEl>
                                              <p:charRg st="389" end="433"/>
                                            </p:txEl>
                                          </p:spTgt>
                                        </p:tgtEl>
                                        <p:attrNameLst>
                                          <p:attrName>ppt_h</p:attrName>
                                        </p:attrNameLst>
                                      </p:cBhvr>
                                      <p:tavLst>
                                        <p:tav tm="0">
                                          <p:val>
                                            <p:fltVal val="0"/>
                                          </p:val>
                                        </p:tav>
                                        <p:tav tm="100000">
                                          <p:val>
                                            <p:strVal val="#ppt_h"/>
                                          </p:val>
                                        </p:tav>
                                      </p:tavLst>
                                    </p:anim>
                                    <p:animEffect transition="in" filter="fade">
                                      <p:cBhvr>
                                        <p:cTn id="37" dur="500"/>
                                        <p:tgtEl>
                                          <p:spTgt spid="5">
                                            <p:txEl>
                                              <p:charRg st="389" end="4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40:31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those who </a:t>
            </a:r>
            <a:r>
              <a:rPr lang="en-US" sz="2400" i="1" u="none" strike="noStrike" baseline="0" dirty="0">
                <a:solidFill>
                  <a:schemeClr val="accent2"/>
                </a:solidFill>
                <a:latin typeface="Cambria" panose="02040503050406030204" pitchFamily="18" charset="0"/>
                <a:ea typeface="Cambria" panose="02040503050406030204" pitchFamily="18" charset="0"/>
              </a:rPr>
              <a:t>wait for the LORD’s help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find renewed strength; they rise up as if they had eagles’ wings, they run without growing weary, they walk without getting tired.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4803544"/>
          </a:xfrm>
        </p:spPr>
        <p:txBody>
          <a:bodyPr>
            <a:normAutofit/>
          </a:bodyPr>
          <a:lstStyle/>
          <a:p>
            <a:r>
              <a:rPr lang="en-US" dirty="0"/>
              <a:t>By the same token, to wait on him is to declare our confidence in his eventual action on our behalf. </a:t>
            </a:r>
          </a:p>
          <a:p>
            <a:r>
              <a:rPr lang="en-US" dirty="0"/>
              <a:t>Waiting is not merely killing time but a life of confident expectation. </a:t>
            </a:r>
          </a:p>
          <a:p>
            <a:r>
              <a:rPr lang="en-US" dirty="0"/>
              <a:t>Those who give up their own frantic efforts to save themselves and turn expectantly to God will be able to replace or exchange their worn-out strength for new strength.</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74). Eerdmans.</a:t>
            </a:r>
          </a:p>
        </p:txBody>
      </p:sp>
    </p:spTree>
    <p:extLst>
      <p:ext uri="{BB962C8B-B14F-4D97-AF65-F5344CB8AC3E}">
        <p14:creationId xmlns:p14="http://schemas.microsoft.com/office/powerpoint/2010/main" val="29861910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40:31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those who wait for the LORD’s help find renewed strength; </a:t>
            </a:r>
            <a:r>
              <a:rPr lang="en-US" sz="2400" i="1" u="none" strike="noStrike" baseline="0" dirty="0">
                <a:solidFill>
                  <a:schemeClr val="accent2"/>
                </a:solidFill>
                <a:latin typeface="Cambria" panose="02040503050406030204" pitchFamily="18" charset="0"/>
                <a:ea typeface="Cambria" panose="02040503050406030204" pitchFamily="18" charset="0"/>
              </a:rPr>
              <a:t>they rise up as if they had eagles’ wings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they run without growing weary, they walk without getting tired.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5"/>
            <a:ext cx="8706423" cy="5138654"/>
          </a:xfrm>
        </p:spPr>
        <p:txBody>
          <a:bodyPr>
            <a:normAutofit/>
          </a:bodyPr>
          <a:lstStyle/>
          <a:p>
            <a:r>
              <a:rPr lang="en-US" dirty="0"/>
              <a:t>Such persons will have the experience that “</a:t>
            </a:r>
            <a:r>
              <a:rPr lang="en-US" i="1" dirty="0">
                <a:solidFill>
                  <a:schemeClr val="accent2">
                    <a:lumMod val="60000"/>
                    <a:lumOff val="40000"/>
                  </a:schemeClr>
                </a:solidFill>
                <a:latin typeface="Cambria" panose="02040503050406030204" pitchFamily="18" charset="0"/>
                <a:ea typeface="Cambria" panose="02040503050406030204" pitchFamily="18" charset="0"/>
              </a:rPr>
              <a:t>they rise up as if they had eagles’ wings</a:t>
            </a:r>
            <a:r>
              <a:rPr lang="en-US" dirty="0"/>
              <a:t>” above the difficulties they encounter. </a:t>
            </a:r>
          </a:p>
          <a:p>
            <a:r>
              <a:rPr lang="en-US" dirty="0"/>
              <a:t>For that matter they shall even be able to go on miraculously, if need be, running and not wearying, walking and not growing faint.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 39</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0219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look at the Work of the Servant of the LORD beginning in </a:t>
            </a:r>
            <a:r>
              <a:rPr lang="en-US" sz="3600" dirty="0">
                <a:solidFill>
                  <a:srgbClr val="FFFF99"/>
                </a:solidFill>
              </a:rPr>
              <a:t>Isaiah 42:1-12</a:t>
            </a:r>
          </a:p>
        </p:txBody>
      </p:sp>
    </p:spTree>
    <p:extLst>
      <p:ext uri="{BB962C8B-B14F-4D97-AF65-F5344CB8AC3E}">
        <p14:creationId xmlns:p14="http://schemas.microsoft.com/office/powerpoint/2010/main" val="36825844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6302258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lnSpcReduction="10000"/>
          </a:bodyPr>
          <a:lstStyle/>
          <a:p>
            <a:r>
              <a:rPr lang="en-US" sz="3200" dirty="0"/>
              <a:t>We saw in today’s lesson that careful thought about the origins of the world points to a creator beyond the cosmos itself. </a:t>
            </a:r>
          </a:p>
          <a:p>
            <a:r>
              <a:rPr lang="en-US" sz="3200" dirty="0"/>
              <a:t>Nothing can come from nothing!</a:t>
            </a:r>
          </a:p>
          <a:p>
            <a:r>
              <a:rPr lang="en-US" sz="3200" dirty="0"/>
              <a:t>We furthermore pointed out that the current theory of a “big bang” for the origin of the universe still does not address the question of where the stuff that produced this “big bang” came from!</a:t>
            </a:r>
          </a:p>
          <a:p>
            <a:r>
              <a:rPr lang="en-US" sz="3200" dirty="0"/>
              <a:t>Do you agree with this? How might an atheist like Carl Sagan respond to this assertion? What would you say in response?</a:t>
            </a:r>
          </a:p>
          <a:p>
            <a:endParaRPr lang="en-US" sz="3200" dirty="0"/>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42506874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90998"/>
          </a:xfrm>
        </p:spPr>
        <p:txBody>
          <a:bodyPr>
            <a:noAutofit/>
          </a:bodyPr>
          <a:lstStyle/>
          <a:p>
            <a:r>
              <a:rPr lang="en-US" sz="3600" dirty="0"/>
              <a:t>The Incomparable Greatness of the Lord</a:t>
            </a:r>
            <a:br>
              <a:rPr lang="en-US" sz="3600" dirty="0"/>
            </a:br>
            <a:r>
              <a:rPr lang="en-US" sz="3600" dirty="0"/>
              <a:t>(40:12-31)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91001"/>
            <a:ext cx="8700535" cy="5462853"/>
          </a:xfrm>
        </p:spPr>
        <p:txBody>
          <a:bodyPr>
            <a:normAutofit fontScale="85000" lnSpcReduction="10000"/>
          </a:bodyPr>
          <a:lstStyle/>
          <a:p>
            <a:pPr marL="571500" indent="-342900">
              <a:spcBef>
                <a:spcPts val="600"/>
              </a:spcBef>
            </a:pPr>
            <a:r>
              <a:rPr lang="en-US" dirty="0"/>
              <a:t>As we saw last week, the purpose of this section is to remind the people of who the LORD </a:t>
            </a:r>
            <a:r>
              <a:rPr lang="en-US" b="1" i="1" dirty="0"/>
              <a:t>is</a:t>
            </a:r>
            <a:r>
              <a:rPr lang="en-US" dirty="0"/>
              <a:t>, so that, no matter how large their problems or how formidable their foes, they can be </a:t>
            </a:r>
            <a:r>
              <a:rPr lang="en-US" b="1" i="1" dirty="0"/>
              <a:t>confident</a:t>
            </a:r>
            <a:r>
              <a:rPr lang="en-US" dirty="0"/>
              <a:t> that he is </a:t>
            </a:r>
            <a:r>
              <a:rPr lang="en-US" b="1" i="1" dirty="0"/>
              <a:t>able</a:t>
            </a:r>
            <a:r>
              <a:rPr lang="en-US" dirty="0"/>
              <a:t> to deliver them. </a:t>
            </a:r>
          </a:p>
          <a:p>
            <a:pPr marL="571500" indent="-342900">
              <a:spcBef>
                <a:spcPts val="600"/>
              </a:spcBef>
            </a:pPr>
            <a:r>
              <a:rPr lang="en-US" dirty="0"/>
              <a:t>The “</a:t>
            </a:r>
            <a:r>
              <a:rPr lang="en-US" i="1" dirty="0">
                <a:solidFill>
                  <a:srgbClr val="F4B183"/>
                </a:solidFill>
                <a:latin typeface="Cambria" panose="02040503050406030204" pitchFamily="18" charset="0"/>
                <a:ea typeface="Cambria" panose="02040503050406030204" pitchFamily="18" charset="0"/>
              </a:rPr>
              <a:t>Holy One</a:t>
            </a:r>
            <a:r>
              <a:rPr lang="en-US" dirty="0"/>
              <a:t>” is the </a:t>
            </a:r>
            <a:r>
              <a:rPr lang="en-US" b="1" i="1" dirty="0"/>
              <a:t>sole ruler </a:t>
            </a:r>
            <a:r>
              <a:rPr lang="en-US" dirty="0"/>
              <a:t>of heaven and earth. </a:t>
            </a:r>
          </a:p>
          <a:p>
            <a:pPr marL="571500" indent="-342900">
              <a:spcBef>
                <a:spcPts val="600"/>
              </a:spcBef>
            </a:pPr>
            <a:r>
              <a:rPr lang="en-US" dirty="0"/>
              <a:t>To even </a:t>
            </a:r>
            <a:r>
              <a:rPr lang="en-US" b="1" i="1" dirty="0"/>
              <a:t>think</a:t>
            </a:r>
            <a:r>
              <a:rPr lang="en-US" dirty="0"/>
              <a:t> of comparing him to </a:t>
            </a:r>
            <a:r>
              <a:rPr lang="en-US" b="1" i="1" dirty="0"/>
              <a:t>anything</a:t>
            </a:r>
            <a:r>
              <a:rPr lang="en-US" dirty="0"/>
              <a:t> in creation is </a:t>
            </a:r>
            <a:r>
              <a:rPr lang="en-US" b="1" i="1" dirty="0"/>
              <a:t>utter</a:t>
            </a:r>
            <a:r>
              <a:rPr lang="en-US" dirty="0"/>
              <a:t> foolishness.</a:t>
            </a:r>
          </a:p>
          <a:p>
            <a:pPr marL="571500" indent="-342900">
              <a:spcBef>
                <a:spcPts val="600"/>
              </a:spcBef>
            </a:pPr>
            <a:r>
              <a:rPr lang="en-US" dirty="0"/>
              <a:t>Last week we examined the </a:t>
            </a:r>
            <a:r>
              <a:rPr lang="en-US" b="1" i="1" dirty="0"/>
              <a:t>first three </a:t>
            </a:r>
            <a:r>
              <a:rPr lang="en-US" dirty="0"/>
              <a:t>subsections which run from </a:t>
            </a:r>
            <a:r>
              <a:rPr lang="en-US" dirty="0">
                <a:solidFill>
                  <a:srgbClr val="FFFF99"/>
                </a:solidFill>
              </a:rPr>
              <a:t>verses 12-20.</a:t>
            </a:r>
            <a:endParaRPr lang="en-US" dirty="0"/>
          </a:p>
          <a:p>
            <a:pPr marL="571500" indent="-342900">
              <a:spcBef>
                <a:spcPts val="600"/>
              </a:spcBef>
            </a:pPr>
            <a:r>
              <a:rPr lang="en-US" dirty="0"/>
              <a:t>Today we will be looking at the </a:t>
            </a:r>
            <a:r>
              <a:rPr lang="en-US" b="1" i="1" dirty="0"/>
              <a:t>last three </a:t>
            </a:r>
            <a:r>
              <a:rPr lang="en-US" dirty="0"/>
              <a:t>subsections which run from </a:t>
            </a:r>
            <a:r>
              <a:rPr lang="en-US" dirty="0">
                <a:solidFill>
                  <a:srgbClr val="FFFF99"/>
                </a:solidFill>
              </a:rPr>
              <a:t>verses 21-31</a:t>
            </a:r>
            <a:r>
              <a:rPr lang="en-US" dirty="0"/>
              <a:t>:</a:t>
            </a:r>
          </a:p>
          <a:p>
            <a:pPr marL="914400" lvl="1" indent="-342900">
              <a:spcBef>
                <a:spcPts val="600"/>
              </a:spcBef>
            </a:pPr>
            <a:r>
              <a:rPr lang="en-US" dirty="0"/>
              <a:t>The LORD in Contrast to the Mighty of This Earth </a:t>
            </a:r>
            <a:r>
              <a:rPr lang="en-US" dirty="0">
                <a:solidFill>
                  <a:srgbClr val="FFFF99"/>
                </a:solidFill>
              </a:rPr>
              <a:t>(40:21–24)</a:t>
            </a:r>
          </a:p>
          <a:p>
            <a:pPr marL="914400" lvl="1" indent="-342900">
              <a:spcBef>
                <a:spcPts val="600"/>
              </a:spcBef>
            </a:pPr>
            <a:r>
              <a:rPr lang="en-US" dirty="0"/>
              <a:t>The LORD’s Masterful</a:t>
            </a:r>
            <a:r>
              <a:rPr lang="en-US" b="1" i="1" dirty="0"/>
              <a:t> </a:t>
            </a:r>
            <a:r>
              <a:rPr lang="en-US" dirty="0"/>
              <a:t>Control of the Stars </a:t>
            </a:r>
            <a:r>
              <a:rPr lang="en-US" dirty="0">
                <a:solidFill>
                  <a:srgbClr val="FFFF99"/>
                </a:solidFill>
              </a:rPr>
              <a:t>(40:25–27)</a:t>
            </a:r>
          </a:p>
          <a:p>
            <a:pPr marL="914400" lvl="1" indent="-342900">
              <a:spcBef>
                <a:spcPts val="600"/>
              </a:spcBef>
            </a:pPr>
            <a:r>
              <a:rPr lang="en-US" dirty="0"/>
              <a:t>The LORD – Source</a:t>
            </a:r>
            <a:r>
              <a:rPr lang="en-US" b="1" i="1" dirty="0"/>
              <a:t> </a:t>
            </a:r>
            <a:r>
              <a:rPr lang="en-US" dirty="0"/>
              <a:t>of All Power </a:t>
            </a:r>
            <a:r>
              <a:rPr lang="en-US" dirty="0">
                <a:solidFill>
                  <a:srgbClr val="FFFF99"/>
                </a:solidFill>
              </a:rPr>
              <a:t>(40:28–31)</a:t>
            </a:r>
          </a:p>
        </p:txBody>
      </p:sp>
      <p:sp>
        <p:nvSpPr>
          <p:cNvPr id="4" name="TextBox 3">
            <a:extLst>
              <a:ext uri="{FF2B5EF4-FFF2-40B4-BE49-F238E27FC236}">
                <a16:creationId xmlns:a16="http://schemas.microsoft.com/office/drawing/2014/main" id="{491AF8F3-CBB7-52CF-1C18-DC1FB0362DD9}"/>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p:txBody>
      </p:sp>
    </p:spTree>
    <p:extLst>
      <p:ext uri="{BB962C8B-B14F-4D97-AF65-F5344CB8AC3E}">
        <p14:creationId xmlns:p14="http://schemas.microsoft.com/office/powerpoint/2010/main" val="10669682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We saw in today’s lesson that men come to have a share in this boundless power of the Lord only if they will learn to “wait for the LORD’s help.”</a:t>
            </a:r>
          </a:p>
          <a:p>
            <a:r>
              <a:rPr lang="en-US" sz="3200" dirty="0"/>
              <a:t>I pointed out that this expression implies two things: complete dependence on God and a willingness to allow him to decide the terms. That to wait on him is to admit that we have no other help, either in ourselves or in another.</a:t>
            </a:r>
          </a:p>
          <a:p>
            <a:r>
              <a:rPr lang="en-US" sz="3200" dirty="0"/>
              <a:t>What does this look like in practical terms? Is there a place for us to be active as Christians?</a:t>
            </a:r>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15799362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There is a well known prayer used by AA known as “the serenity prayer”. It says:</a:t>
            </a:r>
          </a:p>
          <a:p>
            <a:pPr marL="0" indent="0" algn="ctr">
              <a:buNone/>
            </a:pPr>
            <a:r>
              <a:rPr lang="en-US" sz="3200" i="1" dirty="0">
                <a:latin typeface="Cambria" panose="02040503050406030204" pitchFamily="18" charset="0"/>
                <a:ea typeface="Cambria" panose="02040503050406030204" pitchFamily="18" charset="0"/>
              </a:rPr>
              <a:t>God, grant me </a:t>
            </a:r>
          </a:p>
          <a:p>
            <a:pPr marL="0" indent="0" algn="ctr">
              <a:buNone/>
            </a:pPr>
            <a:r>
              <a:rPr lang="en-US" sz="3200" i="1" dirty="0">
                <a:latin typeface="Cambria" panose="02040503050406030204" pitchFamily="18" charset="0"/>
                <a:ea typeface="Cambria" panose="02040503050406030204" pitchFamily="18" charset="0"/>
              </a:rPr>
              <a:t>the serenity to accept the things I cannot change,</a:t>
            </a:r>
          </a:p>
          <a:p>
            <a:pPr marL="0" indent="0" algn="ctr">
              <a:buNone/>
            </a:pPr>
            <a:r>
              <a:rPr lang="en-US" sz="3200" i="1" dirty="0">
                <a:latin typeface="Cambria" panose="02040503050406030204" pitchFamily="18" charset="0"/>
                <a:ea typeface="Cambria" panose="02040503050406030204" pitchFamily="18" charset="0"/>
              </a:rPr>
              <a:t>the courage to change the things I can,</a:t>
            </a:r>
          </a:p>
          <a:p>
            <a:pPr marL="0" indent="0" algn="ctr">
              <a:buNone/>
            </a:pPr>
            <a:r>
              <a:rPr lang="en-US" sz="3200" i="1" dirty="0">
                <a:latin typeface="Cambria" panose="02040503050406030204" pitchFamily="18" charset="0"/>
                <a:ea typeface="Cambria" panose="02040503050406030204" pitchFamily="18" charset="0"/>
              </a:rPr>
              <a:t>and the wisdom to know the difference.</a:t>
            </a:r>
          </a:p>
          <a:p>
            <a:r>
              <a:rPr lang="en-US" sz="3200" dirty="0"/>
              <a:t>This prayer is not from scripture, so it is not authoritative. </a:t>
            </a:r>
          </a:p>
          <a:p>
            <a:r>
              <a:rPr lang="en-US" sz="3200" dirty="0"/>
              <a:t>But is there wisdom in it? Does it accurately address the question of when we act and when we wait? Why or why not?</a:t>
            </a:r>
          </a:p>
          <a:p>
            <a:endParaRPr lang="en-US" sz="3200" dirty="0"/>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8893359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4">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p:cTn id="24"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4">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p:cTn id="29"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4">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 calcmode="lin" valueType="num">
                                      <p:cBhvr>
                                        <p:cTn id="36"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4">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p:cTn id="43"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7226"/>
          </a:xfrm>
        </p:spPr>
        <p:txBody>
          <a:bodyPr>
            <a:noAutofit/>
          </a:bodyPr>
          <a:lstStyle/>
          <a:p>
            <a:pPr marL="458788" indent="-458788"/>
            <a:r>
              <a:rPr lang="en-US" sz="4400" dirty="0"/>
              <a:t>The LORD in Contrast to the Mighty of This Earth </a:t>
            </a:r>
            <a:r>
              <a:rPr lang="en-US" sz="4400" dirty="0">
                <a:solidFill>
                  <a:srgbClr val="FFFF99"/>
                </a:solidFill>
              </a:rPr>
              <a:t>(40:21–24)</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401034"/>
            <a:ext cx="8849665" cy="5301950"/>
          </a:xfrm>
        </p:spPr>
        <p:txBody>
          <a:bodyPr>
            <a:normAutofit fontScale="92500" lnSpcReduction="20000"/>
          </a:bodyPr>
          <a:lstStyle/>
          <a:p>
            <a:pPr marL="0" indent="0">
              <a:buNone/>
            </a:pPr>
            <a:r>
              <a:rPr lang="en-US" sz="3600" baseline="30000" dirty="0">
                <a:latin typeface="Cambria" panose="02040503050406030204" pitchFamily="18" charset="0"/>
                <a:ea typeface="Cambria" panose="02040503050406030204" pitchFamily="18" charset="0"/>
              </a:rPr>
              <a:t>40:21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Do you not hear? Has it not been told to you since the very beginning? Have you not understood from the time the earth’s foundations were made? </a:t>
            </a:r>
            <a:r>
              <a:rPr lang="en-US" sz="3600" baseline="30000" dirty="0">
                <a:latin typeface="Cambria" panose="02040503050406030204" pitchFamily="18" charset="0"/>
                <a:ea typeface="Cambria" panose="02040503050406030204" pitchFamily="18" charset="0"/>
              </a:rPr>
              <a:t>22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is the one who sits on the earth’s horizon; its inhabitants are like grasshoppers before him. He is the one who stretches out the sky like a thin curtain, and spreads it out like a pitched tent. </a:t>
            </a:r>
            <a:r>
              <a:rPr lang="en-US" sz="3600" baseline="30000" dirty="0">
                <a:latin typeface="Cambria" panose="02040503050406030204" pitchFamily="18" charset="0"/>
                <a:ea typeface="Cambria" panose="02040503050406030204" pitchFamily="18" charset="0"/>
              </a:rPr>
              <a:t>23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is the one who reduces rulers to nothing; he makes the earth’s leaders insignificant. </a:t>
            </a:r>
            <a:r>
              <a:rPr lang="en-US" sz="3600" baseline="30000" dirty="0">
                <a:latin typeface="Cambria" panose="02040503050406030204" pitchFamily="18" charset="0"/>
                <a:ea typeface="Cambria" panose="02040503050406030204" pitchFamily="18" charset="0"/>
              </a:rPr>
              <a:t>24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they are barely planted; yes, they are barely sown; yes, they barely take root in the earth, and then he blows on them, causing them to dry up, and the wind carries them away like straw. </a:t>
            </a:r>
          </a:p>
        </p:txBody>
      </p:sp>
    </p:spTree>
    <p:extLst>
      <p:ext uri="{BB962C8B-B14F-4D97-AF65-F5344CB8AC3E}">
        <p14:creationId xmlns:p14="http://schemas.microsoft.com/office/powerpoint/2010/main" val="23180674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635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Do you not know?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Do you not hear? Has it not been told to you since the very beginning? </a:t>
            </a:r>
            <a:r>
              <a:rPr lang="en-US" sz="2400" i="1" u="none" strike="noStrike" baseline="0" dirty="0">
                <a:solidFill>
                  <a:schemeClr val="accent2"/>
                </a:solidFill>
                <a:latin typeface="Cambria" panose="02040503050406030204" pitchFamily="18" charset="0"/>
                <a:ea typeface="Cambria" panose="02040503050406030204" pitchFamily="18" charset="0"/>
              </a:rPr>
              <a:t>Have you not understood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from the time the earth’s foundations were made?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96961"/>
            <a:ext cx="8706423" cy="5076260"/>
          </a:xfrm>
        </p:spPr>
        <p:txBody>
          <a:bodyPr>
            <a:normAutofit lnSpcReduction="10000"/>
          </a:bodyPr>
          <a:lstStyle/>
          <a:p>
            <a:r>
              <a:rPr lang="en-US" dirty="0"/>
              <a:t>As we saw last week in verse 12, Isaiah’s appeal once again begins with a series of </a:t>
            </a:r>
            <a:r>
              <a:rPr lang="en-US" b="1" i="1" dirty="0"/>
              <a:t>rhetorical questions</a:t>
            </a:r>
            <a:r>
              <a:rPr lang="en-US" dirty="0"/>
              <a:t>, reminding his hearers of things they should </a:t>
            </a:r>
            <a:r>
              <a:rPr lang="en-US" b="1" i="1" dirty="0"/>
              <a:t>already know</a:t>
            </a:r>
            <a:r>
              <a:rPr lang="en-US" dirty="0"/>
              <a:t>.</a:t>
            </a:r>
            <a:r>
              <a:rPr lang="en-US" baseline="30000" dirty="0">
                <a:solidFill>
                  <a:prstClr val="white"/>
                </a:solidFill>
              </a:rPr>
              <a:t> 1</a:t>
            </a:r>
            <a:r>
              <a:rPr lang="en-US" dirty="0"/>
              <a:t> </a:t>
            </a:r>
          </a:p>
          <a:p>
            <a:r>
              <a:rPr lang="en-US" dirty="0"/>
              <a:t>The question, “</a:t>
            </a:r>
            <a:r>
              <a:rPr lang="en-US" i="1" dirty="0">
                <a:solidFill>
                  <a:schemeClr val="accent2">
                    <a:lumMod val="60000"/>
                    <a:lumOff val="40000"/>
                  </a:schemeClr>
                </a:solidFill>
                <a:latin typeface="Cambria" panose="02040503050406030204" pitchFamily="18" charset="0"/>
                <a:ea typeface="Cambria" panose="02040503050406030204" pitchFamily="18" charset="0"/>
              </a:rPr>
              <a:t>Do you not know?</a:t>
            </a:r>
            <a:r>
              <a:rPr lang="en-US" dirty="0"/>
              <a:t>”, is amplified by the final clause, “</a:t>
            </a:r>
            <a:r>
              <a:rPr lang="en-US" i="1" dirty="0">
                <a:solidFill>
                  <a:schemeClr val="accent2">
                    <a:lumMod val="60000"/>
                    <a:lumOff val="40000"/>
                  </a:schemeClr>
                </a:solidFill>
                <a:latin typeface="Cambria" panose="02040503050406030204" pitchFamily="18" charset="0"/>
                <a:ea typeface="Cambria" panose="02040503050406030204" pitchFamily="18" charset="0"/>
              </a:rPr>
              <a:t>Have you not understood?</a:t>
            </a:r>
            <a:r>
              <a:rPr lang="en-US" dirty="0"/>
              <a:t>”</a:t>
            </a:r>
            <a:r>
              <a:rPr lang="en-US" baseline="30000" dirty="0">
                <a:solidFill>
                  <a:prstClr val="white"/>
                </a:solidFill>
              </a:rPr>
              <a:t> 1</a:t>
            </a:r>
            <a:r>
              <a:rPr lang="en-US" dirty="0"/>
              <a:t> </a:t>
            </a:r>
          </a:p>
          <a:p>
            <a:r>
              <a:rPr lang="en-US" dirty="0"/>
              <a:t>What Isaiah is looking for from his readers is </a:t>
            </a:r>
            <a:r>
              <a:rPr lang="en-US" b="1" i="1" dirty="0"/>
              <a:t>not</a:t>
            </a:r>
            <a:r>
              <a:rPr lang="en-US" dirty="0"/>
              <a:t> </a:t>
            </a:r>
            <a:r>
              <a:rPr lang="en-US" b="1" i="1" dirty="0"/>
              <a:t>mere acquaintance </a:t>
            </a:r>
            <a:r>
              <a:rPr lang="en-US" dirty="0"/>
              <a:t>with facts.</a:t>
            </a:r>
          </a:p>
          <a:p>
            <a:r>
              <a:rPr lang="en-US" dirty="0"/>
              <a:t>Instead he is calling on them to have </a:t>
            </a:r>
            <a:r>
              <a:rPr lang="en-US" b="1" i="1" dirty="0"/>
              <a:t>discernment</a:t>
            </a:r>
            <a:r>
              <a:rPr lang="en-US" dirty="0"/>
              <a:t> and a willingness to accept the </a:t>
            </a:r>
            <a:r>
              <a:rPr lang="en-US" b="1" i="1" dirty="0"/>
              <a:t>implications</a:t>
            </a:r>
            <a:r>
              <a:rPr lang="en-US" dirty="0"/>
              <a:t> of what they should already know about the LORD.</a:t>
            </a:r>
            <a:r>
              <a:rPr lang="en-US" baseline="30000" dirty="0">
                <a:solidFill>
                  <a:prstClr val="white"/>
                </a:solidFill>
              </a:rPr>
              <a:t> 2</a:t>
            </a:r>
            <a:r>
              <a:rPr lang="en-US"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273220"/>
            <a:ext cx="914400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1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a:p>
            <a:pPr>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2 </a:t>
            </a:r>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37–38.</a:t>
            </a:r>
          </a:p>
        </p:txBody>
      </p:sp>
    </p:spTree>
    <p:extLst>
      <p:ext uri="{BB962C8B-B14F-4D97-AF65-F5344CB8AC3E}">
        <p14:creationId xmlns:p14="http://schemas.microsoft.com/office/powerpoint/2010/main" val="20195194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635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a:t>
            </a:r>
            <a:r>
              <a:rPr lang="en-US" sz="2400" i="1" u="none" strike="noStrike" baseline="0" dirty="0">
                <a:solidFill>
                  <a:schemeClr val="accent2"/>
                </a:solidFill>
                <a:latin typeface="Cambria" panose="02040503050406030204" pitchFamily="18" charset="0"/>
                <a:ea typeface="Cambria" panose="02040503050406030204" pitchFamily="18" charset="0"/>
              </a:rPr>
              <a:t>Do you not hear?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Has it not been told to you since the very beginning? Have you not understood from the time the earth’s foundations were made?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49866"/>
            <a:ext cx="8706423" cy="5345121"/>
          </a:xfrm>
        </p:spPr>
        <p:txBody>
          <a:bodyPr>
            <a:normAutofit fontScale="92500"/>
          </a:bodyPr>
          <a:lstStyle/>
          <a:p>
            <a:r>
              <a:rPr lang="en-US" dirty="0"/>
              <a:t>The question, “</a:t>
            </a:r>
            <a:r>
              <a:rPr lang="en-US" i="1" dirty="0">
                <a:solidFill>
                  <a:schemeClr val="accent2">
                    <a:lumMod val="60000"/>
                    <a:lumOff val="40000"/>
                  </a:schemeClr>
                </a:solidFill>
                <a:latin typeface="Cambria" panose="02040503050406030204" pitchFamily="18" charset="0"/>
                <a:ea typeface="Cambria" panose="02040503050406030204" pitchFamily="18" charset="0"/>
              </a:rPr>
              <a:t>Do you not hear?</a:t>
            </a:r>
            <a:r>
              <a:rPr lang="en-US" dirty="0"/>
              <a:t>” challenges them not just to </a:t>
            </a:r>
            <a:r>
              <a:rPr lang="en-US" b="1" i="1" dirty="0"/>
              <a:t>physically</a:t>
            </a:r>
            <a:r>
              <a:rPr lang="en-US" dirty="0"/>
              <a:t> hear, but to </a:t>
            </a:r>
            <a:r>
              <a:rPr lang="en-US" b="1" i="1" dirty="0"/>
              <a:t>listen</a:t>
            </a:r>
            <a:r>
              <a:rPr lang="en-US" dirty="0"/>
              <a:t> and </a:t>
            </a:r>
            <a:r>
              <a:rPr lang="en-US" b="1" i="1" dirty="0"/>
              <a:t>understand</a:t>
            </a:r>
            <a:r>
              <a:rPr lang="en-US" dirty="0"/>
              <a:t>.</a:t>
            </a:r>
          </a:p>
          <a:p>
            <a:r>
              <a:rPr lang="en-US" dirty="0"/>
              <a:t>To fail to do this, is to risk ending up like those described back in Isaiah chapter 6, where the LORD said to Isaiah concerning the people of Judah:</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Go and tell these people: “‘</a:t>
            </a:r>
            <a:r>
              <a:rPr lang="en-US" b="1" i="1" dirty="0">
                <a:solidFill>
                  <a:schemeClr val="accent2"/>
                </a:solidFill>
                <a:latin typeface="Cambria" panose="02040503050406030204" pitchFamily="18" charset="0"/>
                <a:ea typeface="Cambria" panose="02040503050406030204" pitchFamily="18" charset="0"/>
              </a:rPr>
              <a:t>Listen continually, but don’t understand</a:t>
            </a:r>
            <a:r>
              <a:rPr lang="en-US" i="1" dirty="0">
                <a:solidFill>
                  <a:schemeClr val="accent2">
                    <a:lumMod val="60000"/>
                    <a:lumOff val="40000"/>
                  </a:schemeClr>
                </a:solidFill>
                <a:latin typeface="Cambria" panose="02040503050406030204" pitchFamily="18" charset="0"/>
                <a:ea typeface="Cambria" panose="02040503050406030204" pitchFamily="18" charset="0"/>
              </a:rPr>
              <a:t>. Look continually, but don’t perceive.’ Make the hearts of these people calloused; make their ears deaf and their eyes blind. Otherwise they might see with their eyes and hear with their ears, their hearts might understand and they might repent and be healed.” </a:t>
            </a:r>
            <a:r>
              <a:rPr lang="en-US" dirty="0"/>
              <a:t>(Isaiah 6:9-10) </a:t>
            </a:r>
            <a:r>
              <a:rPr lang="en-US" baseline="30000" dirty="0">
                <a:solidFill>
                  <a:prstClr val="white"/>
                </a:solidFill>
              </a:rPr>
              <a:t>2</a:t>
            </a:r>
            <a:r>
              <a:rPr lang="en-US"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273220"/>
            <a:ext cx="914400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1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a:p>
            <a:pPr>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2 </a:t>
            </a:r>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37–38.</a:t>
            </a:r>
          </a:p>
        </p:txBody>
      </p:sp>
    </p:spTree>
    <p:extLst>
      <p:ext uri="{BB962C8B-B14F-4D97-AF65-F5344CB8AC3E}">
        <p14:creationId xmlns:p14="http://schemas.microsoft.com/office/powerpoint/2010/main" val="29996796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635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Do you not hear? Has it not been told to you since the very beginning? Have you not understood from the time </a:t>
            </a:r>
            <a:r>
              <a:rPr lang="en-US" sz="2400" i="1" u="none" strike="noStrike" baseline="0" dirty="0">
                <a:solidFill>
                  <a:schemeClr val="accent2"/>
                </a:solidFill>
                <a:latin typeface="Cambria" panose="02040503050406030204" pitchFamily="18" charset="0"/>
                <a:ea typeface="Cambria" panose="02040503050406030204" pitchFamily="18" charset="0"/>
              </a:rPr>
              <a:t>the earth’s foundations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were made?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96960"/>
            <a:ext cx="8706423" cy="5291707"/>
          </a:xfrm>
        </p:spPr>
        <p:txBody>
          <a:bodyPr>
            <a:normAutofit lnSpcReduction="10000"/>
          </a:bodyPr>
          <a:lstStyle/>
          <a:p>
            <a:r>
              <a:rPr lang="en-US" dirty="0"/>
              <a:t>From the questions of intent and response Isaiah moves to questions of fact: “</a:t>
            </a:r>
            <a:r>
              <a:rPr lang="en-US" i="1" dirty="0">
                <a:solidFill>
                  <a:schemeClr val="accent2">
                    <a:lumMod val="60000"/>
                    <a:lumOff val="40000"/>
                  </a:schemeClr>
                </a:solidFill>
                <a:latin typeface="Cambria" panose="02040503050406030204" pitchFamily="18" charset="0"/>
                <a:ea typeface="Cambria" panose="02040503050406030204" pitchFamily="18" charset="0"/>
              </a:rPr>
              <a:t>Has it not been told to you since the very beginning? Have you not understood from the time the earth’s foundations were made?</a:t>
            </a:r>
            <a:r>
              <a:rPr lang="en-US" dirty="0"/>
              <a:t>”</a:t>
            </a:r>
          </a:p>
          <a:p>
            <a:r>
              <a:rPr lang="en-US" dirty="0"/>
              <a:t>Although Isaiah does not specifically say which “</a:t>
            </a:r>
            <a:r>
              <a:rPr lang="en-US" i="1" dirty="0">
                <a:solidFill>
                  <a:schemeClr val="accent2">
                    <a:lumMod val="60000"/>
                    <a:lumOff val="40000"/>
                  </a:schemeClr>
                </a:solidFill>
                <a:latin typeface="Cambria" panose="02040503050406030204" pitchFamily="18" charset="0"/>
                <a:ea typeface="Cambria" panose="02040503050406030204" pitchFamily="18" charset="0"/>
              </a:rPr>
              <a:t>beginning</a:t>
            </a:r>
            <a:r>
              <a:rPr lang="en-US" dirty="0"/>
              <a:t>” he has in mind, the statement that follows makes it clear that he is referring to the beginning of our physical universe.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the earth’s foundations</a:t>
            </a:r>
            <a:r>
              <a:rPr lang="en-US" dirty="0"/>
              <a:t>” refers to the </a:t>
            </a:r>
            <a:r>
              <a:rPr lang="en-US" b="1" i="1" dirty="0"/>
              <a:t>beginnings</a:t>
            </a:r>
            <a:r>
              <a:rPr lang="en-US" dirty="0"/>
              <a:t> of the earth – a time when the world as we know it did not yet exist.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p:txBody>
      </p:sp>
    </p:spTree>
    <p:extLst>
      <p:ext uri="{BB962C8B-B14F-4D97-AF65-F5344CB8AC3E}">
        <p14:creationId xmlns:p14="http://schemas.microsoft.com/office/powerpoint/2010/main" val="35454817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635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Do you not hear? Has it not been told to you since the very beginning? Have you not understood from the time the earth’s foundations were made?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27619" y="1196960"/>
            <a:ext cx="8696611" cy="5291707"/>
          </a:xfrm>
        </p:spPr>
        <p:txBody>
          <a:bodyPr>
            <a:normAutofit fontScale="92500" lnSpcReduction="10000"/>
          </a:bodyPr>
          <a:lstStyle/>
          <a:p>
            <a:r>
              <a:rPr lang="en-US" dirty="0"/>
              <a:t>What he is saying is that careful thought about the origins of the world points to a creator </a:t>
            </a:r>
            <a:r>
              <a:rPr lang="en-US" b="1" i="1" dirty="0"/>
              <a:t>beyond</a:t>
            </a:r>
            <a:r>
              <a:rPr lang="en-US" dirty="0"/>
              <a:t> the cosmos itself. </a:t>
            </a:r>
          </a:p>
          <a:p>
            <a:r>
              <a:rPr lang="en-US" dirty="0"/>
              <a:t>Carl Sagan, a famous atheist astronomer who lived in recent times is famous for saying “</a:t>
            </a:r>
            <a:r>
              <a:rPr lang="en-US" i="1" dirty="0">
                <a:latin typeface="Cambria" panose="02040503050406030204" pitchFamily="18" charset="0"/>
                <a:ea typeface="Cambria" panose="02040503050406030204" pitchFamily="18" charset="0"/>
              </a:rPr>
              <a:t>The Cosmos is all that is or was or ever will be</a:t>
            </a:r>
            <a:r>
              <a:rPr lang="en-US" dirty="0"/>
              <a:t>.” (</a:t>
            </a:r>
            <a:r>
              <a:rPr lang="en-US" dirty="0">
                <a:hlinkClick r:id="rId2"/>
              </a:rPr>
              <a:t>https://www.goodreads.com/quotes/178439-the-cosmos-is-all-that-is-or-was-or-ever</a:t>
            </a:r>
            <a:r>
              <a:rPr lang="en-US" dirty="0"/>
              <a:t>)</a:t>
            </a:r>
          </a:p>
          <a:p>
            <a:r>
              <a:rPr lang="en-US" dirty="0"/>
              <a:t>He was gravely mistaken.</a:t>
            </a:r>
          </a:p>
          <a:p>
            <a:r>
              <a:rPr lang="en-US" dirty="0"/>
              <a:t>Isaiah points out here, that if the cosmos had a “</a:t>
            </a:r>
            <a:r>
              <a:rPr lang="en-US" i="1" dirty="0">
                <a:solidFill>
                  <a:schemeClr val="accent2">
                    <a:lumMod val="60000"/>
                    <a:lumOff val="40000"/>
                  </a:schemeClr>
                </a:solidFill>
                <a:latin typeface="Cambria" panose="02040503050406030204" pitchFamily="18" charset="0"/>
                <a:ea typeface="Cambria" panose="02040503050406030204" pitchFamily="18" charset="0"/>
              </a:rPr>
              <a:t>beginning</a:t>
            </a:r>
            <a:r>
              <a:rPr lang="en-US" dirty="0"/>
              <a:t>”, it has to have been brought into existence by something </a:t>
            </a:r>
            <a:r>
              <a:rPr lang="en-US" b="1" i="1" dirty="0"/>
              <a:t>outside</a:t>
            </a:r>
            <a:r>
              <a:rPr lang="en-US" dirty="0"/>
              <a:t> of itself. </a:t>
            </a:r>
          </a:p>
          <a:p>
            <a:r>
              <a:rPr lang="en-US" dirty="0"/>
              <a:t>Even the early philosophers recognized this.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p:txBody>
      </p:sp>
    </p:spTree>
    <p:extLst>
      <p:ext uri="{BB962C8B-B14F-4D97-AF65-F5344CB8AC3E}">
        <p14:creationId xmlns:p14="http://schemas.microsoft.com/office/powerpoint/2010/main" val="6276174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635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you not know? Do you not hear? Has it not been told to you since the very beginning? Have you not understood from the time the earth’s foundations were made?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27619" y="1196960"/>
            <a:ext cx="8696611" cy="5291707"/>
          </a:xfrm>
        </p:spPr>
        <p:txBody>
          <a:bodyPr>
            <a:normAutofit fontScale="92500" lnSpcReduction="10000"/>
          </a:bodyPr>
          <a:lstStyle/>
          <a:p>
            <a:r>
              <a:rPr lang="en-US" dirty="0"/>
              <a:t>Aristotle, for example, refers to God (as he understood him) as the “Unmoved Mover” – “who moves other things, but is not himself moved by any prior action” (</a:t>
            </a:r>
            <a:r>
              <a:rPr lang="en-US" dirty="0">
                <a:hlinkClick r:id="rId2"/>
              </a:rPr>
              <a:t>https://en.wikipedia.org/wiki/Unmoved_mover</a:t>
            </a:r>
            <a:r>
              <a:rPr lang="en-US" dirty="0"/>
              <a:t> ). </a:t>
            </a:r>
          </a:p>
          <a:p>
            <a:r>
              <a:rPr lang="en-US" dirty="0"/>
              <a:t>The current theory of a “big bang” for the origin of the universe still does not address the question of where the stuff that produced this “big bang” came from!</a:t>
            </a:r>
          </a:p>
          <a:p>
            <a:r>
              <a:rPr lang="en-US" dirty="0"/>
              <a:t>Isaiah boldly asserts that behind it all is a </a:t>
            </a:r>
            <a:r>
              <a:rPr lang="en-US" b="1" i="1" dirty="0"/>
              <a:t>person</a:t>
            </a:r>
            <a:r>
              <a:rPr lang="en-US" dirty="0"/>
              <a:t>— the LORD — and that </a:t>
            </a:r>
            <a:r>
              <a:rPr lang="en-US" b="1" i="1" dirty="0"/>
              <a:t>nothing</a:t>
            </a:r>
            <a:r>
              <a:rPr lang="en-US" dirty="0"/>
              <a:t> which is part of his creation, whether gods or humans, can thwart his plans.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66). Eerdmans.</a:t>
            </a:r>
          </a:p>
        </p:txBody>
      </p:sp>
    </p:spTree>
    <p:extLst>
      <p:ext uri="{BB962C8B-B14F-4D97-AF65-F5344CB8AC3E}">
        <p14:creationId xmlns:p14="http://schemas.microsoft.com/office/powerpoint/2010/main" val="10726017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160829</TotalTime>
  <Words>4315</Words>
  <Application>Microsoft Office PowerPoint</Application>
  <PresentationFormat>On-screen Show (4:3)</PresentationFormat>
  <Paragraphs>187</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The Incomparable Greatness of the Lord (40:12-31)</vt:lpstr>
      <vt:lpstr>The LORD in Contrast to the Mighty of This Earth (40:21–24)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LORD’s Masterful Control of the Stars (40:25–27)</vt:lpstr>
      <vt:lpstr>PowerPoint Presentation</vt:lpstr>
      <vt:lpstr>PowerPoint Presentation</vt:lpstr>
      <vt:lpstr>PowerPoint Presentation</vt:lpstr>
      <vt:lpstr>PowerPoint Presentation</vt:lpstr>
      <vt:lpstr>PowerPoint Presentation</vt:lpstr>
      <vt:lpstr>The Greatness of the Lord Over In The LORD – Source of All Power (40:28–31)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2190</cp:revision>
  <cp:lastPrinted>2023-11-26T15:08:41Z</cp:lastPrinted>
  <dcterms:created xsi:type="dcterms:W3CDTF">2022-12-04T03:23:23Z</dcterms:created>
  <dcterms:modified xsi:type="dcterms:W3CDTF">2023-11-26T15:16:25Z</dcterms:modified>
</cp:coreProperties>
</file>