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 id="2147483816" r:id="rId2"/>
  </p:sldMasterIdLst>
  <p:notesMasterIdLst>
    <p:notesMasterId r:id="rId34"/>
  </p:notesMasterIdLst>
  <p:handoutMasterIdLst>
    <p:handoutMasterId r:id="rId35"/>
  </p:handoutMasterIdLst>
  <p:sldIdLst>
    <p:sldId id="4466" r:id="rId3"/>
    <p:sldId id="4468" r:id="rId4"/>
    <p:sldId id="4473" r:id="rId5"/>
    <p:sldId id="4469" r:id="rId6"/>
    <p:sldId id="4474" r:id="rId7"/>
    <p:sldId id="4479" r:id="rId8"/>
    <p:sldId id="4478" r:id="rId9"/>
    <p:sldId id="4480" r:id="rId10"/>
    <p:sldId id="4481" r:id="rId11"/>
    <p:sldId id="4482" r:id="rId12"/>
    <p:sldId id="4483" r:id="rId13"/>
    <p:sldId id="4504" r:id="rId14"/>
    <p:sldId id="4484" r:id="rId15"/>
    <p:sldId id="4485" r:id="rId16"/>
    <p:sldId id="4489" r:id="rId17"/>
    <p:sldId id="4486" r:id="rId18"/>
    <p:sldId id="4488" r:id="rId19"/>
    <p:sldId id="4493" r:id="rId20"/>
    <p:sldId id="4494" r:id="rId21"/>
    <p:sldId id="4495" r:id="rId22"/>
    <p:sldId id="4497" r:id="rId23"/>
    <p:sldId id="4498" r:id="rId24"/>
    <p:sldId id="4499" r:id="rId25"/>
    <p:sldId id="4500" r:id="rId26"/>
    <p:sldId id="4501" r:id="rId27"/>
    <p:sldId id="4502" r:id="rId28"/>
    <p:sldId id="4503" r:id="rId29"/>
    <p:sldId id="4490" r:id="rId30"/>
    <p:sldId id="4491" r:id="rId31"/>
    <p:sldId id="4492" r:id="rId32"/>
    <p:sldId id="4506" r:id="rId33"/>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FF99"/>
    <a:srgbClr val="F4B183"/>
    <a:srgbClr val="FFF4E7"/>
    <a:srgbClr val="FFF2CC"/>
    <a:srgbClr val="3D481F"/>
    <a:srgbClr val="334017"/>
    <a:srgbClr val="FFCCCC"/>
    <a:srgbClr val="3E491F"/>
    <a:srgbClr val="34401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606" autoAdjust="0"/>
    <p:restoredTop sz="94636" autoAdjust="0"/>
  </p:normalViewPr>
  <p:slideViewPr>
    <p:cSldViewPr snapToGrid="0">
      <p:cViewPr varScale="1">
        <p:scale>
          <a:sx n="153" d="100"/>
          <a:sy n="153" d="100"/>
        </p:scale>
        <p:origin x="1464" y="104"/>
      </p:cViewPr>
      <p:guideLst/>
    </p:cSldViewPr>
  </p:slideViewPr>
  <p:notesTextViewPr>
    <p:cViewPr>
      <p:scale>
        <a:sx n="1" d="1"/>
        <a:sy n="1" d="1"/>
      </p:scale>
      <p:origin x="0" y="0"/>
    </p:cViewPr>
  </p:notesTextViewPr>
  <p:sorterViewPr>
    <p:cViewPr>
      <p:scale>
        <a:sx n="100" d="100"/>
        <a:sy n="100" d="100"/>
      </p:scale>
      <p:origin x="0" y="-47284"/>
    </p:cViewPr>
  </p:sorterViewPr>
  <p:notesViewPr>
    <p:cSldViewPr snapToGrid="0">
      <p:cViewPr varScale="1">
        <p:scale>
          <a:sx n="122" d="100"/>
          <a:sy n="122" d="100"/>
        </p:scale>
        <p:origin x="4932" y="9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ableStyles" Target="tableStyles.xml"/><Relationship Id="rId21" Type="http://schemas.openxmlformats.org/officeDocument/2006/relationships/slide" Target="slides/slide19.xml"/><Relationship Id="rId34"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handoutMaster" Target="handoutMasters/handoutMaster1.xml"/><Relationship Id="rId8" Type="http://schemas.openxmlformats.org/officeDocument/2006/relationships/slide" Target="slides/slide6.xml"/><Relationship Id="rId3"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6D050F2-B705-22B0-17E5-C826B5D73077}"/>
              </a:ext>
            </a:extLst>
          </p:cNvPr>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a:extLst>
              <a:ext uri="{FF2B5EF4-FFF2-40B4-BE49-F238E27FC236}">
                <a16:creationId xmlns:a16="http://schemas.microsoft.com/office/drawing/2014/main" id="{9A68D3AA-DD06-9A33-8DC5-B8D77E9ECFF7}"/>
              </a:ext>
            </a:extLst>
          </p:cNvPr>
          <p:cNvSpPr>
            <a:spLocks noGrp="1"/>
          </p:cNvSpPr>
          <p:nvPr>
            <p:ph type="dt" sz="quarter" idx="1"/>
          </p:nvPr>
        </p:nvSpPr>
        <p:spPr>
          <a:xfrm>
            <a:off x="4023092" y="0"/>
            <a:ext cx="3077739" cy="471054"/>
          </a:xfrm>
          <a:prstGeom prst="rect">
            <a:avLst/>
          </a:prstGeom>
        </p:spPr>
        <p:txBody>
          <a:bodyPr vert="horz" lIns="94229" tIns="47114" rIns="94229" bIns="47114" rtlCol="0"/>
          <a:lstStyle>
            <a:lvl1pPr algn="r">
              <a:defRPr sz="1200"/>
            </a:lvl1pPr>
          </a:lstStyle>
          <a:p>
            <a:fld id="{9C46CDA2-243C-4BE4-BB8A-CCE78D818377}" type="datetimeFigureOut">
              <a:rPr lang="en-US" smtClean="0"/>
              <a:t>12/2/2023</a:t>
            </a:fld>
            <a:endParaRPr lang="en-US"/>
          </a:p>
        </p:txBody>
      </p:sp>
      <p:sp>
        <p:nvSpPr>
          <p:cNvPr id="4" name="Footer Placeholder 3">
            <a:extLst>
              <a:ext uri="{FF2B5EF4-FFF2-40B4-BE49-F238E27FC236}">
                <a16:creationId xmlns:a16="http://schemas.microsoft.com/office/drawing/2014/main" id="{C3D82612-C319-9F33-BE08-ACC0E330D2D7}"/>
              </a:ext>
            </a:extLst>
          </p:cNvPr>
          <p:cNvSpPr>
            <a:spLocks noGrp="1"/>
          </p:cNvSpPr>
          <p:nvPr>
            <p:ph type="ftr" sz="quarter" idx="2"/>
          </p:nvPr>
        </p:nvSpPr>
        <p:spPr>
          <a:xfrm>
            <a:off x="0" y="8917422"/>
            <a:ext cx="3077739" cy="471053"/>
          </a:xfrm>
          <a:prstGeom prst="rect">
            <a:avLst/>
          </a:prstGeom>
        </p:spPr>
        <p:txBody>
          <a:bodyPr vert="horz" lIns="94229" tIns="47114" rIns="94229" bIns="47114" rtlCol="0" anchor="b"/>
          <a:lstStyle>
            <a:lvl1pPr algn="l">
              <a:defRPr sz="1200"/>
            </a:lvl1pPr>
          </a:lstStyle>
          <a:p>
            <a:r>
              <a:rPr lang="en-US"/>
              <a:t>http://purifiedbyfaith.com/Isaiah/Isaiah.htm</a:t>
            </a:r>
          </a:p>
        </p:txBody>
      </p:sp>
      <p:sp>
        <p:nvSpPr>
          <p:cNvPr id="5" name="Slide Number Placeholder 4">
            <a:extLst>
              <a:ext uri="{FF2B5EF4-FFF2-40B4-BE49-F238E27FC236}">
                <a16:creationId xmlns:a16="http://schemas.microsoft.com/office/drawing/2014/main" id="{6D2CB308-4E45-9087-D1EF-880A281B03A3}"/>
              </a:ext>
            </a:extLst>
          </p:cNvPr>
          <p:cNvSpPr>
            <a:spLocks noGrp="1"/>
          </p:cNvSpPr>
          <p:nvPr>
            <p:ph type="sldNum" sz="quarter" idx="3"/>
          </p:nvPr>
        </p:nvSpPr>
        <p:spPr>
          <a:xfrm>
            <a:off x="4023092" y="8917422"/>
            <a:ext cx="3077739" cy="471053"/>
          </a:xfrm>
          <a:prstGeom prst="rect">
            <a:avLst/>
          </a:prstGeom>
        </p:spPr>
        <p:txBody>
          <a:bodyPr vert="horz" lIns="94229" tIns="47114" rIns="94229" bIns="47114" rtlCol="0" anchor="b"/>
          <a:lstStyle>
            <a:lvl1pPr algn="r">
              <a:defRPr sz="1200"/>
            </a:lvl1pPr>
          </a:lstStyle>
          <a:p>
            <a:fld id="{D3B2534E-7144-40B4-918B-7E2BA6B00A45}" type="slidenum">
              <a:rPr lang="en-US" smtClean="0"/>
              <a:t>‹#›</a:t>
            </a:fld>
            <a:endParaRPr lang="en-US"/>
          </a:p>
        </p:txBody>
      </p:sp>
    </p:spTree>
    <p:extLst>
      <p:ext uri="{BB962C8B-B14F-4D97-AF65-F5344CB8AC3E}">
        <p14:creationId xmlns:p14="http://schemas.microsoft.com/office/powerpoint/2010/main" val="2042909668"/>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idx="1"/>
          </p:nvPr>
        </p:nvSpPr>
        <p:spPr>
          <a:xfrm>
            <a:off x="4023092" y="0"/>
            <a:ext cx="3077739" cy="471054"/>
          </a:xfrm>
          <a:prstGeom prst="rect">
            <a:avLst/>
          </a:prstGeom>
        </p:spPr>
        <p:txBody>
          <a:bodyPr vert="horz" lIns="94229" tIns="47114" rIns="94229" bIns="47114" rtlCol="0"/>
          <a:lstStyle>
            <a:lvl1pPr algn="r">
              <a:defRPr sz="1200"/>
            </a:lvl1pPr>
          </a:lstStyle>
          <a:p>
            <a:fld id="{495968A8-64DE-47C8-ACE8-5907827ACF34}" type="datetimeFigureOut">
              <a:rPr lang="en-US" smtClean="0"/>
              <a:t>12/2/2023</a:t>
            </a:fld>
            <a:endParaRPr lang="en-US"/>
          </a:p>
        </p:txBody>
      </p:sp>
      <p:sp>
        <p:nvSpPr>
          <p:cNvPr id="4" name="Slide Image Placeholder 3"/>
          <p:cNvSpPr>
            <a:spLocks noGrp="1" noRot="1" noChangeAspect="1"/>
          </p:cNvSpPr>
          <p:nvPr>
            <p:ph type="sldImg" idx="2"/>
          </p:nvPr>
        </p:nvSpPr>
        <p:spPr>
          <a:xfrm>
            <a:off x="1438275" y="1173163"/>
            <a:ext cx="4225925" cy="3168650"/>
          </a:xfrm>
          <a:prstGeom prst="rect">
            <a:avLst/>
          </a:prstGeom>
          <a:noFill/>
          <a:ln w="12700">
            <a:solidFill>
              <a:prstClr val="black"/>
            </a:solidFill>
          </a:ln>
        </p:spPr>
        <p:txBody>
          <a:bodyPr vert="horz" lIns="94229" tIns="47114" rIns="94229" bIns="47114" rtlCol="0" anchor="ctr"/>
          <a:lstStyle/>
          <a:p>
            <a:endParaRPr lang="en-US"/>
          </a:p>
        </p:txBody>
      </p:sp>
      <p:sp>
        <p:nvSpPr>
          <p:cNvPr id="5" name="Notes Placeholder 4"/>
          <p:cNvSpPr>
            <a:spLocks noGrp="1"/>
          </p:cNvSpPr>
          <p:nvPr>
            <p:ph type="body" sz="quarter" idx="3"/>
          </p:nvPr>
        </p:nvSpPr>
        <p:spPr>
          <a:xfrm>
            <a:off x="710248" y="4518204"/>
            <a:ext cx="5681980" cy="3696712"/>
          </a:xfrm>
          <a:prstGeom prst="rect">
            <a:avLst/>
          </a:prstGeom>
        </p:spPr>
        <p:txBody>
          <a:bodyPr vert="horz" lIns="94229" tIns="47114" rIns="94229" bIns="4711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71053"/>
          </a:xfrm>
          <a:prstGeom prst="rect">
            <a:avLst/>
          </a:prstGeom>
        </p:spPr>
        <p:txBody>
          <a:bodyPr vert="horz" lIns="94229" tIns="47114" rIns="94229" bIns="47114" rtlCol="0" anchor="b"/>
          <a:lstStyle>
            <a:lvl1pPr algn="l">
              <a:defRPr sz="1200"/>
            </a:lvl1pPr>
          </a:lstStyle>
          <a:p>
            <a:r>
              <a:rPr lang="en-US"/>
              <a:t>http://purifiedbyfaith.com/Isaiah/Isaiah.htm</a:t>
            </a:r>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9" tIns="47114" rIns="94229" bIns="47114" rtlCol="0" anchor="b"/>
          <a:lstStyle>
            <a:lvl1pPr algn="r">
              <a:defRPr sz="1200"/>
            </a:lvl1pPr>
          </a:lstStyle>
          <a:p>
            <a:fld id="{B78FD6F2-DA5A-4383-88C2-0A1D32D7323F}" type="slidenum">
              <a:rPr lang="en-US" smtClean="0"/>
              <a:t>‹#›</a:t>
            </a:fld>
            <a:endParaRPr lang="en-US"/>
          </a:p>
        </p:txBody>
      </p:sp>
    </p:spTree>
    <p:extLst>
      <p:ext uri="{BB962C8B-B14F-4D97-AF65-F5344CB8AC3E}">
        <p14:creationId xmlns:p14="http://schemas.microsoft.com/office/powerpoint/2010/main" val="2536152781"/>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02AB77-487A-CC2B-ACF6-94DC113A73E9}"/>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5E1D5E2C-365B-D2DD-CFBE-34511E03293B}"/>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4D250012-B16C-E6B3-1135-9DDED2153C1C}"/>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12/2/2023</a:t>
            </a:fld>
            <a:endParaRPr lang="en-US"/>
          </a:p>
        </p:txBody>
      </p:sp>
      <p:sp>
        <p:nvSpPr>
          <p:cNvPr id="5" name="Footer Placeholder 4">
            <a:extLst>
              <a:ext uri="{FF2B5EF4-FFF2-40B4-BE49-F238E27FC236}">
                <a16:creationId xmlns:a16="http://schemas.microsoft.com/office/drawing/2014/main" id="{F22E8138-1B51-C3C1-A56D-E7378E02A4A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C5A051-833C-F097-0163-0DE7828FD56B}"/>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6449965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7B7CDE-6A48-EDB8-49BF-EED5573444F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186AB15-130B-B498-CBA2-F02B539D3AD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C785008-485D-300B-FE28-FD64D465CD03}"/>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12/2/2023</a:t>
            </a:fld>
            <a:endParaRPr lang="en-US"/>
          </a:p>
        </p:txBody>
      </p:sp>
      <p:sp>
        <p:nvSpPr>
          <p:cNvPr id="5" name="Footer Placeholder 4">
            <a:extLst>
              <a:ext uri="{FF2B5EF4-FFF2-40B4-BE49-F238E27FC236}">
                <a16:creationId xmlns:a16="http://schemas.microsoft.com/office/drawing/2014/main" id="{A104E38C-BF2D-EFB0-F248-4EB5C202B5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ACD659-9E26-5BF8-A5F8-DE8143D9046E}"/>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42157335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CB24557-7F9A-2497-5FE6-AE81CDD1B28C}"/>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63107AF-F674-233C-8BE3-B93A8819C780}"/>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EFF0A74-074B-045E-87F8-F14CA0F55732}"/>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12/2/2023</a:t>
            </a:fld>
            <a:endParaRPr lang="en-US"/>
          </a:p>
        </p:txBody>
      </p:sp>
      <p:sp>
        <p:nvSpPr>
          <p:cNvPr id="5" name="Footer Placeholder 4">
            <a:extLst>
              <a:ext uri="{FF2B5EF4-FFF2-40B4-BE49-F238E27FC236}">
                <a16:creationId xmlns:a16="http://schemas.microsoft.com/office/drawing/2014/main" id="{C002A128-B25E-4D40-250D-26BFFE7C366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D36E019-3400-0882-28F5-938FC3C5C581}"/>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30103208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7C3684F-6E02-41A5-B07B-A82B4A395C65}" type="datetimeFigureOut">
              <a:rPr lang="en-US" smtClean="0"/>
              <a:t>12/2/2023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7719930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12/2/2023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5200357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t>12/2/2023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7496699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7C3684F-6E02-41A5-B07B-A82B4A395C65}" type="datetimeFigureOut">
              <a:rPr lang="en-US" smtClean="0"/>
              <a:t>12/2/2023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4121489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7C3684F-6E02-41A5-B07B-A82B4A395C65}" type="datetimeFigureOut">
              <a:rPr lang="en-US" smtClean="0"/>
              <a:t>12/2/2023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1526638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7C3684F-6E02-41A5-B07B-A82B4A395C65}" type="datetimeFigureOut">
              <a:rPr lang="en-US" smtClean="0"/>
              <a:t>12/2/2023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99012747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t>12/2/2023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26227597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12/2/2023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9538823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gradFill>
          <a:gsLst>
            <a:gs pos="0">
              <a:srgbClr val="3D481F"/>
            </a:gs>
            <a:gs pos="100000">
              <a:srgbClr val="334017"/>
            </a:gs>
          </a:gsLst>
          <a:lin ang="10800000" scaled="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F40CA6-7632-25D4-B48A-BFA8A91319E9}"/>
              </a:ext>
            </a:extLst>
          </p:cNvPr>
          <p:cNvSpPr>
            <a:spLocks noGrp="1"/>
          </p:cNvSpPr>
          <p:nvPr>
            <p:ph type="title"/>
          </p:nvPr>
        </p:nvSpPr>
        <p:spPr>
          <a:xfrm>
            <a:off x="0" y="0"/>
            <a:ext cx="9144000" cy="896145"/>
          </a:xfrm>
        </p:spPr>
        <p:txBody>
          <a:bodyPr>
            <a:normAutofit/>
          </a:bodyPr>
          <a:lstStyle>
            <a:lvl1pPr algn="ctr">
              <a:defRPr sz="4800" b="1">
                <a:solidFill>
                  <a:srgbClr val="FFFF99"/>
                </a:solidFill>
                <a:latin typeface="Century Gothic" panose="020B0502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5435CAD6-6C27-7A82-467E-BD3D43667402}"/>
              </a:ext>
            </a:extLst>
          </p:cNvPr>
          <p:cNvSpPr>
            <a:spLocks noGrp="1"/>
          </p:cNvSpPr>
          <p:nvPr>
            <p:ph idx="1"/>
          </p:nvPr>
        </p:nvSpPr>
        <p:spPr>
          <a:xfrm>
            <a:off x="364975" y="1047832"/>
            <a:ext cx="8449370" cy="5278403"/>
          </a:xfrm>
        </p:spPr>
        <p:txBody>
          <a:bodyPr>
            <a:normAutofit/>
          </a:bodyPr>
          <a:lstStyle>
            <a:lvl1pPr>
              <a:defRPr sz="3200">
                <a:solidFill>
                  <a:schemeClr val="bg1"/>
                </a:solidFill>
              </a:defRPr>
            </a:lvl1pPr>
            <a:lvl2pPr>
              <a:defRPr sz="2800">
                <a:solidFill>
                  <a:schemeClr val="bg1"/>
                </a:solidFill>
              </a:defRPr>
            </a:lvl2pPr>
            <a:lvl3pPr>
              <a:defRPr sz="2000">
                <a:solidFill>
                  <a:schemeClr val="bg1"/>
                </a:solidFill>
              </a:defRPr>
            </a:lvl3pPr>
            <a:lvl4pPr>
              <a:defRPr sz="1800">
                <a:solidFill>
                  <a:schemeClr val="bg1"/>
                </a:solidFill>
              </a:defRPr>
            </a:lvl4pPr>
            <a:lvl5pPr>
              <a:defRPr sz="18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E638947B-5521-3397-C94B-6EDAF3D7E541}"/>
              </a:ext>
            </a:extLst>
          </p:cNvPr>
          <p:cNvSpPr>
            <a:spLocks noGrp="1"/>
          </p:cNvSpPr>
          <p:nvPr>
            <p:ph type="ftr" sz="quarter" idx="11"/>
          </p:nvPr>
        </p:nvSpPr>
        <p:spPr>
          <a:xfrm>
            <a:off x="0" y="6492875"/>
            <a:ext cx="9144000" cy="365125"/>
          </a:xfrm>
        </p:spPr>
        <p:txBody>
          <a:bodyPr/>
          <a:lstStyle>
            <a:lvl1pPr algn="l">
              <a:defRPr sz="1800">
                <a:solidFill>
                  <a:schemeClr val="bg1"/>
                </a:solidFill>
              </a:defRPr>
            </a:lvl1pPr>
          </a:lstStyle>
          <a:p>
            <a:r>
              <a:rPr lang="en-US"/>
              <a:t>Footer</a:t>
            </a:r>
            <a:endParaRPr lang="en-US" dirty="0"/>
          </a:p>
        </p:txBody>
      </p:sp>
    </p:spTree>
    <p:extLst>
      <p:ext uri="{BB962C8B-B14F-4D97-AF65-F5344CB8AC3E}">
        <p14:creationId xmlns:p14="http://schemas.microsoft.com/office/powerpoint/2010/main" val="121330116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12/2/2023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95383792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12/2/2023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0091238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12/2/2023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7914916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2EFDE3-4C31-932F-C15E-1ACF814F1020}"/>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97C8FBD2-43D8-4C19-977D-583994355495}"/>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4AD6EDB-B552-2B48-2A4B-ACF1F1B6E50B}"/>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12/2/2023</a:t>
            </a:fld>
            <a:endParaRPr lang="en-US"/>
          </a:p>
        </p:txBody>
      </p:sp>
      <p:sp>
        <p:nvSpPr>
          <p:cNvPr id="5" name="Footer Placeholder 4">
            <a:extLst>
              <a:ext uri="{FF2B5EF4-FFF2-40B4-BE49-F238E27FC236}">
                <a16:creationId xmlns:a16="http://schemas.microsoft.com/office/drawing/2014/main" id="{AEE4F342-91BE-6EEE-8ADC-741967A1568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5F84FE7-5F44-3368-149B-B9651396EE0E}"/>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35923092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7D7404-C9B0-1AE3-C397-FAAA137F7F4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E94BD34-B193-A1C3-51DA-AF91DC2CCBDC}"/>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AB51081-C60F-DED8-2436-24B862136439}"/>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CBFBB94-90A8-F8FC-967B-84DB0A7B4295}"/>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12/2/2023</a:t>
            </a:fld>
            <a:endParaRPr lang="en-US"/>
          </a:p>
        </p:txBody>
      </p:sp>
      <p:sp>
        <p:nvSpPr>
          <p:cNvPr id="6" name="Footer Placeholder 5">
            <a:extLst>
              <a:ext uri="{FF2B5EF4-FFF2-40B4-BE49-F238E27FC236}">
                <a16:creationId xmlns:a16="http://schemas.microsoft.com/office/drawing/2014/main" id="{700EE73D-3696-BECE-C8B3-4D5DE43FAAC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0BE6DE2-C09A-F5BD-2960-7EB53FAD0660}"/>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262053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C74CCA-7B59-179B-85D3-4D30970FE9B1}"/>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7CAA025-89AA-816C-2BCF-30160B3E999D}"/>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0655EB38-B8D4-6F57-912F-254232804469}"/>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6909745-13BC-AD72-660A-7C76352CE4C8}"/>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7DCE41B4-D4B3-68FD-B42C-5F8701719B9C}"/>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E6C55AD-B154-C65C-B81E-B7A9F198C462}"/>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12/2/2023</a:t>
            </a:fld>
            <a:endParaRPr lang="en-US"/>
          </a:p>
        </p:txBody>
      </p:sp>
      <p:sp>
        <p:nvSpPr>
          <p:cNvPr id="8" name="Footer Placeholder 7">
            <a:extLst>
              <a:ext uri="{FF2B5EF4-FFF2-40B4-BE49-F238E27FC236}">
                <a16:creationId xmlns:a16="http://schemas.microsoft.com/office/drawing/2014/main" id="{A8AAD716-F2EA-9743-B03F-56A781D6B2D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1959F30-DB59-6E43-0343-E63D131464A5}"/>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5496393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E51379-91C6-EADA-843E-AAF82B2EF0D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35EB847-734C-2F82-8FFB-9757D1FC7EA5}"/>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12/2/2023</a:t>
            </a:fld>
            <a:endParaRPr lang="en-US"/>
          </a:p>
        </p:txBody>
      </p:sp>
      <p:sp>
        <p:nvSpPr>
          <p:cNvPr id="4" name="Footer Placeholder 3">
            <a:extLst>
              <a:ext uri="{FF2B5EF4-FFF2-40B4-BE49-F238E27FC236}">
                <a16:creationId xmlns:a16="http://schemas.microsoft.com/office/drawing/2014/main" id="{A8D90EAD-B22D-0ADA-9985-3A4081C24B7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0E7D041-5C2D-6229-D4E9-5EF75A18AB2B}"/>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9645861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AD377EE-D810-B322-03EF-4A5E9735506D}"/>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12/2/2023</a:t>
            </a:fld>
            <a:endParaRPr lang="en-US"/>
          </a:p>
        </p:txBody>
      </p:sp>
      <p:sp>
        <p:nvSpPr>
          <p:cNvPr id="3" name="Footer Placeholder 2">
            <a:extLst>
              <a:ext uri="{FF2B5EF4-FFF2-40B4-BE49-F238E27FC236}">
                <a16:creationId xmlns:a16="http://schemas.microsoft.com/office/drawing/2014/main" id="{1C9BDFDF-E4CC-0BE1-9686-85C9A5AEC5E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E373F9B-9295-EFC5-72C6-AEE3AA04C391}"/>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741451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3BF13F-C5E7-411E-3139-66D2B2F92A2E}"/>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02B1C6DE-6BDC-754B-1030-90000660C0C4}"/>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CCDC634-E992-FFC7-5E95-C09E32FCCC84}"/>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1FFF0504-E538-AEA6-DA07-85DE0B2BC16F}"/>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12/2/2023</a:t>
            </a:fld>
            <a:endParaRPr lang="en-US"/>
          </a:p>
        </p:txBody>
      </p:sp>
      <p:sp>
        <p:nvSpPr>
          <p:cNvPr id="6" name="Footer Placeholder 5">
            <a:extLst>
              <a:ext uri="{FF2B5EF4-FFF2-40B4-BE49-F238E27FC236}">
                <a16:creationId xmlns:a16="http://schemas.microsoft.com/office/drawing/2014/main" id="{5C131B50-9F9E-5E07-2B9E-BA8A162E1D7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F9E9388-3D8D-5C5E-496D-959ECB0F07A6}"/>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8855351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C8185E-456F-DBF4-01DC-AA58F669C46B}"/>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FABAC5F3-E8E2-1769-A98E-0D722CCD448F}"/>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C2F77438-FF38-4876-7603-E44DC78FF275}"/>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3F231DF7-1A17-170B-F324-B4658DEF8622}"/>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12/2/2023</a:t>
            </a:fld>
            <a:endParaRPr lang="en-US"/>
          </a:p>
        </p:txBody>
      </p:sp>
      <p:sp>
        <p:nvSpPr>
          <p:cNvPr id="6" name="Footer Placeholder 5">
            <a:extLst>
              <a:ext uri="{FF2B5EF4-FFF2-40B4-BE49-F238E27FC236}">
                <a16:creationId xmlns:a16="http://schemas.microsoft.com/office/drawing/2014/main" id="{7C8B79E2-B300-6A1E-9B9B-B3A6249216C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801AC83-6463-B1C9-720A-0A8E9D597830}"/>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7808992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3D481F"/>
            </a:gs>
            <a:gs pos="100000">
              <a:srgbClr val="334017"/>
            </a:gs>
          </a:gsLst>
          <a:lin ang="10800000" scaled="0"/>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86B16CA-9AA2-7FDF-7B0C-5E3786063340}"/>
              </a:ext>
            </a:extLst>
          </p:cNvPr>
          <p:cNvSpPr>
            <a:spLocks noGrp="1"/>
          </p:cNvSpPr>
          <p:nvPr>
            <p:ph type="title"/>
          </p:nvPr>
        </p:nvSpPr>
        <p:spPr>
          <a:xfrm>
            <a:off x="0" y="0"/>
            <a:ext cx="9144000" cy="820213"/>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a:extLst>
              <a:ext uri="{FF2B5EF4-FFF2-40B4-BE49-F238E27FC236}">
                <a16:creationId xmlns:a16="http://schemas.microsoft.com/office/drawing/2014/main" id="{699A3427-95DE-CABD-A825-2118C7DA8262}"/>
              </a:ext>
            </a:extLst>
          </p:cNvPr>
          <p:cNvSpPr>
            <a:spLocks noGrp="1"/>
          </p:cNvSpPr>
          <p:nvPr>
            <p:ph type="body" idx="1"/>
          </p:nvPr>
        </p:nvSpPr>
        <p:spPr>
          <a:xfrm>
            <a:off x="290410" y="985040"/>
            <a:ext cx="8527860" cy="519192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BD5F239E-E35A-7E8A-F4E8-62FDEE17AACB}"/>
              </a:ext>
            </a:extLst>
          </p:cNvPr>
          <p:cNvSpPr>
            <a:spLocks noGrp="1"/>
          </p:cNvSpPr>
          <p:nvPr>
            <p:ph type="ftr" sz="quarter" idx="3"/>
          </p:nvPr>
        </p:nvSpPr>
        <p:spPr>
          <a:xfrm>
            <a:off x="0" y="6492875"/>
            <a:ext cx="9143999" cy="365125"/>
          </a:xfrm>
          <a:prstGeom prst="rect">
            <a:avLst/>
          </a:prstGeom>
        </p:spPr>
        <p:txBody>
          <a:bodyPr vert="horz" lIns="91440" tIns="45720" rIns="91440" bIns="45720" rtlCol="0" anchor="ctr"/>
          <a:lstStyle>
            <a:lvl1pPr algn="ctr">
              <a:defRPr sz="1800">
                <a:solidFill>
                  <a:schemeClr val="bg1"/>
                </a:solidFill>
              </a:defRPr>
            </a:lvl1pPr>
          </a:lstStyle>
          <a:p>
            <a:endParaRPr lang="en-US" dirty="0"/>
          </a:p>
        </p:txBody>
      </p:sp>
    </p:spTree>
    <p:extLst>
      <p:ext uri="{BB962C8B-B14F-4D97-AF65-F5344CB8AC3E}">
        <p14:creationId xmlns:p14="http://schemas.microsoft.com/office/powerpoint/2010/main" val="341227461"/>
      </p:ext>
    </p:extLst>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defTabSz="685800" rtl="0" eaLnBrk="1" latinLnBrk="0" hangingPunct="1">
        <a:lnSpc>
          <a:spcPct val="90000"/>
        </a:lnSpc>
        <a:spcBef>
          <a:spcPct val="0"/>
        </a:spcBef>
        <a:buNone/>
        <a:defRPr sz="5400" b="1" kern="1200">
          <a:solidFill>
            <a:srgbClr val="FFFF99"/>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3200" kern="1200">
          <a:solidFill>
            <a:schemeClr val="bg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800" kern="1200">
          <a:solidFill>
            <a:schemeClr val="bg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2000" kern="1200">
          <a:solidFill>
            <a:schemeClr val="bg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t>12/2/2023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t>‹#›</a:t>
            </a:fld>
            <a:endParaRPr lang="en-US"/>
          </a:p>
        </p:txBody>
      </p:sp>
    </p:spTree>
    <p:extLst>
      <p:ext uri="{BB962C8B-B14F-4D97-AF65-F5344CB8AC3E}">
        <p14:creationId xmlns:p14="http://schemas.microsoft.com/office/powerpoint/2010/main" val="389328123"/>
      </p:ext>
    </p:extLst>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wikiart.org/en/ernest-meissonier/isaiah" TargetMode="External"/><Relationship Id="rId2" Type="http://schemas.openxmlformats.org/officeDocument/2006/relationships/image" Target="../media/image1.jpg"/><Relationship Id="rId1" Type="http://schemas.openxmlformats.org/officeDocument/2006/relationships/slideLayout" Target="../slideLayouts/slideLayout17.xml"/><Relationship Id="rId4" Type="http://schemas.openxmlformats.org/officeDocument/2006/relationships/hyperlink" Target="http://www.purifiedbyfaith.com/Isaiah/Hebrews.htm"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7.xml"/><Relationship Id="rId1" Type="http://schemas.openxmlformats.org/officeDocument/2006/relationships/themeOverride" Target="../theme/themeOverride1.xml"/><Relationship Id="rId4" Type="http://schemas.openxmlformats.org/officeDocument/2006/relationships/hyperlink" Target="https://www.weareteachers.com/moving-beyond-classroom-discussions/"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2.xml"/></Relationships>
</file>

<file path=ppt/slides/_rels/slide3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C42644EB-3F5F-EA2D-2D0C-28D56C902CD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17" y="0"/>
            <a:ext cx="9136766" cy="6858000"/>
          </a:xfrm>
          <a:prstGeom prst="rect">
            <a:avLst/>
          </a:prstGeom>
        </p:spPr>
      </p:pic>
      <p:sp>
        <p:nvSpPr>
          <p:cNvPr id="7" name="Title 6">
            <a:extLst>
              <a:ext uri="{FF2B5EF4-FFF2-40B4-BE49-F238E27FC236}">
                <a16:creationId xmlns:a16="http://schemas.microsoft.com/office/drawing/2014/main" id="{54AB2C89-0599-CA33-72B1-16350A6720C9}"/>
              </a:ext>
            </a:extLst>
          </p:cNvPr>
          <p:cNvSpPr>
            <a:spLocks noGrp="1"/>
          </p:cNvSpPr>
          <p:nvPr>
            <p:ph type="title"/>
          </p:nvPr>
        </p:nvSpPr>
        <p:spPr>
          <a:xfrm>
            <a:off x="4816829" y="0"/>
            <a:ext cx="4219106" cy="4733886"/>
          </a:xfrm>
          <a:effectLst/>
        </p:spPr>
        <p:txBody>
          <a:bodyPr>
            <a:noAutofit/>
          </a:bodyPr>
          <a:lstStyle/>
          <a:p>
            <a:pPr algn="ctr">
              <a:spcBef>
                <a:spcPts val="0"/>
              </a:spcBef>
            </a:pPr>
            <a:r>
              <a:rPr lang="en-US" sz="6600" b="1" dirty="0">
                <a:solidFill>
                  <a:srgbClr val="CC3300"/>
                </a:solidFill>
                <a:effectLst>
                  <a:outerShdw blurRad="25400" dist="38100" dir="2400000" algn="tl" rotWithShape="0">
                    <a:srgbClr val="FFFF99"/>
                  </a:outerShdw>
                </a:effectLst>
                <a:latin typeface="Century Gothic" panose="020B0502020202020204" pitchFamily="34" charset="0"/>
              </a:rPr>
              <a:t>Highlights </a:t>
            </a:r>
            <a:br>
              <a:rPr lang="en-US" sz="6600" b="1" dirty="0">
                <a:solidFill>
                  <a:srgbClr val="CC3300"/>
                </a:solidFill>
                <a:effectLst>
                  <a:outerShdw blurRad="25400" dist="38100" dir="2400000" algn="tl" rotWithShape="0">
                    <a:srgbClr val="FFFF99"/>
                  </a:outerShdw>
                </a:effectLst>
                <a:latin typeface="Century Gothic" panose="020B0502020202020204" pitchFamily="34" charset="0"/>
              </a:rPr>
            </a:br>
            <a:r>
              <a:rPr lang="en-US" sz="800" b="1" dirty="0">
                <a:solidFill>
                  <a:srgbClr val="CC3300"/>
                </a:solidFill>
                <a:effectLst>
                  <a:outerShdw blurRad="25400" dist="38100" dir="2400000" algn="tl" rotWithShape="0">
                    <a:srgbClr val="FFFF99"/>
                  </a:outerShdw>
                </a:effectLst>
                <a:latin typeface="Century Gothic" panose="020B0502020202020204" pitchFamily="34" charset="0"/>
              </a:rPr>
              <a:t>  </a:t>
            </a:r>
            <a:br>
              <a:rPr lang="en-US" sz="800" b="1" dirty="0">
                <a:solidFill>
                  <a:srgbClr val="CC3300"/>
                </a:solidFill>
                <a:effectLst>
                  <a:outerShdw blurRad="25400" dist="38100" dir="2400000" algn="tl" rotWithShape="0">
                    <a:srgbClr val="FFFF99"/>
                  </a:outerShdw>
                </a:effectLst>
                <a:latin typeface="Century Gothic" panose="020B0502020202020204" pitchFamily="34" charset="0"/>
              </a:rPr>
            </a:br>
            <a:r>
              <a:rPr lang="en-US" sz="6600" b="1" dirty="0">
                <a:solidFill>
                  <a:srgbClr val="CC3300"/>
                </a:solidFill>
                <a:effectLst>
                  <a:outerShdw blurRad="25400" dist="38100" dir="2400000" algn="tl" rotWithShape="0">
                    <a:srgbClr val="FFFF99"/>
                  </a:outerShdw>
                </a:effectLst>
                <a:latin typeface="Century Gothic" panose="020B0502020202020204" pitchFamily="34" charset="0"/>
              </a:rPr>
              <a:t>From the </a:t>
            </a:r>
            <a:br>
              <a:rPr lang="en-US" sz="6600" b="1" dirty="0">
                <a:solidFill>
                  <a:srgbClr val="CC3300"/>
                </a:solidFill>
                <a:effectLst>
                  <a:outerShdw blurRad="25400" dist="38100" dir="2400000" algn="tl" rotWithShape="0">
                    <a:srgbClr val="FFFF99"/>
                  </a:outerShdw>
                </a:effectLst>
                <a:latin typeface="Century Gothic" panose="020B0502020202020204" pitchFamily="34" charset="0"/>
              </a:rPr>
            </a:br>
            <a:r>
              <a:rPr lang="en-US" sz="6600" b="1" dirty="0">
                <a:solidFill>
                  <a:srgbClr val="CC3300"/>
                </a:solidFill>
                <a:effectLst>
                  <a:outerShdw blurRad="25400" dist="38100" dir="2400000" algn="tl" rotWithShape="0">
                    <a:srgbClr val="FFFF99"/>
                  </a:outerShdw>
                </a:effectLst>
                <a:latin typeface="Century Gothic" panose="020B0502020202020204" pitchFamily="34" charset="0"/>
              </a:rPr>
              <a:t>Book of </a:t>
            </a:r>
            <a:br>
              <a:rPr lang="en-US" sz="6600" b="1" dirty="0">
                <a:solidFill>
                  <a:srgbClr val="CC3300"/>
                </a:solidFill>
                <a:effectLst>
                  <a:outerShdw blurRad="25400" dist="38100" dir="2400000" algn="tl" rotWithShape="0">
                    <a:srgbClr val="FFFF99"/>
                  </a:outerShdw>
                </a:effectLst>
                <a:latin typeface="Century Gothic" panose="020B0502020202020204" pitchFamily="34" charset="0"/>
              </a:rPr>
            </a:br>
            <a:r>
              <a:rPr lang="en-US" sz="9600" b="1" dirty="0">
                <a:solidFill>
                  <a:srgbClr val="CC3300"/>
                </a:solidFill>
                <a:effectLst>
                  <a:outerShdw blurRad="25400" dist="38100" dir="2400000" algn="tl" rotWithShape="0">
                    <a:srgbClr val="FFFF99"/>
                  </a:outerShdw>
                </a:effectLst>
                <a:latin typeface="Century Gothic" panose="020B0502020202020204" pitchFamily="34" charset="0"/>
              </a:rPr>
              <a:t>Isaiah</a:t>
            </a:r>
          </a:p>
        </p:txBody>
      </p:sp>
      <p:sp>
        <p:nvSpPr>
          <p:cNvPr id="10" name="TextBox 9">
            <a:extLst>
              <a:ext uri="{FF2B5EF4-FFF2-40B4-BE49-F238E27FC236}">
                <a16:creationId xmlns:a16="http://schemas.microsoft.com/office/drawing/2014/main" id="{D7E56C7F-388E-A031-CB9B-C90A23AC59B5}"/>
              </a:ext>
            </a:extLst>
          </p:cNvPr>
          <p:cNvSpPr txBox="1"/>
          <p:nvPr/>
        </p:nvSpPr>
        <p:spPr>
          <a:xfrm>
            <a:off x="4921277" y="6550223"/>
            <a:ext cx="4219106"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70AD47">
                    <a:lumMod val="60000"/>
                    <a:lumOff val="40000"/>
                  </a:srgbClr>
                </a:solidFill>
                <a:effectLst/>
                <a:uLnTx/>
                <a:uFillTx/>
                <a:latin typeface="Calibri" panose="020F0502020204030204"/>
                <a:ea typeface="+mn-ea"/>
                <a:cs typeface="+mn-cs"/>
                <a:hlinkClick r:id="rId3"/>
              </a:rPr>
              <a:t>https://www.wikiart.org/en/ernest-meissonier/isaiah</a:t>
            </a:r>
            <a:endParaRPr kumimoji="0" lang="en-US" sz="1400" b="0" i="0" u="none" strike="noStrike" kern="1200" cap="none" spc="0" normalizeH="0" baseline="0" noProof="0" dirty="0">
              <a:ln>
                <a:noFill/>
              </a:ln>
              <a:solidFill>
                <a:srgbClr val="70AD47">
                  <a:lumMod val="60000"/>
                  <a:lumOff val="40000"/>
                </a:srgbClr>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EBD4CB24-A0F0-4E6E-D4A2-DE300945CBE9}"/>
              </a:ext>
            </a:extLst>
          </p:cNvPr>
          <p:cNvSpPr txBox="1"/>
          <p:nvPr/>
        </p:nvSpPr>
        <p:spPr>
          <a:xfrm>
            <a:off x="0" y="6334780"/>
            <a:ext cx="4307306" cy="5232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srgbClr val="CC3300"/>
                </a:solidFill>
                <a:effectLst>
                  <a:outerShdw blurRad="50800" dist="38100" dir="2700000" algn="tl" rotWithShape="0">
                    <a:prstClr val="black">
                      <a:alpha val="40000"/>
                    </a:prstClr>
                  </a:outerShdw>
                </a:effectLst>
                <a:uLnTx/>
                <a:uFillTx/>
                <a:latin typeface="Calibri" panose="020F0502020204030204"/>
                <a:ea typeface="+mn-ea"/>
                <a:cs typeface="+mn-cs"/>
              </a:rPr>
              <a:t>To Download this lesson go to: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prstClr val="black"/>
                </a:solidFill>
                <a:effectLst/>
                <a:uLnTx/>
                <a:uFillTx/>
                <a:latin typeface="Calibri" panose="020F0502020204030204"/>
                <a:ea typeface="+mn-ea"/>
                <a:cs typeface="+mn-cs"/>
                <a:hlinkClick r:id="rId4"/>
              </a:rPr>
              <a:t>http://www.purifiedbyfaith.com/Isaiah/Isaiah.htm</a:t>
            </a:r>
            <a:r>
              <a:rPr kumimoji="0" lang="en-US" sz="1400" b="0" i="0" u="none" strike="noStrike" kern="0" cap="none" spc="0" normalizeH="0" baseline="0" noProof="0" dirty="0">
                <a:ln>
                  <a:noFill/>
                </a:ln>
                <a:solidFill>
                  <a:prstClr val="black"/>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72485244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5"/>
            <a:ext cx="9144000" cy="1193031"/>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latin typeface="Cambria" panose="02040503050406030204" pitchFamily="18" charset="0"/>
                <a:ea typeface="Cambria" panose="02040503050406030204" pitchFamily="18" charset="0"/>
              </a:rPr>
              <a:t>42:1</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“Here is my </a:t>
            </a:r>
            <a:r>
              <a:rPr lang="en-US" sz="2400" i="1" u="none" strike="noStrike" baseline="0" dirty="0">
                <a:solidFill>
                  <a:schemeClr val="accent2"/>
                </a:solidFill>
                <a:latin typeface="Cambria" panose="02040503050406030204" pitchFamily="18" charset="0"/>
                <a:ea typeface="Cambria" panose="02040503050406030204" pitchFamily="18" charset="0"/>
              </a:rPr>
              <a:t>servant</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whom I support, my chosen one in whom I take pleasure. I have placed my Spirit on him; he will make just decrees for the nations. </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18788" y="1350016"/>
            <a:ext cx="8706423" cy="5105726"/>
          </a:xfrm>
        </p:spPr>
        <p:txBody>
          <a:bodyPr>
            <a:normAutofit/>
          </a:bodyPr>
          <a:lstStyle/>
          <a:p>
            <a:r>
              <a:rPr lang="en-US" dirty="0"/>
              <a:t>In short, the “</a:t>
            </a:r>
            <a:r>
              <a:rPr lang="en-US" i="1" dirty="0">
                <a:solidFill>
                  <a:schemeClr val="accent2">
                    <a:lumMod val="60000"/>
                    <a:lumOff val="40000"/>
                  </a:schemeClr>
                </a:solidFill>
                <a:latin typeface="Cambria" panose="02040503050406030204" pitchFamily="18" charset="0"/>
                <a:ea typeface="Cambria" panose="02040503050406030204" pitchFamily="18" charset="0"/>
              </a:rPr>
              <a:t>servant</a:t>
            </a:r>
            <a:r>
              <a:rPr lang="en-US" dirty="0"/>
              <a:t>” in this passage seems to be a figure who embodies all that Israel </a:t>
            </a:r>
            <a:r>
              <a:rPr lang="en-US" b="1" i="1" dirty="0"/>
              <a:t>ought</a:t>
            </a:r>
            <a:r>
              <a:rPr lang="en-US" dirty="0"/>
              <a:t> to be but is </a:t>
            </a:r>
            <a:r>
              <a:rPr lang="en-US" b="1" i="1" dirty="0"/>
              <a:t>not</a:t>
            </a:r>
            <a:r>
              <a:rPr lang="en-US" dirty="0"/>
              <a:t>. </a:t>
            </a:r>
          </a:p>
          <a:p>
            <a:r>
              <a:rPr lang="en-US" dirty="0"/>
              <a:t>He is God’s </a:t>
            </a:r>
            <a:r>
              <a:rPr lang="en-US" b="1" i="1" dirty="0"/>
              <a:t>perfect</a:t>
            </a:r>
            <a:r>
              <a:rPr lang="en-US" dirty="0"/>
              <a:t> servant. </a:t>
            </a:r>
          </a:p>
          <a:p>
            <a:r>
              <a:rPr lang="en-US" dirty="0"/>
              <a:t>This announcement, then, is not an announcement </a:t>
            </a:r>
            <a:r>
              <a:rPr lang="en-US" b="1" i="1" dirty="0"/>
              <a:t>about</a:t>
            </a:r>
            <a:r>
              <a:rPr lang="en-US" dirty="0"/>
              <a:t> God’s people, but one that is made </a:t>
            </a:r>
            <a:r>
              <a:rPr lang="en-US" b="1" i="1" dirty="0"/>
              <a:t>to</a:t>
            </a:r>
            <a:r>
              <a:rPr lang="en-US" dirty="0"/>
              <a:t> God’s people. </a:t>
            </a:r>
          </a:p>
          <a:p>
            <a:r>
              <a:rPr lang="en-US" dirty="0"/>
              <a:t>The “</a:t>
            </a:r>
            <a:r>
              <a:rPr lang="en-US" i="1" dirty="0">
                <a:solidFill>
                  <a:schemeClr val="accent2">
                    <a:lumMod val="60000"/>
                    <a:lumOff val="40000"/>
                  </a:schemeClr>
                </a:solidFill>
                <a:latin typeface="Cambria" panose="02040503050406030204" pitchFamily="18" charset="0"/>
                <a:ea typeface="Cambria" panose="02040503050406030204" pitchFamily="18" charset="0"/>
              </a:rPr>
              <a:t>servant</a:t>
            </a:r>
            <a:r>
              <a:rPr lang="en-US" dirty="0"/>
              <a:t>” it refers to is not just an ideal they should aspire to but a </a:t>
            </a:r>
            <a:r>
              <a:rPr lang="en-US" b="1" i="1" dirty="0"/>
              <a:t>real person </a:t>
            </a:r>
            <a:r>
              <a:rPr lang="en-US" dirty="0"/>
              <a:t>who is God’s answer to their weakness and failure. </a:t>
            </a:r>
          </a:p>
        </p:txBody>
      </p:sp>
      <p:sp>
        <p:nvSpPr>
          <p:cNvPr id="2" name="TextBox 1">
            <a:extLst>
              <a:ext uri="{FF2B5EF4-FFF2-40B4-BE49-F238E27FC236}">
                <a16:creationId xmlns:a16="http://schemas.microsoft.com/office/drawing/2014/main" id="{7ECA6C73-C250-5385-79D8-A23A434A4ECA}"/>
              </a:ext>
            </a:extLst>
          </p:cNvPr>
          <p:cNvSpPr txBox="1"/>
          <p:nvPr/>
        </p:nvSpPr>
        <p:spPr>
          <a:xfrm>
            <a:off x="-1" y="6488668"/>
            <a:ext cx="9144000" cy="369332"/>
          </a:xfrm>
          <a:prstGeom prst="rect">
            <a:avLst/>
          </a:prstGeom>
          <a:noFill/>
        </p:spPr>
        <p:txBody>
          <a:bodyPr wrap="square" rtlCol="0">
            <a:spAutoFit/>
          </a:bodyPr>
          <a:lstStyle/>
          <a:p>
            <a:pPr>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Webb, Barry G..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The Message of Isaiah (The Bible Speaks Today Series)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(pp. 169-171)</a:t>
            </a:r>
          </a:p>
        </p:txBody>
      </p:sp>
    </p:spTree>
    <p:extLst>
      <p:ext uri="{BB962C8B-B14F-4D97-AF65-F5344CB8AC3E}">
        <p14:creationId xmlns:p14="http://schemas.microsoft.com/office/powerpoint/2010/main" val="353012984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5"/>
            <a:ext cx="9144000" cy="1193031"/>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latin typeface="Cambria" panose="02040503050406030204" pitchFamily="18" charset="0"/>
                <a:ea typeface="Cambria" panose="02040503050406030204" pitchFamily="18" charset="0"/>
              </a:rPr>
              <a:t>42:1</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“Here is </a:t>
            </a:r>
            <a:r>
              <a:rPr lang="en-US" sz="2400" i="1" u="none" strike="noStrike" baseline="0" dirty="0">
                <a:solidFill>
                  <a:schemeClr val="accent2"/>
                </a:solidFill>
                <a:latin typeface="Cambria" panose="02040503050406030204" pitchFamily="18" charset="0"/>
                <a:ea typeface="Cambria" panose="02040503050406030204" pitchFamily="18" charset="0"/>
              </a:rPr>
              <a:t>my servant whom I support, my chosen </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one in whom I take pleasure. I have placed my Spirit on him; he will make just decrees for the nations. </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18788" y="1350016"/>
            <a:ext cx="8706423" cy="5105726"/>
          </a:xfrm>
        </p:spPr>
        <p:txBody>
          <a:bodyPr>
            <a:normAutofit fontScale="92500" lnSpcReduction="10000"/>
          </a:bodyPr>
          <a:lstStyle/>
          <a:p>
            <a:r>
              <a:rPr lang="en-US" dirty="0"/>
              <a:t>Consequently, I believe this passage is yet </a:t>
            </a:r>
            <a:r>
              <a:rPr lang="en-US" b="1" i="1" dirty="0"/>
              <a:t>another</a:t>
            </a:r>
            <a:r>
              <a:rPr lang="en-US" dirty="0"/>
              <a:t> </a:t>
            </a:r>
            <a:r>
              <a:rPr lang="en-US" b="1" i="1" dirty="0"/>
              <a:t>Messianic</a:t>
            </a:r>
            <a:r>
              <a:rPr lang="en-US" dirty="0"/>
              <a:t> passage like several others we have seen in the book of Isaiah:</a:t>
            </a:r>
          </a:p>
          <a:p>
            <a:pPr lvl="1"/>
            <a:r>
              <a:rPr lang="en-US" i="1" dirty="0">
                <a:solidFill>
                  <a:schemeClr val="accent2">
                    <a:lumMod val="60000"/>
                    <a:lumOff val="40000"/>
                  </a:schemeClr>
                </a:solidFill>
                <a:latin typeface="Cambria" panose="02040503050406030204" pitchFamily="18" charset="0"/>
                <a:ea typeface="Cambria" panose="02040503050406030204" pitchFamily="18" charset="0"/>
              </a:rPr>
              <a:t>A young woman… will give birth to a son. You… will name him </a:t>
            </a:r>
            <a:r>
              <a:rPr lang="en-US" b="1" i="1" dirty="0">
                <a:solidFill>
                  <a:schemeClr val="accent2"/>
                </a:solidFill>
                <a:latin typeface="Cambria" panose="02040503050406030204" pitchFamily="18" charset="0"/>
                <a:ea typeface="Cambria" panose="02040503050406030204" pitchFamily="18" charset="0"/>
              </a:rPr>
              <a:t>Immanuel</a:t>
            </a:r>
            <a:r>
              <a:rPr lang="en-US" i="1" dirty="0">
                <a:solidFill>
                  <a:schemeClr val="accent2">
                    <a:lumMod val="60000"/>
                    <a:lumOff val="40000"/>
                  </a:schemeClr>
                </a:solidFill>
                <a:latin typeface="Cambria" panose="02040503050406030204" pitchFamily="18" charset="0"/>
                <a:ea typeface="Cambria" panose="02040503050406030204" pitchFamily="18" charset="0"/>
              </a:rPr>
              <a:t>. </a:t>
            </a:r>
            <a:r>
              <a:rPr lang="en-US" dirty="0"/>
              <a:t>(Isaiah 7:14)</a:t>
            </a:r>
          </a:p>
          <a:p>
            <a:pPr lvl="1"/>
            <a:r>
              <a:rPr lang="en-US" i="1" dirty="0">
                <a:solidFill>
                  <a:schemeClr val="accent2">
                    <a:lumMod val="60000"/>
                    <a:lumOff val="40000"/>
                  </a:schemeClr>
                </a:solidFill>
                <a:latin typeface="Cambria" panose="02040503050406030204" pitchFamily="18" charset="0"/>
                <a:ea typeface="Cambria" panose="02040503050406030204" pitchFamily="18" charset="0"/>
              </a:rPr>
              <a:t>For a child has been born to us, a son has been given to us. He shoulders responsibility and is called Wonderful Adviser, Mighty God, Everlasting Father, Prince of Peace. </a:t>
            </a:r>
            <a:r>
              <a:rPr lang="en-US" dirty="0"/>
              <a:t>(Isaiah 9:6)</a:t>
            </a:r>
          </a:p>
          <a:p>
            <a:pPr lvl="1"/>
            <a:r>
              <a:rPr lang="en-US" i="1" dirty="0">
                <a:solidFill>
                  <a:schemeClr val="accent2">
                    <a:lumMod val="60000"/>
                    <a:lumOff val="40000"/>
                  </a:schemeClr>
                </a:solidFill>
                <a:latin typeface="Cambria" panose="02040503050406030204" pitchFamily="18" charset="0"/>
                <a:ea typeface="Cambria" panose="02040503050406030204" pitchFamily="18" charset="0"/>
              </a:rPr>
              <a:t>A shoot will grow out of Jesse’s root stock, a bud will sprout from his roots. The Lord’s Spirit will rest on him – a Spirit that gives extraordinary wisdom, a Spirit that provides the ability to execute plans, a Spirit that produces absolute loyalty to the Lord. </a:t>
            </a:r>
            <a:r>
              <a:rPr lang="en-US" dirty="0"/>
              <a:t>(Isaiah 11:1ff)</a:t>
            </a:r>
          </a:p>
        </p:txBody>
      </p:sp>
      <p:sp>
        <p:nvSpPr>
          <p:cNvPr id="2" name="TextBox 1">
            <a:extLst>
              <a:ext uri="{FF2B5EF4-FFF2-40B4-BE49-F238E27FC236}">
                <a16:creationId xmlns:a16="http://schemas.microsoft.com/office/drawing/2014/main" id="{7ECA6C73-C250-5385-79D8-A23A434A4ECA}"/>
              </a:ext>
            </a:extLst>
          </p:cNvPr>
          <p:cNvSpPr txBox="1"/>
          <p:nvPr/>
        </p:nvSpPr>
        <p:spPr>
          <a:xfrm>
            <a:off x="-1" y="6488668"/>
            <a:ext cx="9144000" cy="369332"/>
          </a:xfrm>
          <a:prstGeom prst="rect">
            <a:avLst/>
          </a:prstGeom>
          <a:noFill/>
        </p:spPr>
        <p:txBody>
          <a:bodyPr wrap="square" rtlCol="0">
            <a:spAutoFit/>
          </a:bodyPr>
          <a:lstStyle/>
          <a:p>
            <a:pPr lvl="0">
              <a:defRPr/>
            </a:pPr>
            <a:r>
              <a:rPr lang="en-US" dirty="0">
                <a:solidFill>
                  <a:prstClr val="white"/>
                </a:solidFill>
              </a:rPr>
              <a:t>Leupold,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H. C.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Exposition of Isaiah, Volume </a:t>
            </a:r>
            <a:r>
              <a:rPr lang="en-US" i="1" dirty="0">
                <a:solidFill>
                  <a:prstClr val="white"/>
                </a:solidFill>
              </a:rPr>
              <a:t>2 </a:t>
            </a:r>
            <a:r>
              <a:rPr lang="en-US" dirty="0">
                <a:solidFill>
                  <a:prstClr val="white"/>
                </a:solidFill>
              </a:rPr>
              <a:t>(pp. 61–62)</a:t>
            </a: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1609147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5"/>
            <a:ext cx="9144000" cy="1193031"/>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latin typeface="Cambria" panose="02040503050406030204" pitchFamily="18" charset="0"/>
                <a:ea typeface="Cambria" panose="02040503050406030204" pitchFamily="18" charset="0"/>
              </a:rPr>
              <a:t>42:1</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“Here is </a:t>
            </a:r>
            <a:r>
              <a:rPr lang="en-US" sz="2400" i="1" u="none" strike="noStrike" baseline="0" dirty="0">
                <a:solidFill>
                  <a:schemeClr val="accent2"/>
                </a:solidFill>
                <a:latin typeface="Cambria" panose="02040503050406030204" pitchFamily="18" charset="0"/>
                <a:ea typeface="Cambria" panose="02040503050406030204" pitchFamily="18" charset="0"/>
              </a:rPr>
              <a:t>my servant whom I support, my chosen </a:t>
            </a:r>
            <a:r>
              <a:rPr lang="en-US" sz="2400" i="1" dirty="0">
                <a:solidFill>
                  <a:schemeClr val="accent2"/>
                </a:solidFill>
                <a:latin typeface="Cambria" panose="02040503050406030204" pitchFamily="18" charset="0"/>
                <a:ea typeface="Cambria" panose="02040503050406030204" pitchFamily="18" charset="0"/>
              </a:rPr>
              <a:t>one</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in whom I take pleasure. I have placed my Spirit on him; he will make just decrees for the nations. </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18788" y="1350016"/>
            <a:ext cx="8706423" cy="5105726"/>
          </a:xfrm>
        </p:spPr>
        <p:txBody>
          <a:bodyPr>
            <a:normAutofit/>
          </a:bodyPr>
          <a:lstStyle/>
          <a:p>
            <a:r>
              <a:rPr lang="en-US" dirty="0"/>
              <a:t>Several assertions are made here about this “</a:t>
            </a:r>
            <a:r>
              <a:rPr lang="en-US" sz="32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servant</a:t>
            </a:r>
            <a:r>
              <a:rPr lang="en-US" dirty="0"/>
              <a:t>”. </a:t>
            </a:r>
          </a:p>
          <a:p>
            <a:r>
              <a:rPr lang="en-US" dirty="0"/>
              <a:t>First of all he is the Lord’s </a:t>
            </a:r>
            <a:r>
              <a:rPr lang="en-US" b="1" i="1" dirty="0"/>
              <a:t>own</a:t>
            </a:r>
            <a:r>
              <a:rPr lang="en-US" dirty="0"/>
              <a:t> servant (“</a:t>
            </a:r>
            <a:r>
              <a:rPr lang="en-US" sz="32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my</a:t>
            </a:r>
            <a:r>
              <a:rPr lang="en-US" dirty="0"/>
              <a:t>”). </a:t>
            </a:r>
          </a:p>
          <a:p>
            <a:r>
              <a:rPr lang="en-US" dirty="0"/>
              <a:t>Furthermore he is a man of whom the Lord says “</a:t>
            </a:r>
            <a:r>
              <a:rPr lang="en-US" sz="32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I support</a:t>
            </a:r>
            <a:r>
              <a:rPr lang="en-US" dirty="0"/>
              <a:t>.” </a:t>
            </a:r>
          </a:p>
          <a:p>
            <a:r>
              <a:rPr lang="en-US" dirty="0"/>
              <a:t>He needs help in his task and he receives all of help he needs – the Lord upholds him in every difficulty. </a:t>
            </a:r>
          </a:p>
          <a:p>
            <a:r>
              <a:rPr lang="en-US" dirty="0"/>
              <a:t>This is further indicated by the fact that the LORD calls him “</a:t>
            </a:r>
            <a:r>
              <a:rPr lang="en-US" sz="32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my chosen one</a:t>
            </a:r>
            <a:r>
              <a:rPr lang="en-US" dirty="0"/>
              <a:t>.” </a:t>
            </a:r>
          </a:p>
        </p:txBody>
      </p:sp>
      <p:sp>
        <p:nvSpPr>
          <p:cNvPr id="2" name="TextBox 1">
            <a:extLst>
              <a:ext uri="{FF2B5EF4-FFF2-40B4-BE49-F238E27FC236}">
                <a16:creationId xmlns:a16="http://schemas.microsoft.com/office/drawing/2014/main" id="{7ECA6C73-C250-5385-79D8-A23A434A4ECA}"/>
              </a:ext>
            </a:extLst>
          </p:cNvPr>
          <p:cNvSpPr txBox="1"/>
          <p:nvPr/>
        </p:nvSpPr>
        <p:spPr>
          <a:xfrm>
            <a:off x="-1" y="6488668"/>
            <a:ext cx="9144000" cy="369332"/>
          </a:xfrm>
          <a:prstGeom prst="rect">
            <a:avLst/>
          </a:prstGeom>
          <a:noFill/>
        </p:spPr>
        <p:txBody>
          <a:bodyPr wrap="square" rtlCol="0">
            <a:spAutoFit/>
          </a:bodyPr>
          <a:lstStyle/>
          <a:p>
            <a:pPr lvl="0">
              <a:defRPr/>
            </a:pPr>
            <a:r>
              <a:rPr lang="en-US" dirty="0">
                <a:solidFill>
                  <a:prstClr val="white"/>
                </a:solidFill>
              </a:rPr>
              <a:t>Leupold,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H. C.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Exposition of Isaiah, Volume </a:t>
            </a:r>
            <a:r>
              <a:rPr lang="en-US" i="1" dirty="0">
                <a:solidFill>
                  <a:prstClr val="white"/>
                </a:solidFill>
              </a:rPr>
              <a:t>2 </a:t>
            </a:r>
            <a:r>
              <a:rPr lang="en-US" dirty="0">
                <a:solidFill>
                  <a:prstClr val="white"/>
                </a:solidFill>
              </a:rPr>
              <a:t>(pp. 61–62)</a:t>
            </a: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20340404"/>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5"/>
            <a:ext cx="9144000" cy="1193031"/>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latin typeface="Cambria" panose="02040503050406030204" pitchFamily="18" charset="0"/>
                <a:ea typeface="Cambria" panose="02040503050406030204" pitchFamily="18" charset="0"/>
              </a:rPr>
              <a:t>42:1</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“Here is my servant whom I support, my chosen one </a:t>
            </a:r>
            <a:r>
              <a:rPr lang="en-US" sz="2400" i="1" u="none" strike="noStrike" baseline="0" dirty="0">
                <a:solidFill>
                  <a:schemeClr val="accent2"/>
                </a:solidFill>
                <a:latin typeface="Cambria" panose="02040503050406030204" pitchFamily="18" charset="0"/>
                <a:ea typeface="Cambria" panose="02040503050406030204" pitchFamily="18" charset="0"/>
              </a:rPr>
              <a:t>in whom I take pleasure</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I have placed my Spirit on him; he will make just decrees for the nations. </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18788" y="1350016"/>
            <a:ext cx="8706423" cy="5105726"/>
          </a:xfrm>
        </p:spPr>
        <p:txBody>
          <a:bodyPr>
            <a:normAutofit lnSpcReduction="10000"/>
          </a:bodyPr>
          <a:lstStyle/>
          <a:p>
            <a:r>
              <a:rPr lang="en-US" dirty="0"/>
              <a:t>In fact he does his assigned task so well that the Lord can say of him, He is the one “</a:t>
            </a:r>
            <a:r>
              <a:rPr lang="en-US" sz="32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in whom I take pleasure</a:t>
            </a:r>
            <a:r>
              <a:rPr lang="en-US" dirty="0"/>
              <a:t>.” </a:t>
            </a:r>
          </a:p>
          <a:p>
            <a:r>
              <a:rPr lang="en-US" dirty="0"/>
              <a:t>In his description of Jesus’ baptism and his transfiguration, I believe that Matthew </a:t>
            </a:r>
            <a:r>
              <a:rPr lang="en-US" b="1" i="1" dirty="0"/>
              <a:t>alludes</a:t>
            </a:r>
            <a:r>
              <a:rPr lang="en-US" dirty="0"/>
              <a:t> to this passage and applies it to Jesus:</a:t>
            </a:r>
          </a:p>
          <a:p>
            <a:pPr lvl="1"/>
            <a:r>
              <a:rPr lang="en-US" sz="2900" i="1" dirty="0">
                <a:solidFill>
                  <a:schemeClr val="accent2">
                    <a:lumMod val="60000"/>
                    <a:lumOff val="40000"/>
                  </a:schemeClr>
                </a:solidFill>
                <a:latin typeface="Cambria" panose="02040503050406030204" pitchFamily="18" charset="0"/>
                <a:ea typeface="Cambria" panose="02040503050406030204" pitchFamily="18" charset="0"/>
              </a:rPr>
              <a:t>And a voice from heaven said, “This is my one dear Son; </a:t>
            </a:r>
            <a:r>
              <a:rPr lang="en-US" sz="2900" b="1" i="1" dirty="0">
                <a:solidFill>
                  <a:schemeClr val="accent2"/>
                </a:solidFill>
                <a:latin typeface="Cambria" panose="02040503050406030204" pitchFamily="18" charset="0"/>
                <a:ea typeface="Cambria" panose="02040503050406030204" pitchFamily="18" charset="0"/>
              </a:rPr>
              <a:t>in him I take great delight</a:t>
            </a:r>
            <a:r>
              <a:rPr lang="en-US" sz="2900" i="1" dirty="0">
                <a:solidFill>
                  <a:schemeClr val="accent2">
                    <a:lumMod val="60000"/>
                    <a:lumOff val="40000"/>
                  </a:schemeClr>
                </a:solidFill>
                <a:latin typeface="Cambria" panose="02040503050406030204" pitchFamily="18" charset="0"/>
                <a:ea typeface="Cambria" panose="02040503050406030204" pitchFamily="18" charset="0"/>
              </a:rPr>
              <a:t>.” </a:t>
            </a:r>
            <a:r>
              <a:rPr lang="en-US" sz="2900" dirty="0"/>
              <a:t>(Mat 3:17)</a:t>
            </a:r>
          </a:p>
          <a:p>
            <a:pPr lvl="1"/>
            <a:r>
              <a:rPr lang="en-US" sz="2900" i="1" dirty="0">
                <a:solidFill>
                  <a:schemeClr val="accent2">
                    <a:lumMod val="60000"/>
                    <a:lumOff val="40000"/>
                  </a:schemeClr>
                </a:solidFill>
                <a:latin typeface="Cambria" panose="02040503050406030204" pitchFamily="18" charset="0"/>
                <a:ea typeface="Cambria" panose="02040503050406030204" pitchFamily="18" charset="0"/>
              </a:rPr>
              <a:t>While he was still speaking, a bright cloud overshadowed them, and a voice from the cloud said, “This is my one dear Son, </a:t>
            </a:r>
            <a:r>
              <a:rPr lang="en-US" sz="2900" b="1" i="1" dirty="0">
                <a:solidFill>
                  <a:schemeClr val="accent2"/>
                </a:solidFill>
                <a:latin typeface="Cambria" panose="02040503050406030204" pitchFamily="18" charset="0"/>
                <a:ea typeface="Cambria" panose="02040503050406030204" pitchFamily="18" charset="0"/>
              </a:rPr>
              <a:t>in whom I take great delight</a:t>
            </a:r>
            <a:r>
              <a:rPr lang="en-US" sz="2900" i="1" dirty="0">
                <a:solidFill>
                  <a:schemeClr val="accent2">
                    <a:lumMod val="60000"/>
                    <a:lumOff val="40000"/>
                  </a:schemeClr>
                </a:solidFill>
                <a:latin typeface="Cambria" panose="02040503050406030204" pitchFamily="18" charset="0"/>
                <a:ea typeface="Cambria" panose="02040503050406030204" pitchFamily="18" charset="0"/>
              </a:rPr>
              <a:t>. Listen to him!” </a:t>
            </a:r>
            <a:r>
              <a:rPr lang="en-US" sz="2900" dirty="0"/>
              <a:t>(Mat 17:5)</a:t>
            </a:r>
            <a:endParaRPr lang="en-US" sz="2900" i="1" dirty="0">
              <a:solidFill>
                <a:schemeClr val="accent2">
                  <a:lumMod val="60000"/>
                  <a:lumOff val="40000"/>
                </a:schemeClr>
              </a:solidFill>
              <a:latin typeface="Cambria" panose="02040503050406030204" pitchFamily="18" charset="0"/>
              <a:ea typeface="Cambria" panose="02040503050406030204" pitchFamily="18" charset="0"/>
            </a:endParaRPr>
          </a:p>
        </p:txBody>
      </p:sp>
      <p:sp>
        <p:nvSpPr>
          <p:cNvPr id="2" name="TextBox 1">
            <a:extLst>
              <a:ext uri="{FF2B5EF4-FFF2-40B4-BE49-F238E27FC236}">
                <a16:creationId xmlns:a16="http://schemas.microsoft.com/office/drawing/2014/main" id="{7ECA6C73-C250-5385-79D8-A23A434A4ECA}"/>
              </a:ext>
            </a:extLst>
          </p:cNvPr>
          <p:cNvSpPr txBox="1"/>
          <p:nvPr/>
        </p:nvSpPr>
        <p:spPr>
          <a:xfrm>
            <a:off x="-1" y="6488668"/>
            <a:ext cx="9144000" cy="369332"/>
          </a:xfrm>
          <a:prstGeom prst="rect">
            <a:avLst/>
          </a:prstGeom>
          <a:noFill/>
        </p:spPr>
        <p:txBody>
          <a:bodyPr wrap="square" rtlCol="0">
            <a:spAutoFit/>
          </a:bodyPr>
          <a:lstStyle/>
          <a:p>
            <a:pPr lvl="0">
              <a:defRPr/>
            </a:pPr>
            <a:r>
              <a:rPr lang="en-US" dirty="0">
                <a:solidFill>
                  <a:prstClr val="white"/>
                </a:solidFill>
              </a:rPr>
              <a:t>Leupold,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H. C.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Exposition of Isaiah, Volume </a:t>
            </a:r>
            <a:r>
              <a:rPr lang="en-US" i="1" dirty="0">
                <a:solidFill>
                  <a:prstClr val="white"/>
                </a:solidFill>
              </a:rPr>
              <a:t>2 </a:t>
            </a:r>
            <a:r>
              <a:rPr lang="en-US" dirty="0">
                <a:solidFill>
                  <a:prstClr val="white"/>
                </a:solidFill>
              </a:rPr>
              <a:t>(pp. 61–62)</a:t>
            </a: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435217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5"/>
            <a:ext cx="9144000" cy="1193031"/>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latin typeface="Cambria" panose="02040503050406030204" pitchFamily="18" charset="0"/>
                <a:ea typeface="Cambria" panose="02040503050406030204" pitchFamily="18" charset="0"/>
              </a:rPr>
              <a:t>42:1</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“Here is my </a:t>
            </a:r>
            <a:r>
              <a:rPr lang="en-US" sz="2400" i="1" u="none" strike="noStrike" baseline="0" dirty="0">
                <a:solidFill>
                  <a:schemeClr val="accent2"/>
                </a:solidFill>
                <a:latin typeface="Cambria" panose="02040503050406030204" pitchFamily="18" charset="0"/>
                <a:ea typeface="Cambria" panose="02040503050406030204" pitchFamily="18" charset="0"/>
              </a:rPr>
              <a:t>servant</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whom I support, my chosen one in whom I take pleasure. </a:t>
            </a:r>
            <a:r>
              <a:rPr lang="en-US" sz="2400" i="1" u="none" strike="noStrike" baseline="0" dirty="0">
                <a:solidFill>
                  <a:schemeClr val="accent2"/>
                </a:solidFill>
                <a:latin typeface="Cambria" panose="02040503050406030204" pitchFamily="18" charset="0"/>
                <a:ea typeface="Cambria" panose="02040503050406030204" pitchFamily="18" charset="0"/>
              </a:rPr>
              <a:t>I have placed my Spirit on him</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he will make just decrees for the nations. </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18788" y="1350016"/>
            <a:ext cx="8706423" cy="5105726"/>
          </a:xfrm>
        </p:spPr>
        <p:txBody>
          <a:bodyPr>
            <a:normAutofit/>
          </a:bodyPr>
          <a:lstStyle/>
          <a:p>
            <a:r>
              <a:rPr lang="en-US" dirty="0"/>
              <a:t>To </a:t>
            </a:r>
            <a:r>
              <a:rPr lang="en-US" b="1" i="1" dirty="0"/>
              <a:t>empower</a:t>
            </a:r>
            <a:r>
              <a:rPr lang="en-US" dirty="0"/>
              <a:t> the “</a:t>
            </a:r>
            <a:r>
              <a:rPr lang="en-US" i="1" dirty="0">
                <a:solidFill>
                  <a:schemeClr val="accent2">
                    <a:lumMod val="60000"/>
                    <a:lumOff val="40000"/>
                  </a:schemeClr>
                </a:solidFill>
                <a:latin typeface="Cambria" panose="02040503050406030204" pitchFamily="18" charset="0"/>
                <a:ea typeface="Cambria" panose="02040503050406030204" pitchFamily="18" charset="0"/>
              </a:rPr>
              <a:t>servant</a:t>
            </a:r>
            <a:r>
              <a:rPr lang="en-US" dirty="0"/>
              <a:t>” for his work, the LORD tells us, “</a:t>
            </a:r>
            <a:r>
              <a:rPr lang="en-US" sz="32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I have placed my Spirit on him</a:t>
            </a:r>
            <a:r>
              <a:rPr lang="en-US" dirty="0"/>
              <a:t>”. </a:t>
            </a:r>
          </a:p>
          <a:p>
            <a:r>
              <a:rPr lang="en-US" dirty="0"/>
              <a:t>In the OT, we </a:t>
            </a:r>
            <a:r>
              <a:rPr lang="en-US" b="1" i="1" dirty="0"/>
              <a:t>often</a:t>
            </a:r>
            <a:r>
              <a:rPr lang="en-US" dirty="0"/>
              <a:t> see the Spirit of the LORD coming upon an individual in order to </a:t>
            </a:r>
            <a:r>
              <a:rPr lang="en-US" b="1" i="1" dirty="0"/>
              <a:t>equip</a:t>
            </a:r>
            <a:r>
              <a:rPr lang="en-US" dirty="0"/>
              <a:t> him to perform the tasks that God has given him. </a:t>
            </a:r>
          </a:p>
          <a:p>
            <a:r>
              <a:rPr lang="en-US" dirty="0"/>
              <a:t>We saw a similar idea expressed in an earlier Messianic passage:</a:t>
            </a:r>
          </a:p>
          <a:p>
            <a:pPr lvl="1"/>
            <a:r>
              <a:rPr lang="en-US" i="1" dirty="0">
                <a:solidFill>
                  <a:schemeClr val="accent2">
                    <a:lumMod val="60000"/>
                    <a:lumOff val="40000"/>
                  </a:schemeClr>
                </a:solidFill>
                <a:latin typeface="Cambria" panose="02040503050406030204" pitchFamily="18" charset="0"/>
                <a:ea typeface="Cambria" panose="02040503050406030204" pitchFamily="18" charset="0"/>
              </a:rPr>
              <a:t>The LORD's </a:t>
            </a:r>
            <a:r>
              <a:rPr lang="en-US" b="1" i="1" dirty="0">
                <a:solidFill>
                  <a:schemeClr val="accent2"/>
                </a:solidFill>
                <a:latin typeface="Cambria" panose="02040503050406030204" pitchFamily="18" charset="0"/>
                <a:ea typeface="Cambria" panose="02040503050406030204" pitchFamily="18" charset="0"/>
              </a:rPr>
              <a:t>spirit</a:t>
            </a:r>
            <a:r>
              <a:rPr lang="en-US" i="1" dirty="0">
                <a:solidFill>
                  <a:schemeClr val="accent2">
                    <a:lumMod val="60000"/>
                    <a:lumOff val="40000"/>
                  </a:schemeClr>
                </a:solidFill>
                <a:latin typeface="Cambria" panose="02040503050406030204" pitchFamily="18" charset="0"/>
                <a:ea typeface="Cambria" panose="02040503050406030204" pitchFamily="18" charset="0"/>
              </a:rPr>
              <a:t> will rest on him– a </a:t>
            </a:r>
            <a:r>
              <a:rPr lang="en-US" b="1" i="1" dirty="0">
                <a:solidFill>
                  <a:schemeClr val="accent2"/>
                </a:solidFill>
                <a:latin typeface="Cambria" panose="02040503050406030204" pitchFamily="18" charset="0"/>
                <a:ea typeface="Cambria" panose="02040503050406030204" pitchFamily="18" charset="0"/>
              </a:rPr>
              <a:t>spirit</a:t>
            </a:r>
            <a:r>
              <a:rPr lang="en-US" i="1" dirty="0">
                <a:solidFill>
                  <a:schemeClr val="accent2">
                    <a:lumMod val="60000"/>
                    <a:lumOff val="40000"/>
                  </a:schemeClr>
                </a:solidFill>
                <a:latin typeface="Cambria" panose="02040503050406030204" pitchFamily="18" charset="0"/>
                <a:ea typeface="Cambria" panose="02040503050406030204" pitchFamily="18" charset="0"/>
              </a:rPr>
              <a:t> that gives extraordinary wisdom, a </a:t>
            </a:r>
            <a:r>
              <a:rPr lang="en-US" b="1" i="1" dirty="0">
                <a:solidFill>
                  <a:schemeClr val="accent2"/>
                </a:solidFill>
                <a:latin typeface="Cambria" panose="02040503050406030204" pitchFamily="18" charset="0"/>
                <a:ea typeface="Cambria" panose="02040503050406030204" pitchFamily="18" charset="0"/>
              </a:rPr>
              <a:t>spirit</a:t>
            </a:r>
            <a:r>
              <a:rPr lang="en-US" i="1" dirty="0">
                <a:solidFill>
                  <a:schemeClr val="accent2">
                    <a:lumMod val="60000"/>
                    <a:lumOff val="40000"/>
                  </a:schemeClr>
                </a:solidFill>
                <a:latin typeface="Cambria" panose="02040503050406030204" pitchFamily="18" charset="0"/>
                <a:ea typeface="Cambria" panose="02040503050406030204" pitchFamily="18" charset="0"/>
              </a:rPr>
              <a:t> that provides the ability to execute plans, a </a:t>
            </a:r>
            <a:r>
              <a:rPr lang="en-US" b="1" i="1" dirty="0">
                <a:solidFill>
                  <a:schemeClr val="accent2"/>
                </a:solidFill>
                <a:latin typeface="Cambria" panose="02040503050406030204" pitchFamily="18" charset="0"/>
                <a:ea typeface="Cambria" panose="02040503050406030204" pitchFamily="18" charset="0"/>
              </a:rPr>
              <a:t>spirit</a:t>
            </a:r>
            <a:r>
              <a:rPr lang="en-US" i="1" dirty="0">
                <a:solidFill>
                  <a:schemeClr val="accent2">
                    <a:lumMod val="60000"/>
                    <a:lumOff val="40000"/>
                  </a:schemeClr>
                </a:solidFill>
                <a:latin typeface="Cambria" panose="02040503050406030204" pitchFamily="18" charset="0"/>
                <a:ea typeface="Cambria" panose="02040503050406030204" pitchFamily="18" charset="0"/>
              </a:rPr>
              <a:t> that produces absolute loyalty to the LORD. </a:t>
            </a:r>
            <a:r>
              <a:rPr lang="en-US" dirty="0"/>
              <a:t>(Isaiah 11:2)</a:t>
            </a:r>
          </a:p>
        </p:txBody>
      </p:sp>
      <p:sp>
        <p:nvSpPr>
          <p:cNvPr id="2" name="TextBox 1">
            <a:extLst>
              <a:ext uri="{FF2B5EF4-FFF2-40B4-BE49-F238E27FC236}">
                <a16:creationId xmlns:a16="http://schemas.microsoft.com/office/drawing/2014/main" id="{7ECA6C73-C250-5385-79D8-A23A434A4ECA}"/>
              </a:ext>
            </a:extLst>
          </p:cNvPr>
          <p:cNvSpPr txBox="1"/>
          <p:nvPr/>
        </p:nvSpPr>
        <p:spPr>
          <a:xfrm>
            <a:off x="-1" y="6488668"/>
            <a:ext cx="9144000" cy="369332"/>
          </a:xfrm>
          <a:prstGeom prst="rect">
            <a:avLst/>
          </a:prstGeom>
          <a:noFill/>
        </p:spPr>
        <p:txBody>
          <a:bodyPr wrap="square" rtlCol="0">
            <a:spAutoFit/>
          </a:bodyPr>
          <a:lstStyle/>
          <a:p>
            <a:pPr lvl="0">
              <a:defRPr/>
            </a:pPr>
            <a:r>
              <a:rPr lang="en-US" dirty="0">
                <a:solidFill>
                  <a:prstClr val="white"/>
                </a:solidFill>
              </a:rPr>
              <a:t>Edward Young, The Book of Isaiah, Chapters 40–66, Vol. 3 (p. 110)</a:t>
            </a: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2521401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5"/>
            <a:ext cx="9144000" cy="1193031"/>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latin typeface="Cambria" panose="02040503050406030204" pitchFamily="18" charset="0"/>
                <a:ea typeface="Cambria" panose="02040503050406030204" pitchFamily="18" charset="0"/>
              </a:rPr>
              <a:t>42:1</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“Here is my servant whom I support, my chosen one </a:t>
            </a:r>
            <a:r>
              <a:rPr lang="en-US" sz="2400" i="1" u="none" strike="noStrike" baseline="0" dirty="0">
                <a:solidFill>
                  <a:schemeClr val="accent2"/>
                </a:solidFill>
                <a:latin typeface="Cambria" panose="02040503050406030204" pitchFamily="18" charset="0"/>
                <a:ea typeface="Cambria" panose="02040503050406030204" pitchFamily="18" charset="0"/>
              </a:rPr>
              <a:t>in whom I take pleasure. I have placed my Spirit on him</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he will make just decrees for the nations. </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18788" y="1350016"/>
            <a:ext cx="8706423" cy="5105726"/>
          </a:xfrm>
        </p:spPr>
        <p:txBody>
          <a:bodyPr>
            <a:normAutofit/>
          </a:bodyPr>
          <a:lstStyle/>
          <a:p>
            <a:r>
              <a:rPr lang="en-US" dirty="0"/>
              <a:t>As we noted earlier, the description of Jesus’ baptism was undoubtably intended to remind us of this passage (Mat 3:13-17). </a:t>
            </a:r>
          </a:p>
          <a:p>
            <a:r>
              <a:rPr lang="en-US" dirty="0"/>
              <a:t>Not only was God said to take “</a:t>
            </a:r>
            <a:r>
              <a:rPr lang="en-US" sz="3200" i="1" dirty="0">
                <a:solidFill>
                  <a:srgbClr val="F4B183"/>
                </a:solidFill>
                <a:latin typeface="Cambria" panose="02040503050406030204" pitchFamily="18" charset="0"/>
                <a:ea typeface="Cambria" panose="02040503050406030204" pitchFamily="18" charset="0"/>
              </a:rPr>
              <a:t>great delight</a:t>
            </a:r>
            <a:r>
              <a:rPr lang="en-US" dirty="0"/>
              <a:t>” in his Son, but when the Spirit descended on Jesus at his baptism, it demonstrated to the world that Jesus was indeed the promised “</a:t>
            </a:r>
            <a:r>
              <a:rPr lang="en-US" i="1" dirty="0">
                <a:solidFill>
                  <a:srgbClr val="F4B183"/>
                </a:solidFill>
                <a:latin typeface="Cambria" panose="02040503050406030204" pitchFamily="18" charset="0"/>
                <a:ea typeface="Cambria" panose="02040503050406030204" pitchFamily="18" charset="0"/>
              </a:rPr>
              <a:t>servant</a:t>
            </a:r>
            <a:r>
              <a:rPr lang="en-US" dirty="0"/>
              <a:t>” of whom this passage was speaking. </a:t>
            </a:r>
          </a:p>
          <a:p>
            <a:pPr marL="0" indent="0">
              <a:buNone/>
            </a:pPr>
            <a:endParaRPr lang="en-US" dirty="0"/>
          </a:p>
        </p:txBody>
      </p:sp>
      <p:sp>
        <p:nvSpPr>
          <p:cNvPr id="2" name="TextBox 1">
            <a:extLst>
              <a:ext uri="{FF2B5EF4-FFF2-40B4-BE49-F238E27FC236}">
                <a16:creationId xmlns:a16="http://schemas.microsoft.com/office/drawing/2014/main" id="{7ECA6C73-C250-5385-79D8-A23A434A4ECA}"/>
              </a:ext>
            </a:extLst>
          </p:cNvPr>
          <p:cNvSpPr txBox="1"/>
          <p:nvPr/>
        </p:nvSpPr>
        <p:spPr>
          <a:xfrm>
            <a:off x="-1"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Oswalt, John N..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The Book of Isaiah, Chapters 40–66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a:t>
            </a:r>
            <a:r>
              <a:rPr lang="en-US" sz="1800" i="1" dirty="0">
                <a:solidFill>
                  <a:prstClr val="white"/>
                </a:solidFill>
                <a:latin typeface="Calibri" panose="020F0502020204030204"/>
              </a:rPr>
              <a:t>The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NIC on the OT</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a:t>
            </a:r>
          </a:p>
        </p:txBody>
      </p:sp>
    </p:spTree>
    <p:extLst>
      <p:ext uri="{BB962C8B-B14F-4D97-AF65-F5344CB8AC3E}">
        <p14:creationId xmlns:p14="http://schemas.microsoft.com/office/powerpoint/2010/main" val="275906663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5"/>
            <a:ext cx="9144000" cy="1193031"/>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latin typeface="Cambria" panose="02040503050406030204" pitchFamily="18" charset="0"/>
                <a:ea typeface="Cambria" panose="02040503050406030204" pitchFamily="18" charset="0"/>
              </a:rPr>
              <a:t>42:1</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“Here is my servant whom I support, my chosen one in whom I take pleasure. I have placed my Spirit on him; </a:t>
            </a:r>
            <a:r>
              <a:rPr lang="en-US" sz="2400" i="1" u="none" strike="noStrike" baseline="0" dirty="0">
                <a:solidFill>
                  <a:schemeClr val="accent2"/>
                </a:solidFill>
                <a:latin typeface="Cambria" panose="02040503050406030204" pitchFamily="18" charset="0"/>
                <a:ea typeface="Cambria" panose="02040503050406030204" pitchFamily="18" charset="0"/>
              </a:rPr>
              <a:t>he will make just decrees for the nations</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18788" y="1350016"/>
            <a:ext cx="8706423" cy="5105726"/>
          </a:xfrm>
        </p:spPr>
        <p:txBody>
          <a:bodyPr>
            <a:normAutofit/>
          </a:bodyPr>
          <a:lstStyle/>
          <a:p>
            <a:r>
              <a:rPr lang="en-US" dirty="0"/>
              <a:t>There is no ambiguity in this text as to what the Servant’s mission is since it is repeated in vv. 1, 3, and 4: “</a:t>
            </a:r>
            <a:r>
              <a:rPr lang="en-US" i="1" dirty="0">
                <a:solidFill>
                  <a:schemeClr val="accent2">
                    <a:lumMod val="60000"/>
                    <a:lumOff val="40000"/>
                  </a:schemeClr>
                </a:solidFill>
                <a:latin typeface="Cambria" panose="02040503050406030204" pitchFamily="18" charset="0"/>
                <a:ea typeface="Cambria" panose="02040503050406030204" pitchFamily="18" charset="0"/>
              </a:rPr>
              <a:t>he will bring justice to the nations</a:t>
            </a:r>
            <a:r>
              <a:rPr lang="en-US" dirty="0"/>
              <a:t>.” (NIV)</a:t>
            </a:r>
          </a:p>
          <a:p>
            <a:r>
              <a:rPr lang="en-US" dirty="0"/>
              <a:t>The Hebrew word (</a:t>
            </a:r>
            <a:r>
              <a:rPr lang="en-US" i="1" dirty="0" err="1"/>
              <a:t>mišpāṭ</a:t>
            </a:r>
            <a:r>
              <a:rPr lang="en-US" dirty="0"/>
              <a:t>), translated “</a:t>
            </a:r>
            <a:r>
              <a:rPr lang="en-US" i="1" dirty="0">
                <a:solidFill>
                  <a:schemeClr val="accent2">
                    <a:lumMod val="60000"/>
                    <a:lumOff val="40000"/>
                  </a:schemeClr>
                </a:solidFill>
                <a:latin typeface="Cambria" panose="02040503050406030204" pitchFamily="18" charset="0"/>
                <a:ea typeface="Cambria" panose="02040503050406030204" pitchFamily="18" charset="0"/>
              </a:rPr>
              <a:t>justice</a:t>
            </a:r>
            <a:r>
              <a:rPr lang="en-US" dirty="0"/>
              <a:t>” here, means </a:t>
            </a:r>
            <a:r>
              <a:rPr lang="en-US" b="1" i="1" dirty="0"/>
              <a:t>much more </a:t>
            </a:r>
            <a:r>
              <a:rPr lang="en-US" dirty="0"/>
              <a:t>than mere judicial equity. </a:t>
            </a:r>
          </a:p>
          <a:p>
            <a:r>
              <a:rPr lang="en-US" dirty="0"/>
              <a:t>In its broadest sense it involves societal order in which the concerns of </a:t>
            </a:r>
            <a:r>
              <a:rPr lang="en-US" b="1" i="1" dirty="0"/>
              <a:t>all</a:t>
            </a:r>
            <a:r>
              <a:rPr lang="en-US" dirty="0"/>
              <a:t> are addressed. </a:t>
            </a:r>
          </a:p>
          <a:p>
            <a:r>
              <a:rPr lang="en-US" dirty="0"/>
              <a:t>A society in which there is no “justice” is one in which the only rule is brute force used to increase the power of those in charge. </a:t>
            </a:r>
          </a:p>
        </p:txBody>
      </p:sp>
      <p:sp>
        <p:nvSpPr>
          <p:cNvPr id="2" name="TextBox 1">
            <a:extLst>
              <a:ext uri="{FF2B5EF4-FFF2-40B4-BE49-F238E27FC236}">
                <a16:creationId xmlns:a16="http://schemas.microsoft.com/office/drawing/2014/main" id="{7ECA6C73-C250-5385-79D8-A23A434A4ECA}"/>
              </a:ext>
            </a:extLst>
          </p:cNvPr>
          <p:cNvSpPr txBox="1"/>
          <p:nvPr/>
        </p:nvSpPr>
        <p:spPr>
          <a:xfrm>
            <a:off x="-1" y="6488668"/>
            <a:ext cx="9144000" cy="369332"/>
          </a:xfrm>
          <a:prstGeom prst="rect">
            <a:avLst/>
          </a:prstGeom>
          <a:noFill/>
        </p:spPr>
        <p:txBody>
          <a:bodyPr wrap="square" rtlCol="0">
            <a:spAutoFit/>
          </a:bodyPr>
          <a:lstStyle/>
          <a:p>
            <a:pPr>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Oswalt, John N..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The Book of Isaiah, Chapters 40–66</a:t>
            </a: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9150287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5"/>
            <a:ext cx="9144000" cy="1193031"/>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latin typeface="Cambria" panose="02040503050406030204" pitchFamily="18" charset="0"/>
                <a:ea typeface="Cambria" panose="02040503050406030204" pitchFamily="18" charset="0"/>
              </a:rPr>
              <a:t>42:1</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“Here is my servant whom I support, my chosen one in whom I take pleasure. I have placed my Spirit on him; </a:t>
            </a:r>
            <a:r>
              <a:rPr lang="en-US" sz="2400" i="1" u="none" strike="noStrike" baseline="0" dirty="0">
                <a:solidFill>
                  <a:schemeClr val="accent2"/>
                </a:solidFill>
                <a:latin typeface="Cambria" panose="02040503050406030204" pitchFamily="18" charset="0"/>
                <a:ea typeface="Cambria" panose="02040503050406030204" pitchFamily="18" charset="0"/>
              </a:rPr>
              <a:t>he will make just decrees for the nations</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18788" y="1350016"/>
            <a:ext cx="8706423" cy="5105726"/>
          </a:xfrm>
        </p:spPr>
        <p:txBody>
          <a:bodyPr>
            <a:normAutofit fontScale="92500"/>
          </a:bodyPr>
          <a:lstStyle/>
          <a:p>
            <a:r>
              <a:rPr lang="en-US" dirty="0"/>
              <a:t>The divine “</a:t>
            </a:r>
            <a:r>
              <a:rPr lang="en-US" i="1" dirty="0">
                <a:solidFill>
                  <a:schemeClr val="accent2">
                    <a:lumMod val="60000"/>
                    <a:lumOff val="40000"/>
                  </a:schemeClr>
                </a:solidFill>
                <a:latin typeface="Cambria" panose="02040503050406030204" pitchFamily="18" charset="0"/>
                <a:ea typeface="Cambria" panose="02040503050406030204" pitchFamily="18" charset="0"/>
              </a:rPr>
              <a:t>justice</a:t>
            </a:r>
            <a:r>
              <a:rPr lang="en-US" dirty="0"/>
              <a:t>” that the </a:t>
            </a:r>
            <a:r>
              <a:rPr lang="en-US" b="1" i="1" dirty="0"/>
              <a:t>Servant</a:t>
            </a:r>
            <a:r>
              <a:rPr lang="en-US" dirty="0"/>
              <a:t> will establish is nothing less than the salvation of God defined in its broadest sense.</a:t>
            </a:r>
          </a:p>
          <a:p>
            <a:r>
              <a:rPr lang="en-US" dirty="0"/>
              <a:t>We are not merely speaking of the imposition of a humanly designed system for redistribution of goods – which is how justice is often defined in our day. </a:t>
            </a:r>
          </a:p>
          <a:p>
            <a:r>
              <a:rPr lang="en-US" dirty="0"/>
              <a:t>The “</a:t>
            </a:r>
            <a:r>
              <a:rPr lang="en-US" i="1" dirty="0">
                <a:solidFill>
                  <a:schemeClr val="accent2">
                    <a:lumMod val="60000"/>
                    <a:lumOff val="40000"/>
                  </a:schemeClr>
                </a:solidFill>
                <a:latin typeface="Cambria" panose="02040503050406030204" pitchFamily="18" charset="0"/>
                <a:ea typeface="Cambria" panose="02040503050406030204" pitchFamily="18" charset="0"/>
              </a:rPr>
              <a:t>justice</a:t>
            </a:r>
            <a:r>
              <a:rPr lang="en-US" dirty="0"/>
              <a:t>” spoken of here is that life-giving order which exists when the creation is functioning in accordance with the design of its Lord. </a:t>
            </a:r>
          </a:p>
          <a:p>
            <a:r>
              <a:rPr lang="en-US" dirty="0"/>
              <a:t>It is through the Servant that the lordship of God will be made effectively available to everyone.</a:t>
            </a:r>
          </a:p>
        </p:txBody>
      </p:sp>
      <p:sp>
        <p:nvSpPr>
          <p:cNvPr id="2" name="TextBox 1">
            <a:extLst>
              <a:ext uri="{FF2B5EF4-FFF2-40B4-BE49-F238E27FC236}">
                <a16:creationId xmlns:a16="http://schemas.microsoft.com/office/drawing/2014/main" id="{7ECA6C73-C250-5385-79D8-A23A434A4ECA}"/>
              </a:ext>
            </a:extLst>
          </p:cNvPr>
          <p:cNvSpPr txBox="1"/>
          <p:nvPr/>
        </p:nvSpPr>
        <p:spPr>
          <a:xfrm>
            <a:off x="-1" y="6488668"/>
            <a:ext cx="9144000" cy="369332"/>
          </a:xfrm>
          <a:prstGeom prst="rect">
            <a:avLst/>
          </a:prstGeom>
          <a:noFill/>
        </p:spPr>
        <p:txBody>
          <a:bodyPr wrap="square" rtlCol="0">
            <a:spAutoFit/>
          </a:bodyPr>
          <a:lstStyle/>
          <a:p>
            <a:pPr>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Oswalt, John N..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The Book of Isaiah, Chapters 40–66</a:t>
            </a: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6925563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5"/>
            <a:ext cx="9144000" cy="929635"/>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latin typeface="Cambria" panose="02040503050406030204" pitchFamily="18" charset="0"/>
                <a:ea typeface="Cambria" panose="02040503050406030204" pitchFamily="18" charset="0"/>
              </a:rPr>
              <a:t>42:2</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He will not cry out or shout; he will not publicize himself in the streets. </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18788" y="1059605"/>
            <a:ext cx="8706423" cy="5396137"/>
          </a:xfrm>
        </p:spPr>
        <p:txBody>
          <a:bodyPr>
            <a:normAutofit fontScale="92500" lnSpcReduction="10000"/>
          </a:bodyPr>
          <a:lstStyle/>
          <a:p>
            <a:r>
              <a:rPr lang="en-US" dirty="0"/>
              <a:t>Here we see how this chosen Servant of the Lord will do his work. </a:t>
            </a:r>
          </a:p>
          <a:p>
            <a:r>
              <a:rPr lang="en-US" dirty="0"/>
              <a:t>The servant stands in </a:t>
            </a:r>
            <a:r>
              <a:rPr lang="en-US" b="1" i="1" dirty="0"/>
              <a:t>sharp contrast </a:t>
            </a:r>
            <a:r>
              <a:rPr lang="en-US" dirty="0"/>
              <a:t>to conquerors in Isaiah’s day (cf. 41:2 ff.), who were ruthless and cruel, trampling the vanquished ones under their feet. </a:t>
            </a:r>
          </a:p>
          <a:p>
            <a:r>
              <a:rPr lang="en-US" dirty="0"/>
              <a:t>This Servant is modest and meek. </a:t>
            </a:r>
          </a:p>
          <a:p>
            <a:r>
              <a:rPr lang="en-US" dirty="0"/>
              <a:t>He is not loud and boisterous, he does “</a:t>
            </a:r>
            <a:r>
              <a:rPr lang="en-US" i="1" dirty="0">
                <a:solidFill>
                  <a:schemeClr val="accent2">
                    <a:lumMod val="60000"/>
                    <a:lumOff val="40000"/>
                  </a:schemeClr>
                </a:solidFill>
                <a:latin typeface="Cambria" panose="02040503050406030204" pitchFamily="18" charset="0"/>
                <a:ea typeface="Cambria" panose="02040503050406030204" pitchFamily="18" charset="0"/>
              </a:rPr>
              <a:t>not cry out or shout; he will not publicize himself in the streets.</a:t>
            </a:r>
            <a:r>
              <a:rPr lang="en-US" dirty="0"/>
              <a:t>” </a:t>
            </a:r>
          </a:p>
          <a:p>
            <a:r>
              <a:rPr lang="en-US" dirty="0"/>
              <a:t>He is so sure of himself and of the cause he represents that he fully expects his message to carry itself successfully through every test. </a:t>
            </a:r>
          </a:p>
          <a:p>
            <a:r>
              <a:rPr lang="en-US" dirty="0"/>
              <a:t>How often Jesus shunned publicity, even though his aim was to carry his gospel to all men! </a:t>
            </a:r>
          </a:p>
        </p:txBody>
      </p:sp>
      <p:sp>
        <p:nvSpPr>
          <p:cNvPr id="2" name="TextBox 1">
            <a:extLst>
              <a:ext uri="{FF2B5EF4-FFF2-40B4-BE49-F238E27FC236}">
                <a16:creationId xmlns:a16="http://schemas.microsoft.com/office/drawing/2014/main" id="{7ECA6C73-C250-5385-79D8-A23A434A4ECA}"/>
              </a:ext>
            </a:extLst>
          </p:cNvPr>
          <p:cNvSpPr txBox="1"/>
          <p:nvPr/>
        </p:nvSpPr>
        <p:spPr>
          <a:xfrm>
            <a:off x="-1" y="6488668"/>
            <a:ext cx="9144000" cy="369332"/>
          </a:xfrm>
          <a:prstGeom prst="rect">
            <a:avLst/>
          </a:prstGeom>
          <a:noFill/>
        </p:spPr>
        <p:txBody>
          <a:bodyPr wrap="square" rtlCol="0">
            <a:spAutoFit/>
          </a:bodyPr>
          <a:lstStyle/>
          <a:p>
            <a:pPr>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H. C. Leupold,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Exposition of Isaiah, vol. 2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(p.62) </a:t>
            </a:r>
          </a:p>
        </p:txBody>
      </p:sp>
    </p:spTree>
    <p:extLst>
      <p:ext uri="{BB962C8B-B14F-4D97-AF65-F5344CB8AC3E}">
        <p14:creationId xmlns:p14="http://schemas.microsoft.com/office/powerpoint/2010/main" val="204259958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 calcmode="lin" valueType="num">
                                      <p:cBhvr>
                                        <p:cTn id="42"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5"/>
            <a:ext cx="9144000" cy="929635"/>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latin typeface="Cambria" panose="02040503050406030204" pitchFamily="18" charset="0"/>
                <a:ea typeface="Cambria" panose="02040503050406030204" pitchFamily="18" charset="0"/>
              </a:rPr>
              <a:t>42:3</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A </a:t>
            </a:r>
            <a:r>
              <a:rPr lang="en-US" sz="2400" i="1" u="none" strike="noStrike" baseline="0" dirty="0">
                <a:solidFill>
                  <a:schemeClr val="accent2"/>
                </a:solidFill>
                <a:latin typeface="Cambria" panose="02040503050406030204" pitchFamily="18" charset="0"/>
                <a:ea typeface="Cambria" panose="02040503050406030204" pitchFamily="18" charset="0"/>
              </a:rPr>
              <a:t>crushed reed </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he will not break, a dim wick he will not extinguish; he will faithfully make just decrees. </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18788" y="1106699"/>
            <a:ext cx="8706423" cy="5349043"/>
          </a:xfrm>
        </p:spPr>
        <p:txBody>
          <a:bodyPr>
            <a:normAutofit/>
          </a:bodyPr>
          <a:lstStyle/>
          <a:p>
            <a:r>
              <a:rPr lang="en-US" dirty="0"/>
              <a:t>Here we see the Servant’s gentle </a:t>
            </a:r>
            <a:r>
              <a:rPr lang="en-US" b="1" i="1" dirty="0"/>
              <a:t>pastoral care</a:t>
            </a:r>
            <a:r>
              <a:rPr lang="en-US" dirty="0"/>
              <a:t>. </a:t>
            </a:r>
          </a:p>
          <a:p>
            <a:r>
              <a:rPr lang="en-US" dirty="0"/>
              <a:t>Wherever he finds men wounded and bruised by the harshness of life’s experience, or wherever he finds wounded and bruised consciences, whether among the Gentiles or in Israel, there he is most tender and delicate in the gentle handling of these souls. </a:t>
            </a:r>
          </a:p>
          <a:p>
            <a:r>
              <a:rPr lang="en-US" dirty="0"/>
              <a:t>Such individuals are likened in the first place to a “</a:t>
            </a:r>
            <a:r>
              <a:rPr lang="en-US" sz="32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crushed reed</a:t>
            </a:r>
            <a:r>
              <a:rPr lang="en-US" dirty="0"/>
              <a:t>,” bent but not quite broken. </a:t>
            </a:r>
          </a:p>
          <a:p>
            <a:r>
              <a:rPr lang="en-US" dirty="0"/>
              <a:t>He takes care that such a one is not utterly broken. </a:t>
            </a:r>
          </a:p>
        </p:txBody>
      </p:sp>
      <p:sp>
        <p:nvSpPr>
          <p:cNvPr id="2" name="TextBox 1">
            <a:extLst>
              <a:ext uri="{FF2B5EF4-FFF2-40B4-BE49-F238E27FC236}">
                <a16:creationId xmlns:a16="http://schemas.microsoft.com/office/drawing/2014/main" id="{7ECA6C73-C250-5385-79D8-A23A434A4ECA}"/>
              </a:ext>
            </a:extLst>
          </p:cNvPr>
          <p:cNvSpPr txBox="1"/>
          <p:nvPr/>
        </p:nvSpPr>
        <p:spPr>
          <a:xfrm>
            <a:off x="-1" y="6488668"/>
            <a:ext cx="9144000" cy="369332"/>
          </a:xfrm>
          <a:prstGeom prst="rect">
            <a:avLst/>
          </a:prstGeom>
          <a:noFill/>
        </p:spPr>
        <p:txBody>
          <a:bodyPr wrap="square" rtlCol="0">
            <a:spAutoFit/>
          </a:bodyPr>
          <a:lstStyle/>
          <a:p>
            <a:pPr>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H. C. Leupold,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Exposition of Isaiah, vol. 2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(p.62) </a:t>
            </a:r>
          </a:p>
        </p:txBody>
      </p:sp>
    </p:spTree>
    <p:extLst>
      <p:ext uri="{BB962C8B-B14F-4D97-AF65-F5344CB8AC3E}">
        <p14:creationId xmlns:p14="http://schemas.microsoft.com/office/powerpoint/2010/main" val="248227809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3"/>
            <a:ext cx="9144000" cy="1130242"/>
          </a:xfrm>
        </p:spPr>
        <p:txBody>
          <a:bodyPr>
            <a:noAutofit/>
          </a:bodyPr>
          <a:lstStyle/>
          <a:p>
            <a:r>
              <a:rPr lang="en-US" sz="4400" dirty="0"/>
              <a:t>The Servant – the LORD’s Answer to the World’s Plight (42:1-9)</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172678" y="1361789"/>
            <a:ext cx="8700535" cy="5062558"/>
          </a:xfrm>
        </p:spPr>
        <p:txBody>
          <a:bodyPr>
            <a:normAutofit fontScale="85000" lnSpcReduction="10000"/>
          </a:bodyPr>
          <a:lstStyle/>
          <a:p>
            <a:pPr marL="571500" indent="-342900">
              <a:spcBef>
                <a:spcPts val="600"/>
              </a:spcBef>
            </a:pPr>
            <a:r>
              <a:rPr lang="en-US" dirty="0"/>
              <a:t>This is the first of the so-called “Servant of the Lord” passages.</a:t>
            </a:r>
            <a:r>
              <a:rPr lang="en-US" baseline="30000" dirty="0">
                <a:solidFill>
                  <a:prstClr val="white"/>
                </a:solidFill>
              </a:rPr>
              <a:t> 1 </a:t>
            </a:r>
            <a:endParaRPr lang="en-US" dirty="0"/>
          </a:p>
          <a:p>
            <a:pPr marL="571500" indent="-342900">
              <a:spcBef>
                <a:spcPts val="600"/>
              </a:spcBef>
            </a:pPr>
            <a:r>
              <a:rPr lang="en-US" dirty="0"/>
              <a:t>But who is this “</a:t>
            </a:r>
            <a:r>
              <a:rPr lang="en-US" i="1" dirty="0">
                <a:solidFill>
                  <a:srgbClr val="F4B183"/>
                </a:solidFill>
                <a:latin typeface="Cambria" panose="02040503050406030204" pitchFamily="18" charset="0"/>
                <a:ea typeface="Cambria" panose="02040503050406030204" pitchFamily="18" charset="0"/>
              </a:rPr>
              <a:t>servant</a:t>
            </a:r>
            <a:r>
              <a:rPr lang="en-US" dirty="0"/>
              <a:t>” spoken of in Isaiah 42?</a:t>
            </a:r>
            <a:r>
              <a:rPr lang="en-US" baseline="30000" dirty="0">
                <a:solidFill>
                  <a:prstClr val="white"/>
                </a:solidFill>
              </a:rPr>
              <a:t> 1</a:t>
            </a:r>
            <a:r>
              <a:rPr lang="en-US" dirty="0"/>
              <a:t> </a:t>
            </a:r>
          </a:p>
          <a:p>
            <a:pPr marL="571500" indent="-342900">
              <a:spcBef>
                <a:spcPts val="600"/>
              </a:spcBef>
            </a:pPr>
            <a:r>
              <a:rPr lang="en-US" dirty="0"/>
              <a:t>There has long been a difference of opinion among commentators dating back to the Septuagint, which identifies the “</a:t>
            </a:r>
            <a:r>
              <a:rPr lang="en-US" i="1" dirty="0">
                <a:solidFill>
                  <a:srgbClr val="F4B183"/>
                </a:solidFill>
                <a:latin typeface="Cambria" panose="02040503050406030204" pitchFamily="18" charset="0"/>
                <a:ea typeface="Cambria" panose="02040503050406030204" pitchFamily="18" charset="0"/>
              </a:rPr>
              <a:t>servant</a:t>
            </a:r>
            <a:r>
              <a:rPr lang="en-US" dirty="0"/>
              <a:t>” as the </a:t>
            </a:r>
            <a:r>
              <a:rPr lang="en-US" b="1" i="1" dirty="0"/>
              <a:t>nation</a:t>
            </a:r>
            <a:r>
              <a:rPr lang="en-US" dirty="0"/>
              <a:t> of Israel.</a:t>
            </a:r>
            <a:r>
              <a:rPr lang="en-US" baseline="30000" dirty="0">
                <a:solidFill>
                  <a:prstClr val="white"/>
                </a:solidFill>
              </a:rPr>
              <a:t> 1 </a:t>
            </a:r>
            <a:endParaRPr lang="en-US" dirty="0"/>
          </a:p>
          <a:p>
            <a:pPr marL="571500" indent="-342900">
              <a:spcBef>
                <a:spcPts val="600"/>
              </a:spcBef>
            </a:pPr>
            <a:r>
              <a:rPr lang="en-US" dirty="0"/>
              <a:t>But, in the light of the New Testament, it’s clear that the Servant is an </a:t>
            </a:r>
            <a:r>
              <a:rPr lang="en-US" b="1" i="1" dirty="0"/>
              <a:t>individual</a:t>
            </a:r>
            <a:r>
              <a:rPr lang="en-US" dirty="0"/>
              <a:t> and that the individual is none other than Jesus Christ (cf. Mat 12:18–21).</a:t>
            </a:r>
            <a:r>
              <a:rPr lang="en-US" baseline="30000" dirty="0">
                <a:solidFill>
                  <a:prstClr val="white"/>
                </a:solidFill>
              </a:rPr>
              <a:t> 2</a:t>
            </a:r>
            <a:r>
              <a:rPr lang="en-US" dirty="0"/>
              <a:t> </a:t>
            </a:r>
          </a:p>
          <a:p>
            <a:pPr marL="571500" indent="-342900">
              <a:spcBef>
                <a:spcPts val="600"/>
              </a:spcBef>
            </a:pPr>
            <a:r>
              <a:rPr lang="en-US" dirty="0"/>
              <a:t>Nevertheless, to appreciate Isaiah’s presentation of these messianic prophecies we must at first forego the benefit of hindsight and attempt to grasp how these passages would have looked to their original audience.</a:t>
            </a:r>
            <a:r>
              <a:rPr lang="en-US" baseline="30000" dirty="0">
                <a:solidFill>
                  <a:prstClr val="white"/>
                </a:solidFill>
              </a:rPr>
              <a:t> 2</a:t>
            </a:r>
            <a:r>
              <a:rPr lang="en-US" dirty="0"/>
              <a:t> </a:t>
            </a:r>
          </a:p>
        </p:txBody>
      </p:sp>
      <p:sp>
        <p:nvSpPr>
          <p:cNvPr id="4" name="TextBox 3">
            <a:extLst>
              <a:ext uri="{FF2B5EF4-FFF2-40B4-BE49-F238E27FC236}">
                <a16:creationId xmlns:a16="http://schemas.microsoft.com/office/drawing/2014/main" id="{491AF8F3-CBB7-52CF-1C18-DC1FB0362DD9}"/>
              </a:ext>
            </a:extLst>
          </p:cNvPr>
          <p:cNvSpPr txBox="1"/>
          <p:nvPr/>
        </p:nvSpPr>
        <p:spPr>
          <a:xfrm>
            <a:off x="0" y="6211669"/>
            <a:ext cx="9144000"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30000" noProof="0" dirty="0">
                <a:ln>
                  <a:noFill/>
                </a:ln>
                <a:solidFill>
                  <a:prstClr val="white"/>
                </a:solidFill>
                <a:effectLst/>
                <a:uLnTx/>
                <a:uFillTx/>
                <a:latin typeface="Calibri" panose="020F0502020204030204"/>
                <a:ea typeface="+mn-ea"/>
                <a:cs typeface="+mn-cs"/>
              </a:rPr>
              <a:t>1 </a:t>
            </a:r>
            <a:r>
              <a:rPr lang="en-US" dirty="0">
                <a:solidFill>
                  <a:prstClr val="white"/>
                </a:solidFill>
              </a:rPr>
              <a:t>Leupold,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H. C.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Exposition of Isaiah, Volume </a:t>
            </a:r>
            <a:r>
              <a:rPr lang="en-US" i="1" dirty="0">
                <a:solidFill>
                  <a:prstClr val="white"/>
                </a:solidFill>
              </a:rPr>
              <a:t>2 </a:t>
            </a:r>
            <a:r>
              <a:rPr lang="en-US" dirty="0">
                <a:solidFill>
                  <a:prstClr val="white"/>
                </a:solidFill>
              </a:rPr>
              <a:t>– p. 59</a:t>
            </a:r>
          </a:p>
          <a:p>
            <a:pPr>
              <a:defRPr/>
            </a:pPr>
            <a:r>
              <a:rPr kumimoji="0" lang="en-US" sz="1800" b="0" i="0" u="none" strike="noStrike" kern="1200" cap="none" spc="0" normalizeH="0" baseline="30000" noProof="0" dirty="0">
                <a:ln>
                  <a:noFill/>
                </a:ln>
                <a:solidFill>
                  <a:prstClr val="white"/>
                </a:solidFill>
                <a:effectLst/>
                <a:uLnTx/>
                <a:uFillTx/>
                <a:latin typeface="Calibri" panose="020F0502020204030204"/>
                <a:ea typeface="+mn-ea"/>
                <a:cs typeface="+mn-cs"/>
              </a:rPr>
              <a:t>2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Mackay, John L. –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A Study Commentary on Isaiah Volume 2: Chapters 40-66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p. 82.</a:t>
            </a:r>
          </a:p>
        </p:txBody>
      </p:sp>
    </p:spTree>
    <p:extLst>
      <p:ext uri="{BB962C8B-B14F-4D97-AF65-F5344CB8AC3E}">
        <p14:creationId xmlns:p14="http://schemas.microsoft.com/office/powerpoint/2010/main" val="210272963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5"/>
            <a:ext cx="9144000" cy="929635"/>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latin typeface="Cambria" panose="02040503050406030204" pitchFamily="18" charset="0"/>
                <a:ea typeface="Cambria" panose="02040503050406030204" pitchFamily="18" charset="0"/>
              </a:rPr>
              <a:t>42:3</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A crushed reed he will not break, </a:t>
            </a:r>
            <a:r>
              <a:rPr lang="en-US" sz="2400" i="1" u="none" strike="noStrike" baseline="0" dirty="0">
                <a:solidFill>
                  <a:schemeClr val="accent2"/>
                </a:solidFill>
                <a:latin typeface="Cambria" panose="02040503050406030204" pitchFamily="18" charset="0"/>
                <a:ea typeface="Cambria" panose="02040503050406030204" pitchFamily="18" charset="0"/>
              </a:rPr>
              <a:t>a dim wick he will not extinguish; he will faithfully make just decrees. </a:t>
            </a:r>
            <a:endParaRPr kumimoji="0" lang="en-US" sz="2400" i="0" u="none" strike="noStrike" kern="1200" cap="none" spc="0" normalizeH="0" baseline="0" noProof="0" dirty="0">
              <a:ln>
                <a:noFill/>
              </a:ln>
              <a:solidFill>
                <a:schemeClr val="accent2"/>
              </a:solidFill>
              <a:effectLst/>
              <a:uLnTx/>
              <a:uFillTx/>
              <a:latin typeface="Calibri" panose="020F0502020204030204"/>
              <a:ea typeface="Cambria" panose="02040503050406030204" pitchFamily="18" charset="0"/>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18788" y="1043247"/>
            <a:ext cx="8706423" cy="5412495"/>
          </a:xfrm>
        </p:spPr>
        <p:txBody>
          <a:bodyPr>
            <a:normAutofit fontScale="85000" lnSpcReduction="10000"/>
          </a:bodyPr>
          <a:lstStyle/>
          <a:p>
            <a:r>
              <a:rPr lang="en-US" dirty="0"/>
              <a:t>In the second place such persons are likened to a “</a:t>
            </a:r>
            <a:r>
              <a:rPr lang="en-US" sz="32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dim wick</a:t>
            </a:r>
            <a:r>
              <a:rPr lang="en-US" dirty="0"/>
              <a:t>.” </a:t>
            </a:r>
          </a:p>
          <a:p>
            <a:r>
              <a:rPr lang="en-US" dirty="0"/>
              <a:t>The flame of faith and hope has begun to flutter but has not quite gone out. </a:t>
            </a:r>
          </a:p>
          <a:p>
            <a:r>
              <a:rPr lang="en-US" dirty="0"/>
              <a:t>He cups his hand around the flame – “</a:t>
            </a:r>
            <a:r>
              <a:rPr lang="en-US" sz="32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he will not extinguish</a:t>
            </a:r>
            <a:r>
              <a:rPr lang="en-US" dirty="0"/>
              <a:t>” it.</a:t>
            </a:r>
          </a:p>
          <a:p>
            <a:r>
              <a:rPr lang="en-US" dirty="0"/>
              <a:t>This will be the manner in which he “</a:t>
            </a:r>
            <a:r>
              <a:rPr lang="en-US" sz="32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will faithfully make just decrees</a:t>
            </a:r>
            <a:r>
              <a:rPr lang="en-US" dirty="0"/>
              <a:t>.” </a:t>
            </a:r>
          </a:p>
          <a:p>
            <a:r>
              <a:rPr lang="en-US" dirty="0"/>
              <a:t>What a contrast this is to the conquerors of Isaiah’s day! </a:t>
            </a:r>
          </a:p>
          <a:p>
            <a:r>
              <a:rPr lang="en-US" dirty="0"/>
              <a:t>But how in harmony this is with Mat 11:28-30: </a:t>
            </a:r>
          </a:p>
          <a:p>
            <a:pPr lvl="1"/>
            <a:r>
              <a:rPr lang="en-US" i="1" dirty="0">
                <a:solidFill>
                  <a:srgbClr val="F4B183"/>
                </a:solidFill>
                <a:latin typeface="Cambria" panose="02040503050406030204" pitchFamily="18" charset="0"/>
                <a:ea typeface="Cambria" panose="02040503050406030204" pitchFamily="18" charset="0"/>
              </a:rPr>
              <a:t>Come to me, all you who are weary and burdened, and I will give you rest. Take my yoke on you and learn from me, because I am gentle and humble in heart, and you will find rest for your souls. For my yoke is easy to bear, and my load is not hard to carry.</a:t>
            </a:r>
          </a:p>
        </p:txBody>
      </p:sp>
      <p:sp>
        <p:nvSpPr>
          <p:cNvPr id="2" name="TextBox 1">
            <a:extLst>
              <a:ext uri="{FF2B5EF4-FFF2-40B4-BE49-F238E27FC236}">
                <a16:creationId xmlns:a16="http://schemas.microsoft.com/office/drawing/2014/main" id="{7ECA6C73-C250-5385-79D8-A23A434A4ECA}"/>
              </a:ext>
            </a:extLst>
          </p:cNvPr>
          <p:cNvSpPr txBox="1"/>
          <p:nvPr/>
        </p:nvSpPr>
        <p:spPr>
          <a:xfrm>
            <a:off x="-1" y="6488668"/>
            <a:ext cx="9144000" cy="369332"/>
          </a:xfrm>
          <a:prstGeom prst="rect">
            <a:avLst/>
          </a:prstGeom>
          <a:noFill/>
        </p:spPr>
        <p:txBody>
          <a:bodyPr wrap="square" rtlCol="0">
            <a:spAutoFit/>
          </a:bodyPr>
          <a:lstStyle/>
          <a:p>
            <a:pPr>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H. C. Leupold,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Exposition of Isaiah, vol. 2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(p.62) </a:t>
            </a:r>
          </a:p>
        </p:txBody>
      </p:sp>
    </p:spTree>
    <p:extLst>
      <p:ext uri="{BB962C8B-B14F-4D97-AF65-F5344CB8AC3E}">
        <p14:creationId xmlns:p14="http://schemas.microsoft.com/office/powerpoint/2010/main" val="77573559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5" end="5"/>
                                            </p:txEl>
                                          </p:spTgt>
                                        </p:tgtEl>
                                        <p:attrNameLst>
                                          <p:attrName>style.visibility</p:attrName>
                                        </p:attrNameLst>
                                      </p:cBhvr>
                                      <p:to>
                                        <p:strVal val="visible"/>
                                      </p:to>
                                    </p:set>
                                    <p:anim calcmode="lin" valueType="num">
                                      <p:cBhvr>
                                        <p:cTn id="35"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5">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5">
                                            <p:txEl>
                                              <p:pRg st="6" end="6"/>
                                            </p:txEl>
                                          </p:spTgt>
                                        </p:tgtEl>
                                        <p:attrNameLst>
                                          <p:attrName>style.visibility</p:attrName>
                                        </p:attrNameLst>
                                      </p:cBhvr>
                                      <p:to>
                                        <p:strVal val="visible"/>
                                      </p:to>
                                    </p:set>
                                    <p:anim calcmode="lin" valueType="num">
                                      <p:cBhvr>
                                        <p:cTn id="42" dur="500" fill="hold"/>
                                        <p:tgtEl>
                                          <p:spTgt spid="5">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5">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5"/>
            <a:ext cx="9144000" cy="929635"/>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lvl="0" algn="l">
              <a:spcBef>
                <a:spcPts val="750"/>
              </a:spcBef>
              <a:defRPr/>
            </a:pPr>
            <a:r>
              <a:rPr lang="en-US" sz="2400" baseline="30000" dirty="0">
                <a:latin typeface="Cambria" panose="02040503050406030204" pitchFamily="18" charset="0"/>
                <a:ea typeface="Cambria" panose="02040503050406030204" pitchFamily="18" charset="0"/>
              </a:rPr>
              <a:t>42:4</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a:t>
            </a:r>
            <a:r>
              <a:rPr lang="en-US" sz="2400" i="1" u="none" strike="noStrike" baseline="0" dirty="0">
                <a:solidFill>
                  <a:schemeClr val="accent2"/>
                </a:solidFill>
                <a:latin typeface="Cambria" panose="02040503050406030204" pitchFamily="18" charset="0"/>
                <a:ea typeface="Cambria" panose="02040503050406030204" pitchFamily="18" charset="0"/>
              </a:rPr>
              <a:t>He will not grow dim or be crushed </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before establishing justice on the earth; the coastlands will wait in anticipation for his [</a:t>
            </a:r>
            <a:r>
              <a:rPr lang="en-US" sz="2400" b="0" i="1" dirty="0">
                <a:solidFill>
                  <a:schemeClr val="accent2">
                    <a:lumMod val="60000"/>
                    <a:lumOff val="40000"/>
                  </a:schemeClr>
                </a:solidFill>
                <a:latin typeface="Cambria" panose="02040503050406030204" pitchFamily="18" charset="0"/>
                <a:ea typeface="Cambria" panose="02040503050406030204" pitchFamily="18" charset="0"/>
              </a:rPr>
              <a:t>instruction]</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18788" y="1226820"/>
            <a:ext cx="8706423" cy="5228922"/>
          </a:xfrm>
        </p:spPr>
        <p:txBody>
          <a:bodyPr>
            <a:normAutofit/>
          </a:bodyPr>
          <a:lstStyle/>
          <a:p>
            <a:r>
              <a:rPr lang="en-US" dirty="0"/>
              <a:t>This assigned task was by no means an easy one. </a:t>
            </a:r>
          </a:p>
          <a:p>
            <a:r>
              <a:rPr lang="en-US" dirty="0"/>
              <a:t>The Servant might have been overwhelmed by its enormity. </a:t>
            </a:r>
          </a:p>
          <a:p>
            <a:r>
              <a:rPr lang="en-US" dirty="0"/>
              <a:t>But no! “</a:t>
            </a:r>
            <a:r>
              <a:rPr lang="en-US" sz="32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He will not grow dim or be crushed </a:t>
            </a:r>
            <a:r>
              <a:rPr lang="en-US" dirty="0"/>
              <a:t>”—the same verbs being intentionally used here as in reference to the afflicted ones whom he himself helps—as he goes about his task. </a:t>
            </a:r>
          </a:p>
          <a:p>
            <a:r>
              <a:rPr lang="en-US" dirty="0"/>
              <a:t>Here for the first time comes a faint indication in the Servant Songs that this will be a Suffering Servant. </a:t>
            </a:r>
          </a:p>
        </p:txBody>
      </p:sp>
      <p:sp>
        <p:nvSpPr>
          <p:cNvPr id="2" name="TextBox 1">
            <a:extLst>
              <a:ext uri="{FF2B5EF4-FFF2-40B4-BE49-F238E27FC236}">
                <a16:creationId xmlns:a16="http://schemas.microsoft.com/office/drawing/2014/main" id="{7ECA6C73-C250-5385-79D8-A23A434A4ECA}"/>
              </a:ext>
            </a:extLst>
          </p:cNvPr>
          <p:cNvSpPr txBox="1"/>
          <p:nvPr/>
        </p:nvSpPr>
        <p:spPr>
          <a:xfrm>
            <a:off x="-1" y="6488668"/>
            <a:ext cx="9144000" cy="369332"/>
          </a:xfrm>
          <a:prstGeom prst="rect">
            <a:avLst/>
          </a:prstGeom>
          <a:noFill/>
        </p:spPr>
        <p:txBody>
          <a:bodyPr wrap="square" rtlCol="0">
            <a:spAutoFit/>
          </a:bodyPr>
          <a:lstStyle/>
          <a:p>
            <a:pPr>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H. C. Leupold,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Exposition of Isaiah, vol. 2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(pp. 62-63) </a:t>
            </a:r>
          </a:p>
        </p:txBody>
      </p:sp>
    </p:spTree>
    <p:extLst>
      <p:ext uri="{BB962C8B-B14F-4D97-AF65-F5344CB8AC3E}">
        <p14:creationId xmlns:p14="http://schemas.microsoft.com/office/powerpoint/2010/main" val="222386184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5"/>
            <a:ext cx="9144000" cy="1023153"/>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latin typeface="Cambria" panose="02040503050406030204" pitchFamily="18" charset="0"/>
                <a:ea typeface="Cambria" panose="02040503050406030204" pitchFamily="18" charset="0"/>
              </a:rPr>
              <a:t>42:4</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He will not grow dim or be crushed before </a:t>
            </a:r>
            <a:r>
              <a:rPr lang="en-US" sz="2400" i="1" u="none" strike="noStrike" baseline="0" dirty="0">
                <a:solidFill>
                  <a:schemeClr val="accent2"/>
                </a:solidFill>
                <a:latin typeface="Cambria" panose="02040503050406030204" pitchFamily="18" charset="0"/>
                <a:ea typeface="Cambria" panose="02040503050406030204" pitchFamily="18" charset="0"/>
              </a:rPr>
              <a:t>establishing justice on the earth</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a:t>
            </a:r>
            <a:r>
              <a:rPr lang="en-US" sz="2400" i="1" u="none" strike="noStrike" baseline="0" dirty="0">
                <a:solidFill>
                  <a:schemeClr val="accent2"/>
                </a:solidFill>
                <a:latin typeface="Cambria" panose="02040503050406030204" pitchFamily="18" charset="0"/>
                <a:ea typeface="Cambria" panose="02040503050406030204" pitchFamily="18" charset="0"/>
              </a:rPr>
              <a:t>the coastlands will wait in </a:t>
            </a:r>
            <a:r>
              <a:rPr lang="en-US" sz="2400" i="1" dirty="0">
                <a:solidFill>
                  <a:schemeClr val="accent2"/>
                </a:solidFill>
                <a:latin typeface="Cambria" panose="02040503050406030204" pitchFamily="18" charset="0"/>
                <a:ea typeface="Cambria" panose="02040503050406030204" pitchFamily="18" charset="0"/>
              </a:rPr>
              <a:t>anticipation for his [instruction]</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18787" y="1105592"/>
            <a:ext cx="8706423" cy="5146487"/>
          </a:xfrm>
        </p:spPr>
        <p:txBody>
          <a:bodyPr>
            <a:normAutofit fontScale="92500" lnSpcReduction="20000"/>
          </a:bodyPr>
          <a:lstStyle/>
          <a:p>
            <a:r>
              <a:rPr lang="en-US" dirty="0"/>
              <a:t>Again, with emphatic repetition, he will carry on his work “</a:t>
            </a:r>
            <a:r>
              <a:rPr lang="en-US" sz="32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establishing justice on the earth</a:t>
            </a:r>
            <a:r>
              <a:rPr lang="en-US" dirty="0"/>
              <a:t>.”</a:t>
            </a:r>
            <a:r>
              <a:rPr lang="en-US" baseline="30000" dirty="0">
                <a:solidFill>
                  <a:prstClr val="white"/>
                </a:solidFill>
              </a:rPr>
              <a:t> 1</a:t>
            </a:r>
            <a:r>
              <a:rPr lang="en-US" dirty="0"/>
              <a:t> </a:t>
            </a:r>
          </a:p>
          <a:p>
            <a:r>
              <a:rPr lang="en-US" dirty="0"/>
              <a:t>But it will not be universal hostility and opposition that he encounters.</a:t>
            </a:r>
            <a:r>
              <a:rPr lang="en-US" baseline="30000" dirty="0">
                <a:solidFill>
                  <a:prstClr val="white"/>
                </a:solidFill>
              </a:rPr>
              <a:t> 1</a:t>
            </a:r>
            <a:r>
              <a:rPr lang="en-US" dirty="0"/>
              <a:t> </a:t>
            </a:r>
          </a:p>
          <a:p>
            <a:r>
              <a:rPr lang="en-US" dirty="0"/>
              <a:t>“</a:t>
            </a:r>
            <a:r>
              <a:rPr lang="en-US" i="1" dirty="0">
                <a:solidFill>
                  <a:schemeClr val="accent2">
                    <a:lumMod val="60000"/>
                    <a:lumOff val="40000"/>
                  </a:schemeClr>
                </a:solidFill>
                <a:latin typeface="Cambria" panose="02040503050406030204" pitchFamily="18" charset="0"/>
                <a:ea typeface="Cambria" panose="02040503050406030204" pitchFamily="18" charset="0"/>
              </a:rPr>
              <a:t>The coastlands </a:t>
            </a:r>
            <a:r>
              <a:rPr lang="en-US" dirty="0"/>
              <a:t>” refer to distant areas who “</a:t>
            </a:r>
            <a:r>
              <a:rPr lang="en-US" i="1" dirty="0">
                <a:solidFill>
                  <a:schemeClr val="accent2">
                    <a:lumMod val="60000"/>
                    <a:lumOff val="40000"/>
                  </a:schemeClr>
                </a:solidFill>
                <a:latin typeface="Cambria" panose="02040503050406030204" pitchFamily="18" charset="0"/>
                <a:ea typeface="Cambria" panose="02040503050406030204" pitchFamily="18" charset="0"/>
              </a:rPr>
              <a:t>wait in anticipation for his instruction</a:t>
            </a:r>
            <a:r>
              <a:rPr lang="en-US" dirty="0"/>
              <a:t>”.</a:t>
            </a:r>
            <a:r>
              <a:rPr lang="en-US" baseline="30000" dirty="0">
                <a:solidFill>
                  <a:prstClr val="white"/>
                </a:solidFill>
              </a:rPr>
              <a:t> 2</a:t>
            </a:r>
            <a:r>
              <a:rPr lang="en-US" dirty="0"/>
              <a:t> </a:t>
            </a:r>
          </a:p>
          <a:p>
            <a:r>
              <a:rPr lang="en-US" dirty="0"/>
              <a:t>Unlike the description given of them in the previous chapter, (41:5–7), there is no hint here of a hostile, negative reaction on their part. </a:t>
            </a:r>
            <a:r>
              <a:rPr lang="en-US" baseline="30000" dirty="0">
                <a:solidFill>
                  <a:prstClr val="white"/>
                </a:solidFill>
              </a:rPr>
              <a:t>2</a:t>
            </a:r>
            <a:endParaRPr lang="en-US" dirty="0"/>
          </a:p>
          <a:p>
            <a:r>
              <a:rPr lang="en-US" dirty="0"/>
              <a:t>However, their waiting with deep longing need not be in conscious expectation of the Messiah.</a:t>
            </a:r>
            <a:r>
              <a:rPr lang="en-US" baseline="30000" dirty="0">
                <a:solidFill>
                  <a:prstClr val="white"/>
                </a:solidFill>
              </a:rPr>
              <a:t> 2</a:t>
            </a:r>
            <a:endParaRPr lang="en-US" dirty="0"/>
          </a:p>
          <a:p>
            <a:r>
              <a:rPr lang="en-US" dirty="0"/>
              <a:t>It may be an expression of their dissatisfaction and frustration that will persist until he comes (cf. Rom 8:19ff).</a:t>
            </a:r>
            <a:r>
              <a:rPr lang="en-US" baseline="30000" dirty="0">
                <a:solidFill>
                  <a:prstClr val="white"/>
                </a:solidFill>
              </a:rPr>
              <a:t>2</a:t>
            </a:r>
            <a:endParaRPr lang="en-US" dirty="0"/>
          </a:p>
        </p:txBody>
      </p:sp>
      <p:sp>
        <p:nvSpPr>
          <p:cNvPr id="2" name="TextBox 1">
            <a:extLst>
              <a:ext uri="{FF2B5EF4-FFF2-40B4-BE49-F238E27FC236}">
                <a16:creationId xmlns:a16="http://schemas.microsoft.com/office/drawing/2014/main" id="{7ECA6C73-C250-5385-79D8-A23A434A4ECA}"/>
              </a:ext>
            </a:extLst>
          </p:cNvPr>
          <p:cNvSpPr txBox="1"/>
          <p:nvPr/>
        </p:nvSpPr>
        <p:spPr>
          <a:xfrm>
            <a:off x="-1" y="6211664"/>
            <a:ext cx="9144000" cy="646331"/>
          </a:xfrm>
          <a:prstGeom prst="rect">
            <a:avLst/>
          </a:prstGeom>
          <a:noFill/>
        </p:spPr>
        <p:txBody>
          <a:bodyPr wrap="square" rtlCol="0">
            <a:spAutoFit/>
          </a:bodyPr>
          <a:lstStyle/>
          <a:p>
            <a:pPr>
              <a:defRPr/>
            </a:pPr>
            <a:r>
              <a:rPr lang="en-US" baseline="30000" dirty="0">
                <a:solidFill>
                  <a:prstClr val="white"/>
                </a:solidFill>
              </a:rPr>
              <a:t>1</a:t>
            </a:r>
            <a:r>
              <a:rPr lang="en-US" dirty="0">
                <a:solidFill>
                  <a:prstClr val="white"/>
                </a:solidFill>
              </a:rPr>
              <a:t> H. C. Leupold, </a:t>
            </a:r>
            <a:r>
              <a:rPr lang="en-US" i="1" dirty="0">
                <a:solidFill>
                  <a:prstClr val="white"/>
                </a:solidFill>
              </a:rPr>
              <a:t>Exposition of Isaiah, vol. 2 </a:t>
            </a:r>
            <a:r>
              <a:rPr lang="en-US" dirty="0">
                <a:solidFill>
                  <a:prstClr val="white"/>
                </a:solidFill>
              </a:rPr>
              <a:t>(pp. 62-63) </a:t>
            </a:r>
          </a:p>
          <a:p>
            <a:pPr>
              <a:defRPr/>
            </a:pPr>
            <a:r>
              <a:rPr lang="en-US" baseline="30000" dirty="0">
                <a:solidFill>
                  <a:prstClr val="white"/>
                </a:solidFill>
              </a:rPr>
              <a:t>2  </a:t>
            </a:r>
            <a:r>
              <a:rPr lang="en-US" dirty="0">
                <a:solidFill>
                  <a:prstClr val="white"/>
                </a:solidFill>
              </a:rPr>
              <a:t>Mackay, John L. – </a:t>
            </a:r>
            <a:r>
              <a:rPr lang="en-US" i="1" dirty="0">
                <a:solidFill>
                  <a:prstClr val="white"/>
                </a:solidFill>
              </a:rPr>
              <a:t>A Study Commentary on Isaiah Volume 2: Chapters 40-66 </a:t>
            </a:r>
            <a:r>
              <a:rPr lang="en-US" dirty="0">
                <a:solidFill>
                  <a:prstClr val="white"/>
                </a:solidFill>
              </a:rPr>
              <a:t>– p. 88.</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180219422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5" end="5"/>
                                            </p:txEl>
                                          </p:spTgt>
                                        </p:tgtEl>
                                        <p:attrNameLst>
                                          <p:attrName>style.visibility</p:attrName>
                                        </p:attrNameLst>
                                      </p:cBhvr>
                                      <p:to>
                                        <p:strVal val="visible"/>
                                      </p:to>
                                    </p:set>
                                    <p:anim calcmode="lin" valueType="num">
                                      <p:cBhvr>
                                        <p:cTn id="35"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35320" y="777044"/>
            <a:ext cx="9144000" cy="5133198"/>
          </a:xfrm>
        </p:spPr>
        <p:txBody>
          <a:bodyPr>
            <a:noAutofit/>
          </a:bodyPr>
          <a:lstStyle/>
          <a:p>
            <a:pPr algn="ctr"/>
            <a:r>
              <a:rPr lang="en-US" sz="8800" dirty="0"/>
              <a:t>The Citation of</a:t>
            </a:r>
            <a:br>
              <a:rPr lang="en-US" sz="8800" dirty="0"/>
            </a:br>
            <a:r>
              <a:rPr lang="en-US" sz="8800" dirty="0">
                <a:solidFill>
                  <a:srgbClr val="FFFF99"/>
                </a:solidFill>
              </a:rPr>
              <a:t>Isaiah 42:1-4 in </a:t>
            </a:r>
            <a:br>
              <a:rPr lang="en-US" sz="8800" dirty="0">
                <a:solidFill>
                  <a:srgbClr val="FFFF99"/>
                </a:solidFill>
              </a:rPr>
            </a:br>
            <a:r>
              <a:rPr lang="en-US" sz="8800" dirty="0">
                <a:solidFill>
                  <a:srgbClr val="FFFF99"/>
                </a:solidFill>
              </a:rPr>
              <a:t>Matthew 12:18-21</a:t>
            </a:r>
            <a:endParaRPr lang="en-US" sz="8800" dirty="0"/>
          </a:p>
        </p:txBody>
      </p:sp>
    </p:spTree>
    <p:extLst>
      <p:ext uri="{BB962C8B-B14F-4D97-AF65-F5344CB8AC3E}">
        <p14:creationId xmlns:p14="http://schemas.microsoft.com/office/powerpoint/2010/main" val="179315947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0"/>
            <a:ext cx="9144000" cy="2560320"/>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algn="l">
              <a:spcBef>
                <a:spcPts val="750"/>
              </a:spcBef>
              <a:defRPr/>
            </a:pPr>
            <a:r>
              <a:rPr kumimoji="0" lang="en-US" sz="24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j-cs"/>
              </a:rPr>
              <a:t>Isaiah </a:t>
            </a:r>
            <a:r>
              <a:rPr lang="en-US" sz="2400" b="0" baseline="30000" dirty="0">
                <a:solidFill>
                  <a:prstClr val="white"/>
                </a:solidFill>
                <a:latin typeface="Cambria" panose="02040503050406030204" pitchFamily="18" charset="0"/>
                <a:ea typeface="Cambria" panose="02040503050406030204" pitchFamily="18" charset="0"/>
              </a:rPr>
              <a:t>42:1</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“Here is my servant whom I support, my chosen one in whom I take pleasure. I have placed my Spirit on him; he will make just decrees for the nations. </a:t>
            </a:r>
            <a:r>
              <a:rPr lang="en-US" sz="2400" b="0" baseline="30000" dirty="0">
                <a:solidFill>
                  <a:prstClr val="white"/>
                </a:solidFill>
                <a:latin typeface="Cambria" panose="02040503050406030204" pitchFamily="18" charset="0"/>
                <a:ea typeface="Cambria" panose="02040503050406030204" pitchFamily="18" charset="0"/>
              </a:rPr>
              <a:t>2</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He will not cry out or shout; he will not publicize himself in the streets. </a:t>
            </a:r>
            <a:r>
              <a:rPr lang="en-US" sz="2400" b="0" baseline="30000" dirty="0">
                <a:solidFill>
                  <a:prstClr val="white"/>
                </a:solidFill>
                <a:latin typeface="Cambria" panose="02040503050406030204" pitchFamily="18" charset="0"/>
                <a:ea typeface="Cambria" panose="02040503050406030204" pitchFamily="18" charset="0"/>
              </a:rPr>
              <a:t>3</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A crushed reed he will not break, a dim wick he will not extinguish; he will faithfully make just decrees. </a:t>
            </a:r>
            <a:r>
              <a:rPr lang="en-US" sz="2400" b="0" baseline="30000" dirty="0">
                <a:solidFill>
                  <a:prstClr val="white"/>
                </a:solidFill>
                <a:latin typeface="Cambria" panose="02040503050406030204" pitchFamily="18" charset="0"/>
                <a:ea typeface="Cambria" panose="02040503050406030204" pitchFamily="18" charset="0"/>
              </a:rPr>
              <a:t>4</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He will not grow dim or be crushed before establishing justice on the earth; the coastlands will wait in anticipation for his </a:t>
            </a:r>
            <a:r>
              <a:rPr lang="en-US" sz="2400" b="0" i="1" dirty="0">
                <a:solidFill>
                  <a:schemeClr val="accent2">
                    <a:lumMod val="60000"/>
                    <a:lumOff val="40000"/>
                  </a:schemeClr>
                </a:solidFill>
                <a:latin typeface="Cambria" panose="02040503050406030204" pitchFamily="18" charset="0"/>
                <a:ea typeface="Cambria" panose="02040503050406030204" pitchFamily="18" charset="0"/>
              </a:rPr>
              <a:t>[instruction]</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j-cs"/>
              </a:rPr>
              <a:t>(NET)</a:t>
            </a:r>
          </a:p>
        </p:txBody>
      </p:sp>
      <p:sp>
        <p:nvSpPr>
          <p:cNvPr id="9" name="Title 1">
            <a:extLst>
              <a:ext uri="{FF2B5EF4-FFF2-40B4-BE49-F238E27FC236}">
                <a16:creationId xmlns:a16="http://schemas.microsoft.com/office/drawing/2014/main" id="{D4BD0E45-49D7-D606-9A35-208F09FEFD7D}"/>
              </a:ext>
            </a:extLst>
          </p:cNvPr>
          <p:cNvSpPr txBox="1">
            <a:spLocks/>
          </p:cNvSpPr>
          <p:nvPr/>
        </p:nvSpPr>
        <p:spPr>
          <a:xfrm>
            <a:off x="0" y="2560320"/>
            <a:ext cx="9144000" cy="3806189"/>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lvl="0" algn="l">
              <a:spcBef>
                <a:spcPts val="750"/>
              </a:spcBef>
              <a:defRPr/>
            </a:pPr>
            <a:r>
              <a:rPr kumimoji="0" lang="en-US" sz="24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rPr>
              <a:t>Mat 12:14</a:t>
            </a:r>
            <a:r>
              <a:rPr kumimoji="0" lang="en-US" sz="2400" b="0" i="1" u="none" strike="noStrike" kern="1200" cap="none" spc="0" normalizeH="0" baseline="0" noProof="0" dirty="0">
                <a:ln>
                  <a:noFill/>
                </a:ln>
                <a:solidFill>
                  <a:srgbClr val="5B9BD5">
                    <a:lumMod val="40000"/>
                    <a:lumOff val="60000"/>
                  </a:srgbClr>
                </a:solidFill>
                <a:effectLst/>
                <a:uLnTx/>
                <a:uFillTx/>
                <a:latin typeface="Cambria" panose="02040503050406030204" pitchFamily="18" charset="0"/>
                <a:ea typeface="Cambria" panose="02040503050406030204" pitchFamily="18" charset="0"/>
              </a:rPr>
              <a:t> </a:t>
            </a:r>
            <a:r>
              <a:rPr lang="en-US" sz="2400" b="0" i="1" dirty="0">
                <a:solidFill>
                  <a:srgbClr val="5B9BD5">
                    <a:lumMod val="40000"/>
                    <a:lumOff val="60000"/>
                  </a:srgbClr>
                </a:solidFill>
                <a:latin typeface="Cambria" panose="02040503050406030204" pitchFamily="18" charset="0"/>
                <a:ea typeface="Cambria" panose="02040503050406030204" pitchFamily="18" charset="0"/>
              </a:rPr>
              <a:t>But the Pharisees went out and plotted against [Jesus], as to how they could assassinate him. </a:t>
            </a:r>
            <a:r>
              <a:rPr lang="en-US" sz="2400" b="0" baseline="30000" dirty="0">
                <a:solidFill>
                  <a:prstClr val="white"/>
                </a:solidFill>
                <a:latin typeface="Cambria" panose="02040503050406030204" pitchFamily="18" charset="0"/>
                <a:ea typeface="Cambria" panose="02040503050406030204" pitchFamily="18" charset="0"/>
              </a:rPr>
              <a:t>15</a:t>
            </a:r>
            <a:r>
              <a:rPr lang="en-US" sz="2400" b="0" i="1" dirty="0">
                <a:solidFill>
                  <a:srgbClr val="5B9BD5">
                    <a:lumMod val="40000"/>
                    <a:lumOff val="60000"/>
                  </a:srgbClr>
                </a:solidFill>
                <a:latin typeface="Cambria" panose="02040503050406030204" pitchFamily="18" charset="0"/>
                <a:ea typeface="Cambria" panose="02040503050406030204" pitchFamily="18" charset="0"/>
              </a:rPr>
              <a:t> Now when Jesus learned of this, he went away from there. Great crowds followed him, and he healed them all. </a:t>
            </a:r>
            <a:r>
              <a:rPr lang="en-US" sz="2400" b="0" baseline="30000" dirty="0">
                <a:solidFill>
                  <a:prstClr val="white"/>
                </a:solidFill>
                <a:latin typeface="Cambria" panose="02040503050406030204" pitchFamily="18" charset="0"/>
                <a:ea typeface="Cambria" panose="02040503050406030204" pitchFamily="18" charset="0"/>
              </a:rPr>
              <a:t>16</a:t>
            </a:r>
            <a:r>
              <a:rPr lang="en-US" sz="2400" b="0" i="1" dirty="0">
                <a:solidFill>
                  <a:srgbClr val="5B9BD5">
                    <a:lumMod val="40000"/>
                    <a:lumOff val="60000"/>
                  </a:srgbClr>
                </a:solidFill>
                <a:latin typeface="Cambria" panose="02040503050406030204" pitchFamily="18" charset="0"/>
                <a:ea typeface="Cambria" panose="02040503050406030204" pitchFamily="18" charset="0"/>
              </a:rPr>
              <a:t> But he sternly warned them not to make him known. </a:t>
            </a:r>
            <a:r>
              <a:rPr lang="en-US" sz="2400" b="0" baseline="30000" dirty="0">
                <a:solidFill>
                  <a:prstClr val="white"/>
                </a:solidFill>
                <a:latin typeface="Cambria" panose="02040503050406030204" pitchFamily="18" charset="0"/>
                <a:ea typeface="Cambria" panose="02040503050406030204" pitchFamily="18" charset="0"/>
              </a:rPr>
              <a:t>17</a:t>
            </a:r>
            <a:r>
              <a:rPr lang="en-US" sz="2400" b="0" i="1" dirty="0">
                <a:solidFill>
                  <a:srgbClr val="5B9BD5">
                    <a:lumMod val="40000"/>
                    <a:lumOff val="60000"/>
                  </a:srgbClr>
                </a:solidFill>
                <a:latin typeface="Cambria" panose="02040503050406030204" pitchFamily="18" charset="0"/>
                <a:ea typeface="Cambria" panose="02040503050406030204" pitchFamily="18" charset="0"/>
              </a:rPr>
              <a:t> This fulfilled what was spoken by the prophet Isaiah: </a:t>
            </a:r>
            <a:r>
              <a:rPr lang="en-US" sz="2400" b="0" baseline="30000" dirty="0">
                <a:solidFill>
                  <a:prstClr val="white"/>
                </a:solidFill>
                <a:latin typeface="Cambria" panose="02040503050406030204" pitchFamily="18" charset="0"/>
                <a:ea typeface="Cambria" panose="02040503050406030204" pitchFamily="18" charset="0"/>
              </a:rPr>
              <a:t>18</a:t>
            </a:r>
            <a:r>
              <a:rPr lang="en-US" sz="2400" b="0" i="1" dirty="0">
                <a:solidFill>
                  <a:srgbClr val="5B9BD5">
                    <a:lumMod val="40000"/>
                    <a:lumOff val="60000"/>
                  </a:srgbClr>
                </a:solidFill>
                <a:latin typeface="Cambria" panose="02040503050406030204" pitchFamily="18" charset="0"/>
                <a:ea typeface="Cambria" panose="02040503050406030204" pitchFamily="18" charset="0"/>
              </a:rPr>
              <a:t> </a:t>
            </a:r>
            <a:r>
              <a:rPr lang="en-US" sz="2400" b="0" i="1" dirty="0">
                <a:solidFill>
                  <a:srgbClr val="00B0F0"/>
                </a:solidFill>
                <a:latin typeface="Cambria" panose="02040503050406030204" pitchFamily="18" charset="0"/>
                <a:ea typeface="Cambria" panose="02040503050406030204" pitchFamily="18" charset="0"/>
              </a:rPr>
              <a:t>“Here is my servant whom I have chosen, the one I love, in whom I take great delight. I will put my Spirit on him, and he will proclaim justice to the nations. </a:t>
            </a:r>
            <a:r>
              <a:rPr lang="en-US" sz="2400" b="0" baseline="30000" dirty="0">
                <a:solidFill>
                  <a:prstClr val="white"/>
                </a:solidFill>
                <a:latin typeface="Cambria" panose="02040503050406030204" pitchFamily="18" charset="0"/>
                <a:ea typeface="Cambria" panose="02040503050406030204" pitchFamily="18" charset="0"/>
              </a:rPr>
              <a:t>19</a:t>
            </a:r>
            <a:r>
              <a:rPr lang="en-US" sz="2400" b="0" i="1" dirty="0">
                <a:solidFill>
                  <a:srgbClr val="5B9BD5">
                    <a:lumMod val="40000"/>
                    <a:lumOff val="60000"/>
                  </a:srgbClr>
                </a:solidFill>
                <a:latin typeface="Cambria" panose="02040503050406030204" pitchFamily="18" charset="0"/>
                <a:ea typeface="Cambria" panose="02040503050406030204" pitchFamily="18" charset="0"/>
              </a:rPr>
              <a:t> </a:t>
            </a:r>
            <a:r>
              <a:rPr lang="en-US" sz="2400" b="0" i="1" dirty="0">
                <a:solidFill>
                  <a:srgbClr val="00B0F0"/>
                </a:solidFill>
                <a:latin typeface="Cambria" panose="02040503050406030204" pitchFamily="18" charset="0"/>
                <a:ea typeface="Cambria" panose="02040503050406030204" pitchFamily="18" charset="0"/>
              </a:rPr>
              <a:t>He will not quarrel or cry out, nor will anyone hear his voice in the streets. </a:t>
            </a:r>
            <a:r>
              <a:rPr lang="en-US" sz="2400" b="0" baseline="30000" dirty="0">
                <a:solidFill>
                  <a:prstClr val="white"/>
                </a:solidFill>
                <a:latin typeface="Cambria" panose="02040503050406030204" pitchFamily="18" charset="0"/>
                <a:ea typeface="Cambria" panose="02040503050406030204" pitchFamily="18" charset="0"/>
              </a:rPr>
              <a:t>20</a:t>
            </a:r>
            <a:r>
              <a:rPr lang="en-US" sz="2400" b="0" i="1" dirty="0">
                <a:solidFill>
                  <a:srgbClr val="5B9BD5">
                    <a:lumMod val="40000"/>
                    <a:lumOff val="60000"/>
                  </a:srgbClr>
                </a:solidFill>
                <a:latin typeface="Cambria" panose="02040503050406030204" pitchFamily="18" charset="0"/>
                <a:ea typeface="Cambria" panose="02040503050406030204" pitchFamily="18" charset="0"/>
              </a:rPr>
              <a:t> </a:t>
            </a:r>
            <a:r>
              <a:rPr lang="en-US" sz="2400" b="0" i="1" dirty="0">
                <a:solidFill>
                  <a:srgbClr val="00B0F0"/>
                </a:solidFill>
                <a:latin typeface="Cambria" panose="02040503050406030204" pitchFamily="18" charset="0"/>
                <a:ea typeface="Cambria" panose="02040503050406030204" pitchFamily="18" charset="0"/>
              </a:rPr>
              <a:t>He will not break a bruised reed or extinguish a smoldering wick, until he brings justice to victory. </a:t>
            </a:r>
            <a:r>
              <a:rPr lang="en-US" sz="2400" b="0" baseline="30000" dirty="0">
                <a:solidFill>
                  <a:prstClr val="white"/>
                </a:solidFill>
                <a:latin typeface="Cambria" panose="02040503050406030204" pitchFamily="18" charset="0"/>
                <a:ea typeface="Cambria" panose="02040503050406030204" pitchFamily="18" charset="0"/>
              </a:rPr>
              <a:t>21</a:t>
            </a:r>
            <a:r>
              <a:rPr lang="en-US" sz="2400" b="0" i="1" dirty="0">
                <a:solidFill>
                  <a:srgbClr val="00B0F0"/>
                </a:solidFill>
                <a:latin typeface="Cambria" panose="02040503050406030204" pitchFamily="18" charset="0"/>
                <a:ea typeface="Cambria" panose="02040503050406030204" pitchFamily="18" charset="0"/>
              </a:rPr>
              <a:t> And in his name the Gentiles will hope.”</a:t>
            </a:r>
            <a:r>
              <a:rPr lang="en-US" sz="2400" b="0" i="1" dirty="0">
                <a:solidFill>
                  <a:srgbClr val="5B9BD5">
                    <a:lumMod val="40000"/>
                    <a:lumOff val="60000"/>
                  </a:srgbClr>
                </a:solidFill>
                <a:latin typeface="Cambria" panose="02040503050406030204" pitchFamily="18" charset="0"/>
                <a:ea typeface="Cambria" panose="02040503050406030204" pitchFamily="18" charset="0"/>
              </a:rPr>
              <a:t> </a:t>
            </a:r>
            <a:r>
              <a:rPr kumimoji="0" lang="en-US" sz="2400" b="0" i="1" u="none" strike="noStrike" kern="1200" cap="none" spc="0" normalizeH="0" baseline="0" noProof="0" dirty="0">
                <a:ln>
                  <a:noFill/>
                </a:ln>
                <a:solidFill>
                  <a:srgbClr val="5B9BD5">
                    <a:lumMod val="40000"/>
                    <a:lumOff val="60000"/>
                  </a:srgbClr>
                </a:solidFill>
                <a:effectLst/>
                <a:uLnTx/>
                <a:uFillTx/>
                <a:latin typeface="Cambria" panose="02040503050406030204" pitchFamily="18" charset="0"/>
                <a:ea typeface="Cambria" panose="02040503050406030204" pitchFamily="18" charset="0"/>
              </a:rPr>
              <a:t>. (NET)</a:t>
            </a:r>
            <a:endParaRPr kumimoji="0" lang="en-US" sz="2400" b="0" i="0" u="none" strike="noStrike" kern="1200" cap="none" spc="0" normalizeH="0" baseline="0" noProof="0" dirty="0">
              <a:ln>
                <a:noFill/>
              </a:ln>
              <a:solidFill>
                <a:srgbClr val="5B9BD5">
                  <a:lumMod val="40000"/>
                  <a:lumOff val="60000"/>
                </a:srgbClr>
              </a:solidFill>
              <a:effectLst/>
              <a:uLnTx/>
              <a:uFillTx/>
              <a:latin typeface="Calibri" panose="020F0502020204030204"/>
              <a:ea typeface="Cambria" panose="02040503050406030204" pitchFamily="18" charset="0"/>
            </a:endParaRPr>
          </a:p>
        </p:txBody>
      </p:sp>
    </p:spTree>
    <p:extLst>
      <p:ext uri="{BB962C8B-B14F-4D97-AF65-F5344CB8AC3E}">
        <p14:creationId xmlns:p14="http://schemas.microsoft.com/office/powerpoint/2010/main" val="294398730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500" fill="hold"/>
                                        <p:tgtEl>
                                          <p:spTgt spid="9"/>
                                        </p:tgtEl>
                                        <p:attrNameLst>
                                          <p:attrName>ppt_w</p:attrName>
                                        </p:attrNameLst>
                                      </p:cBhvr>
                                      <p:tavLst>
                                        <p:tav tm="0">
                                          <p:val>
                                            <p:fltVal val="0"/>
                                          </p:val>
                                        </p:tav>
                                        <p:tav tm="100000">
                                          <p:val>
                                            <p:strVal val="#ppt_w"/>
                                          </p:val>
                                        </p:tav>
                                      </p:tavLst>
                                    </p:anim>
                                    <p:anim calcmode="lin" valueType="num">
                                      <p:cBhvr>
                                        <p:cTn id="8" dur="500" fill="hold"/>
                                        <p:tgtEl>
                                          <p:spTgt spid="9"/>
                                        </p:tgtEl>
                                        <p:attrNameLst>
                                          <p:attrName>ppt_h</p:attrName>
                                        </p:attrNameLst>
                                      </p:cBhvr>
                                      <p:tavLst>
                                        <p:tav tm="0">
                                          <p:val>
                                            <p:fltVal val="0"/>
                                          </p:val>
                                        </p:tav>
                                        <p:tav tm="100000">
                                          <p:val>
                                            <p:strVal val="#ppt_h"/>
                                          </p:val>
                                        </p:tav>
                                      </p:tavLst>
                                    </p:anim>
                                    <p:animEffect transition="in" filter="fade">
                                      <p:cBhvr>
                                        <p:cTn id="9"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325730" y="2649014"/>
            <a:ext cx="8582802" cy="3869522"/>
          </a:xfrm>
        </p:spPr>
        <p:txBody>
          <a:bodyPr>
            <a:normAutofit fontScale="85000" lnSpcReduction="20000"/>
          </a:bodyPr>
          <a:lstStyle/>
          <a:p>
            <a:r>
              <a:rPr lang="en-US" dirty="0"/>
              <a:t>In Matthew chapter 12, Matthew records that Jesus withdrew as a result of the growing hostility generated by his controversial Sabbath behavior, but he continues to draw crowds and to heal many sick people (12:15). </a:t>
            </a:r>
          </a:p>
          <a:p>
            <a:r>
              <a:rPr lang="en-US" dirty="0"/>
              <a:t>To avoid even more unwanted publicity that would fuel the opposition, he tells people to keep quiet about what he has done (12:16). </a:t>
            </a:r>
          </a:p>
          <a:p>
            <a:r>
              <a:rPr lang="en-US" dirty="0"/>
              <a:t>Matthew uniquely sees in all of this the fulfillment of </a:t>
            </a:r>
            <a:r>
              <a:rPr lang="en-US" b="1" i="1" dirty="0"/>
              <a:t>yet another </a:t>
            </a:r>
            <a:r>
              <a:rPr lang="en-US" dirty="0"/>
              <a:t>prophecy of Isaiah in </a:t>
            </a:r>
            <a:r>
              <a:rPr lang="en-US" dirty="0">
                <a:solidFill>
                  <a:srgbClr val="FFFF99"/>
                </a:solidFill>
              </a:rPr>
              <a:t>Isaiah 42:1-4</a:t>
            </a:r>
            <a:r>
              <a:rPr lang="en-US" dirty="0"/>
              <a:t>. </a:t>
            </a:r>
          </a:p>
          <a:p>
            <a:r>
              <a:rPr lang="en-US" dirty="0"/>
              <a:t>This is the longest sustained quotation of the OT in the book of Matthew. </a:t>
            </a:r>
          </a:p>
          <a:p>
            <a:endParaRPr lang="en-US" dirty="0"/>
          </a:p>
          <a:p>
            <a:endParaRPr lang="en-US" dirty="0"/>
          </a:p>
        </p:txBody>
      </p:sp>
      <p:sp>
        <p:nvSpPr>
          <p:cNvPr id="7" name="TextBox 6">
            <a:extLst>
              <a:ext uri="{FF2B5EF4-FFF2-40B4-BE49-F238E27FC236}">
                <a16:creationId xmlns:a16="http://schemas.microsoft.com/office/drawing/2014/main" id="{2C1D973C-6B9D-63A7-F3A2-DEAEE2D0EC42}"/>
              </a:ext>
            </a:extLst>
          </p:cNvPr>
          <p:cNvSpPr txBox="1"/>
          <p:nvPr/>
        </p:nvSpPr>
        <p:spPr>
          <a:xfrm>
            <a:off x="0" y="6488666"/>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G. K. Beale and D. A. Carson.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Commentary on the NT Use of the OT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(p. 42). </a:t>
            </a:r>
          </a:p>
        </p:txBody>
      </p:sp>
      <p:sp>
        <p:nvSpPr>
          <p:cNvPr id="5" name="Title 1">
            <a:extLst>
              <a:ext uri="{FF2B5EF4-FFF2-40B4-BE49-F238E27FC236}">
                <a16:creationId xmlns:a16="http://schemas.microsoft.com/office/drawing/2014/main" id="{AC370CEE-FBAE-BE1C-DF85-323E501B82C3}"/>
              </a:ext>
            </a:extLst>
          </p:cNvPr>
          <p:cNvSpPr txBox="1">
            <a:spLocks/>
          </p:cNvSpPr>
          <p:nvPr/>
        </p:nvSpPr>
        <p:spPr>
          <a:xfrm>
            <a:off x="0" y="1"/>
            <a:ext cx="9144000" cy="2571750"/>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lvl="0" algn="l">
              <a:spcBef>
                <a:spcPts val="750"/>
              </a:spcBef>
              <a:defRPr/>
            </a:pPr>
            <a:r>
              <a:rPr kumimoji="0" lang="en-US" sz="20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rPr>
              <a:t>Mat 12:14</a:t>
            </a:r>
            <a:r>
              <a:rPr kumimoji="0" lang="en-US" sz="2000" b="0" i="1" u="none" strike="noStrike" kern="1200" cap="none" spc="0" normalizeH="0" baseline="0" noProof="0" dirty="0">
                <a:ln>
                  <a:noFill/>
                </a:ln>
                <a:solidFill>
                  <a:srgbClr val="5B9BD5">
                    <a:lumMod val="40000"/>
                    <a:lumOff val="60000"/>
                  </a:srgbClr>
                </a:solidFill>
                <a:effectLst/>
                <a:uLnTx/>
                <a:uFillTx/>
                <a:latin typeface="Cambria" panose="02040503050406030204" pitchFamily="18" charset="0"/>
                <a:ea typeface="Cambria" panose="02040503050406030204" pitchFamily="18" charset="0"/>
              </a:rPr>
              <a:t> </a:t>
            </a:r>
            <a:r>
              <a:rPr lang="en-US" sz="2000" b="0" i="1" dirty="0">
                <a:solidFill>
                  <a:srgbClr val="5B9BD5">
                    <a:lumMod val="40000"/>
                    <a:lumOff val="60000"/>
                  </a:srgbClr>
                </a:solidFill>
                <a:latin typeface="Cambria" panose="02040503050406030204" pitchFamily="18" charset="0"/>
                <a:ea typeface="Cambria" panose="02040503050406030204" pitchFamily="18" charset="0"/>
              </a:rPr>
              <a:t>But the Pharisees went out and plotted against [Jesus], as to how they could assassinate him. </a:t>
            </a:r>
            <a:r>
              <a:rPr lang="en-US" sz="2000" b="0" baseline="30000" dirty="0">
                <a:solidFill>
                  <a:prstClr val="white"/>
                </a:solidFill>
                <a:latin typeface="Cambria" panose="02040503050406030204" pitchFamily="18" charset="0"/>
                <a:ea typeface="Cambria" panose="02040503050406030204" pitchFamily="18" charset="0"/>
              </a:rPr>
              <a:t>15</a:t>
            </a:r>
            <a:r>
              <a:rPr lang="en-US" sz="2000" b="0" i="1" dirty="0">
                <a:solidFill>
                  <a:srgbClr val="5B9BD5">
                    <a:lumMod val="40000"/>
                    <a:lumOff val="60000"/>
                  </a:srgbClr>
                </a:solidFill>
                <a:latin typeface="Cambria" panose="02040503050406030204" pitchFamily="18" charset="0"/>
                <a:ea typeface="Cambria" panose="02040503050406030204" pitchFamily="18" charset="0"/>
              </a:rPr>
              <a:t> Now when Jesus learned of this, he went away from there. Great crowds followed him, and he healed them all. </a:t>
            </a:r>
            <a:r>
              <a:rPr lang="en-US" sz="2000" b="0" baseline="30000" dirty="0">
                <a:solidFill>
                  <a:prstClr val="white"/>
                </a:solidFill>
                <a:latin typeface="Cambria" panose="02040503050406030204" pitchFamily="18" charset="0"/>
                <a:ea typeface="Cambria" panose="02040503050406030204" pitchFamily="18" charset="0"/>
              </a:rPr>
              <a:t>16</a:t>
            </a:r>
            <a:r>
              <a:rPr lang="en-US" sz="2000" b="0" i="1" dirty="0">
                <a:solidFill>
                  <a:srgbClr val="5B9BD5">
                    <a:lumMod val="40000"/>
                    <a:lumOff val="60000"/>
                  </a:srgbClr>
                </a:solidFill>
                <a:latin typeface="Cambria" panose="02040503050406030204" pitchFamily="18" charset="0"/>
                <a:ea typeface="Cambria" panose="02040503050406030204" pitchFamily="18" charset="0"/>
              </a:rPr>
              <a:t> But he sternly warned them not to make him known. </a:t>
            </a:r>
            <a:r>
              <a:rPr lang="en-US" sz="2000" b="0" baseline="30000" dirty="0">
                <a:solidFill>
                  <a:prstClr val="white"/>
                </a:solidFill>
                <a:latin typeface="Cambria" panose="02040503050406030204" pitchFamily="18" charset="0"/>
                <a:ea typeface="Cambria" panose="02040503050406030204" pitchFamily="18" charset="0"/>
              </a:rPr>
              <a:t>17</a:t>
            </a:r>
            <a:r>
              <a:rPr lang="en-US" sz="2000" b="0" i="1" dirty="0">
                <a:solidFill>
                  <a:srgbClr val="5B9BD5">
                    <a:lumMod val="40000"/>
                    <a:lumOff val="60000"/>
                  </a:srgbClr>
                </a:solidFill>
                <a:latin typeface="Cambria" panose="02040503050406030204" pitchFamily="18" charset="0"/>
                <a:ea typeface="Cambria" panose="02040503050406030204" pitchFamily="18" charset="0"/>
              </a:rPr>
              <a:t> This fulfilled what was spoken by the prophet Isaiah: </a:t>
            </a:r>
            <a:r>
              <a:rPr lang="en-US" sz="2000" b="0" baseline="30000" dirty="0">
                <a:solidFill>
                  <a:prstClr val="white"/>
                </a:solidFill>
                <a:latin typeface="Cambria" panose="02040503050406030204" pitchFamily="18" charset="0"/>
                <a:ea typeface="Cambria" panose="02040503050406030204" pitchFamily="18" charset="0"/>
              </a:rPr>
              <a:t>18</a:t>
            </a:r>
            <a:r>
              <a:rPr lang="en-US" sz="2000" b="0" i="1" dirty="0">
                <a:solidFill>
                  <a:srgbClr val="5B9BD5">
                    <a:lumMod val="40000"/>
                    <a:lumOff val="60000"/>
                  </a:srgbClr>
                </a:solidFill>
                <a:latin typeface="Cambria" panose="02040503050406030204" pitchFamily="18" charset="0"/>
                <a:ea typeface="Cambria" panose="02040503050406030204" pitchFamily="18" charset="0"/>
              </a:rPr>
              <a:t> </a:t>
            </a:r>
            <a:r>
              <a:rPr lang="en-US" sz="2000" b="0" i="1" dirty="0">
                <a:solidFill>
                  <a:srgbClr val="00B0F0"/>
                </a:solidFill>
                <a:latin typeface="Cambria" panose="02040503050406030204" pitchFamily="18" charset="0"/>
                <a:ea typeface="Cambria" panose="02040503050406030204" pitchFamily="18" charset="0"/>
              </a:rPr>
              <a:t>“Here is my servant whom I have chosen, the one I love, in whom I take great delight. I will put my Spirit on him, and he will proclaim justice to the nations. </a:t>
            </a:r>
            <a:r>
              <a:rPr lang="en-US" sz="2000" b="0" baseline="30000" dirty="0">
                <a:solidFill>
                  <a:prstClr val="white"/>
                </a:solidFill>
                <a:latin typeface="Cambria" panose="02040503050406030204" pitchFamily="18" charset="0"/>
                <a:ea typeface="Cambria" panose="02040503050406030204" pitchFamily="18" charset="0"/>
              </a:rPr>
              <a:t>19</a:t>
            </a:r>
            <a:r>
              <a:rPr lang="en-US" sz="2000" b="0" i="1" dirty="0">
                <a:solidFill>
                  <a:srgbClr val="5B9BD5">
                    <a:lumMod val="40000"/>
                    <a:lumOff val="60000"/>
                  </a:srgbClr>
                </a:solidFill>
                <a:latin typeface="Cambria" panose="02040503050406030204" pitchFamily="18" charset="0"/>
                <a:ea typeface="Cambria" panose="02040503050406030204" pitchFamily="18" charset="0"/>
              </a:rPr>
              <a:t> </a:t>
            </a:r>
            <a:r>
              <a:rPr lang="en-US" sz="2000" b="0" i="1" dirty="0">
                <a:solidFill>
                  <a:srgbClr val="00B0F0"/>
                </a:solidFill>
                <a:latin typeface="Cambria" panose="02040503050406030204" pitchFamily="18" charset="0"/>
                <a:ea typeface="Cambria" panose="02040503050406030204" pitchFamily="18" charset="0"/>
              </a:rPr>
              <a:t>He will not quarrel or cry out, nor will anyone hear his voice in the streets. </a:t>
            </a:r>
            <a:r>
              <a:rPr lang="en-US" sz="2000" b="0" baseline="30000" dirty="0">
                <a:solidFill>
                  <a:prstClr val="white"/>
                </a:solidFill>
                <a:latin typeface="Cambria" panose="02040503050406030204" pitchFamily="18" charset="0"/>
                <a:ea typeface="Cambria" panose="02040503050406030204" pitchFamily="18" charset="0"/>
              </a:rPr>
              <a:t>20</a:t>
            </a:r>
            <a:r>
              <a:rPr lang="en-US" sz="2000" b="0" i="1" dirty="0">
                <a:solidFill>
                  <a:srgbClr val="5B9BD5">
                    <a:lumMod val="40000"/>
                    <a:lumOff val="60000"/>
                  </a:srgbClr>
                </a:solidFill>
                <a:latin typeface="Cambria" panose="02040503050406030204" pitchFamily="18" charset="0"/>
                <a:ea typeface="Cambria" panose="02040503050406030204" pitchFamily="18" charset="0"/>
              </a:rPr>
              <a:t> </a:t>
            </a:r>
            <a:r>
              <a:rPr lang="en-US" sz="2000" b="0" i="1" dirty="0">
                <a:solidFill>
                  <a:srgbClr val="00B0F0"/>
                </a:solidFill>
                <a:latin typeface="Cambria" panose="02040503050406030204" pitchFamily="18" charset="0"/>
                <a:ea typeface="Cambria" panose="02040503050406030204" pitchFamily="18" charset="0"/>
              </a:rPr>
              <a:t>He will not break a bruised reed or extinguish a smoldering wick, until he brings justice to victory. </a:t>
            </a:r>
            <a:r>
              <a:rPr lang="en-US" sz="2000" b="0" baseline="30000" dirty="0">
                <a:solidFill>
                  <a:prstClr val="white"/>
                </a:solidFill>
                <a:latin typeface="Cambria" panose="02040503050406030204" pitchFamily="18" charset="0"/>
                <a:ea typeface="Cambria" panose="02040503050406030204" pitchFamily="18" charset="0"/>
              </a:rPr>
              <a:t>21</a:t>
            </a:r>
            <a:r>
              <a:rPr lang="en-US" sz="2000" b="0" i="1" dirty="0">
                <a:solidFill>
                  <a:srgbClr val="00B0F0"/>
                </a:solidFill>
                <a:latin typeface="Cambria" panose="02040503050406030204" pitchFamily="18" charset="0"/>
                <a:ea typeface="Cambria" panose="02040503050406030204" pitchFamily="18" charset="0"/>
              </a:rPr>
              <a:t> And in his name the Gentiles will hope.”</a:t>
            </a:r>
            <a:r>
              <a:rPr lang="en-US" sz="2000" b="0" i="1" dirty="0">
                <a:solidFill>
                  <a:srgbClr val="5B9BD5">
                    <a:lumMod val="40000"/>
                    <a:lumOff val="60000"/>
                  </a:srgbClr>
                </a:solidFill>
                <a:latin typeface="Cambria" panose="02040503050406030204" pitchFamily="18" charset="0"/>
                <a:ea typeface="Cambria" panose="02040503050406030204" pitchFamily="18" charset="0"/>
              </a:rPr>
              <a:t> </a:t>
            </a:r>
            <a:r>
              <a:rPr kumimoji="0" lang="en-US" sz="2000" b="0" i="1" u="none" strike="noStrike" kern="1200" cap="none" spc="0" normalizeH="0" baseline="0" noProof="0" dirty="0">
                <a:ln>
                  <a:noFill/>
                </a:ln>
                <a:solidFill>
                  <a:srgbClr val="5B9BD5">
                    <a:lumMod val="40000"/>
                    <a:lumOff val="60000"/>
                  </a:srgbClr>
                </a:solidFill>
                <a:effectLst/>
                <a:uLnTx/>
                <a:uFillTx/>
                <a:latin typeface="Cambria" panose="02040503050406030204" pitchFamily="18" charset="0"/>
                <a:ea typeface="Cambria" panose="02040503050406030204" pitchFamily="18" charset="0"/>
              </a:rPr>
              <a:t>. (NET)</a:t>
            </a:r>
            <a:endParaRPr kumimoji="0" lang="en-US" sz="2000" b="0" i="0" u="none" strike="noStrike" kern="1200" cap="none" spc="0" normalizeH="0" baseline="0" noProof="0" dirty="0">
              <a:ln>
                <a:noFill/>
              </a:ln>
              <a:solidFill>
                <a:srgbClr val="5B9BD5">
                  <a:lumMod val="40000"/>
                  <a:lumOff val="60000"/>
                </a:srgbClr>
              </a:solidFill>
              <a:effectLst/>
              <a:uLnTx/>
              <a:uFillTx/>
              <a:latin typeface="Calibri" panose="020F0502020204030204"/>
              <a:ea typeface="Cambria" panose="02040503050406030204" pitchFamily="18" charset="0"/>
            </a:endParaRPr>
          </a:p>
        </p:txBody>
      </p:sp>
    </p:spTree>
    <p:extLst>
      <p:ext uri="{BB962C8B-B14F-4D97-AF65-F5344CB8AC3E}">
        <p14:creationId xmlns:p14="http://schemas.microsoft.com/office/powerpoint/2010/main" val="397419062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325730" y="2637239"/>
            <a:ext cx="8582802" cy="3924463"/>
          </a:xfrm>
        </p:spPr>
        <p:txBody>
          <a:bodyPr>
            <a:normAutofit fontScale="92500" lnSpcReduction="20000"/>
          </a:bodyPr>
          <a:lstStyle/>
          <a:p>
            <a:r>
              <a:rPr lang="en-US" dirty="0"/>
              <a:t>The Messiah, whom God loves, whom God’s Spirit anoints will come in humility, neither fighting to get his way nor resisting his opposition, but gently and quietly carrying out his mission (12:18a, 19a, 20a). </a:t>
            </a:r>
          </a:p>
          <a:p>
            <a:r>
              <a:rPr lang="en-US" dirty="0"/>
              <a:t>“</a:t>
            </a:r>
            <a:r>
              <a:rPr lang="en-US" i="1" dirty="0">
                <a:solidFill>
                  <a:schemeClr val="accent1">
                    <a:lumMod val="40000"/>
                    <a:lumOff val="60000"/>
                  </a:schemeClr>
                </a:solidFill>
                <a:latin typeface="Cambria" panose="02040503050406030204" pitchFamily="18" charset="0"/>
                <a:ea typeface="Cambria" panose="02040503050406030204" pitchFamily="18" charset="0"/>
              </a:rPr>
              <a:t>nor will anyone hear his voice in the streets</a:t>
            </a:r>
            <a:r>
              <a:rPr lang="en-US" dirty="0"/>
              <a:t>” (12:19b) means that few will respond adequately, not that he never speaks publicly. </a:t>
            </a:r>
          </a:p>
          <a:p>
            <a:r>
              <a:rPr lang="en-US" dirty="0"/>
              <a:t>Nevertheless, this Messiah’s mission displays divine power and ultimately will lead to the universal triumph of God’s kingdom (12:18b, 20b– 21). </a:t>
            </a:r>
          </a:p>
          <a:p>
            <a:endParaRPr lang="en-US" dirty="0"/>
          </a:p>
        </p:txBody>
      </p:sp>
      <p:sp>
        <p:nvSpPr>
          <p:cNvPr id="7" name="TextBox 6">
            <a:extLst>
              <a:ext uri="{FF2B5EF4-FFF2-40B4-BE49-F238E27FC236}">
                <a16:creationId xmlns:a16="http://schemas.microsoft.com/office/drawing/2014/main" id="{2C1D973C-6B9D-63A7-F3A2-DEAEE2D0EC42}"/>
              </a:ext>
            </a:extLst>
          </p:cNvPr>
          <p:cNvSpPr txBox="1"/>
          <p:nvPr/>
        </p:nvSpPr>
        <p:spPr>
          <a:xfrm>
            <a:off x="0" y="6488666"/>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G. K. Beale and D. A. Carson.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Commentary on the NT Use of the OT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(p. 42). </a:t>
            </a:r>
          </a:p>
        </p:txBody>
      </p:sp>
      <p:sp>
        <p:nvSpPr>
          <p:cNvPr id="5" name="Title 1">
            <a:extLst>
              <a:ext uri="{FF2B5EF4-FFF2-40B4-BE49-F238E27FC236}">
                <a16:creationId xmlns:a16="http://schemas.microsoft.com/office/drawing/2014/main" id="{AC370CEE-FBAE-BE1C-DF85-323E501B82C3}"/>
              </a:ext>
            </a:extLst>
          </p:cNvPr>
          <p:cNvSpPr txBox="1">
            <a:spLocks/>
          </p:cNvSpPr>
          <p:nvPr/>
        </p:nvSpPr>
        <p:spPr>
          <a:xfrm>
            <a:off x="0" y="1"/>
            <a:ext cx="9144000" cy="2571750"/>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lvl="0" algn="l">
              <a:spcBef>
                <a:spcPts val="750"/>
              </a:spcBef>
              <a:defRPr/>
            </a:pPr>
            <a:r>
              <a:rPr kumimoji="0" lang="en-US" sz="20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rPr>
              <a:t>Mat 12:14</a:t>
            </a:r>
            <a:r>
              <a:rPr kumimoji="0" lang="en-US" sz="2000" b="0" i="1" u="none" strike="noStrike" kern="1200" cap="none" spc="0" normalizeH="0" baseline="0" noProof="0" dirty="0">
                <a:ln>
                  <a:noFill/>
                </a:ln>
                <a:solidFill>
                  <a:srgbClr val="5B9BD5">
                    <a:lumMod val="40000"/>
                    <a:lumOff val="60000"/>
                  </a:srgbClr>
                </a:solidFill>
                <a:effectLst/>
                <a:uLnTx/>
                <a:uFillTx/>
                <a:latin typeface="Cambria" panose="02040503050406030204" pitchFamily="18" charset="0"/>
                <a:ea typeface="Cambria" panose="02040503050406030204" pitchFamily="18" charset="0"/>
              </a:rPr>
              <a:t> </a:t>
            </a:r>
            <a:r>
              <a:rPr lang="en-US" sz="2000" b="0" i="1" dirty="0">
                <a:solidFill>
                  <a:srgbClr val="5B9BD5">
                    <a:lumMod val="40000"/>
                    <a:lumOff val="60000"/>
                  </a:srgbClr>
                </a:solidFill>
                <a:latin typeface="Cambria" panose="02040503050406030204" pitchFamily="18" charset="0"/>
                <a:ea typeface="Cambria" panose="02040503050406030204" pitchFamily="18" charset="0"/>
              </a:rPr>
              <a:t>But the Pharisees went out and plotted against [Jesus], as to how they could assassinate him. </a:t>
            </a:r>
            <a:r>
              <a:rPr lang="en-US" sz="2000" b="0" baseline="30000" dirty="0">
                <a:solidFill>
                  <a:prstClr val="white"/>
                </a:solidFill>
                <a:latin typeface="Cambria" panose="02040503050406030204" pitchFamily="18" charset="0"/>
                <a:ea typeface="Cambria" panose="02040503050406030204" pitchFamily="18" charset="0"/>
              </a:rPr>
              <a:t>15</a:t>
            </a:r>
            <a:r>
              <a:rPr lang="en-US" sz="2000" b="0" i="1" dirty="0">
                <a:solidFill>
                  <a:srgbClr val="5B9BD5">
                    <a:lumMod val="40000"/>
                    <a:lumOff val="60000"/>
                  </a:srgbClr>
                </a:solidFill>
                <a:latin typeface="Cambria" panose="02040503050406030204" pitchFamily="18" charset="0"/>
                <a:ea typeface="Cambria" panose="02040503050406030204" pitchFamily="18" charset="0"/>
              </a:rPr>
              <a:t> Now when Jesus learned of this, he went away from there. Great crowds followed him, and he healed them all. </a:t>
            </a:r>
            <a:r>
              <a:rPr lang="en-US" sz="2000" b="0" baseline="30000" dirty="0">
                <a:solidFill>
                  <a:prstClr val="white"/>
                </a:solidFill>
                <a:latin typeface="Cambria" panose="02040503050406030204" pitchFamily="18" charset="0"/>
                <a:ea typeface="Cambria" panose="02040503050406030204" pitchFamily="18" charset="0"/>
              </a:rPr>
              <a:t>16</a:t>
            </a:r>
            <a:r>
              <a:rPr lang="en-US" sz="2000" b="0" i="1" dirty="0">
                <a:solidFill>
                  <a:srgbClr val="5B9BD5">
                    <a:lumMod val="40000"/>
                    <a:lumOff val="60000"/>
                  </a:srgbClr>
                </a:solidFill>
                <a:latin typeface="Cambria" panose="02040503050406030204" pitchFamily="18" charset="0"/>
                <a:ea typeface="Cambria" panose="02040503050406030204" pitchFamily="18" charset="0"/>
              </a:rPr>
              <a:t> But he sternly warned them not to make him known. </a:t>
            </a:r>
            <a:r>
              <a:rPr lang="en-US" sz="2000" b="0" baseline="30000" dirty="0">
                <a:solidFill>
                  <a:prstClr val="white"/>
                </a:solidFill>
                <a:latin typeface="Cambria" panose="02040503050406030204" pitchFamily="18" charset="0"/>
                <a:ea typeface="Cambria" panose="02040503050406030204" pitchFamily="18" charset="0"/>
              </a:rPr>
              <a:t>17</a:t>
            </a:r>
            <a:r>
              <a:rPr lang="en-US" sz="2000" b="0" i="1" dirty="0">
                <a:solidFill>
                  <a:srgbClr val="5B9BD5">
                    <a:lumMod val="40000"/>
                    <a:lumOff val="60000"/>
                  </a:srgbClr>
                </a:solidFill>
                <a:latin typeface="Cambria" panose="02040503050406030204" pitchFamily="18" charset="0"/>
                <a:ea typeface="Cambria" panose="02040503050406030204" pitchFamily="18" charset="0"/>
              </a:rPr>
              <a:t> This fulfilled what was spoken by the prophet Isaiah: </a:t>
            </a:r>
            <a:r>
              <a:rPr lang="en-US" sz="2000" b="0" baseline="30000" dirty="0">
                <a:solidFill>
                  <a:prstClr val="white"/>
                </a:solidFill>
                <a:latin typeface="Cambria" panose="02040503050406030204" pitchFamily="18" charset="0"/>
                <a:ea typeface="Cambria" panose="02040503050406030204" pitchFamily="18" charset="0"/>
              </a:rPr>
              <a:t>18</a:t>
            </a:r>
            <a:r>
              <a:rPr lang="en-US" sz="2000" b="0" i="1" dirty="0">
                <a:solidFill>
                  <a:srgbClr val="5B9BD5">
                    <a:lumMod val="40000"/>
                    <a:lumOff val="60000"/>
                  </a:srgbClr>
                </a:solidFill>
                <a:latin typeface="Cambria" panose="02040503050406030204" pitchFamily="18" charset="0"/>
                <a:ea typeface="Cambria" panose="02040503050406030204" pitchFamily="18" charset="0"/>
              </a:rPr>
              <a:t> </a:t>
            </a:r>
            <a:r>
              <a:rPr lang="en-US" sz="2000" b="0" i="1" dirty="0">
                <a:solidFill>
                  <a:srgbClr val="00B0F0"/>
                </a:solidFill>
                <a:latin typeface="Cambria" panose="02040503050406030204" pitchFamily="18" charset="0"/>
                <a:ea typeface="Cambria" panose="02040503050406030204" pitchFamily="18" charset="0"/>
              </a:rPr>
              <a:t>“Here is my servant whom I have chosen, the one I love, in whom I take great delight. I will put my Spirit on him, and he will proclaim justice to the nations. </a:t>
            </a:r>
            <a:r>
              <a:rPr lang="en-US" sz="2000" b="0" baseline="30000" dirty="0">
                <a:solidFill>
                  <a:prstClr val="white"/>
                </a:solidFill>
                <a:latin typeface="Cambria" panose="02040503050406030204" pitchFamily="18" charset="0"/>
                <a:ea typeface="Cambria" panose="02040503050406030204" pitchFamily="18" charset="0"/>
              </a:rPr>
              <a:t>19</a:t>
            </a:r>
            <a:r>
              <a:rPr lang="en-US" sz="2000" b="0" i="1" dirty="0">
                <a:solidFill>
                  <a:srgbClr val="5B9BD5">
                    <a:lumMod val="40000"/>
                    <a:lumOff val="60000"/>
                  </a:srgbClr>
                </a:solidFill>
                <a:latin typeface="Cambria" panose="02040503050406030204" pitchFamily="18" charset="0"/>
                <a:ea typeface="Cambria" panose="02040503050406030204" pitchFamily="18" charset="0"/>
              </a:rPr>
              <a:t> </a:t>
            </a:r>
            <a:r>
              <a:rPr lang="en-US" sz="2000" b="0" i="1" dirty="0">
                <a:solidFill>
                  <a:srgbClr val="00B0F0"/>
                </a:solidFill>
                <a:latin typeface="Cambria" panose="02040503050406030204" pitchFamily="18" charset="0"/>
                <a:ea typeface="Cambria" panose="02040503050406030204" pitchFamily="18" charset="0"/>
              </a:rPr>
              <a:t>He will not quarrel or cry out, nor will anyone hear his voice in the streets. </a:t>
            </a:r>
            <a:r>
              <a:rPr lang="en-US" sz="2000" b="0" baseline="30000" dirty="0">
                <a:solidFill>
                  <a:prstClr val="white"/>
                </a:solidFill>
                <a:latin typeface="Cambria" panose="02040503050406030204" pitchFamily="18" charset="0"/>
                <a:ea typeface="Cambria" panose="02040503050406030204" pitchFamily="18" charset="0"/>
              </a:rPr>
              <a:t>20</a:t>
            </a:r>
            <a:r>
              <a:rPr lang="en-US" sz="2000" b="0" i="1" dirty="0">
                <a:solidFill>
                  <a:srgbClr val="5B9BD5">
                    <a:lumMod val="40000"/>
                    <a:lumOff val="60000"/>
                  </a:srgbClr>
                </a:solidFill>
                <a:latin typeface="Cambria" panose="02040503050406030204" pitchFamily="18" charset="0"/>
                <a:ea typeface="Cambria" panose="02040503050406030204" pitchFamily="18" charset="0"/>
              </a:rPr>
              <a:t> </a:t>
            </a:r>
            <a:r>
              <a:rPr lang="en-US" sz="2000" b="0" i="1" dirty="0">
                <a:solidFill>
                  <a:srgbClr val="00B0F0"/>
                </a:solidFill>
                <a:latin typeface="Cambria" panose="02040503050406030204" pitchFamily="18" charset="0"/>
                <a:ea typeface="Cambria" panose="02040503050406030204" pitchFamily="18" charset="0"/>
              </a:rPr>
              <a:t>He will not break a bruised reed or extinguish a smoldering wick, until he brings justice to victory. </a:t>
            </a:r>
            <a:r>
              <a:rPr lang="en-US" sz="2000" b="0" baseline="30000" dirty="0">
                <a:solidFill>
                  <a:prstClr val="white"/>
                </a:solidFill>
                <a:latin typeface="Cambria" panose="02040503050406030204" pitchFamily="18" charset="0"/>
                <a:ea typeface="Cambria" panose="02040503050406030204" pitchFamily="18" charset="0"/>
              </a:rPr>
              <a:t>21</a:t>
            </a:r>
            <a:r>
              <a:rPr lang="en-US" sz="2000" b="0" i="1" dirty="0">
                <a:solidFill>
                  <a:srgbClr val="00B0F0"/>
                </a:solidFill>
                <a:latin typeface="Cambria" panose="02040503050406030204" pitchFamily="18" charset="0"/>
                <a:ea typeface="Cambria" panose="02040503050406030204" pitchFamily="18" charset="0"/>
              </a:rPr>
              <a:t> And in his name the Gentiles will hope.”</a:t>
            </a:r>
            <a:r>
              <a:rPr lang="en-US" sz="2000" b="0" i="1" dirty="0">
                <a:solidFill>
                  <a:srgbClr val="5B9BD5">
                    <a:lumMod val="40000"/>
                    <a:lumOff val="60000"/>
                  </a:srgbClr>
                </a:solidFill>
                <a:latin typeface="Cambria" panose="02040503050406030204" pitchFamily="18" charset="0"/>
                <a:ea typeface="Cambria" panose="02040503050406030204" pitchFamily="18" charset="0"/>
              </a:rPr>
              <a:t> </a:t>
            </a:r>
            <a:r>
              <a:rPr kumimoji="0" lang="en-US" sz="2000" b="0" i="1" u="none" strike="noStrike" kern="1200" cap="none" spc="0" normalizeH="0" baseline="0" noProof="0" dirty="0">
                <a:ln>
                  <a:noFill/>
                </a:ln>
                <a:solidFill>
                  <a:srgbClr val="5B9BD5">
                    <a:lumMod val="40000"/>
                    <a:lumOff val="60000"/>
                  </a:srgbClr>
                </a:solidFill>
                <a:effectLst/>
                <a:uLnTx/>
                <a:uFillTx/>
                <a:latin typeface="Cambria" panose="02040503050406030204" pitchFamily="18" charset="0"/>
                <a:ea typeface="Cambria" panose="02040503050406030204" pitchFamily="18" charset="0"/>
              </a:rPr>
              <a:t>. (NET)</a:t>
            </a:r>
            <a:endParaRPr kumimoji="0" lang="en-US" sz="2000" b="0" i="0" u="none" strike="noStrike" kern="1200" cap="none" spc="0" normalizeH="0" baseline="0" noProof="0" dirty="0">
              <a:ln>
                <a:noFill/>
              </a:ln>
              <a:solidFill>
                <a:srgbClr val="5B9BD5">
                  <a:lumMod val="40000"/>
                  <a:lumOff val="60000"/>
                </a:srgbClr>
              </a:solidFill>
              <a:effectLst/>
              <a:uLnTx/>
              <a:uFillTx/>
              <a:latin typeface="Calibri" panose="020F0502020204030204"/>
              <a:ea typeface="Cambria" panose="02040503050406030204" pitchFamily="18" charset="0"/>
            </a:endParaRPr>
          </a:p>
        </p:txBody>
      </p:sp>
    </p:spTree>
    <p:extLst>
      <p:ext uri="{BB962C8B-B14F-4D97-AF65-F5344CB8AC3E}">
        <p14:creationId xmlns:p14="http://schemas.microsoft.com/office/powerpoint/2010/main" val="136279404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325730" y="2731770"/>
            <a:ext cx="8582802" cy="3786765"/>
          </a:xfrm>
        </p:spPr>
        <p:txBody>
          <a:bodyPr>
            <a:normAutofit fontScale="92500"/>
          </a:bodyPr>
          <a:lstStyle/>
          <a:p>
            <a:r>
              <a:rPr lang="en-US" dirty="0"/>
              <a:t>The story of Jesus in his first advent is the story of gentleness, of mercy, of nonviolence, and of love. </a:t>
            </a:r>
          </a:p>
          <a:p>
            <a:r>
              <a:rPr lang="en-US" dirty="0"/>
              <a:t>It is in this way that God’s judgment come to victory. </a:t>
            </a:r>
          </a:p>
          <a:p>
            <a:r>
              <a:rPr lang="en-US" dirty="0"/>
              <a:t>The healings of 12:15 foreshadow this triumph.</a:t>
            </a:r>
          </a:p>
          <a:p>
            <a:r>
              <a:rPr lang="en-US" dirty="0"/>
              <a:t>The next episode in Matthew will illustrate it even more forcefully as Jesus confronts the demonically possessed and demonstrates his power over the devil’s domain (12:22-32).</a:t>
            </a:r>
          </a:p>
          <a:p>
            <a:endParaRPr lang="en-US" dirty="0"/>
          </a:p>
          <a:p>
            <a:endParaRPr lang="en-US" dirty="0"/>
          </a:p>
          <a:p>
            <a:endParaRPr lang="en-US" dirty="0"/>
          </a:p>
        </p:txBody>
      </p:sp>
      <p:sp>
        <p:nvSpPr>
          <p:cNvPr id="7" name="TextBox 6">
            <a:extLst>
              <a:ext uri="{FF2B5EF4-FFF2-40B4-BE49-F238E27FC236}">
                <a16:creationId xmlns:a16="http://schemas.microsoft.com/office/drawing/2014/main" id="{2C1D973C-6B9D-63A7-F3A2-DEAEE2D0EC42}"/>
              </a:ext>
            </a:extLst>
          </p:cNvPr>
          <p:cNvSpPr txBox="1"/>
          <p:nvPr/>
        </p:nvSpPr>
        <p:spPr>
          <a:xfrm>
            <a:off x="0" y="6488666"/>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G. K. Beale and D. A. Carson.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Commentary on the NT Use of the OT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(p. 42). </a:t>
            </a:r>
          </a:p>
        </p:txBody>
      </p:sp>
      <p:sp>
        <p:nvSpPr>
          <p:cNvPr id="5" name="Title 1">
            <a:extLst>
              <a:ext uri="{FF2B5EF4-FFF2-40B4-BE49-F238E27FC236}">
                <a16:creationId xmlns:a16="http://schemas.microsoft.com/office/drawing/2014/main" id="{AC370CEE-FBAE-BE1C-DF85-323E501B82C3}"/>
              </a:ext>
            </a:extLst>
          </p:cNvPr>
          <p:cNvSpPr txBox="1">
            <a:spLocks/>
          </p:cNvSpPr>
          <p:nvPr/>
        </p:nvSpPr>
        <p:spPr>
          <a:xfrm>
            <a:off x="0" y="1"/>
            <a:ext cx="9144000" cy="2571750"/>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lvl="0" algn="l">
              <a:spcBef>
                <a:spcPts val="750"/>
              </a:spcBef>
              <a:defRPr/>
            </a:pPr>
            <a:r>
              <a:rPr kumimoji="0" lang="en-US" sz="20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rPr>
              <a:t>Mat 12:14</a:t>
            </a:r>
            <a:r>
              <a:rPr kumimoji="0" lang="en-US" sz="2000" b="0" i="1" u="none" strike="noStrike" kern="1200" cap="none" spc="0" normalizeH="0" baseline="0" noProof="0" dirty="0">
                <a:ln>
                  <a:noFill/>
                </a:ln>
                <a:solidFill>
                  <a:srgbClr val="5B9BD5">
                    <a:lumMod val="40000"/>
                    <a:lumOff val="60000"/>
                  </a:srgbClr>
                </a:solidFill>
                <a:effectLst/>
                <a:uLnTx/>
                <a:uFillTx/>
                <a:latin typeface="Cambria" panose="02040503050406030204" pitchFamily="18" charset="0"/>
                <a:ea typeface="Cambria" panose="02040503050406030204" pitchFamily="18" charset="0"/>
              </a:rPr>
              <a:t> </a:t>
            </a:r>
            <a:r>
              <a:rPr lang="en-US" sz="2000" b="0" i="1" dirty="0">
                <a:solidFill>
                  <a:srgbClr val="5B9BD5">
                    <a:lumMod val="40000"/>
                    <a:lumOff val="60000"/>
                  </a:srgbClr>
                </a:solidFill>
                <a:latin typeface="Cambria" panose="02040503050406030204" pitchFamily="18" charset="0"/>
                <a:ea typeface="Cambria" panose="02040503050406030204" pitchFamily="18" charset="0"/>
              </a:rPr>
              <a:t>But the Pharisees went out and plotted against [Jesus], as to how they could assassinate him. </a:t>
            </a:r>
            <a:r>
              <a:rPr lang="en-US" sz="2000" b="0" baseline="30000" dirty="0">
                <a:solidFill>
                  <a:prstClr val="white"/>
                </a:solidFill>
                <a:latin typeface="Cambria" panose="02040503050406030204" pitchFamily="18" charset="0"/>
                <a:ea typeface="Cambria" panose="02040503050406030204" pitchFamily="18" charset="0"/>
              </a:rPr>
              <a:t>15</a:t>
            </a:r>
            <a:r>
              <a:rPr lang="en-US" sz="2000" b="0" i="1" dirty="0">
                <a:solidFill>
                  <a:srgbClr val="5B9BD5">
                    <a:lumMod val="40000"/>
                    <a:lumOff val="60000"/>
                  </a:srgbClr>
                </a:solidFill>
                <a:latin typeface="Cambria" panose="02040503050406030204" pitchFamily="18" charset="0"/>
                <a:ea typeface="Cambria" panose="02040503050406030204" pitchFamily="18" charset="0"/>
              </a:rPr>
              <a:t> Now when Jesus learned of this, he went away from there. Great crowds followed him, and he healed them all. </a:t>
            </a:r>
            <a:r>
              <a:rPr lang="en-US" sz="2000" b="0" baseline="30000" dirty="0">
                <a:solidFill>
                  <a:prstClr val="white"/>
                </a:solidFill>
                <a:latin typeface="Cambria" panose="02040503050406030204" pitchFamily="18" charset="0"/>
                <a:ea typeface="Cambria" panose="02040503050406030204" pitchFamily="18" charset="0"/>
              </a:rPr>
              <a:t>16</a:t>
            </a:r>
            <a:r>
              <a:rPr lang="en-US" sz="2000" b="0" i="1" dirty="0">
                <a:solidFill>
                  <a:srgbClr val="5B9BD5">
                    <a:lumMod val="40000"/>
                    <a:lumOff val="60000"/>
                  </a:srgbClr>
                </a:solidFill>
                <a:latin typeface="Cambria" panose="02040503050406030204" pitchFamily="18" charset="0"/>
                <a:ea typeface="Cambria" panose="02040503050406030204" pitchFamily="18" charset="0"/>
              </a:rPr>
              <a:t> But he sternly warned them not to make him known. </a:t>
            </a:r>
            <a:r>
              <a:rPr lang="en-US" sz="2000" b="0" baseline="30000" dirty="0">
                <a:solidFill>
                  <a:prstClr val="white"/>
                </a:solidFill>
                <a:latin typeface="Cambria" panose="02040503050406030204" pitchFamily="18" charset="0"/>
                <a:ea typeface="Cambria" panose="02040503050406030204" pitchFamily="18" charset="0"/>
              </a:rPr>
              <a:t>17</a:t>
            </a:r>
            <a:r>
              <a:rPr lang="en-US" sz="2000" b="0" i="1" dirty="0">
                <a:solidFill>
                  <a:srgbClr val="5B9BD5">
                    <a:lumMod val="40000"/>
                    <a:lumOff val="60000"/>
                  </a:srgbClr>
                </a:solidFill>
                <a:latin typeface="Cambria" panose="02040503050406030204" pitchFamily="18" charset="0"/>
                <a:ea typeface="Cambria" panose="02040503050406030204" pitchFamily="18" charset="0"/>
              </a:rPr>
              <a:t> This fulfilled what was spoken by the prophet Isaiah: </a:t>
            </a:r>
            <a:r>
              <a:rPr lang="en-US" sz="2000" b="0" baseline="30000" dirty="0">
                <a:solidFill>
                  <a:prstClr val="white"/>
                </a:solidFill>
                <a:latin typeface="Cambria" panose="02040503050406030204" pitchFamily="18" charset="0"/>
                <a:ea typeface="Cambria" panose="02040503050406030204" pitchFamily="18" charset="0"/>
              </a:rPr>
              <a:t>18</a:t>
            </a:r>
            <a:r>
              <a:rPr lang="en-US" sz="2000" b="0" i="1" dirty="0">
                <a:solidFill>
                  <a:srgbClr val="5B9BD5">
                    <a:lumMod val="40000"/>
                    <a:lumOff val="60000"/>
                  </a:srgbClr>
                </a:solidFill>
                <a:latin typeface="Cambria" panose="02040503050406030204" pitchFamily="18" charset="0"/>
                <a:ea typeface="Cambria" panose="02040503050406030204" pitchFamily="18" charset="0"/>
              </a:rPr>
              <a:t> </a:t>
            </a:r>
            <a:r>
              <a:rPr lang="en-US" sz="2000" b="0" i="1" dirty="0">
                <a:solidFill>
                  <a:srgbClr val="00B0F0"/>
                </a:solidFill>
                <a:latin typeface="Cambria" panose="02040503050406030204" pitchFamily="18" charset="0"/>
                <a:ea typeface="Cambria" panose="02040503050406030204" pitchFamily="18" charset="0"/>
              </a:rPr>
              <a:t>“Here is my servant whom I have chosen, the one I love, in whom I take great delight. I will put my Spirit on him, and he will proclaim justice to the nations. </a:t>
            </a:r>
            <a:r>
              <a:rPr lang="en-US" sz="2000" b="0" baseline="30000" dirty="0">
                <a:solidFill>
                  <a:prstClr val="white"/>
                </a:solidFill>
                <a:latin typeface="Cambria" panose="02040503050406030204" pitchFamily="18" charset="0"/>
                <a:ea typeface="Cambria" panose="02040503050406030204" pitchFamily="18" charset="0"/>
              </a:rPr>
              <a:t>19</a:t>
            </a:r>
            <a:r>
              <a:rPr lang="en-US" sz="2000" b="0" i="1" dirty="0">
                <a:solidFill>
                  <a:srgbClr val="5B9BD5">
                    <a:lumMod val="40000"/>
                    <a:lumOff val="60000"/>
                  </a:srgbClr>
                </a:solidFill>
                <a:latin typeface="Cambria" panose="02040503050406030204" pitchFamily="18" charset="0"/>
                <a:ea typeface="Cambria" panose="02040503050406030204" pitchFamily="18" charset="0"/>
              </a:rPr>
              <a:t> </a:t>
            </a:r>
            <a:r>
              <a:rPr lang="en-US" sz="2000" b="0" i="1" dirty="0">
                <a:solidFill>
                  <a:srgbClr val="00B0F0"/>
                </a:solidFill>
                <a:latin typeface="Cambria" panose="02040503050406030204" pitchFamily="18" charset="0"/>
                <a:ea typeface="Cambria" panose="02040503050406030204" pitchFamily="18" charset="0"/>
              </a:rPr>
              <a:t>He will not quarrel or cry out, nor will anyone hear his voice in the streets. </a:t>
            </a:r>
            <a:r>
              <a:rPr lang="en-US" sz="2000" b="0" baseline="30000" dirty="0">
                <a:solidFill>
                  <a:prstClr val="white"/>
                </a:solidFill>
                <a:latin typeface="Cambria" panose="02040503050406030204" pitchFamily="18" charset="0"/>
                <a:ea typeface="Cambria" panose="02040503050406030204" pitchFamily="18" charset="0"/>
              </a:rPr>
              <a:t>20</a:t>
            </a:r>
            <a:r>
              <a:rPr lang="en-US" sz="2000" b="0" i="1" dirty="0">
                <a:solidFill>
                  <a:srgbClr val="5B9BD5">
                    <a:lumMod val="40000"/>
                    <a:lumOff val="60000"/>
                  </a:srgbClr>
                </a:solidFill>
                <a:latin typeface="Cambria" panose="02040503050406030204" pitchFamily="18" charset="0"/>
                <a:ea typeface="Cambria" panose="02040503050406030204" pitchFamily="18" charset="0"/>
              </a:rPr>
              <a:t> </a:t>
            </a:r>
            <a:r>
              <a:rPr lang="en-US" sz="2000" b="0" i="1" dirty="0">
                <a:solidFill>
                  <a:srgbClr val="00B0F0"/>
                </a:solidFill>
                <a:latin typeface="Cambria" panose="02040503050406030204" pitchFamily="18" charset="0"/>
                <a:ea typeface="Cambria" panose="02040503050406030204" pitchFamily="18" charset="0"/>
              </a:rPr>
              <a:t>He will not break a bruised reed or extinguish a smoldering wick, until he brings justice to victory. </a:t>
            </a:r>
            <a:r>
              <a:rPr lang="en-US" sz="2000" b="0" baseline="30000" dirty="0">
                <a:solidFill>
                  <a:prstClr val="white"/>
                </a:solidFill>
                <a:latin typeface="Cambria" panose="02040503050406030204" pitchFamily="18" charset="0"/>
                <a:ea typeface="Cambria" panose="02040503050406030204" pitchFamily="18" charset="0"/>
              </a:rPr>
              <a:t>21</a:t>
            </a:r>
            <a:r>
              <a:rPr lang="en-US" sz="2000" b="0" i="1" dirty="0">
                <a:solidFill>
                  <a:srgbClr val="00B0F0"/>
                </a:solidFill>
                <a:latin typeface="Cambria" panose="02040503050406030204" pitchFamily="18" charset="0"/>
                <a:ea typeface="Cambria" panose="02040503050406030204" pitchFamily="18" charset="0"/>
              </a:rPr>
              <a:t> And in his name the Gentiles will hope.”</a:t>
            </a:r>
            <a:r>
              <a:rPr lang="en-US" sz="2000" b="0" i="1" dirty="0">
                <a:solidFill>
                  <a:srgbClr val="5B9BD5">
                    <a:lumMod val="40000"/>
                    <a:lumOff val="60000"/>
                  </a:srgbClr>
                </a:solidFill>
                <a:latin typeface="Cambria" panose="02040503050406030204" pitchFamily="18" charset="0"/>
                <a:ea typeface="Cambria" panose="02040503050406030204" pitchFamily="18" charset="0"/>
              </a:rPr>
              <a:t> </a:t>
            </a:r>
            <a:r>
              <a:rPr kumimoji="0" lang="en-US" sz="2000" b="0" i="1" u="none" strike="noStrike" kern="1200" cap="none" spc="0" normalizeH="0" baseline="0" noProof="0" dirty="0">
                <a:ln>
                  <a:noFill/>
                </a:ln>
                <a:solidFill>
                  <a:srgbClr val="5B9BD5">
                    <a:lumMod val="40000"/>
                    <a:lumOff val="60000"/>
                  </a:srgbClr>
                </a:solidFill>
                <a:effectLst/>
                <a:uLnTx/>
                <a:uFillTx/>
                <a:latin typeface="Cambria" panose="02040503050406030204" pitchFamily="18" charset="0"/>
                <a:ea typeface="Cambria" panose="02040503050406030204" pitchFamily="18" charset="0"/>
              </a:rPr>
              <a:t>. (NET)</a:t>
            </a:r>
            <a:endParaRPr kumimoji="0" lang="en-US" sz="2000" b="0" i="0" u="none" strike="noStrike" kern="1200" cap="none" spc="0" normalizeH="0" baseline="0" noProof="0" dirty="0">
              <a:ln>
                <a:noFill/>
              </a:ln>
              <a:solidFill>
                <a:srgbClr val="5B9BD5">
                  <a:lumMod val="40000"/>
                  <a:lumOff val="60000"/>
                </a:srgbClr>
              </a:solidFill>
              <a:effectLst/>
              <a:uLnTx/>
              <a:uFillTx/>
              <a:latin typeface="Calibri" panose="020F0502020204030204"/>
              <a:ea typeface="Cambria" panose="02040503050406030204" pitchFamily="18" charset="0"/>
            </a:endParaRPr>
          </a:p>
        </p:txBody>
      </p:sp>
    </p:spTree>
    <p:extLst>
      <p:ext uri="{BB962C8B-B14F-4D97-AF65-F5344CB8AC3E}">
        <p14:creationId xmlns:p14="http://schemas.microsoft.com/office/powerpoint/2010/main" val="305750700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1"/>
            <a:ext cx="9144000" cy="1188719"/>
          </a:xfrm>
        </p:spPr>
        <p:txBody>
          <a:bodyPr>
            <a:noAutofit/>
          </a:bodyPr>
          <a:lstStyle/>
          <a:p>
            <a:r>
              <a:rPr lang="en-US" sz="4400" dirty="0"/>
              <a:t>Next Time</a:t>
            </a:r>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364974" y="1284315"/>
            <a:ext cx="8525487" cy="5353398"/>
          </a:xfrm>
        </p:spPr>
        <p:txBody>
          <a:bodyPr>
            <a:normAutofit/>
          </a:bodyPr>
          <a:lstStyle/>
          <a:p>
            <a:pPr marL="0" indent="0">
              <a:buNone/>
            </a:pPr>
            <a:r>
              <a:rPr lang="en-US" sz="3600" dirty="0"/>
              <a:t>I plan to look at </a:t>
            </a:r>
            <a:r>
              <a:rPr lang="en-US" sz="3200" dirty="0"/>
              <a:t>The </a:t>
            </a:r>
            <a:r>
              <a:rPr lang="en-US" sz="3200" b="1" i="1" dirty="0"/>
              <a:t>Commissioning</a:t>
            </a:r>
            <a:r>
              <a:rPr lang="en-US" sz="3200" dirty="0"/>
              <a:t> of the Servant </a:t>
            </a:r>
            <a:r>
              <a:rPr lang="en-US" sz="3200" dirty="0">
                <a:solidFill>
                  <a:srgbClr val="FFFF99"/>
                </a:solidFill>
              </a:rPr>
              <a:t>(Isaiah 42:5-9)</a:t>
            </a:r>
          </a:p>
        </p:txBody>
      </p:sp>
    </p:spTree>
    <p:extLst>
      <p:ext uri="{BB962C8B-B14F-4D97-AF65-F5344CB8AC3E}">
        <p14:creationId xmlns:p14="http://schemas.microsoft.com/office/powerpoint/2010/main" val="329181996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4" name="Rectangle 3"/>
          <p:cNvSpPr/>
          <p:nvPr/>
        </p:nvSpPr>
        <p:spPr>
          <a:xfrm>
            <a:off x="152400" y="6519446"/>
            <a:ext cx="8915400" cy="338554"/>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prstClr val="black"/>
                </a:solidFill>
                <a:effectLst/>
                <a:uLnTx/>
                <a:uFillTx/>
                <a:latin typeface="Calibri"/>
                <a:ea typeface="+mn-ea"/>
                <a:cs typeface="+mn-cs"/>
                <a:hlinkClick r:id="rId4"/>
              </a:rPr>
              <a:t>https://www.weareteachers.com/moving-beyond-classroom-discussions/</a:t>
            </a:r>
            <a:r>
              <a:rPr kumimoji="0" lang="en-US" sz="1600" b="0" i="0" u="none" strike="noStrike" kern="1200" cap="none" spc="0" normalizeH="0" baseline="0" noProof="0">
                <a:ln>
                  <a:noFill/>
                </a:ln>
                <a:solidFill>
                  <a:prstClr val="black"/>
                </a:solidFill>
                <a:effectLst/>
                <a:uLnTx/>
                <a:uFillTx/>
                <a:latin typeface="Calibri"/>
                <a:ea typeface="+mn-ea"/>
                <a:cs typeface="+mn-cs"/>
              </a:rPr>
              <a:t> </a:t>
            </a:r>
          </a:p>
        </p:txBody>
      </p:sp>
      <p:sp>
        <p:nvSpPr>
          <p:cNvPr id="7" name="Title 2"/>
          <p:cNvSpPr>
            <a:spLocks noGrp="1"/>
          </p:cNvSpPr>
          <p:nvPr>
            <p:ph type="title"/>
          </p:nvPr>
        </p:nvSpPr>
        <p:spPr>
          <a:xfrm>
            <a:off x="0" y="25879"/>
            <a:ext cx="9144000" cy="1269521"/>
          </a:xfrm>
          <a:effectLst/>
        </p:spPr>
        <p:txBody>
          <a:bodyPr>
            <a:noAutofit/>
          </a:bodyPr>
          <a:lstStyle/>
          <a:p>
            <a:r>
              <a:rPr lang="en-US" sz="6600" b="1">
                <a:solidFill>
                  <a:schemeClr val="bg1"/>
                </a:solidFill>
                <a:effectLst>
                  <a:glow rad="139700">
                    <a:srgbClr val="C00000">
                      <a:alpha val="40000"/>
                    </a:srgbClr>
                  </a:glow>
                  <a:outerShdw blurRad="114300" dist="38100" dir="13500000" algn="br" rotWithShape="0">
                    <a:prstClr val="black"/>
                  </a:outerShdw>
                </a:effectLst>
              </a:rPr>
              <a:t>Class Discussion Time</a:t>
            </a:r>
            <a:endParaRPr lang="en-US" sz="4000" b="1">
              <a:ln w="12700">
                <a:solidFill>
                  <a:schemeClr val="tx2">
                    <a:satMod val="155000"/>
                  </a:schemeClr>
                </a:solidFill>
                <a:prstDash val="solid"/>
              </a:ln>
              <a:solidFill>
                <a:schemeClr val="bg1"/>
              </a:solidFill>
              <a:effectLst>
                <a:glow rad="139700">
                  <a:srgbClr val="C00000">
                    <a:alpha val="40000"/>
                  </a:srgbClr>
                </a:glow>
                <a:outerShdw blurRad="114300" dist="38100" dir="13500000" algn="br" rotWithShape="0">
                  <a:prstClr val="black"/>
                </a:outerShdw>
              </a:effectLst>
            </a:endParaRPr>
          </a:p>
        </p:txBody>
      </p:sp>
    </p:spTree>
    <p:extLst>
      <p:ext uri="{BB962C8B-B14F-4D97-AF65-F5344CB8AC3E}">
        <p14:creationId xmlns:p14="http://schemas.microsoft.com/office/powerpoint/2010/main" val="399202700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3"/>
            <a:ext cx="9144000" cy="1263674"/>
          </a:xfrm>
        </p:spPr>
        <p:txBody>
          <a:bodyPr>
            <a:noAutofit/>
          </a:bodyPr>
          <a:lstStyle/>
          <a:p>
            <a:r>
              <a:rPr lang="en-US" sz="4400" dirty="0"/>
              <a:t>The Servant – the LORD’s Answer to the World’s Plight (42:1-9)</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51019" y="1334317"/>
            <a:ext cx="9034114" cy="5078256"/>
          </a:xfrm>
        </p:spPr>
        <p:txBody>
          <a:bodyPr>
            <a:normAutofit/>
          </a:bodyPr>
          <a:lstStyle/>
          <a:p>
            <a:pPr marL="571500" indent="-342900">
              <a:spcBef>
                <a:spcPts val="600"/>
              </a:spcBef>
            </a:pPr>
            <a:r>
              <a:rPr lang="en-US" dirty="0"/>
              <a:t>Isaiah has told his readers how the LORD was going to raise up a </a:t>
            </a:r>
            <a:r>
              <a:rPr lang="en-US" b="1" i="1" dirty="0"/>
              <a:t>conqueror</a:t>
            </a:r>
            <a:r>
              <a:rPr lang="en-US" dirty="0"/>
              <a:t> to carry out his purposes. </a:t>
            </a:r>
          </a:p>
          <a:p>
            <a:pPr marL="571500" indent="-342900">
              <a:spcBef>
                <a:spcPts val="600"/>
              </a:spcBef>
            </a:pPr>
            <a:r>
              <a:rPr lang="en-US" dirty="0"/>
              <a:t>As the book of Isaiah unfolds, we see the crucial and </a:t>
            </a:r>
            <a:r>
              <a:rPr lang="en-US" b="1" i="1" dirty="0"/>
              <a:t>paradoxical</a:t>
            </a:r>
            <a:r>
              <a:rPr lang="en-US" dirty="0"/>
              <a:t> role the Servant will have in bringing the LORD’s plan to completion for his people Israel—and for the whole world.</a:t>
            </a:r>
          </a:p>
          <a:p>
            <a:pPr marL="571500" indent="-342900">
              <a:spcBef>
                <a:spcPts val="600"/>
              </a:spcBef>
            </a:pPr>
            <a:r>
              <a:rPr lang="en-US" dirty="0"/>
              <a:t>We will be covering this text in </a:t>
            </a:r>
            <a:r>
              <a:rPr lang="en-US" b="1" i="1" dirty="0"/>
              <a:t>two</a:t>
            </a:r>
            <a:r>
              <a:rPr lang="en-US" dirty="0"/>
              <a:t> parts:</a:t>
            </a:r>
          </a:p>
          <a:p>
            <a:pPr marL="914400" lvl="1" indent="-342900">
              <a:spcBef>
                <a:spcPts val="600"/>
              </a:spcBef>
            </a:pPr>
            <a:r>
              <a:rPr lang="en-US" dirty="0"/>
              <a:t>This week: The </a:t>
            </a:r>
            <a:r>
              <a:rPr lang="en-US" b="1" i="1" dirty="0"/>
              <a:t>Presentation</a:t>
            </a:r>
            <a:r>
              <a:rPr lang="en-US" dirty="0"/>
              <a:t> of the Servant </a:t>
            </a:r>
            <a:r>
              <a:rPr lang="en-US" dirty="0">
                <a:solidFill>
                  <a:srgbClr val="FFFF99"/>
                </a:solidFill>
              </a:rPr>
              <a:t>(42:1-4)</a:t>
            </a:r>
          </a:p>
          <a:p>
            <a:pPr marL="914400" lvl="1" indent="-342900">
              <a:spcBef>
                <a:spcPts val="600"/>
              </a:spcBef>
            </a:pPr>
            <a:r>
              <a:rPr lang="en-US" dirty="0"/>
              <a:t>Next week: The </a:t>
            </a:r>
            <a:r>
              <a:rPr lang="en-US" b="1" i="1" dirty="0"/>
              <a:t>Commissioning</a:t>
            </a:r>
            <a:r>
              <a:rPr lang="en-US" dirty="0"/>
              <a:t> of the Servant </a:t>
            </a:r>
            <a:r>
              <a:rPr lang="en-US" dirty="0">
                <a:solidFill>
                  <a:srgbClr val="FFFF99"/>
                </a:solidFill>
              </a:rPr>
              <a:t>(42:5-9)</a:t>
            </a:r>
          </a:p>
        </p:txBody>
      </p:sp>
      <p:sp>
        <p:nvSpPr>
          <p:cNvPr id="4" name="TextBox 3">
            <a:extLst>
              <a:ext uri="{FF2B5EF4-FFF2-40B4-BE49-F238E27FC236}">
                <a16:creationId xmlns:a16="http://schemas.microsoft.com/office/drawing/2014/main" id="{491AF8F3-CBB7-52CF-1C18-DC1FB0362DD9}"/>
              </a:ext>
            </a:extLst>
          </p:cNvPr>
          <p:cNvSpPr txBox="1"/>
          <p:nvPr/>
        </p:nvSpPr>
        <p:spPr>
          <a:xfrm>
            <a:off x="-3924" y="6488665"/>
            <a:ext cx="9144000" cy="369332"/>
          </a:xfrm>
          <a:prstGeom prst="rect">
            <a:avLst/>
          </a:prstGeom>
          <a:noFill/>
        </p:spPr>
        <p:txBody>
          <a:bodyPr wrap="square" rtlCol="0">
            <a:spAutoFit/>
          </a:bodyPr>
          <a:lstStyle/>
          <a:p>
            <a:pPr>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Mackay, John L. –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A Study Commentary on Isaiah Volume 2: Chapters 40-66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p. 82.</a:t>
            </a:r>
          </a:p>
        </p:txBody>
      </p:sp>
    </p:spTree>
    <p:extLst>
      <p:ext uri="{BB962C8B-B14F-4D97-AF65-F5344CB8AC3E}">
        <p14:creationId xmlns:p14="http://schemas.microsoft.com/office/powerpoint/2010/main" val="298378434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3"/>
            <a:ext cx="9144000" cy="598322"/>
          </a:xfrm>
        </p:spPr>
        <p:txBody>
          <a:bodyPr>
            <a:normAutofit fontScale="90000"/>
          </a:bodyPr>
          <a:lstStyle/>
          <a:p>
            <a:r>
              <a:rPr lang="en-US" sz="4000" b="1" dirty="0"/>
              <a:t>Class Discussion Time</a:t>
            </a:r>
          </a:p>
        </p:txBody>
      </p:sp>
      <p:sp>
        <p:nvSpPr>
          <p:cNvPr id="4" name="Content Placeholder 3"/>
          <p:cNvSpPr>
            <a:spLocks noGrp="1"/>
          </p:cNvSpPr>
          <p:nvPr>
            <p:ph idx="1"/>
          </p:nvPr>
        </p:nvSpPr>
        <p:spPr>
          <a:xfrm>
            <a:off x="31630" y="722101"/>
            <a:ext cx="8991600" cy="6135900"/>
          </a:xfrm>
        </p:spPr>
        <p:txBody>
          <a:bodyPr>
            <a:normAutofit/>
          </a:bodyPr>
          <a:lstStyle/>
          <a:p>
            <a:r>
              <a:rPr lang="en-US" sz="3200" dirty="0"/>
              <a:t>We saw in today’s lesson that Jesus as the LORD’s servant will not allow a </a:t>
            </a:r>
            <a:r>
              <a:rPr lang="en-US" sz="3200" i="1" dirty="0">
                <a:solidFill>
                  <a:srgbClr val="0000FF"/>
                </a:solidFill>
                <a:latin typeface="Cambria" panose="02040503050406030204" pitchFamily="18" charset="0"/>
                <a:ea typeface="Cambria" panose="02040503050406030204" pitchFamily="18" charset="0"/>
              </a:rPr>
              <a:t>crushed reed </a:t>
            </a:r>
            <a:r>
              <a:rPr lang="en-US" sz="3200" dirty="0"/>
              <a:t>to be broken or a </a:t>
            </a:r>
            <a:r>
              <a:rPr lang="en-US" sz="3200" i="1" dirty="0">
                <a:solidFill>
                  <a:srgbClr val="0000FF"/>
                </a:solidFill>
                <a:latin typeface="Cambria" panose="02040503050406030204" pitchFamily="18" charset="0"/>
                <a:ea typeface="Cambria" panose="02040503050406030204" pitchFamily="18" charset="0"/>
              </a:rPr>
              <a:t>dim wick</a:t>
            </a:r>
            <a:r>
              <a:rPr lang="en-US" sz="3200" dirty="0">
                <a:solidFill>
                  <a:srgbClr val="0000FF"/>
                </a:solidFill>
              </a:rPr>
              <a:t> </a:t>
            </a:r>
            <a:r>
              <a:rPr lang="en-US" sz="3200" dirty="0"/>
              <a:t>to be extinguished.</a:t>
            </a:r>
          </a:p>
          <a:p>
            <a:r>
              <a:rPr lang="en-US" sz="3200" dirty="0"/>
              <a:t>All of us go through period in our Christian life where feel as though we are a crushed reed of dim wick.</a:t>
            </a:r>
          </a:p>
          <a:p>
            <a:r>
              <a:rPr lang="en-US" sz="3200" dirty="0"/>
              <a:t>Can you think of a time in your Christian life where you felt like this, and, in the midst of that time you experienced the LORD’s hand moving in your life in such a way that you were comforted and kept from being utterly broken.</a:t>
            </a:r>
          </a:p>
          <a:p>
            <a:endParaRPr lang="en-US" sz="3200" dirty="0"/>
          </a:p>
          <a:p>
            <a:endParaRPr lang="en-US" sz="3200" dirty="0"/>
          </a:p>
          <a:p>
            <a:endParaRPr lang="en-US" sz="3200" dirty="0"/>
          </a:p>
          <a:p>
            <a:endParaRPr lang="en-US" dirty="0"/>
          </a:p>
        </p:txBody>
      </p:sp>
    </p:spTree>
    <p:extLst>
      <p:ext uri="{BB962C8B-B14F-4D97-AF65-F5344CB8AC3E}">
        <p14:creationId xmlns:p14="http://schemas.microsoft.com/office/powerpoint/2010/main" val="206806058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3"/>
            <a:ext cx="9144000" cy="598322"/>
          </a:xfrm>
        </p:spPr>
        <p:txBody>
          <a:bodyPr>
            <a:normAutofit fontScale="90000"/>
          </a:bodyPr>
          <a:lstStyle/>
          <a:p>
            <a:r>
              <a:rPr lang="en-US" sz="4000" b="1" dirty="0"/>
              <a:t>Class Discussion Time</a:t>
            </a:r>
          </a:p>
        </p:txBody>
      </p:sp>
      <p:sp>
        <p:nvSpPr>
          <p:cNvPr id="4" name="Content Placeholder 3"/>
          <p:cNvSpPr>
            <a:spLocks noGrp="1"/>
          </p:cNvSpPr>
          <p:nvPr>
            <p:ph idx="1"/>
          </p:nvPr>
        </p:nvSpPr>
        <p:spPr>
          <a:xfrm>
            <a:off x="31630" y="722101"/>
            <a:ext cx="8991600" cy="6135900"/>
          </a:xfrm>
        </p:spPr>
        <p:txBody>
          <a:bodyPr>
            <a:normAutofit/>
          </a:bodyPr>
          <a:lstStyle/>
          <a:p>
            <a:r>
              <a:rPr lang="en-US" sz="3200" dirty="0"/>
              <a:t>Our passage today described the kind of </a:t>
            </a:r>
            <a:r>
              <a:rPr lang="en-US" sz="3200" i="1" dirty="0">
                <a:solidFill>
                  <a:srgbClr val="0000FF"/>
                </a:solidFill>
                <a:latin typeface="Cambria" panose="02040503050406030204" pitchFamily="18" charset="0"/>
                <a:ea typeface="Cambria" panose="02040503050406030204" pitchFamily="18" charset="0"/>
              </a:rPr>
              <a:t>justice</a:t>
            </a:r>
            <a:r>
              <a:rPr lang="en-US" sz="3200" dirty="0"/>
              <a:t> that the LORD’s servant will establish when </a:t>
            </a:r>
            <a:r>
              <a:rPr lang="en-US" sz="3200" b="1" i="1" dirty="0"/>
              <a:t>he</a:t>
            </a:r>
            <a:r>
              <a:rPr lang="en-US" sz="3200" dirty="0"/>
              <a:t> reigns on the earth.</a:t>
            </a:r>
          </a:p>
          <a:p>
            <a:r>
              <a:rPr lang="en-US" sz="3200" dirty="0"/>
              <a:t>Does the twisting and perversion of justice that we experience so much of in our day give you a longing for </a:t>
            </a:r>
            <a:r>
              <a:rPr lang="en-US" sz="3200" b="1" i="1" dirty="0"/>
              <a:t>real</a:t>
            </a:r>
            <a:r>
              <a:rPr lang="en-US" sz="3200" dirty="0"/>
              <a:t> justice? The kind that only the LORD can provide?</a:t>
            </a:r>
          </a:p>
          <a:p>
            <a:endParaRPr lang="en-US" sz="3200" dirty="0"/>
          </a:p>
          <a:p>
            <a:endParaRPr lang="en-US" sz="3200" dirty="0"/>
          </a:p>
          <a:p>
            <a:endParaRPr lang="en-US" sz="3200" dirty="0"/>
          </a:p>
          <a:p>
            <a:endParaRPr lang="en-US" dirty="0"/>
          </a:p>
        </p:txBody>
      </p:sp>
    </p:spTree>
    <p:extLst>
      <p:ext uri="{BB962C8B-B14F-4D97-AF65-F5344CB8AC3E}">
        <p14:creationId xmlns:p14="http://schemas.microsoft.com/office/powerpoint/2010/main" val="202822430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3"/>
            <a:ext cx="9144000" cy="1432431"/>
          </a:xfrm>
        </p:spPr>
        <p:txBody>
          <a:bodyPr>
            <a:noAutofit/>
          </a:bodyPr>
          <a:lstStyle/>
          <a:p>
            <a:pPr marL="458788" indent="-458788"/>
            <a:r>
              <a:rPr lang="en-US" dirty="0"/>
              <a:t>The Presentation of the Servant </a:t>
            </a:r>
            <a:r>
              <a:rPr lang="en-US" dirty="0">
                <a:solidFill>
                  <a:srgbClr val="FFFF99"/>
                </a:solidFill>
              </a:rPr>
              <a:t>(42:1–4)</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196223" y="1561936"/>
            <a:ext cx="8849665" cy="5141047"/>
          </a:xfrm>
        </p:spPr>
        <p:txBody>
          <a:bodyPr>
            <a:normAutofit lnSpcReduction="10000"/>
          </a:bodyPr>
          <a:lstStyle/>
          <a:p>
            <a:pPr marL="0" indent="0">
              <a:buNone/>
            </a:pPr>
            <a:r>
              <a:rPr lang="en-US" sz="3600" baseline="30000" dirty="0">
                <a:latin typeface="Cambria" panose="02040503050406030204" pitchFamily="18" charset="0"/>
                <a:ea typeface="Cambria" panose="02040503050406030204" pitchFamily="18" charset="0"/>
              </a:rPr>
              <a:t>42:1</a:t>
            </a:r>
            <a:r>
              <a:rPr lang="en-US" sz="36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“Here is my servant whom I support, my chosen one in whom I take pleasure. I have placed my Spirit on him; he will make just decrees for the nations. </a:t>
            </a:r>
            <a:r>
              <a:rPr lang="en-US" sz="3600" baseline="30000" dirty="0">
                <a:latin typeface="Cambria" panose="02040503050406030204" pitchFamily="18" charset="0"/>
                <a:ea typeface="Cambria" panose="02040503050406030204" pitchFamily="18" charset="0"/>
              </a:rPr>
              <a:t>2</a:t>
            </a:r>
            <a:r>
              <a:rPr lang="en-US" sz="36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He will not cry out or shout; he will not publicize himself in the streets. </a:t>
            </a:r>
            <a:r>
              <a:rPr lang="en-US" sz="3600" baseline="30000" dirty="0">
                <a:latin typeface="Cambria" panose="02040503050406030204" pitchFamily="18" charset="0"/>
                <a:ea typeface="Cambria" panose="02040503050406030204" pitchFamily="18" charset="0"/>
              </a:rPr>
              <a:t>3</a:t>
            </a:r>
            <a:r>
              <a:rPr lang="en-US" sz="36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A crushed reed he will not break, a dim wick he will not extinguish; he will faithfully make just decrees. </a:t>
            </a:r>
            <a:r>
              <a:rPr lang="en-US" sz="3600" baseline="30000" dirty="0">
                <a:latin typeface="Cambria" panose="02040503050406030204" pitchFamily="18" charset="0"/>
                <a:ea typeface="Cambria" panose="02040503050406030204" pitchFamily="18" charset="0"/>
              </a:rPr>
              <a:t>4</a:t>
            </a:r>
            <a:r>
              <a:rPr lang="en-US" sz="36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He will not grow dim or be crushed before establishing justice on the earth; the coastlands will wait in anticipation for his [instruction].”</a:t>
            </a:r>
          </a:p>
        </p:txBody>
      </p:sp>
    </p:spTree>
    <p:extLst>
      <p:ext uri="{BB962C8B-B14F-4D97-AF65-F5344CB8AC3E}">
        <p14:creationId xmlns:p14="http://schemas.microsoft.com/office/powerpoint/2010/main" val="293443513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5"/>
            <a:ext cx="9144000" cy="1193031"/>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latin typeface="Cambria" panose="02040503050406030204" pitchFamily="18" charset="0"/>
                <a:ea typeface="Cambria" panose="02040503050406030204" pitchFamily="18" charset="0"/>
              </a:rPr>
              <a:t>42:1</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“Here is </a:t>
            </a:r>
            <a:r>
              <a:rPr lang="en-US" sz="2400" i="1" u="none" strike="noStrike" baseline="0" dirty="0">
                <a:solidFill>
                  <a:schemeClr val="accent2"/>
                </a:solidFill>
                <a:latin typeface="Cambria" panose="02040503050406030204" pitchFamily="18" charset="0"/>
                <a:ea typeface="Cambria" panose="02040503050406030204" pitchFamily="18" charset="0"/>
              </a:rPr>
              <a:t>my servant </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whom I support, my chosen one in whom I take pleasure. I have placed my Spirit on him; he will make just decrees for the nations. </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18788" y="1350016"/>
            <a:ext cx="8706423" cy="5105726"/>
          </a:xfrm>
        </p:spPr>
        <p:txBody>
          <a:bodyPr>
            <a:normAutofit fontScale="92500" lnSpcReduction="20000"/>
          </a:bodyPr>
          <a:lstStyle/>
          <a:p>
            <a:r>
              <a:rPr lang="en-US" dirty="0"/>
              <a:t>Here in verse 1, it’s </a:t>
            </a:r>
            <a:r>
              <a:rPr lang="en-US" b="1" i="1" dirty="0"/>
              <a:t>the LORD </a:t>
            </a:r>
            <a:r>
              <a:rPr lang="en-US" dirty="0"/>
              <a:t>who is speaking as he refers to “</a:t>
            </a:r>
            <a:r>
              <a:rPr lang="en-US" i="1" dirty="0">
                <a:solidFill>
                  <a:schemeClr val="accent2">
                    <a:lumMod val="60000"/>
                    <a:lumOff val="40000"/>
                  </a:schemeClr>
                </a:solidFill>
                <a:latin typeface="Cambria" panose="02040503050406030204" pitchFamily="18" charset="0"/>
                <a:ea typeface="Cambria" panose="02040503050406030204" pitchFamily="18" charset="0"/>
              </a:rPr>
              <a:t>my servant</a:t>
            </a:r>
            <a:r>
              <a:rPr lang="en-US" dirty="0"/>
              <a:t>” – often known as “the servant of the LORD”</a:t>
            </a:r>
          </a:p>
          <a:p>
            <a:r>
              <a:rPr lang="en-US" dirty="0"/>
              <a:t>The “servant of the LORD” is one of the richest themes in the book of Isaiah, and it lies right at the heart of his message as it moves to its climax in this second major section of the book. </a:t>
            </a:r>
          </a:p>
          <a:p>
            <a:r>
              <a:rPr lang="en-US" dirty="0"/>
              <a:t>Of course, there have been </a:t>
            </a:r>
            <a:r>
              <a:rPr lang="en-US" b="1" i="1" dirty="0"/>
              <a:t>several</a:t>
            </a:r>
            <a:r>
              <a:rPr lang="en-US" dirty="0"/>
              <a:t> uses of this term in the book of Isaiah </a:t>
            </a:r>
            <a:r>
              <a:rPr lang="en-US" b="1" i="1" dirty="0"/>
              <a:t>prior</a:t>
            </a:r>
            <a:r>
              <a:rPr lang="en-US" dirty="0"/>
              <a:t> this point.</a:t>
            </a:r>
          </a:p>
          <a:p>
            <a:r>
              <a:rPr lang="en-US" dirty="0"/>
              <a:t>For example, in Isaiah  20:3 the LORD refers to </a:t>
            </a:r>
            <a:r>
              <a:rPr lang="en-US" b="1" i="1" dirty="0"/>
              <a:t>Isaiah</a:t>
            </a:r>
            <a:r>
              <a:rPr lang="en-US" dirty="0"/>
              <a:t> as “</a:t>
            </a:r>
            <a:r>
              <a:rPr lang="en-US" i="1" dirty="0">
                <a:solidFill>
                  <a:schemeClr val="accent2">
                    <a:lumMod val="60000"/>
                    <a:lumOff val="40000"/>
                  </a:schemeClr>
                </a:solidFill>
                <a:latin typeface="Cambria" panose="02040503050406030204" pitchFamily="18" charset="0"/>
                <a:ea typeface="Cambria" panose="02040503050406030204" pitchFamily="18" charset="0"/>
              </a:rPr>
              <a:t>my servant</a:t>
            </a:r>
            <a:r>
              <a:rPr lang="en-US" dirty="0"/>
              <a:t>”. </a:t>
            </a:r>
          </a:p>
          <a:p>
            <a:r>
              <a:rPr lang="en-US" dirty="0"/>
              <a:t>A few chapters later in Isaiah 22:20, The LORD refers to faithful </a:t>
            </a:r>
            <a:r>
              <a:rPr lang="en-US" b="1" i="1" dirty="0"/>
              <a:t>Eliakim</a:t>
            </a:r>
            <a:r>
              <a:rPr lang="en-US" dirty="0"/>
              <a:t>, Hezekiah’s chief steward as “</a:t>
            </a:r>
            <a:r>
              <a:rPr lang="en-US" i="1" dirty="0">
                <a:solidFill>
                  <a:schemeClr val="accent2">
                    <a:lumMod val="60000"/>
                    <a:lumOff val="40000"/>
                  </a:schemeClr>
                </a:solidFill>
                <a:latin typeface="Cambria" panose="02040503050406030204" pitchFamily="18" charset="0"/>
                <a:ea typeface="Cambria" panose="02040503050406030204" pitchFamily="18" charset="0"/>
              </a:rPr>
              <a:t>my servant</a:t>
            </a:r>
            <a:r>
              <a:rPr lang="en-US" dirty="0"/>
              <a:t>”.</a:t>
            </a:r>
          </a:p>
        </p:txBody>
      </p:sp>
      <p:sp>
        <p:nvSpPr>
          <p:cNvPr id="2" name="TextBox 1">
            <a:extLst>
              <a:ext uri="{FF2B5EF4-FFF2-40B4-BE49-F238E27FC236}">
                <a16:creationId xmlns:a16="http://schemas.microsoft.com/office/drawing/2014/main" id="{7ECA6C73-C250-5385-79D8-A23A434A4ECA}"/>
              </a:ext>
            </a:extLst>
          </p:cNvPr>
          <p:cNvSpPr txBox="1"/>
          <p:nvPr/>
        </p:nvSpPr>
        <p:spPr>
          <a:xfrm>
            <a:off x="-1" y="6488668"/>
            <a:ext cx="9144000" cy="369332"/>
          </a:xfrm>
          <a:prstGeom prst="rect">
            <a:avLst/>
          </a:prstGeom>
          <a:noFill/>
        </p:spPr>
        <p:txBody>
          <a:bodyPr wrap="square" rtlCol="0">
            <a:spAutoFit/>
          </a:bodyPr>
          <a:lstStyle/>
          <a:p>
            <a:pPr>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Webb, Barry G..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The Message of Isaiah (The Bible Speaks Today Series)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(pp. 169-170)</a:t>
            </a:r>
          </a:p>
        </p:txBody>
      </p:sp>
    </p:spTree>
    <p:extLst>
      <p:ext uri="{BB962C8B-B14F-4D97-AF65-F5344CB8AC3E}">
        <p14:creationId xmlns:p14="http://schemas.microsoft.com/office/powerpoint/2010/main" val="314222894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5"/>
            <a:ext cx="9144000" cy="1193031"/>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latin typeface="Cambria" panose="02040503050406030204" pitchFamily="18" charset="0"/>
                <a:ea typeface="Cambria" panose="02040503050406030204" pitchFamily="18" charset="0"/>
              </a:rPr>
              <a:t>42:1</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“Here is </a:t>
            </a:r>
            <a:r>
              <a:rPr lang="en-US" sz="2400" i="1" u="none" strike="noStrike" baseline="0" dirty="0">
                <a:solidFill>
                  <a:schemeClr val="accent2"/>
                </a:solidFill>
                <a:latin typeface="Cambria" panose="02040503050406030204" pitchFamily="18" charset="0"/>
                <a:ea typeface="Cambria" panose="02040503050406030204" pitchFamily="18" charset="0"/>
              </a:rPr>
              <a:t>my servant </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whom I support, my chosen one in whom I take pleasure. I have placed my Spirit on him; he will make just decrees for the nations. </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18788" y="1350016"/>
            <a:ext cx="8706423" cy="5105726"/>
          </a:xfrm>
        </p:spPr>
        <p:txBody>
          <a:bodyPr>
            <a:normAutofit/>
          </a:bodyPr>
          <a:lstStyle/>
          <a:p>
            <a:r>
              <a:rPr lang="en-US" dirty="0"/>
              <a:t>In Isaiah 37:35, the LORD refers to </a:t>
            </a:r>
            <a:r>
              <a:rPr lang="en-US" b="1" i="1" dirty="0"/>
              <a:t>King David </a:t>
            </a:r>
            <a:r>
              <a:rPr lang="en-US" dirty="0"/>
              <a:t>as “</a:t>
            </a:r>
            <a:r>
              <a:rPr lang="en-US" i="1" dirty="0">
                <a:solidFill>
                  <a:schemeClr val="accent2">
                    <a:lumMod val="60000"/>
                    <a:lumOff val="40000"/>
                  </a:schemeClr>
                </a:solidFill>
                <a:latin typeface="Cambria" panose="02040503050406030204" pitchFamily="18" charset="0"/>
                <a:ea typeface="Cambria" panose="02040503050406030204" pitchFamily="18" charset="0"/>
              </a:rPr>
              <a:t>my servant</a:t>
            </a:r>
            <a:r>
              <a:rPr lang="en-US" dirty="0"/>
              <a:t>”.</a:t>
            </a:r>
          </a:p>
          <a:p>
            <a:r>
              <a:rPr lang="en-US" dirty="0"/>
              <a:t>In the </a:t>
            </a:r>
            <a:r>
              <a:rPr lang="en-US" b="1" i="1" dirty="0"/>
              <a:t>previous</a:t>
            </a:r>
            <a:r>
              <a:rPr lang="en-US" dirty="0"/>
              <a:t> chapter (chapter 41), </a:t>
            </a:r>
            <a:r>
              <a:rPr lang="en-US" b="1" i="1" dirty="0"/>
              <a:t>the entire nation of Israel</a:t>
            </a:r>
            <a:r>
              <a:rPr lang="en-US" dirty="0"/>
              <a:t> is referred to by the LORD as “</a:t>
            </a:r>
            <a:r>
              <a:rPr lang="en-US" sz="32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my servant</a:t>
            </a:r>
            <a:r>
              <a:rPr lang="en-US" dirty="0"/>
              <a:t>”:</a:t>
            </a:r>
          </a:p>
          <a:p>
            <a:pPr lvl="1"/>
            <a:r>
              <a:rPr lang="en-US" i="1" dirty="0">
                <a:solidFill>
                  <a:schemeClr val="accent2">
                    <a:lumMod val="60000"/>
                    <a:lumOff val="40000"/>
                  </a:schemeClr>
                </a:solidFill>
                <a:latin typeface="Cambria" panose="02040503050406030204" pitchFamily="18" charset="0"/>
                <a:ea typeface="Cambria" panose="02040503050406030204" pitchFamily="18" charset="0"/>
              </a:rPr>
              <a:t>You, </a:t>
            </a:r>
            <a:r>
              <a:rPr lang="en-US" b="1" i="1" dirty="0">
                <a:solidFill>
                  <a:schemeClr val="accent2"/>
                </a:solidFill>
                <a:latin typeface="Cambria" panose="02040503050406030204" pitchFamily="18" charset="0"/>
                <a:ea typeface="Cambria" panose="02040503050406030204" pitchFamily="18" charset="0"/>
              </a:rPr>
              <a:t>my servant Israel, Jacob</a:t>
            </a:r>
            <a:r>
              <a:rPr lang="en-US" i="1" dirty="0">
                <a:solidFill>
                  <a:schemeClr val="accent2">
                    <a:lumMod val="60000"/>
                    <a:lumOff val="40000"/>
                  </a:schemeClr>
                </a:solidFill>
                <a:latin typeface="Cambria" panose="02040503050406030204" pitchFamily="18" charset="0"/>
                <a:ea typeface="Cambria" panose="02040503050406030204" pitchFamily="18" charset="0"/>
              </a:rPr>
              <a:t>, whom I have chosen, offspring of Abraham my friend, you whom I am bringing back from the earth’s extremities, and have summoned from the remote regions - I told you, ‘</a:t>
            </a:r>
            <a:r>
              <a:rPr lang="en-US" b="1" i="1" dirty="0">
                <a:solidFill>
                  <a:schemeClr val="accent2"/>
                </a:solidFill>
                <a:latin typeface="Cambria" panose="02040503050406030204" pitchFamily="18" charset="0"/>
                <a:ea typeface="Cambria" panose="02040503050406030204" pitchFamily="18" charset="0"/>
              </a:rPr>
              <a:t>You are my servant</a:t>
            </a:r>
            <a:r>
              <a:rPr lang="en-US" i="1" dirty="0">
                <a:solidFill>
                  <a:schemeClr val="accent2">
                    <a:lumMod val="60000"/>
                    <a:lumOff val="40000"/>
                  </a:schemeClr>
                </a:solidFill>
                <a:latin typeface="Cambria" panose="02040503050406030204" pitchFamily="18" charset="0"/>
                <a:ea typeface="Cambria" panose="02040503050406030204" pitchFamily="18" charset="0"/>
              </a:rPr>
              <a:t>.’ I have chosen you and not rejected you.</a:t>
            </a:r>
            <a:r>
              <a:rPr lang="en-US" dirty="0"/>
              <a:t> (Isaiah 41:8-9)</a:t>
            </a:r>
            <a:endParaRPr lang="en-US" i="1" dirty="0">
              <a:solidFill>
                <a:schemeClr val="accent2">
                  <a:lumMod val="60000"/>
                  <a:lumOff val="40000"/>
                </a:schemeClr>
              </a:solidFill>
              <a:latin typeface="Cambria" panose="02040503050406030204" pitchFamily="18" charset="0"/>
              <a:ea typeface="Cambria" panose="02040503050406030204" pitchFamily="18" charset="0"/>
            </a:endParaRPr>
          </a:p>
        </p:txBody>
      </p:sp>
      <p:sp>
        <p:nvSpPr>
          <p:cNvPr id="2" name="TextBox 1">
            <a:extLst>
              <a:ext uri="{FF2B5EF4-FFF2-40B4-BE49-F238E27FC236}">
                <a16:creationId xmlns:a16="http://schemas.microsoft.com/office/drawing/2014/main" id="{7ECA6C73-C250-5385-79D8-A23A434A4ECA}"/>
              </a:ext>
            </a:extLst>
          </p:cNvPr>
          <p:cNvSpPr txBox="1"/>
          <p:nvPr/>
        </p:nvSpPr>
        <p:spPr>
          <a:xfrm>
            <a:off x="-1" y="6488668"/>
            <a:ext cx="9144000" cy="369332"/>
          </a:xfrm>
          <a:prstGeom prst="rect">
            <a:avLst/>
          </a:prstGeom>
          <a:noFill/>
        </p:spPr>
        <p:txBody>
          <a:bodyPr wrap="square" rtlCol="0">
            <a:spAutoFit/>
          </a:bodyPr>
          <a:lstStyle/>
          <a:p>
            <a:pPr>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Webb, Barry G..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The Message of Isaiah (The Bible Speaks Today Series)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(pp. 169-170)</a:t>
            </a:r>
          </a:p>
        </p:txBody>
      </p:sp>
    </p:spTree>
    <p:extLst>
      <p:ext uri="{BB962C8B-B14F-4D97-AF65-F5344CB8AC3E}">
        <p14:creationId xmlns:p14="http://schemas.microsoft.com/office/powerpoint/2010/main" val="294173312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5"/>
            <a:ext cx="9144000" cy="1193031"/>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latin typeface="Cambria" panose="02040503050406030204" pitchFamily="18" charset="0"/>
                <a:ea typeface="Cambria" panose="02040503050406030204" pitchFamily="18" charset="0"/>
              </a:rPr>
              <a:t>42:1</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a:t>
            </a:r>
            <a:r>
              <a:rPr lang="en-US" sz="2400" i="1" u="none" strike="noStrike" baseline="0" dirty="0">
                <a:solidFill>
                  <a:schemeClr val="accent2"/>
                </a:solidFill>
                <a:latin typeface="Cambria" panose="02040503050406030204" pitchFamily="18" charset="0"/>
                <a:ea typeface="Cambria" panose="02040503050406030204" pitchFamily="18" charset="0"/>
              </a:rPr>
              <a:t>Here is my servant whom I support, my chosen one </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in whom I take pleasure. I have placed my Spirit on him; he will make just decrees for the nations. </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18788" y="1295073"/>
            <a:ext cx="8706423" cy="5276138"/>
          </a:xfrm>
        </p:spPr>
        <p:txBody>
          <a:bodyPr>
            <a:normAutofit fontScale="92500" lnSpcReduction="10000"/>
          </a:bodyPr>
          <a:lstStyle/>
          <a:p>
            <a:r>
              <a:rPr lang="en-US" dirty="0"/>
              <a:t>However, the announcement we see </a:t>
            </a:r>
            <a:r>
              <a:rPr lang="en-US" b="1" i="1" dirty="0"/>
              <a:t>here</a:t>
            </a:r>
            <a:r>
              <a:rPr lang="en-US" dirty="0"/>
              <a:t> at the beginning of </a:t>
            </a:r>
            <a:r>
              <a:rPr lang="en-US" b="1" i="1" dirty="0"/>
              <a:t>chapter 42</a:t>
            </a:r>
            <a:r>
              <a:rPr lang="en-US" dirty="0"/>
              <a:t>, “</a:t>
            </a:r>
            <a:r>
              <a:rPr lang="en-US" sz="32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Here is </a:t>
            </a:r>
            <a:r>
              <a:rPr lang="en-US" sz="3200" b="1" i="1" u="none" strike="noStrike" baseline="0" dirty="0">
                <a:solidFill>
                  <a:schemeClr val="accent2"/>
                </a:solidFill>
                <a:latin typeface="Cambria" panose="02040503050406030204" pitchFamily="18" charset="0"/>
                <a:ea typeface="Cambria" panose="02040503050406030204" pitchFamily="18" charset="0"/>
              </a:rPr>
              <a:t>my servant </a:t>
            </a:r>
            <a:r>
              <a:rPr lang="en-US" sz="32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whom I support, </a:t>
            </a:r>
            <a:r>
              <a:rPr lang="en-US" sz="3200" b="1" i="1" u="none" strike="noStrike" baseline="0" dirty="0">
                <a:solidFill>
                  <a:schemeClr val="accent2"/>
                </a:solidFill>
                <a:latin typeface="Cambria" panose="02040503050406030204" pitchFamily="18" charset="0"/>
                <a:ea typeface="Cambria" panose="02040503050406030204" pitchFamily="18" charset="0"/>
              </a:rPr>
              <a:t>my chosen one</a:t>
            </a:r>
            <a:r>
              <a:rPr lang="en-US" dirty="0"/>
              <a:t>”… suggests that a new and significant stage has now been reached in the development of this theme. </a:t>
            </a:r>
          </a:p>
          <a:p>
            <a:r>
              <a:rPr lang="en-US" dirty="0"/>
              <a:t>Samuel used a similar expression when he presented Saul to the people as their new king: </a:t>
            </a:r>
          </a:p>
          <a:p>
            <a:pPr lvl="1"/>
            <a:r>
              <a:rPr lang="en-US" sz="3000" i="1" dirty="0">
                <a:solidFill>
                  <a:schemeClr val="accent2">
                    <a:lumMod val="60000"/>
                    <a:lumOff val="40000"/>
                  </a:schemeClr>
                </a:solidFill>
                <a:latin typeface="Cambria" panose="02040503050406030204" pitchFamily="18" charset="0"/>
                <a:ea typeface="Cambria" panose="02040503050406030204" pitchFamily="18" charset="0"/>
              </a:rPr>
              <a:t>Then Samuel said to all the people, “Do you see </a:t>
            </a:r>
            <a:r>
              <a:rPr lang="en-US" sz="3000" b="1" i="1" dirty="0">
                <a:solidFill>
                  <a:schemeClr val="accent2"/>
                </a:solidFill>
                <a:latin typeface="Cambria" panose="02040503050406030204" pitchFamily="18" charset="0"/>
                <a:ea typeface="Cambria" panose="02040503050406030204" pitchFamily="18" charset="0"/>
              </a:rPr>
              <a:t>the one whom the Lord has chosen</a:t>
            </a:r>
            <a:r>
              <a:rPr lang="en-US" sz="3000" i="1" dirty="0">
                <a:solidFill>
                  <a:schemeClr val="accent2">
                    <a:lumMod val="60000"/>
                    <a:lumOff val="40000"/>
                  </a:schemeClr>
                </a:solidFill>
                <a:latin typeface="Cambria" panose="02040503050406030204" pitchFamily="18" charset="0"/>
                <a:ea typeface="Cambria" panose="02040503050406030204" pitchFamily="18" charset="0"/>
              </a:rPr>
              <a:t>? Indeed, there is no one like him among all the people.” All the people shouted out, “</a:t>
            </a:r>
            <a:r>
              <a:rPr lang="en-US" sz="3000" b="1" i="1" dirty="0">
                <a:solidFill>
                  <a:schemeClr val="accent2"/>
                </a:solidFill>
                <a:latin typeface="Cambria" panose="02040503050406030204" pitchFamily="18" charset="0"/>
                <a:ea typeface="Cambria" panose="02040503050406030204" pitchFamily="18" charset="0"/>
              </a:rPr>
              <a:t>Long live the king!</a:t>
            </a:r>
            <a:r>
              <a:rPr lang="en-US" sz="3000" i="1" dirty="0">
                <a:solidFill>
                  <a:schemeClr val="accent2">
                    <a:lumMod val="60000"/>
                    <a:lumOff val="40000"/>
                  </a:schemeClr>
                </a:solidFill>
                <a:latin typeface="Cambria" panose="02040503050406030204" pitchFamily="18" charset="0"/>
                <a:ea typeface="Cambria" panose="02040503050406030204" pitchFamily="18" charset="0"/>
              </a:rPr>
              <a:t>”</a:t>
            </a:r>
            <a:endParaRPr lang="en-US" sz="3000" dirty="0"/>
          </a:p>
          <a:p>
            <a:r>
              <a:rPr lang="en-US" dirty="0"/>
              <a:t>And so we immediately sense that a </a:t>
            </a:r>
            <a:r>
              <a:rPr lang="en-US" b="1" i="1" dirty="0"/>
              <a:t>climax</a:t>
            </a:r>
            <a:r>
              <a:rPr lang="en-US" dirty="0"/>
              <a:t> has been reached here in the use of this term. </a:t>
            </a:r>
          </a:p>
        </p:txBody>
      </p:sp>
      <p:sp>
        <p:nvSpPr>
          <p:cNvPr id="2" name="TextBox 1">
            <a:extLst>
              <a:ext uri="{FF2B5EF4-FFF2-40B4-BE49-F238E27FC236}">
                <a16:creationId xmlns:a16="http://schemas.microsoft.com/office/drawing/2014/main" id="{7ECA6C73-C250-5385-79D8-A23A434A4ECA}"/>
              </a:ext>
            </a:extLst>
          </p:cNvPr>
          <p:cNvSpPr txBox="1"/>
          <p:nvPr/>
        </p:nvSpPr>
        <p:spPr>
          <a:xfrm>
            <a:off x="-1" y="6488668"/>
            <a:ext cx="9144000" cy="369332"/>
          </a:xfrm>
          <a:prstGeom prst="rect">
            <a:avLst/>
          </a:prstGeom>
          <a:noFill/>
        </p:spPr>
        <p:txBody>
          <a:bodyPr wrap="square" rtlCol="0">
            <a:spAutoFit/>
          </a:bodyPr>
          <a:lstStyle/>
          <a:p>
            <a:pPr>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Webb, Barry G..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The Message of Isaiah (The Bible Speaks Today Series)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(pp. 169-171)</a:t>
            </a:r>
          </a:p>
        </p:txBody>
      </p:sp>
    </p:spTree>
    <p:extLst>
      <p:ext uri="{BB962C8B-B14F-4D97-AF65-F5344CB8AC3E}">
        <p14:creationId xmlns:p14="http://schemas.microsoft.com/office/powerpoint/2010/main" val="160719242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5"/>
            <a:ext cx="9144000" cy="1193031"/>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latin typeface="Cambria" panose="02040503050406030204" pitchFamily="18" charset="0"/>
                <a:ea typeface="Cambria" panose="02040503050406030204" pitchFamily="18" charset="0"/>
              </a:rPr>
              <a:t>42:1</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“Here is my </a:t>
            </a:r>
            <a:r>
              <a:rPr lang="en-US" sz="2400" i="1" u="none" strike="noStrike" baseline="0" dirty="0">
                <a:solidFill>
                  <a:schemeClr val="accent2"/>
                </a:solidFill>
                <a:latin typeface="Cambria" panose="02040503050406030204" pitchFamily="18" charset="0"/>
                <a:ea typeface="Cambria" panose="02040503050406030204" pitchFamily="18" charset="0"/>
              </a:rPr>
              <a:t>servant</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whom I support, my chosen one in whom I take pleasure. I have placed my Spirit on him; he will make just decrees for the nations. </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18788" y="1267691"/>
            <a:ext cx="8706423" cy="5278582"/>
          </a:xfrm>
        </p:spPr>
        <p:txBody>
          <a:bodyPr>
            <a:normAutofit fontScale="85000" lnSpcReduction="20000"/>
          </a:bodyPr>
          <a:lstStyle/>
          <a:p>
            <a:r>
              <a:rPr lang="en-US" dirty="0"/>
              <a:t>This text (Isaiah 42:1-9), which we will be studying for the next few weeks, is the </a:t>
            </a:r>
            <a:r>
              <a:rPr lang="en-US" b="1" i="1" dirty="0"/>
              <a:t>first</a:t>
            </a:r>
            <a:r>
              <a:rPr lang="en-US" dirty="0"/>
              <a:t> in a remarkable </a:t>
            </a:r>
            <a:r>
              <a:rPr lang="en-US" b="1" i="1" dirty="0"/>
              <a:t>series</a:t>
            </a:r>
            <a:r>
              <a:rPr lang="en-US" dirty="0"/>
              <a:t> of texts commonly referred to as the “Servant Songs”.</a:t>
            </a:r>
          </a:p>
          <a:p>
            <a:r>
              <a:rPr lang="en-US" dirty="0"/>
              <a:t>In this series of texts, the “</a:t>
            </a:r>
            <a:r>
              <a:rPr lang="en-US" sz="32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servant</a:t>
            </a:r>
            <a:r>
              <a:rPr lang="en-US" dirty="0"/>
              <a:t>” theme is </a:t>
            </a:r>
            <a:r>
              <a:rPr lang="en-US" b="1" i="1" dirty="0"/>
              <a:t>developed</a:t>
            </a:r>
            <a:r>
              <a:rPr lang="en-US" dirty="0"/>
              <a:t> and brought to a </a:t>
            </a:r>
            <a:r>
              <a:rPr lang="en-US" b="1" i="1" dirty="0"/>
              <a:t>resounding climax</a:t>
            </a:r>
            <a:r>
              <a:rPr lang="en-US" dirty="0"/>
              <a:t>. </a:t>
            </a:r>
          </a:p>
          <a:p>
            <a:r>
              <a:rPr lang="en-US" dirty="0"/>
              <a:t>As we observed earlier, God </a:t>
            </a:r>
            <a:r>
              <a:rPr lang="en-US" b="1" i="1" dirty="0"/>
              <a:t>himself</a:t>
            </a:r>
            <a:r>
              <a:rPr lang="en-US" dirty="0"/>
              <a:t> is the one who makes this announcement in verse 1. </a:t>
            </a:r>
          </a:p>
          <a:p>
            <a:r>
              <a:rPr lang="en-US" dirty="0"/>
              <a:t>But who </a:t>
            </a:r>
            <a:r>
              <a:rPr lang="en-US" b="1" i="1" dirty="0"/>
              <a:t>is</a:t>
            </a:r>
            <a:r>
              <a:rPr lang="en-US" dirty="0"/>
              <a:t> this “</a:t>
            </a:r>
            <a:r>
              <a:rPr lang="en-US" i="1" dirty="0">
                <a:solidFill>
                  <a:schemeClr val="accent2">
                    <a:lumMod val="60000"/>
                    <a:lumOff val="40000"/>
                  </a:schemeClr>
                </a:solidFill>
                <a:latin typeface="Cambria" panose="02040503050406030204" pitchFamily="18" charset="0"/>
                <a:ea typeface="Cambria" panose="02040503050406030204" pitchFamily="18" charset="0"/>
              </a:rPr>
              <a:t>servant</a:t>
            </a:r>
            <a:r>
              <a:rPr lang="en-US" dirty="0"/>
              <a:t>” that the LORD refers to here, and </a:t>
            </a:r>
            <a:r>
              <a:rPr lang="en-US" b="1" i="1" dirty="0"/>
              <a:t>to whom</a:t>
            </a:r>
            <a:r>
              <a:rPr lang="en-US" dirty="0"/>
              <a:t> is the LORD speaking? </a:t>
            </a:r>
          </a:p>
          <a:p>
            <a:r>
              <a:rPr lang="en-US" dirty="0"/>
              <a:t>One possibility, especially in light of 41:8-9, is that the servant is the </a:t>
            </a:r>
            <a:r>
              <a:rPr lang="en-US" b="1" i="1" dirty="0"/>
              <a:t>surviving remnant of Israel</a:t>
            </a:r>
            <a:r>
              <a:rPr lang="en-US" dirty="0"/>
              <a:t>. </a:t>
            </a:r>
          </a:p>
          <a:p>
            <a:r>
              <a:rPr lang="en-US" dirty="0"/>
              <a:t>If that were the case, the announcement is being made to the nations: “Look,” God says, “here is my servant – this apparently insignificant group of people! I will achieve my purposes for the whole world through them.” </a:t>
            </a:r>
          </a:p>
        </p:txBody>
      </p:sp>
      <p:sp>
        <p:nvSpPr>
          <p:cNvPr id="2" name="TextBox 1">
            <a:extLst>
              <a:ext uri="{FF2B5EF4-FFF2-40B4-BE49-F238E27FC236}">
                <a16:creationId xmlns:a16="http://schemas.microsoft.com/office/drawing/2014/main" id="{7ECA6C73-C250-5385-79D8-A23A434A4ECA}"/>
              </a:ext>
            </a:extLst>
          </p:cNvPr>
          <p:cNvSpPr txBox="1"/>
          <p:nvPr/>
        </p:nvSpPr>
        <p:spPr>
          <a:xfrm>
            <a:off x="-1" y="6488668"/>
            <a:ext cx="9144000" cy="369332"/>
          </a:xfrm>
          <a:prstGeom prst="rect">
            <a:avLst/>
          </a:prstGeom>
          <a:noFill/>
        </p:spPr>
        <p:txBody>
          <a:bodyPr wrap="square" rtlCol="0">
            <a:spAutoFit/>
          </a:bodyPr>
          <a:lstStyle/>
          <a:p>
            <a:pPr>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Webb, Barry G..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The Message of Isaiah (The Bible Speaks Today Series)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(pp. 169-171)</a:t>
            </a:r>
          </a:p>
        </p:txBody>
      </p:sp>
    </p:spTree>
    <p:extLst>
      <p:ext uri="{BB962C8B-B14F-4D97-AF65-F5344CB8AC3E}">
        <p14:creationId xmlns:p14="http://schemas.microsoft.com/office/powerpoint/2010/main" val="236282731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5" end="5"/>
                                            </p:txEl>
                                          </p:spTgt>
                                        </p:tgtEl>
                                        <p:attrNameLst>
                                          <p:attrName>style.visibility</p:attrName>
                                        </p:attrNameLst>
                                      </p:cBhvr>
                                      <p:to>
                                        <p:strVal val="visible"/>
                                      </p:to>
                                    </p:set>
                                    <p:anim calcmode="lin" valueType="num">
                                      <p:cBhvr>
                                        <p:cTn id="35"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5"/>
            <a:ext cx="9144000" cy="1193031"/>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latin typeface="Cambria" panose="02040503050406030204" pitchFamily="18" charset="0"/>
                <a:ea typeface="Cambria" panose="02040503050406030204" pitchFamily="18" charset="0"/>
              </a:rPr>
              <a:t>42:1</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“Here is my </a:t>
            </a:r>
            <a:r>
              <a:rPr lang="en-US" sz="2400" i="1" u="none" strike="noStrike" baseline="0" dirty="0">
                <a:solidFill>
                  <a:schemeClr val="accent2"/>
                </a:solidFill>
                <a:latin typeface="Cambria" panose="02040503050406030204" pitchFamily="18" charset="0"/>
                <a:ea typeface="Cambria" panose="02040503050406030204" pitchFamily="18" charset="0"/>
              </a:rPr>
              <a:t>servant</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whom I support, my chosen one </a:t>
            </a:r>
            <a:r>
              <a:rPr lang="en-US" sz="2400" i="1" u="none" strike="noStrike" baseline="0" dirty="0">
                <a:solidFill>
                  <a:schemeClr val="accent2"/>
                </a:solidFill>
                <a:latin typeface="Cambria" panose="02040503050406030204" pitchFamily="18" charset="0"/>
                <a:ea typeface="Cambria" panose="02040503050406030204" pitchFamily="18" charset="0"/>
              </a:rPr>
              <a:t>in whom I take pleasure</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I have placed my Spirit on him; he will make just decrees for the nations. </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18788" y="1268730"/>
            <a:ext cx="8706423" cy="5273040"/>
          </a:xfrm>
        </p:spPr>
        <p:txBody>
          <a:bodyPr>
            <a:normAutofit fontScale="92500" lnSpcReduction="10000"/>
          </a:bodyPr>
          <a:lstStyle/>
          <a:p>
            <a:r>
              <a:rPr lang="en-US" dirty="0"/>
              <a:t>But if we look </a:t>
            </a:r>
            <a:r>
              <a:rPr lang="en-US" b="1" i="1" dirty="0"/>
              <a:t>closely</a:t>
            </a:r>
            <a:r>
              <a:rPr lang="en-US" dirty="0"/>
              <a:t>, we see that the “</a:t>
            </a:r>
            <a:r>
              <a:rPr lang="en-US" i="1" dirty="0">
                <a:solidFill>
                  <a:schemeClr val="accent2">
                    <a:lumMod val="60000"/>
                    <a:lumOff val="40000"/>
                  </a:schemeClr>
                </a:solidFill>
                <a:latin typeface="Cambria" panose="02040503050406030204" pitchFamily="18" charset="0"/>
                <a:ea typeface="Cambria" panose="02040503050406030204" pitchFamily="18" charset="0"/>
              </a:rPr>
              <a:t>servant</a:t>
            </a:r>
            <a:r>
              <a:rPr lang="en-US" dirty="0"/>
              <a:t>” being described here is </a:t>
            </a:r>
            <a:r>
              <a:rPr lang="en-US" b="1" i="1" dirty="0"/>
              <a:t>far</a:t>
            </a:r>
            <a:r>
              <a:rPr lang="en-US" dirty="0"/>
              <a:t> too ideal a figure to represent Israel in any direct sense. </a:t>
            </a:r>
          </a:p>
          <a:p>
            <a:r>
              <a:rPr lang="en-US" dirty="0"/>
              <a:t>God takes “</a:t>
            </a:r>
            <a:r>
              <a:rPr lang="en-US" sz="32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pleasure</a:t>
            </a:r>
            <a:r>
              <a:rPr lang="en-US" dirty="0"/>
              <a:t>” in him, he is quiet and gentle, faithful and persevering; he does not falter or become discouraged. </a:t>
            </a:r>
          </a:p>
          <a:p>
            <a:r>
              <a:rPr lang="en-US" dirty="0"/>
              <a:t>Israel, by </a:t>
            </a:r>
            <a:r>
              <a:rPr lang="en-US" b="1" i="1" dirty="0"/>
              <a:t>contrast</a:t>
            </a:r>
            <a:r>
              <a:rPr lang="en-US" dirty="0"/>
              <a:t>, is resentful and complaining (40:27), fearful and dismayed (41:10), blind, deaf (42:18-19) and disobedient (42:23-24). </a:t>
            </a:r>
          </a:p>
          <a:p>
            <a:r>
              <a:rPr lang="en-US" dirty="0"/>
              <a:t>If Israel is to be found </a:t>
            </a:r>
            <a:r>
              <a:rPr lang="en-US" b="1" i="1" dirty="0"/>
              <a:t>at all </a:t>
            </a:r>
            <a:r>
              <a:rPr lang="en-US" dirty="0"/>
              <a:t>in this announcement, it is in the “</a:t>
            </a:r>
            <a:r>
              <a:rPr lang="en-US" sz="32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crushed reed</a:t>
            </a:r>
            <a:r>
              <a:rPr lang="en-US" dirty="0"/>
              <a:t>” and the “</a:t>
            </a:r>
            <a:r>
              <a:rPr lang="en-US" sz="32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dim wick</a:t>
            </a:r>
            <a:r>
              <a:rPr lang="en-US" dirty="0"/>
              <a:t>” of verse 3 rather than in the “</a:t>
            </a:r>
            <a:r>
              <a:rPr lang="en-US" sz="32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servant</a:t>
            </a:r>
            <a:r>
              <a:rPr lang="en-US" dirty="0"/>
              <a:t>” of verse 1! </a:t>
            </a:r>
          </a:p>
        </p:txBody>
      </p:sp>
      <p:sp>
        <p:nvSpPr>
          <p:cNvPr id="2" name="TextBox 1">
            <a:extLst>
              <a:ext uri="{FF2B5EF4-FFF2-40B4-BE49-F238E27FC236}">
                <a16:creationId xmlns:a16="http://schemas.microsoft.com/office/drawing/2014/main" id="{7ECA6C73-C250-5385-79D8-A23A434A4ECA}"/>
              </a:ext>
            </a:extLst>
          </p:cNvPr>
          <p:cNvSpPr txBox="1"/>
          <p:nvPr/>
        </p:nvSpPr>
        <p:spPr>
          <a:xfrm>
            <a:off x="-1" y="6488668"/>
            <a:ext cx="9144000" cy="369332"/>
          </a:xfrm>
          <a:prstGeom prst="rect">
            <a:avLst/>
          </a:prstGeom>
          <a:noFill/>
        </p:spPr>
        <p:txBody>
          <a:bodyPr wrap="square" rtlCol="0">
            <a:spAutoFit/>
          </a:bodyPr>
          <a:lstStyle/>
          <a:p>
            <a:pPr>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Webb, Barry G..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The Message of Isaiah (The Bible Speaks Today Series)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(pp. 169-171)</a:t>
            </a:r>
          </a:p>
        </p:txBody>
      </p:sp>
    </p:spTree>
    <p:extLst>
      <p:ext uri="{BB962C8B-B14F-4D97-AF65-F5344CB8AC3E}">
        <p14:creationId xmlns:p14="http://schemas.microsoft.com/office/powerpoint/2010/main" val="177193877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164978</TotalTime>
  <Words>4715</Words>
  <Application>Microsoft Office PowerPoint</Application>
  <PresentationFormat>On-screen Show (4:3)</PresentationFormat>
  <Paragraphs>174</Paragraphs>
  <Slides>31</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31</vt:i4>
      </vt:variant>
    </vt:vector>
  </HeadingPairs>
  <TitlesOfParts>
    <vt:vector size="38" baseType="lpstr">
      <vt:lpstr>Arial</vt:lpstr>
      <vt:lpstr>Calibri</vt:lpstr>
      <vt:lpstr>Calibri Light</vt:lpstr>
      <vt:lpstr>Cambria</vt:lpstr>
      <vt:lpstr>Century Gothic</vt:lpstr>
      <vt:lpstr>Office Theme</vt:lpstr>
      <vt:lpstr>2_Office Theme</vt:lpstr>
      <vt:lpstr>Highlights     From the  Book of  Isaiah</vt:lpstr>
      <vt:lpstr>The Servant – the LORD’s Answer to the World’s Plight (42:1-9)</vt:lpstr>
      <vt:lpstr>The Servant – the LORD’s Answer to the World’s Plight (42:1-9)</vt:lpstr>
      <vt:lpstr>The Presentation of the Servant (42:1–4)</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The Citation of Isaiah 42:1-4 in  Matthew 12:18-21</vt:lpstr>
      <vt:lpstr>PowerPoint Presentation</vt:lpstr>
      <vt:lpstr>PowerPoint Presentation</vt:lpstr>
      <vt:lpstr>PowerPoint Presentation</vt:lpstr>
      <vt:lpstr>PowerPoint Presentation</vt:lpstr>
      <vt:lpstr>Next Time</vt:lpstr>
      <vt:lpstr>Class Discussion Time</vt:lpstr>
      <vt:lpstr>Class Discussion Time</vt:lpstr>
      <vt:lpstr>Class Discussion Time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Highlights  from the  Book of  Isaiah</dc:title>
  <dc:creator>Robert Connolly</dc:creator>
  <cp:lastModifiedBy>Robert Connolly</cp:lastModifiedBy>
  <cp:revision>2255</cp:revision>
  <cp:lastPrinted>2023-12-03T15:05:17Z</cp:lastPrinted>
  <dcterms:created xsi:type="dcterms:W3CDTF">2022-12-04T03:23:23Z</dcterms:created>
  <dcterms:modified xsi:type="dcterms:W3CDTF">2023-12-03T15:15:45Z</dcterms:modified>
</cp:coreProperties>
</file>