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27"/>
  </p:notesMasterIdLst>
  <p:handoutMasterIdLst>
    <p:handoutMasterId r:id="rId28"/>
  </p:handoutMasterIdLst>
  <p:sldIdLst>
    <p:sldId id="4505" r:id="rId3"/>
    <p:sldId id="4508" r:id="rId4"/>
    <p:sldId id="4470" r:id="rId5"/>
    <p:sldId id="4507" r:id="rId6"/>
    <p:sldId id="4512" r:id="rId7"/>
    <p:sldId id="4513" r:id="rId8"/>
    <p:sldId id="4514" r:id="rId9"/>
    <p:sldId id="4521" r:id="rId10"/>
    <p:sldId id="4522" r:id="rId11"/>
    <p:sldId id="4515" r:id="rId12"/>
    <p:sldId id="4516" r:id="rId13"/>
    <p:sldId id="4533" r:id="rId14"/>
    <p:sldId id="4534" r:id="rId15"/>
    <p:sldId id="4527" r:id="rId16"/>
    <p:sldId id="4535" r:id="rId17"/>
    <p:sldId id="4518" r:id="rId18"/>
    <p:sldId id="4529" r:id="rId19"/>
    <p:sldId id="4526" r:id="rId20"/>
    <p:sldId id="4530" r:id="rId21"/>
    <p:sldId id="4531" r:id="rId22"/>
    <p:sldId id="4523" r:id="rId23"/>
    <p:sldId id="4524" r:id="rId24"/>
    <p:sldId id="4525" r:id="rId25"/>
    <p:sldId id="4536" r:id="rId2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0000FF"/>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6" autoAdjust="0"/>
    <p:restoredTop sz="94636" autoAdjust="0"/>
  </p:normalViewPr>
  <p:slideViewPr>
    <p:cSldViewPr snapToGrid="0">
      <p:cViewPr varScale="1">
        <p:scale>
          <a:sx n="153" d="100"/>
          <a:sy n="153" d="100"/>
        </p:scale>
        <p:origin x="1464"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12/9/2023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12/9/2023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http://purifiedbyfaith.com/Isaiah/Isaiah.htm</a:t>
            </a:r>
          </a:p>
        </p:txBody>
      </p:sp>
      <p:sp>
        <p:nvSpPr>
          <p:cNvPr id="5" name="Slide Number Placeholder 4"/>
          <p:cNvSpPr>
            <a:spLocks noGrp="1"/>
          </p:cNvSpPr>
          <p:nvPr>
            <p:ph type="sldNum" sz="quarter" idx="5"/>
          </p:nvPr>
        </p:nvSpPr>
        <p:spPr/>
        <p:txBody>
          <a:bodyPr/>
          <a:lstStyle/>
          <a:p>
            <a:fld id="{B78FD6F2-DA5A-4383-88C2-0A1D32D7323F}" type="slidenum">
              <a:rPr lang="en-US" smtClean="0"/>
              <a:t>2</a:t>
            </a:fld>
            <a:endParaRPr lang="en-US"/>
          </a:p>
        </p:txBody>
      </p:sp>
    </p:spTree>
    <p:extLst>
      <p:ext uri="{BB962C8B-B14F-4D97-AF65-F5344CB8AC3E}">
        <p14:creationId xmlns:p14="http://schemas.microsoft.com/office/powerpoint/2010/main" val="647231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12/9/2023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8426299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9287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the LORD, officially commission you; I take hold of your hand. I protect you and make you </a:t>
            </a:r>
            <a:r>
              <a:rPr lang="en-US" sz="2400" i="1" u="none" strike="noStrike" baseline="0" dirty="0">
                <a:solidFill>
                  <a:schemeClr val="accent2"/>
                </a:solidFill>
                <a:latin typeface="Cambria" panose="02040503050406030204" pitchFamily="18" charset="0"/>
                <a:ea typeface="Cambria" panose="02040503050406030204" pitchFamily="18" charset="0"/>
              </a:rPr>
              <a:t>a covenant mediator for people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and </a:t>
            </a:r>
            <a:r>
              <a:rPr lang="en-US" sz="2400" i="1" u="none" strike="noStrike" baseline="0" dirty="0">
                <a:solidFill>
                  <a:schemeClr val="accent2"/>
                </a:solidFill>
                <a:latin typeface="Cambria" panose="02040503050406030204" pitchFamily="18" charset="0"/>
                <a:ea typeface="Cambria" panose="02040503050406030204" pitchFamily="18" charset="0"/>
              </a:rPr>
              <a:t>a light to the nations</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317567"/>
            <a:ext cx="8706423" cy="5104015"/>
          </a:xfrm>
        </p:spPr>
        <p:txBody>
          <a:bodyPr>
            <a:normAutofit fontScale="92500" lnSpcReduction="20000"/>
          </a:bodyPr>
          <a:lstStyle/>
          <a:p>
            <a:r>
              <a:rPr lang="en-US" dirty="0"/>
              <a:t>Parallel to the expression “</a:t>
            </a:r>
            <a:r>
              <a:rPr lang="en-US" i="1" dirty="0">
                <a:solidFill>
                  <a:schemeClr val="accent2">
                    <a:lumMod val="60000"/>
                    <a:lumOff val="40000"/>
                  </a:schemeClr>
                </a:solidFill>
                <a:latin typeface="Cambria" panose="02040503050406030204" pitchFamily="18" charset="0"/>
                <a:ea typeface="Cambria" panose="02040503050406030204" pitchFamily="18" charset="0"/>
              </a:rPr>
              <a:t>a covenant mediator for people</a:t>
            </a:r>
            <a:r>
              <a:rPr lang="en-US" dirty="0"/>
              <a:t>” is the phrase “</a:t>
            </a:r>
            <a:r>
              <a:rPr lang="en-US" i="1" dirty="0">
                <a:solidFill>
                  <a:schemeClr val="accent2">
                    <a:lumMod val="60000"/>
                    <a:lumOff val="40000"/>
                  </a:schemeClr>
                </a:solidFill>
                <a:latin typeface="Cambria" panose="02040503050406030204" pitchFamily="18" charset="0"/>
                <a:ea typeface="Cambria" panose="02040503050406030204" pitchFamily="18" charset="0"/>
              </a:rPr>
              <a:t>a light to the nations</a:t>
            </a:r>
            <a:r>
              <a:rPr lang="en-US" dirty="0"/>
              <a:t>”. </a:t>
            </a:r>
          </a:p>
          <a:p>
            <a:r>
              <a:rPr lang="en-US" dirty="0"/>
              <a:t>The servant doesn’t just </a:t>
            </a:r>
            <a:r>
              <a:rPr lang="en-US" b="1" i="1" dirty="0"/>
              <a:t>bring</a:t>
            </a:r>
            <a:r>
              <a:rPr lang="en-US" dirty="0"/>
              <a:t> “</a:t>
            </a:r>
            <a:r>
              <a:rPr lang="en-US" i="1" dirty="0">
                <a:solidFill>
                  <a:schemeClr val="accent2">
                    <a:lumMod val="60000"/>
                    <a:lumOff val="40000"/>
                  </a:schemeClr>
                </a:solidFill>
                <a:latin typeface="Cambria" panose="02040503050406030204" pitchFamily="18" charset="0"/>
                <a:ea typeface="Cambria" panose="02040503050406030204" pitchFamily="18" charset="0"/>
              </a:rPr>
              <a:t>light</a:t>
            </a:r>
            <a:r>
              <a:rPr lang="en-US" dirty="0"/>
              <a:t>” or </a:t>
            </a:r>
            <a:r>
              <a:rPr lang="en-US" b="1" i="1" dirty="0"/>
              <a:t>lead</a:t>
            </a:r>
            <a:r>
              <a:rPr lang="en-US" dirty="0"/>
              <a:t> into “</a:t>
            </a:r>
            <a:r>
              <a:rPr lang="en-US" i="1" dirty="0">
                <a:solidFill>
                  <a:schemeClr val="accent2">
                    <a:lumMod val="60000"/>
                    <a:lumOff val="40000"/>
                  </a:schemeClr>
                </a:solidFill>
                <a:latin typeface="Cambria" panose="02040503050406030204" pitchFamily="18" charset="0"/>
                <a:ea typeface="Cambria" panose="02040503050406030204" pitchFamily="18" charset="0"/>
              </a:rPr>
              <a:t>light</a:t>
            </a:r>
            <a:r>
              <a:rPr lang="en-US" dirty="0"/>
              <a:t>”, but he </a:t>
            </a:r>
            <a:r>
              <a:rPr lang="en-US" b="1" i="1" dirty="0"/>
              <a:t>is</a:t>
            </a:r>
            <a:r>
              <a:rPr lang="en-US" dirty="0"/>
              <a:t> himself the “</a:t>
            </a:r>
            <a:r>
              <a:rPr lang="en-US" i="1" dirty="0">
                <a:solidFill>
                  <a:schemeClr val="accent2">
                    <a:lumMod val="60000"/>
                    <a:lumOff val="40000"/>
                  </a:schemeClr>
                </a:solidFill>
                <a:latin typeface="Cambria" panose="02040503050406030204" pitchFamily="18" charset="0"/>
                <a:ea typeface="Cambria" panose="02040503050406030204" pitchFamily="18" charset="0"/>
              </a:rPr>
              <a:t>light</a:t>
            </a:r>
            <a:r>
              <a:rPr lang="en-US" dirty="0"/>
              <a:t>”.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Light</a:t>
            </a:r>
            <a:r>
              <a:rPr lang="en-US" dirty="0"/>
              <a:t>” is a figurative description of </a:t>
            </a:r>
            <a:r>
              <a:rPr lang="en-US" b="1" i="1" dirty="0"/>
              <a:t>salvation</a:t>
            </a:r>
            <a:r>
              <a:rPr lang="en-US" dirty="0"/>
              <a:t> as we see in a later parallel passage: “</a:t>
            </a:r>
            <a:r>
              <a:rPr lang="en-US" i="1" dirty="0">
                <a:solidFill>
                  <a:schemeClr val="accent2">
                    <a:lumMod val="60000"/>
                    <a:lumOff val="40000"/>
                  </a:schemeClr>
                </a:solidFill>
                <a:latin typeface="Cambria" panose="02040503050406030204" pitchFamily="18" charset="0"/>
                <a:ea typeface="Cambria" panose="02040503050406030204" pitchFamily="18" charset="0"/>
              </a:rPr>
              <a:t>I will make you as a </a:t>
            </a:r>
            <a:r>
              <a:rPr lang="en-US" b="1" i="1" dirty="0">
                <a:solidFill>
                  <a:schemeClr val="accent2"/>
                </a:solidFill>
                <a:latin typeface="Cambria" panose="02040503050406030204" pitchFamily="18" charset="0"/>
                <a:ea typeface="Cambria" panose="02040503050406030204" pitchFamily="18" charset="0"/>
              </a:rPr>
              <a:t>light</a:t>
            </a:r>
            <a:r>
              <a:rPr lang="en-US" i="1" dirty="0">
                <a:solidFill>
                  <a:schemeClr val="accent2">
                    <a:lumMod val="60000"/>
                    <a:lumOff val="40000"/>
                  </a:schemeClr>
                </a:solidFill>
                <a:latin typeface="Cambria" panose="02040503050406030204" pitchFamily="18" charset="0"/>
                <a:ea typeface="Cambria" panose="02040503050406030204" pitchFamily="18" charset="0"/>
              </a:rPr>
              <a:t> for the nations, that my </a:t>
            </a:r>
            <a:r>
              <a:rPr lang="en-US" b="1" i="1" dirty="0">
                <a:solidFill>
                  <a:schemeClr val="accent2"/>
                </a:solidFill>
                <a:latin typeface="Cambria" panose="02040503050406030204" pitchFamily="18" charset="0"/>
                <a:ea typeface="Cambria" panose="02040503050406030204" pitchFamily="18" charset="0"/>
              </a:rPr>
              <a:t>salvation</a:t>
            </a:r>
            <a:r>
              <a:rPr lang="en-US" i="1" dirty="0">
                <a:solidFill>
                  <a:schemeClr val="accent2">
                    <a:lumMod val="60000"/>
                    <a:lumOff val="40000"/>
                  </a:schemeClr>
                </a:solidFill>
                <a:latin typeface="Cambria" panose="02040503050406030204" pitchFamily="18" charset="0"/>
                <a:ea typeface="Cambria" panose="02040503050406030204" pitchFamily="18" charset="0"/>
              </a:rPr>
              <a:t> may reach to the end of the earth.</a:t>
            </a:r>
            <a:r>
              <a:rPr lang="en-US" dirty="0"/>
              <a:t>” (Isaiah 49:6 ESV)” </a:t>
            </a:r>
          </a:p>
          <a:p>
            <a:r>
              <a:rPr lang="en-US" dirty="0"/>
              <a:t>At the time this prophesy was made, the Gentiles were still in darkness (cf. Eph 2:12), i.e. the bondage that sin places upon men. </a:t>
            </a:r>
          </a:p>
          <a:p>
            <a:r>
              <a:rPr lang="en-US" dirty="0"/>
              <a:t>And from this darkness there is </a:t>
            </a:r>
            <a:r>
              <a:rPr lang="en-US" b="1" i="1" dirty="0"/>
              <a:t>no deliverance </a:t>
            </a:r>
            <a:r>
              <a:rPr lang="en-US" dirty="0"/>
              <a:t>until the “</a:t>
            </a:r>
            <a:r>
              <a:rPr lang="en-US" i="1" dirty="0">
                <a:solidFill>
                  <a:schemeClr val="accent2">
                    <a:lumMod val="60000"/>
                    <a:lumOff val="40000"/>
                  </a:schemeClr>
                </a:solidFill>
                <a:latin typeface="Cambria" panose="02040503050406030204" pitchFamily="18" charset="0"/>
                <a:ea typeface="Cambria" panose="02040503050406030204" pitchFamily="18" charset="0"/>
              </a:rPr>
              <a:t>light</a:t>
            </a:r>
            <a:r>
              <a:rPr lang="en-US" dirty="0"/>
              <a:t>” of the world shines on them.</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 121)</a:t>
            </a:r>
          </a:p>
        </p:txBody>
      </p:sp>
    </p:spTree>
    <p:extLst>
      <p:ext uri="{BB962C8B-B14F-4D97-AF65-F5344CB8AC3E}">
        <p14:creationId xmlns:p14="http://schemas.microsoft.com/office/powerpoint/2010/main" val="1958749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270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to open blind eyes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release prisoners from dungeons, those who live in </a:t>
            </a:r>
            <a:r>
              <a:rPr lang="en-US" sz="2400" i="1" u="none" strike="noStrike" baseline="0" dirty="0">
                <a:solidFill>
                  <a:schemeClr val="accent2"/>
                </a:solidFill>
                <a:latin typeface="Cambria" panose="02040503050406030204" pitchFamily="18" charset="0"/>
                <a:ea typeface="Cambria" panose="02040503050406030204" pitchFamily="18" charset="0"/>
              </a:rPr>
              <a:t>darkness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prisons.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93124"/>
            <a:ext cx="8706423" cy="5328458"/>
          </a:xfrm>
        </p:spPr>
        <p:txBody>
          <a:bodyPr>
            <a:normAutofit lnSpcReduction="10000"/>
          </a:bodyPr>
          <a:lstStyle/>
          <a:p>
            <a:r>
              <a:rPr lang="en-US" dirty="0"/>
              <a:t>Here is prophesied the shining of the “</a:t>
            </a:r>
            <a:r>
              <a:rPr lang="en-US" i="1" dirty="0">
                <a:solidFill>
                  <a:schemeClr val="accent2">
                    <a:lumMod val="60000"/>
                    <a:lumOff val="40000"/>
                  </a:schemeClr>
                </a:solidFill>
                <a:latin typeface="Cambria" panose="02040503050406030204" pitchFamily="18" charset="0"/>
                <a:ea typeface="Cambria" panose="02040503050406030204" pitchFamily="18" charset="0"/>
              </a:rPr>
              <a:t>light to the nations</a:t>
            </a:r>
            <a:r>
              <a:rPr lang="en-US" dirty="0"/>
              <a:t>” upon those who walked in “</a:t>
            </a:r>
            <a:r>
              <a:rPr lang="en-US" i="1" dirty="0">
                <a:solidFill>
                  <a:schemeClr val="accent2">
                    <a:lumMod val="60000"/>
                    <a:lumOff val="40000"/>
                  </a:schemeClr>
                </a:solidFill>
                <a:latin typeface="Cambria" panose="02040503050406030204" pitchFamily="18" charset="0"/>
                <a:ea typeface="Cambria" panose="02040503050406030204" pitchFamily="18" charset="0"/>
              </a:rPr>
              <a:t>darkness</a:t>
            </a:r>
            <a:r>
              <a:rPr lang="en-US" dirty="0"/>
              <a:t>”. </a:t>
            </a:r>
          </a:p>
          <a:p>
            <a:r>
              <a:rPr lang="en-US" dirty="0"/>
              <a:t>This deliverance is described in figurative terms.</a:t>
            </a:r>
          </a:p>
          <a:p>
            <a:r>
              <a:rPr lang="en-US" dirty="0"/>
              <a:t>“</a:t>
            </a:r>
            <a:r>
              <a:rPr lang="en-US" i="1" dirty="0">
                <a:solidFill>
                  <a:srgbClr val="F4B183"/>
                </a:solidFill>
                <a:latin typeface="Cambria" panose="02040503050406030204" pitchFamily="18" charset="0"/>
                <a:ea typeface="Cambria" panose="02040503050406030204" pitchFamily="18" charset="0"/>
              </a:rPr>
              <a:t>to open blind eyes</a:t>
            </a:r>
            <a:r>
              <a:rPr lang="en-US" dirty="0"/>
              <a:t>” is not a reference to those who are </a:t>
            </a:r>
            <a:r>
              <a:rPr lang="en-US" b="1" i="1" dirty="0"/>
              <a:t>physically</a:t>
            </a:r>
            <a:r>
              <a:rPr lang="en-US" dirty="0"/>
              <a:t> blind, but to the condition of blindness that is the result of </a:t>
            </a:r>
            <a:r>
              <a:rPr lang="en-US" b="1" i="1" dirty="0"/>
              <a:t>sin</a:t>
            </a:r>
            <a:r>
              <a:rPr lang="en-US" dirty="0"/>
              <a:t>. </a:t>
            </a:r>
          </a:p>
          <a:p>
            <a:r>
              <a:rPr lang="en-US" dirty="0"/>
              <a:t>All sinners are “</a:t>
            </a:r>
            <a:r>
              <a:rPr lang="en-US" i="1" dirty="0">
                <a:solidFill>
                  <a:srgbClr val="F4B183"/>
                </a:solidFill>
                <a:latin typeface="Cambria" panose="02040503050406030204" pitchFamily="18" charset="0"/>
                <a:ea typeface="Cambria" panose="02040503050406030204" pitchFamily="18" charset="0"/>
              </a:rPr>
              <a:t>blind</a:t>
            </a:r>
            <a:r>
              <a:rPr lang="en-US" dirty="0"/>
              <a:t>” in that they cannot see reality as it is. </a:t>
            </a:r>
          </a:p>
          <a:p>
            <a:r>
              <a:rPr lang="en-US" dirty="0"/>
              <a:t>What they need is an opening of the eyes. </a:t>
            </a:r>
          </a:p>
          <a:p>
            <a:r>
              <a:rPr lang="en-US" dirty="0"/>
              <a:t>Christ also spoke of Himself as the “</a:t>
            </a:r>
            <a:r>
              <a:rPr lang="en-US" i="1" dirty="0">
                <a:solidFill>
                  <a:srgbClr val="F4B183"/>
                </a:solidFill>
                <a:latin typeface="Cambria" panose="02040503050406030204" pitchFamily="18" charset="0"/>
                <a:ea typeface="Cambria" panose="02040503050406030204" pitchFamily="18" charset="0"/>
              </a:rPr>
              <a:t>light of the world</a:t>
            </a:r>
            <a:r>
              <a:rPr lang="en-US" dirty="0"/>
              <a:t>” (John 8:12), i.e. the bringer of “</a:t>
            </a:r>
            <a:r>
              <a:rPr lang="en-US" i="1" dirty="0">
                <a:solidFill>
                  <a:srgbClr val="F4B183"/>
                </a:solidFill>
                <a:latin typeface="Cambria" panose="02040503050406030204" pitchFamily="18" charset="0"/>
                <a:ea typeface="Cambria" panose="02040503050406030204" pitchFamily="18" charset="0"/>
              </a:rPr>
              <a:t>light</a:t>
            </a:r>
            <a:r>
              <a:rPr lang="en-US" dirty="0"/>
              <a:t>” to those who are “</a:t>
            </a:r>
            <a:r>
              <a:rPr lang="en-US" i="1" dirty="0">
                <a:solidFill>
                  <a:srgbClr val="F4B183"/>
                </a:solidFill>
                <a:latin typeface="Cambria" panose="02040503050406030204" pitchFamily="18" charset="0"/>
                <a:ea typeface="Cambria" panose="02040503050406030204" pitchFamily="18" charset="0"/>
              </a:rPr>
              <a:t>blind</a:t>
            </a:r>
            <a:r>
              <a:rPr lang="en-US" dirty="0"/>
              <a:t>”.</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121-122)</a:t>
            </a:r>
          </a:p>
        </p:txBody>
      </p:sp>
    </p:spTree>
    <p:extLst>
      <p:ext uri="{BB962C8B-B14F-4D97-AF65-F5344CB8AC3E}">
        <p14:creationId xmlns:p14="http://schemas.microsoft.com/office/powerpoint/2010/main" val="10345732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270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to open blind eyes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release prisoners from dungeons, those who live </a:t>
            </a:r>
            <a:r>
              <a:rPr lang="en-US" sz="2400" i="1" u="none" strike="noStrike" baseline="0" dirty="0">
                <a:solidFill>
                  <a:schemeClr val="accent2"/>
                </a:solidFill>
                <a:latin typeface="Cambria" panose="02040503050406030204" pitchFamily="18" charset="0"/>
                <a:ea typeface="Cambria" panose="02040503050406030204" pitchFamily="18" charset="0"/>
              </a:rPr>
              <a:t>in darkness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from prisons.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93124"/>
            <a:ext cx="8706423" cy="5328458"/>
          </a:xfrm>
        </p:spPr>
        <p:txBody>
          <a:bodyPr>
            <a:normAutofit lnSpcReduction="10000"/>
          </a:bodyPr>
          <a:lstStyle/>
          <a:p>
            <a:r>
              <a:rPr lang="en-US" dirty="0"/>
              <a:t>In the light of LORD’s citation of this passage when speaking to the Paul on the Damascus Road, we can see that the reference here is </a:t>
            </a:r>
            <a:r>
              <a:rPr lang="en-US" b="1" i="1" dirty="0"/>
              <a:t>universal</a:t>
            </a:r>
            <a:r>
              <a:rPr lang="en-US" dirty="0"/>
              <a:t> and includes both Jews and the Gentiles:</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I [the LORD] will rescue you [Paul] </a:t>
            </a:r>
            <a:r>
              <a:rPr lang="en-US" b="1" i="1" dirty="0">
                <a:solidFill>
                  <a:schemeClr val="accent2"/>
                </a:solidFill>
                <a:latin typeface="Cambria" panose="02040503050406030204" pitchFamily="18" charset="0"/>
                <a:ea typeface="Cambria" panose="02040503050406030204" pitchFamily="18" charset="0"/>
              </a:rPr>
              <a:t>from your own people [i.e. the Jews] and from the Gentiles</a:t>
            </a:r>
            <a:r>
              <a:rPr lang="en-US" i="1" dirty="0">
                <a:solidFill>
                  <a:schemeClr val="accent2">
                    <a:lumMod val="60000"/>
                    <a:lumOff val="40000"/>
                  </a:schemeClr>
                </a:solidFill>
                <a:latin typeface="Cambria" panose="02040503050406030204" pitchFamily="18" charset="0"/>
                <a:ea typeface="Cambria" panose="02040503050406030204" pitchFamily="18" charset="0"/>
              </a:rPr>
              <a:t>, to whom I am sending you </a:t>
            </a:r>
            <a:r>
              <a:rPr lang="en-US" b="1" i="1" dirty="0">
                <a:solidFill>
                  <a:schemeClr val="accent2"/>
                </a:solidFill>
                <a:latin typeface="Cambria" panose="02040503050406030204" pitchFamily="18" charset="0"/>
                <a:ea typeface="Cambria" panose="02040503050406030204" pitchFamily="18" charset="0"/>
              </a:rPr>
              <a:t>to open their eyes so that they turn from darkness to light</a:t>
            </a:r>
            <a:r>
              <a:rPr lang="en-US" i="1" dirty="0">
                <a:solidFill>
                  <a:schemeClr val="accent2">
                    <a:lumMod val="60000"/>
                    <a:lumOff val="40000"/>
                  </a:schemeClr>
                </a:solidFill>
                <a:latin typeface="Cambria" panose="02040503050406030204" pitchFamily="18" charset="0"/>
                <a:ea typeface="Cambria" panose="02040503050406030204" pitchFamily="18" charset="0"/>
              </a:rPr>
              <a:t> and from the power of Satan to God, so that they may receive forgiveness of sins and a share among those who are sanctified by faith in me. </a:t>
            </a:r>
            <a:r>
              <a:rPr lang="en-US" dirty="0"/>
              <a:t>(Act 26:17-18 ) </a:t>
            </a:r>
          </a:p>
          <a:p>
            <a:r>
              <a:rPr lang="en-US" dirty="0"/>
              <a:t>Therefore we see that when the Servant comes, he will bring light to the </a:t>
            </a:r>
            <a:r>
              <a:rPr lang="en-US" b="1" i="1" dirty="0"/>
              <a:t>world</a:t>
            </a:r>
            <a:r>
              <a:rPr lang="en-US" dirty="0"/>
              <a:t> (cf. John 8:12)</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121-122)</a:t>
            </a:r>
          </a:p>
        </p:txBody>
      </p:sp>
    </p:spTree>
    <p:extLst>
      <p:ext uri="{BB962C8B-B14F-4D97-AF65-F5344CB8AC3E}">
        <p14:creationId xmlns:p14="http://schemas.microsoft.com/office/powerpoint/2010/main" val="228212820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2270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to open blind eyes, </a:t>
            </a:r>
            <a:r>
              <a:rPr lang="en-US" sz="2400" i="1" u="none" strike="noStrike" baseline="0" dirty="0">
                <a:solidFill>
                  <a:schemeClr val="accent2"/>
                </a:solidFill>
                <a:latin typeface="Cambria" panose="02040503050406030204" pitchFamily="18" charset="0"/>
                <a:ea typeface="Cambria" panose="02040503050406030204" pitchFamily="18" charset="0"/>
              </a:rPr>
              <a:t>to release prisoners from dungeons, those who live in darkness from prisons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93124"/>
            <a:ext cx="8706423" cy="5328458"/>
          </a:xfrm>
        </p:spPr>
        <p:txBody>
          <a:bodyPr>
            <a:normAutofit fontScale="92500" lnSpcReduction="10000"/>
          </a:bodyPr>
          <a:lstStyle/>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to release prisoners from dungeons</a:t>
            </a:r>
            <a:r>
              <a:rPr lang="en-US" dirty="0"/>
              <a:t>” – The need of the world is described as deliverance from prison. </a:t>
            </a:r>
          </a:p>
          <a:p>
            <a:r>
              <a:rPr lang="en-US" dirty="0"/>
              <a:t>Man’s “normal” condition is not really normal. </a:t>
            </a:r>
          </a:p>
          <a:p>
            <a:r>
              <a:rPr lang="en-US" dirty="0"/>
              <a:t>Because of sin he is bound and not free. </a:t>
            </a:r>
          </a:p>
          <a:p>
            <a:r>
              <a:rPr lang="en-US" dirty="0"/>
              <a:t>Freedom comes only when the Servant </a:t>
            </a:r>
            <a:r>
              <a:rPr lang="en-US" b="1" i="1" dirty="0"/>
              <a:t>sets</a:t>
            </a:r>
            <a:r>
              <a:rPr lang="en-US" dirty="0"/>
              <a:t> men free.</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those who live in darkness from prisons</a:t>
            </a:r>
            <a:r>
              <a:rPr lang="en-US" dirty="0"/>
              <a:t>” – Those who are in prison are regarded as dwelling in darkness. </a:t>
            </a:r>
          </a:p>
          <a:p>
            <a:r>
              <a:rPr lang="en-US" dirty="0"/>
              <a:t>Light and freedom are found only when men are delivered. </a:t>
            </a:r>
          </a:p>
          <a:p>
            <a:r>
              <a:rPr lang="en-US" dirty="0"/>
              <a:t>This is a work that they </a:t>
            </a:r>
            <a:r>
              <a:rPr lang="en-US" b="1" i="1" dirty="0"/>
              <a:t>cannot</a:t>
            </a:r>
            <a:r>
              <a:rPr lang="en-US" dirty="0"/>
              <a:t> do for themselves; it must be done </a:t>
            </a:r>
            <a:r>
              <a:rPr lang="en-US" b="1" i="1" dirty="0"/>
              <a:t>for</a:t>
            </a:r>
            <a:r>
              <a:rPr lang="en-US" dirty="0"/>
              <a:t> them by the Servant.</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121-122)</a:t>
            </a:r>
          </a:p>
        </p:txBody>
      </p:sp>
    </p:spTree>
    <p:extLst>
      <p:ext uri="{BB962C8B-B14F-4D97-AF65-F5344CB8AC3E}">
        <p14:creationId xmlns:p14="http://schemas.microsoft.com/office/powerpoint/2010/main" val="151483491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45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I am the LORD! That is my name!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will not share my glory with anyone else or the praise due me with idols.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97280"/>
            <a:ext cx="8706423" cy="5536276"/>
          </a:xfrm>
        </p:spPr>
        <p:txBody>
          <a:bodyPr>
            <a:normAutofit/>
          </a:bodyPr>
          <a:lstStyle/>
          <a:p>
            <a:r>
              <a:rPr lang="en-US" sz="3600" dirty="0"/>
              <a:t>As the climax to this section, God emphatically reminds the nation of who he is: “</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am the LORD! That is my name! </a:t>
            </a:r>
            <a:r>
              <a:rPr lang="en-US" sz="3600" dirty="0"/>
              <a:t>” </a:t>
            </a:r>
          </a:p>
          <a:p>
            <a:r>
              <a:rPr lang="en-US" sz="3600" dirty="0"/>
              <a:t>The phrase “</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That is my name! </a:t>
            </a:r>
            <a:r>
              <a:rPr lang="en-US" sz="3600" dirty="0"/>
              <a:t>” means simply that God’s Name is </a:t>
            </a:r>
            <a:r>
              <a:rPr lang="en-US" sz="3600" i="1" dirty="0"/>
              <a:t>Yahweh</a:t>
            </a:r>
            <a:r>
              <a:rPr lang="en-US" sz="3600" dirty="0"/>
              <a:t> (translated here and elsewhere as “</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LORD</a:t>
            </a:r>
            <a:r>
              <a:rPr lang="en-US" sz="3600" dirty="0"/>
              <a:t>”). </a:t>
            </a:r>
          </a:p>
          <a:p>
            <a:r>
              <a:rPr lang="en-US" sz="3600" dirty="0"/>
              <a:t>In the Semitic languages a person’s name is thought to describe the </a:t>
            </a:r>
            <a:r>
              <a:rPr lang="en-US" sz="3600" b="1" i="1" dirty="0"/>
              <a:t>nature</a:t>
            </a:r>
            <a:r>
              <a:rPr lang="en-US" sz="3600" dirty="0"/>
              <a:t> of that person.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122–123)</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4889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45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I am the LORD! That is my name!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will not share my glory with anyone else or the praise due me with idols.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904297"/>
            <a:ext cx="8706423" cy="5729259"/>
          </a:xfrm>
        </p:spPr>
        <p:txBody>
          <a:bodyPr>
            <a:normAutofit/>
          </a:bodyPr>
          <a:lstStyle/>
          <a:p>
            <a:r>
              <a:rPr lang="en-US" dirty="0"/>
              <a:t>Until the time of the exodus God was known to His people as “</a:t>
            </a:r>
            <a:r>
              <a:rPr lang="en-US" i="1" dirty="0"/>
              <a:t>El Shaddai</a:t>
            </a:r>
            <a:r>
              <a:rPr lang="en-US" dirty="0"/>
              <a:t>” (usually translated “</a:t>
            </a:r>
            <a:r>
              <a:rPr lang="en-US" i="1" dirty="0">
                <a:solidFill>
                  <a:schemeClr val="accent2">
                    <a:lumMod val="60000"/>
                    <a:lumOff val="40000"/>
                  </a:schemeClr>
                </a:solidFill>
                <a:latin typeface="Cambria" panose="02040503050406030204" pitchFamily="18" charset="0"/>
                <a:ea typeface="Cambria" panose="02040503050406030204" pitchFamily="18" charset="0"/>
              </a:rPr>
              <a:t>God Almighty</a:t>
            </a:r>
            <a:r>
              <a:rPr lang="en-US" dirty="0"/>
              <a:t>” in our English Bibles): </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When Abram was ninety-nine years old the LORD appeared to Abram and said to him, "I am </a:t>
            </a:r>
            <a:r>
              <a:rPr lang="en-US" b="1" i="1" dirty="0">
                <a:solidFill>
                  <a:schemeClr val="accent2"/>
                </a:solidFill>
                <a:latin typeface="Cambria" panose="02040503050406030204" pitchFamily="18" charset="0"/>
                <a:ea typeface="Cambria" panose="02040503050406030204" pitchFamily="18" charset="0"/>
              </a:rPr>
              <a:t>God Almighty [El Shaddai]</a:t>
            </a:r>
            <a:r>
              <a:rPr lang="en-US" i="1" dirty="0">
                <a:solidFill>
                  <a:schemeClr val="accent2">
                    <a:lumMod val="60000"/>
                    <a:lumOff val="40000"/>
                  </a:schemeClr>
                </a:solidFill>
                <a:latin typeface="Cambria" panose="02040503050406030204" pitchFamily="18" charset="0"/>
                <a:ea typeface="Cambria" panose="02040503050406030204" pitchFamily="18" charset="0"/>
              </a:rPr>
              <a:t>; walk before me, and be blameless, </a:t>
            </a:r>
            <a:r>
              <a:rPr lang="en-US" dirty="0"/>
              <a:t>(Gen 17:1 ESV)</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And God said to [Jacob], "I am </a:t>
            </a:r>
            <a:r>
              <a:rPr lang="en-US" b="1" i="1" dirty="0">
                <a:solidFill>
                  <a:schemeClr val="accent2"/>
                </a:solidFill>
                <a:latin typeface="Cambria" panose="02040503050406030204" pitchFamily="18" charset="0"/>
                <a:ea typeface="Cambria" panose="02040503050406030204" pitchFamily="18" charset="0"/>
              </a:rPr>
              <a:t>God Almighty [El Shaddai]</a:t>
            </a:r>
            <a:r>
              <a:rPr lang="en-US" i="1" dirty="0">
                <a:solidFill>
                  <a:schemeClr val="accent2">
                    <a:lumMod val="60000"/>
                    <a:lumOff val="40000"/>
                  </a:schemeClr>
                </a:solidFill>
                <a:latin typeface="Cambria" panose="02040503050406030204" pitchFamily="18" charset="0"/>
                <a:ea typeface="Cambria" panose="02040503050406030204" pitchFamily="18" charset="0"/>
              </a:rPr>
              <a:t>: be fruitful and multiply.  </a:t>
            </a:r>
            <a:r>
              <a:rPr lang="en-US" dirty="0"/>
              <a:t>(Gen 35:11a ESV)</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May </a:t>
            </a:r>
            <a:r>
              <a:rPr lang="en-US" b="1" i="1" dirty="0">
                <a:solidFill>
                  <a:schemeClr val="accent2"/>
                </a:solidFill>
                <a:latin typeface="Cambria" panose="02040503050406030204" pitchFamily="18" charset="0"/>
                <a:ea typeface="Cambria" panose="02040503050406030204" pitchFamily="18" charset="0"/>
              </a:rPr>
              <a:t>God Almighty [El Shaddai] </a:t>
            </a:r>
            <a:r>
              <a:rPr lang="en-US" i="1" dirty="0">
                <a:solidFill>
                  <a:schemeClr val="accent2">
                    <a:lumMod val="60000"/>
                    <a:lumOff val="40000"/>
                  </a:schemeClr>
                </a:solidFill>
                <a:latin typeface="Cambria" panose="02040503050406030204" pitchFamily="18" charset="0"/>
                <a:ea typeface="Cambria" panose="02040503050406030204" pitchFamily="18" charset="0"/>
              </a:rPr>
              <a:t>grant you mercy before [Joseph], and may he send back your other brother and Benjamin.  </a:t>
            </a:r>
            <a:r>
              <a:rPr lang="en-US" dirty="0"/>
              <a:t>(Gen 43:14 ESV)</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122–123)</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59481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45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the LORD! That is my name! I will not share my glory with anyone else or the praise due me with idols.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904297"/>
            <a:ext cx="8706423" cy="5729259"/>
          </a:xfrm>
        </p:spPr>
        <p:txBody>
          <a:bodyPr>
            <a:normAutofit fontScale="92500" lnSpcReduction="20000"/>
          </a:bodyPr>
          <a:lstStyle/>
          <a:p>
            <a:r>
              <a:rPr lang="en-US" dirty="0"/>
              <a:t>At the time of the </a:t>
            </a:r>
            <a:r>
              <a:rPr lang="en-US" b="1" i="1" dirty="0"/>
              <a:t>exodus</a:t>
            </a:r>
            <a:r>
              <a:rPr lang="en-US" dirty="0"/>
              <a:t>, however, God gave his people a </a:t>
            </a:r>
            <a:r>
              <a:rPr lang="en-US" b="1" i="1" dirty="0"/>
              <a:t>further</a:t>
            </a:r>
            <a:r>
              <a:rPr lang="en-US" dirty="0"/>
              <a:t> revelation of His nature, which is found in the meaning of his name: </a:t>
            </a:r>
            <a:r>
              <a:rPr lang="en-US" i="1" dirty="0"/>
              <a:t>Yahweh</a:t>
            </a:r>
            <a:r>
              <a:rPr lang="en-US" dirty="0"/>
              <a:t>.</a:t>
            </a:r>
          </a:p>
          <a:p>
            <a:r>
              <a:rPr lang="en-US" dirty="0"/>
              <a:t>From Exodus 3 we learn that the word Yahweh has to do with the </a:t>
            </a:r>
            <a:r>
              <a:rPr lang="en-US" b="1" i="1" dirty="0"/>
              <a:t>eternity </a:t>
            </a:r>
            <a:r>
              <a:rPr lang="en-US" dirty="0"/>
              <a:t>or </a:t>
            </a:r>
            <a:r>
              <a:rPr lang="en-US" b="1" i="1" dirty="0"/>
              <a:t>aseity</a:t>
            </a:r>
            <a:r>
              <a:rPr lang="en-US" dirty="0"/>
              <a:t> of God. </a:t>
            </a:r>
          </a:p>
          <a:p>
            <a:r>
              <a:rPr lang="en-US" dirty="0"/>
              <a:t>His name reveals this eternal God to be the One who sovereignly chooses His people and performs for them an act of redemption:</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Moses said to God, “</a:t>
            </a:r>
            <a:r>
              <a:rPr lang="en-US" b="1" i="1" dirty="0">
                <a:solidFill>
                  <a:schemeClr val="accent2"/>
                </a:solidFill>
                <a:latin typeface="Cambria" panose="02040503050406030204" pitchFamily="18" charset="0"/>
                <a:ea typeface="Cambria" panose="02040503050406030204" pitchFamily="18" charset="0"/>
              </a:rPr>
              <a:t>If I go to the Israelites </a:t>
            </a:r>
            <a:r>
              <a:rPr lang="en-US" i="1" dirty="0">
                <a:solidFill>
                  <a:schemeClr val="accent2">
                    <a:lumMod val="60000"/>
                    <a:lumOff val="40000"/>
                  </a:schemeClr>
                </a:solidFill>
                <a:latin typeface="Cambria" panose="02040503050406030204" pitchFamily="18" charset="0"/>
                <a:ea typeface="Cambria" panose="02040503050406030204" pitchFamily="18" charset="0"/>
              </a:rPr>
              <a:t>and tell them, ‘The God of your fathers has sent me to you,’ </a:t>
            </a:r>
            <a:r>
              <a:rPr lang="en-US" b="1" i="1" dirty="0">
                <a:solidFill>
                  <a:schemeClr val="accent2"/>
                </a:solidFill>
                <a:latin typeface="Cambria" panose="02040503050406030204" pitchFamily="18" charset="0"/>
                <a:ea typeface="Cambria" panose="02040503050406030204" pitchFamily="18" charset="0"/>
              </a:rPr>
              <a:t>and</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r>
              <a:rPr lang="en-US" b="1" i="1" dirty="0">
                <a:solidFill>
                  <a:schemeClr val="accent2"/>
                </a:solidFill>
                <a:latin typeface="Cambria" panose="02040503050406030204" pitchFamily="18" charset="0"/>
                <a:ea typeface="Cambria" panose="02040503050406030204" pitchFamily="18" charset="0"/>
              </a:rPr>
              <a:t>they ask me, ‘What is his name?’—what should I say to them?</a:t>
            </a:r>
            <a:r>
              <a:rPr lang="en-US" i="1" dirty="0">
                <a:solidFill>
                  <a:schemeClr val="accent2">
                    <a:lumMod val="60000"/>
                    <a:lumOff val="40000"/>
                  </a:schemeClr>
                </a:solidFill>
                <a:latin typeface="Cambria" panose="02040503050406030204" pitchFamily="18" charset="0"/>
                <a:ea typeface="Cambria" panose="02040503050406030204" pitchFamily="18" charset="0"/>
              </a:rPr>
              <a:t>” God said to Moses, “</a:t>
            </a:r>
            <a:r>
              <a:rPr lang="en-US" b="1" i="1" dirty="0">
                <a:solidFill>
                  <a:schemeClr val="accent2"/>
                </a:solidFill>
                <a:latin typeface="Cambria" panose="02040503050406030204" pitchFamily="18" charset="0"/>
                <a:ea typeface="Cambria" panose="02040503050406030204" pitchFamily="18" charset="0"/>
              </a:rPr>
              <a:t>I AM that I AM</a:t>
            </a:r>
            <a:r>
              <a:rPr lang="en-US" i="1" dirty="0">
                <a:solidFill>
                  <a:schemeClr val="accent2">
                    <a:lumMod val="60000"/>
                    <a:lumOff val="40000"/>
                  </a:schemeClr>
                </a:solidFill>
                <a:latin typeface="Cambria" panose="02040503050406030204" pitchFamily="18" charset="0"/>
                <a:ea typeface="Cambria" panose="02040503050406030204" pitchFamily="18" charset="0"/>
              </a:rPr>
              <a:t>. And he said, “</a:t>
            </a:r>
            <a:r>
              <a:rPr lang="en-US" b="1" i="1" dirty="0">
                <a:solidFill>
                  <a:schemeClr val="accent2"/>
                </a:solidFill>
                <a:latin typeface="Cambria" panose="02040503050406030204" pitchFamily="18" charset="0"/>
                <a:ea typeface="Cambria" panose="02040503050406030204" pitchFamily="18" charset="0"/>
              </a:rPr>
              <a:t>You must say </a:t>
            </a:r>
            <a:r>
              <a:rPr lang="en-US" i="1" dirty="0">
                <a:solidFill>
                  <a:schemeClr val="accent2">
                    <a:lumMod val="60000"/>
                    <a:lumOff val="40000"/>
                  </a:schemeClr>
                </a:solidFill>
                <a:latin typeface="Cambria" panose="02040503050406030204" pitchFamily="18" charset="0"/>
                <a:ea typeface="Cambria" panose="02040503050406030204" pitchFamily="18" charset="0"/>
              </a:rPr>
              <a:t>this to the Israelites, ‘</a:t>
            </a:r>
            <a:r>
              <a:rPr lang="en-US" b="1" i="1" dirty="0">
                <a:solidFill>
                  <a:schemeClr val="accent2"/>
                </a:solidFill>
                <a:latin typeface="Cambria" panose="02040503050406030204" pitchFamily="18" charset="0"/>
                <a:ea typeface="Cambria" panose="02040503050406030204" pitchFamily="18" charset="0"/>
              </a:rPr>
              <a:t>I AM has sent me to you</a:t>
            </a:r>
            <a:r>
              <a:rPr lang="en-US" i="1" dirty="0">
                <a:solidFill>
                  <a:schemeClr val="accent2">
                    <a:lumMod val="60000"/>
                    <a:lumOff val="40000"/>
                  </a:schemeClr>
                </a:solidFill>
                <a:latin typeface="Cambria" panose="02040503050406030204" pitchFamily="18" charset="0"/>
                <a:ea typeface="Cambria" panose="02040503050406030204" pitchFamily="18" charset="0"/>
              </a:rPr>
              <a:t>.’ … ‘The LORD– the God of your fathers, the God of Abraham, the God of Isaac, and the God of Jacob – </a:t>
            </a:r>
            <a:r>
              <a:rPr lang="en-US" b="1" i="1" dirty="0">
                <a:solidFill>
                  <a:schemeClr val="accent2"/>
                </a:solidFill>
                <a:latin typeface="Cambria" panose="02040503050406030204" pitchFamily="18" charset="0"/>
                <a:ea typeface="Cambria" panose="02040503050406030204" pitchFamily="18" charset="0"/>
              </a:rPr>
              <a:t>This is my name forever</a:t>
            </a:r>
            <a:r>
              <a:rPr lang="en-US" i="1" dirty="0">
                <a:solidFill>
                  <a:srgbClr val="F4B183"/>
                </a:solidFill>
                <a:latin typeface="Cambria" panose="02040503050406030204" pitchFamily="18" charset="0"/>
                <a:ea typeface="Cambria" panose="02040503050406030204" pitchFamily="18" charset="0"/>
              </a:rPr>
              <a:t>, and this is my memorial from generation to generation</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r>
              <a:rPr lang="en-US" dirty="0"/>
              <a:t>(Exodus 3:13-15)</a:t>
            </a:r>
          </a:p>
          <a:p>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122–123)</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2301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45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the LORD! That is my name! </a:t>
            </a:r>
            <a:r>
              <a:rPr lang="en-US" sz="2400" i="1" u="none" strike="noStrike" baseline="0" dirty="0">
                <a:solidFill>
                  <a:schemeClr val="accent2"/>
                </a:solidFill>
                <a:latin typeface="Cambria" panose="02040503050406030204" pitchFamily="18" charset="0"/>
                <a:ea typeface="Cambria" panose="02040503050406030204" pitchFamily="18" charset="0"/>
              </a:rPr>
              <a:t>I will not share my glory with anyone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else or the praise due me with idols.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904297"/>
            <a:ext cx="8706423" cy="5729259"/>
          </a:xfrm>
        </p:spPr>
        <p:txBody>
          <a:bodyPr>
            <a:normAutofit fontScale="92500"/>
          </a:bodyPr>
          <a:lstStyle/>
          <a:p>
            <a:r>
              <a:rPr lang="en-US" dirty="0"/>
              <a:t>It is </a:t>
            </a:r>
            <a:r>
              <a:rPr lang="en-US" b="1" i="1" dirty="0"/>
              <a:t>this</a:t>
            </a:r>
            <a:r>
              <a:rPr lang="en-US" dirty="0"/>
              <a:t> </a:t>
            </a:r>
            <a:r>
              <a:rPr lang="en-US" b="1" i="1" dirty="0"/>
              <a:t>Yahweh</a:t>
            </a:r>
            <a:r>
              <a:rPr lang="en-US" dirty="0"/>
              <a:t>, who has chosen the Servant. </a:t>
            </a:r>
          </a:p>
          <a:p>
            <a:r>
              <a:rPr lang="en-US" dirty="0"/>
              <a:t>Therefore, because the LORD is the </a:t>
            </a:r>
            <a:r>
              <a:rPr lang="en-US" b="1" i="1" dirty="0"/>
              <a:t>eternal</a:t>
            </a:r>
            <a:r>
              <a:rPr lang="en-US" dirty="0"/>
              <a:t> One who has entered into covenant with His people, it is </a:t>
            </a:r>
            <a:r>
              <a:rPr lang="en-US" b="1" i="1" dirty="0"/>
              <a:t>certain</a:t>
            </a:r>
            <a:r>
              <a:rPr lang="en-US" dirty="0"/>
              <a:t> that the Servant, in whom the LORD delights, will come to bring salvation to this people and to deliver them from their bondage. </a:t>
            </a:r>
          </a:p>
          <a:p>
            <a:r>
              <a:rPr lang="en-US" dirty="0"/>
              <a:t>Furthermore, because the </a:t>
            </a:r>
            <a:r>
              <a:rPr lang="en-US" b="1" i="1" dirty="0"/>
              <a:t>Name</a:t>
            </a:r>
            <a:r>
              <a:rPr lang="en-US" dirty="0"/>
              <a:t> of the LORD is Yahweh, He will not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share [his] glory with anyone</a:t>
            </a:r>
            <a:r>
              <a:rPr lang="en-US" dirty="0"/>
              <a:t>”. </a:t>
            </a:r>
          </a:p>
          <a:p>
            <a:r>
              <a:rPr lang="en-US" dirty="0"/>
              <a:t>The reference here is to His essential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glory</a:t>
            </a:r>
            <a:r>
              <a:rPr lang="en-US" dirty="0"/>
              <a:t>”, which He possesses in and of Himself. </a:t>
            </a:r>
          </a:p>
          <a:p>
            <a:r>
              <a:rPr lang="en-US" dirty="0"/>
              <a:t>Were the LORD to give His glory to another, He would be denying Himself, negating His own nature.</a:t>
            </a:r>
          </a:p>
          <a:p>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122–123)</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32213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45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the LORD! That is my name! I will not share my </a:t>
            </a:r>
            <a:r>
              <a:rPr lang="en-US" sz="2400" i="1" u="none" strike="noStrike" baseline="0" dirty="0">
                <a:solidFill>
                  <a:schemeClr val="accent2"/>
                </a:solidFill>
                <a:latin typeface="Cambria" panose="02040503050406030204" pitchFamily="18" charset="0"/>
                <a:ea typeface="Cambria" panose="02040503050406030204" pitchFamily="18" charset="0"/>
              </a:rPr>
              <a:t>glory</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with anyone else or </a:t>
            </a:r>
            <a:r>
              <a:rPr lang="en-US" sz="2400" i="1" u="none" strike="noStrike" baseline="0" dirty="0">
                <a:solidFill>
                  <a:schemeClr val="accent2"/>
                </a:solidFill>
                <a:latin typeface="Cambria" panose="02040503050406030204" pitchFamily="18" charset="0"/>
                <a:ea typeface="Cambria" panose="02040503050406030204" pitchFamily="18" charset="0"/>
              </a:rPr>
              <a:t>the praise due me with idols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22465"/>
            <a:ext cx="8706423" cy="5590310"/>
          </a:xfrm>
        </p:spPr>
        <p:txBody>
          <a:bodyPr>
            <a:normAutofit fontScale="92500" lnSpcReduction="10000"/>
          </a:bodyPr>
          <a:lstStyle/>
          <a:p>
            <a:r>
              <a:rPr lang="en-US" dirty="0"/>
              <a:t>There is not the slightest possibility that another could take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glory</a:t>
            </a:r>
            <a:r>
              <a:rPr lang="en-US" dirty="0"/>
              <a:t>” from the LORD.</a:t>
            </a:r>
          </a:p>
          <a:p>
            <a:r>
              <a:rPr lang="en-US" dirty="0"/>
              <a:t>If there is to be any transfer of that glory, it will be the LORD himself who does it. </a:t>
            </a:r>
          </a:p>
          <a:p>
            <a:r>
              <a:rPr lang="en-US" dirty="0"/>
              <a:t>The situation lies entirely in His hands. </a:t>
            </a:r>
          </a:p>
          <a:p>
            <a:r>
              <a:rPr lang="en-US" dirty="0"/>
              <a:t>Furthermore, He tells us that he will not share “</a:t>
            </a:r>
            <a:r>
              <a:rPr lang="en-US" i="1" dirty="0">
                <a:solidFill>
                  <a:schemeClr val="accent2">
                    <a:lumMod val="60000"/>
                    <a:lumOff val="40000"/>
                  </a:schemeClr>
                </a:solidFill>
                <a:latin typeface="Cambria" panose="02040503050406030204" pitchFamily="18" charset="0"/>
                <a:ea typeface="Cambria" panose="02040503050406030204" pitchFamily="18" charset="0"/>
              </a:rPr>
              <a:t>the </a:t>
            </a:r>
            <a:r>
              <a:rPr lang="en-US" sz="3200" b="1" i="1" u="none" strike="noStrike" baseline="0" dirty="0">
                <a:solidFill>
                  <a:schemeClr val="accent2"/>
                </a:solidFill>
                <a:latin typeface="Cambria" panose="02040503050406030204" pitchFamily="18" charset="0"/>
                <a:ea typeface="Cambria" panose="02040503050406030204" pitchFamily="18" charset="0"/>
              </a:rPr>
              <a:t>praise</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[that is] due [him] with idols</a:t>
            </a:r>
            <a:r>
              <a:rPr lang="en-US" dirty="0"/>
              <a:t>”.</a:t>
            </a:r>
          </a:p>
          <a:p>
            <a:r>
              <a:rPr lang="en-US" dirty="0"/>
              <a:t>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praise</a:t>
            </a:r>
            <a:r>
              <a:rPr lang="en-US" dirty="0"/>
              <a:t>” belongs to Him, just as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glory</a:t>
            </a:r>
            <a:r>
              <a:rPr lang="en-US" dirty="0"/>
              <a:t>” is His.</a:t>
            </a:r>
          </a:p>
          <a:p>
            <a:r>
              <a:rPr lang="en-US" dirty="0"/>
              <a:t>He alone has rightful claim upon his people, and He is </a:t>
            </a:r>
            <a:r>
              <a:rPr lang="en-US" b="1" i="1" dirty="0"/>
              <a:t>jealous</a:t>
            </a:r>
            <a:r>
              <a:rPr lang="en-US" dirty="0"/>
              <a:t> for them. </a:t>
            </a:r>
          </a:p>
          <a:p>
            <a:r>
              <a:rPr lang="en-US" dirty="0"/>
              <a:t>But </a:t>
            </a:r>
            <a:r>
              <a:rPr lang="en-US" b="1" i="1" dirty="0"/>
              <a:t>because</a:t>
            </a:r>
            <a:r>
              <a:rPr lang="en-US" dirty="0"/>
              <a:t> He is jealous, His people can rest assured that He will see to it that the Servant faithfully carries out His work.</a:t>
            </a:r>
          </a:p>
          <a:p>
            <a:pPr marL="0" indent="0">
              <a:buNone/>
            </a:pPr>
            <a:endParaRPr lang="en-US" dirty="0"/>
          </a:p>
          <a:p>
            <a:pPr marL="0" indent="0">
              <a:buNone/>
            </a:pP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Young, Edward; </a:t>
            </a:r>
            <a:r>
              <a:rPr lang="en-US" i="1" dirty="0">
                <a:solidFill>
                  <a:prstClr val="white"/>
                </a:solidFill>
              </a:rPr>
              <a:t>The Book of Isaiah, Chapters 40–66, vol. 3 </a:t>
            </a:r>
            <a:r>
              <a:rPr lang="en-US" dirty="0">
                <a:solidFill>
                  <a:prstClr val="white"/>
                </a:solidFill>
              </a:rPr>
              <a:t>(pp. 122–123)</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59067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93102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a:t>
            </a:r>
            <a:r>
              <a:rPr lang="en-US" sz="2400" i="1" u="none" strike="noStrike" baseline="0" dirty="0">
                <a:solidFill>
                  <a:schemeClr val="accent2"/>
                </a:solidFill>
                <a:latin typeface="Cambria" panose="02040503050406030204" pitchFamily="18" charset="0"/>
                <a:ea typeface="Cambria" panose="02040503050406030204" pitchFamily="18" charset="0"/>
              </a:rPr>
              <a:t>my earlier predictive oracles </a:t>
            </a:r>
            <a:r>
              <a:rPr lang="en-US" sz="2400" i="1" dirty="0">
                <a:solidFill>
                  <a:schemeClr val="accent2"/>
                </a:solidFill>
                <a:latin typeface="Cambria" panose="02040503050406030204" pitchFamily="18" charset="0"/>
                <a:ea typeface="Cambria" panose="02040503050406030204" pitchFamily="18" charset="0"/>
              </a:rPr>
              <a:t>have come to pass</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 now I announce new events. Before they begin to occur, I reveal them to you.”</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022465"/>
            <a:ext cx="8706423" cy="5590310"/>
          </a:xfrm>
        </p:spPr>
        <p:txBody>
          <a:bodyPr>
            <a:normAutofit fontScale="92500" lnSpcReduction="10000"/>
          </a:bodyPr>
          <a:lstStyle/>
          <a:p>
            <a:r>
              <a:rPr lang="en-US" dirty="0"/>
              <a:t>But what does the prophet mean by the statement,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my earlier predictive oracles </a:t>
            </a:r>
            <a:r>
              <a:rPr lang="en-US" sz="3200" b="0" i="1" dirty="0">
                <a:solidFill>
                  <a:schemeClr val="accent2">
                    <a:lumMod val="60000"/>
                    <a:lumOff val="40000"/>
                  </a:schemeClr>
                </a:solidFill>
                <a:latin typeface="Cambria" panose="02040503050406030204" pitchFamily="18" charset="0"/>
                <a:ea typeface="Cambria" panose="02040503050406030204" pitchFamily="18" charset="0"/>
              </a:rPr>
              <a:t>have come to pass</a:t>
            </a:r>
            <a:r>
              <a:rPr lang="en-US" dirty="0"/>
              <a:t>”? </a:t>
            </a:r>
          </a:p>
          <a:p>
            <a:r>
              <a:rPr lang="en-US" dirty="0"/>
              <a:t>What are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my earlier predictive oracles </a:t>
            </a:r>
            <a:r>
              <a:rPr lang="en-US" dirty="0"/>
              <a:t>”? </a:t>
            </a:r>
          </a:p>
          <a:p>
            <a:r>
              <a:rPr lang="en-US" dirty="0"/>
              <a:t>Numerous examples could be given. </a:t>
            </a:r>
          </a:p>
          <a:p>
            <a:r>
              <a:rPr lang="en-US" dirty="0"/>
              <a:t>For example, there are distinct passages in Isaiah and Jeremiah, which declared beforehand that Babylon would fall at the hands of the Medes, passages like Isaiah 13 and 14 (esp. 13:17); 21:1–10; Jer 50 and 51 (esp. 51:11, 28). </a:t>
            </a:r>
          </a:p>
          <a:p>
            <a:r>
              <a:rPr lang="en-US" dirty="0"/>
              <a:t>No one could have foreseen, for example, that the Medes would be successful in doing this. </a:t>
            </a:r>
          </a:p>
          <a:p>
            <a:r>
              <a:rPr lang="en-US" dirty="0"/>
              <a:t>But the prophets, by the spirit of the Lord, </a:t>
            </a:r>
            <a:r>
              <a:rPr lang="en-US" b="1" i="1" dirty="0"/>
              <a:t>foretold</a:t>
            </a:r>
            <a:r>
              <a:rPr lang="en-US" dirty="0"/>
              <a:t> that it would come to pass, and it </a:t>
            </a:r>
            <a:r>
              <a:rPr lang="en-US" b="1" i="1" dirty="0"/>
              <a:t>did</a:t>
            </a:r>
            <a:r>
              <a:rPr lang="en-US" dirty="0"/>
              <a:t>. </a:t>
            </a:r>
          </a:p>
          <a:p>
            <a:pPr marL="0" indent="0">
              <a:buNone/>
            </a:pP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Exposition of Isaiah, Volume </a:t>
            </a:r>
            <a:r>
              <a:rPr lang="en-US" dirty="0">
                <a:solidFill>
                  <a:prstClr val="white"/>
                </a:solidFill>
              </a:rPr>
              <a:t>2 (p. 66)</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11426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263674"/>
          </a:xfrm>
        </p:spPr>
        <p:txBody>
          <a:bodyPr>
            <a:noAutofit/>
          </a:bodyPr>
          <a:lstStyle/>
          <a:p>
            <a:r>
              <a:rPr lang="en-US" sz="4400" dirty="0"/>
              <a:t>The Servant – the LORD’s Answer to the World’s Plight (42:1-9)</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263677"/>
            <a:ext cx="9034114" cy="5332490"/>
          </a:xfrm>
        </p:spPr>
        <p:txBody>
          <a:bodyPr>
            <a:normAutofit fontScale="92500" lnSpcReduction="20000"/>
          </a:bodyPr>
          <a:lstStyle/>
          <a:p>
            <a:pPr marL="571500" indent="-342900">
              <a:spcBef>
                <a:spcPts val="600"/>
              </a:spcBef>
            </a:pPr>
            <a:r>
              <a:rPr lang="en-US" dirty="0"/>
              <a:t>Last week we began looking at the first of the “Servant of the Lord” passages: </a:t>
            </a:r>
            <a:r>
              <a:rPr lang="en-US" dirty="0">
                <a:solidFill>
                  <a:srgbClr val="FFFF99"/>
                </a:solidFill>
              </a:rPr>
              <a:t>Isaiah 42:1-9</a:t>
            </a:r>
            <a:r>
              <a:rPr lang="en-US" dirty="0"/>
              <a:t>.</a:t>
            </a:r>
          </a:p>
          <a:p>
            <a:pPr marL="571500" indent="-342900">
              <a:spcBef>
                <a:spcPts val="600"/>
              </a:spcBef>
            </a:pPr>
            <a:r>
              <a:rPr lang="en-US" dirty="0"/>
              <a:t>We have are covering this passage in two parts:</a:t>
            </a:r>
          </a:p>
          <a:p>
            <a:pPr marL="914400" lvl="1" indent="-342900">
              <a:spcBef>
                <a:spcPts val="600"/>
              </a:spcBef>
            </a:pPr>
            <a:r>
              <a:rPr lang="en-US" dirty="0"/>
              <a:t>Last week: The </a:t>
            </a:r>
            <a:r>
              <a:rPr lang="en-US" b="1" i="1" dirty="0"/>
              <a:t>Presentation</a:t>
            </a:r>
            <a:r>
              <a:rPr lang="en-US" dirty="0"/>
              <a:t> of the Servant </a:t>
            </a:r>
            <a:r>
              <a:rPr lang="en-US" dirty="0">
                <a:solidFill>
                  <a:srgbClr val="FFFF99"/>
                </a:solidFill>
              </a:rPr>
              <a:t>(42:1-4)</a:t>
            </a:r>
          </a:p>
          <a:p>
            <a:pPr marL="914400" lvl="1" indent="-342900">
              <a:spcBef>
                <a:spcPts val="600"/>
              </a:spcBef>
            </a:pPr>
            <a:r>
              <a:rPr lang="en-US" dirty="0"/>
              <a:t>This week: The </a:t>
            </a:r>
            <a:r>
              <a:rPr lang="en-US" b="1" i="1" dirty="0"/>
              <a:t>Commissioning</a:t>
            </a:r>
            <a:r>
              <a:rPr lang="en-US" dirty="0"/>
              <a:t> of the Servant </a:t>
            </a:r>
            <a:r>
              <a:rPr lang="en-US" dirty="0">
                <a:solidFill>
                  <a:srgbClr val="FFFF99"/>
                </a:solidFill>
              </a:rPr>
              <a:t>(42:5-9)</a:t>
            </a:r>
          </a:p>
          <a:p>
            <a:pPr marL="571500" indent="-342900">
              <a:spcBef>
                <a:spcPts val="600"/>
              </a:spcBef>
            </a:pPr>
            <a:r>
              <a:rPr lang="en-US" dirty="0"/>
              <a:t>In the portion that we will be looking at today the LORD </a:t>
            </a:r>
            <a:r>
              <a:rPr lang="en-US" b="1" i="1" dirty="0"/>
              <a:t>directly addresses </a:t>
            </a:r>
            <a:r>
              <a:rPr lang="en-US" dirty="0"/>
              <a:t>the Servant with a specific charge (vv. 6-7).</a:t>
            </a:r>
          </a:p>
          <a:p>
            <a:pPr marL="571500" indent="-342900">
              <a:spcBef>
                <a:spcPts val="600"/>
              </a:spcBef>
            </a:pPr>
            <a:r>
              <a:rPr lang="en-US" dirty="0"/>
              <a:t>In the course of this charge the LORD makes reference to all that has gone before it in chapters 40-41. </a:t>
            </a:r>
          </a:p>
          <a:p>
            <a:pPr marL="571500" indent="-342900">
              <a:spcBef>
                <a:spcPts val="600"/>
              </a:spcBef>
            </a:pPr>
            <a:r>
              <a:rPr lang="en-US" dirty="0"/>
              <a:t>It identifies the Servant’s Lord as the Creator (v. 5) and reminds both the Servant and the readers that his ministry will provide further confirmation that the LORD is incomparable (vv. 8-9).</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116). Eerdmans.</a:t>
            </a:r>
          </a:p>
        </p:txBody>
      </p:sp>
    </p:spTree>
    <p:extLst>
      <p:ext uri="{BB962C8B-B14F-4D97-AF65-F5344CB8AC3E}">
        <p14:creationId xmlns:p14="http://schemas.microsoft.com/office/powerpoint/2010/main" val="24480230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8896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my earlier predictive oracles </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have come to pass; now I announce new events. </a:t>
            </a:r>
            <a:r>
              <a:rPr lang="en-US" sz="2400" i="1" dirty="0">
                <a:solidFill>
                  <a:schemeClr val="accent2"/>
                </a:solidFill>
                <a:latin typeface="Cambria" panose="02040503050406030204" pitchFamily="18" charset="0"/>
                <a:ea typeface="Cambria" panose="02040503050406030204" pitchFamily="18" charset="0"/>
              </a:rPr>
              <a:t>Before they begin to occur</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 I reveal them to you.”</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192875"/>
            <a:ext cx="8706423" cy="5419899"/>
          </a:xfrm>
        </p:spPr>
        <p:txBody>
          <a:bodyPr>
            <a:normAutofit lnSpcReduction="10000"/>
          </a:bodyPr>
          <a:lstStyle/>
          <a:p>
            <a:r>
              <a:rPr lang="en-US" dirty="0"/>
              <a:t>And now the prophet is foretelling restoration from Captivity for Israel and salvation unto the ends of the earth through the Servant of the Lord. </a:t>
            </a:r>
          </a:p>
          <a:p>
            <a:r>
              <a:rPr lang="en-US" dirty="0"/>
              <a:t>“</a:t>
            </a:r>
            <a:r>
              <a:rPr lang="en-US" sz="3200" b="0" i="1" dirty="0">
                <a:solidFill>
                  <a:schemeClr val="accent2">
                    <a:lumMod val="60000"/>
                    <a:lumOff val="40000"/>
                  </a:schemeClr>
                </a:solidFill>
                <a:latin typeface="Cambria" panose="02040503050406030204" pitchFamily="18" charset="0"/>
                <a:ea typeface="Cambria" panose="02040503050406030204" pitchFamily="18" charset="0"/>
              </a:rPr>
              <a:t>Before they begin to occur</a:t>
            </a:r>
            <a:r>
              <a:rPr lang="en-US" dirty="0"/>
              <a:t>” the Lord tells of them. </a:t>
            </a:r>
          </a:p>
          <a:p>
            <a:r>
              <a:rPr lang="en-US" dirty="0"/>
              <a:t>These are the “</a:t>
            </a:r>
            <a:r>
              <a:rPr lang="en-US" sz="3200" b="0" i="1" dirty="0">
                <a:solidFill>
                  <a:schemeClr val="accent2">
                    <a:lumMod val="60000"/>
                    <a:lumOff val="40000"/>
                  </a:schemeClr>
                </a:solidFill>
                <a:latin typeface="Cambria" panose="02040503050406030204" pitchFamily="18" charset="0"/>
                <a:ea typeface="Cambria" panose="02040503050406030204" pitchFamily="18" charset="0"/>
              </a:rPr>
              <a:t>new events</a:t>
            </a:r>
            <a:r>
              <a:rPr lang="en-US" dirty="0"/>
              <a:t>” here referred to. </a:t>
            </a:r>
          </a:p>
          <a:p>
            <a:r>
              <a:rPr lang="en-US" dirty="0"/>
              <a:t>These future events will come to pass as certainly as did the predictions of days of old. </a:t>
            </a:r>
          </a:p>
          <a:p>
            <a:r>
              <a:rPr lang="en-US" dirty="0"/>
              <a:t>This is one of the distinctive achievements of the God of Jacob and the great Lord of Israel. </a:t>
            </a:r>
          </a:p>
          <a:p>
            <a:r>
              <a:rPr lang="en-US" dirty="0"/>
              <a:t>All this makes the work of the Servant of the Lord more glorious.</a:t>
            </a:r>
          </a:p>
          <a:p>
            <a:endParaRPr lang="en-US" dirty="0"/>
          </a:p>
          <a:p>
            <a:pPr marL="0" indent="0">
              <a:buNone/>
            </a:pPr>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Exposition of Isaiah, Volume </a:t>
            </a:r>
            <a:r>
              <a:rPr lang="en-US" dirty="0">
                <a:solidFill>
                  <a:prstClr val="white"/>
                </a:solidFill>
              </a:rPr>
              <a:t>2 (p. 66)</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11879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look at “God’s Courtroom Scene” in </a:t>
            </a:r>
            <a:r>
              <a:rPr lang="en-US" sz="3600" dirty="0">
                <a:solidFill>
                  <a:srgbClr val="FFFF99"/>
                </a:solidFill>
              </a:rPr>
              <a:t>Isaiah 43:8-13 </a:t>
            </a:r>
            <a:r>
              <a:rPr lang="en-US" sz="3600" dirty="0"/>
              <a:t>where God tells the Israelites “You are my witnesses”.</a:t>
            </a:r>
          </a:p>
        </p:txBody>
      </p:sp>
    </p:spTree>
    <p:extLst>
      <p:ext uri="{BB962C8B-B14F-4D97-AF65-F5344CB8AC3E}">
        <p14:creationId xmlns:p14="http://schemas.microsoft.com/office/powerpoint/2010/main" val="21890399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8095956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fontScale="85000" lnSpcReduction="10000"/>
          </a:bodyPr>
          <a:lstStyle/>
          <a:p>
            <a:r>
              <a:rPr lang="en-US" sz="3200" dirty="0"/>
              <a:t>There are many otherwise good theologians in our day who blur the distinctions that the scriptures make between the old and new covenants – often times trying to combine them under a made up covenant that they call “the covenant of grace”.</a:t>
            </a:r>
          </a:p>
          <a:p>
            <a:r>
              <a:rPr lang="en-US" sz="3200" dirty="0"/>
              <a:t>Some of the ideas presented in today’s class remind us of the distinctions between these covenants. For example:</a:t>
            </a:r>
          </a:p>
          <a:p>
            <a:pPr lvl="1"/>
            <a:r>
              <a:rPr lang="en-US" sz="2800" dirty="0"/>
              <a:t>The Old Covenant was mediated by Moses; the New Covenant is mediated by Christ (Isaiah 42:6; Heb 9:15; 12:24 cf. John 1:17).</a:t>
            </a:r>
          </a:p>
          <a:p>
            <a:pPr lvl="1"/>
            <a:r>
              <a:rPr lang="en-US" sz="2800" dirty="0"/>
              <a:t>The Old Covenant was with the nation of Israel; the New Covenant is with men from every nation (Isaiah 42:6; Contrast Amos 3:2 with Rev 5:9).</a:t>
            </a:r>
          </a:p>
          <a:p>
            <a:pPr lvl="1"/>
            <a:r>
              <a:rPr lang="en-US" sz="2800" dirty="0"/>
              <a:t>Jer 31:31 list numerous other distinctions</a:t>
            </a:r>
          </a:p>
          <a:p>
            <a:r>
              <a:rPr lang="en-US" sz="3200" dirty="0"/>
              <a:t>Do you think it is important to recognize the distinctions between the Old and New Covenant? Why or why not?</a:t>
            </a:r>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20123666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lnSpcReduction="10000"/>
          </a:bodyPr>
          <a:lstStyle/>
          <a:p>
            <a:r>
              <a:rPr lang="en-US" sz="3200" dirty="0"/>
              <a:t>The Jews had such reverence for the name of God, that they did not dare to even </a:t>
            </a:r>
            <a:r>
              <a:rPr lang="en-US" sz="3200" b="1" i="1" dirty="0"/>
              <a:t>pronounce</a:t>
            </a:r>
            <a:r>
              <a:rPr lang="en-US" sz="3200" dirty="0"/>
              <a:t> the name of God when reading out loud from the scriptures for fear that they might accidentally take the Lord’s name in vain (cf. Ex 20:7).</a:t>
            </a:r>
          </a:p>
          <a:p>
            <a:r>
              <a:rPr lang="en-US" sz="3200" dirty="0"/>
              <a:t>It’s hard to even imagine anyone having this kind of concern in our day as we tend to be very casual in our approach to God and his name.</a:t>
            </a:r>
          </a:p>
          <a:p>
            <a:r>
              <a:rPr lang="en-US" sz="3200" dirty="0"/>
              <a:t>Did today’s material on the name of God, give you a better appreciation for the kind of reverence we should have in thinking and speaking about the LORD?</a:t>
            </a:r>
          </a:p>
          <a:p>
            <a:endParaRPr lang="en-US" sz="3200" dirty="0"/>
          </a:p>
          <a:p>
            <a:endParaRPr lang="en-US" sz="3200" dirty="0"/>
          </a:p>
          <a:p>
            <a:endParaRPr lang="en-US" sz="3200" dirty="0"/>
          </a:p>
          <a:p>
            <a:endParaRPr lang="en-US" sz="3200" dirty="0"/>
          </a:p>
          <a:p>
            <a:endParaRPr lang="en-US" dirty="0"/>
          </a:p>
        </p:txBody>
      </p:sp>
    </p:spTree>
    <p:extLst>
      <p:ext uri="{BB962C8B-B14F-4D97-AF65-F5344CB8AC3E}">
        <p14:creationId xmlns:p14="http://schemas.microsoft.com/office/powerpoint/2010/main" val="23628636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7226"/>
          </a:xfrm>
        </p:spPr>
        <p:txBody>
          <a:bodyPr>
            <a:noAutofit/>
          </a:bodyPr>
          <a:lstStyle/>
          <a:p>
            <a:pPr marL="458788" indent="-458788"/>
            <a:r>
              <a:rPr lang="en-US" dirty="0"/>
              <a:t>The Commissioning of the Servant </a:t>
            </a:r>
            <a:r>
              <a:rPr lang="en-US" dirty="0">
                <a:solidFill>
                  <a:srgbClr val="FFFF99"/>
                </a:solidFill>
              </a:rPr>
              <a:t>(42:5-9)</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565860"/>
            <a:ext cx="8849665" cy="5247009"/>
          </a:xfrm>
        </p:spPr>
        <p:txBody>
          <a:bodyPr>
            <a:normAutofit fontScale="85000" lnSpcReduction="20000"/>
          </a:bodyPr>
          <a:lstStyle/>
          <a:p>
            <a:pPr marL="0" indent="0">
              <a:buNone/>
            </a:pPr>
            <a:r>
              <a:rPr lang="en-US" sz="3600" baseline="30000" dirty="0">
                <a:latin typeface="Cambria" panose="02040503050406030204" pitchFamily="18" charset="0"/>
                <a:ea typeface="Cambria" panose="02040503050406030204" pitchFamily="18" charset="0"/>
              </a:rPr>
              <a:t>42:5</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what the true God, the LORD, says— the one who created the sky and stretched it out, the one who fashioned the earth and everything that lives on it, the one who gives breath to the people on it, and life to those who live on it: </a:t>
            </a:r>
            <a:r>
              <a:rPr lang="en-US" sz="3600" baseline="30000" dirty="0">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the LORD, officially commission you; I take hold of your hand. I protect you and make you a covenant mediator for people and a light to the nations, </a:t>
            </a:r>
            <a:r>
              <a:rPr lang="en-US" sz="3600" baseline="30000" dirty="0">
                <a:latin typeface="Cambria" panose="02040503050406030204" pitchFamily="18" charset="0"/>
                <a:ea typeface="Cambria" panose="02040503050406030204" pitchFamily="18" charset="0"/>
              </a:rPr>
              <a:t>7</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open blind eyes, to release prisoners from dungeons, those who live in darkness from prisons. </a:t>
            </a:r>
            <a:r>
              <a:rPr lang="en-US" sz="3600" baseline="30000" dirty="0">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the LORD! That is my name! I will not share my glory with anyone else or the praise due me with idols. </a:t>
            </a:r>
            <a:r>
              <a:rPr lang="en-US" sz="3600" baseline="30000" dirty="0">
                <a:latin typeface="Cambria" panose="02040503050406030204" pitchFamily="18" charset="0"/>
                <a:ea typeface="Cambria" panose="02040503050406030204" pitchFamily="18" charset="0"/>
              </a:rPr>
              <a:t>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my earlier predictive oracles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have come to pass; now I announce new events. Before they begin to occur, I reveal them to you.”</a:t>
            </a:r>
          </a:p>
          <a:p>
            <a:pPr marL="0" indent="0">
              <a:buNone/>
            </a:pPr>
            <a:endPar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512193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9213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42:5</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what the true God, the LORD, says— the one who created the sky and stretched it out, the one who fashioned the earth and everything that lives on it, the one who gives breath to the people on it, and life to those who live on it: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558636"/>
            <a:ext cx="8706423" cy="4693443"/>
          </a:xfrm>
        </p:spPr>
        <p:txBody>
          <a:bodyPr>
            <a:normAutofit fontScale="92500" lnSpcReduction="20000"/>
          </a:bodyPr>
          <a:lstStyle/>
          <a:p>
            <a:r>
              <a:rPr lang="en-US" dirty="0"/>
              <a:t>This verse introduces a new form of discourse. </a:t>
            </a:r>
          </a:p>
          <a:p>
            <a:r>
              <a:rPr lang="en-US" dirty="0"/>
              <a:t>It is still the LORD who is speaking; but in the previous verses he had spoken </a:t>
            </a:r>
            <a:r>
              <a:rPr lang="en-US" b="1" i="1" dirty="0"/>
              <a:t>of </a:t>
            </a:r>
            <a:r>
              <a:rPr lang="en-US" dirty="0"/>
              <a:t>the Messiah (in the third person); here he is speaking </a:t>
            </a:r>
            <a:r>
              <a:rPr lang="en-US" b="1" i="1" dirty="0"/>
              <a:t>to</a:t>
            </a:r>
            <a:r>
              <a:rPr lang="en-US" dirty="0"/>
              <a:t> him directly. </a:t>
            </a:r>
          </a:p>
          <a:p>
            <a:r>
              <a:rPr lang="en-US" dirty="0"/>
              <a:t>He introduces the discourse by showing that he is the Creator and Lord of all things. </a:t>
            </a:r>
          </a:p>
          <a:p>
            <a:r>
              <a:rPr lang="en-US" dirty="0"/>
              <a:t>His </a:t>
            </a:r>
            <a:r>
              <a:rPr lang="en-US" b="1" i="1" dirty="0"/>
              <a:t>purpose</a:t>
            </a:r>
            <a:r>
              <a:rPr lang="en-US" dirty="0"/>
              <a:t> in saying this is to show that he has the ability to </a:t>
            </a:r>
            <a:r>
              <a:rPr lang="en-US" b="1" i="1" dirty="0"/>
              <a:t>sustain</a:t>
            </a:r>
            <a:r>
              <a:rPr lang="en-US" dirty="0"/>
              <a:t> the Servant in the work to which he has called him. </a:t>
            </a:r>
          </a:p>
          <a:p>
            <a:r>
              <a:rPr lang="en-US" dirty="0"/>
              <a:t>The Servant has been commissioned by none other than he who formed the heavens and the earth and everything in it, and who gives life to all the people who dwell on the earth. </a:t>
            </a:r>
          </a:p>
          <a:p>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Albert Barnes Commentary</a:t>
            </a:r>
          </a:p>
        </p:txBody>
      </p:sp>
    </p:spTree>
    <p:extLst>
      <p:ext uri="{BB962C8B-B14F-4D97-AF65-F5344CB8AC3E}">
        <p14:creationId xmlns:p14="http://schemas.microsoft.com/office/powerpoint/2010/main" val="12702008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9213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42:5</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what the true God, the LORD, says— the one </a:t>
            </a:r>
            <a:r>
              <a:rPr lang="en-US" sz="2400" i="1" u="none" strike="noStrike" baseline="0" dirty="0">
                <a:solidFill>
                  <a:schemeClr val="accent2"/>
                </a:solidFill>
                <a:latin typeface="Cambria" panose="02040503050406030204" pitchFamily="18" charset="0"/>
                <a:ea typeface="Cambria" panose="02040503050406030204" pitchFamily="18" charset="0"/>
              </a:rPr>
              <a:t>who created the sky and stretched it out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one </a:t>
            </a:r>
            <a:r>
              <a:rPr lang="en-US" sz="2400" i="1" u="none" strike="noStrike" baseline="0" dirty="0">
                <a:solidFill>
                  <a:schemeClr val="accent2"/>
                </a:solidFill>
                <a:latin typeface="Cambria" panose="02040503050406030204" pitchFamily="18" charset="0"/>
                <a:ea typeface="Cambria" panose="02040503050406030204" pitchFamily="18" charset="0"/>
              </a:rPr>
              <a:t>who fashioned the earth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and everything that lives on it, the one </a:t>
            </a:r>
            <a:r>
              <a:rPr lang="en-US" sz="2400" i="1" u="none" strike="noStrike" baseline="0" dirty="0">
                <a:solidFill>
                  <a:schemeClr val="accent2"/>
                </a:solidFill>
                <a:latin typeface="Cambria" panose="02040503050406030204" pitchFamily="18" charset="0"/>
                <a:ea typeface="Cambria" panose="02040503050406030204" pitchFamily="18" charset="0"/>
              </a:rPr>
              <a:t>who gives breath to the people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on it, and </a:t>
            </a:r>
            <a:r>
              <a:rPr lang="en-US" sz="2400" i="1" u="none" strike="noStrike" baseline="0" dirty="0">
                <a:solidFill>
                  <a:schemeClr val="accent2"/>
                </a:solidFill>
                <a:latin typeface="Cambria" panose="02040503050406030204" pitchFamily="18" charset="0"/>
                <a:ea typeface="Cambria" panose="02040503050406030204" pitchFamily="18" charset="0"/>
              </a:rPr>
              <a:t>life to those who live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on it: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558636"/>
            <a:ext cx="8706423" cy="4966855"/>
          </a:xfrm>
        </p:spPr>
        <p:txBody>
          <a:bodyPr>
            <a:normAutofit fontScale="92500"/>
          </a:bodyPr>
          <a:lstStyle/>
          <a:p>
            <a:r>
              <a:rPr lang="en-US" dirty="0"/>
              <a:t>The language here is very picturesque. </a:t>
            </a:r>
          </a:p>
          <a:p>
            <a:r>
              <a:rPr lang="en-US" dirty="0"/>
              <a:t>God is described here as the one who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stretched… out</a:t>
            </a:r>
            <a:r>
              <a:rPr lang="en-US" dirty="0"/>
              <a:t>”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the sky</a:t>
            </a:r>
            <a:r>
              <a:rPr lang="en-US" dirty="0"/>
              <a:t>” like a tent (cf. 40:22) and “</a:t>
            </a:r>
            <a:r>
              <a:rPr lang="en-US" i="1" dirty="0">
                <a:solidFill>
                  <a:schemeClr val="accent2">
                    <a:lumMod val="60000"/>
                    <a:lumOff val="40000"/>
                  </a:schemeClr>
                </a:solidFill>
                <a:latin typeface="Cambria" panose="02040503050406030204" pitchFamily="18" charset="0"/>
                <a:ea typeface="Cambria" panose="02040503050406030204" pitchFamily="18" charset="0"/>
              </a:rPr>
              <a:t>fashioned</a:t>
            </a:r>
            <a:r>
              <a:rPr lang="en-US" dirty="0"/>
              <a:t>” (literally “hammered out”) the surface of the earth as he would a piece of metal. </a:t>
            </a:r>
          </a:p>
          <a:p>
            <a:r>
              <a:rPr lang="en-US" dirty="0"/>
              <a:t>But of greater significance than those creative acts is that of giving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breath</a:t>
            </a:r>
            <a:r>
              <a:rPr lang="en-US" dirty="0"/>
              <a:t>” and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life</a:t>
            </a:r>
            <a:r>
              <a:rPr lang="en-US" dirty="0"/>
              <a:t>” to human beings. </a:t>
            </a:r>
          </a:p>
          <a:p>
            <a:r>
              <a:rPr lang="en-US" dirty="0"/>
              <a:t>His concern for humans, as expressed in the next two verses (vv. 6-7), is the concern of the one who brought us into being and sustains us with every breath we draw.</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116-117). Eerdmans.</a:t>
            </a:r>
          </a:p>
        </p:txBody>
      </p:sp>
    </p:spTree>
    <p:extLst>
      <p:ext uri="{BB962C8B-B14F-4D97-AF65-F5344CB8AC3E}">
        <p14:creationId xmlns:p14="http://schemas.microsoft.com/office/powerpoint/2010/main" val="18474226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5130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the LORD, officially commission you; </a:t>
            </a:r>
            <a:r>
              <a:rPr lang="en-US" sz="2400" i="1" u="none" strike="noStrike" baseline="0" dirty="0">
                <a:solidFill>
                  <a:schemeClr val="accent2"/>
                </a:solidFill>
                <a:latin typeface="Cambria" panose="02040503050406030204" pitchFamily="18" charset="0"/>
                <a:ea typeface="Cambria" panose="02040503050406030204" pitchFamily="18" charset="0"/>
              </a:rPr>
              <a:t>I take hold of your hand. I protect you</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make you a covenant mediator for people and a light to the nations</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317567"/>
            <a:ext cx="8706423" cy="5171096"/>
          </a:xfrm>
        </p:spPr>
        <p:txBody>
          <a:bodyPr>
            <a:normAutofit lnSpcReduction="10000"/>
          </a:bodyPr>
          <a:lstStyle/>
          <a:p>
            <a:r>
              <a:rPr lang="en-US" sz="3600" dirty="0"/>
              <a:t>The LORD now envisions his Servant as standing before him. </a:t>
            </a:r>
          </a:p>
          <a:p>
            <a:r>
              <a:rPr lang="en-US" sz="3600" dirty="0"/>
              <a:t>From the very outset, when the Servant appears on the scene, God will “</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take hold of [his] hand</a:t>
            </a:r>
            <a:r>
              <a:rPr lang="en-US" sz="3600" dirty="0"/>
              <a:t>” to “</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protect</a:t>
            </a:r>
            <a:r>
              <a:rPr lang="en-US" sz="3600" dirty="0"/>
              <a:t>” him for the seemingly impossible task to which he has been called. </a:t>
            </a:r>
          </a:p>
          <a:p>
            <a:r>
              <a:rPr lang="en-US" sz="3600" dirty="0"/>
              <a:t>At the same time the LORD will continually guard the Servant against the many dangers that will confront him and threaten to interfere with his work. </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Exposition of Isaiah, Volume </a:t>
            </a:r>
            <a:r>
              <a:rPr lang="en-US" dirty="0">
                <a:solidFill>
                  <a:prstClr val="white"/>
                </a:solidFill>
              </a:rPr>
              <a:t>2 (pp. 64–65)</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72529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2637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the LORD, officially commission you; I take hold of your hand. I protect you and make you a </a:t>
            </a:r>
            <a:r>
              <a:rPr lang="en-US" sz="2400" i="1" u="none" strike="noStrike" baseline="0" dirty="0">
                <a:solidFill>
                  <a:schemeClr val="accent2"/>
                </a:solidFill>
                <a:latin typeface="Cambria" panose="02040503050406030204" pitchFamily="18" charset="0"/>
                <a:ea typeface="Cambria" panose="02040503050406030204" pitchFamily="18" charset="0"/>
              </a:rPr>
              <a:t>covenant mediator for people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and a light to the nations</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280160"/>
            <a:ext cx="8706423" cy="5208502"/>
          </a:xfrm>
        </p:spPr>
        <p:txBody>
          <a:bodyPr>
            <a:normAutofit fontScale="92500" lnSpcReduction="20000"/>
          </a:bodyPr>
          <a:lstStyle/>
          <a:p>
            <a:r>
              <a:rPr lang="en-US" dirty="0"/>
              <a:t>Next we see the </a:t>
            </a:r>
            <a:r>
              <a:rPr lang="en-US" b="1" i="1" dirty="0"/>
              <a:t>ultimate</a:t>
            </a:r>
            <a:r>
              <a:rPr lang="en-US" dirty="0"/>
              <a:t> purposes for which the Servant was sent are delineated. </a:t>
            </a:r>
          </a:p>
          <a:p>
            <a:r>
              <a:rPr lang="en-US" dirty="0"/>
              <a:t>First of all he is to serve as a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covenant mediator</a:t>
            </a:r>
            <a:r>
              <a:rPr lang="en-US" dirty="0"/>
              <a:t>.” </a:t>
            </a:r>
          </a:p>
          <a:p>
            <a:r>
              <a:rPr lang="en-US" dirty="0"/>
              <a:t>Originally, the LORD made a “</a:t>
            </a:r>
            <a:r>
              <a:rPr lang="en-US" i="1" dirty="0">
                <a:solidFill>
                  <a:schemeClr val="accent2">
                    <a:lumMod val="60000"/>
                    <a:lumOff val="40000"/>
                  </a:schemeClr>
                </a:solidFill>
                <a:latin typeface="Cambria" panose="02040503050406030204" pitchFamily="18" charset="0"/>
                <a:ea typeface="Cambria" panose="02040503050406030204" pitchFamily="18" charset="0"/>
              </a:rPr>
              <a:t>covenant </a:t>
            </a:r>
            <a:r>
              <a:rPr lang="en-US" dirty="0"/>
              <a:t>” with </a:t>
            </a:r>
            <a:r>
              <a:rPr lang="en-US" b="1" i="1" dirty="0"/>
              <a:t>Abraham</a:t>
            </a:r>
            <a:r>
              <a:rPr lang="en-US" dirty="0"/>
              <a:t>. </a:t>
            </a:r>
          </a:p>
          <a:p>
            <a:r>
              <a:rPr lang="en-US" dirty="0"/>
              <a:t>This covenant was followed by a “</a:t>
            </a:r>
            <a:r>
              <a:rPr lang="en-US" i="1" dirty="0">
                <a:solidFill>
                  <a:schemeClr val="accent2">
                    <a:lumMod val="60000"/>
                    <a:lumOff val="40000"/>
                  </a:schemeClr>
                </a:solidFill>
                <a:latin typeface="Cambria" panose="02040503050406030204" pitchFamily="18" charset="0"/>
                <a:ea typeface="Cambria" panose="02040503050406030204" pitchFamily="18" charset="0"/>
              </a:rPr>
              <a:t>covenant </a:t>
            </a:r>
            <a:r>
              <a:rPr lang="en-US" dirty="0"/>
              <a:t>” made with </a:t>
            </a:r>
            <a:r>
              <a:rPr lang="en-US" b="1" i="1" dirty="0"/>
              <a:t>all Israel</a:t>
            </a:r>
            <a:r>
              <a:rPr lang="en-US" dirty="0"/>
              <a:t> at Mount Sinai whose “</a:t>
            </a:r>
            <a:r>
              <a:rPr lang="en-US" i="1" dirty="0">
                <a:solidFill>
                  <a:schemeClr val="accent2">
                    <a:lumMod val="60000"/>
                    <a:lumOff val="40000"/>
                  </a:schemeClr>
                </a:solidFill>
                <a:latin typeface="Cambria" panose="02040503050406030204" pitchFamily="18" charset="0"/>
                <a:ea typeface="Cambria" panose="02040503050406030204" pitchFamily="18" charset="0"/>
              </a:rPr>
              <a:t>mediator</a:t>
            </a:r>
            <a:r>
              <a:rPr lang="en-US" dirty="0"/>
              <a:t>” was Moses (cf. Gal 3:19). </a:t>
            </a:r>
          </a:p>
          <a:p>
            <a:r>
              <a:rPr lang="en-US" dirty="0"/>
              <a:t>A </a:t>
            </a:r>
            <a:r>
              <a:rPr lang="en-US" b="1" i="1" dirty="0"/>
              <a:t>greater</a:t>
            </a:r>
            <a:r>
              <a:rPr lang="en-US" dirty="0"/>
              <a:t> covenant is now under consideration, one that involves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people</a:t>
            </a:r>
            <a:r>
              <a:rPr lang="en-US" dirty="0"/>
              <a:t>,” that is </a:t>
            </a:r>
            <a:r>
              <a:rPr lang="en-US" b="1" i="1" dirty="0"/>
              <a:t>all</a:t>
            </a:r>
            <a:r>
              <a:rPr lang="en-US" dirty="0"/>
              <a:t> the “</a:t>
            </a:r>
            <a:r>
              <a:rPr lang="en-US" sz="32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people</a:t>
            </a:r>
            <a:r>
              <a:rPr lang="en-US" dirty="0"/>
              <a:t>” on the face of the earth. </a:t>
            </a:r>
          </a:p>
          <a:p>
            <a:r>
              <a:rPr lang="en-US" dirty="0"/>
              <a:t>The Servant </a:t>
            </a:r>
            <a:r>
              <a:rPr lang="en-US" b="1" i="1" dirty="0"/>
              <a:t>himself</a:t>
            </a:r>
            <a:r>
              <a:rPr lang="en-US" dirty="0"/>
              <a:t> is the “</a:t>
            </a:r>
            <a:r>
              <a:rPr lang="en-US" i="1" dirty="0">
                <a:solidFill>
                  <a:schemeClr val="accent2">
                    <a:lumMod val="60000"/>
                    <a:lumOff val="40000"/>
                  </a:schemeClr>
                </a:solidFill>
                <a:latin typeface="Cambria" panose="02040503050406030204" pitchFamily="18" charset="0"/>
                <a:ea typeface="Cambria" panose="02040503050406030204" pitchFamily="18" charset="0"/>
              </a:rPr>
              <a:t>mediator</a:t>
            </a:r>
            <a:r>
              <a:rPr lang="en-US" dirty="0"/>
              <a:t>” of that covenant. </a:t>
            </a:r>
          </a:p>
          <a:p>
            <a:endParaRPr lang="en-US" dirty="0"/>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Exposition of Isaiah, Volume </a:t>
            </a:r>
            <a:r>
              <a:rPr lang="en-US" dirty="0">
                <a:solidFill>
                  <a:prstClr val="white"/>
                </a:solidFill>
              </a:rPr>
              <a:t>2 (pp. 64–65)</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82843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4299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the LORD, officially commission you; I take hold of your hand. I protect you and make you a </a:t>
            </a:r>
            <a:r>
              <a:rPr lang="en-US" sz="2400" i="1" u="none" strike="noStrike" baseline="0" dirty="0">
                <a:solidFill>
                  <a:schemeClr val="accent2"/>
                </a:solidFill>
                <a:latin typeface="Cambria" panose="02040503050406030204" pitchFamily="18" charset="0"/>
                <a:ea typeface="Cambria" panose="02040503050406030204" pitchFamily="18" charset="0"/>
              </a:rPr>
              <a:t>covenant mediator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for people and a light to the nations…</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7" y="1325880"/>
            <a:ext cx="8706423" cy="5162782"/>
          </a:xfrm>
        </p:spPr>
        <p:txBody>
          <a:bodyPr>
            <a:normAutofit lnSpcReduction="10000"/>
          </a:bodyPr>
          <a:lstStyle/>
          <a:p>
            <a:r>
              <a:rPr lang="en-US" dirty="0"/>
              <a:t>This covenant, of which Jesus is the “</a:t>
            </a:r>
            <a:r>
              <a:rPr lang="en-US" i="1" dirty="0">
                <a:solidFill>
                  <a:schemeClr val="accent2">
                    <a:lumMod val="60000"/>
                    <a:lumOff val="40000"/>
                  </a:schemeClr>
                </a:solidFill>
                <a:latin typeface="Cambria" panose="02040503050406030204" pitchFamily="18" charset="0"/>
                <a:ea typeface="Cambria" panose="02040503050406030204" pitchFamily="18" charset="0"/>
              </a:rPr>
              <a:t>mediator</a:t>
            </a:r>
            <a:r>
              <a:rPr lang="en-US" dirty="0"/>
              <a:t>”, is the “</a:t>
            </a:r>
            <a:r>
              <a:rPr lang="en-US" i="1" dirty="0">
                <a:solidFill>
                  <a:schemeClr val="accent2">
                    <a:lumMod val="60000"/>
                    <a:lumOff val="40000"/>
                  </a:schemeClr>
                </a:solidFill>
                <a:latin typeface="Cambria" panose="02040503050406030204" pitchFamily="18" charset="0"/>
                <a:ea typeface="Cambria" panose="02040503050406030204" pitchFamily="18" charset="0"/>
              </a:rPr>
              <a:t>new covenant</a:t>
            </a:r>
            <a:r>
              <a:rPr lang="en-US" dirty="0"/>
              <a:t>” which is prophesied in Jeremiah 31:31-34:</a:t>
            </a:r>
          </a:p>
          <a:p>
            <a:pPr lvl="1"/>
            <a:r>
              <a:rPr lang="en-US" sz="2700" i="1" dirty="0">
                <a:solidFill>
                  <a:schemeClr val="accent2">
                    <a:lumMod val="60000"/>
                    <a:lumOff val="40000"/>
                  </a:schemeClr>
                </a:solidFill>
                <a:latin typeface="Cambria" panose="02040503050406030204" pitchFamily="18" charset="0"/>
                <a:ea typeface="Cambria" panose="02040503050406030204" pitchFamily="18" charset="0"/>
              </a:rPr>
              <a:t>“Indeed, a time is coming,” says the LORD, “when I will make a </a:t>
            </a:r>
            <a:r>
              <a:rPr lang="en-US" sz="2700" b="1" i="1" dirty="0">
                <a:solidFill>
                  <a:schemeClr val="accent2"/>
                </a:solidFill>
                <a:latin typeface="Cambria" panose="02040503050406030204" pitchFamily="18" charset="0"/>
                <a:ea typeface="Cambria" panose="02040503050406030204" pitchFamily="18" charset="0"/>
              </a:rPr>
              <a:t>new covenant </a:t>
            </a:r>
            <a:r>
              <a:rPr lang="en-US" sz="2700" i="1" dirty="0">
                <a:solidFill>
                  <a:schemeClr val="accent2">
                    <a:lumMod val="60000"/>
                    <a:lumOff val="40000"/>
                  </a:schemeClr>
                </a:solidFill>
                <a:latin typeface="Cambria" panose="02040503050406030204" pitchFamily="18" charset="0"/>
                <a:ea typeface="Cambria" panose="02040503050406030204" pitchFamily="18" charset="0"/>
              </a:rPr>
              <a:t>with the people of Israel and Judah.  It will not be like the old covenant that I made with their ancestors when I delivered them from Egypt…“I will put my law within them and write it on their hearts and minds. I will be their God, and they will be my people. “People will no longer need to teach their neighbors and relatives to know me. For all of them, from the least important to the most important, will know me,” says the Lord. “For I will forgive their sin and will no longer call to mind the wrong they have done.”</a:t>
            </a:r>
          </a:p>
        </p:txBody>
      </p:sp>
      <p:sp>
        <p:nvSpPr>
          <p:cNvPr id="2" name="TextBox 1">
            <a:extLst>
              <a:ext uri="{FF2B5EF4-FFF2-40B4-BE49-F238E27FC236}">
                <a16:creationId xmlns:a16="http://schemas.microsoft.com/office/drawing/2014/main" id="{7ECA6C73-C250-5385-79D8-A23A434A4ECA}"/>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Exposition of Isaiah, Volume </a:t>
            </a:r>
            <a:r>
              <a:rPr lang="en-US" dirty="0">
                <a:solidFill>
                  <a:prstClr val="white"/>
                </a:solidFill>
              </a:rPr>
              <a:t>2 (pp. 64–65)</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34579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5546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42:6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the LORD, officially commission you; I take hold of your hand. I protect you and make you a </a:t>
            </a:r>
            <a:r>
              <a:rPr lang="en-US" sz="2400" i="1" u="none" strike="noStrike" baseline="0" dirty="0">
                <a:solidFill>
                  <a:schemeClr val="accent2"/>
                </a:solidFill>
                <a:latin typeface="Cambria" panose="02040503050406030204" pitchFamily="18" charset="0"/>
                <a:ea typeface="Cambria" panose="02040503050406030204" pitchFamily="18" charset="0"/>
              </a:rPr>
              <a:t>covenant mediator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for people and a light to the nations…</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55223"/>
            <a:ext cx="8706423" cy="5266112"/>
          </a:xfrm>
        </p:spPr>
        <p:txBody>
          <a:bodyPr>
            <a:normAutofit lnSpcReduction="10000"/>
          </a:bodyPr>
          <a:lstStyle/>
          <a:p>
            <a:r>
              <a:rPr lang="en-US" dirty="0"/>
              <a:t>This is confirmed in the New Testament by the writer of Hebrews:</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And so </a:t>
            </a:r>
            <a:r>
              <a:rPr lang="en-US" b="1" i="1" dirty="0">
                <a:solidFill>
                  <a:schemeClr val="accent2"/>
                </a:solidFill>
                <a:latin typeface="Cambria" panose="02040503050406030204" pitchFamily="18" charset="0"/>
                <a:ea typeface="Cambria" panose="02040503050406030204" pitchFamily="18" charset="0"/>
              </a:rPr>
              <a:t>[Jesus] is the mediator of a new covenant</a:t>
            </a:r>
            <a:r>
              <a:rPr lang="en-US" i="1" dirty="0">
                <a:solidFill>
                  <a:schemeClr val="accent2">
                    <a:lumMod val="60000"/>
                    <a:lumOff val="40000"/>
                  </a:schemeClr>
                </a:solidFill>
                <a:latin typeface="Cambria" panose="02040503050406030204" pitchFamily="18" charset="0"/>
                <a:ea typeface="Cambria" panose="02040503050406030204" pitchFamily="18" charset="0"/>
              </a:rPr>
              <a:t>, so that those who are called may receive the eternal inheritance he has promised. </a:t>
            </a:r>
            <a:r>
              <a:rPr lang="en-US" dirty="0"/>
              <a:t>(Heb 9:15)</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But you have come… to </a:t>
            </a:r>
            <a:r>
              <a:rPr lang="en-US" b="1" i="1" dirty="0">
                <a:solidFill>
                  <a:schemeClr val="accent2"/>
                </a:solidFill>
                <a:latin typeface="Cambria" panose="02040503050406030204" pitchFamily="18" charset="0"/>
                <a:ea typeface="Cambria" panose="02040503050406030204" pitchFamily="18" charset="0"/>
              </a:rPr>
              <a:t>Jesus, the mediator of a new covenant</a:t>
            </a:r>
            <a:r>
              <a:rPr lang="en-US" i="1" dirty="0">
                <a:solidFill>
                  <a:schemeClr val="accent2">
                    <a:lumMod val="60000"/>
                    <a:lumOff val="40000"/>
                  </a:schemeClr>
                </a:solidFill>
                <a:latin typeface="Cambria" panose="02040503050406030204" pitchFamily="18" charset="0"/>
                <a:ea typeface="Cambria" panose="02040503050406030204" pitchFamily="18" charset="0"/>
              </a:rPr>
              <a:t>, and to the sprinkled blood that speaks of something better than Abel's does. </a:t>
            </a:r>
            <a:r>
              <a:rPr lang="en-US" dirty="0"/>
              <a:t>(Heb 12:22a, 24)</a:t>
            </a:r>
          </a:p>
          <a:p>
            <a:r>
              <a:rPr lang="en-US" dirty="0"/>
              <a:t>This same covenant is spoken of in other places in the Old Testament, though sometimes using different descriptive terms:</a:t>
            </a:r>
          </a:p>
          <a:p>
            <a:pPr lvl="1"/>
            <a:r>
              <a:rPr lang="en-US" dirty="0"/>
              <a:t>Isaiah 54:10 as the “</a:t>
            </a:r>
            <a:r>
              <a:rPr lang="en-US" i="1" dirty="0">
                <a:solidFill>
                  <a:schemeClr val="accent2">
                    <a:lumMod val="60000"/>
                    <a:lumOff val="40000"/>
                  </a:schemeClr>
                </a:solidFill>
                <a:latin typeface="Cambria" panose="02040503050406030204" pitchFamily="18" charset="0"/>
                <a:ea typeface="Cambria" panose="02040503050406030204" pitchFamily="18" charset="0"/>
              </a:rPr>
              <a:t>covenant of </a:t>
            </a:r>
            <a:r>
              <a:rPr lang="en-US" b="1" i="1" dirty="0">
                <a:solidFill>
                  <a:schemeClr val="accent2"/>
                </a:solidFill>
                <a:latin typeface="Cambria" panose="02040503050406030204" pitchFamily="18" charset="0"/>
                <a:ea typeface="Cambria" panose="02040503050406030204" pitchFamily="18" charset="0"/>
              </a:rPr>
              <a:t>peace</a:t>
            </a:r>
            <a:r>
              <a:rPr lang="en-US" dirty="0"/>
              <a:t>” </a:t>
            </a:r>
          </a:p>
          <a:p>
            <a:pPr lvl="1"/>
            <a:r>
              <a:rPr lang="en-US" dirty="0"/>
              <a:t>Ezekiel 16:60ff as an “</a:t>
            </a:r>
            <a:r>
              <a:rPr lang="en-US" b="1" i="1" dirty="0">
                <a:solidFill>
                  <a:schemeClr val="accent2"/>
                </a:solidFill>
                <a:latin typeface="Cambria" panose="02040503050406030204" pitchFamily="18" charset="0"/>
                <a:ea typeface="Cambria" panose="02040503050406030204" pitchFamily="18" charset="0"/>
              </a:rPr>
              <a:t>everlasting</a:t>
            </a:r>
            <a:r>
              <a:rPr lang="en-US" i="1" dirty="0">
                <a:solidFill>
                  <a:schemeClr val="accent2">
                    <a:lumMod val="60000"/>
                    <a:lumOff val="40000"/>
                  </a:schemeClr>
                </a:solidFill>
                <a:latin typeface="Cambria" panose="02040503050406030204" pitchFamily="18" charset="0"/>
                <a:ea typeface="Cambria" panose="02040503050406030204" pitchFamily="18" charset="0"/>
              </a:rPr>
              <a:t> covenant</a:t>
            </a:r>
            <a:r>
              <a:rPr lang="en-US" dirty="0"/>
              <a:t>”. </a:t>
            </a:r>
          </a:p>
          <a:p>
            <a:endParaRPr lang="en-US" dirty="0"/>
          </a:p>
        </p:txBody>
      </p:sp>
      <p:sp>
        <p:nvSpPr>
          <p:cNvPr id="3" name="TextBox 2">
            <a:extLst>
              <a:ext uri="{FF2B5EF4-FFF2-40B4-BE49-F238E27FC236}">
                <a16:creationId xmlns:a16="http://schemas.microsoft.com/office/drawing/2014/main" id="{68ECB1B4-7394-4554-ABFD-E0EBDCF47DC5}"/>
              </a:ext>
            </a:extLst>
          </p:cNvPr>
          <p:cNvSpPr txBox="1"/>
          <p:nvPr/>
        </p:nvSpPr>
        <p:spPr>
          <a:xfrm>
            <a:off x="0" y="6488663"/>
            <a:ext cx="9144000" cy="369332"/>
          </a:xfrm>
          <a:prstGeom prst="rect">
            <a:avLst/>
          </a:prstGeom>
          <a:noFill/>
        </p:spPr>
        <p:txBody>
          <a:bodyPr wrap="square" rtlCol="0">
            <a:spAutoFit/>
          </a:bodyPr>
          <a:lstStyle/>
          <a:p>
            <a:pPr lvl="0">
              <a:defRPr/>
            </a:pPr>
            <a:r>
              <a:rPr lang="en-US"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 Exposition of Isaiah, Volume </a:t>
            </a:r>
            <a:r>
              <a:rPr lang="en-US" dirty="0">
                <a:solidFill>
                  <a:prstClr val="white"/>
                </a:solidFill>
              </a:rPr>
              <a:t>2 (pp. 64–65)</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51408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167978</TotalTime>
  <Words>3669</Words>
  <Application>Microsoft Office PowerPoint</Application>
  <PresentationFormat>On-screen Show (4:3)</PresentationFormat>
  <Paragraphs>153</Paragraphs>
  <Slides>24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Calibri</vt:lpstr>
      <vt:lpstr>Calibri Light</vt:lpstr>
      <vt:lpstr>Cambria</vt:lpstr>
      <vt:lpstr>Century Gothic</vt:lpstr>
      <vt:lpstr>Office Theme</vt:lpstr>
      <vt:lpstr>2_Office Theme</vt:lpstr>
      <vt:lpstr>Highlights     From the  Book of  Isaiah</vt:lpstr>
      <vt:lpstr>The Servant – the LORD’s Answer to the World’s Plight (42:1-9)</vt:lpstr>
      <vt:lpstr>The Commissioning of the Servant (42:5-9)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2298</cp:revision>
  <cp:lastPrinted>2023-12-10T14:58:30Z</cp:lastPrinted>
  <dcterms:created xsi:type="dcterms:W3CDTF">2022-12-04T03:23:23Z</dcterms:created>
  <dcterms:modified xsi:type="dcterms:W3CDTF">2023-12-10T15:03:04Z</dcterms:modified>
</cp:coreProperties>
</file>