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1"/>
  </p:notesMasterIdLst>
  <p:handoutMasterIdLst>
    <p:handoutMasterId r:id="rId32"/>
  </p:handoutMasterIdLst>
  <p:sldIdLst>
    <p:sldId id="4537" r:id="rId3"/>
    <p:sldId id="4538" r:id="rId4"/>
    <p:sldId id="4540" r:id="rId5"/>
    <p:sldId id="4471" r:id="rId6"/>
    <p:sldId id="4545" r:id="rId7"/>
    <p:sldId id="4546" r:id="rId8"/>
    <p:sldId id="4547" r:id="rId9"/>
    <p:sldId id="4548" r:id="rId10"/>
    <p:sldId id="4556" r:id="rId11"/>
    <p:sldId id="4557" r:id="rId12"/>
    <p:sldId id="4558" r:id="rId13"/>
    <p:sldId id="4554" r:id="rId14"/>
    <p:sldId id="4559" r:id="rId15"/>
    <p:sldId id="4560" r:id="rId16"/>
    <p:sldId id="4561" r:id="rId17"/>
    <p:sldId id="4562" r:id="rId18"/>
    <p:sldId id="4567" r:id="rId19"/>
    <p:sldId id="4572" r:id="rId20"/>
    <p:sldId id="4568" r:id="rId21"/>
    <p:sldId id="4569" r:id="rId22"/>
    <p:sldId id="4570" r:id="rId23"/>
    <p:sldId id="4571" r:id="rId24"/>
    <p:sldId id="4576" r:id="rId25"/>
    <p:sldId id="4577" r:id="rId26"/>
    <p:sldId id="4564" r:id="rId27"/>
    <p:sldId id="4565" r:id="rId28"/>
    <p:sldId id="4566" r:id="rId29"/>
    <p:sldId id="4578" r:id="rId30"/>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99"/>
    <a:srgbClr val="F4B183"/>
    <a:srgbClr val="FFF4E7"/>
    <a:srgbClr val="FFF2CC"/>
    <a:srgbClr val="3D481F"/>
    <a:srgbClr val="334017"/>
    <a:srgbClr val="FFCCCC"/>
    <a:srgbClr val="3E491F"/>
    <a:srgbClr val="3440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06" autoAdjust="0"/>
    <p:restoredTop sz="94636" autoAdjust="0"/>
  </p:normalViewPr>
  <p:slideViewPr>
    <p:cSldViewPr snapToGrid="0">
      <p:cViewPr varScale="1">
        <p:scale>
          <a:sx n="153" d="100"/>
          <a:sy n="153" d="100"/>
        </p:scale>
        <p:origin x="1464" y="104"/>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12/16/2023</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12/16/2023</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6376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3318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943539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341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1752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12/16/2023</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12/16/2023</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12/16/2023</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12/16/2023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12/16/2023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12/16/2023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12/16/2023</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12/16/2023</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12/16/2023</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12/16/2023</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12/16/2023</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12/16/2023</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12/16/2023</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12/16/2023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 Id="rId4" Type="http://schemas.openxmlformats.org/officeDocument/2006/relationships/hyperlink" Target="https://www.desiringgod.org/interviews/what-old-testament-promises-are-for-me"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D7E56C7F-388E-A031-CB9B-C90A23AC59B5}"/>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41817437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37932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43:10</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“You are </a:t>
            </a:r>
            <a:r>
              <a:rPr lang="en-US" sz="2400" i="1" u="none" strike="noStrike" baseline="0" dirty="0">
                <a:solidFill>
                  <a:schemeClr val="accent2"/>
                </a:solidFill>
                <a:latin typeface="Cambria" panose="02040503050406030204" pitchFamily="18" charset="0"/>
                <a:ea typeface="Cambria" panose="02040503050406030204" pitchFamily="18" charset="0"/>
              </a:rPr>
              <a:t>my witnesses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says the LORD, “</a:t>
            </a:r>
            <a:r>
              <a:rPr lang="en-US" sz="2400" i="1" u="none" strike="noStrike" baseline="0" dirty="0">
                <a:solidFill>
                  <a:schemeClr val="accent2"/>
                </a:solidFill>
                <a:latin typeface="Cambria" panose="02040503050406030204" pitchFamily="18" charset="0"/>
                <a:ea typeface="Cambria" panose="02040503050406030204" pitchFamily="18" charset="0"/>
              </a:rPr>
              <a:t>my servant whom I have chosen so that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you may consider and believe in me, and understand that I am he. No god was formed before me, and none will outlive me.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471353"/>
            <a:ext cx="8706423" cy="4966855"/>
          </a:xfrm>
        </p:spPr>
        <p:txBody>
          <a:bodyPr>
            <a:normAutofit lnSpcReduction="10000"/>
          </a:bodyPr>
          <a:lstStyle/>
          <a:p>
            <a:r>
              <a:rPr lang="en-US" sz="2800" dirty="0"/>
              <a:t>“</a:t>
            </a:r>
            <a:r>
              <a:rPr lang="en-US" sz="2800" i="1" dirty="0">
                <a:solidFill>
                  <a:schemeClr val="accent2">
                    <a:lumMod val="60000"/>
                    <a:lumOff val="40000"/>
                  </a:schemeClr>
                </a:solidFill>
                <a:latin typeface="Cambria" panose="02040503050406030204" pitchFamily="18" charset="0"/>
                <a:ea typeface="Cambria" panose="02040503050406030204" pitchFamily="18" charset="0"/>
              </a:rPr>
              <a:t>my witnesses…</a:t>
            </a:r>
            <a:r>
              <a:rPr lang="en-US" sz="2800" dirty="0"/>
              <a:t>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my servant </a:t>
            </a:r>
            <a:r>
              <a:rPr lang="en-US" sz="2800" dirty="0"/>
              <a:t>”. The choice of parallel terms here is significant, as each term helps further define the other term. </a:t>
            </a:r>
          </a:p>
          <a:p>
            <a:r>
              <a:rPr lang="en-US" sz="2800" dirty="0"/>
              <a:t>The calling of the LORD’s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servant</a:t>
            </a:r>
            <a:r>
              <a:rPr lang="en-US" sz="2800" dirty="0"/>
              <a:t>” is to be </a:t>
            </a:r>
            <a:r>
              <a:rPr lang="en-US" sz="2800" b="1" i="1" dirty="0"/>
              <a:t>living evidence </a:t>
            </a:r>
            <a:r>
              <a:rPr lang="en-US" sz="2800" dirty="0"/>
              <a:t>of the God’s unique ability to save his people. </a:t>
            </a:r>
          </a:p>
          <a:p>
            <a:r>
              <a:rPr lang="en-US" sz="2800" dirty="0"/>
              <a:t>This meaning is further amplified by the subsequent purpose clause: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whom I have chosen </a:t>
            </a:r>
            <a:r>
              <a:rPr lang="en-US" sz="2800" b="1" i="1" dirty="0">
                <a:solidFill>
                  <a:schemeClr val="accent2"/>
                </a:solidFill>
                <a:latin typeface="Cambria" panose="02040503050406030204" pitchFamily="18" charset="0"/>
                <a:ea typeface="Cambria" panose="02040503050406030204" pitchFamily="18" charset="0"/>
              </a:rPr>
              <a:t>so that …</a:t>
            </a:r>
            <a:r>
              <a:rPr lang="en-US" sz="2800" dirty="0"/>
              <a:t>” </a:t>
            </a:r>
          </a:p>
          <a:p>
            <a:r>
              <a:rPr lang="en-US" sz="2800" b="1" i="1" dirty="0"/>
              <a:t>Why</a:t>
            </a:r>
            <a:r>
              <a:rPr lang="en-US" sz="2800" dirty="0"/>
              <a:t> were these people chosen? In order that they might know by personal experience that the Lord alone is God. </a:t>
            </a:r>
          </a:p>
          <a:p>
            <a:r>
              <a:rPr lang="en-US" sz="2800" dirty="0"/>
              <a:t>So these servants are called to be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witnesses</a:t>
            </a:r>
            <a:r>
              <a:rPr lang="en-US" sz="2800" dirty="0"/>
              <a:t>”, and these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witnesses</a:t>
            </a:r>
            <a:r>
              <a:rPr lang="en-US" sz="2800" dirty="0"/>
              <a:t>” are the LORD’s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servant</a:t>
            </a:r>
            <a:r>
              <a:rPr lang="en-US" sz="2800" dirty="0"/>
              <a:t>”: those who know the truth of God because they have entered into bondage to him and </a:t>
            </a:r>
            <a:r>
              <a:rPr lang="en-US" sz="2800" b="1" i="1" dirty="0"/>
              <a:t>in</a:t>
            </a:r>
            <a:r>
              <a:rPr lang="en-US" sz="2800" dirty="0"/>
              <a:t> that bondage have learned his character.</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146-147)</a:t>
            </a:r>
          </a:p>
        </p:txBody>
      </p:sp>
    </p:spTree>
    <p:extLst>
      <p:ext uri="{BB962C8B-B14F-4D97-AF65-F5344CB8AC3E}">
        <p14:creationId xmlns:p14="http://schemas.microsoft.com/office/powerpoint/2010/main" val="39830869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37932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43:10</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“You are my witnesses,” says the LORD, “my servant whom I have chosen so that you may consider and believe in me, and </a:t>
            </a:r>
            <a:r>
              <a:rPr lang="en-US" sz="2400" i="1" u="none" strike="noStrike" baseline="0" dirty="0">
                <a:solidFill>
                  <a:schemeClr val="accent2"/>
                </a:solidFill>
                <a:latin typeface="Cambria" panose="02040503050406030204" pitchFamily="18" charset="0"/>
                <a:ea typeface="Cambria" panose="02040503050406030204" pitchFamily="18" charset="0"/>
              </a:rPr>
              <a:t>understand</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that I am he. </a:t>
            </a:r>
            <a:r>
              <a:rPr lang="en-US" sz="2400" i="1" u="none" strike="noStrike" baseline="0" dirty="0">
                <a:solidFill>
                  <a:schemeClr val="accent2"/>
                </a:solidFill>
                <a:latin typeface="Cambria" panose="02040503050406030204" pitchFamily="18" charset="0"/>
                <a:ea typeface="Cambria" panose="02040503050406030204" pitchFamily="18" charset="0"/>
              </a:rPr>
              <a:t>No god was formed before me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and none will outlive me.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496291"/>
            <a:ext cx="8706423" cy="4941917"/>
          </a:xfrm>
        </p:spPr>
        <p:txBody>
          <a:bodyPr>
            <a:normAutofit fontScale="92500" lnSpcReduction="20000"/>
          </a:bodyPr>
          <a:lstStyle/>
          <a:p>
            <a:r>
              <a:rPr lang="en-US" dirty="0"/>
              <a:t>Next God declares his </a:t>
            </a:r>
            <a:r>
              <a:rPr lang="en-US" b="1" i="1" dirty="0"/>
              <a:t>uniqueness</a:t>
            </a:r>
            <a:r>
              <a:rPr lang="en-US" dirty="0"/>
              <a:t>: “</a:t>
            </a:r>
            <a:r>
              <a:rPr lang="en-US" i="1" dirty="0">
                <a:solidFill>
                  <a:schemeClr val="accent2">
                    <a:lumMod val="60000"/>
                    <a:lumOff val="40000"/>
                  </a:schemeClr>
                </a:solidFill>
                <a:latin typeface="Cambria" panose="02040503050406030204" pitchFamily="18" charset="0"/>
                <a:ea typeface="Cambria" panose="02040503050406030204" pitchFamily="18" charset="0"/>
              </a:rPr>
              <a:t>No god was formed before me, and none will outlive me</a:t>
            </a:r>
            <a:r>
              <a:rPr lang="en-US" dirty="0"/>
              <a:t>” </a:t>
            </a:r>
          </a:p>
          <a:p>
            <a:r>
              <a:rPr lang="en-US" dirty="0"/>
              <a:t>Before any “</a:t>
            </a:r>
            <a:r>
              <a:rPr lang="en-US" i="1" dirty="0">
                <a:solidFill>
                  <a:schemeClr val="accent2">
                    <a:lumMod val="60000"/>
                    <a:lumOff val="40000"/>
                  </a:schemeClr>
                </a:solidFill>
                <a:latin typeface="Cambria" panose="02040503050406030204" pitchFamily="18" charset="0"/>
                <a:ea typeface="Cambria" panose="02040503050406030204" pitchFamily="18" charset="0"/>
              </a:rPr>
              <a:t>god</a:t>
            </a:r>
            <a:r>
              <a:rPr lang="en-US" dirty="0"/>
              <a:t>” was ever “</a:t>
            </a:r>
            <a:r>
              <a:rPr lang="en-US" i="1" dirty="0">
                <a:solidFill>
                  <a:schemeClr val="accent2">
                    <a:lumMod val="60000"/>
                    <a:lumOff val="40000"/>
                  </a:schemeClr>
                </a:solidFill>
                <a:latin typeface="Cambria" panose="02040503050406030204" pitchFamily="18" charset="0"/>
                <a:ea typeface="Cambria" panose="02040503050406030204" pitchFamily="18" charset="0"/>
              </a:rPr>
              <a:t>formed</a:t>
            </a:r>
            <a:r>
              <a:rPr lang="en-US" dirty="0"/>
              <a:t>” by pagan worshippers, he was the self-existent One.</a:t>
            </a:r>
          </a:p>
          <a:p>
            <a:r>
              <a:rPr lang="en-US" dirty="0"/>
              <a:t>And long after all those gods are gone, “</a:t>
            </a:r>
            <a:r>
              <a:rPr lang="en-US" i="1" dirty="0">
                <a:solidFill>
                  <a:schemeClr val="accent2">
                    <a:lumMod val="60000"/>
                    <a:lumOff val="40000"/>
                  </a:schemeClr>
                </a:solidFill>
                <a:latin typeface="Cambria" panose="02040503050406030204" pitchFamily="18" charset="0"/>
                <a:ea typeface="Cambria" panose="02040503050406030204" pitchFamily="18" charset="0"/>
              </a:rPr>
              <a:t>the LORD</a:t>
            </a:r>
            <a:r>
              <a:rPr lang="en-US" dirty="0"/>
              <a:t>” (Yahweh) will continue as the self-sufficient One: “</a:t>
            </a:r>
            <a:r>
              <a:rPr lang="en-US" i="1" dirty="0">
                <a:solidFill>
                  <a:schemeClr val="accent2">
                    <a:lumMod val="60000"/>
                    <a:lumOff val="40000"/>
                  </a:schemeClr>
                </a:solidFill>
                <a:latin typeface="Cambria" panose="02040503050406030204" pitchFamily="18" charset="0"/>
                <a:ea typeface="Cambria" panose="02040503050406030204" pitchFamily="18" charset="0"/>
              </a:rPr>
              <a:t>I AM that I AM</a:t>
            </a:r>
            <a:r>
              <a:rPr lang="en-US" dirty="0"/>
              <a:t>” (cf. Ex 3:14). </a:t>
            </a:r>
          </a:p>
          <a:p>
            <a:r>
              <a:rPr lang="en-US" dirty="0"/>
              <a:t>And so what Israel is called to learn is not </a:t>
            </a:r>
            <a:r>
              <a:rPr lang="en-US" b="1" i="1" dirty="0"/>
              <a:t>merely</a:t>
            </a:r>
            <a:r>
              <a:rPr lang="en-US" dirty="0"/>
              <a:t> that God is great or loving or just or powerful, but much more.</a:t>
            </a:r>
          </a:p>
          <a:p>
            <a:r>
              <a:rPr lang="en-US" dirty="0"/>
              <a:t>They must “</a:t>
            </a:r>
            <a:r>
              <a:rPr lang="en-US" i="1" dirty="0">
                <a:solidFill>
                  <a:schemeClr val="accent2">
                    <a:lumMod val="60000"/>
                    <a:lumOff val="40000"/>
                  </a:schemeClr>
                </a:solidFill>
                <a:latin typeface="Cambria" panose="02040503050406030204" pitchFamily="18" charset="0"/>
                <a:ea typeface="Cambria" panose="02040503050406030204" pitchFamily="18" charset="0"/>
              </a:rPr>
              <a:t>understand</a:t>
            </a:r>
            <a:r>
              <a:rPr lang="en-US" dirty="0"/>
              <a:t>” that there is </a:t>
            </a:r>
            <a:r>
              <a:rPr lang="en-US" b="1" i="1" dirty="0"/>
              <a:t>no other</a:t>
            </a:r>
            <a:r>
              <a:rPr lang="en-US" dirty="0"/>
              <a:t>, that </a:t>
            </a:r>
            <a:r>
              <a:rPr lang="en-US" b="1" i="1" dirty="0"/>
              <a:t>he alone </a:t>
            </a:r>
            <a:r>
              <a:rPr lang="en-US" dirty="0"/>
              <a:t>is the one with whom all creation must come to terms. </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146-147)</a:t>
            </a:r>
          </a:p>
        </p:txBody>
      </p:sp>
    </p:spTree>
    <p:extLst>
      <p:ext uri="{BB962C8B-B14F-4D97-AF65-F5344CB8AC3E}">
        <p14:creationId xmlns:p14="http://schemas.microsoft.com/office/powerpoint/2010/main" val="21947934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6"/>
            <a:ext cx="9144000" cy="615136"/>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43:11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I, I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am the LORD, and there is no </a:t>
            </a:r>
            <a:r>
              <a:rPr lang="en-US" sz="2400" i="1" u="none" strike="noStrike" baseline="0" dirty="0">
                <a:solidFill>
                  <a:schemeClr val="accent2"/>
                </a:solidFill>
                <a:latin typeface="Cambria" panose="02040503050406030204" pitchFamily="18" charset="0"/>
                <a:ea typeface="Cambria" panose="02040503050406030204" pitchFamily="18" charset="0"/>
              </a:rPr>
              <a:t>deliverer</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besides me.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876993"/>
            <a:ext cx="8706423" cy="5561216"/>
          </a:xfrm>
        </p:spPr>
        <p:txBody>
          <a:bodyPr>
            <a:normAutofit fontScale="92500" lnSpcReduction="20000"/>
          </a:bodyPr>
          <a:lstStyle/>
          <a:p>
            <a:r>
              <a:rPr lang="en-US" dirty="0"/>
              <a:t>As a triumphal conclusion to the truth expressed in the preceding verse, the Lord now identifies Himself as the one true “</a:t>
            </a:r>
            <a:r>
              <a:rPr lang="en-US" i="1" dirty="0">
                <a:solidFill>
                  <a:schemeClr val="accent2">
                    <a:lumMod val="60000"/>
                    <a:lumOff val="40000"/>
                  </a:schemeClr>
                </a:solidFill>
                <a:latin typeface="Cambria" panose="02040503050406030204" pitchFamily="18" charset="0"/>
                <a:ea typeface="Cambria" panose="02040503050406030204" pitchFamily="18" charset="0"/>
              </a:rPr>
              <a:t>deliverer</a:t>
            </a:r>
            <a:r>
              <a:rPr lang="en-US" dirty="0"/>
              <a:t>”. </a:t>
            </a:r>
          </a:p>
          <a:p>
            <a:r>
              <a:rPr lang="en-US" dirty="0"/>
              <a:t>The personal pronoun “</a:t>
            </a:r>
            <a:r>
              <a:rPr lang="en-US" i="1" dirty="0">
                <a:solidFill>
                  <a:schemeClr val="accent2">
                    <a:lumMod val="60000"/>
                    <a:lumOff val="40000"/>
                  </a:schemeClr>
                </a:solidFill>
                <a:latin typeface="Cambria" panose="02040503050406030204" pitchFamily="18" charset="0"/>
                <a:ea typeface="Cambria" panose="02040503050406030204" pitchFamily="18" charset="0"/>
              </a:rPr>
              <a:t>I</a:t>
            </a:r>
            <a:r>
              <a:rPr lang="en-US" dirty="0"/>
              <a:t>” is repeated, to emphasize the fact that God Himself is a </a:t>
            </a:r>
            <a:r>
              <a:rPr lang="en-US" b="1" i="1" dirty="0"/>
              <a:t>Person</a:t>
            </a:r>
            <a:r>
              <a:rPr lang="en-US" dirty="0"/>
              <a:t>, one who identifies Himself by a </a:t>
            </a:r>
            <a:r>
              <a:rPr lang="en-US" b="1" i="1" dirty="0"/>
              <a:t>personal pronoun</a:t>
            </a:r>
            <a:r>
              <a:rPr lang="en-US" dirty="0"/>
              <a:t>. </a:t>
            </a:r>
          </a:p>
          <a:p>
            <a:r>
              <a:rPr lang="en-US" dirty="0"/>
              <a:t>The use of the covenant name (Yahweh) here calls to mind the eternity of God, the great I AM, who revealed Himself to Moses at the burning bush.</a:t>
            </a:r>
          </a:p>
          <a:p>
            <a:r>
              <a:rPr lang="en-US" dirty="0"/>
              <a:t>After that the idea of salvation (“</a:t>
            </a:r>
            <a:r>
              <a:rPr lang="en-US" i="1" dirty="0">
                <a:solidFill>
                  <a:schemeClr val="accent2">
                    <a:lumMod val="60000"/>
                    <a:lumOff val="40000"/>
                  </a:schemeClr>
                </a:solidFill>
                <a:latin typeface="Cambria" panose="02040503050406030204" pitchFamily="18" charset="0"/>
                <a:ea typeface="Cambria" panose="02040503050406030204" pitchFamily="18" charset="0"/>
              </a:rPr>
              <a:t>deliverer</a:t>
            </a:r>
            <a:r>
              <a:rPr lang="en-US" dirty="0"/>
              <a:t>”) is immediately introduced, just as it was also at Sinai. </a:t>
            </a:r>
          </a:p>
          <a:p>
            <a:r>
              <a:rPr lang="en-US" dirty="0"/>
              <a:t>There the covenant name (Yahweh) was revealed, but that Name, expressing God’s eternity, was connected to an act of powerful redemption and deliverance.</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Young, Edward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Volume 3: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(p.150)</a:t>
            </a:r>
          </a:p>
        </p:txBody>
      </p:sp>
    </p:spTree>
    <p:extLst>
      <p:ext uri="{BB962C8B-B14F-4D97-AF65-F5344CB8AC3E}">
        <p14:creationId xmlns:p14="http://schemas.microsoft.com/office/powerpoint/2010/main" val="31819442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6"/>
            <a:ext cx="9144000" cy="85205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43:12</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a:t>
            </a:r>
            <a:r>
              <a:rPr lang="en-US" sz="2400" i="1" u="none" strike="noStrike" baseline="0" dirty="0">
                <a:solidFill>
                  <a:schemeClr val="accent2"/>
                </a:solidFill>
                <a:latin typeface="Cambria" panose="02040503050406030204" pitchFamily="18" charset="0"/>
                <a:ea typeface="Cambria" panose="02040503050406030204" pitchFamily="18" charset="0"/>
              </a:rPr>
              <a:t>decreed</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and </a:t>
            </a:r>
            <a:r>
              <a:rPr lang="en-US" sz="2400" i="1" u="none" strike="noStrike" baseline="0" dirty="0">
                <a:solidFill>
                  <a:schemeClr val="accent2"/>
                </a:solidFill>
                <a:latin typeface="Cambria" panose="02040503050406030204" pitchFamily="18" charset="0"/>
                <a:ea typeface="Cambria" panose="02040503050406030204" pitchFamily="18" charset="0"/>
              </a:rPr>
              <a:t>delivered</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and </a:t>
            </a:r>
            <a:r>
              <a:rPr lang="en-US" sz="2400" i="1" u="none" strike="noStrike" baseline="0" dirty="0">
                <a:solidFill>
                  <a:schemeClr val="accent2"/>
                </a:solidFill>
                <a:latin typeface="Cambria" panose="02040503050406030204" pitchFamily="18" charset="0"/>
                <a:ea typeface="Cambria" panose="02040503050406030204" pitchFamily="18" charset="0"/>
              </a:rPr>
              <a:t>proclaimed</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and there was no other god among you. You are my witnesses,” says the LORD, “that I am God.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030779"/>
            <a:ext cx="8706423" cy="5407430"/>
          </a:xfrm>
        </p:spPr>
        <p:txBody>
          <a:bodyPr>
            <a:normAutofit/>
          </a:bodyPr>
          <a:lstStyle/>
          <a:p>
            <a:r>
              <a:rPr lang="en-US" dirty="0"/>
              <a:t>What the idol-gods were unable to “announce” (see verse 9), the LORD had personally “</a:t>
            </a:r>
            <a:r>
              <a:rPr lang="en-US" i="1" dirty="0">
                <a:solidFill>
                  <a:schemeClr val="accent2">
                    <a:lumMod val="60000"/>
                    <a:lumOff val="40000"/>
                  </a:schemeClr>
                </a:solidFill>
                <a:latin typeface="Cambria" panose="02040503050406030204" pitchFamily="18" charset="0"/>
                <a:ea typeface="Cambria" panose="02040503050406030204" pitchFamily="18" charset="0"/>
              </a:rPr>
              <a:t>decreed</a:t>
            </a:r>
            <a:r>
              <a:rPr lang="en-US" dirty="0"/>
              <a:t>” </a:t>
            </a:r>
          </a:p>
          <a:p>
            <a:r>
              <a:rPr lang="en-US" dirty="0"/>
              <a:t>The Hebrew word translated “</a:t>
            </a:r>
            <a:r>
              <a:rPr lang="en-US" i="1" dirty="0">
                <a:solidFill>
                  <a:schemeClr val="accent2">
                    <a:lumMod val="60000"/>
                    <a:lumOff val="40000"/>
                  </a:schemeClr>
                </a:solidFill>
                <a:latin typeface="Cambria" panose="02040503050406030204" pitchFamily="18" charset="0"/>
                <a:ea typeface="Cambria" panose="02040503050406030204" pitchFamily="18" charset="0"/>
              </a:rPr>
              <a:t>decreed</a:t>
            </a:r>
            <a:r>
              <a:rPr lang="en-US" dirty="0"/>
              <a:t>” here is a verb that means “to set clearly before someone information which they previously did not have”. </a:t>
            </a:r>
          </a:p>
          <a:p>
            <a:r>
              <a:rPr lang="en-US" dirty="0"/>
              <a:t>Furthermore, the LORD had translated </a:t>
            </a:r>
            <a:r>
              <a:rPr lang="en-US" b="1" i="1" dirty="0"/>
              <a:t>prediction</a:t>
            </a:r>
            <a:r>
              <a:rPr lang="en-US" dirty="0"/>
              <a:t> into </a:t>
            </a:r>
            <a:r>
              <a:rPr lang="en-US" b="1" i="1" dirty="0"/>
              <a:t>fact</a:t>
            </a:r>
            <a:r>
              <a:rPr lang="en-US" dirty="0"/>
              <a:t> and had “</a:t>
            </a:r>
            <a:r>
              <a:rPr lang="en-US" i="1" dirty="0">
                <a:solidFill>
                  <a:schemeClr val="accent2">
                    <a:lumMod val="60000"/>
                    <a:lumOff val="40000"/>
                  </a:schemeClr>
                </a:solidFill>
                <a:latin typeface="Cambria" panose="02040503050406030204" pitchFamily="18" charset="0"/>
                <a:ea typeface="Cambria" panose="02040503050406030204" pitchFamily="18" charset="0"/>
              </a:rPr>
              <a:t>delivered</a:t>
            </a:r>
            <a:r>
              <a:rPr lang="en-US" dirty="0"/>
              <a:t>” them – decisively releasing Israel from Egyptian bondage. </a:t>
            </a:r>
          </a:p>
          <a:p>
            <a:r>
              <a:rPr lang="en-US" dirty="0"/>
              <a:t>He then brought the people to Sinai, where he clearly “</a:t>
            </a:r>
            <a:r>
              <a:rPr lang="en-US" i="1" dirty="0">
                <a:solidFill>
                  <a:schemeClr val="accent2">
                    <a:lumMod val="60000"/>
                    <a:lumOff val="40000"/>
                  </a:schemeClr>
                </a:solidFill>
                <a:latin typeface="Cambria" panose="02040503050406030204" pitchFamily="18" charset="0"/>
                <a:ea typeface="Cambria" panose="02040503050406030204" pitchFamily="18" charset="0"/>
              </a:rPr>
              <a:t>proclaimed</a:t>
            </a:r>
            <a:r>
              <a:rPr lang="en-US" dirty="0"/>
              <a:t>” to them who he was, and how and why he had acted in the way he had. </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a:defRPr/>
            </a:pPr>
            <a:r>
              <a:rPr lang="en-US" sz="1800" dirty="0">
                <a:solidFill>
                  <a:prstClr val="white"/>
                </a:solidFill>
              </a:rPr>
              <a:t>Mackay, John L. – </a:t>
            </a:r>
            <a:r>
              <a:rPr lang="en-US" sz="1800" i="1" dirty="0">
                <a:solidFill>
                  <a:prstClr val="white"/>
                </a:solidFill>
              </a:rPr>
              <a:t>A Study Commentary on Isaiah Volume 2: Chapters 40-66 </a:t>
            </a:r>
            <a:r>
              <a:rPr lang="en-US" sz="1800" dirty="0">
                <a:solidFill>
                  <a:prstClr val="white"/>
                </a:solidFill>
              </a:rPr>
              <a:t>– </a:t>
            </a:r>
            <a:r>
              <a:rPr lang="en-US" sz="1800" dirty="0">
                <a:solidFill>
                  <a:schemeClr val="bg1"/>
                </a:solidFill>
              </a:rPr>
              <a:t>pp. 118–119</a:t>
            </a:r>
          </a:p>
        </p:txBody>
      </p:sp>
    </p:spTree>
    <p:extLst>
      <p:ext uri="{BB962C8B-B14F-4D97-AF65-F5344CB8AC3E}">
        <p14:creationId xmlns:p14="http://schemas.microsoft.com/office/powerpoint/2010/main" val="39356818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0558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43:12</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decreed and delivered and proclaimed, and </a:t>
            </a:r>
            <a:r>
              <a:rPr lang="en-US" sz="2400" i="1" u="none" strike="noStrike" baseline="0" dirty="0">
                <a:solidFill>
                  <a:schemeClr val="accent2"/>
                </a:solidFill>
                <a:latin typeface="Cambria" panose="02040503050406030204" pitchFamily="18" charset="0"/>
                <a:ea typeface="Cambria" panose="02040503050406030204" pitchFamily="18" charset="0"/>
              </a:rPr>
              <a:t>there was no other god among you</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You are my </a:t>
            </a:r>
            <a:r>
              <a:rPr lang="en-US" sz="2400" i="1" u="none" strike="noStrike" baseline="0" dirty="0">
                <a:solidFill>
                  <a:schemeClr val="accent2"/>
                </a:solidFill>
                <a:latin typeface="Cambria" panose="02040503050406030204" pitchFamily="18" charset="0"/>
                <a:ea typeface="Cambria" panose="02040503050406030204" pitchFamily="18" charset="0"/>
              </a:rPr>
              <a:t>witnesses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says the LORD, “that I am God.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242753"/>
            <a:ext cx="8706423" cy="5195456"/>
          </a:xfrm>
        </p:spPr>
        <p:txBody>
          <a:bodyPr>
            <a:normAutofit fontScale="92500" lnSpcReduction="10000"/>
          </a:bodyPr>
          <a:lstStyle/>
          <a:p>
            <a:r>
              <a:rPr lang="en-US" dirty="0"/>
              <a:t>And so the history of the Israelites was explained to them, and they were not left to grope in the dark concerning the significance of the momentous events which had brought about their deliverance.</a:t>
            </a:r>
          </a:p>
          <a:p>
            <a:r>
              <a:rPr lang="en-US" dirty="0"/>
              <a:t>Furthermore, “</a:t>
            </a:r>
            <a:r>
              <a:rPr lang="en-US" i="1" dirty="0">
                <a:solidFill>
                  <a:schemeClr val="accent2">
                    <a:lumMod val="60000"/>
                    <a:lumOff val="40000"/>
                  </a:schemeClr>
                </a:solidFill>
                <a:latin typeface="Cambria" panose="02040503050406030204" pitchFamily="18" charset="0"/>
                <a:ea typeface="Cambria" panose="02040503050406030204" pitchFamily="18" charset="0"/>
              </a:rPr>
              <a:t>there was no other god among you</a:t>
            </a:r>
            <a:r>
              <a:rPr lang="en-US" dirty="0"/>
              <a:t>” – that is, there was no other deity to whose power the Exodus events could be attributed. </a:t>
            </a:r>
          </a:p>
          <a:p>
            <a:r>
              <a:rPr lang="en-US" dirty="0"/>
              <a:t>Even though, sadly, there was already idolatry to be found among the people (Deut 32:16).</a:t>
            </a:r>
          </a:p>
          <a:p>
            <a:r>
              <a:rPr lang="en-US" dirty="0"/>
              <a:t>Of these facts the Israelites as the people of God are “</a:t>
            </a:r>
            <a:r>
              <a:rPr lang="en-US" i="1" dirty="0">
                <a:solidFill>
                  <a:schemeClr val="accent2">
                    <a:lumMod val="60000"/>
                    <a:lumOff val="40000"/>
                  </a:schemeClr>
                </a:solidFill>
                <a:latin typeface="Cambria" panose="02040503050406030204" pitchFamily="18" charset="0"/>
                <a:ea typeface="Cambria" panose="02040503050406030204" pitchFamily="18" charset="0"/>
              </a:rPr>
              <a:t>witnesses</a:t>
            </a:r>
            <a:r>
              <a:rPr lang="en-US" dirty="0"/>
              <a:t>”, and all the evidence proved that the LORD alone is God.</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a:defRPr/>
            </a:pPr>
            <a:r>
              <a:rPr lang="en-US" sz="1800" dirty="0">
                <a:solidFill>
                  <a:prstClr val="white"/>
                </a:solidFill>
              </a:rPr>
              <a:t>Mackay, John L. – </a:t>
            </a:r>
            <a:r>
              <a:rPr lang="en-US" sz="1800" i="1" dirty="0">
                <a:solidFill>
                  <a:prstClr val="white"/>
                </a:solidFill>
              </a:rPr>
              <a:t>A Study Commentary on Isaiah Volume 2: Chapters 40-66 </a:t>
            </a:r>
            <a:r>
              <a:rPr lang="en-US" sz="1800" dirty="0">
                <a:solidFill>
                  <a:prstClr val="white"/>
                </a:solidFill>
              </a:rPr>
              <a:t>– </a:t>
            </a:r>
            <a:r>
              <a:rPr lang="en-US" sz="1800" dirty="0">
                <a:solidFill>
                  <a:schemeClr val="bg1"/>
                </a:solidFill>
              </a:rPr>
              <a:t>pp. 118–119</a:t>
            </a:r>
          </a:p>
        </p:txBody>
      </p:sp>
    </p:spTree>
    <p:extLst>
      <p:ext uri="{BB962C8B-B14F-4D97-AF65-F5344CB8AC3E}">
        <p14:creationId xmlns:p14="http://schemas.microsoft.com/office/powerpoint/2010/main" val="15050339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93517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43:13</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From this day forward </a:t>
            </a:r>
            <a:r>
              <a:rPr lang="en-US" sz="2400" b="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en-US" sz="2400" b="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or</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b="0" i="1" u="none" strike="noStrike" baseline="0" dirty="0">
                <a:solidFill>
                  <a:schemeClr val="accent2"/>
                </a:solidFill>
                <a:latin typeface="Cambria" panose="02040503050406030204" pitchFamily="18" charset="0"/>
                <a:ea typeface="Cambria" panose="02040503050406030204" pitchFamily="18" charset="0"/>
              </a:rPr>
              <a:t>From ancient days </a:t>
            </a:r>
            <a:r>
              <a:rPr lang="en-US" sz="2400" b="0" dirty="0">
                <a:solidFill>
                  <a:schemeClr val="bg1"/>
                </a:solidFill>
                <a:latin typeface="Calibri" panose="020F0502020204030204" pitchFamily="34" charset="0"/>
                <a:ea typeface="Calibri" panose="020F0502020204030204" pitchFamily="34" charset="0"/>
                <a:cs typeface="Calibri" panose="020F0502020204030204" pitchFamily="34" charset="0"/>
              </a:rPr>
              <a:t>– NIV]</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am he; no one can deliver from my power; I will act, and who can prevent it?”</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118063"/>
            <a:ext cx="8706423" cy="5320146"/>
          </a:xfrm>
        </p:spPr>
        <p:txBody>
          <a:bodyPr>
            <a:normAutofit fontScale="92500" lnSpcReduction="10000"/>
          </a:bodyPr>
          <a:lstStyle/>
          <a:p>
            <a:r>
              <a:rPr lang="en-US" dirty="0"/>
              <a:t>There is an exegetical question about the opening words. </a:t>
            </a:r>
          </a:p>
          <a:p>
            <a:r>
              <a:rPr lang="en-US" dirty="0"/>
              <a:t>Do they mean that “</a:t>
            </a:r>
            <a:r>
              <a:rPr lang="en-US" i="1" dirty="0">
                <a:solidFill>
                  <a:schemeClr val="accent2">
                    <a:lumMod val="60000"/>
                    <a:lumOff val="40000"/>
                  </a:schemeClr>
                </a:solidFill>
                <a:latin typeface="Cambria" panose="02040503050406030204" pitchFamily="18" charset="0"/>
                <a:ea typeface="Cambria" panose="02040503050406030204" pitchFamily="18" charset="0"/>
              </a:rPr>
              <a:t>From this day forward </a:t>
            </a:r>
            <a:r>
              <a:rPr lang="en-US" dirty="0"/>
              <a:t>” God will show that He is the true God? </a:t>
            </a:r>
          </a:p>
          <a:p>
            <a:r>
              <a:rPr lang="en-US" dirty="0"/>
              <a:t>Or, do they refer to the first day, when time began, i.e. “</a:t>
            </a:r>
            <a:r>
              <a:rPr lang="en-US" i="1" dirty="0">
                <a:solidFill>
                  <a:schemeClr val="accent2"/>
                </a:solidFill>
                <a:latin typeface="Cambria" panose="02040503050406030204" pitchFamily="18" charset="0"/>
                <a:ea typeface="Cambria" panose="02040503050406030204" pitchFamily="18" charset="0"/>
              </a:rPr>
              <a:t>From ancient days </a:t>
            </a:r>
            <a:r>
              <a:rPr lang="en-US" dirty="0"/>
              <a:t>” </a:t>
            </a:r>
          </a:p>
          <a:p>
            <a:r>
              <a:rPr lang="en-US" dirty="0"/>
              <a:t>The latter view appears to me to be the best fit – though either translation is allowed by the grammar.</a:t>
            </a:r>
          </a:p>
          <a:p>
            <a:r>
              <a:rPr lang="en-US" dirty="0"/>
              <a:t>If I’m right about that , then the idea here is not that God will from this present time show Himself to be what He is, but that </a:t>
            </a:r>
            <a:r>
              <a:rPr lang="en-US" b="1" i="1" dirty="0"/>
              <a:t>as long as time has existed </a:t>
            </a:r>
            <a:r>
              <a:rPr lang="en-US" dirty="0"/>
              <a:t>He is God and has so manifested Himself. </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Young, Edward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Volume 3: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(p.151)</a:t>
            </a:r>
          </a:p>
        </p:txBody>
      </p:sp>
    </p:spTree>
    <p:extLst>
      <p:ext uri="{BB962C8B-B14F-4D97-AF65-F5344CB8AC3E}">
        <p14:creationId xmlns:p14="http://schemas.microsoft.com/office/powerpoint/2010/main" val="1747429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6"/>
            <a:ext cx="9144000" cy="85205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43:13</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From this day forward </a:t>
            </a:r>
            <a:r>
              <a:rPr lang="en-US" sz="2400" b="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en-US" sz="2400" b="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or</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b="0" i="1" u="none" strike="noStrike" baseline="0" dirty="0">
                <a:solidFill>
                  <a:schemeClr val="accent2"/>
                </a:solidFill>
                <a:latin typeface="Cambria" panose="02040503050406030204" pitchFamily="18" charset="0"/>
                <a:ea typeface="Cambria" panose="02040503050406030204" pitchFamily="18" charset="0"/>
              </a:rPr>
              <a:t>From ancient days </a:t>
            </a:r>
            <a:r>
              <a:rPr lang="en-US" sz="2400" b="0" dirty="0">
                <a:solidFill>
                  <a:schemeClr val="bg1"/>
                </a:solidFill>
                <a:latin typeface="Calibri" panose="020F0502020204030204" pitchFamily="34" charset="0"/>
                <a:ea typeface="Calibri" panose="020F0502020204030204" pitchFamily="34" charset="0"/>
                <a:cs typeface="Calibri" panose="020F0502020204030204" pitchFamily="34" charset="0"/>
              </a:rPr>
              <a:t>– NIV]</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am he; no one can deliver from my power; I will act, and who can prevent it?”</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891828"/>
            <a:ext cx="8706423" cy="5708477"/>
          </a:xfrm>
        </p:spPr>
        <p:txBody>
          <a:bodyPr>
            <a:normAutofit fontScale="92500" lnSpcReduction="20000"/>
          </a:bodyPr>
          <a:lstStyle/>
          <a:p>
            <a:r>
              <a:rPr lang="en-US" dirty="0"/>
              <a:t>This verse forms a fitting climax to the assertions of the previous two verses. </a:t>
            </a:r>
          </a:p>
          <a:p>
            <a:r>
              <a:rPr lang="en-US" dirty="0"/>
              <a:t>Not only is Yahweh God, he is the </a:t>
            </a:r>
            <a:r>
              <a:rPr lang="en-US" b="1" i="1" dirty="0"/>
              <a:t>only</a:t>
            </a:r>
            <a:r>
              <a:rPr lang="en-US" dirty="0"/>
              <a:t> God, the self-existent one from the very beginning. </a:t>
            </a:r>
          </a:p>
          <a:p>
            <a:r>
              <a:rPr lang="en-US" dirty="0"/>
              <a:t>Are there other gods? Not any who can take out of God’s hand what he wishes to hold. </a:t>
            </a:r>
          </a:p>
          <a:p>
            <a:r>
              <a:rPr lang="en-US" dirty="0"/>
              <a:t>Are there other divine beings? Not any who can frustrate whatever it is the Lord wishes to do. </a:t>
            </a:r>
          </a:p>
          <a:p>
            <a:r>
              <a:rPr lang="en-US" dirty="0"/>
              <a:t>In short, he is of an order of being unlike any other. </a:t>
            </a:r>
          </a:p>
          <a:p>
            <a:r>
              <a:rPr lang="en-US" dirty="0"/>
              <a:t>If he calls wicked Babylon to account, </a:t>
            </a:r>
            <a:r>
              <a:rPr lang="en-US" dirty="0" err="1"/>
              <a:t>Marduk</a:t>
            </a:r>
            <a:r>
              <a:rPr lang="en-US" dirty="0"/>
              <a:t> and Nebo can do nothing about it. </a:t>
            </a:r>
          </a:p>
          <a:p>
            <a:r>
              <a:rPr lang="en-US" dirty="0"/>
              <a:t>If he determines that the days of her empire are at an end, Ishtar is helpless to prevent it. </a:t>
            </a:r>
          </a:p>
          <a:p>
            <a:r>
              <a:rPr lang="en-US" dirty="0"/>
              <a:t>The Lord is God and there is no other, and Israel’s experience is a testimony to that fact. </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149)</a:t>
            </a:r>
          </a:p>
        </p:txBody>
      </p:sp>
    </p:spTree>
    <p:extLst>
      <p:ext uri="{BB962C8B-B14F-4D97-AF65-F5344CB8AC3E}">
        <p14:creationId xmlns:p14="http://schemas.microsoft.com/office/powerpoint/2010/main" val="41456455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p:cTn id="49"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35320" y="777044"/>
            <a:ext cx="9144000" cy="5133198"/>
          </a:xfrm>
        </p:spPr>
        <p:txBody>
          <a:bodyPr>
            <a:noAutofit/>
          </a:bodyPr>
          <a:lstStyle/>
          <a:p>
            <a:pPr algn="ctr"/>
            <a:r>
              <a:rPr lang="en-US" sz="8800" dirty="0"/>
              <a:t>Luke’s Use of the Messianic Prophesies in</a:t>
            </a:r>
            <a:br>
              <a:rPr lang="en-US" sz="8800" dirty="0"/>
            </a:br>
            <a:r>
              <a:rPr lang="en-US" sz="8800" dirty="0">
                <a:solidFill>
                  <a:srgbClr val="FFFF99"/>
                </a:solidFill>
              </a:rPr>
              <a:t>Isaiah</a:t>
            </a:r>
            <a:endParaRPr lang="en-US" sz="8800" dirty="0"/>
          </a:p>
        </p:txBody>
      </p:sp>
    </p:spTree>
    <p:extLst>
      <p:ext uri="{BB962C8B-B14F-4D97-AF65-F5344CB8AC3E}">
        <p14:creationId xmlns:p14="http://schemas.microsoft.com/office/powerpoint/2010/main" val="10608366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180404"/>
          </a:xfrm>
        </p:spPr>
        <p:txBody>
          <a:bodyPr>
            <a:noAutofit/>
          </a:bodyPr>
          <a:lstStyle/>
          <a:p>
            <a:r>
              <a:rPr lang="en-US" sz="4000" dirty="0"/>
              <a:t>Luke’s Use of the Messianic Prophesies in Isaiah</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32509" y="1230284"/>
            <a:ext cx="8487295" cy="5515493"/>
          </a:xfrm>
        </p:spPr>
        <p:txBody>
          <a:bodyPr>
            <a:normAutofit fontScale="92500" lnSpcReduction="10000"/>
          </a:bodyPr>
          <a:lstStyle/>
          <a:p>
            <a:pPr marL="571500" indent="-342900">
              <a:spcBef>
                <a:spcPts val="600"/>
              </a:spcBef>
            </a:pPr>
            <a:r>
              <a:rPr lang="en-US" dirty="0"/>
              <a:t>Luke, who wrote the </a:t>
            </a:r>
            <a:r>
              <a:rPr lang="en-US" dirty="0">
                <a:solidFill>
                  <a:srgbClr val="FFFF99"/>
                </a:solidFill>
              </a:rPr>
              <a:t>Gospel of Luke </a:t>
            </a:r>
            <a:r>
              <a:rPr lang="en-US" dirty="0"/>
              <a:t>and the </a:t>
            </a:r>
            <a:r>
              <a:rPr lang="en-US" dirty="0">
                <a:solidFill>
                  <a:srgbClr val="FFFF99"/>
                </a:solidFill>
              </a:rPr>
              <a:t>Book of Acts</a:t>
            </a:r>
            <a:r>
              <a:rPr lang="en-US" dirty="0"/>
              <a:t>, makes frequent use of the language used Isaiah’s Messianic prophesies in order to show how the coming of Christ and subsequent New Testament events are a </a:t>
            </a:r>
            <a:r>
              <a:rPr lang="en-US" b="1" i="1" dirty="0"/>
              <a:t>fulfillment</a:t>
            </a:r>
            <a:r>
              <a:rPr lang="en-US" dirty="0"/>
              <a:t> of what was prophesied in the Old Testament.</a:t>
            </a:r>
          </a:p>
          <a:p>
            <a:pPr marL="571500" indent="-342900">
              <a:spcBef>
                <a:spcPts val="600"/>
              </a:spcBef>
            </a:pPr>
            <a:r>
              <a:rPr lang="en-US" dirty="0"/>
              <a:t>Two of the clearest examples of this are found in:</a:t>
            </a:r>
          </a:p>
          <a:p>
            <a:pPr marL="914400" lvl="1" indent="-342900">
              <a:spcBef>
                <a:spcPts val="600"/>
              </a:spcBef>
            </a:pPr>
            <a:r>
              <a:rPr lang="en-US" dirty="0">
                <a:solidFill>
                  <a:srgbClr val="FFFF99"/>
                </a:solidFill>
              </a:rPr>
              <a:t>Luke 24:47-48 </a:t>
            </a:r>
            <a:r>
              <a:rPr lang="en-US" dirty="0"/>
              <a:t>where the resurrected Jesus is speaking to the disciples on the road to Emmaus.</a:t>
            </a:r>
          </a:p>
          <a:p>
            <a:pPr marL="914400" lvl="1" indent="-342900">
              <a:spcBef>
                <a:spcPts val="600"/>
              </a:spcBef>
            </a:pPr>
            <a:r>
              <a:rPr lang="en-US" dirty="0">
                <a:solidFill>
                  <a:srgbClr val="FFFF99"/>
                </a:solidFill>
              </a:rPr>
              <a:t>Acts 1:8 </a:t>
            </a:r>
            <a:r>
              <a:rPr lang="en-US" dirty="0"/>
              <a:t>where Jesus is speaking to his disciples just prior to his ascension.</a:t>
            </a:r>
          </a:p>
          <a:p>
            <a:pPr marL="571500" indent="-342900">
              <a:spcBef>
                <a:spcPts val="600"/>
              </a:spcBef>
            </a:pPr>
            <a:r>
              <a:rPr lang="en-US" dirty="0"/>
              <a:t>I will show you both these texts along with the texts they cite from Isaiah.</a:t>
            </a:r>
          </a:p>
          <a:p>
            <a:pPr marL="571500" indent="-342900">
              <a:spcBef>
                <a:spcPts val="600"/>
              </a:spcBef>
            </a:pPr>
            <a:r>
              <a:rPr lang="en-US" dirty="0"/>
              <a:t>But the text we will </a:t>
            </a:r>
            <a:r>
              <a:rPr lang="en-US" b="1" i="1" dirty="0"/>
              <a:t>primarily</a:t>
            </a:r>
            <a:r>
              <a:rPr lang="en-US" dirty="0"/>
              <a:t> focus on is Acts 1:8.</a:t>
            </a:r>
          </a:p>
          <a:p>
            <a:pPr marL="571500" indent="-342900">
              <a:spcBef>
                <a:spcPts val="600"/>
              </a:spcBef>
            </a:pPr>
            <a:endParaRPr lang="en-US" dirty="0"/>
          </a:p>
        </p:txBody>
      </p:sp>
    </p:spTree>
    <p:extLst>
      <p:ext uri="{BB962C8B-B14F-4D97-AF65-F5344CB8AC3E}">
        <p14:creationId xmlns:p14="http://schemas.microsoft.com/office/powerpoint/2010/main" val="27258239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41564" y="-1"/>
            <a:ext cx="9144000" cy="3582786"/>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19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32:1</a:t>
            </a:r>
            <a:r>
              <a:rPr kumimoji="0" lang="en-US" sz="19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Behold, a king will reign in righteousness… </a:t>
            </a:r>
            <a:r>
              <a:rPr lang="en-US" sz="1900" b="0" baseline="30000" dirty="0">
                <a:solidFill>
                  <a:prstClr val="white"/>
                </a:solidFill>
                <a:latin typeface="Cambria" panose="02040503050406030204" pitchFamily="18" charset="0"/>
                <a:ea typeface="Cambria" panose="02040503050406030204" pitchFamily="18" charset="0"/>
              </a:rPr>
              <a:t>15</a:t>
            </a:r>
            <a:r>
              <a:rPr kumimoji="0" lang="en-US" sz="19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1900" b="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j-cs"/>
              </a:rPr>
              <a:t>until the Spirit is poured upon us from on high</a:t>
            </a:r>
            <a:r>
              <a:rPr kumimoji="0" lang="en-US" sz="19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and the wilderness becomes a fruitful field, and the fruitful field is deemed a forest. </a:t>
            </a:r>
            <a:r>
              <a:rPr lang="en-US" sz="1900" b="0" baseline="30000" dirty="0">
                <a:solidFill>
                  <a:prstClr val="white"/>
                </a:solidFill>
                <a:latin typeface="Cambria" panose="02040503050406030204" pitchFamily="18" charset="0"/>
                <a:ea typeface="Cambria" panose="02040503050406030204" pitchFamily="18" charset="0"/>
              </a:rPr>
              <a:t>16</a:t>
            </a:r>
            <a:r>
              <a:rPr kumimoji="0" lang="en-US" sz="19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Then justice will dwell in the wilderness, and righteousness abide in the fruitful field. </a:t>
            </a:r>
            <a:r>
              <a:rPr lang="en-US" sz="1900" b="0" baseline="30000" dirty="0">
                <a:solidFill>
                  <a:prstClr val="white"/>
                </a:solidFill>
                <a:latin typeface="Cambria" panose="02040503050406030204" pitchFamily="18" charset="0"/>
                <a:ea typeface="Cambria" panose="02040503050406030204" pitchFamily="18" charset="0"/>
              </a:rPr>
              <a:t>17</a:t>
            </a:r>
            <a:r>
              <a:rPr kumimoji="0" lang="en-US" sz="19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And the effect of righteousness will be peace, and the result of righteousness, quietness and trust forever.  (ESV)</a:t>
            </a:r>
          </a:p>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19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43:10</a:t>
            </a:r>
            <a:r>
              <a:rPr kumimoji="0" lang="en-US" sz="19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1900" b="0" i="1" dirty="0">
                <a:solidFill>
                  <a:schemeClr val="accent2"/>
                </a:solidFill>
                <a:latin typeface="Cambria" panose="02040503050406030204" pitchFamily="18" charset="0"/>
                <a:ea typeface="Cambria" panose="02040503050406030204" pitchFamily="18" charset="0"/>
              </a:rPr>
              <a:t>You are my witnesses</a:t>
            </a:r>
            <a:r>
              <a:rPr kumimoji="0" lang="en-US" sz="19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declares the LORD, "and my servant whom I have chosen, that you may know and believe me and understand that I am he. Before me no god was formed, nor shall there be any after me. (ESV)</a:t>
            </a:r>
          </a:p>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19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19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49:5</a:t>
            </a:r>
            <a:r>
              <a:rPr kumimoji="0" lang="en-US" sz="19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And now the LORD says… </a:t>
            </a:r>
            <a:r>
              <a:rPr lang="en-US" sz="1900" b="0" baseline="30000" dirty="0">
                <a:solidFill>
                  <a:prstClr val="white"/>
                </a:solidFill>
                <a:latin typeface="Cambria" panose="02040503050406030204" pitchFamily="18" charset="0"/>
                <a:ea typeface="Cambria" panose="02040503050406030204" pitchFamily="18" charset="0"/>
              </a:rPr>
              <a:t>6</a:t>
            </a:r>
            <a:r>
              <a:rPr kumimoji="0" lang="en-US" sz="19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"It is too light a thing that you should be my servant to raise up the tribes of Jacob and to bring back the preserved of Israel; I will make you as a light for </a:t>
            </a:r>
            <a:r>
              <a:rPr kumimoji="0" lang="en-US" sz="1900" b="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j-cs"/>
              </a:rPr>
              <a:t>the nations</a:t>
            </a:r>
            <a:r>
              <a:rPr kumimoji="0" lang="en-US" sz="19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that my salvation may reach </a:t>
            </a:r>
            <a:r>
              <a:rPr kumimoji="0" lang="en-US" sz="1900" b="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j-cs"/>
              </a:rPr>
              <a:t>to the end of the earth</a:t>
            </a:r>
            <a:r>
              <a:rPr kumimoji="0" lang="en-US" sz="19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(ESV)</a:t>
            </a: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3582785"/>
            <a:ext cx="9144000" cy="3275215"/>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19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rPr>
              <a:t>Luke 24:44</a:t>
            </a:r>
            <a:r>
              <a:rPr lang="en-US" sz="1900" b="0" i="1" dirty="0">
                <a:solidFill>
                  <a:srgbClr val="5B9BD5">
                    <a:lumMod val="40000"/>
                    <a:lumOff val="60000"/>
                  </a:srgbClr>
                </a:solidFill>
                <a:latin typeface="Cambria" panose="02040503050406030204" pitchFamily="18" charset="0"/>
                <a:ea typeface="Cambria" panose="02040503050406030204" pitchFamily="18" charset="0"/>
              </a:rPr>
              <a:t> Then [Jesus] said to [the disciples], "These are my words that I spoke to you while I was still with you, that everything written about me in the Law of Moses and the Prophets and the Psalms must be fulfilled." </a:t>
            </a:r>
            <a:r>
              <a:rPr lang="en-US" sz="1900" b="0" baseline="30000" dirty="0">
                <a:solidFill>
                  <a:prstClr val="white"/>
                </a:solidFill>
                <a:latin typeface="Cambria" panose="02040503050406030204" pitchFamily="18" charset="0"/>
                <a:ea typeface="Cambria" panose="02040503050406030204" pitchFamily="18" charset="0"/>
              </a:rPr>
              <a:t>45</a:t>
            </a:r>
            <a:r>
              <a:rPr lang="en-US" sz="1900" b="0" i="1" dirty="0">
                <a:solidFill>
                  <a:srgbClr val="5B9BD5">
                    <a:lumMod val="40000"/>
                    <a:lumOff val="60000"/>
                  </a:srgbClr>
                </a:solidFill>
                <a:latin typeface="Cambria" panose="02040503050406030204" pitchFamily="18" charset="0"/>
                <a:ea typeface="Cambria" panose="02040503050406030204" pitchFamily="18" charset="0"/>
              </a:rPr>
              <a:t> Then he opened their minds to understand the Scriptures, </a:t>
            </a:r>
            <a:r>
              <a:rPr lang="en-US" sz="1900" b="0" baseline="30000" dirty="0">
                <a:solidFill>
                  <a:prstClr val="white"/>
                </a:solidFill>
                <a:latin typeface="Cambria" panose="02040503050406030204" pitchFamily="18" charset="0"/>
                <a:ea typeface="Cambria" panose="02040503050406030204" pitchFamily="18" charset="0"/>
              </a:rPr>
              <a:t>46</a:t>
            </a:r>
            <a:r>
              <a:rPr lang="en-US" sz="1900" b="0" i="1" dirty="0">
                <a:solidFill>
                  <a:srgbClr val="5B9BD5">
                    <a:lumMod val="40000"/>
                    <a:lumOff val="60000"/>
                  </a:srgbClr>
                </a:solidFill>
                <a:latin typeface="Cambria" panose="02040503050406030204" pitchFamily="18" charset="0"/>
                <a:ea typeface="Cambria" panose="02040503050406030204" pitchFamily="18" charset="0"/>
              </a:rPr>
              <a:t> and said to them, "Thus it is written, that the Christ should suffer and on the third day rise from the dead, </a:t>
            </a:r>
            <a:r>
              <a:rPr lang="en-US" sz="1900" b="0" baseline="30000" dirty="0">
                <a:solidFill>
                  <a:prstClr val="white"/>
                </a:solidFill>
                <a:latin typeface="Cambria" panose="02040503050406030204" pitchFamily="18" charset="0"/>
                <a:ea typeface="Cambria" panose="02040503050406030204" pitchFamily="18" charset="0"/>
              </a:rPr>
              <a:t>47</a:t>
            </a:r>
            <a:r>
              <a:rPr lang="en-US" sz="1900" b="0" i="1" dirty="0">
                <a:solidFill>
                  <a:srgbClr val="5B9BD5">
                    <a:lumMod val="40000"/>
                    <a:lumOff val="60000"/>
                  </a:srgbClr>
                </a:solidFill>
                <a:latin typeface="Cambria" panose="02040503050406030204" pitchFamily="18" charset="0"/>
                <a:ea typeface="Cambria" panose="02040503050406030204" pitchFamily="18" charset="0"/>
              </a:rPr>
              <a:t> and that repentance and forgiveness of sins should be proclaimed in his name to </a:t>
            </a:r>
            <a:r>
              <a:rPr lang="en-US" sz="1900" b="0" i="1" dirty="0">
                <a:solidFill>
                  <a:srgbClr val="00B0F0"/>
                </a:solidFill>
                <a:latin typeface="Cambria" panose="02040503050406030204" pitchFamily="18" charset="0"/>
                <a:ea typeface="Cambria" panose="02040503050406030204" pitchFamily="18" charset="0"/>
              </a:rPr>
              <a:t>all nations</a:t>
            </a:r>
            <a:r>
              <a:rPr lang="en-US" sz="1900" b="0" i="1" dirty="0">
                <a:solidFill>
                  <a:srgbClr val="5B9BD5">
                    <a:lumMod val="40000"/>
                    <a:lumOff val="60000"/>
                  </a:srgbClr>
                </a:solidFill>
                <a:latin typeface="Cambria" panose="02040503050406030204" pitchFamily="18" charset="0"/>
                <a:ea typeface="Cambria" panose="02040503050406030204" pitchFamily="18" charset="0"/>
              </a:rPr>
              <a:t>, beginning from Jerusalem. </a:t>
            </a:r>
            <a:r>
              <a:rPr lang="en-US" sz="1900" b="0" baseline="30000" dirty="0">
                <a:solidFill>
                  <a:prstClr val="white"/>
                </a:solidFill>
                <a:latin typeface="Cambria" panose="02040503050406030204" pitchFamily="18" charset="0"/>
                <a:ea typeface="Cambria" panose="02040503050406030204" pitchFamily="18" charset="0"/>
              </a:rPr>
              <a:t>48</a:t>
            </a:r>
            <a:r>
              <a:rPr lang="en-US" sz="1900" b="0" i="1" dirty="0">
                <a:solidFill>
                  <a:srgbClr val="5B9BD5">
                    <a:lumMod val="40000"/>
                    <a:lumOff val="60000"/>
                  </a:srgbClr>
                </a:solidFill>
                <a:latin typeface="Cambria" panose="02040503050406030204" pitchFamily="18" charset="0"/>
                <a:ea typeface="Cambria" panose="02040503050406030204" pitchFamily="18" charset="0"/>
              </a:rPr>
              <a:t> </a:t>
            </a:r>
            <a:r>
              <a:rPr lang="en-US" sz="1900" b="0" i="1" dirty="0">
                <a:solidFill>
                  <a:srgbClr val="00B0F0"/>
                </a:solidFill>
                <a:latin typeface="Cambria" panose="02040503050406030204" pitchFamily="18" charset="0"/>
                <a:ea typeface="Cambria" panose="02040503050406030204" pitchFamily="18" charset="0"/>
              </a:rPr>
              <a:t>You are witnesses of these things</a:t>
            </a:r>
            <a:r>
              <a:rPr lang="en-US" sz="1900" b="0" i="1" dirty="0">
                <a:solidFill>
                  <a:srgbClr val="5B9BD5">
                    <a:lumMod val="40000"/>
                    <a:lumOff val="60000"/>
                  </a:srgbClr>
                </a:solidFill>
                <a:latin typeface="Cambria" panose="02040503050406030204" pitchFamily="18" charset="0"/>
                <a:ea typeface="Cambria" panose="02040503050406030204" pitchFamily="18" charset="0"/>
              </a:rPr>
              <a:t>. </a:t>
            </a:r>
            <a:r>
              <a:rPr lang="en-US" sz="1900" b="0" baseline="30000" dirty="0">
                <a:solidFill>
                  <a:prstClr val="white"/>
                </a:solidFill>
                <a:latin typeface="Cambria" panose="02040503050406030204" pitchFamily="18" charset="0"/>
                <a:ea typeface="Cambria" panose="02040503050406030204" pitchFamily="18" charset="0"/>
              </a:rPr>
              <a:t>49</a:t>
            </a:r>
            <a:r>
              <a:rPr lang="en-US" sz="1900" b="0" i="1" dirty="0">
                <a:solidFill>
                  <a:srgbClr val="5B9BD5">
                    <a:lumMod val="40000"/>
                    <a:lumOff val="60000"/>
                  </a:srgbClr>
                </a:solidFill>
                <a:latin typeface="Cambria" panose="02040503050406030204" pitchFamily="18" charset="0"/>
                <a:ea typeface="Cambria" panose="02040503050406030204" pitchFamily="18" charset="0"/>
              </a:rPr>
              <a:t> And behold, I am sending the promise of my Father upon you. But stay in the city </a:t>
            </a:r>
            <a:r>
              <a:rPr lang="en-US" sz="1900" b="0" i="1" dirty="0">
                <a:solidFill>
                  <a:srgbClr val="00B0F0"/>
                </a:solidFill>
                <a:latin typeface="Cambria" panose="02040503050406030204" pitchFamily="18" charset="0"/>
                <a:ea typeface="Cambria" panose="02040503050406030204" pitchFamily="18" charset="0"/>
              </a:rPr>
              <a:t>until you are clothed with power from on high</a:t>
            </a:r>
            <a:r>
              <a:rPr lang="en-US" sz="1900" b="0" i="1" dirty="0">
                <a:solidFill>
                  <a:srgbClr val="5B9BD5">
                    <a:lumMod val="40000"/>
                    <a:lumOff val="60000"/>
                  </a:srgbClr>
                </a:solidFill>
                <a:latin typeface="Cambria" panose="02040503050406030204" pitchFamily="18" charset="0"/>
                <a:ea typeface="Cambria" panose="02040503050406030204" pitchFamily="18" charset="0"/>
              </a:rPr>
              <a:t>." (ESV)</a:t>
            </a:r>
          </a:p>
          <a:p>
            <a:pPr lvl="0" algn="l">
              <a:spcBef>
                <a:spcPts val="750"/>
              </a:spcBef>
              <a:defRPr/>
            </a:pPr>
            <a:r>
              <a:rPr lang="en-US" sz="1900" b="0" dirty="0">
                <a:solidFill>
                  <a:srgbClr val="5B9BD5">
                    <a:lumMod val="40000"/>
                    <a:lumOff val="60000"/>
                  </a:srgbClr>
                </a:solidFill>
                <a:latin typeface="Calibri" panose="020F0502020204030204"/>
                <a:ea typeface="Cambria" panose="02040503050406030204" pitchFamily="18" charset="0"/>
              </a:rPr>
              <a:t> </a:t>
            </a:r>
            <a:r>
              <a:rPr lang="en-US" sz="1900" b="0" baseline="30000" dirty="0">
                <a:solidFill>
                  <a:prstClr val="white"/>
                </a:solidFill>
                <a:latin typeface="Cambria" panose="02040503050406030204" pitchFamily="18" charset="0"/>
                <a:ea typeface="Cambria" panose="02040503050406030204" pitchFamily="18" charset="0"/>
              </a:rPr>
              <a:t>Acts 1:8</a:t>
            </a:r>
            <a:r>
              <a:rPr lang="en-US" sz="1900" b="0" i="1" dirty="0">
                <a:solidFill>
                  <a:srgbClr val="5B9BD5">
                    <a:lumMod val="40000"/>
                    <a:lumOff val="60000"/>
                  </a:srgbClr>
                </a:solidFill>
                <a:latin typeface="Cambria" panose="02040503050406030204" pitchFamily="18" charset="0"/>
                <a:ea typeface="Cambria" panose="02040503050406030204" pitchFamily="18" charset="0"/>
              </a:rPr>
              <a:t> But you will receive power </a:t>
            </a:r>
            <a:r>
              <a:rPr lang="en-US" sz="1900" b="0" i="1" dirty="0">
                <a:solidFill>
                  <a:srgbClr val="00B0F0"/>
                </a:solidFill>
                <a:latin typeface="Cambria" panose="02040503050406030204" pitchFamily="18" charset="0"/>
                <a:ea typeface="Cambria" panose="02040503050406030204" pitchFamily="18" charset="0"/>
              </a:rPr>
              <a:t>when the Holy Spirit has come upon you</a:t>
            </a:r>
            <a:r>
              <a:rPr lang="en-US" sz="1900" b="0" i="1" dirty="0">
                <a:solidFill>
                  <a:srgbClr val="5B9BD5">
                    <a:lumMod val="40000"/>
                    <a:lumOff val="60000"/>
                  </a:srgbClr>
                </a:solidFill>
                <a:latin typeface="Cambria" panose="02040503050406030204" pitchFamily="18" charset="0"/>
                <a:ea typeface="Cambria" panose="02040503050406030204" pitchFamily="18" charset="0"/>
              </a:rPr>
              <a:t>, and </a:t>
            </a:r>
            <a:r>
              <a:rPr lang="en-US" sz="1900" b="0" i="1" dirty="0">
                <a:solidFill>
                  <a:srgbClr val="00B0F0"/>
                </a:solidFill>
                <a:latin typeface="Cambria" panose="02040503050406030204" pitchFamily="18" charset="0"/>
                <a:ea typeface="Cambria" panose="02040503050406030204" pitchFamily="18" charset="0"/>
              </a:rPr>
              <a:t>you will be my witnesses </a:t>
            </a:r>
            <a:r>
              <a:rPr lang="en-US" sz="1900" b="0" i="1" dirty="0">
                <a:solidFill>
                  <a:srgbClr val="5B9BD5">
                    <a:lumMod val="40000"/>
                    <a:lumOff val="60000"/>
                  </a:srgbClr>
                </a:solidFill>
                <a:latin typeface="Cambria" panose="02040503050406030204" pitchFamily="18" charset="0"/>
                <a:ea typeface="Cambria" panose="02040503050406030204" pitchFamily="18" charset="0"/>
              </a:rPr>
              <a:t>in Jerusalem and in all Judea and Samaria, and </a:t>
            </a:r>
            <a:r>
              <a:rPr lang="en-US" sz="1900" b="0" i="1" dirty="0">
                <a:solidFill>
                  <a:srgbClr val="00B0F0"/>
                </a:solidFill>
                <a:latin typeface="Cambria" panose="02040503050406030204" pitchFamily="18" charset="0"/>
                <a:ea typeface="Cambria" panose="02040503050406030204" pitchFamily="18" charset="0"/>
              </a:rPr>
              <a:t>to the end of the earth</a:t>
            </a:r>
            <a:r>
              <a:rPr lang="en-US" sz="1900" b="0" i="1" dirty="0">
                <a:solidFill>
                  <a:srgbClr val="5B9BD5">
                    <a:lumMod val="40000"/>
                    <a:lumOff val="60000"/>
                  </a:srgbClr>
                </a:solidFill>
                <a:latin typeface="Cambria" panose="02040503050406030204" pitchFamily="18" charset="0"/>
                <a:ea typeface="Cambria" panose="02040503050406030204" pitchFamily="18" charset="0"/>
              </a:rPr>
              <a:t>." (ESV)</a:t>
            </a:r>
            <a:endParaRPr kumimoji="0" lang="en-US" sz="1900" b="0" i="1" u="none" strike="noStrike" kern="1200" cap="none" spc="0" normalizeH="0" baseline="0" noProof="0" dirty="0">
              <a:ln>
                <a:noFill/>
              </a:ln>
              <a:solidFill>
                <a:srgbClr val="5B9BD5">
                  <a:lumMod val="40000"/>
                  <a:lumOff val="60000"/>
                </a:srgbClr>
              </a:solidFill>
              <a:effectLst/>
              <a:uLnTx/>
              <a:uFillTx/>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606491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p:cTn id="21" dur="500" fill="hold"/>
                                        <p:tgtEl>
                                          <p:spTgt spid="9"/>
                                        </p:tgtEl>
                                        <p:attrNameLst>
                                          <p:attrName>ppt_w</p:attrName>
                                        </p:attrNameLst>
                                      </p:cBhvr>
                                      <p:tavLst>
                                        <p:tav tm="0">
                                          <p:val>
                                            <p:fltVal val="0"/>
                                          </p:val>
                                        </p:tav>
                                        <p:tav tm="100000">
                                          <p:val>
                                            <p:strVal val="#ppt_w"/>
                                          </p:val>
                                        </p:tav>
                                      </p:tavLst>
                                    </p:anim>
                                    <p:anim calcmode="lin" valueType="num">
                                      <p:cBhvr>
                                        <p:cTn id="22" dur="500" fill="hold"/>
                                        <p:tgtEl>
                                          <p:spTgt spid="9"/>
                                        </p:tgtEl>
                                        <p:attrNameLst>
                                          <p:attrName>ppt_h</p:attrName>
                                        </p:attrNameLst>
                                      </p:cBhvr>
                                      <p:tavLst>
                                        <p:tav tm="0">
                                          <p:val>
                                            <p:fltVal val="0"/>
                                          </p:val>
                                        </p:tav>
                                        <p:tav tm="100000">
                                          <p:val>
                                            <p:strVal val="#ppt_h"/>
                                          </p:val>
                                        </p:tav>
                                      </p:tavLst>
                                    </p:anim>
                                    <p:animEffect transition="in" filter="fade">
                                      <p:cBhvr>
                                        <p:cTn id="23" dur="500"/>
                                        <p:tgtEl>
                                          <p:spTgt spid="9"/>
                                        </p:tgtEl>
                                      </p:cBhvr>
                                    </p:animEffect>
                                  </p:childTnLst>
                                </p:cTn>
                              </p:par>
                              <p:par>
                                <p:cTn id="24" presetID="53" presetClass="entr" presetSubtype="16" fill="hold" nodeType="withEffect">
                                  <p:stCondLst>
                                    <p:cond delay="0"/>
                                  </p:stCondLst>
                                  <p:childTnLst>
                                    <p:set>
                                      <p:cBhvr>
                                        <p:cTn id="25" dur="1" fill="hold">
                                          <p:stCondLst>
                                            <p:cond delay="0"/>
                                          </p:stCondLst>
                                        </p:cTn>
                                        <p:tgtEl>
                                          <p:spTgt spid="9">
                                            <p:txEl>
                                              <p:pRg st="0" end="0"/>
                                            </p:txEl>
                                          </p:spTgt>
                                        </p:tgtEl>
                                        <p:attrNameLst>
                                          <p:attrName>style.visibility</p:attrName>
                                        </p:attrNameLst>
                                      </p:cBhvr>
                                      <p:to>
                                        <p:strVal val="visible"/>
                                      </p:to>
                                    </p:set>
                                    <p:anim calcmode="lin" valueType="num">
                                      <p:cBhvr>
                                        <p:cTn id="26"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27"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28" dur="500"/>
                                        <p:tgtEl>
                                          <p:spTgt spid="9">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9">
                                            <p:txEl>
                                              <p:pRg st="1" end="1"/>
                                            </p:txEl>
                                          </p:spTgt>
                                        </p:tgtEl>
                                        <p:attrNameLst>
                                          <p:attrName>style.visibility</p:attrName>
                                        </p:attrNameLst>
                                      </p:cBhvr>
                                      <p:to>
                                        <p:strVal val="visible"/>
                                      </p:to>
                                    </p:set>
                                    <p:anim calcmode="lin" valueType="num">
                                      <p:cBhvr>
                                        <p:cTn id="33" dur="500" fill="hold"/>
                                        <p:tgtEl>
                                          <p:spTgt spid="9">
                                            <p:txEl>
                                              <p:pRg st="1" end="1"/>
                                            </p:txEl>
                                          </p:spTgt>
                                        </p:tgtEl>
                                        <p:attrNameLst>
                                          <p:attrName>ppt_w</p:attrName>
                                        </p:attrNameLst>
                                      </p:cBhvr>
                                      <p:tavLst>
                                        <p:tav tm="0">
                                          <p:val>
                                            <p:fltVal val="0"/>
                                          </p:val>
                                        </p:tav>
                                        <p:tav tm="100000">
                                          <p:val>
                                            <p:strVal val="#ppt_w"/>
                                          </p:val>
                                        </p:tav>
                                      </p:tavLst>
                                    </p:anim>
                                    <p:anim calcmode="lin" valueType="num">
                                      <p:cBhvr>
                                        <p:cTn id="34" dur="500" fill="hold"/>
                                        <p:tgtEl>
                                          <p:spTgt spid="9">
                                            <p:txEl>
                                              <p:pRg st="1" end="1"/>
                                            </p:txEl>
                                          </p:spTgt>
                                        </p:tgtEl>
                                        <p:attrNameLst>
                                          <p:attrName>ppt_h</p:attrName>
                                        </p:attrNameLst>
                                      </p:cBhvr>
                                      <p:tavLst>
                                        <p:tav tm="0">
                                          <p:val>
                                            <p:fltVal val="0"/>
                                          </p:val>
                                        </p:tav>
                                        <p:tav tm="100000">
                                          <p:val>
                                            <p:strVal val="#ppt_h"/>
                                          </p:val>
                                        </p:tav>
                                      </p:tavLst>
                                    </p:anim>
                                    <p:animEffect transition="in" filter="fade">
                                      <p:cBhvr>
                                        <p:cTn id="35"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843739"/>
          </a:xfrm>
        </p:spPr>
        <p:txBody>
          <a:bodyPr>
            <a:noAutofit/>
          </a:bodyPr>
          <a:lstStyle/>
          <a:p>
            <a:r>
              <a:rPr lang="en-US" sz="4000" dirty="0"/>
              <a:t>God’s Courtroom Scene </a:t>
            </a:r>
            <a:r>
              <a:rPr lang="en-US" sz="4000" dirty="0">
                <a:solidFill>
                  <a:srgbClr val="FFFF99"/>
                </a:solidFill>
              </a:rPr>
              <a:t>(43:8-13)</a:t>
            </a:r>
            <a:endParaRPr lang="en-US" sz="4000" dirty="0"/>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943495"/>
            <a:ext cx="9034114" cy="5652672"/>
          </a:xfrm>
        </p:spPr>
        <p:txBody>
          <a:bodyPr>
            <a:normAutofit fontScale="85000" lnSpcReduction="10000"/>
          </a:bodyPr>
          <a:lstStyle/>
          <a:p>
            <a:pPr marL="571500" indent="-342900">
              <a:spcBef>
                <a:spcPts val="600"/>
              </a:spcBef>
            </a:pPr>
            <a:r>
              <a:rPr lang="en-US" dirty="0"/>
              <a:t>In this passage, Isaiah portrays the LORD as being on trial! </a:t>
            </a:r>
          </a:p>
          <a:p>
            <a:pPr marL="571500" indent="-342900">
              <a:spcBef>
                <a:spcPts val="600"/>
              </a:spcBef>
            </a:pPr>
            <a:r>
              <a:rPr lang="en-US" dirty="0"/>
              <a:t>He proclaims that he alone is God, but is accused of lying. </a:t>
            </a:r>
          </a:p>
          <a:p>
            <a:pPr marL="571500" indent="-342900">
              <a:spcBef>
                <a:spcPts val="600"/>
              </a:spcBef>
            </a:pPr>
            <a:r>
              <a:rPr lang="en-US" dirty="0"/>
              <a:t>His rivals, the pagan gods, have as their witnesses the many people who worship them. </a:t>
            </a:r>
          </a:p>
          <a:p>
            <a:pPr marL="571500" indent="-342900">
              <a:spcBef>
                <a:spcPts val="600"/>
              </a:spcBef>
            </a:pPr>
            <a:r>
              <a:rPr lang="en-US" dirty="0"/>
              <a:t>The LORD has only the blind and deaf Israelite captives to serve as his witnesses. </a:t>
            </a:r>
          </a:p>
          <a:p>
            <a:pPr marL="571500" indent="-342900">
              <a:spcBef>
                <a:spcPts val="600"/>
              </a:spcBef>
            </a:pPr>
            <a:r>
              <a:rPr lang="en-US" dirty="0"/>
              <a:t>As they are led in to take the witness stand a hush falls over the courtroom. </a:t>
            </a:r>
          </a:p>
          <a:p>
            <a:pPr marL="571500" indent="-342900">
              <a:spcBef>
                <a:spcPts val="600"/>
              </a:spcBef>
            </a:pPr>
            <a:r>
              <a:rPr lang="en-US" dirty="0"/>
              <a:t>Surely the LORD’s case is lost! </a:t>
            </a:r>
          </a:p>
          <a:p>
            <a:pPr marL="571500" indent="-342900">
              <a:spcBef>
                <a:spcPts val="600"/>
              </a:spcBef>
            </a:pPr>
            <a:r>
              <a:rPr lang="en-US" dirty="0"/>
              <a:t>But no; these feeble witnesses produce irrefutable evidence of the truth of the LORD’s claim – he </a:t>
            </a:r>
            <a:r>
              <a:rPr lang="en-US" b="1" i="1" dirty="0"/>
              <a:t>alone</a:t>
            </a:r>
            <a:r>
              <a:rPr lang="en-US" dirty="0"/>
              <a:t> foretold the things that are now taking place.  </a:t>
            </a:r>
          </a:p>
          <a:p>
            <a:pPr marL="571500" indent="-342900">
              <a:spcBef>
                <a:spcPts val="600"/>
              </a:spcBef>
            </a:pPr>
            <a:r>
              <a:rPr lang="en-US" dirty="0"/>
              <a:t>Immediately the whole atmosphere in the court changes. </a:t>
            </a:r>
          </a:p>
          <a:p>
            <a:pPr marL="571500" indent="-342900">
              <a:spcBef>
                <a:spcPts val="600"/>
              </a:spcBef>
            </a:pPr>
            <a:r>
              <a:rPr lang="en-US" dirty="0"/>
              <a:t>The opposition is reduced to silence and the LORD’s case carries the day. </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Webb, Barry G..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Message of Isaiah (The Bible Speaks Today Series)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174-176)</a:t>
            </a:r>
          </a:p>
        </p:txBody>
      </p:sp>
    </p:spTree>
    <p:extLst>
      <p:ext uri="{BB962C8B-B14F-4D97-AF65-F5344CB8AC3E}">
        <p14:creationId xmlns:p14="http://schemas.microsoft.com/office/powerpoint/2010/main" val="29457763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252749"/>
            <a:ext cx="8582802" cy="4265786"/>
          </a:xfrm>
        </p:spPr>
        <p:txBody>
          <a:bodyPr>
            <a:normAutofit fontScale="92500" lnSpcReduction="20000"/>
          </a:bodyPr>
          <a:lstStyle/>
          <a:p>
            <a:r>
              <a:rPr lang="en-US" sz="2800" dirty="0"/>
              <a:t>The use of “</a:t>
            </a:r>
            <a:r>
              <a:rPr lang="en-US" sz="2800" i="1" dirty="0">
                <a:solidFill>
                  <a:schemeClr val="accent1">
                    <a:lumMod val="40000"/>
                    <a:lumOff val="60000"/>
                  </a:schemeClr>
                </a:solidFill>
                <a:latin typeface="Cambria" panose="02040503050406030204" pitchFamily="18" charset="0"/>
                <a:ea typeface="Cambria" panose="02040503050406030204" pitchFamily="18" charset="0"/>
              </a:rPr>
              <a:t>has come upon you</a:t>
            </a:r>
            <a:r>
              <a:rPr lang="en-US" sz="2800" dirty="0"/>
              <a:t>” in Acts 1:8 to describe the arrival of the Spirit on the disciples has a parallel in Isaiah 32:15, “</a:t>
            </a:r>
            <a:r>
              <a:rPr lang="en-US" sz="2800" i="1" dirty="0">
                <a:solidFill>
                  <a:srgbClr val="F4B183"/>
                </a:solidFill>
                <a:latin typeface="Cambria" panose="02040503050406030204" pitchFamily="18" charset="0"/>
                <a:ea typeface="Cambria" panose="02040503050406030204" pitchFamily="18" charset="0"/>
              </a:rPr>
              <a:t>until the Spirit is poured upon us from on high</a:t>
            </a:r>
            <a:r>
              <a:rPr lang="en-US" sz="2800" dirty="0"/>
              <a:t>”, a passage that describes the promise of the transformation of the natural world and the inauguration of God’s new era of justice, peace, and prosperity for his people. </a:t>
            </a:r>
          </a:p>
          <a:p>
            <a:r>
              <a:rPr lang="en-US" sz="2800" dirty="0"/>
              <a:t>There are a number of other OT passages that teach that the gift of the Spirit will be an indication of the arrival of the new era promised for the last days when God will establish his king who will reign in righteousness. For example:</a:t>
            </a:r>
          </a:p>
          <a:p>
            <a:pPr lvl="1"/>
            <a:r>
              <a:rPr lang="en-US" sz="2400" i="1" dirty="0">
                <a:solidFill>
                  <a:srgbClr val="F4B183"/>
                </a:solidFill>
                <a:latin typeface="Cambria" panose="02040503050406030204" pitchFamily="18" charset="0"/>
                <a:ea typeface="Cambria" panose="02040503050406030204" pitchFamily="18" charset="0"/>
              </a:rPr>
              <a:t>And it shall come to pass afterward, that </a:t>
            </a:r>
            <a:r>
              <a:rPr lang="en-US" sz="2400" i="1" dirty="0">
                <a:solidFill>
                  <a:schemeClr val="accent2"/>
                </a:solidFill>
                <a:latin typeface="Cambria" panose="02040503050406030204" pitchFamily="18" charset="0"/>
                <a:ea typeface="Cambria" panose="02040503050406030204" pitchFamily="18" charset="0"/>
              </a:rPr>
              <a:t>I will pour out my Spirit on all flesh</a:t>
            </a:r>
            <a:r>
              <a:rPr lang="en-US" sz="2400" i="1" dirty="0">
                <a:solidFill>
                  <a:srgbClr val="F4B183"/>
                </a:solidFill>
                <a:latin typeface="Cambria" panose="02040503050406030204" pitchFamily="18" charset="0"/>
                <a:ea typeface="Cambria" panose="02040503050406030204" pitchFamily="18" charset="0"/>
              </a:rPr>
              <a:t>; your sons and your daughters shall prophesy, your old men shall dream dreams, and your young men shall see visions. Even on the male and female servants in those days </a:t>
            </a:r>
            <a:r>
              <a:rPr lang="en-US" sz="2400" i="1" dirty="0">
                <a:solidFill>
                  <a:schemeClr val="accent2"/>
                </a:solidFill>
                <a:latin typeface="Cambria" panose="02040503050406030204" pitchFamily="18" charset="0"/>
                <a:ea typeface="Cambria" panose="02040503050406030204" pitchFamily="18" charset="0"/>
              </a:rPr>
              <a:t>I will pour out my Spirit</a:t>
            </a:r>
            <a:r>
              <a:rPr lang="en-US" sz="2400" i="1" dirty="0">
                <a:solidFill>
                  <a:srgbClr val="F4B183"/>
                </a:solidFill>
                <a:latin typeface="Cambria" panose="02040503050406030204" pitchFamily="18" charset="0"/>
                <a:ea typeface="Cambria" panose="02040503050406030204" pitchFamily="18" charset="0"/>
              </a:rPr>
              <a:t>. </a:t>
            </a:r>
            <a:r>
              <a:rPr lang="en-US" sz="2400" dirty="0"/>
              <a:t>(Joel 2:28-29 ESV)</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528).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106691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32:1</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Behold, a king will reign in righteousness… </a:t>
            </a:r>
            <a:r>
              <a:rPr lang="en-US" sz="2400" b="0" baseline="30000" dirty="0">
                <a:solidFill>
                  <a:prstClr val="white"/>
                </a:solidFill>
                <a:latin typeface="Cambria" panose="02040503050406030204" pitchFamily="18" charset="0"/>
                <a:ea typeface="Cambria" panose="02040503050406030204" pitchFamily="18" charset="0"/>
              </a:rPr>
              <a:t>15</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2400" b="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j-cs"/>
              </a:rPr>
              <a:t>until the Spirit is poured upon us from on high</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and the wilderness becomes a fruitful field, and the fruitful field is deemed a forest.</a:t>
            </a: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1083207"/>
            <a:ext cx="9144000" cy="107195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0" dirty="0">
                <a:solidFill>
                  <a:srgbClr val="5B9BD5">
                    <a:lumMod val="40000"/>
                    <a:lumOff val="60000"/>
                  </a:srgbClr>
                </a:solidFill>
                <a:latin typeface="Calibri" panose="020F0502020204030204"/>
                <a:ea typeface="Cambria" panose="02040503050406030204" pitchFamily="18" charset="0"/>
              </a:rPr>
              <a:t> </a:t>
            </a:r>
            <a:r>
              <a:rPr lang="en-US" sz="2400" b="0" baseline="30000" dirty="0">
                <a:solidFill>
                  <a:prstClr val="white"/>
                </a:solidFill>
                <a:latin typeface="Cambria" panose="02040503050406030204" pitchFamily="18" charset="0"/>
                <a:ea typeface="Cambria" panose="02040503050406030204" pitchFamily="18" charset="0"/>
              </a:rPr>
              <a:t>Acts 1:8</a:t>
            </a:r>
            <a:r>
              <a:rPr lang="en-US" sz="2400" b="0" i="1" dirty="0">
                <a:solidFill>
                  <a:srgbClr val="5B9BD5">
                    <a:lumMod val="40000"/>
                    <a:lumOff val="60000"/>
                  </a:srgbClr>
                </a:solidFill>
                <a:latin typeface="Cambria" panose="02040503050406030204" pitchFamily="18" charset="0"/>
                <a:ea typeface="Cambria" panose="02040503050406030204" pitchFamily="18" charset="0"/>
              </a:rPr>
              <a:t> But you will receive power </a:t>
            </a:r>
            <a:r>
              <a:rPr lang="en-US" sz="2400" b="0" i="1" dirty="0">
                <a:solidFill>
                  <a:srgbClr val="00B0F0"/>
                </a:solidFill>
                <a:latin typeface="Cambria" panose="02040503050406030204" pitchFamily="18" charset="0"/>
                <a:ea typeface="Cambria" panose="02040503050406030204" pitchFamily="18" charset="0"/>
              </a:rPr>
              <a:t>when the Holy Spirit has come upon you</a:t>
            </a:r>
            <a:r>
              <a:rPr lang="en-US" sz="2400" b="0" i="1" dirty="0">
                <a:solidFill>
                  <a:srgbClr val="5B9BD5">
                    <a:lumMod val="40000"/>
                    <a:lumOff val="60000"/>
                  </a:srgbClr>
                </a:solidFill>
                <a:latin typeface="Cambria" panose="02040503050406030204" pitchFamily="18" charset="0"/>
                <a:ea typeface="Cambria" panose="02040503050406030204" pitchFamily="18" charset="0"/>
              </a:rPr>
              <a:t>, and you will be my </a:t>
            </a:r>
            <a:r>
              <a:rPr lang="en-US" sz="2400" b="0" i="1" dirty="0">
                <a:solidFill>
                  <a:schemeClr val="accent1">
                    <a:lumMod val="40000"/>
                    <a:lumOff val="60000"/>
                  </a:schemeClr>
                </a:solidFill>
                <a:latin typeface="Cambria" panose="02040503050406030204" pitchFamily="18" charset="0"/>
                <a:ea typeface="Cambria" panose="02040503050406030204" pitchFamily="18" charset="0"/>
              </a:rPr>
              <a:t>witnesses </a:t>
            </a:r>
            <a:r>
              <a:rPr lang="en-US" sz="2400" b="0" i="1" dirty="0">
                <a:solidFill>
                  <a:srgbClr val="5B9BD5">
                    <a:lumMod val="40000"/>
                    <a:lumOff val="60000"/>
                  </a:srgbClr>
                </a:solidFill>
                <a:latin typeface="Cambria" panose="02040503050406030204" pitchFamily="18" charset="0"/>
                <a:ea typeface="Cambria" panose="02040503050406030204" pitchFamily="18" charset="0"/>
              </a:rPr>
              <a:t>in Jerusalem and in all Judea and Samaria, and to the end of the earth." </a:t>
            </a:r>
          </a:p>
        </p:txBody>
      </p:sp>
    </p:spTree>
    <p:extLst>
      <p:ext uri="{BB962C8B-B14F-4D97-AF65-F5344CB8AC3E}">
        <p14:creationId xmlns:p14="http://schemas.microsoft.com/office/powerpoint/2010/main" val="10914991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564476"/>
            <a:ext cx="8582802" cy="3954059"/>
          </a:xfrm>
        </p:spPr>
        <p:txBody>
          <a:bodyPr>
            <a:normAutofit fontScale="92500" lnSpcReduction="20000"/>
          </a:bodyPr>
          <a:lstStyle/>
          <a:p>
            <a:r>
              <a:rPr lang="en-US" sz="2800" dirty="0"/>
              <a:t>Confirmation of this point can be seen from another phrase in the same verse, in which the disciples were to be witnesses to “</a:t>
            </a:r>
            <a:r>
              <a:rPr lang="en-US" sz="2800" b="0" i="1" dirty="0">
                <a:solidFill>
                  <a:srgbClr val="5B9BD5">
                    <a:lumMod val="40000"/>
                    <a:lumOff val="60000"/>
                  </a:srgbClr>
                </a:solidFill>
                <a:latin typeface="Cambria" panose="02040503050406030204" pitchFamily="18" charset="0"/>
                <a:ea typeface="Cambria" panose="02040503050406030204" pitchFamily="18" charset="0"/>
              </a:rPr>
              <a:t>the end of the earth</a:t>
            </a:r>
            <a:r>
              <a:rPr lang="en-US" sz="2800" dirty="0"/>
              <a:t>”. </a:t>
            </a:r>
          </a:p>
          <a:p>
            <a:r>
              <a:rPr lang="en-US" sz="2800" dirty="0"/>
              <a:t>The identical phrase occurs in Isaiah 49:6, where the mission of the “servant of the LORD” is to be “</a:t>
            </a:r>
            <a:r>
              <a:rPr kumimoji="0" lang="en-US" sz="2800" b="0" i="1" u="none" strike="noStrike" kern="1200" cap="none" spc="0" normalizeH="0" baseline="0" noProof="0" dirty="0">
                <a:ln>
                  <a:noFill/>
                </a:ln>
                <a:solidFill>
                  <a:srgbClr val="F4B183"/>
                </a:solidFill>
                <a:effectLst/>
                <a:uLnTx/>
                <a:uFillTx/>
                <a:latin typeface="Cambria" panose="02040503050406030204" pitchFamily="18" charset="0"/>
                <a:ea typeface="Cambria" panose="02040503050406030204" pitchFamily="18" charset="0"/>
                <a:cs typeface="+mj-cs"/>
              </a:rPr>
              <a:t>a light for the nations, that my salvation may reach to the end of the earth</a:t>
            </a:r>
            <a:r>
              <a:rPr lang="en-US" sz="2800" dirty="0"/>
              <a:t>.” </a:t>
            </a:r>
          </a:p>
          <a:p>
            <a:r>
              <a:rPr lang="en-US" sz="2800" dirty="0"/>
              <a:t>This verse is quoted explicitly by the Apostle Paul in Acts 13:47, where the Jews in Antioch in Pisidia rejected the Gospel and so Paul and Barnabas turned to the Gentiles.</a:t>
            </a:r>
          </a:p>
          <a:p>
            <a:r>
              <a:rPr lang="en-US" sz="2800" dirty="0"/>
              <a:t>This background is important, then, to confirm that the scope of the mission of the LORD’s servant is to the Gentiles throughout the world, and not simply to the Jews.</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528).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135785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49:5</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And now the LORD says… </a:t>
            </a:r>
            <a:r>
              <a:rPr lang="en-US" sz="2400" b="0" baseline="30000" dirty="0">
                <a:solidFill>
                  <a:prstClr val="white"/>
                </a:solidFill>
                <a:latin typeface="Cambria" panose="02040503050406030204" pitchFamily="18" charset="0"/>
                <a:ea typeface="Cambria" panose="02040503050406030204" pitchFamily="18" charset="0"/>
              </a:rPr>
              <a:t>6</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"It is too light a thing that you should be my servant to raise up the tribes of Jacob and to bring back the preserved of Israel; I will make you as </a:t>
            </a:r>
            <a:r>
              <a:rPr kumimoji="0" lang="en-US" sz="2400" b="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j-cs"/>
              </a:rPr>
              <a:t>a light for the nations, that my salvation may reach to the end of the earth</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(ESV)</a:t>
            </a: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8313" y="1374153"/>
            <a:ext cx="9144000" cy="107195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0" dirty="0">
                <a:solidFill>
                  <a:srgbClr val="5B9BD5">
                    <a:lumMod val="40000"/>
                    <a:lumOff val="60000"/>
                  </a:srgbClr>
                </a:solidFill>
                <a:latin typeface="Calibri" panose="020F0502020204030204"/>
                <a:ea typeface="Cambria" panose="02040503050406030204" pitchFamily="18" charset="0"/>
              </a:rPr>
              <a:t> </a:t>
            </a:r>
            <a:r>
              <a:rPr lang="en-US" sz="2400" b="0" baseline="30000" dirty="0">
                <a:solidFill>
                  <a:prstClr val="white"/>
                </a:solidFill>
                <a:latin typeface="Cambria" panose="02040503050406030204" pitchFamily="18" charset="0"/>
                <a:ea typeface="Cambria" panose="02040503050406030204" pitchFamily="18" charset="0"/>
              </a:rPr>
              <a:t>Acts 1:8</a:t>
            </a:r>
            <a:r>
              <a:rPr lang="en-US" sz="2400" b="0" i="1" dirty="0">
                <a:solidFill>
                  <a:srgbClr val="5B9BD5">
                    <a:lumMod val="40000"/>
                    <a:lumOff val="60000"/>
                  </a:srgbClr>
                </a:solidFill>
                <a:latin typeface="Cambria" panose="02040503050406030204" pitchFamily="18" charset="0"/>
                <a:ea typeface="Cambria" panose="02040503050406030204" pitchFamily="18" charset="0"/>
              </a:rPr>
              <a:t> But you will receive power when the Holy Spirit has come upon you, and you will be my witnesses in Jerusalem and in all Judea and Samaria, and </a:t>
            </a:r>
            <a:r>
              <a:rPr lang="en-US" sz="2400" b="0" i="1" dirty="0">
                <a:solidFill>
                  <a:srgbClr val="00B0F0"/>
                </a:solidFill>
                <a:latin typeface="Cambria" panose="02040503050406030204" pitchFamily="18" charset="0"/>
                <a:ea typeface="Cambria" panose="02040503050406030204" pitchFamily="18" charset="0"/>
              </a:rPr>
              <a:t>to the end of the earth</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val="27834027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46759" y="2534607"/>
            <a:ext cx="8730986" cy="3954059"/>
          </a:xfrm>
        </p:spPr>
        <p:txBody>
          <a:bodyPr>
            <a:normAutofit fontScale="92500" lnSpcReduction="10000"/>
          </a:bodyPr>
          <a:lstStyle/>
          <a:p>
            <a:r>
              <a:rPr lang="en-US" sz="2800" dirty="0"/>
              <a:t>In this context, then, the phrase “</a:t>
            </a:r>
            <a:r>
              <a:rPr lang="en-US" sz="2800" b="0" i="1" dirty="0">
                <a:solidFill>
                  <a:schemeClr val="accent1">
                    <a:lumMod val="40000"/>
                    <a:lumOff val="60000"/>
                  </a:schemeClr>
                </a:solidFill>
                <a:latin typeface="Cambria" panose="02040503050406030204" pitchFamily="18" charset="0"/>
                <a:ea typeface="Cambria" panose="02040503050406030204" pitchFamily="18" charset="0"/>
              </a:rPr>
              <a:t>you will be my witnesses </a:t>
            </a:r>
            <a:r>
              <a:rPr lang="en-US" sz="2800" dirty="0"/>
              <a:t>” should be seen as echoing or paralleling the frequent references to Isaiah’s hearers in </a:t>
            </a:r>
            <a:r>
              <a:rPr lang="en-US" sz="2800" b="1" i="1" dirty="0"/>
              <a:t>their</a:t>
            </a:r>
            <a:r>
              <a:rPr lang="en-US" sz="2800" dirty="0"/>
              <a:t> role as the LORD’s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servant</a:t>
            </a:r>
            <a:r>
              <a:rPr lang="en-US" sz="2800" dirty="0"/>
              <a:t>” acting as “</a:t>
            </a:r>
            <a:r>
              <a:rPr lang="en-US" sz="2800" i="1" dirty="0">
                <a:solidFill>
                  <a:srgbClr val="ED7D31">
                    <a:lumMod val="60000"/>
                    <a:lumOff val="40000"/>
                  </a:srgbClr>
                </a:solidFill>
                <a:latin typeface="Cambria" panose="02040503050406030204" pitchFamily="18" charset="0"/>
                <a:ea typeface="Cambria" panose="02040503050406030204" pitchFamily="18" charset="0"/>
                <a:cs typeface="+mj-cs"/>
              </a:rPr>
              <a:t>witnesses</a:t>
            </a:r>
            <a:r>
              <a:rPr lang="en-US" sz="2800" dirty="0"/>
              <a:t>” to him (Isaiah 43:10, 12; 44:8). </a:t>
            </a:r>
          </a:p>
          <a:p>
            <a:r>
              <a:rPr lang="en-US" sz="2800" dirty="0"/>
              <a:t>In Isaiah the role of “</a:t>
            </a:r>
            <a:r>
              <a:rPr lang="en-US" sz="2800" i="1" dirty="0">
                <a:solidFill>
                  <a:srgbClr val="ED7D31">
                    <a:lumMod val="60000"/>
                    <a:lumOff val="40000"/>
                  </a:srgbClr>
                </a:solidFill>
                <a:latin typeface="Cambria" panose="02040503050406030204" pitchFamily="18" charset="0"/>
                <a:ea typeface="Cambria" panose="02040503050406030204" pitchFamily="18" charset="0"/>
                <a:cs typeface="+mj-cs"/>
              </a:rPr>
              <a:t>witness</a:t>
            </a:r>
            <a:r>
              <a:rPr lang="en-US" sz="2800" dirty="0"/>
              <a:t>” is a fairly general one of being a witness to God, his reality, power, and ability to announce beforehand what he is going to do.</a:t>
            </a:r>
          </a:p>
          <a:p>
            <a:r>
              <a:rPr lang="en-US" sz="2800" dirty="0"/>
              <a:t>In Acts the witness is more specifically to the career of Jesus and in particular his resurrection. </a:t>
            </a:r>
          </a:p>
          <a:p>
            <a:r>
              <a:rPr lang="en-US" sz="2800" dirty="0"/>
              <a:t>The theme of witness is prominent throughout Acts, being applied to Peter and his colleagues and to Paul.</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528).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135785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43:10</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400" b="0" i="1" dirty="0">
                <a:solidFill>
                  <a:schemeClr val="accent2"/>
                </a:solidFill>
                <a:latin typeface="Cambria" panose="02040503050406030204" pitchFamily="18" charset="0"/>
                <a:ea typeface="Cambria" panose="02040503050406030204" pitchFamily="18" charset="0"/>
              </a:rPr>
              <a:t>You are my witnesses</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declares the LORD, "and my servant whom I have chosen, that you may know and believe me and understand that I am he. Before me no god was formed, nor shall there be any after me. (ESV)</a:t>
            </a: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8313" y="1374153"/>
            <a:ext cx="9144000" cy="107195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0" dirty="0">
                <a:solidFill>
                  <a:srgbClr val="5B9BD5">
                    <a:lumMod val="40000"/>
                    <a:lumOff val="60000"/>
                  </a:srgbClr>
                </a:solidFill>
                <a:latin typeface="Calibri" panose="020F0502020204030204"/>
                <a:ea typeface="Cambria" panose="02040503050406030204" pitchFamily="18" charset="0"/>
              </a:rPr>
              <a:t> </a:t>
            </a:r>
            <a:r>
              <a:rPr lang="en-US" sz="2400" b="0" baseline="30000" dirty="0">
                <a:solidFill>
                  <a:prstClr val="white"/>
                </a:solidFill>
                <a:latin typeface="Cambria" panose="02040503050406030204" pitchFamily="18" charset="0"/>
                <a:ea typeface="Cambria" panose="02040503050406030204" pitchFamily="18" charset="0"/>
              </a:rPr>
              <a:t>Acts 1:8</a:t>
            </a:r>
            <a:r>
              <a:rPr lang="en-US" sz="2400" b="0" i="1" dirty="0">
                <a:solidFill>
                  <a:srgbClr val="5B9BD5">
                    <a:lumMod val="40000"/>
                    <a:lumOff val="60000"/>
                  </a:srgbClr>
                </a:solidFill>
                <a:latin typeface="Cambria" panose="02040503050406030204" pitchFamily="18" charset="0"/>
                <a:ea typeface="Cambria" panose="02040503050406030204" pitchFamily="18" charset="0"/>
              </a:rPr>
              <a:t> But you will receive power when the Holy Spirit has come upon you, and </a:t>
            </a:r>
            <a:r>
              <a:rPr lang="en-US" sz="2400" b="0" i="1" dirty="0">
                <a:solidFill>
                  <a:srgbClr val="00B0F0"/>
                </a:solidFill>
                <a:latin typeface="Cambria" panose="02040503050406030204" pitchFamily="18" charset="0"/>
                <a:ea typeface="Cambria" panose="02040503050406030204" pitchFamily="18" charset="0"/>
              </a:rPr>
              <a:t>you will be my witnesses </a:t>
            </a:r>
            <a:r>
              <a:rPr lang="en-US" sz="2400" b="0" i="1" dirty="0">
                <a:solidFill>
                  <a:srgbClr val="5B9BD5">
                    <a:lumMod val="40000"/>
                    <a:lumOff val="60000"/>
                  </a:srgbClr>
                </a:solidFill>
                <a:latin typeface="Cambria" panose="02040503050406030204" pitchFamily="18" charset="0"/>
                <a:ea typeface="Cambria" panose="02040503050406030204" pitchFamily="18" charset="0"/>
              </a:rPr>
              <a:t>in Jerusalem and in all Judea and Samaria, and to the end of the earth." </a:t>
            </a:r>
          </a:p>
        </p:txBody>
      </p:sp>
    </p:spTree>
    <p:extLst>
      <p:ext uri="{BB962C8B-B14F-4D97-AF65-F5344CB8AC3E}">
        <p14:creationId xmlns:p14="http://schemas.microsoft.com/office/powerpoint/2010/main" val="33919186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180404"/>
          </a:xfrm>
        </p:spPr>
        <p:txBody>
          <a:bodyPr>
            <a:noAutofit/>
          </a:bodyPr>
          <a:lstStyle/>
          <a:p>
            <a:r>
              <a:rPr lang="en-US" sz="4000" dirty="0"/>
              <a:t>References to the Disciples as Witnesses in the Book of Acts</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32509" y="1230284"/>
            <a:ext cx="8487295" cy="5515493"/>
          </a:xfrm>
        </p:spPr>
        <p:txBody>
          <a:bodyPr>
            <a:normAutofit fontScale="85000" lnSpcReduction="20000"/>
          </a:bodyPr>
          <a:lstStyle/>
          <a:p>
            <a:r>
              <a:rPr lang="en-US" i="1" dirty="0">
                <a:solidFill>
                  <a:schemeClr val="accent1">
                    <a:lumMod val="40000"/>
                    <a:lumOff val="60000"/>
                  </a:schemeClr>
                </a:solidFill>
                <a:latin typeface="Cambria" panose="02040503050406030204" pitchFamily="18" charset="0"/>
                <a:ea typeface="Cambria" panose="02040503050406030204" pitchFamily="18" charset="0"/>
              </a:rPr>
              <a:t>So one of the men who have accompanied us during all the time that the Lord Jesus went in and out among us… one of these men must become with us a </a:t>
            </a:r>
            <a:r>
              <a:rPr lang="en-US" i="1" dirty="0">
                <a:solidFill>
                  <a:srgbClr val="00B0F0"/>
                </a:solidFill>
                <a:latin typeface="Cambria" panose="02040503050406030204" pitchFamily="18" charset="0"/>
                <a:ea typeface="Cambria" panose="02040503050406030204" pitchFamily="18" charset="0"/>
              </a:rPr>
              <a:t>witness</a:t>
            </a:r>
            <a:r>
              <a:rPr lang="en-US" i="1" dirty="0">
                <a:solidFill>
                  <a:schemeClr val="accent1">
                    <a:lumMod val="40000"/>
                    <a:lumOff val="60000"/>
                  </a:schemeClr>
                </a:solidFill>
                <a:latin typeface="Cambria" panose="02040503050406030204" pitchFamily="18" charset="0"/>
                <a:ea typeface="Cambria" panose="02040503050406030204" pitchFamily="18" charset="0"/>
              </a:rPr>
              <a:t> to his resurrection. </a:t>
            </a:r>
            <a:r>
              <a:rPr lang="en-US" dirty="0"/>
              <a:t>(Act 1:21-22)</a:t>
            </a:r>
          </a:p>
          <a:p>
            <a:r>
              <a:rPr lang="en-US" i="1" dirty="0">
                <a:solidFill>
                  <a:schemeClr val="accent1">
                    <a:lumMod val="40000"/>
                    <a:lumOff val="60000"/>
                  </a:schemeClr>
                </a:solidFill>
                <a:latin typeface="Cambria" panose="02040503050406030204" pitchFamily="18" charset="0"/>
                <a:ea typeface="Cambria" panose="02040503050406030204" pitchFamily="18" charset="0"/>
              </a:rPr>
              <a:t>This Jesus God raised up, and of that we all are </a:t>
            </a:r>
            <a:r>
              <a:rPr lang="en-US" i="1" dirty="0">
                <a:solidFill>
                  <a:srgbClr val="00B0F0"/>
                </a:solidFill>
                <a:latin typeface="Cambria" panose="02040503050406030204" pitchFamily="18" charset="0"/>
                <a:ea typeface="Cambria" panose="02040503050406030204" pitchFamily="18" charset="0"/>
              </a:rPr>
              <a:t>witnesses</a:t>
            </a:r>
            <a:r>
              <a:rPr lang="en-US" i="1" dirty="0">
                <a:solidFill>
                  <a:schemeClr val="accent1">
                    <a:lumMod val="40000"/>
                    <a:lumOff val="60000"/>
                  </a:schemeClr>
                </a:solidFill>
                <a:latin typeface="Cambria" panose="02040503050406030204" pitchFamily="18" charset="0"/>
                <a:ea typeface="Cambria" panose="02040503050406030204" pitchFamily="18" charset="0"/>
              </a:rPr>
              <a:t>. </a:t>
            </a:r>
            <a:r>
              <a:rPr lang="en-US" dirty="0"/>
              <a:t>(Act 2:32)</a:t>
            </a:r>
          </a:p>
          <a:p>
            <a:r>
              <a:rPr lang="en-US" i="1" dirty="0">
                <a:solidFill>
                  <a:schemeClr val="accent1">
                    <a:lumMod val="40000"/>
                    <a:lumOff val="60000"/>
                  </a:schemeClr>
                </a:solidFill>
                <a:latin typeface="Cambria" panose="02040503050406030204" pitchFamily="18" charset="0"/>
                <a:ea typeface="Cambria" panose="02040503050406030204" pitchFamily="18" charset="0"/>
              </a:rPr>
              <a:t>And with many other words [Peter] </a:t>
            </a:r>
            <a:r>
              <a:rPr lang="en-US" i="1" dirty="0">
                <a:solidFill>
                  <a:srgbClr val="00B0F0"/>
                </a:solidFill>
                <a:latin typeface="Cambria" panose="02040503050406030204" pitchFamily="18" charset="0"/>
                <a:ea typeface="Cambria" panose="02040503050406030204" pitchFamily="18" charset="0"/>
              </a:rPr>
              <a:t>bore witness</a:t>
            </a:r>
            <a:r>
              <a:rPr lang="en-US" i="1" dirty="0">
                <a:solidFill>
                  <a:schemeClr val="accent1">
                    <a:lumMod val="40000"/>
                    <a:lumOff val="60000"/>
                  </a:schemeClr>
                </a:solidFill>
                <a:latin typeface="Cambria" panose="02040503050406030204" pitchFamily="18" charset="0"/>
                <a:ea typeface="Cambria" panose="02040503050406030204" pitchFamily="18" charset="0"/>
              </a:rPr>
              <a:t> and continued to exhort them, saying, “Save yourselves from this crooked generation.” </a:t>
            </a:r>
            <a:r>
              <a:rPr lang="en-US" dirty="0"/>
              <a:t>(Act 2:40)</a:t>
            </a:r>
          </a:p>
          <a:p>
            <a:r>
              <a:rPr lang="en-US" i="1" dirty="0">
                <a:solidFill>
                  <a:schemeClr val="accent1">
                    <a:lumMod val="40000"/>
                    <a:lumOff val="60000"/>
                  </a:schemeClr>
                </a:solidFill>
                <a:latin typeface="Cambria" panose="02040503050406030204" pitchFamily="18" charset="0"/>
                <a:ea typeface="Cambria" panose="02040503050406030204" pitchFamily="18" charset="0"/>
              </a:rPr>
              <a:t>… you killed the Author of life, whom God raised from the dead. To this we are </a:t>
            </a:r>
            <a:r>
              <a:rPr lang="en-US" i="1" dirty="0">
                <a:solidFill>
                  <a:srgbClr val="00B0F0"/>
                </a:solidFill>
                <a:latin typeface="Cambria" panose="02040503050406030204" pitchFamily="18" charset="0"/>
                <a:ea typeface="Cambria" panose="02040503050406030204" pitchFamily="18" charset="0"/>
              </a:rPr>
              <a:t>witnesses</a:t>
            </a:r>
            <a:r>
              <a:rPr lang="en-US" i="1" dirty="0">
                <a:solidFill>
                  <a:schemeClr val="accent1">
                    <a:lumMod val="40000"/>
                    <a:lumOff val="60000"/>
                  </a:schemeClr>
                </a:solidFill>
                <a:latin typeface="Cambria" panose="02040503050406030204" pitchFamily="18" charset="0"/>
                <a:ea typeface="Cambria" panose="02040503050406030204" pitchFamily="18" charset="0"/>
              </a:rPr>
              <a:t>. </a:t>
            </a:r>
            <a:r>
              <a:rPr lang="en-US" dirty="0"/>
              <a:t>(Act 3:15)</a:t>
            </a:r>
          </a:p>
          <a:p>
            <a:r>
              <a:rPr lang="en-US" i="1" dirty="0">
                <a:solidFill>
                  <a:schemeClr val="accent1">
                    <a:lumMod val="40000"/>
                    <a:lumOff val="60000"/>
                  </a:schemeClr>
                </a:solidFill>
                <a:latin typeface="Cambria" panose="02040503050406030204" pitchFamily="18" charset="0"/>
                <a:ea typeface="Cambria" panose="02040503050406030204" pitchFamily="18" charset="0"/>
              </a:rPr>
              <a:t>And we are </a:t>
            </a:r>
            <a:r>
              <a:rPr lang="en-US" i="1" dirty="0">
                <a:solidFill>
                  <a:srgbClr val="00B0F0"/>
                </a:solidFill>
                <a:latin typeface="Cambria" panose="02040503050406030204" pitchFamily="18" charset="0"/>
                <a:ea typeface="Cambria" panose="02040503050406030204" pitchFamily="18" charset="0"/>
              </a:rPr>
              <a:t>witnesses</a:t>
            </a:r>
            <a:r>
              <a:rPr lang="en-US" i="1" dirty="0">
                <a:solidFill>
                  <a:schemeClr val="accent1">
                    <a:lumMod val="40000"/>
                    <a:lumOff val="60000"/>
                  </a:schemeClr>
                </a:solidFill>
                <a:latin typeface="Cambria" panose="02040503050406030204" pitchFamily="18" charset="0"/>
                <a:ea typeface="Cambria" panose="02040503050406030204" pitchFamily="18" charset="0"/>
              </a:rPr>
              <a:t> to these things, and so is the Holy Spirit, whom God has given to those who obey him. </a:t>
            </a:r>
            <a:r>
              <a:rPr lang="en-US" dirty="0"/>
              <a:t>(Act 5:32)</a:t>
            </a:r>
          </a:p>
          <a:p>
            <a:r>
              <a:rPr lang="en-US" i="1" dirty="0">
                <a:solidFill>
                  <a:schemeClr val="accent1">
                    <a:lumMod val="40000"/>
                    <a:lumOff val="60000"/>
                  </a:schemeClr>
                </a:solidFill>
                <a:latin typeface="Cambria" panose="02040503050406030204" pitchFamily="18" charset="0"/>
                <a:ea typeface="Cambria" panose="02040503050406030204" pitchFamily="18" charset="0"/>
              </a:rPr>
              <a:t>And we are </a:t>
            </a:r>
            <a:r>
              <a:rPr lang="en-US" i="1" dirty="0">
                <a:solidFill>
                  <a:srgbClr val="00B0F0"/>
                </a:solidFill>
                <a:latin typeface="Cambria" panose="02040503050406030204" pitchFamily="18" charset="0"/>
                <a:ea typeface="Cambria" panose="02040503050406030204" pitchFamily="18" charset="0"/>
              </a:rPr>
              <a:t>witnesses</a:t>
            </a:r>
            <a:r>
              <a:rPr lang="en-US" i="1" dirty="0">
                <a:solidFill>
                  <a:schemeClr val="accent1">
                    <a:lumMod val="40000"/>
                    <a:lumOff val="60000"/>
                  </a:schemeClr>
                </a:solidFill>
                <a:latin typeface="Cambria" panose="02040503050406030204" pitchFamily="18" charset="0"/>
                <a:ea typeface="Cambria" panose="02040503050406030204" pitchFamily="18" charset="0"/>
              </a:rPr>
              <a:t> of all that he did both in the country of the Jews and in Jerusalem. They put him to death by hanging him on a tree… </a:t>
            </a:r>
            <a:r>
              <a:rPr lang="en-US" dirty="0"/>
              <a:t>(Act 10:39)</a:t>
            </a:r>
          </a:p>
        </p:txBody>
      </p:sp>
    </p:spTree>
    <p:extLst>
      <p:ext uri="{BB962C8B-B14F-4D97-AF65-F5344CB8AC3E}">
        <p14:creationId xmlns:p14="http://schemas.microsoft.com/office/powerpoint/2010/main" val="26318770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180404"/>
          </a:xfrm>
        </p:spPr>
        <p:txBody>
          <a:bodyPr>
            <a:noAutofit/>
          </a:bodyPr>
          <a:lstStyle/>
          <a:p>
            <a:r>
              <a:rPr lang="en-US" sz="4000" dirty="0"/>
              <a:t>References to the Disciples as Witnesses in the Book of Acts</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32509" y="1230284"/>
            <a:ext cx="8487295" cy="5515493"/>
          </a:xfrm>
        </p:spPr>
        <p:txBody>
          <a:bodyPr>
            <a:normAutofit fontScale="92500" lnSpcReduction="20000"/>
          </a:bodyPr>
          <a:lstStyle/>
          <a:p>
            <a:r>
              <a:rPr lang="en-US" i="1" dirty="0">
                <a:solidFill>
                  <a:schemeClr val="accent1">
                    <a:lumMod val="40000"/>
                    <a:lumOff val="60000"/>
                  </a:schemeClr>
                </a:solidFill>
                <a:latin typeface="Cambria" panose="02040503050406030204" pitchFamily="18" charset="0"/>
                <a:ea typeface="Cambria" panose="02040503050406030204" pitchFamily="18" charset="0"/>
              </a:rPr>
              <a:t>and for many days he appeared to those who had come up with him from Galilee to Jerusalem, who are now his </a:t>
            </a:r>
            <a:r>
              <a:rPr lang="en-US" i="1" dirty="0">
                <a:solidFill>
                  <a:srgbClr val="00B0F0"/>
                </a:solidFill>
                <a:latin typeface="Cambria" panose="02040503050406030204" pitchFamily="18" charset="0"/>
                <a:ea typeface="Cambria" panose="02040503050406030204" pitchFamily="18" charset="0"/>
              </a:rPr>
              <a:t>witnesses</a:t>
            </a:r>
            <a:r>
              <a:rPr lang="en-US" i="1" dirty="0">
                <a:solidFill>
                  <a:schemeClr val="accent1">
                    <a:lumMod val="40000"/>
                    <a:lumOff val="60000"/>
                  </a:schemeClr>
                </a:solidFill>
                <a:latin typeface="Cambria" panose="02040503050406030204" pitchFamily="18" charset="0"/>
                <a:ea typeface="Cambria" panose="02040503050406030204" pitchFamily="18" charset="0"/>
              </a:rPr>
              <a:t> to the people. </a:t>
            </a:r>
            <a:r>
              <a:rPr lang="en-US" dirty="0"/>
              <a:t>(Acts 13:31)</a:t>
            </a:r>
          </a:p>
          <a:p>
            <a:r>
              <a:rPr lang="en-US" i="1" dirty="0">
                <a:solidFill>
                  <a:schemeClr val="accent1">
                    <a:lumMod val="40000"/>
                    <a:lumOff val="60000"/>
                  </a:schemeClr>
                </a:solidFill>
                <a:latin typeface="Cambria" panose="02040503050406030204" pitchFamily="18" charset="0"/>
                <a:ea typeface="Cambria" panose="02040503050406030204" pitchFamily="18" charset="0"/>
              </a:rPr>
              <a:t>The God of our fathers appointed you to know his will, to see the Righteous One and to hear a voice from his mouth; for you will be a </a:t>
            </a:r>
            <a:r>
              <a:rPr lang="en-US" i="1" dirty="0">
                <a:solidFill>
                  <a:srgbClr val="00B0F0"/>
                </a:solidFill>
                <a:latin typeface="Cambria" panose="02040503050406030204" pitchFamily="18" charset="0"/>
                <a:ea typeface="Cambria" panose="02040503050406030204" pitchFamily="18" charset="0"/>
              </a:rPr>
              <a:t>witness</a:t>
            </a:r>
            <a:r>
              <a:rPr lang="en-US" i="1" dirty="0">
                <a:solidFill>
                  <a:schemeClr val="accent1">
                    <a:lumMod val="40000"/>
                    <a:lumOff val="60000"/>
                  </a:schemeClr>
                </a:solidFill>
                <a:latin typeface="Cambria" panose="02040503050406030204" pitchFamily="18" charset="0"/>
                <a:ea typeface="Cambria" panose="02040503050406030204" pitchFamily="18" charset="0"/>
              </a:rPr>
              <a:t> for him to everyone of what you have seen and heard. </a:t>
            </a:r>
            <a:r>
              <a:rPr lang="en-US" dirty="0"/>
              <a:t>(Act 22:14-15)</a:t>
            </a:r>
          </a:p>
          <a:p>
            <a:r>
              <a:rPr lang="en-US" i="1" dirty="0">
                <a:solidFill>
                  <a:schemeClr val="accent1">
                    <a:lumMod val="40000"/>
                    <a:lumOff val="60000"/>
                  </a:schemeClr>
                </a:solidFill>
                <a:latin typeface="Cambria" panose="02040503050406030204" pitchFamily="18" charset="0"/>
                <a:ea typeface="Cambria" panose="02040503050406030204" pitchFamily="18" charset="0"/>
              </a:rPr>
              <a:t>And I said, 'Who are you, Lord?' And the Lord said, 'I am Jesus whom you are persecuting. But rise and stand upon your feet, for I have appeared to you for this purpose, to appoint you as a servant and </a:t>
            </a:r>
            <a:r>
              <a:rPr lang="en-US" i="1" dirty="0">
                <a:solidFill>
                  <a:srgbClr val="00B0F0"/>
                </a:solidFill>
                <a:latin typeface="Cambria" panose="02040503050406030204" pitchFamily="18" charset="0"/>
                <a:ea typeface="Cambria" panose="02040503050406030204" pitchFamily="18" charset="0"/>
              </a:rPr>
              <a:t>witness</a:t>
            </a:r>
            <a:r>
              <a:rPr lang="en-US" i="1" dirty="0">
                <a:solidFill>
                  <a:schemeClr val="accent1">
                    <a:lumMod val="40000"/>
                    <a:lumOff val="60000"/>
                  </a:schemeClr>
                </a:solidFill>
                <a:latin typeface="Cambria" panose="02040503050406030204" pitchFamily="18" charset="0"/>
                <a:ea typeface="Cambria" panose="02040503050406030204" pitchFamily="18" charset="0"/>
              </a:rPr>
              <a:t> to the things in which you have seen me and to those in which I will appear to you… </a:t>
            </a:r>
            <a:r>
              <a:rPr lang="en-US" dirty="0"/>
              <a:t> (Act 26:15-16)</a:t>
            </a:r>
          </a:p>
        </p:txBody>
      </p:sp>
    </p:spTree>
    <p:extLst>
      <p:ext uri="{BB962C8B-B14F-4D97-AF65-F5344CB8AC3E}">
        <p14:creationId xmlns:p14="http://schemas.microsoft.com/office/powerpoint/2010/main" val="84428837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t>Next Time</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a:bodyPr>
          <a:lstStyle/>
          <a:p>
            <a:pPr marL="0" indent="0">
              <a:buNone/>
            </a:pPr>
            <a:r>
              <a:rPr lang="en-US" sz="3600" dirty="0"/>
              <a:t>For this year’s Christmas Special I will be looking at Simeon and Anna in </a:t>
            </a:r>
            <a:r>
              <a:rPr lang="en-US" sz="3600" dirty="0">
                <a:solidFill>
                  <a:srgbClr val="FFFF99"/>
                </a:solidFill>
              </a:rPr>
              <a:t>Luke 2:22-39</a:t>
            </a:r>
            <a:endParaRPr lang="en-US" sz="3600" dirty="0"/>
          </a:p>
        </p:txBody>
      </p:sp>
    </p:spTree>
    <p:extLst>
      <p:ext uri="{BB962C8B-B14F-4D97-AF65-F5344CB8AC3E}">
        <p14:creationId xmlns:p14="http://schemas.microsoft.com/office/powerpoint/2010/main" val="21022826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17230153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5745201"/>
          </a:xfrm>
        </p:spPr>
        <p:txBody>
          <a:bodyPr>
            <a:normAutofit fontScale="92500" lnSpcReduction="10000"/>
          </a:bodyPr>
          <a:lstStyle/>
          <a:p>
            <a:r>
              <a:rPr lang="en-US" dirty="0"/>
              <a:t>Today we saw that in Isaiah the role of “</a:t>
            </a:r>
            <a:r>
              <a:rPr lang="en-US" i="1" dirty="0">
                <a:solidFill>
                  <a:srgbClr val="0000FF"/>
                </a:solidFill>
                <a:latin typeface="Cambria" panose="02040503050406030204" pitchFamily="18" charset="0"/>
                <a:ea typeface="Cambria" panose="02040503050406030204" pitchFamily="18" charset="0"/>
              </a:rPr>
              <a:t>witness</a:t>
            </a:r>
            <a:r>
              <a:rPr lang="en-US" dirty="0"/>
              <a:t>” is a fairly general one of being a witness to God, his reality, power, and ability to announce beforehand what he is going to do.</a:t>
            </a:r>
          </a:p>
          <a:p>
            <a:r>
              <a:rPr lang="en-US" dirty="0"/>
              <a:t>Whereas in the New Testament, we are commanded as a part of the Great Commission to go and “</a:t>
            </a:r>
            <a:r>
              <a:rPr lang="en-US" i="1" dirty="0">
                <a:solidFill>
                  <a:srgbClr val="0000FF"/>
                </a:solidFill>
                <a:latin typeface="Cambria" panose="02040503050406030204" pitchFamily="18" charset="0"/>
                <a:ea typeface="Cambria" panose="02040503050406030204" pitchFamily="18" charset="0"/>
              </a:rPr>
              <a:t>witness</a:t>
            </a:r>
            <a:r>
              <a:rPr lang="en-US" dirty="0"/>
              <a:t>” to the nations of the world concerning the person and work of Christ: </a:t>
            </a:r>
          </a:p>
          <a:p>
            <a:pPr lvl="1"/>
            <a:r>
              <a:rPr lang="en-US" sz="2800" i="1" dirty="0">
                <a:solidFill>
                  <a:srgbClr val="0000FF"/>
                </a:solidFill>
                <a:latin typeface="Cambria" panose="02040503050406030204" pitchFamily="18" charset="0"/>
                <a:ea typeface="Cambria" panose="02040503050406030204" pitchFamily="18" charset="0"/>
              </a:rPr>
              <a:t>Go therefore and </a:t>
            </a:r>
            <a:r>
              <a:rPr lang="en-US" sz="2800" b="1" i="1" dirty="0">
                <a:solidFill>
                  <a:srgbClr val="0000FF"/>
                </a:solidFill>
                <a:latin typeface="Cambria" panose="02040503050406030204" pitchFamily="18" charset="0"/>
                <a:ea typeface="Cambria" panose="02040503050406030204" pitchFamily="18" charset="0"/>
              </a:rPr>
              <a:t>make disciples of all nations</a:t>
            </a:r>
            <a:r>
              <a:rPr lang="en-US" sz="2800" i="1" dirty="0">
                <a:solidFill>
                  <a:srgbClr val="0000FF"/>
                </a:solidFill>
                <a:latin typeface="Cambria" panose="02040503050406030204" pitchFamily="18" charset="0"/>
                <a:ea typeface="Cambria" panose="02040503050406030204" pitchFamily="18" charset="0"/>
              </a:rPr>
              <a:t>, baptizing them in the name of the Father and of the Son and of the Holy Spirit, teaching them to observe all that I have commanded you. And behold, I am with you always, to the end of the age."</a:t>
            </a:r>
            <a:r>
              <a:rPr lang="en-US" sz="2800" dirty="0"/>
              <a:t> (Mat 28:19-20)</a:t>
            </a:r>
          </a:p>
          <a:p>
            <a:pPr lvl="1"/>
            <a:r>
              <a:rPr lang="en-US" sz="2800" dirty="0"/>
              <a:t>“</a:t>
            </a:r>
            <a:r>
              <a:rPr lang="en-US" sz="2800" i="1" dirty="0">
                <a:solidFill>
                  <a:srgbClr val="0000FF"/>
                </a:solidFill>
                <a:latin typeface="Cambria" panose="02040503050406030204" pitchFamily="18" charset="0"/>
                <a:ea typeface="Cambria" panose="02040503050406030204" pitchFamily="18" charset="0"/>
              </a:rPr>
              <a:t>But you will receive power when the Holy Spirit has come upon you, and you will </a:t>
            </a:r>
            <a:r>
              <a:rPr lang="en-US" sz="2800" b="1" i="1" dirty="0">
                <a:solidFill>
                  <a:srgbClr val="0000FF"/>
                </a:solidFill>
                <a:latin typeface="Cambria" panose="02040503050406030204" pitchFamily="18" charset="0"/>
                <a:ea typeface="Cambria" panose="02040503050406030204" pitchFamily="18" charset="0"/>
              </a:rPr>
              <a:t>be my witnesses in Jerusalem and in all Judea and Samaria, and to the end of the earth</a:t>
            </a:r>
            <a:r>
              <a:rPr lang="en-US" sz="2800" dirty="0"/>
              <a:t>.” (Act 1:8)</a:t>
            </a:r>
          </a:p>
        </p:txBody>
      </p:sp>
      <p:sp>
        <p:nvSpPr>
          <p:cNvPr id="6" name="TextBox 5">
            <a:extLst>
              <a:ext uri="{FF2B5EF4-FFF2-40B4-BE49-F238E27FC236}">
                <a16:creationId xmlns:a16="http://schemas.microsoft.com/office/drawing/2014/main" id="{83D6B2FC-8427-4A27-B165-94C76D7FF97E}"/>
              </a:ext>
            </a:extLst>
          </p:cNvPr>
          <p:cNvSpPr txBox="1"/>
          <p:nvPr/>
        </p:nvSpPr>
        <p:spPr>
          <a:xfrm>
            <a:off x="0" y="6467302"/>
            <a:ext cx="9144000" cy="369332"/>
          </a:xfrm>
          <a:prstGeom prst="rect">
            <a:avLst/>
          </a:prstGeom>
          <a:noFill/>
        </p:spPr>
        <p:txBody>
          <a:bodyPr wrap="square" rtlCol="0">
            <a:spAutoFit/>
          </a:bodyPr>
          <a:lstStyle/>
          <a:p>
            <a:r>
              <a:rPr lang="en-US" dirty="0">
                <a:hlinkClick r:id="rId4"/>
              </a:rPr>
              <a:t>https://www.desiringgod.org/interviews/what-old-testament-promises-are-for-me</a:t>
            </a:r>
            <a:r>
              <a:rPr lang="en-US" dirty="0"/>
              <a:t> </a:t>
            </a:r>
          </a:p>
        </p:txBody>
      </p:sp>
    </p:spTree>
    <p:extLst>
      <p:ext uri="{BB962C8B-B14F-4D97-AF65-F5344CB8AC3E}">
        <p14:creationId xmlns:p14="http://schemas.microsoft.com/office/powerpoint/2010/main" val="16452781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35900"/>
          </a:xfrm>
        </p:spPr>
        <p:txBody>
          <a:bodyPr>
            <a:normAutofit fontScale="92500" lnSpcReduction="20000"/>
          </a:bodyPr>
          <a:lstStyle/>
          <a:p>
            <a:r>
              <a:rPr lang="en-US" sz="3200" dirty="0"/>
              <a:t>John Piper on his website makes this statement:</a:t>
            </a:r>
          </a:p>
          <a:p>
            <a:pPr lvl="1"/>
            <a:r>
              <a:rPr lang="en-US" sz="2800" i="1" dirty="0">
                <a:latin typeface="Cambria" panose="02040503050406030204" pitchFamily="18" charset="0"/>
                <a:ea typeface="Cambria" panose="02040503050406030204" pitchFamily="18" charset="0"/>
              </a:rPr>
              <a:t>The Old Testament religion was mainly a “come and see” religion, while the New Testament religion is mainly a “go and tell” religion. There was no Great Commission to go reach the nations in the Old Testament. God’s focus was on blessing Israel among the nations, so that the queen of the South came and had her breath taken away by Solomon’s wealth (1 Kings 10:4–5). God never said to Solomon, “Use your wealth to evangelize the nations,” but that is precisely what he says to us in the New Testament.</a:t>
            </a:r>
          </a:p>
          <a:p>
            <a:r>
              <a:rPr lang="en-US" sz="3200" dirty="0"/>
              <a:t>Do you agree with Piper’s statement?</a:t>
            </a:r>
          </a:p>
          <a:p>
            <a:r>
              <a:rPr lang="en-US" sz="3200" dirty="0"/>
              <a:t>If so, do you see how this might explain the difference in the OT use of the word “</a:t>
            </a:r>
            <a:r>
              <a:rPr lang="en-US" sz="3200" i="1" dirty="0">
                <a:solidFill>
                  <a:srgbClr val="0000FF"/>
                </a:solidFill>
                <a:latin typeface="Cambria" panose="02040503050406030204" pitchFamily="18" charset="0"/>
                <a:ea typeface="Cambria" panose="02040503050406030204" pitchFamily="18" charset="0"/>
              </a:rPr>
              <a:t>witness</a:t>
            </a:r>
            <a:r>
              <a:rPr lang="en-US" sz="3200" dirty="0"/>
              <a:t>” and the NT usage of that same word?</a:t>
            </a:r>
          </a:p>
          <a:p>
            <a:r>
              <a:rPr lang="en-US" sz="3200" dirty="0"/>
              <a:t>Do you as a believer feel a responsibility to “</a:t>
            </a:r>
            <a:r>
              <a:rPr lang="en-US" sz="3200" i="1" dirty="0">
                <a:solidFill>
                  <a:srgbClr val="0000FF"/>
                </a:solidFill>
                <a:latin typeface="Cambria" panose="02040503050406030204" pitchFamily="18" charset="0"/>
                <a:ea typeface="Cambria" panose="02040503050406030204" pitchFamily="18" charset="0"/>
              </a:rPr>
              <a:t>witness</a:t>
            </a:r>
            <a:r>
              <a:rPr lang="en-US" sz="3200" dirty="0"/>
              <a:t>” to others concerning Christ?</a:t>
            </a:r>
          </a:p>
          <a:p>
            <a:endParaRPr lang="en-US" sz="3200" dirty="0"/>
          </a:p>
          <a:p>
            <a:endParaRPr lang="en-US" sz="3200" dirty="0"/>
          </a:p>
          <a:p>
            <a:endParaRPr lang="en-US" dirty="0"/>
          </a:p>
        </p:txBody>
      </p:sp>
    </p:spTree>
    <p:extLst>
      <p:ext uri="{BB962C8B-B14F-4D97-AF65-F5344CB8AC3E}">
        <p14:creationId xmlns:p14="http://schemas.microsoft.com/office/powerpoint/2010/main" val="72588482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843739"/>
          </a:xfrm>
        </p:spPr>
        <p:txBody>
          <a:bodyPr>
            <a:noAutofit/>
          </a:bodyPr>
          <a:lstStyle/>
          <a:p>
            <a:r>
              <a:rPr lang="en-US" sz="4000" dirty="0"/>
              <a:t>God’s Courtroom Scene </a:t>
            </a:r>
            <a:r>
              <a:rPr lang="en-US" sz="4000" dirty="0">
                <a:solidFill>
                  <a:srgbClr val="FFFF99"/>
                </a:solidFill>
              </a:rPr>
              <a:t>(43:8-13)</a:t>
            </a:r>
            <a:endParaRPr lang="en-US" sz="4000" dirty="0"/>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943495"/>
            <a:ext cx="9034114" cy="5652672"/>
          </a:xfrm>
        </p:spPr>
        <p:txBody>
          <a:bodyPr>
            <a:normAutofit fontScale="92500" lnSpcReduction="20000"/>
          </a:bodyPr>
          <a:lstStyle/>
          <a:p>
            <a:pPr marL="571500" indent="-342900">
              <a:spcBef>
                <a:spcPts val="600"/>
              </a:spcBef>
            </a:pPr>
            <a:r>
              <a:rPr lang="en-US" dirty="0"/>
              <a:t>And something else happens. </a:t>
            </a:r>
          </a:p>
          <a:p>
            <a:pPr marL="571500" indent="-342900">
              <a:spcBef>
                <a:spcPts val="600"/>
              </a:spcBef>
            </a:pPr>
            <a:r>
              <a:rPr lang="en-US" dirty="0"/>
              <a:t>The witnesses </a:t>
            </a:r>
            <a:r>
              <a:rPr lang="en-US" b="1" i="1" dirty="0"/>
              <a:t>themselves</a:t>
            </a:r>
            <a:r>
              <a:rPr lang="en-US" dirty="0"/>
              <a:t> are transformed. </a:t>
            </a:r>
          </a:p>
          <a:p>
            <a:pPr marL="571500" indent="-342900">
              <a:spcBef>
                <a:spcPts val="600"/>
              </a:spcBef>
            </a:pPr>
            <a:r>
              <a:rPr lang="en-US" dirty="0"/>
              <a:t>Their own blindness and deafness are swallowed up by a new assurance, and they leave the court with heads held high. </a:t>
            </a:r>
          </a:p>
          <a:p>
            <a:pPr marL="571500" indent="-342900">
              <a:spcBef>
                <a:spcPts val="600"/>
              </a:spcBef>
            </a:pPr>
            <a:r>
              <a:rPr lang="en-US" dirty="0"/>
              <a:t>The feeble people of God can and will be his witnesses! </a:t>
            </a:r>
          </a:p>
          <a:p>
            <a:pPr marL="571500" indent="-342900">
              <a:spcBef>
                <a:spcPts val="600"/>
              </a:spcBef>
            </a:pPr>
            <a:r>
              <a:rPr lang="en-US" dirty="0"/>
              <a:t>Truth is on their side, and as they rise above their fears and proclaim it, that truth will grip them and transform them. </a:t>
            </a:r>
          </a:p>
          <a:p>
            <a:pPr marL="571500" indent="-342900">
              <a:spcBef>
                <a:spcPts val="600"/>
              </a:spcBef>
            </a:pPr>
            <a:r>
              <a:rPr lang="en-US" dirty="0"/>
              <a:t>Witnessing is not an onerous burden, but an unspeakable </a:t>
            </a:r>
            <a:r>
              <a:rPr lang="en-US" b="1" i="1" dirty="0"/>
              <a:t>privilege</a:t>
            </a:r>
            <a:r>
              <a:rPr lang="en-US" dirty="0"/>
              <a:t>. </a:t>
            </a:r>
          </a:p>
          <a:p>
            <a:pPr marL="571500" indent="-342900">
              <a:spcBef>
                <a:spcPts val="600"/>
              </a:spcBef>
            </a:pPr>
            <a:r>
              <a:rPr lang="en-US" dirty="0"/>
              <a:t>It is a means not only proclaiming the truth about God to the world, but of strengthening God’s people themselves.</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Webb, Barry G..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Message of Isaiah (The Bible Speaks Today Series)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174-176)</a:t>
            </a:r>
          </a:p>
        </p:txBody>
      </p:sp>
    </p:spTree>
    <p:extLst>
      <p:ext uri="{BB962C8B-B14F-4D97-AF65-F5344CB8AC3E}">
        <p14:creationId xmlns:p14="http://schemas.microsoft.com/office/powerpoint/2010/main" val="22211129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860369"/>
          </a:xfrm>
        </p:spPr>
        <p:txBody>
          <a:bodyPr>
            <a:noAutofit/>
          </a:bodyPr>
          <a:lstStyle/>
          <a:p>
            <a:pPr marL="458788" indent="-458788"/>
            <a:r>
              <a:rPr lang="en-US" sz="4000" dirty="0"/>
              <a:t>God’s Courtroom Scene </a:t>
            </a:r>
            <a:r>
              <a:rPr lang="en-US" sz="4000" dirty="0">
                <a:solidFill>
                  <a:srgbClr val="FFFF99"/>
                </a:solidFill>
              </a:rPr>
              <a:t>(43:8-13)</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922713"/>
            <a:ext cx="8849665" cy="5862684"/>
          </a:xfrm>
        </p:spPr>
        <p:txBody>
          <a:bodyPr>
            <a:normAutofit fontScale="85000" lnSpcReduction="20000"/>
          </a:bodyPr>
          <a:lstStyle/>
          <a:p>
            <a:pPr marL="0" indent="0">
              <a:buNone/>
            </a:pPr>
            <a:r>
              <a:rPr lang="en-US" sz="3600" baseline="30000" dirty="0">
                <a:latin typeface="Cambria" panose="02040503050406030204" pitchFamily="18" charset="0"/>
                <a:ea typeface="Cambria" panose="02040503050406030204" pitchFamily="18" charset="0"/>
              </a:rPr>
              <a:t>43:8</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Bring out the people who are blind, even though they have eyes, those who are deaf, even though they have ears! </a:t>
            </a:r>
            <a:r>
              <a:rPr lang="en-US" sz="3600" baseline="30000" dirty="0">
                <a:latin typeface="Cambria" panose="02040503050406030204" pitchFamily="18" charset="0"/>
                <a:ea typeface="Cambria" panose="02040503050406030204" pitchFamily="18" charset="0"/>
              </a:rPr>
              <a:t>9</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All nations gather together, the peoples assemble. Who among them announced this? Who predicted earlier events for us? Let them produce their witnesses to testify they were right; let them listen and affirm, “It is true.” </a:t>
            </a:r>
            <a:r>
              <a:rPr lang="en-US" sz="3600" baseline="30000" dirty="0">
                <a:latin typeface="Cambria" panose="02040503050406030204" pitchFamily="18" charset="0"/>
                <a:ea typeface="Cambria" panose="02040503050406030204" pitchFamily="18" charset="0"/>
              </a:rPr>
              <a:t>10</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“You are my witnesses,” says the LORD, “my servant whom I have chosen so that you may consider and believe in me, and understand that I am he. No god was formed before me, and none will outlive me. </a:t>
            </a:r>
            <a:r>
              <a:rPr lang="en-US" sz="3600" baseline="30000" dirty="0">
                <a:latin typeface="Cambria" panose="02040503050406030204" pitchFamily="18" charset="0"/>
                <a:ea typeface="Cambria" panose="02040503050406030204" pitchFamily="18" charset="0"/>
              </a:rPr>
              <a:t>11</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I am the LORD, and there is no deliverer besides me. </a:t>
            </a:r>
            <a:r>
              <a:rPr lang="en-US" sz="3600" baseline="30000" dirty="0">
                <a:latin typeface="Cambria" panose="02040503050406030204" pitchFamily="18" charset="0"/>
                <a:ea typeface="Cambria" panose="02040503050406030204" pitchFamily="18" charset="0"/>
              </a:rPr>
              <a:t>12</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decreed and delivered and proclaimed, and there was no other god among you. You are my witnesses,” says the LORD, “that I am God. </a:t>
            </a:r>
            <a:r>
              <a:rPr lang="en-US" sz="3600" baseline="30000" dirty="0">
                <a:latin typeface="Cambria" panose="02040503050406030204" pitchFamily="18" charset="0"/>
                <a:ea typeface="Cambria" panose="02040503050406030204" pitchFamily="18" charset="0"/>
              </a:rPr>
              <a:t>13</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From this day forward I am he; no one can deliver from my power; I will act, and who can prevent it?”</a:t>
            </a:r>
          </a:p>
        </p:txBody>
      </p:sp>
    </p:spTree>
    <p:extLst>
      <p:ext uri="{BB962C8B-B14F-4D97-AF65-F5344CB8AC3E}">
        <p14:creationId xmlns:p14="http://schemas.microsoft.com/office/powerpoint/2010/main" val="18762615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94764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uLnTx/>
                <a:uFillTx/>
                <a:latin typeface="Cambria" panose="02040503050406030204" pitchFamily="18" charset="0"/>
                <a:ea typeface="Cambria" panose="02040503050406030204" pitchFamily="18" charset="0"/>
                <a:cs typeface="+mj-cs"/>
              </a:rPr>
              <a:t>43:8</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j-cs"/>
              </a:rPr>
              <a:t>Bring out the people </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who are blind, even though they have eyes, those who are deaf, even though they have ears!</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039091"/>
            <a:ext cx="8706423" cy="5399117"/>
          </a:xfrm>
        </p:spPr>
        <p:txBody>
          <a:bodyPr>
            <a:normAutofit fontScale="92500" lnSpcReduction="20000"/>
          </a:bodyPr>
          <a:lstStyle/>
          <a:p>
            <a:r>
              <a:rPr lang="en-US" dirty="0"/>
              <a:t>Isaiah seems to have a special liking for presenting his material in the form of a “courtroom trial.”</a:t>
            </a:r>
            <a:r>
              <a:rPr lang="en-US" baseline="30000" dirty="0">
                <a:solidFill>
                  <a:prstClr val="white"/>
                </a:solidFill>
              </a:rPr>
              <a:t> 1</a:t>
            </a:r>
            <a:r>
              <a:rPr lang="en-US" dirty="0"/>
              <a:t> </a:t>
            </a:r>
          </a:p>
          <a:p>
            <a:r>
              <a:rPr lang="en-US" dirty="0"/>
              <a:t>But you will notice that the </a:t>
            </a:r>
            <a:r>
              <a:rPr lang="en-US" b="1" i="1" dirty="0"/>
              <a:t>tone</a:t>
            </a:r>
            <a:r>
              <a:rPr lang="en-US" dirty="0"/>
              <a:t> of the passage is not that of calm, legal investigation, but rather one of </a:t>
            </a:r>
            <a:r>
              <a:rPr lang="en-US" b="1" i="1" dirty="0"/>
              <a:t>passionate speech</a:t>
            </a:r>
            <a:r>
              <a:rPr lang="en-US" dirty="0"/>
              <a:t>.</a:t>
            </a:r>
            <a:r>
              <a:rPr lang="en-US" baseline="30000" dirty="0">
                <a:solidFill>
                  <a:prstClr val="white"/>
                </a:solidFill>
              </a:rPr>
              <a:t> 1</a:t>
            </a:r>
            <a:r>
              <a:rPr lang="en-US" dirty="0"/>
              <a:t> </a:t>
            </a:r>
          </a:p>
          <a:p>
            <a:r>
              <a:rPr lang="en-US" dirty="0"/>
              <a:t>The author’s concern here is for the “</a:t>
            </a:r>
            <a:r>
              <a:rPr lang="en-US" i="1" dirty="0">
                <a:solidFill>
                  <a:schemeClr val="accent2">
                    <a:lumMod val="60000"/>
                    <a:lumOff val="40000"/>
                  </a:schemeClr>
                </a:solidFill>
                <a:latin typeface="Cambria" panose="02040503050406030204" pitchFamily="18" charset="0"/>
                <a:ea typeface="Cambria" panose="02040503050406030204" pitchFamily="18" charset="0"/>
              </a:rPr>
              <a:t>people</a:t>
            </a:r>
            <a:r>
              <a:rPr lang="en-US" dirty="0"/>
              <a:t>” of Israel.</a:t>
            </a:r>
            <a:r>
              <a:rPr lang="en-US" baseline="30000" dirty="0">
                <a:solidFill>
                  <a:prstClr val="white"/>
                </a:solidFill>
              </a:rPr>
              <a:t> 1</a:t>
            </a:r>
            <a:r>
              <a:rPr lang="en-US" dirty="0"/>
              <a:t> </a:t>
            </a:r>
          </a:p>
          <a:p>
            <a:r>
              <a:rPr lang="en-US" dirty="0"/>
              <a:t>The command here to “</a:t>
            </a:r>
            <a:r>
              <a:rPr lang="en-US" i="1" dirty="0">
                <a:solidFill>
                  <a:schemeClr val="accent2">
                    <a:lumMod val="60000"/>
                    <a:lumOff val="40000"/>
                  </a:schemeClr>
                </a:solidFill>
                <a:latin typeface="Cambria" panose="02040503050406030204" pitchFamily="18" charset="0"/>
                <a:ea typeface="Cambria" panose="02040503050406030204" pitchFamily="18" charset="0"/>
              </a:rPr>
              <a:t>Bring out the people</a:t>
            </a:r>
            <a:r>
              <a:rPr lang="en-US" dirty="0"/>
              <a:t>” is not a reference to their deliverance from captivity.</a:t>
            </a:r>
            <a:r>
              <a:rPr lang="en-US" baseline="30000" dirty="0">
                <a:solidFill>
                  <a:prstClr val="white"/>
                </a:solidFill>
              </a:rPr>
              <a:t> 2</a:t>
            </a:r>
            <a:endParaRPr lang="en-US" dirty="0"/>
          </a:p>
          <a:p>
            <a:r>
              <a:rPr lang="en-US" dirty="0"/>
              <a:t>Instead, they are being summoned to appear in court.</a:t>
            </a:r>
            <a:r>
              <a:rPr lang="en-US" baseline="30000" dirty="0">
                <a:solidFill>
                  <a:prstClr val="white"/>
                </a:solidFill>
              </a:rPr>
              <a:t>2</a:t>
            </a:r>
            <a:r>
              <a:rPr lang="en-US" dirty="0"/>
              <a:t> </a:t>
            </a:r>
          </a:p>
          <a:p>
            <a:r>
              <a:rPr lang="en-US" dirty="0"/>
              <a:t>Yet what an improbable set of witnesses they are!</a:t>
            </a:r>
            <a:r>
              <a:rPr lang="en-US" baseline="30000" dirty="0">
                <a:solidFill>
                  <a:prstClr val="white"/>
                </a:solidFill>
              </a:rPr>
              <a:t> 2</a:t>
            </a:r>
            <a:r>
              <a:rPr lang="en-US" dirty="0"/>
              <a:t> </a:t>
            </a:r>
          </a:p>
          <a:p>
            <a:r>
              <a:rPr lang="en-US" dirty="0"/>
              <a:t>Their incapacity seems to preclude them from giving evidence.</a:t>
            </a:r>
            <a:r>
              <a:rPr lang="en-US" baseline="30000" dirty="0">
                <a:solidFill>
                  <a:prstClr val="white"/>
                </a:solidFill>
              </a:rPr>
              <a:t> 2</a:t>
            </a:r>
            <a:r>
              <a:rPr lang="en-US" dirty="0"/>
              <a:t> </a:t>
            </a:r>
          </a:p>
          <a:p>
            <a:pPr marL="0" indent="0">
              <a:buNone/>
            </a:pPr>
            <a:endParaRPr lang="en-US" dirty="0"/>
          </a:p>
        </p:txBody>
      </p:sp>
      <p:sp>
        <p:nvSpPr>
          <p:cNvPr id="2" name="TextBox 1">
            <a:extLst>
              <a:ext uri="{FF2B5EF4-FFF2-40B4-BE49-F238E27FC236}">
                <a16:creationId xmlns:a16="http://schemas.microsoft.com/office/drawing/2014/main" id="{7ECA6C73-C250-5385-79D8-A23A434A4ECA}"/>
              </a:ext>
            </a:extLst>
          </p:cNvPr>
          <p:cNvSpPr txBox="1"/>
          <p:nvPr/>
        </p:nvSpPr>
        <p:spPr>
          <a:xfrm>
            <a:off x="-2" y="6211669"/>
            <a:ext cx="914400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prstClr val="white"/>
                </a:solidFill>
                <a:effectLst/>
                <a:uLnTx/>
                <a:uFillTx/>
                <a:latin typeface="Calibri" panose="020F0502020204030204"/>
                <a:ea typeface="+mn-ea"/>
                <a:cs typeface="+mn-cs"/>
              </a:rPr>
              <a:t>1</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Leupold, H. C. Exposition of Isaiah, Volume 2 (p. 83)</a:t>
            </a:r>
          </a:p>
          <a:p>
            <a:pPr>
              <a:defRPr/>
            </a:pPr>
            <a:r>
              <a:rPr lang="en-US" sz="1800" baseline="30000" dirty="0">
                <a:solidFill>
                  <a:prstClr val="white"/>
                </a:solidFill>
              </a:rPr>
              <a:t>2</a:t>
            </a:r>
            <a:r>
              <a:rPr lang="en-US" sz="1800" dirty="0">
                <a:solidFill>
                  <a:prstClr val="white"/>
                </a:solidFill>
              </a:rPr>
              <a:t> Mackay, John L. – </a:t>
            </a:r>
            <a:r>
              <a:rPr lang="en-US" sz="1800" i="1" dirty="0">
                <a:solidFill>
                  <a:prstClr val="white"/>
                </a:solidFill>
              </a:rPr>
              <a:t>A Study Commentary on Isaiah Volume 2: Chapters 40-66 </a:t>
            </a:r>
            <a:r>
              <a:rPr lang="en-US" sz="1800" dirty="0">
                <a:solidFill>
                  <a:prstClr val="white"/>
                </a:solidFill>
              </a:rPr>
              <a:t>– </a:t>
            </a:r>
            <a:r>
              <a:rPr lang="en-US" sz="1800" dirty="0">
                <a:solidFill>
                  <a:schemeClr val="bg1"/>
                </a:solidFill>
              </a:rPr>
              <a:t>p. 115</a:t>
            </a:r>
          </a:p>
        </p:txBody>
      </p:sp>
    </p:spTree>
    <p:extLst>
      <p:ext uri="{BB962C8B-B14F-4D97-AF65-F5344CB8AC3E}">
        <p14:creationId xmlns:p14="http://schemas.microsoft.com/office/powerpoint/2010/main" val="192378951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94764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uLnTx/>
                <a:uFillTx/>
                <a:latin typeface="Cambria" panose="02040503050406030204" pitchFamily="18" charset="0"/>
                <a:ea typeface="Cambria" panose="02040503050406030204" pitchFamily="18" charset="0"/>
                <a:cs typeface="+mj-cs"/>
              </a:rPr>
              <a:t>43:8</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Bring out the people who are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j-cs"/>
              </a:rPr>
              <a:t>blind</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even though they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j-cs"/>
              </a:rPr>
              <a:t>have eyes</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those who are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j-cs"/>
              </a:rPr>
              <a:t>deaf</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even though they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j-cs"/>
              </a:rPr>
              <a:t>have ears</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6" y="1018309"/>
            <a:ext cx="8706423" cy="5424055"/>
          </a:xfrm>
        </p:spPr>
        <p:txBody>
          <a:bodyPr>
            <a:normAutofit fontScale="85000" lnSpcReduction="20000"/>
          </a:bodyPr>
          <a:lstStyle/>
          <a:p>
            <a:r>
              <a:rPr lang="en-US" dirty="0"/>
              <a:t>The Israelites were described in the </a:t>
            </a:r>
            <a:r>
              <a:rPr lang="en-US" b="1" i="1" dirty="0"/>
              <a:t>previous</a:t>
            </a:r>
            <a:r>
              <a:rPr lang="en-US" dirty="0"/>
              <a:t> chapter as “</a:t>
            </a:r>
            <a:r>
              <a:rPr lang="en-US" i="1" dirty="0">
                <a:solidFill>
                  <a:srgbClr val="ED7D31">
                    <a:lumMod val="60000"/>
                    <a:lumOff val="40000"/>
                  </a:srgbClr>
                </a:solidFill>
                <a:latin typeface="Cambria" panose="02040503050406030204" pitchFamily="18" charset="0"/>
                <a:ea typeface="Cambria" panose="02040503050406030204" pitchFamily="18" charset="0"/>
              </a:rPr>
              <a:t>deaf</a:t>
            </a:r>
            <a:r>
              <a:rPr lang="en-US" dirty="0"/>
              <a:t>” and “</a:t>
            </a:r>
            <a:r>
              <a:rPr lang="en-US" i="1" dirty="0">
                <a:solidFill>
                  <a:srgbClr val="ED7D31">
                    <a:lumMod val="60000"/>
                    <a:lumOff val="40000"/>
                  </a:srgbClr>
                </a:solidFill>
                <a:latin typeface="Cambria" panose="02040503050406030204" pitchFamily="18" charset="0"/>
                <a:ea typeface="Cambria" panose="02040503050406030204" pitchFamily="18" charset="0"/>
              </a:rPr>
              <a:t>blind</a:t>
            </a:r>
            <a:r>
              <a:rPr lang="en-US" dirty="0"/>
              <a:t>”, </a:t>
            </a:r>
            <a:r>
              <a:rPr lang="en-US" b="1" i="1" dirty="0"/>
              <a:t>not physically </a:t>
            </a:r>
            <a:r>
              <a:rPr lang="en-US" dirty="0"/>
              <a:t>but </a:t>
            </a:r>
            <a:r>
              <a:rPr lang="en-US" b="1" i="1" dirty="0"/>
              <a:t>spiritually</a:t>
            </a:r>
            <a:r>
              <a:rPr lang="en-US" dirty="0"/>
              <a:t>:</a:t>
            </a:r>
          </a:p>
          <a:p>
            <a:pPr lvl="1"/>
            <a:r>
              <a:rPr lang="en-US" i="1" dirty="0">
                <a:solidFill>
                  <a:srgbClr val="ED7D31">
                    <a:lumMod val="60000"/>
                    <a:lumOff val="40000"/>
                  </a:srgbClr>
                </a:solidFill>
                <a:latin typeface="Cambria" panose="02040503050406030204" pitchFamily="18" charset="0"/>
                <a:ea typeface="Cambria" panose="02040503050406030204" pitchFamily="18" charset="0"/>
              </a:rPr>
              <a:t>Listen, you </a:t>
            </a:r>
            <a:r>
              <a:rPr lang="en-US" b="1" i="1" dirty="0">
                <a:solidFill>
                  <a:schemeClr val="accent2"/>
                </a:solidFill>
                <a:latin typeface="Cambria" panose="02040503050406030204" pitchFamily="18" charset="0"/>
                <a:ea typeface="Cambria" panose="02040503050406030204" pitchFamily="18" charset="0"/>
              </a:rPr>
              <a:t>deaf</a:t>
            </a:r>
            <a:r>
              <a:rPr lang="en-US" i="1" dirty="0">
                <a:solidFill>
                  <a:srgbClr val="ED7D31">
                    <a:lumMod val="60000"/>
                    <a:lumOff val="40000"/>
                  </a:srgbClr>
                </a:solidFill>
                <a:latin typeface="Cambria" panose="02040503050406030204" pitchFamily="18" charset="0"/>
                <a:ea typeface="Cambria" panose="02040503050406030204" pitchFamily="18" charset="0"/>
              </a:rPr>
              <a:t> ones! Take notice, you </a:t>
            </a:r>
            <a:r>
              <a:rPr lang="en-US" b="1" i="1" dirty="0">
                <a:solidFill>
                  <a:schemeClr val="accent2"/>
                </a:solidFill>
                <a:latin typeface="Cambria" panose="02040503050406030204" pitchFamily="18" charset="0"/>
                <a:ea typeface="Cambria" panose="02040503050406030204" pitchFamily="18" charset="0"/>
              </a:rPr>
              <a:t>blind</a:t>
            </a:r>
            <a:r>
              <a:rPr lang="en-US" i="1" dirty="0">
                <a:solidFill>
                  <a:srgbClr val="ED7D31">
                    <a:lumMod val="60000"/>
                    <a:lumOff val="40000"/>
                  </a:srgbClr>
                </a:solidFill>
                <a:latin typeface="Cambria" panose="02040503050406030204" pitchFamily="18" charset="0"/>
                <a:ea typeface="Cambria" panose="02040503050406030204" pitchFamily="18" charset="0"/>
              </a:rPr>
              <a:t> ones! My servant is truly </a:t>
            </a:r>
            <a:r>
              <a:rPr lang="en-US" b="1" i="1" dirty="0">
                <a:solidFill>
                  <a:schemeClr val="accent2"/>
                </a:solidFill>
                <a:latin typeface="Cambria" panose="02040503050406030204" pitchFamily="18" charset="0"/>
                <a:ea typeface="Cambria" panose="02040503050406030204" pitchFamily="18" charset="0"/>
              </a:rPr>
              <a:t>blind</a:t>
            </a:r>
            <a:r>
              <a:rPr lang="en-US" i="1" dirty="0">
                <a:solidFill>
                  <a:srgbClr val="ED7D31">
                    <a:lumMod val="60000"/>
                    <a:lumOff val="40000"/>
                  </a:srgbClr>
                </a:solidFill>
                <a:latin typeface="Cambria" panose="02040503050406030204" pitchFamily="18" charset="0"/>
                <a:ea typeface="Cambria" panose="02040503050406030204" pitchFamily="18" charset="0"/>
              </a:rPr>
              <a:t>, my messenger is truly </a:t>
            </a:r>
            <a:r>
              <a:rPr lang="en-US" b="1" i="1" dirty="0">
                <a:solidFill>
                  <a:schemeClr val="accent2"/>
                </a:solidFill>
                <a:latin typeface="Cambria" panose="02040503050406030204" pitchFamily="18" charset="0"/>
                <a:ea typeface="Cambria" panose="02040503050406030204" pitchFamily="18" charset="0"/>
              </a:rPr>
              <a:t>deaf</a:t>
            </a:r>
            <a:r>
              <a:rPr lang="en-US" i="1" dirty="0">
                <a:solidFill>
                  <a:srgbClr val="ED7D31">
                    <a:lumMod val="60000"/>
                    <a:lumOff val="40000"/>
                  </a:srgbClr>
                </a:solidFill>
                <a:latin typeface="Cambria" panose="02040503050406030204" pitchFamily="18" charset="0"/>
                <a:ea typeface="Cambria" panose="02040503050406030204" pitchFamily="18" charset="0"/>
              </a:rPr>
              <a:t>. My covenant partner, the servant of the Lord, is truly </a:t>
            </a:r>
            <a:r>
              <a:rPr lang="en-US" b="1" i="1" dirty="0">
                <a:solidFill>
                  <a:schemeClr val="accent2"/>
                </a:solidFill>
                <a:latin typeface="Cambria" panose="02040503050406030204" pitchFamily="18" charset="0"/>
                <a:ea typeface="Cambria" panose="02040503050406030204" pitchFamily="18" charset="0"/>
              </a:rPr>
              <a:t>blind</a:t>
            </a:r>
            <a:r>
              <a:rPr lang="en-US" dirty="0"/>
              <a:t>. (Isaiah 42:18-19)</a:t>
            </a:r>
          </a:p>
          <a:p>
            <a:r>
              <a:rPr lang="en-US" dirty="0"/>
              <a:t>Nevertheless, Isaiah tells us that because they “</a:t>
            </a:r>
            <a:r>
              <a:rPr lang="en-US" i="1" dirty="0">
                <a:solidFill>
                  <a:srgbClr val="ED7D31">
                    <a:lumMod val="60000"/>
                    <a:lumOff val="40000"/>
                  </a:srgbClr>
                </a:solidFill>
                <a:latin typeface="Cambria" panose="02040503050406030204" pitchFamily="18" charset="0"/>
                <a:ea typeface="Cambria" panose="02040503050406030204" pitchFamily="18" charset="0"/>
              </a:rPr>
              <a:t>have eyes</a:t>
            </a:r>
            <a:r>
              <a:rPr lang="en-US" dirty="0"/>
              <a:t>” and “</a:t>
            </a:r>
            <a:r>
              <a:rPr lang="en-US" i="1" dirty="0">
                <a:solidFill>
                  <a:srgbClr val="ED7D31">
                    <a:lumMod val="60000"/>
                    <a:lumOff val="40000"/>
                  </a:srgbClr>
                </a:solidFill>
                <a:latin typeface="Cambria" panose="02040503050406030204" pitchFamily="18" charset="0"/>
                <a:ea typeface="Cambria" panose="02040503050406030204" pitchFamily="18" charset="0"/>
              </a:rPr>
              <a:t>ears</a:t>
            </a:r>
            <a:r>
              <a:rPr lang="en-US" dirty="0"/>
              <a:t>” they </a:t>
            </a:r>
            <a:r>
              <a:rPr lang="en-US" b="1" i="1" dirty="0"/>
              <a:t>are</a:t>
            </a:r>
            <a:r>
              <a:rPr lang="en-US" dirty="0"/>
              <a:t> able to </a:t>
            </a:r>
            <a:r>
              <a:rPr lang="en-US" b="1" i="1" dirty="0"/>
              <a:t>bear witness </a:t>
            </a:r>
            <a:r>
              <a:rPr lang="en-US" dirty="0"/>
              <a:t>to the events which they have experienced. </a:t>
            </a:r>
          </a:p>
          <a:p>
            <a:r>
              <a:rPr lang="en-US" dirty="0"/>
              <a:t>So, they can </a:t>
            </a:r>
            <a:r>
              <a:rPr lang="en-US" b="1" i="1" dirty="0"/>
              <a:t>testify</a:t>
            </a:r>
            <a:r>
              <a:rPr lang="en-US" dirty="0"/>
              <a:t> to the fact that the duration and outcome of their exile had been prophesied ahead of time with great clarity and accuracy. </a:t>
            </a:r>
          </a:p>
          <a:p>
            <a:r>
              <a:rPr lang="en-US" dirty="0"/>
              <a:t>But being “</a:t>
            </a:r>
            <a:r>
              <a:rPr lang="en-US" i="1" dirty="0">
                <a:solidFill>
                  <a:srgbClr val="ED7D31">
                    <a:lumMod val="60000"/>
                    <a:lumOff val="40000"/>
                  </a:srgbClr>
                </a:solidFill>
                <a:latin typeface="Cambria" panose="02040503050406030204" pitchFamily="18" charset="0"/>
                <a:ea typeface="Cambria" panose="02040503050406030204" pitchFamily="18" charset="0"/>
              </a:rPr>
              <a:t>blind</a:t>
            </a:r>
            <a:r>
              <a:rPr lang="en-US" dirty="0"/>
              <a:t>” and “</a:t>
            </a:r>
            <a:r>
              <a:rPr lang="en-US" i="1" dirty="0">
                <a:solidFill>
                  <a:srgbClr val="ED7D31">
                    <a:lumMod val="60000"/>
                    <a:lumOff val="40000"/>
                  </a:srgbClr>
                </a:solidFill>
                <a:latin typeface="Cambria" panose="02040503050406030204" pitchFamily="18" charset="0"/>
                <a:ea typeface="Cambria" panose="02040503050406030204" pitchFamily="18" charset="0"/>
              </a:rPr>
              <a:t>deaf</a:t>
            </a:r>
            <a:r>
              <a:rPr lang="en-US" dirty="0"/>
              <a:t>”, these Israelites are </a:t>
            </a:r>
            <a:r>
              <a:rPr lang="en-US" b="1" i="1" dirty="0"/>
              <a:t>incapable</a:t>
            </a:r>
            <a:r>
              <a:rPr lang="en-US" dirty="0"/>
              <a:t> of appreciating the </a:t>
            </a:r>
            <a:r>
              <a:rPr lang="en-US" b="1" i="1" dirty="0"/>
              <a:t>spiritual significance </a:t>
            </a:r>
            <a:r>
              <a:rPr lang="en-US" dirty="0"/>
              <a:t>of what they had undergone. </a:t>
            </a:r>
          </a:p>
          <a:p>
            <a:r>
              <a:rPr lang="en-US" dirty="0"/>
              <a:t>Even so, the LORD can point to their continued existence and physical restoration to the land as indisputable evidence that what he had foretold has been accomplished.</a:t>
            </a:r>
          </a:p>
          <a:p>
            <a:pPr marL="0" indent="0">
              <a:buNone/>
            </a:pPr>
            <a:endParaRPr lang="en-US" dirty="0"/>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8"/>
            <a:ext cx="9144000" cy="369332"/>
          </a:xfrm>
          <a:prstGeom prst="rect">
            <a:avLst/>
          </a:prstGeom>
          <a:noFill/>
        </p:spPr>
        <p:txBody>
          <a:bodyPr wrap="square" rtlCol="0">
            <a:spAutoFit/>
          </a:bodyPr>
          <a:lstStyle/>
          <a:p>
            <a:pPr>
              <a:defRPr/>
            </a:pPr>
            <a:r>
              <a:rPr lang="en-US" sz="1800" dirty="0">
                <a:solidFill>
                  <a:prstClr val="white"/>
                </a:solidFill>
              </a:rPr>
              <a:t>Mackay, John L. – </a:t>
            </a:r>
            <a:r>
              <a:rPr lang="en-US" sz="1800" i="1" dirty="0">
                <a:solidFill>
                  <a:prstClr val="white"/>
                </a:solidFill>
              </a:rPr>
              <a:t>A Study Commentary on Isaiah Volume 2: Chapters 40-66 </a:t>
            </a:r>
            <a:r>
              <a:rPr lang="en-US" sz="1800" dirty="0">
                <a:solidFill>
                  <a:prstClr val="white"/>
                </a:solidFill>
              </a:rPr>
              <a:t>– </a:t>
            </a:r>
            <a:r>
              <a:rPr lang="en-US" sz="1800" dirty="0">
                <a:solidFill>
                  <a:schemeClr val="bg1"/>
                </a:solidFill>
              </a:rPr>
              <a:t>p. 115</a:t>
            </a:r>
          </a:p>
        </p:txBody>
      </p:sp>
    </p:spTree>
    <p:extLst>
      <p:ext uri="{BB962C8B-B14F-4D97-AF65-F5344CB8AC3E}">
        <p14:creationId xmlns:p14="http://schemas.microsoft.com/office/powerpoint/2010/main" val="23699046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51291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43:9</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All nations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gather together, the peoples assemble. </a:t>
            </a:r>
            <a:r>
              <a:rPr lang="en-US" sz="2400" i="1" u="none" strike="noStrike" baseline="0" dirty="0">
                <a:solidFill>
                  <a:schemeClr val="accent2"/>
                </a:solidFill>
                <a:latin typeface="Cambria" panose="02040503050406030204" pitchFamily="18" charset="0"/>
                <a:ea typeface="Cambria" panose="02040503050406030204" pitchFamily="18" charset="0"/>
              </a:rPr>
              <a:t>Who among them announced this?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Who predicted </a:t>
            </a:r>
            <a:r>
              <a:rPr lang="en-US" sz="2400" i="1" u="none" strike="noStrike" baseline="0" dirty="0">
                <a:solidFill>
                  <a:schemeClr val="accent2"/>
                </a:solidFill>
                <a:latin typeface="Cambria" panose="02040503050406030204" pitchFamily="18" charset="0"/>
                <a:ea typeface="Cambria" panose="02040503050406030204" pitchFamily="18" charset="0"/>
              </a:rPr>
              <a:t>earlier events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for us? Let them produce their witnesses to testify they were right; let them listen and affirm, “It is true.”</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571105"/>
            <a:ext cx="8706423" cy="5045825"/>
          </a:xfrm>
        </p:spPr>
        <p:txBody>
          <a:bodyPr>
            <a:normAutofit fontScale="85000" lnSpcReduction="10000"/>
          </a:bodyPr>
          <a:lstStyle/>
          <a:p>
            <a:r>
              <a:rPr lang="en-US" dirty="0"/>
              <a:t>The previous verse referred to the summoning of </a:t>
            </a:r>
            <a:r>
              <a:rPr lang="en-US" b="1" i="1" dirty="0"/>
              <a:t>Israel</a:t>
            </a:r>
            <a:r>
              <a:rPr lang="en-US" dirty="0"/>
              <a:t>, but </a:t>
            </a:r>
            <a:r>
              <a:rPr lang="en-US" b="1" i="1" dirty="0"/>
              <a:t>here</a:t>
            </a:r>
            <a:r>
              <a:rPr lang="en-US" dirty="0"/>
              <a:t> we see the LORD summoning “</a:t>
            </a:r>
            <a:r>
              <a:rPr lang="en-US" i="1" dirty="0">
                <a:solidFill>
                  <a:schemeClr val="accent2">
                    <a:lumMod val="60000"/>
                    <a:lumOff val="40000"/>
                  </a:schemeClr>
                </a:solidFill>
                <a:latin typeface="Cambria" panose="02040503050406030204" pitchFamily="18" charset="0"/>
                <a:ea typeface="Cambria" panose="02040503050406030204" pitchFamily="18" charset="0"/>
              </a:rPr>
              <a:t>all</a:t>
            </a:r>
            <a:r>
              <a:rPr lang="en-US" dirty="0"/>
              <a:t>” the “</a:t>
            </a:r>
            <a:r>
              <a:rPr lang="en-US" i="1" dirty="0">
                <a:solidFill>
                  <a:schemeClr val="accent2">
                    <a:lumMod val="60000"/>
                    <a:lumOff val="40000"/>
                  </a:schemeClr>
                </a:solidFill>
                <a:latin typeface="Cambria" panose="02040503050406030204" pitchFamily="18" charset="0"/>
                <a:ea typeface="Cambria" panose="02040503050406030204" pitchFamily="18" charset="0"/>
              </a:rPr>
              <a:t>nations</a:t>
            </a:r>
            <a:r>
              <a:rPr lang="en-US" dirty="0"/>
              <a:t>” to come forward and give an answer to the court. </a:t>
            </a:r>
          </a:p>
          <a:p>
            <a:r>
              <a:rPr lang="en-US" dirty="0"/>
              <a:t>The LORD, as Judge, issues a </a:t>
            </a:r>
            <a:r>
              <a:rPr lang="en-US" b="1" i="1" dirty="0"/>
              <a:t>challenge</a:t>
            </a:r>
            <a:r>
              <a:rPr lang="en-US" dirty="0"/>
              <a:t> to the pagan nations: “</a:t>
            </a:r>
            <a:r>
              <a:rPr lang="en-US" i="1" dirty="0">
                <a:solidFill>
                  <a:schemeClr val="accent2">
                    <a:lumMod val="60000"/>
                    <a:lumOff val="40000"/>
                  </a:schemeClr>
                </a:solidFill>
                <a:latin typeface="Cambria" panose="02040503050406030204" pitchFamily="18" charset="0"/>
                <a:ea typeface="Cambria" panose="02040503050406030204" pitchFamily="18" charset="0"/>
              </a:rPr>
              <a:t>Who among [you] announced this?</a:t>
            </a:r>
            <a:r>
              <a:rPr lang="en-US" dirty="0"/>
              <a:t>”</a:t>
            </a:r>
          </a:p>
          <a:p>
            <a:r>
              <a:rPr lang="en-US" dirty="0"/>
              <a:t>In other words, which of the gods of the pagan nations is capable of declaring “</a:t>
            </a:r>
            <a:r>
              <a:rPr lang="en-US" i="1" dirty="0">
                <a:solidFill>
                  <a:schemeClr val="accent2">
                    <a:lumMod val="60000"/>
                    <a:lumOff val="40000"/>
                  </a:schemeClr>
                </a:solidFill>
                <a:latin typeface="Cambria" panose="02040503050406030204" pitchFamily="18" charset="0"/>
                <a:ea typeface="Cambria" panose="02040503050406030204" pitchFamily="18" charset="0"/>
              </a:rPr>
              <a:t>this</a:t>
            </a:r>
            <a:r>
              <a:rPr lang="en-US" dirty="0"/>
              <a:t>” – that is, “</a:t>
            </a:r>
            <a:r>
              <a:rPr lang="en-US" i="1" dirty="0">
                <a:solidFill>
                  <a:schemeClr val="accent2">
                    <a:lumMod val="60000"/>
                    <a:lumOff val="40000"/>
                  </a:schemeClr>
                </a:solidFill>
                <a:latin typeface="Cambria" panose="02040503050406030204" pitchFamily="18" charset="0"/>
                <a:ea typeface="Cambria" panose="02040503050406030204" pitchFamily="18" charset="0"/>
              </a:rPr>
              <a:t>earlier events</a:t>
            </a:r>
            <a:r>
              <a:rPr lang="en-US" dirty="0"/>
              <a:t>”, (previous predictions) which have subsequently been fulfilled?</a:t>
            </a:r>
          </a:p>
          <a:p>
            <a:r>
              <a:rPr lang="en-US" dirty="0"/>
              <a:t>This is similar to a question the LORD directed to the pagan nations in the </a:t>
            </a:r>
            <a:r>
              <a:rPr lang="en-US" b="1" i="1" dirty="0"/>
              <a:t>previous</a:t>
            </a:r>
            <a:r>
              <a:rPr lang="en-US" dirty="0"/>
              <a:t> chapter:</a:t>
            </a:r>
          </a:p>
          <a:p>
            <a:pPr lvl="1"/>
            <a:r>
              <a:rPr lang="en-US" sz="2900" i="1" dirty="0">
                <a:solidFill>
                  <a:schemeClr val="accent2">
                    <a:lumMod val="60000"/>
                    <a:lumOff val="40000"/>
                  </a:schemeClr>
                </a:solidFill>
                <a:latin typeface="Cambria" panose="02040503050406030204" pitchFamily="18" charset="0"/>
                <a:ea typeface="Cambria" panose="02040503050406030204" pitchFamily="18" charset="0"/>
              </a:rPr>
              <a:t>Let them produce evidence! ...Tell us about your earlier predictive oracles, so we may examine them and see how they were fulfilled.  </a:t>
            </a:r>
            <a:r>
              <a:rPr lang="en-US" dirty="0"/>
              <a:t>(Isaiah 41:22)</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a:defRPr/>
            </a:pPr>
            <a:r>
              <a:rPr lang="en-US" sz="1800" dirty="0">
                <a:solidFill>
                  <a:prstClr val="white"/>
                </a:solidFill>
              </a:rPr>
              <a:t>Mackay, John L. – </a:t>
            </a:r>
            <a:r>
              <a:rPr lang="en-US" sz="1800" i="1" dirty="0">
                <a:solidFill>
                  <a:prstClr val="white"/>
                </a:solidFill>
              </a:rPr>
              <a:t>A Study Commentary on Isaiah Volume 2: Chapters 40-66 </a:t>
            </a:r>
            <a:r>
              <a:rPr lang="en-US" sz="1800" dirty="0">
                <a:solidFill>
                  <a:prstClr val="white"/>
                </a:solidFill>
              </a:rPr>
              <a:t>– </a:t>
            </a:r>
            <a:r>
              <a:rPr lang="en-US" sz="1800" dirty="0">
                <a:solidFill>
                  <a:schemeClr val="bg1"/>
                </a:solidFill>
              </a:rPr>
              <a:t>pp. 116–117</a:t>
            </a:r>
          </a:p>
        </p:txBody>
      </p:sp>
    </p:spTree>
    <p:extLst>
      <p:ext uri="{BB962C8B-B14F-4D97-AF65-F5344CB8AC3E}">
        <p14:creationId xmlns:p14="http://schemas.microsoft.com/office/powerpoint/2010/main" val="41695461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51291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43:9</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All nations gather together, the peoples assemble. Who among them announced this? </a:t>
            </a:r>
            <a:r>
              <a:rPr lang="en-US" sz="2400" i="1" u="none" strike="noStrike" baseline="0" dirty="0">
                <a:solidFill>
                  <a:schemeClr val="accent2"/>
                </a:solidFill>
                <a:latin typeface="Cambria" panose="02040503050406030204" pitchFamily="18" charset="0"/>
                <a:ea typeface="Cambria" panose="02040503050406030204" pitchFamily="18" charset="0"/>
              </a:rPr>
              <a:t>Who predicted earlier events for us?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Let them </a:t>
            </a:r>
            <a:r>
              <a:rPr lang="en-US" sz="2400" i="1" u="none" strike="noStrike" baseline="0" dirty="0">
                <a:solidFill>
                  <a:schemeClr val="accent2"/>
                </a:solidFill>
                <a:latin typeface="Cambria" panose="02040503050406030204" pitchFamily="18" charset="0"/>
                <a:ea typeface="Cambria" panose="02040503050406030204" pitchFamily="18" charset="0"/>
              </a:rPr>
              <a:t>produce their witnesses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to testify they were right; </a:t>
            </a:r>
            <a:r>
              <a:rPr lang="en-US" sz="2400" i="1" u="none" strike="noStrike" baseline="0" dirty="0">
                <a:solidFill>
                  <a:schemeClr val="accent2"/>
                </a:solidFill>
                <a:latin typeface="Cambria" panose="02040503050406030204" pitchFamily="18" charset="0"/>
                <a:ea typeface="Cambria" panose="02040503050406030204" pitchFamily="18" charset="0"/>
              </a:rPr>
              <a:t>let them listen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and affirm, “It is true.”</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737360"/>
            <a:ext cx="8706423" cy="4700848"/>
          </a:xfrm>
        </p:spPr>
        <p:txBody>
          <a:bodyPr>
            <a:normAutofit lnSpcReduction="10000"/>
          </a:bodyPr>
          <a:lstStyle/>
          <a:p>
            <a:r>
              <a:rPr lang="en-US" dirty="0"/>
              <a:t>“</a:t>
            </a:r>
            <a:r>
              <a:rPr lang="en-US" i="1" dirty="0">
                <a:solidFill>
                  <a:schemeClr val="accent2">
                    <a:lumMod val="60000"/>
                    <a:lumOff val="40000"/>
                  </a:schemeClr>
                </a:solidFill>
                <a:latin typeface="Cambria" panose="02040503050406030204" pitchFamily="18" charset="0"/>
                <a:ea typeface="Cambria" panose="02040503050406030204" pitchFamily="18" charset="0"/>
              </a:rPr>
              <a:t>Who predicted earlier events for </a:t>
            </a:r>
            <a:r>
              <a:rPr lang="en-US" b="1" i="1" dirty="0">
                <a:solidFill>
                  <a:schemeClr val="accent2"/>
                </a:solidFill>
                <a:latin typeface="Cambria" panose="02040503050406030204" pitchFamily="18" charset="0"/>
                <a:ea typeface="Cambria" panose="02040503050406030204" pitchFamily="18" charset="0"/>
              </a:rPr>
              <a:t>us</a:t>
            </a:r>
            <a:r>
              <a:rPr lang="en-US" i="1" dirty="0">
                <a:solidFill>
                  <a:schemeClr val="accent2">
                    <a:lumMod val="60000"/>
                    <a:lumOff val="40000"/>
                  </a:schemeClr>
                </a:solidFill>
                <a:latin typeface="Cambria" panose="02040503050406030204" pitchFamily="18" charset="0"/>
                <a:ea typeface="Cambria" panose="02040503050406030204" pitchFamily="18" charset="0"/>
              </a:rPr>
              <a:t>?</a:t>
            </a:r>
            <a:r>
              <a:rPr lang="en-US" dirty="0"/>
              <a:t>” – “</a:t>
            </a:r>
            <a:r>
              <a:rPr lang="en-US" i="1" dirty="0">
                <a:solidFill>
                  <a:schemeClr val="accent2">
                    <a:lumMod val="60000"/>
                    <a:lumOff val="40000"/>
                  </a:schemeClr>
                </a:solidFill>
                <a:latin typeface="Cambria" panose="02040503050406030204" pitchFamily="18" charset="0"/>
                <a:ea typeface="Cambria" panose="02040503050406030204" pitchFamily="18" charset="0"/>
              </a:rPr>
              <a:t>us</a:t>
            </a:r>
            <a:r>
              <a:rPr lang="en-US" dirty="0"/>
              <a:t>” here refers to the LORD and those assembled in his court. </a:t>
            </a:r>
          </a:p>
          <a:p>
            <a:r>
              <a:rPr lang="en-US" dirty="0"/>
              <a:t>This is a call for those gods (as represented by the nations who worship them) to “</a:t>
            </a:r>
            <a:r>
              <a:rPr lang="en-US" i="1" dirty="0">
                <a:solidFill>
                  <a:schemeClr val="accent2">
                    <a:lumMod val="60000"/>
                    <a:lumOff val="40000"/>
                  </a:schemeClr>
                </a:solidFill>
                <a:latin typeface="Cambria" panose="02040503050406030204" pitchFamily="18" charset="0"/>
                <a:ea typeface="Cambria" panose="02040503050406030204" pitchFamily="18" charset="0"/>
              </a:rPr>
              <a:t>produce their </a:t>
            </a:r>
            <a:r>
              <a:rPr lang="en-US" b="1" i="1" dirty="0">
                <a:solidFill>
                  <a:schemeClr val="accent2"/>
                </a:solidFill>
                <a:latin typeface="Cambria" panose="02040503050406030204" pitchFamily="18" charset="0"/>
                <a:ea typeface="Cambria" panose="02040503050406030204" pitchFamily="18" charset="0"/>
              </a:rPr>
              <a:t>witnesses</a:t>
            </a:r>
            <a:r>
              <a:rPr lang="en-US" dirty="0"/>
              <a:t>” – “</a:t>
            </a:r>
            <a:r>
              <a:rPr lang="en-US" i="1" dirty="0">
                <a:solidFill>
                  <a:schemeClr val="accent2">
                    <a:lumMod val="60000"/>
                    <a:lumOff val="40000"/>
                  </a:schemeClr>
                </a:solidFill>
                <a:latin typeface="Cambria" panose="02040503050406030204" pitchFamily="18" charset="0"/>
                <a:ea typeface="Cambria" panose="02040503050406030204" pitchFamily="18" charset="0"/>
              </a:rPr>
              <a:t>witnesses</a:t>
            </a:r>
            <a:r>
              <a:rPr lang="en-US" dirty="0"/>
              <a:t>” who are competent to substantiate any claims that these gods had made predictions that were genuinely fulfilled. </a:t>
            </a:r>
          </a:p>
          <a:p>
            <a:r>
              <a:rPr lang="en-US" dirty="0"/>
              <a:t>“</a:t>
            </a:r>
            <a:r>
              <a:rPr lang="en-US" i="1" dirty="0">
                <a:solidFill>
                  <a:schemeClr val="accent2">
                    <a:lumMod val="60000"/>
                    <a:lumOff val="40000"/>
                  </a:schemeClr>
                </a:solidFill>
                <a:latin typeface="Cambria" panose="02040503050406030204" pitchFamily="18" charset="0"/>
                <a:ea typeface="Cambria" panose="02040503050406030204" pitchFamily="18" charset="0"/>
              </a:rPr>
              <a:t>let </a:t>
            </a:r>
            <a:r>
              <a:rPr lang="en-US" b="1" i="1" dirty="0">
                <a:solidFill>
                  <a:schemeClr val="accent2"/>
                </a:solidFill>
                <a:latin typeface="Cambria" panose="02040503050406030204" pitchFamily="18" charset="0"/>
                <a:ea typeface="Cambria" panose="02040503050406030204" pitchFamily="18" charset="0"/>
              </a:rPr>
              <a:t>them</a:t>
            </a:r>
            <a:r>
              <a:rPr lang="en-US" i="1" dirty="0">
                <a:solidFill>
                  <a:schemeClr val="accent2">
                    <a:lumMod val="60000"/>
                    <a:lumOff val="40000"/>
                  </a:schemeClr>
                </a:solidFill>
                <a:latin typeface="Cambria" panose="02040503050406030204" pitchFamily="18" charset="0"/>
                <a:ea typeface="Cambria" panose="02040503050406030204" pitchFamily="18" charset="0"/>
              </a:rPr>
              <a:t> listen</a:t>
            </a:r>
            <a:r>
              <a:rPr lang="en-US" dirty="0"/>
              <a:t>” –  “</a:t>
            </a:r>
            <a:r>
              <a:rPr lang="en-US" i="1" dirty="0">
                <a:solidFill>
                  <a:schemeClr val="accent2">
                    <a:lumMod val="60000"/>
                    <a:lumOff val="40000"/>
                  </a:schemeClr>
                </a:solidFill>
                <a:latin typeface="Cambria" panose="02040503050406030204" pitchFamily="18" charset="0"/>
                <a:ea typeface="Cambria" panose="02040503050406030204" pitchFamily="18" charset="0"/>
              </a:rPr>
              <a:t>them</a:t>
            </a:r>
            <a:r>
              <a:rPr lang="en-US" dirty="0"/>
              <a:t>” refers to the assembled nations who are expected to assess the evidence that is being presented to the “court”.</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a:defRPr/>
            </a:pPr>
            <a:r>
              <a:rPr lang="en-US" sz="1800" dirty="0">
                <a:solidFill>
                  <a:prstClr val="white"/>
                </a:solidFill>
              </a:rPr>
              <a:t>Mackay, John L. – </a:t>
            </a:r>
            <a:r>
              <a:rPr lang="en-US" sz="1800" i="1" dirty="0">
                <a:solidFill>
                  <a:prstClr val="white"/>
                </a:solidFill>
              </a:rPr>
              <a:t>A Study Commentary on Isaiah Volume 2: Chapters 40-66 </a:t>
            </a:r>
            <a:r>
              <a:rPr lang="en-US" sz="1800" dirty="0">
                <a:solidFill>
                  <a:prstClr val="white"/>
                </a:solidFill>
              </a:rPr>
              <a:t>– </a:t>
            </a:r>
            <a:r>
              <a:rPr lang="en-US" sz="1800" dirty="0">
                <a:solidFill>
                  <a:schemeClr val="bg1"/>
                </a:solidFill>
              </a:rPr>
              <a:t>pp. 116–117</a:t>
            </a:r>
          </a:p>
        </p:txBody>
      </p:sp>
    </p:spTree>
    <p:extLst>
      <p:ext uri="{BB962C8B-B14F-4D97-AF65-F5344CB8AC3E}">
        <p14:creationId xmlns:p14="http://schemas.microsoft.com/office/powerpoint/2010/main" val="40996909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23027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43:10</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“You are my </a:t>
            </a:r>
            <a:r>
              <a:rPr lang="en-US" sz="2400" i="1" u="none" strike="noStrike" baseline="0" dirty="0">
                <a:solidFill>
                  <a:schemeClr val="accent2"/>
                </a:solidFill>
                <a:latin typeface="Cambria" panose="02040503050406030204" pitchFamily="18" charset="0"/>
                <a:ea typeface="Cambria" panose="02040503050406030204" pitchFamily="18" charset="0"/>
              </a:rPr>
              <a:t>witnesses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says the LORD, “my servant whom I have chosen so that you may consider and believe in me, and understand that I am he. No god was formed before me, and none will outlive me.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429789"/>
            <a:ext cx="8706423" cy="5008419"/>
          </a:xfrm>
        </p:spPr>
        <p:txBody>
          <a:bodyPr>
            <a:normAutofit fontScale="92500" lnSpcReduction="20000"/>
          </a:bodyPr>
          <a:lstStyle/>
          <a:p>
            <a:r>
              <a:rPr lang="en-US" dirty="0"/>
              <a:t> Here the trial advances to a place where all those challenging God’s honor have failed to make their case –  apparently, “</a:t>
            </a:r>
            <a:r>
              <a:rPr lang="en-US" i="1" dirty="0">
                <a:solidFill>
                  <a:schemeClr val="accent2">
                    <a:lumMod val="60000"/>
                    <a:lumOff val="40000"/>
                  </a:schemeClr>
                </a:solidFill>
                <a:latin typeface="Cambria" panose="02040503050406030204" pitchFamily="18" charset="0"/>
                <a:ea typeface="Cambria" panose="02040503050406030204" pitchFamily="18" charset="0"/>
              </a:rPr>
              <a:t>witnesses</a:t>
            </a:r>
            <a:r>
              <a:rPr lang="en-US" dirty="0"/>
              <a:t>” for the opposition were nowhere to be found. </a:t>
            </a:r>
          </a:p>
          <a:p>
            <a:r>
              <a:rPr lang="en-US" dirty="0"/>
              <a:t>Therefore the LORD now moves the trial on to its proper conclusion. </a:t>
            </a:r>
          </a:p>
          <a:p>
            <a:r>
              <a:rPr lang="en-US" dirty="0"/>
              <a:t>The LORD </a:t>
            </a:r>
            <a:r>
              <a:rPr lang="en-US" b="1" i="1" dirty="0"/>
              <a:t>does</a:t>
            </a:r>
            <a:r>
              <a:rPr lang="en-US" dirty="0"/>
              <a:t> have “</a:t>
            </a:r>
            <a:r>
              <a:rPr lang="en-US" i="1" dirty="0">
                <a:solidFill>
                  <a:schemeClr val="accent2">
                    <a:lumMod val="60000"/>
                    <a:lumOff val="40000"/>
                  </a:schemeClr>
                </a:solidFill>
                <a:latin typeface="Cambria" panose="02040503050406030204" pitchFamily="18" charset="0"/>
                <a:ea typeface="Cambria" panose="02040503050406030204" pitchFamily="18" charset="0"/>
              </a:rPr>
              <a:t>witnesses</a:t>
            </a:r>
            <a:r>
              <a:rPr lang="en-US" dirty="0"/>
              <a:t>” – his own people from the nation of Israel. </a:t>
            </a:r>
          </a:p>
          <a:p>
            <a:r>
              <a:rPr lang="en-US" dirty="0"/>
              <a:t>Israel is </a:t>
            </a:r>
            <a:r>
              <a:rPr lang="en-US" b="1" i="1" dirty="0"/>
              <a:t>not</a:t>
            </a:r>
            <a:r>
              <a:rPr lang="en-US" dirty="0"/>
              <a:t> a mighty worldly power capable of dominating other nations. </a:t>
            </a:r>
          </a:p>
          <a:p>
            <a:r>
              <a:rPr lang="en-US" dirty="0"/>
              <a:t>But she is to be a witness to what God has done for her, a witness by her very existence and a witness by the </a:t>
            </a:r>
            <a:r>
              <a:rPr lang="en-US" b="1" i="1" dirty="0"/>
              <a:t>testimony</a:t>
            </a:r>
            <a:r>
              <a:rPr lang="en-US" dirty="0"/>
              <a:t> that she can give of all that has happened. </a:t>
            </a:r>
          </a:p>
          <a:p>
            <a:endParaRPr lang="en-US" dirty="0"/>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Leupold, H. C. Exposition of Isaiah, Volume 2 (p. 84)</a:t>
            </a:r>
          </a:p>
        </p:txBody>
      </p:sp>
    </p:spTree>
    <p:extLst>
      <p:ext uri="{BB962C8B-B14F-4D97-AF65-F5344CB8AC3E}">
        <p14:creationId xmlns:p14="http://schemas.microsoft.com/office/powerpoint/2010/main" val="40428016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173745</TotalTime>
  <Words>4910</Words>
  <Application>Microsoft Office PowerPoint</Application>
  <PresentationFormat>On-screen Show (4:3)</PresentationFormat>
  <Paragraphs>184</Paragraphs>
  <Slides>28</Slides>
  <Notes>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28</vt:i4>
      </vt:variant>
    </vt:vector>
  </HeadingPairs>
  <TitlesOfParts>
    <vt:vector size="35" baseType="lpstr">
      <vt:lpstr>Arial</vt:lpstr>
      <vt:lpstr>Calibri</vt:lpstr>
      <vt:lpstr>Calibri Light</vt:lpstr>
      <vt:lpstr>Cambria</vt:lpstr>
      <vt:lpstr>Century Gothic</vt:lpstr>
      <vt:lpstr>Office Theme</vt:lpstr>
      <vt:lpstr>2_Office Theme</vt:lpstr>
      <vt:lpstr>Highlights     From the  Book of  Isaiah</vt:lpstr>
      <vt:lpstr>God’s Courtroom Scene (43:8-13)</vt:lpstr>
      <vt:lpstr>God’s Courtroom Scene (43:8-13)</vt:lpstr>
      <vt:lpstr>God’s Courtroom Scene (43:8-13)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Luke’s Use of the Messianic Prophesies in Isaiah</vt:lpstr>
      <vt:lpstr>Luke’s Use of the Messianic Prophesies in Isaiah</vt:lpstr>
      <vt:lpstr>PowerPoint Presentation</vt:lpstr>
      <vt:lpstr>PowerPoint Presentation</vt:lpstr>
      <vt:lpstr>PowerPoint Presentation</vt:lpstr>
      <vt:lpstr>PowerPoint Presentation</vt:lpstr>
      <vt:lpstr>References to the Disciples as Witnesses in the Book of Acts</vt:lpstr>
      <vt:lpstr>References to the Disciples as Witnesses in the Book of Acts</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2331</cp:revision>
  <cp:lastPrinted>2023-12-17T15:03:01Z</cp:lastPrinted>
  <dcterms:created xsi:type="dcterms:W3CDTF">2022-12-04T03:23:23Z</dcterms:created>
  <dcterms:modified xsi:type="dcterms:W3CDTF">2023-12-17T15:08:13Z</dcterms:modified>
</cp:coreProperties>
</file>