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 id="2147483816" r:id="rId2"/>
  </p:sldMasterIdLst>
  <p:notesMasterIdLst>
    <p:notesMasterId r:id="rId36"/>
  </p:notesMasterIdLst>
  <p:handoutMasterIdLst>
    <p:handoutMasterId r:id="rId37"/>
  </p:handoutMasterIdLst>
  <p:sldIdLst>
    <p:sldId id="4644" r:id="rId3"/>
    <p:sldId id="4645" r:id="rId4"/>
    <p:sldId id="4658" r:id="rId5"/>
    <p:sldId id="4647" r:id="rId6"/>
    <p:sldId id="4656" r:id="rId7"/>
    <p:sldId id="4655" r:id="rId8"/>
    <p:sldId id="4687" r:id="rId9"/>
    <p:sldId id="4685" r:id="rId10"/>
    <p:sldId id="4661" r:id="rId11"/>
    <p:sldId id="4662" r:id="rId12"/>
    <p:sldId id="4663" r:id="rId13"/>
    <p:sldId id="4650" r:id="rId14"/>
    <p:sldId id="4664" r:id="rId15"/>
    <p:sldId id="4665" r:id="rId16"/>
    <p:sldId id="4669" r:id="rId17"/>
    <p:sldId id="4668" r:id="rId18"/>
    <p:sldId id="4652" r:id="rId19"/>
    <p:sldId id="4671" r:id="rId20"/>
    <p:sldId id="4672" r:id="rId21"/>
    <p:sldId id="4673" r:id="rId22"/>
    <p:sldId id="4674" r:id="rId23"/>
    <p:sldId id="4675" r:id="rId24"/>
    <p:sldId id="4688" r:id="rId25"/>
    <p:sldId id="4651" r:id="rId26"/>
    <p:sldId id="4677" r:id="rId27"/>
    <p:sldId id="4679" r:id="rId28"/>
    <p:sldId id="4680" r:id="rId29"/>
    <p:sldId id="4681" r:id="rId30"/>
    <p:sldId id="4682" r:id="rId31"/>
    <p:sldId id="4683" r:id="rId32"/>
    <p:sldId id="4684" r:id="rId33"/>
    <p:sldId id="4691" r:id="rId34"/>
    <p:sldId id="4692" r:id="rId35"/>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4B183"/>
    <a:srgbClr val="9999FF"/>
    <a:srgbClr val="000066"/>
    <a:srgbClr val="333399"/>
    <a:srgbClr val="6600FF"/>
    <a:srgbClr val="6600CC"/>
    <a:srgbClr val="0000FF"/>
    <a:srgbClr val="FFF4E7"/>
    <a:srgbClr val="FFF2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06" autoAdjust="0"/>
    <p:restoredTop sz="94636" autoAdjust="0"/>
  </p:normalViewPr>
  <p:slideViewPr>
    <p:cSldViewPr snapToGrid="0">
      <p:cViewPr varScale="1">
        <p:scale>
          <a:sx n="153" d="100"/>
          <a:sy n="153" d="100"/>
        </p:scale>
        <p:origin x="1464" y="232"/>
      </p:cViewPr>
      <p:guideLst/>
    </p:cSldViewPr>
  </p:slideViewPr>
  <p:notesTextViewPr>
    <p:cViewPr>
      <p:scale>
        <a:sx n="1" d="1"/>
        <a:sy n="1" d="1"/>
      </p:scale>
      <p:origin x="0" y="0"/>
    </p:cViewPr>
  </p:notesTextViewPr>
  <p:sorterViewPr>
    <p:cViewPr>
      <p:scale>
        <a:sx n="100" d="100"/>
        <a:sy n="100" d="100"/>
      </p:scale>
      <p:origin x="0" y="-47284"/>
    </p:cViewPr>
  </p:sorterViewPr>
  <p:notesViewPr>
    <p:cSldViewPr snapToGrid="0">
      <p:cViewPr varScale="1">
        <p:scale>
          <a:sx n="122" d="100"/>
          <a:sy n="122" d="100"/>
        </p:scale>
        <p:origin x="493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6D050F2-B705-22B0-17E5-C826B5D73077}"/>
              </a:ext>
            </a:extLst>
          </p:cNvPr>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a:extLst>
              <a:ext uri="{FF2B5EF4-FFF2-40B4-BE49-F238E27FC236}">
                <a16:creationId xmlns:a16="http://schemas.microsoft.com/office/drawing/2014/main" id="{9A68D3AA-DD06-9A33-8DC5-B8D77E9ECFF7}"/>
              </a:ext>
            </a:extLst>
          </p:cNvPr>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9C46CDA2-243C-4BE4-BB8A-CCE78D818377}" type="datetimeFigureOut">
              <a:rPr lang="en-US" smtClean="0"/>
              <a:t>12/30/2023</a:t>
            </a:fld>
            <a:endParaRPr lang="en-US"/>
          </a:p>
        </p:txBody>
      </p:sp>
      <p:sp>
        <p:nvSpPr>
          <p:cNvPr id="4" name="Footer Placeholder 3">
            <a:extLst>
              <a:ext uri="{FF2B5EF4-FFF2-40B4-BE49-F238E27FC236}">
                <a16:creationId xmlns:a16="http://schemas.microsoft.com/office/drawing/2014/main" id="{C3D82612-C319-9F33-BE08-ACC0E330D2D7}"/>
              </a:ext>
            </a:extLst>
          </p:cNvPr>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r>
              <a:rPr lang="en-US"/>
              <a:t>http://purifiedbyfaith.com/Isaiah/Isaiah.htm</a:t>
            </a:r>
          </a:p>
        </p:txBody>
      </p:sp>
      <p:sp>
        <p:nvSpPr>
          <p:cNvPr id="5" name="Slide Number Placeholder 4">
            <a:extLst>
              <a:ext uri="{FF2B5EF4-FFF2-40B4-BE49-F238E27FC236}">
                <a16:creationId xmlns:a16="http://schemas.microsoft.com/office/drawing/2014/main" id="{6D2CB308-4E45-9087-D1EF-880A281B03A3}"/>
              </a:ext>
            </a:extLst>
          </p:cNvPr>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D3B2534E-7144-40B4-918B-7E2BA6B00A45}" type="slidenum">
              <a:rPr lang="en-US" smtClean="0"/>
              <a:t>‹#›</a:t>
            </a:fld>
            <a:endParaRPr lang="en-US"/>
          </a:p>
        </p:txBody>
      </p:sp>
    </p:spTree>
    <p:extLst>
      <p:ext uri="{BB962C8B-B14F-4D97-AF65-F5344CB8AC3E}">
        <p14:creationId xmlns:p14="http://schemas.microsoft.com/office/powerpoint/2010/main" val="204290966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495968A8-64DE-47C8-ACE8-5907827ACF34}" type="datetimeFigureOut">
              <a:rPr lang="en-US" smtClean="0"/>
              <a:t>12/30/2023</a:t>
            </a:fld>
            <a:endParaRPr lang="en-US"/>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r>
              <a:rPr lang="en-US"/>
              <a:t>http://purifiedbyfaith.com/Isaiah/Isaiah.htm</a:t>
            </a:r>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B78FD6F2-DA5A-4383-88C2-0A1D32D7323F}" type="slidenum">
              <a:rPr lang="en-US" smtClean="0"/>
              <a:t>‹#›</a:t>
            </a:fld>
            <a:endParaRPr lang="en-US"/>
          </a:p>
        </p:txBody>
      </p:sp>
    </p:spTree>
    <p:extLst>
      <p:ext uri="{BB962C8B-B14F-4D97-AF65-F5344CB8AC3E}">
        <p14:creationId xmlns:p14="http://schemas.microsoft.com/office/powerpoint/2010/main" val="2536152781"/>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http://purifiedbyfaith.com/Isaiah/Isaiah.htm</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8FD6F2-DA5A-4383-88C2-0A1D32D7323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133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http://purifiedbyfaith.com/Isaiah/Isaiah.htm</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8FD6F2-DA5A-4383-88C2-0A1D32D7323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8331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http://purifiedbyfaith.com/Isaiah/Isaiah.htm</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8FD6F2-DA5A-4383-88C2-0A1D32D7323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1353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2AB77-487A-CC2B-ACF6-94DC113A73E9}"/>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5E1D5E2C-365B-D2DD-CFBE-34511E03293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4D250012-B16C-E6B3-1135-9DDED2153C1C}"/>
              </a:ext>
            </a:extLst>
          </p:cNvPr>
          <p:cNvSpPr>
            <a:spLocks noGrp="1"/>
          </p:cNvSpPr>
          <p:nvPr>
            <p:ph type="dt" sz="half" idx="10"/>
          </p:nvPr>
        </p:nvSpPr>
        <p:spPr>
          <a:xfrm>
            <a:off x="628650" y="6356351"/>
            <a:ext cx="2057400" cy="365125"/>
          </a:xfrm>
          <a:prstGeom prst="rect">
            <a:avLst/>
          </a:prstGeom>
        </p:spPr>
        <p:txBody>
          <a:bodyPr/>
          <a:lstStyle/>
          <a:p>
            <a:fld id="{9F4C82AD-DBC2-4394-8D52-CAB38C445915}" type="datetimeFigureOut">
              <a:rPr lang="en-US" smtClean="0"/>
              <a:t>12/30/2023</a:t>
            </a:fld>
            <a:endParaRPr lang="en-US"/>
          </a:p>
        </p:txBody>
      </p:sp>
      <p:sp>
        <p:nvSpPr>
          <p:cNvPr id="5" name="Footer Placeholder 4">
            <a:extLst>
              <a:ext uri="{FF2B5EF4-FFF2-40B4-BE49-F238E27FC236}">
                <a16:creationId xmlns:a16="http://schemas.microsoft.com/office/drawing/2014/main" id="{F22E8138-1B51-C3C1-A56D-E7378E02A4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C5A051-833C-F097-0163-0DE7828FD56B}"/>
              </a:ext>
            </a:extLst>
          </p:cNvPr>
          <p:cNvSpPr>
            <a:spLocks noGrp="1"/>
          </p:cNvSpPr>
          <p:nvPr>
            <p:ph type="sldNum" sz="quarter" idx="12"/>
          </p:nvPr>
        </p:nvSpPr>
        <p:spPr>
          <a:xfrm>
            <a:off x="6457950" y="6356351"/>
            <a:ext cx="2057400" cy="365125"/>
          </a:xfrm>
          <a:prstGeom prst="rect">
            <a:avLst/>
          </a:prstGeom>
        </p:spPr>
        <p:txBody>
          <a:bodyPr/>
          <a:lstStyle/>
          <a:p>
            <a:fld id="{25B71B97-0AFD-42BC-BA0A-3E971DE8975C}" type="slidenum">
              <a:rPr lang="en-US" smtClean="0"/>
              <a:t>‹#›</a:t>
            </a:fld>
            <a:endParaRPr lang="en-US"/>
          </a:p>
        </p:txBody>
      </p:sp>
    </p:spTree>
    <p:extLst>
      <p:ext uri="{BB962C8B-B14F-4D97-AF65-F5344CB8AC3E}">
        <p14:creationId xmlns:p14="http://schemas.microsoft.com/office/powerpoint/2010/main" val="1644996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B7CDE-6A48-EDB8-49BF-EED5573444F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186AB15-130B-B498-CBA2-F02B539D3AD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785008-485D-300B-FE28-FD64D465CD03}"/>
              </a:ext>
            </a:extLst>
          </p:cNvPr>
          <p:cNvSpPr>
            <a:spLocks noGrp="1"/>
          </p:cNvSpPr>
          <p:nvPr>
            <p:ph type="dt" sz="half" idx="10"/>
          </p:nvPr>
        </p:nvSpPr>
        <p:spPr>
          <a:xfrm>
            <a:off x="628650" y="6356351"/>
            <a:ext cx="2057400" cy="365125"/>
          </a:xfrm>
          <a:prstGeom prst="rect">
            <a:avLst/>
          </a:prstGeom>
        </p:spPr>
        <p:txBody>
          <a:bodyPr/>
          <a:lstStyle/>
          <a:p>
            <a:fld id="{9F4C82AD-DBC2-4394-8D52-CAB38C445915}" type="datetimeFigureOut">
              <a:rPr lang="en-US" smtClean="0"/>
              <a:t>12/30/2023</a:t>
            </a:fld>
            <a:endParaRPr lang="en-US"/>
          </a:p>
        </p:txBody>
      </p:sp>
      <p:sp>
        <p:nvSpPr>
          <p:cNvPr id="5" name="Footer Placeholder 4">
            <a:extLst>
              <a:ext uri="{FF2B5EF4-FFF2-40B4-BE49-F238E27FC236}">
                <a16:creationId xmlns:a16="http://schemas.microsoft.com/office/drawing/2014/main" id="{A104E38C-BF2D-EFB0-F248-4EB5C202B5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ACD659-9E26-5BF8-A5F8-DE8143D9046E}"/>
              </a:ext>
            </a:extLst>
          </p:cNvPr>
          <p:cNvSpPr>
            <a:spLocks noGrp="1"/>
          </p:cNvSpPr>
          <p:nvPr>
            <p:ph type="sldNum" sz="quarter" idx="12"/>
          </p:nvPr>
        </p:nvSpPr>
        <p:spPr>
          <a:xfrm>
            <a:off x="6457950" y="6356351"/>
            <a:ext cx="2057400" cy="365125"/>
          </a:xfrm>
          <a:prstGeom prst="rect">
            <a:avLst/>
          </a:prstGeom>
        </p:spPr>
        <p:txBody>
          <a:bodyPr/>
          <a:lstStyle/>
          <a:p>
            <a:fld id="{25B71B97-0AFD-42BC-BA0A-3E971DE8975C}" type="slidenum">
              <a:rPr lang="en-US" smtClean="0"/>
              <a:t>‹#›</a:t>
            </a:fld>
            <a:endParaRPr lang="en-US"/>
          </a:p>
        </p:txBody>
      </p:sp>
    </p:spTree>
    <p:extLst>
      <p:ext uri="{BB962C8B-B14F-4D97-AF65-F5344CB8AC3E}">
        <p14:creationId xmlns:p14="http://schemas.microsoft.com/office/powerpoint/2010/main" val="4215733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CB24557-7F9A-2497-5FE6-AE81CDD1B28C}"/>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63107AF-F674-233C-8BE3-B93A8819C780}"/>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FF0A74-074B-045E-87F8-F14CA0F55732}"/>
              </a:ext>
            </a:extLst>
          </p:cNvPr>
          <p:cNvSpPr>
            <a:spLocks noGrp="1"/>
          </p:cNvSpPr>
          <p:nvPr>
            <p:ph type="dt" sz="half" idx="10"/>
          </p:nvPr>
        </p:nvSpPr>
        <p:spPr>
          <a:xfrm>
            <a:off x="628650" y="6356351"/>
            <a:ext cx="2057400" cy="365125"/>
          </a:xfrm>
          <a:prstGeom prst="rect">
            <a:avLst/>
          </a:prstGeom>
        </p:spPr>
        <p:txBody>
          <a:bodyPr/>
          <a:lstStyle/>
          <a:p>
            <a:fld id="{9F4C82AD-DBC2-4394-8D52-CAB38C445915}" type="datetimeFigureOut">
              <a:rPr lang="en-US" smtClean="0"/>
              <a:t>12/30/2023</a:t>
            </a:fld>
            <a:endParaRPr lang="en-US"/>
          </a:p>
        </p:txBody>
      </p:sp>
      <p:sp>
        <p:nvSpPr>
          <p:cNvPr id="5" name="Footer Placeholder 4">
            <a:extLst>
              <a:ext uri="{FF2B5EF4-FFF2-40B4-BE49-F238E27FC236}">
                <a16:creationId xmlns:a16="http://schemas.microsoft.com/office/drawing/2014/main" id="{C002A128-B25E-4D40-250D-26BFFE7C36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36E019-3400-0882-28F5-938FC3C5C581}"/>
              </a:ext>
            </a:extLst>
          </p:cNvPr>
          <p:cNvSpPr>
            <a:spLocks noGrp="1"/>
          </p:cNvSpPr>
          <p:nvPr>
            <p:ph type="sldNum" sz="quarter" idx="12"/>
          </p:nvPr>
        </p:nvSpPr>
        <p:spPr>
          <a:xfrm>
            <a:off x="6457950" y="6356351"/>
            <a:ext cx="2057400" cy="365125"/>
          </a:xfrm>
          <a:prstGeom prst="rect">
            <a:avLst/>
          </a:prstGeom>
        </p:spPr>
        <p:txBody>
          <a:bodyPr/>
          <a:lstStyle/>
          <a:p>
            <a:fld id="{25B71B97-0AFD-42BC-BA0A-3E971DE8975C}" type="slidenum">
              <a:rPr lang="en-US" smtClean="0"/>
              <a:t>‹#›</a:t>
            </a:fld>
            <a:endParaRPr lang="en-US"/>
          </a:p>
        </p:txBody>
      </p:sp>
    </p:spTree>
    <p:extLst>
      <p:ext uri="{BB962C8B-B14F-4D97-AF65-F5344CB8AC3E}">
        <p14:creationId xmlns:p14="http://schemas.microsoft.com/office/powerpoint/2010/main" val="30103208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C3684F-6E02-41A5-B07B-A82B4A395C65}" type="datetimeFigureOut">
              <a:rPr lang="en-US" smtClean="0"/>
              <a:t>12/30/2023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17719930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12/30/2023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25200357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t>12/30/2023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3749669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C3684F-6E02-41A5-B07B-A82B4A395C65}" type="datetimeFigureOut">
              <a:rPr lang="en-US" smtClean="0"/>
              <a:t>12/30/2023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14121489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C3684F-6E02-41A5-B07B-A82B4A395C65}" type="datetimeFigureOut">
              <a:rPr lang="en-US" smtClean="0"/>
              <a:t>12/30/2023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4152663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C3684F-6E02-41A5-B07B-A82B4A395C65}" type="datetimeFigureOut">
              <a:rPr lang="en-US" smtClean="0"/>
              <a:t>12/30/2023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9901274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t>12/30/2023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42622759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12/30/2023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3953882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a:gsLst>
            <a:gs pos="0">
              <a:srgbClr val="3D481F"/>
            </a:gs>
            <a:gs pos="100000">
              <a:srgbClr val="334017"/>
            </a:gs>
          </a:gsLst>
          <a:lin ang="108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40CA6-7632-25D4-B48A-BFA8A91319E9}"/>
              </a:ext>
            </a:extLst>
          </p:cNvPr>
          <p:cNvSpPr>
            <a:spLocks noGrp="1"/>
          </p:cNvSpPr>
          <p:nvPr>
            <p:ph type="title"/>
          </p:nvPr>
        </p:nvSpPr>
        <p:spPr>
          <a:xfrm>
            <a:off x="0" y="0"/>
            <a:ext cx="9144000" cy="896145"/>
          </a:xfrm>
        </p:spPr>
        <p:txBody>
          <a:bodyPr>
            <a:normAutofit/>
          </a:bodyPr>
          <a:lstStyle>
            <a:lvl1pPr algn="ctr">
              <a:defRPr sz="4800" b="1">
                <a:solidFill>
                  <a:srgbClr val="FFFF99"/>
                </a:solidFill>
                <a:latin typeface="Century Gothic" panose="020B0502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5435CAD6-6C27-7A82-467E-BD3D43667402}"/>
              </a:ext>
            </a:extLst>
          </p:cNvPr>
          <p:cNvSpPr>
            <a:spLocks noGrp="1"/>
          </p:cNvSpPr>
          <p:nvPr>
            <p:ph idx="1"/>
          </p:nvPr>
        </p:nvSpPr>
        <p:spPr>
          <a:xfrm>
            <a:off x="364975" y="1047832"/>
            <a:ext cx="8449370" cy="5278403"/>
          </a:xfrm>
        </p:spPr>
        <p:txBody>
          <a:bodyPr>
            <a:normAutofit/>
          </a:bodyPr>
          <a:lstStyle>
            <a:lvl1pPr>
              <a:defRPr sz="3200">
                <a:solidFill>
                  <a:schemeClr val="bg1"/>
                </a:solidFill>
              </a:defRPr>
            </a:lvl1pPr>
            <a:lvl2pPr>
              <a:defRPr sz="28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E638947B-5521-3397-C94B-6EDAF3D7E541}"/>
              </a:ext>
            </a:extLst>
          </p:cNvPr>
          <p:cNvSpPr>
            <a:spLocks noGrp="1"/>
          </p:cNvSpPr>
          <p:nvPr>
            <p:ph type="ftr" sz="quarter" idx="11"/>
          </p:nvPr>
        </p:nvSpPr>
        <p:spPr>
          <a:xfrm>
            <a:off x="0" y="6492875"/>
            <a:ext cx="9144000" cy="365125"/>
          </a:xfrm>
        </p:spPr>
        <p:txBody>
          <a:bodyPr/>
          <a:lstStyle>
            <a:lvl1pPr algn="l">
              <a:defRPr sz="1800">
                <a:solidFill>
                  <a:schemeClr val="bg1"/>
                </a:solidFill>
              </a:defRPr>
            </a:lvl1pPr>
          </a:lstStyle>
          <a:p>
            <a:r>
              <a:rPr lang="en-US"/>
              <a:t>Footer</a:t>
            </a:r>
            <a:endParaRPr lang="en-US" dirty="0"/>
          </a:p>
        </p:txBody>
      </p:sp>
    </p:spTree>
    <p:extLst>
      <p:ext uri="{BB962C8B-B14F-4D97-AF65-F5344CB8AC3E}">
        <p14:creationId xmlns:p14="http://schemas.microsoft.com/office/powerpoint/2010/main" val="12133011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12/30/2023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9538379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12/30/2023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2009123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12/30/2023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2791491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EFDE3-4C31-932F-C15E-1ACF814F1020}"/>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97C8FBD2-43D8-4C19-977D-583994355495}"/>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4AD6EDB-B552-2B48-2A4B-ACF1F1B6E50B}"/>
              </a:ext>
            </a:extLst>
          </p:cNvPr>
          <p:cNvSpPr>
            <a:spLocks noGrp="1"/>
          </p:cNvSpPr>
          <p:nvPr>
            <p:ph type="dt" sz="half" idx="10"/>
          </p:nvPr>
        </p:nvSpPr>
        <p:spPr>
          <a:xfrm>
            <a:off x="628650" y="6356351"/>
            <a:ext cx="2057400" cy="365125"/>
          </a:xfrm>
          <a:prstGeom prst="rect">
            <a:avLst/>
          </a:prstGeom>
        </p:spPr>
        <p:txBody>
          <a:bodyPr/>
          <a:lstStyle/>
          <a:p>
            <a:fld id="{9F4C82AD-DBC2-4394-8D52-CAB38C445915}" type="datetimeFigureOut">
              <a:rPr lang="en-US" smtClean="0"/>
              <a:t>12/30/2023</a:t>
            </a:fld>
            <a:endParaRPr lang="en-US"/>
          </a:p>
        </p:txBody>
      </p:sp>
      <p:sp>
        <p:nvSpPr>
          <p:cNvPr id="5" name="Footer Placeholder 4">
            <a:extLst>
              <a:ext uri="{FF2B5EF4-FFF2-40B4-BE49-F238E27FC236}">
                <a16:creationId xmlns:a16="http://schemas.microsoft.com/office/drawing/2014/main" id="{AEE4F342-91BE-6EEE-8ADC-741967A156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F84FE7-5F44-3368-149B-B9651396EE0E}"/>
              </a:ext>
            </a:extLst>
          </p:cNvPr>
          <p:cNvSpPr>
            <a:spLocks noGrp="1"/>
          </p:cNvSpPr>
          <p:nvPr>
            <p:ph type="sldNum" sz="quarter" idx="12"/>
          </p:nvPr>
        </p:nvSpPr>
        <p:spPr>
          <a:xfrm>
            <a:off x="6457950" y="6356351"/>
            <a:ext cx="2057400" cy="365125"/>
          </a:xfrm>
          <a:prstGeom prst="rect">
            <a:avLst/>
          </a:prstGeom>
        </p:spPr>
        <p:txBody>
          <a:bodyPr/>
          <a:lstStyle/>
          <a:p>
            <a:fld id="{25B71B97-0AFD-42BC-BA0A-3E971DE8975C}" type="slidenum">
              <a:rPr lang="en-US" smtClean="0"/>
              <a:t>‹#›</a:t>
            </a:fld>
            <a:endParaRPr lang="en-US"/>
          </a:p>
        </p:txBody>
      </p:sp>
    </p:spTree>
    <p:extLst>
      <p:ext uri="{BB962C8B-B14F-4D97-AF65-F5344CB8AC3E}">
        <p14:creationId xmlns:p14="http://schemas.microsoft.com/office/powerpoint/2010/main" val="3592309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D7404-C9B0-1AE3-C397-FAAA137F7F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94BD34-B193-A1C3-51DA-AF91DC2CCBDC}"/>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AB51081-C60F-DED8-2436-24B862136439}"/>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CBFBB94-90A8-F8FC-967B-84DB0A7B4295}"/>
              </a:ext>
            </a:extLst>
          </p:cNvPr>
          <p:cNvSpPr>
            <a:spLocks noGrp="1"/>
          </p:cNvSpPr>
          <p:nvPr>
            <p:ph type="dt" sz="half" idx="10"/>
          </p:nvPr>
        </p:nvSpPr>
        <p:spPr>
          <a:xfrm>
            <a:off x="628650" y="6356351"/>
            <a:ext cx="2057400" cy="365125"/>
          </a:xfrm>
          <a:prstGeom prst="rect">
            <a:avLst/>
          </a:prstGeom>
        </p:spPr>
        <p:txBody>
          <a:bodyPr/>
          <a:lstStyle/>
          <a:p>
            <a:fld id="{9F4C82AD-DBC2-4394-8D52-CAB38C445915}" type="datetimeFigureOut">
              <a:rPr lang="en-US" smtClean="0"/>
              <a:t>12/30/2023</a:t>
            </a:fld>
            <a:endParaRPr lang="en-US"/>
          </a:p>
        </p:txBody>
      </p:sp>
      <p:sp>
        <p:nvSpPr>
          <p:cNvPr id="6" name="Footer Placeholder 5">
            <a:extLst>
              <a:ext uri="{FF2B5EF4-FFF2-40B4-BE49-F238E27FC236}">
                <a16:creationId xmlns:a16="http://schemas.microsoft.com/office/drawing/2014/main" id="{700EE73D-3696-BECE-C8B3-4D5DE43FAA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BE6DE2-C09A-F5BD-2960-7EB53FAD0660}"/>
              </a:ext>
            </a:extLst>
          </p:cNvPr>
          <p:cNvSpPr>
            <a:spLocks noGrp="1"/>
          </p:cNvSpPr>
          <p:nvPr>
            <p:ph type="sldNum" sz="quarter" idx="12"/>
          </p:nvPr>
        </p:nvSpPr>
        <p:spPr>
          <a:xfrm>
            <a:off x="6457950" y="6356351"/>
            <a:ext cx="2057400" cy="365125"/>
          </a:xfrm>
          <a:prstGeom prst="rect">
            <a:avLst/>
          </a:prstGeom>
        </p:spPr>
        <p:txBody>
          <a:bodyPr/>
          <a:lstStyle/>
          <a:p>
            <a:fld id="{25B71B97-0AFD-42BC-BA0A-3E971DE8975C}" type="slidenum">
              <a:rPr lang="en-US" smtClean="0"/>
              <a:t>‹#›</a:t>
            </a:fld>
            <a:endParaRPr lang="en-US"/>
          </a:p>
        </p:txBody>
      </p:sp>
    </p:spTree>
    <p:extLst>
      <p:ext uri="{BB962C8B-B14F-4D97-AF65-F5344CB8AC3E}">
        <p14:creationId xmlns:p14="http://schemas.microsoft.com/office/powerpoint/2010/main" val="26205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74CCA-7B59-179B-85D3-4D30970FE9B1}"/>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7CAA025-89AA-816C-2BCF-30160B3E999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0655EB38-B8D4-6F57-912F-254232804469}"/>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6909745-13BC-AD72-660A-7C76352CE4C8}"/>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7DCE41B4-D4B3-68FD-B42C-5F8701719B9C}"/>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E6C55AD-B154-C65C-B81E-B7A9F198C462}"/>
              </a:ext>
            </a:extLst>
          </p:cNvPr>
          <p:cNvSpPr>
            <a:spLocks noGrp="1"/>
          </p:cNvSpPr>
          <p:nvPr>
            <p:ph type="dt" sz="half" idx="10"/>
          </p:nvPr>
        </p:nvSpPr>
        <p:spPr>
          <a:xfrm>
            <a:off x="628650" y="6356351"/>
            <a:ext cx="2057400" cy="365125"/>
          </a:xfrm>
          <a:prstGeom prst="rect">
            <a:avLst/>
          </a:prstGeom>
        </p:spPr>
        <p:txBody>
          <a:bodyPr/>
          <a:lstStyle/>
          <a:p>
            <a:fld id="{9F4C82AD-DBC2-4394-8D52-CAB38C445915}" type="datetimeFigureOut">
              <a:rPr lang="en-US" smtClean="0"/>
              <a:t>12/30/2023</a:t>
            </a:fld>
            <a:endParaRPr lang="en-US"/>
          </a:p>
        </p:txBody>
      </p:sp>
      <p:sp>
        <p:nvSpPr>
          <p:cNvPr id="8" name="Footer Placeholder 7">
            <a:extLst>
              <a:ext uri="{FF2B5EF4-FFF2-40B4-BE49-F238E27FC236}">
                <a16:creationId xmlns:a16="http://schemas.microsoft.com/office/drawing/2014/main" id="{A8AAD716-F2EA-9743-B03F-56A781D6B2D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1959F30-DB59-6E43-0343-E63D131464A5}"/>
              </a:ext>
            </a:extLst>
          </p:cNvPr>
          <p:cNvSpPr>
            <a:spLocks noGrp="1"/>
          </p:cNvSpPr>
          <p:nvPr>
            <p:ph type="sldNum" sz="quarter" idx="12"/>
          </p:nvPr>
        </p:nvSpPr>
        <p:spPr>
          <a:xfrm>
            <a:off x="6457950" y="6356351"/>
            <a:ext cx="2057400" cy="365125"/>
          </a:xfrm>
          <a:prstGeom prst="rect">
            <a:avLst/>
          </a:prstGeom>
        </p:spPr>
        <p:txBody>
          <a:bodyPr/>
          <a:lstStyle/>
          <a:p>
            <a:fld id="{25B71B97-0AFD-42BC-BA0A-3E971DE8975C}" type="slidenum">
              <a:rPr lang="en-US" smtClean="0"/>
              <a:t>‹#›</a:t>
            </a:fld>
            <a:endParaRPr lang="en-US"/>
          </a:p>
        </p:txBody>
      </p:sp>
    </p:spTree>
    <p:extLst>
      <p:ext uri="{BB962C8B-B14F-4D97-AF65-F5344CB8AC3E}">
        <p14:creationId xmlns:p14="http://schemas.microsoft.com/office/powerpoint/2010/main" val="1549639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51379-91C6-EADA-843E-AAF82B2EF0D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35EB847-734C-2F82-8FFB-9757D1FC7EA5}"/>
              </a:ext>
            </a:extLst>
          </p:cNvPr>
          <p:cNvSpPr>
            <a:spLocks noGrp="1"/>
          </p:cNvSpPr>
          <p:nvPr>
            <p:ph type="dt" sz="half" idx="10"/>
          </p:nvPr>
        </p:nvSpPr>
        <p:spPr>
          <a:xfrm>
            <a:off x="628650" y="6356351"/>
            <a:ext cx="2057400" cy="365125"/>
          </a:xfrm>
          <a:prstGeom prst="rect">
            <a:avLst/>
          </a:prstGeom>
        </p:spPr>
        <p:txBody>
          <a:bodyPr/>
          <a:lstStyle/>
          <a:p>
            <a:fld id="{9F4C82AD-DBC2-4394-8D52-CAB38C445915}" type="datetimeFigureOut">
              <a:rPr lang="en-US" smtClean="0"/>
              <a:t>12/30/2023</a:t>
            </a:fld>
            <a:endParaRPr lang="en-US"/>
          </a:p>
        </p:txBody>
      </p:sp>
      <p:sp>
        <p:nvSpPr>
          <p:cNvPr id="4" name="Footer Placeholder 3">
            <a:extLst>
              <a:ext uri="{FF2B5EF4-FFF2-40B4-BE49-F238E27FC236}">
                <a16:creationId xmlns:a16="http://schemas.microsoft.com/office/drawing/2014/main" id="{A8D90EAD-B22D-0ADA-9985-3A4081C24B7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0E7D041-5C2D-6229-D4E9-5EF75A18AB2B}"/>
              </a:ext>
            </a:extLst>
          </p:cNvPr>
          <p:cNvSpPr>
            <a:spLocks noGrp="1"/>
          </p:cNvSpPr>
          <p:nvPr>
            <p:ph type="sldNum" sz="quarter" idx="12"/>
          </p:nvPr>
        </p:nvSpPr>
        <p:spPr>
          <a:xfrm>
            <a:off x="6457950" y="6356351"/>
            <a:ext cx="2057400" cy="365125"/>
          </a:xfrm>
          <a:prstGeom prst="rect">
            <a:avLst/>
          </a:prstGeom>
        </p:spPr>
        <p:txBody>
          <a:bodyPr/>
          <a:lstStyle/>
          <a:p>
            <a:fld id="{25B71B97-0AFD-42BC-BA0A-3E971DE8975C}" type="slidenum">
              <a:rPr lang="en-US" smtClean="0"/>
              <a:t>‹#›</a:t>
            </a:fld>
            <a:endParaRPr lang="en-US"/>
          </a:p>
        </p:txBody>
      </p:sp>
    </p:spTree>
    <p:extLst>
      <p:ext uri="{BB962C8B-B14F-4D97-AF65-F5344CB8AC3E}">
        <p14:creationId xmlns:p14="http://schemas.microsoft.com/office/powerpoint/2010/main" val="1964586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D377EE-D810-B322-03EF-4A5E9735506D}"/>
              </a:ext>
            </a:extLst>
          </p:cNvPr>
          <p:cNvSpPr>
            <a:spLocks noGrp="1"/>
          </p:cNvSpPr>
          <p:nvPr>
            <p:ph type="dt" sz="half" idx="10"/>
          </p:nvPr>
        </p:nvSpPr>
        <p:spPr>
          <a:xfrm>
            <a:off x="628650" y="6356351"/>
            <a:ext cx="2057400" cy="365125"/>
          </a:xfrm>
          <a:prstGeom prst="rect">
            <a:avLst/>
          </a:prstGeom>
        </p:spPr>
        <p:txBody>
          <a:bodyPr/>
          <a:lstStyle/>
          <a:p>
            <a:fld id="{9F4C82AD-DBC2-4394-8D52-CAB38C445915}" type="datetimeFigureOut">
              <a:rPr lang="en-US" smtClean="0"/>
              <a:t>12/30/2023</a:t>
            </a:fld>
            <a:endParaRPr lang="en-US"/>
          </a:p>
        </p:txBody>
      </p:sp>
      <p:sp>
        <p:nvSpPr>
          <p:cNvPr id="3" name="Footer Placeholder 2">
            <a:extLst>
              <a:ext uri="{FF2B5EF4-FFF2-40B4-BE49-F238E27FC236}">
                <a16:creationId xmlns:a16="http://schemas.microsoft.com/office/drawing/2014/main" id="{1C9BDFDF-E4CC-0BE1-9686-85C9A5AEC5E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E373F9B-9295-EFC5-72C6-AEE3AA04C391}"/>
              </a:ext>
            </a:extLst>
          </p:cNvPr>
          <p:cNvSpPr>
            <a:spLocks noGrp="1"/>
          </p:cNvSpPr>
          <p:nvPr>
            <p:ph type="sldNum" sz="quarter" idx="12"/>
          </p:nvPr>
        </p:nvSpPr>
        <p:spPr>
          <a:xfrm>
            <a:off x="6457950" y="6356351"/>
            <a:ext cx="2057400" cy="365125"/>
          </a:xfrm>
          <a:prstGeom prst="rect">
            <a:avLst/>
          </a:prstGeom>
        </p:spPr>
        <p:txBody>
          <a:bodyPr/>
          <a:lstStyle/>
          <a:p>
            <a:fld id="{25B71B97-0AFD-42BC-BA0A-3E971DE8975C}" type="slidenum">
              <a:rPr lang="en-US" smtClean="0"/>
              <a:t>‹#›</a:t>
            </a:fld>
            <a:endParaRPr lang="en-US"/>
          </a:p>
        </p:txBody>
      </p:sp>
    </p:spTree>
    <p:extLst>
      <p:ext uri="{BB962C8B-B14F-4D97-AF65-F5344CB8AC3E}">
        <p14:creationId xmlns:p14="http://schemas.microsoft.com/office/powerpoint/2010/main" val="741451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BF13F-C5E7-411E-3139-66D2B2F92A2E}"/>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02B1C6DE-6BDC-754B-1030-90000660C0C4}"/>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CCDC634-E992-FFC7-5E95-C09E32FCCC8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FFF0504-E538-AEA6-DA07-85DE0B2BC16F}"/>
              </a:ext>
            </a:extLst>
          </p:cNvPr>
          <p:cNvSpPr>
            <a:spLocks noGrp="1"/>
          </p:cNvSpPr>
          <p:nvPr>
            <p:ph type="dt" sz="half" idx="10"/>
          </p:nvPr>
        </p:nvSpPr>
        <p:spPr>
          <a:xfrm>
            <a:off x="628650" y="6356351"/>
            <a:ext cx="2057400" cy="365125"/>
          </a:xfrm>
          <a:prstGeom prst="rect">
            <a:avLst/>
          </a:prstGeom>
        </p:spPr>
        <p:txBody>
          <a:bodyPr/>
          <a:lstStyle/>
          <a:p>
            <a:fld id="{9F4C82AD-DBC2-4394-8D52-CAB38C445915}" type="datetimeFigureOut">
              <a:rPr lang="en-US" smtClean="0"/>
              <a:t>12/30/2023</a:t>
            </a:fld>
            <a:endParaRPr lang="en-US"/>
          </a:p>
        </p:txBody>
      </p:sp>
      <p:sp>
        <p:nvSpPr>
          <p:cNvPr id="6" name="Footer Placeholder 5">
            <a:extLst>
              <a:ext uri="{FF2B5EF4-FFF2-40B4-BE49-F238E27FC236}">
                <a16:creationId xmlns:a16="http://schemas.microsoft.com/office/drawing/2014/main" id="{5C131B50-9F9E-5E07-2B9E-BA8A162E1D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9E9388-3D8D-5C5E-496D-959ECB0F07A6}"/>
              </a:ext>
            </a:extLst>
          </p:cNvPr>
          <p:cNvSpPr>
            <a:spLocks noGrp="1"/>
          </p:cNvSpPr>
          <p:nvPr>
            <p:ph type="sldNum" sz="quarter" idx="12"/>
          </p:nvPr>
        </p:nvSpPr>
        <p:spPr>
          <a:xfrm>
            <a:off x="6457950" y="6356351"/>
            <a:ext cx="2057400" cy="365125"/>
          </a:xfrm>
          <a:prstGeom prst="rect">
            <a:avLst/>
          </a:prstGeom>
        </p:spPr>
        <p:txBody>
          <a:bodyPr/>
          <a:lstStyle/>
          <a:p>
            <a:fld id="{25B71B97-0AFD-42BC-BA0A-3E971DE8975C}" type="slidenum">
              <a:rPr lang="en-US" smtClean="0"/>
              <a:t>‹#›</a:t>
            </a:fld>
            <a:endParaRPr lang="en-US"/>
          </a:p>
        </p:txBody>
      </p:sp>
    </p:spTree>
    <p:extLst>
      <p:ext uri="{BB962C8B-B14F-4D97-AF65-F5344CB8AC3E}">
        <p14:creationId xmlns:p14="http://schemas.microsoft.com/office/powerpoint/2010/main" val="1885535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8185E-456F-DBF4-01DC-AA58F669C46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FABAC5F3-E8E2-1769-A98E-0D722CCD448F}"/>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C2F77438-FF38-4876-7603-E44DC78FF27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F231DF7-1A17-170B-F324-B4658DEF8622}"/>
              </a:ext>
            </a:extLst>
          </p:cNvPr>
          <p:cNvSpPr>
            <a:spLocks noGrp="1"/>
          </p:cNvSpPr>
          <p:nvPr>
            <p:ph type="dt" sz="half" idx="10"/>
          </p:nvPr>
        </p:nvSpPr>
        <p:spPr>
          <a:xfrm>
            <a:off x="628650" y="6356351"/>
            <a:ext cx="2057400" cy="365125"/>
          </a:xfrm>
          <a:prstGeom prst="rect">
            <a:avLst/>
          </a:prstGeom>
        </p:spPr>
        <p:txBody>
          <a:bodyPr/>
          <a:lstStyle/>
          <a:p>
            <a:fld id="{9F4C82AD-DBC2-4394-8D52-CAB38C445915}" type="datetimeFigureOut">
              <a:rPr lang="en-US" smtClean="0"/>
              <a:t>12/30/2023</a:t>
            </a:fld>
            <a:endParaRPr lang="en-US"/>
          </a:p>
        </p:txBody>
      </p:sp>
      <p:sp>
        <p:nvSpPr>
          <p:cNvPr id="6" name="Footer Placeholder 5">
            <a:extLst>
              <a:ext uri="{FF2B5EF4-FFF2-40B4-BE49-F238E27FC236}">
                <a16:creationId xmlns:a16="http://schemas.microsoft.com/office/drawing/2014/main" id="{7C8B79E2-B300-6A1E-9B9B-B3A6249216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01AC83-6463-B1C9-720A-0A8E9D597830}"/>
              </a:ext>
            </a:extLst>
          </p:cNvPr>
          <p:cNvSpPr>
            <a:spLocks noGrp="1"/>
          </p:cNvSpPr>
          <p:nvPr>
            <p:ph type="sldNum" sz="quarter" idx="12"/>
          </p:nvPr>
        </p:nvSpPr>
        <p:spPr>
          <a:xfrm>
            <a:off x="6457950" y="6356351"/>
            <a:ext cx="2057400" cy="365125"/>
          </a:xfrm>
          <a:prstGeom prst="rect">
            <a:avLst/>
          </a:prstGeom>
        </p:spPr>
        <p:txBody>
          <a:bodyPr/>
          <a:lstStyle/>
          <a:p>
            <a:fld id="{25B71B97-0AFD-42BC-BA0A-3E971DE8975C}" type="slidenum">
              <a:rPr lang="en-US" smtClean="0"/>
              <a:t>‹#›</a:t>
            </a:fld>
            <a:endParaRPr lang="en-US"/>
          </a:p>
        </p:txBody>
      </p:sp>
    </p:spTree>
    <p:extLst>
      <p:ext uri="{BB962C8B-B14F-4D97-AF65-F5344CB8AC3E}">
        <p14:creationId xmlns:p14="http://schemas.microsoft.com/office/powerpoint/2010/main" val="780899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3D481F"/>
            </a:gs>
            <a:gs pos="100000">
              <a:srgbClr val="334017"/>
            </a:gs>
          </a:gsLst>
          <a:lin ang="10800000" scaled="0"/>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6B16CA-9AA2-7FDF-7B0C-5E3786063340}"/>
              </a:ext>
            </a:extLst>
          </p:cNvPr>
          <p:cNvSpPr>
            <a:spLocks noGrp="1"/>
          </p:cNvSpPr>
          <p:nvPr>
            <p:ph type="title"/>
          </p:nvPr>
        </p:nvSpPr>
        <p:spPr>
          <a:xfrm>
            <a:off x="0" y="0"/>
            <a:ext cx="9144000" cy="82021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699A3427-95DE-CABD-A825-2118C7DA8262}"/>
              </a:ext>
            </a:extLst>
          </p:cNvPr>
          <p:cNvSpPr>
            <a:spLocks noGrp="1"/>
          </p:cNvSpPr>
          <p:nvPr>
            <p:ph type="body" idx="1"/>
          </p:nvPr>
        </p:nvSpPr>
        <p:spPr>
          <a:xfrm>
            <a:off x="290410" y="985040"/>
            <a:ext cx="8527860" cy="519192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BD5F239E-E35A-7E8A-F4E8-62FDEE17AACB}"/>
              </a:ext>
            </a:extLst>
          </p:cNvPr>
          <p:cNvSpPr>
            <a:spLocks noGrp="1"/>
          </p:cNvSpPr>
          <p:nvPr>
            <p:ph type="ftr" sz="quarter" idx="3"/>
          </p:nvPr>
        </p:nvSpPr>
        <p:spPr>
          <a:xfrm>
            <a:off x="0" y="6492875"/>
            <a:ext cx="9143999" cy="365125"/>
          </a:xfrm>
          <a:prstGeom prst="rect">
            <a:avLst/>
          </a:prstGeom>
        </p:spPr>
        <p:txBody>
          <a:bodyPr vert="horz" lIns="91440" tIns="45720" rIns="91440" bIns="45720" rtlCol="0" anchor="ctr"/>
          <a:lstStyle>
            <a:lvl1pPr algn="ctr">
              <a:defRPr sz="1800">
                <a:solidFill>
                  <a:schemeClr val="bg1"/>
                </a:solidFill>
              </a:defRPr>
            </a:lvl1pPr>
          </a:lstStyle>
          <a:p>
            <a:endParaRPr lang="en-US" dirty="0"/>
          </a:p>
        </p:txBody>
      </p:sp>
    </p:spTree>
    <p:extLst>
      <p:ext uri="{BB962C8B-B14F-4D97-AF65-F5344CB8AC3E}">
        <p14:creationId xmlns:p14="http://schemas.microsoft.com/office/powerpoint/2010/main" val="341227461"/>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defTabSz="685800" rtl="0" eaLnBrk="1" latinLnBrk="0" hangingPunct="1">
        <a:lnSpc>
          <a:spcPct val="90000"/>
        </a:lnSpc>
        <a:spcBef>
          <a:spcPct val="0"/>
        </a:spcBef>
        <a:buNone/>
        <a:defRPr sz="5400" b="1" kern="1200">
          <a:solidFill>
            <a:srgbClr val="FFFF99"/>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320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80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t>12/30/2023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t>‹#›</a:t>
            </a:fld>
            <a:endParaRPr lang="en-US"/>
          </a:p>
        </p:txBody>
      </p:sp>
    </p:spTree>
    <p:extLst>
      <p:ext uri="{BB962C8B-B14F-4D97-AF65-F5344CB8AC3E}">
        <p14:creationId xmlns:p14="http://schemas.microsoft.com/office/powerpoint/2010/main" val="389328123"/>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wikiart.org/en/ernest-meissonier/isaiah" TargetMode="External"/><Relationship Id="rId2" Type="http://schemas.openxmlformats.org/officeDocument/2006/relationships/image" Target="../media/image1.jpg"/><Relationship Id="rId1" Type="http://schemas.openxmlformats.org/officeDocument/2006/relationships/slideLayout" Target="../slideLayouts/slideLayout17.xml"/><Relationship Id="rId4" Type="http://schemas.openxmlformats.org/officeDocument/2006/relationships/hyperlink" Target="http://www.purifiedbyfaith.com/Isaiah/Hebrews.ht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7.xml"/><Relationship Id="rId1" Type="http://schemas.openxmlformats.org/officeDocument/2006/relationships/themeOverride" Target="../theme/themeOverride1.xml"/><Relationship Id="rId4" Type="http://schemas.openxmlformats.org/officeDocument/2006/relationships/hyperlink" Target="https://www.weareteachers.com/moving-beyond-classroom-discussions/"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2.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3.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42644EB-3F5F-EA2D-2D0C-28D56C902C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7" y="0"/>
            <a:ext cx="9136766" cy="6858000"/>
          </a:xfrm>
          <a:prstGeom prst="rect">
            <a:avLst/>
          </a:prstGeom>
        </p:spPr>
      </p:pic>
      <p:sp>
        <p:nvSpPr>
          <p:cNvPr id="7" name="Title 6">
            <a:extLst>
              <a:ext uri="{FF2B5EF4-FFF2-40B4-BE49-F238E27FC236}">
                <a16:creationId xmlns:a16="http://schemas.microsoft.com/office/drawing/2014/main" id="{54AB2C89-0599-CA33-72B1-16350A6720C9}"/>
              </a:ext>
            </a:extLst>
          </p:cNvPr>
          <p:cNvSpPr>
            <a:spLocks noGrp="1"/>
          </p:cNvSpPr>
          <p:nvPr>
            <p:ph type="title"/>
          </p:nvPr>
        </p:nvSpPr>
        <p:spPr>
          <a:xfrm>
            <a:off x="4816829" y="0"/>
            <a:ext cx="4219106" cy="4733886"/>
          </a:xfrm>
          <a:effectLst/>
        </p:spPr>
        <p:txBody>
          <a:bodyPr>
            <a:noAutofit/>
          </a:bodyPr>
          <a:lstStyle/>
          <a:p>
            <a:pPr algn="ctr">
              <a:spcBef>
                <a:spcPts val="0"/>
              </a:spcBef>
            </a:pPr>
            <a:r>
              <a:rPr lang="en-US" sz="6600" b="1" dirty="0">
                <a:solidFill>
                  <a:srgbClr val="CC3300"/>
                </a:solidFill>
                <a:effectLst>
                  <a:outerShdw blurRad="25400" dist="38100" dir="2400000" algn="tl" rotWithShape="0">
                    <a:srgbClr val="FFFF99"/>
                  </a:outerShdw>
                </a:effectLst>
                <a:latin typeface="Century Gothic" panose="020B0502020202020204" pitchFamily="34" charset="0"/>
              </a:rPr>
              <a:t>Highlights </a:t>
            </a:r>
            <a:br>
              <a:rPr lang="en-US" sz="6600" b="1" dirty="0">
                <a:solidFill>
                  <a:srgbClr val="CC3300"/>
                </a:solidFill>
                <a:effectLst>
                  <a:outerShdw blurRad="25400" dist="38100" dir="2400000" algn="tl" rotWithShape="0">
                    <a:srgbClr val="FFFF99"/>
                  </a:outerShdw>
                </a:effectLst>
                <a:latin typeface="Century Gothic" panose="020B0502020202020204" pitchFamily="34" charset="0"/>
              </a:rPr>
            </a:br>
            <a:r>
              <a:rPr lang="en-US" sz="800" b="1" dirty="0">
                <a:solidFill>
                  <a:srgbClr val="CC3300"/>
                </a:solidFill>
                <a:effectLst>
                  <a:outerShdw blurRad="25400" dist="38100" dir="2400000" algn="tl" rotWithShape="0">
                    <a:srgbClr val="FFFF99"/>
                  </a:outerShdw>
                </a:effectLst>
                <a:latin typeface="Century Gothic" panose="020B0502020202020204" pitchFamily="34" charset="0"/>
              </a:rPr>
              <a:t>  </a:t>
            </a:r>
            <a:br>
              <a:rPr lang="en-US" sz="800" b="1" dirty="0">
                <a:solidFill>
                  <a:srgbClr val="CC3300"/>
                </a:solidFill>
                <a:effectLst>
                  <a:outerShdw blurRad="25400" dist="38100" dir="2400000" algn="tl" rotWithShape="0">
                    <a:srgbClr val="FFFF99"/>
                  </a:outerShdw>
                </a:effectLst>
                <a:latin typeface="Century Gothic" panose="020B0502020202020204" pitchFamily="34" charset="0"/>
              </a:rPr>
            </a:br>
            <a:r>
              <a:rPr lang="en-US" sz="6600" b="1" dirty="0">
                <a:solidFill>
                  <a:srgbClr val="CC3300"/>
                </a:solidFill>
                <a:effectLst>
                  <a:outerShdw blurRad="25400" dist="38100" dir="2400000" algn="tl" rotWithShape="0">
                    <a:srgbClr val="FFFF99"/>
                  </a:outerShdw>
                </a:effectLst>
                <a:latin typeface="Century Gothic" panose="020B0502020202020204" pitchFamily="34" charset="0"/>
              </a:rPr>
              <a:t>From the </a:t>
            </a:r>
            <a:br>
              <a:rPr lang="en-US" sz="6600" b="1" dirty="0">
                <a:solidFill>
                  <a:srgbClr val="CC3300"/>
                </a:solidFill>
                <a:effectLst>
                  <a:outerShdw blurRad="25400" dist="38100" dir="2400000" algn="tl" rotWithShape="0">
                    <a:srgbClr val="FFFF99"/>
                  </a:outerShdw>
                </a:effectLst>
                <a:latin typeface="Century Gothic" panose="020B0502020202020204" pitchFamily="34" charset="0"/>
              </a:rPr>
            </a:br>
            <a:r>
              <a:rPr lang="en-US" sz="6600" b="1" dirty="0">
                <a:solidFill>
                  <a:srgbClr val="CC3300"/>
                </a:solidFill>
                <a:effectLst>
                  <a:outerShdw blurRad="25400" dist="38100" dir="2400000" algn="tl" rotWithShape="0">
                    <a:srgbClr val="FFFF99"/>
                  </a:outerShdw>
                </a:effectLst>
                <a:latin typeface="Century Gothic" panose="020B0502020202020204" pitchFamily="34" charset="0"/>
              </a:rPr>
              <a:t>Book of </a:t>
            </a:r>
            <a:br>
              <a:rPr lang="en-US" sz="6600" b="1" dirty="0">
                <a:solidFill>
                  <a:srgbClr val="CC3300"/>
                </a:solidFill>
                <a:effectLst>
                  <a:outerShdw blurRad="25400" dist="38100" dir="2400000" algn="tl" rotWithShape="0">
                    <a:srgbClr val="FFFF99"/>
                  </a:outerShdw>
                </a:effectLst>
                <a:latin typeface="Century Gothic" panose="020B0502020202020204" pitchFamily="34" charset="0"/>
              </a:rPr>
            </a:br>
            <a:r>
              <a:rPr lang="en-US" sz="9600" b="1" dirty="0">
                <a:solidFill>
                  <a:srgbClr val="CC3300"/>
                </a:solidFill>
                <a:effectLst>
                  <a:outerShdw blurRad="25400" dist="38100" dir="2400000" algn="tl" rotWithShape="0">
                    <a:srgbClr val="FFFF99"/>
                  </a:outerShdw>
                </a:effectLst>
                <a:latin typeface="Century Gothic" panose="020B0502020202020204" pitchFamily="34" charset="0"/>
              </a:rPr>
              <a:t>Isaiah</a:t>
            </a:r>
          </a:p>
        </p:txBody>
      </p:sp>
      <p:sp>
        <p:nvSpPr>
          <p:cNvPr id="10" name="TextBox 9">
            <a:extLst>
              <a:ext uri="{FF2B5EF4-FFF2-40B4-BE49-F238E27FC236}">
                <a16:creationId xmlns:a16="http://schemas.microsoft.com/office/drawing/2014/main" id="{D7E56C7F-388E-A031-CB9B-C90A23AC59B5}"/>
              </a:ext>
            </a:extLst>
          </p:cNvPr>
          <p:cNvSpPr txBox="1"/>
          <p:nvPr/>
        </p:nvSpPr>
        <p:spPr>
          <a:xfrm>
            <a:off x="4921277" y="6550223"/>
            <a:ext cx="421910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70AD47">
                    <a:lumMod val="60000"/>
                    <a:lumOff val="40000"/>
                  </a:srgbClr>
                </a:solidFill>
                <a:effectLst/>
                <a:uLnTx/>
                <a:uFillTx/>
                <a:latin typeface="Calibri" panose="020F0502020204030204"/>
                <a:ea typeface="+mn-ea"/>
                <a:cs typeface="+mn-cs"/>
                <a:hlinkClick r:id="rId3"/>
              </a:rPr>
              <a:t>https://www.wikiart.org/en/ernest-meissonier/isaiah</a:t>
            </a:r>
            <a:endParaRPr kumimoji="0" lang="en-US" sz="1400" b="0" i="0" u="none" strike="noStrike" kern="1200" cap="none" spc="0" normalizeH="0" baseline="0" noProof="0" dirty="0">
              <a:ln>
                <a:noFill/>
              </a:ln>
              <a:solidFill>
                <a:srgbClr val="70AD47">
                  <a:lumMod val="60000"/>
                  <a:lumOff val="40000"/>
                </a:srgb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EBD4CB24-A0F0-4E6E-D4A2-DE300945CBE9}"/>
              </a:ext>
            </a:extLst>
          </p:cNvPr>
          <p:cNvSpPr txBox="1"/>
          <p:nvPr/>
        </p:nvSpPr>
        <p:spPr>
          <a:xfrm>
            <a:off x="0" y="6334780"/>
            <a:ext cx="430730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CC3300"/>
                </a:solidFill>
                <a:effectLst>
                  <a:outerShdw blurRad="50800" dist="38100" dir="2700000" algn="tl" rotWithShape="0">
                    <a:prstClr val="black">
                      <a:alpha val="40000"/>
                    </a:prstClr>
                  </a:outerShdw>
                </a:effectLst>
                <a:uLnTx/>
                <a:uFillTx/>
                <a:latin typeface="Calibri" panose="020F0502020204030204"/>
                <a:ea typeface="+mn-ea"/>
                <a:cs typeface="+mn-cs"/>
              </a:rPr>
              <a:t>To Download this lesson go to: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panose="020F0502020204030204"/>
                <a:ea typeface="+mn-ea"/>
                <a:cs typeface="+mn-cs"/>
                <a:hlinkClick r:id="rId4"/>
              </a:rPr>
              <a:t>http://www.purifiedbyfaith.com/Isaiah/Isaiah.htm</a:t>
            </a:r>
            <a:r>
              <a:rPr kumimoji="0" lang="en-US" sz="1400" b="0" i="0" u="none" strike="noStrike" kern="0" cap="none" spc="0" normalizeH="0" baseline="0" noProof="0" dirty="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27882134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0F7D930-7AE4-D22C-3C88-BE0E516600FB}"/>
              </a:ext>
            </a:extLst>
          </p:cNvPr>
          <p:cNvSpPr txBox="1">
            <a:spLocks/>
          </p:cNvSpPr>
          <p:nvPr/>
        </p:nvSpPr>
        <p:spPr>
          <a:xfrm>
            <a:off x="0" y="5"/>
            <a:ext cx="9144000" cy="1126369"/>
          </a:xfrm>
          <a:prstGeom prst="rect">
            <a:avLst/>
          </a:prstGeom>
          <a:solidFill>
            <a:schemeClr val="tx1"/>
          </a:solidFill>
          <a:ln w="25400">
            <a:solidFill>
              <a:srgbClr val="FFFF99"/>
            </a:solidFill>
          </a:ln>
        </p:spPr>
        <p:txBody>
          <a:bodyPr vert="horz" lIns="91440" tIns="45720" rIns="91440" bIns="45720" rtlCol="0" anchor="ctr">
            <a:noAutofit/>
          </a:bodyPr>
          <a:lstStyle>
            <a:lvl1pPr algn="ctr" defTabSz="685800" rtl="0" eaLnBrk="1" latinLnBrk="0" hangingPunct="1">
              <a:lnSpc>
                <a:spcPct val="90000"/>
              </a:lnSpc>
              <a:spcBef>
                <a:spcPct val="0"/>
              </a:spcBef>
              <a:buNone/>
              <a:defRPr sz="4800" b="1" kern="1200">
                <a:solidFill>
                  <a:srgbClr val="FFFF99"/>
                </a:solidFill>
                <a:latin typeface="Century Gothic" panose="020B0502020202020204" pitchFamily="34" charset="0"/>
                <a:ea typeface="+mj-ea"/>
                <a:cs typeface="+mj-cs"/>
              </a:defRPr>
            </a:lvl1pPr>
          </a:lstStyle>
          <a:p>
            <a:pPr marL="0" marR="0" lvl="0" indent="0" algn="l" defTabSz="685800" rtl="0" eaLnBrk="1" fontAlgn="auto" latinLnBrk="0" hangingPunct="1">
              <a:lnSpc>
                <a:spcPct val="90000"/>
              </a:lnSpc>
              <a:spcBef>
                <a:spcPts val="750"/>
              </a:spcBef>
              <a:spcAft>
                <a:spcPts val="0"/>
              </a:spcAft>
              <a:buClrTx/>
              <a:buSzTx/>
              <a:buFontTx/>
              <a:buNone/>
              <a:tabLst/>
              <a:defRPr/>
            </a:pPr>
            <a:r>
              <a:rPr lang="en-US" sz="2400" baseline="30000" dirty="0">
                <a:latin typeface="Cambria" panose="02040503050406030204" pitchFamily="18" charset="0"/>
                <a:ea typeface="Cambria" panose="02040503050406030204" pitchFamily="18" charset="0"/>
              </a:rPr>
              <a:t>44:11</a:t>
            </a:r>
            <a:r>
              <a:rPr lang="en-US" sz="24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Look, </a:t>
            </a:r>
            <a:r>
              <a:rPr lang="en-US" sz="2400" i="1" u="none" strike="noStrike" baseline="0" dirty="0">
                <a:solidFill>
                  <a:schemeClr val="accent2"/>
                </a:solidFill>
                <a:latin typeface="Cambria" panose="02040503050406030204" pitchFamily="18" charset="0"/>
                <a:ea typeface="Cambria" panose="02040503050406030204" pitchFamily="18" charset="0"/>
              </a:rPr>
              <a:t>all his associates </a:t>
            </a:r>
            <a:r>
              <a:rPr lang="en-US" sz="24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will be put to shame; the craftsmen are </a:t>
            </a:r>
            <a:r>
              <a:rPr lang="en-US" sz="2400" i="1" u="none" strike="noStrike" baseline="0" dirty="0">
                <a:solidFill>
                  <a:schemeClr val="accent2"/>
                </a:solidFill>
                <a:latin typeface="Cambria" panose="02040503050406030204" pitchFamily="18" charset="0"/>
                <a:ea typeface="Cambria" panose="02040503050406030204" pitchFamily="18" charset="0"/>
              </a:rPr>
              <a:t>mere humans</a:t>
            </a:r>
            <a:r>
              <a:rPr lang="en-US" sz="24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Let them all assemble and take their stand. They will panic and be </a:t>
            </a:r>
            <a:r>
              <a:rPr lang="en-US" sz="2400" i="1" u="none" strike="noStrike" baseline="0" dirty="0">
                <a:solidFill>
                  <a:schemeClr val="accent2"/>
                </a:solidFill>
                <a:latin typeface="Cambria" panose="02040503050406030204" pitchFamily="18" charset="0"/>
                <a:ea typeface="Cambria" panose="02040503050406030204" pitchFamily="18" charset="0"/>
              </a:rPr>
              <a:t>put to shame</a:t>
            </a:r>
            <a:r>
              <a:rPr lang="en-US" sz="24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a:t>
            </a:r>
            <a:endParaRPr kumimoji="0" lang="en-US" sz="2400" b="0" i="0" u="none" strike="noStrike" kern="1200" cap="none" spc="0" normalizeH="0" baseline="0" noProof="0" dirty="0">
              <a:ln>
                <a:noFill/>
              </a:ln>
              <a:solidFill>
                <a:prstClr val="white"/>
              </a:solidFill>
              <a:effectLst/>
              <a:uLnTx/>
              <a:uFillTx/>
              <a:latin typeface="Calibri" panose="020F0502020204030204"/>
              <a:ea typeface="Cambria" panose="02040503050406030204" pitchFamily="18" charset="0"/>
              <a:cs typeface="+mj-cs"/>
            </a:endParaRPr>
          </a:p>
        </p:txBody>
      </p:sp>
      <p:sp>
        <p:nvSpPr>
          <p:cNvPr id="5" name="Content Placeholder 2">
            <a:extLst>
              <a:ext uri="{FF2B5EF4-FFF2-40B4-BE49-F238E27FC236}">
                <a16:creationId xmlns:a16="http://schemas.microsoft.com/office/drawing/2014/main" id="{CC22EE9C-83B0-AF45-39BA-966499BA4424}"/>
              </a:ext>
            </a:extLst>
          </p:cNvPr>
          <p:cNvSpPr>
            <a:spLocks noGrp="1"/>
          </p:cNvSpPr>
          <p:nvPr>
            <p:ph idx="1"/>
          </p:nvPr>
        </p:nvSpPr>
        <p:spPr>
          <a:xfrm>
            <a:off x="218786" y="1300942"/>
            <a:ext cx="8706423" cy="5149734"/>
          </a:xfrm>
        </p:spPr>
        <p:txBody>
          <a:bodyPr>
            <a:normAutofit fontScale="92500" lnSpcReduction="10000"/>
          </a:bodyPr>
          <a:lstStyle/>
          <a:p>
            <a:r>
              <a:rPr lang="en-US" dirty="0"/>
              <a:t>Here Isaiah calls attention to the ultimate </a:t>
            </a:r>
            <a:r>
              <a:rPr lang="en-US" b="1" i="1" dirty="0"/>
              <a:t>fate</a:t>
            </a:r>
            <a:r>
              <a:rPr lang="en-US" dirty="0"/>
              <a:t> of those who are producing idols. </a:t>
            </a:r>
          </a:p>
          <a:p>
            <a:r>
              <a:rPr lang="en-US" dirty="0"/>
              <a:t>“</a:t>
            </a:r>
            <a:r>
              <a:rPr lang="en-US" i="1" dirty="0">
                <a:solidFill>
                  <a:schemeClr val="accent2">
                    <a:lumMod val="60000"/>
                    <a:lumOff val="40000"/>
                  </a:schemeClr>
                </a:solidFill>
                <a:latin typeface="Cambria" panose="02040503050406030204" pitchFamily="18" charset="0"/>
                <a:ea typeface="Cambria" panose="02040503050406030204" pitchFamily="18" charset="0"/>
              </a:rPr>
              <a:t>all </a:t>
            </a:r>
            <a:r>
              <a:rPr lang="en-US" sz="32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his associates</a:t>
            </a:r>
            <a:r>
              <a:rPr lang="en-US" dirty="0"/>
              <a:t>” are those who assist the idol-maker or join him in his worship. </a:t>
            </a:r>
          </a:p>
          <a:p>
            <a:r>
              <a:rPr lang="en-US" dirty="0"/>
              <a:t>The repeated use of the word “</a:t>
            </a:r>
            <a:r>
              <a:rPr lang="en-US" sz="32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all</a:t>
            </a:r>
            <a:r>
              <a:rPr lang="en-US" dirty="0"/>
              <a:t>” emphasizes how many of them there are. </a:t>
            </a:r>
          </a:p>
          <a:p>
            <a:r>
              <a:rPr lang="en-US" dirty="0"/>
              <a:t>Surely such a large number cannot all be wrong! </a:t>
            </a:r>
          </a:p>
          <a:p>
            <a:r>
              <a:rPr lang="en-US" dirty="0"/>
              <a:t>Nevertheless Isaiah repeats his prediction for them: They will “</a:t>
            </a:r>
            <a:r>
              <a:rPr lang="en-US" sz="32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be put to shame</a:t>
            </a:r>
            <a:r>
              <a:rPr lang="en-US" dirty="0"/>
              <a:t>” (cf. 44:9) because, no matter how skillfully the idols have been made, they are produced by “</a:t>
            </a:r>
            <a:r>
              <a:rPr lang="en-US" sz="32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mere humans</a:t>
            </a:r>
            <a:r>
              <a:rPr lang="en-US" dirty="0"/>
              <a:t>” who cannot rise above themselves. </a:t>
            </a:r>
          </a:p>
        </p:txBody>
      </p:sp>
      <p:sp>
        <p:nvSpPr>
          <p:cNvPr id="2" name="TextBox 1">
            <a:extLst>
              <a:ext uri="{FF2B5EF4-FFF2-40B4-BE49-F238E27FC236}">
                <a16:creationId xmlns:a16="http://schemas.microsoft.com/office/drawing/2014/main" id="{7ECA6C73-C250-5385-79D8-A23A434A4ECA}"/>
              </a:ext>
            </a:extLst>
          </p:cNvPr>
          <p:cNvSpPr txBox="1"/>
          <p:nvPr/>
        </p:nvSpPr>
        <p:spPr>
          <a:xfrm>
            <a:off x="0" y="6488668"/>
            <a:ext cx="9144000" cy="369332"/>
          </a:xfrm>
          <a:prstGeom prst="rect">
            <a:avLst/>
          </a:prstGeom>
          <a:noFill/>
        </p:spPr>
        <p:txBody>
          <a:bodyPr wrap="square" rtlCol="0">
            <a:spAutoFit/>
          </a:bodyPr>
          <a:lstStyle/>
          <a:p>
            <a:r>
              <a:rPr lang="en-US" sz="1800" dirty="0">
                <a:solidFill>
                  <a:prstClr val="white"/>
                </a:solidFill>
              </a:rPr>
              <a:t>Mackay, John L. – </a:t>
            </a:r>
            <a:r>
              <a:rPr lang="en-US" sz="1800" i="1" dirty="0">
                <a:solidFill>
                  <a:prstClr val="white"/>
                </a:solidFill>
              </a:rPr>
              <a:t>A Study Commentary on Isaiah Volume 2: Chapters 40-66 </a:t>
            </a:r>
            <a:r>
              <a:rPr lang="en-US" sz="1800" dirty="0">
                <a:solidFill>
                  <a:prstClr val="white"/>
                </a:solidFill>
              </a:rPr>
              <a:t>– </a:t>
            </a:r>
            <a:r>
              <a:rPr lang="en-US" sz="1800" dirty="0">
                <a:solidFill>
                  <a:schemeClr val="bg1"/>
                </a:solidFill>
              </a:rPr>
              <a:t>pp. 143–144.</a:t>
            </a:r>
          </a:p>
        </p:txBody>
      </p:sp>
    </p:spTree>
    <p:extLst>
      <p:ext uri="{BB962C8B-B14F-4D97-AF65-F5344CB8AC3E}">
        <p14:creationId xmlns:p14="http://schemas.microsoft.com/office/powerpoint/2010/main" val="32234877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0F7D930-7AE4-D22C-3C88-BE0E516600FB}"/>
              </a:ext>
            </a:extLst>
          </p:cNvPr>
          <p:cNvSpPr txBox="1">
            <a:spLocks/>
          </p:cNvSpPr>
          <p:nvPr/>
        </p:nvSpPr>
        <p:spPr>
          <a:xfrm>
            <a:off x="0" y="5"/>
            <a:ext cx="9144000" cy="1126369"/>
          </a:xfrm>
          <a:prstGeom prst="rect">
            <a:avLst/>
          </a:prstGeom>
          <a:solidFill>
            <a:schemeClr val="tx1"/>
          </a:solidFill>
          <a:ln w="25400">
            <a:solidFill>
              <a:srgbClr val="FFFF99"/>
            </a:solidFill>
          </a:ln>
        </p:spPr>
        <p:txBody>
          <a:bodyPr vert="horz" lIns="91440" tIns="45720" rIns="91440" bIns="45720" rtlCol="0" anchor="ctr">
            <a:noAutofit/>
          </a:bodyPr>
          <a:lstStyle>
            <a:lvl1pPr algn="ctr" defTabSz="685800" rtl="0" eaLnBrk="1" latinLnBrk="0" hangingPunct="1">
              <a:lnSpc>
                <a:spcPct val="90000"/>
              </a:lnSpc>
              <a:spcBef>
                <a:spcPct val="0"/>
              </a:spcBef>
              <a:buNone/>
              <a:defRPr sz="4800" b="1" kern="1200">
                <a:solidFill>
                  <a:srgbClr val="FFFF99"/>
                </a:solidFill>
                <a:latin typeface="Century Gothic" panose="020B0502020202020204" pitchFamily="34" charset="0"/>
                <a:ea typeface="+mj-ea"/>
                <a:cs typeface="+mj-cs"/>
              </a:defRPr>
            </a:lvl1pPr>
          </a:lstStyle>
          <a:p>
            <a:pPr marL="0" marR="0" lvl="0" indent="0" algn="l" defTabSz="685800" rtl="0" eaLnBrk="1" fontAlgn="auto" latinLnBrk="0" hangingPunct="1">
              <a:lnSpc>
                <a:spcPct val="90000"/>
              </a:lnSpc>
              <a:spcBef>
                <a:spcPts val="750"/>
              </a:spcBef>
              <a:spcAft>
                <a:spcPts val="0"/>
              </a:spcAft>
              <a:buClrTx/>
              <a:buSzTx/>
              <a:buFontTx/>
              <a:buNone/>
              <a:tabLst/>
              <a:defRPr/>
            </a:pPr>
            <a:r>
              <a:rPr lang="en-US" sz="2400" baseline="30000" dirty="0">
                <a:latin typeface="Cambria" panose="02040503050406030204" pitchFamily="18" charset="0"/>
                <a:ea typeface="Cambria" panose="02040503050406030204" pitchFamily="18" charset="0"/>
              </a:rPr>
              <a:t>44:11</a:t>
            </a:r>
            <a:r>
              <a:rPr lang="en-US" sz="24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Look, all his associates will be put to shame; the craftsmen are mere humans. Let them all </a:t>
            </a:r>
            <a:r>
              <a:rPr lang="en-US" sz="2400" i="1" u="none" strike="noStrike" baseline="0" dirty="0">
                <a:solidFill>
                  <a:schemeClr val="accent2"/>
                </a:solidFill>
                <a:latin typeface="Cambria" panose="02040503050406030204" pitchFamily="18" charset="0"/>
                <a:ea typeface="Cambria" panose="02040503050406030204" pitchFamily="18" charset="0"/>
              </a:rPr>
              <a:t>assemble</a:t>
            </a:r>
            <a:r>
              <a:rPr lang="en-US" sz="24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and </a:t>
            </a:r>
            <a:r>
              <a:rPr lang="en-US" sz="2400" i="1" u="none" strike="noStrike" baseline="0" dirty="0">
                <a:solidFill>
                  <a:schemeClr val="accent2"/>
                </a:solidFill>
                <a:latin typeface="Cambria" panose="02040503050406030204" pitchFamily="18" charset="0"/>
                <a:ea typeface="Cambria" panose="02040503050406030204" pitchFamily="18" charset="0"/>
              </a:rPr>
              <a:t>take their stand</a:t>
            </a:r>
            <a:r>
              <a:rPr lang="en-US" sz="24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They will </a:t>
            </a:r>
            <a:r>
              <a:rPr lang="en-US" sz="2400" i="1" u="none" strike="noStrike" baseline="0" dirty="0">
                <a:solidFill>
                  <a:schemeClr val="accent2"/>
                </a:solidFill>
                <a:latin typeface="Cambria" panose="02040503050406030204" pitchFamily="18" charset="0"/>
                <a:ea typeface="Cambria" panose="02040503050406030204" pitchFamily="18" charset="0"/>
              </a:rPr>
              <a:t>panic</a:t>
            </a:r>
            <a:r>
              <a:rPr lang="en-US" sz="24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and be put to shame. </a:t>
            </a:r>
            <a:endParaRPr kumimoji="0" lang="en-US" sz="2400" b="0" i="0" u="none" strike="noStrike" kern="1200" cap="none" spc="0" normalizeH="0" baseline="0" noProof="0" dirty="0">
              <a:ln>
                <a:noFill/>
              </a:ln>
              <a:solidFill>
                <a:prstClr val="white"/>
              </a:solidFill>
              <a:effectLst/>
              <a:uLnTx/>
              <a:uFillTx/>
              <a:latin typeface="Calibri" panose="020F0502020204030204"/>
              <a:ea typeface="Cambria" panose="02040503050406030204" pitchFamily="18" charset="0"/>
              <a:cs typeface="+mj-cs"/>
            </a:endParaRPr>
          </a:p>
        </p:txBody>
      </p:sp>
      <p:sp>
        <p:nvSpPr>
          <p:cNvPr id="5" name="Content Placeholder 2">
            <a:extLst>
              <a:ext uri="{FF2B5EF4-FFF2-40B4-BE49-F238E27FC236}">
                <a16:creationId xmlns:a16="http://schemas.microsoft.com/office/drawing/2014/main" id="{CC22EE9C-83B0-AF45-39BA-966499BA4424}"/>
              </a:ext>
            </a:extLst>
          </p:cNvPr>
          <p:cNvSpPr>
            <a:spLocks noGrp="1"/>
          </p:cNvSpPr>
          <p:nvPr>
            <p:ph idx="1"/>
          </p:nvPr>
        </p:nvSpPr>
        <p:spPr>
          <a:xfrm>
            <a:off x="218786" y="1300942"/>
            <a:ext cx="8706423" cy="5149734"/>
          </a:xfrm>
        </p:spPr>
        <p:txBody>
          <a:bodyPr>
            <a:normAutofit fontScale="92500" lnSpcReduction="20000"/>
          </a:bodyPr>
          <a:lstStyle/>
          <a:p>
            <a:r>
              <a:rPr lang="en-US" dirty="0"/>
              <a:t>To trust in man-made gods is to court disaster. </a:t>
            </a:r>
          </a:p>
          <a:p>
            <a:r>
              <a:rPr lang="en-US" dirty="0"/>
              <a:t>And there will be </a:t>
            </a:r>
            <a:r>
              <a:rPr lang="en-US" b="1" i="1" dirty="0"/>
              <a:t>great consternation </a:t>
            </a:r>
            <a:r>
              <a:rPr lang="en-US" dirty="0"/>
              <a:t>on the part of the idolaters when they are called upon to give an account of their conduct on the Day of Judgment.</a:t>
            </a:r>
          </a:p>
          <a:p>
            <a:r>
              <a:rPr lang="en-US" dirty="0"/>
              <a:t>The words translated “</a:t>
            </a:r>
            <a:r>
              <a:rPr lang="en-US" sz="32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assemble</a:t>
            </a:r>
            <a:r>
              <a:rPr lang="en-US" dirty="0"/>
              <a:t>” (cf. 43:9) and “</a:t>
            </a:r>
            <a:r>
              <a:rPr lang="en-US" sz="32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take their stand</a:t>
            </a:r>
            <a:r>
              <a:rPr lang="en-US" dirty="0"/>
              <a:t>” are terms that were used of courtroom proceedings. </a:t>
            </a:r>
          </a:p>
          <a:p>
            <a:r>
              <a:rPr lang="en-US" dirty="0"/>
              <a:t>The craftsmen are pictured here as mounting a </a:t>
            </a:r>
            <a:r>
              <a:rPr lang="en-US" b="1" i="1" dirty="0"/>
              <a:t>joint defense</a:t>
            </a:r>
            <a:r>
              <a:rPr lang="en-US" dirty="0"/>
              <a:t> – but to no avail. </a:t>
            </a:r>
          </a:p>
          <a:p>
            <a:r>
              <a:rPr lang="en-US" dirty="0"/>
              <a:t>They will shake and “</a:t>
            </a:r>
            <a:r>
              <a:rPr lang="en-US" sz="32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panic</a:t>
            </a:r>
            <a:r>
              <a:rPr lang="en-US" dirty="0"/>
              <a:t>” in the presence of the divine Judge. </a:t>
            </a:r>
          </a:p>
          <a:p>
            <a:r>
              <a:rPr lang="en-US" dirty="0"/>
              <a:t>They will be </a:t>
            </a:r>
            <a:r>
              <a:rPr lang="en-US" b="1" i="1" dirty="0"/>
              <a:t>confounded</a:t>
            </a:r>
            <a:r>
              <a:rPr lang="en-US" dirty="0"/>
              <a:t> when they finally realize the absurdity of their conduct.</a:t>
            </a:r>
          </a:p>
        </p:txBody>
      </p:sp>
      <p:sp>
        <p:nvSpPr>
          <p:cNvPr id="2" name="TextBox 1">
            <a:extLst>
              <a:ext uri="{FF2B5EF4-FFF2-40B4-BE49-F238E27FC236}">
                <a16:creationId xmlns:a16="http://schemas.microsoft.com/office/drawing/2014/main" id="{7ECA6C73-C250-5385-79D8-A23A434A4ECA}"/>
              </a:ext>
            </a:extLst>
          </p:cNvPr>
          <p:cNvSpPr txBox="1"/>
          <p:nvPr/>
        </p:nvSpPr>
        <p:spPr>
          <a:xfrm>
            <a:off x="0" y="6488668"/>
            <a:ext cx="9144000" cy="369332"/>
          </a:xfrm>
          <a:prstGeom prst="rect">
            <a:avLst/>
          </a:prstGeom>
          <a:noFill/>
        </p:spPr>
        <p:txBody>
          <a:bodyPr wrap="square" rtlCol="0">
            <a:spAutoFit/>
          </a:bodyPr>
          <a:lstStyle/>
          <a:p>
            <a:r>
              <a:rPr lang="en-US" sz="1800" dirty="0">
                <a:solidFill>
                  <a:prstClr val="white"/>
                </a:solidFill>
              </a:rPr>
              <a:t>Mackay, John L. – </a:t>
            </a:r>
            <a:r>
              <a:rPr lang="en-US" sz="1800" i="1" dirty="0">
                <a:solidFill>
                  <a:prstClr val="white"/>
                </a:solidFill>
              </a:rPr>
              <a:t>A Study Commentary on Isaiah Volume 2: Chapters 40-66 </a:t>
            </a:r>
            <a:r>
              <a:rPr lang="en-US" sz="1800" dirty="0">
                <a:solidFill>
                  <a:prstClr val="white"/>
                </a:solidFill>
              </a:rPr>
              <a:t>– </a:t>
            </a:r>
            <a:r>
              <a:rPr lang="en-US" sz="1800" dirty="0">
                <a:solidFill>
                  <a:schemeClr val="bg1"/>
                </a:solidFill>
              </a:rPr>
              <a:t>pp. 143–144.</a:t>
            </a:r>
          </a:p>
        </p:txBody>
      </p:sp>
    </p:spTree>
    <p:extLst>
      <p:ext uri="{BB962C8B-B14F-4D97-AF65-F5344CB8AC3E}">
        <p14:creationId xmlns:p14="http://schemas.microsoft.com/office/powerpoint/2010/main" val="16756380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p:cTn id="35"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E2CD9-75A4-2178-1A42-CFCB9020AE8B}"/>
              </a:ext>
            </a:extLst>
          </p:cNvPr>
          <p:cNvSpPr>
            <a:spLocks noGrp="1"/>
          </p:cNvSpPr>
          <p:nvPr>
            <p:ph type="title"/>
          </p:nvPr>
        </p:nvSpPr>
        <p:spPr>
          <a:xfrm>
            <a:off x="0" y="-2"/>
            <a:ext cx="9144000" cy="1463041"/>
          </a:xfrm>
        </p:spPr>
        <p:txBody>
          <a:bodyPr>
            <a:noAutofit/>
          </a:bodyPr>
          <a:lstStyle/>
          <a:p>
            <a:pPr marL="458788" indent="-458788"/>
            <a:r>
              <a:rPr lang="en-US" sz="4000" dirty="0"/>
              <a:t>An Idol Is No Better Than the One Who Made It (44:12-13)</a:t>
            </a:r>
            <a:endParaRPr lang="en-US" sz="4000" dirty="0">
              <a:solidFill>
                <a:srgbClr val="FFFF99"/>
              </a:solidFill>
            </a:endParaRPr>
          </a:p>
        </p:txBody>
      </p:sp>
      <p:sp>
        <p:nvSpPr>
          <p:cNvPr id="3" name="Content Placeholder 2">
            <a:extLst>
              <a:ext uri="{FF2B5EF4-FFF2-40B4-BE49-F238E27FC236}">
                <a16:creationId xmlns:a16="http://schemas.microsoft.com/office/drawing/2014/main" id="{E4D25296-EA53-9F7B-5998-75DCAC10A8E8}"/>
              </a:ext>
            </a:extLst>
          </p:cNvPr>
          <p:cNvSpPr>
            <a:spLocks noGrp="1"/>
          </p:cNvSpPr>
          <p:nvPr>
            <p:ph idx="1"/>
          </p:nvPr>
        </p:nvSpPr>
        <p:spPr>
          <a:xfrm>
            <a:off x="196223" y="1463039"/>
            <a:ext cx="8849665" cy="5322357"/>
          </a:xfrm>
        </p:spPr>
        <p:txBody>
          <a:bodyPr>
            <a:normAutofit/>
          </a:bodyPr>
          <a:lstStyle/>
          <a:p>
            <a:pPr marL="0" indent="0">
              <a:buNone/>
            </a:pPr>
            <a:r>
              <a:rPr lang="en-US" sz="3600" baseline="30000" dirty="0">
                <a:latin typeface="Cambria" panose="02040503050406030204" pitchFamily="18" charset="0"/>
                <a:ea typeface="Cambria" panose="02040503050406030204" pitchFamily="18" charset="0"/>
              </a:rPr>
              <a:t>44:12</a:t>
            </a:r>
            <a:r>
              <a:rPr lang="en-US" sz="36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A blacksmith works with his tool and forges metal over the coals. He forms it with hammers; he makes it with his strong arm. He gets hungry and loses his energy; he drinks no water and gets tired. </a:t>
            </a:r>
            <a:r>
              <a:rPr lang="en-US" sz="3600" baseline="30000" dirty="0">
                <a:latin typeface="Cambria" panose="02040503050406030204" pitchFamily="18" charset="0"/>
                <a:ea typeface="Cambria" panose="02040503050406030204" pitchFamily="18" charset="0"/>
              </a:rPr>
              <a:t>13</a:t>
            </a:r>
            <a:r>
              <a:rPr lang="en-US" sz="36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A carpenter takes measurements; he marks out an outline of its form; he scrapes it with chisels and marks it with a compass. He patterns it after the human form, like a well-built human being, and puts it in a shrine. </a:t>
            </a:r>
          </a:p>
        </p:txBody>
      </p:sp>
    </p:spTree>
    <p:extLst>
      <p:ext uri="{BB962C8B-B14F-4D97-AF65-F5344CB8AC3E}">
        <p14:creationId xmlns:p14="http://schemas.microsoft.com/office/powerpoint/2010/main" val="12359481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0F7D930-7AE4-D22C-3C88-BE0E516600FB}"/>
              </a:ext>
            </a:extLst>
          </p:cNvPr>
          <p:cNvSpPr txBox="1">
            <a:spLocks/>
          </p:cNvSpPr>
          <p:nvPr/>
        </p:nvSpPr>
        <p:spPr>
          <a:xfrm>
            <a:off x="0" y="5"/>
            <a:ext cx="9144000" cy="1126369"/>
          </a:xfrm>
          <a:prstGeom prst="rect">
            <a:avLst/>
          </a:prstGeom>
          <a:solidFill>
            <a:schemeClr val="tx1"/>
          </a:solidFill>
          <a:ln w="25400">
            <a:solidFill>
              <a:srgbClr val="FFFF99"/>
            </a:solidFill>
          </a:ln>
        </p:spPr>
        <p:txBody>
          <a:bodyPr vert="horz" lIns="91440" tIns="45720" rIns="91440" bIns="45720" rtlCol="0" anchor="ctr">
            <a:noAutofit/>
          </a:bodyPr>
          <a:lstStyle>
            <a:lvl1pPr algn="ctr" defTabSz="685800" rtl="0" eaLnBrk="1" latinLnBrk="0" hangingPunct="1">
              <a:lnSpc>
                <a:spcPct val="90000"/>
              </a:lnSpc>
              <a:spcBef>
                <a:spcPct val="0"/>
              </a:spcBef>
              <a:buNone/>
              <a:defRPr sz="4800" b="1" kern="1200">
                <a:solidFill>
                  <a:srgbClr val="FFFF99"/>
                </a:solidFill>
                <a:latin typeface="Century Gothic" panose="020B0502020202020204" pitchFamily="34" charset="0"/>
                <a:ea typeface="+mj-ea"/>
                <a:cs typeface="+mj-cs"/>
              </a:defRPr>
            </a:lvl1pPr>
          </a:lstStyle>
          <a:p>
            <a:pPr marL="0" marR="0" lvl="0" indent="0" algn="l" defTabSz="685800" rtl="0" eaLnBrk="1" fontAlgn="auto" latinLnBrk="0" hangingPunct="1">
              <a:lnSpc>
                <a:spcPct val="90000"/>
              </a:lnSpc>
              <a:spcBef>
                <a:spcPts val="750"/>
              </a:spcBef>
              <a:spcAft>
                <a:spcPts val="0"/>
              </a:spcAft>
              <a:buClrTx/>
              <a:buSzTx/>
              <a:buFontTx/>
              <a:buNone/>
              <a:tabLst/>
              <a:defRPr/>
            </a:pPr>
            <a:r>
              <a:rPr lang="en-US" sz="2400" baseline="30000" dirty="0">
                <a:latin typeface="Cambria" panose="02040503050406030204" pitchFamily="18" charset="0"/>
                <a:ea typeface="Cambria" panose="02040503050406030204" pitchFamily="18" charset="0"/>
              </a:rPr>
              <a:t>44:12</a:t>
            </a:r>
            <a:r>
              <a:rPr lang="en-US" sz="24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A blacksmith works with his tool and forges metal over the coals. He forms it with hammers; he makes it with his strong arm. </a:t>
            </a:r>
            <a:r>
              <a:rPr lang="en-US" sz="2400" i="1" u="none" strike="noStrike" baseline="0" dirty="0">
                <a:solidFill>
                  <a:schemeClr val="accent2"/>
                </a:solidFill>
                <a:latin typeface="Cambria" panose="02040503050406030204" pitchFamily="18" charset="0"/>
                <a:ea typeface="Cambria" panose="02040503050406030204" pitchFamily="18" charset="0"/>
              </a:rPr>
              <a:t>He gets hungry and loses his energy; he drinks no water and gets tired</a:t>
            </a:r>
            <a:r>
              <a:rPr lang="en-US" sz="24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a:t>
            </a:r>
            <a:endParaRPr kumimoji="0" lang="en-US" sz="2400" b="0" i="0" u="none" strike="noStrike" kern="1200" cap="none" spc="0" normalizeH="0" baseline="0" noProof="0" dirty="0">
              <a:ln>
                <a:noFill/>
              </a:ln>
              <a:solidFill>
                <a:prstClr val="white"/>
              </a:solidFill>
              <a:effectLst/>
              <a:uLnTx/>
              <a:uFillTx/>
              <a:latin typeface="Calibri" panose="020F0502020204030204"/>
              <a:ea typeface="Cambria" panose="02040503050406030204" pitchFamily="18" charset="0"/>
              <a:cs typeface="+mj-cs"/>
            </a:endParaRPr>
          </a:p>
        </p:txBody>
      </p:sp>
      <p:sp>
        <p:nvSpPr>
          <p:cNvPr id="5" name="Content Placeholder 2">
            <a:extLst>
              <a:ext uri="{FF2B5EF4-FFF2-40B4-BE49-F238E27FC236}">
                <a16:creationId xmlns:a16="http://schemas.microsoft.com/office/drawing/2014/main" id="{CC22EE9C-83B0-AF45-39BA-966499BA4424}"/>
              </a:ext>
            </a:extLst>
          </p:cNvPr>
          <p:cNvSpPr>
            <a:spLocks noGrp="1"/>
          </p:cNvSpPr>
          <p:nvPr>
            <p:ph idx="1"/>
          </p:nvPr>
        </p:nvSpPr>
        <p:spPr>
          <a:xfrm>
            <a:off x="218786" y="1300942"/>
            <a:ext cx="8706423" cy="5149734"/>
          </a:xfrm>
        </p:spPr>
        <p:txBody>
          <a:bodyPr>
            <a:normAutofit fontScale="92500" lnSpcReduction="20000"/>
          </a:bodyPr>
          <a:lstStyle/>
          <a:p>
            <a:r>
              <a:rPr lang="en-US" dirty="0"/>
              <a:t>Here Isaiah takes us through the process of god making at the final stage, where metal is applied to the wooden form. </a:t>
            </a:r>
          </a:p>
          <a:p>
            <a:r>
              <a:rPr lang="en-US" dirty="0"/>
              <a:t>We stand in awe as we watch a man of strength and skill go through all the steps of forging metal to take the shape that he has designed. </a:t>
            </a:r>
          </a:p>
          <a:p>
            <a:r>
              <a:rPr lang="en-US" dirty="0"/>
              <a:t>In both this verse and the next the piling up of activities suggests what a complex and wearisome task the business of making gods is. </a:t>
            </a:r>
          </a:p>
          <a:p>
            <a:r>
              <a:rPr lang="en-US" dirty="0"/>
              <a:t>That suggestion is made explicit here with the closing statement: “</a:t>
            </a:r>
            <a:r>
              <a:rPr lang="en-US" i="1" dirty="0">
                <a:solidFill>
                  <a:schemeClr val="accent2">
                    <a:lumMod val="60000"/>
                    <a:lumOff val="40000"/>
                  </a:schemeClr>
                </a:solidFill>
                <a:latin typeface="Cambria" panose="02040503050406030204" pitchFamily="18" charset="0"/>
                <a:ea typeface="Cambria" panose="02040503050406030204" pitchFamily="18" charset="0"/>
              </a:rPr>
              <a:t>He gets hungry and loses his energy; he drinks no water and gets tired</a:t>
            </a:r>
            <a:r>
              <a:rPr lang="en-US" dirty="0"/>
              <a:t>”. </a:t>
            </a:r>
          </a:p>
          <a:p>
            <a:r>
              <a:rPr lang="en-US" dirty="0"/>
              <a:t>No matter how strong the ironworker may be, he will faint if he does not eat and drink. </a:t>
            </a:r>
          </a:p>
        </p:txBody>
      </p:sp>
      <p:sp>
        <p:nvSpPr>
          <p:cNvPr id="2" name="TextBox 1">
            <a:extLst>
              <a:ext uri="{FF2B5EF4-FFF2-40B4-BE49-F238E27FC236}">
                <a16:creationId xmlns:a16="http://schemas.microsoft.com/office/drawing/2014/main" id="{7ECA6C73-C250-5385-79D8-A23A434A4ECA}"/>
              </a:ext>
            </a:extLst>
          </p:cNvPr>
          <p:cNvSpPr txBox="1"/>
          <p:nvPr/>
        </p:nvSpPr>
        <p:spPr>
          <a:xfrm>
            <a:off x="0" y="6488668"/>
            <a:ext cx="9144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Oswalt, John N.. </a:t>
            </a:r>
            <a:r>
              <a:rPr kumimoji="0" lang="en-US" sz="1800" b="0" i="1" u="none" strike="noStrike" kern="1200" cap="none" spc="0" normalizeH="0" baseline="0" noProof="0" dirty="0">
                <a:ln>
                  <a:noFill/>
                </a:ln>
                <a:solidFill>
                  <a:prstClr val="white"/>
                </a:solidFill>
                <a:effectLst/>
                <a:uLnTx/>
                <a:uFillTx/>
                <a:latin typeface="Calibri" panose="020F0502020204030204"/>
                <a:ea typeface="+mn-ea"/>
                <a:cs typeface="+mn-cs"/>
              </a:rPr>
              <a:t>The Book of Isaiah, Chapters 40–66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a:t>
            </a:r>
            <a:r>
              <a:rPr lang="en-US" sz="1800" i="1" dirty="0">
                <a:solidFill>
                  <a:prstClr val="white"/>
                </a:solidFill>
                <a:latin typeface="Calibri" panose="020F0502020204030204"/>
              </a:rPr>
              <a:t>The </a:t>
            </a:r>
            <a:r>
              <a:rPr kumimoji="0" lang="en-US" sz="1800" b="0" i="1" u="none" strike="noStrike" kern="1200" cap="none" spc="0" normalizeH="0" baseline="0" noProof="0" dirty="0">
                <a:ln>
                  <a:noFill/>
                </a:ln>
                <a:solidFill>
                  <a:prstClr val="white"/>
                </a:solidFill>
                <a:effectLst/>
                <a:uLnTx/>
                <a:uFillTx/>
                <a:latin typeface="Calibri" panose="020F0502020204030204"/>
                <a:ea typeface="+mn-ea"/>
                <a:cs typeface="+mn-cs"/>
              </a:rPr>
              <a:t>NIC on the OT</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(p. 180). </a:t>
            </a:r>
          </a:p>
        </p:txBody>
      </p:sp>
    </p:spTree>
    <p:extLst>
      <p:ext uri="{BB962C8B-B14F-4D97-AF65-F5344CB8AC3E}">
        <p14:creationId xmlns:p14="http://schemas.microsoft.com/office/powerpoint/2010/main" val="26202503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0F7D930-7AE4-D22C-3C88-BE0E516600FB}"/>
              </a:ext>
            </a:extLst>
          </p:cNvPr>
          <p:cNvSpPr txBox="1">
            <a:spLocks/>
          </p:cNvSpPr>
          <p:nvPr/>
        </p:nvSpPr>
        <p:spPr>
          <a:xfrm>
            <a:off x="0" y="5"/>
            <a:ext cx="9144000" cy="1126369"/>
          </a:xfrm>
          <a:prstGeom prst="rect">
            <a:avLst/>
          </a:prstGeom>
          <a:solidFill>
            <a:schemeClr val="tx1"/>
          </a:solidFill>
          <a:ln w="25400">
            <a:solidFill>
              <a:srgbClr val="FFFF99"/>
            </a:solidFill>
          </a:ln>
        </p:spPr>
        <p:txBody>
          <a:bodyPr vert="horz" lIns="91440" tIns="45720" rIns="91440" bIns="45720" rtlCol="0" anchor="ctr">
            <a:noAutofit/>
          </a:bodyPr>
          <a:lstStyle>
            <a:lvl1pPr algn="ctr" defTabSz="685800" rtl="0" eaLnBrk="1" latinLnBrk="0" hangingPunct="1">
              <a:lnSpc>
                <a:spcPct val="90000"/>
              </a:lnSpc>
              <a:spcBef>
                <a:spcPct val="0"/>
              </a:spcBef>
              <a:buNone/>
              <a:defRPr sz="4800" b="1" kern="1200">
                <a:solidFill>
                  <a:srgbClr val="FFFF99"/>
                </a:solidFill>
                <a:latin typeface="Century Gothic" panose="020B0502020202020204" pitchFamily="34" charset="0"/>
                <a:ea typeface="+mj-ea"/>
                <a:cs typeface="+mj-cs"/>
              </a:defRPr>
            </a:lvl1pPr>
          </a:lstStyle>
          <a:p>
            <a:pPr marL="0" marR="0" lvl="0" indent="0" algn="l" defTabSz="685800" rtl="0" eaLnBrk="1" fontAlgn="auto" latinLnBrk="0" hangingPunct="1">
              <a:lnSpc>
                <a:spcPct val="90000"/>
              </a:lnSpc>
              <a:spcBef>
                <a:spcPts val="750"/>
              </a:spcBef>
              <a:spcAft>
                <a:spcPts val="0"/>
              </a:spcAft>
              <a:buClrTx/>
              <a:buSzTx/>
              <a:buFontTx/>
              <a:buNone/>
              <a:tabLst/>
              <a:defRPr/>
            </a:pPr>
            <a:r>
              <a:rPr lang="en-US" sz="2400" baseline="30000" dirty="0">
                <a:latin typeface="Cambria" panose="02040503050406030204" pitchFamily="18" charset="0"/>
                <a:ea typeface="Cambria" panose="02040503050406030204" pitchFamily="18" charset="0"/>
              </a:rPr>
              <a:t>44:12</a:t>
            </a:r>
            <a:r>
              <a:rPr lang="en-US" sz="24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A blacksmith works with his tool and forges metal over the coals. He forms it with hammers; he makes it with his strong arm. He gets hungry and loses his energy; he drinks no water and gets tired. </a:t>
            </a:r>
            <a:endParaRPr kumimoji="0" lang="en-US" sz="2400" b="0" i="0" u="none" strike="noStrike" kern="1200" cap="none" spc="0" normalizeH="0" baseline="0" noProof="0" dirty="0">
              <a:ln>
                <a:noFill/>
              </a:ln>
              <a:solidFill>
                <a:prstClr val="white"/>
              </a:solidFill>
              <a:effectLst/>
              <a:uLnTx/>
              <a:uFillTx/>
              <a:latin typeface="Calibri" panose="020F0502020204030204"/>
              <a:ea typeface="Cambria" panose="02040503050406030204" pitchFamily="18" charset="0"/>
              <a:cs typeface="+mj-cs"/>
            </a:endParaRPr>
          </a:p>
        </p:txBody>
      </p:sp>
      <p:sp>
        <p:nvSpPr>
          <p:cNvPr id="5" name="Content Placeholder 2">
            <a:extLst>
              <a:ext uri="{FF2B5EF4-FFF2-40B4-BE49-F238E27FC236}">
                <a16:creationId xmlns:a16="http://schemas.microsoft.com/office/drawing/2014/main" id="{CC22EE9C-83B0-AF45-39BA-966499BA4424}"/>
              </a:ext>
            </a:extLst>
          </p:cNvPr>
          <p:cNvSpPr>
            <a:spLocks noGrp="1"/>
          </p:cNvSpPr>
          <p:nvPr>
            <p:ph idx="1"/>
          </p:nvPr>
        </p:nvSpPr>
        <p:spPr>
          <a:xfrm>
            <a:off x="218786" y="1300942"/>
            <a:ext cx="8706423" cy="5149734"/>
          </a:xfrm>
        </p:spPr>
        <p:txBody>
          <a:bodyPr>
            <a:normAutofit fontScale="92500" lnSpcReduction="20000"/>
          </a:bodyPr>
          <a:lstStyle/>
          <a:p>
            <a:r>
              <a:rPr lang="en-US" dirty="0"/>
              <a:t>The contrast between this and the relationship Israel has with </a:t>
            </a:r>
            <a:r>
              <a:rPr lang="en-US" b="1" i="1" dirty="0"/>
              <a:t>their</a:t>
            </a:r>
            <a:r>
              <a:rPr lang="en-US" dirty="0"/>
              <a:t> God is evident. </a:t>
            </a:r>
          </a:p>
          <a:p>
            <a:r>
              <a:rPr lang="en-US" dirty="0"/>
              <a:t>Because Israel has </a:t>
            </a:r>
            <a:r>
              <a:rPr lang="en-US" b="1" i="1" dirty="0"/>
              <a:t>not</a:t>
            </a:r>
            <a:r>
              <a:rPr lang="en-US" dirty="0"/>
              <a:t> formed God, but </a:t>
            </a:r>
            <a:r>
              <a:rPr lang="en-US" b="1" i="1" dirty="0"/>
              <a:t>he</a:t>
            </a:r>
            <a:r>
              <a:rPr lang="en-US" dirty="0"/>
              <a:t> has formed </a:t>
            </a:r>
            <a:r>
              <a:rPr lang="en-US" b="1" i="1" dirty="0"/>
              <a:t>them</a:t>
            </a:r>
            <a:r>
              <a:rPr lang="en-US" dirty="0"/>
              <a:t>, they need not be wearied (40:28-31); because </a:t>
            </a:r>
            <a:r>
              <a:rPr lang="en-US" b="1" i="1" dirty="0"/>
              <a:t>they</a:t>
            </a:r>
            <a:r>
              <a:rPr lang="en-US" dirty="0"/>
              <a:t> do not carry </a:t>
            </a:r>
            <a:r>
              <a:rPr lang="en-US" b="1" i="1" dirty="0"/>
              <a:t>him</a:t>
            </a:r>
            <a:r>
              <a:rPr lang="en-US" dirty="0"/>
              <a:t>, but </a:t>
            </a:r>
            <a:r>
              <a:rPr lang="en-US" b="1" i="1" dirty="0"/>
              <a:t>he</a:t>
            </a:r>
            <a:r>
              <a:rPr lang="en-US" dirty="0"/>
              <a:t> carries </a:t>
            </a:r>
            <a:r>
              <a:rPr lang="en-US" b="1" i="1" dirty="0"/>
              <a:t>them</a:t>
            </a:r>
            <a:r>
              <a:rPr lang="en-US" dirty="0"/>
              <a:t> (45:20; 46:3) </a:t>
            </a:r>
          </a:p>
          <a:p>
            <a:r>
              <a:rPr lang="en-US" dirty="0"/>
              <a:t>They need not hunger and thirst (43:19-20). </a:t>
            </a:r>
          </a:p>
          <a:p>
            <a:r>
              <a:rPr lang="en-US" dirty="0"/>
              <a:t>There is also the suggestion of compulsion here on the part of the pagan craftsman. </a:t>
            </a:r>
          </a:p>
          <a:p>
            <a:r>
              <a:rPr lang="en-US" dirty="0"/>
              <a:t>These activities must be completed even to the point of exhaustion. </a:t>
            </a:r>
          </a:p>
          <a:p>
            <a:r>
              <a:rPr lang="en-US" dirty="0"/>
              <a:t>After all, a </a:t>
            </a:r>
            <a:r>
              <a:rPr lang="en-US" b="1" i="1" dirty="0"/>
              <a:t>god</a:t>
            </a:r>
            <a:r>
              <a:rPr lang="en-US" dirty="0"/>
              <a:t> is being made here; the craftsman is driven in order to prepare a body for his god! </a:t>
            </a:r>
          </a:p>
        </p:txBody>
      </p:sp>
      <p:sp>
        <p:nvSpPr>
          <p:cNvPr id="2" name="TextBox 1">
            <a:extLst>
              <a:ext uri="{FF2B5EF4-FFF2-40B4-BE49-F238E27FC236}">
                <a16:creationId xmlns:a16="http://schemas.microsoft.com/office/drawing/2014/main" id="{7ECA6C73-C250-5385-79D8-A23A434A4ECA}"/>
              </a:ext>
            </a:extLst>
          </p:cNvPr>
          <p:cNvSpPr txBox="1"/>
          <p:nvPr/>
        </p:nvSpPr>
        <p:spPr>
          <a:xfrm>
            <a:off x="0" y="6488668"/>
            <a:ext cx="9144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Oswalt, John N.. </a:t>
            </a:r>
            <a:r>
              <a:rPr kumimoji="0" lang="en-US" sz="1800" b="0" i="1" u="none" strike="noStrike" kern="1200" cap="none" spc="0" normalizeH="0" baseline="0" noProof="0" dirty="0">
                <a:ln>
                  <a:noFill/>
                </a:ln>
                <a:solidFill>
                  <a:prstClr val="white"/>
                </a:solidFill>
                <a:effectLst/>
                <a:uLnTx/>
                <a:uFillTx/>
                <a:latin typeface="Calibri" panose="020F0502020204030204"/>
                <a:ea typeface="+mn-ea"/>
                <a:cs typeface="+mn-cs"/>
              </a:rPr>
              <a:t>The Book of Isaiah, Chapters 40–66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a:t>
            </a:r>
            <a:r>
              <a:rPr lang="en-US" sz="1800" i="1" dirty="0">
                <a:solidFill>
                  <a:prstClr val="white"/>
                </a:solidFill>
                <a:latin typeface="Calibri" panose="020F0502020204030204"/>
              </a:rPr>
              <a:t>The </a:t>
            </a:r>
            <a:r>
              <a:rPr kumimoji="0" lang="en-US" sz="1800" b="0" i="1" u="none" strike="noStrike" kern="1200" cap="none" spc="0" normalizeH="0" baseline="0" noProof="0" dirty="0">
                <a:ln>
                  <a:noFill/>
                </a:ln>
                <a:solidFill>
                  <a:prstClr val="white"/>
                </a:solidFill>
                <a:effectLst/>
                <a:uLnTx/>
                <a:uFillTx/>
                <a:latin typeface="Calibri" panose="020F0502020204030204"/>
                <a:ea typeface="+mn-ea"/>
                <a:cs typeface="+mn-cs"/>
              </a:rPr>
              <a:t>NIC on the OT</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(p. 180). </a:t>
            </a:r>
          </a:p>
        </p:txBody>
      </p:sp>
    </p:spTree>
    <p:extLst>
      <p:ext uri="{BB962C8B-B14F-4D97-AF65-F5344CB8AC3E}">
        <p14:creationId xmlns:p14="http://schemas.microsoft.com/office/powerpoint/2010/main" val="320611786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p:cTn id="35"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0F7D930-7AE4-D22C-3C88-BE0E516600FB}"/>
              </a:ext>
            </a:extLst>
          </p:cNvPr>
          <p:cNvSpPr txBox="1">
            <a:spLocks/>
          </p:cNvSpPr>
          <p:nvPr/>
        </p:nvSpPr>
        <p:spPr>
          <a:xfrm>
            <a:off x="0" y="5"/>
            <a:ext cx="9144000" cy="1483817"/>
          </a:xfrm>
          <a:prstGeom prst="rect">
            <a:avLst/>
          </a:prstGeom>
          <a:solidFill>
            <a:schemeClr val="tx1"/>
          </a:solidFill>
          <a:ln w="25400">
            <a:solidFill>
              <a:srgbClr val="FFFF99"/>
            </a:solidFill>
          </a:ln>
        </p:spPr>
        <p:txBody>
          <a:bodyPr vert="horz" lIns="91440" tIns="45720" rIns="91440" bIns="45720" rtlCol="0" anchor="ctr">
            <a:noAutofit/>
          </a:bodyPr>
          <a:lstStyle>
            <a:lvl1pPr algn="ctr" defTabSz="685800" rtl="0" eaLnBrk="1" latinLnBrk="0" hangingPunct="1">
              <a:lnSpc>
                <a:spcPct val="90000"/>
              </a:lnSpc>
              <a:spcBef>
                <a:spcPct val="0"/>
              </a:spcBef>
              <a:buNone/>
              <a:defRPr sz="4800" b="1" kern="1200">
                <a:solidFill>
                  <a:srgbClr val="FFFF99"/>
                </a:solidFill>
                <a:latin typeface="Century Gothic" panose="020B0502020202020204" pitchFamily="34" charset="0"/>
                <a:ea typeface="+mj-ea"/>
                <a:cs typeface="+mj-cs"/>
              </a:defRPr>
            </a:lvl1pPr>
          </a:lstStyle>
          <a:p>
            <a:pPr marL="0" marR="0" lvl="0" indent="0" algn="l" defTabSz="685800" rtl="0" eaLnBrk="1" fontAlgn="auto" latinLnBrk="0" hangingPunct="1">
              <a:lnSpc>
                <a:spcPct val="90000"/>
              </a:lnSpc>
              <a:spcBef>
                <a:spcPts val="750"/>
              </a:spcBef>
              <a:spcAft>
                <a:spcPts val="0"/>
              </a:spcAft>
              <a:buClrTx/>
              <a:buSzTx/>
              <a:buFontTx/>
              <a:buNone/>
              <a:tabLst/>
              <a:defRPr/>
            </a:pPr>
            <a:r>
              <a:rPr lang="en-US" sz="2400" baseline="30000" dirty="0">
                <a:latin typeface="Cambria" panose="02040503050406030204" pitchFamily="18" charset="0"/>
                <a:ea typeface="Cambria" panose="02040503050406030204" pitchFamily="18" charset="0"/>
              </a:rPr>
              <a:t>44:13</a:t>
            </a:r>
            <a:r>
              <a:rPr lang="en-US" sz="24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a:t>
            </a:r>
            <a:r>
              <a:rPr lang="en-US" sz="2400" i="1" u="none" strike="noStrike" baseline="0" dirty="0">
                <a:solidFill>
                  <a:schemeClr val="accent2"/>
                </a:solidFill>
                <a:latin typeface="Cambria" panose="02040503050406030204" pitchFamily="18" charset="0"/>
                <a:ea typeface="Cambria" panose="02040503050406030204" pitchFamily="18" charset="0"/>
              </a:rPr>
              <a:t>A carpenter </a:t>
            </a:r>
            <a:r>
              <a:rPr lang="en-US" sz="24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takes measurements; </a:t>
            </a:r>
            <a:r>
              <a:rPr lang="en-US" sz="2400" i="1" u="none" strike="noStrike" baseline="0" dirty="0">
                <a:solidFill>
                  <a:schemeClr val="accent2"/>
                </a:solidFill>
                <a:latin typeface="Cambria" panose="02040503050406030204" pitchFamily="18" charset="0"/>
                <a:ea typeface="Cambria" panose="02040503050406030204" pitchFamily="18" charset="0"/>
              </a:rPr>
              <a:t>he marks out an outline of its form</a:t>
            </a:r>
            <a:r>
              <a:rPr lang="en-US" sz="24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he scrapes it with </a:t>
            </a:r>
            <a:r>
              <a:rPr lang="en-US" sz="2400" i="1" u="none" strike="noStrike" baseline="0" dirty="0">
                <a:solidFill>
                  <a:schemeClr val="accent2"/>
                </a:solidFill>
                <a:latin typeface="Cambria" panose="02040503050406030204" pitchFamily="18" charset="0"/>
                <a:ea typeface="Cambria" panose="02040503050406030204" pitchFamily="18" charset="0"/>
              </a:rPr>
              <a:t>chisels</a:t>
            </a:r>
            <a:r>
              <a:rPr lang="en-US" sz="24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and marks it with </a:t>
            </a:r>
            <a:r>
              <a:rPr lang="en-US" sz="2400" i="1" u="none" strike="noStrike" baseline="0" dirty="0">
                <a:solidFill>
                  <a:schemeClr val="accent2"/>
                </a:solidFill>
                <a:latin typeface="Cambria" panose="02040503050406030204" pitchFamily="18" charset="0"/>
                <a:ea typeface="Cambria" panose="02040503050406030204" pitchFamily="18" charset="0"/>
              </a:rPr>
              <a:t>a compass</a:t>
            </a:r>
            <a:r>
              <a:rPr lang="en-US" sz="24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He patterns it after the </a:t>
            </a:r>
            <a:r>
              <a:rPr lang="en-US" sz="2400" i="1" u="none" strike="noStrike" baseline="0" dirty="0">
                <a:solidFill>
                  <a:schemeClr val="accent2"/>
                </a:solidFill>
                <a:latin typeface="Cambria" panose="02040503050406030204" pitchFamily="18" charset="0"/>
                <a:ea typeface="Cambria" panose="02040503050406030204" pitchFamily="18" charset="0"/>
              </a:rPr>
              <a:t>human form</a:t>
            </a:r>
            <a:r>
              <a:rPr lang="en-US" sz="24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like a well-built human being, and puts it in a shrine. </a:t>
            </a:r>
            <a:endParaRPr kumimoji="0" lang="en-US" sz="2400" b="0" i="0" u="none" strike="noStrike" kern="1200" cap="none" spc="0" normalizeH="0" baseline="0" noProof="0" dirty="0">
              <a:ln>
                <a:noFill/>
              </a:ln>
              <a:solidFill>
                <a:prstClr val="white"/>
              </a:solidFill>
              <a:effectLst/>
              <a:uLnTx/>
              <a:uFillTx/>
              <a:latin typeface="Calibri" panose="020F0502020204030204"/>
              <a:ea typeface="Cambria" panose="02040503050406030204" pitchFamily="18" charset="0"/>
              <a:cs typeface="+mj-cs"/>
            </a:endParaRPr>
          </a:p>
        </p:txBody>
      </p:sp>
      <p:sp>
        <p:nvSpPr>
          <p:cNvPr id="5" name="Content Placeholder 2">
            <a:extLst>
              <a:ext uri="{FF2B5EF4-FFF2-40B4-BE49-F238E27FC236}">
                <a16:creationId xmlns:a16="http://schemas.microsoft.com/office/drawing/2014/main" id="{CC22EE9C-83B0-AF45-39BA-966499BA4424}"/>
              </a:ext>
            </a:extLst>
          </p:cNvPr>
          <p:cNvSpPr>
            <a:spLocks noGrp="1"/>
          </p:cNvSpPr>
          <p:nvPr>
            <p:ph idx="1"/>
          </p:nvPr>
        </p:nvSpPr>
        <p:spPr>
          <a:xfrm>
            <a:off x="161347" y="1542010"/>
            <a:ext cx="8821305" cy="5278582"/>
          </a:xfrm>
        </p:spPr>
        <p:txBody>
          <a:bodyPr>
            <a:normAutofit fontScale="92500" lnSpcReduction="20000"/>
          </a:bodyPr>
          <a:lstStyle/>
          <a:p>
            <a:r>
              <a:rPr lang="en-US" dirty="0"/>
              <a:t>Isaiah’s description now moves back to an earlier stage in the manufacture of the idol, in which “</a:t>
            </a:r>
            <a:r>
              <a:rPr lang="en-US" i="1" dirty="0">
                <a:solidFill>
                  <a:schemeClr val="accent2">
                    <a:lumMod val="60000"/>
                    <a:lumOff val="40000"/>
                  </a:schemeClr>
                </a:solidFill>
                <a:latin typeface="Cambria" panose="02040503050406030204" pitchFamily="18" charset="0"/>
                <a:ea typeface="Cambria" panose="02040503050406030204" pitchFamily="18" charset="0"/>
              </a:rPr>
              <a:t>a</a:t>
            </a:r>
            <a:r>
              <a:rPr lang="en-US" sz="32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carpenter</a:t>
            </a:r>
            <a:r>
              <a:rPr lang="en-US" dirty="0"/>
              <a:t>” has to prepare a wooden framework for it. </a:t>
            </a:r>
          </a:p>
          <a:p>
            <a:r>
              <a:rPr lang="en-US" dirty="0"/>
              <a:t>It is stressed how carefully he goes about his task. </a:t>
            </a:r>
          </a:p>
          <a:p>
            <a:r>
              <a:rPr lang="en-US" dirty="0"/>
              <a:t>Rather than just cutting at random, “</a:t>
            </a:r>
            <a:r>
              <a:rPr lang="en-US" sz="32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he marks out an outline of its form</a:t>
            </a:r>
            <a:r>
              <a:rPr lang="en-US" dirty="0"/>
              <a:t>” and uses “</a:t>
            </a:r>
            <a:r>
              <a:rPr lang="en-US" sz="32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a compass</a:t>
            </a:r>
            <a:r>
              <a:rPr lang="en-US" dirty="0"/>
              <a:t>” to ensure that he gets the proportions right. </a:t>
            </a:r>
          </a:p>
          <a:p>
            <a:r>
              <a:rPr lang="en-US" dirty="0"/>
              <a:t>He uses “</a:t>
            </a:r>
            <a:r>
              <a:rPr lang="en-US" sz="32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chisels</a:t>
            </a:r>
            <a:r>
              <a:rPr lang="en-US" dirty="0"/>
              <a:t>” to scrape away what is superfluous. </a:t>
            </a:r>
          </a:p>
          <a:p>
            <a:r>
              <a:rPr lang="en-US" dirty="0"/>
              <a:t>But what is it he produces? A “</a:t>
            </a:r>
            <a:r>
              <a:rPr lang="en-US" i="1" dirty="0">
                <a:solidFill>
                  <a:schemeClr val="accent2">
                    <a:lumMod val="60000"/>
                    <a:lumOff val="40000"/>
                  </a:schemeClr>
                </a:solidFill>
                <a:latin typeface="Cambria" panose="02040503050406030204" pitchFamily="18" charset="0"/>
                <a:ea typeface="Cambria" panose="02040503050406030204" pitchFamily="18" charset="0"/>
              </a:rPr>
              <a:t>human form</a:t>
            </a:r>
            <a:r>
              <a:rPr lang="en-US" dirty="0"/>
              <a:t>”. </a:t>
            </a:r>
          </a:p>
          <a:p>
            <a:r>
              <a:rPr lang="en-US" dirty="0"/>
              <a:t>In his mind the idol maker cannot rise higher than himself. </a:t>
            </a:r>
          </a:p>
          <a:p>
            <a:r>
              <a:rPr lang="en-US" dirty="0"/>
              <a:t>True, it is an attractive likeness, yet it still is anchored in the </a:t>
            </a:r>
            <a:r>
              <a:rPr lang="en-US" b="1" i="1" dirty="0"/>
              <a:t>human</a:t>
            </a:r>
            <a:r>
              <a:rPr lang="en-US" dirty="0"/>
              <a:t>, not the </a:t>
            </a:r>
            <a:r>
              <a:rPr lang="en-US" b="1" i="1" dirty="0"/>
              <a:t>divine</a:t>
            </a:r>
            <a:r>
              <a:rPr lang="en-US" dirty="0"/>
              <a:t>. </a:t>
            </a:r>
          </a:p>
        </p:txBody>
      </p:sp>
      <p:sp>
        <p:nvSpPr>
          <p:cNvPr id="2" name="TextBox 1">
            <a:extLst>
              <a:ext uri="{FF2B5EF4-FFF2-40B4-BE49-F238E27FC236}">
                <a16:creationId xmlns:a16="http://schemas.microsoft.com/office/drawing/2014/main" id="{7ECA6C73-C250-5385-79D8-A23A434A4ECA}"/>
              </a:ext>
            </a:extLst>
          </p:cNvPr>
          <p:cNvSpPr txBox="1"/>
          <p:nvPr/>
        </p:nvSpPr>
        <p:spPr>
          <a:xfrm>
            <a:off x="0" y="6488668"/>
            <a:ext cx="9144000" cy="369332"/>
          </a:xfrm>
          <a:prstGeom prst="rect">
            <a:avLst/>
          </a:prstGeom>
          <a:noFill/>
        </p:spPr>
        <p:txBody>
          <a:bodyPr wrap="square" rtlCol="0">
            <a:spAutoFit/>
          </a:bodyPr>
          <a:lstStyle/>
          <a:p>
            <a:r>
              <a:rPr lang="en-US" sz="1800" dirty="0">
                <a:solidFill>
                  <a:prstClr val="white"/>
                </a:solidFill>
              </a:rPr>
              <a:t>Mackay, John L. – </a:t>
            </a:r>
            <a:r>
              <a:rPr lang="en-US" sz="1800" i="1" dirty="0">
                <a:solidFill>
                  <a:prstClr val="white"/>
                </a:solidFill>
              </a:rPr>
              <a:t>A Study Commentary on Isaiah Volume 2: Chapters 40-66 </a:t>
            </a:r>
            <a:r>
              <a:rPr lang="en-US" sz="1800" dirty="0">
                <a:solidFill>
                  <a:prstClr val="white"/>
                </a:solidFill>
              </a:rPr>
              <a:t>– </a:t>
            </a:r>
            <a:r>
              <a:rPr lang="en-US" sz="1800" dirty="0">
                <a:solidFill>
                  <a:schemeClr val="bg1"/>
                </a:solidFill>
              </a:rPr>
              <a:t>p. 145.</a:t>
            </a:r>
          </a:p>
        </p:txBody>
      </p:sp>
    </p:spTree>
    <p:extLst>
      <p:ext uri="{BB962C8B-B14F-4D97-AF65-F5344CB8AC3E}">
        <p14:creationId xmlns:p14="http://schemas.microsoft.com/office/powerpoint/2010/main" val="23538505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 calcmode="lin" valueType="num">
                                      <p:cBhvr>
                                        <p:cTn id="49"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0F7D930-7AE4-D22C-3C88-BE0E516600FB}"/>
              </a:ext>
            </a:extLst>
          </p:cNvPr>
          <p:cNvSpPr txBox="1">
            <a:spLocks/>
          </p:cNvSpPr>
          <p:nvPr/>
        </p:nvSpPr>
        <p:spPr>
          <a:xfrm>
            <a:off x="0" y="5"/>
            <a:ext cx="9144000" cy="1483817"/>
          </a:xfrm>
          <a:prstGeom prst="rect">
            <a:avLst/>
          </a:prstGeom>
          <a:solidFill>
            <a:schemeClr val="tx1"/>
          </a:solidFill>
          <a:ln w="25400">
            <a:solidFill>
              <a:srgbClr val="FFFF99"/>
            </a:solidFill>
          </a:ln>
        </p:spPr>
        <p:txBody>
          <a:bodyPr vert="horz" lIns="91440" tIns="45720" rIns="91440" bIns="45720" rtlCol="0" anchor="ctr">
            <a:noAutofit/>
          </a:bodyPr>
          <a:lstStyle>
            <a:lvl1pPr algn="ctr" defTabSz="685800" rtl="0" eaLnBrk="1" latinLnBrk="0" hangingPunct="1">
              <a:lnSpc>
                <a:spcPct val="90000"/>
              </a:lnSpc>
              <a:spcBef>
                <a:spcPct val="0"/>
              </a:spcBef>
              <a:buNone/>
              <a:defRPr sz="4800" b="1" kern="1200">
                <a:solidFill>
                  <a:srgbClr val="FFFF99"/>
                </a:solidFill>
                <a:latin typeface="Century Gothic" panose="020B0502020202020204" pitchFamily="34" charset="0"/>
                <a:ea typeface="+mj-ea"/>
                <a:cs typeface="+mj-cs"/>
              </a:defRPr>
            </a:lvl1pPr>
          </a:lstStyle>
          <a:p>
            <a:pPr marL="0" marR="0" lvl="0" indent="0" algn="l" defTabSz="685800" rtl="0" eaLnBrk="1" fontAlgn="auto" latinLnBrk="0" hangingPunct="1">
              <a:lnSpc>
                <a:spcPct val="90000"/>
              </a:lnSpc>
              <a:spcBef>
                <a:spcPts val="750"/>
              </a:spcBef>
              <a:spcAft>
                <a:spcPts val="0"/>
              </a:spcAft>
              <a:buClrTx/>
              <a:buSzTx/>
              <a:buFontTx/>
              <a:buNone/>
              <a:tabLst/>
              <a:defRPr/>
            </a:pPr>
            <a:r>
              <a:rPr lang="en-US" sz="2400" baseline="30000" dirty="0">
                <a:latin typeface="Cambria" panose="02040503050406030204" pitchFamily="18" charset="0"/>
                <a:ea typeface="Cambria" panose="02040503050406030204" pitchFamily="18" charset="0"/>
              </a:rPr>
              <a:t>44:13</a:t>
            </a:r>
            <a:r>
              <a:rPr lang="en-US" sz="24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A carpenter takes measurements; he marks out an outline of its form; he scrapes it with chisels and marks it with a compass. He patterns it after the human form, like a well-built human being, and puts it in a shrine. </a:t>
            </a:r>
            <a:endParaRPr kumimoji="0" lang="en-US" sz="2400" b="0" i="0" u="none" strike="noStrike" kern="1200" cap="none" spc="0" normalizeH="0" baseline="0" noProof="0" dirty="0">
              <a:ln>
                <a:noFill/>
              </a:ln>
              <a:solidFill>
                <a:prstClr val="white"/>
              </a:solidFill>
              <a:effectLst/>
              <a:uLnTx/>
              <a:uFillTx/>
              <a:latin typeface="Calibri" panose="020F0502020204030204"/>
              <a:ea typeface="Cambria" panose="02040503050406030204" pitchFamily="18" charset="0"/>
              <a:cs typeface="+mj-cs"/>
            </a:endParaRPr>
          </a:p>
        </p:txBody>
      </p:sp>
      <p:sp>
        <p:nvSpPr>
          <p:cNvPr id="5" name="Content Placeholder 2">
            <a:extLst>
              <a:ext uri="{FF2B5EF4-FFF2-40B4-BE49-F238E27FC236}">
                <a16:creationId xmlns:a16="http://schemas.microsoft.com/office/drawing/2014/main" id="{CC22EE9C-83B0-AF45-39BA-966499BA4424}"/>
              </a:ext>
            </a:extLst>
          </p:cNvPr>
          <p:cNvSpPr>
            <a:spLocks noGrp="1"/>
          </p:cNvSpPr>
          <p:nvPr>
            <p:ph idx="1"/>
          </p:nvPr>
        </p:nvSpPr>
        <p:spPr>
          <a:xfrm>
            <a:off x="218786" y="1612668"/>
            <a:ext cx="8706423" cy="4838007"/>
          </a:xfrm>
        </p:spPr>
        <p:txBody>
          <a:bodyPr>
            <a:normAutofit lnSpcReduction="10000"/>
          </a:bodyPr>
          <a:lstStyle/>
          <a:p>
            <a:r>
              <a:rPr lang="en-US" dirty="0"/>
              <a:t>All this effort just to project themselves on the heavens! </a:t>
            </a:r>
          </a:p>
          <a:p>
            <a:r>
              <a:rPr lang="en-US" dirty="0"/>
              <a:t>Again Isaiah demonstrates how well he understands the nature of paganism. </a:t>
            </a:r>
          </a:p>
          <a:p>
            <a:r>
              <a:rPr lang="en-US" dirty="0"/>
              <a:t>Above all else, it is an attempt to cast eternal reality into the shape of humanity. </a:t>
            </a:r>
          </a:p>
          <a:p>
            <a:r>
              <a:rPr lang="en-US" dirty="0"/>
              <a:t>We have not progressed beyond that today. </a:t>
            </a:r>
          </a:p>
          <a:p>
            <a:r>
              <a:rPr lang="en-US" dirty="0"/>
              <a:t>Modern humanism is only an abstract form of this age-old effort. </a:t>
            </a:r>
          </a:p>
          <a:p>
            <a:r>
              <a:rPr lang="en-US" dirty="0"/>
              <a:t>We will be God, and God will be us.</a:t>
            </a:r>
          </a:p>
        </p:txBody>
      </p:sp>
      <p:sp>
        <p:nvSpPr>
          <p:cNvPr id="2" name="TextBox 1">
            <a:extLst>
              <a:ext uri="{FF2B5EF4-FFF2-40B4-BE49-F238E27FC236}">
                <a16:creationId xmlns:a16="http://schemas.microsoft.com/office/drawing/2014/main" id="{7ECA6C73-C250-5385-79D8-A23A434A4ECA}"/>
              </a:ext>
            </a:extLst>
          </p:cNvPr>
          <p:cNvSpPr txBox="1"/>
          <p:nvPr/>
        </p:nvSpPr>
        <p:spPr>
          <a:xfrm>
            <a:off x="0" y="6488668"/>
            <a:ext cx="9144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Oswalt, John N.. </a:t>
            </a:r>
            <a:r>
              <a:rPr kumimoji="0" lang="en-US" sz="1800" b="0" i="1" u="none" strike="noStrike" kern="1200" cap="none" spc="0" normalizeH="0" baseline="0" noProof="0" dirty="0">
                <a:ln>
                  <a:noFill/>
                </a:ln>
                <a:solidFill>
                  <a:prstClr val="white"/>
                </a:solidFill>
                <a:effectLst/>
                <a:uLnTx/>
                <a:uFillTx/>
                <a:latin typeface="Calibri" panose="020F0502020204030204"/>
                <a:ea typeface="+mn-ea"/>
                <a:cs typeface="+mn-cs"/>
              </a:rPr>
              <a:t>The Book of Isaiah, Chapters 40–66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a:t>
            </a:r>
            <a:r>
              <a:rPr lang="en-US" sz="1800" i="1" dirty="0">
                <a:solidFill>
                  <a:prstClr val="white"/>
                </a:solidFill>
                <a:latin typeface="Calibri" panose="020F0502020204030204"/>
              </a:rPr>
              <a:t>The </a:t>
            </a:r>
            <a:r>
              <a:rPr kumimoji="0" lang="en-US" sz="1800" b="0" i="1" u="none" strike="noStrike" kern="1200" cap="none" spc="0" normalizeH="0" baseline="0" noProof="0" dirty="0">
                <a:ln>
                  <a:noFill/>
                </a:ln>
                <a:solidFill>
                  <a:prstClr val="white"/>
                </a:solidFill>
                <a:effectLst/>
                <a:uLnTx/>
                <a:uFillTx/>
                <a:latin typeface="Calibri" panose="020F0502020204030204"/>
                <a:ea typeface="+mn-ea"/>
                <a:cs typeface="+mn-cs"/>
              </a:rPr>
              <a:t>NIC on the OT</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(pp. 180-181). </a:t>
            </a:r>
          </a:p>
        </p:txBody>
      </p:sp>
    </p:spTree>
    <p:extLst>
      <p:ext uri="{BB962C8B-B14F-4D97-AF65-F5344CB8AC3E}">
        <p14:creationId xmlns:p14="http://schemas.microsoft.com/office/powerpoint/2010/main" val="38270524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p:cTn id="35"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E2CD9-75A4-2178-1A42-CFCB9020AE8B}"/>
              </a:ext>
            </a:extLst>
          </p:cNvPr>
          <p:cNvSpPr>
            <a:spLocks noGrp="1"/>
          </p:cNvSpPr>
          <p:nvPr>
            <p:ph type="title"/>
          </p:nvPr>
        </p:nvSpPr>
        <p:spPr>
          <a:xfrm>
            <a:off x="0" y="-2"/>
            <a:ext cx="9144000" cy="1276006"/>
          </a:xfrm>
        </p:spPr>
        <p:txBody>
          <a:bodyPr>
            <a:noAutofit/>
          </a:bodyPr>
          <a:lstStyle/>
          <a:p>
            <a:pPr marL="458788" indent="-458788"/>
            <a:r>
              <a:rPr lang="en-US" sz="4000" dirty="0"/>
              <a:t>Idolators Have Lost Touch With Reality! (44:14-17)</a:t>
            </a:r>
            <a:endParaRPr lang="en-US" sz="4000" dirty="0">
              <a:solidFill>
                <a:srgbClr val="FFFF99"/>
              </a:solidFill>
            </a:endParaRPr>
          </a:p>
        </p:txBody>
      </p:sp>
      <p:sp>
        <p:nvSpPr>
          <p:cNvPr id="3" name="Content Placeholder 2">
            <a:extLst>
              <a:ext uri="{FF2B5EF4-FFF2-40B4-BE49-F238E27FC236}">
                <a16:creationId xmlns:a16="http://schemas.microsoft.com/office/drawing/2014/main" id="{E4D25296-EA53-9F7B-5998-75DCAC10A8E8}"/>
              </a:ext>
            </a:extLst>
          </p:cNvPr>
          <p:cNvSpPr>
            <a:spLocks noGrp="1"/>
          </p:cNvSpPr>
          <p:nvPr>
            <p:ph idx="1"/>
          </p:nvPr>
        </p:nvSpPr>
        <p:spPr>
          <a:xfrm>
            <a:off x="196223" y="1346662"/>
            <a:ext cx="8849665" cy="5438734"/>
          </a:xfrm>
        </p:spPr>
        <p:txBody>
          <a:bodyPr>
            <a:normAutofit fontScale="92500" lnSpcReduction="10000"/>
          </a:bodyPr>
          <a:lstStyle/>
          <a:p>
            <a:pPr marL="0" indent="0">
              <a:buNone/>
            </a:pPr>
            <a:r>
              <a:rPr lang="en-US" sz="3600" baseline="30000" dirty="0">
                <a:latin typeface="Cambria" panose="02040503050406030204" pitchFamily="18" charset="0"/>
                <a:ea typeface="Cambria" panose="02040503050406030204" pitchFamily="18" charset="0"/>
              </a:rPr>
              <a:t>44:14</a:t>
            </a:r>
            <a:r>
              <a:rPr lang="en-US" sz="36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He cuts down cedars and acquires a cypress or an oak. He gets trees from the forest; he plants a cedar and the rain makes it grow. </a:t>
            </a:r>
            <a:r>
              <a:rPr lang="en-US" sz="3600" baseline="30000" dirty="0">
                <a:latin typeface="Cambria" panose="02040503050406030204" pitchFamily="18" charset="0"/>
                <a:ea typeface="Cambria" panose="02040503050406030204" pitchFamily="18" charset="0"/>
              </a:rPr>
              <a:t>15</a:t>
            </a:r>
            <a:r>
              <a:rPr lang="en-US" sz="36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A man uses it to make a fire; he takes some of it and warms himself. Yes, he kindles a fire and bakes bread. Then he makes a god and worships it; he makes an idol and bows down to it. </a:t>
            </a:r>
            <a:r>
              <a:rPr lang="en-US" sz="3600" baseline="30000" dirty="0">
                <a:latin typeface="Cambria" panose="02040503050406030204" pitchFamily="18" charset="0"/>
                <a:ea typeface="Cambria" panose="02040503050406030204" pitchFamily="18" charset="0"/>
              </a:rPr>
              <a:t>16</a:t>
            </a:r>
            <a:r>
              <a:rPr lang="en-US" sz="36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Half of it he burns in the fire— over that half he cooks meat; he roasts a meal and fills himself. Yes, he warms himself and says, ‘Ah! I am warm as I look at the fire.’ </a:t>
            </a:r>
            <a:r>
              <a:rPr lang="en-US" sz="3600" baseline="30000" dirty="0">
                <a:latin typeface="Cambria" panose="02040503050406030204" pitchFamily="18" charset="0"/>
                <a:ea typeface="Cambria" panose="02040503050406030204" pitchFamily="18" charset="0"/>
              </a:rPr>
              <a:t>17</a:t>
            </a:r>
            <a:r>
              <a:rPr lang="en-US" sz="36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With the rest of it he makes a god, his idol; he bows down to it and worships it. He prays to it, saying, ‘Rescue me, for you are my god!’</a:t>
            </a:r>
          </a:p>
        </p:txBody>
      </p:sp>
    </p:spTree>
    <p:extLst>
      <p:ext uri="{BB962C8B-B14F-4D97-AF65-F5344CB8AC3E}">
        <p14:creationId xmlns:p14="http://schemas.microsoft.com/office/powerpoint/2010/main" val="5897413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0F7D930-7AE4-D22C-3C88-BE0E516600FB}"/>
              </a:ext>
            </a:extLst>
          </p:cNvPr>
          <p:cNvSpPr txBox="1">
            <a:spLocks/>
          </p:cNvSpPr>
          <p:nvPr/>
        </p:nvSpPr>
        <p:spPr>
          <a:xfrm>
            <a:off x="0" y="5"/>
            <a:ext cx="9144000" cy="955959"/>
          </a:xfrm>
          <a:prstGeom prst="rect">
            <a:avLst/>
          </a:prstGeom>
          <a:solidFill>
            <a:schemeClr val="tx1"/>
          </a:solidFill>
          <a:ln w="25400">
            <a:solidFill>
              <a:srgbClr val="FFFF99"/>
            </a:solidFill>
          </a:ln>
        </p:spPr>
        <p:txBody>
          <a:bodyPr vert="horz" lIns="91440" tIns="45720" rIns="91440" bIns="45720" rtlCol="0" anchor="ctr">
            <a:noAutofit/>
          </a:bodyPr>
          <a:lstStyle>
            <a:lvl1pPr algn="ctr" defTabSz="685800" rtl="0" eaLnBrk="1" latinLnBrk="0" hangingPunct="1">
              <a:lnSpc>
                <a:spcPct val="90000"/>
              </a:lnSpc>
              <a:spcBef>
                <a:spcPct val="0"/>
              </a:spcBef>
              <a:buNone/>
              <a:defRPr sz="4800" b="1" kern="1200">
                <a:solidFill>
                  <a:srgbClr val="FFFF99"/>
                </a:solidFill>
                <a:latin typeface="Century Gothic" panose="020B0502020202020204" pitchFamily="34" charset="0"/>
                <a:ea typeface="+mj-ea"/>
                <a:cs typeface="+mj-cs"/>
              </a:defRPr>
            </a:lvl1pPr>
          </a:lstStyle>
          <a:p>
            <a:pPr marL="0" marR="0" lvl="0" indent="0" algn="l" defTabSz="685800" rtl="0" eaLnBrk="1" fontAlgn="auto" latinLnBrk="0" hangingPunct="1">
              <a:lnSpc>
                <a:spcPct val="90000"/>
              </a:lnSpc>
              <a:spcBef>
                <a:spcPts val="750"/>
              </a:spcBef>
              <a:spcAft>
                <a:spcPts val="0"/>
              </a:spcAft>
              <a:buClrTx/>
              <a:buSzTx/>
              <a:buFontTx/>
              <a:buNone/>
              <a:tabLst/>
              <a:defRPr/>
            </a:pPr>
            <a:r>
              <a:rPr lang="en-US" sz="2400" baseline="30000" dirty="0">
                <a:latin typeface="Cambria" panose="02040503050406030204" pitchFamily="18" charset="0"/>
                <a:ea typeface="Cambria" panose="02040503050406030204" pitchFamily="18" charset="0"/>
              </a:rPr>
              <a:t>44:14</a:t>
            </a:r>
            <a:r>
              <a:rPr lang="en-US" sz="24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He </a:t>
            </a:r>
            <a:r>
              <a:rPr lang="en-US" sz="2400" i="1" u="none" strike="noStrike" baseline="0" dirty="0">
                <a:solidFill>
                  <a:schemeClr val="accent2"/>
                </a:solidFill>
                <a:latin typeface="Cambria" panose="02040503050406030204" pitchFamily="18" charset="0"/>
                <a:ea typeface="Cambria" panose="02040503050406030204" pitchFamily="18" charset="0"/>
              </a:rPr>
              <a:t>cuts down </a:t>
            </a:r>
            <a:r>
              <a:rPr lang="en-US" sz="24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cedars and acquires a cypress or an oak. He gets trees from the forest; </a:t>
            </a:r>
            <a:r>
              <a:rPr lang="en-US" sz="2400" i="1" u="none" strike="noStrike" baseline="0" dirty="0">
                <a:solidFill>
                  <a:schemeClr val="accent2"/>
                </a:solidFill>
                <a:latin typeface="Cambria" panose="02040503050406030204" pitchFamily="18" charset="0"/>
                <a:ea typeface="Cambria" panose="02040503050406030204" pitchFamily="18" charset="0"/>
              </a:rPr>
              <a:t>he plants a cedar </a:t>
            </a:r>
            <a:r>
              <a:rPr lang="en-US" sz="24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and the rain makes it grow.</a:t>
            </a:r>
            <a:endParaRPr kumimoji="0" lang="en-US" sz="2400" b="0" i="0" u="none" strike="noStrike" kern="1200" cap="none" spc="0" normalizeH="0" baseline="0" noProof="0" dirty="0">
              <a:ln>
                <a:noFill/>
              </a:ln>
              <a:solidFill>
                <a:prstClr val="white"/>
              </a:solidFill>
              <a:effectLst/>
              <a:uLnTx/>
              <a:uFillTx/>
              <a:latin typeface="Calibri" panose="020F0502020204030204"/>
              <a:ea typeface="Cambria" panose="02040503050406030204" pitchFamily="18" charset="0"/>
              <a:cs typeface="+mj-cs"/>
            </a:endParaRPr>
          </a:p>
        </p:txBody>
      </p:sp>
      <p:sp>
        <p:nvSpPr>
          <p:cNvPr id="5" name="Content Placeholder 2">
            <a:extLst>
              <a:ext uri="{FF2B5EF4-FFF2-40B4-BE49-F238E27FC236}">
                <a16:creationId xmlns:a16="http://schemas.microsoft.com/office/drawing/2014/main" id="{CC22EE9C-83B0-AF45-39BA-966499BA4424}"/>
              </a:ext>
            </a:extLst>
          </p:cNvPr>
          <p:cNvSpPr>
            <a:spLocks noGrp="1"/>
          </p:cNvSpPr>
          <p:nvPr>
            <p:ph idx="1"/>
          </p:nvPr>
        </p:nvSpPr>
        <p:spPr>
          <a:xfrm>
            <a:off x="218786" y="1088968"/>
            <a:ext cx="8706423" cy="5361708"/>
          </a:xfrm>
        </p:spPr>
        <p:txBody>
          <a:bodyPr>
            <a:normAutofit lnSpcReduction="10000"/>
          </a:bodyPr>
          <a:lstStyle/>
          <a:p>
            <a:r>
              <a:rPr lang="en-US" dirty="0"/>
              <a:t>Moving back yet another stage, Isaiah considers where the material used has come from, and introduces the figure of a forester, who “</a:t>
            </a:r>
            <a:r>
              <a:rPr lang="en-US" sz="32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cuts down</a:t>
            </a:r>
            <a:r>
              <a:rPr lang="en-US" dirty="0"/>
              <a:t>” whatever species of tree provides costly, durable wood suitable for his purpose. </a:t>
            </a:r>
          </a:p>
          <a:p>
            <a:r>
              <a:rPr lang="en-US" dirty="0"/>
              <a:t>If he does not find a fully grown plant, then he may select a sapling which he will watch carefully until it has matured sufficiently. </a:t>
            </a:r>
          </a:p>
          <a:p>
            <a:r>
              <a:rPr lang="en-US" dirty="0"/>
              <a:t>But even that might not always be possible. </a:t>
            </a:r>
          </a:p>
          <a:p>
            <a:r>
              <a:rPr lang="en-US" dirty="0"/>
              <a:t>Sometimes it will require starting from scratch by </a:t>
            </a:r>
            <a:r>
              <a:rPr lang="en-US" b="1" i="1" dirty="0"/>
              <a:t>planting</a:t>
            </a:r>
            <a:r>
              <a:rPr lang="en-US" dirty="0"/>
              <a:t> a tree, such as the quicker-growing “</a:t>
            </a:r>
            <a:r>
              <a:rPr lang="en-US" i="1" dirty="0">
                <a:solidFill>
                  <a:schemeClr val="accent2">
                    <a:lumMod val="60000"/>
                    <a:lumOff val="40000"/>
                  </a:schemeClr>
                </a:solidFill>
                <a:latin typeface="Cambria" panose="02040503050406030204" pitchFamily="18" charset="0"/>
                <a:ea typeface="Cambria" panose="02040503050406030204" pitchFamily="18" charset="0"/>
              </a:rPr>
              <a:t>cedar</a:t>
            </a:r>
            <a:r>
              <a:rPr lang="en-US" dirty="0"/>
              <a:t>” with softer wood. </a:t>
            </a:r>
          </a:p>
        </p:txBody>
      </p:sp>
      <p:sp>
        <p:nvSpPr>
          <p:cNvPr id="2" name="TextBox 1">
            <a:extLst>
              <a:ext uri="{FF2B5EF4-FFF2-40B4-BE49-F238E27FC236}">
                <a16:creationId xmlns:a16="http://schemas.microsoft.com/office/drawing/2014/main" id="{7ECA6C73-C250-5385-79D8-A23A434A4ECA}"/>
              </a:ext>
            </a:extLst>
          </p:cNvPr>
          <p:cNvSpPr txBox="1"/>
          <p:nvPr/>
        </p:nvSpPr>
        <p:spPr>
          <a:xfrm>
            <a:off x="0" y="6488668"/>
            <a:ext cx="9144000" cy="369332"/>
          </a:xfrm>
          <a:prstGeom prst="rect">
            <a:avLst/>
          </a:prstGeom>
          <a:noFill/>
        </p:spPr>
        <p:txBody>
          <a:bodyPr wrap="square" rtlCol="0">
            <a:spAutoFit/>
          </a:bodyPr>
          <a:lstStyle/>
          <a:p>
            <a:r>
              <a:rPr lang="en-US" sz="1800" dirty="0">
                <a:solidFill>
                  <a:prstClr val="white"/>
                </a:solidFill>
              </a:rPr>
              <a:t>Mackay, John L. – </a:t>
            </a:r>
            <a:r>
              <a:rPr lang="en-US" sz="1800" i="1" dirty="0">
                <a:solidFill>
                  <a:prstClr val="white"/>
                </a:solidFill>
              </a:rPr>
              <a:t>A Study Commentary on Isaiah Volume 2: Chapters 40-66 </a:t>
            </a:r>
            <a:r>
              <a:rPr lang="en-US" sz="1800" dirty="0">
                <a:solidFill>
                  <a:prstClr val="white"/>
                </a:solidFill>
              </a:rPr>
              <a:t>– </a:t>
            </a:r>
            <a:r>
              <a:rPr lang="en-US" sz="1800" dirty="0">
                <a:solidFill>
                  <a:schemeClr val="bg1"/>
                </a:solidFill>
              </a:rPr>
              <a:t>pp. 145-146.</a:t>
            </a:r>
          </a:p>
        </p:txBody>
      </p:sp>
    </p:spTree>
    <p:extLst>
      <p:ext uri="{BB962C8B-B14F-4D97-AF65-F5344CB8AC3E}">
        <p14:creationId xmlns:p14="http://schemas.microsoft.com/office/powerpoint/2010/main" val="40559547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0F7D930-7AE4-D22C-3C88-BE0E516600FB}"/>
              </a:ext>
            </a:extLst>
          </p:cNvPr>
          <p:cNvSpPr txBox="1">
            <a:spLocks/>
          </p:cNvSpPr>
          <p:nvPr/>
        </p:nvSpPr>
        <p:spPr>
          <a:xfrm>
            <a:off x="0" y="5"/>
            <a:ext cx="9144000" cy="955959"/>
          </a:xfrm>
          <a:prstGeom prst="rect">
            <a:avLst/>
          </a:prstGeom>
          <a:solidFill>
            <a:schemeClr val="tx1"/>
          </a:solidFill>
          <a:ln w="25400">
            <a:solidFill>
              <a:srgbClr val="FFFF99"/>
            </a:solidFill>
          </a:ln>
        </p:spPr>
        <p:txBody>
          <a:bodyPr vert="horz" lIns="91440" tIns="45720" rIns="91440" bIns="45720" rtlCol="0" anchor="ctr">
            <a:noAutofit/>
          </a:bodyPr>
          <a:lstStyle>
            <a:lvl1pPr algn="ctr" defTabSz="685800" rtl="0" eaLnBrk="1" latinLnBrk="0" hangingPunct="1">
              <a:lnSpc>
                <a:spcPct val="90000"/>
              </a:lnSpc>
              <a:spcBef>
                <a:spcPct val="0"/>
              </a:spcBef>
              <a:buNone/>
              <a:defRPr sz="4800" b="1" kern="1200">
                <a:solidFill>
                  <a:srgbClr val="FFFF99"/>
                </a:solidFill>
                <a:latin typeface="Century Gothic" panose="020B0502020202020204" pitchFamily="34" charset="0"/>
                <a:ea typeface="+mj-ea"/>
                <a:cs typeface="+mj-cs"/>
              </a:defRPr>
            </a:lvl1pPr>
          </a:lstStyle>
          <a:p>
            <a:pPr marL="0" marR="0" lvl="0" indent="0" algn="l" defTabSz="685800" rtl="0" eaLnBrk="1" fontAlgn="auto" latinLnBrk="0" hangingPunct="1">
              <a:lnSpc>
                <a:spcPct val="90000"/>
              </a:lnSpc>
              <a:spcBef>
                <a:spcPts val="750"/>
              </a:spcBef>
              <a:spcAft>
                <a:spcPts val="0"/>
              </a:spcAft>
              <a:buClrTx/>
              <a:buSzTx/>
              <a:buFontTx/>
              <a:buNone/>
              <a:tabLst/>
              <a:defRPr/>
            </a:pPr>
            <a:r>
              <a:rPr lang="en-US" sz="2400" baseline="30000" dirty="0">
                <a:latin typeface="Cambria" panose="02040503050406030204" pitchFamily="18" charset="0"/>
                <a:ea typeface="Cambria" panose="02040503050406030204" pitchFamily="18" charset="0"/>
              </a:rPr>
              <a:t>44:14</a:t>
            </a:r>
            <a:r>
              <a:rPr lang="en-US" sz="24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He cuts down cedars and acquires a cypress or an oak. He gets trees from the forest; he plants a cedar and </a:t>
            </a:r>
            <a:r>
              <a:rPr lang="en-US" sz="2400" i="1" u="none" strike="noStrike" baseline="0" dirty="0">
                <a:solidFill>
                  <a:schemeClr val="accent2"/>
                </a:solidFill>
                <a:latin typeface="Cambria" panose="02040503050406030204" pitchFamily="18" charset="0"/>
                <a:ea typeface="Cambria" panose="02040503050406030204" pitchFamily="18" charset="0"/>
              </a:rPr>
              <a:t>the rain makes it grow</a:t>
            </a:r>
            <a:r>
              <a:rPr lang="en-US" sz="24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a:t>
            </a:r>
            <a:endParaRPr kumimoji="0" lang="en-US" sz="2400" b="0" i="0" u="none" strike="noStrike" kern="1200" cap="none" spc="0" normalizeH="0" baseline="0" noProof="0" dirty="0">
              <a:ln>
                <a:noFill/>
              </a:ln>
              <a:solidFill>
                <a:prstClr val="white"/>
              </a:solidFill>
              <a:effectLst/>
              <a:uLnTx/>
              <a:uFillTx/>
              <a:latin typeface="Calibri" panose="020F0502020204030204"/>
              <a:ea typeface="Cambria" panose="02040503050406030204" pitchFamily="18" charset="0"/>
              <a:cs typeface="+mj-cs"/>
            </a:endParaRPr>
          </a:p>
        </p:txBody>
      </p:sp>
      <p:sp>
        <p:nvSpPr>
          <p:cNvPr id="5" name="Content Placeholder 2">
            <a:extLst>
              <a:ext uri="{FF2B5EF4-FFF2-40B4-BE49-F238E27FC236}">
                <a16:creationId xmlns:a16="http://schemas.microsoft.com/office/drawing/2014/main" id="{CC22EE9C-83B0-AF45-39BA-966499BA4424}"/>
              </a:ext>
            </a:extLst>
          </p:cNvPr>
          <p:cNvSpPr>
            <a:spLocks noGrp="1"/>
          </p:cNvSpPr>
          <p:nvPr>
            <p:ph idx="1"/>
          </p:nvPr>
        </p:nvSpPr>
        <p:spPr>
          <a:xfrm>
            <a:off x="218786" y="1039091"/>
            <a:ext cx="8706423" cy="5523807"/>
          </a:xfrm>
        </p:spPr>
        <p:txBody>
          <a:bodyPr>
            <a:normAutofit/>
          </a:bodyPr>
          <a:lstStyle/>
          <a:p>
            <a:r>
              <a:rPr lang="en-US" sz="3600" dirty="0"/>
              <a:t>No matter how imposing the end product is, this is an exercise of human skill to achieve human ends. </a:t>
            </a:r>
          </a:p>
          <a:p>
            <a:r>
              <a:rPr lang="en-US" sz="3600" dirty="0"/>
              <a:t>And even so, there is much that lies outside the craftsman’s control. </a:t>
            </a:r>
          </a:p>
          <a:p>
            <a:r>
              <a:rPr lang="en-US" sz="3600" dirty="0"/>
              <a:t>The statement that “</a:t>
            </a:r>
            <a:r>
              <a:rPr lang="en-US" sz="36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the rain makes it grow</a:t>
            </a:r>
            <a:r>
              <a:rPr lang="en-US" sz="3600" dirty="0"/>
              <a:t>” reminds Isaiah’s audience that the origin of the idol, or the tree, is </a:t>
            </a:r>
            <a:r>
              <a:rPr lang="en-US" sz="3600" b="1" i="1" dirty="0"/>
              <a:t>not supernatural</a:t>
            </a:r>
            <a:r>
              <a:rPr lang="en-US" sz="3600" dirty="0"/>
              <a:t>; it comes from the processes of the natural world.</a:t>
            </a:r>
          </a:p>
        </p:txBody>
      </p:sp>
      <p:sp>
        <p:nvSpPr>
          <p:cNvPr id="2" name="TextBox 1">
            <a:extLst>
              <a:ext uri="{FF2B5EF4-FFF2-40B4-BE49-F238E27FC236}">
                <a16:creationId xmlns:a16="http://schemas.microsoft.com/office/drawing/2014/main" id="{7ECA6C73-C250-5385-79D8-A23A434A4ECA}"/>
              </a:ext>
            </a:extLst>
          </p:cNvPr>
          <p:cNvSpPr txBox="1"/>
          <p:nvPr/>
        </p:nvSpPr>
        <p:spPr>
          <a:xfrm>
            <a:off x="0" y="6488668"/>
            <a:ext cx="9144000" cy="369332"/>
          </a:xfrm>
          <a:prstGeom prst="rect">
            <a:avLst/>
          </a:prstGeom>
          <a:noFill/>
        </p:spPr>
        <p:txBody>
          <a:bodyPr wrap="square" rtlCol="0">
            <a:spAutoFit/>
          </a:bodyPr>
          <a:lstStyle/>
          <a:p>
            <a:r>
              <a:rPr lang="en-US" sz="1800" dirty="0">
                <a:solidFill>
                  <a:prstClr val="white"/>
                </a:solidFill>
              </a:rPr>
              <a:t>Mackay, John L. – </a:t>
            </a:r>
            <a:r>
              <a:rPr lang="en-US" sz="1800" i="1" dirty="0">
                <a:solidFill>
                  <a:prstClr val="white"/>
                </a:solidFill>
              </a:rPr>
              <a:t>A Study Commentary on Isaiah Volume 2: Chapters 40-66 </a:t>
            </a:r>
            <a:r>
              <a:rPr lang="en-US" sz="1800" dirty="0">
                <a:solidFill>
                  <a:prstClr val="white"/>
                </a:solidFill>
              </a:rPr>
              <a:t>– </a:t>
            </a:r>
            <a:r>
              <a:rPr lang="en-US" sz="1800" dirty="0">
                <a:solidFill>
                  <a:schemeClr val="bg1"/>
                </a:solidFill>
              </a:rPr>
              <a:t>pp. 145-146.</a:t>
            </a:r>
          </a:p>
        </p:txBody>
      </p:sp>
    </p:spTree>
    <p:extLst>
      <p:ext uri="{BB962C8B-B14F-4D97-AF65-F5344CB8AC3E}">
        <p14:creationId xmlns:p14="http://schemas.microsoft.com/office/powerpoint/2010/main" val="16200549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E2CD9-75A4-2178-1A42-CFCB9020AE8B}"/>
              </a:ext>
            </a:extLst>
          </p:cNvPr>
          <p:cNvSpPr>
            <a:spLocks noGrp="1"/>
          </p:cNvSpPr>
          <p:nvPr>
            <p:ph type="title"/>
          </p:nvPr>
        </p:nvSpPr>
        <p:spPr>
          <a:xfrm>
            <a:off x="0" y="3"/>
            <a:ext cx="9144000" cy="843739"/>
          </a:xfrm>
        </p:spPr>
        <p:txBody>
          <a:bodyPr>
            <a:noAutofit/>
          </a:bodyPr>
          <a:lstStyle/>
          <a:p>
            <a:r>
              <a:rPr lang="en-US" sz="4000" dirty="0">
                <a:effectLst>
                  <a:outerShdw blurRad="38100" dist="38100" dir="2700000" algn="tl">
                    <a:srgbClr val="000000"/>
                  </a:outerShdw>
                </a:effectLst>
              </a:rPr>
              <a:t>The Folly of Idolatry (</a:t>
            </a:r>
            <a:r>
              <a:rPr lang="en-US" sz="4000" dirty="0">
                <a:solidFill>
                  <a:srgbClr val="FFFF99"/>
                </a:solidFill>
                <a:effectLst>
                  <a:outerShdw blurRad="38100" dist="38100" dir="2700000" algn="tl">
                    <a:srgbClr val="000000"/>
                  </a:outerShdw>
                </a:effectLst>
              </a:rPr>
              <a:t>44:6-20)</a:t>
            </a:r>
            <a:endParaRPr lang="en-US" sz="4000" dirty="0"/>
          </a:p>
        </p:txBody>
      </p:sp>
      <p:sp>
        <p:nvSpPr>
          <p:cNvPr id="3" name="Content Placeholder 2">
            <a:extLst>
              <a:ext uri="{FF2B5EF4-FFF2-40B4-BE49-F238E27FC236}">
                <a16:creationId xmlns:a16="http://schemas.microsoft.com/office/drawing/2014/main" id="{E4D25296-EA53-9F7B-5998-75DCAC10A8E8}"/>
              </a:ext>
            </a:extLst>
          </p:cNvPr>
          <p:cNvSpPr>
            <a:spLocks noGrp="1"/>
          </p:cNvSpPr>
          <p:nvPr>
            <p:ph idx="1"/>
          </p:nvPr>
        </p:nvSpPr>
        <p:spPr>
          <a:xfrm>
            <a:off x="51019" y="943495"/>
            <a:ext cx="8822817" cy="5652672"/>
          </a:xfrm>
        </p:spPr>
        <p:txBody>
          <a:bodyPr>
            <a:normAutofit/>
          </a:bodyPr>
          <a:lstStyle/>
          <a:p>
            <a:pPr marL="571500" indent="-342900">
              <a:spcBef>
                <a:spcPts val="600"/>
              </a:spcBef>
            </a:pPr>
            <a:r>
              <a:rPr lang="en-US" dirty="0"/>
              <a:t>In the latter chapters of Isaiah, God has spoken repeatedly of his </a:t>
            </a:r>
            <a:r>
              <a:rPr lang="en-US" b="1" i="1" dirty="0"/>
              <a:t>determination</a:t>
            </a:r>
            <a:r>
              <a:rPr lang="en-US" dirty="0"/>
              <a:t> and his </a:t>
            </a:r>
            <a:r>
              <a:rPr lang="en-US" b="1" i="1" dirty="0"/>
              <a:t>ability</a:t>
            </a:r>
            <a:r>
              <a:rPr lang="en-US" dirty="0"/>
              <a:t> to deliver his people from Babylonian captivity. </a:t>
            </a:r>
          </a:p>
          <a:p>
            <a:pPr marL="571500" indent="-342900">
              <a:spcBef>
                <a:spcPts val="600"/>
              </a:spcBef>
            </a:pPr>
            <a:r>
              <a:rPr lang="en-US" dirty="0"/>
              <a:t>Furthermore, he has pointed out to the people of Israel that, far from being cast off, they are his “</a:t>
            </a:r>
            <a:r>
              <a:rPr lang="en-US" i="1" dirty="0">
                <a:solidFill>
                  <a:schemeClr val="accent2">
                    <a:lumMod val="60000"/>
                    <a:lumOff val="40000"/>
                  </a:schemeClr>
                </a:solidFill>
                <a:latin typeface="Cambria" panose="02040503050406030204" pitchFamily="18" charset="0"/>
                <a:ea typeface="Cambria" panose="02040503050406030204" pitchFamily="18" charset="0"/>
              </a:rPr>
              <a:t>witnesses</a:t>
            </a:r>
            <a:r>
              <a:rPr lang="en-US" dirty="0"/>
              <a:t>” (43:10, 12; 44:8) – living evidence to the world that </a:t>
            </a:r>
            <a:r>
              <a:rPr lang="en-US" b="1" i="1" dirty="0"/>
              <a:t>he alone </a:t>
            </a:r>
            <a:r>
              <a:rPr lang="en-US" dirty="0"/>
              <a:t>has the power and compassion to protect and deliver them. </a:t>
            </a:r>
          </a:p>
          <a:p>
            <a:pPr marL="571500" indent="-342900">
              <a:spcBef>
                <a:spcPts val="600"/>
              </a:spcBef>
            </a:pPr>
            <a:r>
              <a:rPr lang="en-US" dirty="0"/>
              <a:t>All of this is briefly but forcefully summarized in </a:t>
            </a:r>
            <a:r>
              <a:rPr lang="en-US" dirty="0">
                <a:solidFill>
                  <a:srgbClr val="FFFF99"/>
                </a:solidFill>
              </a:rPr>
              <a:t>44:6-8</a:t>
            </a:r>
            <a:r>
              <a:rPr lang="en-US" dirty="0"/>
              <a:t>.</a:t>
            </a:r>
          </a:p>
        </p:txBody>
      </p:sp>
      <p:sp>
        <p:nvSpPr>
          <p:cNvPr id="4" name="TextBox 3">
            <a:extLst>
              <a:ext uri="{FF2B5EF4-FFF2-40B4-BE49-F238E27FC236}">
                <a16:creationId xmlns:a16="http://schemas.microsoft.com/office/drawing/2014/main" id="{491AF8F3-CBB7-52CF-1C18-DC1FB0362DD9}"/>
              </a:ext>
            </a:extLst>
          </p:cNvPr>
          <p:cNvSpPr txBox="1"/>
          <p:nvPr/>
        </p:nvSpPr>
        <p:spPr>
          <a:xfrm>
            <a:off x="-3924" y="6488665"/>
            <a:ext cx="9144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Oswalt, John N.. </a:t>
            </a:r>
            <a:r>
              <a:rPr kumimoji="0" lang="en-US" sz="1800" b="0" i="1" u="none" strike="noStrike" kern="1200" cap="none" spc="0" normalizeH="0" baseline="0" noProof="0" dirty="0">
                <a:ln>
                  <a:noFill/>
                </a:ln>
                <a:solidFill>
                  <a:prstClr val="white"/>
                </a:solidFill>
                <a:effectLst/>
                <a:uLnTx/>
                <a:uFillTx/>
                <a:latin typeface="Calibri" panose="020F0502020204030204"/>
                <a:ea typeface="+mn-ea"/>
                <a:cs typeface="+mn-cs"/>
              </a:rPr>
              <a:t>The Book of Isaiah, Chapters 40–66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a:t>
            </a:r>
            <a:r>
              <a:rPr lang="en-US" sz="1800" i="1" dirty="0">
                <a:solidFill>
                  <a:prstClr val="white"/>
                </a:solidFill>
                <a:latin typeface="Calibri" panose="020F0502020204030204"/>
              </a:rPr>
              <a:t>The </a:t>
            </a:r>
            <a:r>
              <a:rPr kumimoji="0" lang="en-US" sz="1800" b="0" i="1" u="none" strike="noStrike" kern="1200" cap="none" spc="0" normalizeH="0" baseline="0" noProof="0" dirty="0">
                <a:ln>
                  <a:noFill/>
                </a:ln>
                <a:solidFill>
                  <a:prstClr val="white"/>
                </a:solidFill>
                <a:effectLst/>
                <a:uLnTx/>
                <a:uFillTx/>
                <a:latin typeface="Calibri" panose="020F0502020204030204"/>
                <a:ea typeface="+mn-ea"/>
                <a:cs typeface="+mn-cs"/>
              </a:rPr>
              <a:t>NIC on the OT</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(pp. 174-175). </a:t>
            </a:r>
          </a:p>
        </p:txBody>
      </p:sp>
    </p:spTree>
    <p:extLst>
      <p:ext uri="{BB962C8B-B14F-4D97-AF65-F5344CB8AC3E}">
        <p14:creationId xmlns:p14="http://schemas.microsoft.com/office/powerpoint/2010/main" val="16376365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0F7D930-7AE4-D22C-3C88-BE0E516600FB}"/>
              </a:ext>
            </a:extLst>
          </p:cNvPr>
          <p:cNvSpPr txBox="1">
            <a:spLocks/>
          </p:cNvSpPr>
          <p:nvPr/>
        </p:nvSpPr>
        <p:spPr>
          <a:xfrm>
            <a:off x="0" y="5"/>
            <a:ext cx="9144000" cy="1147151"/>
          </a:xfrm>
          <a:prstGeom prst="rect">
            <a:avLst/>
          </a:prstGeom>
          <a:solidFill>
            <a:schemeClr val="tx1"/>
          </a:solidFill>
          <a:ln w="25400">
            <a:solidFill>
              <a:srgbClr val="FFFF99"/>
            </a:solidFill>
          </a:ln>
        </p:spPr>
        <p:txBody>
          <a:bodyPr vert="horz" lIns="91440" tIns="45720" rIns="91440" bIns="45720" rtlCol="0" anchor="ctr">
            <a:noAutofit/>
          </a:bodyPr>
          <a:lstStyle>
            <a:lvl1pPr algn="ctr" defTabSz="685800" rtl="0" eaLnBrk="1" latinLnBrk="0" hangingPunct="1">
              <a:lnSpc>
                <a:spcPct val="90000"/>
              </a:lnSpc>
              <a:spcBef>
                <a:spcPct val="0"/>
              </a:spcBef>
              <a:buNone/>
              <a:defRPr sz="4800" b="1" kern="1200">
                <a:solidFill>
                  <a:srgbClr val="FFFF99"/>
                </a:solidFill>
                <a:latin typeface="Century Gothic" panose="020B0502020202020204" pitchFamily="34" charset="0"/>
                <a:ea typeface="+mj-ea"/>
                <a:cs typeface="+mj-cs"/>
              </a:defRPr>
            </a:lvl1pPr>
          </a:lstStyle>
          <a:p>
            <a:pPr marL="0" marR="0" lvl="0" indent="0" algn="l" defTabSz="685800" rtl="0" eaLnBrk="1" fontAlgn="auto" latinLnBrk="0" hangingPunct="1">
              <a:lnSpc>
                <a:spcPct val="90000"/>
              </a:lnSpc>
              <a:spcBef>
                <a:spcPts val="750"/>
              </a:spcBef>
              <a:spcAft>
                <a:spcPts val="0"/>
              </a:spcAft>
              <a:buClrTx/>
              <a:buSzTx/>
              <a:buFontTx/>
              <a:buNone/>
              <a:tabLst/>
              <a:defRPr/>
            </a:pPr>
            <a:r>
              <a:rPr lang="en-US" sz="2400" baseline="30000" dirty="0">
                <a:latin typeface="Cambria" panose="02040503050406030204" pitchFamily="18" charset="0"/>
                <a:ea typeface="Cambria" panose="02040503050406030204" pitchFamily="18" charset="0"/>
              </a:rPr>
              <a:t>44:15</a:t>
            </a:r>
            <a:r>
              <a:rPr lang="en-US" sz="24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A man uses it to make a fire; he takes some of it and warms himself. Yes, he kindles a fire and bakes bread. Then he makes </a:t>
            </a:r>
            <a:r>
              <a:rPr lang="en-US" sz="2400" i="1" u="none" strike="noStrike" baseline="0" dirty="0">
                <a:solidFill>
                  <a:schemeClr val="accent2"/>
                </a:solidFill>
                <a:latin typeface="Cambria" panose="02040503050406030204" pitchFamily="18" charset="0"/>
                <a:ea typeface="Cambria" panose="02040503050406030204" pitchFamily="18" charset="0"/>
              </a:rPr>
              <a:t>a </a:t>
            </a:r>
            <a:r>
              <a:rPr lang="en-US" sz="2400" i="1" dirty="0">
                <a:solidFill>
                  <a:schemeClr val="accent2"/>
                </a:solidFill>
                <a:latin typeface="Cambria" panose="02040503050406030204" pitchFamily="18" charset="0"/>
                <a:ea typeface="Cambria" panose="02040503050406030204" pitchFamily="18" charset="0"/>
              </a:rPr>
              <a:t>god</a:t>
            </a:r>
            <a:r>
              <a:rPr lang="en-US" sz="24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and </a:t>
            </a:r>
            <a:r>
              <a:rPr lang="en-US" sz="2400" i="1" u="none" strike="noStrike" baseline="0" dirty="0">
                <a:solidFill>
                  <a:schemeClr val="accent2"/>
                </a:solidFill>
                <a:latin typeface="Cambria" panose="02040503050406030204" pitchFamily="18" charset="0"/>
                <a:ea typeface="Cambria" panose="02040503050406030204" pitchFamily="18" charset="0"/>
              </a:rPr>
              <a:t>worships</a:t>
            </a:r>
            <a:r>
              <a:rPr lang="en-US" sz="24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it; he makes an idol and bows down to it.</a:t>
            </a:r>
            <a:endParaRPr kumimoji="0" lang="en-US" sz="2400" b="0" i="0" u="none" strike="noStrike" kern="1200" cap="none" spc="0" normalizeH="0" baseline="0" noProof="0" dirty="0">
              <a:ln>
                <a:noFill/>
              </a:ln>
              <a:solidFill>
                <a:prstClr val="white"/>
              </a:solidFill>
              <a:effectLst/>
              <a:uLnTx/>
              <a:uFillTx/>
              <a:latin typeface="Calibri" panose="020F0502020204030204"/>
              <a:ea typeface="Cambria" panose="02040503050406030204" pitchFamily="18" charset="0"/>
              <a:cs typeface="+mj-cs"/>
            </a:endParaRPr>
          </a:p>
        </p:txBody>
      </p:sp>
      <p:sp>
        <p:nvSpPr>
          <p:cNvPr id="5" name="Content Placeholder 2">
            <a:extLst>
              <a:ext uri="{FF2B5EF4-FFF2-40B4-BE49-F238E27FC236}">
                <a16:creationId xmlns:a16="http://schemas.microsoft.com/office/drawing/2014/main" id="{CC22EE9C-83B0-AF45-39BA-966499BA4424}"/>
              </a:ext>
            </a:extLst>
          </p:cNvPr>
          <p:cNvSpPr>
            <a:spLocks noGrp="1"/>
          </p:cNvSpPr>
          <p:nvPr>
            <p:ph idx="1"/>
          </p:nvPr>
        </p:nvSpPr>
        <p:spPr>
          <a:xfrm>
            <a:off x="218786" y="1230284"/>
            <a:ext cx="8706423" cy="5324301"/>
          </a:xfrm>
        </p:spPr>
        <p:txBody>
          <a:bodyPr>
            <a:normAutofit fontScale="92500" lnSpcReduction="10000"/>
          </a:bodyPr>
          <a:lstStyle/>
          <a:p>
            <a:r>
              <a:rPr lang="en-US" dirty="0"/>
              <a:t>When the tree is cut down, the idolater burns part of it to warm himself, to roast meat, or to heat an oven for baking bread. </a:t>
            </a:r>
          </a:p>
          <a:p>
            <a:r>
              <a:rPr lang="en-US" dirty="0"/>
              <a:t>But then, from the </a:t>
            </a:r>
            <a:r>
              <a:rPr lang="en-US" b="1" i="1" dirty="0"/>
              <a:t>same</a:t>
            </a:r>
            <a:r>
              <a:rPr lang="en-US" dirty="0"/>
              <a:t> log of wood he forms a god which he bows down to! </a:t>
            </a:r>
          </a:p>
          <a:p>
            <a:r>
              <a:rPr lang="en-US" dirty="0"/>
              <a:t>Indeed, the fabrication of the idol appears to be something of an afterthought, made from what is left over. </a:t>
            </a:r>
          </a:p>
          <a:p>
            <a:r>
              <a:rPr lang="en-US" dirty="0"/>
              <a:t>How can that be of such spiritual significance as to warrant being called “</a:t>
            </a:r>
            <a:r>
              <a:rPr lang="en-US" sz="32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a god</a:t>
            </a:r>
            <a:r>
              <a:rPr lang="en-US" dirty="0"/>
              <a:t>”? </a:t>
            </a:r>
          </a:p>
          <a:p>
            <a:r>
              <a:rPr lang="en-US" dirty="0"/>
              <a:t>The Hebrew word for “</a:t>
            </a:r>
            <a:r>
              <a:rPr lang="en-US" sz="32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worships</a:t>
            </a:r>
            <a:r>
              <a:rPr lang="en-US" dirty="0"/>
              <a:t>” here is a word that refers to falling prostrate, with one’s face to the ground.</a:t>
            </a:r>
          </a:p>
        </p:txBody>
      </p:sp>
      <p:sp>
        <p:nvSpPr>
          <p:cNvPr id="2" name="TextBox 1">
            <a:extLst>
              <a:ext uri="{FF2B5EF4-FFF2-40B4-BE49-F238E27FC236}">
                <a16:creationId xmlns:a16="http://schemas.microsoft.com/office/drawing/2014/main" id="{7ECA6C73-C250-5385-79D8-A23A434A4ECA}"/>
              </a:ext>
            </a:extLst>
          </p:cNvPr>
          <p:cNvSpPr txBox="1"/>
          <p:nvPr/>
        </p:nvSpPr>
        <p:spPr>
          <a:xfrm>
            <a:off x="0" y="6488668"/>
            <a:ext cx="9144000" cy="369332"/>
          </a:xfrm>
          <a:prstGeom prst="rect">
            <a:avLst/>
          </a:prstGeom>
          <a:noFill/>
        </p:spPr>
        <p:txBody>
          <a:bodyPr wrap="square" rtlCol="0">
            <a:spAutoFit/>
          </a:bodyPr>
          <a:lstStyle/>
          <a:p>
            <a:r>
              <a:rPr lang="en-US" sz="1800" dirty="0">
                <a:solidFill>
                  <a:prstClr val="white"/>
                </a:solidFill>
              </a:rPr>
              <a:t>Mackay, John L. – </a:t>
            </a:r>
            <a:r>
              <a:rPr lang="en-US" sz="1800" i="1" dirty="0">
                <a:solidFill>
                  <a:prstClr val="white"/>
                </a:solidFill>
              </a:rPr>
              <a:t>A Study Commentary on Isaiah Volume 2: Chapters 40-66 </a:t>
            </a:r>
            <a:r>
              <a:rPr lang="en-US" sz="1800" dirty="0">
                <a:solidFill>
                  <a:prstClr val="white"/>
                </a:solidFill>
              </a:rPr>
              <a:t>– </a:t>
            </a:r>
            <a:r>
              <a:rPr lang="en-US" sz="1800" dirty="0">
                <a:solidFill>
                  <a:schemeClr val="bg1"/>
                </a:solidFill>
              </a:rPr>
              <a:t>pp. 146–147.</a:t>
            </a:r>
          </a:p>
        </p:txBody>
      </p:sp>
    </p:spTree>
    <p:extLst>
      <p:ext uri="{BB962C8B-B14F-4D97-AF65-F5344CB8AC3E}">
        <p14:creationId xmlns:p14="http://schemas.microsoft.com/office/powerpoint/2010/main" val="20705424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0F7D930-7AE4-D22C-3C88-BE0E516600FB}"/>
              </a:ext>
            </a:extLst>
          </p:cNvPr>
          <p:cNvSpPr txBox="1">
            <a:spLocks/>
          </p:cNvSpPr>
          <p:nvPr/>
        </p:nvSpPr>
        <p:spPr>
          <a:xfrm>
            <a:off x="0" y="5"/>
            <a:ext cx="9144000" cy="1147151"/>
          </a:xfrm>
          <a:prstGeom prst="rect">
            <a:avLst/>
          </a:prstGeom>
          <a:solidFill>
            <a:schemeClr val="tx1"/>
          </a:solidFill>
          <a:ln w="25400">
            <a:solidFill>
              <a:srgbClr val="FFFF99"/>
            </a:solidFill>
          </a:ln>
        </p:spPr>
        <p:txBody>
          <a:bodyPr vert="horz" lIns="91440" tIns="45720" rIns="91440" bIns="45720" rtlCol="0" anchor="ctr">
            <a:noAutofit/>
          </a:bodyPr>
          <a:lstStyle>
            <a:lvl1pPr algn="ctr" defTabSz="685800" rtl="0" eaLnBrk="1" latinLnBrk="0" hangingPunct="1">
              <a:lnSpc>
                <a:spcPct val="90000"/>
              </a:lnSpc>
              <a:spcBef>
                <a:spcPct val="0"/>
              </a:spcBef>
              <a:buNone/>
              <a:defRPr sz="4800" b="1" kern="1200">
                <a:solidFill>
                  <a:srgbClr val="FFFF99"/>
                </a:solidFill>
                <a:latin typeface="Century Gothic" panose="020B0502020202020204" pitchFamily="34" charset="0"/>
                <a:ea typeface="+mj-ea"/>
                <a:cs typeface="+mj-cs"/>
              </a:defRPr>
            </a:lvl1pPr>
          </a:lstStyle>
          <a:p>
            <a:pPr marL="0" marR="0" lvl="0" indent="0" algn="l" defTabSz="685800" rtl="0" eaLnBrk="1" fontAlgn="auto" latinLnBrk="0" hangingPunct="1">
              <a:lnSpc>
                <a:spcPct val="90000"/>
              </a:lnSpc>
              <a:spcBef>
                <a:spcPts val="750"/>
              </a:spcBef>
              <a:spcAft>
                <a:spcPts val="0"/>
              </a:spcAft>
              <a:buClrTx/>
              <a:buSzTx/>
              <a:buFontTx/>
              <a:buNone/>
              <a:tabLst/>
              <a:defRPr/>
            </a:pPr>
            <a:r>
              <a:rPr lang="en-US" sz="2400" baseline="30000" dirty="0">
                <a:latin typeface="Cambria" panose="02040503050406030204" pitchFamily="18" charset="0"/>
                <a:ea typeface="Cambria" panose="02040503050406030204" pitchFamily="18" charset="0"/>
              </a:rPr>
              <a:t>44:16</a:t>
            </a:r>
            <a:r>
              <a:rPr lang="en-US" sz="24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a:t>
            </a:r>
            <a:r>
              <a:rPr lang="en-US" sz="2400" i="1" u="none" strike="noStrike" baseline="0" dirty="0">
                <a:solidFill>
                  <a:schemeClr val="accent2"/>
                </a:solidFill>
                <a:latin typeface="Cambria" panose="02040503050406030204" pitchFamily="18" charset="0"/>
                <a:ea typeface="Cambria" panose="02040503050406030204" pitchFamily="18" charset="0"/>
              </a:rPr>
              <a:t>Half of it </a:t>
            </a:r>
            <a:r>
              <a:rPr lang="en-US" sz="24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he burns in the fire— over that half he cooks meat; he roasts a meal and fills himself. Yes, he warms himself and says, ‘Ah! I am warm as I look at the fire.’ </a:t>
            </a:r>
            <a:endParaRPr kumimoji="0" lang="en-US" sz="2400" b="0" i="0" u="none" strike="noStrike" kern="1200" cap="none" spc="0" normalizeH="0" baseline="0" noProof="0" dirty="0">
              <a:ln>
                <a:noFill/>
              </a:ln>
              <a:solidFill>
                <a:prstClr val="white"/>
              </a:solidFill>
              <a:effectLst/>
              <a:uLnTx/>
              <a:uFillTx/>
              <a:latin typeface="Calibri" panose="020F0502020204030204"/>
              <a:ea typeface="Cambria" panose="02040503050406030204" pitchFamily="18" charset="0"/>
              <a:cs typeface="+mj-cs"/>
            </a:endParaRPr>
          </a:p>
        </p:txBody>
      </p:sp>
      <p:sp>
        <p:nvSpPr>
          <p:cNvPr id="5" name="Content Placeholder 2">
            <a:extLst>
              <a:ext uri="{FF2B5EF4-FFF2-40B4-BE49-F238E27FC236}">
                <a16:creationId xmlns:a16="http://schemas.microsoft.com/office/drawing/2014/main" id="{CC22EE9C-83B0-AF45-39BA-966499BA4424}"/>
              </a:ext>
            </a:extLst>
          </p:cNvPr>
          <p:cNvSpPr>
            <a:spLocks noGrp="1"/>
          </p:cNvSpPr>
          <p:nvPr>
            <p:ph idx="1"/>
          </p:nvPr>
        </p:nvSpPr>
        <p:spPr>
          <a:xfrm>
            <a:off x="218788" y="1292629"/>
            <a:ext cx="8706423" cy="5162203"/>
          </a:xfrm>
        </p:spPr>
        <p:txBody>
          <a:bodyPr>
            <a:normAutofit lnSpcReduction="10000"/>
          </a:bodyPr>
          <a:lstStyle/>
          <a:p>
            <a:r>
              <a:rPr lang="en-US" sz="3600" dirty="0"/>
              <a:t>The words “</a:t>
            </a:r>
            <a:r>
              <a:rPr lang="en-US" sz="36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half of it </a:t>
            </a:r>
            <a:r>
              <a:rPr lang="en-US" sz="3600" dirty="0"/>
              <a:t>” are emphatic, to show that not all the wood is used either for the construction of the idol or for purposes of everyday life, but that the uses to which the wood is put are diverse. </a:t>
            </a:r>
          </a:p>
          <a:p>
            <a:r>
              <a:rPr lang="en-US" sz="3600" dirty="0"/>
              <a:t>With the fire kindled by the burning of half of the wood, the worshipper prepares food to eat. </a:t>
            </a:r>
          </a:p>
          <a:p>
            <a:r>
              <a:rPr lang="en-US" sz="3600" dirty="0"/>
              <a:t>This preparation is done by means of roasting, and it brings satisfaction to the one who cooked it.</a:t>
            </a:r>
          </a:p>
        </p:txBody>
      </p:sp>
      <p:sp>
        <p:nvSpPr>
          <p:cNvPr id="2" name="TextBox 1">
            <a:extLst>
              <a:ext uri="{FF2B5EF4-FFF2-40B4-BE49-F238E27FC236}">
                <a16:creationId xmlns:a16="http://schemas.microsoft.com/office/drawing/2014/main" id="{7ECA6C73-C250-5385-79D8-A23A434A4ECA}"/>
              </a:ext>
            </a:extLst>
          </p:cNvPr>
          <p:cNvSpPr txBox="1"/>
          <p:nvPr/>
        </p:nvSpPr>
        <p:spPr>
          <a:xfrm>
            <a:off x="0" y="6488668"/>
            <a:ext cx="9144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Young, Edward – </a:t>
            </a:r>
            <a:r>
              <a:rPr kumimoji="0" lang="en-US" sz="1800" b="0" i="1" u="none" strike="noStrike" kern="1200" cap="none" spc="0" normalizeH="0" baseline="0" noProof="0" dirty="0">
                <a:ln>
                  <a:noFill/>
                </a:ln>
                <a:solidFill>
                  <a:prstClr val="white"/>
                </a:solidFill>
                <a:effectLst/>
                <a:uLnTx/>
                <a:uFillTx/>
                <a:latin typeface="Calibri" panose="020F0502020204030204"/>
                <a:ea typeface="+mn-ea"/>
                <a:cs typeface="+mn-cs"/>
              </a:rPr>
              <a:t>The Book of Isaiah Volume 3: Chapters 40–66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(pp. 178–179)</a:t>
            </a:r>
          </a:p>
        </p:txBody>
      </p:sp>
    </p:spTree>
    <p:extLst>
      <p:ext uri="{BB962C8B-B14F-4D97-AF65-F5344CB8AC3E}">
        <p14:creationId xmlns:p14="http://schemas.microsoft.com/office/powerpoint/2010/main" val="37332831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0F7D930-7AE4-D22C-3C88-BE0E516600FB}"/>
              </a:ext>
            </a:extLst>
          </p:cNvPr>
          <p:cNvSpPr txBox="1">
            <a:spLocks/>
          </p:cNvSpPr>
          <p:nvPr/>
        </p:nvSpPr>
        <p:spPr>
          <a:xfrm>
            <a:off x="0" y="5"/>
            <a:ext cx="9144000" cy="1147151"/>
          </a:xfrm>
          <a:prstGeom prst="rect">
            <a:avLst/>
          </a:prstGeom>
          <a:solidFill>
            <a:schemeClr val="tx1"/>
          </a:solidFill>
          <a:ln w="25400">
            <a:solidFill>
              <a:srgbClr val="FFFF99"/>
            </a:solidFill>
          </a:ln>
        </p:spPr>
        <p:txBody>
          <a:bodyPr vert="horz" lIns="91440" tIns="45720" rIns="91440" bIns="45720" rtlCol="0" anchor="ctr">
            <a:noAutofit/>
          </a:bodyPr>
          <a:lstStyle>
            <a:lvl1pPr algn="ctr" defTabSz="685800" rtl="0" eaLnBrk="1" latinLnBrk="0" hangingPunct="1">
              <a:lnSpc>
                <a:spcPct val="90000"/>
              </a:lnSpc>
              <a:spcBef>
                <a:spcPct val="0"/>
              </a:spcBef>
              <a:buNone/>
              <a:defRPr sz="4800" b="1" kern="1200">
                <a:solidFill>
                  <a:srgbClr val="FFFF99"/>
                </a:solidFill>
                <a:latin typeface="Century Gothic" panose="020B0502020202020204" pitchFamily="34" charset="0"/>
                <a:ea typeface="+mj-ea"/>
                <a:cs typeface="+mj-cs"/>
              </a:defRPr>
            </a:lvl1pPr>
          </a:lstStyle>
          <a:p>
            <a:pPr marL="0" marR="0" lvl="0" indent="0" algn="l" defTabSz="685800" rtl="0" eaLnBrk="1" fontAlgn="auto" latinLnBrk="0" hangingPunct="1">
              <a:lnSpc>
                <a:spcPct val="90000"/>
              </a:lnSpc>
              <a:spcBef>
                <a:spcPts val="750"/>
              </a:spcBef>
              <a:spcAft>
                <a:spcPts val="0"/>
              </a:spcAft>
              <a:buClrTx/>
              <a:buSzTx/>
              <a:buFontTx/>
              <a:buNone/>
              <a:tabLst/>
              <a:defRPr/>
            </a:pPr>
            <a:r>
              <a:rPr lang="en-US" sz="2400" baseline="30000" dirty="0">
                <a:latin typeface="Cambria" panose="02040503050406030204" pitchFamily="18" charset="0"/>
                <a:ea typeface="Cambria" panose="02040503050406030204" pitchFamily="18" charset="0"/>
              </a:rPr>
              <a:t>44:16</a:t>
            </a:r>
            <a:r>
              <a:rPr lang="en-US" sz="24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Half of it he burns in the fire— over that half he cooks meat; he roasts a meal and fills himself. Yes, he </a:t>
            </a:r>
            <a:r>
              <a:rPr lang="en-US" sz="2400" i="1" u="none" strike="noStrike" baseline="0" dirty="0">
                <a:solidFill>
                  <a:schemeClr val="accent2"/>
                </a:solidFill>
                <a:latin typeface="Cambria" panose="02040503050406030204" pitchFamily="18" charset="0"/>
                <a:ea typeface="Cambria" panose="02040503050406030204" pitchFamily="18" charset="0"/>
              </a:rPr>
              <a:t>warms himself </a:t>
            </a:r>
            <a:r>
              <a:rPr lang="en-US" sz="24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and says, ‘</a:t>
            </a:r>
            <a:r>
              <a:rPr lang="en-US" sz="2400" i="1" u="none" strike="noStrike" baseline="0" dirty="0">
                <a:solidFill>
                  <a:schemeClr val="accent2"/>
                </a:solidFill>
                <a:latin typeface="Cambria" panose="02040503050406030204" pitchFamily="18" charset="0"/>
                <a:ea typeface="Cambria" panose="02040503050406030204" pitchFamily="18" charset="0"/>
              </a:rPr>
              <a:t>Ah! I am warm as I look at the fire</a:t>
            </a:r>
            <a:r>
              <a:rPr lang="en-US" sz="24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a:t>
            </a:r>
            <a:endParaRPr kumimoji="0" lang="en-US" sz="2400" b="0" i="0" u="none" strike="noStrike" kern="1200" cap="none" spc="0" normalizeH="0" baseline="0" noProof="0" dirty="0">
              <a:ln>
                <a:noFill/>
              </a:ln>
              <a:solidFill>
                <a:prstClr val="white"/>
              </a:solidFill>
              <a:effectLst/>
              <a:uLnTx/>
              <a:uFillTx/>
              <a:latin typeface="Calibri" panose="020F0502020204030204"/>
              <a:ea typeface="Cambria" panose="02040503050406030204" pitchFamily="18" charset="0"/>
              <a:cs typeface="+mj-cs"/>
            </a:endParaRPr>
          </a:p>
        </p:txBody>
      </p:sp>
      <p:sp>
        <p:nvSpPr>
          <p:cNvPr id="5" name="Content Placeholder 2">
            <a:extLst>
              <a:ext uri="{FF2B5EF4-FFF2-40B4-BE49-F238E27FC236}">
                <a16:creationId xmlns:a16="http://schemas.microsoft.com/office/drawing/2014/main" id="{CC22EE9C-83B0-AF45-39BA-966499BA4424}"/>
              </a:ext>
            </a:extLst>
          </p:cNvPr>
          <p:cNvSpPr>
            <a:spLocks noGrp="1"/>
          </p:cNvSpPr>
          <p:nvPr>
            <p:ph idx="1"/>
          </p:nvPr>
        </p:nvSpPr>
        <p:spPr>
          <a:xfrm>
            <a:off x="218786" y="1263536"/>
            <a:ext cx="8706423" cy="5187140"/>
          </a:xfrm>
        </p:spPr>
        <p:txBody>
          <a:bodyPr>
            <a:normAutofit fontScale="92500"/>
          </a:bodyPr>
          <a:lstStyle/>
          <a:p>
            <a:r>
              <a:rPr lang="en-US" dirty="0"/>
              <a:t>In addition to eating, the man “</a:t>
            </a:r>
            <a:r>
              <a:rPr lang="en-US" i="1" dirty="0">
                <a:solidFill>
                  <a:schemeClr val="accent2">
                    <a:lumMod val="60000"/>
                    <a:lumOff val="40000"/>
                  </a:schemeClr>
                </a:solidFill>
                <a:latin typeface="Cambria" panose="02040503050406030204" pitchFamily="18" charset="0"/>
                <a:ea typeface="Cambria" panose="02040503050406030204" pitchFamily="18" charset="0"/>
              </a:rPr>
              <a:t>warms himself</a:t>
            </a:r>
            <a:r>
              <a:rPr lang="en-US" dirty="0"/>
              <a:t>” with the fire. </a:t>
            </a:r>
          </a:p>
          <a:p>
            <a:r>
              <a:rPr lang="en-US" dirty="0"/>
              <a:t>The satisfaction the fire brings to the man is expressed by his statement, “</a:t>
            </a:r>
            <a:r>
              <a:rPr lang="en-US" sz="32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Ah! I am warm as I look at the fire</a:t>
            </a:r>
            <a:r>
              <a:rPr lang="en-US" dirty="0"/>
              <a:t>”. </a:t>
            </a:r>
          </a:p>
          <a:p>
            <a:r>
              <a:rPr lang="en-US" dirty="0"/>
              <a:t>He sees and feels the fire and expresses his joy and satisfaction in its possession. </a:t>
            </a:r>
          </a:p>
          <a:p>
            <a:r>
              <a:rPr lang="en-US" dirty="0"/>
              <a:t>Wood that is used as fuel for a fire, truly serves the man who is using it. </a:t>
            </a:r>
          </a:p>
          <a:p>
            <a:r>
              <a:rPr lang="en-US" dirty="0"/>
              <a:t>But wood that is used to make an idol does </a:t>
            </a:r>
            <a:r>
              <a:rPr lang="en-US" b="1" i="1" dirty="0"/>
              <a:t>not</a:t>
            </a:r>
            <a:r>
              <a:rPr lang="en-US" dirty="0"/>
              <a:t> serve him, but becomes an occasion for his stumbling.</a:t>
            </a:r>
          </a:p>
        </p:txBody>
      </p:sp>
      <p:sp>
        <p:nvSpPr>
          <p:cNvPr id="2" name="TextBox 1">
            <a:extLst>
              <a:ext uri="{FF2B5EF4-FFF2-40B4-BE49-F238E27FC236}">
                <a16:creationId xmlns:a16="http://schemas.microsoft.com/office/drawing/2014/main" id="{7ECA6C73-C250-5385-79D8-A23A434A4ECA}"/>
              </a:ext>
            </a:extLst>
          </p:cNvPr>
          <p:cNvSpPr txBox="1"/>
          <p:nvPr/>
        </p:nvSpPr>
        <p:spPr>
          <a:xfrm>
            <a:off x="0" y="6488668"/>
            <a:ext cx="9144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Young, Edward – </a:t>
            </a:r>
            <a:r>
              <a:rPr kumimoji="0" lang="en-US" sz="1800" b="0" i="1" u="none" strike="noStrike" kern="1200" cap="none" spc="0" normalizeH="0" baseline="0" noProof="0" dirty="0">
                <a:ln>
                  <a:noFill/>
                </a:ln>
                <a:solidFill>
                  <a:prstClr val="white"/>
                </a:solidFill>
                <a:effectLst/>
                <a:uLnTx/>
                <a:uFillTx/>
                <a:latin typeface="Calibri" panose="020F0502020204030204"/>
                <a:ea typeface="+mn-ea"/>
                <a:cs typeface="+mn-cs"/>
              </a:rPr>
              <a:t>The Book of Isaiah Volume 3: Chapters 40–66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(pp. 178–179)</a:t>
            </a:r>
          </a:p>
        </p:txBody>
      </p:sp>
    </p:spTree>
    <p:extLst>
      <p:ext uri="{BB962C8B-B14F-4D97-AF65-F5344CB8AC3E}">
        <p14:creationId xmlns:p14="http://schemas.microsoft.com/office/powerpoint/2010/main" val="390143123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0F7D930-7AE4-D22C-3C88-BE0E516600FB}"/>
              </a:ext>
            </a:extLst>
          </p:cNvPr>
          <p:cNvSpPr txBox="1">
            <a:spLocks/>
          </p:cNvSpPr>
          <p:nvPr/>
        </p:nvSpPr>
        <p:spPr>
          <a:xfrm>
            <a:off x="0" y="5"/>
            <a:ext cx="9144000" cy="1005835"/>
          </a:xfrm>
          <a:prstGeom prst="rect">
            <a:avLst/>
          </a:prstGeom>
          <a:solidFill>
            <a:schemeClr val="tx1"/>
          </a:solidFill>
          <a:ln w="25400">
            <a:solidFill>
              <a:srgbClr val="FFFF99"/>
            </a:solidFill>
          </a:ln>
        </p:spPr>
        <p:txBody>
          <a:bodyPr vert="horz" lIns="91440" tIns="45720" rIns="91440" bIns="45720" rtlCol="0" anchor="ctr">
            <a:noAutofit/>
          </a:bodyPr>
          <a:lstStyle>
            <a:lvl1pPr algn="ctr" defTabSz="685800" rtl="0" eaLnBrk="1" latinLnBrk="0" hangingPunct="1">
              <a:lnSpc>
                <a:spcPct val="90000"/>
              </a:lnSpc>
              <a:spcBef>
                <a:spcPct val="0"/>
              </a:spcBef>
              <a:buNone/>
              <a:defRPr sz="4800" b="1" kern="1200">
                <a:solidFill>
                  <a:srgbClr val="FFFF99"/>
                </a:solidFill>
                <a:latin typeface="Century Gothic" panose="020B0502020202020204" pitchFamily="34" charset="0"/>
                <a:ea typeface="+mj-ea"/>
                <a:cs typeface="+mj-cs"/>
              </a:defRPr>
            </a:lvl1pPr>
          </a:lstStyle>
          <a:p>
            <a:pPr marL="0" marR="0" lvl="0" indent="0" algn="l" defTabSz="685800" rtl="0" eaLnBrk="1" fontAlgn="auto" latinLnBrk="0" hangingPunct="1">
              <a:lnSpc>
                <a:spcPct val="90000"/>
              </a:lnSpc>
              <a:spcBef>
                <a:spcPts val="750"/>
              </a:spcBef>
              <a:spcAft>
                <a:spcPts val="0"/>
              </a:spcAft>
              <a:buClrTx/>
              <a:buSzTx/>
              <a:buFontTx/>
              <a:buNone/>
              <a:tabLst/>
              <a:defRPr/>
            </a:pPr>
            <a:r>
              <a:rPr lang="en-US" sz="2400" baseline="30000" dirty="0">
                <a:latin typeface="Cambria" panose="02040503050406030204" pitchFamily="18" charset="0"/>
                <a:ea typeface="Cambria" panose="02040503050406030204" pitchFamily="18" charset="0"/>
              </a:rPr>
              <a:t>44:17</a:t>
            </a:r>
            <a:r>
              <a:rPr lang="en-US" sz="24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With </a:t>
            </a:r>
            <a:r>
              <a:rPr lang="en-US" sz="2400" i="1" u="none" strike="noStrike" baseline="0" dirty="0">
                <a:solidFill>
                  <a:schemeClr val="accent2"/>
                </a:solidFill>
                <a:latin typeface="Cambria" panose="02040503050406030204" pitchFamily="18" charset="0"/>
                <a:ea typeface="Cambria" panose="02040503050406030204" pitchFamily="18" charset="0"/>
              </a:rPr>
              <a:t>the rest of it </a:t>
            </a:r>
            <a:r>
              <a:rPr lang="en-US" sz="24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he makes a god, his </a:t>
            </a:r>
            <a:r>
              <a:rPr lang="en-US" sz="2400" i="1" u="none" strike="noStrike" baseline="0" dirty="0">
                <a:solidFill>
                  <a:schemeClr val="accent2"/>
                </a:solidFill>
                <a:latin typeface="Cambria" panose="02040503050406030204" pitchFamily="18" charset="0"/>
                <a:ea typeface="Cambria" panose="02040503050406030204" pitchFamily="18" charset="0"/>
              </a:rPr>
              <a:t>idol</a:t>
            </a:r>
            <a:r>
              <a:rPr lang="en-US" sz="24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he </a:t>
            </a:r>
            <a:r>
              <a:rPr lang="en-US" sz="2400" i="1" u="none" strike="noStrike" baseline="0" dirty="0">
                <a:solidFill>
                  <a:schemeClr val="accent2"/>
                </a:solidFill>
                <a:latin typeface="Cambria" panose="02040503050406030204" pitchFamily="18" charset="0"/>
                <a:ea typeface="Cambria" panose="02040503050406030204" pitchFamily="18" charset="0"/>
              </a:rPr>
              <a:t>bows down </a:t>
            </a:r>
            <a:r>
              <a:rPr lang="en-US" sz="24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to it and </a:t>
            </a:r>
            <a:r>
              <a:rPr lang="en-US" sz="2400" i="1" u="none" strike="noStrike" baseline="0" dirty="0">
                <a:solidFill>
                  <a:schemeClr val="accent2"/>
                </a:solidFill>
                <a:latin typeface="Cambria" panose="02040503050406030204" pitchFamily="18" charset="0"/>
                <a:ea typeface="Cambria" panose="02040503050406030204" pitchFamily="18" charset="0"/>
              </a:rPr>
              <a:t>worships</a:t>
            </a:r>
            <a:r>
              <a:rPr lang="en-US" sz="24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it. He prays to it, saying, ‘</a:t>
            </a:r>
            <a:r>
              <a:rPr lang="en-US" sz="2400" i="1" u="none" strike="noStrike" baseline="0" dirty="0">
                <a:solidFill>
                  <a:schemeClr val="accent2"/>
                </a:solidFill>
                <a:latin typeface="Cambria" panose="02040503050406030204" pitchFamily="18" charset="0"/>
                <a:ea typeface="Cambria" panose="02040503050406030204" pitchFamily="18" charset="0"/>
              </a:rPr>
              <a:t>Rescue me, for you are my god!</a:t>
            </a:r>
            <a:r>
              <a:rPr lang="en-US" sz="24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a:t>
            </a:r>
            <a:endParaRPr kumimoji="0" lang="en-US" sz="2400" b="0" i="0" u="none" strike="noStrike" kern="1200" cap="none" spc="0" normalizeH="0" baseline="0" noProof="0" dirty="0">
              <a:ln>
                <a:noFill/>
              </a:ln>
              <a:solidFill>
                <a:prstClr val="white"/>
              </a:solidFill>
              <a:effectLst/>
              <a:uLnTx/>
              <a:uFillTx/>
              <a:latin typeface="Calibri" panose="020F0502020204030204"/>
              <a:ea typeface="Cambria" panose="02040503050406030204" pitchFamily="18" charset="0"/>
              <a:cs typeface="+mj-cs"/>
            </a:endParaRPr>
          </a:p>
        </p:txBody>
      </p:sp>
      <p:sp>
        <p:nvSpPr>
          <p:cNvPr id="5" name="Content Placeholder 2">
            <a:extLst>
              <a:ext uri="{FF2B5EF4-FFF2-40B4-BE49-F238E27FC236}">
                <a16:creationId xmlns:a16="http://schemas.microsoft.com/office/drawing/2014/main" id="{CC22EE9C-83B0-AF45-39BA-966499BA4424}"/>
              </a:ext>
            </a:extLst>
          </p:cNvPr>
          <p:cNvSpPr>
            <a:spLocks noGrp="1"/>
          </p:cNvSpPr>
          <p:nvPr>
            <p:ph idx="1"/>
          </p:nvPr>
        </p:nvSpPr>
        <p:spPr>
          <a:xfrm>
            <a:off x="218788" y="1176835"/>
            <a:ext cx="8706423" cy="5311833"/>
          </a:xfrm>
        </p:spPr>
        <p:txBody>
          <a:bodyPr>
            <a:normAutofit fontScale="92500" lnSpcReduction="20000"/>
          </a:bodyPr>
          <a:lstStyle/>
          <a:p>
            <a:r>
              <a:rPr lang="en-US" dirty="0"/>
              <a:t>The “</a:t>
            </a:r>
            <a:r>
              <a:rPr lang="en-US" sz="32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the rest of it </a:t>
            </a:r>
            <a:r>
              <a:rPr lang="en-US" dirty="0"/>
              <a:t>” is the half of the wood that has not been used for fuel and heat. </a:t>
            </a:r>
          </a:p>
          <a:p>
            <a:r>
              <a:rPr lang="en-US" dirty="0"/>
              <a:t>With this half the worshipper makes a god in the form of an idol. </a:t>
            </a:r>
          </a:p>
          <a:p>
            <a:r>
              <a:rPr lang="en-US" dirty="0"/>
              <a:t>Then he prostrates himself to it and looks for deliverance, saying, “</a:t>
            </a:r>
            <a:r>
              <a:rPr lang="en-US" i="1" dirty="0">
                <a:solidFill>
                  <a:schemeClr val="accent2">
                    <a:lumMod val="60000"/>
                    <a:lumOff val="40000"/>
                  </a:schemeClr>
                </a:solidFill>
                <a:latin typeface="Cambria" panose="02040503050406030204" pitchFamily="18" charset="0"/>
                <a:ea typeface="Cambria" panose="02040503050406030204" pitchFamily="18" charset="0"/>
              </a:rPr>
              <a:t>Rescue me, for you are my god!</a:t>
            </a:r>
            <a:r>
              <a:rPr lang="en-US" dirty="0"/>
              <a:t>” </a:t>
            </a:r>
          </a:p>
          <a:p>
            <a:r>
              <a:rPr lang="en-US" dirty="0"/>
              <a:t>For someone to use part of a tree to warm himself or cook his food and then turn around and use part of the </a:t>
            </a:r>
            <a:r>
              <a:rPr lang="en-US" b="1" i="1" dirty="0"/>
              <a:t>same tree </a:t>
            </a:r>
            <a:r>
              <a:rPr lang="en-US" dirty="0"/>
              <a:t>to form an “</a:t>
            </a:r>
            <a:r>
              <a:rPr lang="en-US" i="1" dirty="0">
                <a:solidFill>
                  <a:schemeClr val="accent2">
                    <a:lumMod val="60000"/>
                    <a:lumOff val="40000"/>
                  </a:schemeClr>
                </a:solidFill>
                <a:latin typeface="Cambria" panose="02040503050406030204" pitchFamily="18" charset="0"/>
                <a:ea typeface="Cambria" panose="02040503050406030204" pitchFamily="18" charset="0"/>
              </a:rPr>
              <a:t>idol</a:t>
            </a:r>
            <a:r>
              <a:rPr lang="en-US" dirty="0"/>
              <a:t>” which he “</a:t>
            </a:r>
            <a:r>
              <a:rPr lang="en-US" i="1" dirty="0">
                <a:solidFill>
                  <a:schemeClr val="accent2">
                    <a:lumMod val="60000"/>
                    <a:lumOff val="40000"/>
                  </a:schemeClr>
                </a:solidFill>
                <a:latin typeface="Cambria" panose="02040503050406030204" pitchFamily="18" charset="0"/>
                <a:ea typeface="Cambria" panose="02040503050406030204" pitchFamily="18" charset="0"/>
              </a:rPr>
              <a:t>bows down</a:t>
            </a:r>
            <a:r>
              <a:rPr lang="en-US" dirty="0"/>
              <a:t>” and “</a:t>
            </a:r>
            <a:r>
              <a:rPr lang="en-US" i="1" dirty="0">
                <a:solidFill>
                  <a:schemeClr val="accent2">
                    <a:lumMod val="60000"/>
                    <a:lumOff val="40000"/>
                  </a:schemeClr>
                </a:solidFill>
                <a:latin typeface="Cambria" panose="02040503050406030204" pitchFamily="18" charset="0"/>
                <a:ea typeface="Cambria" panose="02040503050406030204" pitchFamily="18" charset="0"/>
              </a:rPr>
              <a:t>worships</a:t>
            </a:r>
            <a:r>
              <a:rPr lang="en-US" dirty="0"/>
              <a:t>” as his “</a:t>
            </a:r>
            <a:r>
              <a:rPr lang="en-US" sz="32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god</a:t>
            </a:r>
            <a:r>
              <a:rPr lang="en-US" dirty="0"/>
              <a:t>” which he then </a:t>
            </a:r>
            <a:r>
              <a:rPr lang="en-US" b="1" i="1" dirty="0"/>
              <a:t>commands</a:t>
            </a:r>
            <a:r>
              <a:rPr lang="en-US" dirty="0"/>
              <a:t> to “</a:t>
            </a:r>
            <a:r>
              <a:rPr lang="en-US" i="1" dirty="0">
                <a:solidFill>
                  <a:schemeClr val="accent2">
                    <a:lumMod val="60000"/>
                    <a:lumOff val="40000"/>
                  </a:schemeClr>
                </a:solidFill>
                <a:latin typeface="Cambria" panose="02040503050406030204" pitchFamily="18" charset="0"/>
                <a:ea typeface="Cambria" panose="02040503050406030204" pitchFamily="18" charset="0"/>
              </a:rPr>
              <a:t>rescue</a:t>
            </a:r>
            <a:r>
              <a:rPr lang="en-US" dirty="0"/>
              <a:t>” him, is absurd on the face of it!</a:t>
            </a:r>
          </a:p>
          <a:p>
            <a:r>
              <a:rPr lang="en-US" dirty="0"/>
              <a:t>Clearly, at this point, the man’s spiritual blindness has caused him to lose all touch with reality!</a:t>
            </a:r>
          </a:p>
        </p:txBody>
      </p:sp>
      <p:sp>
        <p:nvSpPr>
          <p:cNvPr id="2" name="TextBox 1">
            <a:extLst>
              <a:ext uri="{FF2B5EF4-FFF2-40B4-BE49-F238E27FC236}">
                <a16:creationId xmlns:a16="http://schemas.microsoft.com/office/drawing/2014/main" id="{7ECA6C73-C250-5385-79D8-A23A434A4ECA}"/>
              </a:ext>
            </a:extLst>
          </p:cNvPr>
          <p:cNvSpPr txBox="1"/>
          <p:nvPr/>
        </p:nvSpPr>
        <p:spPr>
          <a:xfrm>
            <a:off x="0" y="6488668"/>
            <a:ext cx="9144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Young, Edward – </a:t>
            </a:r>
            <a:r>
              <a:rPr kumimoji="0" lang="en-US" sz="1800" b="0" i="1" u="none" strike="noStrike" kern="1200" cap="none" spc="0" normalizeH="0" baseline="0" noProof="0" dirty="0">
                <a:ln>
                  <a:noFill/>
                </a:ln>
                <a:solidFill>
                  <a:prstClr val="white"/>
                </a:solidFill>
                <a:effectLst/>
                <a:uLnTx/>
                <a:uFillTx/>
                <a:latin typeface="Calibri" panose="020F0502020204030204"/>
                <a:ea typeface="+mn-ea"/>
                <a:cs typeface="+mn-cs"/>
              </a:rPr>
              <a:t>The Book of Isaiah Volume 3: Chapters 40–66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(pp. 179–180)</a:t>
            </a:r>
          </a:p>
        </p:txBody>
      </p:sp>
    </p:spTree>
    <p:extLst>
      <p:ext uri="{BB962C8B-B14F-4D97-AF65-F5344CB8AC3E}">
        <p14:creationId xmlns:p14="http://schemas.microsoft.com/office/powerpoint/2010/main" val="309583339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E2CD9-75A4-2178-1A42-CFCB9020AE8B}"/>
              </a:ext>
            </a:extLst>
          </p:cNvPr>
          <p:cNvSpPr>
            <a:spLocks noGrp="1"/>
          </p:cNvSpPr>
          <p:nvPr>
            <p:ph type="title"/>
          </p:nvPr>
        </p:nvSpPr>
        <p:spPr>
          <a:xfrm>
            <a:off x="0" y="-2"/>
            <a:ext cx="9144000" cy="860369"/>
          </a:xfrm>
        </p:spPr>
        <p:txBody>
          <a:bodyPr>
            <a:noAutofit/>
          </a:bodyPr>
          <a:lstStyle/>
          <a:p>
            <a:pPr marL="458788" indent="-458788"/>
            <a:r>
              <a:rPr lang="en-US" sz="3600" dirty="0"/>
              <a:t>Idolaters Are Spiritually Blind (44:18-20)</a:t>
            </a:r>
            <a:endParaRPr lang="en-US" sz="3600" dirty="0">
              <a:solidFill>
                <a:srgbClr val="FFFF99"/>
              </a:solidFill>
            </a:endParaRPr>
          </a:p>
        </p:txBody>
      </p:sp>
      <p:sp>
        <p:nvSpPr>
          <p:cNvPr id="3" name="Content Placeholder 2">
            <a:extLst>
              <a:ext uri="{FF2B5EF4-FFF2-40B4-BE49-F238E27FC236}">
                <a16:creationId xmlns:a16="http://schemas.microsoft.com/office/drawing/2014/main" id="{E4D25296-EA53-9F7B-5998-75DCAC10A8E8}"/>
              </a:ext>
            </a:extLst>
          </p:cNvPr>
          <p:cNvSpPr>
            <a:spLocks noGrp="1"/>
          </p:cNvSpPr>
          <p:nvPr>
            <p:ph idx="1"/>
          </p:nvPr>
        </p:nvSpPr>
        <p:spPr>
          <a:xfrm>
            <a:off x="196223" y="947650"/>
            <a:ext cx="8849665" cy="5864629"/>
          </a:xfrm>
        </p:spPr>
        <p:txBody>
          <a:bodyPr>
            <a:normAutofit lnSpcReduction="10000"/>
          </a:bodyPr>
          <a:lstStyle/>
          <a:p>
            <a:pPr marL="0" indent="0">
              <a:buNone/>
            </a:pPr>
            <a:r>
              <a:rPr lang="en-US" sz="3600" baseline="30000" dirty="0">
                <a:latin typeface="Cambria" panose="02040503050406030204" pitchFamily="18" charset="0"/>
                <a:ea typeface="Cambria" panose="02040503050406030204" pitchFamily="18" charset="0"/>
              </a:rPr>
              <a:t>44:18</a:t>
            </a:r>
            <a:r>
              <a:rPr lang="en-US" sz="36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They do not comprehend or understand, [for their eyes are smeared over so they cannot see, so their heart cannot be wise.] </a:t>
            </a:r>
            <a:r>
              <a:rPr lang="en-US" sz="3600" baseline="30000" dirty="0">
                <a:latin typeface="Cambria" panose="02040503050406030204" pitchFamily="18" charset="0"/>
                <a:ea typeface="Cambria" panose="02040503050406030204" pitchFamily="18" charset="0"/>
              </a:rPr>
              <a:t>19</a:t>
            </a:r>
            <a:r>
              <a:rPr lang="en-US" sz="36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No one thinks to himself, nor do they comprehend or understand and say to themselves: ‘I burned half of it in the fire— yes, I baked bread over the coals; I roasted meat and ate it. With the rest of it should I make a disgusting idol? Should I bow down to dry wood?’ </a:t>
            </a:r>
            <a:r>
              <a:rPr lang="en-US" sz="3600" baseline="30000" dirty="0">
                <a:latin typeface="Cambria" panose="02040503050406030204" pitchFamily="18" charset="0"/>
                <a:ea typeface="Cambria" panose="02040503050406030204" pitchFamily="18" charset="0"/>
              </a:rPr>
              <a:t>20</a:t>
            </a:r>
            <a:r>
              <a:rPr lang="en-US" sz="36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He feeds on ashes; his deceived mind misleads him. He cannot rescue himself, nor does he say, ‘Is this not a false god I hold in my right hand?’</a:t>
            </a:r>
          </a:p>
        </p:txBody>
      </p:sp>
    </p:spTree>
    <p:extLst>
      <p:ext uri="{BB962C8B-B14F-4D97-AF65-F5344CB8AC3E}">
        <p14:creationId xmlns:p14="http://schemas.microsoft.com/office/powerpoint/2010/main" val="42502794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0F7D930-7AE4-D22C-3C88-BE0E516600FB}"/>
              </a:ext>
            </a:extLst>
          </p:cNvPr>
          <p:cNvSpPr txBox="1">
            <a:spLocks/>
          </p:cNvSpPr>
          <p:nvPr/>
        </p:nvSpPr>
        <p:spPr>
          <a:xfrm>
            <a:off x="0" y="5"/>
            <a:ext cx="9144000" cy="868675"/>
          </a:xfrm>
          <a:prstGeom prst="rect">
            <a:avLst/>
          </a:prstGeom>
          <a:solidFill>
            <a:schemeClr val="tx1"/>
          </a:solidFill>
          <a:ln w="25400">
            <a:solidFill>
              <a:srgbClr val="FFFF99"/>
            </a:solidFill>
          </a:ln>
        </p:spPr>
        <p:txBody>
          <a:bodyPr vert="horz" lIns="91440" tIns="45720" rIns="91440" bIns="45720" rtlCol="0" anchor="ctr">
            <a:noAutofit/>
          </a:bodyPr>
          <a:lstStyle>
            <a:lvl1pPr algn="ctr" defTabSz="685800" rtl="0" eaLnBrk="1" latinLnBrk="0" hangingPunct="1">
              <a:lnSpc>
                <a:spcPct val="90000"/>
              </a:lnSpc>
              <a:spcBef>
                <a:spcPct val="0"/>
              </a:spcBef>
              <a:buNone/>
              <a:defRPr sz="4800" b="1" kern="1200">
                <a:solidFill>
                  <a:srgbClr val="FFFF99"/>
                </a:solidFill>
                <a:latin typeface="Century Gothic" panose="020B0502020202020204" pitchFamily="34" charset="0"/>
                <a:ea typeface="+mj-ea"/>
                <a:cs typeface="+mj-cs"/>
              </a:defRPr>
            </a:lvl1pPr>
          </a:lstStyle>
          <a:p>
            <a:pPr marL="0" marR="0" lvl="0" indent="0" algn="l" defTabSz="685800" rtl="0" eaLnBrk="1" fontAlgn="auto" latinLnBrk="0" hangingPunct="1">
              <a:lnSpc>
                <a:spcPct val="90000"/>
              </a:lnSpc>
              <a:spcBef>
                <a:spcPts val="750"/>
              </a:spcBef>
              <a:spcAft>
                <a:spcPts val="0"/>
              </a:spcAft>
              <a:buClrTx/>
              <a:buSzTx/>
              <a:buFontTx/>
              <a:buNone/>
              <a:tabLst/>
              <a:defRPr/>
            </a:pPr>
            <a:r>
              <a:rPr lang="en-US" sz="2400" baseline="30000" dirty="0">
                <a:latin typeface="Cambria" panose="02040503050406030204" pitchFamily="18" charset="0"/>
                <a:ea typeface="Cambria" panose="02040503050406030204" pitchFamily="18" charset="0"/>
              </a:rPr>
              <a:t>44:18</a:t>
            </a:r>
            <a:r>
              <a:rPr lang="en-US" sz="24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They do not comprehend or understand, [</a:t>
            </a:r>
            <a:r>
              <a:rPr lang="en-US" sz="2400" i="1" u="none" strike="noStrike" baseline="0" dirty="0">
                <a:solidFill>
                  <a:schemeClr val="accent2"/>
                </a:solidFill>
                <a:latin typeface="Cambria" panose="02040503050406030204" pitchFamily="18" charset="0"/>
                <a:ea typeface="Cambria" panose="02040503050406030204" pitchFamily="18" charset="0"/>
              </a:rPr>
              <a:t>for their eyes are smeared over so they cannot see, so their heart cannot be wise</a:t>
            </a:r>
            <a:r>
              <a:rPr lang="en-US" sz="24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a:t>
            </a:r>
            <a:endParaRPr kumimoji="0" lang="en-US" sz="2400" b="0" i="0" u="none" strike="noStrike" kern="1200" cap="none" spc="0" normalizeH="0" baseline="0" noProof="0" dirty="0">
              <a:ln>
                <a:noFill/>
              </a:ln>
              <a:solidFill>
                <a:prstClr val="white"/>
              </a:solidFill>
              <a:effectLst/>
              <a:uLnTx/>
              <a:uFillTx/>
              <a:latin typeface="Calibri" panose="020F0502020204030204"/>
              <a:ea typeface="Cambria" panose="02040503050406030204" pitchFamily="18" charset="0"/>
              <a:cs typeface="+mj-cs"/>
            </a:endParaRPr>
          </a:p>
        </p:txBody>
      </p:sp>
      <p:sp>
        <p:nvSpPr>
          <p:cNvPr id="5" name="Content Placeholder 2">
            <a:extLst>
              <a:ext uri="{FF2B5EF4-FFF2-40B4-BE49-F238E27FC236}">
                <a16:creationId xmlns:a16="http://schemas.microsoft.com/office/drawing/2014/main" id="{CC22EE9C-83B0-AF45-39BA-966499BA4424}"/>
              </a:ext>
            </a:extLst>
          </p:cNvPr>
          <p:cNvSpPr>
            <a:spLocks noGrp="1"/>
          </p:cNvSpPr>
          <p:nvPr>
            <p:ph idx="1"/>
          </p:nvPr>
        </p:nvSpPr>
        <p:spPr>
          <a:xfrm>
            <a:off x="218786" y="976745"/>
            <a:ext cx="8706423" cy="5573684"/>
          </a:xfrm>
        </p:spPr>
        <p:txBody>
          <a:bodyPr>
            <a:normAutofit fontScale="92500" lnSpcReduction="10000"/>
          </a:bodyPr>
          <a:lstStyle/>
          <a:p>
            <a:r>
              <a:rPr lang="en-US" dirty="0"/>
              <a:t>Although the folly of the idolater has been clearly exposed, Isaiah expresses utter amazement at the spiritual blindness that is involved. </a:t>
            </a:r>
          </a:p>
          <a:p>
            <a:r>
              <a:rPr lang="en-US" dirty="0"/>
              <a:t>But whose agency is implied when it says “</a:t>
            </a:r>
            <a:r>
              <a:rPr lang="en-US" sz="32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for their eyes are smeared over so they cannot see</a:t>
            </a:r>
            <a:r>
              <a:rPr lang="en-US" dirty="0"/>
              <a:t>”? </a:t>
            </a:r>
          </a:p>
          <a:p>
            <a:r>
              <a:rPr lang="en-US" dirty="0"/>
              <a:t>Undoubtedly this is the act of divine judgement which the LORD imposes directly on those who stubbornly turn away from him. </a:t>
            </a:r>
          </a:p>
          <a:p>
            <a:r>
              <a:rPr lang="en-US" dirty="0"/>
              <a:t>Compare this with a similar statement in Isaiah 6:10: “</a:t>
            </a:r>
            <a:r>
              <a:rPr lang="en-US" i="1" dirty="0">
                <a:solidFill>
                  <a:schemeClr val="accent2">
                    <a:lumMod val="60000"/>
                    <a:lumOff val="40000"/>
                  </a:schemeClr>
                </a:solidFill>
                <a:latin typeface="Cambria" panose="02040503050406030204" pitchFamily="18" charset="0"/>
                <a:ea typeface="Cambria" panose="02040503050406030204" pitchFamily="18" charset="0"/>
              </a:rPr>
              <a:t>Make the hearts of these people calloused; make their ears deaf and their eyes blind. Otherwise they might see with their eyes and hear with their ears, their hearts might understand and they might repent and be healed.</a:t>
            </a:r>
            <a:r>
              <a:rPr lang="en-US" dirty="0"/>
              <a:t>”</a:t>
            </a:r>
          </a:p>
        </p:txBody>
      </p:sp>
      <p:sp>
        <p:nvSpPr>
          <p:cNvPr id="2" name="TextBox 1">
            <a:extLst>
              <a:ext uri="{FF2B5EF4-FFF2-40B4-BE49-F238E27FC236}">
                <a16:creationId xmlns:a16="http://schemas.microsoft.com/office/drawing/2014/main" id="{7ECA6C73-C250-5385-79D8-A23A434A4ECA}"/>
              </a:ext>
            </a:extLst>
          </p:cNvPr>
          <p:cNvSpPr txBox="1"/>
          <p:nvPr/>
        </p:nvSpPr>
        <p:spPr>
          <a:xfrm>
            <a:off x="0" y="6488668"/>
            <a:ext cx="9144000" cy="369332"/>
          </a:xfrm>
          <a:prstGeom prst="rect">
            <a:avLst/>
          </a:prstGeom>
          <a:noFill/>
        </p:spPr>
        <p:txBody>
          <a:bodyPr wrap="square" rtlCol="0">
            <a:spAutoFit/>
          </a:bodyPr>
          <a:lstStyle/>
          <a:p>
            <a:r>
              <a:rPr lang="en-US" sz="1800" dirty="0">
                <a:solidFill>
                  <a:prstClr val="white"/>
                </a:solidFill>
              </a:rPr>
              <a:t>Mackay, John L. – </a:t>
            </a:r>
            <a:r>
              <a:rPr lang="en-US" sz="1800" i="1" dirty="0">
                <a:solidFill>
                  <a:prstClr val="white"/>
                </a:solidFill>
              </a:rPr>
              <a:t>A Study Commentary on Isaiah Volume 2: Chapters 40-66 </a:t>
            </a:r>
            <a:r>
              <a:rPr lang="en-US" sz="1800" dirty="0">
                <a:solidFill>
                  <a:prstClr val="white"/>
                </a:solidFill>
              </a:rPr>
              <a:t>– </a:t>
            </a:r>
            <a:r>
              <a:rPr lang="en-US" sz="1800" dirty="0">
                <a:solidFill>
                  <a:schemeClr val="bg1"/>
                </a:solidFill>
              </a:rPr>
              <a:t>pp. 146–147.</a:t>
            </a:r>
          </a:p>
        </p:txBody>
      </p:sp>
    </p:spTree>
    <p:extLst>
      <p:ext uri="{BB962C8B-B14F-4D97-AF65-F5344CB8AC3E}">
        <p14:creationId xmlns:p14="http://schemas.microsoft.com/office/powerpoint/2010/main" val="77903089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0F7D930-7AE4-D22C-3C88-BE0E516600FB}"/>
              </a:ext>
            </a:extLst>
          </p:cNvPr>
          <p:cNvSpPr txBox="1">
            <a:spLocks/>
          </p:cNvSpPr>
          <p:nvPr/>
        </p:nvSpPr>
        <p:spPr>
          <a:xfrm>
            <a:off x="0" y="5"/>
            <a:ext cx="9144000" cy="1517067"/>
          </a:xfrm>
          <a:prstGeom prst="rect">
            <a:avLst/>
          </a:prstGeom>
          <a:solidFill>
            <a:schemeClr val="tx1"/>
          </a:solidFill>
          <a:ln w="25400">
            <a:solidFill>
              <a:srgbClr val="FFFF99"/>
            </a:solidFill>
          </a:ln>
        </p:spPr>
        <p:txBody>
          <a:bodyPr vert="horz" lIns="91440" tIns="45720" rIns="91440" bIns="45720" rtlCol="0" anchor="ctr">
            <a:noAutofit/>
          </a:bodyPr>
          <a:lstStyle>
            <a:lvl1pPr algn="ctr" defTabSz="685800" rtl="0" eaLnBrk="1" latinLnBrk="0" hangingPunct="1">
              <a:lnSpc>
                <a:spcPct val="90000"/>
              </a:lnSpc>
              <a:spcBef>
                <a:spcPct val="0"/>
              </a:spcBef>
              <a:buNone/>
              <a:defRPr sz="4800" b="1" kern="1200">
                <a:solidFill>
                  <a:srgbClr val="FFFF99"/>
                </a:solidFill>
                <a:latin typeface="Century Gothic" panose="020B0502020202020204" pitchFamily="34" charset="0"/>
                <a:ea typeface="+mj-ea"/>
                <a:cs typeface="+mj-cs"/>
              </a:defRPr>
            </a:lvl1pPr>
          </a:lstStyle>
          <a:p>
            <a:pPr marL="0" marR="0" lvl="0" indent="0" algn="l" defTabSz="685800" rtl="0" eaLnBrk="1" fontAlgn="auto" latinLnBrk="0" hangingPunct="1">
              <a:lnSpc>
                <a:spcPct val="90000"/>
              </a:lnSpc>
              <a:spcBef>
                <a:spcPts val="750"/>
              </a:spcBef>
              <a:spcAft>
                <a:spcPts val="0"/>
              </a:spcAft>
              <a:buClrTx/>
              <a:buSzTx/>
              <a:buFontTx/>
              <a:buNone/>
              <a:tabLst/>
              <a:defRPr/>
            </a:pPr>
            <a:r>
              <a:rPr lang="en-US" sz="2400" baseline="30000" dirty="0">
                <a:latin typeface="Cambria" panose="02040503050406030204" pitchFamily="18" charset="0"/>
                <a:ea typeface="Cambria" panose="02040503050406030204" pitchFamily="18" charset="0"/>
              </a:rPr>
              <a:t>44:19</a:t>
            </a:r>
            <a:r>
              <a:rPr lang="en-US" sz="24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No one thinks to himself, nor do they comprehend or understand and say to themselves: ‘I burned half of it in the fire— yes, I baked bread over the coals; I roasted meat and ate it. With the rest of it should I make a </a:t>
            </a:r>
            <a:r>
              <a:rPr lang="en-US" sz="2400" i="1" u="none" strike="noStrike" baseline="0" dirty="0">
                <a:solidFill>
                  <a:schemeClr val="accent2"/>
                </a:solidFill>
                <a:latin typeface="Cambria" panose="02040503050406030204" pitchFamily="18" charset="0"/>
                <a:ea typeface="Cambria" panose="02040503050406030204" pitchFamily="18" charset="0"/>
              </a:rPr>
              <a:t>disgusting idol</a:t>
            </a:r>
            <a:r>
              <a:rPr lang="en-US" sz="24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Should I bow down to dry wood?’ </a:t>
            </a:r>
            <a:endParaRPr kumimoji="0" lang="en-US" sz="2400" b="0" i="0" u="none" strike="noStrike" kern="1200" cap="none" spc="0" normalizeH="0" baseline="0" noProof="0" dirty="0">
              <a:ln>
                <a:noFill/>
              </a:ln>
              <a:solidFill>
                <a:prstClr val="white"/>
              </a:solidFill>
              <a:effectLst/>
              <a:uLnTx/>
              <a:uFillTx/>
              <a:latin typeface="Calibri" panose="020F0502020204030204"/>
              <a:ea typeface="Cambria" panose="02040503050406030204" pitchFamily="18" charset="0"/>
              <a:cs typeface="+mj-cs"/>
            </a:endParaRPr>
          </a:p>
        </p:txBody>
      </p:sp>
      <p:sp>
        <p:nvSpPr>
          <p:cNvPr id="5" name="Content Placeholder 2">
            <a:extLst>
              <a:ext uri="{FF2B5EF4-FFF2-40B4-BE49-F238E27FC236}">
                <a16:creationId xmlns:a16="http://schemas.microsoft.com/office/drawing/2014/main" id="{CC22EE9C-83B0-AF45-39BA-966499BA4424}"/>
              </a:ext>
            </a:extLst>
          </p:cNvPr>
          <p:cNvSpPr>
            <a:spLocks noGrp="1"/>
          </p:cNvSpPr>
          <p:nvPr>
            <p:ph idx="1"/>
          </p:nvPr>
        </p:nvSpPr>
        <p:spPr>
          <a:xfrm>
            <a:off x="218786" y="1641764"/>
            <a:ext cx="8706423" cy="4634345"/>
          </a:xfrm>
        </p:spPr>
        <p:txBody>
          <a:bodyPr>
            <a:normAutofit lnSpcReduction="10000"/>
          </a:bodyPr>
          <a:lstStyle/>
          <a:p>
            <a:r>
              <a:rPr lang="en-US" dirty="0"/>
              <a:t>Those who permit themselves to be caught up in idolatry have not stopped to think about what they are doing, or how absurd the whole process is.</a:t>
            </a:r>
            <a:r>
              <a:rPr kumimoji="0" lang="en-US" sz="3200" b="0" i="0" u="none" strike="noStrike" kern="1200" cap="none" spc="0" normalizeH="0" baseline="30000" noProof="0" dirty="0">
                <a:ln>
                  <a:noFill/>
                </a:ln>
                <a:solidFill>
                  <a:prstClr val="white"/>
                </a:solidFill>
                <a:effectLst/>
                <a:uLnTx/>
                <a:uFillTx/>
                <a:latin typeface="Calibri" panose="020F0502020204030204"/>
                <a:ea typeface="+mn-ea"/>
                <a:cs typeface="+mn-cs"/>
              </a:rPr>
              <a:t> 1</a:t>
            </a:r>
            <a:r>
              <a:rPr lang="en-US" dirty="0"/>
              <a:t> </a:t>
            </a:r>
          </a:p>
          <a:p>
            <a:r>
              <a:rPr lang="en-US" dirty="0"/>
              <a:t>If they would only take a moment to reflect, they would realize that the wood they use to cook food is the same wood they make into a “</a:t>
            </a:r>
            <a:r>
              <a:rPr lang="en-US" i="1" dirty="0">
                <a:solidFill>
                  <a:schemeClr val="accent2">
                    <a:lumMod val="60000"/>
                    <a:lumOff val="40000"/>
                  </a:schemeClr>
                </a:solidFill>
                <a:latin typeface="Cambria" panose="02040503050406030204" pitchFamily="18" charset="0"/>
                <a:ea typeface="Cambria" panose="02040503050406030204" pitchFamily="18" charset="0"/>
              </a:rPr>
              <a:t>disgusting idol</a:t>
            </a:r>
            <a:r>
              <a:rPr lang="en-US" dirty="0"/>
              <a:t>” (literally, “</a:t>
            </a:r>
            <a:r>
              <a:rPr lang="en-US" i="1" dirty="0">
                <a:solidFill>
                  <a:schemeClr val="accent2">
                    <a:lumMod val="60000"/>
                    <a:lumOff val="40000"/>
                  </a:schemeClr>
                </a:solidFill>
                <a:latin typeface="Cambria" panose="02040503050406030204" pitchFamily="18" charset="0"/>
                <a:ea typeface="Cambria" panose="02040503050406030204" pitchFamily="18" charset="0"/>
              </a:rPr>
              <a:t>an abomination</a:t>
            </a:r>
            <a:r>
              <a:rPr lang="en-US" dirty="0"/>
              <a:t>”).</a:t>
            </a:r>
            <a:r>
              <a:rPr kumimoji="0" lang="en-US" sz="3200" b="0" i="0" u="none" strike="noStrike" kern="1200" cap="none" spc="0" normalizeH="0" baseline="30000" noProof="0" dirty="0">
                <a:ln>
                  <a:noFill/>
                </a:ln>
                <a:solidFill>
                  <a:prstClr val="white"/>
                </a:solidFill>
                <a:effectLst/>
                <a:uLnTx/>
                <a:uFillTx/>
                <a:latin typeface="Calibri" panose="020F0502020204030204"/>
                <a:ea typeface="+mn-ea"/>
                <a:cs typeface="+mn-cs"/>
              </a:rPr>
              <a:t> 2</a:t>
            </a:r>
            <a:r>
              <a:rPr lang="en-US" dirty="0"/>
              <a:t> </a:t>
            </a:r>
          </a:p>
          <a:p>
            <a:r>
              <a:rPr lang="en-US" dirty="0"/>
              <a:t>It is a </a:t>
            </a:r>
            <a:r>
              <a:rPr lang="en-US" b="1" i="1" dirty="0"/>
              <a:t>moral outrage </a:t>
            </a:r>
            <a:r>
              <a:rPr lang="en-US" dirty="0"/>
              <a:t>to fall down and worship a block of wood, especially when they could be serving the living God.</a:t>
            </a:r>
            <a:r>
              <a:rPr kumimoji="0" lang="en-US" sz="3200" b="0" i="0" u="none" strike="noStrike" kern="1200" cap="none" spc="0" normalizeH="0" baseline="30000" noProof="0" dirty="0">
                <a:ln>
                  <a:noFill/>
                </a:ln>
                <a:solidFill>
                  <a:prstClr val="white"/>
                </a:solidFill>
                <a:effectLst/>
                <a:uLnTx/>
                <a:uFillTx/>
                <a:latin typeface="Calibri" panose="020F0502020204030204"/>
                <a:ea typeface="+mn-ea"/>
                <a:cs typeface="+mn-cs"/>
              </a:rPr>
              <a:t> 2</a:t>
            </a:r>
            <a:endParaRPr lang="en-US" dirty="0"/>
          </a:p>
        </p:txBody>
      </p:sp>
      <p:sp>
        <p:nvSpPr>
          <p:cNvPr id="2" name="TextBox 1">
            <a:extLst>
              <a:ext uri="{FF2B5EF4-FFF2-40B4-BE49-F238E27FC236}">
                <a16:creationId xmlns:a16="http://schemas.microsoft.com/office/drawing/2014/main" id="{7ECA6C73-C250-5385-79D8-A23A434A4ECA}"/>
              </a:ext>
            </a:extLst>
          </p:cNvPr>
          <p:cNvSpPr txBox="1"/>
          <p:nvPr/>
        </p:nvSpPr>
        <p:spPr>
          <a:xfrm>
            <a:off x="-5" y="6207513"/>
            <a:ext cx="9144000" cy="646331"/>
          </a:xfrm>
          <a:prstGeom prst="rect">
            <a:avLst/>
          </a:prstGeom>
          <a:noFill/>
        </p:spPr>
        <p:txBody>
          <a:bodyPr wrap="square" rtlCol="0">
            <a:spAutoFit/>
          </a:bodyPr>
          <a:lstStyle/>
          <a:p>
            <a:r>
              <a:rPr kumimoji="0" lang="en-US" sz="1800" b="0" i="0" u="none" strike="noStrike" kern="1200" cap="none" spc="0" normalizeH="0" baseline="30000" noProof="0" dirty="0">
                <a:ln>
                  <a:noFill/>
                </a:ln>
                <a:solidFill>
                  <a:prstClr val="white"/>
                </a:solidFill>
                <a:effectLst/>
                <a:uLnTx/>
                <a:uFillTx/>
                <a:latin typeface="Calibri" panose="020F0502020204030204"/>
                <a:ea typeface="+mn-ea"/>
                <a:cs typeface="+mn-cs"/>
              </a:rPr>
              <a:t>1 </a:t>
            </a:r>
            <a:r>
              <a:rPr lang="en-US" sz="1800" dirty="0">
                <a:solidFill>
                  <a:prstClr val="white"/>
                </a:solidFill>
              </a:rPr>
              <a:t>Mackay, John L. – </a:t>
            </a:r>
            <a:r>
              <a:rPr lang="en-US" sz="1800" i="1" dirty="0">
                <a:solidFill>
                  <a:prstClr val="white"/>
                </a:solidFill>
              </a:rPr>
              <a:t>A Study Commentary on Isaiah Volume 2: Chapters 40-66 </a:t>
            </a:r>
            <a:r>
              <a:rPr lang="en-US" sz="1800" dirty="0">
                <a:solidFill>
                  <a:prstClr val="white"/>
                </a:solidFill>
              </a:rPr>
              <a:t>– </a:t>
            </a:r>
            <a:r>
              <a:rPr lang="en-US" sz="1800" dirty="0">
                <a:solidFill>
                  <a:schemeClr val="bg1"/>
                </a:solidFill>
              </a:rPr>
              <a:t>pp. 147–148.</a:t>
            </a:r>
          </a:p>
          <a:p>
            <a:r>
              <a:rPr kumimoji="0" lang="en-US" sz="1800" b="0" i="0" u="none" strike="noStrike" kern="1200" cap="none" spc="0" normalizeH="0" baseline="30000" noProof="0" dirty="0">
                <a:ln>
                  <a:noFill/>
                </a:ln>
                <a:solidFill>
                  <a:prstClr val="white"/>
                </a:solidFill>
                <a:effectLst/>
                <a:uLnTx/>
                <a:uFillTx/>
                <a:latin typeface="Calibri" panose="020F0502020204030204"/>
                <a:ea typeface="+mn-ea"/>
                <a:cs typeface="+mn-cs"/>
              </a:rPr>
              <a:t>2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Wegner, Paul D. – </a:t>
            </a:r>
            <a:r>
              <a:rPr kumimoji="0" lang="en-US" sz="1800" b="0" i="1" u="none" strike="noStrike" kern="1200" cap="none" spc="0" normalizeH="0" baseline="0" noProof="0" dirty="0">
                <a:ln>
                  <a:noFill/>
                </a:ln>
                <a:solidFill>
                  <a:prstClr val="white"/>
                </a:solidFill>
                <a:effectLst/>
                <a:uLnTx/>
                <a:uFillTx/>
                <a:latin typeface="Calibri" panose="020F0502020204030204"/>
                <a:ea typeface="+mn-ea"/>
                <a:cs typeface="+mn-cs"/>
              </a:rPr>
              <a:t>Isaiah An Introduction and Commentary –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Tyndale OT Commentaries</a:t>
            </a:r>
          </a:p>
        </p:txBody>
      </p:sp>
    </p:spTree>
    <p:extLst>
      <p:ext uri="{BB962C8B-B14F-4D97-AF65-F5344CB8AC3E}">
        <p14:creationId xmlns:p14="http://schemas.microsoft.com/office/powerpoint/2010/main" val="31659876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0F7D930-7AE4-D22C-3C88-BE0E516600FB}"/>
              </a:ext>
            </a:extLst>
          </p:cNvPr>
          <p:cNvSpPr txBox="1">
            <a:spLocks/>
          </p:cNvSpPr>
          <p:nvPr/>
        </p:nvSpPr>
        <p:spPr>
          <a:xfrm>
            <a:off x="0" y="6"/>
            <a:ext cx="9144000" cy="1180402"/>
          </a:xfrm>
          <a:prstGeom prst="rect">
            <a:avLst/>
          </a:prstGeom>
          <a:solidFill>
            <a:schemeClr val="tx1"/>
          </a:solidFill>
          <a:ln w="25400">
            <a:solidFill>
              <a:srgbClr val="FFFF99"/>
            </a:solidFill>
          </a:ln>
        </p:spPr>
        <p:txBody>
          <a:bodyPr vert="horz" lIns="91440" tIns="45720" rIns="91440" bIns="45720" rtlCol="0" anchor="ctr">
            <a:noAutofit/>
          </a:bodyPr>
          <a:lstStyle>
            <a:lvl1pPr algn="ctr" defTabSz="685800" rtl="0" eaLnBrk="1" latinLnBrk="0" hangingPunct="1">
              <a:lnSpc>
                <a:spcPct val="90000"/>
              </a:lnSpc>
              <a:spcBef>
                <a:spcPct val="0"/>
              </a:spcBef>
              <a:buNone/>
              <a:defRPr sz="4800" b="1" kern="1200">
                <a:solidFill>
                  <a:srgbClr val="FFFF99"/>
                </a:solidFill>
                <a:latin typeface="Century Gothic" panose="020B0502020202020204" pitchFamily="34" charset="0"/>
                <a:ea typeface="+mj-ea"/>
                <a:cs typeface="+mj-cs"/>
              </a:defRPr>
            </a:lvl1pPr>
          </a:lstStyle>
          <a:p>
            <a:pPr marL="0" marR="0" lvl="0" indent="0" algn="l" defTabSz="685800" rtl="0" eaLnBrk="1" fontAlgn="auto" latinLnBrk="0" hangingPunct="1">
              <a:lnSpc>
                <a:spcPct val="90000"/>
              </a:lnSpc>
              <a:spcBef>
                <a:spcPts val="750"/>
              </a:spcBef>
              <a:spcAft>
                <a:spcPts val="0"/>
              </a:spcAft>
              <a:buClrTx/>
              <a:buSzTx/>
              <a:buFontTx/>
              <a:buNone/>
              <a:tabLst/>
              <a:defRPr/>
            </a:pPr>
            <a:r>
              <a:rPr lang="en-US" sz="2400" baseline="30000" dirty="0">
                <a:latin typeface="Cambria" panose="02040503050406030204" pitchFamily="18" charset="0"/>
                <a:ea typeface="Cambria" panose="02040503050406030204" pitchFamily="18" charset="0"/>
              </a:rPr>
              <a:t>44:20</a:t>
            </a:r>
            <a:r>
              <a:rPr lang="en-US" sz="24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He feeds on ashes; his deceived mind misleads him. He cannot rescue himself, nor does he say, ‘Is this not a false god I hold in my right hand?’</a:t>
            </a:r>
            <a:endParaRPr kumimoji="0" lang="en-US" sz="2400" b="0" i="0" u="none" strike="noStrike" kern="1200" cap="none" spc="0" normalizeH="0" baseline="0" noProof="0" dirty="0">
              <a:ln>
                <a:noFill/>
              </a:ln>
              <a:solidFill>
                <a:prstClr val="white"/>
              </a:solidFill>
              <a:effectLst/>
              <a:uLnTx/>
              <a:uFillTx/>
              <a:latin typeface="Calibri" panose="020F0502020204030204"/>
              <a:ea typeface="Cambria" panose="02040503050406030204" pitchFamily="18" charset="0"/>
              <a:cs typeface="+mj-cs"/>
            </a:endParaRPr>
          </a:p>
        </p:txBody>
      </p:sp>
      <p:sp>
        <p:nvSpPr>
          <p:cNvPr id="5" name="Content Placeholder 2">
            <a:extLst>
              <a:ext uri="{FF2B5EF4-FFF2-40B4-BE49-F238E27FC236}">
                <a16:creationId xmlns:a16="http://schemas.microsoft.com/office/drawing/2014/main" id="{CC22EE9C-83B0-AF45-39BA-966499BA4424}"/>
              </a:ext>
            </a:extLst>
          </p:cNvPr>
          <p:cNvSpPr>
            <a:spLocks noGrp="1"/>
          </p:cNvSpPr>
          <p:nvPr>
            <p:ph idx="1"/>
          </p:nvPr>
        </p:nvSpPr>
        <p:spPr>
          <a:xfrm>
            <a:off x="218786" y="1363288"/>
            <a:ext cx="8706423" cy="5087388"/>
          </a:xfrm>
        </p:spPr>
        <p:txBody>
          <a:bodyPr>
            <a:normAutofit/>
          </a:bodyPr>
          <a:lstStyle/>
          <a:p>
            <a:r>
              <a:rPr lang="en-US" dirty="0"/>
              <a:t>The “feeding” referred to is spiritual, and “</a:t>
            </a:r>
            <a:r>
              <a:rPr lang="en-US" sz="32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ashes</a:t>
            </a:r>
            <a:r>
              <a:rPr lang="en-US" dirty="0"/>
              <a:t>” points to the idols that were manufactured from the same wood that is also burned in the fire. </a:t>
            </a:r>
          </a:p>
          <a:p>
            <a:r>
              <a:rPr lang="en-US" dirty="0"/>
              <a:t>Ashes do not nourish the body, and idols do not nourish the soul. </a:t>
            </a:r>
          </a:p>
          <a:p>
            <a:r>
              <a:rPr lang="en-US" dirty="0"/>
              <a:t>The idol worshipper does not realize this because he is </a:t>
            </a:r>
            <a:r>
              <a:rPr lang="en-US" b="1" i="1" dirty="0"/>
              <a:t>deluded</a:t>
            </a:r>
            <a:r>
              <a:rPr lang="en-US" dirty="0"/>
              <a:t> in his own heart. </a:t>
            </a:r>
          </a:p>
          <a:p>
            <a:r>
              <a:rPr lang="en-US" dirty="0"/>
              <a:t>His thinking is corrupt and unclear, so that he lacks the willpower to escape from the addictive behavior to which he has accustomed himself. </a:t>
            </a:r>
          </a:p>
        </p:txBody>
      </p:sp>
      <p:sp>
        <p:nvSpPr>
          <p:cNvPr id="2" name="TextBox 1">
            <a:extLst>
              <a:ext uri="{FF2B5EF4-FFF2-40B4-BE49-F238E27FC236}">
                <a16:creationId xmlns:a16="http://schemas.microsoft.com/office/drawing/2014/main" id="{7ECA6C73-C250-5385-79D8-A23A434A4ECA}"/>
              </a:ext>
            </a:extLst>
          </p:cNvPr>
          <p:cNvSpPr txBox="1"/>
          <p:nvPr/>
        </p:nvSpPr>
        <p:spPr>
          <a:xfrm>
            <a:off x="0" y="6488668"/>
            <a:ext cx="9144000" cy="369332"/>
          </a:xfrm>
          <a:prstGeom prst="rect">
            <a:avLst/>
          </a:prstGeom>
          <a:noFill/>
        </p:spPr>
        <p:txBody>
          <a:bodyPr wrap="square" rtlCol="0">
            <a:spAutoFit/>
          </a:bodyPr>
          <a:lstStyle/>
          <a:p>
            <a:r>
              <a:rPr lang="en-US" sz="1800" dirty="0">
                <a:solidFill>
                  <a:prstClr val="white"/>
                </a:solidFill>
              </a:rPr>
              <a:t>Mackay, John L. – </a:t>
            </a:r>
            <a:r>
              <a:rPr lang="en-US" sz="1800" i="1" dirty="0">
                <a:solidFill>
                  <a:prstClr val="white"/>
                </a:solidFill>
              </a:rPr>
              <a:t>A Study Commentary on Isaiah Volume 2: Chapters 40-66 </a:t>
            </a:r>
            <a:r>
              <a:rPr lang="en-US" sz="1800" dirty="0">
                <a:solidFill>
                  <a:prstClr val="white"/>
                </a:solidFill>
              </a:rPr>
              <a:t>– </a:t>
            </a:r>
            <a:r>
              <a:rPr lang="en-US" sz="1800" dirty="0">
                <a:solidFill>
                  <a:schemeClr val="bg1"/>
                </a:solidFill>
              </a:rPr>
              <a:t>pp. 147–148.</a:t>
            </a:r>
          </a:p>
        </p:txBody>
      </p:sp>
    </p:spTree>
    <p:extLst>
      <p:ext uri="{BB962C8B-B14F-4D97-AF65-F5344CB8AC3E}">
        <p14:creationId xmlns:p14="http://schemas.microsoft.com/office/powerpoint/2010/main" val="19985602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0F7D930-7AE4-D22C-3C88-BE0E516600FB}"/>
              </a:ext>
            </a:extLst>
          </p:cNvPr>
          <p:cNvSpPr txBox="1">
            <a:spLocks/>
          </p:cNvSpPr>
          <p:nvPr/>
        </p:nvSpPr>
        <p:spPr>
          <a:xfrm>
            <a:off x="0" y="6"/>
            <a:ext cx="9144000" cy="1180402"/>
          </a:xfrm>
          <a:prstGeom prst="rect">
            <a:avLst/>
          </a:prstGeom>
          <a:solidFill>
            <a:schemeClr val="tx1"/>
          </a:solidFill>
          <a:ln w="25400">
            <a:solidFill>
              <a:srgbClr val="FFFF99"/>
            </a:solidFill>
          </a:ln>
        </p:spPr>
        <p:txBody>
          <a:bodyPr vert="horz" lIns="91440" tIns="45720" rIns="91440" bIns="45720" rtlCol="0" anchor="ctr">
            <a:noAutofit/>
          </a:bodyPr>
          <a:lstStyle>
            <a:lvl1pPr algn="ctr" defTabSz="685800" rtl="0" eaLnBrk="1" latinLnBrk="0" hangingPunct="1">
              <a:lnSpc>
                <a:spcPct val="90000"/>
              </a:lnSpc>
              <a:spcBef>
                <a:spcPct val="0"/>
              </a:spcBef>
              <a:buNone/>
              <a:defRPr sz="4800" b="1" kern="1200">
                <a:solidFill>
                  <a:srgbClr val="FFFF99"/>
                </a:solidFill>
                <a:latin typeface="Century Gothic" panose="020B0502020202020204" pitchFamily="34" charset="0"/>
                <a:ea typeface="+mj-ea"/>
                <a:cs typeface="+mj-cs"/>
              </a:defRPr>
            </a:lvl1pPr>
          </a:lstStyle>
          <a:p>
            <a:pPr marL="0" marR="0" lvl="0" indent="0" algn="l" defTabSz="685800" rtl="0" eaLnBrk="1" fontAlgn="auto" latinLnBrk="0" hangingPunct="1">
              <a:lnSpc>
                <a:spcPct val="90000"/>
              </a:lnSpc>
              <a:spcBef>
                <a:spcPts val="750"/>
              </a:spcBef>
              <a:spcAft>
                <a:spcPts val="0"/>
              </a:spcAft>
              <a:buClrTx/>
              <a:buSzTx/>
              <a:buFontTx/>
              <a:buNone/>
              <a:tabLst/>
              <a:defRPr/>
            </a:pPr>
            <a:r>
              <a:rPr lang="en-US" sz="2400" baseline="30000" dirty="0">
                <a:latin typeface="Cambria" panose="02040503050406030204" pitchFamily="18" charset="0"/>
                <a:ea typeface="Cambria" panose="02040503050406030204" pitchFamily="18" charset="0"/>
              </a:rPr>
              <a:t>44:20</a:t>
            </a:r>
            <a:r>
              <a:rPr lang="en-US" sz="24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He feeds on ashes; his deceived mind misleads him. He cannot rescue himself, nor does he say, ‘Is this not a </a:t>
            </a:r>
            <a:r>
              <a:rPr lang="en-US" sz="2400" i="1" u="none" strike="noStrike" baseline="0" dirty="0">
                <a:solidFill>
                  <a:schemeClr val="accent2"/>
                </a:solidFill>
                <a:latin typeface="Cambria" panose="02040503050406030204" pitchFamily="18" charset="0"/>
                <a:ea typeface="Cambria" panose="02040503050406030204" pitchFamily="18" charset="0"/>
              </a:rPr>
              <a:t>false god </a:t>
            </a:r>
            <a:r>
              <a:rPr lang="en-US" sz="24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I hold in my right hand?’</a:t>
            </a:r>
            <a:endParaRPr kumimoji="0" lang="en-US" sz="2400" b="0" i="0" u="none" strike="noStrike" kern="1200" cap="none" spc="0" normalizeH="0" baseline="0" noProof="0" dirty="0">
              <a:ln>
                <a:noFill/>
              </a:ln>
              <a:solidFill>
                <a:prstClr val="white"/>
              </a:solidFill>
              <a:effectLst/>
              <a:uLnTx/>
              <a:uFillTx/>
              <a:latin typeface="Calibri" panose="020F0502020204030204"/>
              <a:ea typeface="Cambria" panose="02040503050406030204" pitchFamily="18" charset="0"/>
              <a:cs typeface="+mj-cs"/>
            </a:endParaRPr>
          </a:p>
        </p:txBody>
      </p:sp>
      <p:sp>
        <p:nvSpPr>
          <p:cNvPr id="5" name="Content Placeholder 2">
            <a:extLst>
              <a:ext uri="{FF2B5EF4-FFF2-40B4-BE49-F238E27FC236}">
                <a16:creationId xmlns:a16="http://schemas.microsoft.com/office/drawing/2014/main" id="{CC22EE9C-83B0-AF45-39BA-966499BA4424}"/>
              </a:ext>
            </a:extLst>
          </p:cNvPr>
          <p:cNvSpPr>
            <a:spLocks noGrp="1"/>
          </p:cNvSpPr>
          <p:nvPr>
            <p:ph idx="1"/>
          </p:nvPr>
        </p:nvSpPr>
        <p:spPr>
          <a:xfrm>
            <a:off x="218786" y="1363288"/>
            <a:ext cx="8706423" cy="5087388"/>
          </a:xfrm>
        </p:spPr>
        <p:txBody>
          <a:bodyPr>
            <a:normAutofit lnSpcReduction="10000"/>
          </a:bodyPr>
          <a:lstStyle/>
          <a:p>
            <a:r>
              <a:rPr lang="en-US" sz="3600" dirty="0"/>
              <a:t>The idolator being described in the singular emphasizes that this is a choice which each person has to make individually.</a:t>
            </a:r>
          </a:p>
          <a:p>
            <a:r>
              <a:rPr lang="en-US" sz="3600" dirty="0"/>
              <a:t>However, once such a mindset has been adopted it is no easy matter to get outside of it and critically analyze what is going on in one’s life. </a:t>
            </a:r>
          </a:p>
          <a:p>
            <a:r>
              <a:rPr lang="en-US" sz="3600" dirty="0"/>
              <a:t>He is unable to look at the idol which he cherishes in his right hand, see it for what it is: a “</a:t>
            </a:r>
            <a:r>
              <a:rPr lang="en-US" sz="36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false god</a:t>
            </a:r>
            <a:r>
              <a:rPr lang="en-US" sz="3600" dirty="0"/>
              <a:t>” </a:t>
            </a:r>
          </a:p>
        </p:txBody>
      </p:sp>
      <p:sp>
        <p:nvSpPr>
          <p:cNvPr id="2" name="TextBox 1">
            <a:extLst>
              <a:ext uri="{FF2B5EF4-FFF2-40B4-BE49-F238E27FC236}">
                <a16:creationId xmlns:a16="http://schemas.microsoft.com/office/drawing/2014/main" id="{7ECA6C73-C250-5385-79D8-A23A434A4ECA}"/>
              </a:ext>
            </a:extLst>
          </p:cNvPr>
          <p:cNvSpPr txBox="1"/>
          <p:nvPr/>
        </p:nvSpPr>
        <p:spPr>
          <a:xfrm>
            <a:off x="0" y="6488668"/>
            <a:ext cx="9144000" cy="369332"/>
          </a:xfrm>
          <a:prstGeom prst="rect">
            <a:avLst/>
          </a:prstGeom>
          <a:noFill/>
        </p:spPr>
        <p:txBody>
          <a:bodyPr wrap="square" rtlCol="0">
            <a:spAutoFit/>
          </a:bodyPr>
          <a:lstStyle/>
          <a:p>
            <a:r>
              <a:rPr lang="en-US" sz="1800" dirty="0">
                <a:solidFill>
                  <a:prstClr val="white"/>
                </a:solidFill>
              </a:rPr>
              <a:t>Mackay, John L. – </a:t>
            </a:r>
            <a:r>
              <a:rPr lang="en-US" sz="1800" i="1" dirty="0">
                <a:solidFill>
                  <a:prstClr val="white"/>
                </a:solidFill>
              </a:rPr>
              <a:t>A Study Commentary on Isaiah Volume 2: Chapters 40-66 </a:t>
            </a:r>
            <a:r>
              <a:rPr lang="en-US" sz="1800" dirty="0">
                <a:solidFill>
                  <a:prstClr val="white"/>
                </a:solidFill>
              </a:rPr>
              <a:t>– </a:t>
            </a:r>
            <a:r>
              <a:rPr lang="en-US" sz="1800" dirty="0">
                <a:solidFill>
                  <a:schemeClr val="bg1"/>
                </a:solidFill>
              </a:rPr>
              <a:t>pp. 147–148.</a:t>
            </a:r>
          </a:p>
        </p:txBody>
      </p:sp>
    </p:spTree>
    <p:extLst>
      <p:ext uri="{BB962C8B-B14F-4D97-AF65-F5344CB8AC3E}">
        <p14:creationId xmlns:p14="http://schemas.microsoft.com/office/powerpoint/2010/main" val="213472118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D3185-EF80-D9D1-F41B-C2D6768C7D37}"/>
              </a:ext>
            </a:extLst>
          </p:cNvPr>
          <p:cNvSpPr>
            <a:spLocks noGrp="1"/>
          </p:cNvSpPr>
          <p:nvPr>
            <p:ph type="title"/>
          </p:nvPr>
        </p:nvSpPr>
        <p:spPr>
          <a:xfrm>
            <a:off x="0" y="1"/>
            <a:ext cx="9144000" cy="1188719"/>
          </a:xfrm>
        </p:spPr>
        <p:txBody>
          <a:bodyPr>
            <a:noAutofit/>
          </a:bodyPr>
          <a:lstStyle/>
          <a:p>
            <a:r>
              <a:rPr lang="en-US" sz="4400" dirty="0"/>
              <a:t>Next Time</a:t>
            </a:r>
          </a:p>
        </p:txBody>
      </p:sp>
      <p:sp>
        <p:nvSpPr>
          <p:cNvPr id="3" name="Content Placeholder 2">
            <a:extLst>
              <a:ext uri="{FF2B5EF4-FFF2-40B4-BE49-F238E27FC236}">
                <a16:creationId xmlns:a16="http://schemas.microsoft.com/office/drawing/2014/main" id="{3CD6B5F8-336E-B215-E1ED-14D18AAAF821}"/>
              </a:ext>
            </a:extLst>
          </p:cNvPr>
          <p:cNvSpPr>
            <a:spLocks noGrp="1"/>
          </p:cNvSpPr>
          <p:nvPr>
            <p:ph idx="1"/>
          </p:nvPr>
        </p:nvSpPr>
        <p:spPr>
          <a:xfrm>
            <a:off x="364974" y="1284315"/>
            <a:ext cx="8525487" cy="5353398"/>
          </a:xfrm>
        </p:spPr>
        <p:txBody>
          <a:bodyPr>
            <a:normAutofit/>
          </a:bodyPr>
          <a:lstStyle/>
          <a:p>
            <a:pPr marL="0" indent="0">
              <a:buNone/>
            </a:pPr>
            <a:r>
              <a:rPr lang="en-US" sz="3600" dirty="0">
                <a:effectLst>
                  <a:outerShdw blurRad="38100" dist="38100" dir="2700000" algn="tl">
                    <a:srgbClr val="000000"/>
                  </a:outerShdw>
                </a:effectLst>
              </a:rPr>
              <a:t>I plan to look at Isaiah’s description of “</a:t>
            </a:r>
            <a:r>
              <a:rPr lang="en-US" sz="3600" b="1" dirty="0">
                <a:effectLst>
                  <a:outerShdw blurRad="38100" dist="38100" dir="2700000" algn="tl">
                    <a:srgbClr val="000000"/>
                  </a:outerShdw>
                </a:effectLst>
              </a:rPr>
              <a:t>The God Who Does All Things</a:t>
            </a:r>
            <a:r>
              <a:rPr lang="en-US" sz="3600" dirty="0">
                <a:effectLst>
                  <a:outerShdw blurRad="38100" dist="38100" dir="2700000" algn="tl">
                    <a:srgbClr val="000000"/>
                  </a:outerShdw>
                </a:effectLst>
              </a:rPr>
              <a:t>” in </a:t>
            </a:r>
            <a:r>
              <a:rPr lang="en-US" sz="3600" dirty="0">
                <a:solidFill>
                  <a:srgbClr val="FFFF99"/>
                </a:solidFill>
                <a:effectLst>
                  <a:outerShdw blurRad="38100" dist="38100" dir="2700000" algn="tl">
                    <a:srgbClr val="000000"/>
                  </a:outerShdw>
                </a:effectLst>
              </a:rPr>
              <a:t>Isaiah 44:24 – 45:7</a:t>
            </a:r>
            <a:r>
              <a:rPr lang="en-US" sz="3600" dirty="0">
                <a:effectLst>
                  <a:outerShdw blurRad="38100" dist="38100" dir="2700000" algn="tl">
                    <a:srgbClr val="000000"/>
                  </a:outerShdw>
                </a:effectLst>
              </a:rPr>
              <a:t>. This section includes Isaiah’s amazing prophesy of Cyrus. </a:t>
            </a:r>
            <a:endParaRPr lang="en-US" sz="3600" dirty="0">
              <a:solidFill>
                <a:srgbClr val="FFFF99"/>
              </a:solidFill>
              <a:effectLst>
                <a:outerShdw blurRad="38100" dist="38100" dir="2700000" algn="tl">
                  <a:srgbClr val="000000"/>
                </a:outerShdw>
              </a:effectLst>
            </a:endParaRPr>
          </a:p>
          <a:p>
            <a:pPr marL="0" indent="0">
              <a:buNone/>
            </a:pPr>
            <a:endParaRPr lang="en-US" sz="3600" dirty="0">
              <a:effectLst>
                <a:outerShdw blurRad="38100" dist="38100" dir="2700000" algn="tl">
                  <a:srgbClr val="000000"/>
                </a:outerShdw>
              </a:effectLst>
            </a:endParaRPr>
          </a:p>
        </p:txBody>
      </p:sp>
    </p:spTree>
    <p:extLst>
      <p:ext uri="{BB962C8B-B14F-4D97-AF65-F5344CB8AC3E}">
        <p14:creationId xmlns:p14="http://schemas.microsoft.com/office/powerpoint/2010/main" val="36426794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E2CD9-75A4-2178-1A42-CFCB9020AE8B}"/>
              </a:ext>
            </a:extLst>
          </p:cNvPr>
          <p:cNvSpPr>
            <a:spLocks noGrp="1"/>
          </p:cNvSpPr>
          <p:nvPr>
            <p:ph type="title"/>
          </p:nvPr>
        </p:nvSpPr>
        <p:spPr>
          <a:xfrm>
            <a:off x="0" y="3"/>
            <a:ext cx="9144000" cy="843739"/>
          </a:xfrm>
        </p:spPr>
        <p:txBody>
          <a:bodyPr>
            <a:noAutofit/>
          </a:bodyPr>
          <a:lstStyle/>
          <a:p>
            <a:r>
              <a:rPr lang="en-US" sz="4000" dirty="0">
                <a:effectLst>
                  <a:outerShdw blurRad="38100" dist="38100" dir="2700000" algn="tl">
                    <a:srgbClr val="000000"/>
                  </a:outerShdw>
                </a:effectLst>
              </a:rPr>
              <a:t>The Folly of Idolatry (</a:t>
            </a:r>
            <a:r>
              <a:rPr lang="en-US" sz="4000" dirty="0">
                <a:solidFill>
                  <a:srgbClr val="FFFF99"/>
                </a:solidFill>
                <a:effectLst>
                  <a:outerShdw blurRad="38100" dist="38100" dir="2700000" algn="tl">
                    <a:srgbClr val="000000"/>
                  </a:outerShdw>
                </a:effectLst>
              </a:rPr>
              <a:t>44:6-20)</a:t>
            </a:r>
            <a:endParaRPr lang="en-US" sz="4000" dirty="0"/>
          </a:p>
        </p:txBody>
      </p:sp>
      <p:sp>
        <p:nvSpPr>
          <p:cNvPr id="3" name="Content Placeholder 2">
            <a:extLst>
              <a:ext uri="{FF2B5EF4-FFF2-40B4-BE49-F238E27FC236}">
                <a16:creationId xmlns:a16="http://schemas.microsoft.com/office/drawing/2014/main" id="{E4D25296-EA53-9F7B-5998-75DCAC10A8E8}"/>
              </a:ext>
            </a:extLst>
          </p:cNvPr>
          <p:cNvSpPr>
            <a:spLocks noGrp="1"/>
          </p:cNvSpPr>
          <p:nvPr>
            <p:ph idx="1"/>
          </p:nvPr>
        </p:nvSpPr>
        <p:spPr>
          <a:xfrm>
            <a:off x="51019" y="943495"/>
            <a:ext cx="9034114" cy="5652672"/>
          </a:xfrm>
        </p:spPr>
        <p:txBody>
          <a:bodyPr>
            <a:normAutofit fontScale="92500" lnSpcReduction="20000"/>
          </a:bodyPr>
          <a:lstStyle/>
          <a:p>
            <a:pPr marL="571500" indent="-342900">
              <a:spcBef>
                <a:spcPts val="600"/>
              </a:spcBef>
            </a:pPr>
            <a:r>
              <a:rPr lang="en-US" dirty="0"/>
              <a:t>Next God turns to the </a:t>
            </a:r>
            <a:r>
              <a:rPr lang="en-US" b="1" i="1" dirty="0"/>
              <a:t>pagan nations</a:t>
            </a:r>
            <a:r>
              <a:rPr lang="en-US" dirty="0"/>
              <a:t> who serve as “</a:t>
            </a:r>
            <a:r>
              <a:rPr lang="en-US" i="1" dirty="0">
                <a:solidFill>
                  <a:schemeClr val="accent2">
                    <a:lumMod val="60000"/>
                    <a:lumOff val="40000"/>
                  </a:schemeClr>
                </a:solidFill>
                <a:latin typeface="Cambria" panose="02040503050406030204" pitchFamily="18" charset="0"/>
                <a:ea typeface="Cambria" panose="02040503050406030204" pitchFamily="18" charset="0"/>
              </a:rPr>
              <a:t>witnesses</a:t>
            </a:r>
            <a:r>
              <a:rPr lang="en-US" dirty="0"/>
              <a:t>” idol-gods (as he did in the “courtroom scene” that we looked at a couple of weeks ago in 43:8-13). </a:t>
            </a:r>
          </a:p>
          <a:p>
            <a:pPr marL="571500" indent="-342900">
              <a:spcBef>
                <a:spcPts val="600"/>
              </a:spcBef>
            </a:pPr>
            <a:r>
              <a:rPr lang="en-US" dirty="0"/>
              <a:t>What kind of evidence can </a:t>
            </a:r>
            <a:r>
              <a:rPr lang="en-US" b="1" i="1" dirty="0"/>
              <a:t>they</a:t>
            </a:r>
            <a:r>
              <a:rPr lang="en-US" dirty="0"/>
              <a:t> produce that </a:t>
            </a:r>
            <a:r>
              <a:rPr lang="en-US" b="1" i="1" dirty="0"/>
              <a:t>their</a:t>
            </a:r>
            <a:r>
              <a:rPr lang="en-US" dirty="0"/>
              <a:t> gods are supreme? </a:t>
            </a:r>
          </a:p>
          <a:p>
            <a:pPr marL="571500" indent="-342900">
              <a:spcBef>
                <a:spcPts val="600"/>
              </a:spcBef>
            </a:pPr>
            <a:r>
              <a:rPr lang="en-US" dirty="0"/>
              <a:t>This question is addressed in </a:t>
            </a:r>
            <a:r>
              <a:rPr lang="en-US" dirty="0">
                <a:solidFill>
                  <a:srgbClr val="FFFF99"/>
                </a:solidFill>
              </a:rPr>
              <a:t>44:9-20</a:t>
            </a:r>
            <a:r>
              <a:rPr lang="en-US" dirty="0"/>
              <a:t>. </a:t>
            </a:r>
          </a:p>
          <a:p>
            <a:pPr marL="571500" indent="-342900">
              <a:spcBef>
                <a:spcPts val="600"/>
              </a:spcBef>
            </a:pPr>
            <a:r>
              <a:rPr lang="en-US" dirty="0"/>
              <a:t>In excruciating detail the prophet describes how the idol worshipers go about constructing an idol. </a:t>
            </a:r>
          </a:p>
          <a:p>
            <a:pPr marL="571500" indent="-342900">
              <a:spcBef>
                <a:spcPts val="600"/>
              </a:spcBef>
            </a:pPr>
            <a:r>
              <a:rPr lang="en-US" dirty="0"/>
              <a:t>How, he asks, can something like this, made by humans from the stuff of creation, ever save </a:t>
            </a:r>
            <a:r>
              <a:rPr lang="en-US" b="1" i="1" dirty="0"/>
              <a:t>anyone</a:t>
            </a:r>
            <a:r>
              <a:rPr lang="en-US" dirty="0"/>
              <a:t>? </a:t>
            </a:r>
          </a:p>
          <a:p>
            <a:pPr marL="571500" indent="-342900">
              <a:spcBef>
                <a:spcPts val="600"/>
              </a:spcBef>
            </a:pPr>
            <a:r>
              <a:rPr lang="en-US" dirty="0"/>
              <a:t>In fact, he argues, those who bow down to the work of their own hands reduce themselves to “</a:t>
            </a:r>
            <a:r>
              <a:rPr lang="en-US" i="1" dirty="0">
                <a:solidFill>
                  <a:schemeClr val="accent2">
                    <a:lumMod val="60000"/>
                    <a:lumOff val="40000"/>
                  </a:schemeClr>
                </a:solidFill>
                <a:latin typeface="Cambria" panose="02040503050406030204" pitchFamily="18" charset="0"/>
                <a:ea typeface="Cambria" panose="02040503050406030204" pitchFamily="18" charset="0"/>
              </a:rPr>
              <a:t>nothing</a:t>
            </a:r>
            <a:r>
              <a:rPr lang="en-US" dirty="0"/>
              <a:t>”. </a:t>
            </a:r>
          </a:p>
          <a:p>
            <a:pPr marL="571500" indent="-342900">
              <a:spcBef>
                <a:spcPts val="600"/>
              </a:spcBef>
            </a:pPr>
            <a:r>
              <a:rPr lang="en-US" dirty="0"/>
              <a:t>They, in effect, are worshipping </a:t>
            </a:r>
            <a:r>
              <a:rPr lang="en-US" b="1" i="1" dirty="0"/>
              <a:t>themselves</a:t>
            </a:r>
            <a:r>
              <a:rPr lang="en-US" dirty="0"/>
              <a:t> rather than the true God who made them.</a:t>
            </a:r>
          </a:p>
          <a:p>
            <a:pPr marL="571500" indent="-342900">
              <a:spcBef>
                <a:spcPts val="600"/>
              </a:spcBef>
            </a:pPr>
            <a:endParaRPr lang="en-US" dirty="0"/>
          </a:p>
        </p:txBody>
      </p:sp>
      <p:sp>
        <p:nvSpPr>
          <p:cNvPr id="4" name="TextBox 3">
            <a:extLst>
              <a:ext uri="{FF2B5EF4-FFF2-40B4-BE49-F238E27FC236}">
                <a16:creationId xmlns:a16="http://schemas.microsoft.com/office/drawing/2014/main" id="{491AF8F3-CBB7-52CF-1C18-DC1FB0362DD9}"/>
              </a:ext>
            </a:extLst>
          </p:cNvPr>
          <p:cNvSpPr txBox="1"/>
          <p:nvPr/>
        </p:nvSpPr>
        <p:spPr>
          <a:xfrm>
            <a:off x="-3924" y="6488665"/>
            <a:ext cx="9144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Oswalt, John N.. </a:t>
            </a:r>
            <a:r>
              <a:rPr kumimoji="0" lang="en-US" sz="1800" b="0" i="1" u="none" strike="noStrike" kern="1200" cap="none" spc="0" normalizeH="0" baseline="0" noProof="0" dirty="0">
                <a:ln>
                  <a:noFill/>
                </a:ln>
                <a:solidFill>
                  <a:prstClr val="white"/>
                </a:solidFill>
                <a:effectLst/>
                <a:uLnTx/>
                <a:uFillTx/>
                <a:latin typeface="Calibri" panose="020F0502020204030204"/>
                <a:ea typeface="+mn-ea"/>
                <a:cs typeface="+mn-cs"/>
              </a:rPr>
              <a:t>The Book of Isaiah, Chapters 40–66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a:t>
            </a:r>
            <a:r>
              <a:rPr lang="en-US" sz="1800" i="1" dirty="0">
                <a:solidFill>
                  <a:prstClr val="white"/>
                </a:solidFill>
                <a:latin typeface="Calibri" panose="020F0502020204030204"/>
              </a:rPr>
              <a:t>The </a:t>
            </a:r>
            <a:r>
              <a:rPr kumimoji="0" lang="en-US" sz="1800" b="0" i="1" u="none" strike="noStrike" kern="1200" cap="none" spc="0" normalizeH="0" baseline="0" noProof="0" dirty="0">
                <a:ln>
                  <a:noFill/>
                </a:ln>
                <a:solidFill>
                  <a:prstClr val="white"/>
                </a:solidFill>
                <a:effectLst/>
                <a:uLnTx/>
                <a:uFillTx/>
                <a:latin typeface="Calibri" panose="020F0502020204030204"/>
                <a:ea typeface="+mn-ea"/>
                <a:cs typeface="+mn-cs"/>
              </a:rPr>
              <a:t>NIC on the OT</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(pp. 174-175). </a:t>
            </a:r>
          </a:p>
        </p:txBody>
      </p:sp>
    </p:spTree>
    <p:extLst>
      <p:ext uri="{BB962C8B-B14F-4D97-AF65-F5344CB8AC3E}">
        <p14:creationId xmlns:p14="http://schemas.microsoft.com/office/powerpoint/2010/main" val="42574854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p:cTn id="3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p:cTn id="42"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a:ea typeface="+mn-ea"/>
                <a:cs typeface="+mn-cs"/>
                <a:hlinkClick r:id="rId4"/>
              </a:rPr>
              <a:t>https://www.weareteachers.com/moving-beyond-classroom-discussions/</a:t>
            </a:r>
            <a:r>
              <a:rPr kumimoji="0" lang="en-US" sz="1600" b="0" i="0" u="none" strike="noStrike" kern="1200" cap="none" spc="0" normalizeH="0" baseline="0" noProof="0">
                <a:ln>
                  <a:noFill/>
                </a:ln>
                <a:solidFill>
                  <a:prstClr val="black"/>
                </a:solidFill>
                <a:effectLst/>
                <a:uLnTx/>
                <a:uFillTx/>
                <a:latin typeface="Calibri"/>
                <a:ea typeface="+mn-ea"/>
                <a:cs typeface="+mn-cs"/>
              </a:rPr>
              <a:t> </a:t>
            </a:r>
          </a:p>
        </p:txBody>
      </p:sp>
      <p:sp>
        <p:nvSpPr>
          <p:cNvPr id="7" name="Title 2"/>
          <p:cNvSpPr>
            <a:spLocks noGrp="1"/>
          </p:cNvSpPr>
          <p:nvPr>
            <p:ph type="title"/>
          </p:nvPr>
        </p:nvSpPr>
        <p:spPr>
          <a:xfrm>
            <a:off x="0" y="25879"/>
            <a:ext cx="9144000" cy="1269521"/>
          </a:xfrm>
          <a:effectLst/>
        </p:spPr>
        <p:txBody>
          <a:bodyPr>
            <a:noAutofit/>
          </a:bodyPr>
          <a:lstStyle/>
          <a:p>
            <a:r>
              <a:rPr lang="en-US" sz="6600" b="1">
                <a:solidFill>
                  <a:schemeClr val="bg1"/>
                </a:solidFill>
                <a:effectLst>
                  <a:glow rad="139700">
                    <a:srgbClr val="C00000">
                      <a:alpha val="40000"/>
                    </a:srgbClr>
                  </a:glow>
                  <a:outerShdw blurRad="114300" dist="38100" dir="13500000" algn="br" rotWithShape="0">
                    <a:prstClr val="black"/>
                  </a:outerShdw>
                </a:effectLst>
              </a:rPr>
              <a:t>Class Discussion Time</a:t>
            </a:r>
            <a:endParaRPr lang="en-US" sz="4000" b="1">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2263177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3"/>
            <a:ext cx="9144000" cy="598322"/>
          </a:xfrm>
        </p:spPr>
        <p:txBody>
          <a:bodyPr>
            <a:normAutofit fontScale="90000"/>
          </a:bodyPr>
          <a:lstStyle/>
          <a:p>
            <a:r>
              <a:rPr lang="en-US" sz="4000" b="1" dirty="0"/>
              <a:t>Class Discussion Time</a:t>
            </a:r>
          </a:p>
        </p:txBody>
      </p:sp>
      <p:sp>
        <p:nvSpPr>
          <p:cNvPr id="4" name="Content Placeholder 3"/>
          <p:cNvSpPr>
            <a:spLocks noGrp="1"/>
          </p:cNvSpPr>
          <p:nvPr>
            <p:ph idx="1"/>
          </p:nvPr>
        </p:nvSpPr>
        <p:spPr>
          <a:xfrm>
            <a:off x="31630" y="722101"/>
            <a:ext cx="8991600" cy="6106306"/>
          </a:xfrm>
        </p:spPr>
        <p:txBody>
          <a:bodyPr>
            <a:normAutofit/>
          </a:bodyPr>
          <a:lstStyle/>
          <a:p>
            <a:r>
              <a:rPr lang="en-US" dirty="0"/>
              <a:t>It would be easy to look at the idolatrous behavior described in this text and think that the pagans in our day are far more “sophisticated” than the pagans of the ancient world.</a:t>
            </a:r>
          </a:p>
          <a:p>
            <a:r>
              <a:rPr lang="en-US" sz="2800" dirty="0"/>
              <a:t>But are they?</a:t>
            </a:r>
          </a:p>
          <a:p>
            <a:r>
              <a:rPr lang="en-US" dirty="0"/>
              <a:t>Instead of believing that pagan gods brought order to the primeval chaos – our “sophisticated” pagan scientists try to tell us that the amazing beauty and order that we see in our universe came about as a result of purposeless, random processes operating over billions of years!</a:t>
            </a:r>
          </a:p>
          <a:p>
            <a:r>
              <a:rPr lang="en-US" sz="2800" dirty="0"/>
              <a:t>Is that really a more sophisticated and believable explanation?</a:t>
            </a:r>
          </a:p>
        </p:txBody>
      </p:sp>
    </p:spTree>
    <p:extLst>
      <p:ext uri="{BB962C8B-B14F-4D97-AF65-F5344CB8AC3E}">
        <p14:creationId xmlns:p14="http://schemas.microsoft.com/office/powerpoint/2010/main" val="34732120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3"/>
            <a:ext cx="9144000" cy="598322"/>
          </a:xfrm>
        </p:spPr>
        <p:txBody>
          <a:bodyPr>
            <a:normAutofit fontScale="90000"/>
          </a:bodyPr>
          <a:lstStyle/>
          <a:p>
            <a:r>
              <a:rPr lang="en-US" sz="4000" b="1" dirty="0"/>
              <a:t>Class Discussion Time</a:t>
            </a:r>
          </a:p>
        </p:txBody>
      </p:sp>
      <p:pic>
        <p:nvPicPr>
          <p:cNvPr id="5" name="Picture 4">
            <a:extLst>
              <a:ext uri="{FF2B5EF4-FFF2-40B4-BE49-F238E27FC236}">
                <a16:creationId xmlns:a16="http://schemas.microsoft.com/office/drawing/2014/main" id="{DD931B7A-A9A9-EFDC-F772-5C97194FEDC1}"/>
              </a:ext>
            </a:extLst>
          </p:cNvPr>
          <p:cNvPicPr>
            <a:picLocks noChangeAspect="1"/>
          </p:cNvPicPr>
          <p:nvPr/>
        </p:nvPicPr>
        <p:blipFill>
          <a:blip r:embed="rId4"/>
          <a:stretch>
            <a:fillRect/>
          </a:stretch>
        </p:blipFill>
        <p:spPr>
          <a:xfrm>
            <a:off x="1525385" y="769192"/>
            <a:ext cx="6342102" cy="4774472"/>
          </a:xfrm>
          <a:prstGeom prst="rect">
            <a:avLst/>
          </a:prstGeom>
        </p:spPr>
      </p:pic>
    </p:spTree>
    <p:extLst>
      <p:ext uri="{BB962C8B-B14F-4D97-AF65-F5344CB8AC3E}">
        <p14:creationId xmlns:p14="http://schemas.microsoft.com/office/powerpoint/2010/main" val="31114925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3"/>
            <a:ext cx="9144000" cy="598322"/>
          </a:xfrm>
        </p:spPr>
        <p:txBody>
          <a:bodyPr>
            <a:normAutofit fontScale="90000"/>
          </a:bodyPr>
          <a:lstStyle/>
          <a:p>
            <a:r>
              <a:rPr lang="en-US" sz="4000" b="1" dirty="0"/>
              <a:t>Class Discussion Time</a:t>
            </a:r>
          </a:p>
        </p:txBody>
      </p:sp>
      <p:sp>
        <p:nvSpPr>
          <p:cNvPr id="4" name="Content Placeholder 3"/>
          <p:cNvSpPr>
            <a:spLocks noGrp="1"/>
          </p:cNvSpPr>
          <p:nvPr>
            <p:ph idx="1"/>
          </p:nvPr>
        </p:nvSpPr>
        <p:spPr>
          <a:xfrm>
            <a:off x="31630" y="827116"/>
            <a:ext cx="8991600" cy="6001291"/>
          </a:xfrm>
        </p:spPr>
        <p:txBody>
          <a:bodyPr>
            <a:normAutofit fontScale="85000" lnSpcReduction="10000"/>
          </a:bodyPr>
          <a:lstStyle/>
          <a:p>
            <a:r>
              <a:rPr lang="en-US" sz="2800" dirty="0"/>
              <a:t>Suppose for a minute that you had never seen or heard of Mount Rushmore, but then one day while walking through the woods in South Dakota you looked up and saw it for the first time. </a:t>
            </a:r>
          </a:p>
          <a:p>
            <a:r>
              <a:rPr lang="en-US" sz="2800" dirty="0"/>
              <a:t>What would you think was the cause of what you were seeing:</a:t>
            </a:r>
          </a:p>
          <a:p>
            <a:pPr lvl="1"/>
            <a:r>
              <a:rPr lang="en-US" dirty="0"/>
              <a:t>That over millions of years the wind and weather and various other purposeless random processes just happened to wear away these stones to look the way they do?</a:t>
            </a:r>
          </a:p>
          <a:p>
            <a:pPr lvl="1"/>
            <a:r>
              <a:rPr lang="en-US" dirty="0"/>
              <a:t>Or that someone must have carved them into the side of the mountain?</a:t>
            </a:r>
          </a:p>
          <a:p>
            <a:r>
              <a:rPr lang="en-US" dirty="0"/>
              <a:t>Consider this: The physical makeup of the men who are depicted on Mount Rushmore was far more sophisticated than the carvings of them that we now see there.</a:t>
            </a:r>
          </a:p>
          <a:p>
            <a:r>
              <a:rPr lang="en-US" dirty="0"/>
              <a:t>And yet our modern “sophisticated” pagan scientists believe that the physical bodies of these men came (and </a:t>
            </a:r>
            <a:r>
              <a:rPr lang="en-US" b="1" i="1" dirty="0"/>
              <a:t>all</a:t>
            </a:r>
            <a:r>
              <a:rPr lang="en-US" dirty="0"/>
              <a:t> other living things) came about as a result of billions of years of random processes.</a:t>
            </a:r>
          </a:p>
          <a:p>
            <a:r>
              <a:rPr lang="en-US" dirty="0"/>
              <a:t>Does </a:t>
            </a:r>
            <a:r>
              <a:rPr lang="en-US" b="1" i="1" dirty="0"/>
              <a:t>this</a:t>
            </a:r>
            <a:r>
              <a:rPr lang="en-US" dirty="0"/>
              <a:t> make </a:t>
            </a:r>
            <a:r>
              <a:rPr lang="en-US" b="1" i="1" dirty="0"/>
              <a:t>any</a:t>
            </a:r>
            <a:r>
              <a:rPr lang="en-US" dirty="0"/>
              <a:t> sense? Are modern pagan really any more sophisticated than their ancient counterparts?</a:t>
            </a:r>
          </a:p>
        </p:txBody>
      </p:sp>
    </p:spTree>
    <p:extLst>
      <p:ext uri="{BB962C8B-B14F-4D97-AF65-F5344CB8AC3E}">
        <p14:creationId xmlns:p14="http://schemas.microsoft.com/office/powerpoint/2010/main" val="369114762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 calcmode="lin" valueType="num">
                                      <p:cBhvr>
                                        <p:cTn id="42"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E2CD9-75A4-2178-1A42-CFCB9020AE8B}"/>
              </a:ext>
            </a:extLst>
          </p:cNvPr>
          <p:cNvSpPr>
            <a:spLocks noGrp="1"/>
          </p:cNvSpPr>
          <p:nvPr>
            <p:ph type="title"/>
          </p:nvPr>
        </p:nvSpPr>
        <p:spPr>
          <a:xfrm>
            <a:off x="0" y="-2"/>
            <a:ext cx="9144000" cy="1043249"/>
          </a:xfrm>
        </p:spPr>
        <p:txBody>
          <a:bodyPr>
            <a:noAutofit/>
          </a:bodyPr>
          <a:lstStyle/>
          <a:p>
            <a:pPr marL="458788" indent="-458788"/>
            <a:r>
              <a:rPr lang="en-US" sz="4000" dirty="0"/>
              <a:t>The Uniqueness of the LORD (44:6-8)</a:t>
            </a:r>
            <a:endParaRPr lang="en-US" sz="4000" dirty="0">
              <a:solidFill>
                <a:srgbClr val="FFFF99"/>
              </a:solidFill>
            </a:endParaRPr>
          </a:p>
        </p:txBody>
      </p:sp>
      <p:sp>
        <p:nvSpPr>
          <p:cNvPr id="3" name="Content Placeholder 2">
            <a:extLst>
              <a:ext uri="{FF2B5EF4-FFF2-40B4-BE49-F238E27FC236}">
                <a16:creationId xmlns:a16="http://schemas.microsoft.com/office/drawing/2014/main" id="{E4D25296-EA53-9F7B-5998-75DCAC10A8E8}"/>
              </a:ext>
            </a:extLst>
          </p:cNvPr>
          <p:cNvSpPr>
            <a:spLocks noGrp="1"/>
          </p:cNvSpPr>
          <p:nvPr>
            <p:ph idx="1"/>
          </p:nvPr>
        </p:nvSpPr>
        <p:spPr>
          <a:xfrm>
            <a:off x="196223" y="922713"/>
            <a:ext cx="8849665" cy="5862684"/>
          </a:xfrm>
        </p:spPr>
        <p:txBody>
          <a:bodyPr>
            <a:normAutofit/>
          </a:bodyPr>
          <a:lstStyle/>
          <a:p>
            <a:pPr marL="0" indent="0">
              <a:buNone/>
            </a:pPr>
            <a:r>
              <a:rPr lang="en-US" sz="3600" baseline="30000" dirty="0">
                <a:latin typeface="Cambria" panose="02040503050406030204" pitchFamily="18" charset="0"/>
                <a:ea typeface="Cambria" panose="02040503050406030204" pitchFamily="18" charset="0"/>
              </a:rPr>
              <a:t>44:6 </a:t>
            </a:r>
            <a:r>
              <a:rPr lang="en-US" sz="36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This is what the LORD, Israel’s King, says, their Protector, the LORD of Heaven’s Armies: “I am the first and I am the last, there is no God but me. </a:t>
            </a:r>
            <a:r>
              <a:rPr lang="en-US" sz="3600" baseline="30000" dirty="0">
                <a:latin typeface="Cambria" panose="02040503050406030204" pitchFamily="18" charset="0"/>
                <a:ea typeface="Cambria" panose="02040503050406030204" pitchFamily="18" charset="0"/>
              </a:rPr>
              <a:t>7</a:t>
            </a:r>
            <a:r>
              <a:rPr lang="en-US" sz="36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Who is like me? Let him make his claim! Let him announce it and explain it to me – since I established an ancient people – let them announce future events. </a:t>
            </a:r>
            <a:r>
              <a:rPr lang="en-US" sz="3600" baseline="30000" dirty="0">
                <a:latin typeface="Cambria" panose="02040503050406030204" pitchFamily="18" charset="0"/>
                <a:ea typeface="Cambria" panose="02040503050406030204" pitchFamily="18" charset="0"/>
              </a:rPr>
              <a:t>8</a:t>
            </a:r>
            <a:r>
              <a:rPr lang="en-US" sz="36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Don’t panic! Don’t be afraid! Did I not tell you beforehand and decree it? You are my witnesses! Is there any God but me? There is no other sheltering rock; I know of none. </a:t>
            </a:r>
          </a:p>
        </p:txBody>
      </p:sp>
    </p:spTree>
    <p:extLst>
      <p:ext uri="{BB962C8B-B14F-4D97-AF65-F5344CB8AC3E}">
        <p14:creationId xmlns:p14="http://schemas.microsoft.com/office/powerpoint/2010/main" val="31231722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E2CD9-75A4-2178-1A42-CFCB9020AE8B}"/>
              </a:ext>
            </a:extLst>
          </p:cNvPr>
          <p:cNvSpPr>
            <a:spLocks noGrp="1"/>
          </p:cNvSpPr>
          <p:nvPr>
            <p:ph type="title"/>
          </p:nvPr>
        </p:nvSpPr>
        <p:spPr>
          <a:xfrm>
            <a:off x="0" y="3"/>
            <a:ext cx="9144000" cy="843739"/>
          </a:xfrm>
        </p:spPr>
        <p:txBody>
          <a:bodyPr>
            <a:noAutofit/>
          </a:bodyPr>
          <a:lstStyle/>
          <a:p>
            <a:r>
              <a:rPr lang="en-US" sz="4000" dirty="0"/>
              <a:t>The Uniqueness of the LORD (43:6-8)</a:t>
            </a:r>
          </a:p>
        </p:txBody>
      </p:sp>
      <p:sp>
        <p:nvSpPr>
          <p:cNvPr id="3" name="Content Placeholder 2">
            <a:extLst>
              <a:ext uri="{FF2B5EF4-FFF2-40B4-BE49-F238E27FC236}">
                <a16:creationId xmlns:a16="http://schemas.microsoft.com/office/drawing/2014/main" id="{E4D25296-EA53-9F7B-5998-75DCAC10A8E8}"/>
              </a:ext>
            </a:extLst>
          </p:cNvPr>
          <p:cNvSpPr>
            <a:spLocks noGrp="1"/>
          </p:cNvSpPr>
          <p:nvPr>
            <p:ph idx="1"/>
          </p:nvPr>
        </p:nvSpPr>
        <p:spPr>
          <a:xfrm>
            <a:off x="51019" y="735676"/>
            <a:ext cx="8843599" cy="5860491"/>
          </a:xfrm>
        </p:spPr>
        <p:txBody>
          <a:bodyPr>
            <a:normAutofit fontScale="92500" lnSpcReduction="10000"/>
          </a:bodyPr>
          <a:lstStyle/>
          <a:p>
            <a:pPr marL="571500" indent="-342900">
              <a:spcBef>
                <a:spcPts val="600"/>
              </a:spcBef>
            </a:pPr>
            <a:r>
              <a:rPr lang="en-US" dirty="0"/>
              <a:t>Here, once again, the LORD declares his </a:t>
            </a:r>
            <a:r>
              <a:rPr lang="en-US" b="1" i="1" dirty="0"/>
              <a:t>absolute uniqueness</a:t>
            </a:r>
            <a:r>
              <a:rPr lang="en-US" dirty="0"/>
              <a:t>. </a:t>
            </a:r>
          </a:p>
          <a:p>
            <a:pPr marL="571500" indent="-342900">
              <a:spcBef>
                <a:spcPts val="600"/>
              </a:spcBef>
            </a:pPr>
            <a:r>
              <a:rPr lang="en-US" dirty="0"/>
              <a:t>Although he is the </a:t>
            </a:r>
            <a:r>
              <a:rPr lang="en-US" b="1" i="1" dirty="0"/>
              <a:t>only</a:t>
            </a:r>
            <a:r>
              <a:rPr lang="en-US" dirty="0"/>
              <a:t> God, “</a:t>
            </a:r>
            <a:r>
              <a:rPr lang="en-US" i="1" dirty="0">
                <a:solidFill>
                  <a:schemeClr val="accent2">
                    <a:lumMod val="60000"/>
                    <a:lumOff val="40000"/>
                  </a:schemeClr>
                </a:solidFill>
                <a:latin typeface="Cambria" panose="02040503050406030204" pitchFamily="18" charset="0"/>
                <a:ea typeface="Cambria" panose="02040503050406030204" pitchFamily="18" charset="0"/>
              </a:rPr>
              <a:t>the first and… the last</a:t>
            </a:r>
            <a:r>
              <a:rPr lang="en-US" dirty="0"/>
              <a:t>,” he is </a:t>
            </a:r>
            <a:r>
              <a:rPr lang="en-US" b="1" i="1" dirty="0"/>
              <a:t>also</a:t>
            </a:r>
            <a:r>
              <a:rPr lang="en-US" dirty="0"/>
              <a:t> the One who has made himself known in the context of a relationship with a small and insignificant people – the nation of Israel. </a:t>
            </a:r>
          </a:p>
          <a:p>
            <a:pPr marL="571500" indent="-342900">
              <a:spcBef>
                <a:spcPts val="600"/>
              </a:spcBef>
            </a:pPr>
            <a:r>
              <a:rPr lang="en-US" dirty="0"/>
              <a:t>The pagan gods cannot explain why he has done this, </a:t>
            </a:r>
            <a:r>
              <a:rPr lang="en-US" b="1" i="1" dirty="0"/>
              <a:t>nor</a:t>
            </a:r>
            <a:r>
              <a:rPr lang="en-US" dirty="0"/>
              <a:t> can they explain where the relationship is going to go in the </a:t>
            </a:r>
            <a:r>
              <a:rPr lang="en-US" b="1" i="1" dirty="0"/>
              <a:t>future</a:t>
            </a:r>
            <a:r>
              <a:rPr lang="en-US" dirty="0"/>
              <a:t>. </a:t>
            </a:r>
          </a:p>
          <a:p>
            <a:pPr marL="571500" indent="-342900">
              <a:spcBef>
                <a:spcPts val="600"/>
              </a:spcBef>
            </a:pPr>
            <a:r>
              <a:rPr lang="en-US" dirty="0"/>
              <a:t>But the LORD </a:t>
            </a:r>
            <a:r>
              <a:rPr lang="en-US" b="1" i="1" dirty="0"/>
              <a:t>has</a:t>
            </a:r>
            <a:r>
              <a:rPr lang="en-US" dirty="0"/>
              <a:t> explained this, and the people of Israel are “</a:t>
            </a:r>
            <a:r>
              <a:rPr lang="en-US" i="1" dirty="0">
                <a:solidFill>
                  <a:schemeClr val="accent2">
                    <a:lumMod val="60000"/>
                    <a:lumOff val="40000"/>
                  </a:schemeClr>
                </a:solidFill>
                <a:latin typeface="Cambria" panose="02040503050406030204" pitchFamily="18" charset="0"/>
                <a:ea typeface="Cambria" panose="02040503050406030204" pitchFamily="18" charset="0"/>
              </a:rPr>
              <a:t>witnesses</a:t>
            </a:r>
            <a:r>
              <a:rPr lang="en-US" dirty="0"/>
              <a:t>” to that fact (44:8). </a:t>
            </a:r>
          </a:p>
          <a:p>
            <a:pPr marL="571500" indent="-342900">
              <a:spcBef>
                <a:spcPts val="600"/>
              </a:spcBef>
            </a:pPr>
            <a:r>
              <a:rPr lang="en-US" dirty="0"/>
              <a:t>In an ever changing, unstable world, there is only </a:t>
            </a:r>
            <a:r>
              <a:rPr lang="en-US" b="1" i="1" dirty="0"/>
              <a:t>One</a:t>
            </a:r>
            <a:r>
              <a:rPr lang="en-US" dirty="0"/>
              <a:t> who does not change – a “</a:t>
            </a:r>
            <a:r>
              <a:rPr lang="en-US" i="1" dirty="0">
                <a:solidFill>
                  <a:schemeClr val="accent2">
                    <a:lumMod val="60000"/>
                    <a:lumOff val="40000"/>
                  </a:schemeClr>
                </a:solidFill>
                <a:latin typeface="Cambria" panose="02040503050406030204" pitchFamily="18" charset="0"/>
                <a:ea typeface="Cambria" panose="02040503050406030204" pitchFamily="18" charset="0"/>
              </a:rPr>
              <a:t>Rock</a:t>
            </a:r>
            <a:r>
              <a:rPr lang="en-US" dirty="0"/>
              <a:t>” to which a beaten and battered people may cling.</a:t>
            </a:r>
          </a:p>
          <a:p>
            <a:pPr marL="571500" indent="-342900">
              <a:spcBef>
                <a:spcPts val="600"/>
              </a:spcBef>
            </a:pPr>
            <a:endParaRPr lang="en-US" dirty="0"/>
          </a:p>
        </p:txBody>
      </p:sp>
      <p:sp>
        <p:nvSpPr>
          <p:cNvPr id="4" name="TextBox 3">
            <a:extLst>
              <a:ext uri="{FF2B5EF4-FFF2-40B4-BE49-F238E27FC236}">
                <a16:creationId xmlns:a16="http://schemas.microsoft.com/office/drawing/2014/main" id="{491AF8F3-CBB7-52CF-1C18-DC1FB0362DD9}"/>
              </a:ext>
            </a:extLst>
          </p:cNvPr>
          <p:cNvSpPr txBox="1"/>
          <p:nvPr/>
        </p:nvSpPr>
        <p:spPr>
          <a:xfrm>
            <a:off x="-3924" y="6488665"/>
            <a:ext cx="9144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Oswalt, John . </a:t>
            </a:r>
            <a:r>
              <a:rPr kumimoji="0" lang="en-US" sz="1800" b="0" i="1" u="none" strike="noStrike" kern="1200" cap="none" spc="0" normalizeH="0" baseline="0" noProof="0" dirty="0">
                <a:ln>
                  <a:noFill/>
                </a:ln>
                <a:solidFill>
                  <a:prstClr val="white"/>
                </a:solidFill>
                <a:effectLst/>
                <a:uLnTx/>
                <a:uFillTx/>
                <a:latin typeface="Calibri" panose="020F0502020204030204"/>
                <a:ea typeface="+mn-ea"/>
                <a:cs typeface="+mn-cs"/>
              </a:rPr>
              <a:t>Isaiah</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800" b="0" i="1" u="none" strike="noStrike" kern="1200" cap="none" spc="0" normalizeH="0" baseline="0" noProof="0" dirty="0">
                <a:ln>
                  <a:noFill/>
                </a:ln>
                <a:solidFill>
                  <a:prstClr val="white"/>
                </a:solidFill>
                <a:effectLst/>
                <a:uLnTx/>
                <a:uFillTx/>
                <a:latin typeface="Calibri" panose="020F0502020204030204"/>
                <a:ea typeface="+mn-ea"/>
                <a:cs typeface="+mn-cs"/>
              </a:rPr>
              <a:t>(The NIV Application Commentary)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(p. 502)</a:t>
            </a:r>
          </a:p>
        </p:txBody>
      </p:sp>
    </p:spTree>
    <p:extLst>
      <p:ext uri="{BB962C8B-B14F-4D97-AF65-F5344CB8AC3E}">
        <p14:creationId xmlns:p14="http://schemas.microsoft.com/office/powerpoint/2010/main" val="191584134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E2CD9-75A4-2178-1A42-CFCB9020AE8B}"/>
              </a:ext>
            </a:extLst>
          </p:cNvPr>
          <p:cNvSpPr>
            <a:spLocks noGrp="1"/>
          </p:cNvSpPr>
          <p:nvPr>
            <p:ph type="title"/>
          </p:nvPr>
        </p:nvSpPr>
        <p:spPr>
          <a:xfrm>
            <a:off x="0" y="-2"/>
            <a:ext cx="9144000" cy="860369"/>
          </a:xfrm>
        </p:spPr>
        <p:txBody>
          <a:bodyPr>
            <a:noAutofit/>
          </a:bodyPr>
          <a:lstStyle/>
          <a:p>
            <a:pPr marL="458788" indent="-458788"/>
            <a:r>
              <a:rPr lang="en-US" sz="4000" dirty="0"/>
              <a:t>Idols Are Worthless (44:9-11)</a:t>
            </a:r>
            <a:endParaRPr lang="en-US" sz="4000" dirty="0">
              <a:solidFill>
                <a:srgbClr val="FFFF99"/>
              </a:solidFill>
            </a:endParaRPr>
          </a:p>
        </p:txBody>
      </p:sp>
      <p:sp>
        <p:nvSpPr>
          <p:cNvPr id="3" name="Content Placeholder 2">
            <a:extLst>
              <a:ext uri="{FF2B5EF4-FFF2-40B4-BE49-F238E27FC236}">
                <a16:creationId xmlns:a16="http://schemas.microsoft.com/office/drawing/2014/main" id="{E4D25296-EA53-9F7B-5998-75DCAC10A8E8}"/>
              </a:ext>
            </a:extLst>
          </p:cNvPr>
          <p:cNvSpPr>
            <a:spLocks noGrp="1"/>
          </p:cNvSpPr>
          <p:nvPr>
            <p:ph idx="1"/>
          </p:nvPr>
        </p:nvSpPr>
        <p:spPr>
          <a:xfrm>
            <a:off x="196223" y="922713"/>
            <a:ext cx="8849665" cy="5862684"/>
          </a:xfrm>
        </p:spPr>
        <p:txBody>
          <a:bodyPr>
            <a:normAutofit/>
          </a:bodyPr>
          <a:lstStyle/>
          <a:p>
            <a:pPr marL="0" indent="0">
              <a:buNone/>
            </a:pPr>
            <a:r>
              <a:rPr lang="en-US" sz="3600" baseline="30000" dirty="0">
                <a:latin typeface="Cambria" panose="02040503050406030204" pitchFamily="18" charset="0"/>
                <a:ea typeface="Cambria" panose="02040503050406030204" pitchFamily="18" charset="0"/>
              </a:rPr>
              <a:t>44:9</a:t>
            </a:r>
            <a:r>
              <a:rPr lang="en-US" sz="36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All who form idols are nothing; the things in which they delight are worthless. Their witnesses cannot see; they recognize nothing, so they are put to shame. </a:t>
            </a:r>
            <a:r>
              <a:rPr lang="en-US" sz="3600" baseline="30000" dirty="0">
                <a:latin typeface="Cambria" panose="02040503050406030204" pitchFamily="18" charset="0"/>
                <a:ea typeface="Cambria" panose="02040503050406030204" pitchFamily="18" charset="0"/>
              </a:rPr>
              <a:t>10</a:t>
            </a:r>
            <a:r>
              <a:rPr lang="en-US" sz="36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Who forms a god and casts an idol that will prove worthless? </a:t>
            </a:r>
            <a:r>
              <a:rPr lang="en-US" sz="3600" baseline="30000" dirty="0">
                <a:latin typeface="Cambria" panose="02040503050406030204" pitchFamily="18" charset="0"/>
                <a:ea typeface="Cambria" panose="02040503050406030204" pitchFamily="18" charset="0"/>
              </a:rPr>
              <a:t>11</a:t>
            </a:r>
            <a:r>
              <a:rPr lang="en-US" sz="36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Look, all his associates will be put to shame; the craftsmen are mere humans. Let them all assemble and take their stand. They will panic and be put to shame. </a:t>
            </a:r>
          </a:p>
        </p:txBody>
      </p:sp>
    </p:spTree>
    <p:extLst>
      <p:ext uri="{BB962C8B-B14F-4D97-AF65-F5344CB8AC3E}">
        <p14:creationId xmlns:p14="http://schemas.microsoft.com/office/powerpoint/2010/main" val="428442956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0F7D930-7AE4-D22C-3C88-BE0E516600FB}"/>
              </a:ext>
            </a:extLst>
          </p:cNvPr>
          <p:cNvSpPr txBox="1">
            <a:spLocks/>
          </p:cNvSpPr>
          <p:nvPr/>
        </p:nvSpPr>
        <p:spPr>
          <a:xfrm>
            <a:off x="0" y="5"/>
            <a:ext cx="9144000" cy="1072337"/>
          </a:xfrm>
          <a:prstGeom prst="rect">
            <a:avLst/>
          </a:prstGeom>
          <a:solidFill>
            <a:schemeClr val="tx1"/>
          </a:solidFill>
          <a:ln w="25400">
            <a:solidFill>
              <a:srgbClr val="FFFF99"/>
            </a:solidFill>
          </a:ln>
        </p:spPr>
        <p:txBody>
          <a:bodyPr vert="horz" lIns="91440" tIns="45720" rIns="91440" bIns="45720" rtlCol="0" anchor="ctr">
            <a:noAutofit/>
          </a:bodyPr>
          <a:lstStyle>
            <a:lvl1pPr algn="ctr" defTabSz="685800" rtl="0" eaLnBrk="1" latinLnBrk="0" hangingPunct="1">
              <a:lnSpc>
                <a:spcPct val="90000"/>
              </a:lnSpc>
              <a:spcBef>
                <a:spcPct val="0"/>
              </a:spcBef>
              <a:buNone/>
              <a:defRPr sz="4800" b="1" kern="1200">
                <a:solidFill>
                  <a:srgbClr val="FFFF99"/>
                </a:solidFill>
                <a:latin typeface="Century Gothic" panose="020B0502020202020204" pitchFamily="34" charset="0"/>
                <a:ea typeface="+mj-ea"/>
                <a:cs typeface="+mj-cs"/>
              </a:defRPr>
            </a:lvl1pPr>
          </a:lstStyle>
          <a:p>
            <a:pPr marL="0" marR="0" lvl="0" indent="0" algn="l" defTabSz="685800" rtl="0" eaLnBrk="1" fontAlgn="auto" latinLnBrk="0" hangingPunct="1">
              <a:lnSpc>
                <a:spcPct val="90000"/>
              </a:lnSpc>
              <a:spcBef>
                <a:spcPts val="750"/>
              </a:spcBef>
              <a:spcAft>
                <a:spcPts val="0"/>
              </a:spcAft>
              <a:buClrTx/>
              <a:buSzTx/>
              <a:buFontTx/>
              <a:buNone/>
              <a:tabLst/>
              <a:defRPr/>
            </a:pPr>
            <a:r>
              <a:rPr lang="en-US" sz="2400" baseline="30000" dirty="0">
                <a:latin typeface="Cambria" panose="02040503050406030204" pitchFamily="18" charset="0"/>
                <a:ea typeface="Cambria" panose="02040503050406030204" pitchFamily="18" charset="0"/>
              </a:rPr>
              <a:t>44:9</a:t>
            </a:r>
            <a:r>
              <a:rPr lang="en-US" sz="24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All who form </a:t>
            </a:r>
            <a:r>
              <a:rPr lang="en-US" sz="2400" i="1" u="none" strike="noStrike" baseline="0" dirty="0">
                <a:solidFill>
                  <a:schemeClr val="accent2"/>
                </a:solidFill>
                <a:latin typeface="Cambria" panose="02040503050406030204" pitchFamily="18" charset="0"/>
                <a:ea typeface="Cambria" panose="02040503050406030204" pitchFamily="18" charset="0"/>
              </a:rPr>
              <a:t>idols</a:t>
            </a:r>
            <a:r>
              <a:rPr lang="en-US" sz="24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are </a:t>
            </a:r>
            <a:r>
              <a:rPr lang="en-US" sz="2400" i="1" dirty="0">
                <a:solidFill>
                  <a:schemeClr val="accent2"/>
                </a:solidFill>
                <a:latin typeface="Cambria" panose="02040503050406030204" pitchFamily="18" charset="0"/>
                <a:ea typeface="Cambria" panose="02040503050406030204" pitchFamily="18" charset="0"/>
              </a:rPr>
              <a:t>nothing</a:t>
            </a:r>
            <a:r>
              <a:rPr lang="en-US" sz="24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the things in which they </a:t>
            </a:r>
            <a:r>
              <a:rPr lang="en-US" sz="2400" i="1" u="none" strike="noStrike" baseline="0" dirty="0">
                <a:solidFill>
                  <a:schemeClr val="accent2"/>
                </a:solidFill>
                <a:latin typeface="Cambria" panose="02040503050406030204" pitchFamily="18" charset="0"/>
                <a:ea typeface="Cambria" panose="02040503050406030204" pitchFamily="18" charset="0"/>
              </a:rPr>
              <a:t>delight</a:t>
            </a:r>
            <a:r>
              <a:rPr lang="en-US" sz="24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are </a:t>
            </a:r>
            <a:r>
              <a:rPr lang="en-US" sz="2400" i="1" dirty="0">
                <a:solidFill>
                  <a:schemeClr val="accent2"/>
                </a:solidFill>
                <a:latin typeface="Cambria" panose="02040503050406030204" pitchFamily="18" charset="0"/>
                <a:ea typeface="Cambria" panose="02040503050406030204" pitchFamily="18" charset="0"/>
              </a:rPr>
              <a:t>worthless</a:t>
            </a:r>
            <a:r>
              <a:rPr lang="en-US" sz="24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Their </a:t>
            </a:r>
            <a:r>
              <a:rPr lang="en-US" sz="2400" i="1" u="none" strike="noStrike" baseline="0" dirty="0">
                <a:solidFill>
                  <a:schemeClr val="accent2"/>
                </a:solidFill>
                <a:latin typeface="Cambria" panose="02040503050406030204" pitchFamily="18" charset="0"/>
                <a:ea typeface="Cambria" panose="02040503050406030204" pitchFamily="18" charset="0"/>
              </a:rPr>
              <a:t>witnesses</a:t>
            </a:r>
            <a:r>
              <a:rPr lang="en-US" sz="24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cannot see; they recognize </a:t>
            </a:r>
            <a:r>
              <a:rPr lang="en-US" sz="2400" b="0" i="1" dirty="0">
                <a:solidFill>
                  <a:schemeClr val="accent2">
                    <a:lumMod val="60000"/>
                    <a:lumOff val="40000"/>
                  </a:schemeClr>
                </a:solidFill>
                <a:latin typeface="Cambria" panose="02040503050406030204" pitchFamily="18" charset="0"/>
                <a:ea typeface="Cambria" panose="02040503050406030204" pitchFamily="18" charset="0"/>
              </a:rPr>
              <a:t>nothing</a:t>
            </a:r>
            <a:r>
              <a:rPr lang="en-US" sz="24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so they are put to shame.</a:t>
            </a:r>
            <a:endParaRPr kumimoji="0" lang="en-US" sz="2400" b="0" i="0" u="none" strike="noStrike" kern="1200" cap="none" spc="0" normalizeH="0" baseline="0" noProof="0" dirty="0">
              <a:ln>
                <a:noFill/>
              </a:ln>
              <a:solidFill>
                <a:prstClr val="white"/>
              </a:solidFill>
              <a:effectLst/>
              <a:uLnTx/>
              <a:uFillTx/>
              <a:latin typeface="Calibri" panose="020F0502020204030204"/>
              <a:ea typeface="Cambria" panose="02040503050406030204" pitchFamily="18" charset="0"/>
              <a:cs typeface="+mj-cs"/>
            </a:endParaRPr>
          </a:p>
        </p:txBody>
      </p:sp>
      <p:sp>
        <p:nvSpPr>
          <p:cNvPr id="5" name="Content Placeholder 2">
            <a:extLst>
              <a:ext uri="{FF2B5EF4-FFF2-40B4-BE49-F238E27FC236}">
                <a16:creationId xmlns:a16="http://schemas.microsoft.com/office/drawing/2014/main" id="{CC22EE9C-83B0-AF45-39BA-966499BA4424}"/>
              </a:ext>
            </a:extLst>
          </p:cNvPr>
          <p:cNvSpPr>
            <a:spLocks noGrp="1"/>
          </p:cNvSpPr>
          <p:nvPr>
            <p:ph idx="1"/>
          </p:nvPr>
        </p:nvSpPr>
        <p:spPr>
          <a:xfrm>
            <a:off x="218786" y="1134686"/>
            <a:ext cx="8706423" cy="5120641"/>
          </a:xfrm>
        </p:spPr>
        <p:txBody>
          <a:bodyPr>
            <a:normAutofit fontScale="92500" lnSpcReduction="20000"/>
          </a:bodyPr>
          <a:lstStyle/>
          <a:p>
            <a:r>
              <a:rPr lang="en-US" dirty="0"/>
              <a:t>In contrast to </a:t>
            </a:r>
            <a:r>
              <a:rPr lang="en-US" b="1" i="1" dirty="0"/>
              <a:t>God’s</a:t>
            </a:r>
            <a:r>
              <a:rPr lang="en-US" dirty="0"/>
              <a:t> “</a:t>
            </a:r>
            <a:r>
              <a:rPr lang="en-US" i="1" dirty="0">
                <a:solidFill>
                  <a:schemeClr val="accent2">
                    <a:lumMod val="60000"/>
                    <a:lumOff val="40000"/>
                  </a:schemeClr>
                </a:solidFill>
                <a:latin typeface="Cambria" panose="02040503050406030204" pitchFamily="18" charset="0"/>
                <a:ea typeface="Cambria" panose="02040503050406030204" pitchFamily="18" charset="0"/>
              </a:rPr>
              <a:t>witnesses</a:t>
            </a:r>
            <a:r>
              <a:rPr lang="en-US" dirty="0"/>
              <a:t>”, who find their significance in the eternal “</a:t>
            </a:r>
            <a:r>
              <a:rPr lang="en-US" i="1" dirty="0">
                <a:solidFill>
                  <a:schemeClr val="accent2">
                    <a:lumMod val="60000"/>
                    <a:lumOff val="40000"/>
                  </a:schemeClr>
                </a:solidFill>
                <a:latin typeface="Cambria" panose="02040503050406030204" pitchFamily="18" charset="0"/>
                <a:ea typeface="Cambria" panose="02040503050406030204" pitchFamily="18" charset="0"/>
              </a:rPr>
              <a:t>rock</a:t>
            </a:r>
            <a:r>
              <a:rPr lang="en-US" dirty="0"/>
              <a:t>” (v. 8), the “</a:t>
            </a:r>
            <a:r>
              <a:rPr lang="en-US" i="1" dirty="0">
                <a:solidFill>
                  <a:schemeClr val="accent2">
                    <a:lumMod val="60000"/>
                    <a:lumOff val="40000"/>
                  </a:schemeClr>
                </a:solidFill>
                <a:latin typeface="Cambria" panose="02040503050406030204" pitchFamily="18" charset="0"/>
                <a:ea typeface="Cambria" panose="02040503050406030204" pitchFamily="18" charset="0"/>
              </a:rPr>
              <a:t>witnesses</a:t>
            </a:r>
            <a:r>
              <a:rPr lang="en-US" dirty="0"/>
              <a:t>” of the “</a:t>
            </a:r>
            <a:r>
              <a:rPr lang="en-US" i="1" dirty="0">
                <a:solidFill>
                  <a:schemeClr val="accent2">
                    <a:lumMod val="60000"/>
                    <a:lumOff val="40000"/>
                  </a:schemeClr>
                </a:solidFill>
                <a:latin typeface="Cambria" panose="02040503050406030204" pitchFamily="18" charset="0"/>
                <a:ea typeface="Cambria" panose="02040503050406030204" pitchFamily="18" charset="0"/>
              </a:rPr>
              <a:t>idols</a:t>
            </a:r>
            <a:r>
              <a:rPr lang="en-US" dirty="0"/>
              <a:t>” become “</a:t>
            </a:r>
            <a:r>
              <a:rPr lang="en-US" i="1" dirty="0">
                <a:solidFill>
                  <a:schemeClr val="accent2">
                    <a:lumMod val="60000"/>
                    <a:lumOff val="40000"/>
                  </a:schemeClr>
                </a:solidFill>
                <a:latin typeface="Cambria" panose="02040503050406030204" pitchFamily="18" charset="0"/>
                <a:ea typeface="Cambria" panose="02040503050406030204" pitchFamily="18" charset="0"/>
              </a:rPr>
              <a:t>nothing</a:t>
            </a:r>
            <a:r>
              <a:rPr lang="en-US" dirty="0"/>
              <a:t>” through their allegiance to their “</a:t>
            </a:r>
            <a:r>
              <a:rPr lang="en-US" i="1" dirty="0">
                <a:solidFill>
                  <a:schemeClr val="accent2">
                    <a:lumMod val="60000"/>
                    <a:lumOff val="40000"/>
                  </a:schemeClr>
                </a:solidFill>
                <a:latin typeface="Cambria" panose="02040503050406030204" pitchFamily="18" charset="0"/>
                <a:ea typeface="Cambria" panose="02040503050406030204" pitchFamily="18" charset="0"/>
              </a:rPr>
              <a:t>worthless</a:t>
            </a:r>
            <a:r>
              <a:rPr lang="en-US" dirty="0"/>
              <a:t>” gods.</a:t>
            </a:r>
            <a:r>
              <a:rPr kumimoji="0" lang="en-US" sz="3200" b="0" i="0" u="none" strike="noStrike" kern="1200" cap="none" spc="0" normalizeH="0" baseline="30000" noProof="0" dirty="0">
                <a:ln>
                  <a:noFill/>
                </a:ln>
                <a:solidFill>
                  <a:prstClr val="white"/>
                </a:solidFill>
                <a:effectLst/>
                <a:uLnTx/>
                <a:uFillTx/>
                <a:latin typeface="Calibri" panose="020F0502020204030204"/>
                <a:ea typeface="+mn-ea"/>
                <a:cs typeface="+mn-cs"/>
              </a:rPr>
              <a:t> 1</a:t>
            </a:r>
            <a:r>
              <a:rPr lang="en-US" dirty="0"/>
              <a:t> </a:t>
            </a:r>
          </a:p>
          <a:p>
            <a:r>
              <a:rPr lang="en-US" dirty="0"/>
              <a:t>The word translated “</a:t>
            </a:r>
            <a:r>
              <a:rPr lang="en-US" i="1" dirty="0">
                <a:solidFill>
                  <a:schemeClr val="accent2">
                    <a:lumMod val="60000"/>
                    <a:lumOff val="40000"/>
                  </a:schemeClr>
                </a:solidFill>
                <a:latin typeface="Cambria" panose="02040503050406030204" pitchFamily="18" charset="0"/>
                <a:ea typeface="Cambria" panose="02040503050406030204" pitchFamily="18" charset="0"/>
              </a:rPr>
              <a:t>nothing</a:t>
            </a:r>
            <a:r>
              <a:rPr lang="en-US" dirty="0"/>
              <a:t>” is the Hebrew word (</a:t>
            </a:r>
            <a:r>
              <a:rPr lang="en-US" i="1" dirty="0" err="1"/>
              <a:t>tōhû</a:t>
            </a:r>
            <a:r>
              <a:rPr lang="en-US" dirty="0"/>
              <a:t>), the same word that was used to describe the original, unshaped </a:t>
            </a:r>
            <a:r>
              <a:rPr lang="en-US" b="1" i="1" dirty="0"/>
              <a:t>chaos</a:t>
            </a:r>
            <a:r>
              <a:rPr lang="en-US" dirty="0"/>
              <a:t> that characterized the earth before God created life (Gen 1:2).</a:t>
            </a:r>
            <a:r>
              <a:rPr kumimoji="0" lang="en-US" sz="3200" b="0" i="0" u="none" strike="noStrike" kern="1200" cap="none" spc="0" normalizeH="0" baseline="30000" noProof="0" dirty="0">
                <a:ln>
                  <a:noFill/>
                </a:ln>
                <a:solidFill>
                  <a:prstClr val="white"/>
                </a:solidFill>
                <a:effectLst/>
                <a:uLnTx/>
                <a:uFillTx/>
                <a:latin typeface="Calibri" panose="020F0502020204030204"/>
                <a:ea typeface="+mn-ea"/>
                <a:cs typeface="+mn-cs"/>
              </a:rPr>
              <a:t> 2</a:t>
            </a:r>
            <a:endParaRPr lang="en-US" dirty="0"/>
          </a:p>
          <a:p>
            <a:r>
              <a:rPr lang="en-US" dirty="0"/>
              <a:t>Many of the pagans in Isaiah’s day believed that </a:t>
            </a:r>
            <a:r>
              <a:rPr lang="en-US" b="1" i="1" dirty="0"/>
              <a:t>their gods </a:t>
            </a:r>
            <a:r>
              <a:rPr lang="en-US" dirty="0"/>
              <a:t>had brought order to the primeval chaos.</a:t>
            </a:r>
            <a:r>
              <a:rPr kumimoji="0" lang="en-US" sz="3200" b="0" i="0" u="none" strike="noStrike" kern="1200" cap="none" spc="0" normalizeH="0" baseline="30000" noProof="0" dirty="0">
                <a:ln>
                  <a:noFill/>
                </a:ln>
                <a:solidFill>
                  <a:prstClr val="white"/>
                </a:solidFill>
                <a:effectLst/>
                <a:uLnTx/>
                <a:uFillTx/>
                <a:latin typeface="Calibri" panose="020F0502020204030204"/>
                <a:ea typeface="+mn-ea"/>
                <a:cs typeface="+mn-cs"/>
              </a:rPr>
              <a:t> 2</a:t>
            </a:r>
            <a:r>
              <a:rPr lang="en-US" dirty="0"/>
              <a:t> </a:t>
            </a:r>
          </a:p>
          <a:p>
            <a:r>
              <a:rPr lang="en-US" dirty="0"/>
              <a:t>But Isaiah asserts that those who make these idols are just </a:t>
            </a:r>
            <a:r>
              <a:rPr lang="en-US" b="1" i="1" dirty="0"/>
              <a:t>part</a:t>
            </a:r>
            <a:r>
              <a:rPr lang="en-US" dirty="0"/>
              <a:t> of the chaos, because they do not have a true and coherent understanding of the cosmos as God created it.</a:t>
            </a:r>
            <a:r>
              <a:rPr kumimoji="0" lang="en-US" sz="3200" b="0" i="0" u="none" strike="noStrike" kern="1200" cap="none" spc="0" normalizeH="0" baseline="30000" noProof="0" dirty="0">
                <a:ln>
                  <a:noFill/>
                </a:ln>
                <a:solidFill>
                  <a:prstClr val="white"/>
                </a:solidFill>
                <a:effectLst/>
                <a:uLnTx/>
                <a:uFillTx/>
                <a:latin typeface="Calibri" panose="020F0502020204030204"/>
                <a:ea typeface="+mn-ea"/>
                <a:cs typeface="+mn-cs"/>
              </a:rPr>
              <a:t> 2</a:t>
            </a:r>
            <a:r>
              <a:rPr lang="en-US" dirty="0"/>
              <a:t> </a:t>
            </a:r>
          </a:p>
        </p:txBody>
      </p:sp>
      <p:sp>
        <p:nvSpPr>
          <p:cNvPr id="2" name="TextBox 1">
            <a:extLst>
              <a:ext uri="{FF2B5EF4-FFF2-40B4-BE49-F238E27FC236}">
                <a16:creationId xmlns:a16="http://schemas.microsoft.com/office/drawing/2014/main" id="{7ECA6C73-C250-5385-79D8-A23A434A4ECA}"/>
              </a:ext>
            </a:extLst>
          </p:cNvPr>
          <p:cNvSpPr txBox="1"/>
          <p:nvPr/>
        </p:nvSpPr>
        <p:spPr>
          <a:xfrm>
            <a:off x="-2" y="6210182"/>
            <a:ext cx="91440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30000" noProof="0" dirty="0">
                <a:ln>
                  <a:noFill/>
                </a:ln>
                <a:solidFill>
                  <a:prstClr val="white"/>
                </a:solidFill>
                <a:effectLst/>
                <a:uLnTx/>
                <a:uFillTx/>
                <a:latin typeface="Calibri" panose="020F0502020204030204"/>
                <a:ea typeface="+mn-ea"/>
                <a:cs typeface="+mn-cs"/>
              </a:rPr>
              <a:t>1</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Oswalt, John N.. </a:t>
            </a:r>
            <a:r>
              <a:rPr kumimoji="0" lang="en-US" sz="1800" b="0" i="1" u="none" strike="noStrike" kern="1200" cap="none" spc="0" normalizeH="0" baseline="0" noProof="0" dirty="0">
                <a:ln>
                  <a:noFill/>
                </a:ln>
                <a:solidFill>
                  <a:prstClr val="white"/>
                </a:solidFill>
                <a:effectLst/>
                <a:uLnTx/>
                <a:uFillTx/>
                <a:latin typeface="Calibri" panose="020F0502020204030204"/>
                <a:ea typeface="+mn-ea"/>
                <a:cs typeface="+mn-cs"/>
              </a:rPr>
              <a:t>The Book of Isaiah, Chapters 40–66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a:t>
            </a:r>
            <a:r>
              <a:rPr lang="en-US" sz="1800" i="1" dirty="0">
                <a:solidFill>
                  <a:prstClr val="white"/>
                </a:solidFill>
                <a:latin typeface="Calibri" panose="020F0502020204030204"/>
              </a:rPr>
              <a:t>The </a:t>
            </a:r>
            <a:r>
              <a:rPr kumimoji="0" lang="en-US" sz="1800" b="0" i="1" u="none" strike="noStrike" kern="1200" cap="none" spc="0" normalizeH="0" baseline="0" noProof="0" dirty="0">
                <a:ln>
                  <a:noFill/>
                </a:ln>
                <a:solidFill>
                  <a:prstClr val="white"/>
                </a:solidFill>
                <a:effectLst/>
                <a:uLnTx/>
                <a:uFillTx/>
                <a:latin typeface="Calibri" panose="020F0502020204030204"/>
                <a:ea typeface="+mn-ea"/>
                <a:cs typeface="+mn-cs"/>
              </a:rPr>
              <a:t>NIC on the OT</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(p. 176). </a:t>
            </a:r>
          </a:p>
          <a:p>
            <a:pPr>
              <a:defRPr/>
            </a:pPr>
            <a:r>
              <a:rPr kumimoji="0" lang="en-US" sz="1800" b="0" i="0" u="none" strike="noStrike" kern="1200" cap="none" spc="0" normalizeH="0" baseline="30000" noProof="0" dirty="0">
                <a:ln>
                  <a:noFill/>
                </a:ln>
                <a:solidFill>
                  <a:prstClr val="white"/>
                </a:solidFill>
                <a:effectLst/>
                <a:uLnTx/>
                <a:uFillTx/>
                <a:latin typeface="Calibri" panose="020F0502020204030204"/>
                <a:ea typeface="+mn-ea"/>
                <a:cs typeface="+mn-cs"/>
              </a:rPr>
              <a:t>2 </a:t>
            </a:r>
            <a:r>
              <a:rPr lang="en-US" sz="1800" dirty="0">
                <a:solidFill>
                  <a:prstClr val="white"/>
                </a:solidFill>
              </a:rPr>
              <a:t>Mackay, John L. – </a:t>
            </a:r>
            <a:r>
              <a:rPr lang="en-US" sz="1800" i="1" dirty="0">
                <a:solidFill>
                  <a:prstClr val="white"/>
                </a:solidFill>
              </a:rPr>
              <a:t>A Study Commentary on Isaiah Volume 2: Chapters 40-66 </a:t>
            </a:r>
            <a:r>
              <a:rPr lang="en-US" sz="1800" dirty="0">
                <a:solidFill>
                  <a:prstClr val="white"/>
                </a:solidFill>
              </a:rPr>
              <a:t>– </a:t>
            </a:r>
            <a:r>
              <a:rPr lang="en-US" sz="1800" dirty="0">
                <a:solidFill>
                  <a:schemeClr val="bg1"/>
                </a:solidFill>
              </a:rPr>
              <a:t>pp. 142–143.</a:t>
            </a:r>
          </a:p>
        </p:txBody>
      </p:sp>
    </p:spTree>
    <p:extLst>
      <p:ext uri="{BB962C8B-B14F-4D97-AF65-F5344CB8AC3E}">
        <p14:creationId xmlns:p14="http://schemas.microsoft.com/office/powerpoint/2010/main" val="270464320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0F7D930-7AE4-D22C-3C88-BE0E516600FB}"/>
              </a:ext>
            </a:extLst>
          </p:cNvPr>
          <p:cNvSpPr txBox="1">
            <a:spLocks/>
          </p:cNvSpPr>
          <p:nvPr/>
        </p:nvSpPr>
        <p:spPr>
          <a:xfrm>
            <a:off x="0" y="5"/>
            <a:ext cx="9144000" cy="1018304"/>
          </a:xfrm>
          <a:prstGeom prst="rect">
            <a:avLst/>
          </a:prstGeom>
          <a:solidFill>
            <a:schemeClr val="tx1"/>
          </a:solidFill>
          <a:ln w="25400">
            <a:solidFill>
              <a:srgbClr val="FFFF99"/>
            </a:solidFill>
          </a:ln>
        </p:spPr>
        <p:txBody>
          <a:bodyPr vert="horz" lIns="91440" tIns="45720" rIns="91440" bIns="45720" rtlCol="0" anchor="ctr">
            <a:noAutofit/>
          </a:bodyPr>
          <a:lstStyle>
            <a:lvl1pPr algn="ctr" defTabSz="685800" rtl="0" eaLnBrk="1" latinLnBrk="0" hangingPunct="1">
              <a:lnSpc>
                <a:spcPct val="90000"/>
              </a:lnSpc>
              <a:spcBef>
                <a:spcPct val="0"/>
              </a:spcBef>
              <a:buNone/>
              <a:defRPr sz="4800" b="1" kern="1200">
                <a:solidFill>
                  <a:srgbClr val="FFFF99"/>
                </a:solidFill>
                <a:latin typeface="Century Gothic" panose="020B0502020202020204" pitchFamily="34" charset="0"/>
                <a:ea typeface="+mj-ea"/>
                <a:cs typeface="+mj-cs"/>
              </a:defRPr>
            </a:lvl1pPr>
          </a:lstStyle>
          <a:p>
            <a:pPr marL="0" marR="0" lvl="0" indent="0" algn="l" defTabSz="685800" rtl="0" eaLnBrk="1" fontAlgn="auto" latinLnBrk="0" hangingPunct="1">
              <a:lnSpc>
                <a:spcPct val="90000"/>
              </a:lnSpc>
              <a:spcBef>
                <a:spcPts val="750"/>
              </a:spcBef>
              <a:spcAft>
                <a:spcPts val="0"/>
              </a:spcAft>
              <a:buClrTx/>
              <a:buSzTx/>
              <a:buFontTx/>
              <a:buNone/>
              <a:tabLst/>
              <a:defRPr/>
            </a:pPr>
            <a:r>
              <a:rPr lang="en-US" sz="2400" baseline="30000" dirty="0">
                <a:latin typeface="Cambria" panose="02040503050406030204" pitchFamily="18" charset="0"/>
                <a:ea typeface="Cambria" panose="02040503050406030204" pitchFamily="18" charset="0"/>
              </a:rPr>
              <a:t>44:9</a:t>
            </a:r>
            <a:r>
              <a:rPr lang="en-US" sz="24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All </a:t>
            </a:r>
            <a:r>
              <a:rPr lang="en-US" sz="2400" i="1" u="none" strike="noStrike" baseline="0" dirty="0">
                <a:solidFill>
                  <a:schemeClr val="accent2"/>
                </a:solidFill>
                <a:latin typeface="Cambria" panose="02040503050406030204" pitchFamily="18" charset="0"/>
                <a:ea typeface="Cambria" panose="02040503050406030204" pitchFamily="18" charset="0"/>
              </a:rPr>
              <a:t>who form idols </a:t>
            </a:r>
            <a:r>
              <a:rPr lang="en-US" sz="24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are nothing; the things in which they </a:t>
            </a:r>
            <a:r>
              <a:rPr lang="en-US" sz="2400" i="1" u="none" strike="noStrike" baseline="0" dirty="0">
                <a:solidFill>
                  <a:schemeClr val="accent2"/>
                </a:solidFill>
                <a:latin typeface="Cambria" panose="02040503050406030204" pitchFamily="18" charset="0"/>
                <a:ea typeface="Cambria" panose="02040503050406030204" pitchFamily="18" charset="0"/>
              </a:rPr>
              <a:t>delight</a:t>
            </a:r>
            <a:r>
              <a:rPr lang="en-US" sz="24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are </a:t>
            </a:r>
            <a:r>
              <a:rPr lang="en-US" sz="2400" i="1" u="none" strike="noStrike" baseline="0" dirty="0">
                <a:solidFill>
                  <a:schemeClr val="accent2"/>
                </a:solidFill>
                <a:latin typeface="Cambria" panose="02040503050406030204" pitchFamily="18" charset="0"/>
                <a:ea typeface="Cambria" panose="02040503050406030204" pitchFamily="18" charset="0"/>
              </a:rPr>
              <a:t>worthless</a:t>
            </a:r>
            <a:r>
              <a:rPr lang="en-US" sz="24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Their witnesses </a:t>
            </a:r>
            <a:r>
              <a:rPr lang="en-US" sz="2400" i="1" u="none" strike="noStrike" baseline="0" dirty="0">
                <a:solidFill>
                  <a:schemeClr val="accent2"/>
                </a:solidFill>
                <a:latin typeface="Cambria" panose="02040503050406030204" pitchFamily="18" charset="0"/>
                <a:ea typeface="Cambria" panose="02040503050406030204" pitchFamily="18" charset="0"/>
              </a:rPr>
              <a:t>cannot see</a:t>
            </a:r>
            <a:r>
              <a:rPr lang="en-US" sz="24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a:t>
            </a:r>
            <a:r>
              <a:rPr lang="en-US" sz="2400" i="1" u="none" strike="noStrike" baseline="0" dirty="0">
                <a:solidFill>
                  <a:schemeClr val="accent2"/>
                </a:solidFill>
                <a:latin typeface="Cambria" panose="02040503050406030204" pitchFamily="18" charset="0"/>
                <a:ea typeface="Cambria" panose="02040503050406030204" pitchFamily="18" charset="0"/>
              </a:rPr>
              <a:t>they recognize nothing</a:t>
            </a:r>
            <a:r>
              <a:rPr lang="en-US" sz="24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so they are put to shame.</a:t>
            </a:r>
            <a:endParaRPr kumimoji="0" lang="en-US" sz="2400" b="0" i="0" u="none" strike="noStrike" kern="1200" cap="none" spc="0" normalizeH="0" baseline="0" noProof="0" dirty="0">
              <a:ln>
                <a:noFill/>
              </a:ln>
              <a:solidFill>
                <a:prstClr val="white"/>
              </a:solidFill>
              <a:effectLst/>
              <a:uLnTx/>
              <a:uFillTx/>
              <a:latin typeface="Calibri" panose="020F0502020204030204"/>
              <a:ea typeface="Cambria" panose="02040503050406030204" pitchFamily="18" charset="0"/>
              <a:cs typeface="+mj-cs"/>
            </a:endParaRPr>
          </a:p>
        </p:txBody>
      </p:sp>
      <p:sp>
        <p:nvSpPr>
          <p:cNvPr id="5" name="Content Placeholder 2">
            <a:extLst>
              <a:ext uri="{FF2B5EF4-FFF2-40B4-BE49-F238E27FC236}">
                <a16:creationId xmlns:a16="http://schemas.microsoft.com/office/drawing/2014/main" id="{CC22EE9C-83B0-AF45-39BA-966499BA4424}"/>
              </a:ext>
            </a:extLst>
          </p:cNvPr>
          <p:cNvSpPr>
            <a:spLocks noGrp="1"/>
          </p:cNvSpPr>
          <p:nvPr>
            <p:ph idx="1"/>
          </p:nvPr>
        </p:nvSpPr>
        <p:spPr>
          <a:xfrm>
            <a:off x="218786" y="1167939"/>
            <a:ext cx="8706423" cy="5043726"/>
          </a:xfrm>
        </p:spPr>
        <p:txBody>
          <a:bodyPr>
            <a:normAutofit fontScale="85000" lnSpcReduction="10000"/>
          </a:bodyPr>
          <a:lstStyle/>
          <a:p>
            <a:r>
              <a:rPr lang="en-US" dirty="0"/>
              <a:t>Although those “</a:t>
            </a:r>
            <a:r>
              <a:rPr lang="en-US" sz="32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who form idols… delight</a:t>
            </a:r>
            <a:r>
              <a:rPr lang="en-US" dirty="0"/>
              <a:t>” in the objects they produce, these idols are “</a:t>
            </a:r>
            <a:r>
              <a:rPr lang="en-US" sz="32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worthless</a:t>
            </a:r>
            <a:r>
              <a:rPr lang="en-US" dirty="0"/>
              <a:t>” to them.</a:t>
            </a:r>
            <a:r>
              <a:rPr kumimoji="0" lang="en-US" sz="3200" b="0" i="0" u="none" strike="noStrike" kern="1200" cap="none" spc="0" normalizeH="0" baseline="30000" noProof="0" dirty="0">
                <a:ln>
                  <a:noFill/>
                </a:ln>
                <a:solidFill>
                  <a:prstClr val="white"/>
                </a:solidFill>
                <a:effectLst/>
                <a:uLnTx/>
                <a:uFillTx/>
                <a:latin typeface="Calibri" panose="020F0502020204030204"/>
                <a:ea typeface="+mn-ea"/>
                <a:cs typeface="+mn-cs"/>
              </a:rPr>
              <a:t> 1 </a:t>
            </a:r>
            <a:endParaRPr lang="en-US" dirty="0"/>
          </a:p>
          <a:p>
            <a:r>
              <a:rPr lang="en-US" dirty="0"/>
              <a:t>But they are so steeped in their spiritual blindness (“</a:t>
            </a:r>
            <a:r>
              <a:rPr lang="en-US" sz="32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cannot see</a:t>
            </a:r>
            <a:r>
              <a:rPr lang="en-US" dirty="0"/>
              <a:t>”) and darkened understanding (“</a:t>
            </a:r>
            <a:r>
              <a:rPr lang="en-US" sz="32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they recognize nothing</a:t>
            </a:r>
            <a:r>
              <a:rPr lang="en-US" dirty="0"/>
              <a:t>”) that they </a:t>
            </a:r>
            <a:r>
              <a:rPr lang="en-US" b="1" i="1" dirty="0"/>
              <a:t>completely miss </a:t>
            </a:r>
            <a:r>
              <a:rPr lang="en-US" dirty="0"/>
              <a:t>this obvious fact.</a:t>
            </a:r>
            <a:r>
              <a:rPr kumimoji="0" lang="en-US" sz="3200" b="0" i="0" u="none" strike="noStrike" kern="1200" cap="none" spc="0" normalizeH="0" baseline="30000" noProof="0" dirty="0">
                <a:ln>
                  <a:noFill/>
                </a:ln>
                <a:solidFill>
                  <a:prstClr val="white"/>
                </a:solidFill>
                <a:effectLst/>
                <a:uLnTx/>
                <a:uFillTx/>
                <a:latin typeface="Calibri" panose="020F0502020204030204"/>
                <a:ea typeface="+mn-ea"/>
                <a:cs typeface="+mn-cs"/>
              </a:rPr>
              <a:t> 2</a:t>
            </a:r>
            <a:endParaRPr lang="en-US" dirty="0"/>
          </a:p>
          <a:p>
            <a:r>
              <a:rPr lang="en-US" dirty="0"/>
              <a:t>Isaiah tells us that they engage in such spiritual blindness </a:t>
            </a:r>
            <a:r>
              <a:rPr lang="en-US" b="1" i="1" dirty="0"/>
              <a:t>in order that </a:t>
            </a:r>
            <a:r>
              <a:rPr lang="en-US" dirty="0"/>
              <a:t>they may “</a:t>
            </a:r>
            <a:r>
              <a:rPr lang="en-US" sz="32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put to shame</a:t>
            </a:r>
            <a:r>
              <a:rPr lang="en-US" dirty="0"/>
              <a:t>”.</a:t>
            </a:r>
            <a:r>
              <a:rPr kumimoji="0" lang="en-US" sz="3200" b="0" i="0" u="none" strike="noStrike" kern="1200" cap="none" spc="0" normalizeH="0" baseline="30000" noProof="0" dirty="0">
                <a:ln>
                  <a:noFill/>
                </a:ln>
                <a:solidFill>
                  <a:prstClr val="white"/>
                </a:solidFill>
                <a:effectLst/>
                <a:uLnTx/>
                <a:uFillTx/>
                <a:latin typeface="Calibri" panose="020F0502020204030204"/>
                <a:ea typeface="+mn-ea"/>
                <a:cs typeface="+mn-cs"/>
              </a:rPr>
              <a:t> 2</a:t>
            </a:r>
            <a:endParaRPr lang="en-US" dirty="0"/>
          </a:p>
          <a:p>
            <a:r>
              <a:rPr lang="en-US" dirty="0"/>
              <a:t>This last clause shows that these pagan sinners are not free of guilt, but they </a:t>
            </a:r>
            <a:r>
              <a:rPr lang="en-US" b="1" i="1" dirty="0"/>
              <a:t>purposely</a:t>
            </a:r>
            <a:r>
              <a:rPr lang="en-US" dirty="0"/>
              <a:t> follow idolatry out of a depraved will.</a:t>
            </a:r>
            <a:r>
              <a:rPr kumimoji="0" lang="en-US" sz="3200" b="0" i="0" u="none" strike="noStrike" kern="1200" cap="none" spc="0" normalizeH="0" baseline="30000" noProof="0" dirty="0">
                <a:ln>
                  <a:noFill/>
                </a:ln>
                <a:solidFill>
                  <a:prstClr val="white"/>
                </a:solidFill>
                <a:effectLst/>
                <a:uLnTx/>
                <a:uFillTx/>
                <a:latin typeface="Calibri" panose="020F0502020204030204"/>
                <a:ea typeface="+mn-ea"/>
                <a:cs typeface="+mn-cs"/>
              </a:rPr>
              <a:t> 2</a:t>
            </a:r>
            <a:endParaRPr lang="en-US" dirty="0"/>
          </a:p>
          <a:p>
            <a:r>
              <a:rPr lang="en-US" dirty="0"/>
              <a:t>And they are permitted by God to remain in the darkness of their ignorance in order that their “</a:t>
            </a:r>
            <a:r>
              <a:rPr lang="en-US" sz="32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shame</a:t>
            </a:r>
            <a:r>
              <a:rPr lang="en-US" dirty="0"/>
              <a:t>” may be seen when they stand before him on the Day of Judgment.</a:t>
            </a:r>
            <a:r>
              <a:rPr kumimoji="0" lang="en-US" sz="3200" b="0" i="0" u="none" strike="noStrike" kern="1200" cap="none" spc="0" normalizeH="0" baseline="30000" noProof="0" dirty="0">
                <a:ln>
                  <a:noFill/>
                </a:ln>
                <a:solidFill>
                  <a:prstClr val="white"/>
                </a:solidFill>
                <a:effectLst/>
                <a:uLnTx/>
                <a:uFillTx/>
                <a:latin typeface="Calibri" panose="020F0502020204030204"/>
                <a:ea typeface="+mn-ea"/>
                <a:cs typeface="+mn-cs"/>
              </a:rPr>
              <a:t> 2 </a:t>
            </a:r>
            <a:endParaRPr lang="en-US" dirty="0"/>
          </a:p>
        </p:txBody>
      </p:sp>
      <p:sp>
        <p:nvSpPr>
          <p:cNvPr id="2" name="TextBox 1">
            <a:extLst>
              <a:ext uri="{FF2B5EF4-FFF2-40B4-BE49-F238E27FC236}">
                <a16:creationId xmlns:a16="http://schemas.microsoft.com/office/drawing/2014/main" id="{7ECA6C73-C250-5385-79D8-A23A434A4ECA}"/>
              </a:ext>
            </a:extLst>
          </p:cNvPr>
          <p:cNvSpPr txBox="1"/>
          <p:nvPr/>
        </p:nvSpPr>
        <p:spPr>
          <a:xfrm>
            <a:off x="-2" y="6211664"/>
            <a:ext cx="9144000" cy="646331"/>
          </a:xfrm>
          <a:prstGeom prst="rect">
            <a:avLst/>
          </a:prstGeom>
          <a:noFill/>
        </p:spPr>
        <p:txBody>
          <a:bodyPr wrap="square" rtlCol="0">
            <a:spAutoFit/>
          </a:bodyPr>
          <a:lstStyle/>
          <a:p>
            <a:pPr>
              <a:defRPr/>
            </a:pPr>
            <a:r>
              <a:rPr kumimoji="0" lang="en-US" sz="1800" b="0" i="0" u="none" strike="noStrike" kern="1200" cap="none" spc="0" normalizeH="0" baseline="30000" noProof="0" dirty="0">
                <a:ln>
                  <a:noFill/>
                </a:ln>
                <a:solidFill>
                  <a:prstClr val="white"/>
                </a:solidFill>
                <a:effectLst/>
                <a:uLnTx/>
                <a:uFillTx/>
                <a:latin typeface="Calibri" panose="020F0502020204030204"/>
                <a:ea typeface="+mn-ea"/>
                <a:cs typeface="+mn-cs"/>
              </a:rPr>
              <a:t>1  </a:t>
            </a:r>
            <a:r>
              <a:rPr lang="en-US" sz="1800" dirty="0">
                <a:solidFill>
                  <a:prstClr val="white"/>
                </a:solidFill>
              </a:rPr>
              <a:t>Mackay, John L. – </a:t>
            </a:r>
            <a:r>
              <a:rPr lang="en-US" sz="1800" i="1" dirty="0">
                <a:solidFill>
                  <a:prstClr val="white"/>
                </a:solidFill>
              </a:rPr>
              <a:t>A Study Commentary on Isaiah Volume 2: Chapters 40-66 </a:t>
            </a:r>
            <a:r>
              <a:rPr lang="en-US" sz="1800" dirty="0">
                <a:solidFill>
                  <a:prstClr val="white"/>
                </a:solidFill>
              </a:rPr>
              <a:t>– </a:t>
            </a:r>
            <a:r>
              <a:rPr lang="en-US" sz="1800" dirty="0">
                <a:solidFill>
                  <a:schemeClr val="bg1"/>
                </a:solidFill>
              </a:rPr>
              <a:t>pp. 142–143.</a:t>
            </a:r>
          </a:p>
          <a:p>
            <a:pPr>
              <a:defRPr/>
            </a:pPr>
            <a:r>
              <a:rPr kumimoji="0" lang="en-US" sz="1800" b="0" i="0" u="none" strike="noStrike" kern="1200" cap="none" spc="0" normalizeH="0" baseline="30000" noProof="0" dirty="0">
                <a:ln>
                  <a:noFill/>
                </a:ln>
                <a:solidFill>
                  <a:prstClr val="white"/>
                </a:solidFill>
                <a:effectLst/>
                <a:uLnTx/>
                <a:uFillTx/>
                <a:latin typeface="Calibri" panose="020F0502020204030204"/>
                <a:ea typeface="+mn-ea"/>
                <a:cs typeface="+mn-cs"/>
              </a:rPr>
              <a:t>2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Young, Edward – </a:t>
            </a:r>
            <a:r>
              <a:rPr kumimoji="0" lang="en-US" sz="1800" b="0" i="1" u="none" strike="noStrike" kern="1200" cap="none" spc="0" normalizeH="0" baseline="0" noProof="0" dirty="0">
                <a:ln>
                  <a:noFill/>
                </a:ln>
                <a:solidFill>
                  <a:prstClr val="white"/>
                </a:solidFill>
                <a:effectLst/>
                <a:uLnTx/>
                <a:uFillTx/>
                <a:latin typeface="Calibri" panose="020F0502020204030204"/>
                <a:ea typeface="+mn-ea"/>
                <a:cs typeface="+mn-cs"/>
              </a:rPr>
              <a:t>The Book of Isaiah Volume 3: Chapters 40–66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(p. 172)</a:t>
            </a:r>
          </a:p>
        </p:txBody>
      </p:sp>
    </p:spTree>
    <p:extLst>
      <p:ext uri="{BB962C8B-B14F-4D97-AF65-F5344CB8AC3E}">
        <p14:creationId xmlns:p14="http://schemas.microsoft.com/office/powerpoint/2010/main" val="231346267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0F7D930-7AE4-D22C-3C88-BE0E516600FB}"/>
              </a:ext>
            </a:extLst>
          </p:cNvPr>
          <p:cNvSpPr txBox="1">
            <a:spLocks/>
          </p:cNvSpPr>
          <p:nvPr/>
        </p:nvSpPr>
        <p:spPr>
          <a:xfrm>
            <a:off x="0" y="6"/>
            <a:ext cx="9144000" cy="606824"/>
          </a:xfrm>
          <a:prstGeom prst="rect">
            <a:avLst/>
          </a:prstGeom>
          <a:solidFill>
            <a:schemeClr val="tx1"/>
          </a:solidFill>
          <a:ln w="25400">
            <a:solidFill>
              <a:srgbClr val="FFFF99"/>
            </a:solidFill>
          </a:ln>
        </p:spPr>
        <p:txBody>
          <a:bodyPr vert="horz" lIns="91440" tIns="45720" rIns="91440" bIns="45720" rtlCol="0" anchor="ctr">
            <a:noAutofit/>
          </a:bodyPr>
          <a:lstStyle>
            <a:lvl1pPr algn="ctr" defTabSz="685800" rtl="0" eaLnBrk="1" latinLnBrk="0" hangingPunct="1">
              <a:lnSpc>
                <a:spcPct val="90000"/>
              </a:lnSpc>
              <a:spcBef>
                <a:spcPct val="0"/>
              </a:spcBef>
              <a:buNone/>
              <a:defRPr sz="4800" b="1" kern="1200">
                <a:solidFill>
                  <a:srgbClr val="FFFF99"/>
                </a:solidFill>
                <a:latin typeface="Century Gothic" panose="020B0502020202020204" pitchFamily="34" charset="0"/>
                <a:ea typeface="+mj-ea"/>
                <a:cs typeface="+mj-cs"/>
              </a:defRPr>
            </a:lvl1pPr>
          </a:lstStyle>
          <a:p>
            <a:pPr marL="0" marR="0" lvl="0" indent="0" algn="l" defTabSz="685800" rtl="0" eaLnBrk="1" fontAlgn="auto" latinLnBrk="0" hangingPunct="1">
              <a:lnSpc>
                <a:spcPct val="90000"/>
              </a:lnSpc>
              <a:spcBef>
                <a:spcPts val="750"/>
              </a:spcBef>
              <a:spcAft>
                <a:spcPts val="0"/>
              </a:spcAft>
              <a:buClrTx/>
              <a:buSzTx/>
              <a:buFontTx/>
              <a:buNone/>
              <a:tabLst/>
              <a:defRPr/>
            </a:pPr>
            <a:r>
              <a:rPr lang="en-US" sz="2400" baseline="30000" dirty="0">
                <a:latin typeface="Cambria" panose="02040503050406030204" pitchFamily="18" charset="0"/>
                <a:ea typeface="Cambria" panose="02040503050406030204" pitchFamily="18" charset="0"/>
              </a:rPr>
              <a:t>44:10</a:t>
            </a:r>
            <a:r>
              <a:rPr lang="en-US" sz="24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Who </a:t>
            </a:r>
            <a:r>
              <a:rPr lang="en-US" sz="2400" i="1" u="none" strike="noStrike" baseline="0" dirty="0">
                <a:solidFill>
                  <a:schemeClr val="accent2"/>
                </a:solidFill>
                <a:latin typeface="Cambria" panose="02040503050406030204" pitchFamily="18" charset="0"/>
                <a:ea typeface="Cambria" panose="02040503050406030204" pitchFamily="18" charset="0"/>
              </a:rPr>
              <a:t>forms</a:t>
            </a:r>
            <a:r>
              <a:rPr lang="en-US" sz="24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a god and casts an idol that </a:t>
            </a:r>
            <a:r>
              <a:rPr lang="en-US" sz="2400" i="1" u="none" strike="noStrike" baseline="0" dirty="0">
                <a:solidFill>
                  <a:schemeClr val="accent2"/>
                </a:solidFill>
                <a:latin typeface="Cambria" panose="02040503050406030204" pitchFamily="18" charset="0"/>
                <a:ea typeface="Cambria" panose="02040503050406030204" pitchFamily="18" charset="0"/>
              </a:rPr>
              <a:t>will prove worthless</a:t>
            </a:r>
            <a:r>
              <a:rPr lang="en-US" sz="24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 </a:t>
            </a:r>
            <a:endParaRPr kumimoji="0" lang="en-US" sz="2400" b="0" i="0" u="none" strike="noStrike" kern="1200" cap="none" spc="0" normalizeH="0" baseline="0" noProof="0" dirty="0">
              <a:ln>
                <a:noFill/>
              </a:ln>
              <a:solidFill>
                <a:prstClr val="white"/>
              </a:solidFill>
              <a:effectLst/>
              <a:uLnTx/>
              <a:uFillTx/>
              <a:latin typeface="Calibri" panose="020F0502020204030204"/>
              <a:ea typeface="Cambria" panose="02040503050406030204" pitchFamily="18" charset="0"/>
              <a:cs typeface="+mj-cs"/>
            </a:endParaRPr>
          </a:p>
        </p:txBody>
      </p:sp>
      <p:sp>
        <p:nvSpPr>
          <p:cNvPr id="5" name="Content Placeholder 2">
            <a:extLst>
              <a:ext uri="{FF2B5EF4-FFF2-40B4-BE49-F238E27FC236}">
                <a16:creationId xmlns:a16="http://schemas.microsoft.com/office/drawing/2014/main" id="{CC22EE9C-83B0-AF45-39BA-966499BA4424}"/>
              </a:ext>
            </a:extLst>
          </p:cNvPr>
          <p:cNvSpPr>
            <a:spLocks noGrp="1"/>
          </p:cNvSpPr>
          <p:nvPr>
            <p:ph idx="1"/>
          </p:nvPr>
        </p:nvSpPr>
        <p:spPr>
          <a:xfrm>
            <a:off x="218786" y="743989"/>
            <a:ext cx="8706423" cy="5660967"/>
          </a:xfrm>
        </p:spPr>
        <p:txBody>
          <a:bodyPr>
            <a:normAutofit fontScale="92500" lnSpcReduction="10000"/>
          </a:bodyPr>
          <a:lstStyle/>
          <a:p>
            <a:r>
              <a:rPr lang="en-US" dirty="0"/>
              <a:t>Isaiah asks a rhetorical question about who would engage in such hard and costly work when it “</a:t>
            </a:r>
            <a:r>
              <a:rPr lang="en-US" sz="32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will prove worthless</a:t>
            </a:r>
            <a:r>
              <a:rPr lang="en-US" dirty="0"/>
              <a:t>”. </a:t>
            </a:r>
          </a:p>
          <a:p>
            <a:r>
              <a:rPr lang="en-US" dirty="0"/>
              <a:t>The word “</a:t>
            </a:r>
            <a:r>
              <a:rPr lang="en-US" sz="32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forms</a:t>
            </a:r>
            <a:r>
              <a:rPr lang="en-US" dirty="0"/>
              <a:t>” describes the activity of craftsmen – a word which Isaiah used in an earlier verse (cf. 44:2) to described how the LORD “</a:t>
            </a:r>
            <a:r>
              <a:rPr lang="en-US" i="1" dirty="0">
                <a:solidFill>
                  <a:schemeClr val="accent2">
                    <a:lumMod val="60000"/>
                    <a:lumOff val="40000"/>
                  </a:schemeClr>
                </a:solidFill>
                <a:latin typeface="Cambria" panose="02040503050406030204" pitchFamily="18" charset="0"/>
                <a:ea typeface="Cambria" panose="02040503050406030204" pitchFamily="18" charset="0"/>
              </a:rPr>
              <a:t>formed</a:t>
            </a:r>
            <a:r>
              <a:rPr lang="en-US" dirty="0"/>
              <a:t>” Israel.</a:t>
            </a:r>
          </a:p>
          <a:p>
            <a:r>
              <a:rPr lang="en-US" dirty="0"/>
              <a:t>Here, however, instead of </a:t>
            </a:r>
            <a:r>
              <a:rPr lang="en-US" b="1" i="1" dirty="0"/>
              <a:t>God</a:t>
            </a:r>
            <a:r>
              <a:rPr lang="en-US" dirty="0"/>
              <a:t> forming </a:t>
            </a:r>
            <a:r>
              <a:rPr lang="en-US" b="1" i="1" dirty="0"/>
              <a:t>man</a:t>
            </a:r>
            <a:r>
              <a:rPr lang="en-US" dirty="0"/>
              <a:t>, it is </a:t>
            </a:r>
            <a:r>
              <a:rPr lang="en-US" b="1" i="1" dirty="0"/>
              <a:t>man</a:t>
            </a:r>
            <a:r>
              <a:rPr lang="en-US" dirty="0"/>
              <a:t> forming “</a:t>
            </a:r>
            <a:r>
              <a:rPr lang="en-US" sz="3200" b="0" i="1" u="none" strike="noStrike" baseline="0" dirty="0">
                <a:solidFill>
                  <a:schemeClr val="accent2">
                    <a:lumMod val="60000"/>
                    <a:lumOff val="40000"/>
                  </a:schemeClr>
                </a:solidFill>
                <a:latin typeface="Cambria" panose="02040503050406030204" pitchFamily="18" charset="0"/>
                <a:ea typeface="Cambria" panose="02040503050406030204" pitchFamily="18" charset="0"/>
              </a:rPr>
              <a:t>a god</a:t>
            </a:r>
            <a:r>
              <a:rPr lang="en-US" dirty="0"/>
              <a:t>” – just to </a:t>
            </a:r>
            <a:r>
              <a:rPr lang="en-US" b="1" i="1" dirty="0"/>
              <a:t>state</a:t>
            </a:r>
            <a:r>
              <a:rPr lang="en-US" dirty="0"/>
              <a:t> the idea shows its absurdity! </a:t>
            </a:r>
          </a:p>
          <a:p>
            <a:r>
              <a:rPr lang="en-US" dirty="0"/>
              <a:t>The rhetorical question expressed by this verse expects the answer, “No one”. </a:t>
            </a:r>
          </a:p>
          <a:p>
            <a:r>
              <a:rPr lang="en-US" dirty="0"/>
              <a:t>But Isaiah goes on to describe those who nevertheless continue to engage in such profitless activity!</a:t>
            </a:r>
          </a:p>
        </p:txBody>
      </p:sp>
      <p:sp>
        <p:nvSpPr>
          <p:cNvPr id="2" name="TextBox 1">
            <a:extLst>
              <a:ext uri="{FF2B5EF4-FFF2-40B4-BE49-F238E27FC236}">
                <a16:creationId xmlns:a16="http://schemas.microsoft.com/office/drawing/2014/main" id="{7ECA6C73-C250-5385-79D8-A23A434A4ECA}"/>
              </a:ext>
            </a:extLst>
          </p:cNvPr>
          <p:cNvSpPr txBox="1"/>
          <p:nvPr/>
        </p:nvSpPr>
        <p:spPr>
          <a:xfrm>
            <a:off x="0" y="6488668"/>
            <a:ext cx="9144000" cy="369332"/>
          </a:xfrm>
          <a:prstGeom prst="rect">
            <a:avLst/>
          </a:prstGeom>
          <a:noFill/>
        </p:spPr>
        <p:txBody>
          <a:bodyPr wrap="square" rtlCol="0">
            <a:spAutoFit/>
          </a:bodyPr>
          <a:lstStyle/>
          <a:p>
            <a:r>
              <a:rPr lang="en-US" sz="1800" dirty="0">
                <a:solidFill>
                  <a:prstClr val="white"/>
                </a:solidFill>
              </a:rPr>
              <a:t>Mackay, John L. – </a:t>
            </a:r>
            <a:r>
              <a:rPr lang="en-US" sz="1800" i="1" dirty="0">
                <a:solidFill>
                  <a:prstClr val="white"/>
                </a:solidFill>
              </a:rPr>
              <a:t>A Study Commentary on Isaiah Volume 2: Chapters 40-66 </a:t>
            </a:r>
            <a:r>
              <a:rPr lang="en-US" sz="1800" dirty="0">
                <a:solidFill>
                  <a:prstClr val="white"/>
                </a:solidFill>
              </a:rPr>
              <a:t>– </a:t>
            </a:r>
            <a:r>
              <a:rPr lang="en-US" sz="1800" dirty="0">
                <a:solidFill>
                  <a:schemeClr val="bg1"/>
                </a:solidFill>
              </a:rPr>
              <a:t>p. 143.</a:t>
            </a:r>
          </a:p>
        </p:txBody>
      </p:sp>
    </p:spTree>
    <p:extLst>
      <p:ext uri="{BB962C8B-B14F-4D97-AF65-F5344CB8AC3E}">
        <p14:creationId xmlns:p14="http://schemas.microsoft.com/office/powerpoint/2010/main" val="6191767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183002</TotalTime>
  <Words>4748</Words>
  <Application>Microsoft Office PowerPoint</Application>
  <PresentationFormat>On-screen Show (4:3)</PresentationFormat>
  <Paragraphs>188</Paragraphs>
  <Slides>33</Slides>
  <Notes>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33</vt:i4>
      </vt:variant>
    </vt:vector>
  </HeadingPairs>
  <TitlesOfParts>
    <vt:vector size="40" baseType="lpstr">
      <vt:lpstr>Arial</vt:lpstr>
      <vt:lpstr>Calibri</vt:lpstr>
      <vt:lpstr>Calibri Light</vt:lpstr>
      <vt:lpstr>Cambria</vt:lpstr>
      <vt:lpstr>Century Gothic</vt:lpstr>
      <vt:lpstr>Office Theme</vt:lpstr>
      <vt:lpstr>2_Office Theme</vt:lpstr>
      <vt:lpstr>Highlights     From the  Book of  Isaiah</vt:lpstr>
      <vt:lpstr>The Folly of Idolatry (44:6-20)</vt:lpstr>
      <vt:lpstr>The Folly of Idolatry (44:6-20)</vt:lpstr>
      <vt:lpstr>The Uniqueness of the LORD (44:6-8)</vt:lpstr>
      <vt:lpstr>The Uniqueness of the LORD (43:6-8)</vt:lpstr>
      <vt:lpstr>Idols Are Worthless (44:9-11)</vt:lpstr>
      <vt:lpstr>PowerPoint Presentation</vt:lpstr>
      <vt:lpstr>PowerPoint Presentation</vt:lpstr>
      <vt:lpstr>PowerPoint Presentation</vt:lpstr>
      <vt:lpstr>PowerPoint Presentation</vt:lpstr>
      <vt:lpstr>PowerPoint Presentation</vt:lpstr>
      <vt:lpstr>An Idol Is No Better Than the One Who Made It (44:12-13)</vt:lpstr>
      <vt:lpstr>PowerPoint Presentation</vt:lpstr>
      <vt:lpstr>PowerPoint Presentation</vt:lpstr>
      <vt:lpstr>PowerPoint Presentation</vt:lpstr>
      <vt:lpstr>PowerPoint Presentation</vt:lpstr>
      <vt:lpstr>Idolators Have Lost Touch With Reality! (44:14-17)</vt:lpstr>
      <vt:lpstr>PowerPoint Presentation</vt:lpstr>
      <vt:lpstr>PowerPoint Presentation</vt:lpstr>
      <vt:lpstr>PowerPoint Presentation</vt:lpstr>
      <vt:lpstr>PowerPoint Presentation</vt:lpstr>
      <vt:lpstr>PowerPoint Presentation</vt:lpstr>
      <vt:lpstr>PowerPoint Presentation</vt:lpstr>
      <vt:lpstr>Idolaters Are Spiritually Blind (44:18-20)</vt:lpstr>
      <vt:lpstr>PowerPoint Presentation</vt:lpstr>
      <vt:lpstr>PowerPoint Presentation</vt:lpstr>
      <vt:lpstr>PowerPoint Presentation</vt:lpstr>
      <vt:lpstr>PowerPoint Presentation</vt:lpstr>
      <vt:lpstr>Next Time</vt:lpstr>
      <vt:lpstr>Class Discussion Time</vt:lpstr>
      <vt:lpstr>Class Discussion Time</vt:lpstr>
      <vt:lpstr>Class Discussion Time</vt:lpstr>
      <vt:lpstr>Class Discussion Time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Highlights  from the  Book of  Isaiah</dc:title>
  <dc:creator>Robert Connolly</dc:creator>
  <cp:lastModifiedBy>Robert Connolly</cp:lastModifiedBy>
  <cp:revision>2470</cp:revision>
  <cp:lastPrinted>2023-12-31T14:47:20Z</cp:lastPrinted>
  <dcterms:created xsi:type="dcterms:W3CDTF">2022-12-04T03:23:23Z</dcterms:created>
  <dcterms:modified xsi:type="dcterms:W3CDTF">2023-12-31T15:11:36Z</dcterms:modified>
</cp:coreProperties>
</file>