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35"/>
  </p:notesMasterIdLst>
  <p:handoutMasterIdLst>
    <p:handoutMasterId r:id="rId36"/>
  </p:handoutMasterIdLst>
  <p:sldIdLst>
    <p:sldId id="4693" r:id="rId3"/>
    <p:sldId id="4702" r:id="rId4"/>
    <p:sldId id="4705" r:id="rId5"/>
    <p:sldId id="4697" r:id="rId6"/>
    <p:sldId id="4706" r:id="rId7"/>
    <p:sldId id="4707" r:id="rId8"/>
    <p:sldId id="4708" r:id="rId9"/>
    <p:sldId id="4711" r:id="rId10"/>
    <p:sldId id="4710" r:id="rId11"/>
    <p:sldId id="4713" r:id="rId12"/>
    <p:sldId id="4714" r:id="rId13"/>
    <p:sldId id="4715" r:id="rId14"/>
    <p:sldId id="4716" r:id="rId15"/>
    <p:sldId id="4717" r:id="rId16"/>
    <p:sldId id="4720" r:id="rId17"/>
    <p:sldId id="4695" r:id="rId18"/>
    <p:sldId id="4698" r:id="rId19"/>
    <p:sldId id="4721" r:id="rId20"/>
    <p:sldId id="4723" r:id="rId21"/>
    <p:sldId id="4722" r:id="rId22"/>
    <p:sldId id="4726" r:id="rId23"/>
    <p:sldId id="4699" r:id="rId24"/>
    <p:sldId id="4730" r:id="rId25"/>
    <p:sldId id="282" r:id="rId26"/>
    <p:sldId id="304" r:id="rId27"/>
    <p:sldId id="293" r:id="rId28"/>
    <p:sldId id="294" r:id="rId29"/>
    <p:sldId id="295" r:id="rId30"/>
    <p:sldId id="4727" r:id="rId31"/>
    <p:sldId id="4728" r:id="rId32"/>
    <p:sldId id="4729" r:id="rId33"/>
    <p:sldId id="4731" r:id="rId34"/>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B183"/>
    <a:srgbClr val="FFFF99"/>
    <a:srgbClr val="9999FF"/>
    <a:srgbClr val="000066"/>
    <a:srgbClr val="333399"/>
    <a:srgbClr val="6600FF"/>
    <a:srgbClr val="6600CC"/>
    <a:srgbClr val="0000FF"/>
    <a:srgbClr val="FFF4E7"/>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67" autoAdjust="0"/>
    <p:restoredTop sz="94636" autoAdjust="0"/>
  </p:normalViewPr>
  <p:slideViewPr>
    <p:cSldViewPr snapToGrid="0">
      <p:cViewPr>
        <p:scale>
          <a:sx n="150" d="100"/>
          <a:sy n="150" d="100"/>
        </p:scale>
        <p:origin x="648" y="168"/>
      </p:cViewPr>
      <p:guideLst/>
    </p:cSldViewPr>
  </p:slideViewPr>
  <p:notesTextViewPr>
    <p:cViewPr>
      <p:scale>
        <a:sx n="1" d="1"/>
        <a:sy n="1" d="1"/>
      </p:scale>
      <p:origin x="0" y="0"/>
    </p:cViewPr>
  </p:notesTextViewPr>
  <p:sorterViewPr>
    <p:cViewPr>
      <p:scale>
        <a:sx n="100" d="100"/>
        <a:sy n="100" d="100"/>
      </p:scale>
      <p:origin x="0" y="-47284"/>
    </p:cViewPr>
  </p:sorter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1/3/2024</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1/3/2024</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539482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039326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448905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6447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587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952574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4736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1/3/2024</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1/3/2024</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1/3/2024</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1/3/2024</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1/3/2024</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1/3/2024</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1/3/2024</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1/3/2024</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1/3/2024</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1/3/2024</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1/3/2024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17.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6.xml"/><Relationship Id="rId4" Type="http://schemas.openxmlformats.org/officeDocument/2006/relationships/hyperlink" Target="https://www.weareteachers.com/moving-beyond-classroom-discussions/"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42644EB-3F5F-EA2D-2D0C-28D56C902C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54AB2C89-0599-CA33-72B1-16350A6720C9}"/>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D7E56C7F-388E-A031-CB9B-C90A23AC59B5}"/>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BD4CB24-A0F0-4E6E-D4A2-DE300945CBE9}"/>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90931151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4"/>
            <a:ext cx="9144000" cy="145202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44:</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26</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 fulfills the oracles of his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prophetic servants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and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brings to pass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announcements of his messengers, who says about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Jerusalem</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‘She will be inhabited,’ and about the towns of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Judah</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‘They will be rebuilt, her ruins I will raise up,’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6" y="1608667"/>
            <a:ext cx="8706423" cy="4809066"/>
          </a:xfrm>
        </p:spPr>
        <p:txBody>
          <a:bodyPr>
            <a:normAutofit/>
          </a:bodyPr>
          <a:lstStyle/>
          <a:p>
            <a:r>
              <a:rPr lang="en-US" dirty="0">
                <a:effectLst>
                  <a:outerShdw blurRad="38100" dist="38100" dir="2700000" algn="tl">
                    <a:srgbClr val="000000"/>
                  </a:outerShdw>
                </a:effectLst>
              </a:rPr>
              <a:t>Divine revelation given by the LORD stands in </a:t>
            </a:r>
            <a:r>
              <a:rPr lang="en-US" b="1" i="1" dirty="0">
                <a:effectLst>
                  <a:outerShdw blurRad="38100" dist="38100" dir="2700000" algn="tl">
                    <a:srgbClr val="000000"/>
                  </a:outerShdw>
                </a:effectLst>
              </a:rPr>
              <a:t>utter contrast </a:t>
            </a:r>
            <a:r>
              <a:rPr lang="en-US" dirty="0">
                <a:effectLst>
                  <a:outerShdw blurRad="38100" dist="38100" dir="2700000" algn="tl">
                    <a:srgbClr val="000000"/>
                  </a:outerShdw>
                </a:effectLst>
              </a:rPr>
              <a:t>to the proclamations of the two pagan groups just described.</a:t>
            </a:r>
          </a:p>
          <a:p>
            <a:r>
              <a:rPr lang="en-US" dirty="0">
                <a:effectLst>
                  <a:outerShdw blurRad="38100" dist="38100" dir="2700000" algn="tl">
                    <a:srgbClr val="000000"/>
                  </a:outerShdw>
                </a:effectLst>
              </a:rPr>
              <a:t>The message proclaimed by the LORD’s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prophetic servants</a:t>
            </a:r>
            <a:r>
              <a:rPr lang="en-US" dirty="0">
                <a:effectLst>
                  <a:outerShdw blurRad="38100" dist="38100" dir="2700000" algn="tl">
                    <a:srgbClr val="000000"/>
                  </a:outerShdw>
                </a:effectLst>
              </a:rPr>
              <a:t>” is </a:t>
            </a:r>
            <a:r>
              <a:rPr lang="en-US" b="1" i="1" dirty="0">
                <a:effectLst>
                  <a:outerShdw blurRad="38100" dist="38100" dir="2700000" algn="tl">
                    <a:srgbClr val="000000"/>
                  </a:outerShdw>
                </a:effectLst>
              </a:rPr>
              <a:t>reliable</a:t>
            </a:r>
            <a:r>
              <a:rPr lang="en-US" dirty="0">
                <a:effectLst>
                  <a:outerShdw blurRad="38100" dist="38100" dir="2700000" algn="tl">
                    <a:srgbClr val="000000"/>
                  </a:outerShdw>
                </a:effectLst>
              </a:rPr>
              <a:t> because it is sent by the one who is able to ensure that what he has revealed actually comes to pass.</a:t>
            </a:r>
          </a:p>
          <a:p>
            <a:r>
              <a:rPr lang="en-US" dirty="0">
                <a:effectLst>
                  <a:outerShdw blurRad="38100" dist="38100" dir="2700000" algn="tl">
                    <a:srgbClr val="000000"/>
                  </a:outerShdw>
                </a:effectLst>
              </a:rPr>
              <a:t>He talks here about the destiny of “</a:t>
            </a:r>
            <a:r>
              <a:rPr lang="en-US" sz="31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Jerusalem</a:t>
            </a:r>
            <a:r>
              <a:rPr lang="en-US" dirty="0">
                <a:effectLst>
                  <a:outerShdw blurRad="38100" dist="38100" dir="2700000" algn="tl">
                    <a:srgbClr val="000000"/>
                  </a:outerShdw>
                </a:effectLst>
              </a:rPr>
              <a:t>” and “</a:t>
            </a:r>
            <a:r>
              <a:rPr lang="en-US" sz="31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Judah</a:t>
            </a:r>
            <a:r>
              <a:rPr lang="en-US" dirty="0">
                <a:effectLst>
                  <a:outerShdw blurRad="38100" dist="38100" dir="2700000" algn="tl">
                    <a:srgbClr val="000000"/>
                  </a:outerShdw>
                </a:effectLst>
              </a:rPr>
              <a:t>” as an </a:t>
            </a:r>
            <a:r>
              <a:rPr lang="en-US" b="1" i="1" dirty="0">
                <a:effectLst>
                  <a:outerShdw blurRad="38100" dist="38100" dir="2700000" algn="tl">
                    <a:srgbClr val="000000"/>
                  </a:outerShdw>
                </a:effectLst>
              </a:rPr>
              <a:t>example</a:t>
            </a:r>
            <a:r>
              <a:rPr lang="en-US" dirty="0">
                <a:effectLst>
                  <a:outerShdw blurRad="38100" dist="38100" dir="2700000" algn="tl">
                    <a:srgbClr val="000000"/>
                  </a:outerShdw>
                </a:effectLst>
              </a:rPr>
              <a:t> of a prophetic word which the LORD “</a:t>
            </a:r>
            <a:r>
              <a:rPr lang="en-US" sz="3200" b="0" i="1"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brings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to pass </a:t>
            </a:r>
            <a:r>
              <a:rPr lang="en-US" dirty="0">
                <a:effectLst>
                  <a:outerShdw blurRad="38100" dist="38100" dir="2700000" algn="tl">
                    <a:srgbClr val="000000"/>
                  </a:outerShdw>
                </a:effectLst>
              </a:rPr>
              <a:t>”. </a:t>
            </a:r>
          </a:p>
          <a:p>
            <a:endParaRPr lang="en-US" dirty="0">
              <a:effectLst>
                <a:outerShdw blurRad="38100" dist="38100" dir="2700000" algn="tl">
                  <a:srgbClr val="000000"/>
                </a:outerShdw>
              </a:effectLst>
            </a:endParaRPr>
          </a:p>
          <a:p>
            <a:endParaRPr lang="en-US" dirty="0">
              <a:effectLst>
                <a:outerShdw blurRad="38100" dist="38100" dir="2700000" algn="tl">
                  <a:srgbClr val="000000"/>
                </a:outerShdw>
              </a:effectLst>
            </a:endParaRPr>
          </a:p>
        </p:txBody>
      </p:sp>
      <p:sp>
        <p:nvSpPr>
          <p:cNvPr id="2" name="TextBox 1">
            <a:extLst>
              <a:ext uri="{FF2B5EF4-FFF2-40B4-BE49-F238E27FC236}">
                <a16:creationId xmlns:a16="http://schemas.microsoft.com/office/drawing/2014/main" id="{7ECA6C73-C250-5385-79D8-A23A434A4ECA}"/>
              </a:ext>
            </a:extLst>
          </p:cNvPr>
          <p:cNvSpPr txBox="1"/>
          <p:nvPr/>
        </p:nvSpPr>
        <p:spPr>
          <a:xfrm>
            <a:off x="-3" y="6488663"/>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155–156)</a:t>
            </a:r>
          </a:p>
        </p:txBody>
      </p:sp>
    </p:spTree>
    <p:extLst>
      <p:ext uri="{BB962C8B-B14F-4D97-AF65-F5344CB8AC3E}">
        <p14:creationId xmlns:p14="http://schemas.microsoft.com/office/powerpoint/2010/main" val="166534503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4"/>
            <a:ext cx="9144000" cy="145202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44:</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26</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 fulfills the oracles of his prophetic servants and brings to pass the announcements of his messengers, who says about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Jerusalem</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She will be inhabited</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and about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 towns of Judah</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They will be rebuilt</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her ruins I will raise up</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6" y="1608667"/>
            <a:ext cx="8706423" cy="4809066"/>
          </a:xfrm>
        </p:spPr>
        <p:txBody>
          <a:bodyPr>
            <a:normAutofit lnSpcReduction="10000"/>
          </a:bodyPr>
          <a:lstStyle/>
          <a:p>
            <a:r>
              <a:rPr lang="en-US" dirty="0">
                <a:effectLst>
                  <a:outerShdw blurRad="38100" dist="38100" dir="2700000" algn="tl">
                    <a:srgbClr val="000000"/>
                  </a:outerShdw>
                </a:effectLst>
              </a:rPr>
              <a:t>The </a:t>
            </a:r>
            <a:r>
              <a:rPr lang="en-US" b="1" i="1" dirty="0">
                <a:effectLst>
                  <a:outerShdw blurRad="38100" dist="38100" dir="2700000" algn="tl">
                    <a:srgbClr val="000000"/>
                  </a:outerShdw>
                </a:effectLst>
              </a:rPr>
              <a:t>three</a:t>
            </a:r>
            <a:r>
              <a:rPr lang="en-US" dirty="0">
                <a:effectLst>
                  <a:outerShdw blurRad="38100" dist="38100" dir="2700000" algn="tl">
                    <a:srgbClr val="000000"/>
                  </a:outerShdw>
                </a:effectLst>
              </a:rPr>
              <a:t> divine declarations given here picture a time of </a:t>
            </a:r>
            <a:r>
              <a:rPr lang="en-US" b="1" i="1" dirty="0">
                <a:effectLst>
                  <a:outerShdw blurRad="38100" dist="38100" dir="2700000" algn="tl">
                    <a:srgbClr val="000000"/>
                  </a:outerShdw>
                </a:effectLst>
              </a:rPr>
              <a:t>recovery</a:t>
            </a:r>
            <a:r>
              <a:rPr lang="en-US" dirty="0">
                <a:effectLst>
                  <a:outerShdw blurRad="38100" dist="38100" dir="2700000" algn="tl">
                    <a:srgbClr val="000000"/>
                  </a:outerShdw>
                </a:effectLst>
              </a:rPr>
              <a:t> for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Jerusalem</a:t>
            </a:r>
            <a:r>
              <a:rPr lang="en-US" dirty="0">
                <a:effectLst>
                  <a:outerShdw blurRad="38100" dist="38100" dir="2700000" algn="tl">
                    <a:srgbClr val="000000"/>
                  </a:outerShdw>
                </a:effectLst>
              </a:rPr>
              <a: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dirty="0">
                <a:effectLst>
                  <a:outerShdw blurRad="38100" dist="38100" dir="2700000" algn="tl">
                    <a:srgbClr val="000000"/>
                  </a:outerShdw>
                </a:effectLst>
              </a:rPr>
              <a:t>and</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dirty="0">
                <a:effectLst>
                  <a:outerShdw blurRad="38100" dist="38100" dir="2700000" algn="tl">
                    <a:srgbClr val="000000"/>
                  </a:outerShdw>
                </a:effectLst>
              </a:rPr>
              <a:t>“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towns of Judah</a:t>
            </a:r>
            <a:r>
              <a:rPr lang="en-US" dirty="0">
                <a:effectLst>
                  <a:outerShdw blurRad="38100" dist="38100" dir="2700000" algn="tl">
                    <a:srgbClr val="000000"/>
                  </a:outerShdw>
                </a:effectLst>
              </a:rPr>
              <a:t>”:</a:t>
            </a:r>
          </a:p>
          <a:p>
            <a:pPr lvl="1"/>
            <a:r>
              <a:rPr lang="en-US" dirty="0">
                <a:effectLst>
                  <a:outerShdw blurRad="38100" dist="38100" dir="2700000" algn="tl">
                    <a:srgbClr val="000000"/>
                  </a:outerShdw>
                </a:effectLst>
              </a:rPr>
              <a:t>“</a:t>
            </a:r>
            <a:r>
              <a:rPr lang="en-US" sz="28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She will be inhabited</a:t>
            </a:r>
            <a:r>
              <a:rPr lang="en-US" dirty="0">
                <a:effectLst>
                  <a:outerShdw blurRad="38100" dist="38100" dir="2700000" algn="tl">
                    <a:srgbClr val="000000"/>
                  </a:outerShdw>
                </a:effectLst>
              </a:rPr>
              <a:t>”</a:t>
            </a:r>
          </a:p>
          <a:p>
            <a:pPr lvl="1"/>
            <a:r>
              <a:rPr lang="en-US" dirty="0">
                <a:effectLst>
                  <a:outerShdw blurRad="38100" dist="38100" dir="2700000" algn="tl">
                    <a:srgbClr val="000000"/>
                  </a:outerShdw>
                </a:effectLst>
              </a:rPr>
              <a:t>“</a:t>
            </a:r>
            <a:r>
              <a:rPr lang="en-US" sz="28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They will be rebuilt</a:t>
            </a:r>
            <a:r>
              <a:rPr lang="en-US" dirty="0">
                <a:effectLst>
                  <a:outerShdw blurRad="38100" dist="38100" dir="2700000" algn="tl">
                    <a:srgbClr val="000000"/>
                  </a:outerShdw>
                </a:effectLst>
              </a:rPr>
              <a:t>”</a:t>
            </a:r>
          </a:p>
          <a:p>
            <a:pPr lvl="1"/>
            <a:r>
              <a:rPr lang="en-US" dirty="0">
                <a:effectLst>
                  <a:outerShdw blurRad="38100" dist="38100" dir="2700000" algn="tl">
                    <a:srgbClr val="000000"/>
                  </a:outerShdw>
                </a:effectLst>
              </a:rPr>
              <a:t>“</a:t>
            </a:r>
            <a:r>
              <a:rPr lang="en-US" sz="28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her ruins I will raise up</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Because this passage is going to </a:t>
            </a:r>
            <a:r>
              <a:rPr lang="en-US" b="1" i="1" dirty="0">
                <a:effectLst>
                  <a:outerShdw blurRad="38100" dist="38100" dir="2700000" algn="tl">
                    <a:srgbClr val="000000"/>
                  </a:outerShdw>
                </a:effectLst>
              </a:rPr>
              <a:t>climax</a:t>
            </a:r>
            <a:r>
              <a:rPr lang="en-US" dirty="0">
                <a:effectLst>
                  <a:outerShdw blurRad="38100" dist="38100" dir="2700000" algn="tl">
                    <a:srgbClr val="000000"/>
                  </a:outerShdw>
                </a:effectLst>
              </a:rPr>
              <a:t> with the prediction of a </a:t>
            </a:r>
            <a:r>
              <a:rPr lang="en-US" b="1" i="1" dirty="0">
                <a:effectLst>
                  <a:outerShdw blurRad="38100" dist="38100" dir="2700000" algn="tl">
                    <a:srgbClr val="000000"/>
                  </a:outerShdw>
                </a:effectLst>
              </a:rPr>
              <a:t>foreign conqueror</a:t>
            </a:r>
            <a:r>
              <a:rPr lang="en-US" dirty="0">
                <a:effectLst>
                  <a:outerShdw blurRad="38100" dist="38100" dir="2700000" algn="tl">
                    <a:srgbClr val="000000"/>
                  </a:outerShdw>
                </a:effectLst>
              </a:rPr>
              <a:t>, the LORD is assuring his people of their coming good fortune. </a:t>
            </a:r>
          </a:p>
          <a:p>
            <a:r>
              <a:rPr lang="en-US" dirty="0">
                <a:effectLst>
                  <a:outerShdw blurRad="38100" dist="38100" dir="2700000" algn="tl">
                    <a:srgbClr val="000000"/>
                  </a:outerShdw>
                </a:effectLst>
              </a:rPr>
              <a:t>He does this so that they will not think Cyrus is just </a:t>
            </a:r>
            <a:r>
              <a:rPr lang="en-US" b="1" i="1" dirty="0">
                <a:effectLst>
                  <a:outerShdw blurRad="38100" dist="38100" dir="2700000" algn="tl">
                    <a:srgbClr val="000000"/>
                  </a:outerShdw>
                </a:effectLst>
              </a:rPr>
              <a:t>another tyrant </a:t>
            </a:r>
            <a:r>
              <a:rPr lang="en-US" dirty="0">
                <a:effectLst>
                  <a:outerShdw blurRad="38100" dist="38100" dir="2700000" algn="tl">
                    <a:srgbClr val="000000"/>
                  </a:outerShdw>
                </a:effectLst>
              </a:rPr>
              <a:t>who will </a:t>
            </a:r>
            <a:r>
              <a:rPr lang="en-US" b="1" i="1" dirty="0">
                <a:effectLst>
                  <a:outerShdw blurRad="38100" dist="38100" dir="2700000" algn="tl">
                    <a:srgbClr val="000000"/>
                  </a:outerShdw>
                </a:effectLst>
              </a:rPr>
              <a:t>oppress</a:t>
            </a:r>
            <a:r>
              <a:rPr lang="en-US" dirty="0">
                <a:effectLst>
                  <a:outerShdw blurRad="38100" dist="38100" dir="2700000" algn="tl">
                    <a:srgbClr val="000000"/>
                  </a:outerShdw>
                </a:effectLst>
              </a:rPr>
              <a:t> them.</a:t>
            </a:r>
          </a:p>
          <a:p>
            <a:endParaRPr lang="en-US" dirty="0">
              <a:effectLst>
                <a:outerShdw blurRad="38100" dist="38100" dir="2700000" algn="tl">
                  <a:srgbClr val="000000"/>
                </a:outerShdw>
              </a:effectLst>
            </a:endParaRPr>
          </a:p>
          <a:p>
            <a:endParaRPr lang="en-US" dirty="0">
              <a:effectLst>
                <a:outerShdw blurRad="38100" dist="38100" dir="2700000" algn="tl">
                  <a:srgbClr val="000000"/>
                </a:outerShdw>
              </a:effectLst>
            </a:endParaRPr>
          </a:p>
        </p:txBody>
      </p:sp>
      <p:sp>
        <p:nvSpPr>
          <p:cNvPr id="2" name="TextBox 1">
            <a:extLst>
              <a:ext uri="{FF2B5EF4-FFF2-40B4-BE49-F238E27FC236}">
                <a16:creationId xmlns:a16="http://schemas.microsoft.com/office/drawing/2014/main" id="{7ECA6C73-C250-5385-79D8-A23A434A4ECA}"/>
              </a:ext>
            </a:extLst>
          </p:cNvPr>
          <p:cNvSpPr txBox="1"/>
          <p:nvPr/>
        </p:nvSpPr>
        <p:spPr>
          <a:xfrm>
            <a:off x="-3" y="6488663"/>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155–156)</a:t>
            </a:r>
          </a:p>
        </p:txBody>
      </p:sp>
    </p:spTree>
    <p:extLst>
      <p:ext uri="{BB962C8B-B14F-4D97-AF65-F5344CB8AC3E}">
        <p14:creationId xmlns:p14="http://schemas.microsoft.com/office/powerpoint/2010/main" val="18242701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4"/>
            <a:ext cx="9144000" cy="62652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44:</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27</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 says to the deep sea, ‘Be dry! I will dry up your sea currents,’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6" y="770467"/>
            <a:ext cx="8706423" cy="5647266"/>
          </a:xfrm>
        </p:spPr>
        <p:txBody>
          <a:bodyPr>
            <a:normAutofit/>
          </a:bodyPr>
          <a:lstStyle/>
          <a:p>
            <a:r>
              <a:rPr lang="en-US" dirty="0">
                <a:effectLst>
                  <a:outerShdw blurRad="38100" dist="38100" dir="2700000" algn="tl">
                    <a:srgbClr val="000000"/>
                  </a:outerShdw>
                </a:effectLst>
              </a:rPr>
              <a:t>Here we have a reference back to the time of the </a:t>
            </a:r>
            <a:r>
              <a:rPr lang="en-US" b="1" i="1" dirty="0">
                <a:effectLst>
                  <a:outerShdw blurRad="38100" dist="38100" dir="2700000" algn="tl">
                    <a:srgbClr val="000000"/>
                  </a:outerShdw>
                </a:effectLst>
              </a:rPr>
              <a:t>Exodus</a:t>
            </a:r>
            <a:r>
              <a:rPr lang="en-US" dirty="0">
                <a:effectLst>
                  <a:outerShdw blurRad="38100" dist="38100" dir="2700000" algn="tl">
                    <a:srgbClr val="000000"/>
                  </a:outerShdw>
                </a:effectLst>
              </a:rPr>
              <a:t> and to the way in which the LORD then removed every obstacle that stood in the way of his people’s deliverance in that day. </a:t>
            </a:r>
          </a:p>
          <a:p>
            <a:r>
              <a:rPr lang="en-US" dirty="0">
                <a:effectLst>
                  <a:outerShdw blurRad="38100" dist="38100" dir="2700000" algn="tl">
                    <a:srgbClr val="000000"/>
                  </a:outerShdw>
                </a:effectLst>
              </a:rPr>
              <a:t>At the Red Sea they could see no way forward, and had grave doubts (Exod 14:10-12), yet the LORD was able to provide a miraculous path forward through the sea. </a:t>
            </a:r>
          </a:p>
          <a:p>
            <a:r>
              <a:rPr lang="en-US" dirty="0">
                <a:effectLst>
                  <a:outerShdw blurRad="38100" dist="38100" dir="2700000" algn="tl">
                    <a:srgbClr val="000000"/>
                  </a:outerShdw>
                </a:effectLst>
              </a:rPr>
              <a:t>The precedents set at the Exodus show that every obstacle that one might imagine would be in the way of the rebuilding of Jerusalem can be swept aside, no matter </a:t>
            </a:r>
            <a:r>
              <a:rPr lang="en-US" b="1" i="1" dirty="0">
                <a:effectLst>
                  <a:outerShdw blurRad="38100" dist="38100" dir="2700000" algn="tl">
                    <a:srgbClr val="000000"/>
                  </a:outerShdw>
                </a:effectLst>
              </a:rPr>
              <a:t>how</a:t>
            </a:r>
            <a:r>
              <a:rPr lang="en-US" dirty="0">
                <a:effectLst>
                  <a:outerShdw blurRad="38100" dist="38100" dir="2700000" algn="tl">
                    <a:srgbClr val="000000"/>
                  </a:outerShdw>
                </a:effectLst>
              </a:rPr>
              <a:t> formidable it might seem.</a:t>
            </a:r>
          </a:p>
          <a:p>
            <a:endParaRPr lang="en-US" dirty="0">
              <a:effectLst>
                <a:outerShdw blurRad="38100" dist="38100" dir="2700000" algn="tl">
                  <a:srgbClr val="000000"/>
                </a:outerShdw>
              </a:effectLst>
            </a:endParaRPr>
          </a:p>
        </p:txBody>
      </p:sp>
      <p:sp>
        <p:nvSpPr>
          <p:cNvPr id="2" name="TextBox 1">
            <a:extLst>
              <a:ext uri="{FF2B5EF4-FFF2-40B4-BE49-F238E27FC236}">
                <a16:creationId xmlns:a16="http://schemas.microsoft.com/office/drawing/2014/main" id="{7ECA6C73-C250-5385-79D8-A23A434A4ECA}"/>
              </a:ext>
            </a:extLst>
          </p:cNvPr>
          <p:cNvSpPr txBox="1"/>
          <p:nvPr/>
        </p:nvSpPr>
        <p:spPr>
          <a:xfrm>
            <a:off x="-3" y="6488663"/>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157–158)</a:t>
            </a:r>
          </a:p>
        </p:txBody>
      </p:sp>
    </p:spTree>
    <p:extLst>
      <p:ext uri="{BB962C8B-B14F-4D97-AF65-F5344CB8AC3E}">
        <p14:creationId xmlns:p14="http://schemas.microsoft.com/office/powerpoint/2010/main" val="277553474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4"/>
            <a:ext cx="9144000" cy="122342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44:</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28</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 commissions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Cyrus</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one I appointed as shepherd to carry out all my wishes and to decree concerning Jerusalem, ‘She will be rebuilt,’ and concerning the temple, ‘It will be reconstructed.’</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6" y="1308099"/>
            <a:ext cx="8706423" cy="5278967"/>
          </a:xfrm>
        </p:spPr>
        <p:txBody>
          <a:bodyPr>
            <a:normAutofit fontScale="85000" lnSpcReduction="20000"/>
          </a:bodyPr>
          <a:lstStyle/>
          <a:p>
            <a:r>
              <a:rPr lang="en-US" dirty="0">
                <a:effectLst>
                  <a:outerShdw blurRad="38100" dist="38100" dir="2700000" algn="tl">
                    <a:srgbClr val="000000"/>
                  </a:outerShdw>
                </a:effectLst>
              </a:rPr>
              <a:t>Here we see a startling climax where Isaiah identifies the one whom the LORD will use to carry out his purposes. </a:t>
            </a:r>
          </a:p>
          <a:p>
            <a:r>
              <a:rPr lang="en-US" dirty="0">
                <a:effectLst>
                  <a:outerShdw blurRad="38100" dist="38100" dir="2700000" algn="tl">
                    <a:srgbClr val="000000"/>
                  </a:outerShdw>
                </a:effectLst>
              </a:rPr>
              <a:t>The agent used is </a:t>
            </a:r>
            <a:r>
              <a:rPr lang="en-US" b="1" i="1" dirty="0">
                <a:effectLst>
                  <a:outerShdw blurRad="38100" dist="38100" dir="2700000" algn="tl">
                    <a:srgbClr val="000000"/>
                  </a:outerShdw>
                </a:effectLst>
              </a:rPr>
              <a:t>not</a:t>
            </a:r>
            <a:r>
              <a:rPr lang="en-US" dirty="0">
                <a:effectLst>
                  <a:outerShdw blurRad="38100" dist="38100" dir="2700000" algn="tl">
                    <a:srgbClr val="000000"/>
                  </a:outerShdw>
                </a:effectLst>
              </a:rPr>
              <a:t> Israel, or even a </a:t>
            </a:r>
            <a:r>
              <a:rPr lang="en-US" b="1" i="1" dirty="0">
                <a:effectLst>
                  <a:outerShdw blurRad="38100" dist="38100" dir="2700000" algn="tl">
                    <a:srgbClr val="000000"/>
                  </a:outerShdw>
                </a:effectLst>
              </a:rPr>
              <a:t>representative</a:t>
            </a:r>
            <a:r>
              <a:rPr lang="en-US" dirty="0">
                <a:effectLst>
                  <a:outerShdw blurRad="38100" dist="38100" dir="2700000" algn="tl">
                    <a:srgbClr val="000000"/>
                  </a:outerShdw>
                </a:effectLst>
              </a:rPr>
              <a:t> of Israel, but his name,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Cyrus</a:t>
            </a:r>
            <a:r>
              <a:rPr lang="en-US" dirty="0">
                <a:effectLst>
                  <a:outerShdw blurRad="38100" dist="38100" dir="2700000" algn="tl">
                    <a:srgbClr val="000000"/>
                  </a:outerShdw>
                </a:effectLst>
              </a:rPr>
              <a:t>”, marks him out as a Gentile </a:t>
            </a:r>
            <a:r>
              <a:rPr lang="en-US" b="1" i="1" dirty="0">
                <a:effectLst>
                  <a:outerShdw blurRad="38100" dist="38100" dir="2700000" algn="tl">
                    <a:srgbClr val="000000"/>
                  </a:outerShdw>
                </a:effectLst>
              </a:rPr>
              <a:t>foreigner</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The Hebrew form of the name is </a:t>
            </a:r>
            <a:r>
              <a:rPr lang="en-US" i="1" dirty="0">
                <a:effectLst>
                  <a:outerShdw blurRad="38100" dist="38100" dir="2700000" algn="tl">
                    <a:srgbClr val="000000"/>
                  </a:outerShdw>
                </a:effectLst>
              </a:rPr>
              <a:t>Koresh</a:t>
            </a:r>
            <a:r>
              <a:rPr lang="en-US" dirty="0">
                <a:effectLst>
                  <a:outerShdw blurRad="38100" dist="38100" dir="2700000" algn="tl">
                    <a:srgbClr val="000000"/>
                  </a:outerShdw>
                </a:effectLst>
              </a:rPr>
              <a:t>, corresponding to the Persian </a:t>
            </a:r>
            <a:r>
              <a:rPr lang="en-US" i="1" dirty="0">
                <a:effectLst>
                  <a:outerShdw blurRad="38100" dist="38100" dir="2700000" algn="tl">
                    <a:srgbClr val="000000"/>
                  </a:outerShdw>
                </a:effectLst>
              </a:rPr>
              <a:t>Kurush</a:t>
            </a:r>
            <a:r>
              <a:rPr lang="en-US" dirty="0">
                <a:effectLst>
                  <a:outerShdw blurRad="38100" dist="38100" dir="2700000" algn="tl">
                    <a:srgbClr val="000000"/>
                  </a:outerShdw>
                </a:effectLst>
              </a:rPr>
              <a:t>, which gave rise to the English form, </a:t>
            </a:r>
            <a:r>
              <a:rPr lang="en-US" i="1" dirty="0">
                <a:effectLst>
                  <a:outerShdw blurRad="38100" dist="38100" dir="2700000" algn="tl">
                    <a:srgbClr val="000000"/>
                  </a:outerShdw>
                </a:effectLst>
              </a:rPr>
              <a:t>Cyrus</a:t>
            </a:r>
            <a:r>
              <a:rPr lang="en-US" dirty="0">
                <a:effectLst>
                  <a:outerShdw blurRad="38100" dist="38100" dir="2700000" algn="tl">
                    <a:srgbClr val="000000"/>
                  </a:outerShdw>
                </a:effectLst>
              </a:rPr>
              <a:t>, through Greek and Latin.</a:t>
            </a:r>
          </a:p>
          <a:p>
            <a:r>
              <a:rPr lang="en-US" dirty="0">
                <a:effectLst>
                  <a:outerShdw blurRad="38100" dist="38100" dir="2700000" algn="tl">
                    <a:srgbClr val="000000"/>
                  </a:outerShdw>
                </a:effectLst>
              </a:rPr>
              <a:t>Such detailed naming of an individual has attracted much critical attention among liberal scholars, because they don’t believe that Isaiah had the miraculous ability to </a:t>
            </a:r>
            <a:r>
              <a:rPr lang="en-US" b="1" i="1" dirty="0">
                <a:effectLst>
                  <a:outerShdw blurRad="38100" dist="38100" dir="2700000" algn="tl">
                    <a:srgbClr val="000000"/>
                  </a:outerShdw>
                </a:effectLst>
              </a:rPr>
              <a:t>make</a:t>
            </a:r>
            <a:r>
              <a:rPr lang="en-US" dirty="0">
                <a:effectLst>
                  <a:outerShdw blurRad="38100" dist="38100" dir="2700000" algn="tl">
                    <a:srgbClr val="000000"/>
                  </a:outerShdw>
                </a:effectLst>
              </a:rPr>
              <a:t> such a prophesy.</a:t>
            </a:r>
          </a:p>
          <a:p>
            <a:r>
              <a:rPr lang="en-US" dirty="0">
                <a:effectLst>
                  <a:outerShdw blurRad="38100" dist="38100" dir="2700000" algn="tl">
                    <a:srgbClr val="000000"/>
                  </a:outerShdw>
                </a:effectLst>
              </a:rPr>
              <a:t>Therefore, liberals argue that these words must have been inserted into the book of Isaiah many years later by someone other than Isaiah, even though there is </a:t>
            </a:r>
            <a:r>
              <a:rPr lang="en-US" b="1" i="1" dirty="0">
                <a:effectLst>
                  <a:outerShdw blurRad="38100" dist="38100" dir="2700000" algn="tl">
                    <a:srgbClr val="000000"/>
                  </a:outerShdw>
                </a:effectLst>
              </a:rPr>
              <a:t>no</a:t>
            </a:r>
            <a:r>
              <a:rPr lang="en-US" dirty="0">
                <a:effectLst>
                  <a:outerShdw blurRad="38100" dist="38100" dir="2700000" algn="tl">
                    <a:srgbClr val="000000"/>
                  </a:outerShdw>
                </a:effectLst>
              </a:rPr>
              <a:t> manuscript evidence to support this idea.</a:t>
            </a:r>
          </a:p>
        </p:txBody>
      </p:sp>
      <p:sp>
        <p:nvSpPr>
          <p:cNvPr id="2" name="TextBox 1">
            <a:extLst>
              <a:ext uri="{FF2B5EF4-FFF2-40B4-BE49-F238E27FC236}">
                <a16:creationId xmlns:a16="http://schemas.microsoft.com/office/drawing/2014/main" id="{7ECA6C73-C250-5385-79D8-A23A434A4ECA}"/>
              </a:ext>
            </a:extLst>
          </p:cNvPr>
          <p:cNvSpPr txBox="1"/>
          <p:nvPr/>
        </p:nvSpPr>
        <p:spPr>
          <a:xfrm>
            <a:off x="-3" y="6488663"/>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158–160)</a:t>
            </a:r>
          </a:p>
        </p:txBody>
      </p:sp>
    </p:spTree>
    <p:extLst>
      <p:ext uri="{BB962C8B-B14F-4D97-AF65-F5344CB8AC3E}">
        <p14:creationId xmlns:p14="http://schemas.microsoft.com/office/powerpoint/2010/main" val="97786991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4"/>
            <a:ext cx="9144000" cy="122342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44:</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28</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 commissions Cyrus, the one I appointed as shepherd to carry out all my wishes and to decree concerning Jerusalem, ‘She will be rebuilt,’ and concerning the temple, ‘It will be reconstructed.’</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6" y="1341967"/>
            <a:ext cx="8706423" cy="5194300"/>
          </a:xfrm>
        </p:spPr>
        <p:txBody>
          <a:bodyPr>
            <a:normAutofit fontScale="85000" lnSpcReduction="20000"/>
          </a:bodyPr>
          <a:lstStyle/>
          <a:p>
            <a:r>
              <a:rPr lang="en-US" dirty="0">
                <a:effectLst>
                  <a:outerShdw blurRad="38100" dist="38100" dir="2700000" algn="tl">
                    <a:srgbClr val="000000"/>
                  </a:outerShdw>
                </a:effectLst>
              </a:rPr>
              <a:t>But there is </a:t>
            </a:r>
            <a:r>
              <a:rPr lang="en-US" b="1" i="1" dirty="0">
                <a:effectLst>
                  <a:outerShdw blurRad="38100" dist="38100" dir="2700000" algn="tl">
                    <a:srgbClr val="000000"/>
                  </a:outerShdw>
                </a:effectLst>
              </a:rPr>
              <a:t>far</a:t>
            </a:r>
            <a:r>
              <a:rPr lang="en-US" dirty="0">
                <a:effectLst>
                  <a:outerShdw blurRad="38100" dist="38100" dir="2700000" algn="tl">
                    <a:srgbClr val="000000"/>
                  </a:outerShdw>
                </a:effectLst>
              </a:rPr>
              <a:t> more at issue here than the presence of just one name. </a:t>
            </a:r>
          </a:p>
          <a:p>
            <a:r>
              <a:rPr lang="en-US" dirty="0">
                <a:effectLst>
                  <a:outerShdw blurRad="38100" dist="38100" dir="2700000" algn="tl">
                    <a:srgbClr val="000000"/>
                  </a:outerShdw>
                </a:effectLst>
              </a:rPr>
              <a:t>Over and over again, Isaiah points to the </a:t>
            </a:r>
            <a:r>
              <a:rPr lang="en-US" b="1" i="1" dirty="0">
                <a:effectLst>
                  <a:outerShdw blurRad="38100" dist="38100" dir="2700000" algn="tl">
                    <a:srgbClr val="000000"/>
                  </a:outerShdw>
                </a:effectLst>
              </a:rPr>
              <a:t>accuracy</a:t>
            </a:r>
            <a:r>
              <a:rPr lang="en-US" dirty="0">
                <a:effectLst>
                  <a:outerShdw blurRad="38100" dist="38100" dir="2700000" algn="tl">
                    <a:srgbClr val="000000"/>
                  </a:outerShdw>
                </a:effectLst>
              </a:rPr>
              <a:t> of predictive prophecy as a </a:t>
            </a:r>
            <a:r>
              <a:rPr lang="en-US" b="1" i="1" dirty="0">
                <a:effectLst>
                  <a:outerShdw blurRad="38100" dist="38100" dir="2700000" algn="tl">
                    <a:srgbClr val="000000"/>
                  </a:outerShdw>
                </a:effectLst>
              </a:rPr>
              <a:t>key piece </a:t>
            </a:r>
            <a:r>
              <a:rPr lang="en-US" dirty="0">
                <a:effectLst>
                  <a:outerShdw blurRad="38100" dist="38100" dir="2700000" algn="tl">
                    <a:srgbClr val="000000"/>
                  </a:outerShdw>
                </a:effectLst>
              </a:rPr>
              <a:t>of evidence in his argument against the false gods who </a:t>
            </a:r>
            <a:r>
              <a:rPr lang="en-US" b="1" i="1" dirty="0">
                <a:effectLst>
                  <a:outerShdw blurRad="38100" dist="38100" dir="2700000" algn="tl">
                    <a:srgbClr val="000000"/>
                  </a:outerShdw>
                </a:effectLst>
              </a:rPr>
              <a:t>can’t </a:t>
            </a:r>
            <a:r>
              <a:rPr lang="en-US" dirty="0">
                <a:effectLst>
                  <a:outerShdw blurRad="38100" dist="38100" dir="2700000" algn="tl">
                    <a:srgbClr val="000000"/>
                  </a:outerShdw>
                </a:effectLst>
              </a:rPr>
              <a:t>predict the future. </a:t>
            </a:r>
          </a:p>
          <a:p>
            <a:r>
              <a:rPr lang="en-US" dirty="0">
                <a:effectLst>
                  <a:outerShdw blurRad="38100" dist="38100" dir="2700000" algn="tl">
                    <a:srgbClr val="000000"/>
                  </a:outerShdw>
                </a:effectLst>
              </a:rPr>
              <a:t>The LORD is </a:t>
            </a:r>
            <a:r>
              <a:rPr lang="en-US" b="1" i="1" dirty="0">
                <a:effectLst>
                  <a:outerShdw blurRad="38100" dist="38100" dir="2700000" algn="tl">
                    <a:srgbClr val="000000"/>
                  </a:outerShdw>
                </a:effectLst>
              </a:rPr>
              <a:t>unique</a:t>
            </a:r>
            <a:r>
              <a:rPr lang="en-US" dirty="0">
                <a:effectLst>
                  <a:outerShdw blurRad="38100" dist="38100" dir="2700000" algn="tl">
                    <a:srgbClr val="000000"/>
                  </a:outerShdw>
                </a:effectLst>
              </a:rPr>
              <a:t> because he </a:t>
            </a:r>
            <a:r>
              <a:rPr lang="en-US" b="1" i="1" dirty="0">
                <a:effectLst>
                  <a:outerShdw blurRad="38100" dist="38100" dir="2700000" algn="tl">
                    <a:srgbClr val="000000"/>
                  </a:outerShdw>
                </a:effectLst>
              </a:rPr>
              <a:t>can</a:t>
            </a:r>
            <a:r>
              <a:rPr lang="en-US" dirty="0">
                <a:effectLst>
                  <a:outerShdw blurRad="38100" dist="38100" dir="2700000" algn="tl">
                    <a:srgbClr val="000000"/>
                  </a:outerShdw>
                </a:effectLst>
              </a:rPr>
              <a:t> and </a:t>
            </a:r>
            <a:r>
              <a:rPr lang="en-US" b="1" i="1" dirty="0">
                <a:effectLst>
                  <a:outerShdw blurRad="38100" dist="38100" dir="2700000" algn="tl">
                    <a:srgbClr val="000000"/>
                  </a:outerShdw>
                </a:effectLst>
              </a:rPr>
              <a:t>does</a:t>
            </a:r>
            <a:r>
              <a:rPr lang="en-US" dirty="0">
                <a:effectLst>
                  <a:outerShdw blurRad="38100" dist="38100" dir="2700000" algn="tl">
                    <a:srgbClr val="000000"/>
                  </a:outerShdw>
                </a:effectLst>
              </a:rPr>
              <a:t> say, often well in advance, what in fact, </a:t>
            </a:r>
            <a:r>
              <a:rPr lang="en-US" b="1" i="1" dirty="0">
                <a:effectLst>
                  <a:outerShdw blurRad="38100" dist="38100" dir="2700000" algn="tl">
                    <a:srgbClr val="000000"/>
                  </a:outerShdw>
                </a:effectLst>
              </a:rPr>
              <a:t>does</a:t>
            </a:r>
            <a:r>
              <a:rPr lang="en-US" dirty="0">
                <a:effectLst>
                  <a:outerShdw blurRad="38100" dist="38100" dir="2700000" algn="tl">
                    <a:srgbClr val="000000"/>
                  </a:outerShdw>
                </a:effectLst>
              </a:rPr>
              <a:t> come to pass. </a:t>
            </a:r>
          </a:p>
          <a:p>
            <a:r>
              <a:rPr lang="en-US" dirty="0">
                <a:effectLst>
                  <a:outerShdw blurRad="38100" dist="38100" dir="2700000" algn="tl">
                    <a:srgbClr val="000000"/>
                  </a:outerShdw>
                </a:effectLst>
              </a:rPr>
              <a:t>The </a:t>
            </a:r>
            <a:r>
              <a:rPr lang="en-US" b="1" i="1" dirty="0">
                <a:effectLst>
                  <a:outerShdw blurRad="38100" dist="38100" dir="2700000" algn="tl">
                    <a:srgbClr val="000000"/>
                  </a:outerShdw>
                </a:effectLst>
              </a:rPr>
              <a:t>proper</a:t>
            </a:r>
            <a:r>
              <a:rPr lang="en-US" dirty="0">
                <a:effectLst>
                  <a:outerShdw blurRad="38100" dist="38100" dir="2700000" algn="tl">
                    <a:srgbClr val="000000"/>
                  </a:outerShdw>
                </a:effectLst>
              </a:rPr>
              <a:t> response to such prophecies is to </a:t>
            </a:r>
            <a:r>
              <a:rPr lang="en-US" b="1" i="1" dirty="0">
                <a:effectLst>
                  <a:outerShdw blurRad="38100" dist="38100" dir="2700000" algn="tl">
                    <a:srgbClr val="000000"/>
                  </a:outerShdw>
                </a:effectLst>
              </a:rPr>
              <a:t>worship</a:t>
            </a:r>
            <a:r>
              <a:rPr lang="en-US" dirty="0">
                <a:effectLst>
                  <a:outerShdw blurRad="38100" dist="38100" dir="2700000" algn="tl">
                    <a:srgbClr val="000000"/>
                  </a:outerShdw>
                </a:effectLst>
              </a:rPr>
              <a:t> the God who is able to make such predictions with uncanny accuracy – </a:t>
            </a:r>
            <a:r>
              <a:rPr lang="en-US" b="1" i="1" dirty="0">
                <a:effectLst>
                  <a:outerShdw blurRad="38100" dist="38100" dir="2700000" algn="tl">
                    <a:srgbClr val="000000"/>
                  </a:outerShdw>
                </a:effectLst>
              </a:rPr>
              <a:t>not</a:t>
            </a:r>
            <a:r>
              <a:rPr lang="en-US" dirty="0">
                <a:effectLst>
                  <a:outerShdw blurRad="38100" dist="38100" dir="2700000" algn="tl">
                    <a:srgbClr val="000000"/>
                  </a:outerShdw>
                </a:effectLst>
              </a:rPr>
              <a:t> to concoct some theory about how the text was changed at a later date, thereby removing any possibility of it being miraculous. </a:t>
            </a:r>
          </a:p>
          <a:p>
            <a:r>
              <a:rPr lang="en-US" dirty="0">
                <a:effectLst>
                  <a:outerShdw blurRad="38100" dist="38100" dir="2700000" algn="tl">
                    <a:srgbClr val="000000"/>
                  </a:outerShdw>
                </a:effectLst>
              </a:rPr>
              <a:t>If we do not accept the claim that a miraculous predictive prophecy has occurred here, we are left with something </a:t>
            </a:r>
            <a:r>
              <a:rPr lang="en-US" b="1" i="1" dirty="0">
                <a:effectLst>
                  <a:outerShdw blurRad="38100" dist="38100" dir="2700000" algn="tl">
                    <a:srgbClr val="000000"/>
                  </a:outerShdw>
                </a:effectLst>
              </a:rPr>
              <a:t>other</a:t>
            </a:r>
            <a:r>
              <a:rPr lang="en-US" dirty="0">
                <a:effectLst>
                  <a:outerShdw blurRad="38100" dist="38100" dir="2700000" algn="tl">
                    <a:srgbClr val="000000"/>
                  </a:outerShdw>
                </a:effectLst>
              </a:rPr>
              <a:t> than the God whom Isaiah presents.</a:t>
            </a:r>
          </a:p>
        </p:txBody>
      </p:sp>
      <p:sp>
        <p:nvSpPr>
          <p:cNvPr id="2" name="TextBox 1">
            <a:extLst>
              <a:ext uri="{FF2B5EF4-FFF2-40B4-BE49-F238E27FC236}">
                <a16:creationId xmlns:a16="http://schemas.microsoft.com/office/drawing/2014/main" id="{7ECA6C73-C250-5385-79D8-A23A434A4ECA}"/>
              </a:ext>
            </a:extLst>
          </p:cNvPr>
          <p:cNvSpPr txBox="1"/>
          <p:nvPr/>
        </p:nvSpPr>
        <p:spPr>
          <a:xfrm>
            <a:off x="-3" y="6488663"/>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158–160)</a:t>
            </a:r>
          </a:p>
        </p:txBody>
      </p:sp>
    </p:spTree>
    <p:extLst>
      <p:ext uri="{BB962C8B-B14F-4D97-AF65-F5344CB8AC3E}">
        <p14:creationId xmlns:p14="http://schemas.microsoft.com/office/powerpoint/2010/main" val="297653961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4"/>
            <a:ext cx="9144000" cy="122342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44:</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28</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 commissions Cyrus, the one I appointed as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shepherd</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to carry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out all my wishes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and to decree concerning Jerusalem, ‘She will be rebuilt,’ and concerning the temple, ‘It will be reconstructed.’</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6" y="1341967"/>
            <a:ext cx="8706423" cy="5075765"/>
          </a:xfrm>
        </p:spPr>
        <p:txBody>
          <a:bodyPr>
            <a:normAutofit fontScale="92500" lnSpcReduction="20000"/>
          </a:bodyPr>
          <a:lstStyle/>
          <a:p>
            <a:r>
              <a:rPr lang="en-US" dirty="0">
                <a:effectLst>
                  <a:outerShdw blurRad="38100" dist="38100" dir="2700000" algn="tl">
                    <a:srgbClr val="000000"/>
                  </a:outerShdw>
                </a:effectLst>
              </a:rPr>
              <a:t>Cyrus is identified here as the LORD’s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shepherd</a:t>
            </a:r>
            <a:r>
              <a:rPr lang="en-US" dirty="0">
                <a:effectLst>
                  <a:outerShdw blurRad="38100" dist="38100" dir="2700000" algn="tl">
                    <a:srgbClr val="000000"/>
                  </a:outerShdw>
                </a:effectLst>
              </a:rPr>
              <a:t>”, a kingly metaphor which presents him as raised up by the LORD so as to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carry out all [his] wishes</a:t>
            </a:r>
            <a:r>
              <a:rPr lang="en-US" dirty="0">
                <a:effectLst>
                  <a:outerShdw blurRad="38100" dist="38100" dir="2700000" algn="tl">
                    <a:srgbClr val="000000"/>
                  </a:outerShdw>
                </a:effectLst>
              </a:rPr>
              <a:t>”, that is to say, all of the purposes that the LORD has in mind for him to carry out. </a:t>
            </a:r>
          </a:p>
          <a:p>
            <a:r>
              <a:rPr lang="en-US" dirty="0">
                <a:effectLst>
                  <a:outerShdw blurRad="38100" dist="38100" dir="2700000" algn="tl">
                    <a:srgbClr val="000000"/>
                  </a:outerShdw>
                </a:effectLst>
              </a:rPr>
              <a:t>The focus here is not on the large number of nations that Cyrus would conquer, but on the way in which, after the defeat of Babylon and the liberation of the exiles from Judah, Cyrus would take steps to promote the reconstruction of Jerusalem, and especially of the temple (cf. Ezra 1:1–5; 6:1–5). </a:t>
            </a:r>
          </a:p>
          <a:p>
            <a:r>
              <a:rPr lang="en-US" dirty="0">
                <a:effectLst>
                  <a:outerShdw blurRad="38100" dist="38100" dir="2700000" algn="tl">
                    <a:srgbClr val="000000"/>
                  </a:outerShdw>
                </a:effectLst>
              </a:rPr>
              <a:t>The LORD shows that all that will occur is under his control and in accordance with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[his] wishes</a:t>
            </a:r>
            <a:r>
              <a:rPr lang="en-US" dirty="0">
                <a:effectLst>
                  <a:outerShdw blurRad="38100" dist="38100" dir="2700000" algn="tl">
                    <a:srgbClr val="000000"/>
                  </a:outerShdw>
                </a:effectLst>
              </a:rPr>
              <a:t>” by predicting it a century and a half before the event.</a:t>
            </a:r>
          </a:p>
        </p:txBody>
      </p:sp>
      <p:sp>
        <p:nvSpPr>
          <p:cNvPr id="2" name="TextBox 1">
            <a:extLst>
              <a:ext uri="{FF2B5EF4-FFF2-40B4-BE49-F238E27FC236}">
                <a16:creationId xmlns:a16="http://schemas.microsoft.com/office/drawing/2014/main" id="{7ECA6C73-C250-5385-79D8-A23A434A4ECA}"/>
              </a:ext>
            </a:extLst>
          </p:cNvPr>
          <p:cNvSpPr txBox="1"/>
          <p:nvPr/>
        </p:nvSpPr>
        <p:spPr>
          <a:xfrm>
            <a:off x="-3" y="6488663"/>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158–160)</a:t>
            </a:r>
          </a:p>
        </p:txBody>
      </p:sp>
    </p:spTree>
    <p:extLst>
      <p:ext uri="{BB962C8B-B14F-4D97-AF65-F5344CB8AC3E}">
        <p14:creationId xmlns:p14="http://schemas.microsoft.com/office/powerpoint/2010/main" val="306490067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282702"/>
          </a:xfrm>
        </p:spPr>
        <p:txBody>
          <a:bodyPr>
            <a:noAutofit/>
          </a:bodyPr>
          <a:lstStyle/>
          <a:p>
            <a:r>
              <a:rPr lang="en-US" b="1" dirty="0">
                <a:effectLst>
                  <a:outerShdw blurRad="38100" dist="38100" dir="2700000" algn="tl">
                    <a:srgbClr val="000000"/>
                  </a:outerShdw>
                </a:effectLst>
              </a:rPr>
              <a:t>God Uses Cyrus to Deliver His People (45:1-6)</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96223" y="1591733"/>
            <a:ext cx="8849665" cy="5193663"/>
          </a:xfrm>
        </p:spPr>
        <p:txBody>
          <a:bodyPr>
            <a:normAutofit lnSpcReduction="10000"/>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45:1</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“This is what the LORD says to his chosen one, to Cyrus, whose right hand I hold in order to subdue nations before him and disarm kings, to open doors before him so gates remain unclosed: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2</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will go before you and level mountains. Bronze doors I will shatter and iron bars I will hack through.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3</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will give you hidden treasures, riches stashed away in secret places, so you may recognize that I am the LORD, the one who calls you by name, the God of Israel. </a:t>
            </a:r>
          </a:p>
        </p:txBody>
      </p:sp>
    </p:spTree>
    <p:extLst>
      <p:ext uri="{BB962C8B-B14F-4D97-AF65-F5344CB8AC3E}">
        <p14:creationId xmlns:p14="http://schemas.microsoft.com/office/powerpoint/2010/main" val="17044127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464735"/>
          </a:xfrm>
        </p:spPr>
        <p:txBody>
          <a:bodyPr>
            <a:noAutofit/>
          </a:bodyPr>
          <a:lstStyle/>
          <a:p>
            <a:r>
              <a:rPr lang="en-US" b="1" dirty="0">
                <a:effectLst>
                  <a:outerShdw blurRad="38100" dist="38100" dir="2700000" algn="tl">
                    <a:srgbClr val="000000"/>
                  </a:outerShdw>
                </a:effectLst>
              </a:rPr>
              <a:t>God Uses Cyrus to Deliver His People (45:1-6)</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96223" y="1659467"/>
            <a:ext cx="8849665" cy="5125930"/>
          </a:xfrm>
        </p:spPr>
        <p:txBody>
          <a:bodyPr>
            <a:normAutofit/>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45:4</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For the sake of my servant Jacob, Israel, my chosen one, I call you by name and give you a title of respect, even though you do not submit to me.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am the LORD, I have no peer, there is no God but me. I arm you for battle, even though you do not recognize me.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6</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do this so people will recognize from east to west that there is no God but me; I am the LORD, I have no peer. </a:t>
            </a:r>
          </a:p>
        </p:txBody>
      </p:sp>
    </p:spTree>
    <p:extLst>
      <p:ext uri="{BB962C8B-B14F-4D97-AF65-F5344CB8AC3E}">
        <p14:creationId xmlns:p14="http://schemas.microsoft.com/office/powerpoint/2010/main" val="8812663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026622"/>
          </a:xfrm>
        </p:spPr>
        <p:txBody>
          <a:bodyPr>
            <a:noAutofit/>
          </a:bodyPr>
          <a:lstStyle/>
          <a:p>
            <a:r>
              <a:rPr lang="en-US" sz="3600" b="1" dirty="0">
                <a:effectLst>
                  <a:outerShdw blurRad="38100" dist="38100" dir="2700000" algn="tl">
                    <a:srgbClr val="000000"/>
                  </a:outerShdw>
                </a:effectLst>
              </a:rPr>
              <a:t>God Uses Cyrus to Deliver His People (45:1-6)</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275167" y="1080655"/>
            <a:ext cx="8598669" cy="5486400"/>
          </a:xfrm>
        </p:spPr>
        <p:txBody>
          <a:bodyPr>
            <a:normAutofit fontScale="92500" lnSpcReduction="20000"/>
          </a:bodyPr>
          <a:lstStyle/>
          <a:p>
            <a:r>
              <a:rPr lang="en-US" dirty="0">
                <a:effectLst>
                  <a:outerShdw blurRad="38100" dist="38100" dir="2700000" algn="tl">
                    <a:srgbClr val="000000"/>
                  </a:outerShdw>
                </a:effectLst>
              </a:rPr>
              <a:t>In Isaiah 45:1-6 we have a royal oracle in which God addresses Cyrus: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This is what the LORD says to his chosen one </a:t>
            </a:r>
            <a:r>
              <a:rPr lang="en-US" i="1" dirty="0">
                <a:effectLst>
                  <a:outerShdw blurRad="38100" dist="38100" dir="2700000" algn="tl">
                    <a:srgbClr val="000000"/>
                  </a:outerShdw>
                </a:effectLst>
                <a:latin typeface="Cambria" panose="02040503050406030204" pitchFamily="18" charset="0"/>
                <a:ea typeface="Cambria" panose="02040503050406030204" pitchFamily="18" charset="0"/>
              </a:rPr>
              <a:t>[literally, “anointed one”]</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to Cyrus</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“Anointing” refers to a special equipping for a specific task that God has given. </a:t>
            </a:r>
          </a:p>
          <a:p>
            <a:r>
              <a:rPr lang="en-US" dirty="0">
                <a:effectLst>
                  <a:outerShdw blurRad="38100" dist="38100" dir="2700000" algn="tl">
                    <a:srgbClr val="000000"/>
                  </a:outerShdw>
                </a:effectLst>
              </a:rPr>
              <a:t>Those who were anointed in the OT include priests (Exod 28:41), prophets (1 Kgs 19:16) and kings (1 Sam 10:1). </a:t>
            </a:r>
          </a:p>
          <a:p>
            <a:r>
              <a:rPr lang="en-US" dirty="0">
                <a:effectLst>
                  <a:outerShdw blurRad="38100" dist="38100" dir="2700000" algn="tl">
                    <a:srgbClr val="000000"/>
                  </a:outerShdw>
                </a:effectLst>
              </a:rPr>
              <a:t>However, </a:t>
            </a:r>
            <a:r>
              <a:rPr lang="en-US" b="1" i="1" dirty="0">
                <a:effectLst>
                  <a:outerShdw blurRad="38100" dist="38100" dir="2700000" algn="tl">
                    <a:srgbClr val="000000"/>
                  </a:outerShdw>
                </a:effectLst>
              </a:rPr>
              <a:t>nowhere else </a:t>
            </a:r>
            <a:r>
              <a:rPr lang="en-US" dirty="0">
                <a:effectLst>
                  <a:outerShdw blurRad="38100" dist="38100" dir="2700000" algn="tl">
                    <a:srgbClr val="000000"/>
                  </a:outerShdw>
                </a:effectLst>
              </a:rPr>
              <a:t>in the OT is a foreign king designated in this way. </a:t>
            </a:r>
          </a:p>
          <a:p>
            <a:r>
              <a:rPr lang="en-US" dirty="0">
                <a:effectLst>
                  <a:outerShdw blurRad="38100" dist="38100" dir="2700000" algn="tl">
                    <a:srgbClr val="000000"/>
                  </a:outerShdw>
                </a:effectLst>
              </a:rPr>
              <a:t>Cyrus, in his writings, claimed to have been chosen and appointed by the Mesopotamian god, </a:t>
            </a:r>
            <a:r>
              <a:rPr lang="en-US" b="1" i="1" dirty="0">
                <a:effectLst>
                  <a:outerShdw blurRad="38100" dist="38100" dir="2700000" algn="tl">
                    <a:srgbClr val="000000"/>
                  </a:outerShdw>
                </a:effectLst>
              </a:rPr>
              <a:t>Marduk</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But </a:t>
            </a:r>
            <a:r>
              <a:rPr lang="en-US" b="1" i="1" dirty="0">
                <a:effectLst>
                  <a:outerShdw blurRad="38100" dist="38100" dir="2700000" algn="tl">
                    <a:srgbClr val="000000"/>
                  </a:outerShdw>
                </a:effectLst>
              </a:rPr>
              <a:t>in reality</a:t>
            </a:r>
            <a:r>
              <a:rPr lang="en-US" dirty="0">
                <a:effectLst>
                  <a:outerShdw blurRad="38100" dist="38100" dir="2700000" algn="tl">
                    <a:srgbClr val="000000"/>
                  </a:outerShdw>
                </a:effectLst>
              </a:rPr>
              <a:t>, Cyrus was guided and directed by the Sovereign LORD to bring about </a:t>
            </a:r>
            <a:r>
              <a:rPr lang="en-US" b="1" i="1" dirty="0">
                <a:effectLst>
                  <a:outerShdw blurRad="38100" dist="38100" dir="2700000" algn="tl">
                    <a:srgbClr val="000000"/>
                  </a:outerShdw>
                </a:effectLst>
              </a:rPr>
              <a:t>his</a:t>
            </a:r>
            <a:r>
              <a:rPr lang="en-US" dirty="0">
                <a:effectLst>
                  <a:outerShdw blurRad="38100" dist="38100" dir="2700000" algn="tl">
                    <a:srgbClr val="000000"/>
                  </a:outerShdw>
                </a:effectLst>
              </a:rPr>
              <a:t> purposes (i.e.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Cyrus, whose right hand I hold</a:t>
            </a:r>
            <a:r>
              <a:rPr lang="en-US" dirty="0">
                <a:effectLst>
                  <a:outerShdw blurRad="38100" dist="38100" dir="2700000" algn="tl">
                    <a:srgbClr val="000000"/>
                  </a:outerShdw>
                </a:effectLst>
              </a:rPr>
              <a:t>”). </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white"/>
                </a:solidFill>
                <a:effectLst>
                  <a:outerShdw blurRad="38100" dist="38100" dir="2700000" algn="tl">
                    <a:srgbClr val="000000"/>
                  </a:outerShdw>
                </a:effectLst>
              </a:rPr>
              <a:t>Wegner, Paul D. – </a:t>
            </a:r>
            <a:r>
              <a:rPr lang="en-US" i="1" dirty="0">
                <a:solidFill>
                  <a:prstClr val="white"/>
                </a:solidFill>
                <a:effectLst>
                  <a:outerShdw blurRad="38100" dist="38100" dir="2700000" algn="tl">
                    <a:srgbClr val="000000"/>
                  </a:outerShdw>
                </a:effectLst>
              </a:rPr>
              <a:t>Isaiah An Introduction and Commentary – </a:t>
            </a:r>
            <a:r>
              <a:rPr lang="en-US" dirty="0">
                <a:solidFill>
                  <a:prstClr val="white"/>
                </a:solidFill>
                <a:effectLst>
                  <a:outerShdw blurRad="38100" dist="38100" dir="2700000" algn="tl">
                    <a:srgbClr val="000000"/>
                  </a:outerShdw>
                </a:effectLst>
              </a:rPr>
              <a:t>Tyndale OT Commentaries</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374441193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026622"/>
          </a:xfrm>
        </p:spPr>
        <p:txBody>
          <a:bodyPr>
            <a:noAutofit/>
          </a:bodyPr>
          <a:lstStyle/>
          <a:p>
            <a:r>
              <a:rPr lang="en-US" sz="3600" b="1" dirty="0">
                <a:effectLst>
                  <a:outerShdw blurRad="38100" dist="38100" dir="2700000" algn="tl">
                    <a:srgbClr val="000000"/>
                  </a:outerShdw>
                </a:effectLst>
              </a:rPr>
              <a:t>God Uses Cyrus to Deliver His People (45:1-6)</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51019" y="1080655"/>
            <a:ext cx="8822817" cy="5486400"/>
          </a:xfrm>
        </p:spPr>
        <p:txBody>
          <a:bodyPr>
            <a:normAutofit fontScale="85000" lnSpcReduction="20000"/>
          </a:bodyPr>
          <a:lstStyle/>
          <a:p>
            <a:r>
              <a:rPr lang="en-US" dirty="0">
                <a:effectLst>
                  <a:outerShdw blurRad="38100" dist="38100" dir="2700000" algn="tl">
                    <a:srgbClr val="000000"/>
                  </a:outerShdw>
                </a:effectLst>
              </a:rPr>
              <a:t>The LORD will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subdue nations before him and disarm kings, to open doors before him so gates remain unclosed</a:t>
            </a:r>
            <a:r>
              <a:rPr lang="en-US" dirty="0">
                <a:effectLst>
                  <a:outerShdw blurRad="38100" dist="38100" dir="2700000" algn="tl">
                    <a:srgbClr val="000000"/>
                  </a:outerShdw>
                </a:effectLst>
              </a:rPr>
              <a:t>” that is, God will allow Cyrus to enter regions, seize power and rule sovereignly over them.</a:t>
            </a:r>
          </a:p>
          <a:p>
            <a:r>
              <a:rPr lang="en-US" dirty="0">
                <a:effectLst>
                  <a:outerShdw blurRad="38100" dist="38100" dir="2700000" algn="tl">
                    <a:srgbClr val="000000"/>
                  </a:outerShdw>
                </a:effectLst>
              </a:rPr>
              <a:t>Starting in verse 2 God speaks to Cyrus, informing him that he will go before him to smooth his way: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will go before you and level mountains</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Bronze doors I [the LORD] will shatter and iron bars I will hack through. </a:t>
            </a:r>
            <a:r>
              <a:rPr lang="en-US" dirty="0">
                <a:effectLst>
                  <a:outerShdw blurRad="38100" dist="38100" dir="2700000" algn="tl">
                    <a:srgbClr val="000000"/>
                  </a:outerShdw>
                </a:effectLst>
              </a:rPr>
              <a:t>” – a reference to the hundred bronze gates which were said to line the walls of Babylon </a:t>
            </a:r>
          </a:p>
          <a:p>
            <a:r>
              <a:rPr lang="en-US" dirty="0">
                <a:effectLst>
                  <a:outerShdw blurRad="38100" dist="38100" dir="2700000" algn="tl">
                    <a:srgbClr val="000000"/>
                  </a:outerShdw>
                </a:effectLst>
              </a:rPr>
              <a:t>God will also give Cyrus the great riches hidden away in Babylon’s storehouses: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will give you hidden treasures, riches stashed away in secret places</a:t>
            </a:r>
            <a:r>
              <a:rPr lang="en-US" dirty="0">
                <a:effectLst>
                  <a:outerShdw blurRad="38100" dist="38100" dir="2700000" algn="tl">
                    <a:srgbClr val="000000"/>
                  </a:outerShdw>
                </a:effectLst>
              </a:rPr>
              <a:t>”(v. 3). </a:t>
            </a:r>
          </a:p>
          <a:p>
            <a:r>
              <a:rPr lang="en-US" dirty="0">
                <a:effectLst>
                  <a:outerShdw blurRad="38100" dist="38100" dir="2700000" algn="tl">
                    <a:srgbClr val="000000"/>
                  </a:outerShdw>
                </a:effectLst>
              </a:rPr>
              <a:t>All these blessings will be bestowed upon Cyrus to confirm to him that he is being used of God –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so [Cyrus] may recognize that I am the LORD, the one who calls you by name, the God of Israel. </a:t>
            </a:r>
            <a:r>
              <a:rPr lang="en-US" dirty="0">
                <a:effectLst>
                  <a:outerShdw blurRad="38100" dist="38100" dir="2700000" algn="tl">
                    <a:srgbClr val="000000"/>
                  </a:outerShdw>
                </a:effectLst>
              </a:rPr>
              <a:t>”</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white"/>
                </a:solidFill>
                <a:effectLst>
                  <a:outerShdw blurRad="38100" dist="38100" dir="2700000" algn="tl">
                    <a:srgbClr val="000000"/>
                  </a:outerShdw>
                </a:effectLst>
              </a:rPr>
              <a:t>Wegner, Paul D. – </a:t>
            </a:r>
            <a:r>
              <a:rPr lang="en-US" i="1" dirty="0">
                <a:solidFill>
                  <a:prstClr val="white"/>
                </a:solidFill>
                <a:effectLst>
                  <a:outerShdw blurRad="38100" dist="38100" dir="2700000" algn="tl">
                    <a:srgbClr val="000000"/>
                  </a:outerShdw>
                </a:effectLst>
              </a:rPr>
              <a:t>Isaiah An Introduction and Commentary – </a:t>
            </a:r>
            <a:r>
              <a:rPr lang="en-US" dirty="0">
                <a:solidFill>
                  <a:prstClr val="white"/>
                </a:solidFill>
                <a:effectLst>
                  <a:outerShdw blurRad="38100" dist="38100" dir="2700000" algn="tl">
                    <a:srgbClr val="000000"/>
                  </a:outerShdw>
                </a:effectLst>
              </a:rPr>
              <a:t>Tyndale OT Commentaries</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329746084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026622"/>
          </a:xfrm>
        </p:spPr>
        <p:txBody>
          <a:bodyPr>
            <a:noAutofit/>
          </a:bodyPr>
          <a:lstStyle/>
          <a:p>
            <a:r>
              <a:rPr lang="en-US" sz="3600" b="1" dirty="0">
                <a:effectLst>
                  <a:outerShdw blurRad="38100" dist="38100" dir="2700000" algn="tl">
                    <a:srgbClr val="000000"/>
                  </a:outerShdw>
                </a:effectLst>
              </a:rPr>
              <a:t>The God Who Does All These Things </a:t>
            </a:r>
            <a:br>
              <a:rPr lang="en-US" sz="3600" dirty="0">
                <a:effectLst>
                  <a:outerShdw blurRad="38100" dist="38100" dir="2700000" algn="tl">
                    <a:srgbClr val="000000"/>
                  </a:outerShdw>
                </a:effectLst>
              </a:rPr>
            </a:br>
            <a:r>
              <a:rPr lang="en-US" sz="3600" dirty="0">
                <a:effectLst>
                  <a:outerShdw blurRad="38100" dist="38100" dir="2700000" algn="tl">
                    <a:srgbClr val="000000"/>
                  </a:outerShdw>
                </a:effectLst>
              </a:rPr>
              <a:t>(</a:t>
            </a:r>
            <a:r>
              <a:rPr lang="en-US" sz="3600" dirty="0">
                <a:solidFill>
                  <a:srgbClr val="FFFF99"/>
                </a:solidFill>
                <a:effectLst>
                  <a:outerShdw blurRad="38100" dist="38100" dir="2700000" algn="tl">
                    <a:srgbClr val="000000"/>
                  </a:outerShdw>
                </a:effectLst>
              </a:rPr>
              <a:t>44:24 – 45:7)</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51019" y="1080655"/>
            <a:ext cx="8822817" cy="5486400"/>
          </a:xfrm>
        </p:spPr>
        <p:txBody>
          <a:bodyPr>
            <a:normAutofit/>
          </a:bodyPr>
          <a:lstStyle/>
          <a:p>
            <a:r>
              <a:rPr lang="en-US" dirty="0">
                <a:effectLst>
                  <a:outerShdw blurRad="38100" dist="38100" dir="2700000" algn="tl">
                    <a:srgbClr val="000000"/>
                  </a:outerShdw>
                </a:effectLst>
              </a:rPr>
              <a:t>In the chapters preceding today’s text, Isaiah has diagnosed a double need in the Lord’s people:</a:t>
            </a:r>
          </a:p>
          <a:p>
            <a:pPr lvl="1"/>
            <a:r>
              <a:rPr lang="en-US" dirty="0">
                <a:effectLst>
                  <a:outerShdw blurRad="38100" dist="38100" dir="2700000" algn="tl">
                    <a:srgbClr val="000000"/>
                  </a:outerShdw>
                </a:effectLst>
              </a:rPr>
              <a:t>National Bondage to Babylon (42:18-43:21) </a:t>
            </a:r>
          </a:p>
          <a:p>
            <a:pPr lvl="1"/>
            <a:r>
              <a:rPr lang="en-US" dirty="0">
                <a:effectLst>
                  <a:outerShdw blurRad="38100" dist="38100" dir="2700000" algn="tl">
                    <a:srgbClr val="000000"/>
                  </a:outerShdw>
                </a:effectLst>
              </a:rPr>
              <a:t>Spiritual Bondage to Sin (43:22-44:23)</a:t>
            </a:r>
          </a:p>
          <a:p>
            <a:r>
              <a:rPr lang="en-US" dirty="0">
                <a:effectLst>
                  <a:outerShdw blurRad="38100" dist="38100" dir="2700000" algn="tl">
                    <a:srgbClr val="000000"/>
                  </a:outerShdw>
                </a:effectLst>
              </a:rPr>
              <a:t>He now talks about how these needs will be met. </a:t>
            </a:r>
          </a:p>
          <a:p>
            <a:r>
              <a:rPr lang="en-US" dirty="0">
                <a:effectLst>
                  <a:outerShdw blurRad="38100" dist="38100" dir="2700000" algn="tl">
                    <a:srgbClr val="000000"/>
                  </a:outerShdw>
                </a:effectLst>
              </a:rPr>
              <a:t>It is revealed to Isaiah that the LORD will bring deliverance from </a:t>
            </a:r>
            <a:r>
              <a:rPr lang="en-US" b="1" i="1" dirty="0">
                <a:effectLst>
                  <a:outerShdw blurRad="38100" dist="38100" dir="2700000" algn="tl">
                    <a:srgbClr val="000000"/>
                  </a:outerShdw>
                </a:effectLst>
              </a:rPr>
              <a:t>national</a:t>
            </a:r>
            <a:r>
              <a:rPr lang="en-US" dirty="0">
                <a:effectLst>
                  <a:outerShdw blurRad="38100" dist="38100" dir="2700000" algn="tl">
                    <a:srgbClr val="000000"/>
                  </a:outerShdw>
                </a:effectLst>
              </a:rPr>
              <a:t> bondage through a heathen conqueror named Cyrus. </a:t>
            </a:r>
          </a:p>
          <a:p>
            <a:r>
              <a:rPr lang="en-US" dirty="0">
                <a:effectLst>
                  <a:outerShdw blurRad="38100" dist="38100" dir="2700000" algn="tl">
                    <a:srgbClr val="000000"/>
                  </a:outerShdw>
                </a:effectLst>
              </a:rPr>
              <a:t>Cyrus unwittingly acts as the LORD’s servant by conquering Babylon and liberating the LORD’s people.</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Motyer, J. Alec. The Prophecy of Isaiah (pp. 352-353)</a:t>
            </a:r>
          </a:p>
        </p:txBody>
      </p:sp>
    </p:spTree>
    <p:extLst>
      <p:ext uri="{BB962C8B-B14F-4D97-AF65-F5344CB8AC3E}">
        <p14:creationId xmlns:p14="http://schemas.microsoft.com/office/powerpoint/2010/main" val="346352969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026622"/>
          </a:xfrm>
        </p:spPr>
        <p:txBody>
          <a:bodyPr>
            <a:noAutofit/>
          </a:bodyPr>
          <a:lstStyle/>
          <a:p>
            <a:r>
              <a:rPr lang="en-US" sz="3600" b="1" dirty="0">
                <a:effectLst>
                  <a:outerShdw blurRad="38100" dist="38100" dir="2700000" algn="tl">
                    <a:srgbClr val="000000"/>
                  </a:outerShdw>
                </a:effectLst>
              </a:rPr>
              <a:t>God Uses Cyrus to Deliver His People (45:1-6)</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51019" y="1080655"/>
            <a:ext cx="8822817" cy="5486400"/>
          </a:xfrm>
        </p:spPr>
        <p:txBody>
          <a:bodyPr>
            <a:normAutofit fontScale="92500" lnSpcReduction="20000"/>
          </a:bodyPr>
          <a:lstStyle/>
          <a:p>
            <a:r>
              <a:rPr lang="en-US" dirty="0">
                <a:effectLst>
                  <a:outerShdw blurRad="38100" dist="38100" dir="2700000" algn="tl">
                    <a:srgbClr val="000000"/>
                  </a:outerShdw>
                </a:effectLst>
              </a:rPr>
              <a:t>God has singled out Cyrus, summoning him by name and bestowing on him a title of honor, though Cyrus did not return the honor –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call you by name and give you a title of respect, even though you do not submit to </a:t>
            </a:r>
            <a:r>
              <a:rPr lang="en-US" dirty="0">
                <a:effectLst>
                  <a:outerShdw blurRad="38100" dist="38100" dir="2700000" algn="tl">
                    <a:srgbClr val="000000"/>
                  </a:outerShdw>
                </a:effectLst>
                <a:ea typeface="Cambria" panose="02040503050406030204" pitchFamily="18" charset="0"/>
              </a:rPr>
              <a:t>[literally, “know”]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me.</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God’s purpose in doing this is to bring deliverance to his chosen people –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For the sake of my servant Jacob, Israel, my chosen one</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An important lesson to draw from these verses is that God can use people to accomplish his purposes even when they are unaware of him doing so. </a:t>
            </a:r>
          </a:p>
          <a:p>
            <a:r>
              <a:rPr lang="en-US" dirty="0">
                <a:effectLst>
                  <a:outerShdw blurRad="38100" dist="38100" dir="2700000" algn="tl">
                    <a:srgbClr val="000000"/>
                  </a:outerShdw>
                </a:effectLst>
              </a:rPr>
              <a:t>He can do this because he is the LORD, and there is no other –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am the LORD, I have no peer, there is no God but me</a:t>
            </a:r>
            <a:r>
              <a:rPr lang="en-US" dirty="0">
                <a:effectLst>
                  <a:outerShdw blurRad="38100" dist="38100" dir="2700000" algn="tl">
                    <a:srgbClr val="000000"/>
                  </a:outerShdw>
                </a:effectLst>
              </a:rPr>
              <a:t>”</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white"/>
                </a:solidFill>
                <a:effectLst>
                  <a:outerShdw blurRad="38100" dist="38100" dir="2700000" algn="tl">
                    <a:srgbClr val="000000"/>
                  </a:outerShdw>
                </a:effectLst>
              </a:rPr>
              <a:t>Wegner, Paul D. – </a:t>
            </a:r>
            <a:r>
              <a:rPr lang="en-US" i="1" dirty="0">
                <a:solidFill>
                  <a:prstClr val="white"/>
                </a:solidFill>
                <a:effectLst>
                  <a:outerShdw blurRad="38100" dist="38100" dir="2700000" algn="tl">
                    <a:srgbClr val="000000"/>
                  </a:outerShdw>
                </a:effectLst>
              </a:rPr>
              <a:t>Isaiah An Introduction and Commentary – </a:t>
            </a:r>
            <a:r>
              <a:rPr lang="en-US" dirty="0">
                <a:solidFill>
                  <a:prstClr val="white"/>
                </a:solidFill>
                <a:effectLst>
                  <a:outerShdw blurRad="38100" dist="38100" dir="2700000" algn="tl">
                    <a:srgbClr val="000000"/>
                  </a:outerShdw>
                </a:effectLst>
              </a:rPr>
              <a:t>Tyndale OT Commentaries</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223407237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026622"/>
          </a:xfrm>
        </p:spPr>
        <p:txBody>
          <a:bodyPr>
            <a:noAutofit/>
          </a:bodyPr>
          <a:lstStyle/>
          <a:p>
            <a:r>
              <a:rPr lang="en-US" sz="3600" b="1" dirty="0">
                <a:effectLst>
                  <a:outerShdw blurRad="38100" dist="38100" dir="2700000" algn="tl">
                    <a:srgbClr val="000000"/>
                  </a:outerShdw>
                </a:effectLst>
              </a:rPr>
              <a:t>God Uses Cyrus to Deliver His People (45:1-6)</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51019" y="1080655"/>
            <a:ext cx="8822817" cy="5486400"/>
          </a:xfrm>
        </p:spPr>
        <p:txBody>
          <a:bodyPr>
            <a:normAutofit/>
          </a:bodyPr>
          <a:lstStyle/>
          <a:p>
            <a:r>
              <a:rPr lang="en-US" dirty="0">
                <a:effectLst>
                  <a:outerShdw blurRad="38100" dist="38100" dir="2700000" algn="tl">
                    <a:srgbClr val="000000"/>
                  </a:outerShdw>
                </a:effectLst>
              </a:rPr>
              <a:t>Cyrus typically credited his gods with his victories, so it is doubtful that he understood that the LORD was guiding him. </a:t>
            </a:r>
          </a:p>
          <a:p>
            <a:r>
              <a:rPr lang="en-US" dirty="0">
                <a:effectLst>
                  <a:outerShdw blurRad="38100" dist="38100" dir="2700000" algn="tl">
                    <a:srgbClr val="000000"/>
                  </a:outerShdw>
                </a:effectLst>
              </a:rPr>
              <a:t>But Cyrus did desire to appease as many gods as possible in order to curry favor with them.</a:t>
            </a:r>
          </a:p>
          <a:p>
            <a:r>
              <a:rPr lang="en-US" dirty="0">
                <a:effectLst>
                  <a:outerShdw blurRad="38100" dist="38100" dir="2700000" algn="tl">
                    <a:srgbClr val="000000"/>
                  </a:outerShdw>
                </a:effectLst>
              </a:rPr>
              <a:t>The ultimate purpose of bringing deliverance to Israel was to demonstrate God’s glory across the world and show the nations that no god can compare with the LORD –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do this so people will recognize from east to west that there is no God but me</a:t>
            </a:r>
            <a:r>
              <a:rPr lang="en-US" dirty="0">
                <a:effectLst>
                  <a:outerShdw blurRad="38100" dist="38100" dir="2700000" algn="tl">
                    <a:srgbClr val="000000"/>
                  </a:outerShdw>
                </a:effectLst>
              </a:rPr>
              <a:t>”</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white"/>
                </a:solidFill>
                <a:effectLst>
                  <a:outerShdw blurRad="38100" dist="38100" dir="2700000" algn="tl">
                    <a:srgbClr val="000000"/>
                  </a:outerShdw>
                </a:effectLst>
              </a:rPr>
              <a:t>Wegner, Paul D. – </a:t>
            </a:r>
            <a:r>
              <a:rPr lang="en-US" i="1" dirty="0">
                <a:solidFill>
                  <a:prstClr val="white"/>
                </a:solidFill>
                <a:effectLst>
                  <a:outerShdw blurRad="38100" dist="38100" dir="2700000" algn="tl">
                    <a:srgbClr val="000000"/>
                  </a:outerShdw>
                </a:effectLst>
              </a:rPr>
              <a:t>Isaiah An Introduction and Commentary – </a:t>
            </a:r>
            <a:r>
              <a:rPr lang="en-US" dirty="0">
                <a:solidFill>
                  <a:prstClr val="white"/>
                </a:solidFill>
                <a:effectLst>
                  <a:outerShdw blurRad="38100" dist="38100" dir="2700000" algn="tl">
                    <a:srgbClr val="000000"/>
                  </a:outerShdw>
                </a:effectLst>
              </a:rPr>
              <a:t>Tyndale OT Commentaries</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30641875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257302"/>
          </a:xfrm>
        </p:spPr>
        <p:txBody>
          <a:bodyPr>
            <a:noAutofit/>
          </a:bodyPr>
          <a:lstStyle/>
          <a:p>
            <a:r>
              <a:rPr lang="en-US" sz="4000" b="1" dirty="0">
                <a:effectLst>
                  <a:outerShdw blurRad="38100" dist="38100" dir="2700000" algn="tl">
                    <a:srgbClr val="000000"/>
                  </a:outerShdw>
                </a:effectLst>
              </a:rPr>
              <a:t>The God Who Does All These Things </a:t>
            </a:r>
            <a:r>
              <a:rPr lang="en-US" sz="4000" dirty="0">
                <a:effectLst>
                  <a:outerShdw blurRad="38100" dist="38100" dir="2700000" algn="tl">
                    <a:srgbClr val="000000"/>
                  </a:outerShdw>
                </a:effectLst>
              </a:rPr>
              <a:t>(45:7)</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96223" y="1511299"/>
            <a:ext cx="8849665" cy="5274097"/>
          </a:xfrm>
        </p:spPr>
        <p:txBody>
          <a:bodyPr>
            <a:normAutofit/>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45:7</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am the one who forms light and creates darkness; the one who brings about peace and creates calamity. I am the LORD, who accomplishes all these things. </a:t>
            </a:r>
          </a:p>
        </p:txBody>
      </p:sp>
    </p:spTree>
    <p:extLst>
      <p:ext uri="{BB962C8B-B14F-4D97-AF65-F5344CB8AC3E}">
        <p14:creationId xmlns:p14="http://schemas.microsoft.com/office/powerpoint/2010/main" val="380081287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026622"/>
          </a:xfrm>
        </p:spPr>
        <p:txBody>
          <a:bodyPr>
            <a:noAutofit/>
          </a:bodyPr>
          <a:lstStyle/>
          <a:p>
            <a:r>
              <a:rPr lang="en-US" sz="3600" b="1" dirty="0">
                <a:effectLst>
                  <a:outerShdw blurRad="38100" dist="38100" dir="2700000" algn="tl">
                    <a:srgbClr val="000000"/>
                  </a:outerShdw>
                </a:effectLst>
              </a:rPr>
              <a:t>The God Who Does All These Things </a:t>
            </a:r>
            <a:r>
              <a:rPr lang="en-US" sz="3600" dirty="0">
                <a:effectLst>
                  <a:outerShdw blurRad="38100" dist="38100" dir="2700000" algn="tl">
                    <a:srgbClr val="000000"/>
                  </a:outerShdw>
                </a:effectLst>
              </a:rPr>
              <a:t>(45:7)</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51019" y="1080655"/>
            <a:ext cx="8822817" cy="5486400"/>
          </a:xfrm>
        </p:spPr>
        <p:txBody>
          <a:bodyPr>
            <a:normAutofit/>
          </a:bodyPr>
          <a:lstStyle/>
          <a:p>
            <a:r>
              <a:rPr lang="en-US" dirty="0">
                <a:effectLst>
                  <a:outerShdw blurRad="38100" dist="38100" dir="2700000" algn="tl">
                    <a:srgbClr val="000000"/>
                  </a:outerShdw>
                </a:effectLst>
              </a:rPr>
              <a:t>The passage then concludes here as it started (cf. 44:24), proclaiming God as the creator. </a:t>
            </a:r>
          </a:p>
          <a:p>
            <a:r>
              <a:rPr lang="en-US" dirty="0">
                <a:effectLst>
                  <a:outerShdw blurRad="38100" dist="38100" dir="2700000" algn="tl">
                    <a:srgbClr val="000000"/>
                  </a:outerShdw>
                </a:effectLst>
              </a:rPr>
              <a:t>Among his creative powers is his ability to create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peace</a:t>
            </a:r>
            <a:r>
              <a:rPr lang="en-US" dirty="0">
                <a:effectLst>
                  <a:outerShdw blurRad="38100" dist="38100" dir="2700000" algn="tl">
                    <a:srgbClr val="000000"/>
                  </a:outerShdw>
                </a:effectLst>
              </a:rPr>
              <a:t>” – a reference to what Cyrus and Israel would experience) and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calamity</a:t>
            </a:r>
            <a:r>
              <a:rPr lang="en-US" dirty="0">
                <a:effectLst>
                  <a:outerShdw blurRad="38100" dist="38100" dir="2700000" algn="tl">
                    <a:srgbClr val="000000"/>
                  </a:outerShdw>
                </a:effectLst>
              </a:rPr>
              <a:t>” (the outcome for Babylon). </a:t>
            </a:r>
          </a:p>
          <a:p>
            <a:r>
              <a:rPr lang="en-US" dirty="0">
                <a:effectLst>
                  <a:outerShdw blurRad="38100" dist="38100" dir="2700000" algn="tl">
                    <a:srgbClr val="000000"/>
                  </a:outerShdw>
                </a:effectLst>
              </a:rPr>
              <a:t>Because this verse can also be translated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[the LORD]… create evil</a:t>
            </a:r>
            <a:r>
              <a:rPr lang="en-US" dirty="0">
                <a:effectLst>
                  <a:outerShdw blurRad="38100" dist="38100" dir="2700000" algn="tl">
                    <a:srgbClr val="000000"/>
                  </a:outerShdw>
                </a:effectLst>
              </a:rPr>
              <a:t>” (KJV), it often raises the question of whether a morally pure God could create evil. </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white"/>
                </a:solidFill>
                <a:effectLst>
                  <a:outerShdw blurRad="38100" dist="38100" dir="2700000" algn="tl">
                    <a:srgbClr val="000000"/>
                  </a:outerShdw>
                </a:effectLst>
              </a:rPr>
              <a:t>Wegner, Paul D. – </a:t>
            </a:r>
            <a:r>
              <a:rPr lang="en-US" i="1" dirty="0">
                <a:solidFill>
                  <a:prstClr val="white"/>
                </a:solidFill>
                <a:effectLst>
                  <a:outerShdw blurRad="38100" dist="38100" dir="2700000" algn="tl">
                    <a:srgbClr val="000000"/>
                  </a:outerShdw>
                </a:effectLst>
              </a:rPr>
              <a:t>Isaiah An Introduction and Commentary – </a:t>
            </a:r>
            <a:r>
              <a:rPr lang="en-US" dirty="0">
                <a:solidFill>
                  <a:prstClr val="white"/>
                </a:solidFill>
                <a:effectLst>
                  <a:outerShdw blurRad="38100" dist="38100" dir="2700000" algn="tl">
                    <a:srgbClr val="000000"/>
                  </a:outerShdw>
                </a:effectLst>
              </a:rPr>
              <a:t>Tyndale OT Commentaries</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187798631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52399"/>
            <a:ext cx="8229600" cy="1926167"/>
          </a:xfrm>
        </p:spPr>
        <p:txBody>
          <a:bodyPr>
            <a:normAutofit fontScale="90000"/>
          </a:bodyPr>
          <a:lstStyle/>
          <a:p>
            <a:r>
              <a:rPr dirty="0">
                <a:effectLst>
                  <a:outerShdw blurRad="38100" dist="38100" dir="2700000" algn="tl">
                    <a:srgbClr val="000000"/>
                  </a:outerShdw>
                </a:effectLst>
              </a:rPr>
              <a:t>God </a:t>
            </a:r>
            <a:r>
              <a:rPr lang="en-US" dirty="0">
                <a:effectLst>
                  <a:outerShdw blurRad="38100" dist="38100" dir="2700000" algn="tl">
                    <a:srgbClr val="000000"/>
                  </a:outerShdw>
                </a:effectLst>
              </a:rPr>
              <a:t>Has Sovereignly Ordained </a:t>
            </a:r>
            <a:r>
              <a:rPr i="1" dirty="0">
                <a:effectLst>
                  <a:outerShdw blurRad="38100" dist="38100" dir="2700000" algn="tl">
                    <a:srgbClr val="000000"/>
                  </a:outerShdw>
                </a:effectLst>
              </a:rPr>
              <a:t>All Things</a:t>
            </a:r>
            <a:r>
              <a:rPr lang="en-US" i="1" dirty="0">
                <a:effectLst>
                  <a:outerShdw blurRad="38100" dist="38100" dir="2700000" algn="tl">
                    <a:srgbClr val="000000"/>
                  </a:outerShdw>
                </a:effectLst>
              </a:rPr>
              <a:t> – </a:t>
            </a:r>
            <a:r>
              <a:rPr lang="en-US" dirty="0">
                <a:effectLst>
                  <a:outerShdw blurRad="38100" dist="38100" dir="2700000" algn="tl">
                    <a:srgbClr val="000000"/>
                  </a:outerShdw>
                </a:effectLst>
              </a:rPr>
              <a:t>Whether  They Be </a:t>
            </a:r>
            <a:r>
              <a:rPr dirty="0">
                <a:effectLst>
                  <a:outerShdw blurRad="38100" dist="38100" dir="2700000" algn="tl">
                    <a:srgbClr val="000000"/>
                  </a:outerShdw>
                </a:effectLst>
              </a:rPr>
              <a:t>Good </a:t>
            </a:r>
            <a:r>
              <a:rPr lang="en-US" dirty="0">
                <a:effectLst>
                  <a:outerShdw blurRad="38100" dist="38100" dir="2700000" algn="tl">
                    <a:srgbClr val="000000"/>
                  </a:outerShdw>
                </a:effectLst>
              </a:rPr>
              <a:t>or</a:t>
            </a:r>
            <a:r>
              <a:rPr dirty="0">
                <a:effectLst>
                  <a:outerShdw blurRad="38100" dist="38100" dir="2700000" algn="tl">
                    <a:srgbClr val="000000"/>
                  </a:outerShdw>
                </a:effectLst>
              </a:rPr>
              <a:t> </a:t>
            </a:r>
            <a:r>
              <a:rPr lang="en-US" dirty="0">
                <a:effectLst>
                  <a:outerShdw blurRad="38100" dist="38100" dir="2700000" algn="tl">
                    <a:srgbClr val="000000"/>
                  </a:outerShdw>
                </a:effectLst>
              </a:rPr>
              <a:t>Bad</a:t>
            </a:r>
            <a:r>
              <a:rPr dirty="0">
                <a:effectLst>
                  <a:outerShdw blurRad="38100" dist="38100" dir="2700000" algn="tl">
                    <a:srgbClr val="000000"/>
                  </a:outerShdw>
                </a:effectLst>
              </a:rPr>
              <a:t> (45:7)</a:t>
            </a:r>
          </a:p>
        </p:txBody>
      </p:sp>
      <p:sp>
        <p:nvSpPr>
          <p:cNvPr id="3" name="Content Placeholder 2"/>
          <p:cNvSpPr>
            <a:spLocks noGrp="1"/>
          </p:cNvSpPr>
          <p:nvPr>
            <p:ph idx="1"/>
          </p:nvPr>
        </p:nvSpPr>
        <p:spPr>
          <a:xfrm>
            <a:off x="457200" y="2125133"/>
            <a:ext cx="8229600" cy="4851400"/>
          </a:xfrm>
        </p:spPr>
        <p:txBody>
          <a:bodyPr>
            <a:noAutofit/>
          </a:bodyPr>
          <a:lstStyle/>
          <a:p>
            <a:pPr marL="273050" indent="-273050"/>
            <a:r>
              <a:rPr lang="en-US" sz="32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I form the light and create darkness, I bring prosperity and create disaster; I, the LORD, do all these things.</a:t>
            </a:r>
          </a:p>
          <a:p>
            <a:pPr marL="273050" indent="-273050"/>
            <a:r>
              <a:rPr lang="en-US" sz="3200" dirty="0">
                <a:effectLst>
                  <a:outerShdw blurRad="38100" dist="38100" dir="2700000" algn="tl">
                    <a:srgbClr val="000000"/>
                  </a:outerShdw>
                </a:effectLst>
              </a:rPr>
              <a:t>God as Creator is the </a:t>
            </a:r>
            <a:r>
              <a:rPr lang="en-US" sz="3200" b="1" i="1" dirty="0">
                <a:effectLst>
                  <a:outerShdw blurRad="38100" dist="38100" dir="2700000" algn="tl">
                    <a:srgbClr val="000000"/>
                  </a:outerShdw>
                </a:effectLst>
              </a:rPr>
              <a:t>ultimate</a:t>
            </a:r>
            <a:r>
              <a:rPr lang="en-US" sz="3200" dirty="0">
                <a:effectLst>
                  <a:outerShdw blurRad="38100" dist="38100" dir="2700000" algn="tl">
                    <a:srgbClr val="000000"/>
                  </a:outerShdw>
                </a:effectLst>
              </a:rPr>
              <a:t> cause of:</a:t>
            </a:r>
          </a:p>
          <a:p>
            <a:pPr marL="744538" lvl="1" indent="-280988"/>
            <a:r>
              <a:rPr lang="en-US" sz="2800" dirty="0">
                <a:effectLst>
                  <a:outerShdw blurRad="38100" dist="38100" dir="2700000" algn="tl">
                    <a:srgbClr val="000000"/>
                  </a:outerShdw>
                </a:effectLst>
              </a:rPr>
              <a:t>Everything in nature from light to dark</a:t>
            </a:r>
          </a:p>
          <a:p>
            <a:pPr marL="744538" lvl="1" indent="-280988"/>
            <a:r>
              <a:rPr lang="en-US" sz="2800" dirty="0">
                <a:effectLst>
                  <a:outerShdw blurRad="38100" dist="38100" dir="2700000" algn="tl">
                    <a:srgbClr val="000000"/>
                  </a:outerShdw>
                </a:effectLst>
              </a:rPr>
              <a:t>Everything in history from good fortune to misfortune</a:t>
            </a:r>
          </a:p>
          <a:p>
            <a:pPr marL="273050" indent="-273050"/>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When disaster comes to a city, has not the LORD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caused</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it? </a:t>
            </a:r>
            <a:r>
              <a:rPr lang="en-US" sz="3200" b="1" dirty="0">
                <a:effectLst>
                  <a:outerShdw blurRad="38100" dist="38100" dir="2700000" algn="tl">
                    <a:srgbClr val="000000"/>
                  </a:outerShdw>
                </a:effectLst>
              </a:rPr>
              <a:t>(Amos 3:6 )</a:t>
            </a:r>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12333"/>
          </a:xfrm>
        </p:spPr>
        <p:txBody>
          <a:bodyPr>
            <a:normAutofit fontScale="90000"/>
          </a:bodyPr>
          <a:lstStyle/>
          <a:p>
            <a:r>
              <a:rPr dirty="0">
                <a:effectLst>
                  <a:outerShdw blurRad="38100" dist="38100" dir="2700000" algn="tl">
                    <a:srgbClr val="000000"/>
                  </a:outerShdw>
                </a:effectLst>
              </a:rPr>
              <a:t>Some Examples of God Ordaining Evil Acts</a:t>
            </a:r>
            <a:endParaRPr lang="en-US" dirty="0">
              <a:effectLst>
                <a:outerShdw blurRad="38100" dist="38100" dir="2700000" algn="tl">
                  <a:srgbClr val="000000"/>
                </a:outerShdw>
              </a:effectLst>
            </a:endParaRPr>
          </a:p>
        </p:txBody>
      </p:sp>
      <p:sp>
        <p:nvSpPr>
          <p:cNvPr id="3" name="Content Placeholder 2"/>
          <p:cNvSpPr>
            <a:spLocks noGrp="1"/>
          </p:cNvSpPr>
          <p:nvPr>
            <p:ph idx="1"/>
          </p:nvPr>
        </p:nvSpPr>
        <p:spPr>
          <a:xfrm>
            <a:off x="457200" y="1600200"/>
            <a:ext cx="8229600" cy="5029200"/>
          </a:xfrm>
        </p:spPr>
        <p:txBody>
          <a:bodyPr>
            <a:normAutofit fontScale="92500" lnSpcReduction="20000"/>
          </a:bodyPr>
          <a:lstStyle/>
          <a:p>
            <a:pPr marL="273050" indent="-273050"/>
            <a:r>
              <a:rPr lang="en-US" dirty="0">
                <a:effectLst>
                  <a:outerShdw blurRad="38100" dist="38100" dir="2700000" algn="tl">
                    <a:srgbClr val="000000"/>
                  </a:outerShdw>
                </a:effectLst>
              </a:rPr>
              <a:t>God hardened the heart of Pharaoh: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I [God] will harden Pharaoh's heart</a:t>
            </a:r>
            <a:r>
              <a:rPr lang="en-US" dirty="0">
                <a:effectLst>
                  <a:outerShdw blurRad="38100" dist="38100" dir="2700000" algn="tl">
                    <a:srgbClr val="000000"/>
                  </a:outerShdw>
                </a:effectLst>
              </a:rPr>
              <a:t>”(Exodus 7:3)</a:t>
            </a:r>
          </a:p>
          <a:p>
            <a:pPr marL="273050" indent="-273050"/>
            <a:r>
              <a:rPr lang="en-US" dirty="0">
                <a:effectLst>
                  <a:outerShdw blurRad="38100" dist="38100" dir="2700000" algn="tl">
                    <a:srgbClr val="000000"/>
                  </a:outerShdw>
                </a:effectLst>
              </a:rPr>
              <a:t>The Lord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placed a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lying spirit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in the mouths</a:t>
            </a:r>
            <a:r>
              <a:rPr lang="en-US" i="1" dirty="0">
                <a:solidFill>
                  <a:schemeClr val="accent3"/>
                </a:solidFill>
                <a:effectLst>
                  <a:outerShdw blurRad="38100" dist="38100" dir="2700000" algn="tl">
                    <a:srgbClr val="000000"/>
                  </a:outerShdw>
                </a:effectLst>
              </a:rPr>
              <a:t>” </a:t>
            </a:r>
            <a:r>
              <a:rPr lang="en-US" dirty="0">
                <a:effectLst>
                  <a:outerShdw blurRad="38100" dist="38100" dir="2700000" algn="tl">
                    <a:srgbClr val="000000"/>
                  </a:outerShdw>
                </a:effectLst>
              </a:rPr>
              <a:t>of Ahab’s prophets (1 Kings 22:23).</a:t>
            </a:r>
          </a:p>
          <a:p>
            <a:pPr marL="273050" indent="-273050"/>
            <a:r>
              <a:rPr lang="en-US" dirty="0">
                <a:effectLst>
                  <a:outerShdw blurRad="38100" dist="38100" dir="2700000" algn="tl">
                    <a:srgbClr val="000000"/>
                  </a:outerShdw>
                </a:effectLst>
              </a:rPr>
              <a:t>God raised up Assyria to punish Israel for their rebellion against Him and then turned around and punished Assyria for what they did to Israel! (Isaiah 10 – especially verses 5-6, 12)</a:t>
            </a:r>
          </a:p>
          <a:p>
            <a:pPr marL="273050" indent="-273050"/>
            <a:r>
              <a:rPr lang="en-US" dirty="0">
                <a:effectLst>
                  <a:outerShdw blurRad="38100" dist="38100" dir="2700000" algn="tl">
                    <a:srgbClr val="000000"/>
                  </a:outerShdw>
                </a:effectLst>
              </a:rPr>
              <a:t>God allowed </a:t>
            </a:r>
            <a:r>
              <a:rPr lang="en-US" b="1" i="1" dirty="0">
                <a:effectLst>
                  <a:outerShdw blurRad="38100" dist="38100" dir="2700000" algn="tl">
                    <a:srgbClr val="000000"/>
                  </a:outerShdw>
                </a:effectLst>
              </a:rPr>
              <a:t>Satan</a:t>
            </a:r>
            <a:r>
              <a:rPr lang="en-US" dirty="0">
                <a:effectLst>
                  <a:outerShdw blurRad="38100" dist="38100" dir="2700000" algn="tl">
                    <a:srgbClr val="000000"/>
                  </a:outerShdw>
                </a:effectLst>
              </a:rPr>
              <a:t> to inflict harm on Job, but when Job describes what happened, he says: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The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Lord</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gives, and the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Lord</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takes away. May the name of the Lord be blessed!” In all this Job did not sin, nor did he charge God with moral impropriety</a:t>
            </a:r>
            <a:r>
              <a:rPr lang="en-US" dirty="0">
                <a:effectLst>
                  <a:outerShdw blurRad="38100" dist="38100" dir="2700000" algn="tl">
                    <a:srgbClr val="000000"/>
                  </a:outerShdw>
                </a:effectLst>
              </a:rPr>
              <a:t>”.</a:t>
            </a:r>
            <a:r>
              <a:rPr lang="en-US" i="1" dirty="0">
                <a:solidFill>
                  <a:schemeClr val="accent3"/>
                </a:solidFill>
                <a:effectLst>
                  <a:outerShdw blurRad="38100" dist="38100" dir="2700000" algn="tl">
                    <a:srgbClr val="000000"/>
                  </a:outerShdw>
                </a:effectLst>
              </a:rPr>
              <a:t> </a:t>
            </a:r>
            <a:r>
              <a:rPr lang="en-US" dirty="0">
                <a:effectLst>
                  <a:outerShdw blurRad="38100" dist="38100" dir="2700000" algn="tl">
                    <a:srgbClr val="000000"/>
                  </a:outerShdw>
                </a:effectLst>
              </a:rPr>
              <a:t>(Job 1:21-22)</a:t>
            </a:r>
          </a:p>
          <a:p>
            <a:endParaRPr lang="en-US" dirty="0">
              <a:effectLst>
                <a:outerShdw blurRad="38100" dist="38100" dir="2700000" algn="tl">
                  <a:srgbClr val="000000"/>
                </a:outerShdw>
              </a:effectLst>
            </a:endParaRPr>
          </a:p>
        </p:txBody>
      </p:sp>
    </p:spTree>
  </p:cSld>
  <p:clrMapOvr>
    <a:overrideClrMapping bg1="lt1" tx1="dk1" bg2="lt2" tx2="dk2" accent1="accent1" accent2="accent2" accent3="accent3" accent4="accent4" accent5="accent5" accent6="accent6" hlink="hlink" folHlink="folHlink"/>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50433"/>
          </a:xfrm>
        </p:spPr>
        <p:txBody>
          <a:bodyPr>
            <a:noAutofit/>
          </a:bodyPr>
          <a:lstStyle/>
          <a:p>
            <a:r>
              <a:rPr dirty="0">
                <a:effectLst>
                  <a:outerShdw blurRad="38100" dist="38100" dir="2700000" algn="tl">
                    <a:srgbClr val="000000"/>
                  </a:outerShdw>
                </a:effectLst>
              </a:rPr>
              <a:t>How Can a Holy God Ordain </a:t>
            </a:r>
            <a:r>
              <a:rPr lang="en-US" dirty="0">
                <a:effectLst>
                  <a:outerShdw blurRad="38100" dist="38100" dir="2700000" algn="tl">
                    <a:srgbClr val="000000"/>
                  </a:outerShdw>
                </a:effectLst>
              </a:rPr>
              <a:t>Acts of </a:t>
            </a:r>
            <a:r>
              <a:rPr dirty="0">
                <a:effectLst>
                  <a:outerShdw blurRad="38100" dist="38100" dir="2700000" algn="tl">
                    <a:srgbClr val="000000"/>
                  </a:outerShdw>
                </a:effectLst>
              </a:rPr>
              <a:t>Evil?</a:t>
            </a:r>
            <a:endParaRPr lang="en-US" dirty="0">
              <a:effectLst>
                <a:outerShdw blurRad="38100" dist="38100" dir="2700000" algn="tl">
                  <a:srgbClr val="000000"/>
                </a:outerShdw>
              </a:effectLst>
            </a:endParaRPr>
          </a:p>
        </p:txBody>
      </p:sp>
      <p:sp>
        <p:nvSpPr>
          <p:cNvPr id="3" name="Content Placeholder 2"/>
          <p:cNvSpPr>
            <a:spLocks noGrp="1"/>
          </p:cNvSpPr>
          <p:nvPr>
            <p:ph idx="1"/>
          </p:nvPr>
        </p:nvSpPr>
        <p:spPr>
          <a:xfrm>
            <a:off x="364975" y="1443567"/>
            <a:ext cx="8449370" cy="5253566"/>
          </a:xfrm>
        </p:spPr>
        <p:txBody>
          <a:bodyPr>
            <a:normAutofit lnSpcReduction="10000"/>
          </a:bodyPr>
          <a:lstStyle/>
          <a:p>
            <a:pPr marL="273050" indent="-273050"/>
            <a:r>
              <a:rPr lang="en-US" dirty="0">
                <a:effectLst>
                  <a:outerShdw blurRad="38100" dist="38100" dir="2700000" algn="tl">
                    <a:srgbClr val="000000"/>
                  </a:outerShdw>
                </a:effectLst>
              </a:rPr>
              <a:t>Illustration: The Selling of Joseph into Slavery – </a:t>
            </a:r>
            <a:r>
              <a:rPr lang="en-US" b="1" i="1" dirty="0">
                <a:effectLst>
                  <a:outerShdw blurRad="38100" dist="38100" dir="2700000" algn="tl">
                    <a:srgbClr val="000000"/>
                  </a:outerShdw>
                </a:effectLst>
              </a:rPr>
              <a:t>One</a:t>
            </a:r>
            <a:r>
              <a:rPr lang="en-US" dirty="0">
                <a:effectLst>
                  <a:outerShdw blurRad="38100" dist="38100" dir="2700000" algn="tl">
                    <a:srgbClr val="000000"/>
                  </a:outerShdw>
                </a:effectLst>
              </a:rPr>
              <a:t> Event – </a:t>
            </a:r>
            <a:r>
              <a:rPr lang="en-US" b="1" i="1" dirty="0">
                <a:effectLst>
                  <a:outerShdw blurRad="38100" dist="38100" dir="2700000" algn="tl">
                    <a:srgbClr val="000000"/>
                  </a:outerShdw>
                </a:effectLst>
              </a:rPr>
              <a:t>Two</a:t>
            </a:r>
            <a:r>
              <a:rPr lang="en-US" dirty="0">
                <a:effectLst>
                  <a:outerShdw blurRad="38100" dist="38100" dir="2700000" algn="tl">
                    <a:srgbClr val="000000"/>
                  </a:outerShdw>
                </a:effectLst>
              </a:rPr>
              <a:t> Intentions:</a:t>
            </a:r>
          </a:p>
          <a:p>
            <a:pPr marL="273050" indent="-273050"/>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So when the Midianite merchants passed by, Joseph’s brothers pulled him out of the cistern and sold him to the Ishmaelites for 20 pieces of silver. The Ishmaelites then took Joseph to Egypt. </a:t>
            </a:r>
            <a:r>
              <a:rPr lang="en-US" dirty="0">
                <a:effectLst>
                  <a:outerShdw blurRad="38100" dist="38100" dir="2700000" algn="tl">
                    <a:srgbClr val="000000"/>
                  </a:outerShdw>
                </a:effectLst>
              </a:rPr>
              <a:t>(Genesis 37:28)</a:t>
            </a:r>
          </a:p>
          <a:p>
            <a:pPr marL="273050" indent="-273050"/>
            <a:r>
              <a:rPr lang="en-US" dirty="0">
                <a:effectLst>
                  <a:outerShdw blurRad="38100" dist="38100" dir="2700000" algn="tl">
                    <a:srgbClr val="000000"/>
                  </a:outerShdw>
                </a:effectLst>
              </a:rPr>
              <a:t>Later Joseph described the event to his brothers in this way: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As for you,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you meant to harm me</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but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God intended it for a good purpose</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so he could preserve the lives of many people, as you can see this day</a:t>
            </a:r>
            <a:r>
              <a:rPr lang="en-US" dirty="0">
                <a:effectLst>
                  <a:outerShdw blurRad="38100" dist="38100" dir="2700000" algn="tl">
                    <a:srgbClr val="000000"/>
                  </a:outerShdw>
                </a:effectLst>
              </a:rPr>
              <a:t>.”</a:t>
            </a:r>
            <a:r>
              <a:rPr lang="en-US" i="1" dirty="0">
                <a:solidFill>
                  <a:schemeClr val="accent3"/>
                </a:solidFill>
                <a:effectLst>
                  <a:outerShdw blurRad="38100" dist="38100" dir="2700000" algn="tl">
                    <a:srgbClr val="000000"/>
                  </a:outerShdw>
                </a:effectLst>
              </a:rPr>
              <a:t> </a:t>
            </a:r>
            <a:r>
              <a:rPr lang="en-US" dirty="0">
                <a:effectLst>
                  <a:outerShdw blurRad="38100" dist="38100" dir="2700000" algn="tl">
                    <a:srgbClr val="000000"/>
                  </a:outerShdw>
                </a:effectLst>
              </a:rPr>
              <a:t>(Genesis 50:20)</a:t>
            </a:r>
          </a:p>
          <a:p>
            <a:endParaRPr lang="en-US" b="1" dirty="0">
              <a:effectLst>
                <a:outerShdw blurRad="38100" dist="38100" dir="2700000" algn="tl">
                  <a:srgbClr val="000000"/>
                </a:outerShdw>
              </a:effectLst>
            </a:endParaRPr>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443567"/>
          </a:xfrm>
        </p:spPr>
        <p:txBody>
          <a:bodyPr>
            <a:normAutofit/>
          </a:bodyPr>
          <a:lstStyle/>
          <a:p>
            <a:r>
              <a:rPr dirty="0">
                <a:effectLst>
                  <a:outerShdw blurRad="38100" dist="38100" dir="2700000" algn="tl">
                    <a:srgbClr val="000000"/>
                  </a:outerShdw>
                </a:effectLst>
              </a:rPr>
              <a:t>How Can a Holy God Ordain </a:t>
            </a:r>
            <a:r>
              <a:rPr lang="en-US" dirty="0">
                <a:effectLst>
                  <a:outerShdw blurRad="38100" dist="38100" dir="2700000" algn="tl">
                    <a:srgbClr val="000000"/>
                  </a:outerShdw>
                </a:effectLst>
              </a:rPr>
              <a:t>Acts of Evil</a:t>
            </a:r>
            <a:r>
              <a:rPr dirty="0">
                <a:effectLst>
                  <a:outerShdw blurRad="38100" dist="38100" dir="2700000" algn="tl">
                    <a:srgbClr val="000000"/>
                  </a:outerShdw>
                </a:effectLst>
              </a:rPr>
              <a:t>?</a:t>
            </a:r>
            <a:endParaRPr lang="en-US" dirty="0">
              <a:effectLst>
                <a:outerShdw blurRad="38100" dist="38100" dir="2700000" algn="tl">
                  <a:srgbClr val="000000"/>
                </a:outerShdw>
              </a:effectLst>
            </a:endParaRPr>
          </a:p>
        </p:txBody>
      </p:sp>
      <p:sp>
        <p:nvSpPr>
          <p:cNvPr id="3" name="Content Placeholder 2"/>
          <p:cNvSpPr>
            <a:spLocks noGrp="1"/>
          </p:cNvSpPr>
          <p:nvPr>
            <p:ph idx="1"/>
          </p:nvPr>
        </p:nvSpPr>
        <p:spPr>
          <a:xfrm>
            <a:off x="364975" y="1739900"/>
            <a:ext cx="8449370" cy="4965700"/>
          </a:xfrm>
        </p:spPr>
        <p:txBody>
          <a:bodyPr>
            <a:normAutofit/>
          </a:bodyPr>
          <a:lstStyle/>
          <a:p>
            <a:pPr marL="273050" indent="-273050"/>
            <a:r>
              <a:rPr lang="en-US" dirty="0">
                <a:effectLst>
                  <a:outerShdw blurRad="38100" dist="38100" dir="2700000" algn="tl">
                    <a:srgbClr val="000000"/>
                  </a:outerShdw>
                </a:effectLst>
              </a:rPr>
              <a:t>Ultimately God intends that </a:t>
            </a:r>
            <a:r>
              <a:rPr lang="en-US" b="1" i="1" dirty="0">
                <a:effectLst>
                  <a:outerShdw blurRad="38100" dist="38100" dir="2700000" algn="tl">
                    <a:srgbClr val="000000"/>
                  </a:outerShdw>
                </a:effectLst>
              </a:rPr>
              <a:t>all</a:t>
            </a:r>
            <a:r>
              <a:rPr lang="en-US" dirty="0">
                <a:effectLst>
                  <a:outerShdw blurRad="38100" dist="38100" dir="2700000" algn="tl">
                    <a:srgbClr val="000000"/>
                  </a:outerShdw>
                </a:effectLst>
              </a:rPr>
              <a:t> events of history be for </a:t>
            </a:r>
            <a:r>
              <a:rPr lang="en-US" b="1" i="1" dirty="0">
                <a:effectLst>
                  <a:outerShdw blurRad="38100" dist="38100" dir="2700000" algn="tl">
                    <a:srgbClr val="000000"/>
                  </a:outerShdw>
                </a:effectLst>
              </a:rPr>
              <a:t>His glory </a:t>
            </a:r>
            <a:r>
              <a:rPr lang="en-US" dirty="0">
                <a:effectLst>
                  <a:outerShdw blurRad="38100" dist="38100" dir="2700000" algn="tl">
                    <a:srgbClr val="000000"/>
                  </a:outerShdw>
                </a:effectLst>
              </a:rPr>
              <a:t>and </a:t>
            </a:r>
            <a:r>
              <a:rPr lang="en-US" b="1" i="1" dirty="0">
                <a:effectLst>
                  <a:outerShdw blurRad="38100" dist="38100" dir="2700000" algn="tl">
                    <a:srgbClr val="000000"/>
                  </a:outerShdw>
                </a:effectLst>
              </a:rPr>
              <a:t>the good of His people</a:t>
            </a:r>
            <a:r>
              <a:rPr lang="en-US" dirty="0">
                <a:effectLst>
                  <a:outerShdw blurRad="38100" dist="38100" dir="2700000" algn="tl">
                    <a:srgbClr val="000000"/>
                  </a:outerShdw>
                </a:effectLst>
              </a:rPr>
              <a:t>:</a:t>
            </a:r>
          </a:p>
          <a:p>
            <a:pPr marL="273050" indent="-273050"/>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For from him and through him and to him are all things. To him be glory forever! Amen. </a:t>
            </a:r>
            <a:r>
              <a:rPr lang="en-US" dirty="0">
                <a:effectLst>
                  <a:outerShdw blurRad="38100" dist="38100" dir="2700000" algn="tl">
                    <a:srgbClr val="000000"/>
                  </a:outerShdw>
                </a:effectLst>
              </a:rPr>
              <a:t>(Romans 11:36)</a:t>
            </a:r>
          </a:p>
          <a:p>
            <a:pPr marL="273050" indent="-273050"/>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And we know that in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all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things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God works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for the good of those who love him, who have been called according to his purpose. </a:t>
            </a:r>
            <a:r>
              <a:rPr lang="en-US" dirty="0">
                <a:effectLst>
                  <a:outerShdw blurRad="38100" dist="38100" dir="2700000" algn="tl">
                    <a:srgbClr val="000000"/>
                  </a:outerShdw>
                </a:effectLst>
              </a:rPr>
              <a:t>(Romans 8:28 NIV)</a:t>
            </a:r>
          </a:p>
          <a:p>
            <a:endParaRPr lang="en-US" b="1" dirty="0">
              <a:effectLst>
                <a:outerShdw blurRad="38100" dist="38100" dir="2700000" algn="tl">
                  <a:srgbClr val="000000"/>
                </a:outerShdw>
              </a:effectLst>
            </a:endParaRPr>
          </a:p>
          <a:p>
            <a:endParaRPr lang="en-US" b="1" dirty="0">
              <a:effectLst>
                <a:outerShdw blurRad="38100" dist="38100" dir="2700000" algn="tl">
                  <a:srgbClr val="000000"/>
                </a:outerShdw>
              </a:effectLst>
            </a:endParaRPr>
          </a:p>
          <a:p>
            <a:endParaRPr lang="en-US" b="1" dirty="0">
              <a:effectLst>
                <a:outerShdw blurRad="38100" dist="38100" dir="2700000" algn="tl">
                  <a:srgbClr val="000000"/>
                </a:outerShdw>
              </a:effectLst>
            </a:endParaRPr>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325033"/>
          </a:xfrm>
        </p:spPr>
        <p:txBody>
          <a:bodyPr>
            <a:noAutofit/>
          </a:bodyPr>
          <a:lstStyle/>
          <a:p>
            <a:r>
              <a:rPr dirty="0">
                <a:effectLst>
                  <a:outerShdw blurRad="38100" dist="38100" dir="2700000" algn="tl">
                    <a:srgbClr val="000000"/>
                  </a:outerShdw>
                </a:effectLst>
              </a:rPr>
              <a:t>How Can a Holy God Ordain </a:t>
            </a:r>
            <a:r>
              <a:rPr lang="en-US" dirty="0">
                <a:effectLst>
                  <a:outerShdw blurRad="38100" dist="38100" dir="2700000" algn="tl">
                    <a:srgbClr val="000000"/>
                  </a:outerShdw>
                </a:effectLst>
              </a:rPr>
              <a:t>Acts of Evil</a:t>
            </a:r>
            <a:r>
              <a:rPr dirty="0">
                <a:effectLst>
                  <a:outerShdw blurRad="38100" dist="38100" dir="2700000" algn="tl">
                    <a:srgbClr val="000000"/>
                  </a:outerShdw>
                </a:effectLst>
              </a:rPr>
              <a:t>?</a:t>
            </a:r>
            <a:endParaRPr lang="en-US" dirty="0">
              <a:effectLst>
                <a:outerShdw blurRad="38100" dist="38100" dir="2700000" algn="tl">
                  <a:srgbClr val="000000"/>
                </a:outerShdw>
              </a:effectLst>
            </a:endParaRPr>
          </a:p>
        </p:txBody>
      </p:sp>
      <p:sp>
        <p:nvSpPr>
          <p:cNvPr id="3" name="Content Placeholder 2"/>
          <p:cNvSpPr>
            <a:spLocks noGrp="1"/>
          </p:cNvSpPr>
          <p:nvPr>
            <p:ph idx="1"/>
          </p:nvPr>
        </p:nvSpPr>
        <p:spPr>
          <a:xfrm>
            <a:off x="364975" y="1481667"/>
            <a:ext cx="8449370" cy="5253566"/>
          </a:xfrm>
        </p:spPr>
        <p:txBody>
          <a:bodyPr>
            <a:normAutofit/>
          </a:bodyPr>
          <a:lstStyle/>
          <a:p>
            <a:pPr marL="273050" indent="-273050"/>
            <a:r>
              <a:rPr lang="en-US" dirty="0">
                <a:effectLst>
                  <a:outerShdw blurRad="38100" dist="38100" dir="2700000" algn="tl">
                    <a:srgbClr val="000000"/>
                  </a:outerShdw>
                </a:effectLst>
              </a:rPr>
              <a:t>The </a:t>
            </a:r>
            <a:r>
              <a:rPr lang="en-US" b="1" i="1" dirty="0">
                <a:effectLst>
                  <a:outerShdw blurRad="38100" dist="38100" dir="2700000" algn="tl">
                    <a:srgbClr val="000000"/>
                  </a:outerShdw>
                </a:effectLst>
              </a:rPr>
              <a:t>Ultimate</a:t>
            </a:r>
            <a:r>
              <a:rPr lang="en-US" dirty="0">
                <a:effectLst>
                  <a:outerShdw blurRad="38100" dist="38100" dir="2700000" algn="tl">
                    <a:srgbClr val="000000"/>
                  </a:outerShdw>
                </a:effectLst>
              </a:rPr>
              <a:t> Example: the worst sin ever committed in all of human history!</a:t>
            </a:r>
          </a:p>
          <a:p>
            <a:pPr marL="273050" indent="-273050"/>
            <a:r>
              <a:rPr lang="en-US" dirty="0">
                <a:effectLst>
                  <a:outerShdw blurRad="38100" dist="38100" dir="2700000" algn="tl">
                    <a:srgbClr val="000000"/>
                  </a:outerShdw>
                </a:effectLst>
              </a:rPr>
              <a:t>The early Christian church prayed this to God: </a:t>
            </a:r>
            <a:r>
              <a:rPr lang="en-US" i="1" dirty="0">
                <a:solidFill>
                  <a:schemeClr val="accent3"/>
                </a:solidFill>
                <a:effectLst>
                  <a:outerShdw blurRad="38100" dist="38100" dir="2700000" algn="tl">
                    <a:srgbClr val="000000"/>
                  </a:outerShdw>
                </a:effectLst>
              </a:rPr>
              <a:t>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For indeed both Herod and Pontius Pilate, with the Gentiles and the people of Israel, assembled together in this city against your holy servant Jesus, whom you anointed, to do as much as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your power and your plan had decided beforehand would happen</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dirty="0">
                <a:effectLst>
                  <a:outerShdw blurRad="38100" dist="38100" dir="2700000" algn="tl">
                    <a:srgbClr val="000000"/>
                  </a:outerShdw>
                </a:effectLst>
              </a:rPr>
              <a:t>(Acts 4:27-28)</a:t>
            </a:r>
            <a:endParaRPr lang="en-US" b="1" dirty="0">
              <a:effectLst>
                <a:outerShdw blurRad="38100" dist="38100" dir="2700000" algn="tl">
                  <a:srgbClr val="000000"/>
                </a:outerShdw>
              </a:effectLst>
            </a:endParaRPr>
          </a:p>
          <a:p>
            <a:endParaRPr lang="en-US" b="1" dirty="0">
              <a:effectLst>
                <a:outerShdw blurRad="38100" dist="38100" dir="2700000" algn="tl">
                  <a:srgbClr val="000000"/>
                </a:outerShdw>
              </a:effectLst>
            </a:endParaRPr>
          </a:p>
          <a:p>
            <a:endParaRPr lang="en-US" b="1" dirty="0">
              <a:effectLst>
                <a:outerShdw blurRad="38100" dist="38100" dir="2700000" algn="tl">
                  <a:srgbClr val="000000"/>
                </a:outerShdw>
              </a:effectLst>
            </a:endParaRPr>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188719"/>
          </a:xfrm>
        </p:spPr>
        <p:txBody>
          <a:bodyPr>
            <a:noAutofit/>
          </a:bodyPr>
          <a:lstStyle/>
          <a:p>
            <a:r>
              <a:rPr lang="en-US" sz="4400" dirty="0">
                <a:effectLst>
                  <a:outerShdw blurRad="38100" dist="38100" dir="2700000" algn="tl">
                    <a:srgbClr val="000000"/>
                  </a:outerShdw>
                </a:effectLst>
              </a:rPr>
              <a:t>Next Time</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4" y="1284315"/>
            <a:ext cx="8525487" cy="5353398"/>
          </a:xfrm>
        </p:spPr>
        <p:txBody>
          <a:bodyPr>
            <a:normAutofit/>
          </a:bodyPr>
          <a:lstStyle/>
          <a:p>
            <a:pPr marL="0" indent="0">
              <a:buNone/>
            </a:pPr>
            <a:r>
              <a:rPr lang="en-US" sz="3600" dirty="0">
                <a:effectLst>
                  <a:outerShdw blurRad="38100" dist="38100" dir="2700000" algn="tl">
                    <a:srgbClr val="000000"/>
                  </a:outerShdw>
                </a:effectLst>
              </a:rPr>
              <a:t>I plan to look at a warning passage that talks about: “</a:t>
            </a:r>
            <a:r>
              <a:rPr lang="en-US" sz="3600" b="1" dirty="0">
                <a:effectLst>
                  <a:outerShdw blurRad="38100" dist="38100" dir="2700000" algn="tl">
                    <a:srgbClr val="000000"/>
                  </a:outerShdw>
                </a:effectLst>
              </a:rPr>
              <a:t>The Folly of Those Who Question God’s Right to Do as He Pleases</a:t>
            </a:r>
            <a:r>
              <a:rPr lang="en-US" sz="3600" dirty="0">
                <a:effectLst>
                  <a:outerShdw blurRad="38100" dist="38100" dir="2700000" algn="tl">
                    <a:srgbClr val="000000"/>
                  </a:outerShdw>
                </a:effectLst>
              </a:rPr>
              <a:t>” in </a:t>
            </a:r>
            <a:r>
              <a:rPr lang="en-US" sz="3600" dirty="0">
                <a:solidFill>
                  <a:srgbClr val="FFFF99"/>
                </a:solidFill>
                <a:effectLst>
                  <a:outerShdw blurRad="38100" dist="38100" dir="2700000" algn="tl">
                    <a:srgbClr val="000000"/>
                  </a:outerShdw>
                </a:effectLst>
              </a:rPr>
              <a:t>Isaiah 45:9-13</a:t>
            </a:r>
            <a:r>
              <a:rPr lang="en-US" sz="3600" dirty="0">
                <a:effectLst>
                  <a:outerShdw blurRad="38100" dist="38100" dir="2700000" algn="tl">
                    <a:srgbClr val="000000"/>
                  </a:outerShdw>
                </a:effectLst>
              </a:rPr>
              <a:t>. </a:t>
            </a:r>
          </a:p>
          <a:p>
            <a:pPr marL="0" indent="0">
              <a:buNone/>
            </a:pPr>
            <a:r>
              <a:rPr lang="en-US" sz="3600" dirty="0">
                <a:effectLst>
                  <a:outerShdw blurRad="38100" dist="38100" dir="2700000" algn="tl">
                    <a:srgbClr val="000000"/>
                  </a:outerShdw>
                </a:effectLst>
              </a:rPr>
              <a:t>A portion of this section is alluded to by the Apostle Paul in </a:t>
            </a:r>
            <a:r>
              <a:rPr lang="en-US" sz="3600" dirty="0">
                <a:solidFill>
                  <a:srgbClr val="FFFF99"/>
                </a:solidFill>
                <a:effectLst>
                  <a:outerShdw blurRad="38100" dist="38100" dir="2700000" algn="tl">
                    <a:srgbClr val="000000"/>
                  </a:outerShdw>
                </a:effectLst>
              </a:rPr>
              <a:t>Romans 9:20</a:t>
            </a:r>
          </a:p>
        </p:txBody>
      </p:sp>
    </p:spTree>
    <p:extLst>
      <p:ext uri="{BB962C8B-B14F-4D97-AF65-F5344CB8AC3E}">
        <p14:creationId xmlns:p14="http://schemas.microsoft.com/office/powerpoint/2010/main" val="132220465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026622"/>
          </a:xfrm>
        </p:spPr>
        <p:txBody>
          <a:bodyPr>
            <a:noAutofit/>
          </a:bodyPr>
          <a:lstStyle/>
          <a:p>
            <a:r>
              <a:rPr lang="en-US" sz="3600" b="1" dirty="0">
                <a:effectLst>
                  <a:outerShdw blurRad="38100" dist="38100" dir="2700000" algn="tl">
                    <a:srgbClr val="000000"/>
                  </a:outerShdw>
                </a:effectLst>
              </a:rPr>
              <a:t>The God Who Does All These Things </a:t>
            </a:r>
            <a:br>
              <a:rPr lang="en-US" sz="3600" dirty="0">
                <a:effectLst>
                  <a:outerShdw blurRad="38100" dist="38100" dir="2700000" algn="tl">
                    <a:srgbClr val="000000"/>
                  </a:outerShdw>
                </a:effectLst>
              </a:rPr>
            </a:br>
            <a:r>
              <a:rPr lang="en-US" sz="3600" dirty="0">
                <a:effectLst>
                  <a:outerShdw blurRad="38100" dist="38100" dir="2700000" algn="tl">
                    <a:srgbClr val="000000"/>
                  </a:outerShdw>
                </a:effectLst>
              </a:rPr>
              <a:t>(</a:t>
            </a:r>
            <a:r>
              <a:rPr lang="en-US" sz="3600" dirty="0">
                <a:solidFill>
                  <a:srgbClr val="FFFF99"/>
                </a:solidFill>
                <a:effectLst>
                  <a:outerShdw blurRad="38100" dist="38100" dir="2700000" algn="tl">
                    <a:srgbClr val="000000"/>
                  </a:outerShdw>
                </a:effectLst>
              </a:rPr>
              <a:t>44:24 – 45:7)</a:t>
            </a:r>
            <a:endParaRPr lang="en-US" sz="36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51019" y="1080655"/>
            <a:ext cx="8822817" cy="5486400"/>
          </a:xfrm>
        </p:spPr>
        <p:txBody>
          <a:bodyPr>
            <a:normAutofit/>
          </a:bodyPr>
          <a:lstStyle/>
          <a:p>
            <a:r>
              <a:rPr lang="en-US" dirty="0">
                <a:effectLst>
                  <a:outerShdw blurRad="38100" dist="38100" dir="2700000" algn="tl">
                    <a:srgbClr val="000000"/>
                  </a:outerShdw>
                </a:effectLst>
              </a:rPr>
              <a:t>But liberation from national bondage solves only </a:t>
            </a:r>
            <a:r>
              <a:rPr lang="en-US" b="1" i="1" dirty="0">
                <a:effectLst>
                  <a:outerShdw blurRad="38100" dist="38100" dir="2700000" algn="tl">
                    <a:srgbClr val="000000"/>
                  </a:outerShdw>
                </a:effectLst>
              </a:rPr>
              <a:t>one</a:t>
            </a:r>
            <a:r>
              <a:rPr lang="en-US" dirty="0">
                <a:effectLst>
                  <a:outerShdw blurRad="38100" dist="38100" dir="2700000" algn="tl">
                    <a:srgbClr val="000000"/>
                  </a:outerShdw>
                </a:effectLst>
              </a:rPr>
              <a:t> problem.</a:t>
            </a:r>
          </a:p>
          <a:p>
            <a:r>
              <a:rPr lang="en-US" dirty="0">
                <a:effectLst>
                  <a:outerShdw blurRad="38100" dist="38100" dir="2700000" algn="tl">
                    <a:srgbClr val="000000"/>
                  </a:outerShdw>
                </a:effectLst>
              </a:rPr>
              <a:t>In the meantime, the need for a solution to the </a:t>
            </a:r>
            <a:r>
              <a:rPr lang="en-US" b="1" i="1" dirty="0">
                <a:effectLst>
                  <a:outerShdw blurRad="38100" dist="38100" dir="2700000" algn="tl">
                    <a:srgbClr val="000000"/>
                  </a:outerShdw>
                </a:effectLst>
              </a:rPr>
              <a:t>deeper</a:t>
            </a:r>
            <a:r>
              <a:rPr lang="en-US" dirty="0">
                <a:effectLst>
                  <a:outerShdw blurRad="38100" dist="38100" dir="2700000" algn="tl">
                    <a:srgbClr val="000000"/>
                  </a:outerShdw>
                </a:effectLst>
              </a:rPr>
              <a:t> problem of </a:t>
            </a:r>
            <a:r>
              <a:rPr lang="en-US" b="1" i="1" dirty="0">
                <a:effectLst>
                  <a:outerShdw blurRad="38100" dist="38100" dir="2700000" algn="tl">
                    <a:srgbClr val="000000"/>
                  </a:outerShdw>
                </a:effectLst>
              </a:rPr>
              <a:t>sin</a:t>
            </a:r>
            <a:r>
              <a:rPr lang="en-US" dirty="0">
                <a:effectLst>
                  <a:outerShdw blurRad="38100" dist="38100" dir="2700000" algn="tl">
                    <a:srgbClr val="000000"/>
                  </a:outerShdw>
                </a:effectLst>
              </a:rPr>
              <a:t> has become ever </a:t>
            </a:r>
            <a:r>
              <a:rPr lang="en-US" b="1" i="1" dirty="0">
                <a:effectLst>
                  <a:outerShdw blurRad="38100" dist="38100" dir="2700000" algn="tl">
                    <a:srgbClr val="000000"/>
                  </a:outerShdw>
                </a:effectLst>
              </a:rPr>
              <a:t>more</a:t>
            </a:r>
            <a:r>
              <a:rPr lang="en-US" dirty="0">
                <a:effectLst>
                  <a:outerShdw blurRad="38100" dist="38100" dir="2700000" algn="tl">
                    <a:srgbClr val="000000"/>
                  </a:outerShdw>
                </a:effectLst>
              </a:rPr>
              <a:t> urgent. </a:t>
            </a:r>
          </a:p>
          <a:p>
            <a:r>
              <a:rPr lang="en-US" dirty="0">
                <a:effectLst>
                  <a:outerShdw blurRad="38100" dist="38100" dir="2700000" algn="tl">
                    <a:srgbClr val="000000"/>
                  </a:outerShdw>
                </a:effectLst>
              </a:rPr>
              <a:t>So, Cyrus enters and leaves the stage of history. His task, the lesser solution, is done. </a:t>
            </a:r>
          </a:p>
          <a:p>
            <a:r>
              <a:rPr lang="en-US" dirty="0">
                <a:effectLst>
                  <a:outerShdw blurRad="38100" dist="38100" dir="2700000" algn="tl">
                    <a:srgbClr val="000000"/>
                  </a:outerShdw>
                </a:effectLst>
              </a:rPr>
              <a:t>The greater task (deliverance from </a:t>
            </a:r>
            <a:r>
              <a:rPr lang="en-US" b="1" i="1" dirty="0">
                <a:effectLst>
                  <a:outerShdw blurRad="38100" dist="38100" dir="2700000" algn="tl">
                    <a:srgbClr val="000000"/>
                  </a:outerShdw>
                </a:effectLst>
              </a:rPr>
              <a:t>spiritual</a:t>
            </a:r>
            <a:r>
              <a:rPr lang="en-US" dirty="0">
                <a:effectLst>
                  <a:outerShdw blurRad="38100" dist="38100" dir="2700000" algn="tl">
                    <a:srgbClr val="000000"/>
                  </a:outerShdw>
                </a:effectLst>
              </a:rPr>
              <a:t> bondage to sin) awaits the </a:t>
            </a:r>
            <a:r>
              <a:rPr lang="en-US" b="1" i="1" dirty="0">
                <a:effectLst>
                  <a:outerShdw blurRad="38100" dist="38100" dir="2700000" algn="tl">
                    <a:srgbClr val="000000"/>
                  </a:outerShdw>
                </a:effectLst>
              </a:rPr>
              <a:t>greater</a:t>
            </a:r>
            <a:r>
              <a:rPr lang="en-US" dirty="0">
                <a:effectLst>
                  <a:outerShdw blurRad="38100" dist="38100" dir="2700000" algn="tl">
                    <a:srgbClr val="000000"/>
                  </a:outerShdw>
                </a:effectLst>
              </a:rPr>
              <a:t> servant.</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Motyer, J. Alec. The Prophecy of Isaiah (pp. 352-353)</a:t>
            </a:r>
          </a:p>
        </p:txBody>
      </p:sp>
    </p:spTree>
    <p:extLst>
      <p:ext uri="{BB962C8B-B14F-4D97-AF65-F5344CB8AC3E}">
        <p14:creationId xmlns:p14="http://schemas.microsoft.com/office/powerpoint/2010/main" val="272001450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89898767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p:cNvSpPr>
            <a:spLocks noGrp="1"/>
          </p:cNvSpPr>
          <p:nvPr>
            <p:ph idx="1"/>
          </p:nvPr>
        </p:nvSpPr>
        <p:spPr>
          <a:xfrm>
            <a:off x="31630" y="722101"/>
            <a:ext cx="8991600" cy="6106306"/>
          </a:xfrm>
        </p:spPr>
        <p:txBody>
          <a:bodyPr>
            <a:normAutofit fontScale="92500" lnSpcReduction="10000"/>
          </a:bodyPr>
          <a:lstStyle/>
          <a:p>
            <a:r>
              <a:rPr lang="en-US" dirty="0"/>
              <a:t>Do you have difficulty understanding how a Holy God could ordain an evil act?</a:t>
            </a:r>
          </a:p>
          <a:p>
            <a:r>
              <a:rPr lang="en-US" sz="2800" dirty="0"/>
              <a:t>Did the passages and ideas that I presented today</a:t>
            </a:r>
            <a:r>
              <a:rPr lang="en-US" dirty="0"/>
              <a:t> help you understand how this could be the case?</a:t>
            </a:r>
          </a:p>
          <a:p>
            <a:r>
              <a:rPr lang="en-US" dirty="0"/>
              <a:t>If God was able to bless his people through a pagan ruler who didn’t even believe in him, do you think it’s possible that God could raise up an unbelieving man in </a:t>
            </a:r>
            <a:r>
              <a:rPr lang="en-US" b="1" i="1" dirty="0"/>
              <a:t>our day </a:t>
            </a:r>
            <a:r>
              <a:rPr lang="en-US" dirty="0"/>
              <a:t>that could do that?</a:t>
            </a:r>
          </a:p>
          <a:p>
            <a:r>
              <a:rPr lang="en-US" sz="2800" dirty="0"/>
              <a:t>Our passage today exposes two groups who </a:t>
            </a:r>
            <a:r>
              <a:rPr lang="en-US" sz="2800" b="1" i="1" dirty="0"/>
              <a:t>claim</a:t>
            </a:r>
            <a:r>
              <a:rPr lang="en-US" sz="2800" dirty="0"/>
              <a:t> to have answers, but who are </a:t>
            </a:r>
            <a:r>
              <a:rPr lang="en-US" sz="2800" b="1" i="1" dirty="0"/>
              <a:t>opposed</a:t>
            </a:r>
            <a:r>
              <a:rPr lang="en-US" sz="2800" dirty="0"/>
              <a:t> to divine wisdom:</a:t>
            </a:r>
          </a:p>
          <a:p>
            <a:pPr lvl="1"/>
            <a:r>
              <a:rPr lang="en-US" dirty="0"/>
              <a:t>The “Empty Talkers” who give advice based on “omens” and oracles from their pagan gods</a:t>
            </a:r>
          </a:p>
          <a:p>
            <a:pPr lvl="1"/>
            <a:r>
              <a:rPr lang="en-US" dirty="0"/>
              <a:t>The “Wise Men” who give advice based on their observations</a:t>
            </a:r>
          </a:p>
          <a:p>
            <a:r>
              <a:rPr lang="en-US" dirty="0"/>
              <a:t>Do these two groups exist in our day? If so, who would you see them as being?</a:t>
            </a:r>
          </a:p>
        </p:txBody>
      </p:sp>
    </p:spTree>
    <p:extLst>
      <p:ext uri="{BB962C8B-B14F-4D97-AF65-F5344CB8AC3E}">
        <p14:creationId xmlns:p14="http://schemas.microsoft.com/office/powerpoint/2010/main" val="299038490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p:cNvSpPr>
            <a:spLocks noGrp="1"/>
          </p:cNvSpPr>
          <p:nvPr>
            <p:ph idx="1"/>
          </p:nvPr>
        </p:nvSpPr>
        <p:spPr>
          <a:xfrm>
            <a:off x="31630" y="722101"/>
            <a:ext cx="8991600" cy="6106306"/>
          </a:xfrm>
        </p:spPr>
        <p:txBody>
          <a:bodyPr>
            <a:normAutofit/>
          </a:bodyPr>
          <a:lstStyle/>
          <a:p>
            <a:r>
              <a:rPr lang="en-US" sz="2800" dirty="0"/>
              <a:t>Does the ability that Isaiah had to predict the specific name of a future pagan ruler over a hundred years before he was even born increase your confidence that God’s Word is what it claims to be?</a:t>
            </a:r>
          </a:p>
        </p:txBody>
      </p:sp>
    </p:spTree>
    <p:extLst>
      <p:ext uri="{BB962C8B-B14F-4D97-AF65-F5344CB8AC3E}">
        <p14:creationId xmlns:p14="http://schemas.microsoft.com/office/powerpoint/2010/main" val="393404855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066801"/>
          </a:xfrm>
        </p:spPr>
        <p:txBody>
          <a:bodyPr>
            <a:noAutofit/>
          </a:bodyPr>
          <a:lstStyle/>
          <a:p>
            <a:pPr marL="458788" indent="-458788"/>
            <a:r>
              <a:rPr lang="en-US" sz="4000" b="1" dirty="0">
                <a:effectLst>
                  <a:outerShdw blurRad="38100" dist="38100" dir="2700000" algn="tl">
                    <a:srgbClr val="000000"/>
                  </a:outerShdw>
                </a:effectLst>
              </a:rPr>
              <a:t>The God Who Does All These Things </a:t>
            </a:r>
            <a:r>
              <a:rPr lang="en-US" sz="4000" dirty="0">
                <a:effectLst>
                  <a:outerShdw blurRad="38100" dist="38100" dir="2700000" algn="tl">
                    <a:srgbClr val="000000"/>
                  </a:outerShdw>
                </a:effectLst>
              </a:rPr>
              <a:t>(44:24-28)</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97367" y="1138767"/>
            <a:ext cx="8948522" cy="5786966"/>
          </a:xfrm>
        </p:spPr>
        <p:txBody>
          <a:bodyPr>
            <a:normAutofit fontScale="85000" lnSpcReduction="20000"/>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44:24</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This is what the LORD, your [Redeemer], says, the one who formed you in the womb: “I am the LORD, who made everything, who alone stretched out the sky, who fashioned the earth all by myself,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25</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 frustrates the omens of the empty talkers and humiliates the omen readers, who overturns the counsel of the wise men and makes their advice seem foolish,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26</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 fulfills the oracles of his prophetic servants and brings to pass the announcements of his messengers, who says about Jerusalem, ‘She will be inhabited,’ and about the towns of Judah, ‘They will be rebuilt, her ruins I will raise up,’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27</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 says to the deep sea, ‘Be dry! I will dry up your sea currents,’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28</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 commissions Cyrus, the one I appointed as shepherd to carry out all my wishes and to decree concerning Jerusalem, ‘She will be rebuilt,’ and concerning the temple, ‘It will be reconstructed.’</a:t>
            </a:r>
          </a:p>
        </p:txBody>
      </p:sp>
    </p:spTree>
    <p:extLst>
      <p:ext uri="{BB962C8B-B14F-4D97-AF65-F5344CB8AC3E}">
        <p14:creationId xmlns:p14="http://schemas.microsoft.com/office/powerpoint/2010/main" val="10118181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01830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44:24a</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This is what the LORD,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your [Redeemer]</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says,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 one who formed you in the womb</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165100" y="1113905"/>
            <a:ext cx="8695268" cy="5195455"/>
          </a:xfrm>
        </p:spPr>
        <p:txBody>
          <a:bodyPr>
            <a:normAutofit fontScale="85000" lnSpcReduction="20000"/>
          </a:bodyPr>
          <a:lstStyle/>
          <a:p>
            <a:r>
              <a:rPr lang="en-US" dirty="0">
                <a:effectLst>
                  <a:outerShdw blurRad="38100" dist="38100" dir="2700000" algn="tl">
                    <a:srgbClr val="000000"/>
                  </a:outerShdw>
                </a:effectLst>
              </a:rPr>
              <a:t>The description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your</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Redeemer</a:t>
            </a:r>
            <a:r>
              <a:rPr lang="en-US" dirty="0">
                <a:effectLst>
                  <a:outerShdw blurRad="38100" dist="38100" dir="2700000" algn="tl">
                    <a:srgbClr val="000000"/>
                  </a:outerShdw>
                </a:effectLst>
              </a:rPr>
              <a:t>” shows that this is addressed to Israel collectively (‘you’ and ‘your’ are singular).</a:t>
            </a:r>
            <a:r>
              <a:rPr lang="en-US" baseline="30000" dirty="0">
                <a:solidFill>
                  <a:prstClr val="white"/>
                </a:solidFill>
                <a:effectLst>
                  <a:outerShdw blurRad="38100" dist="38100" dir="2700000" algn="tl">
                    <a:srgbClr val="000000"/>
                  </a:outerShdw>
                </a:effectLst>
              </a:rPr>
              <a:t> 1</a:t>
            </a:r>
            <a:endParaRPr lang="en-US" dirty="0">
              <a:effectLst>
                <a:outerShdw blurRad="38100" dist="38100" dir="2700000" algn="tl">
                  <a:srgbClr val="000000"/>
                </a:outerShdw>
              </a:effectLst>
            </a:endParaRPr>
          </a:p>
          <a:p>
            <a:r>
              <a:rPr lang="en-US" dirty="0">
                <a:effectLst>
                  <a:outerShdw blurRad="38100" dist="38100" dir="2700000" algn="tl">
                    <a:srgbClr val="000000"/>
                  </a:outerShdw>
                </a:effectLst>
              </a:rPr>
              <a:t>Israel is in a special relationship with the LORD, so that he will provide them with assistance in times of need.</a:t>
            </a:r>
            <a:r>
              <a:rPr lang="en-US" baseline="30000" dirty="0">
                <a:solidFill>
                  <a:prstClr val="white"/>
                </a:solidFill>
                <a:effectLst>
                  <a:outerShdw blurRad="38100" dist="38100" dir="2700000" algn="tl">
                    <a:srgbClr val="000000"/>
                  </a:outerShdw>
                </a:effectLst>
              </a:rPr>
              <a:t> 1</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Furthermore, his care for them goes back to the very start of their existence, for he is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one who formed [them] in the womb</a:t>
            </a:r>
            <a:r>
              <a:rPr lang="en-US" dirty="0">
                <a:effectLst>
                  <a:outerShdw blurRad="38100" dist="38100" dir="2700000" algn="tl">
                    <a:srgbClr val="000000"/>
                  </a:outerShdw>
                </a:effectLst>
              </a:rPr>
              <a:t>”.</a:t>
            </a:r>
            <a:r>
              <a:rPr lang="en-US" baseline="30000" dirty="0">
                <a:solidFill>
                  <a:prstClr val="white"/>
                </a:solidFill>
                <a:effectLst>
                  <a:outerShdw blurRad="38100" dist="38100" dir="2700000" algn="tl">
                    <a:srgbClr val="000000"/>
                  </a:outerShdw>
                </a:effectLst>
              </a:rPr>
              <a:t> 1</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Translated into history, this would refer to the entire period of time before the actual constitution of Israel as a nation.</a:t>
            </a:r>
            <a:r>
              <a:rPr lang="en-US" baseline="30000" dirty="0">
                <a:solidFill>
                  <a:prstClr val="white"/>
                </a:solidFill>
                <a:effectLst>
                  <a:outerShdw blurRad="38100" dist="38100" dir="2700000" algn="tl">
                    <a:srgbClr val="000000"/>
                  </a:outerShdw>
                </a:effectLst>
              </a:rPr>
              <a:t>2</a:t>
            </a:r>
            <a:endParaRPr lang="en-US" dirty="0">
              <a:effectLst>
                <a:outerShdw blurRad="38100" dist="38100" dir="2700000" algn="tl">
                  <a:srgbClr val="000000"/>
                </a:outerShdw>
              </a:effectLst>
            </a:endParaRPr>
          </a:p>
          <a:p>
            <a:r>
              <a:rPr lang="en-US" dirty="0">
                <a:effectLst>
                  <a:outerShdw blurRad="38100" dist="38100" dir="2700000" algn="tl">
                    <a:srgbClr val="000000"/>
                  </a:outerShdw>
                </a:effectLst>
              </a:rPr>
              <a:t>It would include the time of bondage in Egypt and also the period of the patriarchs.</a:t>
            </a:r>
            <a:r>
              <a:rPr lang="en-US" baseline="30000" dirty="0">
                <a:solidFill>
                  <a:prstClr val="white"/>
                </a:solidFill>
                <a:effectLst>
                  <a:outerShdw blurRad="38100" dist="38100" dir="2700000" algn="tl">
                    <a:srgbClr val="000000"/>
                  </a:outerShdw>
                </a:effectLst>
              </a:rPr>
              <a:t>2</a:t>
            </a:r>
            <a:endParaRPr lang="en-US" dirty="0">
              <a:effectLst>
                <a:outerShdw blurRad="38100" dist="38100" dir="2700000" algn="tl">
                  <a:srgbClr val="000000"/>
                </a:outerShdw>
              </a:effectLst>
            </a:endParaRPr>
          </a:p>
          <a:p>
            <a:r>
              <a:rPr lang="en-US" dirty="0">
                <a:effectLst>
                  <a:outerShdw blurRad="38100" dist="38100" dir="2700000" algn="tl">
                    <a:srgbClr val="000000"/>
                  </a:outerShdw>
                </a:effectLst>
              </a:rPr>
              <a:t>Their origin and the LORD’s commitment to them form the basis for what he now announces to them, and they can listen to it with </a:t>
            </a:r>
            <a:r>
              <a:rPr lang="en-US" b="1" i="1" dirty="0">
                <a:effectLst>
                  <a:outerShdw blurRad="38100" dist="38100" dir="2700000" algn="tl">
                    <a:srgbClr val="000000"/>
                  </a:outerShdw>
                </a:effectLst>
              </a:rPr>
              <a:t>confidence</a:t>
            </a:r>
            <a:r>
              <a:rPr lang="en-US" dirty="0">
                <a:effectLst>
                  <a:outerShdw blurRad="38100" dist="38100" dir="2700000" algn="tl">
                    <a:srgbClr val="000000"/>
                  </a:outerShdw>
                </a:effectLst>
              </a:rPr>
              <a:t>.</a:t>
            </a:r>
            <a:r>
              <a:rPr lang="en-US" baseline="30000" dirty="0">
                <a:solidFill>
                  <a:prstClr val="white"/>
                </a:solidFill>
                <a:effectLst>
                  <a:outerShdw blurRad="38100" dist="38100" dir="2700000" algn="tl">
                    <a:srgbClr val="000000"/>
                  </a:outerShdw>
                </a:effectLst>
              </a:rPr>
              <a:t> 1</a:t>
            </a:r>
            <a:endParaRPr lang="en-US" dirty="0">
              <a:effectLst>
                <a:outerShdw blurRad="38100" dist="38100" dir="2700000" algn="tl">
                  <a:srgbClr val="000000"/>
                </a:outerShdw>
              </a:effectLst>
            </a:endParaRPr>
          </a:p>
        </p:txBody>
      </p:sp>
      <p:sp>
        <p:nvSpPr>
          <p:cNvPr id="2" name="TextBox 1">
            <a:extLst>
              <a:ext uri="{FF2B5EF4-FFF2-40B4-BE49-F238E27FC236}">
                <a16:creationId xmlns:a16="http://schemas.microsoft.com/office/drawing/2014/main" id="{7ECA6C73-C250-5385-79D8-A23A434A4ECA}"/>
              </a:ext>
            </a:extLst>
          </p:cNvPr>
          <p:cNvSpPr txBox="1"/>
          <p:nvPr/>
        </p:nvSpPr>
        <p:spPr>
          <a:xfrm>
            <a:off x="-3" y="6211669"/>
            <a:ext cx="914400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1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154-155)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2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Young, Edward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Volume 3: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 172)</a:t>
            </a:r>
          </a:p>
        </p:txBody>
      </p:sp>
    </p:spTree>
    <p:extLst>
      <p:ext uri="{BB962C8B-B14F-4D97-AF65-F5344CB8AC3E}">
        <p14:creationId xmlns:p14="http://schemas.microsoft.com/office/powerpoint/2010/main" val="30147924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0"/>
            <a:ext cx="9144000" cy="101830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44:24b</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am the LORD, who made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everything</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alone</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stretched out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 sky</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 fashioned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 earth all by myself</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6" y="1113905"/>
            <a:ext cx="8706423" cy="5195455"/>
          </a:xfrm>
        </p:spPr>
        <p:txBody>
          <a:bodyPr>
            <a:normAutofit lnSpcReduction="10000"/>
          </a:bodyPr>
          <a:lstStyle/>
          <a:p>
            <a:r>
              <a:rPr lang="en-US" dirty="0">
                <a:effectLst>
                  <a:outerShdw blurRad="38100" dist="38100" dir="2700000" algn="tl">
                    <a:srgbClr val="000000"/>
                  </a:outerShdw>
                </a:effectLst>
              </a:rPr>
              <a:t>This verse declares that the LORD is the sole Creator of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everything</a:t>
            </a:r>
            <a:r>
              <a:rPr lang="en-US" dirty="0">
                <a:effectLst>
                  <a:outerShdw blurRad="38100" dist="38100" dir="2700000" algn="tl">
                    <a:srgbClr val="000000"/>
                  </a:outerShdw>
                </a:effectLst>
              </a:rPr>
              <a:t>” found in the cosmos –  animate or inanimate. </a:t>
            </a:r>
          </a:p>
          <a:p>
            <a:r>
              <a:rPr lang="en-US" dirty="0">
                <a:effectLst>
                  <a:outerShdw blurRad="38100" dist="38100" dir="2700000" algn="tl">
                    <a:srgbClr val="000000"/>
                  </a:outerShdw>
                </a:effectLst>
              </a:rPr>
              <a:t>He acted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alone</a:t>
            </a:r>
            <a:r>
              <a:rPr lang="en-US" dirty="0">
                <a:effectLst>
                  <a:outerShdw blurRad="38100" dist="38100" dir="2700000" algn="tl">
                    <a:srgbClr val="000000"/>
                  </a:outerShdw>
                </a:effectLst>
              </a:rPr>
              <a:t>” and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all by [himself]</a:t>
            </a:r>
            <a:r>
              <a:rPr lang="en-US" dirty="0">
                <a:effectLst>
                  <a:outerShdw blurRad="38100" dist="38100" dir="2700000" algn="tl">
                    <a:srgbClr val="000000"/>
                  </a:outerShdw>
                </a:effectLst>
              </a:rPr>
              <a:t>” when he made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sky</a:t>
            </a:r>
            <a:r>
              <a:rPr lang="en-US" dirty="0">
                <a:effectLst>
                  <a:outerShdw blurRad="38100" dist="38100" dir="2700000" algn="tl">
                    <a:srgbClr val="000000"/>
                  </a:outerShdw>
                </a:effectLst>
              </a:rPr>
              <a:t>” and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earth</a:t>
            </a:r>
            <a:r>
              <a:rPr lang="en-US" dirty="0">
                <a:effectLst>
                  <a:outerShdw blurRad="38100" dist="38100" dir="2700000" algn="tl">
                    <a:srgbClr val="000000"/>
                  </a:outerShdw>
                </a:effectLst>
              </a:rPr>
              <a:t>”, which combine to form the standard Hebrew description of the universe (cf. 40:12; 44:23). </a:t>
            </a:r>
          </a:p>
          <a:p>
            <a:r>
              <a:rPr lang="en-US" dirty="0">
                <a:effectLst>
                  <a:outerShdw blurRad="38100" dist="38100" dir="2700000" algn="tl">
                    <a:srgbClr val="000000"/>
                  </a:outerShdw>
                </a:effectLst>
              </a:rPr>
              <a:t>The analogy of erecting a tent is used to describe creation, with the LORD  “stretching out” the heavens as tent fabric above the earth and “spreading out” the earth as the base (cf. 40:22; 42:5). </a:t>
            </a:r>
          </a:p>
        </p:txBody>
      </p:sp>
      <p:sp>
        <p:nvSpPr>
          <p:cNvPr id="2" name="TextBox 1">
            <a:extLst>
              <a:ext uri="{FF2B5EF4-FFF2-40B4-BE49-F238E27FC236}">
                <a16:creationId xmlns:a16="http://schemas.microsoft.com/office/drawing/2014/main" id="{7ECA6C73-C250-5385-79D8-A23A434A4ECA}"/>
              </a:ext>
            </a:extLst>
          </p:cNvPr>
          <p:cNvSpPr txBox="1"/>
          <p:nvPr/>
        </p:nvSpPr>
        <p:spPr>
          <a:xfrm>
            <a:off x="-3" y="6488663"/>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154-155)</a:t>
            </a:r>
          </a:p>
        </p:txBody>
      </p:sp>
    </p:spTree>
    <p:extLst>
      <p:ext uri="{BB962C8B-B14F-4D97-AF65-F5344CB8AC3E}">
        <p14:creationId xmlns:p14="http://schemas.microsoft.com/office/powerpoint/2010/main" val="52030720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01830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44:</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25</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 frustrates the omens of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 empty talkers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and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humiliates</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omen readers, who overturns the counsel of the wise men and makes their advice seem foolish…</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6" y="1113904"/>
            <a:ext cx="8706423" cy="5407431"/>
          </a:xfrm>
        </p:spPr>
        <p:txBody>
          <a:bodyPr>
            <a:normAutofit lnSpcReduction="10000"/>
          </a:bodyPr>
          <a:lstStyle/>
          <a:p>
            <a:r>
              <a:rPr lang="en-US" sz="3600" dirty="0">
                <a:effectLst>
                  <a:outerShdw blurRad="38100" dist="38100" dir="2700000" algn="tl">
                    <a:srgbClr val="000000"/>
                  </a:outerShdw>
                </a:effectLst>
              </a:rPr>
              <a:t>Here we see the LORD’s ongoing providential activity, particularly in relation to </a:t>
            </a:r>
            <a:r>
              <a:rPr lang="en-US" sz="3600" b="1" i="1" dirty="0">
                <a:effectLst>
                  <a:outerShdw blurRad="38100" dist="38100" dir="2700000" algn="tl">
                    <a:srgbClr val="000000"/>
                  </a:outerShdw>
                </a:effectLst>
              </a:rPr>
              <a:t>knowledge and wisdom</a:t>
            </a:r>
            <a:r>
              <a:rPr lang="en-US" sz="3600" dirty="0">
                <a:effectLst>
                  <a:outerShdw blurRad="38100" dist="38100" dir="2700000" algn="tl">
                    <a:srgbClr val="000000"/>
                  </a:outerShdw>
                </a:effectLst>
              </a:rPr>
              <a:t>.</a:t>
            </a:r>
          </a:p>
          <a:p>
            <a:r>
              <a:rPr lang="en-US" sz="3600" dirty="0">
                <a:effectLst>
                  <a:outerShdw blurRad="38100" dist="38100" dir="2700000" algn="tl">
                    <a:srgbClr val="000000"/>
                  </a:outerShdw>
                </a:effectLst>
              </a:rPr>
              <a:t>There are </a:t>
            </a:r>
            <a:r>
              <a:rPr lang="en-US" sz="3600" b="1" i="1" dirty="0">
                <a:effectLst>
                  <a:outerShdw blurRad="38100" dist="38100" dir="2700000" algn="tl">
                    <a:srgbClr val="000000"/>
                  </a:outerShdw>
                </a:effectLst>
              </a:rPr>
              <a:t>two</a:t>
            </a:r>
            <a:r>
              <a:rPr lang="en-US" sz="3600" dirty="0">
                <a:effectLst>
                  <a:outerShdw blurRad="38100" dist="38100" dir="2700000" algn="tl">
                    <a:srgbClr val="000000"/>
                  </a:outerShdw>
                </a:effectLst>
              </a:rPr>
              <a:t> groups mentioned here who are unable to compete with divine wisdom that comes from the LORD </a:t>
            </a:r>
            <a:r>
              <a:rPr lang="en-US" sz="3600" b="1" i="1" dirty="0">
                <a:effectLst>
                  <a:outerShdw blurRad="38100" dist="38100" dir="2700000" algn="tl">
                    <a:srgbClr val="000000"/>
                  </a:outerShdw>
                </a:effectLst>
              </a:rPr>
              <a:t>alone</a:t>
            </a:r>
            <a:r>
              <a:rPr lang="en-US" sz="3600" dirty="0">
                <a:effectLst>
                  <a:outerShdw blurRad="38100" dist="38100" dir="2700000" algn="tl">
                    <a:srgbClr val="000000"/>
                  </a:outerShdw>
                </a:effectLst>
              </a:rPr>
              <a:t>:</a:t>
            </a:r>
          </a:p>
          <a:p>
            <a:r>
              <a:rPr lang="en-US" sz="3600" dirty="0">
                <a:effectLst>
                  <a:outerShdw blurRad="38100" dist="38100" dir="2700000" algn="tl">
                    <a:srgbClr val="000000"/>
                  </a:outerShdw>
                </a:effectLst>
              </a:rPr>
              <a:t>The </a:t>
            </a:r>
            <a:r>
              <a:rPr lang="en-US" sz="3600" b="1" i="1" dirty="0">
                <a:effectLst>
                  <a:outerShdw blurRad="38100" dist="38100" dir="2700000" algn="tl">
                    <a:srgbClr val="000000"/>
                  </a:outerShdw>
                </a:effectLst>
              </a:rPr>
              <a:t>first</a:t>
            </a:r>
            <a:r>
              <a:rPr lang="en-US" sz="3600" dirty="0">
                <a:effectLst>
                  <a:outerShdw blurRad="38100" dist="38100" dir="2700000" algn="tl">
                    <a:srgbClr val="000000"/>
                  </a:outerShdw>
                </a:effectLst>
              </a:rPr>
              <a:t> group is referred to here as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empty talkers</a:t>
            </a:r>
            <a:r>
              <a:rPr lang="en-US" sz="3600" dirty="0">
                <a:effectLst>
                  <a:outerShdw blurRad="38100" dist="38100" dir="2700000" algn="tl">
                    <a:srgbClr val="000000"/>
                  </a:outerShdw>
                </a:effectLst>
              </a:rPr>
              <a:t>”. </a:t>
            </a:r>
          </a:p>
          <a:p>
            <a:r>
              <a:rPr lang="en-US" sz="3600" dirty="0">
                <a:effectLst>
                  <a:outerShdw blurRad="38100" dist="38100" dir="2700000" algn="tl">
                    <a:srgbClr val="000000"/>
                  </a:outerShdw>
                </a:effectLst>
              </a:rPr>
              <a:t>This group fails to live up to their claims because the LORD continually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humiliates</a:t>
            </a:r>
            <a:r>
              <a:rPr lang="en-US" sz="3600" dirty="0">
                <a:effectLst>
                  <a:outerShdw blurRad="38100" dist="38100" dir="2700000" algn="tl">
                    <a:srgbClr val="000000"/>
                  </a:outerShdw>
                </a:effectLst>
              </a:rPr>
              <a:t>” them. </a:t>
            </a:r>
          </a:p>
        </p:txBody>
      </p:sp>
      <p:sp>
        <p:nvSpPr>
          <p:cNvPr id="2" name="TextBox 1">
            <a:extLst>
              <a:ext uri="{FF2B5EF4-FFF2-40B4-BE49-F238E27FC236}">
                <a16:creationId xmlns:a16="http://schemas.microsoft.com/office/drawing/2014/main" id="{7ECA6C73-C250-5385-79D8-A23A434A4ECA}"/>
              </a:ext>
            </a:extLst>
          </p:cNvPr>
          <p:cNvSpPr txBox="1"/>
          <p:nvPr/>
        </p:nvSpPr>
        <p:spPr>
          <a:xfrm>
            <a:off x="-3" y="6488663"/>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155–156)</a:t>
            </a:r>
          </a:p>
        </p:txBody>
      </p:sp>
    </p:spTree>
    <p:extLst>
      <p:ext uri="{BB962C8B-B14F-4D97-AF65-F5344CB8AC3E}">
        <p14:creationId xmlns:p14="http://schemas.microsoft.com/office/powerpoint/2010/main" val="411223868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01830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44:</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25</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 frustrates the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omens</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of the empty talkers and humiliates the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omen readers</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 overturns the counsel of the wise men and makes their advice seem foolish…</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6" y="1113904"/>
            <a:ext cx="8706423" cy="5407431"/>
          </a:xfrm>
        </p:spPr>
        <p:txBody>
          <a:bodyPr>
            <a:normAutofit fontScale="92500" lnSpcReduction="20000"/>
          </a:bodyPr>
          <a:lstStyle/>
          <a:p>
            <a:r>
              <a:rPr lang="en-US" sz="3600" dirty="0">
                <a:effectLst>
                  <a:outerShdw blurRad="38100" dist="38100" dir="2700000" algn="tl">
                    <a:srgbClr val="000000"/>
                  </a:outerShdw>
                </a:effectLst>
              </a:rPr>
              <a:t>This group would include the pagan priests who issued oracles, as well as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omen readers</a:t>
            </a:r>
            <a:r>
              <a:rPr lang="en-US" sz="3600" dirty="0">
                <a:effectLst>
                  <a:outerShdw blurRad="38100" dist="38100" dir="2700000" algn="tl">
                    <a:srgbClr val="000000"/>
                  </a:outerShdw>
                </a:effectLst>
              </a:rPr>
              <a:t>” who try to authenticate their claims on the basis of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omens</a:t>
            </a:r>
            <a:r>
              <a:rPr lang="en-US" sz="3600" dirty="0">
                <a:effectLst>
                  <a:outerShdw blurRad="38100" dist="38100" dir="2700000" algn="tl">
                    <a:srgbClr val="000000"/>
                  </a:outerShdw>
                </a:effectLst>
              </a:rPr>
              <a:t>”.</a:t>
            </a:r>
          </a:p>
          <a:p>
            <a:r>
              <a:rPr lang="en-US" sz="3600" dirty="0">
                <a:effectLst>
                  <a:outerShdw blurRad="38100" dist="38100" dir="2700000" algn="tl">
                    <a:srgbClr val="000000"/>
                  </a:outerShdw>
                </a:effectLst>
              </a:rPr>
              <a:t>In Babylon this often involved astrology –  interpreting heavenly phenomena in order to predict the future.</a:t>
            </a:r>
          </a:p>
          <a:p>
            <a:r>
              <a:rPr lang="en-US" sz="3600" dirty="0">
                <a:effectLst>
                  <a:outerShdw blurRad="38100" dist="38100" dir="2700000" algn="tl">
                    <a:srgbClr val="000000"/>
                  </a:outerShdw>
                </a:effectLst>
              </a:rPr>
              <a:t>Sometimes it involved seeking omens in a religious ritual. </a:t>
            </a:r>
          </a:p>
          <a:p>
            <a:r>
              <a:rPr lang="en-US" sz="3600" dirty="0">
                <a:effectLst>
                  <a:outerShdw blurRad="38100" dist="38100" dir="2700000" algn="tl">
                    <a:srgbClr val="000000"/>
                  </a:outerShdw>
                </a:effectLst>
              </a:rPr>
              <a:t>For example, a question would be whispered in the ear of an animal and, after it was sacrificed, its entrails, particularly its liver, would be examined to find the answer using an elaborate set of instructions. </a:t>
            </a:r>
          </a:p>
        </p:txBody>
      </p:sp>
      <p:sp>
        <p:nvSpPr>
          <p:cNvPr id="2" name="TextBox 1">
            <a:extLst>
              <a:ext uri="{FF2B5EF4-FFF2-40B4-BE49-F238E27FC236}">
                <a16:creationId xmlns:a16="http://schemas.microsoft.com/office/drawing/2014/main" id="{7ECA6C73-C250-5385-79D8-A23A434A4ECA}"/>
              </a:ext>
            </a:extLst>
          </p:cNvPr>
          <p:cNvSpPr txBox="1"/>
          <p:nvPr/>
        </p:nvSpPr>
        <p:spPr>
          <a:xfrm>
            <a:off x="-3" y="6488663"/>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155–156)</a:t>
            </a:r>
          </a:p>
        </p:txBody>
      </p:sp>
    </p:spTree>
    <p:extLst>
      <p:ext uri="{BB962C8B-B14F-4D97-AF65-F5344CB8AC3E}">
        <p14:creationId xmlns:p14="http://schemas.microsoft.com/office/powerpoint/2010/main" val="147702599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01830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44:</a:t>
            </a: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25</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 frustrates the omens of the empty talkers and humiliates the omen readers, who overturns the counsel of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 wise men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and makes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their advice seem foolish</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6" y="1113905"/>
            <a:ext cx="8706423" cy="5195455"/>
          </a:xfrm>
        </p:spPr>
        <p:txBody>
          <a:bodyPr>
            <a:normAutofit fontScale="92500" lnSpcReduction="20000"/>
          </a:bodyPr>
          <a:lstStyle/>
          <a:p>
            <a:r>
              <a:rPr lang="en-US" dirty="0">
                <a:effectLst>
                  <a:outerShdw blurRad="38100" dist="38100" dir="2700000" algn="tl">
                    <a:srgbClr val="000000"/>
                  </a:outerShdw>
                </a:effectLst>
              </a:rPr>
              <a:t>The second group described here are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wise men</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Those in this group made </a:t>
            </a:r>
            <a:r>
              <a:rPr lang="en-US" b="1" i="1" dirty="0">
                <a:effectLst>
                  <a:outerShdw blurRad="38100" dist="38100" dir="2700000" algn="tl">
                    <a:srgbClr val="000000"/>
                  </a:outerShdw>
                </a:effectLst>
              </a:rPr>
              <a:t>no</a:t>
            </a:r>
            <a:r>
              <a:rPr lang="en-US" dirty="0">
                <a:effectLst>
                  <a:outerShdw blurRad="38100" dist="38100" dir="2700000" algn="tl">
                    <a:srgbClr val="000000"/>
                  </a:outerShdw>
                </a:effectLst>
              </a:rPr>
              <a:t> claim to supernatural revelation or ability to read the stars. </a:t>
            </a:r>
          </a:p>
          <a:p>
            <a:r>
              <a:rPr lang="en-US" dirty="0">
                <a:effectLst>
                  <a:outerShdw blurRad="38100" dist="38100" dir="2700000" algn="tl">
                    <a:srgbClr val="000000"/>
                  </a:outerShdw>
                </a:effectLst>
              </a:rPr>
              <a:t>They proceeded on the basis of observing human conduct and recalling precedents, so that they could predict and formulate their advice. </a:t>
            </a:r>
          </a:p>
          <a:p>
            <a:r>
              <a:rPr lang="en-US" dirty="0">
                <a:effectLst>
                  <a:outerShdw blurRad="38100" dist="38100" dir="2700000" algn="tl">
                    <a:srgbClr val="000000"/>
                  </a:outerShdw>
                </a:effectLst>
              </a:rPr>
              <a:t>They were liable to fail – though they did not </a:t>
            </a:r>
            <a:r>
              <a:rPr lang="en-US" b="1" i="1" dirty="0">
                <a:effectLst>
                  <a:outerShdw blurRad="38100" dist="38100" dir="2700000" algn="tl">
                    <a:srgbClr val="000000"/>
                  </a:outerShdw>
                </a:effectLst>
              </a:rPr>
              <a:t>always</a:t>
            </a:r>
            <a:r>
              <a:rPr lang="en-US" dirty="0">
                <a:effectLst>
                  <a:outerShdw blurRad="38100" dist="38100" dir="2700000" algn="tl">
                    <a:srgbClr val="000000"/>
                  </a:outerShdw>
                </a:effectLst>
              </a:rPr>
              <a:t> do so – because they were unable to discern the LORD’s ultimate purpose in shaping human history. </a:t>
            </a:r>
          </a:p>
          <a:p>
            <a:r>
              <a:rPr lang="en-US" dirty="0">
                <a:effectLst>
                  <a:outerShdw blurRad="38100" dist="38100" dir="2700000" algn="tl">
                    <a:srgbClr val="000000"/>
                  </a:outerShdw>
                </a:effectLst>
              </a:rPr>
              <a:t>Nor could their wisdom deal with situations that were </a:t>
            </a:r>
            <a:r>
              <a:rPr lang="en-US" b="1" i="1" dirty="0">
                <a:effectLst>
                  <a:outerShdw blurRad="38100" dist="38100" dir="2700000" algn="tl">
                    <a:srgbClr val="000000"/>
                  </a:outerShdw>
                </a:effectLst>
              </a:rPr>
              <a:t>unique</a:t>
            </a:r>
            <a:r>
              <a:rPr lang="en-US" dirty="0">
                <a:effectLst>
                  <a:outerShdw blurRad="38100" dist="38100" dir="2700000" algn="tl">
                    <a:srgbClr val="000000"/>
                  </a:outerShdw>
                </a:effectLst>
              </a:rPr>
              <a:t>, for they could only make their projections on the basis of previous patterns of events, whereas the LORD can shape outcomes that are completely new, and so make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their advice seem foolish</a:t>
            </a:r>
            <a:r>
              <a:rPr lang="en-US" dirty="0">
                <a:effectLst>
                  <a:outerShdw blurRad="38100" dist="38100" dir="2700000" algn="tl">
                    <a:srgbClr val="000000"/>
                  </a:outerShdw>
                </a:effectLst>
              </a:rPr>
              <a:t>”.</a:t>
            </a:r>
          </a:p>
        </p:txBody>
      </p:sp>
      <p:sp>
        <p:nvSpPr>
          <p:cNvPr id="2" name="TextBox 1">
            <a:extLst>
              <a:ext uri="{FF2B5EF4-FFF2-40B4-BE49-F238E27FC236}">
                <a16:creationId xmlns:a16="http://schemas.microsoft.com/office/drawing/2014/main" id="{7ECA6C73-C250-5385-79D8-A23A434A4ECA}"/>
              </a:ext>
            </a:extLst>
          </p:cNvPr>
          <p:cNvSpPr txBox="1"/>
          <p:nvPr/>
        </p:nvSpPr>
        <p:spPr>
          <a:xfrm>
            <a:off x="-3" y="6488663"/>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155–156)</a:t>
            </a:r>
          </a:p>
        </p:txBody>
      </p:sp>
    </p:spTree>
    <p:extLst>
      <p:ext uri="{BB962C8B-B14F-4D97-AF65-F5344CB8AC3E}">
        <p14:creationId xmlns:p14="http://schemas.microsoft.com/office/powerpoint/2010/main" val="318053649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188312</TotalTime>
  <Words>4256</Words>
  <Application>Microsoft Office PowerPoint</Application>
  <PresentationFormat>On-screen Show (4:3)</PresentationFormat>
  <Paragraphs>179</Paragraphs>
  <Slides>32</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32</vt:i4>
      </vt:variant>
    </vt:vector>
  </HeadingPairs>
  <TitlesOfParts>
    <vt:vector size="39" baseType="lpstr">
      <vt:lpstr>Arial</vt:lpstr>
      <vt:lpstr>Calibri</vt:lpstr>
      <vt:lpstr>Calibri Light</vt:lpstr>
      <vt:lpstr>Cambria</vt:lpstr>
      <vt:lpstr>Century Gothic</vt:lpstr>
      <vt:lpstr>Office Theme</vt:lpstr>
      <vt:lpstr>2_Office Theme</vt:lpstr>
      <vt:lpstr>Highlights     From the  Book of  Isaiah</vt:lpstr>
      <vt:lpstr>The God Who Does All These Things  (44:24 – 45:7)</vt:lpstr>
      <vt:lpstr>The God Who Does All These Things  (44:24 – 45:7)</vt:lpstr>
      <vt:lpstr>The God Who Does All These Things (44:24-28)</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God Uses Cyrus to Deliver His People (45:1-6)</vt:lpstr>
      <vt:lpstr>God Uses Cyrus to Deliver His People (45:1-6)</vt:lpstr>
      <vt:lpstr>God Uses Cyrus to Deliver His People (45:1-6)</vt:lpstr>
      <vt:lpstr>God Uses Cyrus to Deliver His People (45:1-6)</vt:lpstr>
      <vt:lpstr>God Uses Cyrus to Deliver His People (45:1-6)</vt:lpstr>
      <vt:lpstr>God Uses Cyrus to Deliver His People (45:1-6)</vt:lpstr>
      <vt:lpstr>The God Who Does All These Things (45:7)</vt:lpstr>
      <vt:lpstr>The God Who Does All These Things (45:7)</vt:lpstr>
      <vt:lpstr>God Has Sovereignly Ordained All Things – Whether  They Be Good or Bad (45:7)</vt:lpstr>
      <vt:lpstr>Some Examples of God Ordaining Evil Acts</vt:lpstr>
      <vt:lpstr>How Can a Holy God Ordain Acts of Evil?</vt:lpstr>
      <vt:lpstr>How Can a Holy God Ordain Acts of Evil?</vt:lpstr>
      <vt:lpstr>How Can a Holy God Ordain Acts of Evil?</vt:lpstr>
      <vt:lpstr>Next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2532</cp:revision>
  <cp:lastPrinted>2024-01-07T14:58:58Z</cp:lastPrinted>
  <dcterms:created xsi:type="dcterms:W3CDTF">2022-12-04T03:23:23Z</dcterms:created>
  <dcterms:modified xsi:type="dcterms:W3CDTF">2024-01-07T15:00:27Z</dcterms:modified>
</cp:coreProperties>
</file>