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32"/>
  </p:notesMasterIdLst>
  <p:handoutMasterIdLst>
    <p:handoutMasterId r:id="rId33"/>
  </p:handoutMasterIdLst>
  <p:sldIdLst>
    <p:sldId id="4732" r:id="rId3"/>
    <p:sldId id="4733" r:id="rId4"/>
    <p:sldId id="4737" r:id="rId5"/>
    <p:sldId id="4735" r:id="rId6"/>
    <p:sldId id="4738" r:id="rId7"/>
    <p:sldId id="4739" r:id="rId8"/>
    <p:sldId id="4740" r:id="rId9"/>
    <p:sldId id="4741" r:id="rId10"/>
    <p:sldId id="4743" r:id="rId11"/>
    <p:sldId id="4742" r:id="rId12"/>
    <p:sldId id="4744" r:id="rId13"/>
    <p:sldId id="4745" r:id="rId14"/>
    <p:sldId id="4752" r:id="rId15"/>
    <p:sldId id="4751" r:id="rId16"/>
    <p:sldId id="3975" r:id="rId17"/>
    <p:sldId id="4754" r:id="rId18"/>
    <p:sldId id="4006" r:id="rId19"/>
    <p:sldId id="4755" r:id="rId20"/>
    <p:sldId id="4763" r:id="rId21"/>
    <p:sldId id="4756" r:id="rId22"/>
    <p:sldId id="4757" r:id="rId23"/>
    <p:sldId id="4765" r:id="rId24"/>
    <p:sldId id="4766" r:id="rId25"/>
    <p:sldId id="4767" r:id="rId26"/>
    <p:sldId id="4768" r:id="rId27"/>
    <p:sldId id="4747" r:id="rId28"/>
    <p:sldId id="4748" r:id="rId29"/>
    <p:sldId id="4749" r:id="rId30"/>
    <p:sldId id="4769" r:id="rId31"/>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4B183"/>
    <a:srgbClr val="9999FF"/>
    <a:srgbClr val="000066"/>
    <a:srgbClr val="333399"/>
    <a:srgbClr val="6600FF"/>
    <a:srgbClr val="6600CC"/>
    <a:srgbClr val="0000FF"/>
    <a:srgbClr val="FFF4E7"/>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67" autoAdjust="0"/>
    <p:restoredTop sz="94636" autoAdjust="0"/>
  </p:normalViewPr>
  <p:slideViewPr>
    <p:cSldViewPr snapToGrid="0">
      <p:cViewPr varScale="1">
        <p:scale>
          <a:sx n="153" d="100"/>
          <a:sy n="153" d="100"/>
        </p:scale>
        <p:origin x="556" y="104"/>
      </p:cViewPr>
      <p:guideLst/>
    </p:cSldViewPr>
  </p:slideViewPr>
  <p:notesTextViewPr>
    <p:cViewPr>
      <p:scale>
        <a:sx n="1" d="1"/>
        <a:sy n="1" d="1"/>
      </p:scale>
      <p:origin x="0" y="0"/>
    </p:cViewPr>
  </p:notesTextViewPr>
  <p:sorterViewPr>
    <p:cViewPr>
      <p:scale>
        <a:sx n="100" d="100"/>
        <a:sy n="100" d="100"/>
      </p:scale>
      <p:origin x="0" y="-47284"/>
    </p:cViewPr>
  </p:sorter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1/10/2024</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1/10/2024</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58925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88284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460173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4488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527555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613952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1/10/2024</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1/10/2024</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1/10/2024</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1/10/2024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1/10/2024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1/10/2024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1/10/2024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1/10/2024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1/10/2024</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1/10/2024</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1/10/2024</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1/10/2024</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1/10/2024</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1/10/2024</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1/10/2024</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1/10/2024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17.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C42644EB-3F5F-EA2D-2D0C-28D56C902C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54AB2C89-0599-CA33-72B1-16350A6720C9}"/>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D7E56C7F-388E-A031-CB9B-C90A23AC59B5}"/>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EBD4CB24-A0F0-4E6E-D4A2-DE300945CBE9}"/>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19315284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404846"/>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45:11</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This is what the LORD says, the Holy One of Israel, the one who formed him, concerning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things to come</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“How dare you question me about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my children</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How dare you tell me what to do with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 work of my own hands</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165100" y="1654233"/>
            <a:ext cx="8695268" cy="4834436"/>
          </a:xfrm>
        </p:spPr>
        <p:txBody>
          <a:bodyPr>
            <a:normAutofit fontScale="92500" lnSpcReduction="20000"/>
          </a:bodyPr>
          <a:lstStyle/>
          <a:p>
            <a:r>
              <a:rPr lang="en-US" dirty="0">
                <a:effectLst>
                  <a:outerShdw blurRad="38100" dist="38100" dir="2700000" algn="tl">
                    <a:srgbClr val="000000"/>
                  </a:outerShdw>
                </a:effectLst>
              </a:rPr>
              <a:t>The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things to come</a:t>
            </a:r>
            <a:r>
              <a:rPr lang="en-US" dirty="0">
                <a:effectLst>
                  <a:outerShdw blurRad="38100" dist="38100" dir="2700000" algn="tl">
                    <a:srgbClr val="000000"/>
                  </a:outerShdw>
                </a:effectLst>
              </a:rPr>
              <a:t>” are the events that the LORD plans to bring about when he rescues them by means of Cyrus.</a:t>
            </a:r>
          </a:p>
          <a:p>
            <a:r>
              <a:rPr lang="en-US" dirty="0">
                <a:effectLst>
                  <a:outerShdw blurRad="38100" dist="38100" dir="2700000" algn="tl">
                    <a:srgbClr val="000000"/>
                  </a:outerShdw>
                </a:effectLst>
              </a:rPr>
              <a: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my children</a:t>
            </a:r>
            <a:r>
              <a:rPr lang="en-US" dirty="0">
                <a:effectLst>
                  <a:outerShdw blurRad="38100" dist="38100" dir="2700000" algn="tl">
                    <a:srgbClr val="000000"/>
                  </a:outerShdw>
                </a:effectLst>
              </a:rPr>
              <a:t>” and </a:t>
            </a:r>
            <a:r>
              <a:rPr lang="en-US" b="1" dirty="0">
                <a:effectLst>
                  <a:outerShdw blurRad="38100" dist="38100" dir="2700000" algn="tl">
                    <a:srgbClr val="000000"/>
                  </a:outerShdw>
                </a:effectLst>
              </a:rPr>
              <a: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work of my own hands</a:t>
            </a:r>
            <a:r>
              <a:rPr lang="en-US" b="1" dirty="0">
                <a:effectLst>
                  <a:outerShdw blurRad="38100" dist="38100" dir="2700000" algn="tl">
                    <a:srgbClr val="000000"/>
                  </a:outerShdw>
                </a:effectLst>
              </a:rPr>
              <a:t>”</a:t>
            </a:r>
            <a:r>
              <a:rPr lang="en-US" dirty="0">
                <a:effectLst>
                  <a:outerShdw blurRad="38100" dist="38100" dir="2700000" algn="tl">
                    <a:srgbClr val="000000"/>
                  </a:outerShdw>
                </a:effectLst>
              </a:rPr>
              <a:t> refer to the two illustrations of parent and potter given in the previous two verses. </a:t>
            </a:r>
          </a:p>
          <a:p>
            <a:r>
              <a:rPr lang="en-US" dirty="0">
                <a:effectLst>
                  <a:outerShdw blurRad="38100" dist="38100" dir="2700000" algn="tl">
                    <a:srgbClr val="000000"/>
                  </a:outerShdw>
                </a:effectLst>
              </a:rPr>
              <a:t>To question the Lord about his actions is as </a:t>
            </a:r>
            <a:r>
              <a:rPr lang="en-US" b="1" i="1" dirty="0">
                <a:effectLst>
                  <a:outerShdw blurRad="38100" dist="38100" dir="2700000" algn="tl">
                    <a:srgbClr val="000000"/>
                  </a:outerShdw>
                </a:effectLst>
              </a:rPr>
              <a:t>impossible</a:t>
            </a:r>
            <a:r>
              <a:rPr lang="en-US" dirty="0">
                <a:effectLst>
                  <a:outerShdw blurRad="38100" dist="38100" dir="2700000" algn="tl">
                    <a:srgbClr val="000000"/>
                  </a:outerShdw>
                </a:effectLst>
              </a:rPr>
              <a:t> as the one and as </a:t>
            </a:r>
            <a:r>
              <a:rPr lang="en-US" b="1" i="1" dirty="0">
                <a:effectLst>
                  <a:outerShdw blurRad="38100" dist="38100" dir="2700000" algn="tl">
                    <a:srgbClr val="000000"/>
                  </a:outerShdw>
                </a:effectLst>
              </a:rPr>
              <a:t>improper</a:t>
            </a:r>
            <a:r>
              <a:rPr lang="en-US" dirty="0">
                <a:effectLst>
                  <a:outerShdw blurRad="38100" dist="38100" dir="2700000" algn="tl">
                    <a:srgbClr val="000000"/>
                  </a:outerShdw>
                </a:effectLst>
              </a:rPr>
              <a:t> as the other. </a:t>
            </a:r>
          </a:p>
          <a:p>
            <a:r>
              <a:rPr lang="en-US" dirty="0">
                <a:effectLst>
                  <a:outerShdw blurRad="38100" dist="38100" dir="2700000" algn="tl">
                    <a:srgbClr val="000000"/>
                  </a:outerShdw>
                </a:effectLst>
              </a:rPr>
              <a:t>In essence, this is a </a:t>
            </a:r>
            <a:r>
              <a:rPr lang="en-US" b="1" i="1" dirty="0">
                <a:effectLst>
                  <a:outerShdw blurRad="38100" dist="38100" dir="2700000" algn="tl">
                    <a:srgbClr val="000000"/>
                  </a:outerShdw>
                </a:effectLst>
              </a:rPr>
              <a:t>rebuke</a:t>
            </a:r>
            <a:r>
              <a:rPr lang="en-US" dirty="0">
                <a:effectLst>
                  <a:outerShdw blurRad="38100" dist="38100" dir="2700000" algn="tl">
                    <a:srgbClr val="000000"/>
                  </a:outerShdw>
                </a:effectLst>
              </a:rPr>
              <a:t> from the LORD that says, “Know your place and mind your own business!” </a:t>
            </a:r>
          </a:p>
          <a:p>
            <a:r>
              <a:rPr lang="en-US" dirty="0">
                <a:effectLst>
                  <a:outerShdw blurRad="38100" dist="38100" dir="2700000" algn="tl">
                    <a:srgbClr val="000000"/>
                  </a:outerShdw>
                </a:effectLst>
              </a:rPr>
              <a:t>Nevertheless there is </a:t>
            </a:r>
            <a:r>
              <a:rPr lang="en-US" b="1" i="1" dirty="0">
                <a:effectLst>
                  <a:outerShdw blurRad="38100" dist="38100" dir="2700000" algn="tl">
                    <a:srgbClr val="000000"/>
                  </a:outerShdw>
                </a:effectLst>
              </a:rPr>
              <a:t>comfort</a:t>
            </a:r>
            <a:r>
              <a:rPr lang="en-US" dirty="0">
                <a:effectLst>
                  <a:outerShdw blurRad="38100" dist="38100" dir="2700000" algn="tl">
                    <a:srgbClr val="000000"/>
                  </a:outerShdw>
                </a:effectLst>
              </a:rPr>
              <a:t> to be found in this rebuke: Their proper place is to rest securely in the sovereign care of their God.</a:t>
            </a:r>
          </a:p>
        </p:txBody>
      </p:sp>
      <p:sp>
        <p:nvSpPr>
          <p:cNvPr id="2" name="TextBox 1">
            <a:extLst>
              <a:ext uri="{FF2B5EF4-FFF2-40B4-BE49-F238E27FC236}">
                <a16:creationId xmlns:a16="http://schemas.microsoft.com/office/drawing/2014/main" id="{7ECA6C73-C250-5385-79D8-A23A434A4ECA}"/>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Motyer, J. Alec.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The Prophecy of Isaiah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 362)</a:t>
            </a:r>
          </a:p>
        </p:txBody>
      </p:sp>
    </p:spTree>
    <p:extLst>
      <p:ext uri="{BB962C8B-B14F-4D97-AF65-F5344CB8AC3E}">
        <p14:creationId xmlns:p14="http://schemas.microsoft.com/office/powerpoint/2010/main" val="8138081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4"/>
            <a:ext cx="9144000" cy="112221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45:12</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made the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earth</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created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 people who live on it</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It was me – my hands stretched out the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sky</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I give orders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to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all the heavenly lights</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165100" y="1213658"/>
            <a:ext cx="8791864" cy="5353397"/>
          </a:xfrm>
        </p:spPr>
        <p:txBody>
          <a:bodyPr>
            <a:normAutofit fontScale="92500" lnSpcReduction="20000"/>
          </a:bodyPr>
          <a:lstStyle/>
          <a:p>
            <a:r>
              <a:rPr lang="en-US" dirty="0">
                <a:effectLst>
                  <a:outerShdw blurRad="38100" dist="38100" dir="2700000" algn="tl">
                    <a:srgbClr val="000000"/>
                  </a:outerShdw>
                </a:effectLst>
              </a:rPr>
              <a:t>To illustrate the utter absurdity of mere creatures questioning the things the LORD does, the people are reminded of the LORD’s sovereign and absolute power as Creator of the universe: the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earth</a:t>
            </a:r>
            <a:r>
              <a:rPr lang="en-US" dirty="0">
                <a:effectLst>
                  <a:outerShdw blurRad="38100" dist="38100" dir="2700000" algn="tl">
                    <a:srgbClr val="000000"/>
                  </a:outerShdw>
                </a:effectLst>
              </a:rPr>
              <a:t>” and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sky</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Reference to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people who live on [the earth]</a:t>
            </a:r>
            <a:r>
              <a:rPr lang="en-US" dirty="0">
                <a:effectLst>
                  <a:outerShdw blurRad="38100" dist="38100" dir="2700000" algn="tl">
                    <a:srgbClr val="000000"/>
                  </a:outerShdw>
                </a:effectLst>
              </a:rPr>
              <a:t>” reminds Israel that the scope of the LORD’s concern and authority is not limited to </a:t>
            </a:r>
            <a:r>
              <a:rPr lang="en-US" b="1" i="1" dirty="0">
                <a:effectLst>
                  <a:outerShdw blurRad="38100" dist="38100" dir="2700000" algn="tl">
                    <a:srgbClr val="000000"/>
                  </a:outerShdw>
                </a:effectLst>
              </a:rPr>
              <a:t>just</a:t>
            </a:r>
            <a:r>
              <a:rPr lang="en-US" dirty="0">
                <a:effectLst>
                  <a:outerShdw blurRad="38100" dist="38100" dir="2700000" algn="tl">
                    <a:srgbClr val="000000"/>
                  </a:outerShdw>
                </a:effectLst>
              </a:rPr>
              <a:t> </a:t>
            </a:r>
            <a:r>
              <a:rPr lang="en-US" b="1" i="1" dirty="0">
                <a:effectLst>
                  <a:outerShdw blurRad="38100" dist="38100" dir="2700000" algn="tl">
                    <a:srgbClr val="000000"/>
                  </a:outerShdw>
                </a:effectLst>
              </a:rPr>
              <a:t>their</a:t>
            </a:r>
            <a:r>
              <a:rPr lang="en-US" dirty="0">
                <a:effectLst>
                  <a:outerShdw blurRad="38100" dist="38100" dir="2700000" algn="tl">
                    <a:srgbClr val="000000"/>
                  </a:outerShdw>
                </a:effectLst>
              </a:rPr>
              <a:t> nation. </a:t>
            </a:r>
          </a:p>
          <a:p>
            <a:r>
              <a:rPr lang="en-US" dirty="0">
                <a:effectLst>
                  <a:outerShdw blurRad="38100" dist="38100" dir="2700000" algn="tl">
                    <a:srgbClr val="000000"/>
                  </a:outerShdw>
                </a:effectLst>
              </a:rPr>
              <a: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give orders</a:t>
            </a:r>
            <a:r>
              <a:rPr lang="en-US" dirty="0">
                <a:effectLst>
                  <a:outerShdw blurRad="38100" dist="38100" dir="2700000" algn="tl">
                    <a:srgbClr val="000000"/>
                  </a:outerShdw>
                </a:effectLst>
              </a:rPr>
              <a:t>” reflects ironically on how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you tell me what to do</a:t>
            </a:r>
            <a:r>
              <a:rPr lang="en-US" dirty="0">
                <a:effectLst>
                  <a:outerShdw blurRad="38100" dist="38100" dir="2700000" algn="tl">
                    <a:srgbClr val="000000"/>
                  </a:outerShdw>
                </a:effectLst>
              </a:rPr>
              <a:t>” in the previous verse.</a:t>
            </a:r>
          </a:p>
          <a:p>
            <a:r>
              <a:rPr lang="en-US" dirty="0">
                <a:effectLst>
                  <a:outerShdw blurRad="38100" dist="38100" dir="2700000" algn="tl">
                    <a:srgbClr val="000000"/>
                  </a:outerShdw>
                </a:effectLst>
              </a:rPr>
              <a:t>Would they </a:t>
            </a:r>
            <a:r>
              <a:rPr lang="en-US" b="1" i="1" dirty="0">
                <a:effectLst>
                  <a:outerShdw blurRad="38100" dist="38100" dir="2700000" algn="tl">
                    <a:srgbClr val="000000"/>
                  </a:outerShdw>
                </a:effectLst>
              </a:rPr>
              <a:t>really</a:t>
            </a:r>
            <a:r>
              <a:rPr lang="en-US" dirty="0">
                <a:effectLst>
                  <a:outerShdw blurRad="38100" dist="38100" dir="2700000" algn="tl">
                    <a:srgbClr val="000000"/>
                  </a:outerShdw>
                </a:effectLst>
              </a:rPr>
              <a:t> presume to give orders to the one who effectively controls the myriad stars in the heavens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all the heavenly lights</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As Creator, it is his actions and intention which have given unity and cohesion to all that exists and all that occurs in the universe.</a:t>
            </a:r>
          </a:p>
        </p:txBody>
      </p:sp>
      <p:sp>
        <p:nvSpPr>
          <p:cNvPr id="2" name="TextBox 1">
            <a:extLst>
              <a:ext uri="{FF2B5EF4-FFF2-40B4-BE49-F238E27FC236}">
                <a16:creationId xmlns:a16="http://schemas.microsoft.com/office/drawing/2014/main" id="{7ECA6C73-C250-5385-79D8-A23A434A4ECA}"/>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173–174)</a:t>
            </a:r>
          </a:p>
        </p:txBody>
      </p:sp>
    </p:spTree>
    <p:extLst>
      <p:ext uri="{BB962C8B-B14F-4D97-AF65-F5344CB8AC3E}">
        <p14:creationId xmlns:p14="http://schemas.microsoft.com/office/powerpoint/2010/main" val="172077607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80402"/>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45:13</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It is me –</a:t>
            </a:r>
            <a:r>
              <a:rPr lang="en-US" sz="2400" b="0" i="1" u="none" strike="noStrike"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I stir him up </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and commission him; I will make all his ways level. He will rebuild my city; he will send my exiled people home, but not for a price or a bribe,” says the LORD of Heaven’s Armies.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165099" y="1338349"/>
            <a:ext cx="8895773" cy="5150319"/>
          </a:xfrm>
        </p:spPr>
        <p:txBody>
          <a:bodyPr>
            <a:normAutofit lnSpcReduction="10000"/>
          </a:bodyPr>
          <a:lstStyle/>
          <a:p>
            <a:r>
              <a:rPr lang="en-US" dirty="0">
                <a:effectLst>
                  <a:outerShdw blurRad="38100" dist="38100" dir="2700000" algn="tl">
                    <a:srgbClr val="000000"/>
                  </a:outerShdw>
                </a:effectLst>
              </a:rPr>
              <a:t>Moving from the general to the particular, the unqualified supremacy of the Creator extends into the realm of history, where there can be no doubt about his capacity to put into effect what he has determined to do. </a:t>
            </a:r>
          </a:p>
          <a:p>
            <a:r>
              <a:rPr lang="en-US" dirty="0">
                <a:effectLst>
                  <a:outerShdw blurRad="38100" dist="38100" dir="2700000" algn="tl">
                    <a:srgbClr val="000000"/>
                  </a:outerShdw>
                </a:effectLst>
              </a:rPr>
              <a: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 stir him up</a:t>
            </a:r>
            <a:r>
              <a:rPr lang="en-US" dirty="0">
                <a:effectLst>
                  <a:outerShdw blurRad="38100" dist="38100" dir="2700000" algn="tl">
                    <a:srgbClr val="000000"/>
                  </a:outerShdw>
                </a:effectLst>
              </a:rPr>
              <a:t>” – that is, Cyrus. </a:t>
            </a:r>
          </a:p>
          <a:p>
            <a:r>
              <a:rPr lang="en-US" dirty="0">
                <a:effectLst>
                  <a:outerShdw blurRad="38100" dist="38100" dir="2700000" algn="tl">
                    <a:srgbClr val="000000"/>
                  </a:outerShdw>
                </a:effectLst>
              </a:rPr>
              <a: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stir… up</a:t>
            </a:r>
            <a:r>
              <a:rPr lang="en-US" dirty="0">
                <a:effectLst>
                  <a:outerShdw blurRad="38100" dist="38100" dir="2700000" algn="tl">
                    <a:srgbClr val="000000"/>
                  </a:outerShdw>
                </a:effectLst>
              </a:rPr>
              <a:t>”, as from sleep, refers to the start of Cyrus’ career, which will come about through the LORD’s sovereign control. </a:t>
            </a:r>
          </a:p>
          <a:p>
            <a:r>
              <a:rPr lang="en-US" dirty="0">
                <a:effectLst>
                  <a:outerShdw blurRad="38100" dist="38100" dir="2700000" algn="tl">
                    <a:srgbClr val="000000"/>
                  </a:outerShdw>
                </a:effectLst>
              </a:rPr>
              <a:t>The LORD controls not </a:t>
            </a:r>
            <a:r>
              <a:rPr lang="en-US" b="1" i="1" dirty="0">
                <a:effectLst>
                  <a:outerShdw blurRad="38100" dist="38100" dir="2700000" algn="tl">
                    <a:srgbClr val="000000"/>
                  </a:outerShdw>
                </a:effectLst>
              </a:rPr>
              <a:t>just</a:t>
            </a:r>
            <a:r>
              <a:rPr lang="en-US" dirty="0">
                <a:effectLst>
                  <a:outerShdw blurRad="38100" dist="38100" dir="2700000" algn="tl">
                    <a:srgbClr val="000000"/>
                  </a:outerShdw>
                </a:effectLst>
              </a:rPr>
              <a:t> the </a:t>
            </a:r>
            <a:r>
              <a:rPr lang="en-US" b="1" i="1" dirty="0">
                <a:effectLst>
                  <a:outerShdw blurRad="38100" dist="38100" dir="2700000" algn="tl">
                    <a:srgbClr val="000000"/>
                  </a:outerShdw>
                </a:effectLst>
              </a:rPr>
              <a:t>broad sweep </a:t>
            </a:r>
            <a:r>
              <a:rPr lang="en-US" dirty="0">
                <a:effectLst>
                  <a:outerShdw blurRad="38100" dist="38100" dir="2700000" algn="tl">
                    <a:srgbClr val="000000"/>
                  </a:outerShdw>
                </a:effectLst>
              </a:rPr>
              <a:t>of history, but the </a:t>
            </a:r>
            <a:r>
              <a:rPr lang="en-US" b="1" i="1" dirty="0">
                <a:effectLst>
                  <a:outerShdw blurRad="38100" dist="38100" dir="2700000" algn="tl">
                    <a:srgbClr val="000000"/>
                  </a:outerShdw>
                </a:effectLst>
              </a:rPr>
              <a:t>detailed</a:t>
            </a:r>
            <a:r>
              <a:rPr lang="en-US" dirty="0">
                <a:effectLst>
                  <a:outerShdw blurRad="38100" dist="38100" dir="2700000" algn="tl">
                    <a:srgbClr val="000000"/>
                  </a:outerShdw>
                </a:effectLst>
              </a:rPr>
              <a:t> </a:t>
            </a:r>
            <a:r>
              <a:rPr lang="en-US" b="1" i="1" dirty="0">
                <a:effectLst>
                  <a:outerShdw blurRad="38100" dist="38100" dir="2700000" algn="tl">
                    <a:srgbClr val="000000"/>
                  </a:outerShdw>
                </a:effectLst>
              </a:rPr>
              <a:t>timing</a:t>
            </a:r>
            <a:r>
              <a:rPr lang="en-US" dirty="0">
                <a:effectLst>
                  <a:outerShdw blurRad="38100" dist="38100" dir="2700000" algn="tl">
                    <a:srgbClr val="000000"/>
                  </a:outerShdw>
                </a:effectLst>
              </a:rPr>
              <a:t> of </a:t>
            </a:r>
            <a:r>
              <a:rPr lang="en-US" b="1" i="1" dirty="0">
                <a:effectLst>
                  <a:outerShdw blurRad="38100" dist="38100" dir="2700000" algn="tl">
                    <a:srgbClr val="000000"/>
                  </a:outerShdw>
                </a:effectLst>
              </a:rPr>
              <a:t>every</a:t>
            </a:r>
            <a:r>
              <a:rPr lang="en-US" dirty="0">
                <a:effectLst>
                  <a:outerShdw blurRad="38100" dist="38100" dir="2700000" algn="tl">
                    <a:srgbClr val="000000"/>
                  </a:outerShdw>
                </a:effectLst>
              </a:rPr>
              <a:t> event in history. </a:t>
            </a:r>
          </a:p>
          <a:p>
            <a:endPar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endParaRPr>
          </a:p>
        </p:txBody>
      </p:sp>
      <p:sp>
        <p:nvSpPr>
          <p:cNvPr id="2" name="TextBox 1">
            <a:extLst>
              <a:ext uri="{FF2B5EF4-FFF2-40B4-BE49-F238E27FC236}">
                <a16:creationId xmlns:a16="http://schemas.microsoft.com/office/drawing/2014/main" id="{7ECA6C73-C250-5385-79D8-A23A434A4ECA}"/>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173–174)</a:t>
            </a:r>
          </a:p>
        </p:txBody>
      </p:sp>
    </p:spTree>
    <p:extLst>
      <p:ext uri="{BB962C8B-B14F-4D97-AF65-F5344CB8AC3E}">
        <p14:creationId xmlns:p14="http://schemas.microsoft.com/office/powerpoint/2010/main" val="36746712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38822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45:13</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It is me—I stir him up and commission him; I will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make all his ways level</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He will rebuild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my city</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he will send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my exiled people</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home,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but not for a price or a bribe</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says the LORD of Heaven’s Armies.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165099" y="1438102"/>
            <a:ext cx="8895773" cy="5050566"/>
          </a:xfrm>
        </p:spPr>
        <p:txBody>
          <a:bodyPr>
            <a:normAutofit fontScale="92500" lnSpcReduction="20000"/>
          </a:bodyPr>
          <a:lstStyle/>
          <a:p>
            <a:r>
              <a:rPr lang="en-US" dirty="0">
                <a:effectLst>
                  <a:outerShdw blurRad="38100" dist="38100" dir="2700000" algn="tl">
                    <a:srgbClr val="000000"/>
                  </a:outerShdw>
                </a:effectLst>
              </a:rPr>
              <a:t>The LORD will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make all [Cyrus’] ways level</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Compare this with the description given of the preparations that are to be made for the arrival of a king in 40:4 –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Every valley must be elevated, and every mountain and hill leveled. The rough terrain will become a level plain, the rugged landscape a wide valley. </a:t>
            </a:r>
            <a:r>
              <a:rPr lang="en-US" dirty="0">
                <a:effectLst>
                  <a:outerShdw blurRad="38100" dist="38100" dir="2700000" algn="tl">
                    <a:srgbClr val="000000"/>
                  </a:outerShdw>
                </a:effectLst>
              </a:rPr>
              <a:t>”</a:t>
            </a:r>
            <a:endParaRPr lang="en-US" sz="32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endParaRPr>
          </a:p>
          <a:p>
            <a:r>
              <a:rPr lang="en-US" dirty="0">
                <a:effectLst>
                  <a:outerShdw blurRad="38100" dist="38100" dir="2700000" algn="tl">
                    <a:srgbClr val="000000"/>
                  </a:outerShdw>
                </a:effectLst>
              </a:rPr>
              <a:t>The LORD does this so that Cyrus will be able to : </a:t>
            </a:r>
          </a:p>
          <a:p>
            <a:pPr lvl="1"/>
            <a:r>
              <a:rPr lang="en-US" dirty="0">
                <a:effectLst>
                  <a:outerShdw blurRad="38100" dist="38100" dir="2700000" algn="tl">
                    <a:srgbClr val="000000"/>
                  </a:outerShdw>
                </a:effectLst>
              </a:rPr>
              <a:t>Rebuild “</a:t>
            </a:r>
            <a:r>
              <a:rPr lang="en-US" b="1"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my</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city</a:t>
            </a:r>
            <a:r>
              <a:rPr lang="en-US" dirty="0">
                <a:effectLst>
                  <a:outerShdw blurRad="38100" dist="38100" dir="2700000" algn="tl">
                    <a:srgbClr val="000000"/>
                  </a:outerShdw>
                </a:effectLst>
              </a:rPr>
              <a:t>” (Jerusalem)</a:t>
            </a:r>
          </a:p>
          <a:p>
            <a:pPr lvl="1"/>
            <a:r>
              <a:rPr lang="en-US" dirty="0">
                <a:effectLst>
                  <a:outerShdw blurRad="38100" dist="38100" dir="2700000" algn="tl">
                    <a:srgbClr val="000000"/>
                  </a:outerShdw>
                </a:effectLst>
              </a:rPr>
              <a:t>Liberate “</a:t>
            </a:r>
            <a:r>
              <a:rPr lang="en-US" b="1"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my</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exiled people </a:t>
            </a:r>
            <a:r>
              <a:rPr lang="en-US" dirty="0">
                <a:effectLst>
                  <a:outerShdw blurRad="38100" dist="38100" dir="2700000" algn="tl">
                    <a:srgbClr val="000000"/>
                  </a:outerShdw>
                </a:effectLst>
              </a:rPr>
              <a:t>(Israel)</a:t>
            </a:r>
            <a:endPar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endParaRPr>
          </a:p>
          <a:p>
            <a:r>
              <a:rPr lang="en-US" dirty="0">
                <a:effectLst>
                  <a:outerShdw blurRad="38100" dist="38100" dir="2700000" algn="tl">
                    <a:srgbClr val="000000"/>
                  </a:outerShdw>
                </a:effectLst>
              </a:rPr>
              <a: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but not for a price or a bribe</a:t>
            </a:r>
            <a:r>
              <a:rPr lang="en-US" dirty="0">
                <a:effectLst>
                  <a:outerShdw blurRad="38100" dist="38100" dir="2700000" algn="tl">
                    <a:srgbClr val="000000"/>
                  </a:outerShdw>
                </a:effectLst>
              </a:rPr>
              <a:t>” shows that Cyrus will </a:t>
            </a:r>
            <a:r>
              <a:rPr lang="en-US" b="1" i="1" dirty="0">
                <a:effectLst>
                  <a:outerShdw blurRad="38100" dist="38100" dir="2700000" algn="tl">
                    <a:srgbClr val="000000"/>
                  </a:outerShdw>
                </a:effectLst>
              </a:rPr>
              <a:t>not</a:t>
            </a:r>
            <a:r>
              <a:rPr lang="en-US" dirty="0">
                <a:effectLst>
                  <a:outerShdw blurRad="38100" dist="38100" dir="2700000" algn="tl">
                    <a:srgbClr val="000000"/>
                  </a:outerShdw>
                </a:effectLst>
              </a:rPr>
              <a:t> be doing these things for </a:t>
            </a:r>
            <a:r>
              <a:rPr lang="en-US" b="1" i="1" dirty="0">
                <a:effectLst>
                  <a:outerShdw blurRad="38100" dist="38100" dir="2700000" algn="tl">
                    <a:srgbClr val="000000"/>
                  </a:outerShdw>
                </a:effectLst>
              </a:rPr>
              <a:t>financial gain</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Instead he will be motivated by the LORD’s Sovereign control. </a:t>
            </a:r>
          </a:p>
          <a:p>
            <a:endPar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endParaRPr>
          </a:p>
        </p:txBody>
      </p:sp>
      <p:sp>
        <p:nvSpPr>
          <p:cNvPr id="2" name="TextBox 1">
            <a:extLst>
              <a:ext uri="{FF2B5EF4-FFF2-40B4-BE49-F238E27FC236}">
                <a16:creationId xmlns:a16="http://schemas.microsoft.com/office/drawing/2014/main" id="{7ECA6C73-C250-5385-79D8-A23A434A4ECA}"/>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173–174)</a:t>
            </a:r>
          </a:p>
        </p:txBody>
      </p:sp>
    </p:spTree>
    <p:extLst>
      <p:ext uri="{BB962C8B-B14F-4D97-AF65-F5344CB8AC3E}">
        <p14:creationId xmlns:p14="http://schemas.microsoft.com/office/powerpoint/2010/main" val="1018332304"/>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5" end="5"/>
                                            </p:txEl>
                                          </p:spTgt>
                                        </p:tgtEl>
                                        <p:attrNameLst>
                                          <p:attrName>style.visibility</p:attrName>
                                        </p:attrNameLst>
                                      </p:cBhvr>
                                      <p:to>
                                        <p:strVal val="visible"/>
                                      </p:to>
                                    </p:set>
                                    <p:anim calcmode="lin" valueType="num">
                                      <p:cBhvr>
                                        <p:cTn id="35"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5">
                                            <p:txEl>
                                              <p:pRg st="6" end="6"/>
                                            </p:txEl>
                                          </p:spTgt>
                                        </p:tgtEl>
                                        <p:attrNameLst>
                                          <p:attrName>style.visibility</p:attrName>
                                        </p:attrNameLst>
                                      </p:cBhvr>
                                      <p:to>
                                        <p:strVal val="visible"/>
                                      </p:to>
                                    </p:set>
                                    <p:anim calcmode="lin" valueType="num">
                                      <p:cBhvr>
                                        <p:cTn id="42" dur="500" fill="hold"/>
                                        <p:tgtEl>
                                          <p:spTgt spid="5">
                                            <p:txEl>
                                              <p:pRg st="6" end="6"/>
                                            </p:txEl>
                                          </p:spTgt>
                                        </p:tgtEl>
                                        <p:attrNameLst>
                                          <p:attrName>ppt_w</p:attrName>
                                        </p:attrNameLst>
                                      </p:cBhvr>
                                      <p:tavLst>
                                        <p:tav tm="0">
                                          <p:val>
                                            <p:fltVal val="0"/>
                                          </p:val>
                                        </p:tav>
                                        <p:tav tm="100000">
                                          <p:val>
                                            <p:strVal val="#ppt_w"/>
                                          </p:val>
                                        </p:tav>
                                      </p:tavLst>
                                    </p:anim>
                                    <p:anim calcmode="lin" valueType="num">
                                      <p:cBhvr>
                                        <p:cTn id="43" dur="500" fill="hold"/>
                                        <p:tgtEl>
                                          <p:spTgt spid="5">
                                            <p:txEl>
                                              <p:pRg st="6" end="6"/>
                                            </p:txEl>
                                          </p:spTgt>
                                        </p:tgtEl>
                                        <p:attrNameLst>
                                          <p:attrName>ppt_h</p:attrName>
                                        </p:attrNameLst>
                                      </p:cBhvr>
                                      <p:tavLst>
                                        <p:tav tm="0">
                                          <p:val>
                                            <p:fltVal val="0"/>
                                          </p:val>
                                        </p:tav>
                                        <p:tav tm="100000">
                                          <p:val>
                                            <p:strVal val="#ppt_h"/>
                                          </p:val>
                                        </p:tav>
                                      </p:tavLst>
                                    </p:anim>
                                    <p:animEffect transition="in" filter="fade">
                                      <p:cBhvr>
                                        <p:cTn id="44" dur="5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180402"/>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45:13</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It is me—I stir him up and commission him; I will make all his ways level. He will rebuild my city; he will send my exiled people home, but not for a price or a bribe,” says the LORD of Heaven’s Armies.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165100" y="1226127"/>
            <a:ext cx="8695268" cy="5374178"/>
          </a:xfrm>
        </p:spPr>
        <p:txBody>
          <a:bodyPr>
            <a:normAutofit/>
          </a:bodyPr>
          <a:lstStyle/>
          <a:p>
            <a:r>
              <a:rPr lang="en-US" dirty="0">
                <a:effectLst>
                  <a:outerShdw blurRad="38100" dist="38100" dir="2700000" algn="tl">
                    <a:srgbClr val="000000"/>
                  </a:outerShdw>
                </a:effectLst>
              </a:rPr>
              <a:t>And so we read in Ezra 1:1-3:</a:t>
            </a:r>
          </a:p>
          <a:p>
            <a:pPr lvl="1"/>
            <a:r>
              <a:rPr lang="en-US" sz="29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In the first year of King Cyrus of Persia… the Lord </a:t>
            </a:r>
            <a:r>
              <a:rPr lang="en-US" sz="2900" b="1"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motivated</a:t>
            </a:r>
            <a:r>
              <a:rPr lang="en-US" sz="29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King Cyrus of Persia to issue a proclamation throughout his kingdom and also to put it in writing. It read: </a:t>
            </a:r>
          </a:p>
          <a:p>
            <a:pPr lvl="1"/>
            <a:r>
              <a:rPr lang="en-US" sz="29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“This is what King Cyrus of Persia says: </a:t>
            </a:r>
          </a:p>
          <a:p>
            <a:pPr lvl="2"/>
            <a:r>
              <a:rPr lang="en-US" sz="28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Lord God of heaven has given me all the kingdoms of the earth. He has appointed me to build a temple for him in Jerusalem, which is in Judah. Anyone of his people among you (may his God be with him!) may go up to Jerusalem, which is in Judah, and may build the temple of the Lord God of Israel—he is the God who is in Jerusalem.” </a:t>
            </a:r>
          </a:p>
        </p:txBody>
      </p:sp>
      <p:sp>
        <p:nvSpPr>
          <p:cNvPr id="2" name="TextBox 1">
            <a:extLst>
              <a:ext uri="{FF2B5EF4-FFF2-40B4-BE49-F238E27FC236}">
                <a16:creationId xmlns:a16="http://schemas.microsoft.com/office/drawing/2014/main" id="{7ECA6C73-C250-5385-79D8-A23A434A4ECA}"/>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173–174)</a:t>
            </a:r>
          </a:p>
        </p:txBody>
      </p:sp>
    </p:spTree>
    <p:extLst>
      <p:ext uri="{BB962C8B-B14F-4D97-AF65-F5344CB8AC3E}">
        <p14:creationId xmlns:p14="http://schemas.microsoft.com/office/powerpoint/2010/main" val="237912116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42138"/>
            <a:ext cx="9144000" cy="6362875"/>
          </a:xfrm>
        </p:spPr>
        <p:txBody>
          <a:bodyPr>
            <a:noAutofit/>
          </a:bodyPr>
          <a:lstStyle/>
          <a:p>
            <a:pPr algn="ctr"/>
            <a:r>
              <a:rPr lang="en-US" sz="6600" dirty="0">
                <a:effectLst>
                  <a:outerShdw blurRad="38100" dist="38100" dir="2700000" algn="tl">
                    <a:srgbClr val="000000"/>
                  </a:outerShdw>
                </a:effectLst>
              </a:rPr>
              <a:t>Paul’s Use of the “Pot and the Potter” Illustration in Romans 9:20-21</a:t>
            </a:r>
            <a:br>
              <a:rPr lang="en-US" sz="4400" dirty="0">
                <a:effectLst>
                  <a:outerShdw blurRad="38100" dist="38100" dir="2700000" algn="tl">
                    <a:srgbClr val="000000"/>
                  </a:outerShdw>
                </a:effectLst>
              </a:rPr>
            </a:br>
            <a:br>
              <a:rPr lang="en-US" sz="4400" dirty="0">
                <a:effectLst>
                  <a:outerShdw blurRad="38100" dist="38100" dir="2700000" algn="tl">
                    <a:srgbClr val="000000"/>
                  </a:outerShdw>
                </a:effectLst>
              </a:rPr>
            </a:br>
            <a:r>
              <a:rPr lang="en-US" sz="4400" dirty="0">
                <a:effectLst>
                  <a:outerShdw blurRad="38100" dist="38100" dir="2700000" algn="tl">
                    <a:srgbClr val="000000"/>
                  </a:outerShdw>
                </a:effectLst>
              </a:rPr>
              <a:t>An illustration first used by Isaiah in </a:t>
            </a:r>
            <a:r>
              <a:rPr lang="en-US" sz="4400" dirty="0">
                <a:solidFill>
                  <a:srgbClr val="FFFF99"/>
                </a:solidFill>
                <a:effectLst>
                  <a:outerShdw blurRad="38100" dist="38100" dir="2700000" algn="tl">
                    <a:srgbClr val="000000"/>
                  </a:outerShdw>
                </a:effectLst>
              </a:rPr>
              <a:t>Isaiah 45:9 (and 29:16)</a:t>
            </a:r>
            <a:endParaRPr lang="en-US" sz="4400" dirty="0">
              <a:effectLst>
                <a:outerShdw blurRad="38100" dist="38100" dir="2700000" algn="tl">
                  <a:srgbClr val="000000"/>
                </a:outerShdw>
              </a:effectLst>
            </a:endParaRPr>
          </a:p>
        </p:txBody>
      </p:sp>
    </p:spTree>
    <p:extLst>
      <p:ext uri="{BB962C8B-B14F-4D97-AF65-F5344CB8AC3E}">
        <p14:creationId xmlns:p14="http://schemas.microsoft.com/office/powerpoint/2010/main" val="27324552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180404"/>
          </a:xfrm>
        </p:spPr>
        <p:txBody>
          <a:bodyPr>
            <a:noAutofit/>
          </a:bodyPr>
          <a:lstStyle/>
          <a:p>
            <a:r>
              <a:rPr lang="en-US" sz="4000" dirty="0">
                <a:effectLst>
                  <a:outerShdw blurRad="38100" dist="38100" dir="2700000" algn="tl">
                    <a:srgbClr val="000000"/>
                  </a:outerShdw>
                </a:effectLst>
              </a:rPr>
              <a:t>Paul’s Use of the “Pot and the Potter” Illustration in Romans 9:20-21</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32509" y="1230284"/>
            <a:ext cx="8487295" cy="5515493"/>
          </a:xfrm>
        </p:spPr>
        <p:txBody>
          <a:bodyPr>
            <a:normAutofit fontScale="92500" lnSpcReduction="10000"/>
          </a:bodyPr>
          <a:lstStyle/>
          <a:p>
            <a:r>
              <a:rPr lang="en-US" dirty="0">
                <a:effectLst>
                  <a:outerShdw blurRad="38100" dist="38100" dir="2700000" algn="tl">
                    <a:srgbClr val="000000"/>
                  </a:outerShdw>
                </a:effectLst>
              </a:rPr>
              <a:t>This is the </a:t>
            </a:r>
            <a:r>
              <a:rPr lang="en-US" b="1" i="1" dirty="0">
                <a:effectLst>
                  <a:outerShdw blurRad="38100" dist="38100" dir="2700000" algn="tl">
                    <a:srgbClr val="000000"/>
                  </a:outerShdw>
                </a:effectLst>
              </a:rPr>
              <a:t>second</a:t>
            </a:r>
            <a:r>
              <a:rPr lang="en-US" dirty="0">
                <a:effectLst>
                  <a:outerShdw blurRad="38100" dist="38100" dir="2700000" algn="tl">
                    <a:srgbClr val="000000"/>
                  </a:outerShdw>
                </a:effectLst>
              </a:rPr>
              <a:t> time we have looked at Paul’s illustration of the pot and the potter in </a:t>
            </a:r>
            <a:r>
              <a:rPr lang="en-US" dirty="0">
                <a:solidFill>
                  <a:srgbClr val="FFFF99"/>
                </a:solidFill>
                <a:effectLst>
                  <a:outerShdw blurRad="38100" dist="38100" dir="2700000" algn="tl">
                    <a:srgbClr val="000000"/>
                  </a:outerShdw>
                </a:effectLst>
              </a:rPr>
              <a:t>Romans 9:20 </a:t>
            </a:r>
            <a:r>
              <a:rPr lang="en-US" dirty="0">
                <a:effectLst>
                  <a:outerShdw blurRad="38100" dist="38100" dir="2700000" algn="tl">
                    <a:srgbClr val="000000"/>
                  </a:outerShdw>
                </a:effectLst>
              </a:rPr>
              <a:t>– an illustration </a:t>
            </a:r>
            <a:r>
              <a:rPr lang="en-US" b="1" i="1" dirty="0">
                <a:effectLst>
                  <a:outerShdw blurRad="38100" dist="38100" dir="2700000" algn="tl">
                    <a:srgbClr val="000000"/>
                  </a:outerShdw>
                </a:effectLst>
              </a:rPr>
              <a:t>also</a:t>
            </a:r>
            <a:r>
              <a:rPr lang="en-US" dirty="0">
                <a:effectLst>
                  <a:outerShdw blurRad="38100" dist="38100" dir="2700000" algn="tl">
                    <a:srgbClr val="000000"/>
                  </a:outerShdw>
                </a:effectLst>
              </a:rPr>
              <a:t> found in the book of Isaiah.</a:t>
            </a:r>
          </a:p>
          <a:p>
            <a:r>
              <a:rPr lang="en-US" dirty="0">
                <a:effectLst>
                  <a:outerShdw blurRad="38100" dist="38100" dir="2700000" algn="tl">
                    <a:srgbClr val="000000"/>
                  </a:outerShdw>
                </a:effectLst>
              </a:rPr>
              <a:t>The </a:t>
            </a:r>
            <a:r>
              <a:rPr lang="en-US" b="1" i="1" dirty="0">
                <a:effectLst>
                  <a:outerShdw blurRad="38100" dist="38100" dir="2700000" algn="tl">
                    <a:srgbClr val="000000"/>
                  </a:outerShdw>
                </a:effectLst>
              </a:rPr>
              <a:t>first</a:t>
            </a:r>
            <a:r>
              <a:rPr lang="en-US" dirty="0">
                <a:effectLst>
                  <a:outerShdw blurRad="38100" dist="38100" dir="2700000" algn="tl">
                    <a:srgbClr val="000000"/>
                  </a:outerShdw>
                </a:effectLst>
              </a:rPr>
              <a:t> time we saw Isaiah use this illustration was in </a:t>
            </a:r>
            <a:r>
              <a:rPr lang="en-US" dirty="0">
                <a:solidFill>
                  <a:srgbClr val="FFFF99"/>
                </a:solidFill>
                <a:effectLst>
                  <a:outerShdw blurRad="38100" dist="38100" dir="2700000" algn="tl">
                    <a:srgbClr val="000000"/>
                  </a:outerShdw>
                </a:effectLst>
              </a:rPr>
              <a:t>Isaiah 29:16</a:t>
            </a:r>
            <a:r>
              <a:rPr lang="en-US" dirty="0">
                <a:effectLst>
                  <a:outerShdw blurRad="38100" dist="38100" dir="2700000" algn="tl">
                    <a:srgbClr val="000000"/>
                  </a:outerShdw>
                </a:effectLst>
              </a:rPr>
              <a:t> – a passage where Isaiah addresses the impropriety of people saying of the LORD, their creator, that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He doesn’t understand</a:t>
            </a:r>
            <a:r>
              <a:rPr lang="en-US" dirty="0">
                <a:effectLst>
                  <a:outerShdw blurRad="38100" dist="38100" dir="2700000" algn="tl">
                    <a:srgbClr val="000000"/>
                  </a:outerShdw>
                </a:effectLst>
              </a:rPr>
              <a:t>” that they need to seek protection from </a:t>
            </a:r>
            <a:r>
              <a:rPr lang="en-US" b="1" i="1" dirty="0">
                <a:effectLst>
                  <a:outerShdw blurRad="38100" dist="38100" dir="2700000" algn="tl">
                    <a:srgbClr val="000000"/>
                  </a:outerShdw>
                </a:effectLst>
              </a:rPr>
              <a:t>Egypt</a:t>
            </a:r>
            <a:r>
              <a:rPr lang="en-US" dirty="0">
                <a:effectLst>
                  <a:outerShdw blurRad="38100" dist="38100" dir="2700000" algn="tl">
                    <a:srgbClr val="000000"/>
                  </a:outerShdw>
                </a:effectLst>
              </a:rPr>
              <a:t> rather than God, against the threat posed by Assyria.</a:t>
            </a:r>
          </a:p>
          <a:p>
            <a:r>
              <a:rPr lang="en-US" dirty="0">
                <a:effectLst>
                  <a:outerShdw blurRad="38100" dist="38100" dir="2700000" algn="tl">
                    <a:srgbClr val="000000"/>
                  </a:outerShdw>
                </a:effectLst>
              </a:rPr>
              <a:t>Now in </a:t>
            </a:r>
            <a:r>
              <a:rPr lang="en-US" dirty="0">
                <a:solidFill>
                  <a:srgbClr val="FFFF99"/>
                </a:solidFill>
                <a:effectLst>
                  <a:outerShdw blurRad="38100" dist="38100" dir="2700000" algn="tl">
                    <a:srgbClr val="000000"/>
                  </a:outerShdw>
                </a:effectLst>
              </a:rPr>
              <a:t>Isaiah 45:9</a:t>
            </a:r>
            <a:r>
              <a:rPr lang="en-US" dirty="0">
                <a:effectLst>
                  <a:outerShdw blurRad="38100" dist="38100" dir="2700000" algn="tl">
                    <a:srgbClr val="000000"/>
                  </a:outerShdw>
                </a:effectLst>
              </a:rPr>
              <a:t>, as we have just seen, Isaiah uses this </a:t>
            </a:r>
            <a:r>
              <a:rPr lang="en-US" b="1" i="1" dirty="0">
                <a:effectLst>
                  <a:outerShdw blurRad="38100" dist="38100" dir="2700000" algn="tl">
                    <a:srgbClr val="000000"/>
                  </a:outerShdw>
                </a:effectLst>
              </a:rPr>
              <a:t>same</a:t>
            </a:r>
            <a:r>
              <a:rPr lang="en-US" dirty="0">
                <a:effectLst>
                  <a:outerShdw blurRad="38100" dist="38100" dir="2700000" algn="tl">
                    <a:srgbClr val="000000"/>
                  </a:outerShdw>
                </a:effectLst>
              </a:rPr>
              <a:t> illustration – </a:t>
            </a:r>
            <a:r>
              <a:rPr lang="en-US" b="1" i="1" dirty="0">
                <a:effectLst>
                  <a:outerShdw blurRad="38100" dist="38100" dir="2700000" algn="tl">
                    <a:srgbClr val="000000"/>
                  </a:outerShdw>
                </a:effectLst>
              </a:rPr>
              <a:t>this</a:t>
            </a:r>
            <a:r>
              <a:rPr lang="en-US" dirty="0">
                <a:effectLst>
                  <a:outerShdw blurRad="38100" dist="38100" dir="2700000" algn="tl">
                    <a:srgbClr val="000000"/>
                  </a:outerShdw>
                </a:effectLst>
              </a:rPr>
              <a:t> time to show the impropriety of Israel questioning their creator’s use of a pagan ruler to rescue them from their Babylonian exile.</a:t>
            </a:r>
          </a:p>
        </p:txBody>
      </p:sp>
    </p:spTree>
    <p:extLst>
      <p:ext uri="{BB962C8B-B14F-4D97-AF65-F5344CB8AC3E}">
        <p14:creationId xmlns:p14="http://schemas.microsoft.com/office/powerpoint/2010/main" val="21682289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4617549-0D4E-83AC-C4C0-5032F9ED1ADC}"/>
              </a:ext>
            </a:extLst>
          </p:cNvPr>
          <p:cNvSpPr>
            <a:spLocks noGrp="1"/>
          </p:cNvSpPr>
          <p:nvPr>
            <p:ph type="title"/>
          </p:nvPr>
        </p:nvSpPr>
        <p:spPr>
          <a:xfrm>
            <a:off x="0" y="1309255"/>
            <a:ext cx="9144000" cy="896145"/>
          </a:xfrm>
        </p:spPr>
        <p:txBody>
          <a:bodyPr/>
          <a:lstStyle/>
          <a:p>
            <a:endParaRPr lang="en-US" dirty="0">
              <a:effectLst>
                <a:outerShdw blurRad="38100" dist="38100" dir="2700000" algn="tl">
                  <a:srgbClr val="000000"/>
                </a:outerShdw>
              </a:effectLst>
            </a:endParaRPr>
          </a:p>
        </p:txBody>
      </p:sp>
      <p:sp>
        <p:nvSpPr>
          <p:cNvPr id="8" name="Title 1">
            <a:extLst>
              <a:ext uri="{FF2B5EF4-FFF2-40B4-BE49-F238E27FC236}">
                <a16:creationId xmlns:a16="http://schemas.microsoft.com/office/drawing/2014/main" id="{70F7D930-7AE4-D22C-3C88-BE0E516600FB}"/>
              </a:ext>
            </a:extLst>
          </p:cNvPr>
          <p:cNvSpPr txBox="1">
            <a:spLocks/>
          </p:cNvSpPr>
          <p:nvPr/>
        </p:nvSpPr>
        <p:spPr>
          <a:xfrm>
            <a:off x="11773" y="1420670"/>
            <a:ext cx="9144000" cy="152203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Isaiah 29:16</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t>
            </a:r>
            <a:r>
              <a:rPr lang="en-US" sz="2400" b="0" i="1" dirty="0">
                <a:solidFill>
                  <a:srgbClr val="ED7D31">
                    <a:lumMod val="60000"/>
                    <a:lumOff val="40000"/>
                  </a:srgbClr>
                </a:solidFill>
                <a:effectLst>
                  <a:outerShdw blurRad="38100" dist="38100" dir="2700000" algn="tl">
                    <a:srgbClr val="000000"/>
                  </a:outerShdw>
                </a:effectLst>
                <a:latin typeface="Cambria" panose="02040503050406030204" pitchFamily="18" charset="0"/>
                <a:ea typeface="Cambria" panose="02040503050406030204" pitchFamily="18" charset="0"/>
              </a:rPr>
              <a:t>Your thinking is perverse! Should the potter be regarded as clay? Should the thing made say about its maker, “He didn’t make me”?</a:t>
            </a:r>
          </a:p>
          <a:p>
            <a:pPr marL="0" marR="0" lvl="0" indent="0" algn="l" defTabSz="685800" rtl="0" eaLnBrk="1" fontAlgn="auto" latinLnBrk="0" hangingPunct="1">
              <a:lnSpc>
                <a:spcPct val="100000"/>
              </a:lnSpc>
              <a:spcBef>
                <a:spcPts val="0"/>
              </a:spcBef>
              <a:spcAft>
                <a:spcPts val="0"/>
              </a:spcAft>
              <a:buClrTx/>
              <a:buSzTx/>
              <a:buFontTx/>
              <a:buNone/>
              <a:tabLst/>
              <a:defRPr/>
            </a:pPr>
            <a:r>
              <a:rPr lang="en-US" sz="2400" b="0" i="1" dirty="0">
                <a:solidFill>
                  <a:srgbClr val="ED7D31">
                    <a:lumMod val="60000"/>
                    <a:lumOff val="40000"/>
                  </a:srgbClr>
                </a:solidFill>
                <a:effectLst>
                  <a:outerShdw blurRad="38100" dist="38100" dir="2700000" algn="tl">
                    <a:srgbClr val="000000"/>
                  </a:outerShdw>
                </a:effectLst>
                <a:latin typeface="Cambria" panose="02040503050406030204" pitchFamily="18" charset="0"/>
                <a:ea typeface="Cambria" panose="02040503050406030204" pitchFamily="18" charset="0"/>
              </a:rPr>
              <a:t>Or </a:t>
            </a:r>
            <a:r>
              <a:rPr lang="en-US" sz="2400" b="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should the pottery say about the potter, “He doesn’t understand”? </a:t>
            </a:r>
            <a:r>
              <a:rPr lang="en-US" sz="2400" b="0" dirty="0">
                <a:solidFill>
                  <a:srgbClr val="ED7D31">
                    <a:lumMod val="60000"/>
                    <a:lumOff val="40000"/>
                  </a:srgbClr>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(NET)</a:t>
            </a:r>
          </a:p>
        </p:txBody>
      </p:sp>
      <p:sp>
        <p:nvSpPr>
          <p:cNvPr id="9" name="Title 1">
            <a:extLst>
              <a:ext uri="{FF2B5EF4-FFF2-40B4-BE49-F238E27FC236}">
                <a16:creationId xmlns:a16="http://schemas.microsoft.com/office/drawing/2014/main" id="{D4BD0E45-49D7-D606-9A35-208F09FEFD7D}"/>
              </a:ext>
            </a:extLst>
          </p:cNvPr>
          <p:cNvSpPr txBox="1">
            <a:spLocks/>
          </p:cNvSpPr>
          <p:nvPr/>
        </p:nvSpPr>
        <p:spPr>
          <a:xfrm>
            <a:off x="0" y="2942705"/>
            <a:ext cx="9144000" cy="2568634"/>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4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Romans </a:t>
            </a:r>
            <a:r>
              <a:rPr lang="en-US" sz="24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9:18</a:t>
            </a:r>
            <a:r>
              <a:rPr lang="en-US" sz="2400" b="0" i="1" dirty="0">
                <a:solidFill>
                  <a:srgbClr val="ED7D31">
                    <a:lumMod val="60000"/>
                    <a:lumOff val="4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God has mercy on whom he chooses to have mercy, and he hardens whom he chooses to harden. </a:t>
            </a:r>
            <a:r>
              <a:rPr lang="en-US" sz="24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19</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You will say to me then, “Why does he still find fault? For who has ever resisted his will?” </a:t>
            </a:r>
            <a:r>
              <a:rPr lang="en-US" sz="24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20</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But who indeed are you – a mere human being – to talk back to God? </a:t>
            </a:r>
            <a:r>
              <a:rPr lang="en-US" sz="24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Does what is molded say to the molder, “Why have you made me like this?”</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21</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Has the potter no right to make from the same lump of clay one vessel for special use and another for ordinary use? </a:t>
            </a:r>
            <a:r>
              <a:rPr lang="en-US" sz="2400" b="0" dirty="0">
                <a:solidFill>
                  <a:srgbClr val="5B9BD5">
                    <a:lumMod val="40000"/>
                    <a:lumOff val="60000"/>
                  </a:srgbClr>
                </a:solidFill>
                <a:effectLst>
                  <a:outerShdw blurRad="38100" dist="38100" dir="2700000" algn="tl">
                    <a:srgbClr val="000000"/>
                  </a:outerShdw>
                </a:effectLst>
                <a:latin typeface="Calibri" panose="020F0502020204030204"/>
                <a:ea typeface="Cambria" panose="02040503050406030204" pitchFamily="18" charset="0"/>
              </a:rPr>
              <a:t>(NET) </a:t>
            </a:r>
            <a:endPar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endParaRPr>
          </a:p>
        </p:txBody>
      </p:sp>
      <p:sp>
        <p:nvSpPr>
          <p:cNvPr id="4" name="Title 1">
            <a:extLst>
              <a:ext uri="{FF2B5EF4-FFF2-40B4-BE49-F238E27FC236}">
                <a16:creationId xmlns:a16="http://schemas.microsoft.com/office/drawing/2014/main" id="{BB4FE5FB-7426-20B5-593A-D68A0D33F509}"/>
              </a:ext>
            </a:extLst>
          </p:cNvPr>
          <p:cNvSpPr txBox="1">
            <a:spLocks/>
          </p:cNvSpPr>
          <p:nvPr/>
        </p:nvSpPr>
        <p:spPr>
          <a:xfrm>
            <a:off x="11773" y="0"/>
            <a:ext cx="9144000" cy="142067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4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Isaiah 45:9</a:t>
            </a:r>
            <a:r>
              <a:rPr kumimoji="0" lang="en-US" sz="24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One who argues with his creator is in grave danger, one who is like a mere shard among the other shards on the ground! </a:t>
            </a:r>
            <a:r>
              <a:rPr kumimoji="0" lang="en-US" sz="24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The clay should not say to the potter, “What in the world are you doing? Your work lacks skill!” </a:t>
            </a:r>
            <a:r>
              <a:rPr lang="en-US" sz="2400" b="0" dirty="0">
                <a:solidFill>
                  <a:srgbClr val="ED7D31">
                    <a:lumMod val="60000"/>
                    <a:lumOff val="40000"/>
                  </a:srgbClr>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(NET)</a:t>
            </a:r>
            <a:endParaRPr kumimoji="0" lang="en-US" sz="2400" b="0"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Tree>
    <p:extLst>
      <p:ext uri="{BB962C8B-B14F-4D97-AF65-F5344CB8AC3E}">
        <p14:creationId xmlns:p14="http://schemas.microsoft.com/office/powerpoint/2010/main" val="316244086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ppt_w</p:attrName>
                                        </p:attrNameLst>
                                      </p:cBhvr>
                                      <p:tavLst>
                                        <p:tav tm="0">
                                          <p:val>
                                            <p:fltVal val="0"/>
                                          </p:val>
                                        </p:tav>
                                        <p:tav tm="100000">
                                          <p:val>
                                            <p:strVal val="#ppt_w"/>
                                          </p:val>
                                        </p:tav>
                                      </p:tavLst>
                                    </p:anim>
                                    <p:anim calcmode="lin" valueType="num">
                                      <p:cBhvr>
                                        <p:cTn id="15" dur="500" fill="hold"/>
                                        <p:tgtEl>
                                          <p:spTgt spid="9"/>
                                        </p:tgtEl>
                                        <p:attrNameLst>
                                          <p:attrName>ppt_h</p:attrName>
                                        </p:attrNameLst>
                                      </p:cBhvr>
                                      <p:tavLst>
                                        <p:tav tm="0">
                                          <p:val>
                                            <p:fltVal val="0"/>
                                          </p:val>
                                        </p:tav>
                                        <p:tav tm="100000">
                                          <p:val>
                                            <p:strVal val="#ppt_h"/>
                                          </p:val>
                                        </p:tav>
                                      </p:tavLst>
                                    </p:anim>
                                    <p:animEffect transition="in" filter="fade">
                                      <p:cBhvr>
                                        <p:cTn id="1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180404"/>
          </a:xfrm>
        </p:spPr>
        <p:txBody>
          <a:bodyPr>
            <a:noAutofit/>
          </a:bodyPr>
          <a:lstStyle/>
          <a:p>
            <a:r>
              <a:rPr lang="en-US" sz="4000" dirty="0">
                <a:effectLst>
                  <a:outerShdw blurRad="38100" dist="38100" dir="2700000" algn="tl">
                    <a:srgbClr val="000000"/>
                  </a:outerShdw>
                </a:effectLst>
              </a:rPr>
              <a:t>Paul’s Use of the “Pot and the Potter” Illustration in Romans 9:20-21</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32509" y="1230284"/>
            <a:ext cx="8487295" cy="5515493"/>
          </a:xfrm>
        </p:spPr>
        <p:txBody>
          <a:bodyPr>
            <a:normAutofit/>
          </a:bodyPr>
          <a:lstStyle/>
          <a:p>
            <a:r>
              <a:rPr lang="en-US" dirty="0">
                <a:effectLst>
                  <a:outerShdw blurRad="38100" dist="38100" dir="2700000" algn="tl">
                    <a:srgbClr val="000000"/>
                  </a:outerShdw>
                </a:effectLst>
              </a:rPr>
              <a:t>The Apostle Paul’s use of this illustration occurs in a section of Romans where he is discussing God’s </a:t>
            </a:r>
            <a:r>
              <a:rPr lang="en-US" b="1" i="1" dirty="0">
                <a:effectLst>
                  <a:outerShdw blurRad="38100" dist="38100" dir="2700000" algn="tl">
                    <a:srgbClr val="000000"/>
                  </a:outerShdw>
                </a:effectLst>
              </a:rPr>
              <a:t>rejection</a:t>
            </a:r>
            <a:r>
              <a:rPr lang="en-US" dirty="0">
                <a:effectLst>
                  <a:outerShdw blurRad="38100" dist="38100" dir="2700000" algn="tl">
                    <a:srgbClr val="000000"/>
                  </a:outerShdw>
                </a:effectLst>
              </a:rPr>
              <a:t> of Israel, and God’s </a:t>
            </a:r>
            <a:r>
              <a:rPr lang="en-US" b="1" i="1" dirty="0">
                <a:effectLst>
                  <a:outerShdw blurRad="38100" dist="38100" dir="2700000" algn="tl">
                    <a:srgbClr val="000000"/>
                  </a:outerShdw>
                </a:effectLst>
              </a:rPr>
              <a:t>calling</a:t>
            </a:r>
            <a:r>
              <a:rPr lang="en-US" dirty="0">
                <a:effectLst>
                  <a:outerShdw blurRad="38100" dist="38100" dir="2700000" algn="tl">
                    <a:srgbClr val="000000"/>
                  </a:outerShdw>
                </a:effectLst>
              </a:rPr>
              <a:t> of the Gentiles to salvation in large numbers. (</a:t>
            </a:r>
            <a:r>
              <a:rPr lang="en-US" dirty="0">
                <a:solidFill>
                  <a:srgbClr val="FFFF99"/>
                </a:solidFill>
                <a:effectLst>
                  <a:outerShdw blurRad="38100" dist="38100" dir="2700000" algn="tl">
                    <a:srgbClr val="000000"/>
                  </a:outerShdw>
                </a:effectLst>
              </a:rPr>
              <a:t>9:6-29</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In this section, the Apostle Paul establishes the </a:t>
            </a:r>
            <a:r>
              <a:rPr lang="en-US" b="1" i="1" dirty="0">
                <a:effectLst>
                  <a:outerShdw blurRad="38100" dist="38100" dir="2700000" algn="tl">
                    <a:srgbClr val="000000"/>
                  </a:outerShdw>
                </a:effectLst>
              </a:rPr>
              <a:t>absolute right </a:t>
            </a:r>
            <a:r>
              <a:rPr lang="en-US" dirty="0">
                <a:effectLst>
                  <a:outerShdw blurRad="38100" dist="38100" dir="2700000" algn="tl">
                    <a:srgbClr val="000000"/>
                  </a:outerShdw>
                </a:effectLst>
              </a:rPr>
              <a:t>of God to do with His fallen creatures </a:t>
            </a:r>
            <a:r>
              <a:rPr lang="en-US" b="1" i="1" dirty="0">
                <a:effectLst>
                  <a:outerShdw blurRad="38100" dist="38100" dir="2700000" algn="tl">
                    <a:srgbClr val="000000"/>
                  </a:outerShdw>
                </a:effectLst>
              </a:rPr>
              <a:t>whatever</a:t>
            </a:r>
            <a:r>
              <a:rPr lang="en-US" dirty="0">
                <a:effectLst>
                  <a:outerShdw blurRad="38100" dist="38100" dir="2700000" algn="tl">
                    <a:srgbClr val="000000"/>
                  </a:outerShdw>
                </a:effectLst>
              </a:rPr>
              <a:t> He pleases.</a:t>
            </a:r>
          </a:p>
          <a:p>
            <a:r>
              <a:rPr lang="en-US" dirty="0">
                <a:effectLst>
                  <a:outerShdw blurRad="38100" dist="38100" dir="2700000" algn="tl">
                    <a:srgbClr val="000000"/>
                  </a:outerShdw>
                </a:effectLst>
              </a:rPr>
              <a:t>Furthermore, Paul demonstrates from the Old Testament that God’s promise to Abraham </a:t>
            </a:r>
            <a:r>
              <a:rPr lang="en-US" b="1" i="1" dirty="0">
                <a:effectLst>
                  <a:outerShdw blurRad="38100" dist="38100" dir="2700000" algn="tl">
                    <a:srgbClr val="000000"/>
                  </a:outerShdw>
                </a:effectLst>
              </a:rPr>
              <a:t>never</a:t>
            </a:r>
            <a:r>
              <a:rPr lang="en-US" dirty="0">
                <a:effectLst>
                  <a:outerShdw blurRad="38100" dist="38100" dir="2700000" algn="tl">
                    <a:srgbClr val="000000"/>
                  </a:outerShdw>
                </a:effectLst>
              </a:rPr>
              <a:t> meant that He would save all of Abraham’s </a:t>
            </a:r>
            <a:r>
              <a:rPr lang="en-US" b="1" i="1" dirty="0">
                <a:effectLst>
                  <a:outerShdw blurRad="38100" dist="38100" dir="2700000" algn="tl">
                    <a:srgbClr val="000000"/>
                  </a:outerShdw>
                </a:effectLst>
              </a:rPr>
              <a:t>physical</a:t>
            </a:r>
            <a:r>
              <a:rPr lang="en-US" dirty="0">
                <a:effectLst>
                  <a:outerShdw blurRad="38100" dist="38100" dir="2700000" algn="tl">
                    <a:srgbClr val="000000"/>
                  </a:outerShdw>
                </a:effectLst>
              </a:rPr>
              <a:t> descendants.</a:t>
            </a:r>
          </a:p>
        </p:txBody>
      </p:sp>
    </p:spTree>
    <p:extLst>
      <p:ext uri="{BB962C8B-B14F-4D97-AF65-F5344CB8AC3E}">
        <p14:creationId xmlns:p14="http://schemas.microsoft.com/office/powerpoint/2010/main" val="335758286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180404"/>
          </a:xfrm>
        </p:spPr>
        <p:txBody>
          <a:bodyPr>
            <a:noAutofit/>
          </a:bodyPr>
          <a:lstStyle/>
          <a:p>
            <a:r>
              <a:rPr lang="en-US" sz="4000" dirty="0">
                <a:effectLst>
                  <a:outerShdw blurRad="38100" dist="38100" dir="2700000" algn="tl">
                    <a:srgbClr val="000000"/>
                  </a:outerShdw>
                </a:effectLst>
              </a:rPr>
              <a:t>Paul’s Use of the “Pot and the Potter” Illustration in Romans 9:20-21</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32509" y="1230284"/>
            <a:ext cx="8487295" cy="5515493"/>
          </a:xfrm>
        </p:spPr>
        <p:txBody>
          <a:bodyPr>
            <a:normAutofit/>
          </a:bodyPr>
          <a:lstStyle/>
          <a:p>
            <a:r>
              <a:rPr lang="en-US" sz="3600" dirty="0">
                <a:effectLst>
                  <a:outerShdw blurRad="38100" dist="38100" dir="2700000" algn="tl">
                    <a:srgbClr val="000000"/>
                  </a:outerShdw>
                </a:effectLst>
              </a:rPr>
              <a:t>What God’s promise to Abraham meant was that God would give Abraham a </a:t>
            </a:r>
            <a:r>
              <a:rPr lang="en-US" sz="3600" b="1" i="1" dirty="0">
                <a:effectLst>
                  <a:outerShdw blurRad="38100" dist="38100" dir="2700000" algn="tl">
                    <a:srgbClr val="000000"/>
                  </a:outerShdw>
                </a:effectLst>
              </a:rPr>
              <a:t>spiritual</a:t>
            </a:r>
            <a:r>
              <a:rPr lang="en-US" sz="3600" dirty="0">
                <a:effectLst>
                  <a:outerShdw blurRad="38100" dist="38100" dir="2700000" algn="tl">
                    <a:srgbClr val="000000"/>
                  </a:outerShdw>
                </a:effectLst>
              </a:rPr>
              <a:t> seed.</a:t>
            </a:r>
          </a:p>
          <a:p>
            <a:r>
              <a:rPr lang="en-US" sz="3600" dirty="0">
                <a:effectLst>
                  <a:outerShdw blurRad="38100" dist="38100" dir="2700000" algn="tl">
                    <a:srgbClr val="000000"/>
                  </a:outerShdw>
                </a:effectLst>
              </a:rPr>
              <a:t>He would create a spiritual nation out of </a:t>
            </a:r>
            <a:r>
              <a:rPr lang="en-US" sz="3600" b="1" i="1" dirty="0">
                <a:effectLst>
                  <a:outerShdw blurRad="38100" dist="38100" dir="2700000" algn="tl">
                    <a:srgbClr val="000000"/>
                  </a:outerShdw>
                </a:effectLst>
              </a:rPr>
              <a:t>some</a:t>
            </a:r>
            <a:r>
              <a:rPr lang="en-US" sz="3600" dirty="0">
                <a:effectLst>
                  <a:outerShdw blurRad="38100" dist="38100" dir="2700000" algn="tl">
                    <a:srgbClr val="000000"/>
                  </a:outerShdw>
                </a:effectLst>
              </a:rPr>
              <a:t>, but </a:t>
            </a:r>
            <a:r>
              <a:rPr lang="en-US" sz="3600" b="1" i="1" dirty="0">
                <a:effectLst>
                  <a:outerShdw blurRad="38100" dist="38100" dir="2700000" algn="tl">
                    <a:srgbClr val="000000"/>
                  </a:outerShdw>
                </a:effectLst>
              </a:rPr>
              <a:t>not all</a:t>
            </a:r>
            <a:r>
              <a:rPr lang="en-US" sz="3600" dirty="0">
                <a:effectLst>
                  <a:outerShdw blurRad="38100" dist="38100" dir="2700000" algn="tl">
                    <a:srgbClr val="000000"/>
                  </a:outerShdw>
                </a:effectLst>
              </a:rPr>
              <a:t>, of Abraham’s natural descendants</a:t>
            </a:r>
          </a:p>
          <a:p>
            <a:r>
              <a:rPr lang="en-US" sz="3600" dirty="0">
                <a:effectLst>
                  <a:outerShdw blurRad="38100" dist="38100" dir="2700000" algn="tl">
                    <a:srgbClr val="000000"/>
                  </a:outerShdw>
                </a:effectLst>
              </a:rPr>
              <a:t>Paul shows that from the </a:t>
            </a:r>
            <a:r>
              <a:rPr lang="en-US" sz="3600" b="1" i="1" dirty="0">
                <a:effectLst>
                  <a:outerShdw blurRad="38100" dist="38100" dir="2700000" algn="tl">
                    <a:srgbClr val="000000"/>
                  </a:outerShdw>
                </a:effectLst>
              </a:rPr>
              <a:t>outset</a:t>
            </a:r>
            <a:r>
              <a:rPr lang="en-US" sz="3600" dirty="0">
                <a:effectLst>
                  <a:outerShdw blurRad="38100" dist="38100" dir="2700000" algn="tl">
                    <a:srgbClr val="000000"/>
                  </a:outerShdw>
                </a:effectLst>
              </a:rPr>
              <a:t> it had been up to </a:t>
            </a:r>
            <a:r>
              <a:rPr lang="en-US" sz="3600" b="1" i="1" dirty="0">
                <a:effectLst>
                  <a:outerShdw blurRad="38100" dist="38100" dir="2700000" algn="tl">
                    <a:srgbClr val="000000"/>
                  </a:outerShdw>
                </a:effectLst>
              </a:rPr>
              <a:t>God</a:t>
            </a:r>
            <a:r>
              <a:rPr lang="en-US" sz="3600" dirty="0">
                <a:effectLst>
                  <a:outerShdw blurRad="38100" dist="38100" dir="2700000" algn="tl">
                    <a:srgbClr val="000000"/>
                  </a:outerShdw>
                </a:effectLst>
              </a:rPr>
              <a:t> as to </a:t>
            </a:r>
            <a:r>
              <a:rPr lang="en-US" sz="3600" b="1" i="1" dirty="0">
                <a:effectLst>
                  <a:outerShdw blurRad="38100" dist="38100" dir="2700000" algn="tl">
                    <a:srgbClr val="000000"/>
                  </a:outerShdw>
                </a:effectLst>
              </a:rPr>
              <a:t>how many </a:t>
            </a:r>
            <a:r>
              <a:rPr lang="en-US" sz="3600" dirty="0">
                <a:effectLst>
                  <a:outerShdw blurRad="38100" dist="38100" dir="2700000" algn="tl">
                    <a:srgbClr val="000000"/>
                  </a:outerShdw>
                </a:effectLst>
              </a:rPr>
              <a:t>and </a:t>
            </a:r>
            <a:r>
              <a:rPr lang="en-US" sz="3600" b="1" i="1" dirty="0">
                <a:effectLst>
                  <a:outerShdw blurRad="38100" dist="38100" dir="2700000" algn="tl">
                    <a:srgbClr val="000000"/>
                  </a:outerShdw>
                </a:effectLst>
              </a:rPr>
              <a:t>which</a:t>
            </a:r>
            <a:r>
              <a:rPr lang="en-US" sz="3600" dirty="0">
                <a:effectLst>
                  <a:outerShdw blurRad="38100" dist="38100" dir="2700000" algn="tl">
                    <a:srgbClr val="000000"/>
                  </a:outerShdw>
                </a:effectLst>
              </a:rPr>
              <a:t> of Abraham’s physical descendants would be included in the promise and be saved. </a:t>
            </a:r>
          </a:p>
        </p:txBody>
      </p:sp>
    </p:spTree>
    <p:extLst>
      <p:ext uri="{BB962C8B-B14F-4D97-AF65-F5344CB8AC3E}">
        <p14:creationId xmlns:p14="http://schemas.microsoft.com/office/powerpoint/2010/main" val="65841812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026622"/>
          </a:xfrm>
        </p:spPr>
        <p:txBody>
          <a:bodyPr>
            <a:noAutofit/>
          </a:bodyPr>
          <a:lstStyle/>
          <a:p>
            <a:r>
              <a:rPr lang="en-US" sz="3600" b="1" dirty="0">
                <a:effectLst>
                  <a:outerShdw blurRad="38100" dist="38100" dir="2700000" algn="tl">
                    <a:srgbClr val="000000"/>
                  </a:outerShdw>
                </a:effectLst>
              </a:rPr>
              <a:t>The Folly of Those Who Question God’s Right to Do as He Pleases </a:t>
            </a:r>
            <a:r>
              <a:rPr lang="en-US" sz="3600" dirty="0">
                <a:effectLst>
                  <a:outerShdw blurRad="38100" dist="38100" dir="2700000" algn="tl">
                    <a:srgbClr val="000000"/>
                  </a:outerShdw>
                </a:effectLst>
              </a:rPr>
              <a:t>(</a:t>
            </a:r>
            <a:r>
              <a:rPr lang="en-US" sz="3600" dirty="0">
                <a:solidFill>
                  <a:srgbClr val="FFFF99"/>
                </a:solidFill>
                <a:effectLst>
                  <a:outerShdw blurRad="38100" dist="38100" dir="2700000" algn="tl">
                    <a:srgbClr val="000000"/>
                  </a:outerShdw>
                </a:effectLst>
              </a:rPr>
              <a:t>45:9-13</a:t>
            </a:r>
            <a:r>
              <a:rPr lang="en-US" sz="36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51019" y="1080655"/>
            <a:ext cx="8822817" cy="5486400"/>
          </a:xfrm>
        </p:spPr>
        <p:txBody>
          <a:bodyPr>
            <a:normAutofit fontScale="92500" lnSpcReduction="10000"/>
          </a:bodyPr>
          <a:lstStyle/>
          <a:p>
            <a:r>
              <a:rPr lang="en-US" dirty="0">
                <a:effectLst>
                  <a:outerShdw blurRad="38100" dist="38100" dir="2700000" algn="tl">
                    <a:srgbClr val="000000"/>
                  </a:outerShdw>
                </a:effectLst>
              </a:rPr>
              <a:t>Isaiah’s prophesy in this section is directed towards an expressed or anticipated response from Israel to the way the LORD has chosen to deliver them.</a:t>
            </a:r>
          </a:p>
          <a:p>
            <a:r>
              <a:rPr lang="en-US" dirty="0">
                <a:effectLst>
                  <a:outerShdw blurRad="38100" dist="38100" dir="2700000" algn="tl">
                    <a:srgbClr val="000000"/>
                  </a:outerShdw>
                </a:effectLst>
              </a:rPr>
              <a:t>The Israelites had been promised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a new thing</a:t>
            </a:r>
            <a:r>
              <a:rPr lang="en-US" dirty="0">
                <a:effectLst>
                  <a:outerShdw blurRad="38100" dist="38100" dir="2700000" algn="tl">
                    <a:srgbClr val="000000"/>
                  </a:outerShdw>
                </a:effectLst>
              </a:rPr>
              <a:t>” (43:19), but the specifics of how the LORD planned to deliver them was, in their minds, a let-down. </a:t>
            </a:r>
          </a:p>
          <a:p>
            <a:r>
              <a:rPr lang="en-US" dirty="0">
                <a:effectLst>
                  <a:outerShdw blurRad="38100" dist="38100" dir="2700000" algn="tl">
                    <a:srgbClr val="000000"/>
                  </a:outerShdw>
                </a:effectLst>
              </a:rPr>
              <a:t>For one thing, there were no miracles involved such as the ones that had occurred at the first Exodus. </a:t>
            </a:r>
          </a:p>
          <a:p>
            <a:r>
              <a:rPr lang="en-US" dirty="0">
                <a:effectLst>
                  <a:outerShdw blurRad="38100" dist="38100" dir="2700000" algn="tl">
                    <a:srgbClr val="000000"/>
                  </a:outerShdw>
                </a:effectLst>
              </a:rPr>
              <a:t>On top of that,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Cyrus</a:t>
            </a:r>
            <a:r>
              <a:rPr lang="en-US" dirty="0">
                <a:effectLst>
                  <a:outerShdw blurRad="38100" dist="38100" dir="2700000" algn="tl">
                    <a:srgbClr val="000000"/>
                  </a:outerShdw>
                </a:effectLst>
              </a:rPr>
              <a:t>”, their promised deliverer was a heathen ruler! </a:t>
            </a:r>
          </a:p>
          <a:p>
            <a:r>
              <a:rPr lang="en-US" dirty="0">
                <a:effectLst>
                  <a:outerShdw blurRad="38100" dist="38100" dir="2700000" algn="tl">
                    <a:srgbClr val="000000"/>
                  </a:outerShdw>
                </a:effectLst>
              </a:rPr>
              <a:t>It was </a:t>
            </a:r>
            <a:r>
              <a:rPr lang="en-US" b="1" i="1" dirty="0">
                <a:effectLst>
                  <a:outerShdw blurRad="38100" dist="38100" dir="2700000" algn="tl">
                    <a:srgbClr val="000000"/>
                  </a:outerShdw>
                </a:effectLst>
              </a:rPr>
              <a:t>one</a:t>
            </a:r>
            <a:r>
              <a:rPr lang="en-US" dirty="0">
                <a:effectLst>
                  <a:outerShdw blurRad="38100" dist="38100" dir="2700000" algn="tl">
                    <a:srgbClr val="000000"/>
                  </a:outerShdw>
                </a:effectLst>
              </a:rPr>
              <a:t> thing to use foreign rulers to </a:t>
            </a:r>
            <a:r>
              <a:rPr lang="en-US" b="1" i="1" dirty="0">
                <a:effectLst>
                  <a:outerShdw blurRad="38100" dist="38100" dir="2700000" algn="tl">
                    <a:srgbClr val="000000"/>
                  </a:outerShdw>
                </a:effectLst>
              </a:rPr>
              <a:t>chastise</a:t>
            </a:r>
            <a:r>
              <a:rPr lang="en-US" dirty="0">
                <a:effectLst>
                  <a:outerShdw blurRad="38100" dist="38100" dir="2700000" algn="tl">
                    <a:srgbClr val="000000"/>
                  </a:outerShdw>
                </a:effectLst>
              </a:rPr>
              <a:t> the people, but quite another for such a person to be the means of their </a:t>
            </a:r>
            <a:r>
              <a:rPr lang="en-US" b="1" i="1" dirty="0">
                <a:effectLst>
                  <a:outerShdw blurRad="38100" dist="38100" dir="2700000" algn="tl">
                    <a:srgbClr val="000000"/>
                  </a:outerShdw>
                </a:effectLst>
              </a:rPr>
              <a:t>deliverance</a:t>
            </a:r>
            <a:r>
              <a:rPr lang="en-US" dirty="0">
                <a:effectLst>
                  <a:outerShdw blurRad="38100" dist="38100" dir="2700000" algn="tl">
                    <a:srgbClr val="000000"/>
                  </a:outerShdw>
                </a:effectLst>
              </a:rPr>
              <a:t>! </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 170)</a:t>
            </a:r>
          </a:p>
        </p:txBody>
      </p:sp>
    </p:spTree>
    <p:extLst>
      <p:ext uri="{BB962C8B-B14F-4D97-AF65-F5344CB8AC3E}">
        <p14:creationId xmlns:p14="http://schemas.microsoft.com/office/powerpoint/2010/main" val="118716750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180404"/>
          </a:xfrm>
        </p:spPr>
        <p:txBody>
          <a:bodyPr>
            <a:noAutofit/>
          </a:bodyPr>
          <a:lstStyle/>
          <a:p>
            <a:r>
              <a:rPr lang="en-US" sz="4000" dirty="0">
                <a:effectLst>
                  <a:outerShdw blurRad="38100" dist="38100" dir="2700000" algn="tl">
                    <a:srgbClr val="000000"/>
                  </a:outerShdw>
                </a:effectLst>
              </a:rPr>
              <a:t>Paul’s Use of the “Pot and the Potter” Illustration in Romans 9:20-21</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332509" y="1230284"/>
            <a:ext cx="8487295" cy="5515493"/>
          </a:xfrm>
        </p:spPr>
        <p:txBody>
          <a:bodyPr>
            <a:normAutofit/>
          </a:bodyPr>
          <a:lstStyle/>
          <a:p>
            <a:r>
              <a:rPr lang="en-US" dirty="0">
                <a:effectLst>
                  <a:outerShdw blurRad="38100" dist="38100" dir="2700000" algn="tl">
                    <a:srgbClr val="000000"/>
                  </a:outerShdw>
                </a:effectLst>
              </a:rPr>
              <a:t>Towards the </a:t>
            </a:r>
            <a:r>
              <a:rPr lang="en-US" b="1" i="1" dirty="0">
                <a:effectLst>
                  <a:outerShdw blurRad="38100" dist="38100" dir="2700000" algn="tl">
                    <a:srgbClr val="000000"/>
                  </a:outerShdw>
                </a:effectLst>
              </a:rPr>
              <a:t>end</a:t>
            </a:r>
            <a:r>
              <a:rPr lang="en-US" dirty="0">
                <a:effectLst>
                  <a:outerShdw blurRad="38100" dist="38100" dir="2700000" algn="tl">
                    <a:srgbClr val="000000"/>
                  </a:outerShdw>
                </a:effectLst>
              </a:rPr>
              <a:t> of chapter 9, in </a:t>
            </a:r>
            <a:r>
              <a:rPr lang="en-US" dirty="0">
                <a:solidFill>
                  <a:srgbClr val="FFFF99"/>
                </a:solidFill>
                <a:effectLst>
                  <a:outerShdw blurRad="38100" dist="38100" dir="2700000" algn="tl">
                    <a:srgbClr val="000000"/>
                  </a:outerShdw>
                </a:effectLst>
              </a:rPr>
              <a:t>verses</a:t>
            </a:r>
            <a:r>
              <a:rPr lang="en-US" dirty="0">
                <a:effectLst>
                  <a:outerShdw blurRad="38100" dist="38100" dir="2700000" algn="tl">
                    <a:srgbClr val="000000"/>
                  </a:outerShdw>
                </a:effectLst>
              </a:rPr>
              <a:t> </a:t>
            </a:r>
            <a:r>
              <a:rPr lang="en-US" dirty="0">
                <a:solidFill>
                  <a:srgbClr val="FFFF99"/>
                </a:solidFill>
                <a:effectLst>
                  <a:outerShdw blurRad="38100" dist="38100" dir="2700000" algn="tl">
                    <a:srgbClr val="000000"/>
                  </a:outerShdw>
                </a:effectLst>
              </a:rPr>
              <a:t>14-24</a:t>
            </a:r>
            <a:r>
              <a:rPr lang="en-US" dirty="0">
                <a:effectLst>
                  <a:outerShdw blurRad="38100" dist="38100" dir="2700000" algn="tl">
                    <a:srgbClr val="000000"/>
                  </a:outerShdw>
                </a:effectLst>
              </a:rPr>
              <a:t> Paul responds to </a:t>
            </a:r>
            <a:r>
              <a:rPr lang="en-US" b="1" i="1" dirty="0">
                <a:effectLst>
                  <a:outerShdw blurRad="38100" dist="38100" dir="2700000" algn="tl">
                    <a:srgbClr val="000000"/>
                  </a:outerShdw>
                </a:effectLst>
              </a:rPr>
              <a:t>two</a:t>
            </a:r>
            <a:r>
              <a:rPr lang="en-US" dirty="0">
                <a:effectLst>
                  <a:outerShdw blurRad="38100" dist="38100" dir="2700000" algn="tl">
                    <a:srgbClr val="000000"/>
                  </a:outerShdw>
                </a:effectLst>
              </a:rPr>
              <a:t> objections that he anticipates his argument may raise in the minds of his readers: </a:t>
            </a:r>
          </a:p>
          <a:p>
            <a:pPr lvl="1"/>
            <a:r>
              <a:rPr lang="en-US" b="1" dirty="0">
                <a:effectLst>
                  <a:outerShdw blurRad="38100" dist="38100" dir="2700000" algn="tl">
                    <a:srgbClr val="000000"/>
                  </a:outerShdw>
                </a:effectLst>
              </a:rPr>
              <a:t>Objection #1</a:t>
            </a:r>
            <a:r>
              <a:rPr lang="en-US" dirty="0">
                <a:effectLst>
                  <a:outerShdw blurRad="38100" dist="38100" dir="2700000" algn="tl">
                    <a:srgbClr val="000000"/>
                  </a:outerShdw>
                </a:effectLst>
              </a:rPr>
              <a:t> – Does God’s act of </a:t>
            </a:r>
            <a:r>
              <a:rPr lang="en-US" b="1" i="1" dirty="0">
                <a:effectLst>
                  <a:outerShdw blurRad="38100" dist="38100" dir="2700000" algn="tl">
                    <a:srgbClr val="000000"/>
                  </a:outerShdw>
                </a:effectLst>
              </a:rPr>
              <a:t>election</a:t>
            </a:r>
            <a:r>
              <a:rPr lang="en-US" dirty="0">
                <a:effectLst>
                  <a:outerShdw blurRad="38100" dist="38100" dir="2700000" algn="tl">
                    <a:srgbClr val="000000"/>
                  </a:outerShdw>
                </a:effectLst>
              </a:rPr>
              <a:t> - His choosing some sinners to be saved by grace but not others -- make God </a:t>
            </a:r>
            <a:r>
              <a:rPr lang="en-US" b="1" i="1" dirty="0">
                <a:effectLst>
                  <a:outerShdw blurRad="38100" dist="38100" dir="2700000" algn="tl">
                    <a:srgbClr val="000000"/>
                  </a:outerShdw>
                </a:effectLst>
              </a:rPr>
              <a:t>unjust</a:t>
            </a:r>
            <a:r>
              <a:rPr lang="en-US" dirty="0">
                <a:effectLst>
                  <a:outerShdw blurRad="38100" dist="38100" dir="2700000" algn="tl">
                    <a:srgbClr val="000000"/>
                  </a:outerShdw>
                </a:effectLst>
              </a:rPr>
              <a:t>? (</a:t>
            </a:r>
            <a:r>
              <a:rPr lang="en-US" dirty="0">
                <a:solidFill>
                  <a:srgbClr val="FFFF99"/>
                </a:solidFill>
                <a:effectLst>
                  <a:outerShdw blurRad="38100" dist="38100" dir="2700000" algn="tl">
                    <a:srgbClr val="000000"/>
                  </a:outerShdw>
                </a:effectLst>
              </a:rPr>
              <a:t>9:14-18</a:t>
            </a:r>
            <a:r>
              <a:rPr lang="en-US" dirty="0">
                <a:effectLst>
                  <a:outerShdw blurRad="38100" dist="38100" dir="2700000" algn="tl">
                    <a:srgbClr val="000000"/>
                  </a:outerShdw>
                </a:effectLst>
              </a:rPr>
              <a:t>)</a:t>
            </a:r>
          </a:p>
          <a:p>
            <a:pPr lvl="1"/>
            <a:r>
              <a:rPr lang="en-US" b="1" dirty="0">
                <a:effectLst>
                  <a:outerShdw blurRad="38100" dist="38100" dir="2700000" algn="tl">
                    <a:srgbClr val="000000"/>
                  </a:outerShdw>
                </a:effectLst>
              </a:rPr>
              <a:t>Objection #2</a:t>
            </a:r>
            <a:r>
              <a:rPr lang="en-US" dirty="0">
                <a:effectLst>
                  <a:outerShdw blurRad="38100" dist="38100" dir="2700000" algn="tl">
                    <a:srgbClr val="000000"/>
                  </a:outerShdw>
                </a:effectLst>
              </a:rPr>
              <a:t> – Does God’s sovereign control over men render them unaccountable? (</a:t>
            </a:r>
            <a:r>
              <a:rPr lang="en-US" dirty="0">
                <a:solidFill>
                  <a:srgbClr val="FFFF99"/>
                </a:solidFill>
                <a:effectLst>
                  <a:outerShdw blurRad="38100" dist="38100" dir="2700000" algn="tl">
                    <a:srgbClr val="000000"/>
                  </a:outerShdw>
                </a:effectLst>
              </a:rPr>
              <a:t>9:19-24</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It is in Paul’s answer to this </a:t>
            </a:r>
            <a:r>
              <a:rPr lang="en-US" b="1" i="1" dirty="0">
                <a:effectLst>
                  <a:outerShdw blurRad="38100" dist="38100" dir="2700000" algn="tl">
                    <a:srgbClr val="000000"/>
                  </a:outerShdw>
                </a:effectLst>
              </a:rPr>
              <a:t>second</a:t>
            </a:r>
            <a:r>
              <a:rPr lang="en-US" dirty="0">
                <a:effectLst>
                  <a:outerShdw blurRad="38100" dist="38100" dir="2700000" algn="tl">
                    <a:srgbClr val="000000"/>
                  </a:outerShdw>
                </a:effectLst>
              </a:rPr>
              <a:t> objection that he uses the pot and potter illustration.</a:t>
            </a:r>
          </a:p>
        </p:txBody>
      </p:sp>
    </p:spTree>
    <p:extLst>
      <p:ext uri="{BB962C8B-B14F-4D97-AF65-F5344CB8AC3E}">
        <p14:creationId xmlns:p14="http://schemas.microsoft.com/office/powerpoint/2010/main" val="418541276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D4BD0E45-49D7-D606-9A35-208F09FEFD7D}"/>
              </a:ext>
            </a:extLst>
          </p:cNvPr>
          <p:cNvSpPr txBox="1">
            <a:spLocks/>
          </p:cNvSpPr>
          <p:nvPr/>
        </p:nvSpPr>
        <p:spPr>
          <a:xfrm>
            <a:off x="453044" y="1253144"/>
            <a:ext cx="8158941" cy="5297285"/>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169863" lvl="0" algn="l">
              <a:spcBef>
                <a:spcPts val="750"/>
              </a:spcBef>
              <a:defRPr/>
            </a:pPr>
            <a:r>
              <a:rPr lang="en-US" sz="2400" b="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Those who deny the sovereignty of God in all things will often say that if God has sovereign control over a man’s </a:t>
            </a:r>
            <a:r>
              <a:rPr lang="en-US" sz="2400" i="1"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will</a:t>
            </a:r>
            <a:r>
              <a:rPr lang="en-US" sz="2400" b="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 then it would be </a:t>
            </a:r>
            <a:r>
              <a:rPr lang="en-US" sz="2400" i="1"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unfair</a:t>
            </a:r>
            <a:r>
              <a:rPr lang="en-US" sz="2400" b="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 for him to hold that man </a:t>
            </a:r>
            <a:r>
              <a:rPr lang="en-US" sz="2400" i="1"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accountable</a:t>
            </a:r>
            <a:r>
              <a:rPr lang="en-US" sz="2400" b="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 for his sins. </a:t>
            </a:r>
          </a:p>
          <a:p>
            <a:pPr marL="169863" lvl="0" algn="l">
              <a:spcBef>
                <a:spcPts val="750"/>
              </a:spcBef>
              <a:defRPr/>
            </a:pPr>
            <a:endPar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r>
              <a:rPr lang="en-US" sz="2400" b="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If you are one who has raised this objection, listen carefully to the </a:t>
            </a:r>
            <a:r>
              <a:rPr lang="en-US" sz="2400" i="1"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warning</a:t>
            </a:r>
            <a:r>
              <a:rPr lang="en-US" sz="2400" b="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 given by Paul in verses 20-23, in the form of </a:t>
            </a:r>
            <a:r>
              <a:rPr lang="en-US" sz="2400" i="1"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four</a:t>
            </a:r>
            <a:r>
              <a:rPr lang="en-US" sz="2400" b="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 questions.</a:t>
            </a:r>
          </a:p>
        </p:txBody>
      </p:sp>
      <p:sp>
        <p:nvSpPr>
          <p:cNvPr id="5" name="Title 4">
            <a:extLst>
              <a:ext uri="{FF2B5EF4-FFF2-40B4-BE49-F238E27FC236}">
                <a16:creationId xmlns:a16="http://schemas.microsoft.com/office/drawing/2014/main" id="{6C74E9F5-7FB5-C83E-9A4B-9EC51FA11884}"/>
              </a:ext>
            </a:extLst>
          </p:cNvPr>
          <p:cNvSpPr>
            <a:spLocks noGrp="1"/>
          </p:cNvSpPr>
          <p:nvPr>
            <p:ph type="title"/>
          </p:nvPr>
        </p:nvSpPr>
        <p:spPr>
          <a:xfrm>
            <a:off x="0" y="0"/>
            <a:ext cx="9144000" cy="1072342"/>
          </a:xfrm>
        </p:spPr>
        <p:txBody>
          <a:bodyPr/>
          <a:lstStyle/>
          <a:p>
            <a:pPr algn="ctr"/>
            <a:r>
              <a:rPr lang="en-US" sz="4000" dirty="0">
                <a:solidFill>
                  <a:srgbClr val="FFFF99"/>
                </a:solidFill>
                <a:effectLst>
                  <a:outerShdw blurRad="38100" dist="38100" dir="2700000" algn="tl">
                    <a:srgbClr val="000000"/>
                  </a:outerShdw>
                </a:effectLst>
              </a:rPr>
              <a:t>Paul’s Response to Objection #2</a:t>
            </a:r>
            <a:br>
              <a:rPr lang="en-US" sz="4000" dirty="0">
                <a:solidFill>
                  <a:srgbClr val="FFFF99"/>
                </a:solidFill>
                <a:effectLst>
                  <a:outerShdw blurRad="38100" dist="38100" dir="2700000" algn="tl">
                    <a:srgbClr val="000000"/>
                  </a:outerShdw>
                </a:effectLst>
              </a:rPr>
            </a:br>
            <a:r>
              <a:rPr lang="en-US" sz="4000" dirty="0">
                <a:solidFill>
                  <a:srgbClr val="FFFF99"/>
                </a:solidFill>
                <a:effectLst>
                  <a:outerShdw blurRad="38100" dist="38100" dir="2700000" algn="tl">
                    <a:srgbClr val="000000"/>
                  </a:outerShdw>
                </a:effectLst>
              </a:rPr>
              <a:t>(Romans 9:19-24)  </a:t>
            </a:r>
          </a:p>
        </p:txBody>
      </p:sp>
      <p:graphicFrame>
        <p:nvGraphicFramePr>
          <p:cNvPr id="10" name="Table 9">
            <a:extLst>
              <a:ext uri="{FF2B5EF4-FFF2-40B4-BE49-F238E27FC236}">
                <a16:creationId xmlns:a16="http://schemas.microsoft.com/office/drawing/2014/main" id="{7D7D0148-6864-A0F8-04CB-BD7E5BAC70CA}"/>
              </a:ext>
            </a:extLst>
          </p:cNvPr>
          <p:cNvGraphicFramePr>
            <a:graphicFrameLocks noGrp="1"/>
          </p:cNvGraphicFramePr>
          <p:nvPr>
            <p:extLst>
              <p:ext uri="{D42A27DB-BD31-4B8C-83A1-F6EECF244321}">
                <p14:modId xmlns:p14="http://schemas.microsoft.com/office/powerpoint/2010/main" val="2591216937"/>
              </p:ext>
            </p:extLst>
          </p:nvPr>
        </p:nvGraphicFramePr>
        <p:xfrm>
          <a:off x="759919" y="2864196"/>
          <a:ext cx="7561811" cy="1977967"/>
        </p:xfrm>
        <a:graphic>
          <a:graphicData uri="http://schemas.openxmlformats.org/drawingml/2006/table">
            <a:tbl>
              <a:tblPr firstRow="1" bandRow="1">
                <a:tableStyleId>{5C22544A-7EE6-4342-B048-85BDC9FD1C3A}</a:tableStyleId>
              </a:tblPr>
              <a:tblGrid>
                <a:gridCol w="732907">
                  <a:extLst>
                    <a:ext uri="{9D8B030D-6E8A-4147-A177-3AD203B41FA5}">
                      <a16:colId xmlns:a16="http://schemas.microsoft.com/office/drawing/2014/main" val="3414440643"/>
                    </a:ext>
                  </a:extLst>
                </a:gridCol>
                <a:gridCol w="6828904">
                  <a:extLst>
                    <a:ext uri="{9D8B030D-6E8A-4147-A177-3AD203B41FA5}">
                      <a16:colId xmlns:a16="http://schemas.microsoft.com/office/drawing/2014/main" val="712585497"/>
                    </a:ext>
                  </a:extLst>
                </a:gridCol>
              </a:tblGrid>
              <a:tr h="1977967">
                <a:tc>
                  <a:txBody>
                    <a:bodyPr/>
                    <a:lstStyle/>
                    <a:p>
                      <a:r>
                        <a:rPr lang="en-US" sz="2400" dirty="0">
                          <a:solidFill>
                            <a:srgbClr val="FFFF99"/>
                          </a:solidFill>
                        </a:rPr>
                        <a:t>9:19</a:t>
                      </a:r>
                    </a:p>
                  </a:txBody>
                  <a:tcPr>
                    <a:solidFill>
                      <a:schemeClr val="tx1"/>
                    </a:solidFill>
                  </a:tcPr>
                </a:tc>
                <a:tc>
                  <a:txBody>
                    <a:bodyPr/>
                    <a:lstStyle/>
                    <a:p>
                      <a:pPr lvl="0"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You will say to me </a:t>
                      </a:r>
                    </a:p>
                    <a:p>
                      <a:pPr lvl="0"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then </a:t>
                      </a:r>
                      <a:r>
                        <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rPr>
                        <a:t>[Paul, in light of what you are saying]</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p>
                    <a:p>
                      <a:pPr lvl="0"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“Why does he </a:t>
                      </a:r>
                      <a:r>
                        <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rPr>
                        <a:t>[God] </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still find fault? </a:t>
                      </a:r>
                    </a:p>
                    <a:p>
                      <a:pPr lvl="0"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For who has ever resisted his will?”</a:t>
                      </a:r>
                    </a:p>
                  </a:txBody>
                  <a:tcPr>
                    <a:solidFill>
                      <a:schemeClr val="tx1"/>
                    </a:solidFill>
                  </a:tcPr>
                </a:tc>
                <a:extLst>
                  <a:ext uri="{0D108BD9-81ED-4DB2-BD59-A6C34878D82A}">
                    <a16:rowId xmlns:a16="http://schemas.microsoft.com/office/drawing/2014/main" val="2267709872"/>
                  </a:ext>
                </a:extLst>
              </a:tr>
            </a:tbl>
          </a:graphicData>
        </a:graphic>
      </p:graphicFrame>
    </p:spTree>
    <p:extLst>
      <p:ext uri="{BB962C8B-B14F-4D97-AF65-F5344CB8AC3E}">
        <p14:creationId xmlns:p14="http://schemas.microsoft.com/office/powerpoint/2010/main" val="199777411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p:cTn id="7"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9">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 calcmode="lin" valueType="num">
                                      <p:cBhvr>
                                        <p:cTn id="14" dur="500" fill="hold"/>
                                        <p:tgtEl>
                                          <p:spTgt spid="10"/>
                                        </p:tgtEl>
                                        <p:attrNameLst>
                                          <p:attrName>ppt_w</p:attrName>
                                        </p:attrNameLst>
                                      </p:cBhvr>
                                      <p:tavLst>
                                        <p:tav tm="0">
                                          <p:val>
                                            <p:fltVal val="0"/>
                                          </p:val>
                                        </p:tav>
                                        <p:tav tm="100000">
                                          <p:val>
                                            <p:strVal val="#ppt_w"/>
                                          </p:val>
                                        </p:tav>
                                      </p:tavLst>
                                    </p:anim>
                                    <p:anim calcmode="lin" valueType="num">
                                      <p:cBhvr>
                                        <p:cTn id="15" dur="500" fill="hold"/>
                                        <p:tgtEl>
                                          <p:spTgt spid="10"/>
                                        </p:tgtEl>
                                        <p:attrNameLst>
                                          <p:attrName>ppt_h</p:attrName>
                                        </p:attrNameLst>
                                      </p:cBhvr>
                                      <p:tavLst>
                                        <p:tav tm="0">
                                          <p:val>
                                            <p:fltVal val="0"/>
                                          </p:val>
                                        </p:tav>
                                        <p:tav tm="100000">
                                          <p:val>
                                            <p:strVal val="#ppt_h"/>
                                          </p:val>
                                        </p:tav>
                                      </p:tavLst>
                                    </p:anim>
                                    <p:animEffect transition="in" filter="fade">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9">
                                            <p:txEl>
                                              <p:pRg st="7" end="7"/>
                                            </p:txEl>
                                          </p:spTgt>
                                        </p:tgtEl>
                                        <p:attrNameLst>
                                          <p:attrName>style.visibility</p:attrName>
                                        </p:attrNameLst>
                                      </p:cBhvr>
                                      <p:to>
                                        <p:strVal val="visible"/>
                                      </p:to>
                                    </p:set>
                                    <p:anim calcmode="lin" valueType="num">
                                      <p:cBhvr>
                                        <p:cTn id="21" dur="500" fill="hold"/>
                                        <p:tgtEl>
                                          <p:spTgt spid="9">
                                            <p:txEl>
                                              <p:pRg st="7" end="7"/>
                                            </p:txEl>
                                          </p:spTgt>
                                        </p:tgtEl>
                                        <p:attrNameLst>
                                          <p:attrName>ppt_w</p:attrName>
                                        </p:attrNameLst>
                                      </p:cBhvr>
                                      <p:tavLst>
                                        <p:tav tm="0">
                                          <p:val>
                                            <p:fltVal val="0"/>
                                          </p:val>
                                        </p:tav>
                                        <p:tav tm="100000">
                                          <p:val>
                                            <p:strVal val="#ppt_w"/>
                                          </p:val>
                                        </p:tav>
                                      </p:tavLst>
                                    </p:anim>
                                    <p:anim calcmode="lin" valueType="num">
                                      <p:cBhvr>
                                        <p:cTn id="22" dur="500" fill="hold"/>
                                        <p:tgtEl>
                                          <p:spTgt spid="9">
                                            <p:txEl>
                                              <p:pRg st="7" end="7"/>
                                            </p:txEl>
                                          </p:spTgt>
                                        </p:tgtEl>
                                        <p:attrNameLst>
                                          <p:attrName>ppt_h</p:attrName>
                                        </p:attrNameLst>
                                      </p:cBhvr>
                                      <p:tavLst>
                                        <p:tav tm="0">
                                          <p:val>
                                            <p:fltVal val="0"/>
                                          </p:val>
                                        </p:tav>
                                        <p:tav tm="100000">
                                          <p:val>
                                            <p:strVal val="#ppt_h"/>
                                          </p:val>
                                        </p:tav>
                                      </p:tavLst>
                                    </p:anim>
                                    <p:animEffect transition="in" filter="fade">
                                      <p:cBhvr>
                                        <p:cTn id="23" dur="500"/>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D4BD0E45-49D7-D606-9A35-208F09FEFD7D}"/>
              </a:ext>
            </a:extLst>
          </p:cNvPr>
          <p:cNvSpPr txBox="1">
            <a:spLocks/>
          </p:cNvSpPr>
          <p:nvPr/>
        </p:nvSpPr>
        <p:spPr>
          <a:xfrm>
            <a:off x="453044" y="1253144"/>
            <a:ext cx="8158941" cy="5118561"/>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169863" lvl="0" algn="l">
              <a:spcBef>
                <a:spcPts val="750"/>
              </a:spcBef>
              <a:defRPr/>
            </a:pPr>
            <a:r>
              <a:rPr lang="en-US" sz="2400" b="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[Question #1]</a:t>
            </a:r>
            <a:endPar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r>
              <a:rPr lang="en-US" sz="2400" b="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In other words, Paul is saying, “What </a:t>
            </a:r>
            <a:r>
              <a:rPr lang="en-US" sz="2400" i="1"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audacity</a:t>
            </a:r>
            <a:r>
              <a:rPr lang="en-US" sz="2400" b="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 for a sinful creature to talk like this to Almighty God, the </a:t>
            </a:r>
            <a:r>
              <a:rPr lang="en-US" sz="2400" i="1"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Creator</a:t>
            </a:r>
            <a:r>
              <a:rPr lang="en-US" sz="2400" b="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a:t>
            </a:r>
          </a:p>
        </p:txBody>
      </p:sp>
      <p:sp>
        <p:nvSpPr>
          <p:cNvPr id="5" name="Title 4">
            <a:extLst>
              <a:ext uri="{FF2B5EF4-FFF2-40B4-BE49-F238E27FC236}">
                <a16:creationId xmlns:a16="http://schemas.microsoft.com/office/drawing/2014/main" id="{6C74E9F5-7FB5-C83E-9A4B-9EC51FA11884}"/>
              </a:ext>
            </a:extLst>
          </p:cNvPr>
          <p:cNvSpPr>
            <a:spLocks noGrp="1"/>
          </p:cNvSpPr>
          <p:nvPr>
            <p:ph type="title"/>
          </p:nvPr>
        </p:nvSpPr>
        <p:spPr>
          <a:xfrm>
            <a:off x="0" y="0"/>
            <a:ext cx="9144000" cy="1072342"/>
          </a:xfrm>
        </p:spPr>
        <p:txBody>
          <a:bodyPr/>
          <a:lstStyle/>
          <a:p>
            <a:pPr algn="ctr"/>
            <a:r>
              <a:rPr lang="en-US" sz="4000" dirty="0">
                <a:solidFill>
                  <a:srgbClr val="FFFF99"/>
                </a:solidFill>
                <a:effectLst>
                  <a:outerShdw blurRad="38100" dist="38100" dir="2700000" algn="tl">
                    <a:srgbClr val="000000"/>
                  </a:outerShdw>
                </a:effectLst>
              </a:rPr>
              <a:t>Paul’s Response to Objection #2</a:t>
            </a:r>
            <a:br>
              <a:rPr lang="en-US" sz="4000" dirty="0">
                <a:solidFill>
                  <a:srgbClr val="FFFF99"/>
                </a:solidFill>
                <a:effectLst>
                  <a:outerShdw blurRad="38100" dist="38100" dir="2700000" algn="tl">
                    <a:srgbClr val="000000"/>
                  </a:outerShdw>
                </a:effectLst>
              </a:rPr>
            </a:br>
            <a:r>
              <a:rPr lang="en-US" sz="4000" dirty="0">
                <a:solidFill>
                  <a:srgbClr val="FFFF99"/>
                </a:solidFill>
                <a:effectLst>
                  <a:outerShdw blurRad="38100" dist="38100" dir="2700000" algn="tl">
                    <a:srgbClr val="000000"/>
                  </a:outerShdw>
                </a:effectLst>
              </a:rPr>
              <a:t>(Romans 9:19-24)  </a:t>
            </a:r>
          </a:p>
        </p:txBody>
      </p:sp>
      <p:graphicFrame>
        <p:nvGraphicFramePr>
          <p:cNvPr id="10" name="Table 9">
            <a:extLst>
              <a:ext uri="{FF2B5EF4-FFF2-40B4-BE49-F238E27FC236}">
                <a16:creationId xmlns:a16="http://schemas.microsoft.com/office/drawing/2014/main" id="{7D7D0148-6864-A0F8-04CB-BD7E5BAC70CA}"/>
              </a:ext>
            </a:extLst>
          </p:cNvPr>
          <p:cNvGraphicFramePr>
            <a:graphicFrameLocks noGrp="1"/>
          </p:cNvGraphicFramePr>
          <p:nvPr>
            <p:extLst>
              <p:ext uri="{D42A27DB-BD31-4B8C-83A1-F6EECF244321}">
                <p14:modId xmlns:p14="http://schemas.microsoft.com/office/powerpoint/2010/main" val="2831105281"/>
              </p:ext>
            </p:extLst>
          </p:nvPr>
        </p:nvGraphicFramePr>
        <p:xfrm>
          <a:off x="722512" y="2283344"/>
          <a:ext cx="7561811" cy="2421660"/>
        </p:xfrm>
        <a:graphic>
          <a:graphicData uri="http://schemas.openxmlformats.org/drawingml/2006/table">
            <a:tbl>
              <a:tblPr firstRow="1" bandRow="1">
                <a:tableStyleId>{5C22544A-7EE6-4342-B048-85BDC9FD1C3A}</a:tableStyleId>
              </a:tblPr>
              <a:tblGrid>
                <a:gridCol w="732907">
                  <a:extLst>
                    <a:ext uri="{9D8B030D-6E8A-4147-A177-3AD203B41FA5}">
                      <a16:colId xmlns:a16="http://schemas.microsoft.com/office/drawing/2014/main" val="3414440643"/>
                    </a:ext>
                  </a:extLst>
                </a:gridCol>
                <a:gridCol w="6828904">
                  <a:extLst>
                    <a:ext uri="{9D8B030D-6E8A-4147-A177-3AD203B41FA5}">
                      <a16:colId xmlns:a16="http://schemas.microsoft.com/office/drawing/2014/main" val="712585497"/>
                    </a:ext>
                  </a:extLst>
                </a:gridCol>
              </a:tblGrid>
              <a:tr h="2421660">
                <a:tc>
                  <a:txBody>
                    <a:bodyPr/>
                    <a:lstStyle/>
                    <a:p>
                      <a:r>
                        <a:rPr lang="en-US" sz="2400" dirty="0"/>
                        <a:t>9:20</a:t>
                      </a:r>
                    </a:p>
                  </a:txBody>
                  <a:tcPr>
                    <a:solidFill>
                      <a:schemeClr val="tx1"/>
                    </a:solidFill>
                  </a:tcPr>
                </a:tc>
                <a:tc>
                  <a:txBody>
                    <a:bodyPr/>
                    <a:lstStyle/>
                    <a:p>
                      <a:pPr lvl="0"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But who indeed are you – a mere human being – </a:t>
                      </a:r>
                    </a:p>
                    <a:p>
                      <a:pPr lvl="0"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to talk back to God? </a:t>
                      </a:r>
                    </a:p>
                    <a:p>
                      <a:pPr lvl="0" algn="l">
                        <a:spcBef>
                          <a:spcPts val="750"/>
                        </a:spcBef>
                        <a:tabLst>
                          <a:tab pos="627063" algn="l"/>
                        </a:tabLst>
                        <a:defRPr/>
                      </a:pPr>
                      <a:r>
                        <a:rPr lang="en-US" sz="24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Does what is molded </a:t>
                      </a:r>
                      <a:r>
                        <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rPr>
                        <a:t>[i.e. “the pot”]</a:t>
                      </a:r>
                      <a:endParaRPr lang="en-US" sz="24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lvl="0" algn="l">
                        <a:spcBef>
                          <a:spcPts val="750"/>
                        </a:spcBef>
                        <a:defRPr/>
                      </a:pPr>
                      <a:r>
                        <a:rPr lang="en-US" sz="24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say to the molder </a:t>
                      </a:r>
                      <a:r>
                        <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rPr>
                        <a:t>[i.e. “the potter”]</a:t>
                      </a:r>
                      <a:r>
                        <a:rPr lang="en-US" sz="24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 </a:t>
                      </a:r>
                    </a:p>
                    <a:p>
                      <a:pPr lvl="0" algn="l">
                        <a:spcBef>
                          <a:spcPts val="750"/>
                        </a:spcBef>
                        <a:defRPr/>
                      </a:pPr>
                      <a:r>
                        <a:rPr lang="en-US" sz="24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“Why have you made me like this?”</a:t>
                      </a:r>
                      <a:endPar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endParaRPr>
                    </a:p>
                  </a:txBody>
                  <a:tcPr>
                    <a:solidFill>
                      <a:schemeClr val="tx1"/>
                    </a:solidFill>
                  </a:tcPr>
                </a:tc>
                <a:extLst>
                  <a:ext uri="{0D108BD9-81ED-4DB2-BD59-A6C34878D82A}">
                    <a16:rowId xmlns:a16="http://schemas.microsoft.com/office/drawing/2014/main" val="2267709872"/>
                  </a:ext>
                </a:extLst>
              </a:tr>
            </a:tbl>
          </a:graphicData>
        </a:graphic>
      </p:graphicFrame>
    </p:spTree>
    <p:extLst>
      <p:ext uri="{BB962C8B-B14F-4D97-AF65-F5344CB8AC3E}">
        <p14:creationId xmlns:p14="http://schemas.microsoft.com/office/powerpoint/2010/main" val="246917285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9">
                                            <p:txEl>
                                              <p:pRg st="9" end="9"/>
                                            </p:txEl>
                                          </p:spTgt>
                                        </p:tgtEl>
                                        <p:attrNameLst>
                                          <p:attrName>style.visibility</p:attrName>
                                        </p:attrNameLst>
                                      </p:cBhvr>
                                      <p:to>
                                        <p:strVal val="visible"/>
                                      </p:to>
                                    </p:set>
                                    <p:anim calcmode="lin" valueType="num">
                                      <p:cBhvr>
                                        <p:cTn id="14" dur="500" fill="hold"/>
                                        <p:tgtEl>
                                          <p:spTgt spid="9">
                                            <p:txEl>
                                              <p:pRg st="9" end="9"/>
                                            </p:txEl>
                                          </p:spTgt>
                                        </p:tgtEl>
                                        <p:attrNameLst>
                                          <p:attrName>ppt_w</p:attrName>
                                        </p:attrNameLst>
                                      </p:cBhvr>
                                      <p:tavLst>
                                        <p:tav tm="0">
                                          <p:val>
                                            <p:fltVal val="0"/>
                                          </p:val>
                                        </p:tav>
                                        <p:tav tm="100000">
                                          <p:val>
                                            <p:strVal val="#ppt_w"/>
                                          </p:val>
                                        </p:tav>
                                      </p:tavLst>
                                    </p:anim>
                                    <p:anim calcmode="lin" valueType="num">
                                      <p:cBhvr>
                                        <p:cTn id="15" dur="500" fill="hold"/>
                                        <p:tgtEl>
                                          <p:spTgt spid="9">
                                            <p:txEl>
                                              <p:pRg st="9" end="9"/>
                                            </p:txEl>
                                          </p:spTgt>
                                        </p:tgtEl>
                                        <p:attrNameLst>
                                          <p:attrName>ppt_h</p:attrName>
                                        </p:attrNameLst>
                                      </p:cBhvr>
                                      <p:tavLst>
                                        <p:tav tm="0">
                                          <p:val>
                                            <p:fltVal val="0"/>
                                          </p:val>
                                        </p:tav>
                                        <p:tav tm="100000">
                                          <p:val>
                                            <p:strVal val="#ppt_h"/>
                                          </p:val>
                                        </p:tav>
                                      </p:tavLst>
                                    </p:anim>
                                    <p:animEffect transition="in" filter="fade">
                                      <p:cBhvr>
                                        <p:cTn id="16" dur="500"/>
                                        <p:tgtEl>
                                          <p:spTgt spid="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D4BD0E45-49D7-D606-9A35-208F09FEFD7D}"/>
              </a:ext>
            </a:extLst>
          </p:cNvPr>
          <p:cNvSpPr txBox="1">
            <a:spLocks/>
          </p:cNvSpPr>
          <p:nvPr/>
        </p:nvSpPr>
        <p:spPr>
          <a:xfrm>
            <a:off x="453044" y="1253144"/>
            <a:ext cx="8158941" cy="5118561"/>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169863" lvl="0" algn="l">
              <a:spcBef>
                <a:spcPts val="750"/>
              </a:spcBef>
              <a:defRPr/>
            </a:pPr>
            <a:r>
              <a:rPr lang="en-US" sz="2400" b="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[Question #2]</a:t>
            </a:r>
            <a:endPar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p:txBody>
      </p:sp>
      <p:sp>
        <p:nvSpPr>
          <p:cNvPr id="5" name="Title 4">
            <a:extLst>
              <a:ext uri="{FF2B5EF4-FFF2-40B4-BE49-F238E27FC236}">
                <a16:creationId xmlns:a16="http://schemas.microsoft.com/office/drawing/2014/main" id="{6C74E9F5-7FB5-C83E-9A4B-9EC51FA11884}"/>
              </a:ext>
            </a:extLst>
          </p:cNvPr>
          <p:cNvSpPr>
            <a:spLocks noGrp="1"/>
          </p:cNvSpPr>
          <p:nvPr>
            <p:ph type="title"/>
          </p:nvPr>
        </p:nvSpPr>
        <p:spPr>
          <a:xfrm>
            <a:off x="0" y="0"/>
            <a:ext cx="9144000" cy="1072342"/>
          </a:xfrm>
        </p:spPr>
        <p:txBody>
          <a:bodyPr/>
          <a:lstStyle/>
          <a:p>
            <a:pPr algn="ctr"/>
            <a:r>
              <a:rPr lang="en-US" sz="4000" dirty="0">
                <a:solidFill>
                  <a:srgbClr val="FFFF99"/>
                </a:solidFill>
                <a:effectLst>
                  <a:outerShdw blurRad="38100" dist="38100" dir="2700000" algn="tl">
                    <a:srgbClr val="000000"/>
                  </a:outerShdw>
                </a:effectLst>
              </a:rPr>
              <a:t>Paul’s Response to Objection #2</a:t>
            </a:r>
            <a:br>
              <a:rPr lang="en-US" sz="4000" dirty="0">
                <a:solidFill>
                  <a:srgbClr val="FFFF99"/>
                </a:solidFill>
                <a:effectLst>
                  <a:outerShdw blurRad="38100" dist="38100" dir="2700000" algn="tl">
                    <a:srgbClr val="000000"/>
                  </a:outerShdw>
                </a:effectLst>
              </a:rPr>
            </a:br>
            <a:r>
              <a:rPr lang="en-US" sz="4000" dirty="0">
                <a:solidFill>
                  <a:srgbClr val="FFFF99"/>
                </a:solidFill>
                <a:effectLst>
                  <a:outerShdw blurRad="38100" dist="38100" dir="2700000" algn="tl">
                    <a:srgbClr val="000000"/>
                  </a:outerShdw>
                </a:effectLst>
              </a:rPr>
              <a:t>(Romans 9:19-24)  </a:t>
            </a:r>
          </a:p>
        </p:txBody>
      </p:sp>
      <p:graphicFrame>
        <p:nvGraphicFramePr>
          <p:cNvPr id="10" name="Table 9">
            <a:extLst>
              <a:ext uri="{FF2B5EF4-FFF2-40B4-BE49-F238E27FC236}">
                <a16:creationId xmlns:a16="http://schemas.microsoft.com/office/drawing/2014/main" id="{7D7D0148-6864-A0F8-04CB-BD7E5BAC70CA}"/>
              </a:ext>
            </a:extLst>
          </p:cNvPr>
          <p:cNvGraphicFramePr>
            <a:graphicFrameLocks noGrp="1"/>
          </p:cNvGraphicFramePr>
          <p:nvPr>
            <p:extLst>
              <p:ext uri="{D42A27DB-BD31-4B8C-83A1-F6EECF244321}">
                <p14:modId xmlns:p14="http://schemas.microsoft.com/office/powerpoint/2010/main" val="831183752"/>
              </p:ext>
            </p:extLst>
          </p:nvPr>
        </p:nvGraphicFramePr>
        <p:xfrm>
          <a:off x="722512" y="2283343"/>
          <a:ext cx="7561811" cy="2982769"/>
        </p:xfrm>
        <a:graphic>
          <a:graphicData uri="http://schemas.openxmlformats.org/drawingml/2006/table">
            <a:tbl>
              <a:tblPr firstRow="1" bandRow="1">
                <a:tableStyleId>{5C22544A-7EE6-4342-B048-85BDC9FD1C3A}</a:tableStyleId>
              </a:tblPr>
              <a:tblGrid>
                <a:gridCol w="732907">
                  <a:extLst>
                    <a:ext uri="{9D8B030D-6E8A-4147-A177-3AD203B41FA5}">
                      <a16:colId xmlns:a16="http://schemas.microsoft.com/office/drawing/2014/main" val="3414440643"/>
                    </a:ext>
                  </a:extLst>
                </a:gridCol>
                <a:gridCol w="6828904">
                  <a:extLst>
                    <a:ext uri="{9D8B030D-6E8A-4147-A177-3AD203B41FA5}">
                      <a16:colId xmlns:a16="http://schemas.microsoft.com/office/drawing/2014/main" val="712585497"/>
                    </a:ext>
                  </a:extLst>
                </a:gridCol>
              </a:tblGrid>
              <a:tr h="2982769">
                <a:tc>
                  <a:txBody>
                    <a:bodyPr/>
                    <a:lstStyle/>
                    <a:p>
                      <a:r>
                        <a:rPr lang="en-US" sz="2400" dirty="0">
                          <a:solidFill>
                            <a:srgbClr val="FFFF99"/>
                          </a:solidFill>
                        </a:rPr>
                        <a:t>9:21</a:t>
                      </a:r>
                    </a:p>
                  </a:txBody>
                  <a:tcPr>
                    <a:solidFill>
                      <a:schemeClr val="tx1"/>
                    </a:solidFill>
                  </a:tcPr>
                </a:tc>
                <a:tc>
                  <a:txBody>
                    <a:bodyPr/>
                    <a:lstStyle/>
                    <a:p>
                      <a:pPr lvl="0"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Has the potter </a:t>
                      </a:r>
                      <a:r>
                        <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rPr>
                        <a:t>[God is the potter]</a:t>
                      </a:r>
                      <a:endPar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lvl="0"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no right to make from </a:t>
                      </a:r>
                    </a:p>
                    <a:p>
                      <a:pPr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the same lump of clay </a:t>
                      </a:r>
                      <a:r>
                        <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rPr>
                        <a:t>[fallen humanity is the clay]</a:t>
                      </a:r>
                      <a:endPar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one vessel for special use </a:t>
                      </a:r>
                      <a:r>
                        <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rPr>
                        <a:t>[His elect]</a:t>
                      </a:r>
                    </a:p>
                    <a:p>
                      <a:pPr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and </a:t>
                      </a:r>
                    </a:p>
                    <a:p>
                      <a:pPr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another for ordinary use</a:t>
                      </a:r>
                      <a:r>
                        <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rPr>
                        <a:t> [the non-elect]</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txBody>
                  <a:tcPr>
                    <a:solidFill>
                      <a:schemeClr val="tx1"/>
                    </a:solidFill>
                  </a:tcPr>
                </a:tc>
                <a:extLst>
                  <a:ext uri="{0D108BD9-81ED-4DB2-BD59-A6C34878D82A}">
                    <a16:rowId xmlns:a16="http://schemas.microsoft.com/office/drawing/2014/main" val="2267709872"/>
                  </a:ext>
                </a:extLst>
              </a:tr>
            </a:tbl>
          </a:graphicData>
        </a:graphic>
      </p:graphicFrame>
    </p:spTree>
    <p:extLst>
      <p:ext uri="{BB962C8B-B14F-4D97-AF65-F5344CB8AC3E}">
        <p14:creationId xmlns:p14="http://schemas.microsoft.com/office/powerpoint/2010/main" val="386080318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D4BD0E45-49D7-D606-9A35-208F09FEFD7D}"/>
              </a:ext>
            </a:extLst>
          </p:cNvPr>
          <p:cNvSpPr txBox="1">
            <a:spLocks/>
          </p:cNvSpPr>
          <p:nvPr/>
        </p:nvSpPr>
        <p:spPr>
          <a:xfrm>
            <a:off x="453044" y="1253144"/>
            <a:ext cx="8158941" cy="5118561"/>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169863" lvl="0" algn="l">
              <a:spcBef>
                <a:spcPts val="750"/>
              </a:spcBef>
              <a:defRPr/>
            </a:pPr>
            <a:r>
              <a:rPr lang="en-US" sz="2400" b="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[Question #3]</a:t>
            </a:r>
            <a:endPar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p:txBody>
      </p:sp>
      <p:sp>
        <p:nvSpPr>
          <p:cNvPr id="5" name="Title 4">
            <a:extLst>
              <a:ext uri="{FF2B5EF4-FFF2-40B4-BE49-F238E27FC236}">
                <a16:creationId xmlns:a16="http://schemas.microsoft.com/office/drawing/2014/main" id="{6C74E9F5-7FB5-C83E-9A4B-9EC51FA11884}"/>
              </a:ext>
            </a:extLst>
          </p:cNvPr>
          <p:cNvSpPr>
            <a:spLocks noGrp="1"/>
          </p:cNvSpPr>
          <p:nvPr>
            <p:ph type="title"/>
          </p:nvPr>
        </p:nvSpPr>
        <p:spPr>
          <a:xfrm>
            <a:off x="0" y="0"/>
            <a:ext cx="9144000" cy="1072342"/>
          </a:xfrm>
        </p:spPr>
        <p:txBody>
          <a:bodyPr/>
          <a:lstStyle/>
          <a:p>
            <a:pPr algn="ctr"/>
            <a:r>
              <a:rPr lang="en-US" sz="4000" dirty="0">
                <a:solidFill>
                  <a:srgbClr val="FFFF99"/>
                </a:solidFill>
                <a:effectLst>
                  <a:outerShdw blurRad="38100" dist="38100" dir="2700000" algn="tl">
                    <a:srgbClr val="000000"/>
                  </a:outerShdw>
                </a:effectLst>
              </a:rPr>
              <a:t>Paul’s Response to Objection #2</a:t>
            </a:r>
            <a:br>
              <a:rPr lang="en-US" sz="4000" dirty="0">
                <a:solidFill>
                  <a:srgbClr val="FFFF99"/>
                </a:solidFill>
                <a:effectLst>
                  <a:outerShdw blurRad="38100" dist="38100" dir="2700000" algn="tl">
                    <a:srgbClr val="000000"/>
                  </a:outerShdw>
                </a:effectLst>
              </a:rPr>
            </a:br>
            <a:r>
              <a:rPr lang="en-US" sz="4000" dirty="0">
                <a:solidFill>
                  <a:srgbClr val="FFFF99"/>
                </a:solidFill>
                <a:effectLst>
                  <a:outerShdw blurRad="38100" dist="38100" dir="2700000" algn="tl">
                    <a:srgbClr val="000000"/>
                  </a:outerShdw>
                </a:effectLst>
              </a:rPr>
              <a:t>(Romans 9:19-24)  </a:t>
            </a:r>
          </a:p>
        </p:txBody>
      </p:sp>
      <p:graphicFrame>
        <p:nvGraphicFramePr>
          <p:cNvPr id="10" name="Table 9">
            <a:extLst>
              <a:ext uri="{FF2B5EF4-FFF2-40B4-BE49-F238E27FC236}">
                <a16:creationId xmlns:a16="http://schemas.microsoft.com/office/drawing/2014/main" id="{7D7D0148-6864-A0F8-04CB-BD7E5BAC70CA}"/>
              </a:ext>
            </a:extLst>
          </p:cNvPr>
          <p:cNvGraphicFramePr>
            <a:graphicFrameLocks noGrp="1"/>
          </p:cNvGraphicFramePr>
          <p:nvPr>
            <p:extLst>
              <p:ext uri="{D42A27DB-BD31-4B8C-83A1-F6EECF244321}">
                <p14:modId xmlns:p14="http://schemas.microsoft.com/office/powerpoint/2010/main" val="1142880598"/>
              </p:ext>
            </p:extLst>
          </p:nvPr>
        </p:nvGraphicFramePr>
        <p:xfrm>
          <a:off x="722512" y="2283343"/>
          <a:ext cx="7561811" cy="2982769"/>
        </p:xfrm>
        <a:graphic>
          <a:graphicData uri="http://schemas.openxmlformats.org/drawingml/2006/table">
            <a:tbl>
              <a:tblPr firstRow="1" bandRow="1">
                <a:tableStyleId>{5C22544A-7EE6-4342-B048-85BDC9FD1C3A}</a:tableStyleId>
              </a:tblPr>
              <a:tblGrid>
                <a:gridCol w="732907">
                  <a:extLst>
                    <a:ext uri="{9D8B030D-6E8A-4147-A177-3AD203B41FA5}">
                      <a16:colId xmlns:a16="http://schemas.microsoft.com/office/drawing/2014/main" val="3414440643"/>
                    </a:ext>
                  </a:extLst>
                </a:gridCol>
                <a:gridCol w="6828904">
                  <a:extLst>
                    <a:ext uri="{9D8B030D-6E8A-4147-A177-3AD203B41FA5}">
                      <a16:colId xmlns:a16="http://schemas.microsoft.com/office/drawing/2014/main" val="712585497"/>
                    </a:ext>
                  </a:extLst>
                </a:gridCol>
              </a:tblGrid>
              <a:tr h="2982769">
                <a:tc>
                  <a:txBody>
                    <a:bodyPr/>
                    <a:lstStyle/>
                    <a:p>
                      <a:r>
                        <a:rPr lang="en-US" sz="2400" dirty="0">
                          <a:solidFill>
                            <a:srgbClr val="FFFF99"/>
                          </a:solidFill>
                        </a:rPr>
                        <a:t>9:22</a:t>
                      </a:r>
                    </a:p>
                  </a:txBody>
                  <a:tcPr>
                    <a:solidFill>
                      <a:schemeClr val="tx1"/>
                    </a:solidFill>
                  </a:tcPr>
                </a:tc>
                <a:tc>
                  <a:txBody>
                    <a:bodyPr/>
                    <a:lstStyle/>
                    <a:p>
                      <a:pPr lvl="0"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But what if God, </a:t>
                      </a:r>
                    </a:p>
                    <a:p>
                      <a:pPr lvl="0"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willing to demonstrate his wrath </a:t>
                      </a:r>
                    </a:p>
                    <a:p>
                      <a:pPr lvl="0"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and to make known his power, </a:t>
                      </a:r>
                    </a:p>
                    <a:p>
                      <a:pPr lvl="0"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has endured with much patience </a:t>
                      </a:r>
                    </a:p>
                    <a:p>
                      <a:pPr lvl="0"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the objects of wrath </a:t>
                      </a:r>
                      <a:r>
                        <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rPr>
                        <a:t>[the non-elect]</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p>
                    <a:p>
                      <a:pPr lvl="0"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prepared for destruction?</a:t>
                      </a: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txBody>
                  <a:tcPr>
                    <a:solidFill>
                      <a:schemeClr val="tx1"/>
                    </a:solidFill>
                  </a:tcPr>
                </a:tc>
                <a:extLst>
                  <a:ext uri="{0D108BD9-81ED-4DB2-BD59-A6C34878D82A}">
                    <a16:rowId xmlns:a16="http://schemas.microsoft.com/office/drawing/2014/main" val="2267709872"/>
                  </a:ext>
                </a:extLst>
              </a:tr>
            </a:tbl>
          </a:graphicData>
        </a:graphic>
      </p:graphicFrame>
    </p:spTree>
    <p:extLst>
      <p:ext uri="{BB962C8B-B14F-4D97-AF65-F5344CB8AC3E}">
        <p14:creationId xmlns:p14="http://schemas.microsoft.com/office/powerpoint/2010/main" val="306925814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D4BD0E45-49D7-D606-9A35-208F09FEFD7D}"/>
              </a:ext>
            </a:extLst>
          </p:cNvPr>
          <p:cNvSpPr txBox="1">
            <a:spLocks/>
          </p:cNvSpPr>
          <p:nvPr/>
        </p:nvSpPr>
        <p:spPr>
          <a:xfrm>
            <a:off x="453044" y="1253144"/>
            <a:ext cx="8158941" cy="5118561"/>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169863" lvl="0" algn="l">
              <a:spcBef>
                <a:spcPts val="750"/>
              </a:spcBef>
              <a:defRPr/>
            </a:pPr>
            <a:r>
              <a:rPr lang="en-US" sz="2400" b="0" dirty="0">
                <a:solidFill>
                  <a:schemeClr val="bg1"/>
                </a:solidFill>
                <a:effectLst>
                  <a:outerShdw blurRad="38100" dist="38100" dir="2700000" algn="tl">
                    <a:srgbClr val="000000"/>
                  </a:outerShdw>
                </a:effectLst>
                <a:latin typeface="Calibri" panose="020F0502020204030204" pitchFamily="34" charset="0"/>
                <a:ea typeface="Calibri" panose="020F0502020204030204" pitchFamily="34" charset="0"/>
                <a:cs typeface="Calibri" panose="020F0502020204030204" pitchFamily="34" charset="0"/>
              </a:rPr>
              <a:t>[Question #4]</a:t>
            </a:r>
            <a:endPar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a:p>
            <a:pPr marL="169863" lvl="0" algn="l">
              <a:spcBef>
                <a:spcPts val="750"/>
              </a:spcBef>
              <a:defRPr/>
            </a:pPr>
            <a:endPar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endParaRPr>
          </a:p>
        </p:txBody>
      </p:sp>
      <p:sp>
        <p:nvSpPr>
          <p:cNvPr id="5" name="Title 4">
            <a:extLst>
              <a:ext uri="{FF2B5EF4-FFF2-40B4-BE49-F238E27FC236}">
                <a16:creationId xmlns:a16="http://schemas.microsoft.com/office/drawing/2014/main" id="{6C74E9F5-7FB5-C83E-9A4B-9EC51FA11884}"/>
              </a:ext>
            </a:extLst>
          </p:cNvPr>
          <p:cNvSpPr>
            <a:spLocks noGrp="1"/>
          </p:cNvSpPr>
          <p:nvPr>
            <p:ph type="title"/>
          </p:nvPr>
        </p:nvSpPr>
        <p:spPr>
          <a:xfrm>
            <a:off x="0" y="0"/>
            <a:ext cx="9144000" cy="1072342"/>
          </a:xfrm>
        </p:spPr>
        <p:txBody>
          <a:bodyPr/>
          <a:lstStyle/>
          <a:p>
            <a:pPr algn="ctr"/>
            <a:r>
              <a:rPr lang="en-US" sz="4000" dirty="0">
                <a:solidFill>
                  <a:srgbClr val="FFFF99"/>
                </a:solidFill>
                <a:effectLst>
                  <a:outerShdw blurRad="38100" dist="38100" dir="2700000" algn="tl">
                    <a:srgbClr val="000000"/>
                  </a:outerShdw>
                </a:effectLst>
              </a:rPr>
              <a:t>Paul’s Response to Objection #2</a:t>
            </a:r>
            <a:br>
              <a:rPr lang="en-US" sz="4000" dirty="0">
                <a:solidFill>
                  <a:srgbClr val="FFFF99"/>
                </a:solidFill>
                <a:effectLst>
                  <a:outerShdw blurRad="38100" dist="38100" dir="2700000" algn="tl">
                    <a:srgbClr val="000000"/>
                  </a:outerShdw>
                </a:effectLst>
              </a:rPr>
            </a:br>
            <a:r>
              <a:rPr lang="en-US" sz="4000" dirty="0">
                <a:solidFill>
                  <a:srgbClr val="FFFF99"/>
                </a:solidFill>
                <a:effectLst>
                  <a:outerShdw blurRad="38100" dist="38100" dir="2700000" algn="tl">
                    <a:srgbClr val="000000"/>
                  </a:outerShdw>
                </a:effectLst>
              </a:rPr>
              <a:t>(Romans 9:19-24)  </a:t>
            </a:r>
          </a:p>
        </p:txBody>
      </p:sp>
      <p:graphicFrame>
        <p:nvGraphicFramePr>
          <p:cNvPr id="10" name="Table 9">
            <a:extLst>
              <a:ext uri="{FF2B5EF4-FFF2-40B4-BE49-F238E27FC236}">
                <a16:creationId xmlns:a16="http://schemas.microsoft.com/office/drawing/2014/main" id="{7D7D0148-6864-A0F8-04CB-BD7E5BAC70CA}"/>
              </a:ext>
            </a:extLst>
          </p:cNvPr>
          <p:cNvGraphicFramePr>
            <a:graphicFrameLocks noGrp="1"/>
          </p:cNvGraphicFramePr>
          <p:nvPr>
            <p:extLst>
              <p:ext uri="{D42A27DB-BD31-4B8C-83A1-F6EECF244321}">
                <p14:modId xmlns:p14="http://schemas.microsoft.com/office/powerpoint/2010/main" val="752575686"/>
              </p:ext>
            </p:extLst>
          </p:nvPr>
        </p:nvGraphicFramePr>
        <p:xfrm>
          <a:off x="722512" y="2283343"/>
          <a:ext cx="7561811" cy="3728720"/>
        </p:xfrm>
        <a:graphic>
          <a:graphicData uri="http://schemas.openxmlformats.org/drawingml/2006/table">
            <a:tbl>
              <a:tblPr firstRow="1" bandRow="1">
                <a:tableStyleId>{5C22544A-7EE6-4342-B048-85BDC9FD1C3A}</a:tableStyleId>
              </a:tblPr>
              <a:tblGrid>
                <a:gridCol w="732907">
                  <a:extLst>
                    <a:ext uri="{9D8B030D-6E8A-4147-A177-3AD203B41FA5}">
                      <a16:colId xmlns:a16="http://schemas.microsoft.com/office/drawing/2014/main" val="3414440643"/>
                    </a:ext>
                  </a:extLst>
                </a:gridCol>
                <a:gridCol w="6828904">
                  <a:extLst>
                    <a:ext uri="{9D8B030D-6E8A-4147-A177-3AD203B41FA5}">
                      <a16:colId xmlns:a16="http://schemas.microsoft.com/office/drawing/2014/main" val="712585497"/>
                    </a:ext>
                  </a:extLst>
                </a:gridCol>
              </a:tblGrid>
              <a:tr h="2982769">
                <a:tc>
                  <a:txBody>
                    <a:bodyPr/>
                    <a:lstStyle/>
                    <a:p>
                      <a:r>
                        <a:rPr lang="en-US" sz="2400" dirty="0">
                          <a:solidFill>
                            <a:srgbClr val="FFFF99"/>
                          </a:solidFill>
                        </a:rPr>
                        <a:t>9:23</a:t>
                      </a:r>
                    </a:p>
                    <a:p>
                      <a:endParaRPr lang="en-US" sz="2400" dirty="0">
                        <a:solidFill>
                          <a:srgbClr val="FFFF99"/>
                        </a:solidFill>
                      </a:endParaRPr>
                    </a:p>
                    <a:p>
                      <a:endParaRPr lang="en-US" sz="2400" dirty="0">
                        <a:solidFill>
                          <a:srgbClr val="FFFF99"/>
                        </a:solidFill>
                      </a:endParaRPr>
                    </a:p>
                    <a:p>
                      <a:endParaRPr lang="en-US" sz="2400" dirty="0">
                        <a:solidFill>
                          <a:srgbClr val="FFFF99"/>
                        </a:solidFill>
                      </a:endParaRPr>
                    </a:p>
                    <a:p>
                      <a:endParaRPr lang="en-US" sz="2400" dirty="0">
                        <a:solidFill>
                          <a:srgbClr val="FFFF99"/>
                        </a:solidFill>
                      </a:endParaRPr>
                    </a:p>
                    <a:p>
                      <a:r>
                        <a:rPr lang="en-US" sz="2400" dirty="0">
                          <a:solidFill>
                            <a:srgbClr val="FFFF99"/>
                          </a:solidFill>
                        </a:rPr>
                        <a:t>9:24</a:t>
                      </a:r>
                    </a:p>
                  </a:txBody>
                  <a:tcPr>
                    <a:solidFill>
                      <a:schemeClr val="tx1"/>
                    </a:solidFill>
                  </a:tcPr>
                </a:tc>
                <a:tc>
                  <a:txBody>
                    <a:bodyPr/>
                    <a:lstStyle/>
                    <a:p>
                      <a:pPr lvl="0"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And what if he </a:t>
                      </a:r>
                      <a:r>
                        <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rPr>
                        <a:t>[God] </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is willing </a:t>
                      </a:r>
                    </a:p>
                    <a:p>
                      <a:pPr lvl="0"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to make known the wealth of his glory </a:t>
                      </a:r>
                    </a:p>
                    <a:p>
                      <a:pPr lvl="0"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on the objects of mercy </a:t>
                      </a:r>
                      <a:r>
                        <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rPr>
                        <a:t>[the elect]</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p>
                    <a:p>
                      <a:pPr lvl="0"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that he has prepared beforehand for glory— </a:t>
                      </a:r>
                    </a:p>
                    <a:p>
                      <a:pPr lvl="0"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even us, whom he has called, </a:t>
                      </a:r>
                      <a:r>
                        <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rPr>
                        <a:t>[drawn to Christ]</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p>
                    <a:p>
                      <a:pPr lvl="0"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not only from </a:t>
                      </a:r>
                    </a:p>
                    <a:p>
                      <a:pPr lvl="0"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the Jews </a:t>
                      </a:r>
                      <a:r>
                        <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rPr>
                        <a:t>[Abraham’s </a:t>
                      </a:r>
                      <a:r>
                        <a:rPr lang="en-US" sz="2400" b="1"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rPr>
                        <a:t>physical</a:t>
                      </a:r>
                      <a:r>
                        <a:rPr lang="en-US" sz="2400" b="0" i="1" dirty="0">
                          <a:solidFill>
                            <a:schemeClr val="bg1"/>
                          </a:solidFill>
                          <a:effectLst>
                            <a:outerShdw blurRad="38100" dist="38100" dir="2700000" algn="tl">
                              <a:srgbClr val="000000"/>
                            </a:outerShdw>
                          </a:effectLst>
                          <a:latin typeface="Cambria" panose="02040503050406030204" pitchFamily="18" charset="0"/>
                          <a:ea typeface="Cambria" panose="02040503050406030204" pitchFamily="18" charset="0"/>
                        </a:rPr>
                        <a:t> descendants]</a:t>
                      </a: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p>
                    <a:p>
                      <a:pPr lvl="0" algn="l">
                        <a:spcBef>
                          <a:spcPts val="750"/>
                        </a:spcBef>
                        <a:defRPr/>
                      </a:pPr>
                      <a:r>
                        <a:rPr lang="en-US" sz="24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but also from the Gentiles? </a:t>
                      </a:r>
                    </a:p>
                  </a:txBody>
                  <a:tcPr>
                    <a:solidFill>
                      <a:schemeClr val="tx1"/>
                    </a:solidFill>
                  </a:tcPr>
                </a:tc>
                <a:extLst>
                  <a:ext uri="{0D108BD9-81ED-4DB2-BD59-A6C34878D82A}">
                    <a16:rowId xmlns:a16="http://schemas.microsoft.com/office/drawing/2014/main" val="2267709872"/>
                  </a:ext>
                </a:extLst>
              </a:tr>
            </a:tbl>
          </a:graphicData>
        </a:graphic>
      </p:graphicFrame>
    </p:spTree>
    <p:extLst>
      <p:ext uri="{BB962C8B-B14F-4D97-AF65-F5344CB8AC3E}">
        <p14:creationId xmlns:p14="http://schemas.microsoft.com/office/powerpoint/2010/main" val="425539780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animEffect transition="in" filter="fade">
                                      <p:cBhvr>
                                        <p:cTn id="9"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D3185-EF80-D9D1-F41B-C2D6768C7D37}"/>
              </a:ext>
            </a:extLst>
          </p:cNvPr>
          <p:cNvSpPr>
            <a:spLocks noGrp="1"/>
          </p:cNvSpPr>
          <p:nvPr>
            <p:ph type="title"/>
          </p:nvPr>
        </p:nvSpPr>
        <p:spPr>
          <a:xfrm>
            <a:off x="0" y="1"/>
            <a:ext cx="9144000" cy="1188719"/>
          </a:xfrm>
        </p:spPr>
        <p:txBody>
          <a:bodyPr>
            <a:noAutofit/>
          </a:bodyPr>
          <a:lstStyle/>
          <a:p>
            <a:r>
              <a:rPr lang="en-US" sz="4400" dirty="0">
                <a:effectLst>
                  <a:outerShdw blurRad="38100" dist="38100" dir="2700000" algn="tl">
                    <a:srgbClr val="000000"/>
                  </a:outerShdw>
                </a:effectLst>
              </a:rPr>
              <a:t>Next Time</a:t>
            </a:r>
          </a:p>
        </p:txBody>
      </p:sp>
      <p:sp>
        <p:nvSpPr>
          <p:cNvPr id="3" name="Content Placeholder 2">
            <a:extLst>
              <a:ext uri="{FF2B5EF4-FFF2-40B4-BE49-F238E27FC236}">
                <a16:creationId xmlns:a16="http://schemas.microsoft.com/office/drawing/2014/main" id="{3CD6B5F8-336E-B215-E1ED-14D18AAAF821}"/>
              </a:ext>
            </a:extLst>
          </p:cNvPr>
          <p:cNvSpPr>
            <a:spLocks noGrp="1"/>
          </p:cNvSpPr>
          <p:nvPr>
            <p:ph idx="1"/>
          </p:nvPr>
        </p:nvSpPr>
        <p:spPr>
          <a:xfrm>
            <a:off x="364974" y="1284315"/>
            <a:ext cx="8525487" cy="5353398"/>
          </a:xfrm>
        </p:spPr>
        <p:txBody>
          <a:bodyPr>
            <a:normAutofit/>
          </a:bodyPr>
          <a:lstStyle/>
          <a:p>
            <a:pPr marL="0" indent="0">
              <a:buNone/>
            </a:pPr>
            <a:r>
              <a:rPr lang="en-US" sz="3600" dirty="0">
                <a:effectLst>
                  <a:outerShdw blurRad="38100" dist="38100" dir="2700000" algn="tl">
                    <a:srgbClr val="000000"/>
                  </a:outerShdw>
                </a:effectLst>
              </a:rPr>
              <a:t>I plan to look at a glorious passage that talks about: “</a:t>
            </a:r>
            <a:r>
              <a:rPr lang="en-US" sz="3600" b="1" dirty="0">
                <a:effectLst>
                  <a:outerShdw blurRad="38100" dist="38100" dir="2700000" algn="tl">
                    <a:srgbClr val="000000"/>
                  </a:outerShdw>
                </a:effectLst>
              </a:rPr>
              <a:t>The Future Vindication of God on the World Stage</a:t>
            </a:r>
            <a:r>
              <a:rPr lang="en-US" sz="3600" dirty="0">
                <a:effectLst>
                  <a:outerShdw blurRad="38100" dist="38100" dir="2700000" algn="tl">
                    <a:srgbClr val="000000"/>
                  </a:outerShdw>
                </a:effectLst>
              </a:rPr>
              <a:t>” in </a:t>
            </a:r>
            <a:r>
              <a:rPr lang="en-US" sz="3600" dirty="0">
                <a:solidFill>
                  <a:srgbClr val="FFFF99"/>
                </a:solidFill>
                <a:effectLst>
                  <a:outerShdw blurRad="38100" dist="38100" dir="2700000" algn="tl">
                    <a:srgbClr val="000000"/>
                  </a:outerShdw>
                </a:effectLst>
              </a:rPr>
              <a:t>Isaiah 45:14-25</a:t>
            </a:r>
            <a:r>
              <a:rPr lang="en-US" sz="3600" dirty="0">
                <a:effectLst>
                  <a:outerShdw blurRad="38100" dist="38100" dir="2700000" algn="tl">
                    <a:srgbClr val="000000"/>
                  </a:outerShdw>
                </a:effectLst>
              </a:rPr>
              <a:t>. </a:t>
            </a:r>
          </a:p>
          <a:p>
            <a:pPr marL="0" indent="0">
              <a:buNone/>
            </a:pPr>
            <a:endParaRPr lang="en-US" sz="3600" dirty="0">
              <a:effectLst>
                <a:outerShdw blurRad="38100" dist="38100" dir="2700000" algn="tl">
                  <a:srgbClr val="000000"/>
                </a:outerShdw>
              </a:effectLst>
            </a:endParaRPr>
          </a:p>
          <a:p>
            <a:pPr marL="0" indent="0">
              <a:buNone/>
            </a:pPr>
            <a:r>
              <a:rPr lang="en-US" sz="3600" dirty="0">
                <a:solidFill>
                  <a:srgbClr val="FFFF99"/>
                </a:solidFill>
                <a:effectLst>
                  <a:outerShdw blurRad="38100" dist="38100" dir="2700000" algn="tl">
                    <a:srgbClr val="000000"/>
                  </a:outerShdw>
                </a:effectLst>
              </a:rPr>
              <a:t>Verse 23 </a:t>
            </a:r>
            <a:r>
              <a:rPr lang="en-US" sz="3600" dirty="0">
                <a:effectLst>
                  <a:outerShdw blurRad="38100" dist="38100" dir="2700000" algn="tl">
                    <a:srgbClr val="000000"/>
                  </a:outerShdw>
                </a:effectLst>
              </a:rPr>
              <a:t>of this section is cited by the Apostle Paul in </a:t>
            </a:r>
            <a:r>
              <a:rPr lang="en-US" sz="3600" dirty="0">
                <a:solidFill>
                  <a:srgbClr val="FFFF99"/>
                </a:solidFill>
                <a:effectLst>
                  <a:outerShdw blurRad="38100" dist="38100" dir="2700000" algn="tl">
                    <a:srgbClr val="000000"/>
                  </a:outerShdw>
                </a:effectLst>
              </a:rPr>
              <a:t>Romans 14:11 </a:t>
            </a:r>
            <a:r>
              <a:rPr lang="en-US" sz="3600" dirty="0">
                <a:effectLst>
                  <a:outerShdw blurRad="38100" dist="38100" dir="2700000" algn="tl">
                    <a:srgbClr val="000000"/>
                  </a:outerShdw>
                </a:effectLst>
              </a:rPr>
              <a:t>where he says “</a:t>
            </a:r>
            <a:r>
              <a:rPr lang="en-US" sz="3600"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cs typeface="Calibri" panose="020F0502020204030204" pitchFamily="34" charset="0"/>
              </a:rPr>
              <a:t>every knee shall bow to me, and every tongue shall confess to God.</a:t>
            </a:r>
            <a:r>
              <a:rPr lang="en-US" sz="3600" dirty="0">
                <a:effectLst>
                  <a:outerShdw blurRad="38100" dist="38100" dir="2700000" algn="tl">
                    <a:srgbClr val="000000"/>
                  </a:outerShdw>
                </a:effectLst>
                <a:latin typeface="Cambria" panose="02040503050406030204" pitchFamily="18" charset="0"/>
                <a:ea typeface="Cambria" panose="02040503050406030204" pitchFamily="18" charset="0"/>
              </a:rPr>
              <a:t>”</a:t>
            </a:r>
          </a:p>
        </p:txBody>
      </p:sp>
    </p:spTree>
    <p:extLst>
      <p:ext uri="{BB962C8B-B14F-4D97-AF65-F5344CB8AC3E}">
        <p14:creationId xmlns:p14="http://schemas.microsoft.com/office/powerpoint/2010/main" val="30046159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4" name="Rectangle 3"/>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3867907566"/>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p:cNvSpPr>
            <a:spLocks noGrp="1"/>
          </p:cNvSpPr>
          <p:nvPr>
            <p:ph idx="1"/>
          </p:nvPr>
        </p:nvSpPr>
        <p:spPr>
          <a:xfrm>
            <a:off x="31630" y="722101"/>
            <a:ext cx="8991600" cy="6106306"/>
          </a:xfrm>
        </p:spPr>
        <p:txBody>
          <a:bodyPr>
            <a:normAutofit fontScale="92500" lnSpcReduction="10000"/>
          </a:bodyPr>
          <a:lstStyle/>
          <a:p>
            <a:r>
              <a:rPr lang="en-US" dirty="0"/>
              <a:t>In his book “</a:t>
            </a:r>
            <a:r>
              <a:rPr lang="en-US" i="1" dirty="0"/>
              <a:t>God in the Dock</a:t>
            </a:r>
            <a:r>
              <a:rPr lang="en-US" dirty="0"/>
              <a:t>” C.S Lewis made the following observation about modern man (even in his day):</a:t>
            </a:r>
          </a:p>
          <a:p>
            <a:pPr lvl="1"/>
            <a:r>
              <a:rPr lang="en-US" i="1" dirty="0">
                <a:latin typeface="Cambria" panose="02040503050406030204" pitchFamily="18" charset="0"/>
                <a:ea typeface="Cambria" panose="02040503050406030204" pitchFamily="18" charset="0"/>
              </a:rPr>
              <a:t>“The ancient man approached God (or even the gods) as the accused person approaches his judge. For the modern man the roles are reversed. He is the judge: God is in the dock. [Modern man] is quite a kindly judge: if God should have a reasonable defense for being the god who permits war, poverty and disease, he is ready to listen to it.”</a:t>
            </a:r>
          </a:p>
          <a:p>
            <a:r>
              <a:rPr lang="en-US" dirty="0">
                <a:latin typeface="Calibri" panose="020F0502020204030204" pitchFamily="34" charset="0"/>
                <a:ea typeface="Calibri" panose="020F0502020204030204" pitchFamily="34" charset="0"/>
                <a:cs typeface="Calibri" panose="020F0502020204030204" pitchFamily="34" charset="0"/>
              </a:rPr>
              <a:t>Can you see how today’s text (both in Isaiah and Romans) condemns the audacity of this outlook of modern man?</a:t>
            </a:r>
          </a:p>
          <a:p>
            <a:r>
              <a:rPr lang="en-US" dirty="0">
                <a:latin typeface="Calibri" panose="020F0502020204030204" pitchFamily="34" charset="0"/>
                <a:ea typeface="Calibri" panose="020F0502020204030204" pitchFamily="34" charset="0"/>
                <a:cs typeface="Calibri" panose="020F0502020204030204" pitchFamily="34" charset="0"/>
              </a:rPr>
              <a:t>Have you ever heard someone (either an unbeliever or perhaps a Christian say in response to some biblical doctrine like the sovereignty of God in salvation) “I couldn’t worship a God like that”?</a:t>
            </a:r>
          </a:p>
          <a:p>
            <a:r>
              <a:rPr lang="en-US" dirty="0">
                <a:latin typeface="Calibri" panose="020F0502020204030204" pitchFamily="34" charset="0"/>
                <a:ea typeface="Calibri" panose="020F0502020204030204" pitchFamily="34" charset="0"/>
                <a:cs typeface="Calibri" panose="020F0502020204030204" pitchFamily="34" charset="0"/>
              </a:rPr>
              <a:t>What do you think the Apostle Paul would have said to someone who said that?</a:t>
            </a:r>
            <a:br>
              <a:rPr lang="en-US" dirty="0"/>
            </a:br>
            <a:endParaRPr lang="en-US" dirty="0"/>
          </a:p>
        </p:txBody>
      </p:sp>
    </p:spTree>
    <p:extLst>
      <p:ext uri="{BB962C8B-B14F-4D97-AF65-F5344CB8AC3E}">
        <p14:creationId xmlns:p14="http://schemas.microsoft.com/office/powerpoint/2010/main" val="153421924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p:cNvSpPr>
            <a:spLocks noGrp="1"/>
          </p:cNvSpPr>
          <p:nvPr>
            <p:ph idx="1"/>
          </p:nvPr>
        </p:nvSpPr>
        <p:spPr>
          <a:xfrm>
            <a:off x="31630" y="722101"/>
            <a:ext cx="8991600" cy="6106306"/>
          </a:xfrm>
        </p:spPr>
        <p:txBody>
          <a:bodyPr>
            <a:normAutofit/>
          </a:bodyPr>
          <a:lstStyle/>
          <a:p>
            <a:r>
              <a:rPr lang="en-US" dirty="0"/>
              <a:t>Why do you think that the Apostle Paul –  when addressing the objection that it would be unjust for a totally sovereign God to hold men accountable – never tries to engage the philosophical difficulty that men claim exists there, but instead rebukes the </a:t>
            </a:r>
            <a:r>
              <a:rPr lang="en-US" b="1" i="1" dirty="0"/>
              <a:t>audacity</a:t>
            </a:r>
            <a:r>
              <a:rPr lang="en-US" dirty="0"/>
              <a:t> of one who would even </a:t>
            </a:r>
            <a:r>
              <a:rPr lang="en-US" b="1" i="1" dirty="0"/>
              <a:t>ask</a:t>
            </a:r>
            <a:r>
              <a:rPr lang="en-US" dirty="0"/>
              <a:t> such a question?</a:t>
            </a:r>
          </a:p>
          <a:p>
            <a:r>
              <a:rPr lang="en-US" dirty="0"/>
              <a:t>Is there something for us to learn from the Apostle Paul’s response when </a:t>
            </a:r>
            <a:r>
              <a:rPr lang="en-US" b="1" i="1" dirty="0"/>
              <a:t>we</a:t>
            </a:r>
            <a:r>
              <a:rPr lang="en-US" dirty="0"/>
              <a:t> encounter such objections?</a:t>
            </a:r>
            <a:br>
              <a:rPr lang="en-US" dirty="0"/>
            </a:br>
            <a:endParaRPr lang="en-US" dirty="0"/>
          </a:p>
        </p:txBody>
      </p:sp>
    </p:spTree>
    <p:extLst>
      <p:ext uri="{BB962C8B-B14F-4D97-AF65-F5344CB8AC3E}">
        <p14:creationId xmlns:p14="http://schemas.microsoft.com/office/powerpoint/2010/main" val="330760841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3"/>
            <a:ext cx="9144000" cy="1026622"/>
          </a:xfrm>
        </p:spPr>
        <p:txBody>
          <a:bodyPr>
            <a:noAutofit/>
          </a:bodyPr>
          <a:lstStyle/>
          <a:p>
            <a:r>
              <a:rPr lang="en-US" sz="3600" b="1" dirty="0">
                <a:effectLst>
                  <a:outerShdw blurRad="38100" dist="38100" dir="2700000" algn="tl">
                    <a:srgbClr val="000000"/>
                  </a:outerShdw>
                </a:effectLst>
              </a:rPr>
              <a:t>The Folly of Those Who Question God’s Right to Do as He Pleases </a:t>
            </a:r>
            <a:r>
              <a:rPr lang="en-US" sz="3600" dirty="0">
                <a:effectLst>
                  <a:outerShdw blurRad="38100" dist="38100" dir="2700000" algn="tl">
                    <a:srgbClr val="000000"/>
                  </a:outerShdw>
                </a:effectLst>
              </a:rPr>
              <a:t>(</a:t>
            </a:r>
            <a:r>
              <a:rPr lang="en-US" sz="3600" dirty="0">
                <a:solidFill>
                  <a:srgbClr val="FFFF99"/>
                </a:solidFill>
                <a:effectLst>
                  <a:outerShdw blurRad="38100" dist="38100" dir="2700000" algn="tl">
                    <a:srgbClr val="000000"/>
                  </a:outerShdw>
                </a:effectLst>
              </a:rPr>
              <a:t>45:9-13</a:t>
            </a:r>
            <a:r>
              <a:rPr lang="en-US" sz="36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51019" y="1080655"/>
            <a:ext cx="8822817" cy="5486400"/>
          </a:xfrm>
        </p:spPr>
        <p:txBody>
          <a:bodyPr>
            <a:normAutofit fontScale="92500" lnSpcReduction="10000"/>
          </a:bodyPr>
          <a:lstStyle/>
          <a:p>
            <a:r>
              <a:rPr lang="en-US" dirty="0">
                <a:effectLst>
                  <a:outerShdw blurRad="38100" dist="38100" dir="2700000" algn="tl">
                    <a:srgbClr val="000000"/>
                  </a:outerShdw>
                </a:effectLst>
              </a:rPr>
              <a:t>If the LORD had to work in such an unspectacular way, should he not have </a:t>
            </a:r>
            <a:r>
              <a:rPr lang="en-US" b="1" i="1" dirty="0">
                <a:effectLst>
                  <a:outerShdw blurRad="38100" dist="38100" dir="2700000" algn="tl">
                    <a:srgbClr val="000000"/>
                  </a:outerShdw>
                </a:effectLst>
              </a:rPr>
              <a:t>at least </a:t>
            </a:r>
            <a:r>
              <a:rPr lang="en-US" dirty="0">
                <a:effectLst>
                  <a:outerShdw blurRad="38100" dist="38100" dir="2700000" algn="tl">
                    <a:srgbClr val="000000"/>
                  </a:outerShdw>
                </a:effectLst>
              </a:rPr>
              <a:t>used one of </a:t>
            </a:r>
            <a:r>
              <a:rPr lang="en-US" b="1" i="1" dirty="0">
                <a:effectLst>
                  <a:outerShdw blurRad="38100" dist="38100" dir="2700000" algn="tl">
                    <a:srgbClr val="000000"/>
                  </a:outerShdw>
                </a:effectLst>
              </a:rPr>
              <a:t>David’s</a:t>
            </a:r>
            <a:r>
              <a:rPr lang="en-US" dirty="0">
                <a:effectLst>
                  <a:outerShdw blurRad="38100" dist="38100" dir="2700000" algn="tl">
                    <a:srgbClr val="000000"/>
                  </a:outerShdw>
                </a:effectLst>
              </a:rPr>
              <a:t> descendants to liberate his people? </a:t>
            </a:r>
          </a:p>
          <a:p>
            <a:r>
              <a:rPr lang="en-US" dirty="0">
                <a:effectLst>
                  <a:outerShdw blurRad="38100" dist="38100" dir="2700000" algn="tl">
                    <a:srgbClr val="000000"/>
                  </a:outerShdw>
                </a:effectLst>
              </a:rPr>
              <a:t>At least in that case the deliverer would have been one from the chosen line and a member of the covenant community.</a:t>
            </a:r>
          </a:p>
          <a:p>
            <a:r>
              <a:rPr lang="en-US" dirty="0">
                <a:effectLst>
                  <a:outerShdw blurRad="38100" dist="38100" dir="2700000" algn="tl">
                    <a:srgbClr val="000000"/>
                  </a:outerShdw>
                </a:effectLst>
              </a:rPr>
              <a:t>Whatever form their complaint took, it is met in this section with a sharp rebuke from the LORD. </a:t>
            </a:r>
          </a:p>
          <a:p>
            <a:r>
              <a:rPr lang="en-US" dirty="0">
                <a:effectLst>
                  <a:outerShdw blurRad="38100" dist="38100" dir="2700000" algn="tl">
                    <a:srgbClr val="000000"/>
                  </a:outerShdw>
                </a:effectLst>
              </a:rPr>
              <a:t>The LORD makes it clear that it is not appropriate to argue with a potter (45:9) or a parent (45:10). </a:t>
            </a:r>
          </a:p>
          <a:p>
            <a:r>
              <a:rPr lang="en-US" dirty="0">
                <a:effectLst>
                  <a:outerShdw blurRad="38100" dist="38100" dir="2700000" algn="tl">
                    <a:srgbClr val="000000"/>
                  </a:outerShdw>
                </a:effectLst>
              </a:rPr>
              <a:t>The LORD’s people must accept his sovereignty – and that means </a:t>
            </a:r>
            <a:r>
              <a:rPr lang="en-US" b="1" i="1" dirty="0">
                <a:effectLst>
                  <a:outerShdw blurRad="38100" dist="38100" dir="2700000" algn="tl">
                    <a:srgbClr val="000000"/>
                  </a:outerShdw>
                </a:effectLst>
              </a:rPr>
              <a:t>not dictating </a:t>
            </a:r>
            <a:r>
              <a:rPr lang="en-US" dirty="0">
                <a:effectLst>
                  <a:outerShdw blurRad="38100" dist="38100" dir="2700000" algn="tl">
                    <a:srgbClr val="000000"/>
                  </a:outerShdw>
                </a:effectLst>
              </a:rPr>
              <a:t>to him, but </a:t>
            </a:r>
            <a:r>
              <a:rPr lang="en-US" b="1" i="1" dirty="0">
                <a:effectLst>
                  <a:outerShdw blurRad="38100" dist="38100" dir="2700000" algn="tl">
                    <a:srgbClr val="000000"/>
                  </a:outerShdw>
                </a:effectLst>
              </a:rPr>
              <a:t>acquiescing</a:t>
            </a:r>
            <a:r>
              <a:rPr lang="en-US" dirty="0">
                <a:effectLst>
                  <a:outerShdw blurRad="38100" dist="38100" dir="2700000" algn="tl">
                    <a:srgbClr val="000000"/>
                  </a:outerShdw>
                </a:effectLst>
              </a:rPr>
              <a:t> when he works in the way that pleases him.</a:t>
            </a:r>
          </a:p>
        </p:txBody>
      </p:sp>
      <p:sp>
        <p:nvSpPr>
          <p:cNvPr id="4" name="TextBox 3">
            <a:extLst>
              <a:ext uri="{FF2B5EF4-FFF2-40B4-BE49-F238E27FC236}">
                <a16:creationId xmlns:a16="http://schemas.microsoft.com/office/drawing/2014/main" id="{491AF8F3-CBB7-52CF-1C18-DC1FB0362DD9}"/>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Mackay, John L. –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A Study Commentary on Isaiah Volume 2: Chapters 40-66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 170)</a:t>
            </a:r>
          </a:p>
        </p:txBody>
      </p:sp>
    </p:spTree>
    <p:extLst>
      <p:ext uri="{BB962C8B-B14F-4D97-AF65-F5344CB8AC3E}">
        <p14:creationId xmlns:p14="http://schemas.microsoft.com/office/powerpoint/2010/main" val="357979559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E2CD9-75A4-2178-1A42-CFCB9020AE8B}"/>
              </a:ext>
            </a:extLst>
          </p:cNvPr>
          <p:cNvSpPr>
            <a:spLocks noGrp="1"/>
          </p:cNvSpPr>
          <p:nvPr>
            <p:ph type="title"/>
          </p:nvPr>
        </p:nvSpPr>
        <p:spPr>
          <a:xfrm>
            <a:off x="0" y="-1"/>
            <a:ext cx="9144000" cy="989216"/>
          </a:xfrm>
        </p:spPr>
        <p:txBody>
          <a:bodyPr>
            <a:noAutofit/>
          </a:bodyPr>
          <a:lstStyle/>
          <a:p>
            <a:pPr marL="458788" indent="-458788"/>
            <a:r>
              <a:rPr lang="en-US" sz="3600" b="1" dirty="0">
                <a:effectLst>
                  <a:outerShdw blurRad="38100" dist="38100" dir="2700000" algn="tl">
                    <a:srgbClr val="000000"/>
                  </a:outerShdw>
                </a:effectLst>
              </a:rPr>
              <a:t>The Folly of Those Who Question God’s Right to Do as He Pleases </a:t>
            </a:r>
            <a:r>
              <a:rPr lang="en-US" sz="3600" dirty="0">
                <a:effectLst>
                  <a:outerShdw blurRad="38100" dist="38100" dir="2700000" algn="tl">
                    <a:srgbClr val="000000"/>
                  </a:outerShdw>
                </a:effectLst>
              </a:rPr>
              <a:t>(</a:t>
            </a:r>
            <a:r>
              <a:rPr lang="en-US" sz="3600" dirty="0">
                <a:solidFill>
                  <a:srgbClr val="FFFF99"/>
                </a:solidFill>
                <a:effectLst>
                  <a:outerShdw blurRad="38100" dist="38100" dir="2700000" algn="tl">
                    <a:srgbClr val="000000"/>
                  </a:outerShdw>
                </a:effectLst>
              </a:rPr>
              <a:t>45:9-13</a:t>
            </a:r>
            <a:r>
              <a:rPr lang="en-US" sz="3600" dirty="0">
                <a:effectLst>
                  <a:outerShdw blurRad="38100" dist="38100" dir="2700000" algn="tl">
                    <a:srgbClr val="000000"/>
                  </a:outerShdw>
                </a:effectLst>
              </a:rPr>
              <a:t>)</a:t>
            </a:r>
          </a:p>
        </p:txBody>
      </p:sp>
      <p:sp>
        <p:nvSpPr>
          <p:cNvPr id="3" name="Content Placeholder 2">
            <a:extLst>
              <a:ext uri="{FF2B5EF4-FFF2-40B4-BE49-F238E27FC236}">
                <a16:creationId xmlns:a16="http://schemas.microsoft.com/office/drawing/2014/main" id="{E4D25296-EA53-9F7B-5998-75DCAC10A8E8}"/>
              </a:ext>
            </a:extLst>
          </p:cNvPr>
          <p:cNvSpPr>
            <a:spLocks noGrp="1"/>
          </p:cNvSpPr>
          <p:nvPr>
            <p:ph idx="1"/>
          </p:nvPr>
        </p:nvSpPr>
        <p:spPr>
          <a:xfrm>
            <a:off x="97367" y="1130531"/>
            <a:ext cx="8948522" cy="5694220"/>
          </a:xfrm>
        </p:spPr>
        <p:txBody>
          <a:bodyPr>
            <a:normAutofit lnSpcReduction="10000"/>
          </a:bodyPr>
          <a:lstStyle/>
          <a:p>
            <a:pPr marL="0" indent="0">
              <a:buNone/>
            </a:pPr>
            <a:r>
              <a:rPr lang="en-US" sz="2800" baseline="30000" dirty="0">
                <a:effectLst>
                  <a:outerShdw blurRad="38100" dist="38100" dir="2700000" algn="tl">
                    <a:srgbClr val="000000"/>
                  </a:outerShdw>
                </a:effectLst>
                <a:latin typeface="Cambria" panose="02040503050406030204" pitchFamily="18" charset="0"/>
                <a:ea typeface="Cambria" panose="02040503050406030204" pitchFamily="18" charset="0"/>
              </a:rPr>
              <a:t>45:9</a:t>
            </a:r>
            <a:r>
              <a:rPr lang="en-US" sz="28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One who argues with his Creator is in grave danger, one who is like a mere shard among the other shards on the ground! The clay should not say to the potter, “What in the world are you doing? Your work lacks skill!” </a:t>
            </a:r>
            <a:r>
              <a:rPr lang="en-US" sz="2800" baseline="30000" dirty="0">
                <a:effectLst>
                  <a:outerShdw blurRad="38100" dist="38100" dir="2700000" algn="tl">
                    <a:srgbClr val="000000"/>
                  </a:outerShdw>
                </a:effectLst>
                <a:latin typeface="Cambria" panose="02040503050406030204" pitchFamily="18" charset="0"/>
                <a:ea typeface="Cambria" panose="02040503050406030204" pitchFamily="18" charset="0"/>
              </a:rPr>
              <a:t>10</a:t>
            </a:r>
            <a:r>
              <a:rPr lang="en-US" sz="28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Danger awaits one who says to his father, “What in the world are you fathering?” and to his mother, “What in the world are you bringing forth?” </a:t>
            </a:r>
            <a:r>
              <a:rPr lang="en-US" sz="2800" baseline="30000" dirty="0">
                <a:effectLst>
                  <a:outerShdw blurRad="38100" dist="38100" dir="2700000" algn="tl">
                    <a:srgbClr val="000000"/>
                  </a:outerShdw>
                </a:effectLst>
                <a:latin typeface="Cambria" panose="02040503050406030204" pitchFamily="18" charset="0"/>
                <a:ea typeface="Cambria" panose="02040503050406030204" pitchFamily="18" charset="0"/>
              </a:rPr>
              <a:t>11</a:t>
            </a:r>
            <a:r>
              <a:rPr lang="en-US" sz="28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This is what the LORD says, the Holy One of Israel, the one who formed him, concerning things to come: “How dare you question me about my children! How dare you tell me what to do with the work of my own hands! </a:t>
            </a:r>
            <a:r>
              <a:rPr lang="en-US" sz="2800" baseline="30000" dirty="0">
                <a:effectLst>
                  <a:outerShdw blurRad="38100" dist="38100" dir="2700000" algn="tl">
                    <a:srgbClr val="000000"/>
                  </a:outerShdw>
                </a:effectLst>
                <a:latin typeface="Cambria" panose="02040503050406030204" pitchFamily="18" charset="0"/>
                <a:ea typeface="Cambria" panose="02040503050406030204" pitchFamily="18" charset="0"/>
              </a:rPr>
              <a:t>12</a:t>
            </a:r>
            <a:r>
              <a:rPr lang="en-US" sz="28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 made the earth; I created the people who live on it. It was me – my hands stretched out the sky. I give orders to all the heavenly lights. </a:t>
            </a:r>
            <a:r>
              <a:rPr lang="en-US" sz="2800" baseline="30000" dirty="0">
                <a:effectLst>
                  <a:outerShdw blurRad="38100" dist="38100" dir="2700000" algn="tl">
                    <a:srgbClr val="000000"/>
                  </a:outerShdw>
                </a:effectLst>
                <a:latin typeface="Cambria" panose="02040503050406030204" pitchFamily="18" charset="0"/>
                <a:ea typeface="Cambria" panose="02040503050406030204" pitchFamily="18" charset="0"/>
              </a:rPr>
              <a:t>13</a:t>
            </a:r>
            <a:r>
              <a:rPr lang="en-US" sz="28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It is me – I stir him up and commission him; I will make all his ways level. He will rebuild my city; he will send my exiled people home, but not for a price or a bribe,” says the LORD of Heaven’s Armies. </a:t>
            </a:r>
          </a:p>
        </p:txBody>
      </p:sp>
    </p:spTree>
    <p:extLst>
      <p:ext uri="{BB962C8B-B14F-4D97-AF65-F5344CB8AC3E}">
        <p14:creationId xmlns:p14="http://schemas.microsoft.com/office/powerpoint/2010/main" val="18139246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39653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45:9</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One who argues with his Creator is in grave danger, one who is like a mere shard among the other shards on the ground! The clay should not say to the potter, “What in the world are you doing? Your work lacks skill!”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165100" y="1521229"/>
            <a:ext cx="8695268" cy="4967439"/>
          </a:xfrm>
        </p:spPr>
        <p:txBody>
          <a:bodyPr>
            <a:normAutofit fontScale="85000" lnSpcReduction="10000"/>
          </a:bodyPr>
          <a:lstStyle/>
          <a:p>
            <a:r>
              <a:rPr lang="en-US" dirty="0">
                <a:effectLst>
                  <a:outerShdw blurRad="38100" dist="38100" dir="2700000" algn="tl">
                    <a:srgbClr val="000000"/>
                  </a:outerShdw>
                </a:effectLst>
              </a:rPr>
              <a:t>Isaiah emphasizes the seriousness of what is taking place here.</a:t>
            </a:r>
          </a:p>
          <a:p>
            <a:r>
              <a:rPr lang="en-US" dirty="0">
                <a:effectLst>
                  <a:outerShdw blurRad="38100" dist="38100" dir="2700000" algn="tl">
                    <a:srgbClr val="000000"/>
                  </a:outerShdw>
                </a:effectLst>
              </a:rPr>
              <a:t>To disagree with God’s ordering of one’s life or one’s world is not a matter of indifference. </a:t>
            </a:r>
          </a:p>
          <a:p>
            <a:r>
              <a:rPr lang="en-US" dirty="0">
                <a:effectLst>
                  <a:outerShdw blurRad="38100" dist="38100" dir="2700000" algn="tl">
                    <a:srgbClr val="000000"/>
                  </a:outerShdw>
                </a:effectLst>
              </a:rPr>
              <a:t>It is a refusal to let God be God, a reversal of roles, in which the creature tries to make the Creator a </a:t>
            </a:r>
            <a:r>
              <a:rPr lang="en-US" b="1" i="1" dirty="0">
                <a:effectLst>
                  <a:outerShdw blurRad="38100" dist="38100" dir="2700000" algn="tl">
                    <a:srgbClr val="000000"/>
                  </a:outerShdw>
                </a:effectLst>
              </a:rPr>
              <a:t>servant</a:t>
            </a:r>
            <a:r>
              <a:rPr lang="en-US" dirty="0">
                <a:effectLst>
                  <a:outerShdw blurRad="38100" dist="38100" dir="2700000" algn="tl">
                    <a:srgbClr val="000000"/>
                  </a:outerShdw>
                </a:effectLst>
              </a:rPr>
              <a:t> who must carry out the </a:t>
            </a:r>
            <a:r>
              <a:rPr lang="en-US" b="1" i="1" dirty="0">
                <a:effectLst>
                  <a:outerShdw blurRad="38100" dist="38100" dir="2700000" algn="tl">
                    <a:srgbClr val="000000"/>
                  </a:outerShdw>
                </a:effectLst>
              </a:rPr>
              <a:t>creature’s</a:t>
            </a:r>
            <a:r>
              <a:rPr lang="en-US" dirty="0">
                <a:effectLst>
                  <a:outerShdw blurRad="38100" dist="38100" dir="2700000" algn="tl">
                    <a:srgbClr val="000000"/>
                  </a:outerShdw>
                </a:effectLst>
              </a:rPr>
              <a:t> plan. </a:t>
            </a:r>
          </a:p>
          <a:p>
            <a:r>
              <a:rPr lang="en-US" dirty="0">
                <a:effectLst>
                  <a:outerShdw blurRad="38100" dist="38100" dir="2700000" algn="tl">
                    <a:srgbClr val="000000"/>
                  </a:outerShdw>
                </a:effectLst>
              </a:rPr>
              <a:t>Of course, not </a:t>
            </a:r>
            <a:r>
              <a:rPr lang="en-US" b="1" i="1" dirty="0">
                <a:effectLst>
                  <a:outerShdw blurRad="38100" dist="38100" dir="2700000" algn="tl">
                    <a:srgbClr val="000000"/>
                  </a:outerShdw>
                </a:effectLst>
              </a:rPr>
              <a:t>every</a:t>
            </a:r>
            <a:r>
              <a:rPr lang="en-US" dirty="0">
                <a:effectLst>
                  <a:outerShdw blurRad="38100" dist="38100" dir="2700000" algn="tl">
                    <a:srgbClr val="000000"/>
                  </a:outerShdw>
                </a:effectLst>
              </a:rPr>
              <a:t> question we might ask concerning God’s work or ways constitutes a </a:t>
            </a:r>
            <a:r>
              <a:rPr lang="en-US" b="1" i="1" dirty="0">
                <a:effectLst>
                  <a:outerShdw blurRad="38100" dist="38100" dir="2700000" algn="tl">
                    <a:srgbClr val="000000"/>
                  </a:outerShdw>
                </a:effectLst>
              </a:rPr>
              <a:t>rebellion</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Nevertheless, a persistent refusal to allow God to be God, to establish the terms of our relationship with him, as Adam did in Genesis 3 for example, will result in a funeral – our own! </a:t>
            </a:r>
          </a:p>
        </p:txBody>
      </p:sp>
      <p:sp>
        <p:nvSpPr>
          <p:cNvPr id="2" name="TextBox 1">
            <a:extLst>
              <a:ext uri="{FF2B5EF4-FFF2-40B4-BE49-F238E27FC236}">
                <a16:creationId xmlns:a16="http://schemas.microsoft.com/office/drawing/2014/main" id="{7ECA6C73-C250-5385-79D8-A23A434A4ECA}"/>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Oswalt, John N..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a:t>
            </a:r>
            <a:r>
              <a:rPr lang="en-US" sz="1800" i="1" dirty="0">
                <a:solidFill>
                  <a:prstClr val="white"/>
                </a:solidFill>
                <a:latin typeface="Calibri" panose="020F0502020204030204"/>
              </a:rPr>
              <a:t>The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NIC on the OT</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(pp. 208-209). </a:t>
            </a:r>
          </a:p>
        </p:txBody>
      </p:sp>
    </p:spTree>
    <p:extLst>
      <p:ext uri="{BB962C8B-B14F-4D97-AF65-F5344CB8AC3E}">
        <p14:creationId xmlns:p14="http://schemas.microsoft.com/office/powerpoint/2010/main" val="330716813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396533"/>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45:9</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One who argues with his Creator is in grave danger, one who is like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a mere shard among the other shards on the ground</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clay should not say to the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potter</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What in the world are you doing? Your work lacks skill!</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74815" y="1467197"/>
            <a:ext cx="9019309" cy="5091546"/>
          </a:xfrm>
        </p:spPr>
        <p:txBody>
          <a:bodyPr>
            <a:normAutofit fontScale="92500" lnSpcReduction="20000"/>
          </a:bodyPr>
          <a:lstStyle/>
          <a:p>
            <a:r>
              <a:rPr lang="en-US" dirty="0">
                <a:effectLst>
                  <a:outerShdw blurRad="38100" dist="38100" dir="2700000" algn="tl">
                    <a:srgbClr val="000000"/>
                  </a:outerShdw>
                </a:effectLst>
              </a:rPr>
              <a:t>A man who questions God in this way would be like a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 mere shard among the other shards on the ground</a:t>
            </a:r>
            <a:r>
              <a:rPr lang="en-US" dirty="0">
                <a:effectLst>
                  <a:outerShdw blurRad="38100" dist="38100" dir="2700000" algn="tl">
                    <a:srgbClr val="000000"/>
                  </a:outerShdw>
                </a:effectLst>
              </a:rPr>
              <a:t>” finding fault with the potter. </a:t>
            </a:r>
          </a:p>
          <a:p>
            <a:r>
              <a:rPr lang="en-US" dirty="0">
                <a:effectLst>
                  <a:outerShdw blurRad="38100" dist="38100" dir="2700000" algn="tl">
                    <a:srgbClr val="000000"/>
                  </a:outerShdw>
                </a:effectLst>
              </a:rPr>
              <a:t>“</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 mere shard</a:t>
            </a:r>
            <a:r>
              <a:rPr lang="en-US" dirty="0">
                <a:effectLst>
                  <a:outerShdw blurRad="38100" dist="38100" dir="2700000" algn="tl">
                    <a:srgbClr val="000000"/>
                  </a:outerShdw>
                </a:effectLst>
              </a:rPr>
              <a:t>” – not even a fully formed clay vessel, but the mere </a:t>
            </a:r>
            <a:r>
              <a:rPr lang="en-US" b="1" i="1" dirty="0">
                <a:effectLst>
                  <a:outerShdw blurRad="38100" dist="38100" dir="2700000" algn="tl">
                    <a:srgbClr val="000000"/>
                  </a:outerShdw>
                </a:effectLst>
              </a:rPr>
              <a:t>remains</a:t>
            </a:r>
            <a:r>
              <a:rPr lang="en-US" dirty="0">
                <a:effectLst>
                  <a:outerShdw blurRad="38100" dist="38100" dir="2700000" algn="tl">
                    <a:srgbClr val="000000"/>
                  </a:outerShdw>
                </a:effectLst>
              </a:rPr>
              <a:t> of a </a:t>
            </a:r>
            <a:r>
              <a:rPr lang="en-US" b="1" i="1" dirty="0">
                <a:effectLst>
                  <a:outerShdw blurRad="38100" dist="38100" dir="2700000" algn="tl">
                    <a:srgbClr val="000000"/>
                  </a:outerShdw>
                </a:effectLst>
              </a:rPr>
              <a:t>broken</a:t>
            </a:r>
            <a:r>
              <a:rPr lang="en-US" dirty="0">
                <a:effectLst>
                  <a:outerShdw blurRad="38100" dist="38100" dir="2700000" algn="tl">
                    <a:srgbClr val="000000"/>
                  </a:outerShdw>
                </a:effectLst>
              </a:rPr>
              <a:t> vessel. </a:t>
            </a:r>
          </a:p>
          <a:p>
            <a:r>
              <a:rPr lang="en-US" dirty="0">
                <a:effectLst>
                  <a:outerShdw blurRad="38100" dist="38100" dir="2700000" algn="tl">
                    <a:srgbClr val="000000"/>
                  </a:outerShdw>
                </a:effectLst>
              </a:rPr>
              <a:t>The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potter</a:t>
            </a:r>
            <a:r>
              <a:rPr lang="en-US" dirty="0">
                <a:effectLst>
                  <a:outerShdw blurRad="38100" dist="38100" dir="2700000" algn="tl">
                    <a:srgbClr val="000000"/>
                  </a:outerShdw>
                </a:effectLst>
              </a:rPr>
              <a:t>” in this instance, of course, is God. </a:t>
            </a:r>
          </a:p>
          <a:p>
            <a:r>
              <a:rPr lang="en-US" dirty="0">
                <a:effectLst>
                  <a:outerShdw blurRad="38100" dist="38100" dir="2700000" algn="tl">
                    <a:srgbClr val="000000"/>
                  </a:outerShdw>
                </a:effectLst>
              </a:rPr>
              <a:t>Carrying the illustration further – would there not be a strong impropriety about having a lump of clay , if it could speak, argue with the potter and say by way of criticism: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What in the world are you doing? </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Or, to make the insolence of it even more apparent, what if a clay vessel (“</a:t>
            </a:r>
            <a:r>
              <a:rPr lang="en-US" sz="3100"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your work</a:t>
            </a:r>
            <a:r>
              <a:rPr lang="en-US" dirty="0">
                <a:effectLst>
                  <a:outerShdw blurRad="38100" dist="38100" dir="2700000" algn="tl">
                    <a:srgbClr val="000000"/>
                  </a:outerShdw>
                </a:effectLst>
              </a:rPr>
              <a:t>”) were to criticize the potter who made it, charging him with incompetence (“</a:t>
            </a:r>
            <a:r>
              <a:rPr lang="en-US" sz="32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Your work lacks skill!</a:t>
            </a:r>
            <a:r>
              <a:rPr lang="en-US" dirty="0">
                <a:effectLst>
                  <a:outerShdw blurRad="38100" dist="38100" dir="2700000" algn="tl">
                    <a:srgbClr val="000000"/>
                  </a:outerShdw>
                </a:effectLst>
              </a:rPr>
              <a:t>”).</a:t>
            </a:r>
          </a:p>
        </p:txBody>
      </p:sp>
      <p:sp>
        <p:nvSpPr>
          <p:cNvPr id="2" name="TextBox 1">
            <a:extLst>
              <a:ext uri="{FF2B5EF4-FFF2-40B4-BE49-F238E27FC236}">
                <a16:creationId xmlns:a16="http://schemas.microsoft.com/office/drawing/2014/main" id="{7ECA6C73-C250-5385-79D8-A23A434A4ECA}"/>
              </a:ext>
            </a:extLst>
          </p:cNvPr>
          <p:cNvSpPr txBox="1"/>
          <p:nvPr/>
        </p:nvSpPr>
        <p:spPr>
          <a:xfrm>
            <a:off x="-3" y="6488668"/>
            <a:ext cx="9144000" cy="369332"/>
          </a:xfrm>
          <a:prstGeom prst="rect">
            <a:avLst/>
          </a:prstGeom>
          <a:noFill/>
        </p:spPr>
        <p:txBody>
          <a:bodyPr wrap="square" rtlCol="0">
            <a:spAutoFit/>
          </a:bodyPr>
          <a:lstStyle/>
          <a:p>
            <a:pPr lvl="0">
              <a:defRPr/>
            </a:pPr>
            <a:r>
              <a:rPr lang="en-US" sz="1800" dirty="0">
                <a:solidFill>
                  <a:prstClr val="white"/>
                </a:solidFill>
              </a:rPr>
              <a:t>Leupold,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H. C.</a:t>
            </a:r>
            <a:r>
              <a:rPr lang="en-US" sz="1800" dirty="0">
                <a:solidFill>
                  <a:prstClr val="white"/>
                </a:solidFill>
              </a:rPr>
              <a:t> –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Exposition of Isaiah, Volume </a:t>
            </a:r>
            <a:r>
              <a:rPr lang="en-US" sz="1800" dirty="0">
                <a:solidFill>
                  <a:prstClr val="white"/>
                </a:solidFill>
              </a:rPr>
              <a:t>2 (p. 124)</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4541875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09727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45:10</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Danger awaits one who says to his father, “What in the world are you fathering?” and to his mother, “What in the world are you bringing forth?”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165100" y="1280161"/>
            <a:ext cx="8695268" cy="5208508"/>
          </a:xfrm>
        </p:spPr>
        <p:txBody>
          <a:bodyPr>
            <a:normAutofit lnSpcReduction="10000"/>
          </a:bodyPr>
          <a:lstStyle/>
          <a:p>
            <a:r>
              <a:rPr lang="en-US" dirty="0">
                <a:effectLst>
                  <a:outerShdw blurRad="38100" dist="38100" dir="2700000" algn="tl">
                    <a:srgbClr val="000000"/>
                  </a:outerShdw>
                </a:effectLst>
              </a:rPr>
              <a:t>The same thought is now expressed using a </a:t>
            </a:r>
            <a:r>
              <a:rPr lang="en-US" b="1" i="1" dirty="0">
                <a:effectLst>
                  <a:outerShdw blurRad="38100" dist="38100" dir="2700000" algn="tl">
                    <a:srgbClr val="000000"/>
                  </a:outerShdw>
                </a:effectLst>
              </a:rPr>
              <a:t>different</a:t>
            </a:r>
            <a:r>
              <a:rPr lang="en-US" dirty="0">
                <a:effectLst>
                  <a:outerShdw blurRad="38100" dist="38100" dir="2700000" algn="tl">
                    <a:srgbClr val="000000"/>
                  </a:outerShdw>
                </a:effectLst>
              </a:rPr>
              <a:t> illustration. </a:t>
            </a:r>
          </a:p>
          <a:p>
            <a:r>
              <a:rPr lang="en-US" dirty="0">
                <a:effectLst>
                  <a:outerShdw blurRad="38100" dist="38100" dir="2700000" algn="tl">
                    <a:srgbClr val="000000"/>
                  </a:outerShdw>
                </a:effectLst>
              </a:rPr>
              <a:t>But this example is even </a:t>
            </a:r>
            <a:r>
              <a:rPr lang="en-US" b="1" i="1" dirty="0">
                <a:effectLst>
                  <a:outerShdw blurRad="38100" dist="38100" dir="2700000" algn="tl">
                    <a:srgbClr val="000000"/>
                  </a:outerShdw>
                </a:effectLst>
              </a:rPr>
              <a:t>more</a:t>
            </a:r>
            <a:r>
              <a:rPr lang="en-US" dirty="0">
                <a:effectLst>
                  <a:outerShdw blurRad="38100" dist="38100" dir="2700000" algn="tl">
                    <a:srgbClr val="000000"/>
                  </a:outerShdw>
                </a:effectLst>
              </a:rPr>
              <a:t> revolting than the one given in the previous verse.</a:t>
            </a:r>
          </a:p>
          <a:p>
            <a:r>
              <a:rPr lang="en-US" dirty="0">
                <a:effectLst>
                  <a:outerShdw blurRad="38100" dist="38100" dir="2700000" algn="tl">
                    <a:srgbClr val="000000"/>
                  </a:outerShdw>
                </a:effectLst>
              </a:rPr>
              <a:t>Imagine if a son, who is not yet born, were to complain about his father’s decision to father him or his mother’s decision to bear him! </a:t>
            </a:r>
          </a:p>
          <a:p>
            <a:r>
              <a:rPr lang="en-US" dirty="0">
                <a:effectLst>
                  <a:outerShdw blurRad="38100" dist="38100" dir="2700000" algn="tl">
                    <a:srgbClr val="000000"/>
                  </a:outerShdw>
                </a:effectLst>
              </a:rPr>
              <a:t>Obviously the thought is an absurdity, but that is the very point of the passage: it is just as absurd for Israel to complain about what God will do for </a:t>
            </a:r>
            <a:r>
              <a:rPr lang="en-US" b="1" i="1" dirty="0">
                <a:effectLst>
                  <a:outerShdw blurRad="38100" dist="38100" dir="2700000" algn="tl">
                    <a:srgbClr val="000000"/>
                  </a:outerShdw>
                </a:effectLst>
              </a:rPr>
              <a:t>them</a:t>
            </a:r>
            <a:r>
              <a:rPr lang="en-US" dirty="0">
                <a:effectLst>
                  <a:outerShdw blurRad="38100" dist="38100" dir="2700000" algn="tl">
                    <a:srgbClr val="000000"/>
                  </a:outerShdw>
                </a:effectLst>
              </a:rPr>
              <a:t> in the future.</a:t>
            </a:r>
          </a:p>
        </p:txBody>
      </p:sp>
      <p:sp>
        <p:nvSpPr>
          <p:cNvPr id="2" name="TextBox 1">
            <a:extLst>
              <a:ext uri="{FF2B5EF4-FFF2-40B4-BE49-F238E27FC236}">
                <a16:creationId xmlns:a16="http://schemas.microsoft.com/office/drawing/2014/main" id="{7ECA6C73-C250-5385-79D8-A23A434A4ECA}"/>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Young, Edward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Volume 3: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(p.204)</a:t>
            </a:r>
          </a:p>
        </p:txBody>
      </p:sp>
    </p:spTree>
    <p:extLst>
      <p:ext uri="{BB962C8B-B14F-4D97-AF65-F5344CB8AC3E}">
        <p14:creationId xmlns:p14="http://schemas.microsoft.com/office/powerpoint/2010/main" val="270051208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097275"/>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45:10</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Danger awaits one who says to his father, “What in the world are you fathering?” and to his mother, “What in the world are you bringing forth?”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165100" y="1280160"/>
            <a:ext cx="8695268" cy="5278581"/>
          </a:xfrm>
        </p:spPr>
        <p:txBody>
          <a:bodyPr>
            <a:normAutofit fontScale="92500" lnSpcReduction="10000"/>
          </a:bodyPr>
          <a:lstStyle/>
          <a:p>
            <a:r>
              <a:rPr lang="en-US" dirty="0">
                <a:effectLst>
                  <a:outerShdw blurRad="38100" dist="38100" dir="2700000" algn="tl">
                    <a:srgbClr val="000000"/>
                  </a:outerShdw>
                </a:effectLst>
              </a:rPr>
              <a:t>One who questions God’s promises in this way engages in the most bizarre kind of rationalism. </a:t>
            </a:r>
          </a:p>
          <a:p>
            <a:r>
              <a:rPr lang="en-US" dirty="0">
                <a:effectLst>
                  <a:outerShdw blurRad="38100" dist="38100" dir="2700000" algn="tl">
                    <a:srgbClr val="000000"/>
                  </a:outerShdw>
                </a:effectLst>
              </a:rPr>
              <a:t>The omnipotent and omniscient Creator in grace announces that He will bring to this earth an abundance of righteousness and salvation. </a:t>
            </a:r>
          </a:p>
          <a:p>
            <a:r>
              <a:rPr lang="en-US" dirty="0">
                <a:effectLst>
                  <a:outerShdw blurRad="38100" dist="38100" dir="2700000" algn="tl">
                    <a:srgbClr val="000000"/>
                  </a:outerShdw>
                </a:effectLst>
              </a:rPr>
              <a:t>The creature, however, declares that such a promise is not possible. </a:t>
            </a:r>
          </a:p>
          <a:p>
            <a:r>
              <a:rPr lang="en-US" dirty="0">
                <a:effectLst>
                  <a:outerShdw blurRad="38100" dist="38100" dir="2700000" algn="tl">
                    <a:srgbClr val="000000"/>
                  </a:outerShdw>
                </a:effectLst>
              </a:rPr>
              <a:t>In making such a judgment he has ruled God out of his thoughts and based his assertion merely upon the dictates of his own mind. </a:t>
            </a:r>
          </a:p>
          <a:p>
            <a:r>
              <a:rPr lang="en-US" dirty="0">
                <a:effectLst>
                  <a:outerShdw blurRad="38100" dist="38100" dir="2700000" algn="tl">
                    <a:srgbClr val="000000"/>
                  </a:outerShdw>
                </a:effectLst>
              </a:rPr>
              <a:t>He assumes that in his mind, the mind of mere man, he has the right to decide what is and is not allowable for God to do! </a:t>
            </a:r>
          </a:p>
        </p:txBody>
      </p:sp>
      <p:sp>
        <p:nvSpPr>
          <p:cNvPr id="2" name="TextBox 1">
            <a:extLst>
              <a:ext uri="{FF2B5EF4-FFF2-40B4-BE49-F238E27FC236}">
                <a16:creationId xmlns:a16="http://schemas.microsoft.com/office/drawing/2014/main" id="{7ECA6C73-C250-5385-79D8-A23A434A4ECA}"/>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Young, Edward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Volume 3: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(p.204)</a:t>
            </a:r>
          </a:p>
        </p:txBody>
      </p:sp>
    </p:spTree>
    <p:extLst>
      <p:ext uri="{BB962C8B-B14F-4D97-AF65-F5344CB8AC3E}">
        <p14:creationId xmlns:p14="http://schemas.microsoft.com/office/powerpoint/2010/main" val="298869103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p:cTn id="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5">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2" end="2"/>
                                            </p:txEl>
                                          </p:spTgt>
                                        </p:tgtEl>
                                        <p:attrNameLst>
                                          <p:attrName>style.visibility</p:attrName>
                                        </p:attrNameLst>
                                      </p:cBhvr>
                                      <p:to>
                                        <p:strVal val="visible"/>
                                      </p:to>
                                    </p:set>
                                    <p:anim calcmode="lin" valueType="num">
                                      <p:cBhvr>
                                        <p:cTn id="14"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 calcmode="lin" valueType="num">
                                      <p:cBhvr>
                                        <p:cTn id="21"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5">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4" end="4"/>
                                            </p:txEl>
                                          </p:spTgt>
                                        </p:tgtEl>
                                        <p:attrNameLst>
                                          <p:attrName>style.visibility</p:attrName>
                                        </p:attrNameLst>
                                      </p:cBhvr>
                                      <p:to>
                                        <p:strVal val="visible"/>
                                      </p:to>
                                    </p:set>
                                    <p:anim calcmode="lin" valueType="num">
                                      <p:cBhvr>
                                        <p:cTn id="28"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70F7D930-7AE4-D22C-3C88-BE0E516600FB}"/>
              </a:ext>
            </a:extLst>
          </p:cNvPr>
          <p:cNvSpPr txBox="1">
            <a:spLocks/>
          </p:cNvSpPr>
          <p:nvPr/>
        </p:nvSpPr>
        <p:spPr>
          <a:xfrm>
            <a:off x="0" y="5"/>
            <a:ext cx="9144000" cy="1404846"/>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lang="en-US" sz="2400" baseline="30000" dirty="0">
                <a:effectLst>
                  <a:outerShdw blurRad="38100" dist="38100" dir="2700000" algn="tl">
                    <a:srgbClr val="000000"/>
                  </a:outerShdw>
                </a:effectLst>
                <a:latin typeface="Cambria" panose="02040503050406030204" pitchFamily="18" charset="0"/>
                <a:ea typeface="Cambria" panose="02040503050406030204" pitchFamily="18" charset="0"/>
              </a:rPr>
              <a:t>45:11</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This is what the LORD says,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 Holy One of Israel</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40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 one who formed him</a:t>
            </a:r>
            <a:r>
              <a:rPr lang="en-US" sz="24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concerning things to come: “How dare you question me about my children! How dare you tell me what to do with the work of my own hands! </a:t>
            </a:r>
            <a:endParaRPr kumimoji="0" lang="en-US" sz="24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Cambria" panose="02040503050406030204" pitchFamily="18" charset="0"/>
              <a:cs typeface="+mj-cs"/>
            </a:endParaRPr>
          </a:p>
        </p:txBody>
      </p:sp>
      <p:sp>
        <p:nvSpPr>
          <p:cNvPr id="5" name="Content Placeholder 2">
            <a:extLst>
              <a:ext uri="{FF2B5EF4-FFF2-40B4-BE49-F238E27FC236}">
                <a16:creationId xmlns:a16="http://schemas.microsoft.com/office/drawing/2014/main" id="{CC22EE9C-83B0-AF45-39BA-966499BA4424}"/>
              </a:ext>
            </a:extLst>
          </p:cNvPr>
          <p:cNvSpPr>
            <a:spLocks noGrp="1"/>
          </p:cNvSpPr>
          <p:nvPr>
            <p:ph idx="1"/>
          </p:nvPr>
        </p:nvSpPr>
        <p:spPr>
          <a:xfrm>
            <a:off x="165100" y="1654233"/>
            <a:ext cx="8695268" cy="4834436"/>
          </a:xfrm>
        </p:spPr>
        <p:txBody>
          <a:bodyPr>
            <a:normAutofit/>
          </a:bodyPr>
          <a:lstStyle/>
          <a:p>
            <a:r>
              <a:rPr lang="en-US" sz="3600" dirty="0">
                <a:effectLst>
                  <a:outerShdw blurRad="38100" dist="38100" dir="2700000" algn="tl">
                    <a:srgbClr val="000000"/>
                  </a:outerShdw>
                </a:effectLst>
              </a:rPr>
              <a:t>With this verse the Lord begins His reply to Israel’s inappropriate complaint. </a:t>
            </a:r>
          </a:p>
          <a:p>
            <a:r>
              <a:rPr lang="en-US" sz="3600" dirty="0">
                <a:effectLst>
                  <a:outerShdw blurRad="38100" dist="38100" dir="2700000" algn="tl">
                    <a:srgbClr val="000000"/>
                  </a:outerShdw>
                </a:effectLst>
              </a:rPr>
              <a:t>The language here is stately and majestic. </a:t>
            </a:r>
          </a:p>
          <a:p>
            <a:r>
              <a:rPr lang="en-US" sz="3600" dirty="0">
                <a:effectLst>
                  <a:outerShdw blurRad="38100" dist="38100" dir="2700000" algn="tl">
                    <a:srgbClr val="000000"/>
                  </a:outerShdw>
                </a:effectLst>
              </a:rPr>
              <a:t>The nation is reminded that the one speaking is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Holy One of Israel</a:t>
            </a:r>
            <a:r>
              <a:rPr lang="en-US" sz="3600" dirty="0">
                <a:effectLst>
                  <a:outerShdw blurRad="38100" dist="38100" dir="2700000" algn="tl">
                    <a:srgbClr val="000000"/>
                  </a:outerShdw>
                </a:effectLst>
              </a:rPr>
              <a:t>” and “</a:t>
            </a:r>
            <a:r>
              <a:rPr lang="en-US" sz="3600"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one who formed [Israel]</a:t>
            </a:r>
            <a:r>
              <a:rPr lang="en-US" sz="3600" dirty="0">
                <a:effectLst>
                  <a:outerShdw blurRad="38100" dist="38100" dir="2700000" algn="tl">
                    <a:srgbClr val="000000"/>
                  </a:outerShdw>
                </a:effectLst>
              </a:rPr>
              <a:t>”. </a:t>
            </a:r>
          </a:p>
          <a:p>
            <a:r>
              <a:rPr lang="en-US" sz="3600" dirty="0">
                <a:effectLst>
                  <a:outerShdw blurRad="38100" dist="38100" dir="2700000" algn="tl">
                    <a:srgbClr val="000000"/>
                  </a:outerShdw>
                </a:effectLst>
              </a:rPr>
              <a:t>Hence Israel is in no position to complain about what the LORD is about to do. </a:t>
            </a:r>
          </a:p>
        </p:txBody>
      </p:sp>
      <p:sp>
        <p:nvSpPr>
          <p:cNvPr id="2" name="TextBox 1">
            <a:extLst>
              <a:ext uri="{FF2B5EF4-FFF2-40B4-BE49-F238E27FC236}">
                <a16:creationId xmlns:a16="http://schemas.microsoft.com/office/drawing/2014/main" id="{7ECA6C73-C250-5385-79D8-A23A434A4ECA}"/>
              </a:ext>
            </a:extLst>
          </p:cNvPr>
          <p:cNvSpPr txBox="1"/>
          <p:nvPr/>
        </p:nvSpPr>
        <p:spPr>
          <a:xfrm>
            <a:off x="-3" y="6488668"/>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Young, Edward – </a:t>
            </a:r>
            <a:r>
              <a:rPr kumimoji="0" lang="en-US" sz="1800" b="0" i="1" u="none" strike="noStrike" kern="1200" cap="none" spc="0" normalizeH="0" baseline="0" noProof="0" dirty="0">
                <a:ln>
                  <a:noFill/>
                </a:ln>
                <a:solidFill>
                  <a:prstClr val="white"/>
                </a:solidFill>
                <a:effectLst/>
                <a:uLnTx/>
                <a:uFillTx/>
                <a:latin typeface="Calibri" panose="020F0502020204030204"/>
                <a:ea typeface="+mn-ea"/>
                <a:cs typeface="+mn-cs"/>
              </a:rPr>
              <a:t>The Book of Isaiah Volume 3: Chapters 40–66 </a:t>
            </a: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 (p.205)</a:t>
            </a:r>
          </a:p>
        </p:txBody>
      </p:sp>
    </p:spTree>
    <p:extLst>
      <p:ext uri="{BB962C8B-B14F-4D97-AF65-F5344CB8AC3E}">
        <p14:creationId xmlns:p14="http://schemas.microsoft.com/office/powerpoint/2010/main" val="294011092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193625</TotalTime>
  <Words>3906</Words>
  <Application>Microsoft Office PowerPoint</Application>
  <PresentationFormat>On-screen Show (4:3)</PresentationFormat>
  <Paragraphs>220</Paragraphs>
  <Slides>29</Slides>
  <Notes>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29</vt:i4>
      </vt:variant>
    </vt:vector>
  </HeadingPairs>
  <TitlesOfParts>
    <vt:vector size="36" baseType="lpstr">
      <vt:lpstr>Arial</vt:lpstr>
      <vt:lpstr>Calibri</vt:lpstr>
      <vt:lpstr>Calibri Light</vt:lpstr>
      <vt:lpstr>Cambria</vt:lpstr>
      <vt:lpstr>Century Gothic</vt:lpstr>
      <vt:lpstr>Office Theme</vt:lpstr>
      <vt:lpstr>2_Office Theme</vt:lpstr>
      <vt:lpstr>Highlights     From the  Book of  Isaiah</vt:lpstr>
      <vt:lpstr>The Folly of Those Who Question God’s Right to Do as He Pleases (45:9-13)</vt:lpstr>
      <vt:lpstr>The Folly of Those Who Question God’s Right to Do as He Pleases (45:9-13)</vt:lpstr>
      <vt:lpstr>The Folly of Those Who Question God’s Right to Do as He Pleases (45:9-13)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Paul’s Use of the “Pot and the Potter” Illustration in Romans 9:20-21  An illustration first used by Isaiah in Isaiah 45:9 (and 29:16)</vt:lpstr>
      <vt:lpstr>Paul’s Use of the “Pot and the Potter” Illustration in Romans 9:20-21</vt:lpstr>
      <vt:lpstr>PowerPoint Presentation</vt:lpstr>
      <vt:lpstr>Paul’s Use of the “Pot and the Potter” Illustration in Romans 9:20-21</vt:lpstr>
      <vt:lpstr>Paul’s Use of the “Pot and the Potter” Illustration in Romans 9:20-21</vt:lpstr>
      <vt:lpstr>Paul’s Use of the “Pot and the Potter” Illustration in Romans 9:20-21</vt:lpstr>
      <vt:lpstr>Paul’s Response to Objection #2 (Romans 9:19-24)  </vt:lpstr>
      <vt:lpstr>Paul’s Response to Objection #2 (Romans 9:19-24)  </vt:lpstr>
      <vt:lpstr>Paul’s Response to Objection #2 (Romans 9:19-24)  </vt:lpstr>
      <vt:lpstr>Paul’s Response to Objection #2 (Romans 9:19-24)  </vt:lpstr>
      <vt:lpstr>Paul’s Response to Objection #2 (Romans 9:19-24)  </vt:lpstr>
      <vt:lpstr>Next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2591</cp:revision>
  <cp:lastPrinted>2024-01-14T15:11:32Z</cp:lastPrinted>
  <dcterms:created xsi:type="dcterms:W3CDTF">2022-12-04T03:23:23Z</dcterms:created>
  <dcterms:modified xsi:type="dcterms:W3CDTF">2024-01-14T15:16:32Z</dcterms:modified>
</cp:coreProperties>
</file>