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33"/>
  </p:notesMasterIdLst>
  <p:handoutMasterIdLst>
    <p:handoutMasterId r:id="rId34"/>
  </p:handoutMasterIdLst>
  <p:sldIdLst>
    <p:sldId id="4823" r:id="rId3"/>
    <p:sldId id="4830" r:id="rId4"/>
    <p:sldId id="4834" r:id="rId5"/>
    <p:sldId id="4832" r:id="rId6"/>
    <p:sldId id="4833" r:id="rId7"/>
    <p:sldId id="4835" r:id="rId8"/>
    <p:sldId id="4827" r:id="rId9"/>
    <p:sldId id="4826" r:id="rId10"/>
    <p:sldId id="4836" r:id="rId11"/>
    <p:sldId id="4837" r:id="rId12"/>
    <p:sldId id="4838" r:id="rId13"/>
    <p:sldId id="4877" r:id="rId14"/>
    <p:sldId id="4839" r:id="rId15"/>
    <p:sldId id="4840" r:id="rId16"/>
    <p:sldId id="4841" r:id="rId17"/>
    <p:sldId id="4842" r:id="rId18"/>
    <p:sldId id="4825" r:id="rId19"/>
    <p:sldId id="4843" r:id="rId20"/>
    <p:sldId id="4844" r:id="rId21"/>
    <p:sldId id="4828" r:id="rId22"/>
    <p:sldId id="4849" r:id="rId23"/>
    <p:sldId id="4850" r:id="rId24"/>
    <p:sldId id="4864" r:id="rId25"/>
    <p:sldId id="4866" r:id="rId26"/>
    <p:sldId id="4868" r:id="rId27"/>
    <p:sldId id="4870" r:id="rId28"/>
    <p:sldId id="4875" r:id="rId29"/>
    <p:sldId id="4871" r:id="rId30"/>
    <p:sldId id="4872" r:id="rId31"/>
    <p:sldId id="4876" r:id="rId32"/>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4B183"/>
    <a:srgbClr val="FFFF99"/>
    <a:srgbClr val="9999FF"/>
    <a:srgbClr val="000066"/>
    <a:srgbClr val="333399"/>
    <a:srgbClr val="6600FF"/>
    <a:srgbClr val="6600CC"/>
    <a:srgbClr val="FFF4E7"/>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67" autoAdjust="0"/>
    <p:restoredTop sz="94636" autoAdjust="0"/>
  </p:normalViewPr>
  <p:slideViewPr>
    <p:cSldViewPr snapToGrid="0">
      <p:cViewPr varScale="1">
        <p:scale>
          <a:sx n="153" d="100"/>
          <a:sy n="153" d="100"/>
        </p:scale>
        <p:origin x="1276" y="104"/>
      </p:cViewPr>
      <p:guideLst/>
    </p:cSldViewPr>
  </p:slideViewPr>
  <p:notesTextViewPr>
    <p:cViewPr>
      <p:scale>
        <a:sx n="1" d="1"/>
        <a:sy n="1" d="1"/>
      </p:scale>
      <p:origin x="0" y="0"/>
    </p:cViewPr>
  </p:notesTextViewPr>
  <p:sorterViewPr>
    <p:cViewPr>
      <p:scale>
        <a:sx n="100" d="100"/>
        <a:sy n="100" d="100"/>
      </p:scale>
      <p:origin x="0" y="-47284"/>
    </p:cViewPr>
  </p:sorter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1/30/2024</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1/30/2024</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74111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254991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2498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183462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589807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019352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834253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868728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370734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25771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346939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42783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3489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107259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56897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749050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73664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20074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1/30/2024</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1/30/2024</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1/30/2024</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1/30/2024</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1/30/2024</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1/30/2024</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1/30/2024</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1/30/2024</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1/30/2024</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1/30/2024</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1/30/2024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17.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42644EB-3F5F-EA2D-2D0C-28D56C902C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54AB2C89-0599-CA33-72B1-16350A6720C9}"/>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D7E56C7F-388E-A031-CB9B-C90A23AC59B5}"/>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BD4CB24-A0F0-4E6E-D4A2-DE300945CBE9}"/>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8647853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284313"/>
          </a:xfrm>
        </p:spPr>
        <p:txBody>
          <a:bodyPr>
            <a:noAutofit/>
          </a:bodyPr>
          <a:lstStyle/>
          <a:p>
            <a:r>
              <a:rPr lang="en-US" b="1" dirty="0">
                <a:effectLst>
                  <a:outerShdw blurRad="38100" dist="38100" dir="2700000" algn="tl">
                    <a:srgbClr val="000000"/>
                  </a:outerShdw>
                </a:effectLst>
              </a:rPr>
              <a:t>The Servants </a:t>
            </a:r>
            <a:r>
              <a:rPr lang="en-US" dirty="0">
                <a:effectLst>
                  <a:outerShdw blurRad="38100" dist="38100" dir="2700000" algn="tl">
                    <a:srgbClr val="000000"/>
                  </a:outerShdw>
                </a:effectLst>
              </a:rPr>
              <a:t>Two-Fold</a:t>
            </a:r>
            <a:r>
              <a:rPr lang="en-US" b="1" dirty="0">
                <a:effectLst>
                  <a:outerShdw blurRad="38100" dist="38100" dir="2700000" algn="tl">
                    <a:srgbClr val="000000"/>
                  </a:outerShdw>
                </a:effectLst>
              </a:rPr>
              <a:t> Task: Israel and the World </a:t>
            </a:r>
            <a:r>
              <a:rPr lang="en-US" dirty="0">
                <a:effectLst>
                  <a:outerShdw blurRad="38100" dist="38100" dir="2700000" algn="tl">
                    <a:srgbClr val="000000"/>
                  </a:outerShdw>
                </a:effectLst>
              </a:rPr>
              <a:t>(</a:t>
            </a:r>
            <a:r>
              <a:rPr lang="en-US" dirty="0">
                <a:solidFill>
                  <a:srgbClr val="FFFF99"/>
                </a:solidFill>
                <a:effectLst>
                  <a:outerShdw blurRad="38100" dist="38100" dir="2700000" algn="tl">
                    <a:srgbClr val="000000"/>
                  </a:outerShdw>
                </a:effectLst>
              </a:rPr>
              <a:t>49:1-6</a:t>
            </a:r>
            <a:r>
              <a:rPr lang="en-US"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51019" y="1384069"/>
            <a:ext cx="8822817" cy="5182986"/>
          </a:xfrm>
        </p:spPr>
        <p:txBody>
          <a:bodyPr>
            <a:normAutofit fontScale="77500" lnSpcReduction="20000"/>
          </a:bodyPr>
          <a:lstStyle/>
          <a:p>
            <a:r>
              <a:rPr lang="en-US" sz="3600" dirty="0">
                <a:effectLst>
                  <a:outerShdw blurRad="38100" dist="38100" dir="2700000" algn="tl">
                    <a:srgbClr val="000000"/>
                  </a:outerShdw>
                </a:effectLst>
              </a:rPr>
              <a:t>But now that the problem of the Exile has been thoroughly dealt with, Isaiah will address the </a:t>
            </a:r>
            <a:r>
              <a:rPr lang="en-US" sz="3600" b="1" i="1" dirty="0">
                <a:effectLst>
                  <a:outerShdw blurRad="38100" dist="38100" dir="2700000" algn="tl">
                    <a:srgbClr val="000000"/>
                  </a:outerShdw>
                </a:effectLst>
              </a:rPr>
              <a:t>second</a:t>
            </a:r>
            <a:r>
              <a:rPr lang="en-US" sz="3600" dirty="0">
                <a:effectLst>
                  <a:outerShdw blurRad="38100" dist="38100" dir="2700000" algn="tl">
                    <a:srgbClr val="000000"/>
                  </a:outerShdw>
                </a:effectLst>
              </a:rPr>
              <a:t> problem, the one that only </a:t>
            </a:r>
            <a:r>
              <a:rPr lang="en-US" sz="3600" b="1" i="1" dirty="0">
                <a:effectLst>
                  <a:outerShdw blurRad="38100" dist="38100" dir="2700000" algn="tl">
                    <a:srgbClr val="000000"/>
                  </a:outerShdw>
                </a:effectLst>
              </a:rPr>
              <a:t>the</a:t>
            </a:r>
            <a:r>
              <a:rPr lang="en-US" sz="3600" dirty="0">
                <a:effectLst>
                  <a:outerShdw blurRad="38100" dist="38100" dir="2700000" algn="tl">
                    <a:srgbClr val="000000"/>
                  </a:outerShdw>
                </a:effectLst>
              </a:rPr>
              <a:t>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sz="3600" dirty="0">
                <a:effectLst>
                  <a:outerShdw blurRad="38100" dist="38100" dir="2700000" algn="tl">
                    <a:srgbClr val="000000"/>
                  </a:outerShdw>
                </a:effectLst>
              </a:rPr>
              <a:t>” can solve. </a:t>
            </a:r>
          </a:p>
          <a:p>
            <a:r>
              <a:rPr lang="en-US" sz="3600" dirty="0">
                <a:effectLst>
                  <a:outerShdw blurRad="38100" dist="38100" dir="2700000" algn="tl">
                    <a:srgbClr val="000000"/>
                  </a:outerShdw>
                </a:effectLst>
              </a:rPr>
              <a:t>We can almost imagine Isaiah’s original readers saying, as they come to the end of what is now chapter 48, “Alright, we’re listening and we believe that God can and will restore us from Babylon by means of Cyrus. But who can restore us to God? That’s the </a:t>
            </a:r>
            <a:r>
              <a:rPr lang="en-US" sz="3600" b="1" i="1" dirty="0">
                <a:effectLst>
                  <a:outerShdw blurRad="38100" dist="38100" dir="2700000" algn="tl">
                    <a:srgbClr val="000000"/>
                  </a:outerShdw>
                </a:effectLst>
              </a:rPr>
              <a:t>real</a:t>
            </a:r>
            <a:r>
              <a:rPr lang="en-US" sz="3600" dirty="0">
                <a:effectLst>
                  <a:outerShdw blurRad="38100" dist="38100" dir="2700000" algn="tl">
                    <a:srgbClr val="000000"/>
                  </a:outerShdw>
                </a:effectLst>
              </a:rPr>
              <a:t> problem.” </a:t>
            </a:r>
          </a:p>
          <a:p>
            <a:r>
              <a:rPr lang="en-US" sz="3600" dirty="0">
                <a:effectLst>
                  <a:outerShdw blurRad="38100" dist="38100" dir="2700000" algn="tl">
                    <a:srgbClr val="000000"/>
                  </a:outerShdw>
                </a:effectLst>
              </a:rPr>
              <a:t>Isaiah’s answer to that question is given in these verses. </a:t>
            </a:r>
          </a:p>
          <a:p>
            <a:r>
              <a:rPr lang="en-US" sz="3600" dirty="0">
                <a:effectLst>
                  <a:outerShdw blurRad="38100" dist="38100" dir="2700000" algn="tl">
                    <a:srgbClr val="000000"/>
                  </a:outerShdw>
                </a:effectLst>
              </a:rPr>
              <a:t>These verses </a:t>
            </a:r>
            <a:r>
              <a:rPr lang="en-US" sz="3600" b="1" i="1" dirty="0">
                <a:effectLst>
                  <a:outerShdw blurRad="38100" dist="38100" dir="2700000" algn="tl">
                    <a:srgbClr val="000000"/>
                  </a:outerShdw>
                </a:effectLst>
              </a:rPr>
              <a:t>begin</a:t>
            </a:r>
            <a:r>
              <a:rPr lang="en-US" sz="3600" dirty="0">
                <a:effectLst>
                  <a:outerShdw blurRad="38100" dist="38100" dir="2700000" algn="tl">
                    <a:srgbClr val="000000"/>
                  </a:outerShdw>
                </a:effectLst>
              </a:rPr>
              <a:t> with a </a:t>
            </a:r>
            <a:r>
              <a:rPr lang="en-US" sz="3600" b="1" i="1" dirty="0">
                <a:effectLst>
                  <a:outerShdw blurRad="38100" dist="38100" dir="2700000" algn="tl">
                    <a:srgbClr val="000000"/>
                  </a:outerShdw>
                </a:effectLst>
              </a:rPr>
              <a:t>continuation</a:t>
            </a:r>
            <a:r>
              <a:rPr lang="en-US" sz="3600" dirty="0">
                <a:effectLst>
                  <a:outerShdw blurRad="38100" dist="38100" dir="2700000" algn="tl">
                    <a:srgbClr val="000000"/>
                  </a:outerShdw>
                </a:effectLst>
              </a:rPr>
              <a:t> of the call to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Listen</a:t>
            </a:r>
            <a:r>
              <a:rPr lang="en-US" sz="3600" dirty="0">
                <a:effectLst>
                  <a:outerShdw blurRad="38100" dist="38100" dir="2700000" algn="tl">
                    <a:srgbClr val="000000"/>
                  </a:outerShdw>
                </a:effectLst>
              </a:rPr>
              <a:t>” (cf. 46:3)</a:t>
            </a:r>
          </a:p>
          <a:p>
            <a:r>
              <a:rPr lang="en-US" sz="3600" dirty="0">
                <a:effectLst>
                  <a:outerShdw blurRad="38100" dist="38100" dir="2700000" algn="tl">
                    <a:srgbClr val="000000"/>
                  </a:outerShdw>
                </a:effectLst>
              </a:rPr>
              <a:t>The prophet is continuing to unfold God’s plan, which calls for yet a further obedient, believing response. </a:t>
            </a:r>
          </a:p>
          <a:p>
            <a:r>
              <a:rPr lang="en-US" sz="3600" dirty="0">
                <a:effectLst>
                  <a:outerShdw blurRad="38100" dist="38100" dir="2700000" algn="tl">
                    <a:srgbClr val="000000"/>
                  </a:outerShdw>
                </a:effectLst>
              </a:rPr>
              <a:t>But here it is the Servant </a:t>
            </a:r>
            <a:r>
              <a:rPr lang="en-US" sz="3600" b="1" i="1" dirty="0">
                <a:effectLst>
                  <a:outerShdw blurRad="38100" dist="38100" dir="2700000" algn="tl">
                    <a:srgbClr val="000000"/>
                  </a:outerShdw>
                </a:effectLst>
              </a:rPr>
              <a:t>himself</a:t>
            </a:r>
            <a:r>
              <a:rPr lang="en-US" sz="3600" dirty="0">
                <a:effectLst>
                  <a:outerShdw blurRad="38100" dist="38100" dir="2700000" algn="tl">
                    <a:srgbClr val="000000"/>
                  </a:outerShdw>
                </a:effectLst>
              </a:rPr>
              <a:t> who calls for the </a:t>
            </a:r>
            <a:r>
              <a:rPr lang="en-US" sz="3600" b="1" i="1" dirty="0">
                <a:effectLst>
                  <a:outerShdw blurRad="38100" dist="38100" dir="2700000" algn="tl">
                    <a:srgbClr val="000000"/>
                  </a:outerShdw>
                </a:effectLst>
              </a:rPr>
              <a:t>entire world</a:t>
            </a:r>
            <a:r>
              <a:rPr lang="en-US" sz="3600" dirty="0">
                <a:effectLst>
                  <a:outerShdw blurRad="38100" dist="38100" dir="2700000" algn="tl">
                    <a:srgbClr val="000000"/>
                  </a:outerShdw>
                </a:effectLst>
              </a:rPr>
              <a:t> to listen to what he is going to reveal. </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a:defRPr/>
            </a:pPr>
            <a:r>
              <a:rPr lang="en-US" dirty="0">
                <a:solidFill>
                  <a:prstClr val="white"/>
                </a:solidFill>
                <a:effectLst>
                  <a:outerShdw blurRad="38100" dist="38100" dir="2700000" algn="tl">
                    <a:srgbClr val="000000"/>
                  </a:outerShdw>
                </a:effectLst>
              </a:rPr>
              <a:t>Oswalt, John . </a:t>
            </a:r>
            <a:r>
              <a:rPr lang="en-US" i="1" dirty="0">
                <a:solidFill>
                  <a:prstClr val="white"/>
                </a:solidFill>
                <a:effectLst>
                  <a:outerShdw blurRad="38100" dist="38100" dir="2700000" algn="tl">
                    <a:srgbClr val="000000"/>
                  </a:outerShdw>
                </a:effectLst>
              </a:rPr>
              <a:t>Isaiah (The NIV Application Commentary)</a:t>
            </a:r>
            <a:r>
              <a:rPr lang="en-US" dirty="0">
                <a:solidFill>
                  <a:prstClr val="white"/>
                </a:solidFill>
                <a:effectLst>
                  <a:outerShdw blurRad="38100" dist="38100" dir="2700000" algn="tl">
                    <a:srgbClr val="000000"/>
                  </a:outerShdw>
                </a:effectLst>
              </a:rPr>
              <a:t> (pp. 546-547). </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41906969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284313"/>
          </a:xfrm>
        </p:spPr>
        <p:txBody>
          <a:bodyPr>
            <a:noAutofit/>
          </a:bodyPr>
          <a:lstStyle/>
          <a:p>
            <a:r>
              <a:rPr lang="en-US" b="1" dirty="0">
                <a:effectLst>
                  <a:outerShdw blurRad="38100" dist="38100" dir="2700000" algn="tl">
                    <a:srgbClr val="000000"/>
                  </a:outerShdw>
                </a:effectLst>
              </a:rPr>
              <a:t>The Servants </a:t>
            </a:r>
            <a:r>
              <a:rPr lang="en-US" dirty="0">
                <a:effectLst>
                  <a:outerShdw blurRad="38100" dist="38100" dir="2700000" algn="tl">
                    <a:srgbClr val="000000"/>
                  </a:outerShdw>
                </a:effectLst>
              </a:rPr>
              <a:t>Two-Fold</a:t>
            </a:r>
            <a:r>
              <a:rPr lang="en-US" b="1" dirty="0">
                <a:effectLst>
                  <a:outerShdw blurRad="38100" dist="38100" dir="2700000" algn="tl">
                    <a:srgbClr val="000000"/>
                  </a:outerShdw>
                </a:effectLst>
              </a:rPr>
              <a:t> Task: Israel and the World </a:t>
            </a:r>
            <a:r>
              <a:rPr lang="en-US" dirty="0">
                <a:effectLst>
                  <a:outerShdw blurRad="38100" dist="38100" dir="2700000" algn="tl">
                    <a:srgbClr val="000000"/>
                  </a:outerShdw>
                </a:effectLst>
              </a:rPr>
              <a:t>(</a:t>
            </a:r>
            <a:r>
              <a:rPr lang="en-US" dirty="0">
                <a:solidFill>
                  <a:srgbClr val="FFFF99"/>
                </a:solidFill>
                <a:effectLst>
                  <a:outerShdw blurRad="38100" dist="38100" dir="2700000" algn="tl">
                    <a:srgbClr val="000000"/>
                  </a:outerShdw>
                </a:effectLst>
              </a:rPr>
              <a:t>49:1-6</a:t>
            </a:r>
            <a:r>
              <a:rPr lang="en-US"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87036" y="1384069"/>
            <a:ext cx="8686800" cy="5182986"/>
          </a:xfrm>
        </p:spPr>
        <p:txBody>
          <a:bodyPr>
            <a:normAutofit fontScale="85000" lnSpcReduction="10000"/>
          </a:bodyPr>
          <a:lstStyle/>
          <a:p>
            <a:r>
              <a:rPr lang="en-US" sz="3300" dirty="0">
                <a:effectLst>
                  <a:outerShdw blurRad="38100" dist="38100" dir="2700000" algn="tl">
                    <a:srgbClr val="000000"/>
                  </a:outerShdw>
                </a:effectLst>
              </a:rPr>
              <a:t>The Servant has no doubt of his call (49:1), his divine enablement (49:2-3), or his ultimate vindication (49:4). </a:t>
            </a:r>
          </a:p>
          <a:p>
            <a:r>
              <a:rPr lang="en-US" sz="3300" dirty="0">
                <a:effectLst>
                  <a:outerShdw blurRad="38100" dist="38100" dir="2700000" algn="tl">
                    <a:srgbClr val="000000"/>
                  </a:outerShdw>
                </a:effectLst>
              </a:rPr>
              <a:t>He has been “</a:t>
            </a:r>
            <a:r>
              <a:rPr lang="en-US" sz="33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summoned… from birth… commissioned…when [his] mother brought [him] into the world</a:t>
            </a:r>
            <a:r>
              <a:rPr lang="en-US" sz="3300" dirty="0">
                <a:effectLst>
                  <a:outerShdw blurRad="38100" dist="38100" dir="2700000" algn="tl">
                    <a:srgbClr val="000000"/>
                  </a:outerShdw>
                </a:effectLst>
              </a:rPr>
              <a:t>” (49:1) – so his task was no afterthought. </a:t>
            </a:r>
          </a:p>
          <a:p>
            <a:r>
              <a:rPr lang="en-US" sz="3300" dirty="0">
                <a:effectLst>
                  <a:outerShdw blurRad="38100" dist="38100" dir="2700000" algn="tl">
                    <a:srgbClr val="000000"/>
                  </a:outerShdw>
                </a:effectLst>
              </a:rPr>
              <a:t>When I read this, I can’t help but think of what it says about Christ’s [i.e. </a:t>
            </a:r>
            <a:r>
              <a:rPr lang="en-US" sz="33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servant’s</a:t>
            </a:r>
            <a:r>
              <a:rPr lang="en-US" sz="3300" dirty="0">
                <a:effectLst>
                  <a:outerShdw blurRad="38100" dist="38100" dir="2700000" algn="tl">
                    <a:srgbClr val="000000"/>
                  </a:outerShdw>
                </a:effectLst>
              </a:rPr>
              <a:t>] birth in the book of Hebrews:</a:t>
            </a:r>
          </a:p>
          <a:p>
            <a:pPr lvl="1"/>
            <a:r>
              <a:rPr lang="en-US" sz="31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So when [Jesus] came into the world, he said, “Sacrifice and offering you did not desire, but </a:t>
            </a:r>
            <a:r>
              <a:rPr lang="en-US" sz="310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a body you prepared for me</a:t>
            </a:r>
            <a:r>
              <a:rPr lang="en-US" sz="31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Whole burnt offerings and sin-offerings you took no delight in.” Then I said, “Here I am: </a:t>
            </a:r>
            <a:r>
              <a:rPr lang="en-US" sz="310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I have come– it is written of me in the scroll of the book– to do your will, O God.</a:t>
            </a:r>
            <a:r>
              <a:rPr lang="en-US" sz="31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t>
            </a:r>
            <a:r>
              <a:rPr lang="en-US" sz="3100" dirty="0">
                <a:effectLst>
                  <a:outerShdw blurRad="38100" dist="38100" dir="2700000" algn="tl">
                    <a:srgbClr val="000000"/>
                  </a:outerShdw>
                </a:effectLst>
              </a:rPr>
              <a:t> (Heb 10:5-7)</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a:defRPr/>
            </a:pPr>
            <a:r>
              <a:rPr lang="en-US" dirty="0">
                <a:solidFill>
                  <a:prstClr val="white"/>
                </a:solidFill>
                <a:effectLst>
                  <a:outerShdw blurRad="38100" dist="38100" dir="2700000" algn="tl">
                    <a:srgbClr val="000000"/>
                  </a:outerShdw>
                </a:effectLst>
              </a:rPr>
              <a:t>Oswalt, John . </a:t>
            </a:r>
            <a:r>
              <a:rPr lang="en-US" i="1" dirty="0">
                <a:solidFill>
                  <a:prstClr val="white"/>
                </a:solidFill>
                <a:effectLst>
                  <a:outerShdw blurRad="38100" dist="38100" dir="2700000" algn="tl">
                    <a:srgbClr val="000000"/>
                  </a:outerShdw>
                </a:effectLst>
              </a:rPr>
              <a:t>Isaiah (The NIV Application Commentary)</a:t>
            </a:r>
            <a:r>
              <a:rPr lang="en-US" dirty="0">
                <a:solidFill>
                  <a:prstClr val="white"/>
                </a:solidFill>
                <a:effectLst>
                  <a:outerShdw blurRad="38100" dist="38100" dir="2700000" algn="tl">
                    <a:srgbClr val="000000"/>
                  </a:outerShdw>
                </a:effectLst>
              </a:rPr>
              <a:t> (pp. 546-547). </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21203883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284313"/>
          </a:xfrm>
        </p:spPr>
        <p:txBody>
          <a:bodyPr>
            <a:noAutofit/>
          </a:bodyPr>
          <a:lstStyle/>
          <a:p>
            <a:r>
              <a:rPr lang="en-US" b="1" dirty="0">
                <a:effectLst>
                  <a:outerShdw blurRad="38100" dist="38100" dir="2700000" algn="tl">
                    <a:srgbClr val="000000"/>
                  </a:outerShdw>
                </a:effectLst>
              </a:rPr>
              <a:t>The Servants </a:t>
            </a:r>
            <a:r>
              <a:rPr lang="en-US" dirty="0">
                <a:effectLst>
                  <a:outerShdw blurRad="38100" dist="38100" dir="2700000" algn="tl">
                    <a:srgbClr val="000000"/>
                  </a:outerShdw>
                </a:effectLst>
              </a:rPr>
              <a:t>Two-Fold</a:t>
            </a:r>
            <a:r>
              <a:rPr lang="en-US" b="1" dirty="0">
                <a:effectLst>
                  <a:outerShdw blurRad="38100" dist="38100" dir="2700000" algn="tl">
                    <a:srgbClr val="000000"/>
                  </a:outerShdw>
                </a:effectLst>
              </a:rPr>
              <a:t> Task: Israel and the World </a:t>
            </a:r>
            <a:r>
              <a:rPr lang="en-US" dirty="0">
                <a:effectLst>
                  <a:outerShdw blurRad="38100" dist="38100" dir="2700000" algn="tl">
                    <a:srgbClr val="000000"/>
                  </a:outerShdw>
                </a:effectLst>
              </a:rPr>
              <a:t>(</a:t>
            </a:r>
            <a:r>
              <a:rPr lang="en-US" dirty="0">
                <a:solidFill>
                  <a:srgbClr val="FFFF99"/>
                </a:solidFill>
                <a:effectLst>
                  <a:outerShdw blurRad="38100" dist="38100" dir="2700000" algn="tl">
                    <a:srgbClr val="000000"/>
                  </a:outerShdw>
                </a:effectLst>
              </a:rPr>
              <a:t>49:1-6</a:t>
            </a:r>
            <a:r>
              <a:rPr lang="en-US"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87036" y="1384069"/>
            <a:ext cx="8686800" cy="5182986"/>
          </a:xfrm>
        </p:spPr>
        <p:txBody>
          <a:bodyPr>
            <a:normAutofit fontScale="92500" lnSpcReduction="20000"/>
          </a:bodyPr>
          <a:lstStyle/>
          <a:p>
            <a:r>
              <a:rPr lang="en-US" sz="3600" dirty="0">
                <a:effectLst>
                  <a:outerShdw blurRad="38100" dist="38100" dir="2700000" algn="tl">
                    <a:srgbClr val="000000"/>
                  </a:outerShdw>
                </a:effectLst>
              </a:rPr>
              <a:t>Furthermore, the servant is </a:t>
            </a:r>
            <a:r>
              <a:rPr lang="en-US" sz="3600" b="1" i="1" dirty="0">
                <a:effectLst>
                  <a:outerShdw blurRad="38100" dist="38100" dir="2700000" algn="tl">
                    <a:srgbClr val="000000"/>
                  </a:outerShdw>
                </a:effectLst>
              </a:rPr>
              <a:t>perfectly suited </a:t>
            </a:r>
            <a:r>
              <a:rPr lang="en-US" sz="3600" dirty="0">
                <a:effectLst>
                  <a:outerShdw blurRad="38100" dist="38100" dir="2700000" algn="tl">
                    <a:srgbClr val="000000"/>
                  </a:outerShdw>
                </a:effectLst>
              </a:rPr>
              <a:t>for the task God has given him. </a:t>
            </a:r>
          </a:p>
          <a:p>
            <a:r>
              <a:rPr lang="en-US" sz="3600" dirty="0">
                <a:effectLst>
                  <a:outerShdw blurRad="38100" dist="38100" dir="2700000" algn="tl">
                    <a:srgbClr val="000000"/>
                  </a:outerShdw>
                </a:effectLst>
              </a:rPr>
              <a:t>Like a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sharp sword</a:t>
            </a:r>
            <a:r>
              <a:rPr lang="en-US" sz="3600" dirty="0">
                <a:effectLst>
                  <a:outerShdw blurRad="38100" dist="38100" dir="2700000" algn="tl">
                    <a:srgbClr val="000000"/>
                  </a:outerShdw>
                </a:effectLst>
              </a:rPr>
              <a:t>” or a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sharpened arrow</a:t>
            </a:r>
            <a:r>
              <a:rPr lang="en-US" sz="3600" dirty="0">
                <a:effectLst>
                  <a:outerShdw blurRad="38100" dist="38100" dir="2700000" algn="tl">
                    <a:srgbClr val="000000"/>
                  </a:outerShdw>
                </a:effectLst>
              </a:rPr>
              <a:t>” (49:2) he will accomplish </a:t>
            </a:r>
            <a:r>
              <a:rPr lang="en-US" sz="3600" b="1" i="1" dirty="0">
                <a:effectLst>
                  <a:outerShdw blurRad="38100" dist="38100" dir="2700000" algn="tl">
                    <a:srgbClr val="000000"/>
                  </a:outerShdw>
                </a:effectLst>
              </a:rPr>
              <a:t>exactly</a:t>
            </a:r>
            <a:r>
              <a:rPr lang="en-US" sz="3600" dirty="0">
                <a:effectLst>
                  <a:outerShdw blurRad="38100" dist="38100" dir="2700000" algn="tl">
                    <a:srgbClr val="000000"/>
                  </a:outerShdw>
                </a:effectLst>
              </a:rPr>
              <a:t> what God wants at the appointed time. </a:t>
            </a:r>
          </a:p>
          <a:p>
            <a:r>
              <a:rPr lang="en-US" sz="3600" dirty="0">
                <a:effectLst>
                  <a:outerShdw blurRad="38100" dist="38100" dir="2700000" algn="tl">
                    <a:srgbClr val="000000"/>
                  </a:outerShdw>
                </a:effectLst>
              </a:rPr>
              <a:t>There is no hint of blindness or rebellion in </a:t>
            </a:r>
            <a:r>
              <a:rPr lang="en-US" sz="3600" b="1" i="1" dirty="0">
                <a:effectLst>
                  <a:outerShdw blurRad="38100" dist="38100" dir="2700000" algn="tl">
                    <a:srgbClr val="000000"/>
                  </a:outerShdw>
                </a:effectLst>
              </a:rPr>
              <a:t>this</a:t>
            </a:r>
            <a:r>
              <a:rPr lang="en-US" sz="3600" dirty="0">
                <a:effectLst>
                  <a:outerShdw blurRad="38100" dist="38100" dir="2700000" algn="tl">
                    <a:srgbClr val="000000"/>
                  </a:outerShdw>
                </a:effectLst>
              </a:rPr>
              <a:t> Servant. </a:t>
            </a:r>
          </a:p>
          <a:p>
            <a:r>
              <a:rPr lang="en-US" sz="3600" dirty="0">
                <a:effectLst>
                  <a:outerShdw blurRad="38100" dist="38100" dir="2700000" algn="tl">
                    <a:srgbClr val="000000"/>
                  </a:outerShdw>
                </a:effectLst>
              </a:rPr>
              <a:t>Even though his servanthood </a:t>
            </a:r>
            <a:r>
              <a:rPr lang="en-US" sz="3600" b="1" i="1" dirty="0">
                <a:effectLst>
                  <a:outerShdw blurRad="38100" dist="38100" dir="2700000" algn="tl">
                    <a:srgbClr val="000000"/>
                  </a:outerShdw>
                </a:effectLst>
              </a:rPr>
              <a:t>at first </a:t>
            </a:r>
            <a:r>
              <a:rPr lang="en-US" sz="3600" dirty="0">
                <a:effectLst>
                  <a:outerShdw blurRad="38100" dist="38100" dir="2700000" algn="tl">
                    <a:srgbClr val="000000"/>
                  </a:outerShdw>
                </a:effectLst>
              </a:rPr>
              <a:t>seems futile: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But I thought,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have worked in vain’</a:t>
            </a:r>
            <a:r>
              <a:rPr lang="en-US" sz="3600" dirty="0">
                <a:effectLst>
                  <a:outerShdw blurRad="38100" dist="38100" dir="2700000" algn="tl">
                    <a:srgbClr val="000000"/>
                  </a:outerShdw>
                </a:effectLst>
              </a:rPr>
              <a:t>” (49:4), he knows that ultimately God will not fail him: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But the LORD will vindicate me; my God will reward me.</a:t>
            </a:r>
            <a:r>
              <a:rPr lang="en-US" sz="3600" dirty="0">
                <a:effectLst>
                  <a:outerShdw blurRad="38100" dist="38100" dir="2700000" algn="tl">
                    <a:srgbClr val="000000"/>
                  </a:outerShdw>
                </a:effectLst>
              </a:rPr>
              <a:t>” (49:4)</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a:defRPr/>
            </a:pPr>
            <a:r>
              <a:rPr lang="en-US" dirty="0">
                <a:solidFill>
                  <a:prstClr val="white"/>
                </a:solidFill>
                <a:effectLst>
                  <a:outerShdw blurRad="38100" dist="38100" dir="2700000" algn="tl">
                    <a:srgbClr val="000000"/>
                  </a:outerShdw>
                </a:effectLst>
              </a:rPr>
              <a:t>Oswalt, John . </a:t>
            </a:r>
            <a:r>
              <a:rPr lang="en-US" i="1" dirty="0">
                <a:solidFill>
                  <a:prstClr val="white"/>
                </a:solidFill>
                <a:effectLst>
                  <a:outerShdw blurRad="38100" dist="38100" dir="2700000" algn="tl">
                    <a:srgbClr val="000000"/>
                  </a:outerShdw>
                </a:effectLst>
              </a:rPr>
              <a:t>Isaiah (The NIV Application Commentary)</a:t>
            </a:r>
            <a:r>
              <a:rPr lang="en-US" dirty="0">
                <a:solidFill>
                  <a:prstClr val="white"/>
                </a:solidFill>
                <a:effectLst>
                  <a:outerShdw blurRad="38100" dist="38100" dir="2700000" algn="tl">
                    <a:srgbClr val="000000"/>
                  </a:outerShdw>
                </a:effectLst>
              </a:rPr>
              <a:t> (pp. 546-547). </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295196400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238594"/>
          </a:xfrm>
        </p:spPr>
        <p:txBody>
          <a:bodyPr>
            <a:noAutofit/>
          </a:bodyPr>
          <a:lstStyle/>
          <a:p>
            <a:r>
              <a:rPr lang="en-US" b="1" dirty="0">
                <a:effectLst>
                  <a:outerShdw blurRad="38100" dist="38100" dir="2700000" algn="tl">
                    <a:srgbClr val="000000"/>
                  </a:outerShdw>
                </a:effectLst>
              </a:rPr>
              <a:t>The Servants </a:t>
            </a:r>
            <a:r>
              <a:rPr lang="en-US" dirty="0">
                <a:effectLst>
                  <a:outerShdw blurRad="38100" dist="38100" dir="2700000" algn="tl">
                    <a:srgbClr val="000000"/>
                  </a:outerShdw>
                </a:effectLst>
              </a:rPr>
              <a:t>Two-Fold</a:t>
            </a:r>
            <a:r>
              <a:rPr lang="en-US" b="1" dirty="0">
                <a:effectLst>
                  <a:outerShdw blurRad="38100" dist="38100" dir="2700000" algn="tl">
                    <a:srgbClr val="000000"/>
                  </a:outerShdw>
                </a:effectLst>
              </a:rPr>
              <a:t> Task: Israel and the World </a:t>
            </a:r>
            <a:r>
              <a:rPr lang="en-US" dirty="0">
                <a:effectLst>
                  <a:outerShdw blurRad="38100" dist="38100" dir="2700000" algn="tl">
                    <a:srgbClr val="000000"/>
                  </a:outerShdw>
                </a:effectLst>
              </a:rPr>
              <a:t>(</a:t>
            </a:r>
            <a:r>
              <a:rPr lang="en-US" dirty="0">
                <a:solidFill>
                  <a:srgbClr val="FFFF99"/>
                </a:solidFill>
                <a:effectLst>
                  <a:outerShdw blurRad="38100" dist="38100" dir="2700000" algn="tl">
                    <a:srgbClr val="000000"/>
                  </a:outerShdw>
                </a:effectLst>
              </a:rPr>
              <a:t>49:1-6</a:t>
            </a:r>
            <a:r>
              <a:rPr lang="en-US"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82881" y="1284315"/>
            <a:ext cx="8778240" cy="5282740"/>
          </a:xfrm>
        </p:spPr>
        <p:txBody>
          <a:bodyPr>
            <a:normAutofit fontScale="85000" lnSpcReduction="20000"/>
          </a:bodyPr>
          <a:lstStyle/>
          <a:p>
            <a:r>
              <a:rPr lang="en-US" sz="3600" dirty="0">
                <a:effectLst>
                  <a:outerShdw blurRad="38100" dist="38100" dir="2700000" algn="tl">
                    <a:srgbClr val="000000"/>
                  </a:outerShdw>
                </a:effectLst>
              </a:rPr>
              <a:t>The contrast between </a:t>
            </a:r>
            <a:r>
              <a:rPr lang="en-US" sz="3600" b="1" i="1" dirty="0">
                <a:effectLst>
                  <a:outerShdw blurRad="38100" dist="38100" dir="2700000" algn="tl">
                    <a:srgbClr val="000000"/>
                  </a:outerShdw>
                </a:effectLst>
              </a:rPr>
              <a:t>the</a:t>
            </a:r>
            <a:r>
              <a:rPr lang="en-US" sz="3600" dirty="0">
                <a:effectLst>
                  <a:outerShdw blurRad="38100" dist="38100" dir="2700000" algn="tl">
                    <a:srgbClr val="000000"/>
                  </a:outerShdw>
                </a:effectLst>
              </a:rPr>
              <a:t>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sz="3600" dirty="0">
                <a:effectLst>
                  <a:outerShdw blurRad="38100" dist="38100" dir="2700000" algn="tl">
                    <a:srgbClr val="000000"/>
                  </a:outerShdw>
                </a:effectLst>
              </a:rPr>
              <a:t>” and the </a:t>
            </a:r>
            <a:r>
              <a:rPr lang="en-US" sz="3600" b="1" i="1" dirty="0">
                <a:effectLst>
                  <a:outerShdw blurRad="38100" dist="38100" dir="2700000" algn="tl">
                    <a:srgbClr val="000000"/>
                  </a:outerShdw>
                </a:effectLst>
              </a:rPr>
              <a:t>nation of Israel</a:t>
            </a:r>
            <a:r>
              <a:rPr lang="en-US" sz="3600" dirty="0">
                <a:effectLst>
                  <a:outerShdw blurRad="38100" dist="38100" dir="2700000" algn="tl">
                    <a:srgbClr val="000000"/>
                  </a:outerShdw>
                </a:effectLst>
              </a:rPr>
              <a:t> as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sz="3600" dirty="0">
                <a:effectLst>
                  <a:outerShdw blurRad="38100" dist="38100" dir="2700000" algn="tl">
                    <a:srgbClr val="000000"/>
                  </a:outerShdw>
                </a:effectLst>
              </a:rPr>
              <a:t>” is obvious here. </a:t>
            </a:r>
          </a:p>
          <a:p>
            <a:r>
              <a:rPr lang="en-US" sz="3600" dirty="0">
                <a:effectLst>
                  <a:outerShdw blurRad="38100" dist="38100" dir="2700000" algn="tl">
                    <a:srgbClr val="000000"/>
                  </a:outerShdw>
                </a:effectLst>
              </a:rPr>
              <a:t>But if that is so, why in 49:3 is the Servant </a:t>
            </a:r>
            <a:r>
              <a:rPr lang="en-US" sz="3600" b="1" i="1" dirty="0">
                <a:effectLst>
                  <a:outerShdw blurRad="38100" dist="38100" dir="2700000" algn="tl">
                    <a:srgbClr val="000000"/>
                  </a:outerShdw>
                </a:effectLst>
              </a:rPr>
              <a:t>called</a:t>
            </a:r>
            <a:r>
              <a:rPr lang="en-US" sz="3600" dirty="0">
                <a:effectLst>
                  <a:outerShdw blurRad="38100" dist="38100" dir="2700000" algn="tl">
                    <a:srgbClr val="000000"/>
                  </a:outerShdw>
                </a:effectLst>
              </a:rPr>
              <a:t>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Israel</a:t>
            </a:r>
            <a:r>
              <a:rPr lang="en-US" sz="3600" dirty="0">
                <a:effectLst>
                  <a:outerShdw blurRad="38100" dist="38100" dir="2700000" algn="tl">
                    <a:srgbClr val="000000"/>
                  </a:outerShdw>
                </a:effectLst>
              </a:rPr>
              <a:t>”? </a:t>
            </a:r>
          </a:p>
          <a:p>
            <a:pPr lvl="1"/>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He said to me, “You are my servant, </a:t>
            </a:r>
            <a:r>
              <a:rPr lang="en-US" sz="3200"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Israel</a:t>
            </a:r>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through whom I will reveal my splendor.</a:t>
            </a:r>
          </a:p>
          <a:p>
            <a:r>
              <a:rPr lang="en-US" sz="3600" dirty="0">
                <a:effectLst>
                  <a:outerShdw blurRad="38100" dist="38100" dir="2700000" algn="tl">
                    <a:srgbClr val="000000"/>
                  </a:outerShdw>
                </a:effectLst>
              </a:rPr>
              <a:t>This question has raised a great deal of controversy, among commentaries. </a:t>
            </a:r>
          </a:p>
          <a:p>
            <a:r>
              <a:rPr lang="en-US" sz="3600" dirty="0">
                <a:effectLst>
                  <a:outerShdw blurRad="38100" dist="38100" dir="2700000" algn="tl">
                    <a:srgbClr val="000000"/>
                  </a:outerShdw>
                </a:effectLst>
              </a:rPr>
              <a:t>In general, there are </a:t>
            </a:r>
            <a:r>
              <a:rPr lang="en-US" sz="3600" b="1" i="1" dirty="0">
                <a:effectLst>
                  <a:outerShdw blurRad="38100" dist="38100" dir="2700000" algn="tl">
                    <a:srgbClr val="000000"/>
                  </a:outerShdw>
                </a:effectLst>
              </a:rPr>
              <a:t>three</a:t>
            </a:r>
            <a:r>
              <a:rPr lang="en-US" sz="3600" dirty="0">
                <a:effectLst>
                  <a:outerShdw blurRad="38100" dist="38100" dir="2700000" algn="tl">
                    <a:srgbClr val="000000"/>
                  </a:outerShdw>
                </a:effectLst>
              </a:rPr>
              <a:t> options. Either the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sz="3600" dirty="0">
                <a:effectLst>
                  <a:outerShdw blurRad="38100" dist="38100" dir="2700000" algn="tl">
                    <a:srgbClr val="000000"/>
                  </a:outerShdw>
                </a:effectLst>
              </a:rPr>
              <a:t>” here is: </a:t>
            </a:r>
          </a:p>
          <a:p>
            <a:pPr lvl="1"/>
            <a:r>
              <a:rPr lang="en-US" sz="3200" dirty="0">
                <a:effectLst>
                  <a:outerShdw blurRad="38100" dist="38100" dir="2700000" algn="tl">
                    <a:srgbClr val="000000"/>
                  </a:outerShdw>
                </a:effectLst>
              </a:rPr>
              <a:t>The </a:t>
            </a:r>
            <a:r>
              <a:rPr lang="en-US" sz="3200" b="1" i="1" dirty="0">
                <a:effectLst>
                  <a:outerShdw blurRad="38100" dist="38100" dir="2700000" algn="tl">
                    <a:srgbClr val="000000"/>
                  </a:outerShdw>
                </a:effectLst>
              </a:rPr>
              <a:t>actual</a:t>
            </a:r>
            <a:r>
              <a:rPr lang="en-US" sz="3200" dirty="0">
                <a:effectLst>
                  <a:outerShdw blurRad="38100" dist="38100" dir="2700000" algn="tl">
                    <a:srgbClr val="000000"/>
                  </a:outerShdw>
                </a:effectLst>
              </a:rPr>
              <a:t> nation of Israel, </a:t>
            </a:r>
          </a:p>
          <a:p>
            <a:pPr lvl="1"/>
            <a:r>
              <a:rPr lang="en-US" sz="3200" dirty="0">
                <a:effectLst>
                  <a:outerShdw blurRad="38100" dist="38100" dir="2700000" algn="tl">
                    <a:srgbClr val="000000"/>
                  </a:outerShdw>
                </a:effectLst>
              </a:rPr>
              <a:t>A prophet (most likely Isaiah or perhaps some other prophet), </a:t>
            </a:r>
          </a:p>
          <a:p>
            <a:pPr lvl="1"/>
            <a:r>
              <a:rPr lang="en-US" sz="3200" dirty="0">
                <a:effectLst>
                  <a:outerShdw blurRad="38100" dist="38100" dir="2700000" algn="tl">
                    <a:srgbClr val="000000"/>
                  </a:outerShdw>
                </a:effectLst>
              </a:rPr>
              <a:t>An </a:t>
            </a:r>
            <a:r>
              <a:rPr lang="en-US" sz="3200" b="1" i="1" dirty="0">
                <a:effectLst>
                  <a:outerShdw blurRad="38100" dist="38100" dir="2700000" algn="tl">
                    <a:srgbClr val="000000"/>
                  </a:outerShdw>
                </a:effectLst>
              </a:rPr>
              <a:t>ideal</a:t>
            </a:r>
            <a:r>
              <a:rPr lang="en-US" sz="3200" dirty="0">
                <a:effectLst>
                  <a:outerShdw blurRad="38100" dist="38100" dir="2700000" algn="tl">
                    <a:srgbClr val="000000"/>
                  </a:outerShdw>
                </a:effectLst>
              </a:rPr>
              <a:t> Israel – what the nation </a:t>
            </a:r>
            <a:r>
              <a:rPr lang="en-US" sz="3200" b="1" i="1" dirty="0">
                <a:effectLst>
                  <a:outerShdw blurRad="38100" dist="38100" dir="2700000" algn="tl">
                    <a:srgbClr val="000000"/>
                  </a:outerShdw>
                </a:effectLst>
              </a:rPr>
              <a:t>should</a:t>
            </a:r>
            <a:r>
              <a:rPr lang="en-US" sz="3200" dirty="0">
                <a:effectLst>
                  <a:outerShdw blurRad="38100" dist="38100" dir="2700000" algn="tl">
                    <a:srgbClr val="000000"/>
                  </a:outerShdw>
                </a:effectLst>
              </a:rPr>
              <a:t> have been but never </a:t>
            </a:r>
            <a:r>
              <a:rPr lang="en-US" sz="3200" b="1" i="1" dirty="0">
                <a:effectLst>
                  <a:outerShdw blurRad="38100" dist="38100" dir="2700000" algn="tl">
                    <a:srgbClr val="000000"/>
                  </a:outerShdw>
                </a:effectLst>
              </a:rPr>
              <a:t>could</a:t>
            </a:r>
            <a:r>
              <a:rPr lang="en-US" sz="3200" dirty="0">
                <a:effectLst>
                  <a:outerShdw blurRad="38100" dist="38100" dir="2700000" algn="tl">
                    <a:srgbClr val="000000"/>
                  </a:outerShdw>
                </a:effectLst>
              </a:rPr>
              <a:t> be. </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a:defRPr/>
            </a:pPr>
            <a:r>
              <a:rPr lang="en-US" dirty="0">
                <a:solidFill>
                  <a:prstClr val="white"/>
                </a:solidFill>
                <a:effectLst>
                  <a:outerShdw blurRad="38100" dist="38100" dir="2700000" algn="tl">
                    <a:srgbClr val="000000"/>
                  </a:outerShdw>
                </a:effectLst>
              </a:rPr>
              <a:t>Oswalt, John . </a:t>
            </a:r>
            <a:r>
              <a:rPr lang="en-US" i="1" dirty="0">
                <a:solidFill>
                  <a:prstClr val="white"/>
                </a:solidFill>
                <a:effectLst>
                  <a:outerShdw blurRad="38100" dist="38100" dir="2700000" algn="tl">
                    <a:srgbClr val="000000"/>
                  </a:outerShdw>
                </a:effectLst>
              </a:rPr>
              <a:t>Isaiah (The NIV Application Commentary)</a:t>
            </a:r>
            <a:r>
              <a:rPr lang="en-US" dirty="0">
                <a:solidFill>
                  <a:prstClr val="white"/>
                </a:solidFill>
                <a:effectLst>
                  <a:outerShdw blurRad="38100" dist="38100" dir="2700000" algn="tl">
                    <a:srgbClr val="000000"/>
                  </a:outerShdw>
                </a:effectLst>
              </a:rPr>
              <a:t> (pp. 546-547). </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42302495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284313"/>
          </a:xfrm>
        </p:spPr>
        <p:txBody>
          <a:bodyPr>
            <a:noAutofit/>
          </a:bodyPr>
          <a:lstStyle/>
          <a:p>
            <a:r>
              <a:rPr lang="en-US" b="1" dirty="0">
                <a:effectLst>
                  <a:outerShdw blurRad="38100" dist="38100" dir="2700000" algn="tl">
                    <a:srgbClr val="000000"/>
                  </a:outerShdw>
                </a:effectLst>
              </a:rPr>
              <a:t>The Servants </a:t>
            </a:r>
            <a:r>
              <a:rPr lang="en-US" dirty="0">
                <a:effectLst>
                  <a:outerShdw blurRad="38100" dist="38100" dir="2700000" algn="tl">
                    <a:srgbClr val="000000"/>
                  </a:outerShdw>
                </a:effectLst>
              </a:rPr>
              <a:t>Two-Fold</a:t>
            </a:r>
            <a:r>
              <a:rPr lang="en-US" b="1" dirty="0">
                <a:effectLst>
                  <a:outerShdw blurRad="38100" dist="38100" dir="2700000" algn="tl">
                    <a:srgbClr val="000000"/>
                  </a:outerShdw>
                </a:effectLst>
              </a:rPr>
              <a:t> Task: Israel and the World </a:t>
            </a:r>
            <a:r>
              <a:rPr lang="en-US" dirty="0">
                <a:effectLst>
                  <a:outerShdw blurRad="38100" dist="38100" dir="2700000" algn="tl">
                    <a:srgbClr val="000000"/>
                  </a:outerShdw>
                </a:effectLst>
              </a:rPr>
              <a:t>(</a:t>
            </a:r>
            <a:r>
              <a:rPr lang="en-US" dirty="0">
                <a:solidFill>
                  <a:srgbClr val="FFFF99"/>
                </a:solidFill>
                <a:effectLst>
                  <a:outerShdw blurRad="38100" dist="38100" dir="2700000" algn="tl">
                    <a:srgbClr val="000000"/>
                  </a:outerShdw>
                </a:effectLst>
              </a:rPr>
              <a:t>49:1-6</a:t>
            </a:r>
            <a:r>
              <a:rPr lang="en-US"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51019" y="1384069"/>
            <a:ext cx="8822817" cy="5182986"/>
          </a:xfrm>
        </p:spPr>
        <p:txBody>
          <a:bodyPr>
            <a:normAutofit fontScale="92500" lnSpcReduction="20000"/>
          </a:bodyPr>
          <a:lstStyle/>
          <a:p>
            <a:r>
              <a:rPr lang="en-US" sz="3600" dirty="0">
                <a:effectLst>
                  <a:outerShdw blurRad="38100" dist="38100" dir="2700000" algn="tl">
                    <a:srgbClr val="000000"/>
                  </a:outerShdw>
                </a:effectLst>
              </a:rPr>
              <a:t>As we have already noted, the descriptions given here of </a:t>
            </a:r>
            <a:r>
              <a:rPr lang="en-US" sz="3600" b="1" i="1" dirty="0">
                <a:effectLst>
                  <a:outerShdw blurRad="38100" dist="38100" dir="2700000" algn="tl">
                    <a:srgbClr val="000000"/>
                  </a:outerShdw>
                </a:effectLst>
              </a:rPr>
              <a:t>the</a:t>
            </a:r>
            <a:r>
              <a:rPr lang="en-US" sz="3600" dirty="0">
                <a:effectLst>
                  <a:outerShdw blurRad="38100" dist="38100" dir="2700000" algn="tl">
                    <a:srgbClr val="000000"/>
                  </a:outerShdw>
                </a:effectLst>
              </a:rPr>
              <a:t> servant do not match what is said of the </a:t>
            </a:r>
            <a:r>
              <a:rPr lang="en-US" sz="3600" b="1" i="1" dirty="0">
                <a:effectLst>
                  <a:outerShdw blurRad="38100" dist="38100" dir="2700000" algn="tl">
                    <a:srgbClr val="000000"/>
                  </a:outerShdw>
                </a:effectLst>
              </a:rPr>
              <a:t>nation of Israel</a:t>
            </a:r>
            <a:r>
              <a:rPr lang="en-US" sz="3600" dirty="0">
                <a:effectLst>
                  <a:outerShdw blurRad="38100" dist="38100" dir="2700000" algn="tl">
                    <a:srgbClr val="000000"/>
                  </a:outerShdw>
                </a:effectLst>
              </a:rPr>
              <a:t>.</a:t>
            </a:r>
          </a:p>
          <a:p>
            <a:r>
              <a:rPr lang="en-US" sz="3600" dirty="0">
                <a:effectLst>
                  <a:outerShdw blurRad="38100" dist="38100" dir="2700000" algn="tl">
                    <a:srgbClr val="000000"/>
                  </a:outerShdw>
                </a:effectLst>
              </a:rPr>
              <a:t>But if there is any further doubt that the “</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sz="3600" dirty="0">
                <a:effectLst>
                  <a:outerShdw blurRad="38100" dist="38100" dir="2700000" algn="tl">
                    <a:srgbClr val="000000"/>
                  </a:outerShdw>
                </a:effectLst>
              </a:rPr>
              <a:t>” spoken of here does </a:t>
            </a:r>
            <a:r>
              <a:rPr lang="en-US" sz="3600" b="1" i="1" dirty="0">
                <a:effectLst>
                  <a:outerShdw blurRad="38100" dist="38100" dir="2700000" algn="tl">
                    <a:srgbClr val="000000"/>
                  </a:outerShdw>
                </a:effectLst>
              </a:rPr>
              <a:t>not</a:t>
            </a:r>
            <a:r>
              <a:rPr lang="en-US" sz="3600" dirty="0">
                <a:effectLst>
                  <a:outerShdw blurRad="38100" dist="38100" dir="2700000" algn="tl">
                    <a:srgbClr val="000000"/>
                  </a:outerShdw>
                </a:effectLst>
              </a:rPr>
              <a:t> refer to the nation of Israel, verses 5-6 settle the issue:</a:t>
            </a:r>
          </a:p>
          <a:p>
            <a:pPr lvl="1"/>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his </a:t>
            </a:r>
            <a:r>
              <a:rPr lang="en-US" sz="3200" b="1"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did this to </a:t>
            </a:r>
            <a:r>
              <a:rPr lang="en-US" sz="3200"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restore</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3200"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Jacob</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to himself, so </a:t>
            </a:r>
            <a:r>
              <a:rPr lang="en-US" sz="3200"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that Israel might be gathered to him</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t>
            </a:r>
            <a:r>
              <a:rPr lang="en-US" sz="3200" dirty="0">
                <a:effectLst>
                  <a:outerShdw blurRad="38100" dist="38100" dir="2700000" algn="tl">
                    <a:srgbClr val="000000"/>
                  </a:outerShdw>
                </a:effectLst>
              </a:rPr>
              <a:t>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Is it too insignificant a task for you to be my </a:t>
            </a:r>
            <a:r>
              <a:rPr lang="en-US" sz="3200"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to reestablish the tribes of Jacob, and </a:t>
            </a:r>
            <a:r>
              <a:rPr lang="en-US" sz="3200"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restore</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remnant of </a:t>
            </a:r>
            <a:r>
              <a:rPr lang="en-US" sz="3200"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Israel</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3100" dirty="0">
                <a:effectLst>
                  <a:outerShdw blurRad="38100" dist="38100" dir="2700000" algn="tl">
                    <a:srgbClr val="000000"/>
                  </a:outerShdw>
                </a:effectLst>
              </a:rPr>
              <a:t>(Isaiah </a:t>
            </a:r>
            <a:r>
              <a:rPr lang="en-US" sz="3200" dirty="0">
                <a:effectLst>
                  <a:outerShdw blurRad="38100" dist="38100" dir="2700000" algn="tl">
                    <a:srgbClr val="000000"/>
                  </a:outerShdw>
                </a:effectLst>
              </a:rPr>
              <a:t>49:5-6)</a:t>
            </a:r>
          </a:p>
          <a:p>
            <a:r>
              <a:rPr lang="en-US" sz="3600" dirty="0">
                <a:effectLst>
                  <a:outerShdw blurRad="38100" dist="38100" dir="2700000" algn="tl">
                    <a:srgbClr val="000000"/>
                  </a:outerShdw>
                </a:effectLst>
              </a:rPr>
              <a:t>If the servant </a:t>
            </a:r>
            <a:r>
              <a:rPr lang="en-US" sz="3600" b="1" i="1" dirty="0">
                <a:effectLst>
                  <a:outerShdw blurRad="38100" dist="38100" dir="2700000" algn="tl">
                    <a:srgbClr val="000000"/>
                  </a:outerShdw>
                </a:effectLst>
              </a:rPr>
              <a:t>restores</a:t>
            </a:r>
            <a:r>
              <a:rPr lang="en-US" sz="3600" dirty="0">
                <a:effectLst>
                  <a:outerShdw blurRad="38100" dist="38100" dir="2700000" algn="tl">
                    <a:srgbClr val="000000"/>
                  </a:outerShdw>
                </a:effectLst>
              </a:rPr>
              <a:t> Israel to God, then the servant can’t </a:t>
            </a:r>
            <a:r>
              <a:rPr lang="en-US" sz="3600" b="1" i="1" dirty="0">
                <a:effectLst>
                  <a:outerShdw blurRad="38100" dist="38100" dir="2700000" algn="tl">
                    <a:srgbClr val="000000"/>
                  </a:outerShdw>
                </a:effectLst>
              </a:rPr>
              <a:t>be</a:t>
            </a:r>
            <a:r>
              <a:rPr lang="en-US" sz="3600" dirty="0">
                <a:effectLst>
                  <a:outerShdw blurRad="38100" dist="38100" dir="2700000" algn="tl">
                    <a:srgbClr val="000000"/>
                  </a:outerShdw>
                </a:effectLst>
              </a:rPr>
              <a:t> Israel. </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a:defRPr/>
            </a:pPr>
            <a:r>
              <a:rPr lang="en-US" dirty="0">
                <a:solidFill>
                  <a:prstClr val="white"/>
                </a:solidFill>
                <a:effectLst>
                  <a:outerShdw blurRad="38100" dist="38100" dir="2700000" algn="tl">
                    <a:srgbClr val="000000"/>
                  </a:outerShdw>
                </a:effectLst>
              </a:rPr>
              <a:t>Oswalt, John . </a:t>
            </a:r>
            <a:r>
              <a:rPr lang="en-US" i="1" dirty="0">
                <a:solidFill>
                  <a:prstClr val="white"/>
                </a:solidFill>
                <a:effectLst>
                  <a:outerShdw blurRad="38100" dist="38100" dir="2700000" algn="tl">
                    <a:srgbClr val="000000"/>
                  </a:outerShdw>
                </a:effectLst>
              </a:rPr>
              <a:t>Isaiah (The NIV Application Commentary)</a:t>
            </a:r>
            <a:r>
              <a:rPr lang="en-US" dirty="0">
                <a:solidFill>
                  <a:prstClr val="white"/>
                </a:solidFill>
                <a:effectLst>
                  <a:outerShdw blurRad="38100" dist="38100" dir="2700000" algn="tl">
                    <a:srgbClr val="000000"/>
                  </a:outerShdw>
                </a:effectLst>
              </a:rPr>
              <a:t> (pp. 546-547). </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153362519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284313"/>
          </a:xfrm>
        </p:spPr>
        <p:txBody>
          <a:bodyPr>
            <a:noAutofit/>
          </a:bodyPr>
          <a:lstStyle/>
          <a:p>
            <a:r>
              <a:rPr lang="en-US" b="1" dirty="0">
                <a:effectLst>
                  <a:outerShdw blurRad="38100" dist="38100" dir="2700000" algn="tl">
                    <a:srgbClr val="000000"/>
                  </a:outerShdw>
                </a:effectLst>
              </a:rPr>
              <a:t>The Servants </a:t>
            </a:r>
            <a:r>
              <a:rPr lang="en-US" dirty="0">
                <a:effectLst>
                  <a:outerShdw blurRad="38100" dist="38100" dir="2700000" algn="tl">
                    <a:srgbClr val="000000"/>
                  </a:outerShdw>
                </a:effectLst>
              </a:rPr>
              <a:t>Two-Fold</a:t>
            </a:r>
            <a:r>
              <a:rPr lang="en-US" b="1" dirty="0">
                <a:effectLst>
                  <a:outerShdw blurRad="38100" dist="38100" dir="2700000" algn="tl">
                    <a:srgbClr val="000000"/>
                  </a:outerShdw>
                </a:effectLst>
              </a:rPr>
              <a:t> Task: Israel and the World </a:t>
            </a:r>
            <a:r>
              <a:rPr lang="en-US" dirty="0">
                <a:effectLst>
                  <a:outerShdw blurRad="38100" dist="38100" dir="2700000" algn="tl">
                    <a:srgbClr val="000000"/>
                  </a:outerShdw>
                </a:effectLst>
              </a:rPr>
              <a:t>(</a:t>
            </a:r>
            <a:r>
              <a:rPr lang="en-US" dirty="0">
                <a:solidFill>
                  <a:srgbClr val="FFFF99"/>
                </a:solidFill>
                <a:effectLst>
                  <a:outerShdw blurRad="38100" dist="38100" dir="2700000" algn="tl">
                    <a:srgbClr val="000000"/>
                  </a:outerShdw>
                </a:effectLst>
              </a:rPr>
              <a:t>49:1-6</a:t>
            </a:r>
            <a:r>
              <a:rPr lang="en-US"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207818" y="1384069"/>
            <a:ext cx="8666018" cy="5182986"/>
          </a:xfrm>
        </p:spPr>
        <p:txBody>
          <a:bodyPr>
            <a:normAutofit lnSpcReduction="10000"/>
          </a:bodyPr>
          <a:lstStyle/>
          <a:p>
            <a:r>
              <a:rPr lang="en-US" sz="3600" dirty="0">
                <a:effectLst>
                  <a:outerShdw blurRad="38100" dist="38100" dir="2700000" algn="tl">
                    <a:srgbClr val="000000"/>
                  </a:outerShdw>
                </a:effectLst>
              </a:rPr>
              <a:t>As far as the servant being one of the prophets (like Isaiah), the language is far too sweeping to be applied to any ordinary human being. </a:t>
            </a:r>
          </a:p>
          <a:p>
            <a:r>
              <a:rPr lang="en-US" sz="3600" dirty="0">
                <a:effectLst>
                  <a:outerShdw blurRad="38100" dist="38100" dir="2700000" algn="tl">
                    <a:srgbClr val="000000"/>
                  </a:outerShdw>
                </a:effectLst>
              </a:rPr>
              <a:t>This leaves only the third option: the Messiah will be “Israel” as Israel was </a:t>
            </a:r>
            <a:r>
              <a:rPr lang="en-US" sz="3600" b="1" i="1" dirty="0">
                <a:effectLst>
                  <a:outerShdw blurRad="38100" dist="38100" dir="2700000" algn="tl">
                    <a:srgbClr val="000000"/>
                  </a:outerShdw>
                </a:effectLst>
              </a:rPr>
              <a:t>meant</a:t>
            </a:r>
            <a:r>
              <a:rPr lang="en-US" sz="3600" dirty="0">
                <a:effectLst>
                  <a:outerShdw blurRad="38100" dist="38100" dir="2700000" algn="tl">
                    <a:srgbClr val="000000"/>
                  </a:outerShdw>
                </a:effectLst>
              </a:rPr>
              <a:t> to be. </a:t>
            </a:r>
          </a:p>
          <a:p>
            <a:r>
              <a:rPr lang="en-US" sz="3600" dirty="0">
                <a:effectLst>
                  <a:outerShdw blurRad="38100" dist="38100" dir="2700000" algn="tl">
                    <a:srgbClr val="000000"/>
                  </a:outerShdw>
                </a:effectLst>
              </a:rPr>
              <a:t>He will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reveal</a:t>
            </a:r>
            <a:r>
              <a:rPr lang="en-US" sz="3600" dirty="0">
                <a:effectLst>
                  <a:outerShdw blurRad="38100" dist="38100" dir="2700000" algn="tl">
                    <a:srgbClr val="000000"/>
                  </a:outerShdw>
                </a:effectLst>
              </a:rPr>
              <a:t>” the Lord’s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splendor</a:t>
            </a:r>
            <a:r>
              <a:rPr lang="en-US" sz="3600" dirty="0">
                <a:effectLst>
                  <a:outerShdw blurRad="38100" dist="38100" dir="2700000" algn="tl">
                    <a:srgbClr val="000000"/>
                  </a:outerShdw>
                </a:effectLst>
              </a:rPr>
              <a:t>” (49:3) as an obedient Israel might have done, and in so doing, he will be the One who will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restore the remnant of Israel</a:t>
            </a:r>
            <a:r>
              <a:rPr lang="en-US" sz="3600" dirty="0">
                <a:effectLst>
                  <a:outerShdw blurRad="38100" dist="38100" dir="2700000" algn="tl">
                    <a:srgbClr val="000000"/>
                  </a:outerShdw>
                </a:effectLst>
              </a:rPr>
              <a:t>” to the Lord.</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a:defRPr/>
            </a:pPr>
            <a:r>
              <a:rPr lang="en-US" dirty="0">
                <a:solidFill>
                  <a:prstClr val="white"/>
                </a:solidFill>
                <a:effectLst>
                  <a:outerShdw blurRad="38100" dist="38100" dir="2700000" algn="tl">
                    <a:srgbClr val="000000"/>
                  </a:outerShdw>
                </a:effectLst>
              </a:rPr>
              <a:t>Oswalt, John . </a:t>
            </a:r>
            <a:r>
              <a:rPr lang="en-US" i="1" dirty="0">
                <a:solidFill>
                  <a:prstClr val="white"/>
                </a:solidFill>
                <a:effectLst>
                  <a:outerShdw blurRad="38100" dist="38100" dir="2700000" algn="tl">
                    <a:srgbClr val="000000"/>
                  </a:outerShdw>
                </a:effectLst>
              </a:rPr>
              <a:t>Isaiah (The NIV Application Commentary)</a:t>
            </a:r>
            <a:r>
              <a:rPr lang="en-US" dirty="0">
                <a:solidFill>
                  <a:prstClr val="white"/>
                </a:solidFill>
                <a:effectLst>
                  <a:outerShdw blurRad="38100" dist="38100" dir="2700000" algn="tl">
                    <a:srgbClr val="000000"/>
                  </a:outerShdw>
                </a:effectLst>
              </a:rPr>
              <a:t> (pp. 546-547). </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16745034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284313"/>
          </a:xfrm>
        </p:spPr>
        <p:txBody>
          <a:bodyPr>
            <a:noAutofit/>
          </a:bodyPr>
          <a:lstStyle/>
          <a:p>
            <a:r>
              <a:rPr lang="en-US" b="1" dirty="0">
                <a:effectLst>
                  <a:outerShdw blurRad="38100" dist="38100" dir="2700000" algn="tl">
                    <a:srgbClr val="000000"/>
                  </a:outerShdw>
                </a:effectLst>
              </a:rPr>
              <a:t>The Servants </a:t>
            </a:r>
            <a:r>
              <a:rPr lang="en-US" dirty="0">
                <a:effectLst>
                  <a:outerShdw blurRad="38100" dist="38100" dir="2700000" algn="tl">
                    <a:srgbClr val="000000"/>
                  </a:outerShdw>
                </a:effectLst>
              </a:rPr>
              <a:t>Two-Fold</a:t>
            </a:r>
            <a:r>
              <a:rPr lang="en-US" b="1" dirty="0">
                <a:effectLst>
                  <a:outerShdw blurRad="38100" dist="38100" dir="2700000" algn="tl">
                    <a:srgbClr val="000000"/>
                  </a:outerShdw>
                </a:effectLst>
              </a:rPr>
              <a:t> Task: Israel and the World </a:t>
            </a:r>
            <a:r>
              <a:rPr lang="en-US" dirty="0">
                <a:effectLst>
                  <a:outerShdw blurRad="38100" dist="38100" dir="2700000" algn="tl">
                    <a:srgbClr val="000000"/>
                  </a:outerShdw>
                </a:effectLst>
              </a:rPr>
              <a:t>(</a:t>
            </a:r>
            <a:r>
              <a:rPr lang="en-US" dirty="0">
                <a:solidFill>
                  <a:srgbClr val="FFFF99"/>
                </a:solidFill>
                <a:effectLst>
                  <a:outerShdw blurRad="38100" dist="38100" dir="2700000" algn="tl">
                    <a:srgbClr val="000000"/>
                  </a:outerShdw>
                </a:effectLst>
              </a:rPr>
              <a:t>49:1-6</a:t>
            </a:r>
            <a:r>
              <a:rPr lang="en-US"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228600" y="1384069"/>
            <a:ext cx="8645236" cy="5182986"/>
          </a:xfrm>
        </p:spPr>
        <p:txBody>
          <a:bodyPr>
            <a:normAutofit fontScale="85000" lnSpcReduction="20000"/>
          </a:bodyPr>
          <a:lstStyle/>
          <a:p>
            <a:r>
              <a:rPr lang="en-US" sz="3600" dirty="0">
                <a:effectLst>
                  <a:outerShdw blurRad="38100" dist="38100" dir="2700000" algn="tl">
                    <a:srgbClr val="000000"/>
                  </a:outerShdw>
                </a:effectLst>
              </a:rPr>
              <a:t>Just exactly </a:t>
            </a:r>
            <a:r>
              <a:rPr lang="en-US" sz="3600" b="1" i="1" dirty="0">
                <a:effectLst>
                  <a:outerShdw blurRad="38100" dist="38100" dir="2700000" algn="tl">
                    <a:srgbClr val="000000"/>
                  </a:outerShdw>
                </a:effectLst>
              </a:rPr>
              <a:t>how</a:t>
            </a:r>
            <a:r>
              <a:rPr lang="en-US" sz="3600" dirty="0">
                <a:effectLst>
                  <a:outerShdw blurRad="38100" dist="38100" dir="2700000" algn="tl">
                    <a:srgbClr val="000000"/>
                  </a:outerShdw>
                </a:effectLst>
              </a:rPr>
              <a:t> that will be done is not spelled out here – but it will be a few chapters from now. </a:t>
            </a:r>
          </a:p>
          <a:p>
            <a:r>
              <a:rPr lang="en-US" sz="3600" dirty="0">
                <a:effectLst>
                  <a:outerShdw blurRad="38100" dist="38100" dir="2700000" algn="tl">
                    <a:srgbClr val="000000"/>
                  </a:outerShdw>
                </a:effectLst>
              </a:rPr>
              <a:t>Here we see that the servant’s work will be so far-reaching that it will reach to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nations</a:t>
            </a:r>
            <a:r>
              <a:rPr lang="en-US" sz="3600" dirty="0">
                <a:effectLst>
                  <a:outerShdw blurRad="38100" dist="38100" dir="2700000" algn="tl">
                    <a:srgbClr val="000000"/>
                  </a:outerShdw>
                </a:effectLst>
              </a:rPr>
              <a:t>”, including even the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remote regions of the earth</a:t>
            </a:r>
            <a:r>
              <a:rPr lang="en-US" sz="3600" dirty="0">
                <a:effectLst>
                  <a:outerShdw blurRad="38100" dist="38100" dir="2700000" algn="tl">
                    <a:srgbClr val="000000"/>
                  </a:outerShdw>
                </a:effectLst>
              </a:rPr>
              <a:t>” in its scope (49:6). </a:t>
            </a:r>
          </a:p>
          <a:p>
            <a:r>
              <a:rPr lang="en-US" sz="3600" dirty="0">
                <a:effectLst>
                  <a:outerShdw blurRad="38100" dist="38100" dir="2700000" algn="tl">
                    <a:srgbClr val="000000"/>
                  </a:outerShdw>
                </a:effectLst>
              </a:rPr>
              <a:t>Specifically, the servant will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bring [God’s] </a:t>
            </a:r>
            <a:r>
              <a:rPr lang="en-US" sz="36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deliverance</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to the remote regions of the earth</a:t>
            </a:r>
            <a:r>
              <a:rPr lang="en-US" sz="3600" dirty="0">
                <a:effectLst>
                  <a:outerShdw blurRad="38100" dist="38100" dir="2700000" algn="tl">
                    <a:srgbClr val="000000"/>
                  </a:outerShdw>
                </a:effectLst>
              </a:rPr>
              <a:t>” (49:6) which means he will bring the </a:t>
            </a:r>
            <a:r>
              <a:rPr lang="en-US" sz="3600" b="1" i="1" dirty="0">
                <a:effectLst>
                  <a:outerShdw blurRad="38100" dist="38100" dir="2700000" algn="tl">
                    <a:srgbClr val="000000"/>
                  </a:outerShdw>
                </a:effectLst>
              </a:rPr>
              <a:t>divine order </a:t>
            </a:r>
            <a:r>
              <a:rPr lang="en-US" sz="3600" dirty="0">
                <a:effectLst>
                  <a:outerShdw blurRad="38100" dist="38100" dir="2700000" algn="tl">
                    <a:srgbClr val="000000"/>
                  </a:outerShdw>
                </a:effectLst>
              </a:rPr>
              <a:t>into the world that God intended</a:t>
            </a:r>
          </a:p>
          <a:p>
            <a:r>
              <a:rPr lang="en-US" sz="3600" dirty="0">
                <a:effectLst>
                  <a:outerShdw blurRad="38100" dist="38100" dir="2700000" algn="tl">
                    <a:srgbClr val="000000"/>
                  </a:outerShdw>
                </a:effectLst>
              </a:rPr>
              <a:t>And for God to bring about that divine order it is necessary for him to </a:t>
            </a:r>
            <a:r>
              <a:rPr lang="en-US" sz="3600" b="1" i="1" dirty="0">
                <a:effectLst>
                  <a:outerShdw blurRad="38100" dist="38100" dir="2700000" algn="tl">
                    <a:srgbClr val="000000"/>
                  </a:outerShdw>
                </a:effectLst>
              </a:rPr>
              <a:t>save</a:t>
            </a:r>
            <a:r>
              <a:rPr lang="en-US" sz="3600" dirty="0">
                <a:effectLst>
                  <a:outerShdw blurRad="38100" dist="38100" dir="2700000" algn="tl">
                    <a:srgbClr val="000000"/>
                  </a:outerShdw>
                </a:effectLst>
              </a:rPr>
              <a:t> the world from the bondage that sin holds over it.</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a:defRPr/>
            </a:pPr>
            <a:r>
              <a:rPr lang="en-US" dirty="0">
                <a:solidFill>
                  <a:prstClr val="white"/>
                </a:solidFill>
                <a:effectLst>
                  <a:outerShdw blurRad="38100" dist="38100" dir="2700000" algn="tl">
                    <a:srgbClr val="000000"/>
                  </a:outerShdw>
                </a:effectLst>
              </a:rPr>
              <a:t>Oswalt, John . </a:t>
            </a:r>
            <a:r>
              <a:rPr lang="en-US" i="1" dirty="0">
                <a:solidFill>
                  <a:prstClr val="white"/>
                </a:solidFill>
                <a:effectLst>
                  <a:outerShdw blurRad="38100" dist="38100" dir="2700000" algn="tl">
                    <a:srgbClr val="000000"/>
                  </a:outerShdw>
                </a:effectLst>
              </a:rPr>
              <a:t>Isaiah (The NIV Application Commentary)</a:t>
            </a:r>
            <a:r>
              <a:rPr lang="en-US" dirty="0">
                <a:solidFill>
                  <a:prstClr val="white"/>
                </a:solidFill>
                <a:effectLst>
                  <a:outerShdw blurRad="38100" dist="38100" dir="2700000" algn="tl">
                    <a:srgbClr val="000000"/>
                  </a:outerShdw>
                </a:effectLst>
              </a:rPr>
              <a:t> (pp. 547-548). </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210495370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246910"/>
          </a:xfrm>
        </p:spPr>
        <p:txBody>
          <a:bodyPr>
            <a:noAutofit/>
          </a:bodyPr>
          <a:lstStyle/>
          <a:p>
            <a:pPr marL="458788" indent="-458788"/>
            <a:r>
              <a:rPr lang="en-US" sz="4000" b="1" dirty="0">
                <a:effectLst>
                  <a:outerShdw blurRad="38100" dist="38100" dir="2700000" algn="tl">
                    <a:srgbClr val="000000"/>
                  </a:outerShdw>
                </a:effectLst>
              </a:rPr>
              <a:t>Two Oracles Concerning the Servant The </a:t>
            </a:r>
            <a:r>
              <a:rPr lang="en-US" sz="4000" i="1" dirty="0">
                <a:effectLst>
                  <a:outerShdw blurRad="38100" dist="38100" dir="2700000" algn="tl">
                    <a:srgbClr val="000000"/>
                  </a:outerShdw>
                </a:effectLst>
              </a:rPr>
              <a:t>First</a:t>
            </a:r>
            <a:r>
              <a:rPr lang="en-US" sz="4000" b="1" dirty="0">
                <a:effectLst>
                  <a:outerShdw blurRad="38100" dist="38100" dir="2700000" algn="tl">
                    <a:srgbClr val="000000"/>
                  </a:outerShdw>
                </a:effectLst>
              </a:rPr>
              <a:t> Oracle (49:7)</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40822" y="1533697"/>
            <a:ext cx="8520546" cy="5291053"/>
          </a:xfrm>
        </p:spPr>
        <p:txBody>
          <a:bodyPr>
            <a:normAutofit/>
          </a:bodyPr>
          <a:lstStyle/>
          <a:p>
            <a:pPr marL="0" indent="0">
              <a:buNone/>
            </a:pPr>
            <a:r>
              <a:rPr lang="en-US" baseline="30000" dirty="0">
                <a:effectLst>
                  <a:outerShdw blurRad="38100" dist="38100" dir="2700000" algn="tl">
                    <a:srgbClr val="000000"/>
                  </a:outerShdw>
                </a:effectLst>
                <a:latin typeface="Cambria" panose="02040503050406030204" pitchFamily="18" charset="0"/>
                <a:ea typeface="Cambria" panose="02040503050406030204" pitchFamily="18" charset="0"/>
              </a:rPr>
              <a:t>49:</a:t>
            </a:r>
            <a:r>
              <a:rPr lang="en-US" sz="3300" baseline="30000" dirty="0">
                <a:effectLst>
                  <a:outerShdw blurRad="38100" dist="38100" dir="2700000" algn="tl">
                    <a:srgbClr val="000000"/>
                  </a:outerShdw>
                </a:effectLst>
                <a:latin typeface="Cambria" panose="02040503050406030204" pitchFamily="18" charset="0"/>
                <a:ea typeface="Cambria" panose="02040503050406030204" pitchFamily="18" charset="0"/>
              </a:rPr>
              <a:t>7</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This is what the LORD, the [Redeemer] of Israel, their Holy One, says to the one who is despised and rejected by [the nation], a servant of rulers: “Kings will see and rise in respect, princes will bow down, because of the faithful LORD, the Holy One of Israel who has chosen you.”</a:t>
            </a:r>
          </a:p>
        </p:txBody>
      </p:sp>
    </p:spTree>
    <p:extLst>
      <p:ext uri="{BB962C8B-B14F-4D97-AF65-F5344CB8AC3E}">
        <p14:creationId xmlns:p14="http://schemas.microsoft.com/office/powerpoint/2010/main" val="443252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781394"/>
          </a:xfrm>
        </p:spPr>
        <p:txBody>
          <a:bodyPr>
            <a:noAutofit/>
          </a:bodyPr>
          <a:lstStyle/>
          <a:p>
            <a:r>
              <a:rPr lang="en-US" sz="4000" b="1" dirty="0">
                <a:effectLst>
                  <a:outerShdw blurRad="38100" dist="38100" dir="2700000" algn="tl">
                    <a:srgbClr val="000000"/>
                  </a:outerShdw>
                </a:effectLst>
              </a:rPr>
              <a:t>The First Oracle (49:7)</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51019" y="835429"/>
            <a:ext cx="8822817" cy="5837902"/>
          </a:xfrm>
        </p:spPr>
        <p:txBody>
          <a:bodyPr>
            <a:normAutofit fontScale="92500" lnSpcReduction="20000"/>
          </a:bodyPr>
          <a:lstStyle/>
          <a:p>
            <a:r>
              <a:rPr lang="en-US" sz="3600" dirty="0">
                <a:effectLst>
                  <a:outerShdw blurRad="38100" dist="38100" dir="2700000" algn="tl">
                    <a:srgbClr val="000000"/>
                  </a:outerShdw>
                </a:effectLst>
              </a:rPr>
              <a:t>This oracle further explains the earlier message concerning the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sz="3600" dirty="0">
                <a:effectLst>
                  <a:outerShdw blurRad="38100" dist="38100" dir="2700000" algn="tl">
                    <a:srgbClr val="000000"/>
                  </a:outerShdw>
                </a:effectLst>
              </a:rPr>
              <a:t>”. </a:t>
            </a:r>
          </a:p>
          <a:p>
            <a:r>
              <a:rPr lang="en-US" sz="3600" dirty="0">
                <a:effectLst>
                  <a:outerShdw blurRad="38100" dist="38100" dir="2700000" algn="tl">
                    <a:srgbClr val="000000"/>
                  </a:outerShdw>
                </a:effectLst>
              </a:rPr>
              <a:t>This message is spoken by the LORD who is called the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Redeemer of Israel</a:t>
            </a:r>
            <a:r>
              <a:rPr lang="en-US" sz="3600" dirty="0">
                <a:effectLst>
                  <a:outerShdw blurRad="38100" dist="38100" dir="2700000" algn="tl">
                    <a:srgbClr val="000000"/>
                  </a:outerShdw>
                </a:effectLst>
              </a:rPr>
              <a:t>” and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their Holy One</a:t>
            </a:r>
            <a:r>
              <a:rPr lang="en-US" sz="3600" dirty="0">
                <a:effectLst>
                  <a:outerShdw blurRad="38100" dist="38100" dir="2700000" algn="tl">
                    <a:srgbClr val="000000"/>
                  </a:outerShdw>
                </a:effectLst>
              </a:rPr>
              <a:t>”, two titles that reflect God’s intimate relationship to his people. </a:t>
            </a:r>
          </a:p>
          <a:p>
            <a:r>
              <a:rPr lang="en-US" sz="3600" dirty="0">
                <a:effectLst>
                  <a:outerShdw blurRad="38100" dist="38100" dir="2700000" algn="tl">
                    <a:srgbClr val="000000"/>
                  </a:outerShdw>
                </a:effectLst>
              </a:rPr>
              <a:t>The oracle is directed </a:t>
            </a:r>
            <a:r>
              <a:rPr lang="en-US" sz="3600" b="1" i="1" dirty="0">
                <a:effectLst>
                  <a:outerShdw blurRad="38100" dist="38100" dir="2700000" algn="tl">
                    <a:srgbClr val="000000"/>
                  </a:outerShdw>
                </a:effectLst>
              </a:rPr>
              <a:t>to</a:t>
            </a:r>
            <a:r>
              <a:rPr lang="en-US" sz="3600" dirty="0">
                <a:effectLst>
                  <a:outerShdw blurRad="38100" dist="38100" dir="2700000" algn="tl">
                    <a:srgbClr val="000000"/>
                  </a:outerShdw>
                </a:effectLst>
              </a:rPr>
              <a:t> the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sz="3600" dirty="0">
                <a:effectLst>
                  <a:outerShdw blurRad="38100" dist="38100" dir="2700000" algn="tl">
                    <a:srgbClr val="000000"/>
                  </a:outerShdw>
                </a:effectLst>
              </a:rPr>
              <a:t>”, who is described in terms of several </a:t>
            </a:r>
            <a:r>
              <a:rPr lang="en-US" sz="3600" b="1" i="1" dirty="0">
                <a:effectLst>
                  <a:outerShdw blurRad="38100" dist="38100" dir="2700000" algn="tl">
                    <a:srgbClr val="000000"/>
                  </a:outerShdw>
                </a:effectLst>
              </a:rPr>
              <a:t>seemingly</a:t>
            </a:r>
            <a:r>
              <a:rPr lang="en-US" sz="3600" dirty="0">
                <a:effectLst>
                  <a:outerShdw blurRad="38100" dist="38100" dir="2700000" algn="tl">
                    <a:srgbClr val="000000"/>
                  </a:outerShdw>
                </a:effectLst>
              </a:rPr>
              <a:t> contradictory statements: </a:t>
            </a:r>
          </a:p>
          <a:p>
            <a:pPr lvl="1"/>
            <a:r>
              <a:rPr lang="en-US" sz="3200" dirty="0">
                <a:effectLst>
                  <a:outerShdw blurRad="38100" dist="38100" dir="2700000" algn="tl">
                    <a:srgbClr val="000000"/>
                  </a:outerShdw>
                </a:effectLst>
              </a:rPr>
              <a:t>He was “</a:t>
            </a:r>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despised and rejected </a:t>
            </a:r>
            <a:r>
              <a:rPr lang="en-US" sz="3200" dirty="0">
                <a:effectLst>
                  <a:outerShdw blurRad="38100" dist="38100" dir="2700000" algn="tl">
                    <a:srgbClr val="000000"/>
                  </a:outerShdw>
                </a:effectLst>
              </a:rPr>
              <a:t>” by “</a:t>
            </a:r>
            <a:r>
              <a:rPr lang="en-US" sz="3200"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a:t>
            </a:r>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nation</a:t>
            </a:r>
            <a:r>
              <a:rPr lang="en-US" sz="3200" dirty="0">
                <a:effectLst>
                  <a:outerShdw blurRad="38100" dist="38100" dir="2700000" algn="tl">
                    <a:srgbClr val="000000"/>
                  </a:outerShdw>
                </a:effectLst>
              </a:rPr>
              <a:t>” [singular] of Israel, but “</a:t>
            </a:r>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kings</a:t>
            </a:r>
            <a:r>
              <a:rPr lang="en-US" sz="3200" dirty="0">
                <a:effectLst>
                  <a:outerShdw blurRad="38100" dist="38100" dir="2700000" algn="tl">
                    <a:srgbClr val="000000"/>
                  </a:outerShdw>
                </a:effectLst>
              </a:rPr>
              <a:t>” and “</a:t>
            </a:r>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princes</a:t>
            </a:r>
            <a:r>
              <a:rPr lang="en-US" sz="3200" dirty="0">
                <a:effectLst>
                  <a:outerShdw blurRad="38100" dist="38100" dir="2700000" algn="tl">
                    <a:srgbClr val="000000"/>
                  </a:outerShdw>
                </a:effectLst>
              </a:rPr>
              <a:t>” from </a:t>
            </a:r>
            <a:r>
              <a:rPr lang="en-US" sz="3200" b="1" i="1" dirty="0">
                <a:effectLst>
                  <a:outerShdw blurRad="38100" dist="38100" dir="2700000" algn="tl">
                    <a:srgbClr val="000000"/>
                  </a:outerShdw>
                </a:effectLst>
              </a:rPr>
              <a:t>other</a:t>
            </a:r>
            <a:r>
              <a:rPr lang="en-US" sz="3200" dirty="0">
                <a:effectLst>
                  <a:outerShdw blurRad="38100" dist="38100" dir="2700000" algn="tl">
                    <a:srgbClr val="000000"/>
                  </a:outerShdw>
                </a:effectLst>
              </a:rPr>
              <a:t> nations will honor him; </a:t>
            </a:r>
          </a:p>
          <a:p>
            <a:pPr lvl="1"/>
            <a:r>
              <a:rPr lang="en-US" sz="3200" dirty="0">
                <a:effectLst>
                  <a:outerShdw blurRad="38100" dist="38100" dir="2700000" algn="tl">
                    <a:srgbClr val="000000"/>
                  </a:outerShdw>
                </a:effectLst>
              </a:rPr>
              <a:t>He is said to be a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servant of rulers</a:t>
            </a:r>
            <a:r>
              <a:rPr lang="en-US" sz="3200" dirty="0">
                <a:effectLst>
                  <a:outerShdw blurRad="38100" dist="38100" dir="2700000" algn="tl">
                    <a:srgbClr val="000000"/>
                  </a:outerShdw>
                </a:effectLst>
              </a:rPr>
              <a:t>”, and yet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kings will see and rise in respect</a:t>
            </a:r>
            <a:r>
              <a:rPr lang="en-US" sz="3200" dirty="0">
                <a:effectLst>
                  <a:outerShdw blurRad="38100" dist="38100" dir="2700000" algn="tl">
                    <a:srgbClr val="000000"/>
                  </a:outerShdw>
                </a:effectLst>
              </a:rPr>
              <a:t>” and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princes will bow down</a:t>
            </a:r>
            <a:r>
              <a:rPr lang="en-US" sz="3200" dirty="0">
                <a:effectLst>
                  <a:outerShdw blurRad="38100" dist="38100" dir="2700000" algn="tl">
                    <a:srgbClr val="000000"/>
                  </a:outerShdw>
                </a:effectLst>
              </a:rPr>
              <a:t>” to him.</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a:defRPr/>
            </a:pPr>
            <a:r>
              <a:rPr lang="en-US" dirty="0">
                <a:solidFill>
                  <a:prstClr val="white"/>
                </a:solidFill>
                <a:effectLst>
                  <a:outerShdw blurRad="38100" dist="38100" dir="2700000" algn="tl">
                    <a:srgbClr val="000000"/>
                  </a:outerShdw>
                </a:effectLst>
              </a:rPr>
              <a:t>Wegner, Paul D. – </a:t>
            </a:r>
            <a:r>
              <a:rPr lang="en-US" i="1" dirty="0">
                <a:solidFill>
                  <a:prstClr val="white"/>
                </a:solidFill>
                <a:effectLst>
                  <a:outerShdw blurRad="38100" dist="38100" dir="2700000" algn="tl">
                    <a:srgbClr val="000000"/>
                  </a:outerShdw>
                </a:effectLst>
              </a:rPr>
              <a:t>Isaiah An Introduction and Commentary – </a:t>
            </a:r>
            <a:r>
              <a:rPr lang="en-US" dirty="0">
                <a:solidFill>
                  <a:prstClr val="white"/>
                </a:solidFill>
                <a:effectLst>
                  <a:outerShdw blurRad="38100" dist="38100" dir="2700000" algn="tl">
                    <a:srgbClr val="000000"/>
                  </a:outerShdw>
                </a:effectLst>
              </a:rPr>
              <a:t>Tyndale OT Commentaries</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1614621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897773"/>
          </a:xfrm>
        </p:spPr>
        <p:txBody>
          <a:bodyPr>
            <a:noAutofit/>
          </a:bodyPr>
          <a:lstStyle/>
          <a:p>
            <a:r>
              <a:rPr lang="en-US" sz="4000" b="1" dirty="0">
                <a:effectLst>
                  <a:outerShdw blurRad="38100" dist="38100" dir="2700000" algn="tl">
                    <a:srgbClr val="000000"/>
                  </a:outerShdw>
                </a:effectLst>
              </a:rPr>
              <a:t>The First Oracle (49:7)</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56667" y="830380"/>
            <a:ext cx="8822817" cy="5725680"/>
          </a:xfrm>
        </p:spPr>
        <p:txBody>
          <a:bodyPr>
            <a:normAutofit fontScale="85000" lnSpcReduction="20000"/>
          </a:bodyPr>
          <a:lstStyle/>
          <a:p>
            <a:r>
              <a:rPr lang="en-US" sz="3600" dirty="0">
                <a:effectLst>
                  <a:outerShdw blurRad="38100" dist="38100" dir="2700000" algn="tl">
                    <a:srgbClr val="000000"/>
                  </a:outerShdw>
                </a:effectLst>
              </a:rPr>
              <a:t>The phrase the </a:t>
            </a:r>
            <a:r>
              <a:rPr lang="en-US" dirty="0">
                <a:effectLst>
                  <a:outerShdw blurRad="38100" dist="38100" dir="2700000" algn="tl">
                    <a:srgbClr val="000000"/>
                  </a:outerShdw>
                </a:effectLst>
              </a:rPr>
              <a:t>“</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servant of rulers</a:t>
            </a:r>
            <a:r>
              <a:rPr lang="en-US" dirty="0">
                <a:effectLst>
                  <a:outerShdw blurRad="38100" dist="38100" dir="2700000" algn="tl">
                    <a:srgbClr val="000000"/>
                  </a:outerShdw>
                </a:effectLst>
              </a:rPr>
              <a:t>”</a:t>
            </a:r>
            <a:r>
              <a:rPr lang="en-US" sz="3600" dirty="0">
                <a:effectLst>
                  <a:outerShdw blurRad="38100" dist="38100" dir="2700000" algn="tl">
                    <a:srgbClr val="000000"/>
                  </a:outerShdw>
                </a:effectLst>
              </a:rPr>
              <a:t> does not seem to fit with the rest of the sentence: if kings and princes will show him </a:t>
            </a:r>
            <a:r>
              <a:rPr lang="en-US" sz="3600" b="1" i="1" dirty="0">
                <a:effectLst>
                  <a:outerShdw blurRad="38100" dist="38100" dir="2700000" algn="tl">
                    <a:srgbClr val="000000"/>
                  </a:outerShdw>
                </a:effectLst>
              </a:rPr>
              <a:t>honor</a:t>
            </a:r>
            <a:r>
              <a:rPr lang="en-US" sz="3600" dirty="0">
                <a:effectLst>
                  <a:outerShdw blurRad="38100" dist="38100" dir="2700000" algn="tl">
                    <a:srgbClr val="000000"/>
                  </a:outerShdw>
                </a:effectLst>
              </a:rPr>
              <a:t>, how can he be a </a:t>
            </a:r>
            <a:r>
              <a:rPr lang="en-US" sz="3600" b="1" i="1" dirty="0">
                <a:effectLst>
                  <a:outerShdw blurRad="38100" dist="38100" dir="2700000" algn="tl">
                    <a:srgbClr val="000000"/>
                  </a:outerShdw>
                </a:effectLst>
              </a:rPr>
              <a:t>servant</a:t>
            </a:r>
            <a:r>
              <a:rPr lang="en-US" sz="3600" dirty="0">
                <a:effectLst>
                  <a:outerShdw blurRad="38100" dist="38100" dir="2700000" algn="tl">
                    <a:srgbClr val="000000"/>
                  </a:outerShdw>
                </a:effectLst>
              </a:rPr>
              <a:t> to them? </a:t>
            </a:r>
          </a:p>
          <a:p>
            <a:r>
              <a:rPr lang="en-US" sz="3600" dirty="0">
                <a:effectLst>
                  <a:outerShdw blurRad="38100" dist="38100" dir="2700000" algn="tl">
                    <a:srgbClr val="000000"/>
                  </a:outerShdw>
                </a:effectLst>
              </a:rPr>
              <a:t>This is one of the puzzling aspects of the servant. </a:t>
            </a:r>
          </a:p>
          <a:p>
            <a:r>
              <a:rPr lang="en-US" sz="3600" dirty="0">
                <a:effectLst>
                  <a:outerShdw blurRad="38100" dist="38100" dir="2700000" algn="tl">
                    <a:srgbClr val="000000"/>
                  </a:outerShdw>
                </a:effectLst>
              </a:rPr>
              <a:t>He will serve and aid leaders, but </a:t>
            </a:r>
            <a:r>
              <a:rPr lang="en-US" sz="3600" b="1" i="1" dirty="0">
                <a:effectLst>
                  <a:outerShdw blurRad="38100" dist="38100" dir="2700000" algn="tl">
                    <a:srgbClr val="000000"/>
                  </a:outerShdw>
                </a:effectLst>
              </a:rPr>
              <a:t>not</a:t>
            </a:r>
            <a:r>
              <a:rPr lang="en-US" sz="3600" dirty="0">
                <a:effectLst>
                  <a:outerShdw blurRad="38100" dist="38100" dir="2700000" algn="tl">
                    <a:srgbClr val="000000"/>
                  </a:outerShdw>
                </a:effectLst>
              </a:rPr>
              <a:t> in a way they would expect: he will serve them by dying for their sins, as we will see later in 53:4-9.</a:t>
            </a:r>
          </a:p>
          <a:p>
            <a:r>
              <a:rPr lang="en-US" sz="3600" dirty="0">
                <a:effectLst>
                  <a:outerShdw blurRad="38100" dist="38100" dir="2700000" algn="tl">
                    <a:srgbClr val="000000"/>
                  </a:outerShdw>
                </a:effectLst>
              </a:rPr>
              <a:t>God has chosen the servant to accomplish his goals. </a:t>
            </a:r>
          </a:p>
          <a:p>
            <a:r>
              <a:rPr lang="en-US" sz="3600" dirty="0">
                <a:effectLst>
                  <a:outerShdw blurRad="38100" dist="38100" dir="2700000" algn="tl">
                    <a:srgbClr val="000000"/>
                  </a:outerShdw>
                </a:effectLst>
              </a:rPr>
              <a:t>He will succeed and be honored by the nations because of the LORD’s faithfulness. </a:t>
            </a:r>
          </a:p>
          <a:p>
            <a:r>
              <a:rPr lang="en-US" sz="3600" dirty="0">
                <a:effectLst>
                  <a:outerShdw blurRad="38100" dist="38100" dir="2700000" algn="tl">
                    <a:srgbClr val="000000"/>
                  </a:outerShdw>
                </a:effectLst>
              </a:rPr>
              <a:t>This promise is confirmed by the LORD,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Holy One of Israel</a:t>
            </a:r>
            <a:r>
              <a:rPr lang="en-US" sz="3600" dirty="0">
                <a:effectLst>
                  <a:outerShdw blurRad="38100" dist="38100" dir="2700000" algn="tl">
                    <a:srgbClr val="000000"/>
                  </a:outerShdw>
                </a:effectLst>
              </a:rPr>
              <a:t>”, who is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faithful</a:t>
            </a:r>
            <a:r>
              <a:rPr lang="en-US" sz="3600" dirty="0">
                <a:effectLst>
                  <a:outerShdw blurRad="38100" dist="38100" dir="2700000" algn="tl">
                    <a:srgbClr val="000000"/>
                  </a:outerShdw>
                </a:effectLst>
              </a:rPr>
              <a:t>”. </a:t>
            </a:r>
          </a:p>
          <a:p>
            <a:r>
              <a:rPr lang="en-US" sz="3600" dirty="0">
                <a:effectLst>
                  <a:outerShdw blurRad="38100" dist="38100" dir="2700000" algn="tl">
                    <a:srgbClr val="000000"/>
                  </a:outerShdw>
                </a:effectLst>
              </a:rPr>
              <a:t>Therefore Israel need not fear that their deliverance </a:t>
            </a:r>
            <a:r>
              <a:rPr lang="en-US" sz="3600" b="1" i="1" dirty="0">
                <a:effectLst>
                  <a:outerShdw blurRad="38100" dist="38100" dir="2700000" algn="tl">
                    <a:srgbClr val="000000"/>
                  </a:outerShdw>
                </a:effectLst>
              </a:rPr>
              <a:t>will</a:t>
            </a:r>
            <a:r>
              <a:rPr lang="en-US" sz="3600" dirty="0">
                <a:effectLst>
                  <a:outerShdw blurRad="38100" dist="38100" dir="2700000" algn="tl">
                    <a:srgbClr val="000000"/>
                  </a:outerShdw>
                </a:effectLst>
              </a:rPr>
              <a:t> take place.</a:t>
            </a:r>
          </a:p>
          <a:p>
            <a:endParaRPr lang="en-US" sz="3600"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a:defRPr/>
            </a:pPr>
            <a:r>
              <a:rPr lang="en-US" dirty="0">
                <a:solidFill>
                  <a:prstClr val="white"/>
                </a:solidFill>
                <a:effectLst>
                  <a:outerShdw blurRad="38100" dist="38100" dir="2700000" algn="tl">
                    <a:srgbClr val="000000"/>
                  </a:outerShdw>
                </a:effectLst>
              </a:rPr>
              <a:t>Wegner, Paul D. – </a:t>
            </a:r>
            <a:r>
              <a:rPr lang="en-US" i="1" dirty="0">
                <a:solidFill>
                  <a:prstClr val="white"/>
                </a:solidFill>
                <a:effectLst>
                  <a:outerShdw blurRad="38100" dist="38100" dir="2700000" algn="tl">
                    <a:srgbClr val="000000"/>
                  </a:outerShdw>
                </a:effectLst>
              </a:rPr>
              <a:t>Isaiah An Introduction and Commentary – </a:t>
            </a:r>
            <a:r>
              <a:rPr lang="en-US" dirty="0">
                <a:solidFill>
                  <a:prstClr val="white"/>
                </a:solidFill>
                <a:effectLst>
                  <a:outerShdw blurRad="38100" dist="38100" dir="2700000" algn="tl">
                    <a:srgbClr val="000000"/>
                  </a:outerShdw>
                </a:effectLst>
              </a:rPr>
              <a:t>Tyndale OT Commentaries</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34391516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47534"/>
          </a:xfrm>
        </p:spPr>
        <p:txBody>
          <a:bodyPr>
            <a:noAutofit/>
          </a:bodyPr>
          <a:lstStyle/>
          <a:p>
            <a:r>
              <a:rPr lang="en-US" sz="4000" dirty="0">
                <a:effectLst>
                  <a:outerShdw blurRad="38100" dist="38100" dir="2700000" algn="tl">
                    <a:srgbClr val="000000"/>
                  </a:outerShdw>
                </a:effectLst>
              </a:rPr>
              <a:t>Outline of the Book of Isaiah</a:t>
            </a:r>
            <a:endParaRPr lang="en-US" sz="4000" b="1"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27470" y="722101"/>
            <a:ext cx="9116529" cy="6135896"/>
          </a:xfrm>
        </p:spPr>
        <p:txBody>
          <a:bodyPr>
            <a:normAutofit/>
          </a:bodyPr>
          <a:lstStyle/>
          <a:p>
            <a:pPr marL="687388" lvl="0" indent="-687388">
              <a:spcBef>
                <a:spcPts val="600"/>
              </a:spcBef>
              <a:buFont typeface="+mj-lt"/>
              <a:buAutoNum type="romanUcPeriod"/>
            </a:pPr>
            <a:r>
              <a:rPr lang="en-US" sz="4300" b="1" dirty="0">
                <a:solidFill>
                  <a:schemeClr val="bg1">
                    <a:lumMod val="65000"/>
                  </a:schemeClr>
                </a:solidFill>
                <a:effectLst>
                  <a:outerShdw blurRad="38100" dist="38100" dir="2700000" algn="tl">
                    <a:srgbClr val="000000"/>
                  </a:outerShdw>
                </a:effectLst>
              </a:rPr>
              <a:t>Warning of Judgment on Israel </a:t>
            </a:r>
            <a:r>
              <a:rPr lang="en-US" sz="4300" dirty="0">
                <a:solidFill>
                  <a:srgbClr val="FFFF99"/>
                </a:solidFill>
                <a:effectLst>
                  <a:outerShdw blurRad="38100" dist="38100" dir="2700000" algn="tl">
                    <a:srgbClr val="000000"/>
                  </a:outerShdw>
                </a:effectLst>
              </a:rPr>
              <a:t>(1-39)</a:t>
            </a:r>
          </a:p>
          <a:p>
            <a:pPr marL="687388" indent="-687388">
              <a:spcBef>
                <a:spcPts val="600"/>
              </a:spcBef>
              <a:buFont typeface="+mj-lt"/>
              <a:buAutoNum type="romanUcPeriod"/>
            </a:pPr>
            <a:r>
              <a:rPr lang="en-US" sz="4300" b="1" dirty="0">
                <a:effectLst>
                  <a:outerShdw blurRad="38100" dist="38100" dir="2700000" algn="tl">
                    <a:srgbClr val="000000"/>
                  </a:outerShdw>
                </a:effectLst>
              </a:rPr>
              <a:t>The Promise of Future Hope in the New Jerusalem </a:t>
            </a:r>
            <a:r>
              <a:rPr lang="en-US" sz="4300" dirty="0">
                <a:solidFill>
                  <a:srgbClr val="FFFF99"/>
                </a:solidFill>
                <a:effectLst>
                  <a:outerShdw blurRad="38100" dist="38100" dir="2700000" algn="tl">
                    <a:srgbClr val="000000"/>
                  </a:outerShdw>
                </a:effectLst>
              </a:rPr>
              <a:t>(40-66)</a:t>
            </a:r>
          </a:p>
          <a:p>
            <a:pPr marL="1373188" lvl="1" indent="-685800">
              <a:spcBef>
                <a:spcPts val="600"/>
              </a:spcBef>
              <a:buAutoNum type="alphaUcPeriod"/>
            </a:pPr>
            <a:r>
              <a:rPr lang="en-US" sz="3900" b="1" dirty="0">
                <a:solidFill>
                  <a:schemeClr val="bg1">
                    <a:lumMod val="65000"/>
                  </a:schemeClr>
                </a:solidFill>
                <a:effectLst>
                  <a:outerShdw blurRad="38100" dist="38100" dir="2700000" algn="tl">
                    <a:srgbClr val="000000"/>
                  </a:outerShdw>
                </a:effectLst>
              </a:rPr>
              <a:t>The Announcement of Hope </a:t>
            </a:r>
            <a:r>
              <a:rPr lang="en-US" sz="3900" dirty="0">
                <a:solidFill>
                  <a:srgbClr val="FFFF99"/>
                </a:solidFill>
                <a:effectLst>
                  <a:outerShdw blurRad="38100" dist="38100" dir="2700000" algn="tl">
                    <a:srgbClr val="000000"/>
                  </a:outerShdw>
                </a:effectLst>
              </a:rPr>
              <a:t>(40-48)</a:t>
            </a:r>
          </a:p>
          <a:p>
            <a:pPr marL="1373188" lvl="1" indent="-685800">
              <a:spcBef>
                <a:spcPts val="600"/>
              </a:spcBef>
              <a:buAutoNum type="alphaUcPeriod"/>
            </a:pPr>
            <a:r>
              <a:rPr lang="en-US" sz="3900" b="1" dirty="0">
                <a:effectLst>
                  <a:outerShdw blurRad="38100" dist="38100" dir="2700000" algn="tl">
                    <a:srgbClr val="000000"/>
                  </a:outerShdw>
                </a:effectLst>
              </a:rPr>
              <a:t>The Servant Fulfills God’s Mission </a:t>
            </a:r>
            <a:r>
              <a:rPr lang="en-US" sz="3900" dirty="0">
                <a:solidFill>
                  <a:srgbClr val="FFFF99"/>
                </a:solidFill>
                <a:effectLst>
                  <a:outerShdw blurRad="38100" dist="38100" dir="2700000" algn="tl">
                    <a:srgbClr val="000000"/>
                  </a:outerShdw>
                </a:effectLst>
              </a:rPr>
              <a:t>(49-55)</a:t>
            </a:r>
          </a:p>
          <a:p>
            <a:pPr marL="1373188" lvl="1" indent="-685800">
              <a:spcBef>
                <a:spcPts val="600"/>
              </a:spcBef>
              <a:buAutoNum type="alphaUcPeriod"/>
            </a:pPr>
            <a:r>
              <a:rPr lang="en-US" sz="3900" b="1" dirty="0">
                <a:effectLst>
                  <a:outerShdw blurRad="38100" dist="38100" dir="2700000" algn="tl">
                    <a:srgbClr val="000000"/>
                  </a:outerShdw>
                </a:effectLst>
              </a:rPr>
              <a:t>Everlasting Deliverance and Everlasting Judgment </a:t>
            </a:r>
            <a:r>
              <a:rPr lang="en-US" sz="3900" dirty="0">
                <a:solidFill>
                  <a:srgbClr val="FFFF99"/>
                </a:solidFill>
                <a:effectLst>
                  <a:outerShdw blurRad="38100" dist="38100" dir="2700000" algn="tl">
                    <a:srgbClr val="000000"/>
                  </a:outerShdw>
                </a:effectLst>
              </a:rPr>
              <a:t>(56-66)</a:t>
            </a:r>
          </a:p>
          <a:p>
            <a:pPr marL="1085850" lvl="1" indent="-742950">
              <a:spcBef>
                <a:spcPts val="600"/>
              </a:spcBef>
              <a:buAutoNum type="alphaUcPeriod"/>
            </a:pPr>
            <a:endParaRPr lang="en-US" sz="3900" dirty="0">
              <a:solidFill>
                <a:srgbClr val="FFFF99"/>
              </a:solidFill>
              <a:effectLst>
                <a:outerShdw blurRad="38100" dist="38100" dir="2700000" algn="tl">
                  <a:srgbClr val="000000"/>
                </a:outerShdw>
              </a:effectLst>
            </a:endParaRPr>
          </a:p>
          <a:p>
            <a:pPr marL="1085850" lvl="1" indent="-742950">
              <a:spcBef>
                <a:spcPts val="600"/>
              </a:spcBef>
              <a:buAutoNum type="alphaUcPeriod"/>
            </a:pPr>
            <a:endParaRPr lang="en-US" sz="3900" dirty="0">
              <a:solidFill>
                <a:srgbClr val="FFFF99"/>
              </a:solidFill>
              <a:effectLst>
                <a:outerShdw blurRad="38100" dist="38100" dir="2700000" algn="tl">
                  <a:srgbClr val="000000"/>
                </a:outerShdw>
              </a:effectLst>
            </a:endParaRPr>
          </a:p>
          <a:p>
            <a:pPr marL="457200" indent="-457200">
              <a:buFont typeface="+mj-lt"/>
              <a:buAutoNum type="romanUcPeriod"/>
            </a:pPr>
            <a:endParaRPr lang="en-US" b="1" dirty="0">
              <a:effectLst>
                <a:outerShdw blurRad="38100" dist="38100" dir="2700000" algn="tl">
                  <a:srgbClr val="000000"/>
                </a:outerShdw>
              </a:effectLst>
            </a:endParaRPr>
          </a:p>
        </p:txBody>
      </p:sp>
    </p:spTree>
    <p:extLst>
      <p:ext uri="{BB962C8B-B14F-4D97-AF65-F5344CB8AC3E}">
        <p14:creationId xmlns:p14="http://schemas.microsoft.com/office/powerpoint/2010/main" val="158339005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263537"/>
          </a:xfrm>
        </p:spPr>
        <p:txBody>
          <a:bodyPr>
            <a:noAutofit/>
          </a:bodyPr>
          <a:lstStyle/>
          <a:p>
            <a:pPr marL="458788" indent="-458788"/>
            <a:r>
              <a:rPr lang="en-US" sz="4000" b="1" dirty="0">
                <a:effectLst>
                  <a:outerShdw blurRad="38100" dist="38100" dir="2700000" algn="tl">
                    <a:srgbClr val="000000"/>
                  </a:outerShdw>
                </a:effectLst>
              </a:rPr>
              <a:t>Two Oracles Concerning the Servant The </a:t>
            </a:r>
            <a:r>
              <a:rPr lang="en-US" sz="4000" i="1" dirty="0">
                <a:effectLst>
                  <a:outerShdw blurRad="38100" dist="38100" dir="2700000" algn="tl">
                    <a:srgbClr val="000000"/>
                  </a:outerShdw>
                </a:effectLst>
              </a:rPr>
              <a:t>Second</a:t>
            </a:r>
            <a:r>
              <a:rPr lang="en-US" sz="4000" b="1" dirty="0">
                <a:effectLst>
                  <a:outerShdw blurRad="38100" dist="38100" dir="2700000" algn="tl">
                    <a:srgbClr val="000000"/>
                  </a:outerShdw>
                </a:effectLst>
              </a:rPr>
              <a:t> Oracle (49:8-13)</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86543" y="1733204"/>
            <a:ext cx="8441574" cy="5091546"/>
          </a:xfrm>
        </p:spPr>
        <p:txBody>
          <a:bodyPr>
            <a:normAutofit/>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49:8</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This is what the LORD says: “At the time I decide to show my favor, I will respond to you; in the day of deliverance I will help you; I will protect you and make you a covenant mediator for people, to rebuild the land and to reassign the desolate property.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9a</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You will say to the prisoners, ‘Come out,’ and to those who are in dark dungeons, ‘Emerge.’</a:t>
            </a:r>
          </a:p>
        </p:txBody>
      </p:sp>
    </p:spTree>
    <p:extLst>
      <p:ext uri="{BB962C8B-B14F-4D97-AF65-F5344CB8AC3E}">
        <p14:creationId xmlns:p14="http://schemas.microsoft.com/office/powerpoint/2010/main" val="42041203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209504"/>
          </a:xfrm>
        </p:spPr>
        <p:txBody>
          <a:bodyPr>
            <a:noAutofit/>
          </a:bodyPr>
          <a:lstStyle/>
          <a:p>
            <a:pPr marL="458788" indent="-458788"/>
            <a:r>
              <a:rPr lang="en-US" sz="4000" b="1" dirty="0">
                <a:effectLst>
                  <a:outerShdw blurRad="38100" dist="38100" dir="2700000" algn="tl">
                    <a:srgbClr val="000000"/>
                  </a:outerShdw>
                </a:effectLst>
              </a:rPr>
              <a:t>Two Oracles Concerning the Servant The </a:t>
            </a:r>
            <a:r>
              <a:rPr lang="en-US" sz="4000" i="1" dirty="0">
                <a:effectLst>
                  <a:outerShdw blurRad="38100" dist="38100" dir="2700000" algn="tl">
                    <a:srgbClr val="000000"/>
                  </a:outerShdw>
                </a:effectLst>
              </a:rPr>
              <a:t>Second</a:t>
            </a:r>
            <a:r>
              <a:rPr lang="en-US" sz="4000" b="1" dirty="0">
                <a:effectLst>
                  <a:outerShdw blurRad="38100" dist="38100" dir="2700000" algn="tl">
                    <a:srgbClr val="000000"/>
                  </a:outerShdw>
                </a:effectLst>
              </a:rPr>
              <a:t> Oracle (49:8-13)</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99012" y="1479666"/>
            <a:ext cx="8441574" cy="5378334"/>
          </a:xfrm>
        </p:spPr>
        <p:txBody>
          <a:bodyPr>
            <a:normAutofit/>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49:9b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They will graze beside the roads; on all the slopes they will find pasture.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10</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They will not be hungry or thirsty; the sun’s oppressive heat will not beat down on them, for one who has compassion on them will guide them; he will lead them to springs of water.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11</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will make all my mountains into a road; I will construct my roadways.”</a:t>
            </a:r>
          </a:p>
        </p:txBody>
      </p:sp>
    </p:spTree>
    <p:extLst>
      <p:ext uri="{BB962C8B-B14F-4D97-AF65-F5344CB8AC3E}">
        <p14:creationId xmlns:p14="http://schemas.microsoft.com/office/powerpoint/2010/main" val="20023418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246911"/>
          </a:xfrm>
        </p:spPr>
        <p:txBody>
          <a:bodyPr>
            <a:noAutofit/>
          </a:bodyPr>
          <a:lstStyle/>
          <a:p>
            <a:pPr marL="458788" indent="-458788"/>
            <a:r>
              <a:rPr lang="en-US" sz="4000" b="1" dirty="0">
                <a:effectLst>
                  <a:outerShdw blurRad="38100" dist="38100" dir="2700000" algn="tl">
                    <a:srgbClr val="000000"/>
                  </a:outerShdw>
                </a:effectLst>
              </a:rPr>
              <a:t>Two Oracles Concerning the Servant The </a:t>
            </a:r>
            <a:r>
              <a:rPr lang="en-US" sz="4000" i="1" dirty="0">
                <a:effectLst>
                  <a:outerShdw blurRad="38100" dist="38100" dir="2700000" algn="tl">
                    <a:srgbClr val="000000"/>
                  </a:outerShdw>
                </a:effectLst>
              </a:rPr>
              <a:t>Second</a:t>
            </a:r>
            <a:r>
              <a:rPr lang="en-US" sz="4000" b="1" dirty="0">
                <a:effectLst>
                  <a:outerShdw blurRad="38100" dist="38100" dir="2700000" algn="tl">
                    <a:srgbClr val="000000"/>
                  </a:outerShdw>
                </a:effectLst>
              </a:rPr>
              <a:t> Oracle (49:8-13)</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86543" y="1629295"/>
            <a:ext cx="8441574" cy="5195455"/>
          </a:xfrm>
        </p:spPr>
        <p:txBody>
          <a:bodyPr>
            <a:normAutofit/>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49:12</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Look, they come from far away! Look, some come from the north and west, and others from the land of </a:t>
            </a:r>
            <a:r>
              <a:rPr lang="en-US" sz="3600" b="0" i="1" u="none" strike="noStrike" baseline="0" dirty="0" err="1">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Sinim</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13</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Shout for joy, O sky! Rejoice, O earth! Let the mountains give a joyful shout! For the LORD consoles his people and shows compassion to the oppressed. </a:t>
            </a:r>
          </a:p>
        </p:txBody>
      </p:sp>
    </p:spTree>
    <p:extLst>
      <p:ext uri="{BB962C8B-B14F-4D97-AF65-F5344CB8AC3E}">
        <p14:creationId xmlns:p14="http://schemas.microsoft.com/office/powerpoint/2010/main" val="165867380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897773"/>
          </a:xfrm>
        </p:spPr>
        <p:txBody>
          <a:bodyPr>
            <a:noAutofit/>
          </a:bodyPr>
          <a:lstStyle/>
          <a:p>
            <a:r>
              <a:rPr lang="en-US" sz="4000" b="1" dirty="0">
                <a:effectLst>
                  <a:outerShdw blurRad="38100" dist="38100" dir="2700000" algn="tl">
                    <a:srgbClr val="000000"/>
                  </a:outerShdw>
                </a:effectLst>
              </a:rPr>
              <a:t>The Second Oracle (49:8-13)</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56667" y="947651"/>
            <a:ext cx="8822817" cy="5785658"/>
          </a:xfrm>
        </p:spPr>
        <p:txBody>
          <a:bodyPr>
            <a:normAutofit fontScale="85000" lnSpcReduction="10000"/>
          </a:bodyPr>
          <a:lstStyle/>
          <a:p>
            <a:r>
              <a:rPr lang="en-US" dirty="0">
                <a:effectLst>
                  <a:outerShdw blurRad="38100" dist="38100" dir="2700000" algn="tl">
                    <a:srgbClr val="000000"/>
                  </a:outerShdw>
                </a:effectLst>
              </a:rPr>
              <a:t>In this </a:t>
            </a:r>
            <a:r>
              <a:rPr lang="en-US" b="1" i="1" dirty="0">
                <a:effectLst>
                  <a:outerShdw blurRad="38100" dist="38100" dir="2700000" algn="tl">
                    <a:srgbClr val="000000"/>
                  </a:outerShdw>
                </a:effectLst>
              </a:rPr>
              <a:t>second</a:t>
            </a:r>
            <a:r>
              <a:rPr lang="en-US" dirty="0">
                <a:effectLst>
                  <a:outerShdw blurRad="38100" dist="38100" dir="2700000" algn="tl">
                    <a:srgbClr val="000000"/>
                  </a:outerShdw>
                </a:effectLst>
              </a:rPr>
              <a:t> oracle, which opens again with the familiar phrase “</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This is what the LORD says…</a:t>
            </a:r>
            <a:r>
              <a:rPr lang="en-US" dirty="0">
                <a:effectLst>
                  <a:outerShdw blurRad="38100" dist="38100" dir="2700000" algn="tl">
                    <a:srgbClr val="000000"/>
                  </a:outerShdw>
                </a:effectLst>
              </a:rPr>
              <a:t>”, the LORD assures the servant that his mission will be successfully accomplished </a:t>
            </a:r>
            <a:r>
              <a:rPr lang="en-US" b="1" i="1" dirty="0">
                <a:effectLst>
                  <a:outerShdw blurRad="38100" dist="38100" dir="2700000" algn="tl">
                    <a:srgbClr val="000000"/>
                  </a:outerShdw>
                </a:effectLst>
              </a:rPr>
              <a:t>with divine assistance</a:t>
            </a:r>
            <a:r>
              <a:rPr lang="en-US" dirty="0">
                <a:effectLst>
                  <a:outerShdw blurRad="38100" dist="38100" dir="2700000" algn="tl">
                    <a:srgbClr val="000000"/>
                  </a:outerShdw>
                </a:effectLst>
              </a:rPr>
              <a:t>: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will help you… I will protect you</a:t>
            </a:r>
            <a:r>
              <a:rPr lang="en-US" dirty="0">
                <a:effectLst>
                  <a:outerShdw blurRad="38100" dist="38100" dir="2700000" algn="tl">
                    <a:srgbClr val="000000"/>
                  </a:outerShdw>
                </a:effectLst>
              </a:rPr>
              <a:t>” (49:8).</a:t>
            </a:r>
            <a:r>
              <a:rPr lang="en-US" sz="3200" baseline="30000" dirty="0">
                <a:solidFill>
                  <a:prstClr val="white"/>
                </a:solidFill>
                <a:effectLst>
                  <a:outerShdw blurRad="38100" dist="38100" dir="2700000" algn="tl">
                    <a:srgbClr val="000000"/>
                  </a:outerShdw>
                </a:effectLst>
              </a:rPr>
              <a:t> </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This future time when the LORD will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protect</a:t>
            </a:r>
            <a:r>
              <a:rPr lang="en-US" dirty="0">
                <a:effectLst>
                  <a:outerShdw blurRad="38100" dist="38100" dir="2700000" algn="tl">
                    <a:srgbClr val="000000"/>
                  </a:outerShdw>
                </a:effectLst>
              </a:rPr>
              <a:t>” the servant and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help</a:t>
            </a:r>
            <a:r>
              <a:rPr lang="en-US" dirty="0">
                <a:effectLst>
                  <a:outerShdw blurRad="38100" dist="38100" dir="2700000" algn="tl">
                    <a:srgbClr val="000000"/>
                  </a:outerShdw>
                </a:effectLst>
              </a:rPr>
              <a:t>” him accomplish his mission is referred to here as a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time</a:t>
            </a:r>
            <a:r>
              <a:rPr lang="en-US" dirty="0">
                <a:effectLst>
                  <a:outerShdw blurRad="38100" dist="38100" dir="2700000" algn="tl">
                    <a:srgbClr val="000000"/>
                  </a:outerShdw>
                </a:effectLst>
              </a:rPr>
              <a:t>” when the LORD  will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show [his] favor</a:t>
            </a:r>
            <a:r>
              <a:rPr lang="en-US" dirty="0">
                <a:effectLst>
                  <a:outerShdw blurRad="38100" dist="38100" dir="2700000" algn="tl">
                    <a:srgbClr val="000000"/>
                  </a:outerShdw>
                </a:effectLst>
              </a:rPr>
              <a:t>” (49:8).</a:t>
            </a:r>
          </a:p>
          <a:p>
            <a:r>
              <a:rPr lang="en-US" dirty="0">
                <a:effectLst>
                  <a:outerShdw blurRad="38100" dist="38100" dir="2700000" algn="tl">
                    <a:srgbClr val="000000"/>
                  </a:outerShdw>
                </a:effectLst>
              </a:rPr>
              <a:t>This future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time</a:t>
            </a:r>
            <a:r>
              <a:rPr lang="en-US" dirty="0">
                <a:effectLst>
                  <a:outerShdw blurRad="38100" dist="38100" dir="2700000" algn="tl">
                    <a:srgbClr val="000000"/>
                  </a:outerShdw>
                </a:effectLst>
              </a:rPr>
              <a:t>” of the LORD’s favor is </a:t>
            </a:r>
            <a:r>
              <a:rPr lang="en-US" b="1" dirty="0">
                <a:effectLst>
                  <a:outerShdw blurRad="38100" dist="38100" dir="2700000" algn="tl">
                    <a:srgbClr val="000000"/>
                  </a:outerShdw>
                </a:effectLst>
              </a:rPr>
              <a:t>further</a:t>
            </a:r>
            <a:r>
              <a:rPr lang="en-US" dirty="0">
                <a:effectLst>
                  <a:outerShdw blurRad="38100" dist="38100" dir="2700000" algn="tl">
                    <a:srgbClr val="000000"/>
                  </a:outerShdw>
                </a:effectLst>
              </a:rPr>
              <a:t> described here as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day of deliverance</a:t>
            </a:r>
            <a:r>
              <a:rPr lang="en-US" dirty="0">
                <a:effectLst>
                  <a:outerShdw blurRad="38100" dist="38100" dir="2700000" algn="tl">
                    <a:srgbClr val="000000"/>
                  </a:outerShdw>
                </a:effectLst>
              </a:rPr>
              <a:t>” which could </a:t>
            </a:r>
            <a:r>
              <a:rPr lang="en-US" b="1" i="1" dirty="0">
                <a:effectLst>
                  <a:outerShdw blurRad="38100" dist="38100" dir="2700000" algn="tl">
                    <a:srgbClr val="000000"/>
                  </a:outerShdw>
                </a:effectLst>
              </a:rPr>
              <a:t>also</a:t>
            </a:r>
            <a:r>
              <a:rPr lang="en-US" dirty="0">
                <a:effectLst>
                  <a:outerShdw blurRad="38100" dist="38100" dir="2700000" algn="tl">
                    <a:srgbClr val="000000"/>
                  </a:outerShdw>
                </a:effectLst>
              </a:rPr>
              <a:t> be translated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day of salvation</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During this time of the LORD’s favor, this day of salvation, we are told that the servant will, among other things:</a:t>
            </a:r>
          </a:p>
          <a:p>
            <a:pPr lvl="1"/>
            <a:r>
              <a:rPr lang="en-US" dirty="0">
                <a:effectLst>
                  <a:outerShdw blurRad="38100" dist="38100" dir="2700000" algn="tl">
                    <a:srgbClr val="000000"/>
                  </a:outerShdw>
                </a:effectLst>
              </a:rPr>
              <a:t>“</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rebuild the land and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reassign the desolate property</a:t>
            </a:r>
            <a:r>
              <a:rPr lang="en-US" dirty="0">
                <a:effectLst>
                  <a:outerShdw blurRad="38100" dist="38100" dir="2700000" algn="tl">
                    <a:srgbClr val="000000"/>
                  </a:outerShdw>
                </a:effectLst>
              </a:rPr>
              <a:t>” (49:8)</a:t>
            </a:r>
          </a:p>
          <a:p>
            <a:pPr lvl="1"/>
            <a:r>
              <a:rPr lang="en-US" dirty="0">
                <a:effectLst>
                  <a:outerShdw blurRad="38100" dist="38100" dir="2700000" algn="tl">
                    <a:srgbClr val="000000"/>
                  </a:outerShdw>
                </a:effectLst>
              </a:rPr>
              <a:t>“</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say to the prisoners, ‘Come out’ </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and to those who are in dark dungeons, ‘Emerge.’</a:t>
            </a:r>
            <a:r>
              <a:rPr lang="en-US" dirty="0">
                <a:effectLst>
                  <a:outerShdw blurRad="38100" dist="38100" dir="2700000" algn="tl">
                    <a:srgbClr val="000000"/>
                  </a:outerShdw>
                </a:effectLst>
              </a:rPr>
              <a:t>” (49:9a)</a:t>
            </a:r>
          </a:p>
          <a:p>
            <a:endParaRPr lang="en-US" dirty="0">
              <a:effectLst>
                <a:outerShdw blurRad="38100" dist="38100" dir="2700000" algn="tl">
                  <a:srgbClr val="000000"/>
                </a:outerShdw>
              </a:effectLst>
            </a:endParaRPr>
          </a:p>
        </p:txBody>
      </p:sp>
    </p:spTree>
    <p:extLst>
      <p:ext uri="{BB962C8B-B14F-4D97-AF65-F5344CB8AC3E}">
        <p14:creationId xmlns:p14="http://schemas.microsoft.com/office/powerpoint/2010/main" val="373912438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897773"/>
          </a:xfrm>
        </p:spPr>
        <p:txBody>
          <a:bodyPr>
            <a:noAutofit/>
          </a:bodyPr>
          <a:lstStyle/>
          <a:p>
            <a:r>
              <a:rPr lang="en-US" sz="4000" b="1" dirty="0">
                <a:effectLst>
                  <a:outerShdw blurRad="38100" dist="38100" dir="2700000" algn="tl">
                    <a:srgbClr val="000000"/>
                  </a:outerShdw>
                </a:effectLst>
              </a:rPr>
              <a:t>The Second Oracle (49:8-13)</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95596" y="802178"/>
            <a:ext cx="9006839" cy="6055819"/>
          </a:xfrm>
        </p:spPr>
        <p:txBody>
          <a:bodyPr>
            <a:normAutofit fontScale="85000" lnSpcReduction="20000"/>
          </a:bodyPr>
          <a:lstStyle/>
          <a:p>
            <a:r>
              <a:rPr lang="en-US" dirty="0">
                <a:effectLst>
                  <a:outerShdw blurRad="38100" dist="38100" dir="2700000" algn="tl">
                    <a:srgbClr val="000000"/>
                  </a:outerShdw>
                </a:effectLst>
              </a:rPr>
              <a:t>I believe this same future time period is described </a:t>
            </a:r>
            <a:r>
              <a:rPr lang="en-US" b="1" i="1" dirty="0">
                <a:effectLst>
                  <a:outerShdw blurRad="38100" dist="38100" dir="2700000" algn="tl">
                    <a:srgbClr val="000000"/>
                  </a:outerShdw>
                </a:effectLst>
              </a:rPr>
              <a:t>again</a:t>
            </a:r>
            <a:r>
              <a:rPr lang="en-US" dirty="0">
                <a:effectLst>
                  <a:outerShdw blurRad="38100" dist="38100" dir="2700000" algn="tl">
                    <a:srgbClr val="000000"/>
                  </a:outerShdw>
                </a:effectLst>
              </a:rPr>
              <a:t> a little </a:t>
            </a:r>
            <a:r>
              <a:rPr lang="en-US" b="1" i="1" dirty="0">
                <a:effectLst>
                  <a:outerShdw blurRad="38100" dist="38100" dir="2700000" algn="tl">
                    <a:srgbClr val="000000"/>
                  </a:outerShdw>
                </a:effectLst>
              </a:rPr>
              <a:t>later</a:t>
            </a:r>
            <a:r>
              <a:rPr lang="en-US" dirty="0">
                <a:effectLst>
                  <a:outerShdw blurRad="38100" dist="38100" dir="2700000" algn="tl">
                    <a:srgbClr val="000000"/>
                  </a:outerShdw>
                </a:effectLst>
              </a:rPr>
              <a:t> in the book of Isaiah where we see much of the same wording that we saw in Isaiah 49:8-9 (with some minor differences):</a:t>
            </a:r>
          </a:p>
          <a:p>
            <a:pPr lvl="1"/>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LORD has… commissioned me [i.e. the servant] to… decree the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release of captives</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and the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freeing of prisoners</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to announce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 year when the LORD will show his favor</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t>
            </a:r>
            <a:r>
              <a:rPr lang="en-US" dirty="0">
                <a:effectLst>
                  <a:outerShdw blurRad="38100" dist="38100" dir="2700000" algn="tl">
                    <a:srgbClr val="000000"/>
                  </a:outerShdw>
                </a:effectLst>
              </a:rPr>
              <a:t> (Isaiah 61:1-2)</a:t>
            </a:r>
          </a:p>
          <a:p>
            <a:r>
              <a:rPr lang="en-US" dirty="0">
                <a:effectLst>
                  <a:outerShdw blurRad="38100" dist="38100" dir="2700000" algn="tl">
                    <a:srgbClr val="000000"/>
                  </a:outerShdw>
                </a:effectLst>
              </a:rPr>
              <a:t>This future time being prophesied by these two texts in Isaiah was also </a:t>
            </a:r>
            <a:r>
              <a:rPr lang="en-US" b="1" i="1" dirty="0">
                <a:effectLst>
                  <a:outerShdw blurRad="38100" dist="38100" dir="2700000" algn="tl">
                    <a:srgbClr val="000000"/>
                  </a:outerShdw>
                </a:effectLst>
              </a:rPr>
              <a:t>foreshadowed</a:t>
            </a:r>
            <a:r>
              <a:rPr lang="en-US" dirty="0">
                <a:effectLst>
                  <a:outerShdw blurRad="38100" dist="38100" dir="2700000" algn="tl">
                    <a:srgbClr val="000000"/>
                  </a:outerShdw>
                </a:effectLst>
              </a:rPr>
              <a:t> in the Law by the “</a:t>
            </a:r>
            <a:r>
              <a:rPr lang="en-US" sz="2800"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Year</a:t>
            </a:r>
            <a:r>
              <a:rPr lang="en-US" sz="28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of Jubilee</a:t>
            </a:r>
            <a:r>
              <a:rPr lang="en-US" dirty="0">
                <a:effectLst>
                  <a:outerShdw blurRad="38100" dist="38100" dir="2700000" algn="tl">
                    <a:srgbClr val="000000"/>
                  </a:outerShdw>
                </a:effectLst>
              </a:rPr>
              <a:t>” (Lev 25:8ff.) – that time every 50 years when the slaves in the nation of Israel were freed, and inheritances restored to the rightful tenants under God’s ownership.</a:t>
            </a:r>
          </a:p>
          <a:p>
            <a:r>
              <a:rPr lang="en-US" dirty="0">
                <a:effectLst>
                  <a:outerShdw blurRad="38100" dist="38100" dir="2700000" algn="tl">
                    <a:srgbClr val="000000"/>
                  </a:outerShdw>
                </a:effectLst>
              </a:rPr>
              <a:t>So when is this future time (or year) of the LORD’s favor, this day of salvation, this year of jubilee?</a:t>
            </a:r>
          </a:p>
          <a:p>
            <a:r>
              <a:rPr lang="en-US" dirty="0">
                <a:effectLst>
                  <a:outerShdw blurRad="38100" dist="38100" dir="2700000" algn="tl">
                    <a:srgbClr val="000000"/>
                  </a:outerShdw>
                </a:effectLst>
              </a:rPr>
              <a:t>Well, at one level, in the immediate context of Isaiah, it would be referring to that future time when the Israelites were freed from Babylonian exile and restored to their land in Palestine.</a:t>
            </a:r>
          </a:p>
          <a:p>
            <a:r>
              <a:rPr lang="en-US" dirty="0">
                <a:effectLst>
                  <a:outerShdw blurRad="38100" dist="38100" dir="2700000" algn="tl">
                    <a:srgbClr val="000000"/>
                  </a:outerShdw>
                </a:effectLst>
              </a:rPr>
              <a:t>But we have at least two New Testament passages that give us the </a:t>
            </a:r>
            <a:r>
              <a:rPr lang="en-US" b="1" i="1" dirty="0">
                <a:effectLst>
                  <a:outerShdw blurRad="38100" dist="38100" dir="2700000" algn="tl">
                    <a:srgbClr val="000000"/>
                  </a:outerShdw>
                </a:effectLst>
              </a:rPr>
              <a:t>ultimate</a:t>
            </a:r>
            <a:r>
              <a:rPr lang="en-US" dirty="0">
                <a:effectLst>
                  <a:outerShdw blurRad="38100" dist="38100" dir="2700000" algn="tl">
                    <a:srgbClr val="000000"/>
                  </a:outerShdw>
                </a:effectLst>
              </a:rPr>
              <a:t> fulfillment of this day of the LORD’s favor.</a:t>
            </a:r>
          </a:p>
          <a:p>
            <a:endParaRPr lang="en-US" dirty="0">
              <a:effectLst>
                <a:outerShdw blurRad="38100" dist="38100" dir="2700000" algn="tl">
                  <a:srgbClr val="000000"/>
                </a:outerShdw>
              </a:effectLst>
            </a:endParaRPr>
          </a:p>
          <a:p>
            <a:endParaRPr lang="en-US" dirty="0">
              <a:effectLst>
                <a:outerShdw blurRad="38100" dist="38100" dir="2700000" algn="tl">
                  <a:srgbClr val="000000"/>
                </a:outerShdw>
              </a:effectLst>
            </a:endParaRPr>
          </a:p>
        </p:txBody>
      </p:sp>
    </p:spTree>
    <p:extLst>
      <p:ext uri="{BB962C8B-B14F-4D97-AF65-F5344CB8AC3E}">
        <p14:creationId xmlns:p14="http://schemas.microsoft.com/office/powerpoint/2010/main" val="139986315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897773"/>
          </a:xfrm>
        </p:spPr>
        <p:txBody>
          <a:bodyPr>
            <a:noAutofit/>
          </a:bodyPr>
          <a:lstStyle/>
          <a:p>
            <a:r>
              <a:rPr lang="en-US" sz="4000" b="1" dirty="0">
                <a:effectLst>
                  <a:outerShdw blurRad="38100" dist="38100" dir="2700000" algn="tl">
                    <a:srgbClr val="000000"/>
                  </a:outerShdw>
                </a:effectLst>
              </a:rPr>
              <a:t>The Second Oracle (49:8-13)</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56667" y="739834"/>
            <a:ext cx="8822817" cy="6118164"/>
          </a:xfrm>
        </p:spPr>
        <p:txBody>
          <a:bodyPr>
            <a:normAutofit fontScale="92500" lnSpcReduction="20000"/>
          </a:bodyPr>
          <a:lstStyle/>
          <a:p>
            <a:r>
              <a:rPr lang="en-US" dirty="0">
                <a:effectLst>
                  <a:outerShdw blurRad="38100" dist="38100" dir="2700000" algn="tl">
                    <a:srgbClr val="000000"/>
                  </a:outerShdw>
                </a:effectLst>
              </a:rPr>
              <a:t>In Luke 4 we see where Jesus reads this very text from Isaiah 61:1-2. Notice what </a:t>
            </a:r>
            <a:r>
              <a:rPr lang="en-US" b="1" i="1" dirty="0">
                <a:effectLst>
                  <a:outerShdw blurRad="38100" dist="38100" dir="2700000" algn="tl">
                    <a:srgbClr val="000000"/>
                  </a:outerShdw>
                </a:effectLst>
              </a:rPr>
              <a:t>he</a:t>
            </a:r>
            <a:r>
              <a:rPr lang="en-US" dirty="0">
                <a:effectLst>
                  <a:outerShdw blurRad="38100" dist="38100" dir="2700000" algn="tl">
                    <a:srgbClr val="000000"/>
                  </a:outerShdw>
                </a:effectLst>
              </a:rPr>
              <a:t> says about it:</a:t>
            </a:r>
          </a:p>
          <a:p>
            <a:pPr lvl="1"/>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Now Jesus came to Nazareth, where he had been brought up, and went into the synagogue on the Sabbath day, as was his custom. He stood up to read, and the scroll of the prophet Isaiah was given to him. He unrolled the scroll and found the place where it was written</a:t>
            </a:r>
            <a:r>
              <a:rPr lang="en-US" i="1" dirty="0">
                <a:solidFill>
                  <a:schemeClr val="accent1">
                    <a:lumMod val="20000"/>
                    <a:lumOff val="8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dirty="0">
                <a:effectLst>
                  <a:outerShdw blurRad="38100" dist="38100" dir="2700000" algn="tl">
                    <a:srgbClr val="000000"/>
                  </a:outerShdw>
                </a:effectLst>
                <a:ea typeface="Cambria" panose="02040503050406030204" pitchFamily="18" charset="0"/>
              </a:rPr>
              <a:t>[in Isaiah 61:1-2]</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t>
            </a:r>
          </a:p>
          <a:p>
            <a:pPr lvl="2"/>
            <a:r>
              <a:rPr lang="en-US" sz="28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The Spirit of the Lord is upon me, because he has anointed me to proclaim good news to the poor. </a:t>
            </a:r>
            <a:r>
              <a:rPr lang="en-US" sz="280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He has sent me to proclaim release to the captives </a:t>
            </a:r>
            <a:r>
              <a:rPr lang="en-US" sz="28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and the regaining of sight to the blind, </a:t>
            </a:r>
            <a:r>
              <a:rPr lang="en-US" sz="280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to set free those who are oppressed, to proclaim the year of the Lord's favor</a:t>
            </a:r>
            <a:r>
              <a:rPr lang="en-US" sz="28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a:t>
            </a:r>
            <a:endParaRPr lang="en-US" sz="2800"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lvl="1"/>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Then he rolled up the scroll, gave it back to the attendant, and sat down. The eyes of everyone in the synagogue were fixed on him. Then he began to tell them,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Today this scripture has been fulfilled even as you heard it being read.</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dirty="0">
                <a:effectLst>
                  <a:outerShdw blurRad="38100" dist="38100" dir="2700000" algn="tl">
                    <a:srgbClr val="000000"/>
                  </a:outerShdw>
                </a:effectLst>
              </a:rPr>
              <a:t>(Luke 4:16-21) </a:t>
            </a:r>
          </a:p>
          <a:p>
            <a:r>
              <a:rPr lang="en-US" dirty="0">
                <a:effectLst>
                  <a:outerShdw blurRad="38100" dist="38100" dir="2700000" algn="tl">
                    <a:srgbClr val="000000"/>
                  </a:outerShdw>
                </a:effectLst>
              </a:rPr>
              <a:t>So according to Jesus, Isaiah 61:1-2, which is an </a:t>
            </a:r>
            <a:r>
              <a:rPr lang="en-US" b="1" i="1" dirty="0">
                <a:effectLst>
                  <a:outerShdw blurRad="38100" dist="38100" dir="2700000" algn="tl">
                    <a:srgbClr val="000000"/>
                  </a:outerShdw>
                </a:effectLst>
              </a:rPr>
              <a:t>echo</a:t>
            </a:r>
            <a:r>
              <a:rPr lang="en-US" dirty="0">
                <a:effectLst>
                  <a:outerShdw blurRad="38100" dist="38100" dir="2700000" algn="tl">
                    <a:srgbClr val="000000"/>
                  </a:outerShdw>
                </a:effectLst>
              </a:rPr>
              <a:t> of Isaiah 49:8-9, was fulfilled during his earthly ministry.</a:t>
            </a:r>
          </a:p>
          <a:p>
            <a:endParaRPr lang="en-US" dirty="0">
              <a:effectLst>
                <a:outerShdw blurRad="38100" dist="38100" dir="2700000" algn="tl">
                  <a:srgbClr val="000000"/>
                </a:outerShdw>
              </a:effectLst>
            </a:endParaRPr>
          </a:p>
          <a:p>
            <a:endParaRPr lang="en-US" dirty="0">
              <a:effectLst>
                <a:outerShdw blurRad="38100" dist="38100" dir="2700000" algn="tl">
                  <a:srgbClr val="000000"/>
                </a:outerShdw>
              </a:effectLst>
            </a:endParaRPr>
          </a:p>
        </p:txBody>
      </p:sp>
    </p:spTree>
    <p:extLst>
      <p:ext uri="{BB962C8B-B14F-4D97-AF65-F5344CB8AC3E}">
        <p14:creationId xmlns:p14="http://schemas.microsoft.com/office/powerpoint/2010/main" val="266590551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897773"/>
          </a:xfrm>
        </p:spPr>
        <p:txBody>
          <a:bodyPr>
            <a:noAutofit/>
          </a:bodyPr>
          <a:lstStyle/>
          <a:p>
            <a:r>
              <a:rPr lang="en-US" sz="4000" b="1" dirty="0">
                <a:effectLst>
                  <a:outerShdw blurRad="38100" dist="38100" dir="2700000" algn="tl">
                    <a:srgbClr val="000000"/>
                  </a:outerShdw>
                </a:effectLst>
              </a:rPr>
              <a:t>The Second Oracle (49:8-13)</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56667" y="947651"/>
            <a:ext cx="8822817" cy="5810596"/>
          </a:xfrm>
        </p:spPr>
        <p:txBody>
          <a:bodyPr>
            <a:normAutofit fontScale="92500" lnSpcReduction="20000"/>
          </a:bodyPr>
          <a:lstStyle/>
          <a:p>
            <a:r>
              <a:rPr lang="en-US" dirty="0">
                <a:effectLst>
                  <a:outerShdw blurRad="38100" dist="38100" dir="2700000" algn="tl">
                    <a:srgbClr val="000000"/>
                  </a:outerShdw>
                </a:effectLst>
              </a:rPr>
              <a:t>Likewise, in 2 Cor 6:2 the Apostle Paul quotes a significant portion of Isaiah 49:8, almost verbatim, and goes on to interpret the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day of deliverance</a:t>
            </a:r>
            <a:r>
              <a:rPr lang="en-US" dirty="0">
                <a:effectLst>
                  <a:outerShdw blurRad="38100" dist="38100" dir="2700000" algn="tl">
                    <a:srgbClr val="000000"/>
                  </a:outerShdw>
                </a:effectLst>
              </a:rPr>
              <a:t>” or “</a:t>
            </a:r>
            <a:r>
              <a:rPr lang="en-US" sz="3200" b="0"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day of salvation</a:t>
            </a:r>
            <a:r>
              <a:rPr lang="en-US" dirty="0">
                <a:effectLst>
                  <a:outerShdw blurRad="38100" dist="38100" dir="2700000" algn="tl">
                    <a:srgbClr val="000000"/>
                  </a:outerShdw>
                </a:effectLst>
              </a:rPr>
              <a:t>” spoken of there as the New Testament age in which he was living:</a:t>
            </a:r>
          </a:p>
          <a:p>
            <a:pPr lvl="1"/>
            <a:r>
              <a:rPr lang="en-US"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Look, </a:t>
            </a:r>
            <a:r>
              <a:rPr lang="en-US"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now</a:t>
            </a:r>
            <a:r>
              <a:rPr lang="en-US"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is the acceptable time; look, </a:t>
            </a:r>
            <a:r>
              <a:rPr lang="en-US"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now</a:t>
            </a:r>
            <a:r>
              <a:rPr lang="en-US"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is the day of salvation! </a:t>
            </a:r>
            <a:r>
              <a:rPr lang="en-US" b="0" dirty="0">
                <a:effectLst>
                  <a:outerShdw blurRad="38100" dist="38100" dir="2700000" algn="tl">
                    <a:srgbClr val="000000"/>
                  </a:outerShdw>
                </a:effectLst>
                <a:ea typeface="Cambria" panose="02040503050406030204" pitchFamily="18" charset="0"/>
              </a:rPr>
              <a:t>(2 Cor 6:2b)</a:t>
            </a:r>
          </a:p>
          <a:p>
            <a:r>
              <a:rPr lang="en-US" dirty="0">
                <a:effectLst>
                  <a:outerShdw blurRad="38100" dist="38100" dir="2700000" algn="tl">
                    <a:srgbClr val="000000"/>
                  </a:outerShdw>
                </a:effectLst>
              </a:rPr>
              <a:t>As we continue to work our way through this oracle we will see many descriptions given of what the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dirty="0">
                <a:effectLst>
                  <a:outerShdw blurRad="38100" dist="38100" dir="2700000" algn="tl">
                    <a:srgbClr val="000000"/>
                  </a:outerShdw>
                </a:effectLst>
              </a:rPr>
              <a:t>” will do for the nation of Israel on the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day of deliverance</a:t>
            </a:r>
            <a:r>
              <a:rPr lang="en-US" dirty="0">
                <a:effectLst>
                  <a:outerShdw blurRad="38100" dist="38100" dir="2700000" algn="tl">
                    <a:srgbClr val="000000"/>
                  </a:outerShdw>
                </a:effectLst>
              </a:rPr>
              <a:t>” when he delivers them from the Babylonian captivity.</a:t>
            </a:r>
          </a:p>
          <a:p>
            <a:r>
              <a:rPr lang="en-US" dirty="0">
                <a:effectLst>
                  <a:outerShdw blurRad="38100" dist="38100" dir="2700000" algn="tl">
                    <a:srgbClr val="000000"/>
                  </a:outerShdw>
                </a:effectLst>
              </a:rPr>
              <a:t>But just as we saw in the </a:t>
            </a:r>
            <a:r>
              <a:rPr lang="en-US" b="1" i="1" dirty="0">
                <a:effectLst>
                  <a:outerShdw blurRad="38100" dist="38100" dir="2700000" algn="tl">
                    <a:srgbClr val="000000"/>
                  </a:outerShdw>
                </a:effectLst>
              </a:rPr>
              <a:t>first</a:t>
            </a:r>
            <a:r>
              <a:rPr lang="en-US" dirty="0">
                <a:effectLst>
                  <a:outerShdw blurRad="38100" dist="38100" dir="2700000" algn="tl">
                    <a:srgbClr val="000000"/>
                  </a:outerShdw>
                </a:effectLst>
              </a:rPr>
              <a:t> portion of this text, the physical descriptions given in this section are </a:t>
            </a:r>
            <a:r>
              <a:rPr lang="en-US" b="1" i="1" dirty="0">
                <a:effectLst>
                  <a:outerShdw blurRad="38100" dist="38100" dir="2700000" algn="tl">
                    <a:srgbClr val="000000"/>
                  </a:outerShdw>
                </a:effectLst>
              </a:rPr>
              <a:t>ultimately</a:t>
            </a:r>
            <a:r>
              <a:rPr lang="en-US" dirty="0">
                <a:effectLst>
                  <a:outerShdw blurRad="38100" dist="38100" dir="2700000" algn="tl">
                    <a:srgbClr val="000000"/>
                  </a:outerShdw>
                </a:effectLst>
              </a:rPr>
              <a:t> fulfilled </a:t>
            </a:r>
            <a:r>
              <a:rPr lang="en-US" b="1" i="1" dirty="0">
                <a:effectLst>
                  <a:outerShdw blurRad="38100" dist="38100" dir="2700000" algn="tl">
                    <a:srgbClr val="000000"/>
                  </a:outerShdw>
                </a:effectLst>
              </a:rPr>
              <a:t>spiritually</a:t>
            </a:r>
            <a:r>
              <a:rPr lang="en-US" dirty="0">
                <a:effectLst>
                  <a:outerShdw blurRad="38100" dist="38100" dir="2700000" algn="tl">
                    <a:srgbClr val="000000"/>
                  </a:outerShdw>
                </a:effectLst>
              </a:rPr>
              <a:t> by what the servant will do in delivering Israel </a:t>
            </a:r>
            <a:r>
              <a:rPr lang="en-US" b="1" i="1" dirty="0">
                <a:effectLst>
                  <a:outerShdw blurRad="38100" dist="38100" dir="2700000" algn="tl">
                    <a:srgbClr val="000000"/>
                  </a:outerShdw>
                </a:effectLst>
              </a:rPr>
              <a:t>and the nations </a:t>
            </a:r>
            <a:r>
              <a:rPr lang="en-US" dirty="0">
                <a:effectLst>
                  <a:outerShdw blurRad="38100" dist="38100" dir="2700000" algn="tl">
                    <a:srgbClr val="000000"/>
                  </a:outerShdw>
                </a:effectLst>
              </a:rPr>
              <a:t>from their bondage to sin.</a:t>
            </a:r>
          </a:p>
          <a:p>
            <a:endParaRPr lang="en-US" dirty="0">
              <a:effectLst>
                <a:outerShdw blurRad="38100" dist="38100" dir="2700000" algn="tl">
                  <a:srgbClr val="000000"/>
                </a:outerShdw>
              </a:effectLst>
            </a:endParaRPr>
          </a:p>
          <a:p>
            <a:endParaRPr lang="en-US" dirty="0">
              <a:effectLst>
                <a:outerShdw blurRad="38100" dist="38100" dir="2700000" algn="tl">
                  <a:srgbClr val="000000"/>
                </a:outerShdw>
              </a:effectLst>
            </a:endParaRPr>
          </a:p>
          <a:p>
            <a:endParaRPr lang="en-US" dirty="0">
              <a:effectLst>
                <a:outerShdw blurRad="38100" dist="38100" dir="2700000" algn="tl">
                  <a:srgbClr val="000000"/>
                </a:outerShdw>
              </a:effectLst>
            </a:endParaRPr>
          </a:p>
        </p:txBody>
      </p:sp>
    </p:spTree>
    <p:extLst>
      <p:ext uri="{BB962C8B-B14F-4D97-AF65-F5344CB8AC3E}">
        <p14:creationId xmlns:p14="http://schemas.microsoft.com/office/powerpoint/2010/main" val="329688931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188719"/>
          </a:xfrm>
        </p:spPr>
        <p:txBody>
          <a:bodyPr>
            <a:noAutofit/>
          </a:bodyPr>
          <a:lstStyle/>
          <a:p>
            <a:r>
              <a:rPr lang="en-US" sz="4400" dirty="0">
                <a:effectLst>
                  <a:outerShdw blurRad="38100" dist="38100" dir="2700000" algn="tl">
                    <a:srgbClr val="000000"/>
                  </a:outerShdw>
                </a:effectLst>
              </a:rPr>
              <a:t>Next Time</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4" y="1284315"/>
            <a:ext cx="8525487" cy="5353398"/>
          </a:xfrm>
        </p:spPr>
        <p:txBody>
          <a:bodyPr>
            <a:normAutofit fontScale="92500" lnSpcReduction="20000"/>
          </a:bodyPr>
          <a:lstStyle/>
          <a:p>
            <a:pPr marL="0" indent="0">
              <a:buNone/>
            </a:pPr>
            <a:r>
              <a:rPr lang="en-US" sz="3600" dirty="0">
                <a:effectLst>
                  <a:outerShdw blurRad="38100" dist="38100" dir="2700000" algn="tl">
                    <a:srgbClr val="000000"/>
                  </a:outerShdw>
                </a:effectLst>
              </a:rPr>
              <a:t>I plan for us to </a:t>
            </a:r>
            <a:r>
              <a:rPr lang="en-US" sz="3600" b="1" i="1" dirty="0">
                <a:effectLst>
                  <a:outerShdw blurRad="38100" dist="38100" dir="2700000" algn="tl">
                    <a:srgbClr val="000000"/>
                  </a:outerShdw>
                </a:effectLst>
              </a:rPr>
              <a:t>continue</a:t>
            </a:r>
            <a:r>
              <a:rPr lang="en-US" sz="3600" dirty="0">
                <a:effectLst>
                  <a:outerShdw blurRad="38100" dist="38100" dir="2700000" algn="tl">
                    <a:srgbClr val="000000"/>
                  </a:outerShdw>
                </a:effectLst>
              </a:rPr>
              <a:t> working our way through “</a:t>
            </a:r>
            <a:r>
              <a:rPr lang="en-US" sz="3600" b="1" dirty="0">
                <a:effectLst>
                  <a:outerShdw blurRad="38100" dist="38100" dir="2700000" algn="tl">
                    <a:srgbClr val="000000"/>
                  </a:outerShdw>
                </a:effectLst>
              </a:rPr>
              <a:t>The Mission of the LORD’s Servant</a:t>
            </a:r>
            <a:r>
              <a:rPr lang="en-US" sz="3600" dirty="0">
                <a:effectLst>
                  <a:outerShdw blurRad="38100" dist="38100" dir="2700000" algn="tl">
                    <a:srgbClr val="000000"/>
                  </a:outerShdw>
                </a:effectLst>
              </a:rPr>
              <a:t>” in </a:t>
            </a:r>
            <a:r>
              <a:rPr lang="en-US" sz="3600" dirty="0">
                <a:solidFill>
                  <a:srgbClr val="FFFF99"/>
                </a:solidFill>
                <a:effectLst>
                  <a:outerShdw blurRad="38100" dist="38100" dir="2700000" algn="tl">
                    <a:srgbClr val="000000"/>
                  </a:outerShdw>
                </a:effectLst>
              </a:rPr>
              <a:t>Isaiah 49:1-13</a:t>
            </a:r>
            <a:r>
              <a:rPr lang="en-US" sz="3600" dirty="0">
                <a:effectLst>
                  <a:outerShdw blurRad="38100" dist="38100" dir="2700000" algn="tl">
                    <a:srgbClr val="000000"/>
                  </a:outerShdw>
                </a:effectLst>
              </a:rPr>
              <a:t>, picking up where we left off in 49:8. </a:t>
            </a:r>
          </a:p>
          <a:p>
            <a:pPr marL="0" indent="0">
              <a:buNone/>
            </a:pPr>
            <a:endParaRPr lang="en-US" sz="3600" dirty="0">
              <a:effectLst>
                <a:outerShdw blurRad="38100" dist="38100" dir="2700000" algn="tl">
                  <a:srgbClr val="000000"/>
                </a:outerShdw>
              </a:effectLst>
            </a:endParaRPr>
          </a:p>
          <a:p>
            <a:pPr marL="0" indent="0">
              <a:buNone/>
            </a:pPr>
            <a:r>
              <a:rPr lang="en-US" sz="3600" dirty="0">
                <a:effectLst>
                  <a:outerShdw blurRad="38100" dist="38100" dir="2700000" algn="tl">
                    <a:srgbClr val="000000"/>
                  </a:outerShdw>
                </a:effectLst>
              </a:rPr>
              <a:t>When we finish working our way through the text, we will then take a look at several New Testament passages that give citations from this section of Isaiah:</a:t>
            </a:r>
          </a:p>
          <a:p>
            <a:pPr lvl="1"/>
            <a:r>
              <a:rPr lang="en-US" sz="3200" b="1" dirty="0">
                <a:effectLst>
                  <a:outerShdw blurRad="38100" dist="38100" dir="2700000" algn="tl">
                    <a:srgbClr val="000000"/>
                  </a:outerShdw>
                </a:effectLst>
              </a:rPr>
              <a:t>A Light to the Nations </a:t>
            </a:r>
            <a:r>
              <a:rPr lang="en-US" sz="3200" dirty="0">
                <a:effectLst>
                  <a:outerShdw blurRad="38100" dist="38100" dir="2700000" algn="tl">
                    <a:srgbClr val="000000"/>
                  </a:outerShdw>
                </a:effectLst>
              </a:rPr>
              <a:t>(</a:t>
            </a:r>
            <a:r>
              <a:rPr lang="en-US" sz="3200" dirty="0">
                <a:solidFill>
                  <a:srgbClr val="FFFF99"/>
                </a:solidFill>
                <a:effectLst>
                  <a:outerShdw blurRad="38100" dist="38100" dir="2700000" algn="tl">
                    <a:srgbClr val="000000"/>
                  </a:outerShdw>
                </a:effectLst>
              </a:rPr>
              <a:t>Isaiah 49:6 </a:t>
            </a:r>
            <a:r>
              <a:rPr lang="en-US" sz="3200" dirty="0">
                <a:effectLst>
                  <a:outerShdw blurRad="38100" dist="38100" dir="2700000" algn="tl">
                    <a:srgbClr val="000000"/>
                  </a:outerShdw>
                </a:effectLst>
              </a:rPr>
              <a:t>cited in </a:t>
            </a:r>
            <a:r>
              <a:rPr lang="en-US" sz="3200" dirty="0">
                <a:solidFill>
                  <a:srgbClr val="FFFF99"/>
                </a:solidFill>
                <a:effectLst>
                  <a:outerShdw blurRad="38100" dist="38100" dir="2700000" algn="tl">
                    <a:srgbClr val="000000"/>
                  </a:outerShdw>
                </a:effectLst>
              </a:rPr>
              <a:t>Luke 2:32, 24:47, and Acts 13:47</a:t>
            </a:r>
            <a:r>
              <a:rPr lang="en-US" sz="3200" dirty="0">
                <a:effectLst>
                  <a:outerShdw blurRad="38100" dist="38100" dir="2700000" algn="tl">
                    <a:srgbClr val="000000"/>
                  </a:outerShdw>
                </a:effectLst>
              </a:rPr>
              <a:t>)</a:t>
            </a:r>
          </a:p>
          <a:p>
            <a:pPr lvl="1"/>
            <a:r>
              <a:rPr lang="en-US" sz="3200" b="1" dirty="0">
                <a:effectLst>
                  <a:outerShdw blurRad="38100" dist="38100" dir="2700000" algn="tl">
                    <a:srgbClr val="000000"/>
                  </a:outerShdw>
                </a:effectLst>
              </a:rPr>
              <a:t>At That Time, in the Day of Deliverance (</a:t>
            </a:r>
            <a:r>
              <a:rPr lang="en-US" sz="3200" dirty="0">
                <a:solidFill>
                  <a:srgbClr val="FFFF99"/>
                </a:solidFill>
                <a:effectLst>
                  <a:outerShdw blurRad="38100" dist="38100" dir="2700000" algn="tl">
                    <a:srgbClr val="000000"/>
                  </a:outerShdw>
                </a:effectLst>
              </a:rPr>
              <a:t>Isaiah 49:8 </a:t>
            </a:r>
            <a:r>
              <a:rPr lang="en-US" sz="3200" dirty="0">
                <a:effectLst>
                  <a:outerShdw blurRad="38100" dist="38100" dir="2700000" algn="tl">
                    <a:srgbClr val="000000"/>
                  </a:outerShdw>
                </a:effectLst>
              </a:rPr>
              <a:t>cited in </a:t>
            </a:r>
            <a:r>
              <a:rPr lang="en-US" sz="3200" dirty="0">
                <a:solidFill>
                  <a:srgbClr val="FFFF99"/>
                </a:solidFill>
                <a:effectLst>
                  <a:outerShdw blurRad="38100" dist="38100" dir="2700000" algn="tl">
                    <a:srgbClr val="000000"/>
                  </a:outerShdw>
                </a:effectLst>
              </a:rPr>
              <a:t>2 Cor 6:2</a:t>
            </a:r>
            <a:r>
              <a:rPr lang="en-US" sz="3200" b="1" dirty="0">
                <a:effectLst>
                  <a:outerShdw blurRad="38100" dist="38100" dir="2700000" algn="tl">
                    <a:srgbClr val="000000"/>
                  </a:outerShdw>
                </a:effectLst>
              </a:rPr>
              <a:t>)</a:t>
            </a:r>
            <a:endParaRPr lang="en-US" sz="3200" dirty="0">
              <a:effectLst>
                <a:outerShdw blurRad="38100" dist="38100" dir="2700000" algn="tl">
                  <a:srgbClr val="000000"/>
                </a:outerShdw>
              </a:effectLst>
            </a:endParaRPr>
          </a:p>
          <a:p>
            <a:pPr marL="0" indent="0">
              <a:buNone/>
            </a:pPr>
            <a:endParaRPr lang="en-US" sz="3600" dirty="0">
              <a:effectLst>
                <a:outerShdw blurRad="38100" dist="38100" dir="2700000" algn="tl">
                  <a:srgbClr val="000000"/>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4968991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20036657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p:cNvSpPr>
            <a:spLocks noGrp="1"/>
          </p:cNvSpPr>
          <p:nvPr>
            <p:ph idx="1"/>
          </p:nvPr>
        </p:nvSpPr>
        <p:spPr>
          <a:xfrm>
            <a:off x="31630" y="722101"/>
            <a:ext cx="8991600" cy="6106306"/>
          </a:xfrm>
        </p:spPr>
        <p:txBody>
          <a:bodyPr>
            <a:normAutofit fontScale="92500"/>
          </a:bodyPr>
          <a:lstStyle/>
          <a:p>
            <a:r>
              <a:rPr lang="en-US" dirty="0"/>
              <a:t>Do you find it exciting when to see in just </a:t>
            </a:r>
            <a:r>
              <a:rPr lang="en-US" b="1" i="1" dirty="0"/>
              <a:t>one</a:t>
            </a:r>
            <a:r>
              <a:rPr lang="en-US" dirty="0"/>
              <a:t> verse (Isaiah 49:8) an example of how </a:t>
            </a:r>
            <a:r>
              <a:rPr lang="en-US" b="1" i="1" dirty="0"/>
              <a:t>everything</a:t>
            </a:r>
            <a:r>
              <a:rPr lang="en-US" dirty="0"/>
              <a:t> in the Old Testament, while it served an important historical purpose in its own day, </a:t>
            </a:r>
            <a:r>
              <a:rPr lang="en-US" b="1" i="1" dirty="0"/>
              <a:t>ultimately</a:t>
            </a:r>
            <a:r>
              <a:rPr lang="en-US" dirty="0"/>
              <a:t> points to Jesus?</a:t>
            </a:r>
          </a:p>
          <a:p>
            <a:r>
              <a:rPr lang="en-US" dirty="0"/>
              <a:t>In this case:</a:t>
            </a:r>
          </a:p>
          <a:p>
            <a:pPr lvl="1"/>
            <a:r>
              <a:rPr lang="en-US" dirty="0"/>
              <a:t>One of the requirements given in the Law of Moses (to set free the slaves and give back the land every 50 years in the Year of Jubilee) points to how we, who were in bondage to sin, have been set free by Christ’s death on our behalf, and how he has won back the paradise that was lost by Adam and replaced it with a </a:t>
            </a:r>
            <a:r>
              <a:rPr lang="en-US" b="1" i="1" dirty="0"/>
              <a:t>heavenly</a:t>
            </a:r>
            <a:r>
              <a:rPr lang="en-US" dirty="0"/>
              <a:t> land.</a:t>
            </a:r>
          </a:p>
          <a:p>
            <a:pPr lvl="1"/>
            <a:r>
              <a:rPr lang="en-US" dirty="0"/>
              <a:t>The freeing of the Jewish exiles from captivity and their subsequent return from far-away Babylonia to the land of Israel points to how we Gentiles who once were exiled “</a:t>
            </a:r>
            <a:r>
              <a:rPr lang="en-US" i="1" dirty="0">
                <a:solidFill>
                  <a:srgbClr val="0000FF"/>
                </a:solidFill>
                <a:latin typeface="Cambria" panose="02040503050406030204" pitchFamily="18" charset="0"/>
                <a:ea typeface="Cambria" panose="02040503050406030204" pitchFamily="18" charset="0"/>
              </a:rPr>
              <a:t>from the commonwealth of Israel… having no hope and without God in the world</a:t>
            </a:r>
            <a:r>
              <a:rPr lang="en-US" dirty="0"/>
              <a:t> [and] </a:t>
            </a:r>
            <a:r>
              <a:rPr lang="en-US" i="1" dirty="0">
                <a:solidFill>
                  <a:srgbClr val="0000FF"/>
                </a:solidFill>
                <a:latin typeface="Cambria" panose="02040503050406030204" pitchFamily="18" charset="0"/>
                <a:ea typeface="Cambria" panose="02040503050406030204" pitchFamily="18" charset="0"/>
              </a:rPr>
              <a:t>who once were far off have been brought near by the blood of Christ.</a:t>
            </a:r>
            <a:r>
              <a:rPr lang="en-US" dirty="0"/>
              <a:t>” (Eph 2:12-13)</a:t>
            </a:r>
            <a:br>
              <a:rPr lang="en-US" dirty="0"/>
            </a:br>
            <a:endParaRPr lang="en-US" dirty="0"/>
          </a:p>
        </p:txBody>
      </p:sp>
    </p:spTree>
    <p:extLst>
      <p:ext uri="{BB962C8B-B14F-4D97-AF65-F5344CB8AC3E}">
        <p14:creationId xmlns:p14="http://schemas.microsoft.com/office/powerpoint/2010/main" val="55990169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201186"/>
          </a:xfrm>
        </p:spPr>
        <p:txBody>
          <a:bodyPr>
            <a:noAutofit/>
          </a:bodyPr>
          <a:lstStyle/>
          <a:p>
            <a:r>
              <a:rPr lang="en-US" sz="4000" b="1" dirty="0">
                <a:effectLst>
                  <a:outerShdw blurRad="38100" dist="38100" dir="2700000" algn="tl">
                    <a:srgbClr val="000000"/>
                  </a:outerShdw>
                </a:effectLst>
              </a:rPr>
              <a:t>The Mission of the LORD’s Servant </a:t>
            </a:r>
            <a:r>
              <a:rPr lang="en-US" sz="4000" dirty="0">
                <a:effectLst>
                  <a:outerShdw blurRad="38100" dist="38100" dir="2700000" algn="tl">
                    <a:srgbClr val="000000"/>
                  </a:outerShdw>
                </a:effectLst>
              </a:rPr>
              <a:t>(</a:t>
            </a:r>
            <a:r>
              <a:rPr lang="en-US" sz="4000" dirty="0">
                <a:solidFill>
                  <a:srgbClr val="FFFF99"/>
                </a:solidFill>
                <a:effectLst>
                  <a:outerShdw blurRad="38100" dist="38100" dir="2700000" algn="tl">
                    <a:srgbClr val="000000"/>
                  </a:outerShdw>
                </a:effectLst>
              </a:rPr>
              <a:t>49:1-13</a:t>
            </a:r>
            <a:r>
              <a:rPr lang="en-US" sz="40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57447" y="1201189"/>
            <a:ext cx="8441575" cy="5124796"/>
          </a:xfrm>
        </p:spPr>
        <p:txBody>
          <a:bodyPr>
            <a:normAutofit fontScale="92500" lnSpcReduction="10000"/>
          </a:bodyPr>
          <a:lstStyle/>
          <a:p>
            <a:r>
              <a:rPr lang="en-US" dirty="0">
                <a:effectLst>
                  <a:outerShdw blurRad="38100" dist="38100" dir="2700000" algn="tl">
                    <a:srgbClr val="000000"/>
                  </a:outerShdw>
                </a:effectLst>
              </a:rPr>
              <a:t>With this chapter a new section of the book begins. </a:t>
            </a:r>
          </a:p>
          <a:p>
            <a:r>
              <a:rPr lang="en-US" dirty="0">
                <a:effectLst>
                  <a:outerShdw blurRad="38100" dist="38100" dir="2700000" algn="tl">
                    <a:srgbClr val="000000"/>
                  </a:outerShdw>
                </a:effectLst>
              </a:rPr>
              <a:t>While the language of captivity and deliverance continues, neither Cyrus nor Babylon is mentioned again. </a:t>
            </a:r>
          </a:p>
          <a:p>
            <a:r>
              <a:rPr lang="en-US" dirty="0">
                <a:effectLst>
                  <a:outerShdw blurRad="38100" dist="38100" dir="2700000" algn="tl">
                    <a:srgbClr val="000000"/>
                  </a:outerShdw>
                </a:effectLst>
              </a:rPr>
              <a:t>While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dirty="0">
                <a:effectLst>
                  <a:outerShdw blurRad="38100" dist="38100" dir="2700000" algn="tl">
                    <a:srgbClr val="000000"/>
                  </a:outerShdw>
                </a:effectLst>
              </a:rPr>
              <a:t>” continues to be a dominant theme, it is no longer the passive servant of chapters 40-48 (i.e., the nation of Israel) whose mere existence is to be evidence of the helplessness of the gods. </a:t>
            </a:r>
          </a:p>
          <a:p>
            <a:r>
              <a:rPr lang="en-US" dirty="0">
                <a:effectLst>
                  <a:outerShdw blurRad="38100" dist="38100" dir="2700000" algn="tl">
                    <a:srgbClr val="000000"/>
                  </a:outerShdw>
                </a:effectLst>
              </a:rPr>
              <a:t>Rather, it is that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dirty="0">
                <a:effectLst>
                  <a:outerShdw blurRad="38100" dist="38100" dir="2700000" algn="tl">
                    <a:srgbClr val="000000"/>
                  </a:outerShdw>
                </a:effectLst>
              </a:rPr>
              <a:t>” who was introduced in Isaiah 42:1-9, who will be God’s agent to bring his (new) covenant to the people and his justice to the nations. </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(The NIC on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286-287). </a:t>
            </a:r>
          </a:p>
        </p:txBody>
      </p:sp>
    </p:spTree>
    <p:extLst>
      <p:ext uri="{BB962C8B-B14F-4D97-AF65-F5344CB8AC3E}">
        <p14:creationId xmlns:p14="http://schemas.microsoft.com/office/powerpoint/2010/main" val="20060420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p:cNvSpPr>
            <a:spLocks noGrp="1"/>
          </p:cNvSpPr>
          <p:nvPr>
            <p:ph idx="1"/>
          </p:nvPr>
        </p:nvSpPr>
        <p:spPr>
          <a:xfrm>
            <a:off x="31630" y="722101"/>
            <a:ext cx="8991600" cy="6106306"/>
          </a:xfrm>
        </p:spPr>
        <p:txBody>
          <a:bodyPr>
            <a:normAutofit fontScale="92500"/>
          </a:bodyPr>
          <a:lstStyle/>
          <a:p>
            <a:r>
              <a:rPr lang="en-US" dirty="0"/>
              <a:t>I believe we live in a nation today that is badly in need of deliverance from the clutches of the evil Leftist political class. </a:t>
            </a:r>
          </a:p>
          <a:p>
            <a:r>
              <a:rPr lang="en-US" dirty="0"/>
              <a:t>It is my desire that God would raise up another Cyrus, perhaps even someone who does not know God in a saving way, to lead us out of this mess.</a:t>
            </a:r>
          </a:p>
          <a:p>
            <a:r>
              <a:rPr lang="en-US" dirty="0"/>
              <a:t>Are you with me on this?</a:t>
            </a:r>
          </a:p>
          <a:p>
            <a:r>
              <a:rPr lang="en-US" dirty="0"/>
              <a:t>At the same I believe that, as in the days of Israel’s Babylonian captivity, the </a:t>
            </a:r>
            <a:r>
              <a:rPr lang="en-US" b="1" i="1" dirty="0"/>
              <a:t>root</a:t>
            </a:r>
            <a:r>
              <a:rPr lang="en-US" dirty="0"/>
              <a:t> cause of our problem as a nation stems from the fact that the people of this nation have, in large numbers, </a:t>
            </a:r>
            <a:r>
              <a:rPr lang="en-US" b="1" i="1" dirty="0"/>
              <a:t>turned away </a:t>
            </a:r>
            <a:r>
              <a:rPr lang="en-US" dirty="0"/>
              <a:t>from God and need to </a:t>
            </a:r>
            <a:r>
              <a:rPr lang="en-US" b="1" i="1" dirty="0"/>
              <a:t>repent</a:t>
            </a:r>
            <a:r>
              <a:rPr lang="en-US" dirty="0"/>
              <a:t> and receive the provision God’s servant, the Lord Jesus Christ.</a:t>
            </a:r>
          </a:p>
          <a:p>
            <a:r>
              <a:rPr lang="en-US" dirty="0"/>
              <a:t>Are you with me on </a:t>
            </a:r>
            <a:r>
              <a:rPr lang="en-US" b="1" i="1" dirty="0"/>
              <a:t>that</a:t>
            </a:r>
            <a:r>
              <a:rPr lang="en-US" dirty="0"/>
              <a:t>? </a:t>
            </a:r>
          </a:p>
          <a:p>
            <a:r>
              <a:rPr lang="en-US" dirty="0"/>
              <a:t>If so, what do </a:t>
            </a:r>
            <a:r>
              <a:rPr lang="en-US" b="1" i="1" dirty="0"/>
              <a:t>we</a:t>
            </a:r>
            <a:r>
              <a:rPr lang="en-US" dirty="0"/>
              <a:t> need to do to facilitate this desperately needed change on the part of so many living around us? </a:t>
            </a:r>
          </a:p>
        </p:txBody>
      </p:sp>
    </p:spTree>
    <p:extLst>
      <p:ext uri="{BB962C8B-B14F-4D97-AF65-F5344CB8AC3E}">
        <p14:creationId xmlns:p14="http://schemas.microsoft.com/office/powerpoint/2010/main" val="323443904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192872"/>
          </a:xfrm>
        </p:spPr>
        <p:txBody>
          <a:bodyPr>
            <a:noAutofit/>
          </a:bodyPr>
          <a:lstStyle/>
          <a:p>
            <a:r>
              <a:rPr lang="en-US" sz="4000" b="1" dirty="0">
                <a:effectLst>
                  <a:outerShdw blurRad="38100" dist="38100" dir="2700000" algn="tl">
                    <a:srgbClr val="000000"/>
                  </a:outerShdw>
                </a:effectLst>
              </a:rPr>
              <a:t>The Mission of the LORD’s Servant </a:t>
            </a:r>
            <a:r>
              <a:rPr lang="en-US" sz="4000" dirty="0">
                <a:effectLst>
                  <a:outerShdw blurRad="38100" dist="38100" dir="2700000" algn="tl">
                    <a:srgbClr val="000000"/>
                  </a:outerShdw>
                </a:effectLst>
              </a:rPr>
              <a:t>(</a:t>
            </a:r>
            <a:r>
              <a:rPr lang="en-US" sz="4000" dirty="0">
                <a:solidFill>
                  <a:srgbClr val="FFFF99"/>
                </a:solidFill>
                <a:effectLst>
                  <a:outerShdw blurRad="38100" dist="38100" dir="2700000" algn="tl">
                    <a:srgbClr val="000000"/>
                  </a:outerShdw>
                </a:effectLst>
              </a:rPr>
              <a:t>49:1-13</a:t>
            </a:r>
            <a:r>
              <a:rPr lang="en-US" sz="40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457200" y="1192875"/>
            <a:ext cx="8416636" cy="5191299"/>
          </a:xfrm>
        </p:spPr>
        <p:txBody>
          <a:bodyPr>
            <a:normAutofit lnSpcReduction="10000"/>
          </a:bodyPr>
          <a:lstStyle/>
          <a:p>
            <a:r>
              <a:rPr lang="en-US" dirty="0">
                <a:effectLst>
                  <a:outerShdw blurRad="38100" dist="38100" dir="2700000" algn="tl">
                    <a:srgbClr val="000000"/>
                  </a:outerShdw>
                </a:effectLst>
              </a:rPr>
              <a:t>In subtle but nevertheless clear ways the focus has shifted from the </a:t>
            </a:r>
            <a:r>
              <a:rPr lang="en-US" b="1" i="1" dirty="0">
                <a:effectLst>
                  <a:outerShdw blurRad="38100" dist="38100" dir="2700000" algn="tl">
                    <a:srgbClr val="000000"/>
                  </a:outerShdw>
                </a:effectLst>
              </a:rPr>
              <a:t>physical</a:t>
            </a:r>
            <a:r>
              <a:rPr lang="en-US" dirty="0">
                <a:effectLst>
                  <a:outerShdw blurRad="38100" dist="38100" dir="2700000" algn="tl">
                    <a:srgbClr val="000000"/>
                  </a:outerShdw>
                </a:effectLst>
              </a:rPr>
              <a:t> captivity of the Judeans to the </a:t>
            </a:r>
            <a:r>
              <a:rPr lang="en-US" b="1" i="1" dirty="0">
                <a:effectLst>
                  <a:outerShdw blurRad="38100" dist="38100" dir="2700000" algn="tl">
                    <a:srgbClr val="000000"/>
                  </a:outerShdw>
                </a:effectLst>
              </a:rPr>
              <a:t>moral and spiritual </a:t>
            </a:r>
            <a:r>
              <a:rPr lang="en-US" dirty="0">
                <a:effectLst>
                  <a:outerShdw blurRad="38100" dist="38100" dir="2700000" algn="tl">
                    <a:srgbClr val="000000"/>
                  </a:outerShdw>
                </a:effectLst>
              </a:rPr>
              <a:t>captivity of Israel and the whole world. </a:t>
            </a:r>
          </a:p>
          <a:p>
            <a:r>
              <a:rPr lang="en-US" dirty="0">
                <a:effectLst>
                  <a:outerShdw blurRad="38100" dist="38100" dir="2700000" algn="tl">
                    <a:srgbClr val="000000"/>
                  </a:outerShdw>
                </a:effectLst>
              </a:rPr>
              <a:t>God has said that the lives of his servants, Israel, would be the evidence to the world that he alone is the Holy One. </a:t>
            </a:r>
          </a:p>
          <a:p>
            <a:r>
              <a:rPr lang="en-US" dirty="0">
                <a:effectLst>
                  <a:outerShdw blurRad="38100" dist="38100" dir="2700000" algn="tl">
                    <a:srgbClr val="000000"/>
                  </a:outerShdw>
                </a:effectLst>
              </a:rPr>
              <a:t>But how is that possible? </a:t>
            </a:r>
          </a:p>
          <a:p>
            <a:r>
              <a:rPr lang="en-US" dirty="0">
                <a:effectLst>
                  <a:outerShdw blurRad="38100" dist="38100" dir="2700000" algn="tl">
                    <a:srgbClr val="000000"/>
                  </a:outerShdw>
                </a:effectLst>
              </a:rPr>
              <a:t>Will God simply </a:t>
            </a:r>
            <a:r>
              <a:rPr lang="en-US" b="1" i="1" dirty="0">
                <a:effectLst>
                  <a:outerShdw blurRad="38100" dist="38100" dir="2700000" algn="tl">
                    <a:srgbClr val="000000"/>
                  </a:outerShdw>
                </a:effectLst>
              </a:rPr>
              <a:t>ignore</a:t>
            </a:r>
            <a:r>
              <a:rPr lang="en-US" dirty="0">
                <a:effectLst>
                  <a:outerShdw blurRad="38100" dist="38100" dir="2700000" algn="tl">
                    <a:srgbClr val="000000"/>
                  </a:outerShdw>
                </a:effectLst>
              </a:rPr>
              <a:t> the sin that caused the nation of Israel to go into slavery in the first place? </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(The NIC on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286-287). </a:t>
            </a:r>
          </a:p>
        </p:txBody>
      </p:sp>
    </p:spTree>
    <p:extLst>
      <p:ext uri="{BB962C8B-B14F-4D97-AF65-F5344CB8AC3E}">
        <p14:creationId xmlns:p14="http://schemas.microsoft.com/office/powerpoint/2010/main" val="357966158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159622"/>
          </a:xfrm>
        </p:spPr>
        <p:txBody>
          <a:bodyPr>
            <a:noAutofit/>
          </a:bodyPr>
          <a:lstStyle/>
          <a:p>
            <a:r>
              <a:rPr lang="en-US" sz="4000" b="1" dirty="0">
                <a:effectLst>
                  <a:outerShdw blurRad="38100" dist="38100" dir="2700000" algn="tl">
                    <a:srgbClr val="000000"/>
                  </a:outerShdw>
                </a:effectLst>
              </a:rPr>
              <a:t>The Mission of the LORD’s Servant </a:t>
            </a:r>
            <a:r>
              <a:rPr lang="en-US" sz="4000" dirty="0">
                <a:effectLst>
                  <a:outerShdw blurRad="38100" dist="38100" dir="2700000" algn="tl">
                    <a:srgbClr val="000000"/>
                  </a:outerShdw>
                </a:effectLst>
              </a:rPr>
              <a:t>(</a:t>
            </a:r>
            <a:r>
              <a:rPr lang="en-US" sz="4000" dirty="0">
                <a:solidFill>
                  <a:srgbClr val="FFFF99"/>
                </a:solidFill>
                <a:effectLst>
                  <a:outerShdw blurRad="38100" dist="38100" dir="2700000" algn="tl">
                    <a:srgbClr val="000000"/>
                  </a:outerShdw>
                </a:effectLst>
              </a:rPr>
              <a:t>49:1-13</a:t>
            </a:r>
            <a:r>
              <a:rPr lang="en-US" sz="40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515390" y="1192875"/>
            <a:ext cx="8254538" cy="5153891"/>
          </a:xfrm>
        </p:spPr>
        <p:txBody>
          <a:bodyPr>
            <a:normAutofit lnSpcReduction="10000"/>
          </a:bodyPr>
          <a:lstStyle/>
          <a:p>
            <a:r>
              <a:rPr lang="en-US" dirty="0">
                <a:effectLst>
                  <a:outerShdw blurRad="38100" dist="38100" dir="2700000" algn="tl">
                    <a:srgbClr val="000000"/>
                  </a:outerShdw>
                </a:effectLst>
              </a:rPr>
              <a:t>How will the blind, deaf, rebellious servant Israel be any different just because Cyrus has sent them home? </a:t>
            </a:r>
          </a:p>
          <a:p>
            <a:r>
              <a:rPr lang="en-US" dirty="0">
                <a:effectLst>
                  <a:outerShdw blurRad="38100" dist="38100" dir="2700000" algn="tl">
                    <a:srgbClr val="000000"/>
                  </a:outerShdw>
                </a:effectLst>
              </a:rPr>
              <a:t>The answer is: </a:t>
            </a:r>
            <a:r>
              <a:rPr lang="en-US" b="1" i="1" dirty="0">
                <a:effectLst>
                  <a:outerShdw blurRad="38100" dist="38100" dir="2700000" algn="tl">
                    <a:srgbClr val="000000"/>
                  </a:outerShdw>
                </a:effectLst>
              </a:rPr>
              <a:t>the</a:t>
            </a:r>
            <a:r>
              <a:rPr lang="en-US" dirty="0">
                <a:effectLst>
                  <a:outerShdw blurRad="38100" dist="38100" dir="2700000" algn="tl">
                    <a:srgbClr val="000000"/>
                  </a:outerShdw>
                </a:effectLst>
              </a:rPr>
              <a:t> Servant, </a:t>
            </a:r>
            <a:r>
              <a:rPr lang="en-US" b="1" i="1" dirty="0">
                <a:effectLst>
                  <a:outerShdw blurRad="38100" dist="38100" dir="2700000" algn="tl">
                    <a:srgbClr val="000000"/>
                  </a:outerShdw>
                </a:effectLst>
              </a:rPr>
              <a:t>ideal</a:t>
            </a:r>
            <a:r>
              <a:rPr lang="en-US" dirty="0">
                <a:effectLst>
                  <a:outerShdw blurRad="38100" dist="38100" dir="2700000" algn="tl">
                    <a:srgbClr val="000000"/>
                  </a:outerShdw>
                </a:effectLst>
              </a:rPr>
              <a:t> Israel, will be </a:t>
            </a:r>
            <a:r>
              <a:rPr lang="en-US" b="1" i="1" dirty="0">
                <a:effectLst>
                  <a:outerShdw blurRad="38100" dist="38100" dir="2700000" algn="tl">
                    <a:srgbClr val="000000"/>
                  </a:outerShdw>
                </a:effectLst>
              </a:rPr>
              <a:t>on behalf of </a:t>
            </a:r>
            <a:r>
              <a:rPr lang="en-US" dirty="0">
                <a:effectLst>
                  <a:outerShdw blurRad="38100" dist="38100" dir="2700000" algn="tl">
                    <a:srgbClr val="000000"/>
                  </a:outerShdw>
                </a:effectLst>
              </a:rPr>
              <a:t>Israel what Israel could </a:t>
            </a:r>
            <a:r>
              <a:rPr lang="en-US" b="1" i="1" dirty="0">
                <a:effectLst>
                  <a:outerShdw blurRad="38100" dist="38100" dir="2700000" algn="tl">
                    <a:srgbClr val="000000"/>
                  </a:outerShdw>
                </a:effectLst>
              </a:rPr>
              <a:t>never</a:t>
            </a:r>
            <a:r>
              <a:rPr lang="en-US" dirty="0">
                <a:effectLst>
                  <a:outerShdw blurRad="38100" dist="38100" dir="2700000" algn="tl">
                    <a:srgbClr val="000000"/>
                  </a:outerShdw>
                </a:effectLst>
              </a:rPr>
              <a:t> be on her own. </a:t>
            </a:r>
          </a:p>
          <a:p>
            <a:r>
              <a:rPr lang="en-US" dirty="0">
                <a:effectLst>
                  <a:outerShdw blurRad="38100" dist="38100" dir="2700000" algn="tl">
                    <a:srgbClr val="000000"/>
                  </a:outerShdw>
                </a:effectLst>
              </a:rPr>
              <a:t>God’s mighty arm is about to be revealed. </a:t>
            </a:r>
          </a:p>
          <a:p>
            <a:r>
              <a:rPr lang="en-US" dirty="0">
                <a:effectLst>
                  <a:outerShdw blurRad="38100" dist="38100" dir="2700000" algn="tl">
                    <a:srgbClr val="000000"/>
                  </a:outerShdw>
                </a:effectLst>
              </a:rPr>
              <a:t>But instead of being a jackbooted destroyer of the enemies of the nation, </a:t>
            </a:r>
            <a:r>
              <a:rPr lang="en-US" b="1" i="1" dirty="0">
                <a:effectLst>
                  <a:outerShdw blurRad="38100" dist="38100" dir="2700000" algn="tl">
                    <a:srgbClr val="000000"/>
                  </a:outerShdw>
                </a:effectLst>
              </a:rPr>
              <a:t>this</a:t>
            </a:r>
            <a:r>
              <a:rPr lang="en-US" dirty="0">
                <a:effectLst>
                  <a:outerShdw blurRad="38100" dist="38100" dir="2700000" algn="tl">
                    <a:srgbClr val="000000"/>
                  </a:outerShdw>
                </a:effectLst>
              </a:rPr>
              <a:t>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dirty="0">
                <a:effectLst>
                  <a:outerShdw blurRad="38100" dist="38100" dir="2700000" algn="tl">
                    <a:srgbClr val="000000"/>
                  </a:outerShdw>
                </a:effectLst>
              </a:rPr>
              <a:t>” will be a tender shoot (cf. 6:13; 11:1), an apparent failure at first (cf. 49:4), but he will atone for the sins of the nation and of the world.</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(The NIC on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286-287). </a:t>
            </a:r>
          </a:p>
        </p:txBody>
      </p:sp>
    </p:spTree>
    <p:extLst>
      <p:ext uri="{BB962C8B-B14F-4D97-AF65-F5344CB8AC3E}">
        <p14:creationId xmlns:p14="http://schemas.microsoft.com/office/powerpoint/2010/main" val="33565481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288471"/>
          </a:xfrm>
        </p:spPr>
        <p:txBody>
          <a:bodyPr>
            <a:noAutofit/>
          </a:bodyPr>
          <a:lstStyle/>
          <a:p>
            <a:r>
              <a:rPr lang="en-US" sz="4000" b="1" dirty="0">
                <a:effectLst>
                  <a:outerShdw blurRad="38100" dist="38100" dir="2700000" algn="tl">
                    <a:srgbClr val="000000"/>
                  </a:outerShdw>
                </a:effectLst>
              </a:rPr>
              <a:t>The Mission of the LORD’s Servant </a:t>
            </a:r>
            <a:r>
              <a:rPr lang="en-US" sz="4000" dirty="0">
                <a:effectLst>
                  <a:outerShdw blurRad="38100" dist="38100" dir="2700000" algn="tl">
                    <a:srgbClr val="000000"/>
                  </a:outerShdw>
                </a:effectLst>
              </a:rPr>
              <a:t>(</a:t>
            </a:r>
            <a:r>
              <a:rPr lang="en-US" sz="4000" dirty="0">
                <a:solidFill>
                  <a:srgbClr val="FFFF99"/>
                </a:solidFill>
                <a:effectLst>
                  <a:outerShdw blurRad="38100" dist="38100" dir="2700000" algn="tl">
                    <a:srgbClr val="000000"/>
                  </a:outerShdw>
                </a:effectLst>
              </a:rPr>
              <a:t>49:1-13</a:t>
            </a:r>
            <a:r>
              <a:rPr lang="en-US" sz="40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20535" y="1338349"/>
            <a:ext cx="8965276" cy="5008417"/>
          </a:xfrm>
        </p:spPr>
        <p:txBody>
          <a:bodyPr>
            <a:normAutofit/>
          </a:bodyPr>
          <a:lstStyle/>
          <a:p>
            <a:r>
              <a:rPr lang="en-US" sz="4000" dirty="0">
                <a:effectLst>
                  <a:outerShdw blurRad="38100" dist="38100" dir="2700000" algn="tl">
                    <a:srgbClr val="000000"/>
                  </a:outerShdw>
                </a:effectLst>
              </a:rPr>
              <a:t>I have divided today’s text as follows:</a:t>
            </a:r>
          </a:p>
          <a:p>
            <a:pPr lvl="1"/>
            <a:r>
              <a:rPr lang="en-US" sz="3600" dirty="0">
                <a:solidFill>
                  <a:srgbClr val="FFFF99"/>
                </a:solidFill>
                <a:effectLst>
                  <a:outerShdw blurRad="38100" dist="38100" dir="2700000" algn="tl">
                    <a:srgbClr val="000000"/>
                  </a:outerShdw>
                </a:effectLst>
              </a:rPr>
              <a:t>49:1-6 </a:t>
            </a:r>
            <a:r>
              <a:rPr lang="en-US" sz="3600" dirty="0">
                <a:effectLst>
                  <a:outerShdw blurRad="38100" dist="38100" dir="2700000" algn="tl">
                    <a:srgbClr val="000000"/>
                  </a:outerShdw>
                </a:effectLst>
              </a:rPr>
              <a:t>–</a:t>
            </a:r>
            <a:r>
              <a:rPr lang="en-US" sz="3600" dirty="0">
                <a:solidFill>
                  <a:srgbClr val="FFFF99"/>
                </a:solidFill>
                <a:effectLst>
                  <a:outerShdw blurRad="38100" dist="38100" dir="2700000" algn="tl">
                    <a:srgbClr val="000000"/>
                  </a:outerShdw>
                </a:effectLst>
              </a:rPr>
              <a:t> </a:t>
            </a:r>
            <a:r>
              <a:rPr lang="en-US" sz="3600" dirty="0">
                <a:effectLst>
                  <a:outerShdw blurRad="38100" dist="38100" dir="2700000" algn="tl">
                    <a:srgbClr val="000000"/>
                  </a:outerShdw>
                </a:effectLst>
              </a:rPr>
              <a:t>The Servant Speaks of His </a:t>
            </a:r>
            <a:r>
              <a:rPr lang="en-US" sz="3600" b="1" i="1" dirty="0">
                <a:effectLst>
                  <a:outerShdw blurRad="38100" dist="38100" dir="2700000" algn="tl">
                    <a:srgbClr val="000000"/>
                  </a:outerShdw>
                </a:effectLst>
              </a:rPr>
              <a:t>Two-Fold</a:t>
            </a:r>
            <a:r>
              <a:rPr lang="en-US" sz="3600" dirty="0">
                <a:effectLst>
                  <a:outerShdw blurRad="38100" dist="38100" dir="2700000" algn="tl">
                    <a:srgbClr val="000000"/>
                  </a:outerShdw>
                </a:effectLst>
              </a:rPr>
              <a:t> Task to: </a:t>
            </a:r>
          </a:p>
          <a:p>
            <a:pPr lvl="2"/>
            <a:r>
              <a:rPr lang="en-US" sz="3200" dirty="0">
                <a:effectLst>
                  <a:outerShdw blurRad="38100" dist="38100" dir="2700000" algn="tl">
                    <a:srgbClr val="000000"/>
                  </a:outerShdw>
                </a:effectLst>
              </a:rPr>
              <a:t>Restore </a:t>
            </a:r>
            <a:r>
              <a:rPr lang="en-US" sz="3200" b="1" i="1" dirty="0">
                <a:effectLst>
                  <a:outerShdw blurRad="38100" dist="38100" dir="2700000" algn="tl">
                    <a:srgbClr val="000000"/>
                  </a:outerShdw>
                </a:effectLst>
              </a:rPr>
              <a:t>Israel</a:t>
            </a:r>
            <a:r>
              <a:rPr lang="en-US" sz="3200" dirty="0">
                <a:effectLst>
                  <a:outerShdw blurRad="38100" dist="38100" dir="2700000" algn="tl">
                    <a:srgbClr val="000000"/>
                  </a:outerShdw>
                </a:effectLst>
              </a:rPr>
              <a:t> </a:t>
            </a:r>
          </a:p>
          <a:p>
            <a:pPr lvl="2"/>
            <a:r>
              <a:rPr lang="en-US" sz="3200" dirty="0">
                <a:effectLst>
                  <a:outerShdw blurRad="38100" dist="38100" dir="2700000" algn="tl">
                    <a:srgbClr val="000000"/>
                  </a:outerShdw>
                </a:effectLst>
              </a:rPr>
              <a:t>Bring Salvation to the </a:t>
            </a:r>
            <a:r>
              <a:rPr lang="en-US" sz="3200" b="1" i="1" dirty="0">
                <a:effectLst>
                  <a:outerShdw blurRad="38100" dist="38100" dir="2700000" algn="tl">
                    <a:srgbClr val="000000"/>
                  </a:outerShdw>
                </a:effectLst>
              </a:rPr>
              <a:t>World</a:t>
            </a:r>
          </a:p>
          <a:p>
            <a:pPr lvl="1"/>
            <a:r>
              <a:rPr lang="en-US" sz="3600" dirty="0">
                <a:solidFill>
                  <a:srgbClr val="FFFF99"/>
                </a:solidFill>
                <a:effectLst>
                  <a:outerShdw blurRad="38100" dist="38100" dir="2700000" algn="tl">
                    <a:srgbClr val="000000"/>
                  </a:outerShdw>
                </a:effectLst>
              </a:rPr>
              <a:t>49:7-13 </a:t>
            </a:r>
            <a:r>
              <a:rPr lang="en-US" sz="3600" dirty="0">
                <a:effectLst>
                  <a:outerShdw blurRad="38100" dist="38100" dir="2700000" algn="tl">
                    <a:srgbClr val="000000"/>
                  </a:outerShdw>
                </a:effectLst>
              </a:rPr>
              <a:t>–</a:t>
            </a:r>
            <a:r>
              <a:rPr lang="en-US" sz="3600" dirty="0">
                <a:solidFill>
                  <a:srgbClr val="FFFF99"/>
                </a:solidFill>
                <a:effectLst>
                  <a:outerShdw blurRad="38100" dist="38100" dir="2700000" algn="tl">
                    <a:srgbClr val="000000"/>
                  </a:outerShdw>
                </a:effectLst>
              </a:rPr>
              <a:t> </a:t>
            </a:r>
            <a:r>
              <a:rPr lang="en-US" sz="3600" dirty="0">
                <a:effectLst>
                  <a:outerShdw blurRad="38100" dist="38100" dir="2700000" algn="tl">
                    <a:srgbClr val="000000"/>
                  </a:outerShdw>
                </a:effectLst>
              </a:rPr>
              <a:t>Two Further Oracles Concerning the Servant:</a:t>
            </a:r>
          </a:p>
          <a:p>
            <a:pPr lvl="2"/>
            <a:r>
              <a:rPr lang="en-US" sz="3200" dirty="0">
                <a:solidFill>
                  <a:srgbClr val="FFFF99"/>
                </a:solidFill>
                <a:effectLst>
                  <a:outerShdw blurRad="38100" dist="38100" dir="2700000" algn="tl">
                    <a:srgbClr val="000000"/>
                  </a:outerShdw>
                </a:effectLst>
              </a:rPr>
              <a:t>49:7 </a:t>
            </a:r>
            <a:r>
              <a:rPr lang="en-US" sz="3200" dirty="0">
                <a:effectLst>
                  <a:outerShdw blurRad="38100" dist="38100" dir="2700000" algn="tl">
                    <a:srgbClr val="000000"/>
                  </a:outerShdw>
                </a:effectLst>
              </a:rPr>
              <a:t>–</a:t>
            </a:r>
            <a:r>
              <a:rPr lang="en-US" sz="3200" dirty="0">
                <a:solidFill>
                  <a:srgbClr val="FFFF99"/>
                </a:solidFill>
                <a:effectLst>
                  <a:outerShdw blurRad="38100" dist="38100" dir="2700000" algn="tl">
                    <a:srgbClr val="000000"/>
                  </a:outerShdw>
                </a:effectLst>
              </a:rPr>
              <a:t> </a:t>
            </a:r>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This is what the LORD… says… </a:t>
            </a:r>
            <a:endParaRPr lang="en-US" sz="3200" dirty="0">
              <a:effectLst>
                <a:outerShdw blurRad="38100" dist="38100" dir="2700000" algn="tl">
                  <a:srgbClr val="000000"/>
                </a:outerShdw>
              </a:effectLst>
            </a:endParaRPr>
          </a:p>
          <a:p>
            <a:pPr lvl="2"/>
            <a:r>
              <a:rPr lang="en-US" sz="3200" dirty="0">
                <a:solidFill>
                  <a:srgbClr val="FFFF99"/>
                </a:solidFill>
                <a:effectLst>
                  <a:outerShdw blurRad="38100" dist="38100" dir="2700000" algn="tl">
                    <a:srgbClr val="000000"/>
                  </a:outerShdw>
                </a:effectLst>
              </a:rPr>
              <a:t>49:8-13 </a:t>
            </a:r>
            <a:r>
              <a:rPr lang="en-US" sz="3200" dirty="0">
                <a:effectLst>
                  <a:outerShdw blurRad="38100" dist="38100" dir="2700000" algn="tl">
                    <a:srgbClr val="000000"/>
                  </a:outerShdw>
                </a:effectLst>
              </a:rPr>
              <a:t>–</a:t>
            </a:r>
            <a:r>
              <a:rPr lang="en-US" sz="3200" dirty="0">
                <a:solidFill>
                  <a:srgbClr val="FFFF99"/>
                </a:solidFill>
                <a:effectLst>
                  <a:outerShdw blurRad="38100" dist="38100" dir="2700000" algn="tl">
                    <a:srgbClr val="000000"/>
                  </a:outerShdw>
                </a:effectLst>
              </a:rPr>
              <a:t> </a:t>
            </a:r>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This is what the LORD says…</a:t>
            </a:r>
            <a:endParaRPr lang="en-US" sz="3200"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(The NIC on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286-287). </a:t>
            </a:r>
          </a:p>
        </p:txBody>
      </p:sp>
    </p:spTree>
    <p:extLst>
      <p:ext uri="{BB962C8B-B14F-4D97-AF65-F5344CB8AC3E}">
        <p14:creationId xmlns:p14="http://schemas.microsoft.com/office/powerpoint/2010/main" val="14795848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421477"/>
          </a:xfrm>
        </p:spPr>
        <p:txBody>
          <a:bodyPr>
            <a:noAutofit/>
          </a:bodyPr>
          <a:lstStyle/>
          <a:p>
            <a:pPr marL="458788" indent="-458788"/>
            <a:r>
              <a:rPr lang="en-US" b="1" dirty="0">
                <a:effectLst>
                  <a:outerShdw blurRad="38100" dist="38100" dir="2700000" algn="tl">
                    <a:srgbClr val="000000"/>
                  </a:outerShdw>
                </a:effectLst>
              </a:rPr>
              <a:t>The Servants Two-Fold Task: Israel and the World </a:t>
            </a:r>
            <a:r>
              <a:rPr lang="en-US" dirty="0">
                <a:effectLst>
                  <a:outerShdw blurRad="38100" dist="38100" dir="2700000" algn="tl">
                    <a:srgbClr val="000000"/>
                  </a:outerShdw>
                </a:effectLst>
              </a:rPr>
              <a:t>(</a:t>
            </a:r>
            <a:r>
              <a:rPr lang="en-US" dirty="0">
                <a:solidFill>
                  <a:srgbClr val="FFFF99"/>
                </a:solidFill>
                <a:effectLst>
                  <a:outerShdw blurRad="38100" dist="38100" dir="2700000" algn="tl">
                    <a:srgbClr val="000000"/>
                  </a:outerShdw>
                </a:effectLst>
              </a:rPr>
              <a:t>49:1-6</a:t>
            </a:r>
            <a:r>
              <a:rPr lang="en-US"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610985" y="1533697"/>
            <a:ext cx="8030095" cy="5291053"/>
          </a:xfrm>
        </p:spPr>
        <p:txBody>
          <a:bodyPr>
            <a:normAutofit/>
          </a:bodyPr>
          <a:lstStyle/>
          <a:p>
            <a:pPr marL="0" indent="0">
              <a:buNone/>
            </a:pPr>
            <a:r>
              <a:rPr lang="en-US" baseline="30000" dirty="0">
                <a:effectLst>
                  <a:outerShdw blurRad="38100" dist="38100" dir="2700000" algn="tl">
                    <a:srgbClr val="000000"/>
                  </a:outerShdw>
                </a:effectLst>
                <a:latin typeface="Cambria" panose="02040503050406030204" pitchFamily="18" charset="0"/>
                <a:ea typeface="Cambria" panose="02040503050406030204" pitchFamily="18" charset="0"/>
              </a:rPr>
              <a:t>49:1</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Listen to me, you coastlands! Pay attention, you people who live far away! The LORD summoned me from birth; he commissioned me when my mother brought me into the world. </a:t>
            </a:r>
            <a:r>
              <a:rPr lang="en-US" sz="3300" baseline="30000" dirty="0">
                <a:effectLst>
                  <a:outerShdw blurRad="38100" dist="38100" dir="2700000" algn="tl">
                    <a:srgbClr val="000000"/>
                  </a:outerShdw>
                </a:effectLst>
                <a:latin typeface="Cambria" panose="02040503050406030204" pitchFamily="18" charset="0"/>
                <a:ea typeface="Cambria" panose="02040503050406030204" pitchFamily="18" charset="0"/>
              </a:rPr>
              <a:t>2</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He made my mouth like a sharp sword, he hid me in the hollow of his hand; he made me like a sharpened arrow, he hid me in his quiver. </a:t>
            </a:r>
            <a:r>
              <a:rPr lang="en-US" sz="3300" baseline="30000" dirty="0">
                <a:effectLst>
                  <a:outerShdw blurRad="38100" dist="38100" dir="2700000" algn="tl">
                    <a:srgbClr val="000000"/>
                  </a:outerShdw>
                </a:effectLst>
                <a:latin typeface="Cambria" panose="02040503050406030204" pitchFamily="18" charset="0"/>
                <a:ea typeface="Cambria" panose="02040503050406030204" pitchFamily="18" charset="0"/>
              </a:rPr>
              <a:t>3</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He said to me, “You are my servant, Israel, through whom I will reveal my splendor.”</a:t>
            </a:r>
          </a:p>
        </p:txBody>
      </p:sp>
    </p:spTree>
    <p:extLst>
      <p:ext uri="{BB962C8B-B14F-4D97-AF65-F5344CB8AC3E}">
        <p14:creationId xmlns:p14="http://schemas.microsoft.com/office/powerpoint/2010/main" val="22248269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421477"/>
          </a:xfrm>
        </p:spPr>
        <p:txBody>
          <a:bodyPr>
            <a:noAutofit/>
          </a:bodyPr>
          <a:lstStyle/>
          <a:p>
            <a:pPr marL="458788" indent="-458788"/>
            <a:r>
              <a:rPr lang="en-US" b="1" dirty="0">
                <a:effectLst>
                  <a:outerShdw blurRad="38100" dist="38100" dir="2700000" algn="tl">
                    <a:srgbClr val="000000"/>
                  </a:outerShdw>
                </a:effectLst>
              </a:rPr>
              <a:t>The Servants Two-Fold Task: Israel and the World </a:t>
            </a:r>
            <a:r>
              <a:rPr lang="en-US" dirty="0">
                <a:effectLst>
                  <a:outerShdw blurRad="38100" dist="38100" dir="2700000" algn="tl">
                    <a:srgbClr val="000000"/>
                  </a:outerShdw>
                </a:effectLst>
              </a:rPr>
              <a:t>(</a:t>
            </a:r>
            <a:r>
              <a:rPr lang="en-US" dirty="0">
                <a:solidFill>
                  <a:srgbClr val="FFFF99"/>
                </a:solidFill>
                <a:effectLst>
                  <a:outerShdw blurRad="38100" dist="38100" dir="2700000" algn="tl">
                    <a:srgbClr val="000000"/>
                  </a:outerShdw>
                </a:effectLst>
              </a:rPr>
              <a:t>49:1-6</a:t>
            </a:r>
            <a:r>
              <a:rPr lang="en-US"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36665" y="1533697"/>
            <a:ext cx="8574579" cy="5291053"/>
          </a:xfrm>
        </p:spPr>
        <p:txBody>
          <a:bodyPr>
            <a:normAutofit fontScale="92500" lnSpcReduction="10000"/>
          </a:bodyPr>
          <a:lstStyle/>
          <a:p>
            <a:pPr marL="0" indent="0">
              <a:buNone/>
            </a:pPr>
            <a:r>
              <a:rPr lang="en-US" baseline="30000" dirty="0">
                <a:effectLst>
                  <a:outerShdw blurRad="38100" dist="38100" dir="2700000" algn="tl">
                    <a:srgbClr val="000000"/>
                  </a:outerShdw>
                </a:effectLst>
                <a:latin typeface="Cambria" panose="02040503050406030204" pitchFamily="18" charset="0"/>
                <a:ea typeface="Cambria" panose="02040503050406030204" pitchFamily="18" charset="0"/>
              </a:rPr>
              <a:t>49:</a:t>
            </a:r>
            <a:r>
              <a:rPr lang="en-US" sz="3300" baseline="30000" dirty="0">
                <a:effectLst>
                  <a:outerShdw blurRad="38100" dist="38100" dir="2700000" algn="tl">
                    <a:srgbClr val="000000"/>
                  </a:outerShdw>
                </a:effectLst>
                <a:latin typeface="Cambria" panose="02040503050406030204" pitchFamily="18" charset="0"/>
                <a:ea typeface="Cambria" panose="02040503050406030204" pitchFamily="18" charset="0"/>
              </a:rPr>
              <a:t>4</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But I thought, “I have worked in vain; I have expended my energy for absolutely nothing.” But the LORD will vindicate me; my God will reward me. </a:t>
            </a:r>
            <a:r>
              <a:rPr lang="en-US" sz="3300" baseline="30000" dirty="0">
                <a:effectLst>
                  <a:outerShdw blurRad="38100" dist="38100" dir="2700000" algn="tl">
                    <a:srgbClr val="000000"/>
                  </a:outerShdw>
                </a:effectLst>
                <a:latin typeface="Cambria" panose="02040503050406030204" pitchFamily="18" charset="0"/>
                <a:ea typeface="Cambria" panose="02040503050406030204" pitchFamily="18" charset="0"/>
              </a:rPr>
              <a:t>5</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So now the LORD says, the one who formed me from birth to be his servant – he did this to restore Jacob to himself, so that Israel might be gathered to him; and I will be honored in the LORD’s sight, for my God is my source of strength – </a:t>
            </a:r>
            <a:r>
              <a:rPr lang="en-US" sz="3300" baseline="30000" dirty="0">
                <a:effectLst>
                  <a:outerShdw blurRad="38100" dist="38100" dir="2700000" algn="tl">
                    <a:srgbClr val="000000"/>
                  </a:outerShdw>
                </a:effectLst>
                <a:latin typeface="Cambria" panose="02040503050406030204" pitchFamily="18" charset="0"/>
                <a:ea typeface="Cambria" panose="02040503050406030204" pitchFamily="18" charset="0"/>
              </a:rPr>
              <a:t>6</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he says, “Is it too insignificant a task for you to be my servant, to reestablish the tribes of Jacob, and restore the remnant of Israel? I will make you a light to the nations, so you can bring my deliverance to the remote regions of the earth.”</a:t>
            </a:r>
          </a:p>
        </p:txBody>
      </p:sp>
    </p:spTree>
    <p:extLst>
      <p:ext uri="{BB962C8B-B14F-4D97-AF65-F5344CB8AC3E}">
        <p14:creationId xmlns:p14="http://schemas.microsoft.com/office/powerpoint/2010/main" val="280393834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284313"/>
          </a:xfrm>
        </p:spPr>
        <p:txBody>
          <a:bodyPr>
            <a:noAutofit/>
          </a:bodyPr>
          <a:lstStyle/>
          <a:p>
            <a:r>
              <a:rPr lang="en-US" b="1" dirty="0">
                <a:effectLst>
                  <a:outerShdw blurRad="38100" dist="38100" dir="2700000" algn="tl">
                    <a:srgbClr val="000000"/>
                  </a:outerShdw>
                </a:effectLst>
              </a:rPr>
              <a:t>The Servants Two-Fold Task: Israel and the World </a:t>
            </a:r>
            <a:r>
              <a:rPr lang="en-US" dirty="0">
                <a:effectLst>
                  <a:outerShdw blurRad="38100" dist="38100" dir="2700000" algn="tl">
                    <a:srgbClr val="000000"/>
                  </a:outerShdw>
                </a:effectLst>
              </a:rPr>
              <a:t>(</a:t>
            </a:r>
            <a:r>
              <a:rPr lang="en-US" dirty="0">
                <a:solidFill>
                  <a:srgbClr val="FFFF99"/>
                </a:solidFill>
                <a:effectLst>
                  <a:outerShdw blurRad="38100" dist="38100" dir="2700000" algn="tl">
                    <a:srgbClr val="000000"/>
                  </a:outerShdw>
                </a:effectLst>
              </a:rPr>
              <a:t>49:1-6</a:t>
            </a:r>
            <a:r>
              <a:rPr lang="en-US"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51019" y="1384069"/>
            <a:ext cx="8822817" cy="5182986"/>
          </a:xfrm>
        </p:spPr>
        <p:txBody>
          <a:bodyPr>
            <a:normAutofit fontScale="77500" lnSpcReduction="20000"/>
          </a:bodyPr>
          <a:lstStyle/>
          <a:p>
            <a:r>
              <a:rPr lang="en-US" sz="3600" dirty="0">
                <a:effectLst>
                  <a:outerShdw blurRad="38100" dist="38100" dir="2700000" algn="tl">
                    <a:srgbClr val="000000"/>
                  </a:outerShdw>
                </a:effectLst>
              </a:rPr>
              <a:t>In chapters 41-48, with only one exception, the emphasis was on the servanthood of the </a:t>
            </a:r>
            <a:r>
              <a:rPr lang="en-US" sz="3600" b="1" i="1" dirty="0">
                <a:effectLst>
                  <a:outerShdw blurRad="38100" dist="38100" dir="2700000" algn="tl">
                    <a:srgbClr val="000000"/>
                  </a:outerShdw>
                </a:effectLst>
              </a:rPr>
              <a:t>nation of Israel</a:t>
            </a:r>
            <a:r>
              <a:rPr lang="en-US" sz="3600" dirty="0">
                <a:effectLst>
                  <a:outerShdw blurRad="38100" dist="38100" dir="2700000" algn="tl">
                    <a:srgbClr val="000000"/>
                  </a:outerShdw>
                </a:effectLst>
              </a:rPr>
              <a:t>. </a:t>
            </a:r>
          </a:p>
          <a:p>
            <a:r>
              <a:rPr lang="en-US" sz="3600" dirty="0">
                <a:effectLst>
                  <a:outerShdw blurRad="38100" dist="38100" dir="2700000" algn="tl">
                    <a:srgbClr val="000000"/>
                  </a:outerShdw>
                </a:effectLst>
              </a:rPr>
              <a:t>For the most part, all of those references were encouraging a blind and rebellious Israel to believe that God had </a:t>
            </a:r>
            <a:r>
              <a:rPr lang="en-US" sz="3600" b="1" i="1" dirty="0">
                <a:effectLst>
                  <a:outerShdw blurRad="38100" dist="38100" dir="2700000" algn="tl">
                    <a:srgbClr val="000000"/>
                  </a:outerShdw>
                </a:effectLst>
              </a:rPr>
              <a:t>not</a:t>
            </a:r>
            <a:r>
              <a:rPr lang="en-US" sz="3600" dirty="0">
                <a:effectLst>
                  <a:outerShdw blurRad="38100" dist="38100" dir="2700000" algn="tl">
                    <a:srgbClr val="000000"/>
                  </a:outerShdw>
                </a:effectLst>
              </a:rPr>
              <a:t> cast them off and that God would </a:t>
            </a:r>
            <a:r>
              <a:rPr lang="en-US" sz="3600" b="1" i="1" dirty="0">
                <a:effectLst>
                  <a:outerShdw blurRad="38100" dist="38100" dir="2700000" algn="tl">
                    <a:srgbClr val="000000"/>
                  </a:outerShdw>
                </a:effectLst>
              </a:rPr>
              <a:t>use them </a:t>
            </a:r>
            <a:r>
              <a:rPr lang="en-US" sz="3600" dirty="0">
                <a:effectLst>
                  <a:outerShdw blurRad="38100" dist="38100" dir="2700000" algn="tl">
                    <a:srgbClr val="000000"/>
                  </a:outerShdw>
                </a:effectLst>
              </a:rPr>
              <a:t>as evidence in his case against the idols. </a:t>
            </a:r>
          </a:p>
          <a:p>
            <a:r>
              <a:rPr lang="en-US" sz="3600" dirty="0">
                <a:effectLst>
                  <a:outerShdw blurRad="38100" dist="38100" dir="2700000" algn="tl">
                    <a:srgbClr val="000000"/>
                  </a:outerShdw>
                </a:effectLst>
              </a:rPr>
              <a:t>The </a:t>
            </a:r>
            <a:r>
              <a:rPr lang="en-US" sz="3600" b="1" i="1" dirty="0">
                <a:effectLst>
                  <a:outerShdw blurRad="38100" dist="38100" dir="2700000" algn="tl">
                    <a:srgbClr val="000000"/>
                  </a:outerShdw>
                </a:effectLst>
              </a:rPr>
              <a:t>one exception </a:t>
            </a:r>
            <a:r>
              <a:rPr lang="en-US" sz="3600" dirty="0">
                <a:effectLst>
                  <a:outerShdw blurRad="38100" dist="38100" dir="2700000" algn="tl">
                    <a:srgbClr val="000000"/>
                  </a:outerShdw>
                </a:effectLst>
              </a:rPr>
              <a:t>was the reference to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sz="3600" dirty="0">
                <a:effectLst>
                  <a:outerShdw blurRad="38100" dist="38100" dir="2700000" algn="tl">
                    <a:srgbClr val="000000"/>
                  </a:outerShdw>
                </a:effectLst>
              </a:rPr>
              <a:t>” in Isaiah 42:1-9. </a:t>
            </a:r>
          </a:p>
          <a:p>
            <a:r>
              <a:rPr lang="en-US" sz="3600" b="1" i="1" dirty="0">
                <a:effectLst>
                  <a:outerShdw blurRad="38100" dist="38100" dir="2700000" algn="tl">
                    <a:srgbClr val="000000"/>
                  </a:outerShdw>
                </a:effectLst>
              </a:rPr>
              <a:t>There</a:t>
            </a:r>
            <a:r>
              <a:rPr lang="en-US" sz="3600" dirty="0">
                <a:effectLst>
                  <a:outerShdw blurRad="38100" dist="38100" dir="2700000" algn="tl">
                    <a:srgbClr val="000000"/>
                  </a:outerShdw>
                </a:effectLst>
              </a:rPr>
              <a:t> the Servant was announced as the obedient One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establishing [God’s] justice on the earth</a:t>
            </a:r>
            <a:r>
              <a:rPr lang="en-US" sz="3600" dirty="0">
                <a:effectLst>
                  <a:outerShdw blurRad="38100" dist="38100" dir="2700000" algn="tl">
                    <a:srgbClr val="000000"/>
                  </a:outerShdw>
                </a:effectLst>
              </a:rPr>
              <a:t>” and who would be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 covenant mediator for people</a:t>
            </a:r>
            <a:r>
              <a:rPr lang="en-US" sz="3600" dirty="0">
                <a:effectLst>
                  <a:outerShdw blurRad="38100" dist="38100" dir="2700000" algn="tl">
                    <a:srgbClr val="000000"/>
                  </a:outerShdw>
                </a:effectLst>
              </a:rPr>
              <a:t>.” (42:4,6)</a:t>
            </a:r>
          </a:p>
          <a:p>
            <a:r>
              <a:rPr lang="en-US" sz="3600" dirty="0">
                <a:effectLst>
                  <a:outerShdw blurRad="38100" dist="38100" dir="2700000" algn="tl">
                    <a:srgbClr val="000000"/>
                  </a:outerShdw>
                </a:effectLst>
              </a:rPr>
              <a:t>This Servant was </a:t>
            </a:r>
            <a:r>
              <a:rPr lang="en-US" sz="3600" b="1" i="1" dirty="0">
                <a:effectLst>
                  <a:outerShdw blurRad="38100" dist="38100" dir="2700000" algn="tl">
                    <a:srgbClr val="000000"/>
                  </a:outerShdw>
                </a:effectLst>
              </a:rPr>
              <a:t>not</a:t>
            </a:r>
            <a:r>
              <a:rPr lang="en-US" sz="3600" dirty="0">
                <a:effectLst>
                  <a:outerShdw blurRad="38100" dist="38100" dir="2700000" algn="tl">
                    <a:srgbClr val="000000"/>
                  </a:outerShdw>
                </a:effectLst>
              </a:rPr>
              <a:t> the nation of Israel, but Israel’s ultimate Deliverer, introduced there before focusing again on the more immediate problem of Israel’s captivity in Babylon. </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a:defRPr/>
            </a:pPr>
            <a:r>
              <a:rPr lang="en-US" dirty="0">
                <a:solidFill>
                  <a:prstClr val="white"/>
                </a:solidFill>
                <a:effectLst>
                  <a:outerShdw blurRad="38100" dist="38100" dir="2700000" algn="tl">
                    <a:srgbClr val="000000"/>
                  </a:outerShdw>
                </a:effectLst>
              </a:rPr>
              <a:t>Oswalt, John . </a:t>
            </a:r>
            <a:r>
              <a:rPr lang="en-US" i="1" dirty="0">
                <a:solidFill>
                  <a:prstClr val="white"/>
                </a:solidFill>
                <a:effectLst>
                  <a:outerShdw blurRad="38100" dist="38100" dir="2700000" algn="tl">
                    <a:srgbClr val="000000"/>
                  </a:outerShdw>
                </a:effectLst>
              </a:rPr>
              <a:t>Isaiah (The NIV Application Commentary)</a:t>
            </a:r>
            <a:r>
              <a:rPr lang="en-US" dirty="0">
                <a:solidFill>
                  <a:prstClr val="white"/>
                </a:solidFill>
                <a:effectLst>
                  <a:outerShdw blurRad="38100" dist="38100" dir="2700000" algn="tl">
                    <a:srgbClr val="000000"/>
                  </a:outerShdw>
                </a:effectLst>
              </a:rPr>
              <a:t> (pp. 546-547). </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17117794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209681</TotalTime>
  <Words>4238</Words>
  <Application>Microsoft Office PowerPoint</Application>
  <PresentationFormat>On-screen Show (4:3)</PresentationFormat>
  <Paragraphs>202</Paragraphs>
  <Slides>30</Slides>
  <Notes>18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30</vt:i4>
      </vt:variant>
    </vt:vector>
  </HeadingPairs>
  <TitlesOfParts>
    <vt:vector size="37" baseType="lpstr">
      <vt:lpstr>Arial</vt:lpstr>
      <vt:lpstr>Calibri</vt:lpstr>
      <vt:lpstr>Calibri Light</vt:lpstr>
      <vt:lpstr>Cambria</vt:lpstr>
      <vt:lpstr>Century Gothic</vt:lpstr>
      <vt:lpstr>Office Theme</vt:lpstr>
      <vt:lpstr>2_Office Theme</vt:lpstr>
      <vt:lpstr>Highlights     From the  Book of  Isaiah</vt:lpstr>
      <vt:lpstr>Outline of the Book of Isaiah</vt:lpstr>
      <vt:lpstr>The Mission of the LORD’s Servant (49:1-13)</vt:lpstr>
      <vt:lpstr>The Mission of the LORD’s Servant (49:1-13)</vt:lpstr>
      <vt:lpstr>The Mission of the LORD’s Servant (49:1-13)</vt:lpstr>
      <vt:lpstr>The Mission of the LORD’s Servant (49:1-13)</vt:lpstr>
      <vt:lpstr>The Servants Two-Fold Task: Israel and the World (49:1-6)</vt:lpstr>
      <vt:lpstr>The Servants Two-Fold Task: Israel and the World (49:1-6)</vt:lpstr>
      <vt:lpstr>The Servants Two-Fold Task: Israel and the World (49:1-6)</vt:lpstr>
      <vt:lpstr>The Servants Two-Fold Task: Israel and the World (49:1-6)</vt:lpstr>
      <vt:lpstr>The Servants Two-Fold Task: Israel and the World (49:1-6)</vt:lpstr>
      <vt:lpstr>The Servants Two-Fold Task: Israel and the World (49:1-6)</vt:lpstr>
      <vt:lpstr>The Servants Two-Fold Task: Israel and the World (49:1-6)</vt:lpstr>
      <vt:lpstr>The Servants Two-Fold Task: Israel and the World (49:1-6)</vt:lpstr>
      <vt:lpstr>The Servants Two-Fold Task: Israel and the World (49:1-6)</vt:lpstr>
      <vt:lpstr>The Servants Two-Fold Task: Israel and the World (49:1-6)</vt:lpstr>
      <vt:lpstr>Two Oracles Concerning the Servant The First Oracle (49:7)</vt:lpstr>
      <vt:lpstr>The First Oracle (49:7)</vt:lpstr>
      <vt:lpstr>The First Oracle (49:7)</vt:lpstr>
      <vt:lpstr>Two Oracles Concerning the Servant The Second Oracle (49:8-13)</vt:lpstr>
      <vt:lpstr>Two Oracles Concerning the Servant The Second Oracle (49:8-13)</vt:lpstr>
      <vt:lpstr>Two Oracles Concerning the Servant The Second Oracle (49:8-13)</vt:lpstr>
      <vt:lpstr>The Second Oracle (49:8-13)</vt:lpstr>
      <vt:lpstr>The Second Oracle (49:8-13)</vt:lpstr>
      <vt:lpstr>The Second Oracle (49:8-13)</vt:lpstr>
      <vt:lpstr>The Second Oracle (49:8-13)</vt:lpstr>
      <vt:lpstr>Next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2717</cp:revision>
  <cp:lastPrinted>2024-02-04T15:19:20Z</cp:lastPrinted>
  <dcterms:created xsi:type="dcterms:W3CDTF">2022-12-04T03:23:23Z</dcterms:created>
  <dcterms:modified xsi:type="dcterms:W3CDTF">2024-02-04T15:21:38Z</dcterms:modified>
</cp:coreProperties>
</file>