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37"/>
  </p:notesMasterIdLst>
  <p:handoutMasterIdLst>
    <p:handoutMasterId r:id="rId38"/>
  </p:handoutMasterIdLst>
  <p:sldIdLst>
    <p:sldId id="4873" r:id="rId3"/>
    <p:sldId id="4878" r:id="rId4"/>
    <p:sldId id="4882" r:id="rId5"/>
    <p:sldId id="4883" r:id="rId6"/>
    <p:sldId id="4884" r:id="rId7"/>
    <p:sldId id="4885" r:id="rId8"/>
    <p:sldId id="4867" r:id="rId9"/>
    <p:sldId id="4887" r:id="rId10"/>
    <p:sldId id="4888" r:id="rId11"/>
    <p:sldId id="4879" r:id="rId12"/>
    <p:sldId id="4880" r:id="rId13"/>
    <p:sldId id="4881" r:id="rId14"/>
    <p:sldId id="4865" r:id="rId15"/>
    <p:sldId id="4890" r:id="rId16"/>
    <p:sldId id="4891" r:id="rId17"/>
    <p:sldId id="4895" r:id="rId18"/>
    <p:sldId id="4901" r:id="rId19"/>
    <p:sldId id="4862" r:id="rId20"/>
    <p:sldId id="4846" r:id="rId21"/>
    <p:sldId id="4847" r:id="rId22"/>
    <p:sldId id="4848" r:id="rId23"/>
    <p:sldId id="4897" r:id="rId24"/>
    <p:sldId id="4851" r:id="rId25"/>
    <p:sldId id="4852" r:id="rId26"/>
    <p:sldId id="4855" r:id="rId27"/>
    <p:sldId id="4853" r:id="rId28"/>
    <p:sldId id="4854" r:id="rId29"/>
    <p:sldId id="4856" r:id="rId30"/>
    <p:sldId id="4857" r:id="rId31"/>
    <p:sldId id="4898" r:id="rId32"/>
    <p:sldId id="4859" r:id="rId33"/>
    <p:sldId id="4899" r:id="rId34"/>
    <p:sldId id="4900" r:id="rId35"/>
    <p:sldId id="4902" r:id="rId36"/>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B183"/>
    <a:srgbClr val="FFFF99"/>
    <a:srgbClr val="0000FF"/>
    <a:srgbClr val="9999FF"/>
    <a:srgbClr val="000066"/>
    <a:srgbClr val="333399"/>
    <a:srgbClr val="6600FF"/>
    <a:srgbClr val="6600CC"/>
    <a:srgbClr val="FFF4E7"/>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67" autoAdjust="0"/>
    <p:restoredTop sz="94636" autoAdjust="0"/>
  </p:normalViewPr>
  <p:slideViewPr>
    <p:cSldViewPr snapToGrid="0">
      <p:cViewPr varScale="1">
        <p:scale>
          <a:sx n="153" d="100"/>
          <a:sy n="153" d="100"/>
        </p:scale>
        <p:origin x="556" y="104"/>
      </p:cViewPr>
      <p:guideLst/>
    </p:cSldViewPr>
  </p:slideViewPr>
  <p:notesTextViewPr>
    <p:cViewPr>
      <p:scale>
        <a:sx n="1" d="1"/>
        <a:sy n="1" d="1"/>
      </p:scale>
      <p:origin x="0" y="0"/>
    </p:cViewPr>
  </p:notesTextViewPr>
  <p:sorterViewPr>
    <p:cViewPr>
      <p:scale>
        <a:sx n="100" d="100"/>
        <a:sy n="100" d="100"/>
      </p:scale>
      <p:origin x="0" y="-47284"/>
    </p:cViewPr>
  </p:sorter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2/6/2024</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2/6/2024</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51845-0161-2B57-BB5F-F108613F24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12201A-0A42-52E1-C795-2C12124472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8BD918-0307-1029-6F0C-258423F1B111}"/>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762F815B-E3DD-B2F5-5051-D27E71039B14}"/>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06A58B58-5C87-475C-D4FD-90B28F5860D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81428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8D9BAA-3F74-783A-CB8A-835C6E84CC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43FC34-59D8-5844-65D7-98FA968C6E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7AB6CC-836E-5310-A918-67DF5D58512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30D6FF0C-8C66-1B0A-1BC4-59B234DF3FDC}"/>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25EE2CE8-E792-B10F-AE09-19ABFA67504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92738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6D5863-1FB8-42D3-0F32-D6C4E864EA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74077A-4E06-4BB8-E4FB-773CCEAC58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E76A48-B338-7025-4333-DC910983534C}"/>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C1471D3D-5FAD-8BE1-67A0-DD633B974AB3}"/>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E7DF234D-CFC0-7F80-9BDB-BB09FA70EA3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54926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EB7F0-AE8B-6E52-B6C4-06054CB483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935153-4CB3-DF02-588E-922FA5C2F2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23B30A-8D27-1397-F228-2DFA6437A5CE}"/>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04F5A44D-FB5B-8FCB-A49E-75EC0AE8407A}"/>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1CED4D71-06AE-BB3D-4464-074E73E2CBC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022991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EB432E-029C-9388-321A-69B8B58445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2ABA87-38A7-7463-BDEE-944F98F4A4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875106-549E-209B-2C90-86162BF886BC}"/>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20899A8-0811-188D-145E-790970BB6B09}"/>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1AA65247-3E9F-FE8F-B5B2-E0D1BC0E78D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2785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804705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189999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31136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27388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5F31C-66E9-D698-4C03-2344DDB3B9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C6351D-9FE5-5703-3AA5-D76996CBF5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57A17D-DEFA-432B-62B8-04E00076CC70}"/>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4658CD23-7819-275C-1A46-6A4BB2BA35AB}"/>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19F6139-2BF1-0BAF-ADDE-BFA4098E64B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384414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71834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6F7D57-A67A-6CCA-755E-E17855EFC7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12AC2B-2CC5-9948-ECD1-113CBC0C37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5BCD07-B741-2A55-7B07-2D724D0D6BB0}"/>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AE0FCE0D-2ED6-9ACD-AE05-E65D0077866B}"/>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39F2CF5E-297E-E6E9-6B61-3F3253F339F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88051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75708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0017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22C4C7-1C6C-2909-ACAD-6604953515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5E1B5E-7BD2-8BC7-5BAC-BF358690CA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1048B1-02E7-6C84-E736-EBC0138A0F8C}"/>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C7071EE7-561C-7CC1-D0B1-2BD83E08369F}"/>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2064F92-971F-3195-5BA6-E5CEDC665E7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615356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421A6-3A5F-8C18-7F68-07E11AB213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8810DD-EAD6-E56A-3979-A6D3022D23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3669C5-096F-8B5E-A261-516E604D28F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72F36A1C-4046-4E7C-4CC4-0256A369D15F}"/>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0ACCFD64-C914-548C-247F-DDE4726E3DE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0620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2DCF99-382B-DE32-65C8-638012B0F6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AF9134-3AA1-B9B1-F276-2B29E97E47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74139C-2AA6-AAF8-4612-854300F6DAFE}"/>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E43909B7-7A76-20EB-0FBF-484AD306A74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F50BDA60-CD34-68DF-45D3-48668AB958A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978246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F64BF5-A8ED-1671-0F5B-8C4611F35B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3D6899-CDD7-3161-5C1A-66C5960F7D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593653-AC7D-47BD-03DD-0B295EB2F227}"/>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6435C609-02B1-AA91-4476-0DE39E22C069}"/>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84D266B6-2CF0-AA0E-EB96-5DC4BDE3FFB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70328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39451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BAAE73-7E49-619E-A922-B0AAA37814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EE2880-9B3F-D16A-A501-5D76C4F0B3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DD3A31-8CE8-60D1-4295-7239FF731332}"/>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3FDDD911-214C-5C43-4FE1-898CE851AA8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890E424A-313D-1A9D-43AB-DAAFAF650BB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901483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E4B15C-F554-16FC-8A96-DD62B26391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0F4F2F-E019-07B4-6AB6-6454B4DD10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221549-415C-06DB-D1CE-48C4379E86DC}"/>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275269B4-584E-97F4-9916-2ED0C4FCA0A0}"/>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BA991F07-3F0E-ED55-5329-C9F9B78531F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387637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96756E-27B9-4206-176F-D54D6C1457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A24008-12EB-8AC3-69BD-5B85D59FDB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BED9F-FFF4-7290-5707-9B56CD21A2FE}"/>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A7938B78-43C9-DCC6-2065-92A08DC5D4B4}"/>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6B23B408-527F-5598-2B72-94C521AC208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47880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2/6/2024</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2/6/2024</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2/6/2024</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2/6/2024</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2/6/2024</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2/6/2024</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2/6/2024</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2/6/2024</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2/6/2024</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2/6/2024</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2/6/2024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17.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3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42644EB-3F5F-EA2D-2D0C-28D56C902C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54AB2C89-0599-CA33-72B1-16350A6720C9}"/>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D7E56C7F-388E-A031-CB9B-C90A23AC59B5}"/>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BD4CB24-A0F0-4E6E-D4A2-DE300945CBE9}"/>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3513154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B9E0D5-6EBE-FEBD-FBFA-BC1BF642C9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73C3C7-2A8D-90B5-86AF-CDBB518C2AE3}"/>
              </a:ext>
            </a:extLst>
          </p:cNvPr>
          <p:cNvSpPr>
            <a:spLocks noGrp="1"/>
          </p:cNvSpPr>
          <p:nvPr>
            <p:ph type="title"/>
          </p:nvPr>
        </p:nvSpPr>
        <p:spPr>
          <a:xfrm>
            <a:off x="0" y="-1"/>
            <a:ext cx="9144000" cy="773086"/>
          </a:xfrm>
        </p:spPr>
        <p:txBody>
          <a:bodyPr>
            <a:noAutofit/>
          </a:bodyPr>
          <a:lstStyle/>
          <a:p>
            <a:pPr marL="458788" indent="-458788"/>
            <a:r>
              <a:rPr lang="en-US" sz="4000" b="1" dirty="0">
                <a:effectLst>
                  <a:outerShdw blurRad="38100" dist="38100" dir="2700000" algn="tl">
                    <a:srgbClr val="000000"/>
                  </a:outerShdw>
                </a:effectLst>
              </a:rPr>
              <a:t>The </a:t>
            </a:r>
            <a:r>
              <a:rPr lang="en-US" sz="4000" i="1" dirty="0">
                <a:effectLst>
                  <a:outerShdw blurRad="38100" dist="38100" dir="2700000" algn="tl">
                    <a:srgbClr val="000000"/>
                  </a:outerShdw>
                </a:effectLst>
              </a:rPr>
              <a:t>Second</a:t>
            </a:r>
            <a:r>
              <a:rPr lang="en-US" sz="4000" b="1" dirty="0">
                <a:effectLst>
                  <a:outerShdw blurRad="38100" dist="38100" dir="2700000" algn="tl">
                    <a:srgbClr val="000000"/>
                  </a:outerShdw>
                </a:effectLst>
              </a:rPr>
              <a:t> Oracle (49:8-13)</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88054FD5-5FE0-593B-0730-AB3C33559DE8}"/>
              </a:ext>
            </a:extLst>
          </p:cNvPr>
          <p:cNvSpPr>
            <a:spLocks noGrp="1"/>
          </p:cNvSpPr>
          <p:nvPr>
            <p:ph idx="1"/>
          </p:nvPr>
        </p:nvSpPr>
        <p:spPr>
          <a:xfrm>
            <a:off x="386543" y="1733204"/>
            <a:ext cx="8441574" cy="5091546"/>
          </a:xfrm>
        </p:spPr>
        <p:txBody>
          <a:bodyPr>
            <a:normAutofit/>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49:8</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This is what the LORD says: “At the time I decide to show my favor, I will respond to you; in the day of deliverance I will help you; I will protect you and make you a covenant mediator for people, to rebuild the land and to reassign the desolate property.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9a</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You will say to the prisoners, ‘Come out,’ and to those who are in dark dungeons, ‘Emerge.’</a:t>
            </a:r>
          </a:p>
        </p:txBody>
      </p:sp>
    </p:spTree>
    <p:extLst>
      <p:ext uri="{BB962C8B-B14F-4D97-AF65-F5344CB8AC3E}">
        <p14:creationId xmlns:p14="http://schemas.microsoft.com/office/powerpoint/2010/main" val="389106460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C32214-33D0-DF31-5A2D-39F9906300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DE2030-84C6-480D-0FCC-211F5B9E944E}"/>
              </a:ext>
            </a:extLst>
          </p:cNvPr>
          <p:cNvSpPr>
            <a:spLocks noGrp="1"/>
          </p:cNvSpPr>
          <p:nvPr>
            <p:ph type="title"/>
          </p:nvPr>
        </p:nvSpPr>
        <p:spPr>
          <a:xfrm>
            <a:off x="0" y="-2"/>
            <a:ext cx="9144000" cy="773086"/>
          </a:xfrm>
        </p:spPr>
        <p:txBody>
          <a:bodyPr>
            <a:noAutofit/>
          </a:bodyPr>
          <a:lstStyle/>
          <a:p>
            <a:pPr marL="458788" indent="-458788"/>
            <a:r>
              <a:rPr lang="en-US" sz="4000" b="1" dirty="0">
                <a:effectLst>
                  <a:outerShdw blurRad="38100" dist="38100" dir="2700000" algn="tl">
                    <a:srgbClr val="000000"/>
                  </a:outerShdw>
                </a:effectLst>
              </a:rPr>
              <a:t>The </a:t>
            </a:r>
            <a:r>
              <a:rPr lang="en-US" sz="4000" i="1" dirty="0">
                <a:effectLst>
                  <a:outerShdw blurRad="38100" dist="38100" dir="2700000" algn="tl">
                    <a:srgbClr val="000000"/>
                  </a:outerShdw>
                </a:effectLst>
              </a:rPr>
              <a:t>Second</a:t>
            </a:r>
            <a:r>
              <a:rPr lang="en-US" sz="4000" b="1" dirty="0">
                <a:effectLst>
                  <a:outerShdw blurRad="38100" dist="38100" dir="2700000" algn="tl">
                    <a:srgbClr val="000000"/>
                  </a:outerShdw>
                </a:effectLst>
              </a:rPr>
              <a:t> Oracle (49:8-13)</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6EE383D4-F66E-8D41-7971-04E7E5FAAC79}"/>
              </a:ext>
            </a:extLst>
          </p:cNvPr>
          <p:cNvSpPr>
            <a:spLocks noGrp="1"/>
          </p:cNvSpPr>
          <p:nvPr>
            <p:ph idx="1"/>
          </p:nvPr>
        </p:nvSpPr>
        <p:spPr>
          <a:xfrm>
            <a:off x="399012" y="1479666"/>
            <a:ext cx="8441574" cy="5378334"/>
          </a:xfrm>
        </p:spPr>
        <p:txBody>
          <a:bodyPr>
            <a:normAutofit/>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49:9b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They will graze beside the roads; on all the slopes they will find pasture.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10</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They will not be hungry or thirsty; the sun’s oppressive heat will not beat down on them, for one who has compassion on them will guide them; he will lead them to springs of water.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11</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will make all my mountains into a road; I will construct my roadways.”</a:t>
            </a:r>
          </a:p>
        </p:txBody>
      </p:sp>
    </p:spTree>
    <p:extLst>
      <p:ext uri="{BB962C8B-B14F-4D97-AF65-F5344CB8AC3E}">
        <p14:creationId xmlns:p14="http://schemas.microsoft.com/office/powerpoint/2010/main" val="36472297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9F2C8-6C97-EFD8-00DD-58BDCB5F26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7A84A8-29E2-88E2-F50A-57212A3DFFE5}"/>
              </a:ext>
            </a:extLst>
          </p:cNvPr>
          <p:cNvSpPr>
            <a:spLocks noGrp="1"/>
          </p:cNvSpPr>
          <p:nvPr>
            <p:ph type="title"/>
          </p:nvPr>
        </p:nvSpPr>
        <p:spPr>
          <a:xfrm>
            <a:off x="0" y="-2"/>
            <a:ext cx="9144000" cy="789711"/>
          </a:xfrm>
        </p:spPr>
        <p:txBody>
          <a:bodyPr>
            <a:noAutofit/>
          </a:bodyPr>
          <a:lstStyle/>
          <a:p>
            <a:pPr marL="458788" indent="-458788"/>
            <a:r>
              <a:rPr lang="en-US" sz="4000" b="1" dirty="0">
                <a:effectLst>
                  <a:outerShdw blurRad="38100" dist="38100" dir="2700000" algn="tl">
                    <a:srgbClr val="000000"/>
                  </a:outerShdw>
                </a:effectLst>
              </a:rPr>
              <a:t>The </a:t>
            </a:r>
            <a:r>
              <a:rPr lang="en-US" sz="4000" i="1" dirty="0">
                <a:effectLst>
                  <a:outerShdw blurRad="38100" dist="38100" dir="2700000" algn="tl">
                    <a:srgbClr val="000000"/>
                  </a:outerShdw>
                </a:effectLst>
              </a:rPr>
              <a:t>Second</a:t>
            </a:r>
            <a:r>
              <a:rPr lang="en-US" sz="4000" b="1" dirty="0">
                <a:effectLst>
                  <a:outerShdw blurRad="38100" dist="38100" dir="2700000" algn="tl">
                    <a:srgbClr val="000000"/>
                  </a:outerShdw>
                </a:effectLst>
              </a:rPr>
              <a:t> Oracle (49:8-13)</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139993D0-F3EA-A85E-4398-2D83BD1A6DC5}"/>
              </a:ext>
            </a:extLst>
          </p:cNvPr>
          <p:cNvSpPr>
            <a:spLocks noGrp="1"/>
          </p:cNvSpPr>
          <p:nvPr>
            <p:ph idx="1"/>
          </p:nvPr>
        </p:nvSpPr>
        <p:spPr>
          <a:xfrm>
            <a:off x="386543" y="1629295"/>
            <a:ext cx="8441574" cy="5195455"/>
          </a:xfrm>
        </p:spPr>
        <p:txBody>
          <a:bodyPr>
            <a:normAutofit/>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49:12</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Look, they come from far away! Look, some come from the north and west, and others from the land of </a:t>
            </a:r>
            <a:r>
              <a:rPr lang="en-US" sz="3600" b="0" i="1" u="none" strike="noStrike" baseline="0" dirty="0" err="1">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Sinim</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13</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Shout for joy, O sky! Rejoice, O earth! Let the mountains give a joyful shout! For the LORD consoles his people and shows compassion to the oppressed. </a:t>
            </a:r>
          </a:p>
        </p:txBody>
      </p:sp>
    </p:spTree>
    <p:extLst>
      <p:ext uri="{BB962C8B-B14F-4D97-AF65-F5344CB8AC3E}">
        <p14:creationId xmlns:p14="http://schemas.microsoft.com/office/powerpoint/2010/main" val="764719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A4F1C-9387-16BC-69DE-24BA4CF7B9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42742E-9810-63DF-0113-B9436165BC0F}"/>
              </a:ext>
            </a:extLst>
          </p:cNvPr>
          <p:cNvSpPr>
            <a:spLocks noGrp="1"/>
          </p:cNvSpPr>
          <p:nvPr>
            <p:ph type="title"/>
          </p:nvPr>
        </p:nvSpPr>
        <p:spPr>
          <a:xfrm>
            <a:off x="0" y="2"/>
            <a:ext cx="9144000" cy="897773"/>
          </a:xfrm>
        </p:spPr>
        <p:txBody>
          <a:bodyPr>
            <a:noAutofit/>
          </a:bodyPr>
          <a:lstStyle/>
          <a:p>
            <a:r>
              <a:rPr lang="en-US" sz="4000" b="1" dirty="0">
                <a:effectLst>
                  <a:outerShdw blurRad="38100" dist="38100" dir="2700000" algn="tl">
                    <a:srgbClr val="000000"/>
                  </a:outerShdw>
                </a:effectLst>
              </a:rPr>
              <a:t>The Second Oracle (49:8-13)</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47D17A86-4CC5-C064-656C-234E4A6B6CFE}"/>
              </a:ext>
            </a:extLst>
          </p:cNvPr>
          <p:cNvSpPr>
            <a:spLocks noGrp="1"/>
          </p:cNvSpPr>
          <p:nvPr>
            <p:ph idx="1"/>
          </p:nvPr>
        </p:nvSpPr>
        <p:spPr>
          <a:xfrm>
            <a:off x="156667" y="947651"/>
            <a:ext cx="8822817" cy="5860473"/>
          </a:xfrm>
        </p:spPr>
        <p:txBody>
          <a:bodyPr>
            <a:normAutofit lnSpcReduction="10000"/>
          </a:bodyPr>
          <a:lstStyle/>
          <a:p>
            <a:r>
              <a:rPr lang="en-US" dirty="0"/>
              <a:t>As we continue examining this second oracle, we see that during that future </a:t>
            </a:r>
            <a:r>
              <a:rPr lang="en-US" dirty="0">
                <a:effectLst>
                  <a:outerShdw blurRad="38100" dist="38100" dir="2700000" algn="tl">
                    <a:srgbClr val="000000"/>
                  </a:outerShdw>
                </a:effectLst>
              </a:rPr>
              <a: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day of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deliverance</a:t>
            </a:r>
            <a:r>
              <a:rPr lang="en-US" dirty="0">
                <a:effectLst>
                  <a:outerShdw blurRad="38100" dist="38100" dir="2700000" algn="tl">
                    <a:srgbClr val="000000"/>
                  </a:outerShdw>
                </a:effectLst>
              </a:rPr>
              <a:t>”</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dirty="0"/>
              <a:t>the LORD will appoint the Servant for a series of tasks, the first of which is to serve as a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a:t>
            </a:r>
            <a:r>
              <a:rPr lang="en-US" sz="3200" b="1"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 covenant mediator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for people</a:t>
            </a:r>
            <a:r>
              <a:rPr lang="en-US" dirty="0"/>
              <a:t>”</a:t>
            </a:r>
            <a:r>
              <a:rPr lang="en-US" dirty="0">
                <a:effectLst>
                  <a:outerShdw blurRad="38100" dist="38100" dir="2700000" algn="tl">
                    <a:srgbClr val="000000"/>
                  </a:outerShdw>
                </a:effectLst>
              </a:rPr>
              <a:t> (49:8).</a:t>
            </a:r>
            <a:endParaRPr lang="en-US" dirty="0"/>
          </a:p>
          <a:p>
            <a:r>
              <a:rPr lang="en-US" dirty="0"/>
              <a:t>We saw this </a:t>
            </a:r>
            <a:r>
              <a:rPr lang="en-US" b="1" i="1" dirty="0"/>
              <a:t>very same expression</a:t>
            </a:r>
            <a:r>
              <a:rPr lang="en-US" dirty="0"/>
              <a:t> back in chapter 42 where Isaiah introduced the servant for the very first time:</a:t>
            </a:r>
          </a:p>
          <a:p>
            <a:pPr lvl="1"/>
            <a:r>
              <a:rPr lang="en-US" sz="28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I, the LORD, officially commission you [the servant]; I take hold of your hand. I protect you and </a:t>
            </a:r>
            <a:r>
              <a:rPr lang="en-US" sz="2800" b="1" i="1" u="none" strike="noStrike" baseline="0" dirty="0">
                <a:solidFill>
                  <a:schemeClr val="accent2"/>
                </a:solidFill>
                <a:latin typeface="Cambria" panose="02040503050406030204" pitchFamily="18" charset="0"/>
                <a:ea typeface="Cambria" panose="02040503050406030204" pitchFamily="18" charset="0"/>
              </a:rPr>
              <a:t>make you a covenant mediator for people </a:t>
            </a:r>
            <a:r>
              <a:rPr lang="en-US" sz="28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and a light to the nations, </a:t>
            </a:r>
            <a:r>
              <a:rPr lang="en-US" sz="2800" baseline="30000" dirty="0">
                <a:latin typeface="Cambria" panose="02040503050406030204" pitchFamily="18" charset="0"/>
                <a:ea typeface="Cambria" panose="02040503050406030204" pitchFamily="18" charset="0"/>
              </a:rPr>
              <a:t>7</a:t>
            </a:r>
            <a:r>
              <a:rPr lang="en-US" sz="28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to open blind eyes, to release prisoners from dungeons, those who live in darkness from prisons. </a:t>
            </a:r>
            <a:r>
              <a:rPr lang="en-US" dirty="0">
                <a:effectLst>
                  <a:outerShdw blurRad="38100" dist="38100" dir="2700000" algn="tl">
                    <a:srgbClr val="000000"/>
                  </a:outerShdw>
                </a:effectLst>
              </a:rPr>
              <a:t>(Isaiah 42:6-7).</a:t>
            </a:r>
            <a:endParaRPr lang="en-US" dirty="0"/>
          </a:p>
        </p:txBody>
      </p:sp>
    </p:spTree>
    <p:extLst>
      <p:ext uri="{BB962C8B-B14F-4D97-AF65-F5344CB8AC3E}">
        <p14:creationId xmlns:p14="http://schemas.microsoft.com/office/powerpoint/2010/main" val="15274262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918390-DAC1-3060-58BD-2B83873698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134049-13AB-1100-D881-3A08731B0044}"/>
              </a:ext>
            </a:extLst>
          </p:cNvPr>
          <p:cNvSpPr>
            <a:spLocks noGrp="1"/>
          </p:cNvSpPr>
          <p:nvPr>
            <p:ph type="title"/>
          </p:nvPr>
        </p:nvSpPr>
        <p:spPr>
          <a:xfrm>
            <a:off x="0" y="2"/>
            <a:ext cx="9144000" cy="897773"/>
          </a:xfrm>
        </p:spPr>
        <p:txBody>
          <a:bodyPr>
            <a:noAutofit/>
          </a:bodyPr>
          <a:lstStyle/>
          <a:p>
            <a:r>
              <a:rPr lang="en-US" sz="4000" b="1" dirty="0">
                <a:effectLst>
                  <a:outerShdw blurRad="38100" dist="38100" dir="2700000" algn="tl">
                    <a:srgbClr val="000000"/>
                  </a:outerShdw>
                </a:effectLst>
              </a:rPr>
              <a:t>The Second Oracle (49:8-13)</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BA43354D-F439-0BD1-80FD-ABF78B686687}"/>
              </a:ext>
            </a:extLst>
          </p:cNvPr>
          <p:cNvSpPr>
            <a:spLocks noGrp="1"/>
          </p:cNvSpPr>
          <p:nvPr>
            <p:ph idx="1"/>
          </p:nvPr>
        </p:nvSpPr>
        <p:spPr>
          <a:xfrm>
            <a:off x="156667" y="852055"/>
            <a:ext cx="8822817" cy="843741"/>
          </a:xfrm>
        </p:spPr>
        <p:txBody>
          <a:bodyPr>
            <a:normAutofit fontScale="92500" lnSpcReduction="10000"/>
          </a:bodyPr>
          <a:lstStyle/>
          <a:p>
            <a:r>
              <a:rPr lang="en-US" dirty="0">
                <a:effectLst>
                  <a:outerShdw blurRad="38100" dist="38100" dir="2700000" algn="tl">
                    <a:srgbClr val="000000"/>
                  </a:outerShdw>
                </a:effectLst>
              </a:rPr>
              <a:t>In fact there are a </a:t>
            </a:r>
            <a:r>
              <a:rPr lang="en-US" b="1" i="1" dirty="0">
                <a:effectLst>
                  <a:outerShdw blurRad="38100" dist="38100" dir="2700000" algn="tl">
                    <a:srgbClr val="000000"/>
                  </a:outerShdw>
                </a:effectLst>
              </a:rPr>
              <a:t>number</a:t>
            </a:r>
            <a:r>
              <a:rPr lang="en-US" dirty="0">
                <a:effectLst>
                  <a:outerShdw blurRad="38100" dist="38100" dir="2700000" algn="tl">
                    <a:srgbClr val="000000"/>
                  </a:outerShdw>
                </a:effectLst>
              </a:rPr>
              <a:t> of parallel ideas between these two texts:</a:t>
            </a:r>
          </a:p>
          <a:p>
            <a:endParaRPr lang="en-US" dirty="0">
              <a:effectLst>
                <a:outerShdw blurRad="38100" dist="38100" dir="2700000" algn="tl">
                  <a:srgbClr val="000000"/>
                </a:outerShdw>
              </a:effectLst>
            </a:endParaRPr>
          </a:p>
        </p:txBody>
      </p:sp>
      <p:graphicFrame>
        <p:nvGraphicFramePr>
          <p:cNvPr id="4" name="Table 3">
            <a:extLst>
              <a:ext uri="{FF2B5EF4-FFF2-40B4-BE49-F238E27FC236}">
                <a16:creationId xmlns:a16="http://schemas.microsoft.com/office/drawing/2014/main" id="{8B132C55-01EF-2707-6087-70AE981CE0BB}"/>
              </a:ext>
            </a:extLst>
          </p:cNvPr>
          <p:cNvGraphicFramePr>
            <a:graphicFrameLocks noGrp="1"/>
          </p:cNvGraphicFramePr>
          <p:nvPr/>
        </p:nvGraphicFramePr>
        <p:xfrm>
          <a:off x="171851" y="1968731"/>
          <a:ext cx="8800297" cy="3261360"/>
        </p:xfrm>
        <a:graphic>
          <a:graphicData uri="http://schemas.openxmlformats.org/drawingml/2006/table">
            <a:tbl>
              <a:tblPr firstRow="1" bandRow="1">
                <a:tableStyleId>{5C22544A-7EE6-4342-B048-85BDC9FD1C3A}</a:tableStyleId>
              </a:tblPr>
              <a:tblGrid>
                <a:gridCol w="4412618">
                  <a:extLst>
                    <a:ext uri="{9D8B030D-6E8A-4147-A177-3AD203B41FA5}">
                      <a16:colId xmlns:a16="http://schemas.microsoft.com/office/drawing/2014/main" val="1675995042"/>
                    </a:ext>
                  </a:extLst>
                </a:gridCol>
                <a:gridCol w="4387679">
                  <a:extLst>
                    <a:ext uri="{9D8B030D-6E8A-4147-A177-3AD203B41FA5}">
                      <a16:colId xmlns:a16="http://schemas.microsoft.com/office/drawing/2014/main" val="1136758072"/>
                    </a:ext>
                  </a:extLst>
                </a:gridCol>
              </a:tblGrid>
              <a:tr h="370840">
                <a:tc>
                  <a:txBody>
                    <a:bodyPr/>
                    <a:lstStyle/>
                    <a:p>
                      <a:r>
                        <a:rPr lang="en-US" sz="2400" dirty="0">
                          <a:effectLst>
                            <a:outerShdw blurRad="38100" dist="38100" dir="2700000" algn="tl">
                              <a:srgbClr val="000000">
                                <a:alpha val="43137"/>
                              </a:srgbClr>
                            </a:outerShdw>
                          </a:effectLst>
                        </a:rPr>
                        <a:t>Isaiah 49:1-13</a:t>
                      </a:r>
                    </a:p>
                  </a:txBody>
                  <a:tcPr/>
                </a:tc>
                <a:tc>
                  <a:txBody>
                    <a:bodyPr/>
                    <a:lstStyle/>
                    <a:p>
                      <a:r>
                        <a:rPr lang="en-US" sz="2400" dirty="0">
                          <a:effectLst>
                            <a:outerShdw blurRad="38100" dist="38100" dir="2700000" algn="tl">
                              <a:srgbClr val="000000">
                                <a:alpha val="43137"/>
                              </a:srgbClr>
                            </a:outerShdw>
                          </a:effectLst>
                        </a:rPr>
                        <a:t>Isaiah 42:6-7</a:t>
                      </a:r>
                    </a:p>
                  </a:txBody>
                  <a:tcPr/>
                </a:tc>
                <a:extLst>
                  <a:ext uri="{0D108BD9-81ED-4DB2-BD59-A6C34878D82A}">
                    <a16:rowId xmlns:a16="http://schemas.microsoft.com/office/drawing/2014/main" val="3472844939"/>
                  </a:ext>
                </a:extLst>
              </a:tr>
              <a:tr h="370840">
                <a:tc>
                  <a:txBody>
                    <a:bodyPr/>
                    <a:lstStyle/>
                    <a:p>
                      <a:r>
                        <a:rPr lang="en-US" sz="2000" b="0" kern="1200" dirty="0">
                          <a:solidFill>
                            <a:schemeClr val="dk1"/>
                          </a:solidFill>
                          <a:effectLst>
                            <a:outerShdw blurRad="38100" dist="38100" dir="2700000" algn="tl">
                              <a:srgbClr val="000000">
                                <a:alpha val="43137"/>
                              </a:srgbClr>
                            </a:outerShdw>
                          </a:effectLst>
                          <a:latin typeface="+mn-lt"/>
                          <a:ea typeface="+mn-ea"/>
                          <a:cs typeface="+mn-cs"/>
                        </a:rPr>
                        <a:t>The servant will be a </a:t>
                      </a:r>
                      <a:r>
                        <a:rPr lang="en-US" sz="2000" b="0" i="1" u="none" strike="noStrike" baseline="0" dirty="0">
                          <a:solidFill>
                            <a:schemeClr val="accent2"/>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covenant mediator for people </a:t>
                      </a:r>
                      <a:r>
                        <a:rPr lang="en-US" sz="2000" b="0" i="0" u="none" strike="noStrike" baseline="0" dirty="0">
                          <a:solidFill>
                            <a:schemeClr val="tx1"/>
                          </a:solidFill>
                          <a:effectLst>
                            <a:outerShdw blurRad="38100" dist="38100" dir="2700000" algn="tl">
                              <a:srgbClr val="000000">
                                <a:alpha val="43137"/>
                              </a:srgbClr>
                            </a:outerShdw>
                          </a:effectLst>
                          <a:latin typeface="+mn-lt"/>
                          <a:ea typeface="Cambria" panose="02040503050406030204" pitchFamily="18" charset="0"/>
                        </a:rPr>
                        <a:t>(49:8)</a:t>
                      </a:r>
                      <a:endParaRPr lang="en-US" sz="2000" b="0" i="0" dirty="0">
                        <a:solidFill>
                          <a:schemeClr val="tx1"/>
                        </a:solidFill>
                        <a:effectLst>
                          <a:outerShdw blurRad="38100" dist="38100" dir="2700000" algn="tl">
                            <a:srgbClr val="000000">
                              <a:alpha val="43137"/>
                            </a:srgbClr>
                          </a:outerShdw>
                        </a:effectLst>
                        <a:latin typeface="+mn-lt"/>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000" b="0" kern="1200" dirty="0">
                          <a:solidFill>
                            <a:schemeClr val="dk1"/>
                          </a:solidFill>
                          <a:effectLst>
                            <a:outerShdw blurRad="38100" dist="38100" dir="2700000" algn="tl">
                              <a:srgbClr val="000000">
                                <a:alpha val="43137"/>
                              </a:srgbClr>
                            </a:outerShdw>
                          </a:effectLst>
                          <a:latin typeface="+mn-lt"/>
                          <a:ea typeface="+mn-ea"/>
                          <a:cs typeface="+mn-cs"/>
                        </a:rPr>
                        <a:t>The servant will be a </a:t>
                      </a:r>
                      <a:r>
                        <a:rPr lang="en-US" sz="2000" b="0" i="1" u="none" strike="noStrike" baseline="0" dirty="0">
                          <a:solidFill>
                            <a:schemeClr val="accent2"/>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covenant mediator for people </a:t>
                      </a:r>
                      <a:r>
                        <a:rPr lang="en-US" sz="2000" b="0" i="0" u="none" strike="noStrike" kern="1200" baseline="0" dirty="0">
                          <a:solidFill>
                            <a:schemeClr val="tx1"/>
                          </a:solidFill>
                          <a:effectLst>
                            <a:outerShdw blurRad="38100" dist="38100" dir="2700000" algn="tl">
                              <a:srgbClr val="000000">
                                <a:alpha val="43137"/>
                              </a:srgbClr>
                            </a:outerShdw>
                          </a:effectLst>
                          <a:latin typeface="+mn-lt"/>
                          <a:ea typeface="Cambria" panose="02040503050406030204" pitchFamily="18" charset="0"/>
                          <a:cs typeface="+mn-cs"/>
                        </a:rPr>
                        <a:t>(</a:t>
                      </a:r>
                      <a:r>
                        <a:rPr lang="en-US" sz="2000" b="0" i="0" u="none" strike="noStrike" baseline="0" dirty="0">
                          <a:solidFill>
                            <a:schemeClr val="tx1"/>
                          </a:solidFill>
                          <a:effectLst>
                            <a:outerShdw blurRad="38100" dist="38100" dir="2700000" algn="tl">
                              <a:srgbClr val="000000">
                                <a:alpha val="43137"/>
                              </a:srgbClr>
                            </a:outerShdw>
                          </a:effectLst>
                          <a:latin typeface="+mn-lt"/>
                          <a:ea typeface="Cambria" panose="02040503050406030204" pitchFamily="18" charset="0"/>
                        </a:rPr>
                        <a:t>42:6</a:t>
                      </a:r>
                      <a:r>
                        <a:rPr lang="en-US" sz="2000" b="0" i="0" u="none" strike="noStrike" kern="1200" baseline="0" dirty="0">
                          <a:solidFill>
                            <a:schemeClr val="tx1"/>
                          </a:solidFill>
                          <a:effectLst>
                            <a:outerShdw blurRad="38100" dist="38100" dir="2700000" algn="tl">
                              <a:srgbClr val="000000">
                                <a:alpha val="43137"/>
                              </a:srgbClr>
                            </a:outerShdw>
                          </a:effectLst>
                          <a:latin typeface="+mn-lt"/>
                          <a:ea typeface="Cambria" panose="02040503050406030204" pitchFamily="18" charset="0"/>
                          <a:cs typeface="+mn-cs"/>
                        </a:rPr>
                        <a:t>)</a:t>
                      </a:r>
                    </a:p>
                  </a:txBody>
                  <a:tcPr/>
                </a:tc>
                <a:extLst>
                  <a:ext uri="{0D108BD9-81ED-4DB2-BD59-A6C34878D82A}">
                    <a16:rowId xmlns:a16="http://schemas.microsoft.com/office/drawing/2014/main" val="436292218"/>
                  </a:ext>
                </a:extLst>
              </a:tr>
              <a:tr h="370840">
                <a:tc>
                  <a:txBody>
                    <a:bodyPr/>
                    <a:lstStyle/>
                    <a:p>
                      <a:r>
                        <a:rPr lang="en-US" sz="2000" b="0" dirty="0">
                          <a:effectLst>
                            <a:outerShdw blurRad="38100" dist="38100" dir="2700000" algn="tl">
                              <a:srgbClr val="000000">
                                <a:alpha val="43137"/>
                              </a:srgbClr>
                            </a:outerShdw>
                          </a:effectLst>
                        </a:rPr>
                        <a:t>The LORD will </a:t>
                      </a:r>
                      <a:r>
                        <a:rPr lang="en-US" sz="2000" b="0" i="1" u="none" strike="noStrike" kern="1200" baseline="0" dirty="0">
                          <a:solidFill>
                            <a:schemeClr val="accent2"/>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cs typeface="+mn-cs"/>
                        </a:rPr>
                        <a:t>protect</a:t>
                      </a:r>
                      <a:r>
                        <a:rPr lang="en-US" sz="2000" b="0" i="1" u="none" strike="noStrike" baseline="0" dirty="0">
                          <a:solidFill>
                            <a:schemeClr val="accent2">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US" sz="2000" b="0" kern="1200" dirty="0">
                          <a:solidFill>
                            <a:schemeClr val="dk1"/>
                          </a:solidFill>
                          <a:effectLst>
                            <a:outerShdw blurRad="38100" dist="38100" dir="2700000" algn="tl">
                              <a:srgbClr val="000000">
                                <a:alpha val="43137"/>
                              </a:srgbClr>
                            </a:outerShdw>
                          </a:effectLst>
                          <a:latin typeface="+mn-lt"/>
                          <a:ea typeface="+mn-ea"/>
                          <a:cs typeface="+mn-cs"/>
                        </a:rPr>
                        <a:t>the servant </a:t>
                      </a:r>
                      <a:r>
                        <a:rPr lang="en-US" sz="2000" b="0" i="0" u="none" strike="noStrike" baseline="0" dirty="0">
                          <a:solidFill>
                            <a:schemeClr val="tx1"/>
                          </a:solidFill>
                          <a:effectLst>
                            <a:outerShdw blurRad="38100" dist="38100" dir="2700000" algn="tl">
                              <a:srgbClr val="000000">
                                <a:alpha val="43137"/>
                              </a:srgbClr>
                            </a:outerShdw>
                          </a:effectLst>
                          <a:latin typeface="+mn-lt"/>
                          <a:ea typeface="Cambria" panose="02040503050406030204" pitchFamily="18" charset="0"/>
                        </a:rPr>
                        <a:t>(49:8)</a:t>
                      </a:r>
                      <a:endParaRPr lang="en-US" sz="2000" b="0" kern="1200" dirty="0">
                        <a:solidFill>
                          <a:schemeClr val="dk1"/>
                        </a:solidFill>
                        <a:effectLst>
                          <a:outerShdw blurRad="38100" dist="38100" dir="2700000" algn="tl">
                            <a:srgbClr val="000000">
                              <a:alpha val="43137"/>
                            </a:srgbClr>
                          </a:outerShdw>
                        </a:effectLst>
                        <a:latin typeface="+mn-lt"/>
                        <a:ea typeface="+mn-ea"/>
                        <a:cs typeface="+mn-cs"/>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000" b="0" dirty="0">
                          <a:effectLst>
                            <a:outerShdw blurRad="38100" dist="38100" dir="2700000" algn="tl">
                              <a:srgbClr val="000000">
                                <a:alpha val="43137"/>
                              </a:srgbClr>
                            </a:outerShdw>
                          </a:effectLst>
                        </a:rPr>
                        <a:t>The LORD will </a:t>
                      </a:r>
                      <a:r>
                        <a:rPr lang="en-US" sz="2000" b="0" i="1" u="none" strike="noStrike" kern="1200" baseline="0" dirty="0">
                          <a:solidFill>
                            <a:schemeClr val="accent2"/>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cs typeface="+mn-cs"/>
                        </a:rPr>
                        <a:t>protect</a:t>
                      </a:r>
                      <a:r>
                        <a:rPr lang="en-US" sz="2000" b="0" i="1" u="none" strike="noStrike" baseline="0" dirty="0">
                          <a:solidFill>
                            <a:schemeClr val="accent2">
                              <a:lumMod val="60000"/>
                              <a:lumOff val="40000"/>
                            </a:schemeClr>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n-US" sz="2000" b="0" kern="1200" dirty="0">
                          <a:solidFill>
                            <a:schemeClr val="dk1"/>
                          </a:solidFill>
                          <a:effectLst>
                            <a:outerShdw blurRad="38100" dist="38100" dir="2700000" algn="tl">
                              <a:srgbClr val="000000">
                                <a:alpha val="43137"/>
                              </a:srgbClr>
                            </a:outerShdw>
                          </a:effectLst>
                          <a:latin typeface="+mn-lt"/>
                          <a:ea typeface="+mn-ea"/>
                          <a:cs typeface="+mn-cs"/>
                        </a:rPr>
                        <a:t>the servant </a:t>
                      </a:r>
                      <a:r>
                        <a:rPr lang="en-US" sz="2000" b="0" i="0" u="none" strike="noStrike" baseline="0" dirty="0">
                          <a:solidFill>
                            <a:schemeClr val="tx1"/>
                          </a:solidFill>
                          <a:effectLst>
                            <a:outerShdw blurRad="38100" dist="38100" dir="2700000" algn="tl">
                              <a:srgbClr val="000000">
                                <a:alpha val="43137"/>
                              </a:srgbClr>
                            </a:outerShdw>
                          </a:effectLst>
                          <a:latin typeface="+mn-lt"/>
                          <a:ea typeface="Cambria" panose="02040503050406030204" pitchFamily="18" charset="0"/>
                        </a:rPr>
                        <a:t>(42:6)</a:t>
                      </a:r>
                      <a:endParaRPr lang="en-US" sz="2000" b="0" kern="1200" dirty="0">
                        <a:solidFill>
                          <a:schemeClr val="dk1"/>
                        </a:solidFill>
                        <a:effectLst>
                          <a:outerShdw blurRad="38100" dist="38100" dir="2700000" algn="tl">
                            <a:srgbClr val="000000">
                              <a:alpha val="43137"/>
                            </a:srgbClr>
                          </a:outerShdw>
                        </a:effectLst>
                        <a:latin typeface="+mn-lt"/>
                        <a:ea typeface="+mn-ea"/>
                        <a:cs typeface="+mn-cs"/>
                      </a:endParaRPr>
                    </a:p>
                  </a:txBody>
                  <a:tcPr/>
                </a:tc>
                <a:extLst>
                  <a:ext uri="{0D108BD9-81ED-4DB2-BD59-A6C34878D82A}">
                    <a16:rowId xmlns:a16="http://schemas.microsoft.com/office/drawing/2014/main" val="2364438626"/>
                  </a:ext>
                </a:extLst>
              </a:tr>
              <a:tr h="370840">
                <a:tc>
                  <a:txBody>
                    <a:bodyPr/>
                    <a:lstStyle/>
                    <a:p>
                      <a:r>
                        <a:rPr lang="en-US" sz="2000" b="0" kern="1200" dirty="0">
                          <a:solidFill>
                            <a:schemeClr val="dk1"/>
                          </a:solidFill>
                          <a:effectLst>
                            <a:outerShdw blurRad="38100" dist="38100" dir="2700000" algn="tl">
                              <a:srgbClr val="000000">
                                <a:alpha val="43137"/>
                              </a:srgbClr>
                            </a:outerShdw>
                          </a:effectLst>
                          <a:latin typeface="+mn-lt"/>
                          <a:ea typeface="+mn-ea"/>
                          <a:cs typeface="+mn-cs"/>
                        </a:rPr>
                        <a:t>The servant </a:t>
                      </a:r>
                      <a:r>
                        <a:rPr lang="en-US" sz="2000" b="0" i="1" u="none" strike="noStrike" kern="1200" baseline="0" dirty="0">
                          <a:solidFill>
                            <a:schemeClr val="accent2"/>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cs typeface="+mn-cs"/>
                        </a:rPr>
                        <a:t>will say to the prisoners, ‘Come out,’ and to those who are in dark dungeons, ‘Emerge.’ </a:t>
                      </a:r>
                      <a:r>
                        <a:rPr lang="en-US" sz="2000" b="0" i="0" u="none" strike="noStrike" baseline="0" dirty="0">
                          <a:solidFill>
                            <a:schemeClr val="tx1"/>
                          </a:solidFill>
                          <a:effectLst>
                            <a:outerShdw blurRad="38100" dist="38100" dir="2700000" algn="tl">
                              <a:srgbClr val="000000">
                                <a:alpha val="43137"/>
                              </a:srgbClr>
                            </a:outerShdw>
                          </a:effectLst>
                          <a:latin typeface="+mn-lt"/>
                          <a:ea typeface="Cambria" panose="02040503050406030204" pitchFamily="18" charset="0"/>
                        </a:rPr>
                        <a:t>(49:9)</a:t>
                      </a:r>
                      <a:endParaRPr lang="en-US" sz="2000" b="0" i="1" u="none" strike="noStrike" kern="1200" baseline="0" dirty="0">
                        <a:solidFill>
                          <a:schemeClr val="accent2"/>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cs typeface="+mn-cs"/>
                      </a:endParaRPr>
                    </a:p>
                  </a:txBody>
                  <a:tcPr/>
                </a:tc>
                <a:tc>
                  <a:txBody>
                    <a:bodyPr/>
                    <a:lstStyle/>
                    <a:p>
                      <a:r>
                        <a:rPr lang="en-US" sz="2000" b="0" kern="1200" dirty="0">
                          <a:solidFill>
                            <a:schemeClr val="dk1"/>
                          </a:solidFill>
                          <a:effectLst>
                            <a:outerShdw blurRad="38100" dist="38100" dir="2700000" algn="tl">
                              <a:srgbClr val="000000">
                                <a:alpha val="43137"/>
                              </a:srgbClr>
                            </a:outerShdw>
                          </a:effectLst>
                          <a:latin typeface="+mn-lt"/>
                          <a:ea typeface="+mn-ea"/>
                          <a:cs typeface="+mn-cs"/>
                        </a:rPr>
                        <a:t>The servant will </a:t>
                      </a:r>
                      <a:r>
                        <a:rPr lang="en-US" sz="2000" b="0" i="1" u="none" strike="noStrike" kern="1200" baseline="0" dirty="0">
                          <a:solidFill>
                            <a:schemeClr val="accent2"/>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cs typeface="+mn-cs"/>
                        </a:rPr>
                        <a:t>release prisoners from dungeons, those who live in darkness from prisons. </a:t>
                      </a:r>
                      <a:r>
                        <a:rPr lang="en-US" sz="2000" b="0" i="0" u="none" strike="noStrike" baseline="0" dirty="0">
                          <a:solidFill>
                            <a:schemeClr val="tx1"/>
                          </a:solidFill>
                          <a:effectLst>
                            <a:outerShdw blurRad="38100" dist="38100" dir="2700000" algn="tl">
                              <a:srgbClr val="000000">
                                <a:alpha val="43137"/>
                              </a:srgbClr>
                            </a:outerShdw>
                          </a:effectLst>
                          <a:latin typeface="+mn-lt"/>
                          <a:ea typeface="Cambria" panose="02040503050406030204" pitchFamily="18" charset="0"/>
                        </a:rPr>
                        <a:t>(42:7)</a:t>
                      </a:r>
                      <a:endParaRPr lang="en-US" sz="2000" b="0" i="1" u="none" strike="noStrike" kern="1200" baseline="0" dirty="0">
                        <a:solidFill>
                          <a:schemeClr val="accent2"/>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cs typeface="+mn-cs"/>
                      </a:endParaRPr>
                    </a:p>
                  </a:txBody>
                  <a:tcPr/>
                </a:tc>
                <a:extLst>
                  <a:ext uri="{0D108BD9-81ED-4DB2-BD59-A6C34878D82A}">
                    <a16:rowId xmlns:a16="http://schemas.microsoft.com/office/drawing/2014/main" val="927020552"/>
                  </a:ext>
                </a:extLst>
              </a:tr>
              <a:tr h="370840">
                <a:tc>
                  <a:txBody>
                    <a:bodyPr/>
                    <a:lstStyle/>
                    <a:p>
                      <a:r>
                        <a:rPr lang="en-US" sz="2000" b="0" kern="1200" dirty="0">
                          <a:solidFill>
                            <a:schemeClr val="dk1"/>
                          </a:solidFill>
                          <a:effectLst>
                            <a:outerShdw blurRad="38100" dist="38100" dir="2700000" algn="tl">
                              <a:srgbClr val="000000">
                                <a:alpha val="43137"/>
                              </a:srgbClr>
                            </a:outerShdw>
                          </a:effectLst>
                          <a:latin typeface="+mn-lt"/>
                          <a:ea typeface="+mn-ea"/>
                          <a:cs typeface="+mn-cs"/>
                        </a:rPr>
                        <a:t>The servant will be </a:t>
                      </a:r>
                      <a:r>
                        <a:rPr lang="en-US" sz="2000" b="0" i="1" u="none" strike="noStrike" kern="1200" baseline="0" dirty="0">
                          <a:solidFill>
                            <a:schemeClr val="accent2"/>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cs typeface="+mn-cs"/>
                        </a:rPr>
                        <a:t>a light to the nations </a:t>
                      </a:r>
                      <a:r>
                        <a:rPr lang="en-US" sz="2000" b="0" i="0" u="none" strike="noStrike" baseline="0" dirty="0">
                          <a:solidFill>
                            <a:schemeClr val="tx1"/>
                          </a:solidFill>
                          <a:effectLst>
                            <a:outerShdw blurRad="38100" dist="38100" dir="2700000" algn="tl">
                              <a:srgbClr val="000000">
                                <a:alpha val="43137"/>
                              </a:srgbClr>
                            </a:outerShdw>
                          </a:effectLst>
                          <a:latin typeface="+mn-lt"/>
                          <a:ea typeface="Cambria" panose="02040503050406030204" pitchFamily="18" charset="0"/>
                        </a:rPr>
                        <a:t>(49:6)</a:t>
                      </a:r>
                      <a:endParaRPr lang="en-US" sz="2000" b="0" i="1" u="none" strike="noStrike" kern="1200" baseline="0" dirty="0">
                        <a:solidFill>
                          <a:schemeClr val="accent2"/>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cs typeface="+mn-cs"/>
                      </a:endParaRPr>
                    </a:p>
                  </a:txBody>
                  <a:tcPr/>
                </a:tc>
                <a:tc>
                  <a:txBody>
                    <a:bodyPr/>
                    <a:lstStyle/>
                    <a:p>
                      <a:r>
                        <a:rPr lang="en-US" sz="2000" b="0" kern="1200" dirty="0">
                          <a:solidFill>
                            <a:schemeClr val="dk1"/>
                          </a:solidFill>
                          <a:effectLst>
                            <a:outerShdw blurRad="38100" dist="38100" dir="2700000" algn="tl">
                              <a:srgbClr val="000000">
                                <a:alpha val="43137"/>
                              </a:srgbClr>
                            </a:outerShdw>
                          </a:effectLst>
                          <a:latin typeface="+mn-lt"/>
                          <a:ea typeface="+mn-ea"/>
                          <a:cs typeface="+mn-cs"/>
                        </a:rPr>
                        <a:t>The servant will be </a:t>
                      </a:r>
                      <a:r>
                        <a:rPr lang="en-US" sz="2000" b="0" i="1" u="none" strike="noStrike" kern="1200" baseline="0" dirty="0">
                          <a:solidFill>
                            <a:schemeClr val="accent2"/>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cs typeface="+mn-cs"/>
                        </a:rPr>
                        <a:t>a light to the nations </a:t>
                      </a:r>
                      <a:r>
                        <a:rPr lang="en-US" sz="2000" b="0" i="0" u="none" strike="noStrike" baseline="0" dirty="0">
                          <a:solidFill>
                            <a:schemeClr val="tx1"/>
                          </a:solidFill>
                          <a:effectLst>
                            <a:outerShdw blurRad="38100" dist="38100" dir="2700000" algn="tl">
                              <a:srgbClr val="000000">
                                <a:alpha val="43137"/>
                              </a:srgbClr>
                            </a:outerShdw>
                          </a:effectLst>
                          <a:latin typeface="+mn-lt"/>
                          <a:ea typeface="Cambria" panose="02040503050406030204" pitchFamily="18" charset="0"/>
                        </a:rPr>
                        <a:t>(42:7)</a:t>
                      </a:r>
                      <a:endParaRPr lang="en-US" sz="2000" b="0" i="1" u="none" strike="noStrike" kern="1200" baseline="0" dirty="0">
                        <a:solidFill>
                          <a:schemeClr val="accent2"/>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cs typeface="+mn-cs"/>
                      </a:endParaRPr>
                    </a:p>
                  </a:txBody>
                  <a:tcPr/>
                </a:tc>
                <a:extLst>
                  <a:ext uri="{0D108BD9-81ED-4DB2-BD59-A6C34878D82A}">
                    <a16:rowId xmlns:a16="http://schemas.microsoft.com/office/drawing/2014/main" val="2662975573"/>
                  </a:ext>
                </a:extLst>
              </a:tr>
            </a:tbl>
          </a:graphicData>
        </a:graphic>
      </p:graphicFrame>
      <p:sp>
        <p:nvSpPr>
          <p:cNvPr id="5" name="Content Placeholder 2">
            <a:extLst>
              <a:ext uri="{FF2B5EF4-FFF2-40B4-BE49-F238E27FC236}">
                <a16:creationId xmlns:a16="http://schemas.microsoft.com/office/drawing/2014/main" id="{13C54382-2C5B-E4EB-E1F1-A17E6A48B377}"/>
              </a:ext>
            </a:extLst>
          </p:cNvPr>
          <p:cNvSpPr txBox="1">
            <a:spLocks/>
          </p:cNvSpPr>
          <p:nvPr/>
        </p:nvSpPr>
        <p:spPr>
          <a:xfrm>
            <a:off x="134146" y="5611092"/>
            <a:ext cx="8822817" cy="1133300"/>
          </a:xfrm>
          <a:prstGeom prst="rect">
            <a:avLst/>
          </a:prstGeom>
        </p:spPr>
        <p:txBody>
          <a:bodyPr vert="horz" lIns="91440" tIns="45720" rIns="91440" bIns="45720" rtlCol="0">
            <a:normAutofit fontScale="92500" lnSpcReduction="20000"/>
          </a:bodyPr>
          <a:lst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dirty="0">
                <a:effectLst>
                  <a:outerShdw blurRad="38100" dist="38100" dir="2700000" algn="tl">
                    <a:srgbClr val="000000"/>
                  </a:outerShdw>
                </a:effectLst>
              </a:rPr>
              <a:t>Clearly </a:t>
            </a:r>
            <a:r>
              <a:rPr lang="en-US" b="1" i="1" dirty="0">
                <a:effectLst>
                  <a:outerShdw blurRad="38100" dist="38100" dir="2700000" algn="tl">
                    <a:srgbClr val="000000"/>
                  </a:outerShdw>
                </a:effectLst>
              </a:rPr>
              <a:t>both</a:t>
            </a:r>
            <a:r>
              <a:rPr lang="en-US" dirty="0">
                <a:effectLst>
                  <a:outerShdw blurRad="38100" dist="38100" dir="2700000" algn="tl">
                    <a:srgbClr val="000000"/>
                  </a:outerShdw>
                </a:effectLst>
              </a:rPr>
              <a:t> of these texts a referencing the same future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day of salvation</a:t>
            </a:r>
            <a:r>
              <a:rPr lang="en-US" dirty="0">
                <a:effectLst>
                  <a:outerShdw blurRad="38100" dist="38100" dir="2700000" algn="tl">
                    <a:srgbClr val="000000"/>
                  </a:outerShdw>
                </a:effectLst>
              </a:rPr>
              <a:t>”, which is </a:t>
            </a:r>
            <a:r>
              <a:rPr lang="en-US" b="1" i="1" dirty="0">
                <a:effectLst>
                  <a:outerShdw blurRad="38100" dist="38100" dir="2700000" algn="tl">
                    <a:srgbClr val="000000"/>
                  </a:outerShdw>
                </a:effectLst>
              </a:rPr>
              <a:t>ultimately</a:t>
            </a:r>
            <a:r>
              <a:rPr lang="en-US" dirty="0">
                <a:effectLst>
                  <a:outerShdw blurRad="38100" dist="38100" dir="2700000" algn="tl">
                    <a:srgbClr val="000000"/>
                  </a:outerShdw>
                </a:effectLst>
              </a:rPr>
              <a:t> fulfilled with the coming of Christ in the New Testament.</a:t>
            </a:r>
          </a:p>
          <a:p>
            <a:endParaRPr lang="en-US" dirty="0">
              <a:effectLst>
                <a:outerShdw blurRad="38100" dist="38100" dir="2700000" algn="tl">
                  <a:srgbClr val="000000"/>
                </a:outerShdw>
              </a:effectLst>
            </a:endParaRPr>
          </a:p>
        </p:txBody>
      </p:sp>
    </p:spTree>
    <p:extLst>
      <p:ext uri="{BB962C8B-B14F-4D97-AF65-F5344CB8AC3E}">
        <p14:creationId xmlns:p14="http://schemas.microsoft.com/office/powerpoint/2010/main" val="317451308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A90102-07D1-6C06-2C56-02C4E1A723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27AB55-4FB1-661F-EDF3-FD3956995BD4}"/>
              </a:ext>
            </a:extLst>
          </p:cNvPr>
          <p:cNvSpPr>
            <a:spLocks noGrp="1"/>
          </p:cNvSpPr>
          <p:nvPr>
            <p:ph type="title"/>
          </p:nvPr>
        </p:nvSpPr>
        <p:spPr>
          <a:xfrm>
            <a:off x="0" y="2"/>
            <a:ext cx="9144000" cy="897773"/>
          </a:xfrm>
        </p:spPr>
        <p:txBody>
          <a:bodyPr>
            <a:noAutofit/>
          </a:bodyPr>
          <a:lstStyle/>
          <a:p>
            <a:r>
              <a:rPr lang="en-US" sz="4000" b="1" dirty="0">
                <a:effectLst>
                  <a:outerShdw blurRad="38100" dist="38100" dir="2700000" algn="tl">
                    <a:srgbClr val="000000"/>
                  </a:outerShdw>
                </a:effectLst>
              </a:rPr>
              <a:t>The Second Oracle (49:8-13)</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99939332-5516-D9B5-5042-9107283EB3BA}"/>
              </a:ext>
            </a:extLst>
          </p:cNvPr>
          <p:cNvSpPr>
            <a:spLocks noGrp="1"/>
          </p:cNvSpPr>
          <p:nvPr>
            <p:ph idx="1"/>
          </p:nvPr>
        </p:nvSpPr>
        <p:spPr>
          <a:xfrm>
            <a:off x="156667" y="947651"/>
            <a:ext cx="8822817" cy="5860473"/>
          </a:xfrm>
        </p:spPr>
        <p:txBody>
          <a:bodyPr>
            <a:normAutofit lnSpcReduction="10000"/>
          </a:bodyPr>
          <a:lstStyle/>
          <a:p>
            <a:r>
              <a:rPr lang="en-US" dirty="0">
                <a:effectLst>
                  <a:outerShdw blurRad="38100" dist="38100" dir="2700000" algn="tl">
                    <a:srgbClr val="000000"/>
                  </a:outerShdw>
                </a:effectLst>
              </a:rPr>
              <a:t>When we examined this expression, “</a:t>
            </a:r>
            <a:r>
              <a:rPr lang="en-US" sz="3200" i="1" u="none" strike="noStrike" baseline="0"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a covenant mediator for people</a:t>
            </a:r>
            <a:r>
              <a:rPr lang="en-US" dirty="0">
                <a:effectLst>
                  <a:outerShdw blurRad="38100" dist="38100" dir="2700000" algn="tl">
                    <a:srgbClr val="000000"/>
                  </a:outerShdw>
                </a:effectLst>
              </a:rPr>
              <a:t>” back when we first encountered it in chapter 42, we concluded that this “</a:t>
            </a:r>
            <a:r>
              <a:rPr lang="en-US" sz="3200" i="1" u="none" strike="noStrike" baseline="0"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covenant</a:t>
            </a:r>
            <a:r>
              <a:rPr lang="en-US" dirty="0">
                <a:effectLst>
                  <a:outerShdw blurRad="38100" dist="38100" dir="2700000" algn="tl">
                    <a:srgbClr val="000000"/>
                  </a:outerShdw>
                </a:effectLst>
              </a:rPr>
              <a:t>” of which the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dirty="0">
                <a:effectLst>
                  <a:outerShdw blurRad="38100" dist="38100" dir="2700000" algn="tl">
                    <a:srgbClr val="000000"/>
                  </a:outerShdw>
                </a:effectLst>
              </a:rPr>
              <a:t>” (i.e., Jesus) serves a mediator is the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new covenant</a:t>
            </a:r>
            <a:r>
              <a:rPr lang="en-US" dirty="0">
                <a:effectLst>
                  <a:outerShdw blurRad="38100" dist="38100" dir="2700000" algn="tl">
                    <a:srgbClr val="000000"/>
                  </a:outerShdw>
                </a:effectLst>
              </a:rPr>
              <a:t>” which is prophesied in Jeremiah 31:31-34.</a:t>
            </a:r>
          </a:p>
          <a:p>
            <a:r>
              <a:rPr lang="en-US" dirty="0">
                <a:effectLst>
                  <a:outerShdw blurRad="38100" dist="38100" dir="2700000" algn="tl">
                    <a:srgbClr val="000000"/>
                  </a:outerShdw>
                </a:effectLst>
              </a:rPr>
              <a:t>And we saw that this is confirmed in the New Testament by the writer of Hebrews:</a:t>
            </a:r>
          </a:p>
          <a:p>
            <a:pPr lvl="1"/>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And so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[Jesus] is the mediator of a new covenant</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so that those who are called may receive the eternal inheritance he has promised. </a:t>
            </a:r>
            <a:r>
              <a:rPr lang="en-US" dirty="0">
                <a:effectLst>
                  <a:outerShdw blurRad="38100" dist="38100" dir="2700000" algn="tl">
                    <a:srgbClr val="000000"/>
                  </a:outerShdw>
                </a:effectLst>
              </a:rPr>
              <a:t>(Heb 9:15)</a:t>
            </a:r>
          </a:p>
          <a:p>
            <a:pPr lvl="1"/>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But you have come… to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Jesus, the mediator of a new covenant</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and to the sprinkled blood that speaks of something better than Abel's does. </a:t>
            </a:r>
            <a:r>
              <a:rPr lang="en-US" dirty="0">
                <a:effectLst>
                  <a:outerShdw blurRad="38100" dist="38100" dir="2700000" algn="tl">
                    <a:srgbClr val="000000"/>
                  </a:outerShdw>
                </a:effectLst>
              </a:rPr>
              <a:t>(Heb 12:22a, 24)</a:t>
            </a:r>
          </a:p>
        </p:txBody>
      </p:sp>
    </p:spTree>
    <p:extLst>
      <p:ext uri="{BB962C8B-B14F-4D97-AF65-F5344CB8AC3E}">
        <p14:creationId xmlns:p14="http://schemas.microsoft.com/office/powerpoint/2010/main" val="285145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853204-52EE-0C67-D846-D8D5E371BE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4A83BB-D520-6143-72DC-5CD3590FBF0F}"/>
              </a:ext>
            </a:extLst>
          </p:cNvPr>
          <p:cNvSpPr>
            <a:spLocks noGrp="1"/>
          </p:cNvSpPr>
          <p:nvPr>
            <p:ph type="title"/>
          </p:nvPr>
        </p:nvSpPr>
        <p:spPr>
          <a:xfrm>
            <a:off x="0" y="3"/>
            <a:ext cx="9144000" cy="818802"/>
          </a:xfrm>
        </p:spPr>
        <p:txBody>
          <a:bodyPr>
            <a:noAutofit/>
          </a:bodyPr>
          <a:lstStyle/>
          <a:p>
            <a:r>
              <a:rPr lang="en-US" sz="4000" b="1" dirty="0">
                <a:effectLst>
                  <a:outerShdw blurRad="38100" dist="38100" dir="2700000" algn="tl">
                    <a:srgbClr val="000000"/>
                  </a:outerShdw>
                </a:effectLst>
              </a:rPr>
              <a:t>The Second Oracle (49:8-13)</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0090DA24-2FAC-9AD1-FE5F-94DD3D8D0E82}"/>
              </a:ext>
            </a:extLst>
          </p:cNvPr>
          <p:cNvSpPr>
            <a:spLocks noGrp="1"/>
          </p:cNvSpPr>
          <p:nvPr>
            <p:ph idx="1"/>
          </p:nvPr>
        </p:nvSpPr>
        <p:spPr>
          <a:xfrm>
            <a:off x="160591" y="710738"/>
            <a:ext cx="8822817" cy="5902036"/>
          </a:xfrm>
        </p:spPr>
        <p:txBody>
          <a:bodyPr>
            <a:normAutofit/>
          </a:bodyPr>
          <a:lstStyle/>
          <a:p>
            <a:r>
              <a:rPr lang="en-US" dirty="0">
                <a:effectLst>
                  <a:outerShdw blurRad="38100" dist="38100" dir="2700000" algn="tl">
                    <a:srgbClr val="000000"/>
                  </a:outerShdw>
                </a:effectLst>
              </a:rPr>
              <a:t>We are told here in 49:8 that, as the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covenant mediator</a:t>
            </a:r>
            <a:r>
              <a:rPr lang="en-US" dirty="0">
                <a:effectLst>
                  <a:outerShdw blurRad="38100" dist="38100" dir="2700000" algn="tl">
                    <a:srgbClr val="000000"/>
                  </a:outerShdw>
                </a:effectLst>
              </a:rPr>
              <a:t>”, the Servant will: </a:t>
            </a:r>
          </a:p>
          <a:p>
            <a:pPr lvl="1"/>
            <a:r>
              <a:rPr lang="en-US" dirty="0">
                <a:effectLst>
                  <a:outerShdw blurRad="38100" dist="38100" dir="2700000" algn="tl">
                    <a:srgbClr val="000000"/>
                  </a:outerShdw>
                </a:effectLst>
              </a:rPr>
              <a:t>“</a:t>
            </a:r>
            <a:r>
              <a:rPr lang="en-US" sz="28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rebuild the land</a:t>
            </a:r>
            <a:r>
              <a:rPr lang="en-US" dirty="0">
                <a:effectLst>
                  <a:outerShdw blurRad="38100" dist="38100" dir="2700000" algn="tl">
                    <a:srgbClr val="000000"/>
                  </a:outerShdw>
                </a:effectLst>
              </a:rPr>
              <a:t>” (v. 8) </a:t>
            </a:r>
          </a:p>
          <a:p>
            <a:pPr lvl="1"/>
            <a:r>
              <a:rPr lang="en-US" dirty="0">
                <a:effectLst>
                  <a:outerShdw blurRad="38100" dist="38100" dir="2700000" algn="tl">
                    <a:srgbClr val="000000"/>
                  </a:outerShdw>
                </a:effectLst>
              </a:rPr>
              <a:t>“</a:t>
            </a:r>
            <a:r>
              <a:rPr lang="en-US" sz="28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reassign the desolate property</a:t>
            </a:r>
            <a:r>
              <a:rPr lang="en-US" dirty="0">
                <a:effectLst>
                  <a:outerShdw blurRad="38100" dist="38100" dir="2700000" algn="tl">
                    <a:srgbClr val="000000"/>
                  </a:outerShdw>
                </a:effectLst>
              </a:rPr>
              <a:t>” (v. 8) </a:t>
            </a:r>
          </a:p>
          <a:p>
            <a:r>
              <a:rPr lang="en-US" dirty="0">
                <a:effectLst>
                  <a:outerShdw blurRad="38100" dist="38100" dir="2700000" algn="tl">
                    <a:srgbClr val="000000"/>
                  </a:outerShdw>
                </a:effectLst>
              </a:rPr>
              <a:t>To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to rebuild the </a:t>
            </a:r>
            <a:r>
              <a:rPr lang="en-US" sz="3200" b="1"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land</a:t>
            </a:r>
            <a:r>
              <a:rPr lang="en-US" dirty="0">
                <a:effectLst>
                  <a:outerShdw blurRad="38100" dist="38100" dir="2700000" algn="tl">
                    <a:srgbClr val="000000"/>
                  </a:outerShdw>
                </a:effectLst>
              </a:rPr>
              <a:t>” </a:t>
            </a:r>
            <a:r>
              <a:rPr lang="en-US" b="1" i="1" dirty="0">
                <a:effectLst>
                  <a:outerShdw blurRad="38100" dist="38100" dir="2700000" algn="tl">
                    <a:srgbClr val="000000"/>
                  </a:outerShdw>
                </a:effectLst>
              </a:rPr>
              <a:t>primarily</a:t>
            </a:r>
            <a:r>
              <a:rPr lang="en-US" dirty="0">
                <a:effectLst>
                  <a:outerShdw blurRad="38100" dist="38100" dir="2700000" algn="tl">
                    <a:srgbClr val="000000"/>
                  </a:outerShdw>
                </a:effectLst>
              </a:rPr>
              <a:t> refers to the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land</a:t>
            </a:r>
            <a:r>
              <a:rPr lang="en-US" dirty="0">
                <a:effectLst>
                  <a:outerShdw blurRad="38100" dist="38100" dir="2700000" algn="tl">
                    <a:srgbClr val="000000"/>
                  </a:outerShdw>
                </a:effectLst>
              </a:rPr>
              <a:t>” of Palestine. </a:t>
            </a:r>
          </a:p>
          <a:p>
            <a:r>
              <a:rPr lang="en-US" dirty="0">
                <a:effectLst>
                  <a:outerShdw blurRad="38100" dist="38100" dir="2700000" algn="tl">
                    <a:srgbClr val="000000"/>
                  </a:outerShdw>
                </a:effectLst>
              </a:rPr>
              <a:t>And the parallel expression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reassign the desolate property</a:t>
            </a:r>
            <a:r>
              <a:rPr lang="en-US" dirty="0">
                <a:effectLst>
                  <a:outerShdw blurRad="38100" dist="38100" dir="2700000" algn="tl">
                    <a:srgbClr val="000000"/>
                  </a:outerShdw>
                </a:effectLst>
              </a:rPr>
              <a:t>” refers to the </a:t>
            </a:r>
            <a:r>
              <a:rPr lang="en-US" b="1" i="1" dirty="0">
                <a:effectLst>
                  <a:outerShdw blurRad="38100" dist="38100" dir="2700000" algn="tl">
                    <a:srgbClr val="000000"/>
                  </a:outerShdw>
                </a:effectLst>
              </a:rPr>
              <a:t>desolation</a:t>
            </a:r>
            <a:r>
              <a:rPr lang="en-US" dirty="0">
                <a:effectLst>
                  <a:outerShdw blurRad="38100" dist="38100" dir="2700000" algn="tl">
                    <a:srgbClr val="000000"/>
                  </a:outerShdw>
                </a:effectLst>
              </a:rPr>
              <a:t> that has occurred in the land of Palestine while the Jews were exiled in Babylon. </a:t>
            </a:r>
          </a:p>
          <a:p>
            <a:r>
              <a:rPr lang="en-US" dirty="0">
                <a:effectLst>
                  <a:outerShdw blurRad="38100" dist="38100" dir="2700000" algn="tl">
                    <a:srgbClr val="000000"/>
                  </a:outerShdw>
                </a:effectLst>
              </a:rPr>
              <a:t>These lands had </a:t>
            </a:r>
            <a:r>
              <a:rPr lang="en-US" b="1" i="1" dirty="0">
                <a:effectLst>
                  <a:outerShdw blurRad="38100" dist="38100" dir="2700000" algn="tl">
                    <a:srgbClr val="000000"/>
                  </a:outerShdw>
                </a:effectLst>
              </a:rPr>
              <a:t>originally</a:t>
            </a:r>
            <a:r>
              <a:rPr lang="en-US" dirty="0">
                <a:effectLst>
                  <a:outerShdw blurRad="38100" dist="38100" dir="2700000" algn="tl">
                    <a:srgbClr val="000000"/>
                  </a:outerShdw>
                </a:effectLst>
              </a:rPr>
              <a:t> been assigned to the Israelites by lot under Joshua (cf. Josh 13ff). </a:t>
            </a:r>
          </a:p>
        </p:txBody>
      </p:sp>
      <p:sp>
        <p:nvSpPr>
          <p:cNvPr id="4" name="TextBox 3">
            <a:extLst>
              <a:ext uri="{FF2B5EF4-FFF2-40B4-BE49-F238E27FC236}">
                <a16:creationId xmlns:a16="http://schemas.microsoft.com/office/drawing/2014/main" id="{80AB701A-00A0-9D40-E490-ECC9F34458EE}"/>
              </a:ext>
            </a:extLst>
          </p:cNvPr>
          <p:cNvSpPr txBox="1"/>
          <p:nvPr/>
        </p:nvSpPr>
        <p:spPr>
          <a:xfrm>
            <a:off x="0" y="6519446"/>
            <a:ext cx="9081655"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Young, Edward – </a:t>
            </a:r>
            <a:r>
              <a:rPr kumimoji="0" lang="en-US" sz="16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Volume 3: Chapters 40–66 </a:t>
            </a:r>
            <a:r>
              <a:rPr kumimoji="0" lang="en-US" sz="16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278–279)</a:t>
            </a:r>
          </a:p>
        </p:txBody>
      </p:sp>
    </p:spTree>
    <p:extLst>
      <p:ext uri="{BB962C8B-B14F-4D97-AF65-F5344CB8AC3E}">
        <p14:creationId xmlns:p14="http://schemas.microsoft.com/office/powerpoint/2010/main" val="131809496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8F44DC-A45B-06ED-3389-7FF2493427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7C4BF1-D9AF-678F-53CC-3D8C9CA9A72C}"/>
              </a:ext>
            </a:extLst>
          </p:cNvPr>
          <p:cNvSpPr>
            <a:spLocks noGrp="1"/>
          </p:cNvSpPr>
          <p:nvPr>
            <p:ph type="title"/>
          </p:nvPr>
        </p:nvSpPr>
        <p:spPr>
          <a:xfrm>
            <a:off x="0" y="3"/>
            <a:ext cx="9144000" cy="818802"/>
          </a:xfrm>
        </p:spPr>
        <p:txBody>
          <a:bodyPr>
            <a:noAutofit/>
          </a:bodyPr>
          <a:lstStyle/>
          <a:p>
            <a:r>
              <a:rPr lang="en-US" sz="4000" b="1" dirty="0">
                <a:effectLst>
                  <a:outerShdw blurRad="38100" dist="38100" dir="2700000" algn="tl">
                    <a:srgbClr val="000000"/>
                  </a:outerShdw>
                </a:effectLst>
              </a:rPr>
              <a:t>The Second Oracle (49:8-13)</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2BFF1F9-1F56-8EF7-8B1E-0E3499F33D38}"/>
              </a:ext>
            </a:extLst>
          </p:cNvPr>
          <p:cNvSpPr>
            <a:spLocks noGrp="1"/>
          </p:cNvSpPr>
          <p:nvPr>
            <p:ph idx="1"/>
          </p:nvPr>
        </p:nvSpPr>
        <p:spPr>
          <a:xfrm>
            <a:off x="160591" y="818804"/>
            <a:ext cx="8822817" cy="5793969"/>
          </a:xfrm>
        </p:spPr>
        <p:txBody>
          <a:bodyPr>
            <a:normAutofit/>
          </a:bodyPr>
          <a:lstStyle/>
          <a:p>
            <a:r>
              <a:rPr lang="en-US" dirty="0">
                <a:effectLst>
                  <a:outerShdw blurRad="38100" dist="38100" dir="2700000" algn="tl">
                    <a:srgbClr val="000000"/>
                  </a:outerShdw>
                </a:effectLst>
              </a:rPr>
              <a:t>So, at </a:t>
            </a:r>
            <a:r>
              <a:rPr lang="en-US" b="1" i="1" dirty="0">
                <a:effectLst>
                  <a:outerShdw blurRad="38100" dist="38100" dir="2700000" algn="tl">
                    <a:srgbClr val="000000"/>
                  </a:outerShdw>
                </a:effectLst>
              </a:rPr>
              <a:t>one</a:t>
            </a:r>
            <a:r>
              <a:rPr lang="en-US" dirty="0">
                <a:effectLst>
                  <a:outerShdw blurRad="38100" dist="38100" dir="2700000" algn="tl">
                    <a:srgbClr val="000000"/>
                  </a:outerShdw>
                </a:effectLst>
              </a:rPr>
              <a:t> level, this is a description of the return of the Jews from the Babylonian exile to their promised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land</a:t>
            </a:r>
            <a:r>
              <a:rPr lang="en-US" dirty="0">
                <a:effectLst>
                  <a:outerShdw blurRad="38100" dist="38100" dir="2700000" algn="tl">
                    <a:srgbClr val="000000"/>
                  </a:outerShdw>
                </a:effectLst>
              </a:rPr>
              <a:t>” in Palestine.</a:t>
            </a:r>
          </a:p>
          <a:p>
            <a:r>
              <a:rPr lang="en-US" dirty="0">
                <a:effectLst>
                  <a:outerShdw blurRad="38100" dist="38100" dir="2700000" algn="tl">
                    <a:srgbClr val="000000"/>
                  </a:outerShdw>
                </a:effectLst>
              </a:rPr>
              <a:t>But </a:t>
            </a:r>
            <a:r>
              <a:rPr lang="en-US" b="1" i="1" dirty="0">
                <a:effectLst>
                  <a:outerShdw blurRad="38100" dist="38100" dir="2700000" algn="tl">
                    <a:srgbClr val="000000"/>
                  </a:outerShdw>
                </a:effectLst>
              </a:rPr>
              <a:t>ultimately</a:t>
            </a:r>
            <a:r>
              <a:rPr lang="en-US" dirty="0">
                <a:effectLst>
                  <a:outerShdw blurRad="38100" dist="38100" dir="2700000" algn="tl">
                    <a:srgbClr val="000000"/>
                  </a:outerShdw>
                </a:effectLst>
              </a:rPr>
              <a:t>, this is describing the </a:t>
            </a:r>
            <a:r>
              <a:rPr lang="en-US" b="1" i="1" dirty="0">
                <a:effectLst>
                  <a:outerShdw blurRad="38100" dist="38100" dir="2700000" algn="tl">
                    <a:srgbClr val="000000"/>
                  </a:outerShdw>
                </a:effectLst>
              </a:rPr>
              <a:t>heavenly</a:t>
            </a:r>
            <a:r>
              <a:rPr lang="en-US" dirty="0">
                <a:effectLst>
                  <a:outerShdw blurRad="38100" dist="38100" dir="2700000" algn="tl">
                    <a:srgbClr val="000000"/>
                  </a:outerShdw>
                </a:effectLst>
              </a:rPr>
              <a:t>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land</a:t>
            </a:r>
            <a:r>
              <a:rPr lang="en-US" dirty="0">
                <a:effectLst>
                  <a:outerShdw blurRad="38100" dist="38100" dir="2700000" algn="tl">
                    <a:srgbClr val="000000"/>
                  </a:outerShdw>
                </a:effectLst>
              </a:rPr>
              <a:t>” that all the true seed of Abraham will receive as </a:t>
            </a:r>
            <a:r>
              <a:rPr lang="en-US" b="1" i="1" dirty="0">
                <a:effectLst>
                  <a:outerShdw blurRad="38100" dist="38100" dir="2700000" algn="tl">
                    <a:srgbClr val="000000"/>
                  </a:outerShdw>
                </a:effectLst>
              </a:rPr>
              <a:t>their</a:t>
            </a:r>
            <a:r>
              <a:rPr lang="en-US" dirty="0">
                <a:effectLst>
                  <a:outerShdw blurRad="38100" dist="38100" dir="2700000" algn="tl">
                    <a:srgbClr val="000000"/>
                  </a:outerShdw>
                </a:effectLst>
              </a:rPr>
              <a:t> promised inheritance:</a:t>
            </a:r>
          </a:p>
          <a:p>
            <a:pPr lvl="1"/>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[Abraham and his heirs] all died in faith without receiving the things promised, but they saw them in the distance and welcomed them and acknowledged that they were strangers and foreigners on the earth…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they aspire to a better land, that is, a heavenly one</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dirty="0">
                <a:effectLst>
                  <a:outerShdw blurRad="38100" dist="38100" dir="2700000" algn="tl">
                    <a:srgbClr val="000000"/>
                  </a:outerShdw>
                </a:effectLst>
              </a:rPr>
              <a:t>(Heb 11:13,16)</a:t>
            </a:r>
          </a:p>
          <a:p>
            <a:endParaRPr lang="en-US"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0FBB2130-085B-4C3C-65AF-CB6AC6051B72}"/>
              </a:ext>
            </a:extLst>
          </p:cNvPr>
          <p:cNvSpPr txBox="1"/>
          <p:nvPr/>
        </p:nvSpPr>
        <p:spPr>
          <a:xfrm>
            <a:off x="0" y="6519446"/>
            <a:ext cx="9081655"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Young, Edward – </a:t>
            </a:r>
            <a:r>
              <a:rPr kumimoji="0" lang="en-US" sz="16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Volume 3: Chapters 40–66 </a:t>
            </a:r>
            <a:r>
              <a:rPr kumimoji="0" lang="en-US" sz="16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278–279)</a:t>
            </a:r>
          </a:p>
        </p:txBody>
      </p:sp>
    </p:spTree>
    <p:extLst>
      <p:ext uri="{BB962C8B-B14F-4D97-AF65-F5344CB8AC3E}">
        <p14:creationId xmlns:p14="http://schemas.microsoft.com/office/powerpoint/2010/main" val="344769306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897773"/>
          </a:xfrm>
        </p:spPr>
        <p:txBody>
          <a:bodyPr>
            <a:noAutofit/>
          </a:bodyPr>
          <a:lstStyle/>
          <a:p>
            <a:r>
              <a:rPr lang="en-US" sz="4000" b="1" dirty="0">
                <a:effectLst>
                  <a:outerShdw blurRad="38100" dist="38100" dir="2700000" algn="tl">
                    <a:srgbClr val="000000"/>
                  </a:outerShdw>
                </a:effectLst>
              </a:rPr>
              <a:t>The Second Oracle (49:8-13)</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56667" y="756458"/>
            <a:ext cx="8822817" cy="5856317"/>
          </a:xfrm>
        </p:spPr>
        <p:txBody>
          <a:bodyPr>
            <a:normAutofit fontScale="92500" lnSpcReduction="20000"/>
          </a:bodyPr>
          <a:lstStyle/>
          <a:p>
            <a:r>
              <a:rPr lang="en-US" dirty="0">
                <a:effectLst>
                  <a:outerShdw blurRad="38100" dist="38100" dir="2700000" algn="tl">
                    <a:srgbClr val="000000"/>
                  </a:outerShdw>
                </a:effectLst>
              </a:rPr>
              <a:t>Before they can be reassigned to this currently “</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desolate property</a:t>
            </a:r>
            <a:r>
              <a:rPr lang="en-US" dirty="0">
                <a:effectLst>
                  <a:outerShdw blurRad="38100" dist="38100" dir="2700000" algn="tl">
                    <a:srgbClr val="000000"/>
                  </a:outerShdw>
                </a:effectLst>
              </a:rPr>
              <a:t>” and enjoy this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land</a:t>
            </a:r>
            <a:r>
              <a:rPr lang="en-US" dirty="0">
                <a:effectLst>
                  <a:outerShdw blurRad="38100" dist="38100" dir="2700000" algn="tl">
                    <a:srgbClr val="000000"/>
                  </a:outerShdw>
                </a:effectLst>
              </a:rPr>
              <a:t>” which the servant will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rebuild</a:t>
            </a:r>
            <a:r>
              <a:rPr lang="en-US" dirty="0">
                <a:effectLst>
                  <a:outerShdw blurRad="38100" dist="38100" dir="2700000" algn="tl">
                    <a:srgbClr val="000000"/>
                  </a:outerShdw>
                </a:effectLst>
              </a:rPr>
              <a:t>”, they must </a:t>
            </a:r>
            <a:r>
              <a:rPr lang="en-US" b="1" i="1" dirty="0">
                <a:effectLst>
                  <a:outerShdw blurRad="38100" dist="38100" dir="2700000" algn="tl">
                    <a:srgbClr val="000000"/>
                  </a:outerShdw>
                </a:effectLst>
              </a:rPr>
              <a:t>first</a:t>
            </a:r>
            <a:r>
              <a:rPr lang="en-US" dirty="0">
                <a:effectLst>
                  <a:outerShdw blurRad="38100" dist="38100" dir="2700000" algn="tl">
                    <a:srgbClr val="000000"/>
                  </a:outerShdw>
                </a:effectLst>
              </a:rPr>
              <a:t> hear the commanding and enabling word of the Servant </a:t>
            </a:r>
            <a:r>
              <a:rPr lang="en-US" b="1" i="1" dirty="0">
                <a:effectLst>
                  <a:outerShdw blurRad="38100" dist="38100" dir="2700000" algn="tl">
                    <a:srgbClr val="000000"/>
                  </a:outerShdw>
                </a:effectLst>
              </a:rPr>
              <a:t>releasing</a:t>
            </a:r>
            <a:r>
              <a:rPr lang="en-US" dirty="0">
                <a:effectLst>
                  <a:outerShdw blurRad="38100" dist="38100" dir="2700000" algn="tl">
                    <a:srgbClr val="000000"/>
                  </a:outerShdw>
                </a:effectLst>
              </a:rPr>
              <a:t> them from their current </a:t>
            </a:r>
            <a:r>
              <a:rPr lang="en-US" b="1" i="1" dirty="0">
                <a:effectLst>
                  <a:outerShdw blurRad="38100" dist="38100" dir="2700000" algn="tl">
                    <a:srgbClr val="000000"/>
                  </a:outerShdw>
                </a:effectLst>
              </a:rPr>
              <a:t>bondage</a:t>
            </a:r>
            <a:r>
              <a:rPr lang="en-US" dirty="0">
                <a:effectLst>
                  <a:outerShdw blurRad="38100" dist="38100" dir="2700000" algn="tl">
                    <a:srgbClr val="000000"/>
                  </a:outerShdw>
                </a:effectLst>
              </a:rPr>
              <a:t>: </a:t>
            </a:r>
          </a:p>
          <a:p>
            <a:pPr lvl="1"/>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servant] will say to the prisoners, ‘Come out,’ and to those who are in dark dungeons, ‘Emerge.’ </a:t>
            </a:r>
            <a:r>
              <a:rPr lang="en-US" sz="3200" dirty="0">
                <a:effectLst>
                  <a:outerShdw blurRad="38100" dist="38100" dir="2700000" algn="tl">
                    <a:srgbClr val="000000"/>
                  </a:outerShdw>
                </a:effectLst>
              </a:rPr>
              <a:t>(49:9) </a:t>
            </a:r>
          </a:p>
          <a:p>
            <a:r>
              <a:rPr lang="en-US" dirty="0">
                <a:effectLst>
                  <a:outerShdw blurRad="38100" dist="38100" dir="2700000" algn="tl">
                    <a:srgbClr val="000000"/>
                  </a:outerShdw>
                </a:effectLst>
              </a:rPr>
              <a:t>On </a:t>
            </a:r>
            <a:r>
              <a:rPr lang="en-US" b="1" i="1" dirty="0">
                <a:effectLst>
                  <a:outerShdw blurRad="38100" dist="38100" dir="2700000" algn="tl">
                    <a:srgbClr val="000000"/>
                  </a:outerShdw>
                </a:effectLst>
              </a:rPr>
              <a:t>one</a:t>
            </a:r>
            <a:r>
              <a:rPr lang="en-US" dirty="0">
                <a:effectLst>
                  <a:outerShdw blurRad="38100" dist="38100" dir="2700000" algn="tl">
                    <a:srgbClr val="000000"/>
                  </a:outerShdw>
                </a:effectLst>
              </a:rPr>
              <a:t> level, this refers to the release of the </a:t>
            </a:r>
            <a:r>
              <a:rPr lang="en-US" b="1" i="1" dirty="0">
                <a:effectLst>
                  <a:outerShdw blurRad="38100" dist="38100" dir="2700000" algn="tl">
                    <a:srgbClr val="000000"/>
                  </a:outerShdw>
                </a:effectLst>
              </a:rPr>
              <a:t>Israelites</a:t>
            </a:r>
            <a:r>
              <a:rPr lang="en-US" dirty="0">
                <a:effectLst>
                  <a:outerShdw blurRad="38100" dist="38100" dir="2700000" algn="tl">
                    <a:srgbClr val="000000"/>
                  </a:outerShdw>
                </a:effectLst>
              </a:rPr>
              <a:t> who have been imprisoned in their </a:t>
            </a:r>
            <a:r>
              <a:rPr lang="en-US" b="1" i="1" dirty="0">
                <a:effectLst>
                  <a:outerShdw blurRad="38100" dist="38100" dir="2700000" algn="tl">
                    <a:srgbClr val="000000"/>
                  </a:outerShdw>
                </a:effectLst>
              </a:rPr>
              <a:t>Babylonian</a:t>
            </a:r>
            <a:r>
              <a:rPr lang="en-US" dirty="0">
                <a:effectLst>
                  <a:outerShdw blurRad="38100" dist="38100" dir="2700000" algn="tl">
                    <a:srgbClr val="000000"/>
                  </a:outerShdw>
                </a:effectLst>
              </a:rPr>
              <a:t> </a:t>
            </a:r>
            <a:r>
              <a:rPr lang="en-US" b="1" i="1" dirty="0">
                <a:effectLst>
                  <a:outerShdw blurRad="38100" dist="38100" dir="2700000" algn="tl">
                    <a:srgbClr val="000000"/>
                  </a:outerShdw>
                </a:effectLst>
              </a:rPr>
              <a:t>captivity</a:t>
            </a:r>
            <a:r>
              <a:rPr lang="en-US" dirty="0">
                <a:effectLst>
                  <a:outerShdw blurRad="38100" dist="38100" dir="2700000" algn="tl">
                    <a:srgbClr val="000000"/>
                  </a:outerShdw>
                </a:effectLst>
              </a:rPr>
              <a:t>.</a:t>
            </a:r>
          </a:p>
          <a:p>
            <a:r>
              <a:rPr lang="en-US" b="1" i="1" dirty="0">
                <a:effectLst>
                  <a:outerShdw blurRad="38100" dist="38100" dir="2700000" algn="tl">
                    <a:srgbClr val="000000"/>
                  </a:outerShdw>
                </a:effectLst>
              </a:rPr>
              <a:t>Ultimately</a:t>
            </a:r>
            <a:r>
              <a:rPr lang="en-US" dirty="0">
                <a:effectLst>
                  <a:outerShdw blurRad="38100" dist="38100" dir="2700000" algn="tl">
                    <a:srgbClr val="000000"/>
                  </a:outerShdw>
                </a:effectLst>
              </a:rPr>
              <a:t>, this is a description of how </a:t>
            </a:r>
            <a:r>
              <a:rPr lang="en-US" b="1" i="1" dirty="0">
                <a:effectLst>
                  <a:outerShdw blurRad="38100" dist="38100" dir="2700000" algn="tl">
                    <a:srgbClr val="000000"/>
                  </a:outerShdw>
                </a:effectLst>
              </a:rPr>
              <a:t>all</a:t>
            </a:r>
            <a:r>
              <a:rPr lang="en-US" dirty="0">
                <a:effectLst>
                  <a:outerShdw blurRad="38100" dist="38100" dir="2700000" algn="tl">
                    <a:srgbClr val="000000"/>
                  </a:outerShdw>
                </a:effectLst>
              </a:rPr>
              <a:t> of </a:t>
            </a:r>
            <a:r>
              <a:rPr lang="en-US" b="1" i="1" dirty="0">
                <a:effectLst>
                  <a:outerShdw blurRad="38100" dist="38100" dir="2700000" algn="tl">
                    <a:srgbClr val="000000"/>
                  </a:outerShdw>
                </a:effectLst>
              </a:rPr>
              <a:t>true spiritual Israel </a:t>
            </a:r>
            <a:r>
              <a:rPr lang="en-US" dirty="0">
                <a:effectLst>
                  <a:outerShdw blurRad="38100" dist="38100" dir="2700000" algn="tl">
                    <a:srgbClr val="000000"/>
                  </a:outerShdw>
                </a:effectLst>
              </a:rPr>
              <a:t>(both Jews and Gentiles) in their inner helplessness, must hear the commanding and enabling word of the Servant releasing them from </a:t>
            </a:r>
            <a:r>
              <a:rPr lang="en-US" b="1" i="1" dirty="0">
                <a:effectLst>
                  <a:outerShdw blurRad="38100" dist="38100" dir="2700000" algn="tl">
                    <a:srgbClr val="000000"/>
                  </a:outerShdw>
                </a:effectLst>
              </a:rPr>
              <a:t>bondage to sin</a:t>
            </a:r>
            <a:r>
              <a:rPr lang="en-US" dirty="0">
                <a:effectLst>
                  <a:outerShdw blurRad="38100" dist="38100" dir="2700000" algn="tl">
                    <a:srgbClr val="000000"/>
                  </a:outerShdw>
                </a:effectLst>
              </a:rPr>
              <a:t> before they will fit to live in that promised heavenly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land</a:t>
            </a:r>
            <a:r>
              <a:rPr lang="en-US" dirty="0">
                <a:effectLst>
                  <a:outerShdw blurRad="38100" dist="38100" dir="2700000" algn="tl">
                    <a:srgbClr val="000000"/>
                  </a:outerShdw>
                </a:effectLst>
              </a:rPr>
              <a:t>”.</a:t>
            </a:r>
          </a:p>
        </p:txBody>
      </p:sp>
      <p:sp>
        <p:nvSpPr>
          <p:cNvPr id="7" name="TextBox 6">
            <a:extLst>
              <a:ext uri="{FF2B5EF4-FFF2-40B4-BE49-F238E27FC236}">
                <a16:creationId xmlns:a16="http://schemas.microsoft.com/office/drawing/2014/main" id="{3B6D9FF5-9CA0-4ED7-0C51-AAE9E9442236}"/>
              </a:ext>
            </a:extLst>
          </p:cNvPr>
          <p:cNvSpPr txBox="1"/>
          <p:nvPr/>
        </p:nvSpPr>
        <p:spPr>
          <a:xfrm>
            <a:off x="0" y="6519446"/>
            <a:ext cx="9081655" cy="338554"/>
          </a:xfrm>
          <a:prstGeom prst="rect">
            <a:avLst/>
          </a:prstGeom>
          <a:noFill/>
        </p:spPr>
        <p:txBody>
          <a:bodyPr wrap="square">
            <a:spAutoFit/>
          </a:bodyPr>
          <a:lstStyle/>
          <a:p>
            <a:r>
              <a:rPr lang="en-US" sz="1600" dirty="0">
                <a:solidFill>
                  <a:prstClr val="white"/>
                </a:solidFill>
                <a:effectLst>
                  <a:outerShdw blurRad="38100" dist="38100" dir="2700000" algn="tl">
                    <a:srgbClr val="000000"/>
                  </a:outerShdw>
                </a:effectLst>
              </a:rPr>
              <a:t>Mackay, John L. – </a:t>
            </a:r>
            <a:r>
              <a:rPr lang="en-US" sz="1600" i="1" dirty="0">
                <a:solidFill>
                  <a:prstClr val="white"/>
                </a:solidFill>
                <a:effectLst>
                  <a:outerShdw blurRad="38100" dist="38100" dir="2700000" algn="tl">
                    <a:srgbClr val="000000"/>
                  </a:outerShdw>
                </a:effectLst>
              </a:rPr>
              <a:t>A Study Commentary on Isaiah Volume 2: Chapters 40-66 </a:t>
            </a:r>
            <a:r>
              <a:rPr lang="en-US" sz="1600" dirty="0">
                <a:solidFill>
                  <a:prstClr val="white"/>
                </a:solidFill>
                <a:effectLst>
                  <a:outerShdw blurRad="38100" dist="38100" dir="2700000" algn="tl">
                    <a:srgbClr val="000000"/>
                  </a:outerShdw>
                </a:effectLst>
              </a:rPr>
              <a:t>– </a:t>
            </a:r>
            <a:r>
              <a:rPr lang="en-US" sz="1600" dirty="0">
                <a:solidFill>
                  <a:schemeClr val="bg1"/>
                </a:solidFill>
                <a:effectLst>
                  <a:outerShdw blurRad="38100" dist="38100" dir="2700000" algn="tl">
                    <a:srgbClr val="000000"/>
                  </a:outerShdw>
                </a:effectLst>
              </a:rPr>
              <a:t>p. 254.</a:t>
            </a:r>
          </a:p>
        </p:txBody>
      </p:sp>
    </p:spTree>
    <p:extLst>
      <p:ext uri="{BB962C8B-B14F-4D97-AF65-F5344CB8AC3E}">
        <p14:creationId xmlns:p14="http://schemas.microsoft.com/office/powerpoint/2010/main" val="8764349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897773"/>
          </a:xfrm>
        </p:spPr>
        <p:txBody>
          <a:bodyPr>
            <a:noAutofit/>
          </a:bodyPr>
          <a:lstStyle/>
          <a:p>
            <a:r>
              <a:rPr lang="en-US" sz="4000" b="1" dirty="0">
                <a:effectLst>
                  <a:outerShdw blurRad="38100" dist="38100" dir="2700000" algn="tl">
                    <a:srgbClr val="000000"/>
                  </a:outerShdw>
                </a:effectLst>
              </a:rPr>
              <a:t>The Second Oracle (49:8-13)</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56667" y="947651"/>
            <a:ext cx="8822817" cy="5725680"/>
          </a:xfrm>
        </p:spPr>
        <p:txBody>
          <a:bodyPr>
            <a:normAutofit/>
          </a:bodyPr>
          <a:lstStyle/>
          <a:p>
            <a:r>
              <a:rPr lang="en-US" dirty="0">
                <a:effectLst>
                  <a:outerShdw blurRad="38100" dist="38100" dir="2700000" algn="tl">
                    <a:srgbClr val="000000"/>
                  </a:outerShdw>
                </a:effectLst>
              </a:rPr>
              <a:t>The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dirty="0">
                <a:effectLst>
                  <a:outerShdw blurRad="38100" dist="38100" dir="2700000" algn="tl">
                    <a:srgbClr val="000000"/>
                  </a:outerShdw>
                </a:effectLst>
              </a:rPr>
              <a:t>” will not only provide </a:t>
            </a:r>
            <a:r>
              <a:rPr lang="en-US" b="1" i="1" dirty="0">
                <a:effectLst>
                  <a:outerShdw blurRad="38100" dist="38100" dir="2700000" algn="tl">
                    <a:srgbClr val="000000"/>
                  </a:outerShdw>
                </a:effectLst>
              </a:rPr>
              <a:t>release</a:t>
            </a:r>
            <a:r>
              <a:rPr lang="en-US" dirty="0">
                <a:effectLst>
                  <a:outerShdw blurRad="38100" dist="38100" dir="2700000" algn="tl">
                    <a:srgbClr val="000000"/>
                  </a:outerShdw>
                </a:effectLst>
              </a:rPr>
              <a:t> from captivity (49:9), he will also </a:t>
            </a:r>
            <a:r>
              <a:rPr lang="en-US" b="1" i="1" dirty="0">
                <a:effectLst>
                  <a:outerShdw blurRad="38100" dist="38100" dir="2700000" algn="tl">
                    <a:srgbClr val="000000"/>
                  </a:outerShdw>
                </a:effectLst>
              </a:rPr>
              <a:t>protect</a:t>
            </a:r>
            <a:r>
              <a:rPr lang="en-US" dirty="0">
                <a:effectLst>
                  <a:outerShdw blurRad="38100" dist="38100" dir="2700000" algn="tl">
                    <a:srgbClr val="000000"/>
                  </a:outerShdw>
                </a:effectLst>
              </a:rPr>
              <a:t> the people and ensure they have ample provisions (49:10) and bring them back from </a:t>
            </a:r>
            <a:r>
              <a:rPr lang="en-US" b="1" i="1" dirty="0">
                <a:effectLst>
                  <a:outerShdw blurRad="38100" dist="38100" dir="2700000" algn="tl">
                    <a:srgbClr val="000000"/>
                  </a:outerShdw>
                </a:effectLst>
              </a:rPr>
              <a:t>many</a:t>
            </a:r>
            <a:r>
              <a:rPr lang="en-US" dirty="0">
                <a:effectLst>
                  <a:outerShdw blurRad="38100" dist="38100" dir="2700000" algn="tl">
                    <a:srgbClr val="000000"/>
                  </a:outerShdw>
                </a:effectLst>
              </a:rPr>
              <a:t> places, not just Babylon (49:12). </a:t>
            </a:r>
          </a:p>
          <a:p>
            <a:r>
              <a:rPr lang="en-US" dirty="0">
                <a:effectLst>
                  <a:outerShdw blurRad="38100" dist="38100" dir="2700000" algn="tl">
                    <a:srgbClr val="000000"/>
                  </a:outerShdw>
                </a:effectLst>
              </a:rPr>
              <a:t>Those who return (i.e.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Come out</a:t>
            </a:r>
            <a:r>
              <a:rPr lang="en-US" dirty="0">
                <a:effectLst>
                  <a:outerShdw blurRad="38100" dist="38100" dir="2700000" algn="tl">
                    <a:srgbClr val="000000"/>
                  </a:outerShdw>
                </a:effectLst>
              </a:rPr>
              <a:t>”;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Emerge</a:t>
            </a:r>
            <a:r>
              <a:rPr lang="en-US" dirty="0">
                <a:effectLst>
                  <a:outerShdw blurRad="38100" dist="38100" dir="2700000" algn="tl">
                    <a:srgbClr val="000000"/>
                  </a:outerShdw>
                </a:effectLst>
              </a:rPr>
              <a:t>”) are pictured as flocks who are abundantly provided for along the way:</a:t>
            </a:r>
          </a:p>
          <a:p>
            <a:pPr lvl="1"/>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They will graze beside the roads; on all the slopes they will find pasture</a:t>
            </a:r>
            <a:r>
              <a:rPr lang="en-US" dirty="0">
                <a:effectLst>
                  <a:outerShdw blurRad="38100" dist="38100" dir="2700000" algn="tl">
                    <a:srgbClr val="000000"/>
                  </a:outerShdw>
                </a:effectLst>
              </a:rPr>
              <a:t> (v. 9). </a:t>
            </a:r>
          </a:p>
          <a:p>
            <a:pPr lvl="1"/>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he will lead them to springs of water </a:t>
            </a:r>
            <a:r>
              <a:rPr lang="en-US" dirty="0">
                <a:effectLst>
                  <a:outerShdw blurRad="38100" dist="38100" dir="2700000" algn="tl">
                    <a:srgbClr val="000000"/>
                  </a:outerShdw>
                </a:effectLst>
              </a:rPr>
              <a:t>(v. 10).</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a:defRPr/>
            </a:pPr>
            <a:r>
              <a:rPr lang="en-US" dirty="0">
                <a:solidFill>
                  <a:prstClr val="white"/>
                </a:solidFill>
                <a:effectLst>
                  <a:outerShdw blurRad="38100" dist="38100" dir="2700000" algn="tl">
                    <a:srgbClr val="000000"/>
                  </a:outerShdw>
                </a:effectLst>
              </a:rPr>
              <a:t>Wegner, Paul D. – </a:t>
            </a:r>
            <a:r>
              <a:rPr lang="en-US" i="1" dirty="0">
                <a:solidFill>
                  <a:prstClr val="white"/>
                </a:solidFill>
                <a:effectLst>
                  <a:outerShdw blurRad="38100" dist="38100" dir="2700000" algn="tl">
                    <a:srgbClr val="000000"/>
                  </a:outerShdw>
                </a:effectLst>
              </a:rPr>
              <a:t>Isaiah An Introduction and Commentary – </a:t>
            </a:r>
            <a:r>
              <a:rPr lang="en-US" dirty="0">
                <a:solidFill>
                  <a:prstClr val="white"/>
                </a:solidFill>
                <a:effectLst>
                  <a:outerShdw blurRad="38100" dist="38100" dir="2700000" algn="tl">
                    <a:srgbClr val="000000"/>
                  </a:outerShdw>
                </a:effectLst>
              </a:rPr>
              <a:t>Tyndale OT Commentaries</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1843014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C192E-94A7-E810-D782-436A8D6493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CC2D86-C169-791E-6CE3-27124362748E}"/>
              </a:ext>
            </a:extLst>
          </p:cNvPr>
          <p:cNvSpPr>
            <a:spLocks noGrp="1"/>
          </p:cNvSpPr>
          <p:nvPr>
            <p:ph type="title"/>
          </p:nvPr>
        </p:nvSpPr>
        <p:spPr>
          <a:xfrm>
            <a:off x="0" y="2"/>
            <a:ext cx="9144000" cy="1288471"/>
          </a:xfrm>
        </p:spPr>
        <p:txBody>
          <a:bodyPr>
            <a:noAutofit/>
          </a:bodyPr>
          <a:lstStyle/>
          <a:p>
            <a:r>
              <a:rPr lang="en-US" sz="4000" b="1" dirty="0">
                <a:effectLst>
                  <a:outerShdw blurRad="38100" dist="38100" dir="2700000" algn="tl">
                    <a:srgbClr val="000000"/>
                  </a:outerShdw>
                </a:effectLst>
              </a:rPr>
              <a:t>The Mission of the LORD’s Servant </a:t>
            </a:r>
            <a:r>
              <a:rPr lang="en-US" sz="4000" dirty="0">
                <a:effectLst>
                  <a:outerShdw blurRad="38100" dist="38100" dir="2700000" algn="tl">
                    <a:srgbClr val="000000"/>
                  </a:outerShdw>
                </a:effectLst>
              </a:rPr>
              <a:t>(</a:t>
            </a:r>
            <a:r>
              <a:rPr lang="en-US" sz="4000" dirty="0">
                <a:solidFill>
                  <a:srgbClr val="FFFF99"/>
                </a:solidFill>
                <a:effectLst>
                  <a:outerShdw blurRad="38100" dist="38100" dir="2700000" algn="tl">
                    <a:srgbClr val="000000"/>
                  </a:outerShdw>
                </a:effectLst>
              </a:rPr>
              <a:t>49:1-13</a:t>
            </a:r>
            <a:r>
              <a:rPr lang="en-US" sz="40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7981AC1E-E9AF-1CD7-3312-71FDAE42DF97}"/>
              </a:ext>
            </a:extLst>
          </p:cNvPr>
          <p:cNvSpPr>
            <a:spLocks noGrp="1"/>
          </p:cNvSpPr>
          <p:nvPr>
            <p:ph idx="1"/>
          </p:nvPr>
        </p:nvSpPr>
        <p:spPr>
          <a:xfrm>
            <a:off x="120535" y="1338349"/>
            <a:ext cx="8965276" cy="5008417"/>
          </a:xfrm>
        </p:spPr>
        <p:txBody>
          <a:bodyPr>
            <a:normAutofit fontScale="92500" lnSpcReduction="20000"/>
          </a:bodyPr>
          <a:lstStyle/>
          <a:p>
            <a:r>
              <a:rPr lang="en-US" sz="4000" dirty="0">
                <a:effectLst>
                  <a:outerShdw blurRad="38100" dist="38100" dir="2700000" algn="tl">
                    <a:srgbClr val="000000"/>
                  </a:outerShdw>
                </a:effectLst>
              </a:rPr>
              <a:t>Last week we began covering </a:t>
            </a:r>
            <a:r>
              <a:rPr lang="en-US" sz="4000" dirty="0">
                <a:solidFill>
                  <a:srgbClr val="FFFF99"/>
                </a:solidFill>
                <a:effectLst>
                  <a:outerShdw blurRad="38100" dist="38100" dir="2700000" algn="tl">
                    <a:srgbClr val="000000"/>
                  </a:outerShdw>
                </a:effectLst>
              </a:rPr>
              <a:t>49:1-13 </a:t>
            </a:r>
            <a:r>
              <a:rPr lang="en-US" sz="4000" dirty="0">
                <a:effectLst>
                  <a:outerShdw blurRad="38100" dist="38100" dir="2700000" algn="tl">
                    <a:srgbClr val="000000"/>
                  </a:outerShdw>
                </a:effectLst>
              </a:rPr>
              <a:t>and got as far as </a:t>
            </a:r>
            <a:r>
              <a:rPr lang="en-US" sz="4000" dirty="0">
                <a:solidFill>
                  <a:srgbClr val="FFFF99"/>
                </a:solidFill>
                <a:effectLst>
                  <a:outerShdw blurRad="38100" dist="38100" dir="2700000" algn="tl">
                    <a:srgbClr val="000000"/>
                  </a:outerShdw>
                </a:effectLst>
              </a:rPr>
              <a:t>verse 8</a:t>
            </a:r>
            <a:r>
              <a:rPr lang="en-US" sz="4000" dirty="0">
                <a:effectLst>
                  <a:outerShdw blurRad="38100" dist="38100" dir="2700000" algn="tl">
                    <a:srgbClr val="000000"/>
                  </a:outerShdw>
                </a:effectLst>
              </a:rPr>
              <a:t>.</a:t>
            </a:r>
          </a:p>
          <a:p>
            <a:r>
              <a:rPr lang="en-US" sz="4000" dirty="0">
                <a:effectLst>
                  <a:outerShdw blurRad="38100" dist="38100" dir="2700000" algn="tl">
                    <a:srgbClr val="000000"/>
                  </a:outerShdw>
                </a:effectLst>
              </a:rPr>
              <a:t>You’ll remember that I divided the text as follows:</a:t>
            </a:r>
          </a:p>
          <a:p>
            <a:pPr lvl="1"/>
            <a:r>
              <a:rPr lang="en-US" sz="3600" dirty="0">
                <a:solidFill>
                  <a:srgbClr val="FFFF99"/>
                </a:solidFill>
                <a:effectLst>
                  <a:outerShdw blurRad="38100" dist="38100" dir="2700000" algn="tl">
                    <a:srgbClr val="000000"/>
                  </a:outerShdw>
                </a:effectLst>
              </a:rPr>
              <a:t>49:1-6 </a:t>
            </a:r>
            <a:r>
              <a:rPr lang="en-US" sz="3600" dirty="0">
                <a:effectLst>
                  <a:outerShdw blurRad="38100" dist="38100" dir="2700000" algn="tl">
                    <a:srgbClr val="000000"/>
                  </a:outerShdw>
                </a:effectLst>
              </a:rPr>
              <a:t>–</a:t>
            </a:r>
            <a:r>
              <a:rPr lang="en-US" sz="3600" dirty="0">
                <a:solidFill>
                  <a:srgbClr val="FFFF99"/>
                </a:solidFill>
                <a:effectLst>
                  <a:outerShdw blurRad="38100" dist="38100" dir="2700000" algn="tl">
                    <a:srgbClr val="000000"/>
                  </a:outerShdw>
                </a:effectLst>
              </a:rPr>
              <a:t> </a:t>
            </a:r>
            <a:r>
              <a:rPr lang="en-US" sz="3600" dirty="0">
                <a:effectLst>
                  <a:outerShdw blurRad="38100" dist="38100" dir="2700000" algn="tl">
                    <a:srgbClr val="000000"/>
                  </a:outerShdw>
                </a:effectLst>
              </a:rPr>
              <a:t>The Servant Speaks of His </a:t>
            </a:r>
            <a:r>
              <a:rPr lang="en-US" sz="3600" b="1" i="1" dirty="0">
                <a:effectLst>
                  <a:outerShdw blurRad="38100" dist="38100" dir="2700000" algn="tl">
                    <a:srgbClr val="000000"/>
                  </a:outerShdw>
                </a:effectLst>
              </a:rPr>
              <a:t>Two-Fold</a:t>
            </a:r>
            <a:r>
              <a:rPr lang="en-US" sz="3600" dirty="0">
                <a:effectLst>
                  <a:outerShdw blurRad="38100" dist="38100" dir="2700000" algn="tl">
                    <a:srgbClr val="000000"/>
                  </a:outerShdw>
                </a:effectLst>
              </a:rPr>
              <a:t> Task to: </a:t>
            </a:r>
          </a:p>
          <a:p>
            <a:pPr lvl="2"/>
            <a:r>
              <a:rPr lang="en-US" sz="3200" dirty="0">
                <a:effectLst>
                  <a:outerShdw blurRad="38100" dist="38100" dir="2700000" algn="tl">
                    <a:srgbClr val="000000"/>
                  </a:outerShdw>
                </a:effectLst>
              </a:rPr>
              <a:t>Restore </a:t>
            </a:r>
            <a:r>
              <a:rPr lang="en-US" sz="3200" b="1" i="1" dirty="0">
                <a:effectLst>
                  <a:outerShdw blurRad="38100" dist="38100" dir="2700000" algn="tl">
                    <a:srgbClr val="000000"/>
                  </a:outerShdw>
                </a:effectLst>
              </a:rPr>
              <a:t>Israel</a:t>
            </a:r>
            <a:r>
              <a:rPr lang="en-US" sz="3200" dirty="0">
                <a:effectLst>
                  <a:outerShdw blurRad="38100" dist="38100" dir="2700000" algn="tl">
                    <a:srgbClr val="000000"/>
                  </a:outerShdw>
                </a:effectLst>
              </a:rPr>
              <a:t> </a:t>
            </a:r>
          </a:p>
          <a:p>
            <a:pPr lvl="2"/>
            <a:r>
              <a:rPr lang="en-US" sz="3200" dirty="0">
                <a:effectLst>
                  <a:outerShdw blurRad="38100" dist="38100" dir="2700000" algn="tl">
                    <a:srgbClr val="000000"/>
                  </a:outerShdw>
                </a:effectLst>
              </a:rPr>
              <a:t>Bring Salvation to the </a:t>
            </a:r>
            <a:r>
              <a:rPr lang="en-US" sz="3200" b="1" i="1" dirty="0">
                <a:effectLst>
                  <a:outerShdw blurRad="38100" dist="38100" dir="2700000" algn="tl">
                    <a:srgbClr val="000000"/>
                  </a:outerShdw>
                </a:effectLst>
              </a:rPr>
              <a:t>World</a:t>
            </a:r>
          </a:p>
          <a:p>
            <a:pPr lvl="1"/>
            <a:r>
              <a:rPr lang="en-US" sz="3600" dirty="0">
                <a:solidFill>
                  <a:srgbClr val="FFFF99"/>
                </a:solidFill>
                <a:effectLst>
                  <a:outerShdw blurRad="38100" dist="38100" dir="2700000" algn="tl">
                    <a:srgbClr val="000000"/>
                  </a:outerShdw>
                </a:effectLst>
              </a:rPr>
              <a:t>49:7-13 </a:t>
            </a:r>
            <a:r>
              <a:rPr lang="en-US" sz="3600" dirty="0">
                <a:effectLst>
                  <a:outerShdw blurRad="38100" dist="38100" dir="2700000" algn="tl">
                    <a:srgbClr val="000000"/>
                  </a:outerShdw>
                </a:effectLst>
              </a:rPr>
              <a:t>–</a:t>
            </a:r>
            <a:r>
              <a:rPr lang="en-US" sz="3600" dirty="0">
                <a:solidFill>
                  <a:srgbClr val="FFFF99"/>
                </a:solidFill>
                <a:effectLst>
                  <a:outerShdw blurRad="38100" dist="38100" dir="2700000" algn="tl">
                    <a:srgbClr val="000000"/>
                  </a:outerShdw>
                </a:effectLst>
              </a:rPr>
              <a:t> </a:t>
            </a:r>
            <a:r>
              <a:rPr lang="en-US" sz="3600" dirty="0">
                <a:effectLst>
                  <a:outerShdw blurRad="38100" dist="38100" dir="2700000" algn="tl">
                    <a:srgbClr val="000000"/>
                  </a:outerShdw>
                </a:effectLst>
              </a:rPr>
              <a:t>Two Further Oracles Concerning the Servant:</a:t>
            </a:r>
          </a:p>
          <a:p>
            <a:pPr lvl="2"/>
            <a:r>
              <a:rPr lang="en-US" sz="3200" dirty="0">
                <a:solidFill>
                  <a:srgbClr val="FFFF99"/>
                </a:solidFill>
                <a:effectLst>
                  <a:outerShdw blurRad="38100" dist="38100" dir="2700000" algn="tl">
                    <a:srgbClr val="000000"/>
                  </a:outerShdw>
                </a:effectLst>
              </a:rPr>
              <a:t>49:7 </a:t>
            </a:r>
            <a:r>
              <a:rPr lang="en-US" sz="3200" dirty="0">
                <a:effectLst>
                  <a:outerShdw blurRad="38100" dist="38100" dir="2700000" algn="tl">
                    <a:srgbClr val="000000"/>
                  </a:outerShdw>
                </a:effectLst>
              </a:rPr>
              <a:t>–</a:t>
            </a:r>
            <a:r>
              <a:rPr lang="en-US" sz="3200" dirty="0">
                <a:solidFill>
                  <a:srgbClr val="FFFF99"/>
                </a:solidFill>
                <a:effectLst>
                  <a:outerShdw blurRad="38100" dist="38100" dir="2700000" algn="tl">
                    <a:srgbClr val="000000"/>
                  </a:outerShdw>
                </a:effectLst>
              </a:rPr>
              <a:t> </a:t>
            </a:r>
            <a:r>
              <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This is what the LORD… says… </a:t>
            </a:r>
            <a:endParaRPr lang="en-US" sz="3200" dirty="0">
              <a:effectLst>
                <a:outerShdw blurRad="38100" dist="38100" dir="2700000" algn="tl">
                  <a:srgbClr val="000000"/>
                </a:outerShdw>
              </a:effectLst>
            </a:endParaRPr>
          </a:p>
          <a:p>
            <a:pPr lvl="2"/>
            <a:r>
              <a:rPr lang="en-US" sz="3200" dirty="0">
                <a:solidFill>
                  <a:srgbClr val="FFFF99"/>
                </a:solidFill>
                <a:effectLst>
                  <a:outerShdw blurRad="38100" dist="38100" dir="2700000" algn="tl">
                    <a:srgbClr val="000000"/>
                  </a:outerShdw>
                </a:effectLst>
              </a:rPr>
              <a:t>49:8-13 </a:t>
            </a:r>
            <a:r>
              <a:rPr lang="en-US" sz="3200" dirty="0">
                <a:effectLst>
                  <a:outerShdw blurRad="38100" dist="38100" dir="2700000" algn="tl">
                    <a:srgbClr val="000000"/>
                  </a:outerShdw>
                </a:effectLst>
              </a:rPr>
              <a:t>–</a:t>
            </a:r>
            <a:r>
              <a:rPr lang="en-US" sz="3200" dirty="0">
                <a:solidFill>
                  <a:srgbClr val="FFFF99"/>
                </a:solidFill>
                <a:effectLst>
                  <a:outerShdw blurRad="38100" dist="38100" dir="2700000" algn="tl">
                    <a:srgbClr val="000000"/>
                  </a:outerShdw>
                </a:effectLst>
              </a:rPr>
              <a:t> </a:t>
            </a:r>
            <a:r>
              <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This is what the LORD says…</a:t>
            </a:r>
            <a:endParaRPr lang="en-US" sz="3200"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4AA67075-66BF-E4FE-7428-657C5FB87BF1}"/>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(The NIC on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286-287). </a:t>
            </a:r>
          </a:p>
        </p:txBody>
      </p:sp>
    </p:spTree>
    <p:extLst>
      <p:ext uri="{BB962C8B-B14F-4D97-AF65-F5344CB8AC3E}">
        <p14:creationId xmlns:p14="http://schemas.microsoft.com/office/powerpoint/2010/main" val="26067156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897773"/>
          </a:xfrm>
        </p:spPr>
        <p:txBody>
          <a:bodyPr>
            <a:noAutofit/>
          </a:bodyPr>
          <a:lstStyle/>
          <a:p>
            <a:r>
              <a:rPr lang="en-US" sz="4000" b="1" dirty="0">
                <a:effectLst>
                  <a:outerShdw blurRad="38100" dist="38100" dir="2700000" algn="tl">
                    <a:srgbClr val="000000"/>
                  </a:outerShdw>
                </a:effectLst>
              </a:rPr>
              <a:t>The Second Oracle (49:8-13)</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56667" y="947651"/>
            <a:ext cx="8822817" cy="5725680"/>
          </a:xfrm>
        </p:spPr>
        <p:txBody>
          <a:bodyPr>
            <a:normAutofit/>
          </a:bodyPr>
          <a:lstStyle/>
          <a:p>
            <a:r>
              <a:rPr lang="en-US" dirty="0">
                <a:effectLst>
                  <a:outerShdw blurRad="38100" dist="38100" dir="2700000" algn="tl">
                    <a:srgbClr val="000000"/>
                  </a:outerShdw>
                </a:effectLst>
              </a:rPr>
              <a:t>He will protect them under the harshest of conditions (“</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sun’s oppressive heat </a:t>
            </a:r>
            <a:r>
              <a:rPr lang="en-US" dirty="0">
                <a:effectLst>
                  <a:outerShdw blurRad="38100" dist="38100" dir="2700000" algn="tl">
                    <a:srgbClr val="000000"/>
                  </a:outerShdw>
                </a:effectLst>
              </a:rPr>
              <a:t>”) as they travel through the hostile, barren hills of the desert. </a:t>
            </a:r>
          </a:p>
          <a:p>
            <a:r>
              <a:rPr lang="en-US" dirty="0">
                <a:effectLst>
                  <a:outerShdw blurRad="38100" dist="38100" dir="2700000" algn="tl">
                    <a:srgbClr val="000000"/>
                  </a:outerShdw>
                </a:effectLst>
              </a:rPr>
              <a:t>The figurative language of verse 11 depicts the </a:t>
            </a:r>
            <a:r>
              <a:rPr lang="en-US" b="1" i="1" dirty="0">
                <a:effectLst>
                  <a:outerShdw blurRad="38100" dist="38100" dir="2700000" algn="tl">
                    <a:srgbClr val="000000"/>
                  </a:outerShdw>
                </a:effectLst>
              </a:rPr>
              <a:t>lengths</a:t>
            </a:r>
            <a:r>
              <a:rPr lang="en-US" dirty="0">
                <a:effectLst>
                  <a:outerShdw blurRad="38100" dist="38100" dir="2700000" algn="tl">
                    <a:srgbClr val="000000"/>
                  </a:outerShdw>
                </a:effectLst>
              </a:rPr>
              <a:t> to which the LORD will go to remove </a:t>
            </a:r>
            <a:r>
              <a:rPr lang="en-US" b="1" i="1" dirty="0">
                <a:effectLst>
                  <a:outerShdw blurRad="38100" dist="38100" dir="2700000" algn="tl">
                    <a:srgbClr val="000000"/>
                  </a:outerShdw>
                </a:effectLst>
              </a:rPr>
              <a:t>all obstacles</a:t>
            </a:r>
            <a:r>
              <a:rPr lang="en-US" dirty="0">
                <a:effectLst>
                  <a:outerShdw blurRad="38100" dist="38100" dir="2700000" algn="tl">
                    <a:srgbClr val="000000"/>
                  </a:outerShdw>
                </a:effectLst>
              </a:rPr>
              <a:t> on the long route home (“</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will make all my mountains into a road; I will construct my roadways</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But the most </a:t>
            </a:r>
            <a:r>
              <a:rPr lang="en-US" b="1" i="1" dirty="0">
                <a:effectLst>
                  <a:outerShdw blurRad="38100" dist="38100" dir="2700000" algn="tl">
                    <a:srgbClr val="000000"/>
                  </a:outerShdw>
                </a:effectLst>
              </a:rPr>
              <a:t>startling</a:t>
            </a:r>
            <a:r>
              <a:rPr lang="en-US" dirty="0">
                <a:effectLst>
                  <a:outerShdw blurRad="38100" dist="38100" dir="2700000" algn="tl">
                    <a:srgbClr val="000000"/>
                  </a:outerShdw>
                </a:effectLst>
              </a:rPr>
              <a:t> aspect of this return from exile is how </a:t>
            </a:r>
            <a:r>
              <a:rPr lang="en-US" b="1" i="1" dirty="0">
                <a:effectLst>
                  <a:outerShdw blurRad="38100" dist="38100" dir="2700000" algn="tl">
                    <a:srgbClr val="000000"/>
                  </a:outerShdw>
                </a:effectLst>
              </a:rPr>
              <a:t>far reaching </a:t>
            </a:r>
            <a:r>
              <a:rPr lang="en-US" dirty="0">
                <a:effectLst>
                  <a:outerShdw blurRad="38100" dist="38100" dir="2700000" algn="tl">
                    <a:srgbClr val="000000"/>
                  </a:outerShdw>
                </a:effectLst>
              </a:rPr>
              <a:t>it is in scope. </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a:defRPr/>
            </a:pPr>
            <a:r>
              <a:rPr lang="en-US" dirty="0">
                <a:solidFill>
                  <a:prstClr val="white"/>
                </a:solidFill>
                <a:effectLst>
                  <a:outerShdw blurRad="38100" dist="38100" dir="2700000" algn="tl">
                    <a:srgbClr val="000000"/>
                  </a:outerShdw>
                </a:effectLst>
              </a:rPr>
              <a:t>Wegner, Paul D. – </a:t>
            </a:r>
            <a:r>
              <a:rPr lang="en-US" i="1" dirty="0">
                <a:solidFill>
                  <a:prstClr val="white"/>
                </a:solidFill>
                <a:effectLst>
                  <a:outerShdw blurRad="38100" dist="38100" dir="2700000" algn="tl">
                    <a:srgbClr val="000000"/>
                  </a:outerShdw>
                </a:effectLst>
              </a:rPr>
              <a:t>Isaiah An Introduction and Commentary – </a:t>
            </a:r>
            <a:r>
              <a:rPr lang="en-US" dirty="0">
                <a:solidFill>
                  <a:prstClr val="white"/>
                </a:solidFill>
                <a:effectLst>
                  <a:outerShdw blurRad="38100" dist="38100" dir="2700000" algn="tl">
                    <a:srgbClr val="000000"/>
                  </a:outerShdw>
                </a:effectLst>
              </a:rPr>
              <a:t>Tyndale OT Commentaries</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5119049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897773"/>
          </a:xfrm>
        </p:spPr>
        <p:txBody>
          <a:bodyPr>
            <a:noAutofit/>
          </a:bodyPr>
          <a:lstStyle/>
          <a:p>
            <a:r>
              <a:rPr lang="en-US" sz="4000" b="1" dirty="0">
                <a:effectLst>
                  <a:outerShdw blurRad="38100" dist="38100" dir="2700000" algn="tl">
                    <a:srgbClr val="000000"/>
                  </a:outerShdw>
                </a:effectLst>
              </a:rPr>
              <a:t>The Second Oracle (49:8-13)</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56667" y="897776"/>
            <a:ext cx="8822817" cy="5313893"/>
          </a:xfrm>
        </p:spPr>
        <p:txBody>
          <a:bodyPr>
            <a:normAutofit/>
          </a:bodyPr>
          <a:lstStyle/>
          <a:p>
            <a:r>
              <a:rPr lang="en-US" dirty="0">
                <a:effectLst>
                  <a:outerShdw blurRad="38100" dist="38100" dir="2700000" algn="tl">
                    <a:srgbClr val="000000"/>
                  </a:outerShdw>
                </a:effectLst>
              </a:rPr>
              <a:t>The exiles come not </a:t>
            </a:r>
            <a:r>
              <a:rPr lang="en-US" b="1" i="1" dirty="0">
                <a:effectLst>
                  <a:outerShdw blurRad="38100" dist="38100" dir="2700000" algn="tl">
                    <a:srgbClr val="000000"/>
                  </a:outerShdw>
                </a:effectLst>
              </a:rPr>
              <a:t>only</a:t>
            </a:r>
            <a:r>
              <a:rPr lang="en-US" dirty="0">
                <a:effectLst>
                  <a:outerShdw blurRad="38100" dist="38100" dir="2700000" algn="tl">
                    <a:srgbClr val="000000"/>
                  </a:outerShdw>
                </a:effectLst>
              </a:rPr>
              <a:t> from </a:t>
            </a:r>
            <a:r>
              <a:rPr lang="en-US" b="1" i="1" dirty="0">
                <a:effectLst>
                  <a:outerShdw blurRad="38100" dist="38100" dir="2700000" algn="tl">
                    <a:srgbClr val="000000"/>
                  </a:outerShdw>
                </a:effectLst>
              </a:rPr>
              <a:t>Babylon</a:t>
            </a:r>
            <a:r>
              <a:rPr lang="en-US" dirty="0">
                <a:effectLst>
                  <a:outerShdw blurRad="38100" dist="38100" dir="2700000" algn="tl">
                    <a:srgbClr val="000000"/>
                  </a:outerShdw>
                </a:effectLst>
              </a:rPr>
              <a:t>, but from </a:t>
            </a:r>
            <a:r>
              <a:rPr lang="en-US" b="1" i="1" dirty="0">
                <a:effectLst>
                  <a:outerShdw blurRad="38100" dist="38100" dir="2700000" algn="tl">
                    <a:srgbClr val="000000"/>
                  </a:outerShdw>
                </a:effectLst>
              </a:rPr>
              <a:t>other regions </a:t>
            </a:r>
            <a:r>
              <a:rPr lang="en-US" dirty="0">
                <a:effectLst>
                  <a:outerShdw blurRad="38100" dist="38100" dir="2700000" algn="tl">
                    <a:srgbClr val="000000"/>
                  </a:outerShdw>
                </a:effectLst>
              </a:rPr>
              <a:t>as well: (“</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Look, they come from far away! Look, some come from the north and west, and others from the land of </a:t>
            </a:r>
            <a:r>
              <a:rPr lang="en-US" b="0" i="1" u="none" strike="noStrike" baseline="0" dirty="0" err="1">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Sinim</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t>
            </a:r>
            <a:r>
              <a:rPr lang="en-US" dirty="0">
                <a:effectLst>
                  <a:outerShdw blurRad="38100" dist="38100" dir="2700000" algn="tl">
                    <a:srgbClr val="000000"/>
                  </a:outerShdw>
                </a:effectLst>
              </a:rPr>
              <a:t>” v. 12)</a:t>
            </a:r>
            <a:r>
              <a:rPr lang="en-US" baseline="30000" dirty="0">
                <a:solidFill>
                  <a:prstClr val="white"/>
                </a:solidFill>
                <a:effectLst>
                  <a:outerShdw blurRad="38100" dist="38100" dir="2700000" algn="tl">
                    <a:srgbClr val="000000"/>
                  </a:outerShdw>
                </a:effectLst>
              </a:rPr>
              <a:t> 1</a:t>
            </a:r>
            <a:endParaRPr lang="en-US" dirty="0">
              <a:effectLst>
                <a:outerShdw blurRad="38100" dist="38100" dir="2700000" algn="tl">
                  <a:srgbClr val="000000"/>
                </a:outerShdw>
              </a:effectLst>
            </a:endParaRPr>
          </a:p>
          <a:p>
            <a:r>
              <a:rPr lang="en-US" dirty="0">
                <a:effectLst>
                  <a:outerShdw blurRad="38100" dist="38100" dir="2700000" algn="tl">
                    <a:srgbClr val="000000"/>
                  </a:outerShdw>
                </a:effectLst>
              </a:rPr>
              <a:t>The word “</a:t>
            </a:r>
            <a:r>
              <a:rPr lang="en-US" b="0" i="1" u="none" strike="noStrike" baseline="0" dirty="0" err="1">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Sinim</a:t>
            </a:r>
            <a:r>
              <a:rPr lang="en-US" dirty="0">
                <a:effectLst>
                  <a:outerShdw blurRad="38100" dist="38100" dir="2700000" algn="tl">
                    <a:srgbClr val="000000"/>
                  </a:outerShdw>
                </a:effectLst>
              </a:rPr>
              <a:t>” occurs only here and may refer to the southern frontier of ancient Egypt.</a:t>
            </a:r>
            <a:r>
              <a:rPr lang="en-US" baseline="30000" dirty="0">
                <a:solidFill>
                  <a:prstClr val="white"/>
                </a:solidFill>
                <a:effectLst>
                  <a:outerShdw blurRad="38100" dist="38100" dir="2700000" algn="tl">
                    <a:srgbClr val="000000"/>
                  </a:outerShdw>
                </a:effectLst>
              </a:rPr>
              <a:t> 1</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Regardless of the exact locations, the </a:t>
            </a:r>
            <a:r>
              <a:rPr lang="en-US" b="1" i="1" dirty="0">
                <a:effectLst>
                  <a:outerShdw blurRad="38100" dist="38100" dir="2700000" algn="tl">
                    <a:srgbClr val="000000"/>
                  </a:outerShdw>
                </a:effectLst>
              </a:rPr>
              <a:t>key</a:t>
            </a:r>
            <a:r>
              <a:rPr lang="en-US" dirty="0">
                <a:effectLst>
                  <a:outerShdw blurRad="38100" dist="38100" dir="2700000" algn="tl">
                    <a:srgbClr val="000000"/>
                  </a:outerShdw>
                </a:effectLst>
              </a:rPr>
              <a:t> here is that exiles will come from </a:t>
            </a:r>
            <a:r>
              <a:rPr lang="en-US" b="1" i="1" dirty="0">
                <a:effectLst>
                  <a:outerShdw blurRad="38100" dist="38100" dir="2700000" algn="tl">
                    <a:srgbClr val="000000"/>
                  </a:outerShdw>
                </a:effectLst>
              </a:rPr>
              <a:t>all points of the compass</a:t>
            </a:r>
            <a:r>
              <a:rPr lang="en-US" dirty="0">
                <a:effectLst>
                  <a:outerShdw blurRad="38100" dist="38100" dir="2700000" algn="tl">
                    <a:srgbClr val="000000"/>
                  </a:outerShdw>
                </a:effectLst>
              </a:rPr>
              <a:t>.</a:t>
            </a:r>
            <a:r>
              <a:rPr lang="en-US" baseline="30000" dirty="0">
                <a:solidFill>
                  <a:prstClr val="white"/>
                </a:solidFill>
                <a:effectLst>
                  <a:outerShdw blurRad="38100" dist="38100" dir="2700000" algn="tl">
                    <a:srgbClr val="000000"/>
                  </a:outerShdw>
                </a:effectLst>
              </a:rPr>
              <a:t> 1</a:t>
            </a:r>
          </a:p>
          <a:p>
            <a:r>
              <a:rPr lang="en-US" dirty="0">
                <a:effectLst>
                  <a:outerShdw blurRad="38100" dist="38100" dir="2700000" algn="tl">
                    <a:srgbClr val="000000"/>
                  </a:outerShdw>
                </a:effectLst>
              </a:rPr>
              <a:t>The return envisioned here is not </a:t>
            </a:r>
            <a:r>
              <a:rPr lang="en-US" b="1" i="1" dirty="0">
                <a:effectLst>
                  <a:outerShdw blurRad="38100" dist="38100" dir="2700000" algn="tl">
                    <a:srgbClr val="000000"/>
                  </a:outerShdw>
                </a:effectLst>
              </a:rPr>
              <a:t>merely</a:t>
            </a:r>
            <a:r>
              <a:rPr lang="en-US" dirty="0">
                <a:effectLst>
                  <a:outerShdw blurRad="38100" dist="38100" dir="2700000" algn="tl">
                    <a:srgbClr val="000000"/>
                  </a:outerShdw>
                </a:effectLst>
              </a:rPr>
              <a:t> one from Babylon by a handful of Judean exiles.</a:t>
            </a:r>
            <a:r>
              <a:rPr lang="en-US" baseline="30000" dirty="0">
                <a:solidFill>
                  <a:prstClr val="white"/>
                </a:solidFill>
                <a:effectLst>
                  <a:outerShdw blurRad="38100" dist="38100" dir="2700000" algn="tl">
                    <a:srgbClr val="000000"/>
                  </a:outerShdw>
                </a:effectLst>
              </a:rPr>
              <a:t> 2</a:t>
            </a:r>
            <a:r>
              <a:rPr lang="en-US" dirty="0">
                <a:effectLst>
                  <a:outerShdw blurRad="38100" dist="38100" dir="2700000" algn="tl">
                    <a:srgbClr val="000000"/>
                  </a:outerShdw>
                </a:effectLst>
              </a:rPr>
              <a:t> </a:t>
            </a:r>
          </a:p>
          <a:p>
            <a:endParaRPr lang="en-US"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491AF8F3-CBB7-52CF-1C18-DC1FB0362DD9}"/>
              </a:ext>
            </a:extLst>
          </p:cNvPr>
          <p:cNvSpPr txBox="1"/>
          <p:nvPr/>
        </p:nvSpPr>
        <p:spPr>
          <a:xfrm>
            <a:off x="0" y="6211669"/>
            <a:ext cx="9144000" cy="646331"/>
          </a:xfrm>
          <a:prstGeom prst="rect">
            <a:avLst/>
          </a:prstGeom>
          <a:noFill/>
        </p:spPr>
        <p:txBody>
          <a:bodyPr wrap="square" rtlCol="0">
            <a:spAutoFit/>
          </a:bodyPr>
          <a:lstStyle/>
          <a:p>
            <a:pPr>
              <a:defRPr/>
            </a:pPr>
            <a:r>
              <a:rPr lang="en-US" baseline="30000" dirty="0">
                <a:solidFill>
                  <a:prstClr val="white"/>
                </a:solidFill>
                <a:effectLst>
                  <a:outerShdw blurRad="38100" dist="38100" dir="2700000" algn="tl">
                    <a:srgbClr val="000000"/>
                  </a:outerShdw>
                </a:effectLst>
              </a:rPr>
              <a:t>1</a:t>
            </a:r>
            <a:r>
              <a:rPr lang="en-US" dirty="0">
                <a:solidFill>
                  <a:prstClr val="white"/>
                </a:solidFill>
                <a:effectLst>
                  <a:outerShdw blurRad="38100" dist="38100" dir="2700000" algn="tl">
                    <a:srgbClr val="000000"/>
                  </a:outerShdw>
                </a:effectLst>
              </a:rPr>
              <a:t> Wegner, Paul D. – </a:t>
            </a:r>
            <a:r>
              <a:rPr lang="en-US" i="1" dirty="0">
                <a:solidFill>
                  <a:prstClr val="white"/>
                </a:solidFill>
                <a:effectLst>
                  <a:outerShdw blurRad="38100" dist="38100" dir="2700000" algn="tl">
                    <a:srgbClr val="000000"/>
                  </a:outerShdw>
                </a:effectLst>
              </a:rPr>
              <a:t>Isaiah An Introduction and Commentary – </a:t>
            </a:r>
            <a:r>
              <a:rPr lang="en-US" dirty="0">
                <a:solidFill>
                  <a:prstClr val="white"/>
                </a:solidFill>
                <a:effectLst>
                  <a:outerShdw blurRad="38100" dist="38100" dir="2700000" algn="tl">
                    <a:srgbClr val="000000"/>
                  </a:outerShdw>
                </a:effectLst>
              </a:rPr>
              <a:t>Tyndale OT Commentaries</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30000" dirty="0">
                <a:solidFill>
                  <a:prstClr val="white"/>
                </a:solidFill>
                <a:effectLst>
                  <a:outerShdw blurRad="38100" dist="38100" dir="2700000" algn="tl">
                    <a:srgbClr val="000000"/>
                  </a:outerShdw>
                </a:effectLst>
              </a:rPr>
              <a:t>2</a:t>
            </a:r>
            <a:r>
              <a:rPr lang="en-US" dirty="0">
                <a:solidFill>
                  <a:prstClr val="white"/>
                </a:solidFill>
                <a:effectLst>
                  <a:outerShdw blurRad="38100" dist="38100" dir="2700000" algn="tl">
                    <a:srgbClr val="000000"/>
                  </a:outerShdw>
                </a:effectLst>
              </a:rPr>
              <a: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t>
            </a:r>
            <a:r>
              <a:rPr lang="en-US" sz="1800" i="1" dirty="0">
                <a:solidFill>
                  <a:prstClr val="white"/>
                </a:solidFill>
                <a:effectLst>
                  <a:outerShdw blurRad="38100" dist="38100" dir="2700000" algn="tl">
                    <a:srgbClr val="000000"/>
                  </a:outerShdw>
                </a:effectLst>
                <a:latin typeface="Calibri" panose="020F0502020204030204"/>
              </a:rPr>
              <a:t>The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 299-300). </a:t>
            </a:r>
          </a:p>
        </p:txBody>
      </p:sp>
    </p:spTree>
    <p:extLst>
      <p:ext uri="{BB962C8B-B14F-4D97-AF65-F5344CB8AC3E}">
        <p14:creationId xmlns:p14="http://schemas.microsoft.com/office/powerpoint/2010/main" val="49070981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5CF0DE-F05D-1524-F199-60DDBC9DA0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41BAA7-C457-613B-17EA-028E147F1524}"/>
              </a:ext>
            </a:extLst>
          </p:cNvPr>
          <p:cNvSpPr>
            <a:spLocks noGrp="1"/>
          </p:cNvSpPr>
          <p:nvPr>
            <p:ph type="title"/>
          </p:nvPr>
        </p:nvSpPr>
        <p:spPr>
          <a:xfrm>
            <a:off x="0" y="2"/>
            <a:ext cx="9144000" cy="897773"/>
          </a:xfrm>
        </p:spPr>
        <p:txBody>
          <a:bodyPr>
            <a:noAutofit/>
          </a:bodyPr>
          <a:lstStyle/>
          <a:p>
            <a:r>
              <a:rPr lang="en-US" sz="4000" b="1" dirty="0">
                <a:effectLst>
                  <a:outerShdw blurRad="38100" dist="38100" dir="2700000" algn="tl">
                    <a:srgbClr val="000000"/>
                  </a:outerShdw>
                </a:effectLst>
              </a:rPr>
              <a:t>The Second Oracle (49:8-13)</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C3AB66BA-3CF2-8AF6-4F99-BEB4146381F3}"/>
              </a:ext>
            </a:extLst>
          </p:cNvPr>
          <p:cNvSpPr>
            <a:spLocks noGrp="1"/>
          </p:cNvSpPr>
          <p:nvPr>
            <p:ph idx="1"/>
          </p:nvPr>
        </p:nvSpPr>
        <p:spPr>
          <a:xfrm>
            <a:off x="156667" y="773084"/>
            <a:ext cx="8822817" cy="5760719"/>
          </a:xfrm>
        </p:spPr>
        <p:txBody>
          <a:bodyPr>
            <a:normAutofit lnSpcReduction="10000"/>
          </a:bodyPr>
          <a:lstStyle/>
          <a:p>
            <a:r>
              <a:rPr lang="en-US" dirty="0">
                <a:effectLst>
                  <a:outerShdw blurRad="38100" dist="38100" dir="2700000" algn="tl">
                    <a:srgbClr val="000000"/>
                  </a:outerShdw>
                </a:effectLst>
              </a:rPr>
              <a:t>This return involves people from every corner of the earth (see also 43:6; 49:22).</a:t>
            </a:r>
            <a:r>
              <a:rPr lang="en-US" baseline="30000" dirty="0">
                <a:solidFill>
                  <a:prstClr val="white"/>
                </a:solidFill>
                <a:effectLst>
                  <a:outerShdw blurRad="38100" dist="38100" dir="2700000" algn="tl">
                    <a:srgbClr val="000000"/>
                  </a:outerShdw>
                </a:effectLst>
              </a:rPr>
              <a:t> 2</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It is no wonder, then, that the Servant began by calling the </a:t>
            </a:r>
            <a:r>
              <a:rPr lang="en-US" b="1" i="1" dirty="0">
                <a:effectLst>
                  <a:outerShdw blurRad="38100" dist="38100" dir="2700000" algn="tl">
                    <a:srgbClr val="000000"/>
                  </a:outerShdw>
                </a:effectLst>
              </a:rPr>
              <a:t>whole world </a:t>
            </a:r>
            <a:r>
              <a:rPr lang="en-US" dirty="0">
                <a:effectLst>
                  <a:outerShdw blurRad="38100" dist="38100" dir="2700000" algn="tl">
                    <a:srgbClr val="000000"/>
                  </a:outerShdw>
                </a:effectLst>
              </a:rPr>
              <a:t>to listen to him (49:1).</a:t>
            </a:r>
            <a:r>
              <a:rPr lang="en-US" baseline="30000" dirty="0">
                <a:solidFill>
                  <a:prstClr val="white"/>
                </a:solidFill>
                <a:effectLst>
                  <a:outerShdw blurRad="38100" dist="38100" dir="2700000" algn="tl">
                    <a:srgbClr val="000000"/>
                  </a:outerShdw>
                </a:effectLst>
              </a:rPr>
              <a:t> 2</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The return of the Jews from Babylon is only a </a:t>
            </a:r>
            <a:r>
              <a:rPr lang="en-US" b="1" i="1" dirty="0">
                <a:effectLst>
                  <a:outerShdw blurRad="38100" dist="38100" dir="2700000" algn="tl">
                    <a:srgbClr val="000000"/>
                  </a:outerShdw>
                </a:effectLst>
              </a:rPr>
              <a:t>foretaste</a:t>
            </a:r>
            <a:r>
              <a:rPr lang="en-US" dirty="0">
                <a:effectLst>
                  <a:outerShdw blurRad="38100" dist="38100" dir="2700000" algn="tl">
                    <a:srgbClr val="000000"/>
                  </a:outerShdw>
                </a:effectLst>
              </a:rPr>
              <a:t> of a return to God from every tribe, tongue, and nation of the earth.</a:t>
            </a:r>
            <a:r>
              <a:rPr lang="en-US" baseline="30000" dirty="0">
                <a:solidFill>
                  <a:prstClr val="white"/>
                </a:solidFill>
                <a:effectLst>
                  <a:outerShdw blurRad="38100" dist="38100" dir="2700000" algn="tl">
                    <a:srgbClr val="000000"/>
                  </a:outerShdw>
                </a:effectLst>
              </a:rPr>
              <a:t> 2</a:t>
            </a:r>
          </a:p>
          <a:p>
            <a:r>
              <a:rPr lang="en-US" dirty="0">
                <a:effectLst>
                  <a:outerShdw blurRad="38100" dist="38100" dir="2700000" algn="tl">
                    <a:srgbClr val="000000"/>
                  </a:outerShdw>
                </a:effectLst>
              </a:rPr>
              <a:t>The oracle ends with a glorious outburst of praise to the LORD (v. 13).</a:t>
            </a:r>
            <a:r>
              <a:rPr lang="en-US" baseline="30000" dirty="0">
                <a:solidFill>
                  <a:prstClr val="white"/>
                </a:solidFill>
                <a:effectLst>
                  <a:outerShdw blurRad="38100" dist="38100" dir="2700000" algn="tl">
                    <a:srgbClr val="000000"/>
                  </a:outerShdw>
                </a:effectLst>
              </a:rPr>
              <a:t> 1</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The heavens and earth are exhorted to burst into song because “</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LORD consoles his people and shows compassion to the oppressed.</a:t>
            </a:r>
            <a:r>
              <a:rPr lang="en-US" dirty="0">
                <a:effectLst>
                  <a:outerShdw blurRad="38100" dist="38100" dir="2700000" algn="tl">
                    <a:srgbClr val="000000"/>
                  </a:outerShdw>
                </a:effectLst>
              </a:rPr>
              <a:t>”</a:t>
            </a:r>
            <a:r>
              <a:rPr lang="en-US" baseline="30000" dirty="0">
                <a:solidFill>
                  <a:prstClr val="white"/>
                </a:solidFill>
                <a:effectLst>
                  <a:outerShdw blurRad="38100" dist="38100" dir="2700000" algn="tl">
                    <a:srgbClr val="000000"/>
                  </a:outerShdw>
                </a:effectLst>
              </a:rPr>
              <a:t> 1</a:t>
            </a:r>
            <a:endParaRPr lang="en-US"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85BACF49-1678-F073-D0E2-CC85606E8132}"/>
              </a:ext>
            </a:extLst>
          </p:cNvPr>
          <p:cNvSpPr txBox="1"/>
          <p:nvPr/>
        </p:nvSpPr>
        <p:spPr>
          <a:xfrm>
            <a:off x="0" y="6211669"/>
            <a:ext cx="9144000" cy="646331"/>
          </a:xfrm>
          <a:prstGeom prst="rect">
            <a:avLst/>
          </a:prstGeom>
          <a:noFill/>
        </p:spPr>
        <p:txBody>
          <a:bodyPr wrap="square" rtlCol="0">
            <a:spAutoFit/>
          </a:bodyPr>
          <a:lstStyle/>
          <a:p>
            <a:pPr>
              <a:defRPr/>
            </a:pPr>
            <a:r>
              <a:rPr lang="en-US" baseline="30000" dirty="0">
                <a:solidFill>
                  <a:prstClr val="white"/>
                </a:solidFill>
                <a:effectLst>
                  <a:outerShdw blurRad="38100" dist="38100" dir="2700000" algn="tl">
                    <a:srgbClr val="000000"/>
                  </a:outerShdw>
                </a:effectLst>
              </a:rPr>
              <a:t>1</a:t>
            </a:r>
            <a:r>
              <a:rPr lang="en-US" dirty="0">
                <a:solidFill>
                  <a:prstClr val="white"/>
                </a:solidFill>
                <a:effectLst>
                  <a:outerShdw blurRad="38100" dist="38100" dir="2700000" algn="tl">
                    <a:srgbClr val="000000"/>
                  </a:outerShdw>
                </a:effectLst>
              </a:rPr>
              <a:t> Wegner, Paul D. – </a:t>
            </a:r>
            <a:r>
              <a:rPr lang="en-US" i="1" dirty="0">
                <a:solidFill>
                  <a:prstClr val="white"/>
                </a:solidFill>
                <a:effectLst>
                  <a:outerShdw blurRad="38100" dist="38100" dir="2700000" algn="tl">
                    <a:srgbClr val="000000"/>
                  </a:outerShdw>
                </a:effectLst>
              </a:rPr>
              <a:t>Isaiah An Introduction and Commentary – </a:t>
            </a:r>
            <a:r>
              <a:rPr lang="en-US" dirty="0">
                <a:solidFill>
                  <a:prstClr val="white"/>
                </a:solidFill>
                <a:effectLst>
                  <a:outerShdw blurRad="38100" dist="38100" dir="2700000" algn="tl">
                    <a:srgbClr val="000000"/>
                  </a:outerShdw>
                </a:effectLst>
              </a:rPr>
              <a:t>Tyndale OT Commentaries</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30000" dirty="0">
                <a:solidFill>
                  <a:prstClr val="white"/>
                </a:solidFill>
                <a:effectLst>
                  <a:outerShdw blurRad="38100" dist="38100" dir="2700000" algn="tl">
                    <a:srgbClr val="000000"/>
                  </a:outerShdw>
                </a:effectLst>
              </a:rPr>
              <a:t>2</a:t>
            </a:r>
            <a:r>
              <a:rPr lang="en-US" dirty="0">
                <a:solidFill>
                  <a:prstClr val="white"/>
                </a:solidFill>
                <a:effectLst>
                  <a:outerShdw blurRad="38100" dist="38100" dir="2700000" algn="tl">
                    <a:srgbClr val="000000"/>
                  </a:outerShdw>
                </a:effectLst>
              </a:rPr>
              <a: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t>
            </a:r>
            <a:r>
              <a:rPr lang="en-US" sz="1800" i="1" dirty="0">
                <a:solidFill>
                  <a:prstClr val="white"/>
                </a:solidFill>
                <a:effectLst>
                  <a:outerShdw blurRad="38100" dist="38100" dir="2700000" algn="tl">
                    <a:srgbClr val="000000"/>
                  </a:outerShdw>
                </a:effectLst>
                <a:latin typeface="Calibri" panose="020F0502020204030204"/>
              </a:rPr>
              <a:t>The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 299-300). </a:t>
            </a:r>
          </a:p>
        </p:txBody>
      </p:sp>
    </p:spTree>
    <p:extLst>
      <p:ext uri="{BB962C8B-B14F-4D97-AF65-F5344CB8AC3E}">
        <p14:creationId xmlns:p14="http://schemas.microsoft.com/office/powerpoint/2010/main" val="340910422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0"/>
            <a:ext cx="9144000" cy="3241964"/>
          </a:xfrm>
        </p:spPr>
        <p:txBody>
          <a:bodyPr>
            <a:noAutofit/>
          </a:bodyPr>
          <a:lstStyle/>
          <a:p>
            <a:pPr marL="342900" marR="0" lvl="1" algn="ctr" defTabSz="685800" rtl="0" eaLnBrk="1" fontAlgn="auto" latinLnBrk="0" hangingPunct="1">
              <a:lnSpc>
                <a:spcPct val="90000"/>
              </a:lnSpc>
              <a:spcBef>
                <a:spcPts val="375"/>
              </a:spcBef>
              <a:spcAft>
                <a:spcPts val="0"/>
              </a:spcAft>
              <a:buClrTx/>
              <a:buSzTx/>
              <a:tabLst/>
              <a:defRPr/>
            </a:pPr>
            <a:br>
              <a:rPr lang="en-US" sz="6600" dirty="0">
                <a:effectLst>
                  <a:outerShdw blurRad="38100" dist="38100" dir="2700000" algn="tl">
                    <a:srgbClr val="000000"/>
                  </a:outerShdw>
                </a:effectLst>
              </a:rPr>
            </a:br>
            <a:r>
              <a:rPr lang="en-US" sz="6600" dirty="0">
                <a:solidFill>
                  <a:schemeClr val="bg1"/>
                </a:solidFill>
                <a:effectLst>
                  <a:outerShdw blurRad="38100" dist="38100" dir="2700000" algn="tl">
                    <a:srgbClr val="000000"/>
                  </a:outerShdw>
                </a:effectLst>
              </a:rPr>
              <a:t>New Testament Citations of </a:t>
            </a:r>
            <a:br>
              <a:rPr lang="en-US" sz="6600" dirty="0">
                <a:solidFill>
                  <a:schemeClr val="bg1"/>
                </a:solidFill>
                <a:effectLst>
                  <a:outerShdw blurRad="38100" dist="38100" dir="2700000" algn="tl">
                    <a:srgbClr val="000000"/>
                  </a:outerShdw>
                </a:effectLst>
              </a:rPr>
            </a:br>
            <a:r>
              <a:rPr lang="en-US" sz="6600" dirty="0">
                <a:solidFill>
                  <a:srgbClr val="FFFF99"/>
                </a:solidFill>
                <a:effectLst>
                  <a:outerShdw blurRad="38100" dist="38100" dir="2700000" algn="tl">
                    <a:srgbClr val="000000"/>
                  </a:outerShdw>
                </a:effectLst>
              </a:rPr>
              <a:t>Isaiah 49:1-13</a:t>
            </a:r>
            <a:br>
              <a:rPr lang="en-US" sz="4400" dirty="0">
                <a:effectLst>
                  <a:outerShdw blurRad="38100" dist="38100" dir="2700000" algn="tl">
                    <a:srgbClr val="000000"/>
                  </a:outerShdw>
                </a:effectLst>
              </a:rPr>
            </a:br>
            <a:endParaRPr lang="en-US" sz="44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2FB7FE7E-3C90-3BFA-C0A0-26BDD70F043C}"/>
              </a:ext>
            </a:extLst>
          </p:cNvPr>
          <p:cNvSpPr>
            <a:spLocks noGrp="1"/>
          </p:cNvSpPr>
          <p:nvPr>
            <p:ph idx="1"/>
          </p:nvPr>
        </p:nvSpPr>
        <p:spPr>
          <a:xfrm>
            <a:off x="347315" y="3574473"/>
            <a:ext cx="8449370" cy="2722667"/>
          </a:xfrm>
        </p:spPr>
        <p:txBody>
          <a:bodyPr/>
          <a:lstStyle/>
          <a:p>
            <a:r>
              <a:rPr kumimoji="0" lang="en-US" sz="3200" b="1"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Light to the Nations </a:t>
            </a:r>
            <a:r>
              <a:rPr kumimoji="0" lang="en-US" sz="32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t>
            </a:r>
            <a:r>
              <a:rPr kumimoji="0" lang="en-US" sz="3200" b="0" i="0" u="none" strike="noStrike" kern="1200" cap="none" spc="0" normalizeH="0" baseline="0" noProof="0" dirty="0">
                <a:ln>
                  <a:noFill/>
                </a:ln>
                <a:solidFill>
                  <a:srgbClr val="FFFF99"/>
                </a:solidFill>
                <a:effectLst>
                  <a:outerShdw blurRad="38100" dist="38100" dir="2700000" algn="tl">
                    <a:srgbClr val="000000"/>
                  </a:outerShdw>
                </a:effectLst>
                <a:uLnTx/>
                <a:uFillTx/>
                <a:latin typeface="Calibri" panose="020F0502020204030204"/>
                <a:ea typeface="+mn-ea"/>
                <a:cs typeface="+mn-cs"/>
              </a:rPr>
              <a:t>Isaiah 49:6 </a:t>
            </a:r>
            <a:r>
              <a:rPr kumimoji="0" lang="en-US" sz="32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cited in </a:t>
            </a:r>
            <a:r>
              <a:rPr kumimoji="0" lang="en-US" sz="3200" b="0" i="0" u="none" strike="noStrike" kern="1200" cap="none" spc="0" normalizeH="0" baseline="0" noProof="0" dirty="0">
                <a:ln>
                  <a:noFill/>
                </a:ln>
                <a:solidFill>
                  <a:srgbClr val="FFFF99"/>
                </a:solidFill>
                <a:effectLst>
                  <a:outerShdw blurRad="38100" dist="38100" dir="2700000" algn="tl">
                    <a:srgbClr val="000000"/>
                  </a:outerShdw>
                </a:effectLst>
                <a:uLnTx/>
                <a:uFillTx/>
                <a:latin typeface="Calibri" panose="020F0502020204030204"/>
                <a:ea typeface="+mn-ea"/>
                <a:cs typeface="+mn-cs"/>
              </a:rPr>
              <a:t>Luke 2:32, 24:47, and Acts 13:47</a:t>
            </a:r>
            <a:r>
              <a:rPr kumimoji="0" lang="en-US" sz="32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t>
            </a:r>
          </a:p>
          <a:p>
            <a:r>
              <a:rPr kumimoji="0" lang="en-US" sz="3200" b="1"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At That Time, in the Day of Deliverance (</a:t>
            </a:r>
            <a:r>
              <a:rPr kumimoji="0" lang="en-US" sz="3200" b="0" i="0" u="none" strike="noStrike" kern="1200" cap="none" spc="0" normalizeH="0" baseline="0" noProof="0" dirty="0">
                <a:ln>
                  <a:noFill/>
                </a:ln>
                <a:solidFill>
                  <a:srgbClr val="FFFF99"/>
                </a:solidFill>
                <a:effectLst>
                  <a:outerShdw blurRad="38100" dist="38100" dir="2700000" algn="tl">
                    <a:srgbClr val="000000"/>
                  </a:outerShdw>
                </a:effectLst>
                <a:uLnTx/>
                <a:uFillTx/>
                <a:latin typeface="Calibri" panose="020F0502020204030204"/>
                <a:ea typeface="+mn-ea"/>
                <a:cs typeface="+mn-cs"/>
              </a:rPr>
              <a:t>Isaiah 49:8 </a:t>
            </a:r>
            <a:r>
              <a:rPr kumimoji="0" lang="en-US" sz="32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cited in </a:t>
            </a:r>
            <a:r>
              <a:rPr kumimoji="0" lang="en-US" sz="3200" b="0" i="0" u="none" strike="noStrike" kern="1200" cap="none" spc="0" normalizeH="0" baseline="0" noProof="0" dirty="0">
                <a:ln>
                  <a:noFill/>
                </a:ln>
                <a:solidFill>
                  <a:srgbClr val="FFFF99"/>
                </a:solidFill>
                <a:effectLst>
                  <a:outerShdw blurRad="38100" dist="38100" dir="2700000" algn="tl">
                    <a:srgbClr val="000000"/>
                  </a:outerShdw>
                </a:effectLst>
                <a:uLnTx/>
                <a:uFillTx/>
                <a:latin typeface="Calibri" panose="020F0502020204030204"/>
                <a:ea typeface="+mn-ea"/>
                <a:cs typeface="+mn-cs"/>
              </a:rPr>
              <a:t>2 Cor 6:2</a:t>
            </a:r>
            <a:r>
              <a:rPr kumimoji="0" lang="en-US" sz="3200" b="1"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t>
            </a:r>
            <a:br>
              <a:rPr kumimoji="0" lang="en-US" sz="32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rPr>
            </a:br>
            <a:endParaRPr lang="en-US" dirty="0">
              <a:effectLst>
                <a:outerShdw blurRad="38100" dist="38100" dir="2700000" algn="tl">
                  <a:srgbClr val="000000"/>
                </a:outerShdw>
              </a:effectLst>
            </a:endParaRPr>
          </a:p>
        </p:txBody>
      </p:sp>
    </p:spTree>
    <p:extLst>
      <p:ext uri="{BB962C8B-B14F-4D97-AF65-F5344CB8AC3E}">
        <p14:creationId xmlns:p14="http://schemas.microsoft.com/office/powerpoint/2010/main" val="25645981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D4BD0E45-49D7-D606-9A35-208F09FEFD7D}"/>
              </a:ext>
            </a:extLst>
          </p:cNvPr>
          <p:cNvSpPr txBox="1">
            <a:spLocks/>
          </p:cNvSpPr>
          <p:nvPr/>
        </p:nvSpPr>
        <p:spPr>
          <a:xfrm>
            <a:off x="13165" y="2183130"/>
            <a:ext cx="9144000" cy="1695797"/>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rPr>
              <a:t>Luke 2:28</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Simeon took [the infant Jesus] in his arms and blessed God, saying,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29</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"Now, according to your word, Sovereign Lord, permit your servant to depart in peace.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30</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For my eyes have seen your salvation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31</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that you have prepared in the presence of all peoples: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32</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3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a light, for revelation to the Gentiles</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and for glory to your people Israel.“ </a:t>
            </a:r>
            <a:r>
              <a:rPr kumimoji="0" lang="en-US" sz="2300" b="0" i="0" u="none" strike="noStrike" kern="1200" cap="none" spc="0" normalizeH="0" baseline="0" noProof="0" dirty="0">
                <a:ln>
                  <a:noFill/>
                </a:ln>
                <a:solidFill>
                  <a:srgbClr val="5B9BD5">
                    <a:lumMod val="40000"/>
                    <a:lumOff val="60000"/>
                  </a:srgbClr>
                </a:solidFill>
                <a:effectLst>
                  <a:outerShdw blurRad="38100" dist="38100" dir="2700000" algn="tl">
                    <a:srgbClr val="000000"/>
                  </a:outerShdw>
                </a:effectLst>
                <a:uLnTx/>
                <a:uFillTx/>
                <a:latin typeface="Calibri" panose="020F0502020204030204"/>
                <a:ea typeface="Cambria" panose="02040503050406030204" pitchFamily="18" charset="0"/>
              </a:rPr>
              <a:t>(NET) </a:t>
            </a:r>
            <a:endParaRPr kumimoji="0" lang="en-US" sz="2300" b="0" i="1" u="none" strike="noStrike" kern="1200" cap="none" spc="0" normalizeH="0" baseline="0" noProof="0" dirty="0">
              <a:ln>
                <a:noFill/>
              </a:ln>
              <a:solidFill>
                <a:srgbClr val="5B9BD5">
                  <a:lumMod val="40000"/>
                  <a:lumOff val="6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4" name="Title 1">
            <a:extLst>
              <a:ext uri="{FF2B5EF4-FFF2-40B4-BE49-F238E27FC236}">
                <a16:creationId xmlns:a16="http://schemas.microsoft.com/office/drawing/2014/main" id="{BB4FE5FB-7426-20B5-593A-D68A0D33F509}"/>
              </a:ext>
            </a:extLst>
          </p:cNvPr>
          <p:cNvSpPr txBox="1">
            <a:spLocks/>
          </p:cNvSpPr>
          <p:nvPr/>
        </p:nvSpPr>
        <p:spPr>
          <a:xfrm>
            <a:off x="11773" y="735067"/>
            <a:ext cx="9144000" cy="145118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rPr>
              <a:t>Isaiah 49:6</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rPr>
              <a:t> he says, "Is it too insignificant a task for you to be my servant, to reestablish the tribes of Jacob, and restore the remnant of Israel? </a:t>
            </a:r>
            <a:r>
              <a:rPr kumimoji="0" lang="en-US" sz="23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rPr>
              <a:t>I will make you a light to the nations, so you can bring my deliverance to the remote regions of the earth</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rPr>
              <a:t>." </a:t>
            </a:r>
            <a:r>
              <a:rPr kumimoji="0" lang="en-US" sz="2300" b="0" i="0"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libri" panose="020F0502020204030204" pitchFamily="34" charset="0"/>
                <a:ea typeface="Calibri" panose="020F0502020204030204" pitchFamily="34" charset="0"/>
                <a:cs typeface="Calibri" panose="020F0502020204030204" pitchFamily="34" charset="0"/>
              </a:rPr>
              <a:t>(NET)</a:t>
            </a:r>
            <a:endParaRPr kumimoji="0" lang="en-US" sz="23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3" name="Title 2">
            <a:extLst>
              <a:ext uri="{FF2B5EF4-FFF2-40B4-BE49-F238E27FC236}">
                <a16:creationId xmlns:a16="http://schemas.microsoft.com/office/drawing/2014/main" id="{4446417E-3BA6-0862-D721-2DB42EA034CF}"/>
              </a:ext>
            </a:extLst>
          </p:cNvPr>
          <p:cNvSpPr>
            <a:spLocks noGrp="1"/>
          </p:cNvSpPr>
          <p:nvPr>
            <p:ph type="title"/>
          </p:nvPr>
        </p:nvSpPr>
        <p:spPr>
          <a:xfrm>
            <a:off x="0" y="0"/>
            <a:ext cx="9144000" cy="735067"/>
          </a:xfrm>
        </p:spPr>
        <p:txBody>
          <a:bodyPr/>
          <a:lstStyle/>
          <a:p>
            <a:pPr algn="ctr"/>
            <a:r>
              <a:rPr lang="en-US" sz="4800" b="1" dirty="0">
                <a:effectLst>
                  <a:outerShdw blurRad="38100" dist="38100" dir="2700000" algn="tl">
                    <a:srgbClr val="000000"/>
                  </a:outerShdw>
                </a:effectLst>
              </a:rPr>
              <a:t>A Light to the Nations </a:t>
            </a:r>
            <a:r>
              <a:rPr lang="en-US" sz="4800" dirty="0">
                <a:effectLst>
                  <a:outerShdw blurRad="38100" dist="38100" dir="2700000" algn="tl">
                    <a:srgbClr val="000000"/>
                  </a:outerShdw>
                </a:effectLst>
              </a:rPr>
              <a:t>(</a:t>
            </a:r>
            <a:r>
              <a:rPr lang="en-US" sz="4800" dirty="0">
                <a:solidFill>
                  <a:srgbClr val="FFFF99"/>
                </a:solidFill>
                <a:effectLst>
                  <a:outerShdw blurRad="38100" dist="38100" dir="2700000" algn="tl">
                    <a:srgbClr val="000000"/>
                  </a:outerShdw>
                </a:effectLst>
              </a:rPr>
              <a:t>i.e. Gentiles</a:t>
            </a:r>
            <a:r>
              <a:rPr lang="en-US" sz="4800" dirty="0">
                <a:effectLst>
                  <a:outerShdw blurRad="38100" dist="38100" dir="2700000" algn="tl">
                    <a:srgbClr val="000000"/>
                  </a:outerShdw>
                </a:effectLst>
              </a:rPr>
              <a:t>)</a:t>
            </a:r>
          </a:p>
        </p:txBody>
      </p:sp>
      <p:sp>
        <p:nvSpPr>
          <p:cNvPr id="5" name="Title 1">
            <a:extLst>
              <a:ext uri="{FF2B5EF4-FFF2-40B4-BE49-F238E27FC236}">
                <a16:creationId xmlns:a16="http://schemas.microsoft.com/office/drawing/2014/main" id="{DDEE514E-D3C7-8953-6873-911103517ED2}"/>
              </a:ext>
            </a:extLst>
          </p:cNvPr>
          <p:cNvSpPr txBox="1">
            <a:spLocks/>
          </p:cNvSpPr>
          <p:nvPr/>
        </p:nvSpPr>
        <p:spPr>
          <a:xfrm>
            <a:off x="12469" y="3878927"/>
            <a:ext cx="9144000" cy="2941666"/>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rPr>
              <a:t>Luke 24:44</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Then [Jesus] said to [his disciples in a post resurrection appearance], “These are my words that I spoke to you while I was still with you, </a:t>
            </a:r>
            <a:r>
              <a:rPr lang="en-US" sz="23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that everything written about me in</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the law of Moses and </a:t>
            </a:r>
            <a:r>
              <a:rPr lang="en-US" sz="23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the prophets</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and the psalms must be fulfilled.”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45</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Then he opened their minds so they could understand the scriptures,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46</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and said to them, “Thus it stands written that the Christ would suffer and would rise from the dead on the third day,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47</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and </a:t>
            </a:r>
            <a:r>
              <a:rPr lang="en-US" sz="23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repentance for the forgiveness of sins would be proclaimed in his name to all nations</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beginning from Jerusalem.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48</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You are witnesses of these things”. (NET)</a:t>
            </a:r>
            <a:endParaRPr kumimoji="0" lang="en-US" sz="2300" b="0" i="1" u="none" strike="noStrike" kern="1200" cap="none" spc="0" normalizeH="0" baseline="0" noProof="0" dirty="0">
              <a:ln>
                <a:noFill/>
              </a:ln>
              <a:solidFill>
                <a:srgbClr val="5B9BD5">
                  <a:lumMod val="40000"/>
                  <a:lumOff val="6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224391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B4FE5FB-7426-20B5-593A-D68A0D33F509}"/>
              </a:ext>
            </a:extLst>
          </p:cNvPr>
          <p:cNvSpPr txBox="1">
            <a:spLocks/>
          </p:cNvSpPr>
          <p:nvPr/>
        </p:nvSpPr>
        <p:spPr>
          <a:xfrm>
            <a:off x="11773" y="735067"/>
            <a:ext cx="9144000" cy="1528072"/>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Isaiah 46:6</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he says, "Is it too insignificant a task for you to be my servant, to reestablish the tribes of Jacob, and restore the remnant of Israel? </a:t>
            </a:r>
            <a:r>
              <a:rPr kumimoji="0" lang="en-US" sz="24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I will make you a light to the nations, so you can bring my deliverance to the remote regions of the earth</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t>
            </a:r>
            <a:r>
              <a:rPr kumimoji="0" lang="en-US" sz="2400" b="0" i="0"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libri" panose="020F0502020204030204" pitchFamily="34" charset="0"/>
                <a:ea typeface="Calibri" panose="020F0502020204030204" pitchFamily="34" charset="0"/>
                <a:cs typeface="Calibri" panose="020F0502020204030204" pitchFamily="34" charset="0"/>
              </a:rPr>
              <a:t>(NET)</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3" name="Title 2">
            <a:extLst>
              <a:ext uri="{FF2B5EF4-FFF2-40B4-BE49-F238E27FC236}">
                <a16:creationId xmlns:a16="http://schemas.microsoft.com/office/drawing/2014/main" id="{4446417E-3BA6-0862-D721-2DB42EA034CF}"/>
              </a:ext>
            </a:extLst>
          </p:cNvPr>
          <p:cNvSpPr>
            <a:spLocks noGrp="1"/>
          </p:cNvSpPr>
          <p:nvPr>
            <p:ph type="title"/>
          </p:nvPr>
        </p:nvSpPr>
        <p:spPr>
          <a:xfrm>
            <a:off x="0" y="0"/>
            <a:ext cx="9144000" cy="735067"/>
          </a:xfrm>
        </p:spPr>
        <p:txBody>
          <a:bodyPr/>
          <a:lstStyle/>
          <a:p>
            <a:pPr algn="r"/>
            <a:r>
              <a:rPr lang="en-US" sz="4800" b="1" dirty="0">
                <a:effectLst>
                  <a:outerShdw blurRad="38100" dist="38100" dir="2700000" algn="tl">
                    <a:srgbClr val="000000"/>
                  </a:outerShdw>
                </a:effectLst>
              </a:rPr>
              <a:t>A Light to the Nations </a:t>
            </a:r>
            <a:r>
              <a:rPr lang="en-US" sz="4800" dirty="0">
                <a:effectLst>
                  <a:outerShdw blurRad="38100" dist="38100" dir="2700000" algn="tl">
                    <a:srgbClr val="000000"/>
                  </a:outerShdw>
                </a:effectLst>
              </a:rPr>
              <a:t>(</a:t>
            </a:r>
            <a:r>
              <a:rPr lang="en-US" sz="4800" dirty="0">
                <a:solidFill>
                  <a:srgbClr val="FFFF99"/>
                </a:solidFill>
                <a:effectLst>
                  <a:outerShdw blurRad="38100" dist="38100" dir="2700000" algn="tl">
                    <a:srgbClr val="000000"/>
                  </a:outerShdw>
                </a:effectLst>
              </a:rPr>
              <a:t>i.e. Gentiles</a:t>
            </a:r>
            <a:r>
              <a:rPr lang="en-US" sz="4800" dirty="0">
                <a:effectLst>
                  <a:outerShdw blurRad="38100" dist="38100" dir="2700000" algn="tl">
                    <a:srgbClr val="000000"/>
                  </a:outerShdw>
                </a:effectLst>
              </a:rPr>
              <a:t>)</a:t>
            </a:r>
          </a:p>
        </p:txBody>
      </p:sp>
      <p:sp>
        <p:nvSpPr>
          <p:cNvPr id="5" name="Title 1">
            <a:extLst>
              <a:ext uri="{FF2B5EF4-FFF2-40B4-BE49-F238E27FC236}">
                <a16:creationId xmlns:a16="http://schemas.microsoft.com/office/drawing/2014/main" id="{AB02ECF2-7AFD-C1A3-733A-E3566B12DFBE}"/>
              </a:ext>
            </a:extLst>
          </p:cNvPr>
          <p:cNvSpPr txBox="1">
            <a:spLocks/>
          </p:cNvSpPr>
          <p:nvPr/>
        </p:nvSpPr>
        <p:spPr>
          <a:xfrm>
            <a:off x="11773" y="2263139"/>
            <a:ext cx="9144000" cy="2788920"/>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4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Acts 13:45</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But when the Jews saw the crowds, they were filled with jealousy, and they began to contradict what Paul was saying by reviling him. </a:t>
            </a:r>
            <a:r>
              <a:rPr lang="en-US" sz="24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46</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Both Paul and Barnabas replied courageously, “It was necessary to speak the word of God to you first. Since you reject it and do not consider yourselves worthy of eternal life, we are turning to the Gentiles. </a:t>
            </a:r>
            <a:r>
              <a:rPr lang="en-US" sz="24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47</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For this is what the Lord has commanded us: ‘</a:t>
            </a:r>
            <a:r>
              <a:rPr lang="en-US" sz="24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I have appointed you to be a light for the Gentiles, to bring salvation to the ends of the earth.</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(NET)</a:t>
            </a:r>
            <a:endParaRPr kumimoji="0" lang="en-US" sz="2400" b="0" i="1" u="none" strike="noStrike" kern="1200" cap="none" spc="0" normalizeH="0" baseline="0" noProof="0" dirty="0">
              <a:ln>
                <a:noFill/>
              </a:ln>
              <a:solidFill>
                <a:srgbClr val="5B9BD5">
                  <a:lumMod val="40000"/>
                  <a:lumOff val="6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0542112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913816"/>
          </a:xfrm>
        </p:spPr>
        <p:txBody>
          <a:bodyPr>
            <a:noAutofit/>
          </a:bodyPr>
          <a:lstStyle/>
          <a:p>
            <a:r>
              <a:rPr lang="en-US" sz="4000" b="1" dirty="0">
                <a:effectLst>
                  <a:outerShdw blurRad="38100" dist="38100" dir="2700000" algn="tl">
                    <a:srgbClr val="000000"/>
                  </a:outerShdw>
                </a:effectLst>
              </a:rPr>
              <a:t>A Light to the Nations </a:t>
            </a:r>
            <a:r>
              <a:rPr lang="en-US" sz="4000" dirty="0">
                <a:effectLst>
                  <a:outerShdw blurRad="38100" dist="38100" dir="2700000" algn="tl">
                    <a:srgbClr val="000000"/>
                  </a:outerShdw>
                </a:effectLst>
              </a:rPr>
              <a:t>(</a:t>
            </a:r>
            <a:r>
              <a:rPr lang="en-US" sz="4000" dirty="0">
                <a:solidFill>
                  <a:srgbClr val="FFFF99"/>
                </a:solidFill>
                <a:effectLst>
                  <a:outerShdw blurRad="38100" dist="38100" dir="2700000" algn="tl">
                    <a:srgbClr val="000000"/>
                  </a:outerShdw>
                </a:effectLst>
              </a:rPr>
              <a:t>i.e. Gentiles</a:t>
            </a:r>
            <a:r>
              <a:rPr lang="en-US" sz="40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457200" y="913819"/>
            <a:ext cx="8416636" cy="5470356"/>
          </a:xfrm>
        </p:spPr>
        <p:txBody>
          <a:bodyPr>
            <a:normAutofit fontScale="85000" lnSpcReduction="20000"/>
          </a:bodyPr>
          <a:lstStyle/>
          <a:p>
            <a:r>
              <a:rPr lang="en-US" dirty="0">
                <a:effectLst>
                  <a:outerShdw blurRad="38100" dist="38100" dir="2700000" algn="tl">
                    <a:srgbClr val="000000"/>
                  </a:outerShdw>
                </a:effectLst>
              </a:rPr>
              <a:t>In </a:t>
            </a:r>
            <a:r>
              <a:rPr lang="en-US" dirty="0">
                <a:solidFill>
                  <a:srgbClr val="FFFF99"/>
                </a:solidFill>
                <a:effectLst>
                  <a:outerShdw blurRad="38100" dist="38100" dir="2700000" algn="tl">
                    <a:srgbClr val="000000"/>
                  </a:outerShdw>
                </a:effectLst>
              </a:rPr>
              <a:t>Acts 13:45-47</a:t>
            </a:r>
            <a:r>
              <a:rPr lang="en-US" dirty="0">
                <a:effectLst>
                  <a:outerShdw blurRad="38100" dist="38100" dir="2700000" algn="tl">
                    <a:srgbClr val="000000"/>
                  </a:outerShdw>
                </a:effectLst>
              </a:rPr>
              <a:t>, after the apostles first took the Gospel to the Jews who refused to believe, they then turned to the Gentiles, who, according to </a:t>
            </a:r>
            <a:r>
              <a:rPr lang="en-US" dirty="0">
                <a:solidFill>
                  <a:srgbClr val="FFFF99"/>
                </a:solidFill>
                <a:effectLst>
                  <a:outerShdw blurRad="38100" dist="38100" dir="2700000" algn="tl">
                    <a:srgbClr val="000000"/>
                  </a:outerShdw>
                </a:effectLst>
              </a:rPr>
              <a:t>Isaiah 49:6</a:t>
            </a:r>
            <a:r>
              <a:rPr lang="en-US" dirty="0">
                <a:effectLst>
                  <a:outerShdw blurRad="38100" dist="38100" dir="2700000" algn="tl">
                    <a:srgbClr val="000000"/>
                  </a:outerShdw>
                </a:effectLst>
              </a:rPr>
              <a:t>, are equally included in God’s purpose of salvation: </a:t>
            </a:r>
          </a:p>
          <a:p>
            <a:pPr lvl="1"/>
            <a:r>
              <a:rPr lang="en-US"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Paul and Barnabas replied courageously, “It was necessary to speak the word of God to you [Jews] first. Since you reject it and do not consider yourselves worthy of eternal life, we are turning to the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Gentiles</a:t>
            </a:r>
            <a:r>
              <a:rPr lang="en-US"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47</a:t>
            </a:r>
            <a:r>
              <a:rPr lang="en-US"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For this is what the Lord has commanded us: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I have appointed you to be a light for the Gentiles, to bring salvation to the ends of the earth.</a:t>
            </a:r>
            <a:r>
              <a:rPr lang="en-US"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a:t>
            </a:r>
            <a:endParaRPr lang="en-US" dirty="0">
              <a:effectLst>
                <a:outerShdw blurRad="38100" dist="38100" dir="2700000" algn="tl">
                  <a:srgbClr val="000000"/>
                </a:outerShdw>
              </a:effectLst>
            </a:endParaRPr>
          </a:p>
          <a:p>
            <a:r>
              <a:rPr lang="en-US" dirty="0">
                <a:effectLst>
                  <a:outerShdw blurRad="38100" dist="38100" dir="2700000" algn="tl">
                    <a:srgbClr val="000000"/>
                  </a:outerShdw>
                </a:effectLst>
              </a:rPr>
              <a:t>As we saw earlier, in </a:t>
            </a:r>
            <a:r>
              <a:rPr lang="en-US" dirty="0">
                <a:solidFill>
                  <a:srgbClr val="FFFF99"/>
                </a:solidFill>
                <a:effectLst>
                  <a:outerShdw blurRad="38100" dist="38100" dir="2700000" algn="tl">
                    <a:srgbClr val="000000"/>
                  </a:outerShdw>
                </a:effectLst>
              </a:rPr>
              <a:t>Isaiah 49:6 </a:t>
            </a:r>
            <a:r>
              <a:rPr lang="en-US" dirty="0">
                <a:effectLst>
                  <a:outerShdw blurRad="38100" dist="38100" dir="2700000" algn="tl">
                    <a:srgbClr val="000000"/>
                  </a:outerShdw>
                </a:effectLst>
              </a:rPr>
              <a:t>this is part of a statement from the LORD to his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dirty="0">
                <a:effectLst>
                  <a:outerShdw blurRad="38100" dist="38100" dir="2700000" algn="tl">
                    <a:srgbClr val="000000"/>
                  </a:outerShdw>
                </a:effectLst>
              </a:rPr>
              <a:t>” who has the task of restoring Israel.</a:t>
            </a:r>
          </a:p>
          <a:p>
            <a:r>
              <a:rPr lang="en-US" dirty="0">
                <a:solidFill>
                  <a:srgbClr val="FFFF99"/>
                </a:solidFill>
                <a:effectLst>
                  <a:outerShdw blurRad="38100" dist="38100" dir="2700000" algn="tl">
                    <a:srgbClr val="000000"/>
                  </a:outerShdw>
                </a:effectLst>
              </a:rPr>
              <a:t>Isaiah 49:6 </a:t>
            </a:r>
            <a:r>
              <a:rPr lang="en-US" dirty="0">
                <a:effectLst>
                  <a:outerShdw blurRad="38100" dist="38100" dir="2700000" algn="tl">
                    <a:srgbClr val="000000"/>
                  </a:outerShdw>
                </a:effectLst>
              </a:rPr>
              <a:t>goes on to say that the task of restoring Israel is too light an assignment, therefore: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I [God] will make you [the servant] a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light to the nations</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so you can bring my deliverance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to the remote regions of the earth</a:t>
            </a:r>
            <a:r>
              <a:rPr lang="en-US" i="1" dirty="0">
                <a:solidFill>
                  <a:srgbClr val="ED7D31">
                    <a:lumMod val="60000"/>
                    <a:lumOff val="40000"/>
                  </a:srgbClr>
                </a:solidFill>
                <a:effectLst>
                  <a:outerShdw blurRad="38100" dist="38100" dir="2700000" algn="tl">
                    <a:srgbClr val="000000"/>
                  </a:outerShdw>
                </a:effectLst>
                <a:latin typeface="Cambria" panose="02040503050406030204" pitchFamily="18" charset="0"/>
                <a:ea typeface="Cambria" panose="02040503050406030204" pitchFamily="18" charset="0"/>
              </a:rPr>
              <a:t>.</a:t>
            </a:r>
            <a:r>
              <a:rPr lang="en-US" dirty="0">
                <a:effectLst>
                  <a:outerShdw blurRad="38100" dist="38100" dir="2700000" algn="tl">
                    <a:srgbClr val="000000"/>
                  </a:outerShdw>
                </a:effectLst>
              </a:rPr>
              <a:t>”  </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587-588). </a:t>
            </a:r>
          </a:p>
        </p:txBody>
      </p:sp>
    </p:spTree>
    <p:extLst>
      <p:ext uri="{BB962C8B-B14F-4D97-AF65-F5344CB8AC3E}">
        <p14:creationId xmlns:p14="http://schemas.microsoft.com/office/powerpoint/2010/main" val="198799242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192872"/>
          </a:xfrm>
        </p:spPr>
        <p:txBody>
          <a:bodyPr>
            <a:noAutofit/>
          </a:bodyPr>
          <a:lstStyle/>
          <a:p>
            <a:r>
              <a:rPr lang="en-US" sz="4000" b="1" dirty="0">
                <a:effectLst>
                  <a:outerShdw blurRad="38100" dist="38100" dir="2700000" algn="tl">
                    <a:srgbClr val="000000"/>
                  </a:outerShdw>
                </a:effectLst>
              </a:rPr>
              <a:t>A Light to the Nations </a:t>
            </a:r>
            <a:r>
              <a:rPr lang="en-US" sz="4000" dirty="0">
                <a:effectLst>
                  <a:outerShdw blurRad="38100" dist="38100" dir="2700000" algn="tl">
                    <a:srgbClr val="000000"/>
                  </a:outerShdw>
                </a:effectLst>
              </a:rPr>
              <a:t>(</a:t>
            </a:r>
            <a:r>
              <a:rPr lang="en-US" sz="4000" dirty="0">
                <a:solidFill>
                  <a:srgbClr val="FFFF99"/>
                </a:solidFill>
                <a:effectLst>
                  <a:outerShdw blurRad="38100" dist="38100" dir="2700000" algn="tl">
                    <a:srgbClr val="000000"/>
                  </a:outerShdw>
                </a:effectLst>
              </a:rPr>
              <a:t>i.e. Gentiles</a:t>
            </a:r>
            <a:r>
              <a:rPr lang="en-US" sz="40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457200" y="1097281"/>
            <a:ext cx="8416636" cy="5391384"/>
          </a:xfrm>
        </p:spPr>
        <p:txBody>
          <a:bodyPr>
            <a:normAutofit fontScale="85000" lnSpcReduction="20000"/>
          </a:bodyPr>
          <a:lstStyle/>
          <a:p>
            <a:r>
              <a:rPr lang="en-US" dirty="0">
                <a:effectLst>
                  <a:outerShdw blurRad="38100" dist="38100" dir="2700000" algn="tl">
                    <a:srgbClr val="000000"/>
                  </a:outerShdw>
                </a:effectLst>
              </a:rPr>
              <a:t>Throughout the book of Acts, </a:t>
            </a:r>
            <a:r>
              <a:rPr lang="en-US" dirty="0">
                <a:solidFill>
                  <a:srgbClr val="FFFF99"/>
                </a:solidFill>
                <a:effectLst>
                  <a:outerShdw blurRad="38100" dist="38100" dir="2700000" algn="tl">
                    <a:srgbClr val="000000"/>
                  </a:outerShdw>
                </a:effectLst>
              </a:rPr>
              <a:t>Isaiah 49:6</a:t>
            </a:r>
            <a:r>
              <a:rPr lang="en-US" dirty="0">
                <a:effectLst>
                  <a:outerShdw blurRad="38100" dist="38100" dir="2700000" algn="tl">
                    <a:srgbClr val="000000"/>
                  </a:outerShdw>
                </a:effectLst>
              </a:rPr>
              <a:t> served to reassure the apostles and first century Christians that their mission to carry the Gospel to the Gentiles was a </a:t>
            </a:r>
            <a:r>
              <a:rPr lang="en-US" b="1" i="1" dirty="0">
                <a:effectLst>
                  <a:outerShdw blurRad="38100" dist="38100" dir="2700000" algn="tl">
                    <a:srgbClr val="000000"/>
                  </a:outerShdw>
                </a:effectLst>
              </a:rPr>
              <a:t>legitimate part </a:t>
            </a:r>
            <a:r>
              <a:rPr lang="en-US" dirty="0">
                <a:effectLst>
                  <a:outerShdw blurRad="38100" dist="38100" dir="2700000" algn="tl">
                    <a:srgbClr val="000000"/>
                  </a:outerShdw>
                </a:effectLst>
              </a:rPr>
              <a:t>of God’s plan that was foretold in the Old Testament scriptures. </a:t>
            </a:r>
          </a:p>
          <a:p>
            <a:r>
              <a:rPr lang="en-US" dirty="0">
                <a:effectLst>
                  <a:outerShdw blurRad="38100" dist="38100" dir="2700000" algn="tl">
                    <a:srgbClr val="000000"/>
                  </a:outerShdw>
                </a:effectLst>
              </a:rPr>
              <a:t>There is another citation of </a:t>
            </a:r>
            <a:r>
              <a:rPr lang="en-US" dirty="0">
                <a:solidFill>
                  <a:srgbClr val="FFFF99"/>
                </a:solidFill>
                <a:effectLst>
                  <a:outerShdw blurRad="38100" dist="38100" dir="2700000" algn="tl">
                    <a:srgbClr val="000000"/>
                  </a:outerShdw>
                </a:effectLst>
              </a:rPr>
              <a:t>Isaiah 49:6 </a:t>
            </a:r>
            <a:r>
              <a:rPr lang="en-US" dirty="0">
                <a:effectLst>
                  <a:outerShdw blurRad="38100" dist="38100" dir="2700000" algn="tl">
                    <a:srgbClr val="000000"/>
                  </a:outerShdw>
                </a:effectLst>
              </a:rPr>
              <a:t>in </a:t>
            </a:r>
            <a:r>
              <a:rPr lang="en-US" dirty="0">
                <a:solidFill>
                  <a:srgbClr val="FFFF99"/>
                </a:solidFill>
                <a:effectLst>
                  <a:outerShdw blurRad="38100" dist="38100" dir="2700000" algn="tl">
                    <a:srgbClr val="000000"/>
                  </a:outerShdw>
                </a:effectLst>
              </a:rPr>
              <a:t>Luke 2:32</a:t>
            </a:r>
            <a:r>
              <a:rPr lang="en-US" dirty="0">
                <a:effectLst>
                  <a:outerShdw blurRad="38100" dist="38100" dir="2700000" algn="tl">
                    <a:srgbClr val="000000"/>
                  </a:outerShdw>
                </a:effectLst>
              </a:rPr>
              <a:t>, where Simeon prophesies that the infant </a:t>
            </a:r>
            <a:r>
              <a:rPr lang="en-US" b="1" i="1" dirty="0">
                <a:effectLst>
                  <a:outerShdw blurRad="38100" dist="38100" dir="2700000" algn="tl">
                    <a:srgbClr val="000000"/>
                  </a:outerShdw>
                </a:effectLst>
              </a:rPr>
              <a:t>Jesus</a:t>
            </a:r>
            <a:r>
              <a:rPr lang="en-US" dirty="0">
                <a:effectLst>
                  <a:outerShdw blurRad="38100" dist="38100" dir="2700000" algn="tl">
                    <a:srgbClr val="000000"/>
                  </a:outerShdw>
                </a:effectLst>
              </a:rPr>
              <a:t> will one day be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 light, for revelation to the Gentiles</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Likewise, in a post resurrection appearance to the disciples, Jesus </a:t>
            </a:r>
            <a:r>
              <a:rPr lang="en-US" b="1" i="1" dirty="0">
                <a:effectLst>
                  <a:outerShdw blurRad="38100" dist="38100" dir="2700000" algn="tl">
                    <a:srgbClr val="000000"/>
                  </a:outerShdw>
                </a:effectLst>
              </a:rPr>
              <a:t>himself</a:t>
            </a:r>
            <a:r>
              <a:rPr lang="en-US" dirty="0">
                <a:effectLst>
                  <a:outerShdw blurRad="38100" dist="38100" dir="2700000" algn="tl">
                    <a:srgbClr val="000000"/>
                  </a:outerShdw>
                </a:effectLst>
              </a:rPr>
              <a:t> alludes to </a:t>
            </a:r>
            <a:r>
              <a:rPr lang="en-US" dirty="0">
                <a:solidFill>
                  <a:srgbClr val="FFFF99"/>
                </a:solidFill>
                <a:effectLst>
                  <a:outerShdw blurRad="38100" dist="38100" dir="2700000" algn="tl">
                    <a:srgbClr val="000000"/>
                  </a:outerShdw>
                </a:effectLst>
              </a:rPr>
              <a:t>Isaiah 49:6 </a:t>
            </a:r>
            <a:r>
              <a:rPr lang="en-US" dirty="0">
                <a:effectLst>
                  <a:outerShdw blurRad="38100" dist="38100" dir="2700000" algn="tl">
                    <a:srgbClr val="000000"/>
                  </a:outerShdw>
                </a:effectLst>
              </a:rPr>
              <a:t>when he tells them that the OT scriptures predicted that after his death and resurrection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repentance for the forgiveness of sins would be proclaimed in his name to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all nations</a:t>
            </a:r>
            <a:r>
              <a:rPr lang="en-US" dirty="0">
                <a:effectLst>
                  <a:outerShdw blurRad="38100" dist="38100" dir="2700000" algn="tl">
                    <a:srgbClr val="000000"/>
                  </a:outerShdw>
                </a:effectLst>
              </a:rPr>
              <a:t>” (</a:t>
            </a:r>
            <a:r>
              <a:rPr lang="en-US" dirty="0">
                <a:solidFill>
                  <a:srgbClr val="FFFF99"/>
                </a:solidFill>
                <a:effectLst>
                  <a:outerShdw blurRad="38100" dist="38100" dir="2700000" algn="tl">
                    <a:srgbClr val="000000"/>
                  </a:outerShdw>
                </a:effectLst>
              </a:rPr>
              <a:t>Luke 24:47</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And so we see that in the New Testament, the mission of the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dirty="0">
                <a:effectLst>
                  <a:outerShdw blurRad="38100" dist="38100" dir="2700000" algn="tl">
                    <a:srgbClr val="000000"/>
                  </a:outerShdw>
                </a:effectLst>
              </a:rPr>
              <a:t>” is fulfilled by </a:t>
            </a:r>
            <a:r>
              <a:rPr lang="en-US" b="1" i="1" dirty="0">
                <a:effectLst>
                  <a:outerShdw blurRad="38100" dist="38100" dir="2700000" algn="tl">
                    <a:srgbClr val="000000"/>
                  </a:outerShdw>
                </a:effectLst>
              </a:rPr>
              <a:t>both</a:t>
            </a:r>
            <a:r>
              <a:rPr lang="en-US" dirty="0">
                <a:effectLst>
                  <a:outerShdw blurRad="38100" dist="38100" dir="2700000" algn="tl">
                    <a:srgbClr val="000000"/>
                  </a:outerShdw>
                </a:effectLst>
              </a:rPr>
              <a:t> by Jesus </a:t>
            </a:r>
            <a:r>
              <a:rPr lang="en-US" b="1" i="1" dirty="0">
                <a:effectLst>
                  <a:outerShdw blurRad="38100" dist="38100" dir="2700000" algn="tl">
                    <a:srgbClr val="000000"/>
                  </a:outerShdw>
                </a:effectLst>
              </a:rPr>
              <a:t>and</a:t>
            </a:r>
            <a:r>
              <a:rPr lang="en-US" dirty="0">
                <a:effectLst>
                  <a:outerShdw blurRad="38100" dist="38100" dir="2700000" algn="tl">
                    <a:srgbClr val="000000"/>
                  </a:outerShdw>
                </a:effectLst>
              </a:rPr>
              <a:t> by his followers. </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587-588). </a:t>
            </a:r>
          </a:p>
        </p:txBody>
      </p:sp>
    </p:spTree>
    <p:extLst>
      <p:ext uri="{BB962C8B-B14F-4D97-AF65-F5344CB8AC3E}">
        <p14:creationId xmlns:p14="http://schemas.microsoft.com/office/powerpoint/2010/main" val="210682786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B4FE5FB-7426-20B5-593A-D68A0D33F509}"/>
              </a:ext>
            </a:extLst>
          </p:cNvPr>
          <p:cNvSpPr txBox="1">
            <a:spLocks/>
          </p:cNvSpPr>
          <p:nvPr/>
        </p:nvSpPr>
        <p:spPr>
          <a:xfrm>
            <a:off x="11773" y="735067"/>
            <a:ext cx="9144000" cy="2199326"/>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algn="l">
              <a:spcBef>
                <a:spcPts val="750"/>
              </a:spcBef>
              <a:defRPr/>
            </a:pPr>
            <a:r>
              <a:rPr kumimoji="0" lang="en-US" sz="24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Isaiah 49:8</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This is what the LORD says: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At the time I decide to show my favor, I will respond to you; in the day of deliverance I will help you</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will protect you and make you a covenant mediator for people, to rebuild the land and to reassign the desolate property. </a:t>
            </a:r>
            <a:r>
              <a:rPr lang="en-US" sz="24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9a</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You will say to the prisoners, ‘Come out,’ and to those who are in dark dungeons, ‘Emerge.’ </a:t>
            </a:r>
            <a:r>
              <a:rPr kumimoji="0" lang="en-US" sz="2400" b="0" i="0"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libri" panose="020F0502020204030204" pitchFamily="34" charset="0"/>
                <a:ea typeface="Calibri" panose="020F0502020204030204" pitchFamily="34" charset="0"/>
                <a:cs typeface="Calibri" panose="020F0502020204030204" pitchFamily="34" charset="0"/>
              </a:rPr>
              <a:t>(NET)</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2" name="Title 1">
            <a:extLst>
              <a:ext uri="{FF2B5EF4-FFF2-40B4-BE49-F238E27FC236}">
                <a16:creationId xmlns:a16="http://schemas.microsoft.com/office/drawing/2014/main" id="{59728B36-B418-B587-C938-5E4E77042294}"/>
              </a:ext>
            </a:extLst>
          </p:cNvPr>
          <p:cNvSpPr txBox="1">
            <a:spLocks/>
          </p:cNvSpPr>
          <p:nvPr/>
        </p:nvSpPr>
        <p:spPr>
          <a:xfrm>
            <a:off x="11773" y="2934393"/>
            <a:ext cx="9144000" cy="1433945"/>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4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2 Cor 6:1-2</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Now because we are fellow workers, we also urge you not to receive the grace of God in vain. </a:t>
            </a:r>
            <a:r>
              <a:rPr lang="en-US" sz="24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2</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For he says, "</a:t>
            </a:r>
            <a:r>
              <a:rPr lang="en-US" sz="24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I heard you at the acceptable time, and in the day of salvation I helped you</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Look, now is the acceptable time; look, now is the day of salvation! (NET)</a:t>
            </a:r>
            <a:endParaRPr kumimoji="0" lang="en-US" sz="2400" b="0" i="1" u="none" strike="noStrike" kern="1200" cap="none" spc="0" normalizeH="0" baseline="0" noProof="0" dirty="0">
              <a:ln>
                <a:noFill/>
              </a:ln>
              <a:solidFill>
                <a:srgbClr val="5B9BD5">
                  <a:lumMod val="40000"/>
                  <a:lumOff val="6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3" name="Title 2">
            <a:extLst>
              <a:ext uri="{FF2B5EF4-FFF2-40B4-BE49-F238E27FC236}">
                <a16:creationId xmlns:a16="http://schemas.microsoft.com/office/drawing/2014/main" id="{4446417E-3BA6-0862-D721-2DB42EA034CF}"/>
              </a:ext>
            </a:extLst>
          </p:cNvPr>
          <p:cNvSpPr>
            <a:spLocks noGrp="1"/>
          </p:cNvSpPr>
          <p:nvPr>
            <p:ph type="title"/>
          </p:nvPr>
        </p:nvSpPr>
        <p:spPr>
          <a:xfrm>
            <a:off x="0" y="0"/>
            <a:ext cx="9144000" cy="735067"/>
          </a:xfrm>
        </p:spPr>
        <p:txBody>
          <a:bodyPr/>
          <a:lstStyle/>
          <a:p>
            <a:pPr algn="ctr"/>
            <a:r>
              <a:rPr lang="en-US" sz="4400" b="1" dirty="0">
                <a:effectLst>
                  <a:outerShdw blurRad="38100" dist="38100" dir="2700000" algn="tl">
                    <a:srgbClr val="000000"/>
                  </a:outerShdw>
                </a:effectLst>
              </a:rPr>
              <a:t>At That Time, in the Day of Deliverance</a:t>
            </a:r>
            <a:endParaRPr lang="en-US" sz="4400" dirty="0">
              <a:effectLst>
                <a:outerShdw blurRad="38100" dist="38100" dir="2700000" algn="tl">
                  <a:srgbClr val="000000"/>
                </a:outerShdw>
              </a:effectLst>
            </a:endParaRPr>
          </a:p>
        </p:txBody>
      </p:sp>
    </p:spTree>
    <p:extLst>
      <p:ext uri="{BB962C8B-B14F-4D97-AF65-F5344CB8AC3E}">
        <p14:creationId xmlns:p14="http://schemas.microsoft.com/office/powerpoint/2010/main" val="5409489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809326"/>
          </a:xfrm>
        </p:spPr>
        <p:txBody>
          <a:bodyPr>
            <a:noAutofit/>
          </a:bodyPr>
          <a:lstStyle/>
          <a:p>
            <a:r>
              <a:rPr lang="en-US" sz="4400" b="1" dirty="0">
                <a:effectLst>
                  <a:outerShdw blurRad="38100" dist="38100" dir="2700000" algn="tl">
                    <a:srgbClr val="000000"/>
                  </a:outerShdw>
                </a:effectLst>
                <a:latin typeface="+mj-lt"/>
              </a:rPr>
              <a:t>At That </a:t>
            </a:r>
            <a:r>
              <a:rPr lang="en-US" sz="4400" b="1" dirty="0">
                <a:effectLst>
                  <a:outerShdw blurRad="38100" dist="38100" dir="2700000" algn="tl">
                    <a:srgbClr val="000000"/>
                  </a:outerShdw>
                </a:effectLst>
                <a:latin typeface="+mj-lt"/>
                <a:ea typeface="Calibri" panose="020F0502020204030204" pitchFamily="34" charset="0"/>
                <a:cs typeface="Calibri" panose="020F0502020204030204" pitchFamily="34" charset="0"/>
              </a:rPr>
              <a:t>Time</a:t>
            </a:r>
            <a:r>
              <a:rPr lang="en-US" sz="4400" b="1" dirty="0">
                <a:effectLst>
                  <a:outerShdw blurRad="38100" dist="38100" dir="2700000" algn="tl">
                    <a:srgbClr val="000000"/>
                  </a:outerShdw>
                </a:effectLst>
                <a:latin typeface="+mj-lt"/>
              </a:rPr>
              <a:t>, in the Day of Deliverance</a:t>
            </a:r>
            <a:endParaRPr lang="en-US" sz="4400" dirty="0">
              <a:effectLst>
                <a:outerShdw blurRad="38100" dist="38100" dir="2700000" algn="tl">
                  <a:srgbClr val="000000"/>
                </a:outerShdw>
              </a:effectLst>
              <a:latin typeface="+mj-l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411480" y="768346"/>
            <a:ext cx="8416636" cy="5678175"/>
          </a:xfrm>
        </p:spPr>
        <p:txBody>
          <a:bodyPr>
            <a:normAutofit fontScale="92500" lnSpcReduction="20000"/>
          </a:bodyPr>
          <a:lstStyle/>
          <a:p>
            <a:r>
              <a:rPr lang="en-US" dirty="0">
                <a:effectLst>
                  <a:outerShdw blurRad="38100" dist="38100" dir="2700000" algn="tl">
                    <a:srgbClr val="000000"/>
                  </a:outerShdw>
                </a:effectLst>
              </a:rPr>
              <a:t>In this section of 2 Corinthians, Paul is making a defense of his apostleship and his gospel to the Corinthians.</a:t>
            </a:r>
          </a:p>
          <a:p>
            <a:r>
              <a:rPr lang="en-US" dirty="0">
                <a:effectLst>
                  <a:outerShdw blurRad="38100" dist="38100" dir="2700000" algn="tl">
                    <a:srgbClr val="000000"/>
                  </a:outerShdw>
                </a:effectLst>
              </a:rPr>
              <a:t>Paul’s purpose  in the quoting Isaiah 49:8 here is to support from Scripture what he has said in the previous verse: “</a:t>
            </a:r>
            <a:r>
              <a:rPr lang="en-US"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Now because we are fellow workers, we also urge you not to receive the grace of God in vain.</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Paul understood Jesus to be the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dirty="0">
                <a:effectLst>
                  <a:outerShdw blurRad="38100" dist="38100" dir="2700000" algn="tl">
                    <a:srgbClr val="000000"/>
                  </a:outerShdw>
                </a:effectLst>
              </a:rPr>
              <a:t>” of </a:t>
            </a:r>
            <a:r>
              <a:rPr lang="en-US" dirty="0">
                <a:solidFill>
                  <a:srgbClr val="FFFF99"/>
                </a:solidFill>
                <a:effectLst>
                  <a:outerShdw blurRad="38100" dist="38100" dir="2700000" algn="tl">
                    <a:srgbClr val="000000"/>
                  </a:outerShdw>
                </a:effectLst>
              </a:rPr>
              <a:t>Isaiah 49:8</a:t>
            </a:r>
            <a:r>
              <a:rPr lang="en-US" dirty="0">
                <a:effectLst>
                  <a:outerShdw blurRad="38100" dist="38100" dir="2700000" algn="tl">
                    <a:srgbClr val="000000"/>
                  </a:outerShdw>
                </a:effectLst>
              </a:rPr>
              <a:t> and saw himself called into the ministry of this servant. </a:t>
            </a:r>
          </a:p>
          <a:p>
            <a:r>
              <a:rPr lang="en-US" dirty="0">
                <a:effectLst>
                  <a:outerShdw blurRad="38100" dist="38100" dir="2700000" algn="tl">
                    <a:srgbClr val="000000"/>
                  </a:outerShdw>
                </a:effectLst>
              </a:rPr>
              <a:t>Paul is urging the Corinthians to conform their lives to his teaching. </a:t>
            </a:r>
          </a:p>
          <a:p>
            <a:r>
              <a:rPr lang="en-US" dirty="0">
                <a:effectLst>
                  <a:outerShdw blurRad="38100" dist="38100" dir="2700000" algn="tl">
                    <a:srgbClr val="000000"/>
                  </a:outerShdw>
                </a:effectLst>
              </a:rPr>
              <a:t>If they do not obey him, then there is a sense, as with the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dirty="0">
                <a:effectLst>
                  <a:outerShdw blurRad="38100" dist="38100" dir="2700000" algn="tl">
                    <a:srgbClr val="000000"/>
                  </a:outerShdw>
                </a:effectLst>
              </a:rPr>
              <a:t>” in </a:t>
            </a:r>
            <a:r>
              <a:rPr lang="en-US" dirty="0">
                <a:solidFill>
                  <a:srgbClr val="FFFF99"/>
                </a:solidFill>
                <a:effectLst>
                  <a:outerShdw blurRad="38100" dist="38100" dir="2700000" algn="tl">
                    <a:srgbClr val="000000"/>
                  </a:outerShdw>
                </a:effectLst>
              </a:rPr>
              <a:t>Isaiah 49:4a</a:t>
            </a:r>
            <a:r>
              <a:rPr lang="en-US" dirty="0">
                <a:effectLst>
                  <a:outerShdw blurRad="38100" dist="38100" dir="2700000" algn="tl">
                    <a:srgbClr val="000000"/>
                  </a:outerShdw>
                </a:effectLst>
              </a:rPr>
              <a:t>, that Paul’s efforts would be “</a:t>
            </a:r>
            <a:r>
              <a:rPr lang="en-US"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in vain</a:t>
            </a:r>
            <a:r>
              <a:rPr lang="en-US" dirty="0">
                <a:effectLst>
                  <a:outerShdw blurRad="38100" dist="38100" dir="2700000" algn="tl">
                    <a:srgbClr val="000000"/>
                  </a:outerShdw>
                </a:effectLst>
              </a:rPr>
              <a:t>.” </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767-768). </a:t>
            </a:r>
          </a:p>
        </p:txBody>
      </p:sp>
    </p:spTree>
    <p:extLst>
      <p:ext uri="{BB962C8B-B14F-4D97-AF65-F5344CB8AC3E}">
        <p14:creationId xmlns:p14="http://schemas.microsoft.com/office/powerpoint/2010/main" val="110946659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79678-26CF-5A41-D761-21C96E49A1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0FB861-0242-3CF1-EE91-426DD78DE15C}"/>
              </a:ext>
            </a:extLst>
          </p:cNvPr>
          <p:cNvSpPr>
            <a:spLocks noGrp="1"/>
          </p:cNvSpPr>
          <p:nvPr>
            <p:ph type="title"/>
          </p:nvPr>
        </p:nvSpPr>
        <p:spPr>
          <a:xfrm>
            <a:off x="0" y="2"/>
            <a:ext cx="9144000" cy="1288471"/>
          </a:xfrm>
        </p:spPr>
        <p:txBody>
          <a:bodyPr>
            <a:noAutofit/>
          </a:bodyPr>
          <a:lstStyle/>
          <a:p>
            <a:r>
              <a:rPr lang="en-US" sz="4400" b="1" dirty="0">
                <a:effectLst>
                  <a:outerShdw blurRad="38100" dist="38100" dir="2700000" algn="tl">
                    <a:srgbClr val="000000"/>
                  </a:outerShdw>
                </a:effectLst>
              </a:rPr>
              <a:t>Summary of What We Covered Last Week</a:t>
            </a:r>
            <a:endParaRPr lang="en-US" sz="44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AE7572BB-0D42-8AF5-3539-F99B1CB7480C}"/>
              </a:ext>
            </a:extLst>
          </p:cNvPr>
          <p:cNvSpPr>
            <a:spLocks noGrp="1"/>
          </p:cNvSpPr>
          <p:nvPr>
            <p:ph idx="1"/>
          </p:nvPr>
        </p:nvSpPr>
        <p:spPr>
          <a:xfrm>
            <a:off x="120535" y="1338349"/>
            <a:ext cx="8965276" cy="5436524"/>
          </a:xfrm>
        </p:spPr>
        <p:txBody>
          <a:bodyPr>
            <a:normAutofit lnSpcReduction="10000"/>
          </a:bodyPr>
          <a:lstStyle/>
          <a:p>
            <a:r>
              <a:rPr lang="en-US" sz="4000" dirty="0">
                <a:effectLst>
                  <a:outerShdw blurRad="38100" dist="38100" dir="2700000" algn="tl">
                    <a:srgbClr val="000000"/>
                  </a:outerShdw>
                </a:effectLst>
              </a:rPr>
              <a:t>We saw last week that </a:t>
            </a:r>
            <a:r>
              <a:rPr lang="en-US" sz="4000" dirty="0">
                <a:solidFill>
                  <a:srgbClr val="FFFF99"/>
                </a:solidFill>
                <a:effectLst>
                  <a:outerShdw blurRad="38100" dist="38100" dir="2700000" algn="tl">
                    <a:srgbClr val="000000"/>
                  </a:outerShdw>
                </a:effectLst>
              </a:rPr>
              <a:t>Isaiah 49:1-13 </a:t>
            </a:r>
            <a:r>
              <a:rPr lang="en-US" sz="4000" dirty="0">
                <a:effectLst>
                  <a:outerShdw blurRad="38100" dist="38100" dir="2700000" algn="tl">
                    <a:srgbClr val="000000"/>
                  </a:outerShdw>
                </a:effectLst>
              </a:rPr>
              <a:t>is the beginning of a </a:t>
            </a:r>
            <a:r>
              <a:rPr lang="en-US" sz="4000" b="1" i="1" dirty="0">
                <a:effectLst>
                  <a:outerShdw blurRad="38100" dist="38100" dir="2700000" algn="tl">
                    <a:srgbClr val="000000"/>
                  </a:outerShdw>
                </a:effectLst>
              </a:rPr>
              <a:t>new</a:t>
            </a:r>
            <a:r>
              <a:rPr lang="en-US" sz="4000" dirty="0">
                <a:effectLst>
                  <a:outerShdw blurRad="38100" dist="38100" dir="2700000" algn="tl">
                    <a:srgbClr val="000000"/>
                  </a:outerShdw>
                </a:effectLst>
              </a:rPr>
              <a:t> section of the book of Isaiah (</a:t>
            </a:r>
            <a:r>
              <a:rPr lang="en-US" sz="4000" dirty="0">
                <a:solidFill>
                  <a:srgbClr val="FFFF99"/>
                </a:solidFill>
                <a:effectLst>
                  <a:outerShdw blurRad="38100" dist="38100" dir="2700000" algn="tl">
                    <a:srgbClr val="000000"/>
                  </a:outerShdw>
                </a:effectLst>
              </a:rPr>
              <a:t>chapters 49-55</a:t>
            </a:r>
            <a:r>
              <a:rPr lang="en-US" sz="4000" dirty="0">
                <a:effectLst>
                  <a:outerShdw blurRad="38100" dist="38100" dir="2700000" algn="tl">
                    <a:srgbClr val="000000"/>
                  </a:outerShdw>
                </a:effectLst>
              </a:rPr>
              <a:t>) where the focus:</a:t>
            </a:r>
          </a:p>
          <a:p>
            <a:pPr lvl="1"/>
            <a:r>
              <a:rPr lang="en-US" sz="3600" dirty="0">
                <a:effectLst>
                  <a:outerShdw blurRad="38100" dist="38100" dir="2700000" algn="tl">
                    <a:srgbClr val="000000"/>
                  </a:outerShdw>
                </a:effectLst>
              </a:rPr>
              <a:t>Shifts </a:t>
            </a:r>
            <a:r>
              <a:rPr lang="en-US" sz="3600" b="1" i="1" dirty="0">
                <a:effectLst>
                  <a:outerShdw blurRad="38100" dist="38100" dir="2700000" algn="tl">
                    <a:srgbClr val="000000"/>
                  </a:outerShdw>
                </a:effectLst>
              </a:rPr>
              <a:t>away</a:t>
            </a:r>
            <a:r>
              <a:rPr lang="en-US" sz="3600" dirty="0">
                <a:effectLst>
                  <a:outerShdw blurRad="38100" dist="38100" dir="2700000" algn="tl">
                    <a:srgbClr val="000000"/>
                  </a:outerShdw>
                </a:effectLst>
              </a:rPr>
              <a:t> from the </a:t>
            </a:r>
            <a:r>
              <a:rPr lang="en-US" sz="3600" b="1" i="1" dirty="0">
                <a:effectLst>
                  <a:outerShdw blurRad="38100" dist="38100" dir="2700000" algn="tl">
                    <a:srgbClr val="000000"/>
                  </a:outerShdw>
                </a:effectLst>
              </a:rPr>
              <a:t>physical deliverance</a:t>
            </a:r>
            <a:r>
              <a:rPr lang="en-US" sz="3600" dirty="0">
                <a:effectLst>
                  <a:outerShdw blurRad="38100" dist="38100" dir="2700000" algn="tl">
                    <a:srgbClr val="000000"/>
                  </a:outerShdw>
                </a:effectLst>
              </a:rPr>
              <a:t> of Israel from </a:t>
            </a:r>
            <a:r>
              <a:rPr lang="en-US" sz="3600" b="1" i="1" dirty="0">
                <a:effectLst>
                  <a:outerShdw blurRad="38100" dist="38100" dir="2700000" algn="tl">
                    <a:srgbClr val="000000"/>
                  </a:outerShdw>
                </a:effectLst>
              </a:rPr>
              <a:t>Babylonian captivity </a:t>
            </a:r>
            <a:r>
              <a:rPr lang="en-US" sz="3600" dirty="0">
                <a:effectLst>
                  <a:outerShdw blurRad="38100" dist="38100" dir="2700000" algn="tl">
                    <a:srgbClr val="000000"/>
                  </a:outerShdw>
                </a:effectLst>
              </a:rPr>
              <a:t>by Cyrus that was the focus of </a:t>
            </a:r>
            <a:r>
              <a:rPr lang="en-US" sz="3600" dirty="0">
                <a:solidFill>
                  <a:srgbClr val="FFFF99"/>
                </a:solidFill>
                <a:effectLst>
                  <a:outerShdw blurRad="38100" dist="38100" dir="2700000" algn="tl">
                    <a:srgbClr val="000000"/>
                  </a:outerShdw>
                </a:effectLst>
              </a:rPr>
              <a:t>chapters 40-48</a:t>
            </a:r>
          </a:p>
          <a:p>
            <a:pPr lvl="1"/>
            <a:r>
              <a:rPr lang="en-US" sz="3600" dirty="0">
                <a:effectLst>
                  <a:outerShdw blurRad="38100" dist="38100" dir="2700000" algn="tl">
                    <a:srgbClr val="000000"/>
                  </a:outerShdw>
                </a:effectLst>
              </a:rPr>
              <a:t>And instead shifts </a:t>
            </a:r>
            <a:r>
              <a:rPr lang="en-US" sz="3600" b="1" i="1" dirty="0">
                <a:effectLst>
                  <a:outerShdw blurRad="38100" dist="38100" dir="2700000" algn="tl">
                    <a:srgbClr val="000000"/>
                  </a:outerShdw>
                </a:effectLst>
              </a:rPr>
              <a:t>towards</a:t>
            </a:r>
            <a:r>
              <a:rPr lang="en-US" sz="3600" dirty="0">
                <a:effectLst>
                  <a:outerShdw blurRad="38100" dist="38100" dir="2700000" algn="tl">
                    <a:srgbClr val="000000"/>
                  </a:outerShdw>
                </a:effectLst>
              </a:rPr>
              <a:t> the </a:t>
            </a:r>
            <a:r>
              <a:rPr lang="en-US" sz="3600" b="1" i="1" dirty="0">
                <a:effectLst>
                  <a:outerShdw blurRad="38100" dist="38100" dir="2700000" algn="tl">
                    <a:srgbClr val="000000"/>
                  </a:outerShdw>
                </a:effectLst>
              </a:rPr>
              <a:t>spiritual deliverance</a:t>
            </a:r>
            <a:r>
              <a:rPr lang="en-US" sz="3600" dirty="0">
                <a:effectLst>
                  <a:outerShdw blurRad="38100" dist="38100" dir="2700000" algn="tl">
                    <a:srgbClr val="000000"/>
                  </a:outerShdw>
                </a:effectLst>
              </a:rPr>
              <a:t> of Israel </a:t>
            </a:r>
            <a:r>
              <a:rPr lang="en-US" sz="3600" b="1" i="1" dirty="0">
                <a:effectLst>
                  <a:outerShdw blurRad="38100" dist="38100" dir="2700000" algn="tl">
                    <a:srgbClr val="000000"/>
                  </a:outerShdw>
                </a:effectLst>
              </a:rPr>
              <a:t>and</a:t>
            </a:r>
            <a:r>
              <a:rPr lang="en-US" sz="3600" dirty="0">
                <a:effectLst>
                  <a:outerShdw blurRad="38100" dist="38100" dir="2700000" algn="tl">
                    <a:srgbClr val="000000"/>
                  </a:outerShdw>
                </a:effectLst>
              </a:rPr>
              <a:t> the nations of the world from their </a:t>
            </a:r>
            <a:r>
              <a:rPr lang="en-US" sz="3600" b="1" i="1" dirty="0">
                <a:effectLst>
                  <a:outerShdw blurRad="38100" dist="38100" dir="2700000" algn="tl">
                    <a:srgbClr val="000000"/>
                  </a:outerShdw>
                </a:effectLst>
              </a:rPr>
              <a:t>bondage to sin </a:t>
            </a:r>
            <a:r>
              <a:rPr lang="en-US" sz="3600" dirty="0">
                <a:effectLst>
                  <a:outerShdw blurRad="38100" dist="38100" dir="2700000" algn="tl">
                    <a:srgbClr val="000000"/>
                  </a:outerShdw>
                </a:effectLst>
              </a:rPr>
              <a:t>by the LORD’s “</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sz="3600" dirty="0">
                <a:effectLst>
                  <a:outerShdw blurRad="38100" dist="38100" dir="2700000" algn="tl">
                    <a:srgbClr val="000000"/>
                  </a:outerShdw>
                </a:effectLst>
              </a:rPr>
              <a:t>”, who we know to be Jesus.</a:t>
            </a:r>
            <a:endParaRPr lang="en-US" dirty="0">
              <a:effectLst>
                <a:outerShdw blurRad="38100" dist="38100" dir="2700000" algn="tl">
                  <a:srgbClr val="000000"/>
                </a:outerShdw>
              </a:effectLst>
            </a:endParaRPr>
          </a:p>
        </p:txBody>
      </p:sp>
    </p:spTree>
    <p:extLst>
      <p:ext uri="{BB962C8B-B14F-4D97-AF65-F5344CB8AC3E}">
        <p14:creationId xmlns:p14="http://schemas.microsoft.com/office/powerpoint/2010/main" val="118254889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95B2C9-F0FC-546C-4FA4-4D1029A0D9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719549-55A8-0255-18C5-022EA9E82A64}"/>
              </a:ext>
            </a:extLst>
          </p:cNvPr>
          <p:cNvSpPr>
            <a:spLocks noGrp="1"/>
          </p:cNvSpPr>
          <p:nvPr>
            <p:ph type="title"/>
          </p:nvPr>
        </p:nvSpPr>
        <p:spPr>
          <a:xfrm>
            <a:off x="0" y="3"/>
            <a:ext cx="9144000" cy="702422"/>
          </a:xfrm>
        </p:spPr>
        <p:txBody>
          <a:bodyPr>
            <a:noAutofit/>
          </a:bodyPr>
          <a:lstStyle/>
          <a:p>
            <a:r>
              <a:rPr lang="en-US" sz="4400" b="1" dirty="0">
                <a:effectLst>
                  <a:outerShdw blurRad="38100" dist="38100" dir="2700000" algn="tl">
                    <a:srgbClr val="000000"/>
                  </a:outerShdw>
                </a:effectLst>
                <a:latin typeface="+mj-lt"/>
              </a:rPr>
              <a:t>At That </a:t>
            </a:r>
            <a:r>
              <a:rPr lang="en-US" sz="4400" b="1" dirty="0">
                <a:effectLst>
                  <a:outerShdw blurRad="38100" dist="38100" dir="2700000" algn="tl">
                    <a:srgbClr val="000000"/>
                  </a:outerShdw>
                </a:effectLst>
                <a:latin typeface="+mj-lt"/>
                <a:ea typeface="Calibri" panose="020F0502020204030204" pitchFamily="34" charset="0"/>
                <a:cs typeface="Calibri" panose="020F0502020204030204" pitchFamily="34" charset="0"/>
              </a:rPr>
              <a:t>Time</a:t>
            </a:r>
            <a:r>
              <a:rPr lang="en-US" sz="4400" b="1" dirty="0">
                <a:effectLst>
                  <a:outerShdw blurRad="38100" dist="38100" dir="2700000" algn="tl">
                    <a:srgbClr val="000000"/>
                  </a:outerShdw>
                </a:effectLst>
                <a:latin typeface="+mj-lt"/>
              </a:rPr>
              <a:t>, in the Day of Deliverance</a:t>
            </a:r>
            <a:endParaRPr lang="en-US" sz="4400" dirty="0">
              <a:effectLst>
                <a:outerShdw blurRad="38100" dist="38100" dir="2700000" algn="tl">
                  <a:srgbClr val="000000"/>
                </a:outerShdw>
              </a:effectLst>
              <a:latin typeface="+mj-lt"/>
            </a:endParaRPr>
          </a:p>
        </p:txBody>
      </p:sp>
      <p:sp>
        <p:nvSpPr>
          <p:cNvPr id="3" name="Content Placeholder 2">
            <a:extLst>
              <a:ext uri="{FF2B5EF4-FFF2-40B4-BE49-F238E27FC236}">
                <a16:creationId xmlns:a16="http://schemas.microsoft.com/office/drawing/2014/main" id="{040D398A-213D-1A1E-420C-397E0CCA5B96}"/>
              </a:ext>
            </a:extLst>
          </p:cNvPr>
          <p:cNvSpPr>
            <a:spLocks noGrp="1"/>
          </p:cNvSpPr>
          <p:nvPr>
            <p:ph idx="1"/>
          </p:nvPr>
        </p:nvSpPr>
        <p:spPr>
          <a:xfrm>
            <a:off x="411480" y="798021"/>
            <a:ext cx="8416636" cy="5810597"/>
          </a:xfrm>
        </p:spPr>
        <p:txBody>
          <a:bodyPr>
            <a:normAutofit fontScale="85000" lnSpcReduction="20000"/>
          </a:bodyPr>
          <a:lstStyle/>
          <a:p>
            <a:r>
              <a:rPr lang="en-US" dirty="0">
                <a:effectLst>
                  <a:outerShdw blurRad="38100" dist="38100" dir="2700000" algn="tl">
                    <a:srgbClr val="000000"/>
                  </a:outerShdw>
                </a:effectLst>
              </a:rPr>
              <a:t>And just as </a:t>
            </a:r>
            <a:r>
              <a:rPr lang="en-US" dirty="0">
                <a:solidFill>
                  <a:srgbClr val="FFFF99"/>
                </a:solidFill>
                <a:effectLst>
                  <a:outerShdw blurRad="38100" dist="38100" dir="2700000" algn="tl">
                    <a:srgbClr val="000000"/>
                  </a:outerShdw>
                </a:effectLst>
              </a:rPr>
              <a:t>Isaiah 49:8 </a:t>
            </a:r>
            <a:r>
              <a:rPr lang="en-US" dirty="0">
                <a:effectLst>
                  <a:outerShdw blurRad="38100" dist="38100" dir="2700000" algn="tl">
                    <a:srgbClr val="000000"/>
                  </a:outerShdw>
                </a:effectLst>
              </a:rPr>
              <a:t>prophetically affirmed that God would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help</a:t>
            </a:r>
            <a:r>
              <a:rPr lang="en-US" dirty="0">
                <a:effectLst>
                  <a:outerShdw blurRad="38100" dist="38100" dir="2700000" algn="tl">
                    <a:srgbClr val="000000"/>
                  </a:outerShdw>
                </a:effectLst>
              </a:rPr>
              <a:t>” the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dirty="0">
                <a:effectLst>
                  <a:outerShdw blurRad="38100" dist="38100" dir="2700000" algn="tl">
                    <a:srgbClr val="000000"/>
                  </a:outerShdw>
                </a:effectLst>
              </a:rPr>
              <a:t>” carry out and make effective his mission, so Paul sees himself corporately identified with the Servant Jesus, who began to fulfill this prophesied mission.</a:t>
            </a:r>
          </a:p>
          <a:p>
            <a:r>
              <a:rPr lang="en-US" dirty="0">
                <a:effectLst>
                  <a:outerShdw blurRad="38100" dist="38100" dir="2700000" algn="tl">
                    <a:srgbClr val="000000"/>
                  </a:outerShdw>
                </a:effectLst>
              </a:rPr>
              <a:t>Thus, as an apostle, Paul continues to fulfill the mission of the Servant, which Jesus had begun. </a:t>
            </a:r>
          </a:p>
          <a:p>
            <a:r>
              <a:rPr lang="en-US" dirty="0">
                <a:effectLst>
                  <a:outerShdw blurRad="38100" dist="38100" dir="2700000" algn="tl">
                    <a:srgbClr val="000000"/>
                  </a:outerShdw>
                </a:effectLst>
              </a:rPr>
              <a:t>The “</a:t>
            </a:r>
            <a:r>
              <a:rPr lang="en-US"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acceptable time</a:t>
            </a:r>
            <a:r>
              <a:rPr lang="en-US" dirty="0">
                <a:effectLst>
                  <a:outerShdw blurRad="38100" dist="38100" dir="2700000" algn="tl">
                    <a:srgbClr val="000000"/>
                  </a:outerShdw>
                </a:effectLst>
              </a:rPr>
              <a:t>” (could also be translated “</a:t>
            </a:r>
            <a:r>
              <a:rPr lang="en-US"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favorable time</a:t>
            </a:r>
            <a:r>
              <a:rPr lang="en-US" dirty="0">
                <a:effectLst>
                  <a:outerShdw blurRad="38100" dist="38100" dir="2700000" algn="tl">
                    <a:srgbClr val="000000"/>
                  </a:outerShdw>
                </a:effectLst>
              </a:rPr>
              <a:t>”) is the time spoken of in Isaiah 49:8 when God shows his favor –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now</a:t>
            </a:r>
            <a:r>
              <a:rPr lang="en-US"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is the acceptable time; look,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now</a:t>
            </a:r>
            <a:r>
              <a:rPr lang="en-US"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is the day of salvation!</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Since the Corinthians are living in this “</a:t>
            </a:r>
            <a:r>
              <a:rPr lang="en-US"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day of salvation</a:t>
            </a:r>
            <a:r>
              <a:rPr lang="en-US" dirty="0">
                <a:effectLst>
                  <a:outerShdw blurRad="38100" dist="38100" dir="2700000" algn="tl">
                    <a:srgbClr val="000000"/>
                  </a:outerShdw>
                </a:effectLst>
              </a:rPr>
              <a:t>” there is an urgently for them to show their gratitude for God’s salvation by leading a way of life that is in accordance with what is expected from the “saints” of God and also by receiving him as an apostle and a servant of </a:t>
            </a:r>
            <a:r>
              <a:rPr lang="en-US" b="1" i="1" dirty="0">
                <a:effectLst>
                  <a:outerShdw blurRad="38100" dist="38100" dir="2700000" algn="tl">
                    <a:srgbClr val="000000"/>
                  </a:outerShdw>
                </a:effectLst>
              </a:rPr>
              <a:t>the</a:t>
            </a:r>
            <a:r>
              <a:rPr lang="en-US" dirty="0">
                <a:effectLst>
                  <a:outerShdw blurRad="38100" dist="38100" dir="2700000" algn="tl">
                    <a:srgbClr val="000000"/>
                  </a:outerShdw>
                </a:effectLst>
              </a:rPr>
              <a:t> Servant, Jesus the Messiah. </a:t>
            </a:r>
          </a:p>
        </p:txBody>
      </p:sp>
      <p:sp>
        <p:nvSpPr>
          <p:cNvPr id="4" name="TextBox 3">
            <a:extLst>
              <a:ext uri="{FF2B5EF4-FFF2-40B4-BE49-F238E27FC236}">
                <a16:creationId xmlns:a16="http://schemas.microsoft.com/office/drawing/2014/main" id="{55FB6877-5542-9698-6BCC-2CF7AABAD1D6}"/>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767-768). </a:t>
            </a:r>
          </a:p>
        </p:txBody>
      </p:sp>
    </p:spTree>
    <p:extLst>
      <p:ext uri="{BB962C8B-B14F-4D97-AF65-F5344CB8AC3E}">
        <p14:creationId xmlns:p14="http://schemas.microsoft.com/office/powerpoint/2010/main" val="272240083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charRg st="338" end="533"/>
                                            </p:txEl>
                                          </p:spTgt>
                                        </p:tgtEl>
                                        <p:attrNameLst>
                                          <p:attrName>style.visibility</p:attrName>
                                        </p:attrNameLst>
                                      </p:cBhvr>
                                      <p:to>
                                        <p:strVal val="visible"/>
                                      </p:to>
                                    </p:set>
                                    <p:anim calcmode="lin" valueType="num">
                                      <p:cBhvr>
                                        <p:cTn id="14" dur="500" fill="hold"/>
                                        <p:tgtEl>
                                          <p:spTgt spid="3">
                                            <p:txEl>
                                              <p:charRg st="338" end="533"/>
                                            </p:txEl>
                                          </p:spTgt>
                                        </p:tgtEl>
                                        <p:attrNameLst>
                                          <p:attrName>ppt_w</p:attrName>
                                        </p:attrNameLst>
                                      </p:cBhvr>
                                      <p:tavLst>
                                        <p:tav tm="0">
                                          <p:val>
                                            <p:fltVal val="0"/>
                                          </p:val>
                                        </p:tav>
                                        <p:tav tm="100000">
                                          <p:val>
                                            <p:strVal val="#ppt_w"/>
                                          </p:val>
                                        </p:tav>
                                      </p:tavLst>
                                    </p:anim>
                                    <p:anim calcmode="lin" valueType="num">
                                      <p:cBhvr>
                                        <p:cTn id="15" dur="500" fill="hold"/>
                                        <p:tgtEl>
                                          <p:spTgt spid="3">
                                            <p:txEl>
                                              <p:charRg st="338" end="533"/>
                                            </p:txEl>
                                          </p:spTgt>
                                        </p:tgtEl>
                                        <p:attrNameLst>
                                          <p:attrName>ppt_h</p:attrName>
                                        </p:attrNameLst>
                                      </p:cBhvr>
                                      <p:tavLst>
                                        <p:tav tm="0">
                                          <p:val>
                                            <p:fltVal val="0"/>
                                          </p:val>
                                        </p:tav>
                                        <p:tav tm="100000">
                                          <p:val>
                                            <p:strVal val="#ppt_h"/>
                                          </p:val>
                                        </p:tav>
                                      </p:tavLst>
                                    </p:anim>
                                    <p:animEffect transition="in" filter="fade">
                                      <p:cBhvr>
                                        <p:cTn id="16" dur="500"/>
                                        <p:tgtEl>
                                          <p:spTgt spid="3">
                                            <p:txEl>
                                              <p:charRg st="338" end="53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188719"/>
          </a:xfrm>
        </p:spPr>
        <p:txBody>
          <a:bodyPr>
            <a:noAutofit/>
          </a:bodyPr>
          <a:lstStyle/>
          <a:p>
            <a:r>
              <a:rPr lang="en-US" sz="4400" dirty="0">
                <a:effectLst>
                  <a:outerShdw blurRad="38100" dist="38100" dir="2700000" algn="tl">
                    <a:srgbClr val="000000"/>
                  </a:outerShdw>
                </a:effectLst>
              </a:rPr>
              <a:t>Next Time</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4" y="1284315"/>
            <a:ext cx="8525487" cy="5353398"/>
          </a:xfrm>
        </p:spPr>
        <p:txBody>
          <a:bodyPr>
            <a:normAutofit/>
          </a:bodyPr>
          <a:lstStyle/>
          <a:p>
            <a:pPr marL="0" indent="0">
              <a:buNone/>
            </a:pPr>
            <a:r>
              <a:rPr lang="en-US" sz="3600" dirty="0">
                <a:effectLst>
                  <a:outerShdw blurRad="38100" dist="38100" dir="2700000" algn="tl">
                    <a:srgbClr val="000000"/>
                  </a:outerShdw>
                </a:effectLst>
              </a:rPr>
              <a:t>I plan to look at </a:t>
            </a:r>
            <a:r>
              <a:rPr lang="en-US" sz="3600" b="1" i="1" dirty="0">
                <a:effectLst>
                  <a:outerShdw blurRad="38100" dist="38100" dir="2700000" algn="tl">
                    <a:srgbClr val="000000"/>
                  </a:outerShdw>
                </a:effectLst>
              </a:rPr>
              <a:t>another</a:t>
            </a:r>
            <a:r>
              <a:rPr lang="en-US" sz="3600" dirty="0">
                <a:effectLst>
                  <a:outerShdw blurRad="38100" dist="38100" dir="2700000" algn="tl">
                    <a:srgbClr val="000000"/>
                  </a:outerShdw>
                </a:effectLst>
              </a:rPr>
              <a:t> one of the “</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sz="3600" dirty="0">
                <a:effectLst>
                  <a:outerShdw blurRad="38100" dist="38100" dir="2700000" algn="tl">
                    <a:srgbClr val="000000"/>
                  </a:outerShdw>
                </a:effectLst>
              </a:rPr>
              <a:t>” passages in </a:t>
            </a:r>
            <a:r>
              <a:rPr lang="en-US" sz="3600" dirty="0">
                <a:solidFill>
                  <a:srgbClr val="FFFF99"/>
                </a:solidFill>
                <a:effectLst>
                  <a:outerShdw blurRad="38100" dist="38100" dir="2700000" algn="tl">
                    <a:srgbClr val="000000"/>
                  </a:outerShdw>
                </a:effectLst>
              </a:rPr>
              <a:t>Isaiah 50:4-9</a:t>
            </a:r>
            <a:r>
              <a:rPr lang="en-US" sz="3600" dirty="0">
                <a:effectLst>
                  <a:outerShdw blurRad="38100" dist="38100" dir="2700000" algn="tl">
                    <a:srgbClr val="000000"/>
                  </a:outerShdw>
                </a:effectLst>
              </a:rPr>
              <a:t>. This one talks about: “</a:t>
            </a:r>
            <a:r>
              <a:rPr lang="en-US" sz="3600" b="1" dirty="0">
                <a:effectLst>
                  <a:outerShdw blurRad="38100" dist="38100" dir="2700000" algn="tl">
                    <a:srgbClr val="000000"/>
                  </a:outerShdw>
                </a:effectLst>
              </a:rPr>
              <a:t>The Perseverance of the LORD’s Servant</a:t>
            </a:r>
            <a:r>
              <a:rPr lang="en-US" sz="3600" dirty="0">
                <a:effectLst>
                  <a:outerShdw blurRad="38100" dist="38100" dir="2700000" algn="tl">
                    <a:srgbClr val="000000"/>
                  </a:outerShdw>
                </a:effectLst>
              </a:rPr>
              <a:t>”. </a:t>
            </a:r>
          </a:p>
          <a:p>
            <a:pPr marL="0" indent="0">
              <a:buNone/>
            </a:pPr>
            <a:endParaRPr lang="en-US" sz="3600" dirty="0">
              <a:effectLst>
                <a:outerShdw blurRad="38100" dist="38100" dir="2700000" algn="tl">
                  <a:srgbClr val="000000"/>
                </a:outerShdw>
              </a:effectLst>
            </a:endParaRPr>
          </a:p>
          <a:p>
            <a:pPr marL="0" indent="0">
              <a:buNone/>
            </a:pPr>
            <a:r>
              <a:rPr lang="en-US" sz="3600" dirty="0">
                <a:effectLst>
                  <a:outerShdw blurRad="38100" dist="38100" dir="2700000" algn="tl">
                    <a:srgbClr val="000000"/>
                  </a:outerShdw>
                </a:effectLst>
              </a:rPr>
              <a:t>There are a number references to this text in the New Testament Gospels.</a:t>
            </a:r>
          </a:p>
          <a:p>
            <a:pPr marL="0" indent="0">
              <a:buNone/>
            </a:pPr>
            <a:endParaRPr lang="en-US" sz="3600" dirty="0">
              <a:effectLst>
                <a:outerShdw blurRad="38100" dist="38100" dir="2700000" algn="tl">
                  <a:srgbClr val="000000"/>
                </a:outerShdw>
              </a:effectLst>
            </a:endParaRPr>
          </a:p>
          <a:p>
            <a:pPr marL="0" indent="0">
              <a:buNone/>
            </a:pPr>
            <a:endParaRPr lang="en-US" sz="3600" dirty="0">
              <a:effectLst>
                <a:outerShdw blurRad="38100" dist="38100" dir="2700000" algn="tl">
                  <a:srgbClr val="000000"/>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59123252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a:extLst>
            <a:ext uri="{FF2B5EF4-FFF2-40B4-BE49-F238E27FC236}">
              <a16:creationId xmlns:a16="http://schemas.microsoft.com/office/drawing/2014/main" id="{71A9162A-7031-1571-3352-3D583DF6025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3851794-B7DC-450B-D94F-1592F61BAC6D}"/>
              </a:ext>
            </a:extLst>
          </p:cNvPr>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a:extLst>
              <a:ext uri="{FF2B5EF4-FFF2-40B4-BE49-F238E27FC236}">
                <a16:creationId xmlns:a16="http://schemas.microsoft.com/office/drawing/2014/main" id="{B9AEF9D5-1FFE-620A-D47A-CF81B8FCE3DD}"/>
              </a:ext>
            </a:extLst>
          </p:cNvPr>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243056954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a:extLst>
            <a:ext uri="{FF2B5EF4-FFF2-40B4-BE49-F238E27FC236}">
              <a16:creationId xmlns:a16="http://schemas.microsoft.com/office/drawing/2014/main" id="{46B09308-0497-6B6D-627D-F0CEBF3D5B5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3938310-D5C4-7117-9B2D-4117763502C4}"/>
              </a:ext>
            </a:extLst>
          </p:cNvPr>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a:extLst>
              <a:ext uri="{FF2B5EF4-FFF2-40B4-BE49-F238E27FC236}">
                <a16:creationId xmlns:a16="http://schemas.microsoft.com/office/drawing/2014/main" id="{B48FD7C1-ED65-2D65-9011-47A67C4190FB}"/>
              </a:ext>
            </a:extLst>
          </p:cNvPr>
          <p:cNvSpPr>
            <a:spLocks noGrp="1"/>
          </p:cNvSpPr>
          <p:nvPr>
            <p:ph idx="1"/>
          </p:nvPr>
        </p:nvSpPr>
        <p:spPr>
          <a:xfrm>
            <a:off x="31630" y="722101"/>
            <a:ext cx="8991600" cy="6106306"/>
          </a:xfrm>
        </p:spPr>
        <p:txBody>
          <a:bodyPr>
            <a:normAutofit fontScale="92500" lnSpcReduction="10000"/>
          </a:bodyPr>
          <a:lstStyle/>
          <a:p>
            <a:r>
              <a:rPr lang="en-US" sz="3600" dirty="0"/>
              <a:t>Do you see how this text (like many in Isaiah) has to be understood in “layers”, that is to say: </a:t>
            </a:r>
          </a:p>
          <a:p>
            <a:pPr lvl="1"/>
            <a:r>
              <a:rPr lang="en-US" sz="3200" dirty="0"/>
              <a:t>On one level the passage is talking about a more </a:t>
            </a:r>
            <a:r>
              <a:rPr lang="en-US" sz="3200" b="1" i="1" dirty="0"/>
              <a:t>immediate</a:t>
            </a:r>
            <a:r>
              <a:rPr lang="en-US" sz="3200" dirty="0"/>
              <a:t> </a:t>
            </a:r>
            <a:r>
              <a:rPr lang="en-US" sz="3200" b="1" i="1" dirty="0"/>
              <a:t>physical</a:t>
            </a:r>
            <a:r>
              <a:rPr lang="en-US" sz="3200" dirty="0"/>
              <a:t> event (i.e. the Israelites being freed from Babylonian captivity and allowed to return to their promised land) </a:t>
            </a:r>
          </a:p>
          <a:p>
            <a:pPr lvl="1"/>
            <a:r>
              <a:rPr lang="en-US" sz="3200" dirty="0"/>
              <a:t>Yet that same text is describing, at a </a:t>
            </a:r>
            <a:r>
              <a:rPr lang="en-US" sz="3200" b="1" i="1" dirty="0"/>
              <a:t>spiritual</a:t>
            </a:r>
            <a:r>
              <a:rPr lang="en-US" sz="3200" dirty="0"/>
              <a:t> </a:t>
            </a:r>
            <a:r>
              <a:rPr lang="en-US" sz="3200" b="1" i="1" dirty="0"/>
              <a:t>level</a:t>
            </a:r>
            <a:r>
              <a:rPr lang="en-US" sz="3200" dirty="0"/>
              <a:t>, a much bigger, more distant future event (i.e. the deliverance of Israel and the distant nations of the earth from bondage to sin and a return of the promised heavenly “land” that was lost in the Fall)?</a:t>
            </a:r>
          </a:p>
          <a:p>
            <a:pPr marL="0" indent="0">
              <a:buNone/>
            </a:pPr>
            <a:br>
              <a:rPr lang="en-US" dirty="0"/>
            </a:br>
            <a:endParaRPr lang="en-US" dirty="0"/>
          </a:p>
        </p:txBody>
      </p:sp>
    </p:spTree>
    <p:extLst>
      <p:ext uri="{BB962C8B-B14F-4D97-AF65-F5344CB8AC3E}">
        <p14:creationId xmlns:p14="http://schemas.microsoft.com/office/powerpoint/2010/main" val="229579634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a:extLst>
            <a:ext uri="{FF2B5EF4-FFF2-40B4-BE49-F238E27FC236}">
              <a16:creationId xmlns:a16="http://schemas.microsoft.com/office/drawing/2014/main" id="{2D226D72-0F4A-0970-E266-81C786163F2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143551D-8C9B-D1FC-A027-5EDD03022F15}"/>
              </a:ext>
            </a:extLst>
          </p:cNvPr>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a:extLst>
              <a:ext uri="{FF2B5EF4-FFF2-40B4-BE49-F238E27FC236}">
                <a16:creationId xmlns:a16="http://schemas.microsoft.com/office/drawing/2014/main" id="{A7029982-A829-0E4A-E526-499BD3D731AC}"/>
              </a:ext>
            </a:extLst>
          </p:cNvPr>
          <p:cNvSpPr>
            <a:spLocks noGrp="1"/>
          </p:cNvSpPr>
          <p:nvPr>
            <p:ph idx="1"/>
          </p:nvPr>
        </p:nvSpPr>
        <p:spPr>
          <a:xfrm>
            <a:off x="31630" y="722101"/>
            <a:ext cx="8991600" cy="6106306"/>
          </a:xfrm>
        </p:spPr>
        <p:txBody>
          <a:bodyPr>
            <a:normAutofit fontScale="85000" lnSpcReduction="10000"/>
          </a:bodyPr>
          <a:lstStyle/>
          <a:p>
            <a:r>
              <a:rPr lang="en-US" dirty="0"/>
              <a:t>We mentioned again this time, as we did last time, that the focus in the new section of Isaiah shifts from the </a:t>
            </a:r>
            <a:r>
              <a:rPr lang="en-US" b="1" i="1" dirty="0"/>
              <a:t>physical</a:t>
            </a:r>
            <a:r>
              <a:rPr lang="en-US" dirty="0"/>
              <a:t> deliverance of the nation of Israel by Cyrus to the </a:t>
            </a:r>
            <a:r>
              <a:rPr lang="en-US" b="1" i="1" dirty="0"/>
              <a:t>spiritual</a:t>
            </a:r>
            <a:r>
              <a:rPr lang="en-US" dirty="0"/>
              <a:t> deliverance of Israel and the world by the Servant.</a:t>
            </a:r>
          </a:p>
          <a:p>
            <a:r>
              <a:rPr lang="en-US" dirty="0"/>
              <a:t>We noted last time that the </a:t>
            </a:r>
            <a:r>
              <a:rPr lang="en-US" b="1" i="1" dirty="0"/>
              <a:t>spiritual deliverance </a:t>
            </a:r>
            <a:r>
              <a:rPr lang="en-US" dirty="0"/>
              <a:t>was, in one sense, </a:t>
            </a:r>
            <a:r>
              <a:rPr lang="en-US" b="1" i="1" dirty="0"/>
              <a:t>more important</a:t>
            </a:r>
            <a:r>
              <a:rPr lang="en-US" dirty="0"/>
              <a:t>, because without it there can be no lasting physical deliverance.</a:t>
            </a:r>
          </a:p>
          <a:p>
            <a:r>
              <a:rPr lang="en-US" dirty="0"/>
              <a:t>In saying this, are we saying that the physical deliverance of the nation was </a:t>
            </a:r>
            <a:r>
              <a:rPr lang="en-US" b="1" i="1" dirty="0"/>
              <a:t>not</a:t>
            </a:r>
            <a:r>
              <a:rPr lang="en-US" dirty="0"/>
              <a:t> important? Was it important? Why or why not?</a:t>
            </a:r>
          </a:p>
          <a:p>
            <a:r>
              <a:rPr lang="en-US" dirty="0"/>
              <a:t>Then, thinking in terms of our own nation – we said last week that the biggest priority for our nation is to see people delivered spiritually from their broken relationship with the LORD through the preaching of the Gospel.</a:t>
            </a:r>
          </a:p>
          <a:p>
            <a:r>
              <a:rPr lang="en-US" dirty="0"/>
              <a:t>In saying this, are we saying that the physical deliverance of our nation is </a:t>
            </a:r>
            <a:r>
              <a:rPr lang="en-US" b="1" i="1" dirty="0"/>
              <a:t>not</a:t>
            </a:r>
            <a:r>
              <a:rPr lang="en-US" dirty="0"/>
              <a:t> important? That it doesn’t matter who rules the nation our what kind of laws they make? Why or why not?</a:t>
            </a:r>
            <a:br>
              <a:rPr lang="en-US" dirty="0"/>
            </a:br>
            <a:endParaRPr lang="en-US" dirty="0"/>
          </a:p>
        </p:txBody>
      </p:sp>
    </p:spTree>
    <p:extLst>
      <p:ext uri="{BB962C8B-B14F-4D97-AF65-F5344CB8AC3E}">
        <p14:creationId xmlns:p14="http://schemas.microsoft.com/office/powerpoint/2010/main" val="298312241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7630F9-04A2-2842-8E71-1EE2507338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1FF852-0B71-96B0-0FA0-67A5AAED90B7}"/>
              </a:ext>
            </a:extLst>
          </p:cNvPr>
          <p:cNvSpPr>
            <a:spLocks noGrp="1"/>
          </p:cNvSpPr>
          <p:nvPr>
            <p:ph type="title"/>
          </p:nvPr>
        </p:nvSpPr>
        <p:spPr>
          <a:xfrm>
            <a:off x="0" y="2"/>
            <a:ext cx="9144000" cy="1288471"/>
          </a:xfrm>
        </p:spPr>
        <p:txBody>
          <a:bodyPr>
            <a:noAutofit/>
          </a:bodyPr>
          <a:lstStyle/>
          <a:p>
            <a:r>
              <a:rPr lang="en-US" sz="4400" b="1" dirty="0">
                <a:effectLst>
                  <a:outerShdw blurRad="38100" dist="38100" dir="2700000" algn="tl">
                    <a:srgbClr val="000000"/>
                  </a:outerShdw>
                </a:effectLst>
              </a:rPr>
              <a:t>Summary of What We Covered Last Week</a:t>
            </a:r>
            <a:endParaRPr lang="en-US" sz="44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1DB1CE7E-7694-60C9-721F-235EF4B3A8F5}"/>
              </a:ext>
            </a:extLst>
          </p:cNvPr>
          <p:cNvSpPr>
            <a:spLocks noGrp="1"/>
          </p:cNvSpPr>
          <p:nvPr>
            <p:ph idx="1"/>
          </p:nvPr>
        </p:nvSpPr>
        <p:spPr>
          <a:xfrm>
            <a:off x="120535" y="1338349"/>
            <a:ext cx="8965276" cy="5436524"/>
          </a:xfrm>
        </p:spPr>
        <p:txBody>
          <a:bodyPr>
            <a:normAutofit fontScale="85000" lnSpcReduction="10000"/>
          </a:bodyPr>
          <a:lstStyle/>
          <a:p>
            <a:r>
              <a:rPr lang="en-US" sz="3500" dirty="0">
                <a:effectLst>
                  <a:outerShdw blurRad="38100" dist="38100" dir="2700000" algn="tl">
                    <a:srgbClr val="000000"/>
                  </a:outerShdw>
                </a:effectLst>
              </a:rPr>
              <a:t>In </a:t>
            </a:r>
            <a:r>
              <a:rPr lang="en-US" sz="3500" dirty="0">
                <a:solidFill>
                  <a:srgbClr val="FFFF99"/>
                </a:solidFill>
                <a:effectLst>
                  <a:outerShdw blurRad="38100" dist="38100" dir="2700000" algn="tl">
                    <a:srgbClr val="000000"/>
                  </a:outerShdw>
                </a:effectLst>
              </a:rPr>
              <a:t>49:1-6</a:t>
            </a:r>
            <a:r>
              <a:rPr lang="en-US" sz="3500" dirty="0">
                <a:effectLst>
                  <a:outerShdw blurRad="38100" dist="38100" dir="2700000" algn="tl">
                    <a:srgbClr val="000000"/>
                  </a:outerShdw>
                </a:effectLst>
              </a:rPr>
              <a:t> the “</a:t>
            </a:r>
            <a:r>
              <a:rPr lang="en-US" sz="35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sz="3500" dirty="0">
                <a:effectLst>
                  <a:outerShdw blurRad="38100" dist="38100" dir="2700000" algn="tl">
                    <a:srgbClr val="000000"/>
                  </a:outerShdw>
                </a:effectLst>
              </a:rPr>
              <a:t>” speaks, </a:t>
            </a:r>
            <a:r>
              <a:rPr lang="en-US" sz="3500" b="1" i="1" dirty="0">
                <a:effectLst>
                  <a:outerShdw blurRad="38100" dist="38100" dir="2700000" algn="tl">
                    <a:srgbClr val="000000"/>
                  </a:outerShdw>
                </a:effectLst>
              </a:rPr>
              <a:t>not just </a:t>
            </a:r>
            <a:r>
              <a:rPr lang="en-US" sz="3500" dirty="0">
                <a:effectLst>
                  <a:outerShdw blurRad="38100" dist="38100" dir="2700000" algn="tl">
                    <a:srgbClr val="000000"/>
                  </a:outerShdw>
                </a:effectLst>
              </a:rPr>
              <a:t>to Israel, but the </a:t>
            </a:r>
            <a:r>
              <a:rPr lang="en-US" sz="3500" b="1" i="1" dirty="0">
                <a:effectLst>
                  <a:outerShdw blurRad="38100" dist="38100" dir="2700000" algn="tl">
                    <a:srgbClr val="000000"/>
                  </a:outerShdw>
                </a:effectLst>
              </a:rPr>
              <a:t>entire world </a:t>
            </a:r>
            <a:r>
              <a:rPr lang="en-US" sz="3500" dirty="0">
                <a:effectLst>
                  <a:outerShdw blurRad="38100" dist="38100" dir="2700000" algn="tl">
                    <a:srgbClr val="000000"/>
                  </a:outerShdw>
                </a:effectLst>
              </a:rPr>
              <a:t>– “</a:t>
            </a:r>
            <a:r>
              <a:rPr lang="en-US" sz="35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Listen to me, you coastlands! Pay attention, you people who live far away! </a:t>
            </a:r>
            <a:r>
              <a:rPr lang="en-US" sz="3500" dirty="0">
                <a:effectLst>
                  <a:outerShdw blurRad="38100" dist="38100" dir="2700000" algn="tl">
                    <a:srgbClr val="000000"/>
                  </a:outerShdw>
                </a:effectLst>
              </a:rPr>
              <a:t>” (49:1).</a:t>
            </a:r>
          </a:p>
          <a:p>
            <a:r>
              <a:rPr lang="en-US" sz="3500" dirty="0">
                <a:effectLst>
                  <a:outerShdw blurRad="38100" dist="38100" dir="2700000" algn="tl">
                    <a:srgbClr val="000000"/>
                  </a:outerShdw>
                </a:effectLst>
              </a:rPr>
              <a:t>He tells us he has been “</a:t>
            </a:r>
            <a:r>
              <a:rPr lang="en-US" sz="35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summoned… from birth… commissioned…when [his] mother brought [him] into the world</a:t>
            </a:r>
            <a:r>
              <a:rPr lang="en-US" sz="3500" dirty="0">
                <a:effectLst>
                  <a:outerShdw blurRad="38100" dist="38100" dir="2700000" algn="tl">
                    <a:srgbClr val="000000"/>
                  </a:outerShdw>
                </a:effectLst>
              </a:rPr>
              <a:t>” (49:1) – so his task was no afterthought.</a:t>
            </a:r>
          </a:p>
          <a:p>
            <a:r>
              <a:rPr lang="en-US" sz="3500" dirty="0">
                <a:effectLst>
                  <a:outerShdw blurRad="38100" dist="38100" dir="2700000" algn="tl">
                    <a:srgbClr val="000000"/>
                  </a:outerShdw>
                </a:effectLst>
              </a:rPr>
              <a:t>Like a “</a:t>
            </a:r>
            <a:r>
              <a:rPr lang="en-US" sz="35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sharp sword</a:t>
            </a:r>
            <a:r>
              <a:rPr lang="en-US" sz="3500" dirty="0">
                <a:effectLst>
                  <a:outerShdw blurRad="38100" dist="38100" dir="2700000" algn="tl">
                    <a:srgbClr val="000000"/>
                  </a:outerShdw>
                </a:effectLst>
              </a:rPr>
              <a:t>” or a “</a:t>
            </a:r>
            <a:r>
              <a:rPr lang="en-US" sz="35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sharpened arrow</a:t>
            </a:r>
            <a:r>
              <a:rPr lang="en-US" sz="3500" dirty="0">
                <a:effectLst>
                  <a:outerShdw blurRad="38100" dist="38100" dir="2700000" algn="tl">
                    <a:srgbClr val="000000"/>
                  </a:outerShdw>
                </a:effectLst>
              </a:rPr>
              <a:t>” (49:2) he will accomplish </a:t>
            </a:r>
            <a:r>
              <a:rPr lang="en-US" sz="3500" b="1" i="1" dirty="0">
                <a:effectLst>
                  <a:outerShdw blurRad="38100" dist="38100" dir="2700000" algn="tl">
                    <a:srgbClr val="000000"/>
                  </a:outerShdw>
                </a:effectLst>
              </a:rPr>
              <a:t>exactly</a:t>
            </a:r>
            <a:r>
              <a:rPr lang="en-US" sz="3500" dirty="0">
                <a:effectLst>
                  <a:outerShdw blurRad="38100" dist="38100" dir="2700000" algn="tl">
                    <a:srgbClr val="000000"/>
                  </a:outerShdw>
                </a:effectLst>
              </a:rPr>
              <a:t> what God wants at the appointed time. </a:t>
            </a:r>
          </a:p>
          <a:p>
            <a:r>
              <a:rPr lang="en-US" sz="3500" dirty="0">
                <a:effectLst>
                  <a:outerShdw blurRad="38100" dist="38100" dir="2700000" algn="tl">
                    <a:srgbClr val="000000"/>
                  </a:outerShdw>
                </a:effectLst>
              </a:rPr>
              <a:t>Even though his servanthood </a:t>
            </a:r>
            <a:r>
              <a:rPr lang="en-US" sz="3500" b="1" i="1" dirty="0">
                <a:effectLst>
                  <a:outerShdw blurRad="38100" dist="38100" dir="2700000" algn="tl">
                    <a:srgbClr val="000000"/>
                  </a:outerShdw>
                </a:effectLst>
              </a:rPr>
              <a:t>at first </a:t>
            </a:r>
            <a:r>
              <a:rPr lang="en-US" sz="3500" dirty="0">
                <a:effectLst>
                  <a:outerShdw blurRad="38100" dist="38100" dir="2700000" algn="tl">
                    <a:srgbClr val="000000"/>
                  </a:outerShdw>
                </a:effectLst>
              </a:rPr>
              <a:t>seems futile: “</a:t>
            </a:r>
            <a:r>
              <a:rPr lang="en-US" sz="35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But I thought, </a:t>
            </a:r>
            <a:r>
              <a:rPr lang="en-US" sz="35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have worked in vain’</a:t>
            </a:r>
            <a:r>
              <a:rPr lang="en-US" sz="3500" dirty="0">
                <a:effectLst>
                  <a:outerShdw blurRad="38100" dist="38100" dir="2700000" algn="tl">
                    <a:srgbClr val="000000"/>
                  </a:outerShdw>
                </a:effectLst>
              </a:rPr>
              <a:t>” (49:4), he knows that </a:t>
            </a:r>
            <a:r>
              <a:rPr lang="en-US" sz="3500" b="1" i="1" dirty="0">
                <a:effectLst>
                  <a:outerShdw blurRad="38100" dist="38100" dir="2700000" algn="tl">
                    <a:srgbClr val="000000"/>
                  </a:outerShdw>
                </a:effectLst>
              </a:rPr>
              <a:t>ultimately</a:t>
            </a:r>
            <a:r>
              <a:rPr lang="en-US" sz="3500" dirty="0">
                <a:effectLst>
                  <a:outerShdw blurRad="38100" dist="38100" dir="2700000" algn="tl">
                    <a:srgbClr val="000000"/>
                  </a:outerShdw>
                </a:effectLst>
              </a:rPr>
              <a:t> God will not fail him: “</a:t>
            </a:r>
            <a:r>
              <a:rPr lang="en-US" sz="35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But the LORD will vindicate me; my God will reward me.</a:t>
            </a:r>
            <a:r>
              <a:rPr lang="en-US" sz="3500" dirty="0">
                <a:effectLst>
                  <a:outerShdw blurRad="38100" dist="38100" dir="2700000" algn="tl">
                    <a:srgbClr val="000000"/>
                  </a:outerShdw>
                </a:effectLst>
              </a:rPr>
              <a:t>” (49:4)</a:t>
            </a:r>
          </a:p>
          <a:p>
            <a:endParaRPr lang="en-US" sz="3200" dirty="0">
              <a:effectLst>
                <a:outerShdw blurRad="38100" dist="38100" dir="2700000" algn="tl">
                  <a:srgbClr val="000000"/>
                </a:outerShdw>
              </a:effectLst>
            </a:endParaRPr>
          </a:p>
          <a:p>
            <a:endParaRPr lang="en-US" dirty="0">
              <a:effectLst>
                <a:outerShdw blurRad="38100" dist="38100" dir="2700000" algn="tl">
                  <a:srgbClr val="000000"/>
                </a:outerShdw>
              </a:effectLst>
            </a:endParaRPr>
          </a:p>
        </p:txBody>
      </p:sp>
    </p:spTree>
    <p:extLst>
      <p:ext uri="{BB962C8B-B14F-4D97-AF65-F5344CB8AC3E}">
        <p14:creationId xmlns:p14="http://schemas.microsoft.com/office/powerpoint/2010/main" val="321393246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ADA24-0474-86DB-54CF-C5793F8AB7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BC8ADE-8F86-BC2B-A274-1A486B30AC34}"/>
              </a:ext>
            </a:extLst>
          </p:cNvPr>
          <p:cNvSpPr>
            <a:spLocks noGrp="1"/>
          </p:cNvSpPr>
          <p:nvPr>
            <p:ph type="title"/>
          </p:nvPr>
        </p:nvSpPr>
        <p:spPr>
          <a:xfrm>
            <a:off x="0" y="2"/>
            <a:ext cx="9144000" cy="1288471"/>
          </a:xfrm>
        </p:spPr>
        <p:txBody>
          <a:bodyPr>
            <a:noAutofit/>
          </a:bodyPr>
          <a:lstStyle/>
          <a:p>
            <a:r>
              <a:rPr lang="en-US" sz="4400" b="1" dirty="0">
                <a:effectLst>
                  <a:outerShdw blurRad="38100" dist="38100" dir="2700000" algn="tl">
                    <a:srgbClr val="000000"/>
                  </a:outerShdw>
                </a:effectLst>
              </a:rPr>
              <a:t>Summary of What We Covered Last Week</a:t>
            </a:r>
            <a:endParaRPr lang="en-US" sz="44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7ED730B3-7CCE-5871-7CCA-E6C1FCF6F8C1}"/>
              </a:ext>
            </a:extLst>
          </p:cNvPr>
          <p:cNvSpPr>
            <a:spLocks noGrp="1"/>
          </p:cNvSpPr>
          <p:nvPr>
            <p:ph idx="1"/>
          </p:nvPr>
        </p:nvSpPr>
        <p:spPr>
          <a:xfrm>
            <a:off x="120535" y="1338349"/>
            <a:ext cx="8965276" cy="5436524"/>
          </a:xfrm>
        </p:spPr>
        <p:txBody>
          <a:bodyPr>
            <a:normAutofit fontScale="92500" lnSpcReduction="20000"/>
          </a:bodyPr>
          <a:lstStyle/>
          <a:p>
            <a:r>
              <a:rPr lang="en-US" sz="3500" dirty="0">
                <a:effectLst>
                  <a:outerShdw blurRad="38100" dist="38100" dir="2700000" algn="tl">
                    <a:srgbClr val="000000"/>
                  </a:outerShdw>
                </a:effectLst>
              </a:rPr>
              <a:t>While the </a:t>
            </a:r>
            <a:r>
              <a:rPr lang="en-US" sz="3500" b="1" i="1" dirty="0">
                <a:effectLst>
                  <a:outerShdw blurRad="38100" dist="38100" dir="2700000" algn="tl">
                    <a:srgbClr val="000000"/>
                  </a:outerShdw>
                </a:effectLst>
              </a:rPr>
              <a:t>nation of Israel </a:t>
            </a:r>
            <a:r>
              <a:rPr lang="en-US" sz="3500" dirty="0">
                <a:effectLst>
                  <a:outerShdw blurRad="38100" dist="38100" dir="2700000" algn="tl">
                    <a:srgbClr val="000000"/>
                  </a:outerShdw>
                </a:effectLst>
              </a:rPr>
              <a:t>is often called the LORD’s “</a:t>
            </a:r>
            <a:r>
              <a:rPr lang="en-US" sz="35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sz="3500" dirty="0">
                <a:effectLst>
                  <a:outerShdw blurRad="38100" dist="38100" dir="2700000" algn="tl">
                    <a:srgbClr val="000000"/>
                  </a:outerShdw>
                </a:effectLst>
              </a:rPr>
              <a:t>” in </a:t>
            </a:r>
            <a:r>
              <a:rPr lang="en-US" sz="3500" dirty="0">
                <a:solidFill>
                  <a:srgbClr val="FFFF99"/>
                </a:solidFill>
                <a:effectLst>
                  <a:outerShdw blurRad="38100" dist="38100" dir="2700000" algn="tl">
                    <a:srgbClr val="000000"/>
                  </a:outerShdw>
                </a:effectLst>
              </a:rPr>
              <a:t>chapters 40-48</a:t>
            </a:r>
            <a:r>
              <a:rPr lang="en-US" sz="3500" dirty="0">
                <a:effectLst>
                  <a:outerShdw blurRad="38100" dist="38100" dir="2700000" algn="tl">
                    <a:srgbClr val="000000"/>
                  </a:outerShdw>
                </a:effectLst>
              </a:rPr>
              <a:t> (41:8-9; 43:10; 44:1-2, 21; 45:4; 48:20), </a:t>
            </a:r>
            <a:r>
              <a:rPr lang="en-US" sz="3500" b="1" i="1" dirty="0">
                <a:effectLst>
                  <a:outerShdw blurRad="38100" dist="38100" dir="2700000" algn="tl">
                    <a:srgbClr val="000000"/>
                  </a:outerShdw>
                </a:effectLst>
              </a:rPr>
              <a:t>the</a:t>
            </a:r>
            <a:r>
              <a:rPr lang="en-US" sz="3500" dirty="0">
                <a:effectLst>
                  <a:outerShdw blurRad="38100" dist="38100" dir="2700000" algn="tl">
                    <a:srgbClr val="000000"/>
                  </a:outerShdw>
                </a:effectLst>
              </a:rPr>
              <a:t> “</a:t>
            </a:r>
            <a:r>
              <a:rPr lang="en-US" sz="35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sz="3500" dirty="0">
                <a:effectLst>
                  <a:outerShdw blurRad="38100" dist="38100" dir="2700000" algn="tl">
                    <a:srgbClr val="000000"/>
                  </a:outerShdw>
                </a:effectLst>
              </a:rPr>
              <a:t>” is actually </a:t>
            </a:r>
            <a:r>
              <a:rPr lang="en-US" sz="3500" b="1" i="1" dirty="0">
                <a:effectLst>
                  <a:outerShdw blurRad="38100" dist="38100" dir="2700000" algn="tl">
                    <a:srgbClr val="000000"/>
                  </a:outerShdw>
                </a:effectLst>
              </a:rPr>
              <a:t>called</a:t>
            </a:r>
            <a:r>
              <a:rPr lang="en-US" sz="3500" dirty="0">
                <a:effectLst>
                  <a:outerShdw blurRad="38100" dist="38100" dir="2700000" algn="tl">
                    <a:srgbClr val="000000"/>
                  </a:outerShdw>
                </a:effectLst>
              </a:rPr>
              <a:t> “</a:t>
            </a:r>
            <a:r>
              <a:rPr lang="en-US" sz="35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Israel</a:t>
            </a:r>
            <a:r>
              <a:rPr lang="en-US" sz="3500" dirty="0">
                <a:effectLst>
                  <a:outerShdw blurRad="38100" dist="38100" dir="2700000" algn="tl">
                    <a:srgbClr val="000000"/>
                  </a:outerShdw>
                </a:effectLst>
              </a:rPr>
              <a:t>” in 49:3 because he is </a:t>
            </a:r>
            <a:r>
              <a:rPr lang="en-US" sz="3600" dirty="0">
                <a:effectLst>
                  <a:outerShdw blurRad="38100" dist="38100" dir="2700000" algn="tl">
                    <a:srgbClr val="000000"/>
                  </a:outerShdw>
                </a:effectLst>
              </a:rPr>
              <a:t>the </a:t>
            </a:r>
            <a:r>
              <a:rPr lang="en-US" sz="3600" b="1" i="1" dirty="0">
                <a:effectLst>
                  <a:outerShdw blurRad="38100" dist="38100" dir="2700000" algn="tl">
                    <a:srgbClr val="000000"/>
                  </a:outerShdw>
                </a:effectLst>
              </a:rPr>
              <a:t>ideal</a:t>
            </a:r>
            <a:r>
              <a:rPr lang="en-US" sz="3600" dirty="0">
                <a:effectLst>
                  <a:outerShdw blurRad="38100" dist="38100" dir="2700000" algn="tl">
                    <a:srgbClr val="000000"/>
                  </a:outerShdw>
                </a:effectLst>
              </a:rPr>
              <a:t> Israel – what the nation </a:t>
            </a:r>
            <a:r>
              <a:rPr lang="en-US" sz="3600" b="1" i="1" dirty="0">
                <a:effectLst>
                  <a:outerShdw blurRad="38100" dist="38100" dir="2700000" algn="tl">
                    <a:srgbClr val="000000"/>
                  </a:outerShdw>
                </a:effectLst>
              </a:rPr>
              <a:t>should</a:t>
            </a:r>
            <a:r>
              <a:rPr lang="en-US" sz="3600" dirty="0">
                <a:effectLst>
                  <a:outerShdw blurRad="38100" dist="38100" dir="2700000" algn="tl">
                    <a:srgbClr val="000000"/>
                  </a:outerShdw>
                </a:effectLst>
              </a:rPr>
              <a:t> have been, but never </a:t>
            </a:r>
            <a:r>
              <a:rPr lang="en-US" sz="3600" b="1" i="1" dirty="0">
                <a:effectLst>
                  <a:outerShdw blurRad="38100" dist="38100" dir="2700000" algn="tl">
                    <a:srgbClr val="000000"/>
                  </a:outerShdw>
                </a:effectLst>
              </a:rPr>
              <a:t>could</a:t>
            </a:r>
            <a:r>
              <a:rPr lang="en-US" sz="3600" dirty="0">
                <a:effectLst>
                  <a:outerShdw blurRad="38100" dist="38100" dir="2700000" algn="tl">
                    <a:srgbClr val="000000"/>
                  </a:outerShdw>
                </a:effectLst>
              </a:rPr>
              <a:t> be.</a:t>
            </a:r>
          </a:p>
          <a:p>
            <a:r>
              <a:rPr lang="en-US" sz="3600" b="1" i="1" dirty="0">
                <a:effectLst>
                  <a:outerShdw blurRad="38100" dist="38100" dir="2700000" algn="tl">
                    <a:srgbClr val="000000"/>
                  </a:outerShdw>
                </a:effectLst>
              </a:rPr>
              <a:t>The</a:t>
            </a:r>
            <a:r>
              <a:rPr lang="en-US" sz="3600" dirty="0">
                <a:effectLst>
                  <a:outerShdw blurRad="38100" dist="38100" dir="2700000" algn="tl">
                    <a:srgbClr val="000000"/>
                  </a:outerShdw>
                </a:effectLst>
              </a:rPr>
              <a:t> “</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sz="3600" dirty="0">
                <a:effectLst>
                  <a:outerShdw blurRad="38100" dist="38100" dir="2700000" algn="tl">
                    <a:srgbClr val="000000"/>
                  </a:outerShdw>
                </a:effectLst>
              </a:rPr>
              <a:t>” was formed from birth to “</a:t>
            </a:r>
            <a:r>
              <a:rPr lang="en-US" sz="36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to restore Jacob</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to himself, so that Israel might be gathered to him</a:t>
            </a:r>
            <a:r>
              <a:rPr lang="en-US" sz="3600" dirty="0">
                <a:effectLst>
                  <a:outerShdw blurRad="38100" dist="38100" dir="2700000" algn="tl">
                    <a:srgbClr val="000000"/>
                  </a:outerShdw>
                </a:effectLst>
              </a:rPr>
              <a:t>” (49:5)</a:t>
            </a:r>
          </a:p>
          <a:p>
            <a:r>
              <a:rPr lang="en-US" sz="3600" dirty="0">
                <a:effectLst>
                  <a:outerShdw blurRad="38100" dist="38100" dir="2700000" algn="tl">
                    <a:srgbClr val="000000"/>
                  </a:outerShdw>
                </a:effectLst>
              </a:rPr>
              <a:t>And not only that, but the LORD will make the “</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servant…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 </a:t>
            </a:r>
            <a:r>
              <a:rPr lang="en-US" sz="36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light to the nations</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so you can bring my deliverance to the remote regions of the earth</a:t>
            </a:r>
            <a:r>
              <a:rPr lang="en-US" sz="3600" dirty="0">
                <a:effectLst>
                  <a:outerShdw blurRad="38100" dist="38100" dir="2700000" algn="tl">
                    <a:srgbClr val="000000"/>
                  </a:outerShdw>
                </a:effectLst>
              </a:rPr>
              <a:t>” (49:6)</a:t>
            </a:r>
          </a:p>
          <a:p>
            <a:endParaRPr lang="en-US" sz="3500" dirty="0">
              <a:effectLst>
                <a:outerShdw blurRad="38100" dist="38100" dir="2700000" algn="tl">
                  <a:srgbClr val="000000"/>
                </a:outerShdw>
              </a:effectLst>
            </a:endParaRPr>
          </a:p>
          <a:p>
            <a:endParaRPr lang="en-US" sz="3200" dirty="0">
              <a:effectLst>
                <a:outerShdw blurRad="38100" dist="38100" dir="2700000" algn="tl">
                  <a:srgbClr val="000000"/>
                </a:outerShdw>
              </a:effectLst>
            </a:endParaRPr>
          </a:p>
          <a:p>
            <a:endParaRPr lang="en-US" dirty="0">
              <a:effectLst>
                <a:outerShdw blurRad="38100" dist="38100" dir="2700000" algn="tl">
                  <a:srgbClr val="000000"/>
                </a:outerShdw>
              </a:effectLst>
            </a:endParaRPr>
          </a:p>
        </p:txBody>
      </p:sp>
    </p:spTree>
    <p:extLst>
      <p:ext uri="{BB962C8B-B14F-4D97-AF65-F5344CB8AC3E}">
        <p14:creationId xmlns:p14="http://schemas.microsoft.com/office/powerpoint/2010/main" val="164373803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FD88E-80FB-346E-825F-EC2E935D9D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A3C747-7236-EA8A-C88D-2EFA83E64A5A}"/>
              </a:ext>
            </a:extLst>
          </p:cNvPr>
          <p:cNvSpPr>
            <a:spLocks noGrp="1"/>
          </p:cNvSpPr>
          <p:nvPr>
            <p:ph type="title"/>
          </p:nvPr>
        </p:nvSpPr>
        <p:spPr>
          <a:xfrm>
            <a:off x="0" y="2"/>
            <a:ext cx="9144000" cy="1288471"/>
          </a:xfrm>
        </p:spPr>
        <p:txBody>
          <a:bodyPr>
            <a:noAutofit/>
          </a:bodyPr>
          <a:lstStyle/>
          <a:p>
            <a:r>
              <a:rPr lang="en-US" sz="4400" b="1" dirty="0">
                <a:effectLst>
                  <a:outerShdw blurRad="38100" dist="38100" dir="2700000" algn="tl">
                    <a:srgbClr val="000000"/>
                  </a:outerShdw>
                </a:effectLst>
              </a:rPr>
              <a:t>Summary of What We Covered Last Week</a:t>
            </a:r>
            <a:endParaRPr lang="en-US" sz="44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87FE2A19-9361-84FB-EAA7-3260F8029B1D}"/>
              </a:ext>
            </a:extLst>
          </p:cNvPr>
          <p:cNvSpPr>
            <a:spLocks noGrp="1"/>
          </p:cNvSpPr>
          <p:nvPr>
            <p:ph idx="1"/>
          </p:nvPr>
        </p:nvSpPr>
        <p:spPr>
          <a:xfrm>
            <a:off x="120535" y="1338349"/>
            <a:ext cx="8965276" cy="5436524"/>
          </a:xfrm>
        </p:spPr>
        <p:txBody>
          <a:bodyPr>
            <a:normAutofit/>
          </a:bodyPr>
          <a:lstStyle/>
          <a:p>
            <a:r>
              <a:rPr lang="en-US" sz="3500" dirty="0">
                <a:effectLst>
                  <a:outerShdw blurRad="38100" dist="38100" dir="2700000" algn="tl">
                    <a:srgbClr val="000000"/>
                  </a:outerShdw>
                </a:effectLst>
              </a:rPr>
              <a:t>We then examined the first </a:t>
            </a:r>
            <a:r>
              <a:rPr lang="en-US" sz="3500" b="1" i="1" dirty="0">
                <a:effectLst>
                  <a:outerShdw blurRad="38100" dist="38100" dir="2700000" algn="tl">
                    <a:srgbClr val="000000"/>
                  </a:outerShdw>
                </a:effectLst>
              </a:rPr>
              <a:t>oracle</a:t>
            </a:r>
            <a:r>
              <a:rPr lang="en-US" sz="3500" dirty="0">
                <a:effectLst>
                  <a:outerShdw blurRad="38100" dist="38100" dir="2700000" algn="tl">
                    <a:srgbClr val="000000"/>
                  </a:outerShdw>
                </a:effectLst>
              </a:rPr>
              <a:t> in </a:t>
            </a:r>
            <a:r>
              <a:rPr lang="en-US" sz="3500" dirty="0">
                <a:solidFill>
                  <a:srgbClr val="FFFF99"/>
                </a:solidFill>
                <a:effectLst>
                  <a:outerShdw blurRad="38100" dist="38100" dir="2700000" algn="tl">
                    <a:srgbClr val="000000"/>
                  </a:outerShdw>
                </a:effectLst>
              </a:rPr>
              <a:t>49:7</a:t>
            </a:r>
            <a:r>
              <a:rPr lang="en-US" sz="3500" dirty="0">
                <a:effectLst>
                  <a:outerShdw blurRad="38100" dist="38100" dir="2700000" algn="tl">
                    <a:srgbClr val="000000"/>
                  </a:outerShdw>
                </a:effectLst>
              </a:rPr>
              <a:t> where the </a:t>
            </a:r>
            <a:r>
              <a:rPr lang="en-US" sz="3600" dirty="0">
                <a:effectLst>
                  <a:outerShdw blurRad="38100" dist="38100" dir="2700000" algn="tl">
                    <a:srgbClr val="000000"/>
                  </a:outerShdw>
                </a:effectLst>
              </a:rPr>
              <a:t>LORD speaks </a:t>
            </a:r>
            <a:r>
              <a:rPr lang="en-US" sz="3600" b="1" i="1" dirty="0">
                <a:effectLst>
                  <a:outerShdw blurRad="38100" dist="38100" dir="2700000" algn="tl">
                    <a:srgbClr val="000000"/>
                  </a:outerShdw>
                </a:effectLst>
              </a:rPr>
              <a:t>directly to </a:t>
            </a:r>
            <a:r>
              <a:rPr lang="en-US" sz="3600" dirty="0">
                <a:effectLst>
                  <a:outerShdw blurRad="38100" dist="38100" dir="2700000" algn="tl">
                    <a:srgbClr val="000000"/>
                  </a:outerShdw>
                </a:effectLst>
              </a:rPr>
              <a:t>the “</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sz="3600" dirty="0">
                <a:effectLst>
                  <a:outerShdw blurRad="38100" dist="38100" dir="2700000" algn="tl">
                    <a:srgbClr val="000000"/>
                  </a:outerShdw>
                </a:effectLst>
              </a:rPr>
              <a:t>” and tells him:</a:t>
            </a:r>
          </a:p>
          <a:p>
            <a:pPr lvl="1"/>
            <a:r>
              <a:rPr lang="en-US" sz="3200" dirty="0">
                <a:effectLst>
                  <a:outerShdw blurRad="38100" dist="38100" dir="2700000" algn="tl">
                    <a:srgbClr val="000000"/>
                  </a:outerShdw>
                </a:effectLst>
              </a:rPr>
              <a:t>He will “</a:t>
            </a:r>
            <a:r>
              <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despised and rejected </a:t>
            </a:r>
            <a:r>
              <a:rPr lang="en-US" sz="3200" dirty="0">
                <a:effectLst>
                  <a:outerShdw blurRad="38100" dist="38100" dir="2700000" algn="tl">
                    <a:srgbClr val="000000"/>
                  </a:outerShdw>
                </a:effectLst>
              </a:rPr>
              <a:t>” by “</a:t>
            </a:r>
            <a:r>
              <a:rPr lang="en-US" sz="3200"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a:t>
            </a:r>
            <a:r>
              <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nation</a:t>
            </a:r>
            <a:r>
              <a:rPr lang="en-US" sz="3200" dirty="0">
                <a:effectLst>
                  <a:outerShdw blurRad="38100" dist="38100" dir="2700000" algn="tl">
                    <a:srgbClr val="000000"/>
                  </a:outerShdw>
                </a:effectLst>
              </a:rPr>
              <a:t>” [singular] of Israel, but “</a:t>
            </a:r>
            <a:r>
              <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kings</a:t>
            </a:r>
            <a:r>
              <a:rPr lang="en-US" sz="3200" dirty="0">
                <a:effectLst>
                  <a:outerShdw blurRad="38100" dist="38100" dir="2700000" algn="tl">
                    <a:srgbClr val="000000"/>
                  </a:outerShdw>
                </a:effectLst>
              </a:rPr>
              <a:t>” and “</a:t>
            </a:r>
            <a:r>
              <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princes</a:t>
            </a:r>
            <a:r>
              <a:rPr lang="en-US" sz="3200" dirty="0">
                <a:effectLst>
                  <a:outerShdw blurRad="38100" dist="38100" dir="2700000" algn="tl">
                    <a:srgbClr val="000000"/>
                  </a:outerShdw>
                </a:effectLst>
              </a:rPr>
              <a:t>” from </a:t>
            </a:r>
            <a:r>
              <a:rPr lang="en-US" sz="3200" b="1" i="1" dirty="0">
                <a:effectLst>
                  <a:outerShdw blurRad="38100" dist="38100" dir="2700000" algn="tl">
                    <a:srgbClr val="000000"/>
                  </a:outerShdw>
                </a:effectLst>
              </a:rPr>
              <a:t>other</a:t>
            </a:r>
            <a:r>
              <a:rPr lang="en-US" sz="3200" dirty="0">
                <a:effectLst>
                  <a:outerShdw blurRad="38100" dist="38100" dir="2700000" algn="tl">
                    <a:srgbClr val="000000"/>
                  </a:outerShdw>
                </a:effectLst>
              </a:rPr>
              <a:t> nations will </a:t>
            </a:r>
            <a:r>
              <a:rPr lang="en-US" sz="3200" b="1" i="1" dirty="0">
                <a:effectLst>
                  <a:outerShdw blurRad="38100" dist="38100" dir="2700000" algn="tl">
                    <a:srgbClr val="000000"/>
                  </a:outerShdw>
                </a:effectLst>
              </a:rPr>
              <a:t>honor</a:t>
            </a:r>
            <a:r>
              <a:rPr lang="en-US" sz="3200" dirty="0">
                <a:effectLst>
                  <a:outerShdw blurRad="38100" dist="38100" dir="2700000" algn="tl">
                    <a:srgbClr val="000000"/>
                  </a:outerShdw>
                </a:effectLst>
              </a:rPr>
              <a:t> him.</a:t>
            </a:r>
          </a:p>
          <a:p>
            <a:pPr lvl="1"/>
            <a:r>
              <a:rPr lang="en-US" sz="3200" dirty="0">
                <a:effectLst>
                  <a:outerShdw blurRad="38100" dist="38100" dir="2700000" algn="tl">
                    <a:srgbClr val="000000"/>
                  </a:outerShdw>
                </a:effectLst>
              </a:rPr>
              <a:t>And though “</a:t>
            </a:r>
            <a:r>
              <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kings will see [the servant] and rise in respect</a:t>
            </a:r>
            <a:r>
              <a:rPr lang="en-US" sz="3200" dirty="0">
                <a:effectLst>
                  <a:outerShdw blurRad="38100" dist="38100" dir="2700000" algn="tl">
                    <a:srgbClr val="000000"/>
                  </a:outerShdw>
                </a:effectLst>
              </a:rPr>
              <a:t>” and “</a:t>
            </a:r>
            <a:r>
              <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princes will bow down</a:t>
            </a:r>
            <a:r>
              <a:rPr lang="en-US" sz="3200" dirty="0">
                <a:effectLst>
                  <a:outerShdw blurRad="38100" dist="38100" dir="2700000" algn="tl">
                    <a:srgbClr val="000000"/>
                  </a:outerShdw>
                </a:effectLst>
              </a:rPr>
              <a:t>” to him, he is said to be a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servant of rulers</a:t>
            </a:r>
            <a:r>
              <a:rPr lang="en-US" sz="3200" dirty="0">
                <a:effectLst>
                  <a:outerShdw blurRad="38100" dist="38100" dir="2700000" algn="tl">
                    <a:srgbClr val="000000"/>
                  </a:outerShdw>
                </a:effectLst>
              </a:rPr>
              <a:t>”, because he will serve them by dying for their sins, as we will see later when we cover </a:t>
            </a:r>
            <a:r>
              <a:rPr lang="en-US" sz="3200" dirty="0">
                <a:solidFill>
                  <a:srgbClr val="FFFF99"/>
                </a:solidFill>
                <a:effectLst>
                  <a:outerShdw blurRad="38100" dist="38100" dir="2700000" algn="tl">
                    <a:srgbClr val="000000"/>
                  </a:outerShdw>
                </a:effectLst>
              </a:rPr>
              <a:t>Isaiah</a:t>
            </a:r>
            <a:r>
              <a:rPr lang="en-US" sz="3200" dirty="0">
                <a:effectLst>
                  <a:outerShdw blurRad="38100" dist="38100" dir="2700000" algn="tl">
                    <a:srgbClr val="000000"/>
                  </a:outerShdw>
                </a:effectLst>
              </a:rPr>
              <a:t> </a:t>
            </a:r>
            <a:r>
              <a:rPr lang="en-US" sz="3200" dirty="0">
                <a:solidFill>
                  <a:srgbClr val="FFFF99"/>
                </a:solidFill>
                <a:effectLst>
                  <a:outerShdw blurRad="38100" dist="38100" dir="2700000" algn="tl">
                    <a:srgbClr val="000000"/>
                  </a:outerShdw>
                </a:effectLst>
              </a:rPr>
              <a:t>53:4-9</a:t>
            </a:r>
            <a:r>
              <a:rPr lang="en-US" sz="3200" dirty="0">
                <a:effectLst>
                  <a:outerShdw blurRad="38100" dist="38100" dir="2700000" algn="tl">
                    <a:srgbClr val="000000"/>
                  </a:outerShdw>
                </a:effectLst>
              </a:rPr>
              <a:t>.</a:t>
            </a:r>
          </a:p>
          <a:p>
            <a:pPr lvl="1"/>
            <a:endParaRPr lang="en-US" sz="3200" dirty="0">
              <a:effectLst>
                <a:outerShdw blurRad="38100" dist="38100" dir="2700000" algn="tl">
                  <a:srgbClr val="000000"/>
                </a:outerShdw>
              </a:effectLst>
            </a:endParaRPr>
          </a:p>
          <a:p>
            <a:endParaRPr lang="en-US" sz="3500" dirty="0">
              <a:effectLst>
                <a:outerShdw blurRad="38100" dist="38100" dir="2700000" algn="tl">
                  <a:srgbClr val="000000"/>
                </a:outerShdw>
              </a:effectLst>
            </a:endParaRPr>
          </a:p>
          <a:p>
            <a:endParaRPr lang="en-US" sz="3200" dirty="0">
              <a:effectLst>
                <a:outerShdw blurRad="38100" dist="38100" dir="2700000" algn="tl">
                  <a:srgbClr val="000000"/>
                </a:outerShdw>
              </a:effectLst>
            </a:endParaRPr>
          </a:p>
          <a:p>
            <a:endParaRPr lang="en-US" dirty="0">
              <a:effectLst>
                <a:outerShdw blurRad="38100" dist="38100" dir="2700000" algn="tl">
                  <a:srgbClr val="000000"/>
                </a:outerShdw>
              </a:effectLst>
            </a:endParaRPr>
          </a:p>
        </p:txBody>
      </p:sp>
    </p:spTree>
    <p:extLst>
      <p:ext uri="{BB962C8B-B14F-4D97-AF65-F5344CB8AC3E}">
        <p14:creationId xmlns:p14="http://schemas.microsoft.com/office/powerpoint/2010/main" val="390342439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251063"/>
          </a:xfrm>
        </p:spPr>
        <p:txBody>
          <a:bodyPr>
            <a:noAutofit/>
          </a:bodyPr>
          <a:lstStyle/>
          <a:p>
            <a:r>
              <a:rPr lang="en-US" sz="4400" b="1" dirty="0">
                <a:effectLst>
                  <a:outerShdw blurRad="38100" dist="38100" dir="2700000" algn="tl">
                    <a:srgbClr val="000000"/>
                  </a:outerShdw>
                </a:effectLst>
              </a:rPr>
              <a:t>Summary of What We Covered Last Week</a:t>
            </a:r>
            <a:endParaRPr lang="en-US" sz="44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56667" y="1342505"/>
            <a:ext cx="8822817" cy="5436524"/>
          </a:xfrm>
        </p:spPr>
        <p:txBody>
          <a:bodyPr>
            <a:normAutofit/>
          </a:bodyPr>
          <a:lstStyle/>
          <a:p>
            <a:r>
              <a:rPr lang="en-US" dirty="0"/>
              <a:t>We then began looking at the first two verses of the </a:t>
            </a:r>
            <a:r>
              <a:rPr lang="en-US" b="1" i="1" dirty="0"/>
              <a:t>second</a:t>
            </a:r>
            <a:r>
              <a:rPr lang="en-US" dirty="0"/>
              <a:t> </a:t>
            </a:r>
            <a:r>
              <a:rPr lang="en-US" b="1" i="1" dirty="0"/>
              <a:t>oracle</a:t>
            </a:r>
            <a:r>
              <a:rPr lang="en-US" dirty="0"/>
              <a:t> in </a:t>
            </a:r>
            <a:r>
              <a:rPr lang="en-US" dirty="0">
                <a:solidFill>
                  <a:srgbClr val="FFFF99"/>
                </a:solidFill>
              </a:rPr>
              <a:t>49:8-9a</a:t>
            </a:r>
            <a:r>
              <a:rPr lang="en-US" dirty="0"/>
              <a:t> where the LORD </a:t>
            </a:r>
            <a:r>
              <a:rPr lang="en-US" dirty="0">
                <a:effectLst>
                  <a:outerShdw blurRad="38100" dist="38100" dir="2700000" algn="tl">
                    <a:srgbClr val="000000"/>
                  </a:outerShdw>
                </a:effectLst>
              </a:rPr>
              <a:t>assures the servant that his mission will be successfully accomplished </a:t>
            </a:r>
            <a:r>
              <a:rPr lang="en-US" b="1" i="1" dirty="0">
                <a:effectLst>
                  <a:outerShdw blurRad="38100" dist="38100" dir="2700000" algn="tl">
                    <a:srgbClr val="000000"/>
                  </a:outerShdw>
                </a:effectLst>
              </a:rPr>
              <a:t>with divine assistance</a:t>
            </a:r>
            <a:r>
              <a:rPr lang="en-US" dirty="0">
                <a:effectLst>
                  <a:outerShdw blurRad="38100" dist="38100" dir="2700000" algn="tl">
                    <a:srgbClr val="000000"/>
                  </a:outerShdw>
                </a:effectLst>
              </a:rPr>
              <a:t>: “</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will help you… I will protect you</a:t>
            </a:r>
            <a:r>
              <a:rPr lang="en-US" dirty="0">
                <a:effectLst>
                  <a:outerShdw blurRad="38100" dist="38100" dir="2700000" algn="tl">
                    <a:srgbClr val="000000"/>
                  </a:outerShdw>
                </a:effectLst>
              </a:rPr>
              <a:t>” (49:8).</a:t>
            </a:r>
            <a:r>
              <a:rPr lang="en-US" baseline="30000" dirty="0">
                <a:solidFill>
                  <a:prstClr val="white"/>
                </a:solidFill>
                <a:effectLst>
                  <a:outerShdw blurRad="38100" dist="38100" dir="2700000" algn="tl">
                    <a:srgbClr val="000000"/>
                  </a:outerShdw>
                </a:effectLst>
              </a:rPr>
              <a:t> </a:t>
            </a:r>
          </a:p>
          <a:p>
            <a:r>
              <a:rPr lang="en-US" dirty="0">
                <a:effectLst>
                  <a:outerShdw blurRad="38100" dist="38100" dir="2700000" algn="tl">
                    <a:srgbClr val="000000"/>
                  </a:outerShdw>
                </a:effectLst>
              </a:rPr>
              <a:t>Furthermore we saw that this future time when the LORD will “</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protect</a:t>
            </a:r>
            <a:r>
              <a:rPr lang="en-US" dirty="0">
                <a:effectLst>
                  <a:outerShdw blurRad="38100" dist="38100" dir="2700000" algn="tl">
                    <a:srgbClr val="000000"/>
                  </a:outerShdw>
                </a:effectLst>
              </a:rPr>
              <a:t>” the servant and “</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help</a:t>
            </a:r>
            <a:r>
              <a:rPr lang="en-US" dirty="0">
                <a:effectLst>
                  <a:outerShdw blurRad="38100" dist="38100" dir="2700000" algn="tl">
                    <a:srgbClr val="000000"/>
                  </a:outerShdw>
                </a:effectLst>
              </a:rPr>
              <a:t>” him accomplish his mission is referred to here as the:</a:t>
            </a:r>
          </a:p>
          <a:p>
            <a:pPr lvl="1"/>
            <a:r>
              <a:rPr lang="en-US" dirty="0">
                <a:effectLst>
                  <a:outerShdw blurRad="38100" dist="38100" dir="2700000" algn="tl">
                    <a:srgbClr val="000000"/>
                  </a:outerShdw>
                </a:effectLst>
              </a:rPr>
              <a:t>“</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time</a:t>
            </a:r>
            <a:r>
              <a:rPr lang="en-US" dirty="0">
                <a:effectLst>
                  <a:outerShdw blurRad="38100" dist="38100" dir="2700000" algn="tl">
                    <a:srgbClr val="000000"/>
                  </a:outerShdw>
                </a:effectLst>
              </a:rPr>
              <a:t>” when the LORD  will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show [his] favor</a:t>
            </a:r>
            <a:r>
              <a:rPr lang="en-US" dirty="0">
                <a:effectLst>
                  <a:outerShdw blurRad="38100" dist="38100" dir="2700000" algn="tl">
                    <a:srgbClr val="000000"/>
                  </a:outerShdw>
                </a:effectLst>
              </a:rPr>
              <a:t>” (49:8)</a:t>
            </a:r>
          </a:p>
          <a:p>
            <a:pPr lvl="1"/>
            <a:r>
              <a:rPr lang="en-US" dirty="0">
                <a:effectLst>
                  <a:outerShdw blurRad="38100" dist="38100" dir="2700000" algn="tl">
                    <a:srgbClr val="000000"/>
                  </a:outerShdw>
                </a:effectLst>
              </a:rPr>
              <a:t> “</a:t>
            </a:r>
            <a:r>
              <a:rPr lang="en-US" sz="28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day of </a:t>
            </a:r>
            <a:r>
              <a:rPr lang="en-US"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deliverance</a:t>
            </a:r>
            <a:r>
              <a:rPr lang="en-US" dirty="0">
                <a:effectLst>
                  <a:outerShdw blurRad="38100" dist="38100" dir="2700000" algn="tl">
                    <a:srgbClr val="000000"/>
                  </a:outerShdw>
                </a:effectLst>
              </a:rPr>
              <a:t>” which could </a:t>
            </a:r>
            <a:r>
              <a:rPr lang="en-US" b="1" i="1" dirty="0">
                <a:effectLst>
                  <a:outerShdw blurRad="38100" dist="38100" dir="2700000" algn="tl">
                    <a:srgbClr val="000000"/>
                  </a:outerShdw>
                </a:effectLst>
              </a:rPr>
              <a:t>also</a:t>
            </a:r>
            <a:r>
              <a:rPr lang="en-US" dirty="0">
                <a:effectLst>
                  <a:outerShdw blurRad="38100" dist="38100" dir="2700000" algn="tl">
                    <a:srgbClr val="000000"/>
                  </a:outerShdw>
                </a:effectLst>
              </a:rPr>
              <a:t> be translated “</a:t>
            </a:r>
            <a:r>
              <a:rPr lang="en-US" sz="28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day of </a:t>
            </a:r>
            <a:r>
              <a:rPr lang="en-US" sz="2800" b="1"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salvation</a:t>
            </a:r>
            <a:r>
              <a:rPr lang="en-US" dirty="0">
                <a:effectLst>
                  <a:outerShdw blurRad="38100" dist="38100" dir="2700000" algn="tl">
                    <a:srgbClr val="000000"/>
                  </a:outerShdw>
                </a:effectLst>
              </a:rPr>
              <a:t>” (49:8)</a:t>
            </a:r>
          </a:p>
          <a:p>
            <a:pPr marL="342900" lvl="1" indent="0">
              <a:buNone/>
            </a:pPr>
            <a:endParaRPr lang="en-US" dirty="0"/>
          </a:p>
        </p:txBody>
      </p:sp>
    </p:spTree>
    <p:extLst>
      <p:ext uri="{BB962C8B-B14F-4D97-AF65-F5344CB8AC3E}">
        <p14:creationId xmlns:p14="http://schemas.microsoft.com/office/powerpoint/2010/main" val="339734269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FC085F-0956-85FC-742A-06204D48D8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476017-E609-9AC5-406E-63120DEF6D9D}"/>
              </a:ext>
            </a:extLst>
          </p:cNvPr>
          <p:cNvSpPr>
            <a:spLocks noGrp="1"/>
          </p:cNvSpPr>
          <p:nvPr>
            <p:ph type="title"/>
          </p:nvPr>
        </p:nvSpPr>
        <p:spPr>
          <a:xfrm>
            <a:off x="0" y="2"/>
            <a:ext cx="9144000" cy="1238594"/>
          </a:xfrm>
        </p:spPr>
        <p:txBody>
          <a:bodyPr>
            <a:noAutofit/>
          </a:bodyPr>
          <a:lstStyle/>
          <a:p>
            <a:r>
              <a:rPr lang="en-US" sz="4400" b="1" dirty="0">
                <a:effectLst>
                  <a:outerShdw blurRad="38100" dist="38100" dir="2700000" algn="tl">
                    <a:srgbClr val="000000"/>
                  </a:outerShdw>
                </a:effectLst>
              </a:rPr>
              <a:t>Summary of What We Covered Last Week</a:t>
            </a:r>
            <a:endParaRPr lang="en-US" sz="44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4310184A-AE62-4FE3-A0F7-C0D0ED07340E}"/>
              </a:ext>
            </a:extLst>
          </p:cNvPr>
          <p:cNvSpPr>
            <a:spLocks noGrp="1"/>
          </p:cNvSpPr>
          <p:nvPr>
            <p:ph idx="1"/>
          </p:nvPr>
        </p:nvSpPr>
        <p:spPr>
          <a:xfrm>
            <a:off x="156667" y="1375755"/>
            <a:ext cx="8822817" cy="5403273"/>
          </a:xfrm>
        </p:spPr>
        <p:txBody>
          <a:bodyPr>
            <a:normAutofit lnSpcReduction="10000"/>
          </a:bodyPr>
          <a:lstStyle/>
          <a:p>
            <a:r>
              <a:rPr lang="en-US" dirty="0">
                <a:effectLst>
                  <a:outerShdw blurRad="38100" dist="38100" dir="2700000" algn="tl">
                    <a:srgbClr val="000000"/>
                  </a:outerShdw>
                </a:effectLst>
              </a:rPr>
              <a:t>We then saw that this </a:t>
            </a:r>
            <a:r>
              <a:rPr lang="en-US" b="1" i="1" dirty="0">
                <a:effectLst>
                  <a:outerShdw blurRad="38100" dist="38100" dir="2700000" algn="tl">
                    <a:srgbClr val="000000"/>
                  </a:outerShdw>
                </a:effectLst>
              </a:rPr>
              <a:t>same</a:t>
            </a:r>
            <a:r>
              <a:rPr lang="en-US" dirty="0">
                <a:effectLst>
                  <a:outerShdw blurRad="38100" dist="38100" dir="2700000" algn="tl">
                    <a:srgbClr val="000000"/>
                  </a:outerShdw>
                </a:effectLst>
              </a:rPr>
              <a:t> future time period is described </a:t>
            </a:r>
            <a:r>
              <a:rPr lang="en-US" b="1" i="1" dirty="0">
                <a:effectLst>
                  <a:outerShdw blurRad="38100" dist="38100" dir="2700000" algn="tl">
                    <a:srgbClr val="000000"/>
                  </a:outerShdw>
                </a:effectLst>
              </a:rPr>
              <a:t>again</a:t>
            </a:r>
            <a:r>
              <a:rPr lang="en-US" dirty="0">
                <a:effectLst>
                  <a:outerShdw blurRad="38100" dist="38100" dir="2700000" algn="tl">
                    <a:srgbClr val="000000"/>
                  </a:outerShdw>
                </a:effectLst>
              </a:rPr>
              <a:t> a little </a:t>
            </a:r>
            <a:r>
              <a:rPr lang="en-US" b="1" i="1" dirty="0">
                <a:effectLst>
                  <a:outerShdw blurRad="38100" dist="38100" dir="2700000" algn="tl">
                    <a:srgbClr val="000000"/>
                  </a:outerShdw>
                </a:effectLst>
              </a:rPr>
              <a:t>later</a:t>
            </a:r>
            <a:r>
              <a:rPr lang="en-US" dirty="0">
                <a:effectLst>
                  <a:outerShdw blurRad="38100" dist="38100" dir="2700000" algn="tl">
                    <a:srgbClr val="000000"/>
                  </a:outerShdw>
                </a:effectLst>
              </a:rPr>
              <a:t> in the book of Isaiah (</a:t>
            </a:r>
            <a:r>
              <a:rPr lang="en-US" dirty="0">
                <a:solidFill>
                  <a:srgbClr val="FFFF99"/>
                </a:solidFill>
                <a:effectLst>
                  <a:outerShdw blurRad="38100" dist="38100" dir="2700000" algn="tl">
                    <a:srgbClr val="000000"/>
                  </a:outerShdw>
                </a:effectLst>
              </a:rPr>
              <a:t>61:1-2</a:t>
            </a:r>
            <a:r>
              <a:rPr lang="en-US" dirty="0">
                <a:effectLst>
                  <a:outerShdw blurRad="38100" dist="38100" dir="2700000" algn="tl">
                    <a:srgbClr val="000000"/>
                  </a:outerShdw>
                </a:effectLst>
              </a:rPr>
              <a:t>) where we see much of the same wording that we saw in </a:t>
            </a:r>
            <a:r>
              <a:rPr lang="en-US" dirty="0">
                <a:solidFill>
                  <a:srgbClr val="FFFF99"/>
                </a:solidFill>
                <a:effectLst>
                  <a:outerShdw blurRad="38100" dist="38100" dir="2700000" algn="tl">
                    <a:srgbClr val="000000"/>
                  </a:outerShdw>
                </a:effectLst>
              </a:rPr>
              <a:t>49:8-9</a:t>
            </a:r>
            <a:r>
              <a:rPr lang="en-US" dirty="0">
                <a:effectLst>
                  <a:outerShdw blurRad="38100" dist="38100" dir="2700000" algn="tl">
                    <a:srgbClr val="000000"/>
                  </a:outerShdw>
                </a:effectLst>
              </a:rPr>
              <a:t> (with some minor differences).</a:t>
            </a:r>
          </a:p>
          <a:p>
            <a:r>
              <a:rPr lang="en-US" dirty="0">
                <a:effectLst>
                  <a:outerShdw blurRad="38100" dist="38100" dir="2700000" algn="tl">
                    <a:srgbClr val="000000"/>
                  </a:outerShdw>
                </a:effectLst>
              </a:rPr>
              <a:t>We then raised the question: </a:t>
            </a:r>
            <a:r>
              <a:rPr lang="en-US" b="1" i="1" dirty="0">
                <a:effectLst>
                  <a:outerShdw blurRad="38100" dist="38100" dir="2700000" algn="tl">
                    <a:srgbClr val="000000"/>
                  </a:outerShdw>
                </a:effectLst>
              </a:rPr>
              <a:t>when is </a:t>
            </a:r>
            <a:r>
              <a:rPr lang="en-US" dirty="0">
                <a:effectLst>
                  <a:outerShdw blurRad="38100" dist="38100" dir="2700000" algn="tl">
                    <a:srgbClr val="000000"/>
                  </a:outerShdw>
                </a:effectLst>
              </a:rPr>
              <a:t>this future time period (this time of the LORD’s favor, this day of salvation) that is being described here?</a:t>
            </a:r>
          </a:p>
          <a:p>
            <a:r>
              <a:rPr lang="en-US" dirty="0">
                <a:effectLst>
                  <a:outerShdw blurRad="38100" dist="38100" dir="2700000" algn="tl">
                    <a:srgbClr val="000000"/>
                  </a:outerShdw>
                </a:effectLst>
              </a:rPr>
              <a:t>And we saw that, at </a:t>
            </a:r>
            <a:r>
              <a:rPr lang="en-US" b="1" i="1" dirty="0">
                <a:effectLst>
                  <a:outerShdw blurRad="38100" dist="38100" dir="2700000" algn="tl">
                    <a:srgbClr val="000000"/>
                  </a:outerShdw>
                </a:effectLst>
              </a:rPr>
              <a:t>one</a:t>
            </a:r>
            <a:r>
              <a:rPr lang="en-US" dirty="0">
                <a:effectLst>
                  <a:outerShdw blurRad="38100" dist="38100" dir="2700000" algn="tl">
                    <a:srgbClr val="000000"/>
                  </a:outerShdw>
                </a:effectLst>
              </a:rPr>
              <a:t> </a:t>
            </a:r>
            <a:r>
              <a:rPr lang="en-US" b="1" i="1" dirty="0">
                <a:effectLst>
                  <a:outerShdw blurRad="38100" dist="38100" dir="2700000" algn="tl">
                    <a:srgbClr val="000000"/>
                  </a:outerShdw>
                </a:effectLst>
              </a:rPr>
              <a:t>level</a:t>
            </a:r>
            <a:r>
              <a:rPr lang="en-US" dirty="0">
                <a:effectLst>
                  <a:outerShdw blurRad="38100" dist="38100" dir="2700000" algn="tl">
                    <a:srgbClr val="000000"/>
                  </a:outerShdw>
                </a:effectLst>
              </a:rPr>
              <a:t>, in the </a:t>
            </a:r>
            <a:r>
              <a:rPr lang="en-US" b="1" i="1" dirty="0">
                <a:effectLst>
                  <a:outerShdw blurRad="38100" dist="38100" dir="2700000" algn="tl">
                    <a:srgbClr val="000000"/>
                  </a:outerShdw>
                </a:effectLst>
              </a:rPr>
              <a:t>immediate</a:t>
            </a:r>
            <a:r>
              <a:rPr lang="en-US" dirty="0">
                <a:effectLst>
                  <a:outerShdw blurRad="38100" dist="38100" dir="2700000" algn="tl">
                    <a:srgbClr val="000000"/>
                  </a:outerShdw>
                </a:effectLst>
              </a:rPr>
              <a:t> context of Isaiah, it is referring to that future time when the Israelites would be freed from Babylonian exile and restored to their land in Palestine.</a:t>
            </a:r>
          </a:p>
        </p:txBody>
      </p:sp>
    </p:spTree>
    <p:extLst>
      <p:ext uri="{BB962C8B-B14F-4D97-AF65-F5344CB8AC3E}">
        <p14:creationId xmlns:p14="http://schemas.microsoft.com/office/powerpoint/2010/main" val="221384961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3D1428-9BEC-F929-4554-F2FC927CD1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BEE55-FA33-9514-7D74-4CF0F50D4527}"/>
              </a:ext>
            </a:extLst>
          </p:cNvPr>
          <p:cNvSpPr>
            <a:spLocks noGrp="1"/>
          </p:cNvSpPr>
          <p:nvPr>
            <p:ph type="title"/>
          </p:nvPr>
        </p:nvSpPr>
        <p:spPr>
          <a:xfrm>
            <a:off x="0" y="2"/>
            <a:ext cx="9144000" cy="1300940"/>
          </a:xfrm>
        </p:spPr>
        <p:txBody>
          <a:bodyPr>
            <a:noAutofit/>
          </a:bodyPr>
          <a:lstStyle/>
          <a:p>
            <a:r>
              <a:rPr lang="en-US" sz="4400" b="1" dirty="0">
                <a:effectLst>
                  <a:outerShdw blurRad="38100" dist="38100" dir="2700000" algn="tl">
                    <a:srgbClr val="000000"/>
                  </a:outerShdw>
                </a:effectLst>
              </a:rPr>
              <a:t>Summary of What We Covered Last Week</a:t>
            </a:r>
            <a:endParaRPr lang="en-US" sz="44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1EFD606E-D8F1-DC59-03F6-9A0E9C40CB8A}"/>
              </a:ext>
            </a:extLst>
          </p:cNvPr>
          <p:cNvSpPr>
            <a:spLocks noGrp="1"/>
          </p:cNvSpPr>
          <p:nvPr>
            <p:ph idx="1"/>
          </p:nvPr>
        </p:nvSpPr>
        <p:spPr>
          <a:xfrm>
            <a:off x="156667" y="1479665"/>
            <a:ext cx="8822817" cy="5299364"/>
          </a:xfrm>
        </p:spPr>
        <p:txBody>
          <a:bodyPr>
            <a:normAutofit fontScale="92500" lnSpcReduction="20000"/>
          </a:bodyPr>
          <a:lstStyle/>
          <a:p>
            <a:r>
              <a:rPr lang="en-US" dirty="0">
                <a:effectLst>
                  <a:outerShdw blurRad="38100" dist="38100" dir="2700000" algn="tl">
                    <a:srgbClr val="000000"/>
                  </a:outerShdw>
                </a:effectLst>
              </a:rPr>
              <a:t>But then we also saw at least </a:t>
            </a:r>
            <a:r>
              <a:rPr lang="en-US" b="1" i="1" dirty="0">
                <a:effectLst>
                  <a:outerShdw blurRad="38100" dist="38100" dir="2700000" algn="tl">
                    <a:srgbClr val="000000"/>
                  </a:outerShdw>
                </a:effectLst>
              </a:rPr>
              <a:t>two</a:t>
            </a:r>
            <a:r>
              <a:rPr lang="en-US" dirty="0">
                <a:effectLst>
                  <a:outerShdw blurRad="38100" dist="38100" dir="2700000" algn="tl">
                    <a:srgbClr val="000000"/>
                  </a:outerShdw>
                </a:effectLst>
              </a:rPr>
              <a:t> New Testament passages (</a:t>
            </a:r>
            <a:r>
              <a:rPr lang="en-US" dirty="0">
                <a:solidFill>
                  <a:srgbClr val="FFFF99"/>
                </a:solidFill>
                <a:effectLst>
                  <a:outerShdw blurRad="38100" dist="38100" dir="2700000" algn="tl">
                    <a:srgbClr val="000000"/>
                  </a:outerShdw>
                </a:effectLst>
              </a:rPr>
              <a:t>Luke 4:16-21</a:t>
            </a:r>
            <a:r>
              <a:rPr lang="en-US" dirty="0">
                <a:effectLst>
                  <a:outerShdw blurRad="38100" dist="38100" dir="2700000" algn="tl">
                    <a:srgbClr val="000000"/>
                  </a:outerShdw>
                </a:effectLst>
              </a:rPr>
              <a:t>;</a:t>
            </a:r>
            <a:r>
              <a:rPr lang="en-US" dirty="0">
                <a:solidFill>
                  <a:srgbClr val="FFFF99"/>
                </a:solidFill>
                <a:effectLst>
                  <a:outerShdw blurRad="38100" dist="38100" dir="2700000" algn="tl">
                    <a:srgbClr val="000000"/>
                  </a:outerShdw>
                </a:effectLst>
              </a:rPr>
              <a:t> 2 Cor 6:2</a:t>
            </a:r>
            <a:r>
              <a:rPr lang="en-US" dirty="0">
                <a:effectLst>
                  <a:outerShdw blurRad="38100" dist="38100" dir="2700000" algn="tl">
                    <a:srgbClr val="000000"/>
                  </a:outerShdw>
                </a:effectLst>
              </a:rPr>
              <a:t>) that show us that the </a:t>
            </a:r>
            <a:r>
              <a:rPr lang="en-US" b="1" i="1" dirty="0">
                <a:effectLst>
                  <a:outerShdw blurRad="38100" dist="38100" dir="2700000" algn="tl">
                    <a:srgbClr val="000000"/>
                  </a:outerShdw>
                </a:effectLst>
              </a:rPr>
              <a:t>ultimate</a:t>
            </a:r>
            <a:r>
              <a:rPr lang="en-US" dirty="0">
                <a:effectLst>
                  <a:outerShdw blurRad="38100" dist="38100" dir="2700000" algn="tl">
                    <a:srgbClr val="000000"/>
                  </a:outerShdw>
                </a:effectLst>
              </a:rPr>
              <a:t> fulfillment of this day of the LORD’s favor is during the </a:t>
            </a:r>
            <a:r>
              <a:rPr lang="en-US" b="1" i="1" dirty="0">
                <a:effectLst>
                  <a:outerShdw blurRad="38100" dist="38100" dir="2700000" algn="tl">
                    <a:srgbClr val="000000"/>
                  </a:outerShdw>
                </a:effectLst>
              </a:rPr>
              <a:t>New Testament age</a:t>
            </a:r>
            <a:r>
              <a:rPr lang="en-US" dirty="0">
                <a:effectLst>
                  <a:outerShdw blurRad="38100" dist="38100" dir="2700000" algn="tl">
                    <a:srgbClr val="000000"/>
                  </a:outerShdw>
                </a:effectLst>
              </a:rPr>
              <a:t>, beginning with Jesus’ ministry.</a:t>
            </a:r>
          </a:p>
          <a:p>
            <a:r>
              <a:rPr lang="en-US" dirty="0">
                <a:effectLst>
                  <a:outerShdw blurRad="38100" dist="38100" dir="2700000" algn="tl">
                    <a:srgbClr val="000000"/>
                  </a:outerShdw>
                </a:effectLst>
              </a:rPr>
              <a:t>And so, as we continue to work our way through this second oracle (</a:t>
            </a:r>
            <a:r>
              <a:rPr lang="en-US" dirty="0">
                <a:solidFill>
                  <a:srgbClr val="FFFF99"/>
                </a:solidFill>
                <a:effectLst>
                  <a:outerShdw blurRad="38100" dist="38100" dir="2700000" algn="tl">
                    <a:srgbClr val="000000"/>
                  </a:outerShdw>
                </a:effectLst>
              </a:rPr>
              <a:t>49:8-13</a:t>
            </a:r>
            <a:r>
              <a:rPr lang="en-US" dirty="0">
                <a:effectLst>
                  <a:outerShdw blurRad="38100" dist="38100" dir="2700000" algn="tl">
                    <a:srgbClr val="000000"/>
                  </a:outerShdw>
                </a:effectLst>
              </a:rPr>
              <a:t>) we will see many descriptions given of what the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servant</a:t>
            </a:r>
            <a:r>
              <a:rPr lang="en-US" dirty="0">
                <a:effectLst>
                  <a:outerShdw blurRad="38100" dist="38100" dir="2700000" algn="tl">
                    <a:srgbClr val="000000"/>
                  </a:outerShdw>
                </a:effectLst>
              </a:rPr>
              <a:t>” will do for the nation of Israel on the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day of deliverance</a:t>
            </a:r>
            <a:r>
              <a:rPr lang="en-US" dirty="0">
                <a:effectLst>
                  <a:outerShdw blurRad="38100" dist="38100" dir="2700000" algn="tl">
                    <a:srgbClr val="000000"/>
                  </a:outerShdw>
                </a:effectLst>
              </a:rPr>
              <a:t>” when he delivers them from the Babylonian captivity.</a:t>
            </a:r>
          </a:p>
          <a:p>
            <a:r>
              <a:rPr lang="en-US" dirty="0">
                <a:effectLst>
                  <a:outerShdw blurRad="38100" dist="38100" dir="2700000" algn="tl">
                    <a:srgbClr val="000000"/>
                  </a:outerShdw>
                </a:effectLst>
              </a:rPr>
              <a:t>But just as we saw in the </a:t>
            </a:r>
            <a:r>
              <a:rPr lang="en-US" b="1" i="1" dirty="0">
                <a:effectLst>
                  <a:outerShdw blurRad="38100" dist="38100" dir="2700000" algn="tl">
                    <a:srgbClr val="000000"/>
                  </a:outerShdw>
                </a:effectLst>
              </a:rPr>
              <a:t>first</a:t>
            </a:r>
            <a:r>
              <a:rPr lang="en-US" dirty="0">
                <a:effectLst>
                  <a:outerShdw blurRad="38100" dist="38100" dir="2700000" algn="tl">
                    <a:srgbClr val="000000"/>
                  </a:outerShdw>
                </a:effectLst>
              </a:rPr>
              <a:t> portion of this text, the </a:t>
            </a:r>
            <a:r>
              <a:rPr lang="en-US" b="1" i="1" dirty="0">
                <a:effectLst>
                  <a:outerShdw blurRad="38100" dist="38100" dir="2700000" algn="tl">
                    <a:srgbClr val="000000"/>
                  </a:outerShdw>
                </a:effectLst>
              </a:rPr>
              <a:t>physical</a:t>
            </a:r>
            <a:r>
              <a:rPr lang="en-US" dirty="0">
                <a:effectLst>
                  <a:outerShdw blurRad="38100" dist="38100" dir="2700000" algn="tl">
                    <a:srgbClr val="000000"/>
                  </a:outerShdw>
                </a:effectLst>
              </a:rPr>
              <a:t> descriptions given in this section are </a:t>
            </a:r>
            <a:r>
              <a:rPr lang="en-US" b="1" i="1" dirty="0">
                <a:effectLst>
                  <a:outerShdw blurRad="38100" dist="38100" dir="2700000" algn="tl">
                    <a:srgbClr val="000000"/>
                  </a:outerShdw>
                </a:effectLst>
              </a:rPr>
              <a:t>ultimately</a:t>
            </a:r>
            <a:r>
              <a:rPr lang="en-US" dirty="0">
                <a:effectLst>
                  <a:outerShdw blurRad="38100" dist="38100" dir="2700000" algn="tl">
                    <a:srgbClr val="000000"/>
                  </a:outerShdw>
                </a:effectLst>
              </a:rPr>
              <a:t> fulfilled </a:t>
            </a:r>
            <a:r>
              <a:rPr lang="en-US" b="1" i="1" dirty="0">
                <a:effectLst>
                  <a:outerShdw blurRad="38100" dist="38100" dir="2700000" algn="tl">
                    <a:srgbClr val="000000"/>
                  </a:outerShdw>
                </a:effectLst>
              </a:rPr>
              <a:t>spiritually</a:t>
            </a:r>
            <a:r>
              <a:rPr lang="en-US" dirty="0">
                <a:effectLst>
                  <a:outerShdw blurRad="38100" dist="38100" dir="2700000" algn="tl">
                    <a:srgbClr val="000000"/>
                  </a:outerShdw>
                </a:effectLst>
              </a:rPr>
              <a:t> by what the servant will do in delivering Israel </a:t>
            </a:r>
            <a:r>
              <a:rPr lang="en-US" b="1" i="1" dirty="0">
                <a:effectLst>
                  <a:outerShdw blurRad="38100" dist="38100" dir="2700000" algn="tl">
                    <a:srgbClr val="000000"/>
                  </a:outerShdw>
                </a:effectLst>
              </a:rPr>
              <a:t>and the nations </a:t>
            </a:r>
            <a:r>
              <a:rPr lang="en-US" dirty="0">
                <a:effectLst>
                  <a:outerShdw blurRad="38100" dist="38100" dir="2700000" algn="tl">
                    <a:srgbClr val="000000"/>
                  </a:outerShdw>
                </a:effectLst>
              </a:rPr>
              <a:t>from their bondage to sin during the New Testament era.</a:t>
            </a:r>
          </a:p>
          <a:p>
            <a:endParaRPr lang="en-US" dirty="0">
              <a:effectLst>
                <a:outerShdw blurRad="38100" dist="38100" dir="2700000" algn="tl">
                  <a:srgbClr val="000000"/>
                </a:outerShdw>
              </a:effectLst>
            </a:endParaRPr>
          </a:p>
          <a:p>
            <a:endParaRPr lang="en-US" dirty="0"/>
          </a:p>
        </p:txBody>
      </p:sp>
    </p:spTree>
    <p:extLst>
      <p:ext uri="{BB962C8B-B14F-4D97-AF65-F5344CB8AC3E}">
        <p14:creationId xmlns:p14="http://schemas.microsoft.com/office/powerpoint/2010/main" val="408831226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216288</TotalTime>
  <Words>4821</Words>
  <Application>Microsoft Office PowerPoint</Application>
  <PresentationFormat>On-screen Show (4:3)</PresentationFormat>
  <Paragraphs>219</Paragraphs>
  <Slides>34</Slides>
  <Notes>22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34</vt:i4>
      </vt:variant>
    </vt:vector>
  </HeadingPairs>
  <TitlesOfParts>
    <vt:vector size="41" baseType="lpstr">
      <vt:lpstr>Arial</vt:lpstr>
      <vt:lpstr>Calibri</vt:lpstr>
      <vt:lpstr>Calibri Light</vt:lpstr>
      <vt:lpstr>Cambria</vt:lpstr>
      <vt:lpstr>Century Gothic</vt:lpstr>
      <vt:lpstr>Office Theme</vt:lpstr>
      <vt:lpstr>2_Office Theme</vt:lpstr>
      <vt:lpstr>Highlights     From the  Book of  Isaiah</vt:lpstr>
      <vt:lpstr>The Mission of the LORD’s Servant (49:1-13)</vt:lpstr>
      <vt:lpstr>Summary of What We Covered Last Week</vt:lpstr>
      <vt:lpstr>Summary of What We Covered Last Week</vt:lpstr>
      <vt:lpstr>Summary of What We Covered Last Week</vt:lpstr>
      <vt:lpstr>Summary of What We Covered Last Week</vt:lpstr>
      <vt:lpstr>Summary of What We Covered Last Week</vt:lpstr>
      <vt:lpstr>Summary of What We Covered Last Week</vt:lpstr>
      <vt:lpstr>Summary of What We Covered Last Week</vt:lpstr>
      <vt:lpstr>The Second Oracle (49:8-13)</vt:lpstr>
      <vt:lpstr>The Second Oracle (49:8-13)</vt:lpstr>
      <vt:lpstr>The Second Oracle (49:8-13)</vt:lpstr>
      <vt:lpstr>The Second Oracle (49:8-13)</vt:lpstr>
      <vt:lpstr>The Second Oracle (49:8-13)</vt:lpstr>
      <vt:lpstr>The Second Oracle (49:8-13)</vt:lpstr>
      <vt:lpstr>The Second Oracle (49:8-13)</vt:lpstr>
      <vt:lpstr>The Second Oracle (49:8-13)</vt:lpstr>
      <vt:lpstr>The Second Oracle (49:8-13)</vt:lpstr>
      <vt:lpstr>The Second Oracle (49:8-13)</vt:lpstr>
      <vt:lpstr>The Second Oracle (49:8-13)</vt:lpstr>
      <vt:lpstr>The Second Oracle (49:8-13)</vt:lpstr>
      <vt:lpstr>The Second Oracle (49:8-13)</vt:lpstr>
      <vt:lpstr> New Testament Citations of  Isaiah 49:1-13 </vt:lpstr>
      <vt:lpstr>A Light to the Nations (i.e. Gentiles)</vt:lpstr>
      <vt:lpstr>A Light to the Nations (i.e. Gentiles)</vt:lpstr>
      <vt:lpstr>A Light to the Nations (i.e. Gentiles)</vt:lpstr>
      <vt:lpstr>A Light to the Nations (i.e. Gentiles)</vt:lpstr>
      <vt:lpstr>At That Time, in the Day of Deliverance</vt:lpstr>
      <vt:lpstr>At That Time, in the Day of Deliverance</vt:lpstr>
      <vt:lpstr>At That Time, in the Day of Deliverance</vt:lpstr>
      <vt:lpstr>Next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2763</cp:revision>
  <cp:lastPrinted>2024-02-11T15:08:48Z</cp:lastPrinted>
  <dcterms:created xsi:type="dcterms:W3CDTF">2022-12-04T03:23:23Z</dcterms:created>
  <dcterms:modified xsi:type="dcterms:W3CDTF">2024-02-11T15:22:16Z</dcterms:modified>
</cp:coreProperties>
</file>