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2"/>
  </p:notesMasterIdLst>
  <p:handoutMasterIdLst>
    <p:handoutMasterId r:id="rId33"/>
  </p:handoutMasterIdLst>
  <p:sldIdLst>
    <p:sldId id="4903" r:id="rId3"/>
    <p:sldId id="4904" r:id="rId4"/>
    <p:sldId id="4910" r:id="rId5"/>
    <p:sldId id="4911" r:id="rId6"/>
    <p:sldId id="4912" r:id="rId7"/>
    <p:sldId id="4905" r:id="rId8"/>
    <p:sldId id="4916" r:id="rId9"/>
    <p:sldId id="4917" r:id="rId10"/>
    <p:sldId id="4918" r:id="rId11"/>
    <p:sldId id="4906" r:id="rId12"/>
    <p:sldId id="4919" r:id="rId13"/>
    <p:sldId id="4920" r:id="rId14"/>
    <p:sldId id="4921" r:id="rId15"/>
    <p:sldId id="4930" r:id="rId16"/>
    <p:sldId id="4922" r:id="rId17"/>
    <p:sldId id="4908" r:id="rId18"/>
    <p:sldId id="4923" r:id="rId19"/>
    <p:sldId id="4924" r:id="rId20"/>
    <p:sldId id="4931" r:id="rId21"/>
    <p:sldId id="4925" r:id="rId22"/>
    <p:sldId id="4926" r:id="rId23"/>
    <p:sldId id="4927" r:id="rId24"/>
    <p:sldId id="4909" r:id="rId25"/>
    <p:sldId id="4928" r:id="rId26"/>
    <p:sldId id="4929" r:id="rId27"/>
    <p:sldId id="4913" r:id="rId28"/>
    <p:sldId id="4914" r:id="rId29"/>
    <p:sldId id="4932" r:id="rId30"/>
    <p:sldId id="4915" r:id="rId3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4B183"/>
    <a:srgbClr val="0000FF"/>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636" autoAdjust="0"/>
  </p:normalViewPr>
  <p:slideViewPr>
    <p:cSldViewPr snapToGrid="0">
      <p:cViewPr varScale="1">
        <p:scale>
          <a:sx n="153" d="100"/>
          <a:sy n="153" d="100"/>
        </p:scale>
        <p:origin x="1276"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2/17/2024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2/16/2024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B9EF2-0B29-8302-8FD2-2269C2A118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93DBE4-FA1D-87D7-4A44-A5D715763B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67CE58-D06F-8635-63D4-A6CB69EFC4A3}"/>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68D67A98-4EB5-BA17-612B-CA5A9042C2C1}"/>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DE8BF6F8-DC53-AB8D-C10D-66470520476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1019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559D4-B81E-539C-AE3B-A2E1FB43E4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0A29B-C514-DD38-05BB-8BB39DEDB4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53FEF0-4B00-65AE-A3DD-6DEC5BEA1D87}"/>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A5F29E9-F8B9-EBDA-281A-DEA379023F2B}"/>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D8A12B9-30A6-40F8-B940-17DB64C8551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3418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56F62-9025-DB53-FEC0-FB2B088C4D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A4F74A-C3A2-D2A5-4D9F-64B70EA184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E9EEF-A7C6-9D3D-EF30-879595E0B47A}"/>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A3AA356B-55F8-BFE6-8081-51F45E93E6ED}"/>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56686115-6BB3-D3A8-6EA7-E967E5D05F4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3762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F0869-7D0E-BCA8-AD82-278BCB3BA9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E47669-AB35-9A31-508B-63E880AD3B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F911D9-07FD-D0DF-B2F7-6FAB0808D62B}"/>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E2E7874F-5694-1772-766A-8A8BA2126929}"/>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5B262DC-B088-5E42-EB2F-D912DAFAD39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810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2/16/2024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2/16/2024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2/16/2024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2/16/2024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2/16/2024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86CFC-3DF9-20E1-F956-516E1305DF2B}"/>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A0CE54F-9B12-387A-9CBE-36111A9D1F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D013E58A-7428-5975-4BD5-623B06F14902}"/>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E006E64E-6871-4FD1-B136-A0FA8A71775C}"/>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E7C24E9-BE06-4AEB-9913-6E4A6EF5D4DE}"/>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965861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6C34B-48C0-DE78-E50E-305C01C27D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2D9E84-72F3-95F6-6E31-11E12A4F267E}"/>
              </a:ext>
            </a:extLst>
          </p:cNvPr>
          <p:cNvSpPr>
            <a:spLocks noGrp="1"/>
          </p:cNvSpPr>
          <p:nvPr>
            <p:ph type="title"/>
          </p:nvPr>
        </p:nvSpPr>
        <p:spPr>
          <a:xfrm>
            <a:off x="0" y="-2"/>
            <a:ext cx="9144000" cy="1184566"/>
          </a:xfrm>
        </p:spPr>
        <p:txBody>
          <a:bodyPr>
            <a:noAutofit/>
          </a:bodyPr>
          <a:lstStyle/>
          <a:p>
            <a:pPr marL="458788" indent="-458788"/>
            <a:r>
              <a:rPr lang="en-US" sz="4000" b="1" dirty="0">
                <a:effectLst>
                  <a:outerShdw blurRad="38100" dist="38100" dir="2700000" algn="tl">
                    <a:srgbClr val="000000"/>
                  </a:outerShdw>
                </a:effectLst>
              </a:rPr>
              <a:t>The Servant’s Obedience (50:</a:t>
            </a:r>
            <a:r>
              <a:rPr lang="en-US" sz="4000" dirty="0">
                <a:effectLst>
                  <a:outerShdw blurRad="38100" dist="38100" dir="2700000" algn="tl">
                    <a:srgbClr val="000000"/>
                  </a:outerShdw>
                </a:effectLst>
              </a:rPr>
              <a:t>5-6</a:t>
            </a:r>
            <a:r>
              <a:rPr lang="en-US" sz="4000" b="1" dirty="0">
                <a:effectLst>
                  <a:outerShdw blurRad="38100" dist="38100" dir="2700000" algn="tl">
                    <a:srgbClr val="000000"/>
                  </a:outerShdw>
                </a:effectLst>
              </a:rPr>
              <a:t>)</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751C0AE0-532F-E0E7-7AA8-6FEDE3DBF2E4}"/>
              </a:ext>
            </a:extLst>
          </p:cNvPr>
          <p:cNvSpPr>
            <a:spLocks noGrp="1"/>
          </p:cNvSpPr>
          <p:nvPr>
            <p:ph idx="1"/>
          </p:nvPr>
        </p:nvSpPr>
        <p:spPr>
          <a:xfrm>
            <a:off x="386543" y="1629295"/>
            <a:ext cx="8441574" cy="5195455"/>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50:5</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Sovereign LORD [makes me obedient]; I have not rebelled, I have not turned back.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6</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offered my back to those who attacked, my jaws to those who tore out my beard; I did not hide my face from insults and spitting. </a:t>
            </a:r>
          </a:p>
        </p:txBody>
      </p:sp>
    </p:spTree>
    <p:extLst>
      <p:ext uri="{BB962C8B-B14F-4D97-AF65-F5344CB8AC3E}">
        <p14:creationId xmlns:p14="http://schemas.microsoft.com/office/powerpoint/2010/main" val="21487465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13648-4865-7FF5-5FCC-553C4EC42A1F}"/>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21C9FC11-8784-DB61-E293-A63D3C5F921E}"/>
              </a:ext>
            </a:extLst>
          </p:cNvPr>
          <p:cNvSpPr txBox="1">
            <a:spLocks/>
          </p:cNvSpPr>
          <p:nvPr/>
        </p:nvSpPr>
        <p:spPr>
          <a:xfrm>
            <a:off x="0" y="4"/>
            <a:ext cx="9144000" cy="90608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Sovereign LORD [makes me obedient]</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have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not rebelled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have not turned back</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D41B989B-AF30-1069-2712-00CAC916F2A4}"/>
              </a:ext>
            </a:extLst>
          </p:cNvPr>
          <p:cNvSpPr>
            <a:spLocks noGrp="1"/>
          </p:cNvSpPr>
          <p:nvPr>
            <p:ph idx="1"/>
          </p:nvPr>
        </p:nvSpPr>
        <p:spPr>
          <a:xfrm>
            <a:off x="173413" y="989214"/>
            <a:ext cx="8695268" cy="5573684"/>
          </a:xfrm>
        </p:spPr>
        <p:txBody>
          <a:bodyPr>
            <a:normAutofit fontScale="85000" lnSpcReduction="10000"/>
          </a:bodyPr>
          <a:lstStyle/>
          <a:p>
            <a:r>
              <a:rPr lang="en-US" dirty="0">
                <a:effectLst>
                  <a:outerShdw blurRad="38100" dist="38100" dir="2700000" algn="tl">
                    <a:srgbClr val="000000"/>
                  </a:outerShdw>
                </a:effectLst>
              </a:rPr>
              <a:t>In this second stanza of the poem the main theme is that of </a:t>
            </a:r>
            <a:r>
              <a:rPr lang="en-US" b="1" i="1" dirty="0">
                <a:effectLst>
                  <a:outerShdw blurRad="38100" dist="38100" dir="2700000" algn="tl">
                    <a:srgbClr val="000000"/>
                  </a:outerShdw>
                </a:effectLst>
              </a:rPr>
              <a:t>obedience</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Sovereign LORD [makes me obedient]</a:t>
            </a:r>
            <a:r>
              <a:rPr lang="en-US" dirty="0">
                <a:effectLst>
                  <a:outerShdw blurRad="38100" dist="38100" dir="2700000" algn="tl">
                    <a:srgbClr val="000000"/>
                  </a:outerShdw>
                </a:effectLst>
              </a:rPr>
              <a:t>”, literally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has opened my ear</a:t>
            </a:r>
            <a:r>
              <a:rPr lang="en-US" dirty="0">
                <a:effectLst>
                  <a:outerShdw blurRad="38100" dist="38100" dir="2700000" algn="tl">
                    <a:srgbClr val="000000"/>
                  </a:outerShdw>
                </a:effectLst>
              </a:rPr>
              <a:t>” – reflecting an eagerness like that expressed by the psalmist when he said,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want to do what pleases you</a:t>
            </a:r>
            <a:r>
              <a:rPr lang="en-US" dirty="0">
                <a:effectLst>
                  <a:outerShdw blurRad="38100" dist="38100" dir="2700000" algn="tl">
                    <a:srgbClr val="000000"/>
                  </a:outerShdw>
                </a:effectLst>
              </a:rPr>
              <a:t>” (Ps. 40:8). </a:t>
            </a:r>
          </a:p>
          <a:p>
            <a:r>
              <a:rPr lang="en-US" dirty="0">
                <a:effectLst>
                  <a:outerShdw blurRad="38100" dist="38100" dir="2700000" algn="tl">
                    <a:srgbClr val="000000"/>
                  </a:outerShdw>
                </a:effectLst>
              </a:rPr>
              <a:t>Unlike Israel, whose ear had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been open (cf. 48:8), the Servant </a:t>
            </a:r>
            <a:r>
              <a:rPr lang="en-US" b="1" i="1" dirty="0">
                <a:effectLst>
                  <a:outerShdw blurRad="38100" dist="38100" dir="2700000" algn="tl">
                    <a:srgbClr val="000000"/>
                  </a:outerShdw>
                </a:effectLst>
              </a:rPr>
              <a:t>responded</a:t>
            </a:r>
            <a:r>
              <a:rPr lang="en-US" dirty="0">
                <a:effectLst>
                  <a:outerShdw blurRad="38100" dist="38100" dir="2700000" algn="tl">
                    <a:srgbClr val="000000"/>
                  </a:outerShdw>
                </a:effectLst>
              </a:rPr>
              <a:t> to the LORD’s revelation. </a:t>
            </a:r>
          </a:p>
          <a:p>
            <a:r>
              <a:rPr lang="en-US" dirty="0">
                <a:effectLst>
                  <a:outerShdw blurRad="38100" dist="38100" dir="2700000" algn="tl">
                    <a:srgbClr val="000000"/>
                  </a:outerShdw>
                </a:effectLst>
              </a:rPr>
              <a:t>He also differed from Israel in that inwardly he has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not rebelled</a:t>
            </a:r>
            <a:r>
              <a:rPr lang="en-US" dirty="0">
                <a:effectLst>
                  <a:outerShdw blurRad="38100" dist="38100" dir="2700000" algn="tl">
                    <a:srgbClr val="000000"/>
                  </a:outerShdw>
                </a:effectLst>
              </a:rPr>
              <a:t>”, chafing at, and disregarding divine instruction. </a:t>
            </a:r>
          </a:p>
          <a:p>
            <a:r>
              <a:rPr lang="en-US" dirty="0">
                <a:effectLst>
                  <a:outerShdw blurRad="38100" dist="38100" dir="2700000" algn="tl">
                    <a:srgbClr val="000000"/>
                  </a:outerShdw>
                </a:effectLst>
              </a:rPr>
              <a:t>Outwardly, he says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have not turned back</a:t>
            </a:r>
            <a:r>
              <a:rPr lang="en-US" dirty="0">
                <a:effectLst>
                  <a:outerShdw blurRad="38100" dist="38100" dir="2700000" algn="tl">
                    <a:srgbClr val="000000"/>
                  </a:outerShdw>
                </a:effectLst>
              </a:rPr>
              <a:t>”, either in apostasy (cf. Ps. 44:18) or treachery (cf. Jer. 38:22). </a:t>
            </a:r>
          </a:p>
          <a:p>
            <a:r>
              <a:rPr lang="en-US" dirty="0">
                <a:effectLst>
                  <a:outerShdw blurRad="38100" dist="38100" dir="2700000" algn="tl">
                    <a:srgbClr val="000000"/>
                  </a:outerShdw>
                </a:effectLst>
              </a:rPr>
              <a:t>Only </a:t>
            </a:r>
            <a:r>
              <a:rPr lang="en-US" b="1" i="1" dirty="0">
                <a:effectLst>
                  <a:outerShdw blurRad="38100" dist="38100" dir="2700000" algn="tl">
                    <a:srgbClr val="000000"/>
                  </a:outerShdw>
                </a:effectLst>
              </a:rPr>
              <a:t>rarely</a:t>
            </a:r>
            <a:r>
              <a:rPr lang="en-US" dirty="0">
                <a:effectLst>
                  <a:outerShdw blurRad="38100" dist="38100" dir="2700000" algn="tl">
                    <a:srgbClr val="000000"/>
                  </a:outerShdw>
                </a:effectLst>
              </a:rPr>
              <a:t> could Israel make such claims, but the Servant maintained such an outlook throughout his </a:t>
            </a:r>
            <a:r>
              <a:rPr lang="en-US" b="1" i="1" dirty="0">
                <a:effectLst>
                  <a:outerShdw blurRad="38100" dist="38100" dir="2700000" algn="tl">
                    <a:srgbClr val="000000"/>
                  </a:outerShdw>
                </a:effectLst>
              </a:rPr>
              <a:t>entire life</a:t>
            </a:r>
            <a:r>
              <a:rPr lang="en-US" dirty="0">
                <a:effectLst>
                  <a:outerShdw blurRad="38100" dist="38100" dir="2700000" algn="tl">
                    <a:srgbClr val="000000"/>
                  </a:outerShdw>
                </a:effectLst>
              </a:rPr>
              <a:t>.</a:t>
            </a:r>
          </a:p>
        </p:txBody>
      </p:sp>
      <p:sp>
        <p:nvSpPr>
          <p:cNvPr id="2" name="TextBox 1">
            <a:extLst>
              <a:ext uri="{FF2B5EF4-FFF2-40B4-BE49-F238E27FC236}">
                <a16:creationId xmlns:a16="http://schemas.microsoft.com/office/drawing/2014/main" id="{2949362F-D51E-7ED6-CB81-9D9E4C939508}"/>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278.</a:t>
            </a:r>
          </a:p>
        </p:txBody>
      </p:sp>
    </p:spTree>
    <p:extLst>
      <p:ext uri="{BB962C8B-B14F-4D97-AF65-F5344CB8AC3E}">
        <p14:creationId xmlns:p14="http://schemas.microsoft.com/office/powerpoint/2010/main" val="40857581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288F4-BA38-B0EC-7417-10F9C4916D22}"/>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9EBF0BFB-EDBE-611B-4B90-313DBC36C56D}"/>
              </a:ext>
            </a:extLst>
          </p:cNvPr>
          <p:cNvSpPr txBox="1">
            <a:spLocks/>
          </p:cNvSpPr>
          <p:nvPr/>
        </p:nvSpPr>
        <p:spPr>
          <a:xfrm>
            <a:off x="0" y="4"/>
            <a:ext cx="9144000" cy="90608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50:6</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offered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my back to those who attacked, my jaws to those who tore out my beard;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did not </a:t>
            </a:r>
            <a:r>
              <a:rPr lang="en-US" sz="2400" b="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hide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my face from insults and spitting.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DD5B616E-51DF-3A37-AA04-406C805F563C}"/>
              </a:ext>
            </a:extLst>
          </p:cNvPr>
          <p:cNvSpPr>
            <a:spLocks noGrp="1"/>
          </p:cNvSpPr>
          <p:nvPr>
            <p:ph idx="1"/>
          </p:nvPr>
        </p:nvSpPr>
        <p:spPr>
          <a:xfrm>
            <a:off x="165100" y="1151314"/>
            <a:ext cx="8695268" cy="5448992"/>
          </a:xfrm>
        </p:spPr>
        <p:txBody>
          <a:bodyPr>
            <a:normAutofit fontScale="85000" lnSpcReduction="20000"/>
          </a:bodyPr>
          <a:lstStyle/>
          <a:p>
            <a:r>
              <a:rPr lang="en-US" dirty="0">
                <a:effectLst>
                  <a:outerShdw blurRad="38100" dist="38100" dir="2700000" algn="tl">
                    <a:srgbClr val="000000"/>
                  </a:outerShdw>
                </a:effectLst>
              </a:rPr>
              <a:t>More specifically the Servant’s obedience is displayed in his </a:t>
            </a:r>
            <a:r>
              <a:rPr lang="en-US" b="1" i="1" dirty="0">
                <a:effectLst>
                  <a:outerShdw blurRad="38100" dist="38100" dir="2700000" algn="tl">
                    <a:srgbClr val="000000"/>
                  </a:outerShdw>
                </a:effectLst>
              </a:rPr>
              <a:t>submissiveness</a:t>
            </a:r>
            <a:r>
              <a:rPr lang="en-US" dirty="0">
                <a:effectLst>
                  <a:outerShdw blurRad="38100" dist="38100" dir="2700000" algn="tl">
                    <a:srgbClr val="000000"/>
                  </a:outerShdw>
                </a:effectLst>
              </a:rPr>
              <a:t> to whatever abuse he experienced as he carried out his mission. </a:t>
            </a:r>
          </a:p>
          <a:p>
            <a:r>
              <a:rPr lang="en-US" dirty="0">
                <a:effectLst>
                  <a:outerShdw blurRad="38100" dist="38100" dir="2700000" algn="tl">
                    <a:srgbClr val="000000"/>
                  </a:outerShdw>
                </a:effectLst>
              </a:rPr>
              <a:t>Looking back on his experience, he records that he did not evade the </a:t>
            </a:r>
            <a:r>
              <a:rPr lang="en-US" b="1" i="1" dirty="0">
                <a:effectLst>
                  <a:outerShdw blurRad="38100" dist="38100" dir="2700000" algn="tl">
                    <a:srgbClr val="000000"/>
                  </a:outerShdw>
                </a:effectLst>
              </a:rPr>
              <a:t>consequences</a:t>
            </a:r>
            <a:r>
              <a:rPr lang="en-US" dirty="0">
                <a:effectLst>
                  <a:outerShdw blurRad="38100" dist="38100" dir="2700000" algn="tl">
                    <a:srgbClr val="000000"/>
                  </a:outerShdw>
                </a:effectLst>
              </a:rPr>
              <a:t> of his divinely ordained task.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offered </a:t>
            </a:r>
            <a:r>
              <a:rPr lang="en-US" dirty="0">
                <a:effectLst>
                  <a:outerShdw blurRad="38100" dist="38100" dir="2700000" algn="tl">
                    <a:srgbClr val="000000"/>
                  </a:outerShdw>
                </a:effectLst>
              </a:rPr>
              <a: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did not hide</a:t>
            </a:r>
            <a:r>
              <a:rPr lang="en-US" dirty="0">
                <a:effectLst>
                  <a:outerShdw blurRad="38100" dist="38100" dir="2700000" algn="tl">
                    <a:srgbClr val="000000"/>
                  </a:outerShdw>
                </a:effectLst>
              </a:rPr>
              <a:t>” suggest an </a:t>
            </a:r>
            <a:r>
              <a:rPr lang="en-US" b="1" i="1" dirty="0">
                <a:effectLst>
                  <a:outerShdw blurRad="38100" dist="38100" dir="2700000" algn="tl">
                    <a:srgbClr val="000000"/>
                  </a:outerShdw>
                </a:effectLst>
              </a:rPr>
              <a:t>active</a:t>
            </a:r>
            <a:r>
              <a:rPr lang="en-US" dirty="0">
                <a:effectLst>
                  <a:outerShdw blurRad="38100" dist="38100" dir="2700000" algn="tl">
                    <a:srgbClr val="000000"/>
                  </a:outerShdw>
                </a:effectLst>
              </a:rPr>
              <a:t> and </a:t>
            </a:r>
            <a:r>
              <a:rPr lang="en-US" b="1" i="1" dirty="0">
                <a:effectLst>
                  <a:outerShdw blurRad="38100" dist="38100" dir="2700000" algn="tl">
                    <a:srgbClr val="000000"/>
                  </a:outerShdw>
                </a:effectLst>
              </a:rPr>
              <a:t>voluntary</a:t>
            </a:r>
            <a:r>
              <a:rPr lang="en-US" dirty="0">
                <a:effectLst>
                  <a:outerShdw blurRad="38100" dist="38100" dir="2700000" algn="tl">
                    <a:srgbClr val="000000"/>
                  </a:outerShdw>
                </a:effectLst>
              </a:rPr>
              <a:t> acceptance, rather than a mere </a:t>
            </a:r>
            <a:r>
              <a:rPr lang="en-US" b="1" i="1" dirty="0">
                <a:effectLst>
                  <a:outerShdw blurRad="38100" dist="38100" dir="2700000" algn="tl">
                    <a:srgbClr val="000000"/>
                  </a:outerShdw>
                </a:effectLst>
              </a:rPr>
              <a:t>resignation</a:t>
            </a:r>
            <a:r>
              <a:rPr lang="en-US" dirty="0">
                <a:effectLst>
                  <a:outerShdw blurRad="38100" dist="38100" dir="2700000" algn="tl">
                    <a:srgbClr val="000000"/>
                  </a:outerShdw>
                </a:effectLst>
              </a:rPr>
              <a:t> to his fate. </a:t>
            </a:r>
          </a:p>
          <a:p>
            <a:r>
              <a:rPr lang="en-US" dirty="0">
                <a:effectLst>
                  <a:outerShdw blurRad="38100" dist="38100" dir="2700000" algn="tl">
                    <a:srgbClr val="000000"/>
                  </a:outerShdw>
                </a:effectLst>
              </a:rPr>
              <a:t>The servant is in control of the situation as he </a:t>
            </a:r>
            <a:r>
              <a:rPr lang="en-US" b="1" i="1" dirty="0">
                <a:effectLst>
                  <a:outerShdw blurRad="38100" dist="38100" dir="2700000" algn="tl">
                    <a:srgbClr val="000000"/>
                  </a:outerShdw>
                </a:effectLst>
              </a:rPr>
              <a:t>consciously</a:t>
            </a:r>
            <a:r>
              <a:rPr lang="en-US" dirty="0">
                <a:effectLst>
                  <a:outerShdw blurRad="38100" dist="38100" dir="2700000" algn="tl">
                    <a:srgbClr val="000000"/>
                  </a:outerShdw>
                </a:effectLst>
              </a:rPr>
              <a:t> and </a:t>
            </a:r>
            <a:r>
              <a:rPr lang="en-US" b="1" i="1" dirty="0">
                <a:effectLst>
                  <a:outerShdw blurRad="38100" dist="38100" dir="2700000" algn="tl">
                    <a:srgbClr val="000000"/>
                  </a:outerShdw>
                </a:effectLst>
              </a:rPr>
              <a:t>willingly</a:t>
            </a:r>
            <a:r>
              <a:rPr lang="en-US" dirty="0">
                <a:effectLst>
                  <a:outerShdw blurRad="38100" dist="38100" dir="2700000" algn="tl">
                    <a:srgbClr val="000000"/>
                  </a:outerShdw>
                </a:effectLst>
              </a:rPr>
              <a:t> pays the price demanded of him.</a:t>
            </a:r>
          </a:p>
          <a:p>
            <a:r>
              <a:rPr lang="en-US" dirty="0">
                <a:effectLst>
                  <a:outerShdw blurRad="38100" dist="38100" dir="2700000" algn="tl">
                    <a:srgbClr val="000000"/>
                  </a:outerShdw>
                </a:effectLst>
              </a:rPr>
              <a:t>We see this illustrated in what Jesus says about himself in the Gospel of John concerning his impending death:</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lay down my life, so that I may take it back again. No one takes it away from me, but I lay it down of my own free will. I have the authority to lay it down, and I have the authority to take it back again.  </a:t>
            </a:r>
            <a:r>
              <a:rPr lang="en-US" dirty="0">
                <a:effectLst>
                  <a:outerShdw blurRad="38100" dist="38100" dir="2700000" algn="tl">
                    <a:srgbClr val="000000"/>
                  </a:outerShdw>
                </a:effectLst>
              </a:rPr>
              <a:t>(John 10:17-18)</a:t>
            </a:r>
          </a:p>
        </p:txBody>
      </p:sp>
      <p:sp>
        <p:nvSpPr>
          <p:cNvPr id="2" name="TextBox 1">
            <a:extLst>
              <a:ext uri="{FF2B5EF4-FFF2-40B4-BE49-F238E27FC236}">
                <a16:creationId xmlns:a16="http://schemas.microsoft.com/office/drawing/2014/main" id="{D38F56F6-6E89-4E64-5646-04012A4A5624}"/>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279.</a:t>
            </a:r>
          </a:p>
        </p:txBody>
      </p:sp>
    </p:spTree>
    <p:extLst>
      <p:ext uri="{BB962C8B-B14F-4D97-AF65-F5344CB8AC3E}">
        <p14:creationId xmlns:p14="http://schemas.microsoft.com/office/powerpoint/2010/main" val="1000285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750B9-976A-3A77-B121-812F72F9DBFB}"/>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A12D0CC3-2CA1-C89E-8CD3-A487140610E0}"/>
              </a:ext>
            </a:extLst>
          </p:cNvPr>
          <p:cNvSpPr txBox="1">
            <a:spLocks/>
          </p:cNvSpPr>
          <p:nvPr/>
        </p:nvSpPr>
        <p:spPr>
          <a:xfrm>
            <a:off x="0" y="4"/>
            <a:ext cx="9144000" cy="90608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50:6</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offered my back to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those who attacked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my jaws to those who tore out my beard; I did not hide my face from insults and spitting.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97558D9C-4B1F-4A0E-E0DF-2B61DF653599}"/>
              </a:ext>
            </a:extLst>
          </p:cNvPr>
          <p:cNvSpPr>
            <a:spLocks noGrp="1"/>
          </p:cNvSpPr>
          <p:nvPr>
            <p:ph idx="1"/>
          </p:nvPr>
        </p:nvSpPr>
        <p:spPr>
          <a:xfrm>
            <a:off x="165100" y="1151314"/>
            <a:ext cx="8695268" cy="5448992"/>
          </a:xfrm>
        </p:spPr>
        <p:txBody>
          <a:bodyPr>
            <a:normAutofit fontScale="85000" lnSpcReduction="20000"/>
          </a:bodyPr>
          <a:lstStyle/>
          <a:p>
            <a:r>
              <a:rPr lang="en-US" sz="3600" dirty="0">
                <a:effectLst>
                  <a:outerShdw blurRad="38100" dist="38100" dir="2700000" algn="tl">
                    <a:srgbClr val="000000"/>
                  </a:outerShdw>
                </a:effectLst>
              </a:rPr>
              <a:t>“</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those who attacked</a:t>
            </a:r>
            <a:r>
              <a:rPr lang="en-US" sz="3600" dirty="0">
                <a:effectLst>
                  <a:outerShdw blurRad="38100" dist="38100" dir="2700000" algn="tl">
                    <a:srgbClr val="000000"/>
                  </a:outerShdw>
                </a:effectLst>
              </a:rPr>
              <a:t>” in this context is a reference to those who administer public floggings (cf. Deut. 25:2; Jer. 20:2; 37:15). </a:t>
            </a:r>
          </a:p>
          <a:p>
            <a:r>
              <a:rPr lang="en-US" sz="3600" dirty="0">
                <a:effectLst>
                  <a:outerShdw blurRad="38100" dist="38100" dir="2700000" algn="tl">
                    <a:srgbClr val="000000"/>
                  </a:outerShdw>
                </a:effectLst>
              </a:rPr>
              <a:t>And so we see in John 19:1 –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Then Pilate took Jesus and had him </a:t>
            </a:r>
            <a:r>
              <a:rPr lang="en-US" sz="3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flogged severely</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sz="3600" dirty="0">
                <a:effectLst>
                  <a:outerShdw blurRad="38100" dist="38100" dir="2700000" algn="tl">
                    <a:srgbClr val="000000"/>
                  </a:outerShdw>
                </a:effectLst>
              </a:rPr>
              <a:t>”</a:t>
            </a:r>
          </a:p>
          <a:p>
            <a:r>
              <a:rPr lang="en-US" sz="3600" dirty="0">
                <a:effectLst>
                  <a:outerShdw blurRad="38100" dist="38100" dir="2700000" algn="tl">
                    <a:srgbClr val="000000"/>
                  </a:outerShdw>
                </a:effectLst>
              </a:rPr>
              <a:t>“</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those who tore out my beard</a:t>
            </a:r>
            <a:r>
              <a:rPr lang="en-US" sz="3600" dirty="0">
                <a:effectLst>
                  <a:outerShdw blurRad="38100" dist="38100" dir="2700000" algn="tl">
                    <a:srgbClr val="000000"/>
                  </a:outerShdw>
                </a:effectLst>
              </a:rPr>
              <a:t>” was an expression of extreme contempt, designed to humiliate as well as cause pain. For some other OT examples see:</a:t>
            </a:r>
          </a:p>
          <a:p>
            <a:pPr lvl="1"/>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So Hanun seized David's servants and </a:t>
            </a:r>
            <a:r>
              <a:rPr lang="en-US" sz="32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shaved off half of each one's beard</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cut the lower part of their robes off so that their buttocks were exposed, and then sent them away. </a:t>
            </a:r>
            <a:r>
              <a:rPr lang="en-US" dirty="0"/>
              <a:t>(2 Sam 10:4)</a:t>
            </a:r>
          </a:p>
          <a:p>
            <a:pPr lvl="1"/>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[Nehemiah] called down a curse on [those whose children were intermingling with the pagan people around them], and I struck some of the men and </a:t>
            </a:r>
            <a:r>
              <a:rPr lang="en-US" sz="32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pulled out their hair</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t>(Neh 13:25)</a:t>
            </a:r>
          </a:p>
          <a:p>
            <a:endParaRPr lang="en-US" sz="3600"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A696B2D1-7DCC-9B86-0D2E-699DAE953BB7}"/>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279.</a:t>
            </a:r>
          </a:p>
        </p:txBody>
      </p:sp>
    </p:spTree>
    <p:extLst>
      <p:ext uri="{BB962C8B-B14F-4D97-AF65-F5344CB8AC3E}">
        <p14:creationId xmlns:p14="http://schemas.microsoft.com/office/powerpoint/2010/main" val="20597731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F0C64-FB58-8F44-8956-4006FE0E0521}"/>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3D973812-00E8-5763-8A28-57E984FEB521}"/>
              </a:ext>
            </a:extLst>
          </p:cNvPr>
          <p:cNvSpPr txBox="1">
            <a:spLocks/>
          </p:cNvSpPr>
          <p:nvPr/>
        </p:nvSpPr>
        <p:spPr>
          <a:xfrm>
            <a:off x="0" y="4"/>
            <a:ext cx="9144000" cy="90608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50:6</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offered my back to those who attacked, my jaws to those who tore out my beard; I did not hide my face from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insults and spitting</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B0EE1069-BB8A-FD47-C48B-B10FCCB0F029}"/>
              </a:ext>
            </a:extLst>
          </p:cNvPr>
          <p:cNvSpPr>
            <a:spLocks noGrp="1"/>
          </p:cNvSpPr>
          <p:nvPr>
            <p:ph idx="1"/>
          </p:nvPr>
        </p:nvSpPr>
        <p:spPr>
          <a:xfrm>
            <a:off x="165100" y="1151314"/>
            <a:ext cx="8695268" cy="5448992"/>
          </a:xfrm>
        </p:spPr>
        <p:txBody>
          <a:bodyPr>
            <a:normAutofit fontScale="92500" lnSpcReduction="10000"/>
          </a:bodyPr>
          <a:lstStyle/>
          <a:p>
            <a:r>
              <a:rPr lang="en-US" dirty="0">
                <a:effectLst>
                  <a:outerShdw blurRad="38100" dist="38100" dir="2700000" algn="tl">
                    <a:srgbClr val="000000"/>
                  </a:outerShdw>
                </a:effectLst>
              </a:rPr>
              <a:t>Along with the scornful words of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insults and spitting</a:t>
            </a:r>
            <a:r>
              <a:rPr lang="en-US" dirty="0">
                <a:effectLst>
                  <a:outerShdw blurRad="38100" dist="38100" dir="2700000" algn="tl">
                    <a:srgbClr val="000000"/>
                  </a:outerShdw>
                </a:effectLst>
              </a:rPr>
              <a:t>” (another mocking gesture; cf. Deut 25:9; Job 30:10) we see the </a:t>
            </a:r>
            <a:r>
              <a:rPr lang="en-US" b="1" i="1" dirty="0">
                <a:effectLst>
                  <a:outerShdw blurRad="38100" dist="38100" dir="2700000" algn="tl">
                    <a:srgbClr val="000000"/>
                  </a:outerShdw>
                </a:effectLst>
              </a:rPr>
              <a:t>fulfilment</a:t>
            </a:r>
            <a:r>
              <a:rPr lang="en-US" dirty="0">
                <a:effectLst>
                  <a:outerShdw blurRad="38100" dist="38100" dir="2700000" algn="tl">
                    <a:srgbClr val="000000"/>
                  </a:outerShdw>
                </a:effectLst>
              </a:rPr>
              <a:t> of these predictions in the Gospel of Matthew:</a:t>
            </a:r>
          </a:p>
          <a:p>
            <a:pPr lvl="1"/>
            <a:r>
              <a:rPr lang="en-US" sz="27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Then they </a:t>
            </a:r>
            <a:r>
              <a:rPr lang="en-US" sz="27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spat in his face </a:t>
            </a:r>
            <a:r>
              <a:rPr lang="en-US" sz="27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struck him with their fists. And some slapped him</a:t>
            </a:r>
            <a:r>
              <a:rPr lang="en-US" dirty="0">
                <a:effectLst>
                  <a:outerShdw blurRad="38100" dist="38100" dir="2700000" algn="tl">
                    <a:srgbClr val="000000"/>
                  </a:outerShdw>
                </a:effectLst>
              </a:rPr>
              <a:t>, (Mat 26:67) </a:t>
            </a:r>
          </a:p>
          <a:p>
            <a:pPr lvl="1"/>
            <a:r>
              <a:rPr lang="en-US" sz="27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a:t>
            </a:r>
            <a:r>
              <a:rPr lang="en-US" sz="27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spat on him </a:t>
            </a:r>
            <a:r>
              <a:rPr lang="en-US" sz="27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took the staff and struck him repeatedly on the head</a:t>
            </a:r>
            <a:r>
              <a:rPr lang="en-US" dirty="0">
                <a:effectLst>
                  <a:outerShdw blurRad="38100" dist="38100" dir="2700000" algn="tl">
                    <a:srgbClr val="000000"/>
                  </a:outerShdw>
                </a:effectLst>
              </a:rPr>
              <a:t>. (Mat 27:30)</a:t>
            </a:r>
          </a:p>
          <a:p>
            <a:r>
              <a:rPr lang="en-US" dirty="0">
                <a:effectLst>
                  <a:outerShdw blurRad="38100" dist="38100" dir="2700000" algn="tl">
                    <a:srgbClr val="000000"/>
                  </a:outerShdw>
                </a:effectLst>
              </a:rPr>
              <a:t>Such actions in the culture of the East would usually have required immediate retaliation to restore an individual’s dignity and honor. </a:t>
            </a:r>
          </a:p>
          <a:p>
            <a:r>
              <a:rPr lang="en-US" dirty="0">
                <a:effectLst>
                  <a:outerShdw blurRad="38100" dist="38100" dir="2700000" algn="tl">
                    <a:srgbClr val="000000"/>
                  </a:outerShdw>
                </a:effectLst>
              </a:rPr>
              <a:t>Nevertheless the Servant records that he did not respond in this way.</a:t>
            </a:r>
          </a:p>
        </p:txBody>
      </p:sp>
      <p:sp>
        <p:nvSpPr>
          <p:cNvPr id="2" name="TextBox 1">
            <a:extLst>
              <a:ext uri="{FF2B5EF4-FFF2-40B4-BE49-F238E27FC236}">
                <a16:creationId xmlns:a16="http://schemas.microsoft.com/office/drawing/2014/main" id="{A872B343-4205-1B3D-166F-5F852BB8CBEE}"/>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279.</a:t>
            </a:r>
          </a:p>
        </p:txBody>
      </p:sp>
    </p:spTree>
    <p:extLst>
      <p:ext uri="{BB962C8B-B14F-4D97-AF65-F5344CB8AC3E}">
        <p14:creationId xmlns:p14="http://schemas.microsoft.com/office/powerpoint/2010/main" val="18250745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E9A8C-3AF3-7A16-0BE0-2B6774512251}"/>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271497C5-E370-E2FD-6009-1C5C86F84586}"/>
              </a:ext>
            </a:extLst>
          </p:cNvPr>
          <p:cNvSpPr txBox="1">
            <a:spLocks/>
          </p:cNvSpPr>
          <p:nvPr/>
        </p:nvSpPr>
        <p:spPr>
          <a:xfrm>
            <a:off x="0" y="4"/>
            <a:ext cx="9144000" cy="90608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50:6</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offered my back to those who attacked, my jaws to those who tore out my beard; I did not hide my face from insults and spitting.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760C3A3A-9ABF-7E9D-4477-55C74D23AAED}"/>
              </a:ext>
            </a:extLst>
          </p:cNvPr>
          <p:cNvSpPr>
            <a:spLocks noGrp="1"/>
          </p:cNvSpPr>
          <p:nvPr>
            <p:ph idx="1"/>
          </p:nvPr>
        </p:nvSpPr>
        <p:spPr>
          <a:xfrm>
            <a:off x="165100" y="1151314"/>
            <a:ext cx="8695268" cy="5448992"/>
          </a:xfrm>
        </p:spPr>
        <p:txBody>
          <a:bodyPr>
            <a:normAutofit lnSpcReduction="10000"/>
          </a:bodyPr>
          <a:lstStyle/>
          <a:p>
            <a:r>
              <a:rPr lang="en-US" dirty="0">
                <a:effectLst>
                  <a:outerShdw blurRad="38100" dist="38100" dir="2700000" algn="tl">
                    <a:srgbClr val="000000"/>
                  </a:outerShdw>
                </a:effectLst>
              </a:rPr>
              <a:t>While these words are fulfilled in the final suffering of Christ at his crucifixion, it would be improper to </a:t>
            </a:r>
            <a:r>
              <a:rPr lang="en-US" b="1" i="1" dirty="0">
                <a:effectLst>
                  <a:outerShdw blurRad="38100" dist="38100" dir="2700000" algn="tl">
                    <a:srgbClr val="000000"/>
                  </a:outerShdw>
                </a:effectLst>
              </a:rPr>
              <a:t>confine</a:t>
            </a:r>
            <a:r>
              <a:rPr lang="en-US" dirty="0">
                <a:effectLst>
                  <a:outerShdw blurRad="38100" dist="38100" dir="2700000" algn="tl">
                    <a:srgbClr val="000000"/>
                  </a:outerShdw>
                </a:effectLst>
              </a:rPr>
              <a:t> them to that. </a:t>
            </a:r>
          </a:p>
          <a:p>
            <a:r>
              <a:rPr lang="en-US" dirty="0">
                <a:effectLst>
                  <a:outerShdw blurRad="38100" dist="38100" dir="2700000" algn="tl">
                    <a:srgbClr val="000000"/>
                  </a:outerShdw>
                </a:effectLst>
              </a:rPr>
              <a:t>At this point in the book Isaiah has not yet foreseen the death that the Servant would undergo. </a:t>
            </a:r>
          </a:p>
          <a:p>
            <a:r>
              <a:rPr lang="en-US" dirty="0">
                <a:effectLst>
                  <a:outerShdw blurRad="38100" dist="38100" dir="2700000" algn="tl">
                    <a:srgbClr val="000000"/>
                  </a:outerShdw>
                </a:effectLst>
              </a:rPr>
              <a:t>The Servant is providing this summary of his experience at some point close to, but still before, the climax which will be described in chapter 53. </a:t>
            </a:r>
          </a:p>
          <a:p>
            <a:r>
              <a:rPr lang="en-US" dirty="0">
                <a:effectLst>
                  <a:outerShdw blurRad="38100" dist="38100" dir="2700000" algn="tl">
                    <a:srgbClr val="000000"/>
                  </a:outerShdw>
                </a:effectLst>
              </a:rPr>
              <a:t>His attitude was the same throughout his ministry, and culminated in his willing acceptance of all that was involved in the cross.</a:t>
            </a:r>
          </a:p>
        </p:txBody>
      </p:sp>
      <p:sp>
        <p:nvSpPr>
          <p:cNvPr id="2" name="TextBox 1">
            <a:extLst>
              <a:ext uri="{FF2B5EF4-FFF2-40B4-BE49-F238E27FC236}">
                <a16:creationId xmlns:a16="http://schemas.microsoft.com/office/drawing/2014/main" id="{3DEFEE00-59BB-0DC1-2D9B-0DF0509D9713}"/>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279.</a:t>
            </a:r>
          </a:p>
        </p:txBody>
      </p:sp>
    </p:spTree>
    <p:extLst>
      <p:ext uri="{BB962C8B-B14F-4D97-AF65-F5344CB8AC3E}">
        <p14:creationId xmlns:p14="http://schemas.microsoft.com/office/powerpoint/2010/main" val="27760490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1738F-45F8-AE2A-6557-70FDDBCBBB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CF86F6-10E8-D402-9910-25826EAB4C22}"/>
              </a:ext>
            </a:extLst>
          </p:cNvPr>
          <p:cNvSpPr>
            <a:spLocks noGrp="1"/>
          </p:cNvSpPr>
          <p:nvPr>
            <p:ph type="title"/>
          </p:nvPr>
        </p:nvSpPr>
        <p:spPr>
          <a:xfrm>
            <a:off x="0" y="-2"/>
            <a:ext cx="9144000" cy="1184566"/>
          </a:xfrm>
        </p:spPr>
        <p:txBody>
          <a:bodyPr>
            <a:noAutofit/>
          </a:bodyPr>
          <a:lstStyle/>
          <a:p>
            <a:pPr marL="458788" indent="-458788"/>
            <a:r>
              <a:rPr lang="en-US" sz="4000" b="1" dirty="0">
                <a:effectLst>
                  <a:outerShdw blurRad="38100" dist="38100" dir="2700000" algn="tl">
                    <a:srgbClr val="000000"/>
                  </a:outerShdw>
                </a:effectLst>
              </a:rPr>
              <a:t>The LORD’s Assistance (50:</a:t>
            </a:r>
            <a:r>
              <a:rPr lang="en-US" sz="4000" dirty="0">
                <a:effectLst>
                  <a:outerShdw blurRad="38100" dist="38100" dir="2700000" algn="tl">
                    <a:srgbClr val="000000"/>
                  </a:outerShdw>
                </a:effectLst>
              </a:rPr>
              <a:t>7-8</a:t>
            </a:r>
            <a:r>
              <a:rPr lang="en-US" sz="4000" b="1" dirty="0">
                <a:effectLst>
                  <a:outerShdw blurRad="38100" dist="38100" dir="2700000" algn="tl">
                    <a:srgbClr val="000000"/>
                  </a:outerShdw>
                </a:effectLst>
              </a:rPr>
              <a:t>)</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0B05F4F5-950D-96B7-F567-D4C08FB1D967}"/>
              </a:ext>
            </a:extLst>
          </p:cNvPr>
          <p:cNvSpPr>
            <a:spLocks noGrp="1"/>
          </p:cNvSpPr>
          <p:nvPr>
            <p:ph idx="1"/>
          </p:nvPr>
        </p:nvSpPr>
        <p:spPr>
          <a:xfrm>
            <a:off x="386543" y="1629295"/>
            <a:ext cx="8441574" cy="5195455"/>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50:7</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But the Sovereign LORD helps me, so I am not humiliated. For that reason I am steadfastly resolved; I know I will not be put to shame.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8</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one who vindicates me is close by. Who dares to argue with me? Let us confront each other! Who is my accuser? Let him challenge me! </a:t>
            </a:r>
          </a:p>
        </p:txBody>
      </p:sp>
    </p:spTree>
    <p:extLst>
      <p:ext uri="{BB962C8B-B14F-4D97-AF65-F5344CB8AC3E}">
        <p14:creationId xmlns:p14="http://schemas.microsoft.com/office/powerpoint/2010/main" val="23757073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5039C-7F60-EB2C-6AF0-839ADFACE446}"/>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D65C2DF7-8792-A5CF-E198-6668180F1990}"/>
              </a:ext>
            </a:extLst>
          </p:cNvPr>
          <p:cNvSpPr txBox="1">
            <a:spLocks/>
          </p:cNvSpPr>
          <p:nvPr/>
        </p:nvSpPr>
        <p:spPr>
          <a:xfrm>
            <a:off x="0" y="4"/>
            <a:ext cx="9144000" cy="90608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50:7</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But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Sovereign LORD helps 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so I am not humiliated. For that reason I am steadfastly resolved; I know I will not be put to shame.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0DBED003-0239-235B-5D7D-B8BF3A8C4B3C}"/>
              </a:ext>
            </a:extLst>
          </p:cNvPr>
          <p:cNvSpPr>
            <a:spLocks noGrp="1"/>
          </p:cNvSpPr>
          <p:nvPr>
            <p:ph idx="1"/>
          </p:nvPr>
        </p:nvSpPr>
        <p:spPr>
          <a:xfrm>
            <a:off x="165100" y="1080654"/>
            <a:ext cx="8695268" cy="5408014"/>
          </a:xfrm>
        </p:spPr>
        <p:txBody>
          <a:bodyPr>
            <a:normAutofit lnSpcReduction="10000"/>
          </a:bodyPr>
          <a:lstStyle/>
          <a:p>
            <a:r>
              <a:rPr lang="en-US" sz="3600" dirty="0">
                <a:effectLst>
                  <a:outerShdw blurRad="38100" dist="38100" dir="2700000" algn="tl">
                    <a:srgbClr val="000000"/>
                  </a:outerShdw>
                </a:effectLst>
              </a:rPr>
              <a:t>There is something </a:t>
            </a:r>
            <a:r>
              <a:rPr lang="en-US" sz="3600" b="1" i="1" dirty="0">
                <a:effectLst>
                  <a:outerShdw blurRad="38100" dist="38100" dir="2700000" algn="tl">
                    <a:srgbClr val="000000"/>
                  </a:outerShdw>
                </a:effectLst>
              </a:rPr>
              <a:t>triumphant</a:t>
            </a:r>
            <a:r>
              <a:rPr lang="en-US" sz="3600" dirty="0">
                <a:effectLst>
                  <a:outerShdw blurRad="38100" dist="38100" dir="2700000" algn="tl">
                    <a:srgbClr val="000000"/>
                  </a:outerShdw>
                </a:effectLst>
              </a:rPr>
              <a:t> about the tone of this portion of our text. </a:t>
            </a:r>
          </a:p>
          <a:p>
            <a:r>
              <a:rPr lang="en-US" sz="3600" dirty="0">
                <a:effectLst>
                  <a:outerShdw blurRad="38100" dist="38100" dir="2700000" algn="tl">
                    <a:srgbClr val="000000"/>
                  </a:outerShdw>
                </a:effectLst>
              </a:rPr>
              <a:t>The suffering involved may be very heavy, but the victory will be all the more glorious. </a:t>
            </a:r>
          </a:p>
          <a:p>
            <a:r>
              <a:rPr lang="en-US" sz="3600" dirty="0">
                <a:effectLst>
                  <a:outerShdw blurRad="38100" dist="38100" dir="2700000" algn="tl">
                    <a:srgbClr val="000000"/>
                  </a:outerShdw>
                </a:effectLst>
              </a:rPr>
              <a:t>The passage soars on the same level as Rom 8:33, a passage that echoes the thought found here:</a:t>
            </a:r>
          </a:p>
          <a:p>
            <a:pPr lvl="1"/>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Who</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will bring any charge against God’s elect? It is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God</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justifies. </a:t>
            </a:r>
          </a:p>
          <a:p>
            <a:r>
              <a:rPr lang="en-US" sz="3600" dirty="0">
                <a:effectLst>
                  <a:outerShdw blurRad="38100" dist="38100" dir="2700000" algn="tl">
                    <a:srgbClr val="000000"/>
                  </a:outerShdw>
                </a:effectLst>
              </a:rPr>
              <a:t>The certainty of divine help makes all the difference: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Sovereign LORD helps me.</a:t>
            </a:r>
            <a:r>
              <a:rPr lang="en-US" sz="3600" dirty="0">
                <a:effectLst>
                  <a:outerShdw blurRad="38100" dist="38100" dir="2700000" algn="tl">
                    <a:srgbClr val="000000"/>
                  </a:outerShdw>
                </a:effectLst>
              </a:rPr>
              <a:t>” </a:t>
            </a:r>
          </a:p>
        </p:txBody>
      </p:sp>
      <p:sp>
        <p:nvSpPr>
          <p:cNvPr id="2" name="TextBox 1">
            <a:extLst>
              <a:ext uri="{FF2B5EF4-FFF2-40B4-BE49-F238E27FC236}">
                <a16:creationId xmlns:a16="http://schemas.microsoft.com/office/drawing/2014/main" id="{88D93794-6154-C128-F804-7C60A425C127}"/>
              </a:ext>
            </a:extLst>
          </p:cNvPr>
          <p:cNvSpPr txBox="1"/>
          <p:nvPr/>
        </p:nvSpPr>
        <p:spPr>
          <a:xfrm>
            <a:off x="-3" y="6488668"/>
            <a:ext cx="9144000" cy="369332"/>
          </a:xfrm>
          <a:prstGeom prst="rect">
            <a:avLst/>
          </a:prstGeom>
          <a:noFill/>
        </p:spPr>
        <p:txBody>
          <a:bodyPr wrap="square" rtlCol="0">
            <a:spAutoFit/>
          </a:bodyPr>
          <a:lstStyle/>
          <a:p>
            <a:pPr lvl="0">
              <a:defRPr/>
            </a:pPr>
            <a:r>
              <a:rPr lang="en-US" sz="1800" dirty="0">
                <a:solidFill>
                  <a:prstClr val="white"/>
                </a:solidFill>
                <a:effectLst>
                  <a:outerShdw blurRad="38100" dist="38100" dir="2700000" algn="tl">
                    <a:srgbClr val="000000"/>
                  </a:outerShdw>
                </a:effectLst>
              </a:rPr>
              <a:t>Leupold,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 C.</a:t>
            </a:r>
            <a:r>
              <a:rPr lang="en-US" sz="1800" dirty="0">
                <a:solidFill>
                  <a:prstClr val="white"/>
                </a:solidFill>
                <a:effectLst>
                  <a:outerShdw blurRad="38100" dist="38100" dir="2700000" algn="tl">
                    <a:srgbClr val="000000"/>
                  </a:outerShdw>
                </a:effectLst>
              </a:rPr>
              <a:t>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Isaiah, Volume </a:t>
            </a:r>
            <a:r>
              <a:rPr lang="en-US" sz="1800" dirty="0">
                <a:solidFill>
                  <a:prstClr val="white"/>
                </a:solidFill>
                <a:effectLst>
                  <a:outerShdw blurRad="38100" dist="38100" dir="2700000" algn="tl">
                    <a:srgbClr val="000000"/>
                  </a:outerShdw>
                </a:effectLst>
              </a:rPr>
              <a:t>2 (p. 195)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5315209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9D49C-E8AA-3C4F-F142-D8AF20E39DE0}"/>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C75555C1-01B7-D963-F4EF-EDC67B46CECF}"/>
              </a:ext>
            </a:extLst>
          </p:cNvPr>
          <p:cNvSpPr txBox="1">
            <a:spLocks/>
          </p:cNvSpPr>
          <p:nvPr/>
        </p:nvSpPr>
        <p:spPr>
          <a:xfrm>
            <a:off x="0" y="4"/>
            <a:ext cx="9144000" cy="90608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50:7</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But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Sovereign LORD helps 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so I am not humiliated. For that reason I am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steadfastly resolved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know I will not be put to shame.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43060EB5-2282-DF71-77A6-DF9825277C30}"/>
              </a:ext>
            </a:extLst>
          </p:cNvPr>
          <p:cNvSpPr>
            <a:spLocks noGrp="1"/>
          </p:cNvSpPr>
          <p:nvPr>
            <p:ph idx="1"/>
          </p:nvPr>
        </p:nvSpPr>
        <p:spPr>
          <a:xfrm>
            <a:off x="165100" y="1151314"/>
            <a:ext cx="8695268" cy="5448992"/>
          </a:xfrm>
        </p:spPr>
        <p:txBody>
          <a:bodyPr>
            <a:normAutofit fontScale="92500" lnSpcReduction="20000"/>
          </a:bodyPr>
          <a:lstStyle/>
          <a:p>
            <a:r>
              <a:rPr lang="en-US" dirty="0">
                <a:effectLst>
                  <a:outerShdw blurRad="38100" dist="38100" dir="2700000" algn="tl">
                    <a:srgbClr val="000000"/>
                  </a:outerShdw>
                </a:effectLst>
              </a:rPr>
              <a:t>If the preceding section laid emphasis on the </a:t>
            </a:r>
            <a:r>
              <a:rPr lang="en-US" b="1" i="1" dirty="0">
                <a:effectLst>
                  <a:outerShdw blurRad="38100" dist="38100" dir="2700000" algn="tl">
                    <a:srgbClr val="000000"/>
                  </a:outerShdw>
                </a:effectLst>
              </a:rPr>
              <a:t>trust in adversity</a:t>
            </a:r>
            <a:r>
              <a:rPr lang="en-US" dirty="0">
                <a:effectLst>
                  <a:outerShdw blurRad="38100" dist="38100" dir="2700000" algn="tl">
                    <a:srgbClr val="000000"/>
                  </a:outerShdw>
                </a:effectLst>
              </a:rPr>
              <a:t> that the Servant maintained, this section seems to make a point of the </a:t>
            </a:r>
            <a:r>
              <a:rPr lang="en-US" b="1" i="1" dirty="0">
                <a:effectLst>
                  <a:outerShdw blurRad="38100" dist="38100" dir="2700000" algn="tl">
                    <a:srgbClr val="000000"/>
                  </a:outerShdw>
                </a:effectLst>
              </a:rPr>
              <a:t>steadfastness</a:t>
            </a:r>
            <a:r>
              <a:rPr lang="en-US" dirty="0">
                <a:effectLst>
                  <a:outerShdw blurRad="38100" dist="38100" dir="2700000" algn="tl">
                    <a:srgbClr val="000000"/>
                  </a:outerShdw>
                </a:effectLst>
              </a:rPr>
              <a:t> that he displays. </a:t>
            </a:r>
          </a:p>
          <a:p>
            <a:r>
              <a:rPr lang="en-US" dirty="0">
                <a:effectLst>
                  <a:outerShdw blurRad="38100" dist="38100" dir="2700000" algn="tl">
                    <a:srgbClr val="000000"/>
                  </a:outerShdw>
                </a:effectLst>
              </a:rPr>
              <a:t>The most important idea is stated first –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Sovereign LORD helps me</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In the past the servant has not been disappointed when he fell back upon the Lord. </a:t>
            </a:r>
          </a:p>
          <a:p>
            <a:r>
              <a:rPr lang="en-US" dirty="0">
                <a:effectLst>
                  <a:outerShdw blurRad="38100" dist="38100" dir="2700000" algn="tl">
                    <a:srgbClr val="000000"/>
                  </a:outerShdw>
                </a:effectLst>
              </a:rPr>
              <a:t>That certainty of help has made such an impression on him that he is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steadfastly resolved</a:t>
            </a:r>
            <a:r>
              <a:rPr lang="en-US" dirty="0">
                <a:effectLst>
                  <a:outerShdw blurRad="38100" dist="38100" dir="2700000" algn="tl">
                    <a:srgbClr val="000000"/>
                  </a:outerShdw>
                </a:effectLst>
              </a:rPr>
              <a:t>”, literally in the Hebrew he has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set [his] face as a flint</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And so we read in Luke 9:51: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When the days drew near for [Jesus] to be taken up, he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set his face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go to Jerusalem.</a:t>
            </a:r>
            <a:r>
              <a:rPr lang="en-US" dirty="0">
                <a:effectLst>
                  <a:outerShdw blurRad="38100" dist="38100" dir="2700000" algn="tl">
                    <a:srgbClr val="000000"/>
                  </a:outerShdw>
                </a:effectLst>
              </a:rPr>
              <a:t>” (ESV)</a:t>
            </a:r>
          </a:p>
        </p:txBody>
      </p:sp>
      <p:sp>
        <p:nvSpPr>
          <p:cNvPr id="2" name="TextBox 1">
            <a:extLst>
              <a:ext uri="{FF2B5EF4-FFF2-40B4-BE49-F238E27FC236}">
                <a16:creationId xmlns:a16="http://schemas.microsoft.com/office/drawing/2014/main" id="{ABD40249-D9A4-0AF6-9AEF-3997B28ED060}"/>
              </a:ext>
            </a:extLst>
          </p:cNvPr>
          <p:cNvSpPr txBox="1"/>
          <p:nvPr/>
        </p:nvSpPr>
        <p:spPr>
          <a:xfrm>
            <a:off x="-3" y="6488668"/>
            <a:ext cx="9144000" cy="369332"/>
          </a:xfrm>
          <a:prstGeom prst="rect">
            <a:avLst/>
          </a:prstGeom>
          <a:noFill/>
        </p:spPr>
        <p:txBody>
          <a:bodyPr wrap="square" rtlCol="0">
            <a:spAutoFit/>
          </a:bodyPr>
          <a:lstStyle/>
          <a:p>
            <a:pPr lvl="0">
              <a:defRPr/>
            </a:pPr>
            <a:r>
              <a:rPr lang="en-US" sz="1800" dirty="0">
                <a:solidFill>
                  <a:prstClr val="white"/>
                </a:solidFill>
                <a:effectLst>
                  <a:outerShdw blurRad="38100" dist="38100" dir="2700000" algn="tl">
                    <a:srgbClr val="000000"/>
                  </a:outerShdw>
                </a:effectLst>
              </a:rPr>
              <a:t>Leupold,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 C.</a:t>
            </a:r>
            <a:r>
              <a:rPr lang="en-US" sz="1800" dirty="0">
                <a:solidFill>
                  <a:prstClr val="white"/>
                </a:solidFill>
                <a:effectLst>
                  <a:outerShdw blurRad="38100" dist="38100" dir="2700000" algn="tl">
                    <a:srgbClr val="000000"/>
                  </a:outerShdw>
                </a:effectLst>
              </a:rPr>
              <a:t>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Isaiah, Volume </a:t>
            </a:r>
            <a:r>
              <a:rPr lang="en-US" sz="1800" dirty="0">
                <a:solidFill>
                  <a:prstClr val="white"/>
                </a:solidFill>
                <a:effectLst>
                  <a:outerShdw blurRad="38100" dist="38100" dir="2700000" algn="tl">
                    <a:srgbClr val="000000"/>
                  </a:outerShdw>
                </a:effectLst>
              </a:rPr>
              <a:t>2 (p. 195)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7137713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0A946-FE16-693A-0106-AD8DAC4C19D8}"/>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E955F0B5-EE61-3F13-7C7D-3F02EDB0B873}"/>
              </a:ext>
            </a:extLst>
          </p:cNvPr>
          <p:cNvSpPr txBox="1">
            <a:spLocks/>
          </p:cNvSpPr>
          <p:nvPr/>
        </p:nvSpPr>
        <p:spPr>
          <a:xfrm>
            <a:off x="0" y="4"/>
            <a:ext cx="9144000" cy="90608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50:7</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But the Sovereign LORD helps me, so I am not humiliated. For that reason I am steadfastly resolved; I know I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will not be put to shame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3723AF03-2D54-29C5-AB3F-ED47799E211D}"/>
              </a:ext>
            </a:extLst>
          </p:cNvPr>
          <p:cNvSpPr>
            <a:spLocks noGrp="1"/>
          </p:cNvSpPr>
          <p:nvPr>
            <p:ph idx="1"/>
          </p:nvPr>
        </p:nvSpPr>
        <p:spPr>
          <a:xfrm>
            <a:off x="165100" y="1151314"/>
            <a:ext cx="8695268" cy="5448992"/>
          </a:xfrm>
        </p:spPr>
        <p:txBody>
          <a:bodyPr>
            <a:normAutofit fontScale="92500" lnSpcReduction="20000"/>
          </a:bodyPr>
          <a:lstStyle/>
          <a:p>
            <a:r>
              <a:rPr lang="en-US" dirty="0">
                <a:effectLst>
                  <a:outerShdw blurRad="38100" dist="38100" dir="2700000" algn="tl">
                    <a:srgbClr val="000000"/>
                  </a:outerShdw>
                </a:effectLst>
              </a:rPr>
              <a:t>The servant will not give his adversaries the satisfaction of seeing him flinch when maltreated. </a:t>
            </a:r>
          </a:p>
          <a:p>
            <a:r>
              <a:rPr lang="en-US" dirty="0">
                <a:effectLst>
                  <a:outerShdw blurRad="38100" dist="38100" dir="2700000" algn="tl">
                    <a:srgbClr val="000000"/>
                  </a:outerShdw>
                </a:effectLst>
              </a:rPr>
              <a:t>He is certain that in the </a:t>
            </a:r>
            <a:r>
              <a:rPr lang="en-US" b="1" i="1" dirty="0">
                <a:effectLst>
                  <a:outerShdw blurRad="38100" dist="38100" dir="2700000" algn="tl">
                    <a:srgbClr val="000000"/>
                  </a:outerShdw>
                </a:effectLst>
              </a:rPr>
              <a:t>future</a:t>
            </a:r>
            <a:r>
              <a:rPr lang="en-US" dirty="0">
                <a:effectLst>
                  <a:outerShdw blurRad="38100" dist="38100" dir="2700000" algn="tl">
                    <a:srgbClr val="000000"/>
                  </a:outerShdw>
                </a:effectLst>
              </a:rPr>
              <a:t> 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will </a:t>
            </a:r>
            <a:r>
              <a:rPr lang="en-US" sz="32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not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be put to shame</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Another example of the kind of mindset exhibited by the servant here can seen in Ezek 3:7-9 where the LORD says to prophet Ezekiel –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whole house of Israel is hard-headed and hard-hearted.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have made your face adamant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match their faces, and your forehead hard to match their foreheads. I have made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your forehead harder than flint– like diamond</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Do not fear them or be terrified of the looks they give you, for they are a rebellious house</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But in no instance was this word fulfilled more marvelously than in the case of Christ.</a:t>
            </a:r>
          </a:p>
        </p:txBody>
      </p:sp>
      <p:sp>
        <p:nvSpPr>
          <p:cNvPr id="2" name="TextBox 1">
            <a:extLst>
              <a:ext uri="{FF2B5EF4-FFF2-40B4-BE49-F238E27FC236}">
                <a16:creationId xmlns:a16="http://schemas.microsoft.com/office/drawing/2014/main" id="{50299DDD-A6F3-831E-DF02-D97BFA1132EB}"/>
              </a:ext>
            </a:extLst>
          </p:cNvPr>
          <p:cNvSpPr txBox="1"/>
          <p:nvPr/>
        </p:nvSpPr>
        <p:spPr>
          <a:xfrm>
            <a:off x="-3" y="6488668"/>
            <a:ext cx="9144000" cy="369332"/>
          </a:xfrm>
          <a:prstGeom prst="rect">
            <a:avLst/>
          </a:prstGeom>
          <a:noFill/>
        </p:spPr>
        <p:txBody>
          <a:bodyPr wrap="square" rtlCol="0">
            <a:spAutoFit/>
          </a:bodyPr>
          <a:lstStyle/>
          <a:p>
            <a:pPr lvl="0">
              <a:defRPr/>
            </a:pPr>
            <a:r>
              <a:rPr lang="en-US" sz="1800" dirty="0">
                <a:solidFill>
                  <a:prstClr val="white"/>
                </a:solidFill>
                <a:effectLst>
                  <a:outerShdw blurRad="38100" dist="38100" dir="2700000" algn="tl">
                    <a:srgbClr val="000000"/>
                  </a:outerShdw>
                </a:effectLst>
              </a:rPr>
              <a:t>Leupold,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 C.</a:t>
            </a:r>
            <a:r>
              <a:rPr lang="en-US" sz="1800" dirty="0">
                <a:solidFill>
                  <a:prstClr val="white"/>
                </a:solidFill>
                <a:effectLst>
                  <a:outerShdw blurRad="38100" dist="38100" dir="2700000" algn="tl">
                    <a:srgbClr val="000000"/>
                  </a:outerShdw>
                </a:effectLst>
              </a:rPr>
              <a:t> –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Exposition of Isaiah, Volume </a:t>
            </a:r>
            <a:r>
              <a:rPr lang="en-US" sz="1800" dirty="0">
                <a:solidFill>
                  <a:prstClr val="white"/>
                </a:solidFill>
                <a:effectLst>
                  <a:outerShdw blurRad="38100" dist="38100" dir="2700000" algn="tl">
                    <a:srgbClr val="000000"/>
                  </a:outerShdw>
                </a:effectLst>
              </a:rPr>
              <a:t>2 (p. 195)</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8807821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9858E-8E4A-480E-1D20-09FBE4D36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178AC-C47D-DCFE-CCB5-275EC1D2E61B}"/>
              </a:ext>
            </a:extLst>
          </p:cNvPr>
          <p:cNvSpPr>
            <a:spLocks noGrp="1"/>
          </p:cNvSpPr>
          <p:nvPr>
            <p:ph type="title"/>
          </p:nvPr>
        </p:nvSpPr>
        <p:spPr>
          <a:xfrm>
            <a:off x="0" y="2"/>
            <a:ext cx="9144000" cy="1288471"/>
          </a:xfrm>
        </p:spPr>
        <p:txBody>
          <a:bodyPr>
            <a:noAutofit/>
          </a:bodyPr>
          <a:lstStyle/>
          <a:p>
            <a:r>
              <a:rPr lang="en-US" sz="4000" b="1" dirty="0">
                <a:effectLst>
                  <a:outerShdw blurRad="38100" dist="38100" dir="2700000" algn="tl">
                    <a:srgbClr val="000000"/>
                  </a:outerShdw>
                </a:effectLst>
              </a:rPr>
              <a:t>The Perseverance of the LORD’s Servant (50:</a:t>
            </a:r>
            <a:r>
              <a:rPr lang="en-US" sz="4000" dirty="0">
                <a:effectLst>
                  <a:outerShdw blurRad="38100" dist="38100" dir="2700000" algn="tl">
                    <a:srgbClr val="000000"/>
                  </a:outerShdw>
                </a:effectLst>
              </a:rPr>
              <a:t>4-9</a:t>
            </a:r>
            <a:r>
              <a:rPr lang="en-US" sz="4000" b="1" dirty="0">
                <a:effectLst>
                  <a:outerShdw blurRad="38100" dist="38100" dir="2700000" algn="tl">
                    <a:srgbClr val="000000"/>
                  </a:outerShdw>
                </a:effectLst>
              </a:rPr>
              <a:t>)</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2D384BA-12BA-E3EE-FB77-9AFD3D94BA29}"/>
              </a:ext>
            </a:extLst>
          </p:cNvPr>
          <p:cNvSpPr>
            <a:spLocks noGrp="1"/>
          </p:cNvSpPr>
          <p:nvPr>
            <p:ph idx="1"/>
          </p:nvPr>
        </p:nvSpPr>
        <p:spPr>
          <a:xfrm>
            <a:off x="120535" y="1338349"/>
            <a:ext cx="8965276" cy="5150316"/>
          </a:xfrm>
        </p:spPr>
        <p:txBody>
          <a:bodyPr>
            <a:normAutofit fontScale="85000" lnSpcReduction="20000"/>
          </a:bodyPr>
          <a:lstStyle/>
          <a:p>
            <a:r>
              <a:rPr lang="en-US" sz="4000" dirty="0">
                <a:effectLst>
                  <a:outerShdw blurRad="38100" dist="38100" dir="2700000" algn="tl">
                    <a:srgbClr val="000000"/>
                  </a:outerShdw>
                </a:effectLst>
              </a:rPr>
              <a:t>This text is the </a:t>
            </a:r>
            <a:r>
              <a:rPr lang="en-US" sz="4000" b="1" i="1" dirty="0">
                <a:effectLst>
                  <a:outerShdw blurRad="38100" dist="38100" dir="2700000" algn="tl">
                    <a:srgbClr val="000000"/>
                  </a:outerShdw>
                </a:effectLst>
              </a:rPr>
              <a:t>third</a:t>
            </a:r>
            <a:r>
              <a:rPr lang="en-US" sz="4000" dirty="0">
                <a:effectLst>
                  <a:outerShdw blurRad="38100" dist="38100" dir="2700000" algn="tl">
                    <a:srgbClr val="000000"/>
                  </a:outerShdw>
                </a:effectLst>
              </a:rPr>
              <a:t> of four “Servant Songs” in the book of Isaiah:</a:t>
            </a:r>
          </a:p>
          <a:p>
            <a:pPr lvl="1"/>
            <a:r>
              <a:rPr lang="en-US" sz="3600" dirty="0">
                <a:effectLst>
                  <a:outerShdw blurRad="38100" dist="38100" dir="2700000" algn="tl">
                    <a:srgbClr val="000000"/>
                  </a:outerShdw>
                </a:effectLst>
              </a:rPr>
              <a:t>The </a:t>
            </a:r>
            <a:r>
              <a:rPr lang="en-US" sz="3600" b="1" i="1" dirty="0">
                <a:effectLst>
                  <a:outerShdw blurRad="38100" dist="38100" dir="2700000" algn="tl">
                    <a:srgbClr val="000000"/>
                  </a:outerShdw>
                </a:effectLst>
              </a:rPr>
              <a:t>First</a:t>
            </a:r>
            <a:r>
              <a:rPr lang="en-US" sz="3600" dirty="0">
                <a:effectLst>
                  <a:outerShdw blurRad="38100" dist="38100" dir="2700000" algn="tl">
                    <a:srgbClr val="000000"/>
                  </a:outerShdw>
                </a:effectLst>
              </a:rPr>
              <a:t> Servant Song (</a:t>
            </a:r>
            <a:r>
              <a:rPr lang="en-US" sz="3600" dirty="0">
                <a:solidFill>
                  <a:srgbClr val="FFFF99"/>
                </a:solidFill>
                <a:effectLst>
                  <a:outerShdw blurRad="38100" dist="38100" dir="2700000" algn="tl">
                    <a:srgbClr val="000000"/>
                  </a:outerShdw>
                </a:effectLst>
              </a:rPr>
              <a:t>42:1-9</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a:t>
            </a:r>
            <a:r>
              <a:rPr lang="en-US" sz="3600" b="1" i="1" dirty="0">
                <a:effectLst>
                  <a:outerShdw blurRad="38100" dist="38100" dir="2700000" algn="tl">
                    <a:srgbClr val="000000"/>
                  </a:outerShdw>
                </a:effectLst>
              </a:rPr>
              <a:t>Second</a:t>
            </a:r>
            <a:r>
              <a:rPr lang="en-US" sz="3600" dirty="0">
                <a:effectLst>
                  <a:outerShdw blurRad="38100" dist="38100" dir="2700000" algn="tl">
                    <a:srgbClr val="000000"/>
                  </a:outerShdw>
                </a:effectLst>
              </a:rPr>
              <a:t> Servant Song (</a:t>
            </a:r>
            <a:r>
              <a:rPr lang="en-US" sz="3600" dirty="0">
                <a:solidFill>
                  <a:srgbClr val="FFFF99"/>
                </a:solidFill>
                <a:effectLst>
                  <a:outerShdw blurRad="38100" dist="38100" dir="2700000" algn="tl">
                    <a:srgbClr val="000000"/>
                  </a:outerShdw>
                </a:effectLst>
              </a:rPr>
              <a:t>49:1-13</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a:t>
            </a:r>
            <a:r>
              <a:rPr lang="en-US" sz="3600" b="1" i="1" dirty="0">
                <a:effectLst>
                  <a:outerShdw blurRad="38100" dist="38100" dir="2700000" algn="tl">
                    <a:srgbClr val="000000"/>
                  </a:outerShdw>
                </a:effectLst>
              </a:rPr>
              <a:t>Third</a:t>
            </a:r>
            <a:r>
              <a:rPr lang="en-US" sz="3600" dirty="0">
                <a:effectLst>
                  <a:outerShdw blurRad="38100" dist="38100" dir="2700000" algn="tl">
                    <a:srgbClr val="000000"/>
                  </a:outerShdw>
                </a:effectLst>
              </a:rPr>
              <a:t> Servant Song (</a:t>
            </a:r>
            <a:r>
              <a:rPr lang="en-US" sz="3600" dirty="0">
                <a:solidFill>
                  <a:srgbClr val="FFFF99"/>
                </a:solidFill>
                <a:effectLst>
                  <a:outerShdw blurRad="38100" dist="38100" dir="2700000" algn="tl">
                    <a:srgbClr val="000000"/>
                  </a:outerShdw>
                </a:effectLst>
              </a:rPr>
              <a:t>50:4-9</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a:t>
            </a:r>
            <a:r>
              <a:rPr lang="en-US" sz="3600" b="1" i="1" dirty="0">
                <a:effectLst>
                  <a:outerShdw blurRad="38100" dist="38100" dir="2700000" algn="tl">
                    <a:srgbClr val="000000"/>
                  </a:outerShdw>
                </a:effectLst>
              </a:rPr>
              <a:t>Fourth</a:t>
            </a:r>
            <a:r>
              <a:rPr lang="en-US" sz="3600" dirty="0">
                <a:effectLst>
                  <a:outerShdw blurRad="38100" dist="38100" dir="2700000" algn="tl">
                    <a:srgbClr val="000000"/>
                  </a:outerShdw>
                </a:effectLst>
              </a:rPr>
              <a:t> Servant Song (</a:t>
            </a:r>
            <a:r>
              <a:rPr lang="en-US" sz="3600" dirty="0">
                <a:solidFill>
                  <a:srgbClr val="FFFF99"/>
                </a:solidFill>
                <a:effectLst>
                  <a:outerShdw blurRad="38100" dist="38100" dir="2700000" algn="tl">
                    <a:srgbClr val="000000"/>
                  </a:outerShdw>
                </a:effectLst>
              </a:rPr>
              <a:t>52:13 – 53:12</a:t>
            </a:r>
            <a:r>
              <a:rPr lang="en-US" sz="3600" dirty="0">
                <a:effectLst>
                  <a:outerShdw blurRad="38100" dist="38100" dir="2700000" algn="tl">
                    <a:srgbClr val="000000"/>
                  </a:outerShdw>
                </a:effectLst>
              </a:rPr>
              <a:t>)</a:t>
            </a:r>
          </a:p>
          <a:p>
            <a:r>
              <a:rPr lang="en-US" sz="4000" dirty="0">
                <a:effectLst>
                  <a:outerShdw blurRad="38100" dist="38100" dir="2700000" algn="tl">
                    <a:srgbClr val="000000"/>
                  </a:outerShdw>
                </a:effectLst>
              </a:rPr>
              <a:t>This (third) “Servant Song” reveals that the servant’s </a:t>
            </a:r>
            <a:r>
              <a:rPr lang="en-US" sz="4000" b="1" i="1" dirty="0">
                <a:effectLst>
                  <a:outerShdw blurRad="38100" dist="38100" dir="2700000" algn="tl">
                    <a:srgbClr val="000000"/>
                  </a:outerShdw>
                </a:effectLst>
              </a:rPr>
              <a:t>obedience</a:t>
            </a:r>
            <a:r>
              <a:rPr lang="en-US" sz="4000" dirty="0">
                <a:effectLst>
                  <a:outerShdw blurRad="38100" dist="38100" dir="2700000" algn="tl">
                    <a:srgbClr val="000000"/>
                  </a:outerShdw>
                </a:effectLst>
              </a:rPr>
              <a:t> to the Lord will result in </a:t>
            </a:r>
            <a:r>
              <a:rPr lang="en-US" sz="4000" b="1" i="1" dirty="0">
                <a:effectLst>
                  <a:outerShdw blurRad="38100" dist="38100" dir="2700000" algn="tl">
                    <a:srgbClr val="000000"/>
                  </a:outerShdw>
                </a:effectLst>
              </a:rPr>
              <a:t>suffering</a:t>
            </a:r>
            <a:r>
              <a:rPr lang="en-US" sz="4000" dirty="0">
                <a:effectLst>
                  <a:outerShdw blurRad="38100" dist="38100" dir="2700000" algn="tl">
                    <a:srgbClr val="000000"/>
                  </a:outerShdw>
                </a:effectLst>
              </a:rPr>
              <a:t> for him. </a:t>
            </a:r>
          </a:p>
          <a:p>
            <a:r>
              <a:rPr lang="en-US" sz="4000" dirty="0">
                <a:effectLst>
                  <a:outerShdw blurRad="38100" dist="38100" dir="2700000" algn="tl">
                    <a:srgbClr val="000000"/>
                  </a:outerShdw>
                </a:effectLst>
              </a:rPr>
              <a:t>The “</a:t>
            </a:r>
            <a:r>
              <a:rPr lang="en-US" sz="40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4000" dirty="0">
                <a:effectLst>
                  <a:outerShdw blurRad="38100" dist="38100" dir="2700000" algn="tl">
                    <a:srgbClr val="000000"/>
                  </a:outerShdw>
                </a:effectLst>
              </a:rPr>
              <a:t>” here clearly does </a:t>
            </a:r>
            <a:r>
              <a:rPr lang="en-US" sz="4000" b="1" i="1" dirty="0">
                <a:effectLst>
                  <a:outerShdw blurRad="38100" dist="38100" dir="2700000" algn="tl">
                    <a:srgbClr val="000000"/>
                  </a:outerShdw>
                </a:effectLst>
              </a:rPr>
              <a:t>not</a:t>
            </a:r>
            <a:r>
              <a:rPr lang="en-US" sz="4000" dirty="0">
                <a:effectLst>
                  <a:outerShdw blurRad="38100" dist="38100" dir="2700000" algn="tl">
                    <a:srgbClr val="000000"/>
                  </a:outerShdw>
                </a:effectLst>
              </a:rPr>
              <a:t> refer to the nation of Israel (as this term often did in </a:t>
            </a:r>
            <a:r>
              <a:rPr lang="en-US" sz="4000" dirty="0">
                <a:solidFill>
                  <a:srgbClr val="FFFF99"/>
                </a:solidFill>
                <a:effectLst>
                  <a:outerShdw blurRad="38100" dist="38100" dir="2700000" algn="tl">
                    <a:srgbClr val="000000"/>
                  </a:outerShdw>
                </a:effectLst>
              </a:rPr>
              <a:t>Isaiah 40-48</a:t>
            </a:r>
            <a:r>
              <a:rPr lang="en-US" sz="4000" dirty="0">
                <a:effectLst>
                  <a:outerShdw blurRad="38100" dist="38100" dir="2700000" algn="tl">
                    <a:srgbClr val="000000"/>
                  </a:outerShdw>
                </a:effectLst>
              </a:rPr>
              <a:t>), because </a:t>
            </a:r>
            <a:r>
              <a:rPr lang="en-US" sz="4000" b="1" i="1" dirty="0">
                <a:effectLst>
                  <a:outerShdw blurRad="38100" dist="38100" dir="2700000" algn="tl">
                    <a:srgbClr val="000000"/>
                  </a:outerShdw>
                </a:effectLst>
              </a:rPr>
              <a:t>their</a:t>
            </a:r>
            <a:r>
              <a:rPr lang="en-US" sz="4000" dirty="0">
                <a:effectLst>
                  <a:outerShdw blurRad="38100" dist="38100" dir="2700000" algn="tl">
                    <a:srgbClr val="000000"/>
                  </a:outerShdw>
                </a:effectLst>
              </a:rPr>
              <a:t> suffering was the result of their </a:t>
            </a:r>
            <a:r>
              <a:rPr lang="en-US" sz="4000" b="1" i="1" dirty="0">
                <a:effectLst>
                  <a:outerShdw blurRad="38100" dist="38100" dir="2700000" algn="tl">
                    <a:srgbClr val="000000"/>
                  </a:outerShdw>
                </a:effectLst>
              </a:rPr>
              <a:t>rebellion</a:t>
            </a:r>
            <a:r>
              <a:rPr lang="en-US" sz="4000" dirty="0">
                <a:effectLst>
                  <a:outerShdw blurRad="38100" dist="38100" dir="2700000" algn="tl">
                    <a:srgbClr val="000000"/>
                  </a:outerShdw>
                </a:effectLst>
              </a:rPr>
              <a:t>, </a:t>
            </a:r>
            <a:r>
              <a:rPr lang="en-US" sz="4000" b="1" i="1" dirty="0">
                <a:effectLst>
                  <a:outerShdw blurRad="38100" dist="38100" dir="2700000" algn="tl">
                    <a:srgbClr val="000000"/>
                  </a:outerShdw>
                </a:effectLst>
              </a:rPr>
              <a:t>not</a:t>
            </a:r>
            <a:r>
              <a:rPr lang="en-US" sz="4000" dirty="0">
                <a:effectLst>
                  <a:outerShdw blurRad="38100" dist="38100" dir="2700000" algn="tl">
                    <a:srgbClr val="000000"/>
                  </a:outerShdw>
                </a:effectLst>
              </a:rPr>
              <a:t> their </a:t>
            </a:r>
            <a:r>
              <a:rPr lang="en-US" sz="4000" b="1" i="1" dirty="0">
                <a:effectLst>
                  <a:outerShdw blurRad="38100" dist="38100" dir="2700000" algn="tl">
                    <a:srgbClr val="000000"/>
                  </a:outerShdw>
                </a:effectLst>
              </a:rPr>
              <a:t>obedience</a:t>
            </a:r>
            <a:r>
              <a:rPr lang="en-US" sz="4000"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5CE1F2B6-67BB-38F2-BC8C-E309783F9688}"/>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(The NIV Application Commentary)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562-563).</a:t>
            </a:r>
          </a:p>
        </p:txBody>
      </p:sp>
    </p:spTree>
    <p:extLst>
      <p:ext uri="{BB962C8B-B14F-4D97-AF65-F5344CB8AC3E}">
        <p14:creationId xmlns:p14="http://schemas.microsoft.com/office/powerpoint/2010/main" val="23750856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039C8-121E-8097-6DAB-82AEAF220B94}"/>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F475C8D3-42B7-7733-C771-B5B0734410C2}"/>
              </a:ext>
            </a:extLst>
          </p:cNvPr>
          <p:cNvSpPr txBox="1">
            <a:spLocks/>
          </p:cNvSpPr>
          <p:nvPr/>
        </p:nvSpPr>
        <p:spPr>
          <a:xfrm>
            <a:off x="0" y="4"/>
            <a:ext cx="9144000" cy="117208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50:8</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one who vindicates me is close by</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dares to argue with me? Let us confront each other! Who is my accuser? Let him challenge me!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C5C4D44-85E6-3A12-EA45-ED9B12AA548A}"/>
              </a:ext>
            </a:extLst>
          </p:cNvPr>
          <p:cNvSpPr>
            <a:spLocks noGrp="1"/>
          </p:cNvSpPr>
          <p:nvPr>
            <p:ph idx="1"/>
          </p:nvPr>
        </p:nvSpPr>
        <p:spPr>
          <a:xfrm>
            <a:off x="165100" y="1429788"/>
            <a:ext cx="8695268" cy="5170517"/>
          </a:xfrm>
        </p:spPr>
        <p:txBody>
          <a:bodyPr>
            <a:normAutofit fontScale="92500" lnSpcReduction="20000"/>
          </a:bodyPr>
          <a:lstStyle/>
          <a:p>
            <a:r>
              <a:rPr lang="en-US" dirty="0">
                <a:effectLst>
                  <a:outerShdw blurRad="38100" dist="38100" dir="2700000" algn="tl">
                    <a:srgbClr val="000000"/>
                  </a:outerShdw>
                </a:effectLst>
              </a:rPr>
              <a:t>Here we are given a further description of the Servant’s thinking. </a:t>
            </a:r>
          </a:p>
          <a:p>
            <a:r>
              <a:rPr lang="en-US" dirty="0">
                <a:effectLst>
                  <a:outerShdw blurRad="38100" dist="38100" dir="2700000" algn="tl">
                    <a:srgbClr val="000000"/>
                  </a:outerShdw>
                </a:effectLst>
              </a:rPr>
              <a:t>He endures as the one who is conscious that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one who vindicates me is close by.</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only verdict on his mission that really matters is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that given by </a:t>
            </a:r>
            <a:r>
              <a:rPr lang="en-US" b="1" i="1" dirty="0">
                <a:effectLst>
                  <a:outerShdw blurRad="38100" dist="38100" dir="2700000" algn="tl">
                    <a:srgbClr val="000000"/>
                  </a:outerShdw>
                </a:effectLst>
              </a:rPr>
              <a:t>others</a:t>
            </a:r>
            <a:r>
              <a:rPr lang="en-US" dirty="0">
                <a:effectLst>
                  <a:outerShdw blurRad="38100" dist="38100" dir="2700000" algn="tl">
                    <a:srgbClr val="000000"/>
                  </a:outerShdw>
                </a:effectLst>
              </a:rPr>
              <a:t>, or even by himself, but that given by </a:t>
            </a:r>
            <a:r>
              <a:rPr lang="en-US" b="1" i="1" dirty="0">
                <a:effectLst>
                  <a:outerShdw blurRad="38100" dist="38100" dir="2700000" algn="tl">
                    <a:srgbClr val="000000"/>
                  </a:outerShdw>
                </a:effectLst>
              </a:rPr>
              <a:t>the</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LORD</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Conscious of his own obedience and innocence, the Servant confidently awaits the divine declaration of satisfaction in all that he has achieved.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one who vindicates me </a:t>
            </a:r>
            <a:r>
              <a:rPr lang="en-US" dirty="0">
                <a:effectLst>
                  <a:outerShdw blurRad="38100" dist="38100" dir="2700000" algn="tl">
                    <a:srgbClr val="000000"/>
                  </a:outerShdw>
                </a:effectLst>
              </a:rPr>
              <a:t>”, or “declares me righteous”, is a legal verdict in which the LORD as Judge declares the Servant to be in the right. </a:t>
            </a:r>
          </a:p>
        </p:txBody>
      </p:sp>
      <p:sp>
        <p:nvSpPr>
          <p:cNvPr id="2" name="TextBox 1">
            <a:extLst>
              <a:ext uri="{FF2B5EF4-FFF2-40B4-BE49-F238E27FC236}">
                <a16:creationId xmlns:a16="http://schemas.microsoft.com/office/drawing/2014/main" id="{9F62FDAD-F33B-54AF-A871-850223F16F3A}"/>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281–282.</a:t>
            </a:r>
          </a:p>
        </p:txBody>
      </p:sp>
    </p:spTree>
    <p:extLst>
      <p:ext uri="{BB962C8B-B14F-4D97-AF65-F5344CB8AC3E}">
        <p14:creationId xmlns:p14="http://schemas.microsoft.com/office/powerpoint/2010/main" val="7542734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9E687-DFF9-14CB-C84C-76F9030D8C86}"/>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8FAA62F3-479A-58C8-375E-54047FC6BF01}"/>
              </a:ext>
            </a:extLst>
          </p:cNvPr>
          <p:cNvSpPr txBox="1">
            <a:spLocks/>
          </p:cNvSpPr>
          <p:nvPr/>
        </p:nvSpPr>
        <p:spPr>
          <a:xfrm>
            <a:off x="0" y="4"/>
            <a:ext cx="9144000" cy="117208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50:8</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one who vindicates me is close by. Who dares to argue with me? Let us confront each other! Who is my accuser? Let him challenge me!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0774D322-EAFE-FE19-4839-23C6CE2230C0}"/>
              </a:ext>
            </a:extLst>
          </p:cNvPr>
          <p:cNvSpPr>
            <a:spLocks noGrp="1"/>
          </p:cNvSpPr>
          <p:nvPr>
            <p:ph idx="1"/>
          </p:nvPr>
        </p:nvSpPr>
        <p:spPr>
          <a:xfrm>
            <a:off x="165100" y="1429788"/>
            <a:ext cx="8695268" cy="5170517"/>
          </a:xfrm>
        </p:spPr>
        <p:txBody>
          <a:bodyPr>
            <a:normAutofit/>
          </a:bodyPr>
          <a:lstStyle/>
          <a:p>
            <a:r>
              <a:rPr lang="en-US" dirty="0">
                <a:effectLst>
                  <a:outerShdw blurRad="38100" dist="38100" dir="2700000" algn="tl">
                    <a:srgbClr val="000000"/>
                  </a:outerShdw>
                </a:effectLst>
              </a:rPr>
              <a:t>This is an administration of royal justice in which the King not only determines the </a:t>
            </a:r>
            <a:r>
              <a:rPr lang="en-US" b="1" i="1" dirty="0">
                <a:effectLst>
                  <a:outerShdw blurRad="38100" dist="38100" dir="2700000" algn="tl">
                    <a:srgbClr val="000000"/>
                  </a:outerShdw>
                </a:effectLst>
              </a:rPr>
              <a:t>outcome</a:t>
            </a:r>
            <a:r>
              <a:rPr lang="en-US" dirty="0">
                <a:effectLst>
                  <a:outerShdw blurRad="38100" dist="38100" dir="2700000" algn="tl">
                    <a:srgbClr val="000000"/>
                  </a:outerShdw>
                </a:effectLst>
              </a:rPr>
              <a:t> of the trial, but participates in the proceedings.</a:t>
            </a:r>
          </a:p>
          <a:p>
            <a:r>
              <a:rPr lang="en-US" dirty="0">
                <a:effectLst>
                  <a:outerShdw blurRad="38100" dist="38100" dir="2700000" algn="tl">
                    <a:srgbClr val="000000"/>
                  </a:outerShdw>
                </a:effectLst>
              </a:rPr>
              <a:t>In this case it is the LORD who will defend the Servant from allegations made against him (cf. 50:9). </a:t>
            </a:r>
          </a:p>
          <a:p>
            <a:r>
              <a:rPr lang="en-US" dirty="0">
                <a:effectLst>
                  <a:outerShdw blurRad="38100" dist="38100" dir="2700000" algn="tl">
                    <a:srgbClr val="000000"/>
                  </a:outerShdw>
                </a:effectLst>
              </a:rPr>
              <a:t>The Servant’s declaration shows that he lives by </a:t>
            </a:r>
            <a:r>
              <a:rPr lang="en-US" b="1" i="1" dirty="0">
                <a:effectLst>
                  <a:outerShdw blurRad="38100" dist="38100" dir="2700000" algn="tl">
                    <a:srgbClr val="000000"/>
                  </a:outerShdw>
                </a:effectLst>
              </a:rPr>
              <a:t>faith</a:t>
            </a:r>
            <a:r>
              <a:rPr lang="en-US" dirty="0">
                <a:effectLst>
                  <a:outerShdw blurRad="38100" dist="38100" dir="2700000" algn="tl">
                    <a:srgbClr val="000000"/>
                  </a:outerShdw>
                </a:effectLst>
              </a:rPr>
              <a:t>, anticipating the imminence of such a verdict because the Judge is near, closely concerned about what is happening and ready to intervene (cf. 51:5).</a:t>
            </a:r>
          </a:p>
        </p:txBody>
      </p:sp>
      <p:sp>
        <p:nvSpPr>
          <p:cNvPr id="2" name="TextBox 1">
            <a:extLst>
              <a:ext uri="{FF2B5EF4-FFF2-40B4-BE49-F238E27FC236}">
                <a16:creationId xmlns:a16="http://schemas.microsoft.com/office/drawing/2014/main" id="{CC92AEB8-0831-78F0-E530-AA384A7DE5D0}"/>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281–282.</a:t>
            </a:r>
          </a:p>
        </p:txBody>
      </p:sp>
    </p:spTree>
    <p:extLst>
      <p:ext uri="{BB962C8B-B14F-4D97-AF65-F5344CB8AC3E}">
        <p14:creationId xmlns:p14="http://schemas.microsoft.com/office/powerpoint/2010/main" val="20527717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E5BAB-A400-EDD6-4106-4A8B5458BAB4}"/>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C54A086D-C151-6BB4-5E09-97D5E13F0511}"/>
              </a:ext>
            </a:extLst>
          </p:cNvPr>
          <p:cNvSpPr txBox="1">
            <a:spLocks/>
          </p:cNvSpPr>
          <p:nvPr/>
        </p:nvSpPr>
        <p:spPr>
          <a:xfrm>
            <a:off x="0" y="4"/>
            <a:ext cx="9144000" cy="117208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50:8</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one who vindicates me is close by.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Who dares to argue with me? Let us confront each other! Who is my accuser? Let him challenge me! </a:t>
            </a:r>
            <a:endParaRPr kumimoji="0" lang="en-US" sz="2400" b="0" i="0" u="none" strike="noStrike" kern="1200" cap="none" spc="0" normalizeH="0" baseline="0" noProof="0" dirty="0">
              <a:ln>
                <a:noFill/>
              </a:ln>
              <a:solidFill>
                <a:schemeClr val="accent2"/>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CE7B9F93-A293-DEA9-0A05-5582DE142A56}"/>
              </a:ext>
            </a:extLst>
          </p:cNvPr>
          <p:cNvSpPr>
            <a:spLocks noGrp="1"/>
          </p:cNvSpPr>
          <p:nvPr>
            <p:ph idx="1"/>
          </p:nvPr>
        </p:nvSpPr>
        <p:spPr>
          <a:xfrm>
            <a:off x="165100" y="1429788"/>
            <a:ext cx="8695268" cy="5170517"/>
          </a:xfrm>
        </p:spPr>
        <p:txBody>
          <a:bodyPr>
            <a:normAutofit fontScale="92500" lnSpcReduction="20000"/>
          </a:bodyPr>
          <a:lstStyle/>
          <a:p>
            <a:r>
              <a:rPr lang="en-US" dirty="0">
                <a:effectLst>
                  <a:outerShdw blurRad="38100" dist="38100" dir="2700000" algn="tl">
                    <a:srgbClr val="000000"/>
                  </a:outerShdw>
                </a:effectLst>
              </a:rPr>
              <a:t>Two triumphant questions express the Servant’s challenge to those who have disparaged him and his mission.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Who dares to argue with me? </a:t>
            </a:r>
            <a:r>
              <a:rPr lang="en-US" dirty="0">
                <a:effectLst>
                  <a:outerShdw blurRad="38100" dist="38100" dir="2700000" algn="tl">
                    <a:srgbClr val="000000"/>
                  </a:outerShdw>
                </a:effectLst>
              </a:rPr>
              <a:t>” calls for those who have any dispute with him to </a:t>
            </a:r>
            <a:r>
              <a:rPr lang="en-US" b="1" i="1" dirty="0">
                <a:effectLst>
                  <a:outerShdw blurRad="38100" dist="38100" dir="2700000" algn="tl">
                    <a:srgbClr val="000000"/>
                  </a:outerShdw>
                </a:effectLst>
              </a:rPr>
              <a:t>identify</a:t>
            </a:r>
            <a:r>
              <a:rPr lang="en-US" dirty="0">
                <a:effectLst>
                  <a:outerShdw blurRad="38100" dist="38100" dir="2700000" algn="tl">
                    <a:srgbClr val="000000"/>
                  </a:outerShdw>
                </a:effectLst>
              </a:rPr>
              <a:t> themselves.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Let us confront each other!</a:t>
            </a:r>
            <a:r>
              <a:rPr lang="en-US" dirty="0">
                <a:effectLst>
                  <a:outerShdw blurRad="38100" dist="38100" dir="2700000" algn="tl">
                    <a:srgbClr val="000000"/>
                  </a:outerShdw>
                </a:effectLst>
              </a:rPr>
              <a:t>” summons them to the tribunal of the Judge so that he may resolve the issues in dispute.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Who is my accuser?</a:t>
            </a:r>
            <a:r>
              <a:rPr lang="en-US" dirty="0">
                <a:effectLst>
                  <a:outerShdw blurRad="38100" dist="38100" dir="2700000" algn="tl">
                    <a:srgbClr val="000000"/>
                  </a:outerShdw>
                </a:effectLst>
              </a:rPr>
              <a:t>” employs a technical term for an accuser who </a:t>
            </a:r>
            <a:r>
              <a:rPr lang="en-US" b="1" i="1" dirty="0">
                <a:effectLst>
                  <a:outerShdw blurRad="38100" dist="38100" dir="2700000" algn="tl">
                    <a:srgbClr val="000000"/>
                  </a:outerShdw>
                </a:effectLst>
              </a:rPr>
              <a:t>claims</a:t>
            </a:r>
            <a:r>
              <a:rPr lang="en-US" dirty="0">
                <a:effectLst>
                  <a:outerShdw blurRad="38100" dist="38100" dir="2700000" algn="tl">
                    <a:srgbClr val="000000"/>
                  </a:outerShdw>
                </a:effectLst>
              </a:rPr>
              <a:t> to have a valid case against him. </a:t>
            </a:r>
          </a:p>
          <a:p>
            <a:r>
              <a:rPr lang="en-US" dirty="0">
                <a:effectLst>
                  <a:outerShdw blurRad="38100" dist="38100" dir="2700000" algn="tl">
                    <a:srgbClr val="000000"/>
                  </a:outerShdw>
                </a:effectLst>
              </a:rPr>
              <a:t>Again, there is a confident invitation,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Let him challenge me! </a:t>
            </a:r>
            <a:r>
              <a:rPr lang="en-US" dirty="0">
                <a:effectLst>
                  <a:outerShdw blurRad="38100" dist="38100" dir="2700000" algn="tl">
                    <a:srgbClr val="000000"/>
                  </a:outerShdw>
                </a:effectLst>
              </a:rPr>
              <a:t>” as they both come together in the presence of the Judge.</a:t>
            </a:r>
          </a:p>
        </p:txBody>
      </p:sp>
      <p:sp>
        <p:nvSpPr>
          <p:cNvPr id="2" name="TextBox 1">
            <a:extLst>
              <a:ext uri="{FF2B5EF4-FFF2-40B4-BE49-F238E27FC236}">
                <a16:creationId xmlns:a16="http://schemas.microsoft.com/office/drawing/2014/main" id="{36760F20-AC73-F661-E340-A82F8EACB761}"/>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pp. 281–282.</a:t>
            </a:r>
          </a:p>
        </p:txBody>
      </p:sp>
    </p:spTree>
    <p:extLst>
      <p:ext uri="{BB962C8B-B14F-4D97-AF65-F5344CB8AC3E}">
        <p14:creationId xmlns:p14="http://schemas.microsoft.com/office/powerpoint/2010/main" val="33354937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D382C-68F6-8464-ACA2-5B2309EC7F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C7159E-0D23-2FC4-9EDF-AAB1FE4208A9}"/>
              </a:ext>
            </a:extLst>
          </p:cNvPr>
          <p:cNvSpPr>
            <a:spLocks noGrp="1"/>
          </p:cNvSpPr>
          <p:nvPr>
            <p:ph type="title"/>
          </p:nvPr>
        </p:nvSpPr>
        <p:spPr>
          <a:xfrm>
            <a:off x="0" y="-2"/>
            <a:ext cx="9144000" cy="1184566"/>
          </a:xfrm>
        </p:spPr>
        <p:txBody>
          <a:bodyPr>
            <a:noAutofit/>
          </a:bodyPr>
          <a:lstStyle/>
          <a:p>
            <a:pPr marL="458788" indent="-458788"/>
            <a:r>
              <a:rPr lang="en-US" sz="4000" b="1" dirty="0">
                <a:effectLst>
                  <a:outerShdw blurRad="38100" dist="38100" dir="2700000" algn="tl">
                    <a:srgbClr val="000000"/>
                  </a:outerShdw>
                </a:effectLst>
              </a:rPr>
              <a:t>The Demise of the Servant’s Opponents (50:</a:t>
            </a:r>
            <a:r>
              <a:rPr lang="en-US" sz="4000" dirty="0">
                <a:effectLst>
                  <a:outerShdw blurRad="38100" dist="38100" dir="2700000" algn="tl">
                    <a:srgbClr val="000000"/>
                  </a:outerShdw>
                </a:effectLst>
              </a:rPr>
              <a:t>9</a:t>
            </a:r>
            <a:r>
              <a:rPr lang="en-US" sz="4000" b="1" dirty="0">
                <a:effectLst>
                  <a:outerShdw blurRad="38100" dist="38100" dir="2700000" algn="tl">
                    <a:srgbClr val="000000"/>
                  </a:outerShdw>
                </a:effectLst>
              </a:rPr>
              <a:t>)</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486A11AB-19B1-D72E-0788-3C30A67059C2}"/>
              </a:ext>
            </a:extLst>
          </p:cNvPr>
          <p:cNvSpPr>
            <a:spLocks noGrp="1"/>
          </p:cNvSpPr>
          <p:nvPr>
            <p:ph idx="1"/>
          </p:nvPr>
        </p:nvSpPr>
        <p:spPr>
          <a:xfrm>
            <a:off x="386543" y="1629295"/>
            <a:ext cx="8441574" cy="5195455"/>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50:9</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the Sovereign LORD helps me. Who dares to condemn me? Look, all of them will wear out like clothes; a moth will eat away at them.</a:t>
            </a:r>
          </a:p>
        </p:txBody>
      </p:sp>
    </p:spTree>
    <p:extLst>
      <p:ext uri="{BB962C8B-B14F-4D97-AF65-F5344CB8AC3E}">
        <p14:creationId xmlns:p14="http://schemas.microsoft.com/office/powerpoint/2010/main" val="25154308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4"/>
            <a:ext cx="9144000" cy="117208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50:9</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the Sovereign LORD helps me.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Who dares to condemn me?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Look, all of them will wear out like clothes; a moth will eat away at them.</a:t>
            </a: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65100" y="1429788"/>
            <a:ext cx="8695268" cy="5170517"/>
          </a:xfrm>
        </p:spPr>
        <p:txBody>
          <a:bodyPr>
            <a:normAutofit fontScale="92500" lnSpcReduction="20000"/>
          </a:bodyPr>
          <a:lstStyle/>
          <a:p>
            <a:r>
              <a:rPr lang="en-US" dirty="0">
                <a:effectLst>
                  <a:outerShdw blurRad="38100" dist="38100" dir="2700000" algn="tl">
                    <a:srgbClr val="000000"/>
                  </a:outerShdw>
                </a:effectLst>
              </a:rPr>
              <a:t>This verse gives the summary and conclusion of what has preceded. </a:t>
            </a:r>
          </a:p>
          <a:p>
            <a:r>
              <a:rPr lang="en-US" dirty="0">
                <a:effectLst>
                  <a:outerShdw blurRad="38100" dist="38100" dir="2700000" algn="tl">
                    <a:srgbClr val="000000"/>
                  </a:outerShdw>
                </a:effectLst>
              </a:rPr>
              <a:t>By means of an introductory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Look!</a:t>
            </a:r>
            <a:r>
              <a:rPr lang="en-US" dirty="0">
                <a:effectLst>
                  <a:outerShdw blurRad="38100" dist="38100" dir="2700000" algn="tl">
                    <a:srgbClr val="000000"/>
                  </a:outerShdw>
                </a:effectLst>
              </a:rPr>
              <a:t>” the prophet directs attention once more to 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Sovereign LORD</a:t>
            </a:r>
            <a:r>
              <a:rPr lang="en-US" dirty="0">
                <a:effectLst>
                  <a:outerShdw blurRad="38100" dist="38100" dir="2700000" algn="tl">
                    <a:srgbClr val="000000"/>
                  </a:outerShdw>
                </a:effectLst>
              </a:rPr>
              <a:t>”, from whom the servant’s help will come. </a:t>
            </a:r>
          </a:p>
          <a:p>
            <a:r>
              <a:rPr lang="en-US" dirty="0">
                <a:effectLst>
                  <a:outerShdw blurRad="38100" dist="38100" dir="2700000" algn="tl">
                    <a:srgbClr val="000000"/>
                  </a:outerShdw>
                </a:effectLst>
              </a:rPr>
              <a:t>The following question is stronger than the one in verse 8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Who dares to </a:t>
            </a:r>
            <a:r>
              <a:rPr lang="en-US" sz="32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argue</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with me?</a:t>
            </a:r>
            <a:r>
              <a:rPr lang="en-US" dirty="0">
                <a:effectLst>
                  <a:outerShdw blurRad="38100" dist="38100" dir="2700000" algn="tl">
                    <a:srgbClr val="000000"/>
                  </a:outerShdw>
                </a:effectLst>
              </a:rPr>
              <a:t>”), when he says,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Who dares to </a:t>
            </a:r>
            <a:r>
              <a:rPr lang="en-US" sz="32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condemn</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me? </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verb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condemn</a:t>
            </a:r>
            <a:r>
              <a:rPr lang="en-US" dirty="0">
                <a:effectLst>
                  <a:outerShdw blurRad="38100" dist="38100" dir="2700000" algn="tl">
                    <a:srgbClr val="000000"/>
                  </a:outerShdw>
                </a:effectLst>
              </a:rPr>
              <a:t>” is the antithesis of justify, and refers to the pronouncement of a sentence of condemnation. </a:t>
            </a:r>
          </a:p>
          <a:p>
            <a:r>
              <a:rPr lang="en-US" dirty="0">
                <a:effectLst>
                  <a:outerShdw blurRad="38100" dist="38100" dir="2700000" algn="tl">
                    <a:srgbClr val="000000"/>
                  </a:outerShdw>
                </a:effectLst>
              </a:rPr>
              <a:t>No one is able to pronounce such a sentence upon the servant, for the Lord God will help him and vindicate him.</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302–303)</a:t>
            </a:r>
          </a:p>
        </p:txBody>
      </p:sp>
    </p:spTree>
    <p:extLst>
      <p:ext uri="{BB962C8B-B14F-4D97-AF65-F5344CB8AC3E}">
        <p14:creationId xmlns:p14="http://schemas.microsoft.com/office/powerpoint/2010/main" val="8121629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4209A-F97A-3639-0B26-64A7D04D76B7}"/>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01266D12-7E17-9BA7-593A-A584E0D1BB25}"/>
              </a:ext>
            </a:extLst>
          </p:cNvPr>
          <p:cNvSpPr txBox="1">
            <a:spLocks/>
          </p:cNvSpPr>
          <p:nvPr/>
        </p:nvSpPr>
        <p:spPr>
          <a:xfrm>
            <a:off x="0" y="4"/>
            <a:ext cx="9144000" cy="117208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50:9</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the Sovereign LORD helps me. Who dares to condemn me? Look, all of them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will wear out like clothes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moth</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will eat away at them.</a:t>
            </a:r>
          </a:p>
        </p:txBody>
      </p:sp>
      <p:sp>
        <p:nvSpPr>
          <p:cNvPr id="5" name="Content Placeholder 2">
            <a:extLst>
              <a:ext uri="{FF2B5EF4-FFF2-40B4-BE49-F238E27FC236}">
                <a16:creationId xmlns:a16="http://schemas.microsoft.com/office/drawing/2014/main" id="{85EDD960-4D3F-9F49-3FE3-891B2FD35EC6}"/>
              </a:ext>
            </a:extLst>
          </p:cNvPr>
          <p:cNvSpPr>
            <a:spLocks noGrp="1"/>
          </p:cNvSpPr>
          <p:nvPr>
            <p:ph idx="1"/>
          </p:nvPr>
        </p:nvSpPr>
        <p:spPr>
          <a:xfrm>
            <a:off x="165100" y="1230284"/>
            <a:ext cx="8695268" cy="5370021"/>
          </a:xfrm>
        </p:spPr>
        <p:txBody>
          <a:bodyPr>
            <a:normAutofit/>
          </a:bodyPr>
          <a:lstStyle/>
          <a:p>
            <a:r>
              <a:rPr lang="en-US" dirty="0">
                <a:effectLst>
                  <a:outerShdw blurRad="38100" dist="38100" dir="2700000" algn="tl">
                    <a:srgbClr val="000000"/>
                  </a:outerShdw>
                </a:effectLst>
              </a:rPr>
              <a:t>It is said here that the enemies of the servant will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will wear out like clothes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Scripture often uses this figure to express gradual decay (e.g. Hos 5:12). </a:t>
            </a:r>
          </a:p>
          <a:p>
            <a:r>
              <a:rPr lang="en-US" dirty="0">
                <a:effectLst>
                  <a:outerShdw blurRad="38100" dist="38100" dir="2700000" algn="tl">
                    <a:srgbClr val="000000"/>
                  </a:outerShdw>
                </a:effectLst>
              </a:rPr>
              <a:t>As old clothes are devoured by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moth</a:t>
            </a:r>
            <a:r>
              <a:rPr lang="en-US" dirty="0">
                <a:effectLst>
                  <a:outerShdw blurRad="38100" dist="38100" dir="2700000" algn="tl">
                    <a:srgbClr val="000000"/>
                  </a:outerShdw>
                </a:effectLst>
              </a:rPr>
              <a:t>”, so the enemies and accusers of the servant will pass away and come to nothing. </a:t>
            </a:r>
          </a:p>
          <a:p>
            <a:r>
              <a:rPr lang="en-US" dirty="0">
                <a:effectLst>
                  <a:outerShdw blurRad="38100" dist="38100" dir="2700000" algn="tl">
                    <a:srgbClr val="000000"/>
                  </a:outerShdw>
                </a:effectLst>
              </a:rPr>
              <a:t>When they stand in court to bring accusations against the servant, they will be put to shame as easily as a moth devours the worn-out clothes.</a:t>
            </a:r>
          </a:p>
        </p:txBody>
      </p:sp>
      <p:sp>
        <p:nvSpPr>
          <p:cNvPr id="2" name="TextBox 1">
            <a:extLst>
              <a:ext uri="{FF2B5EF4-FFF2-40B4-BE49-F238E27FC236}">
                <a16:creationId xmlns:a16="http://schemas.microsoft.com/office/drawing/2014/main" id="{3A4AF268-4CF1-E333-7FF0-C37507266CF0}"/>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302–303)</a:t>
            </a:r>
          </a:p>
        </p:txBody>
      </p:sp>
    </p:spTree>
    <p:extLst>
      <p:ext uri="{BB962C8B-B14F-4D97-AF65-F5344CB8AC3E}">
        <p14:creationId xmlns:p14="http://schemas.microsoft.com/office/powerpoint/2010/main" val="29976363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A3281-A06E-7BBB-877D-1458D36937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36E70A-1958-EF91-E40C-ACE33708889B}"/>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ED9FDDF5-4F1E-5DB7-BB0C-7771EA61C9C8}"/>
              </a:ext>
            </a:extLst>
          </p:cNvPr>
          <p:cNvSpPr>
            <a:spLocks noGrp="1"/>
          </p:cNvSpPr>
          <p:nvPr>
            <p:ph idx="1"/>
          </p:nvPr>
        </p:nvSpPr>
        <p:spPr>
          <a:xfrm>
            <a:off x="364974" y="1284315"/>
            <a:ext cx="8525487" cy="5353398"/>
          </a:xfrm>
        </p:spPr>
        <p:txBody>
          <a:bodyPr>
            <a:normAutofit/>
          </a:bodyPr>
          <a:lstStyle/>
          <a:p>
            <a:pPr marL="0" indent="0">
              <a:buNone/>
            </a:pPr>
            <a:r>
              <a:rPr lang="en-US" sz="3600" dirty="0">
                <a:effectLst>
                  <a:outerShdw blurRad="38100" dist="38100" dir="2700000" algn="tl">
                    <a:srgbClr val="000000"/>
                  </a:outerShdw>
                </a:effectLst>
              </a:rPr>
              <a:t>I plan to look at </a:t>
            </a:r>
            <a:r>
              <a:rPr lang="en-US" sz="3600" dirty="0">
                <a:solidFill>
                  <a:srgbClr val="FFFF99"/>
                </a:solidFill>
                <a:effectLst>
                  <a:outerShdw blurRad="38100" dist="38100" dir="2700000" algn="tl">
                    <a:srgbClr val="000000"/>
                  </a:outerShdw>
                </a:effectLst>
              </a:rPr>
              <a:t>Isaiah 52:1-12</a:t>
            </a:r>
            <a:r>
              <a:rPr lang="en-US" sz="3600" dirty="0">
                <a:effectLst>
                  <a:outerShdw blurRad="38100" dist="38100" dir="2700000" algn="tl">
                    <a:srgbClr val="000000"/>
                  </a:outerShdw>
                </a:effectLst>
              </a:rPr>
              <a:t> where will see “</a:t>
            </a:r>
            <a:r>
              <a:rPr lang="en-US" sz="3600" b="1" dirty="0">
                <a:effectLst>
                  <a:outerShdw blurRad="38100" dist="38100" dir="2700000" algn="tl">
                    <a:srgbClr val="000000"/>
                  </a:outerShdw>
                </a:effectLst>
              </a:rPr>
              <a:t>The LORD’s Coming Salvation</a:t>
            </a:r>
            <a:r>
              <a:rPr lang="en-US" sz="3600" dirty="0">
                <a:effectLst>
                  <a:outerShdw blurRad="38100" dist="38100" dir="2700000" algn="tl">
                    <a:srgbClr val="000000"/>
                  </a:outerShdw>
                </a:effectLst>
              </a:rPr>
              <a:t>”. </a:t>
            </a:r>
          </a:p>
          <a:p>
            <a:pPr marL="0" indent="0">
              <a:buNone/>
            </a:pPr>
            <a:endParaRPr lang="en-US" sz="3600" dirty="0">
              <a:effectLst>
                <a:outerShdw blurRad="38100" dist="38100" dir="2700000" algn="tl">
                  <a:srgbClr val="000000"/>
                </a:outerShdw>
              </a:effectLst>
            </a:endParaRPr>
          </a:p>
          <a:p>
            <a:pPr marL="0" indent="0">
              <a:buNone/>
            </a:pPr>
            <a:r>
              <a:rPr lang="en-US" sz="3600" dirty="0">
                <a:effectLst>
                  <a:outerShdw blurRad="38100" dist="38100" dir="2700000" algn="tl">
                    <a:srgbClr val="000000"/>
                  </a:outerShdw>
                </a:effectLst>
              </a:rPr>
              <a:t>There are at least </a:t>
            </a:r>
            <a:r>
              <a:rPr lang="en-US" sz="3600" b="1" i="1" dirty="0">
                <a:effectLst>
                  <a:outerShdw blurRad="38100" dist="38100" dir="2700000" algn="tl">
                    <a:srgbClr val="000000"/>
                  </a:outerShdw>
                </a:effectLst>
              </a:rPr>
              <a:t>three</a:t>
            </a:r>
            <a:r>
              <a:rPr lang="en-US" sz="3600" dirty="0">
                <a:effectLst>
                  <a:outerShdw blurRad="38100" dist="38100" dir="2700000" algn="tl">
                    <a:srgbClr val="000000"/>
                  </a:outerShdw>
                </a:effectLst>
              </a:rPr>
              <a:t> references to this text in the New Testament.</a:t>
            </a:r>
          </a:p>
          <a:p>
            <a:pPr marL="0" indent="0">
              <a:buNone/>
            </a:pPr>
            <a:endParaRPr lang="en-US" sz="3600" dirty="0">
              <a:effectLst>
                <a:outerShdw blurRad="38100" dist="38100" dir="2700000" algn="tl">
                  <a:srgbClr val="000000"/>
                </a:outerShdw>
              </a:effectLst>
            </a:endParaRP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439880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a:extLst>
            <a:ext uri="{FF2B5EF4-FFF2-40B4-BE49-F238E27FC236}">
              <a16:creationId xmlns:a16="http://schemas.microsoft.com/office/drawing/2014/main" id="{BF8F4331-9570-4194-9985-8AAE88DDE00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6CD7EBC-7F55-F2CE-8BC4-3446C2AE82F8}"/>
              </a:ext>
            </a:extLst>
          </p:cNvPr>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a:extLst>
              <a:ext uri="{FF2B5EF4-FFF2-40B4-BE49-F238E27FC236}">
                <a16:creationId xmlns:a16="http://schemas.microsoft.com/office/drawing/2014/main" id="{020D1729-DE27-6D6E-2C6A-41C09BC1D6E5}"/>
              </a:ext>
            </a:extLst>
          </p:cNvPr>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6694780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30799FB5-E710-D8AD-AADB-10468436DA7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5A23CE2-9F9A-3582-C01B-6B5C76440E86}"/>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808AC4E6-5063-DDD5-8D8E-4CAAA69A3A61}"/>
              </a:ext>
            </a:extLst>
          </p:cNvPr>
          <p:cNvSpPr>
            <a:spLocks noGrp="1"/>
          </p:cNvSpPr>
          <p:nvPr>
            <p:ph idx="1"/>
          </p:nvPr>
        </p:nvSpPr>
        <p:spPr>
          <a:xfrm>
            <a:off x="31630" y="722101"/>
            <a:ext cx="8991600" cy="6106306"/>
          </a:xfrm>
        </p:spPr>
        <p:txBody>
          <a:bodyPr>
            <a:normAutofit fontScale="85000" lnSpcReduction="20000"/>
          </a:bodyPr>
          <a:lstStyle/>
          <a:p>
            <a:r>
              <a:rPr lang="en-US" sz="3600" dirty="0"/>
              <a:t>Does it </a:t>
            </a:r>
            <a:r>
              <a:rPr lang="en-US" sz="3600" b="1" i="1" dirty="0"/>
              <a:t>strengthen your faith </a:t>
            </a:r>
            <a:r>
              <a:rPr lang="en-US" sz="3600" dirty="0"/>
              <a:t>to see how many </a:t>
            </a:r>
            <a:r>
              <a:rPr lang="en-US" sz="3600" b="1" i="1" dirty="0"/>
              <a:t>specific</a:t>
            </a:r>
            <a:r>
              <a:rPr lang="en-US" sz="3600" dirty="0"/>
              <a:t> prophesies about the servant find fulfillment </a:t>
            </a:r>
            <a:r>
              <a:rPr lang="en-US" sz="3600" b="1" i="1" dirty="0"/>
              <a:t>700 years later </a:t>
            </a:r>
            <a:r>
              <a:rPr lang="en-US" sz="3600" dirty="0"/>
              <a:t>in the earthly ministry of Christ?</a:t>
            </a:r>
          </a:p>
          <a:p>
            <a:pPr lvl="1"/>
            <a:r>
              <a:rPr lang="en-US" sz="3200" dirty="0"/>
              <a:t>His unique ability to communicate the things of God effectively (50:4)</a:t>
            </a:r>
          </a:p>
          <a:p>
            <a:pPr lvl="1"/>
            <a:r>
              <a:rPr lang="en-US" sz="3200" dirty="0"/>
              <a:t>His ability to speak both speak clearly and directly, as well as in consoling tones to those in need of encouragement (49:2 cf. 50:4 cf. Mat 11:27-28)</a:t>
            </a:r>
          </a:p>
          <a:p>
            <a:pPr lvl="1"/>
            <a:r>
              <a:rPr lang="en-US" sz="3200" dirty="0"/>
              <a:t>The fact that the suffering he endured was voluntary – he could have ended it at any time, but didn’t (50:6)</a:t>
            </a:r>
          </a:p>
          <a:p>
            <a:pPr lvl="1"/>
            <a:r>
              <a:rPr lang="en-US" sz="3200" dirty="0"/>
              <a:t>The kinds of specific suffering that he endured:</a:t>
            </a:r>
          </a:p>
          <a:p>
            <a:pPr lvl="2"/>
            <a:r>
              <a:rPr lang="en-US" sz="2800" dirty="0"/>
              <a:t>He was flogged (50:6 cf. John 19:1)</a:t>
            </a:r>
          </a:p>
          <a:p>
            <a:pPr lvl="2"/>
            <a:r>
              <a:rPr lang="en-US" sz="2800" dirty="0"/>
              <a:t>They tore out his beard (50:6)</a:t>
            </a:r>
          </a:p>
          <a:p>
            <a:pPr lvl="2"/>
            <a:r>
              <a:rPr lang="en-US" sz="2800" dirty="0"/>
              <a:t>He was spat upon and insulted (50:6 cf. Mat 26:67, 27:30)</a:t>
            </a:r>
          </a:p>
          <a:p>
            <a:pPr lvl="1"/>
            <a:r>
              <a:rPr lang="en-US" sz="3200" dirty="0"/>
              <a:t>His unwavering determination to carry out his mission, i.e. “he set his face like flint” (50:7 cf. Luke 9:51) </a:t>
            </a:r>
          </a:p>
          <a:p>
            <a:pPr lvl="2"/>
            <a:endParaRPr lang="en-US" sz="2800" dirty="0"/>
          </a:p>
          <a:p>
            <a:pPr lvl="2"/>
            <a:endParaRPr lang="en-US" sz="2800" dirty="0"/>
          </a:p>
        </p:txBody>
      </p:sp>
    </p:spTree>
    <p:extLst>
      <p:ext uri="{BB962C8B-B14F-4D97-AF65-F5344CB8AC3E}">
        <p14:creationId xmlns:p14="http://schemas.microsoft.com/office/powerpoint/2010/main" val="11320658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FE875F96-0D28-6641-0EC4-D764D1316D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9D094C9-BEF0-414D-508C-BBAA79DAF933}"/>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3D8B06E5-1A47-CBD8-7D39-ECC360DDB899}"/>
              </a:ext>
            </a:extLst>
          </p:cNvPr>
          <p:cNvSpPr>
            <a:spLocks noGrp="1"/>
          </p:cNvSpPr>
          <p:nvPr>
            <p:ph idx="1"/>
          </p:nvPr>
        </p:nvSpPr>
        <p:spPr>
          <a:xfrm>
            <a:off x="31630" y="722101"/>
            <a:ext cx="8991600" cy="6106306"/>
          </a:xfrm>
        </p:spPr>
        <p:txBody>
          <a:bodyPr>
            <a:normAutofit fontScale="70000" lnSpcReduction="20000"/>
          </a:bodyPr>
          <a:lstStyle/>
          <a:p>
            <a:r>
              <a:rPr lang="en-US" sz="3600" dirty="0"/>
              <a:t>We saw that as the servant carried out his mission he demonstrated a </a:t>
            </a:r>
            <a:r>
              <a:rPr lang="en-US" sz="3600" b="1" i="1" dirty="0"/>
              <a:t>voluntary</a:t>
            </a:r>
            <a:r>
              <a:rPr lang="en-US" sz="3600" dirty="0"/>
              <a:t> acceptance, rather than a </a:t>
            </a:r>
            <a:r>
              <a:rPr lang="en-US" sz="3600" b="1" i="1" dirty="0"/>
              <a:t>mere resignation </a:t>
            </a:r>
            <a:r>
              <a:rPr lang="en-US" sz="3600" dirty="0"/>
              <a:t>to his fate.</a:t>
            </a:r>
          </a:p>
          <a:p>
            <a:r>
              <a:rPr lang="en-US" sz="3600" dirty="0"/>
              <a:t>Do you sometimes find yourself having an attitude of “just doing your duty”, rather than following the example given by the servant of fully and enthusiastically </a:t>
            </a:r>
            <a:r>
              <a:rPr lang="en-US" sz="3600" b="1" i="1" dirty="0"/>
              <a:t>embracing</a:t>
            </a:r>
            <a:r>
              <a:rPr lang="en-US" sz="3600" dirty="0"/>
              <a:t> the mission or task that the Lord has called you to?</a:t>
            </a:r>
          </a:p>
          <a:p>
            <a:r>
              <a:rPr lang="en-US" sz="3600" dirty="0"/>
              <a:t>If you were being falsely accused in a public setting and you were to say the kinds of things the servant is described as saying in this passage as you stood to face your accusers:</a:t>
            </a:r>
          </a:p>
          <a:p>
            <a:pPr lvl="1"/>
            <a:r>
              <a:rPr lang="en-US" sz="3200" i="1" dirty="0">
                <a:solidFill>
                  <a:srgbClr val="0000FF"/>
                </a:solidFill>
                <a:latin typeface="Cambria" panose="02040503050406030204" pitchFamily="18" charset="0"/>
                <a:ea typeface="Cambria" panose="02040503050406030204" pitchFamily="18" charset="0"/>
              </a:rPr>
              <a:t>Who </a:t>
            </a:r>
            <a:r>
              <a:rPr lang="en-US" sz="3200" b="1" i="1" dirty="0">
                <a:solidFill>
                  <a:srgbClr val="0000FF"/>
                </a:solidFill>
                <a:latin typeface="Cambria" panose="02040503050406030204" pitchFamily="18" charset="0"/>
                <a:ea typeface="Cambria" panose="02040503050406030204" pitchFamily="18" charset="0"/>
              </a:rPr>
              <a:t>dares</a:t>
            </a:r>
            <a:r>
              <a:rPr lang="en-US" sz="3200" i="1" dirty="0">
                <a:solidFill>
                  <a:srgbClr val="0000FF"/>
                </a:solidFill>
                <a:latin typeface="Cambria" panose="02040503050406030204" pitchFamily="18" charset="0"/>
                <a:ea typeface="Cambria" panose="02040503050406030204" pitchFamily="18" charset="0"/>
              </a:rPr>
              <a:t> to argue with me? </a:t>
            </a:r>
          </a:p>
          <a:p>
            <a:pPr lvl="1"/>
            <a:r>
              <a:rPr lang="en-US" sz="3200" i="1" dirty="0">
                <a:solidFill>
                  <a:srgbClr val="0000FF"/>
                </a:solidFill>
                <a:latin typeface="Cambria" panose="02040503050406030204" pitchFamily="18" charset="0"/>
                <a:ea typeface="Cambria" panose="02040503050406030204" pitchFamily="18" charset="0"/>
              </a:rPr>
              <a:t>Let us </a:t>
            </a:r>
            <a:r>
              <a:rPr lang="en-US" sz="3200" b="1" i="1" dirty="0">
                <a:solidFill>
                  <a:srgbClr val="0000FF"/>
                </a:solidFill>
                <a:latin typeface="Cambria" panose="02040503050406030204" pitchFamily="18" charset="0"/>
                <a:ea typeface="Cambria" panose="02040503050406030204" pitchFamily="18" charset="0"/>
              </a:rPr>
              <a:t>confront</a:t>
            </a:r>
            <a:r>
              <a:rPr lang="en-US" sz="3200" i="1" dirty="0">
                <a:solidFill>
                  <a:srgbClr val="0000FF"/>
                </a:solidFill>
                <a:latin typeface="Cambria" panose="02040503050406030204" pitchFamily="18" charset="0"/>
                <a:ea typeface="Cambria" panose="02040503050406030204" pitchFamily="18" charset="0"/>
              </a:rPr>
              <a:t> each other! </a:t>
            </a:r>
          </a:p>
          <a:p>
            <a:pPr lvl="1"/>
            <a:r>
              <a:rPr lang="en-US" sz="3200" b="1" i="1" dirty="0">
                <a:solidFill>
                  <a:srgbClr val="0000FF"/>
                </a:solidFill>
                <a:latin typeface="Cambria" panose="02040503050406030204" pitchFamily="18" charset="0"/>
                <a:ea typeface="Cambria" panose="02040503050406030204" pitchFamily="18" charset="0"/>
              </a:rPr>
              <a:t>Who</a:t>
            </a:r>
            <a:r>
              <a:rPr lang="en-US" sz="3200" i="1" dirty="0">
                <a:solidFill>
                  <a:srgbClr val="0000FF"/>
                </a:solidFill>
                <a:latin typeface="Cambria" panose="02040503050406030204" pitchFamily="18" charset="0"/>
                <a:ea typeface="Cambria" panose="02040503050406030204" pitchFamily="18" charset="0"/>
              </a:rPr>
              <a:t> is my accuser? </a:t>
            </a:r>
          </a:p>
          <a:p>
            <a:pPr lvl="1"/>
            <a:r>
              <a:rPr lang="en-US" sz="3200" i="1" dirty="0">
                <a:solidFill>
                  <a:srgbClr val="0000FF"/>
                </a:solidFill>
                <a:latin typeface="Cambria" panose="02040503050406030204" pitchFamily="18" charset="0"/>
                <a:ea typeface="Cambria" panose="02040503050406030204" pitchFamily="18" charset="0"/>
              </a:rPr>
              <a:t>Let him </a:t>
            </a:r>
            <a:r>
              <a:rPr lang="en-US" sz="3200" b="1" i="1" dirty="0">
                <a:solidFill>
                  <a:srgbClr val="0000FF"/>
                </a:solidFill>
                <a:latin typeface="Cambria" panose="02040503050406030204" pitchFamily="18" charset="0"/>
                <a:ea typeface="Cambria" panose="02040503050406030204" pitchFamily="18" charset="0"/>
              </a:rPr>
              <a:t>challenge</a:t>
            </a:r>
            <a:r>
              <a:rPr lang="en-US" sz="3200" i="1" dirty="0">
                <a:solidFill>
                  <a:srgbClr val="0000FF"/>
                </a:solidFill>
                <a:latin typeface="Cambria" panose="02040503050406030204" pitchFamily="18" charset="0"/>
                <a:ea typeface="Cambria" panose="02040503050406030204" pitchFamily="18" charset="0"/>
              </a:rPr>
              <a:t> me! </a:t>
            </a:r>
          </a:p>
          <a:p>
            <a:pPr lvl="1"/>
            <a:r>
              <a:rPr lang="en-US" sz="3200" i="1" dirty="0">
                <a:solidFill>
                  <a:srgbClr val="0000FF"/>
                </a:solidFill>
                <a:latin typeface="Cambria" panose="02040503050406030204" pitchFamily="18" charset="0"/>
                <a:ea typeface="Cambria" panose="02040503050406030204" pitchFamily="18" charset="0"/>
              </a:rPr>
              <a:t>Who </a:t>
            </a:r>
            <a:r>
              <a:rPr lang="en-US" sz="3200" b="1" i="1" dirty="0">
                <a:solidFill>
                  <a:srgbClr val="0000FF"/>
                </a:solidFill>
                <a:latin typeface="Cambria" panose="02040503050406030204" pitchFamily="18" charset="0"/>
                <a:ea typeface="Cambria" panose="02040503050406030204" pitchFamily="18" charset="0"/>
              </a:rPr>
              <a:t>dares</a:t>
            </a:r>
            <a:r>
              <a:rPr lang="en-US" sz="3200" i="1" dirty="0">
                <a:solidFill>
                  <a:srgbClr val="0000FF"/>
                </a:solidFill>
                <a:latin typeface="Cambria" panose="02040503050406030204" pitchFamily="18" charset="0"/>
                <a:ea typeface="Cambria" panose="02040503050406030204" pitchFamily="18" charset="0"/>
              </a:rPr>
              <a:t> to condemn me? </a:t>
            </a:r>
          </a:p>
          <a:p>
            <a:r>
              <a:rPr lang="en-US" sz="3600" dirty="0"/>
              <a:t>Do you think onlookers would consider you to be arrogant? </a:t>
            </a:r>
            <a:r>
              <a:rPr lang="en-US" sz="3600" b="1" i="1" dirty="0"/>
              <a:t>Would</a:t>
            </a:r>
            <a:r>
              <a:rPr lang="en-US" sz="3600" dirty="0"/>
              <a:t> it be arrogant to say such things? Was the servant arrogant to say such things? Why or why not?</a:t>
            </a:r>
            <a:endParaRPr lang="en-US" sz="3600" i="1" dirty="0">
              <a:solidFill>
                <a:srgbClr val="0000FF"/>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86848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 calcmode="lin" valueType="num">
                                      <p:cBhvr>
                                        <p:cTn id="42"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4">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p:cTn id="49" dur="500" fill="hold"/>
                                        <p:tgtEl>
                                          <p:spTgt spid="4">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4">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4">
                                            <p:txEl>
                                              <p:pRg st="8" end="8"/>
                                            </p:txEl>
                                          </p:spTgt>
                                        </p:tgtEl>
                                        <p:attrNameLst>
                                          <p:attrName>style.visibility</p:attrName>
                                        </p:attrNameLst>
                                      </p:cBhvr>
                                      <p:to>
                                        <p:strVal val="visible"/>
                                      </p:to>
                                    </p:set>
                                    <p:anim calcmode="lin" valueType="num">
                                      <p:cBhvr>
                                        <p:cTn id="56" dur="500" fill="hold"/>
                                        <p:tgtEl>
                                          <p:spTgt spid="4">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4">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99695-A729-48DE-E67E-5AF6F92D0B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429661-1AAC-81CE-E7D4-4AA176557546}"/>
              </a:ext>
            </a:extLst>
          </p:cNvPr>
          <p:cNvSpPr>
            <a:spLocks noGrp="1"/>
          </p:cNvSpPr>
          <p:nvPr>
            <p:ph type="title"/>
          </p:nvPr>
        </p:nvSpPr>
        <p:spPr>
          <a:xfrm>
            <a:off x="0" y="2"/>
            <a:ext cx="9144000" cy="1288471"/>
          </a:xfrm>
        </p:spPr>
        <p:txBody>
          <a:bodyPr>
            <a:noAutofit/>
          </a:bodyPr>
          <a:lstStyle/>
          <a:p>
            <a:r>
              <a:rPr lang="en-US" sz="4000" b="1" dirty="0">
                <a:effectLst>
                  <a:outerShdw blurRad="38100" dist="38100" dir="2700000" algn="tl">
                    <a:srgbClr val="000000"/>
                  </a:outerShdw>
                </a:effectLst>
              </a:rPr>
              <a:t>The Perseverance of the LORD’s Servant (50:</a:t>
            </a:r>
            <a:r>
              <a:rPr lang="en-US" sz="4000" dirty="0">
                <a:effectLst>
                  <a:outerShdw blurRad="38100" dist="38100" dir="2700000" algn="tl">
                    <a:srgbClr val="000000"/>
                  </a:outerShdw>
                </a:effectLst>
              </a:rPr>
              <a:t>4-9</a:t>
            </a:r>
            <a:r>
              <a:rPr lang="en-US" sz="4000" b="1" dirty="0">
                <a:effectLst>
                  <a:outerShdw blurRad="38100" dist="38100" dir="2700000" algn="tl">
                    <a:srgbClr val="000000"/>
                  </a:outerShdw>
                </a:effectLst>
              </a:rPr>
              <a:t>)</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8848627E-E884-B8F6-41DA-84707144CF73}"/>
              </a:ext>
            </a:extLst>
          </p:cNvPr>
          <p:cNvSpPr>
            <a:spLocks noGrp="1"/>
          </p:cNvSpPr>
          <p:nvPr>
            <p:ph idx="1"/>
          </p:nvPr>
        </p:nvSpPr>
        <p:spPr>
          <a:xfrm>
            <a:off x="120535" y="1338349"/>
            <a:ext cx="8965276" cy="5150316"/>
          </a:xfrm>
        </p:spPr>
        <p:txBody>
          <a:bodyPr>
            <a:normAutofit fontScale="85000" lnSpcReduction="20000"/>
          </a:bodyPr>
          <a:lstStyle/>
          <a:p>
            <a:r>
              <a:rPr lang="en-US" sz="4000" dirty="0">
                <a:effectLst>
                  <a:outerShdw blurRad="38100" dist="38100" dir="2700000" algn="tl">
                    <a:srgbClr val="000000"/>
                  </a:outerShdw>
                </a:effectLst>
              </a:rPr>
              <a:t>There is an indication in this third song that the “</a:t>
            </a:r>
            <a:r>
              <a:rPr lang="en-US" sz="40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4000" dirty="0">
                <a:effectLst>
                  <a:outerShdw blurRad="38100" dist="38100" dir="2700000" algn="tl">
                    <a:srgbClr val="000000"/>
                  </a:outerShdw>
                </a:effectLst>
              </a:rPr>
              <a:t>” is gifted with a </a:t>
            </a:r>
            <a:r>
              <a:rPr lang="en-US" sz="4000" b="1" i="1" dirty="0">
                <a:effectLst>
                  <a:outerShdw blurRad="38100" dist="38100" dir="2700000" algn="tl">
                    <a:srgbClr val="000000"/>
                  </a:outerShdw>
                </a:effectLst>
              </a:rPr>
              <a:t>special ability </a:t>
            </a:r>
            <a:r>
              <a:rPr lang="en-US" sz="4000" dirty="0">
                <a:effectLst>
                  <a:outerShdw blurRad="38100" dist="38100" dir="2700000" algn="tl">
                    <a:srgbClr val="000000"/>
                  </a:outerShdw>
                </a:effectLst>
              </a:rPr>
              <a:t>to declare God’s message in a way that clearly reveals who God is. </a:t>
            </a:r>
          </a:p>
          <a:p>
            <a:r>
              <a:rPr lang="en-US" sz="4000" dirty="0">
                <a:effectLst>
                  <a:outerShdw blurRad="38100" dist="38100" dir="2700000" algn="tl">
                    <a:srgbClr val="000000"/>
                  </a:outerShdw>
                </a:effectLst>
              </a:rPr>
              <a:t>It tells us that his “ears” have been “opened” to hear God’s message (</a:t>
            </a:r>
            <a:r>
              <a:rPr lang="en-US" sz="4000" dirty="0">
                <a:solidFill>
                  <a:srgbClr val="FFFF99"/>
                </a:solidFill>
                <a:effectLst>
                  <a:outerShdw blurRad="38100" dist="38100" dir="2700000" algn="tl">
                    <a:srgbClr val="000000"/>
                  </a:outerShdw>
                </a:effectLst>
              </a:rPr>
              <a:t>50:5</a:t>
            </a:r>
            <a:r>
              <a:rPr lang="en-US" sz="4000" dirty="0">
                <a:effectLst>
                  <a:outerShdw blurRad="38100" dist="38100" dir="2700000" algn="tl">
                    <a:srgbClr val="000000"/>
                  </a:outerShdw>
                </a:effectLst>
              </a:rPr>
              <a:t>), and his “tongue” has been “instructed” (</a:t>
            </a:r>
            <a:r>
              <a:rPr lang="en-US" sz="4000" dirty="0">
                <a:solidFill>
                  <a:srgbClr val="FFFF99"/>
                </a:solidFill>
                <a:effectLst>
                  <a:outerShdw blurRad="38100" dist="38100" dir="2700000" algn="tl">
                    <a:srgbClr val="000000"/>
                  </a:outerShdw>
                </a:effectLst>
              </a:rPr>
              <a:t>50:4</a:t>
            </a:r>
            <a:r>
              <a:rPr lang="en-US" sz="4000" dirty="0">
                <a:effectLst>
                  <a:outerShdw blurRad="38100" dist="38100" dir="2700000" algn="tl">
                    <a:srgbClr val="000000"/>
                  </a:outerShdw>
                </a:effectLst>
              </a:rPr>
              <a:t>) on how to declare it. </a:t>
            </a:r>
          </a:p>
          <a:p>
            <a:r>
              <a:rPr lang="en-US" sz="4000" dirty="0">
                <a:effectLst>
                  <a:outerShdw blurRad="38100" dist="38100" dir="2700000" algn="tl">
                    <a:srgbClr val="000000"/>
                  </a:outerShdw>
                </a:effectLst>
              </a:rPr>
              <a:t>But when this message is </a:t>
            </a:r>
            <a:r>
              <a:rPr lang="en-US" sz="4000" b="1" i="1" dirty="0">
                <a:effectLst>
                  <a:outerShdw blurRad="38100" dist="38100" dir="2700000" algn="tl">
                    <a:srgbClr val="000000"/>
                  </a:outerShdw>
                </a:effectLst>
              </a:rPr>
              <a:t>proclaimed</a:t>
            </a:r>
            <a:r>
              <a:rPr lang="en-US" sz="4000" dirty="0">
                <a:effectLst>
                  <a:outerShdw blurRad="38100" dist="38100" dir="2700000" algn="tl">
                    <a:srgbClr val="000000"/>
                  </a:outerShdw>
                </a:effectLst>
              </a:rPr>
              <a:t> by the servant, he will </a:t>
            </a:r>
            <a:r>
              <a:rPr lang="en-US" sz="4000" b="1" i="1" dirty="0">
                <a:effectLst>
                  <a:outerShdw blurRad="38100" dist="38100" dir="2700000" algn="tl">
                    <a:srgbClr val="000000"/>
                  </a:outerShdw>
                </a:effectLst>
              </a:rPr>
              <a:t>suffer abuse </a:t>
            </a:r>
            <a:r>
              <a:rPr lang="en-US" sz="4000" dirty="0">
                <a:effectLst>
                  <a:outerShdw blurRad="38100" dist="38100" dir="2700000" algn="tl">
                    <a:srgbClr val="000000"/>
                  </a:outerShdw>
                </a:effectLst>
              </a:rPr>
              <a:t>at the hands of those who </a:t>
            </a:r>
            <a:r>
              <a:rPr lang="en-US" sz="4000" b="1" i="1" dirty="0">
                <a:effectLst>
                  <a:outerShdw blurRad="38100" dist="38100" dir="2700000" algn="tl">
                    <a:srgbClr val="000000"/>
                  </a:outerShdw>
                </a:effectLst>
              </a:rPr>
              <a:t>despise</a:t>
            </a:r>
            <a:r>
              <a:rPr lang="en-US" sz="4000" dirty="0">
                <a:effectLst>
                  <a:outerShdw blurRad="38100" dist="38100" dir="2700000" algn="tl">
                    <a:srgbClr val="000000"/>
                  </a:outerShdw>
                </a:effectLst>
              </a:rPr>
              <a:t> the message (</a:t>
            </a:r>
            <a:r>
              <a:rPr lang="en-US" sz="4000" dirty="0">
                <a:solidFill>
                  <a:srgbClr val="FFFF99"/>
                </a:solidFill>
                <a:effectLst>
                  <a:outerShdw blurRad="38100" dist="38100" dir="2700000" algn="tl">
                    <a:srgbClr val="000000"/>
                  </a:outerShdw>
                </a:effectLst>
              </a:rPr>
              <a:t>50:6</a:t>
            </a:r>
            <a:r>
              <a:rPr lang="en-US" sz="4000" dirty="0">
                <a:effectLst>
                  <a:outerShdw blurRad="38100" dist="38100" dir="2700000" algn="tl">
                    <a:srgbClr val="000000"/>
                  </a:outerShdw>
                </a:effectLst>
              </a:rPr>
              <a:t>).</a:t>
            </a:r>
          </a:p>
          <a:p>
            <a:r>
              <a:rPr lang="en-US" sz="4000" dirty="0">
                <a:effectLst>
                  <a:outerShdw blurRad="38100" dist="38100" dir="2700000" algn="tl">
                    <a:srgbClr val="000000"/>
                  </a:outerShdw>
                </a:effectLst>
              </a:rPr>
              <a:t>And the Servant is willing to </a:t>
            </a:r>
            <a:r>
              <a:rPr lang="en-US" sz="4000" b="1" i="1" dirty="0">
                <a:effectLst>
                  <a:outerShdw blurRad="38100" dist="38100" dir="2700000" algn="tl">
                    <a:srgbClr val="000000"/>
                  </a:outerShdw>
                </a:effectLst>
              </a:rPr>
              <a:t>bear</a:t>
            </a:r>
            <a:r>
              <a:rPr lang="en-US" sz="4000" dirty="0">
                <a:effectLst>
                  <a:outerShdw blurRad="38100" dist="38100" dir="2700000" algn="tl">
                    <a:srgbClr val="000000"/>
                  </a:outerShdw>
                </a:effectLst>
              </a:rPr>
              <a:t> that abuse because he knows that God will </a:t>
            </a:r>
            <a:r>
              <a:rPr lang="en-US" sz="4000" b="1" i="1" dirty="0">
                <a:effectLst>
                  <a:outerShdw blurRad="38100" dist="38100" dir="2700000" algn="tl">
                    <a:srgbClr val="000000"/>
                  </a:outerShdw>
                </a:effectLst>
              </a:rPr>
              <a:t>vindicate</a:t>
            </a:r>
            <a:r>
              <a:rPr lang="en-US" sz="4000" dirty="0">
                <a:effectLst>
                  <a:outerShdw blurRad="38100" dist="38100" dir="2700000" algn="tl">
                    <a:srgbClr val="000000"/>
                  </a:outerShdw>
                </a:effectLst>
              </a:rPr>
              <a:t> him in the end (</a:t>
            </a:r>
            <a:r>
              <a:rPr lang="en-US" sz="4000" dirty="0">
                <a:solidFill>
                  <a:srgbClr val="FFFF99"/>
                </a:solidFill>
                <a:effectLst>
                  <a:outerShdw blurRad="38100" dist="38100" dir="2700000" algn="tl">
                    <a:srgbClr val="000000"/>
                  </a:outerShdw>
                </a:effectLst>
              </a:rPr>
              <a:t>50:7–9</a:t>
            </a:r>
            <a:r>
              <a:rPr lang="en-US" sz="4000"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950D2A1A-8815-1936-361F-F928A7915D50}"/>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(The NIV Application Commentary)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562-563).</a:t>
            </a:r>
          </a:p>
        </p:txBody>
      </p:sp>
    </p:spTree>
    <p:extLst>
      <p:ext uri="{BB962C8B-B14F-4D97-AF65-F5344CB8AC3E}">
        <p14:creationId xmlns:p14="http://schemas.microsoft.com/office/powerpoint/2010/main" val="6362473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C4358-FFCF-FBDC-5542-4E2EF8CB72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D2CD22-6DE0-CC90-D12C-E10C1FF09D08}"/>
              </a:ext>
            </a:extLst>
          </p:cNvPr>
          <p:cNvSpPr>
            <a:spLocks noGrp="1"/>
          </p:cNvSpPr>
          <p:nvPr>
            <p:ph type="title"/>
          </p:nvPr>
        </p:nvSpPr>
        <p:spPr>
          <a:xfrm>
            <a:off x="0" y="2"/>
            <a:ext cx="9144000" cy="1138841"/>
          </a:xfrm>
        </p:spPr>
        <p:txBody>
          <a:bodyPr>
            <a:noAutofit/>
          </a:bodyPr>
          <a:lstStyle/>
          <a:p>
            <a:r>
              <a:rPr lang="en-US" sz="4000" b="1" dirty="0">
                <a:effectLst>
                  <a:outerShdw blurRad="38100" dist="38100" dir="2700000" algn="tl">
                    <a:srgbClr val="000000"/>
                  </a:outerShdw>
                </a:effectLst>
              </a:rPr>
              <a:t>The Perseverance of the LORD’s Servant (50:</a:t>
            </a:r>
            <a:r>
              <a:rPr lang="en-US" sz="4000" dirty="0">
                <a:effectLst>
                  <a:outerShdw blurRad="38100" dist="38100" dir="2700000" algn="tl">
                    <a:srgbClr val="000000"/>
                  </a:outerShdw>
                </a:effectLst>
              </a:rPr>
              <a:t>4-9</a:t>
            </a:r>
            <a:r>
              <a:rPr lang="en-US" sz="4000" b="1" dirty="0">
                <a:effectLst>
                  <a:outerShdw blurRad="38100" dist="38100" dir="2700000" algn="tl">
                    <a:srgbClr val="000000"/>
                  </a:outerShdw>
                </a:effectLst>
              </a:rPr>
              <a:t>)</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5D078CA6-D663-21EB-2357-8CE5DDD13CA6}"/>
              </a:ext>
            </a:extLst>
          </p:cNvPr>
          <p:cNvSpPr>
            <a:spLocks noGrp="1"/>
          </p:cNvSpPr>
          <p:nvPr>
            <p:ph idx="1"/>
          </p:nvPr>
        </p:nvSpPr>
        <p:spPr>
          <a:xfrm>
            <a:off x="137160" y="1205345"/>
            <a:ext cx="8965276" cy="5153891"/>
          </a:xfrm>
        </p:spPr>
        <p:txBody>
          <a:bodyPr>
            <a:normAutofit/>
          </a:bodyPr>
          <a:lstStyle/>
          <a:p>
            <a:r>
              <a:rPr lang="en-US" dirty="0">
                <a:effectLst>
                  <a:outerShdw blurRad="38100" dist="38100" dir="2700000" algn="tl">
                    <a:srgbClr val="000000"/>
                  </a:outerShdw>
                </a:effectLst>
              </a:rPr>
              <a:t>No one will be able to successfully accuse the servant of disobeying God or of falsifying his message. </a:t>
            </a:r>
          </a:p>
          <a:p>
            <a:r>
              <a:rPr lang="en-US" dirty="0">
                <a:effectLst>
                  <a:outerShdw blurRad="38100" dist="38100" dir="2700000" algn="tl">
                    <a:srgbClr val="000000"/>
                  </a:outerShdw>
                </a:effectLst>
              </a:rPr>
              <a:t>Nor will those who “beat” him and pull out his “beard” be able to make him stop obeying his Lord. </a:t>
            </a:r>
          </a:p>
          <a:p>
            <a:r>
              <a:rPr lang="en-US" dirty="0">
                <a:effectLst>
                  <a:outerShdw blurRad="38100" dist="38100" dir="2700000" algn="tl">
                    <a:srgbClr val="000000"/>
                  </a:outerShdw>
                </a:effectLst>
              </a:rPr>
              <a:t>In fact, the servant’s accusers will </a:t>
            </a:r>
            <a:r>
              <a:rPr lang="en-US" b="1" i="1" dirty="0">
                <a:effectLst>
                  <a:outerShdw blurRad="38100" dist="38100" dir="2700000" algn="tl">
                    <a:srgbClr val="000000"/>
                  </a:outerShdw>
                </a:effectLst>
              </a:rPr>
              <a:t>perish</a:t>
            </a:r>
            <a:r>
              <a:rPr lang="en-US" dirty="0">
                <a:effectLst>
                  <a:outerShdw blurRad="38100" dist="38100" dir="2700000" algn="tl">
                    <a:srgbClr val="000000"/>
                  </a:outerShdw>
                </a:effectLst>
              </a:rPr>
              <a:t> in the end. </a:t>
            </a:r>
          </a:p>
          <a:p>
            <a:r>
              <a:rPr lang="en-US" dirty="0">
                <a:effectLst>
                  <a:outerShdw blurRad="38100" dist="38100" dir="2700000" algn="tl">
                    <a:srgbClr val="000000"/>
                  </a:outerShdw>
                </a:effectLst>
              </a:rPr>
              <a:t>The servant’s confidence that the Lord will “vindicate” him in the end gives him the courage and determination to be obedient, setting his “face like flint” to do his Master’s will. </a:t>
            </a:r>
          </a:p>
        </p:txBody>
      </p:sp>
      <p:sp>
        <p:nvSpPr>
          <p:cNvPr id="4" name="TextBox 3">
            <a:extLst>
              <a:ext uri="{FF2B5EF4-FFF2-40B4-BE49-F238E27FC236}">
                <a16:creationId xmlns:a16="http://schemas.microsoft.com/office/drawing/2014/main" id="{642AC94C-A554-95B4-25D8-9CFCC28784D3}"/>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(The NIV Application Commentary)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562-563).</a:t>
            </a:r>
          </a:p>
        </p:txBody>
      </p:sp>
    </p:spTree>
    <p:extLst>
      <p:ext uri="{BB962C8B-B14F-4D97-AF65-F5344CB8AC3E}">
        <p14:creationId xmlns:p14="http://schemas.microsoft.com/office/powerpoint/2010/main" val="10926904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8524A-275C-657D-64C6-AF886D8AF5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DA329-9509-85BC-C48B-0FE7B5660999}"/>
              </a:ext>
            </a:extLst>
          </p:cNvPr>
          <p:cNvSpPr>
            <a:spLocks noGrp="1"/>
          </p:cNvSpPr>
          <p:nvPr>
            <p:ph type="title"/>
          </p:nvPr>
        </p:nvSpPr>
        <p:spPr>
          <a:xfrm>
            <a:off x="0" y="3"/>
            <a:ext cx="9144000" cy="1076496"/>
          </a:xfrm>
        </p:spPr>
        <p:txBody>
          <a:bodyPr>
            <a:noAutofit/>
          </a:bodyPr>
          <a:lstStyle/>
          <a:p>
            <a:r>
              <a:rPr lang="en-US" sz="4000" b="1" dirty="0">
                <a:effectLst>
                  <a:outerShdw blurRad="38100" dist="38100" dir="2700000" algn="tl">
                    <a:srgbClr val="000000"/>
                  </a:outerShdw>
                </a:effectLst>
              </a:rPr>
              <a:t>The Perseverance of the LORD’s Servant (50:</a:t>
            </a:r>
            <a:r>
              <a:rPr lang="en-US" sz="4000" dirty="0">
                <a:effectLst>
                  <a:outerShdw blurRad="38100" dist="38100" dir="2700000" algn="tl">
                    <a:srgbClr val="000000"/>
                  </a:outerShdw>
                </a:effectLst>
              </a:rPr>
              <a:t>4-9</a:t>
            </a:r>
            <a:r>
              <a:rPr lang="en-US" sz="4000" b="1" dirty="0">
                <a:effectLst>
                  <a:outerShdw blurRad="38100" dist="38100" dir="2700000" algn="tl">
                    <a:srgbClr val="000000"/>
                  </a:outerShdw>
                </a:effectLst>
              </a:rPr>
              <a:t>)</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27484F12-C373-948D-57AE-D4C0B0813E0C}"/>
              </a:ext>
            </a:extLst>
          </p:cNvPr>
          <p:cNvSpPr>
            <a:spLocks noGrp="1"/>
          </p:cNvSpPr>
          <p:nvPr>
            <p:ph idx="1"/>
          </p:nvPr>
        </p:nvSpPr>
        <p:spPr>
          <a:xfrm>
            <a:off x="85438" y="1325880"/>
            <a:ext cx="8965276" cy="5206429"/>
          </a:xfrm>
        </p:spPr>
        <p:txBody>
          <a:bodyPr>
            <a:normAutofit/>
          </a:bodyPr>
          <a:lstStyle/>
          <a:p>
            <a:r>
              <a:rPr lang="en-US" sz="3600" dirty="0">
                <a:effectLst>
                  <a:outerShdw blurRad="38100" dist="38100" dir="2700000" algn="tl">
                    <a:srgbClr val="000000"/>
                  </a:outerShdw>
                </a:effectLst>
              </a:rPr>
              <a:t>Today’s passage can be broken into </a:t>
            </a:r>
            <a:r>
              <a:rPr lang="en-US" sz="3600" b="1" i="1" dirty="0">
                <a:effectLst>
                  <a:outerShdw blurRad="38100" dist="38100" dir="2700000" algn="tl">
                    <a:srgbClr val="000000"/>
                  </a:outerShdw>
                </a:effectLst>
              </a:rPr>
              <a:t>four</a:t>
            </a:r>
            <a:r>
              <a:rPr lang="en-US" sz="3600" dirty="0">
                <a:effectLst>
                  <a:outerShdw blurRad="38100" dist="38100" dir="2700000" algn="tl">
                    <a:srgbClr val="000000"/>
                  </a:outerShdw>
                </a:effectLst>
              </a:rPr>
              <a:t> parts – each of which starts with a reference to the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Sovereign LORD</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LORD’s Instruction (</a:t>
            </a:r>
            <a:r>
              <a:rPr lang="en-US" sz="3600" dirty="0">
                <a:solidFill>
                  <a:srgbClr val="FFFF99"/>
                </a:solidFill>
                <a:effectLst>
                  <a:outerShdw blurRad="38100" dist="38100" dir="2700000" algn="tl">
                    <a:srgbClr val="000000"/>
                  </a:outerShdw>
                </a:effectLst>
              </a:rPr>
              <a:t>50:4</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Servant’s Obedience (</a:t>
            </a:r>
            <a:r>
              <a:rPr lang="en-US" sz="3600" dirty="0">
                <a:solidFill>
                  <a:srgbClr val="FFFF99"/>
                </a:solidFill>
                <a:effectLst>
                  <a:outerShdw blurRad="38100" dist="38100" dir="2700000" algn="tl">
                    <a:srgbClr val="000000"/>
                  </a:outerShdw>
                </a:effectLst>
              </a:rPr>
              <a:t>50:5-6</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LORD’s Assistance (</a:t>
            </a:r>
            <a:r>
              <a:rPr lang="en-US" sz="3600" dirty="0">
                <a:solidFill>
                  <a:srgbClr val="FFFF99"/>
                </a:solidFill>
                <a:effectLst>
                  <a:outerShdw blurRad="38100" dist="38100" dir="2700000" algn="tl">
                    <a:srgbClr val="000000"/>
                  </a:outerShdw>
                </a:effectLst>
              </a:rPr>
              <a:t>50:7-8</a:t>
            </a:r>
            <a:r>
              <a:rPr lang="en-US" sz="3600" dirty="0">
                <a:effectLst>
                  <a:outerShdw blurRad="38100" dist="38100" dir="2700000" algn="tl">
                    <a:srgbClr val="000000"/>
                  </a:outerShdw>
                </a:effectLst>
              </a:rPr>
              <a:t>)</a:t>
            </a:r>
          </a:p>
          <a:p>
            <a:pPr lvl="1"/>
            <a:r>
              <a:rPr lang="en-US" sz="3600" dirty="0">
                <a:effectLst>
                  <a:outerShdw blurRad="38100" dist="38100" dir="2700000" algn="tl">
                    <a:srgbClr val="000000"/>
                  </a:outerShdw>
                </a:effectLst>
              </a:rPr>
              <a:t>The Demise of the Servant’s Opponents (</a:t>
            </a:r>
            <a:r>
              <a:rPr lang="en-US" sz="3600" dirty="0">
                <a:solidFill>
                  <a:srgbClr val="FFFF99"/>
                </a:solidFill>
                <a:effectLst>
                  <a:outerShdw blurRad="38100" dist="38100" dir="2700000" algn="tl">
                    <a:srgbClr val="000000"/>
                  </a:outerShdw>
                </a:effectLst>
              </a:rPr>
              <a:t>50:9</a:t>
            </a:r>
            <a:r>
              <a:rPr lang="en-US" sz="3600" dirty="0">
                <a:effectLst>
                  <a:outerShdw blurRad="38100" dist="38100" dir="2700000" algn="tl">
                    <a:srgbClr val="000000"/>
                  </a:outerShdw>
                </a:effectLst>
              </a:rPr>
              <a:t>)</a:t>
            </a:r>
          </a:p>
        </p:txBody>
      </p:sp>
      <p:sp>
        <p:nvSpPr>
          <p:cNvPr id="4" name="TextBox 3">
            <a:extLst>
              <a:ext uri="{FF2B5EF4-FFF2-40B4-BE49-F238E27FC236}">
                <a16:creationId xmlns:a16="http://schemas.microsoft.com/office/drawing/2014/main" id="{0ED5DCA8-8E97-16AD-4CC5-5C9C9DC6BE1E}"/>
              </a:ext>
            </a:extLst>
          </p:cNvPr>
          <p:cNvSpPr txBox="1"/>
          <p:nvPr/>
        </p:nvSpPr>
        <p:spPr>
          <a:xfrm>
            <a:off x="-3924" y="6488665"/>
            <a:ext cx="9144000" cy="369332"/>
          </a:xfrm>
          <a:prstGeom prst="rect">
            <a:avLst/>
          </a:prstGeom>
          <a:noFill/>
        </p:spPr>
        <p:txBody>
          <a:bodyPr wrap="square" rtlCol="0">
            <a:spAutoFit/>
          </a:bodyPr>
          <a:lstStyle/>
          <a:p>
            <a:r>
              <a:rPr lang="en-US" dirty="0">
                <a:solidFill>
                  <a:prstClr val="white"/>
                </a:solidFill>
                <a:effectLst>
                  <a:outerShdw blurRad="38100" dist="38100" dir="2700000" algn="tl">
                    <a:srgbClr val="000000"/>
                  </a:outerShdw>
                </a:effectLst>
              </a:rPr>
              <a:t>Mackay, John L. – </a:t>
            </a:r>
            <a:r>
              <a:rPr lang="en-US" i="1" dirty="0">
                <a:solidFill>
                  <a:prstClr val="white"/>
                </a:solidFill>
                <a:effectLst>
                  <a:outerShdw blurRad="38100" dist="38100" dir="2700000" algn="tl">
                    <a:srgbClr val="000000"/>
                  </a:outerShdw>
                </a:effectLst>
              </a:rPr>
              <a:t>A Study Commentary on Isaiah Volume 2: Chapters 40-66 </a:t>
            </a:r>
            <a:r>
              <a:rPr lang="en-US" dirty="0">
                <a:solidFill>
                  <a:prstClr val="white"/>
                </a:solidFill>
                <a:effectLst>
                  <a:outerShdw blurRad="38100" dist="38100" dir="2700000" algn="tl">
                    <a:srgbClr val="000000"/>
                  </a:outerShdw>
                </a:effectLst>
              </a:rPr>
              <a:t>– </a:t>
            </a:r>
            <a:r>
              <a:rPr lang="en-US" dirty="0">
                <a:solidFill>
                  <a:schemeClr val="bg1"/>
                </a:solidFill>
                <a:effectLst>
                  <a:outerShdw blurRad="38100" dist="38100" dir="2700000" algn="tl">
                    <a:srgbClr val="000000"/>
                  </a:outerShdw>
                </a:effectLst>
              </a:rPr>
              <a:t>p. 277.</a:t>
            </a:r>
          </a:p>
        </p:txBody>
      </p:sp>
    </p:spTree>
    <p:extLst>
      <p:ext uri="{BB962C8B-B14F-4D97-AF65-F5344CB8AC3E}">
        <p14:creationId xmlns:p14="http://schemas.microsoft.com/office/powerpoint/2010/main" val="5818256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7A08D-BBC7-E95E-5A15-79380EC918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467D41-2ED6-DC6E-F59D-EDDA9045900F}"/>
              </a:ext>
            </a:extLst>
          </p:cNvPr>
          <p:cNvSpPr>
            <a:spLocks noGrp="1"/>
          </p:cNvSpPr>
          <p:nvPr>
            <p:ph type="title"/>
          </p:nvPr>
        </p:nvSpPr>
        <p:spPr>
          <a:xfrm>
            <a:off x="0" y="-2"/>
            <a:ext cx="9144000" cy="1184566"/>
          </a:xfrm>
        </p:spPr>
        <p:txBody>
          <a:bodyPr>
            <a:noAutofit/>
          </a:bodyPr>
          <a:lstStyle/>
          <a:p>
            <a:pPr marL="458788" indent="-458788"/>
            <a:r>
              <a:rPr lang="en-US" sz="4000" b="1" dirty="0">
                <a:effectLst>
                  <a:outerShdw blurRad="38100" dist="38100" dir="2700000" algn="tl">
                    <a:srgbClr val="000000"/>
                  </a:outerShdw>
                </a:effectLst>
              </a:rPr>
              <a:t>The LORD’s Instruction (50:</a:t>
            </a:r>
            <a:r>
              <a:rPr lang="en-US" sz="4000" dirty="0">
                <a:effectLst>
                  <a:outerShdw blurRad="38100" dist="38100" dir="2700000" algn="tl">
                    <a:srgbClr val="000000"/>
                  </a:outerShdw>
                </a:effectLst>
              </a:rPr>
              <a:t>4</a:t>
            </a:r>
            <a:r>
              <a:rPr lang="en-US" sz="4000" b="1" dirty="0">
                <a:effectLst>
                  <a:outerShdw blurRad="38100" dist="38100" dir="2700000" algn="tl">
                    <a:srgbClr val="000000"/>
                  </a:outerShdw>
                </a:effectLst>
              </a:rPr>
              <a:t>)</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9A5C4486-6F2D-A37F-65E7-371705C329DD}"/>
              </a:ext>
            </a:extLst>
          </p:cNvPr>
          <p:cNvSpPr>
            <a:spLocks noGrp="1"/>
          </p:cNvSpPr>
          <p:nvPr>
            <p:ph idx="1"/>
          </p:nvPr>
        </p:nvSpPr>
        <p:spPr>
          <a:xfrm>
            <a:off x="386543" y="1629295"/>
            <a:ext cx="8441574" cy="5195455"/>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50:4</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Sovereign LORD has given me the capacity to be his spokesman, so that I know how to help the weary. He wakes me up every morning; he makes me alert so I can listen attentively as disciples do. </a:t>
            </a:r>
          </a:p>
        </p:txBody>
      </p:sp>
    </p:spTree>
    <p:extLst>
      <p:ext uri="{BB962C8B-B14F-4D97-AF65-F5344CB8AC3E}">
        <p14:creationId xmlns:p14="http://schemas.microsoft.com/office/powerpoint/2010/main" val="30809713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A5DB1-FEBD-BC33-7750-A5E945F5E214}"/>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7485DDBD-3169-BC38-B99F-362682D03441}"/>
              </a:ext>
            </a:extLst>
          </p:cNvPr>
          <p:cNvSpPr txBox="1">
            <a:spLocks/>
          </p:cNvSpPr>
          <p:nvPr/>
        </p:nvSpPr>
        <p:spPr>
          <a:xfrm>
            <a:off x="0" y="4"/>
            <a:ext cx="9144000" cy="138406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Sovereign LORD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has given me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capacity to be his spokesman</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so that I know how to help the weary. He wakes me up every morning; he makes me alert so I can listen attentively as disciples do.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EDB73128-D106-25AD-3DE1-99C89B207978}"/>
              </a:ext>
            </a:extLst>
          </p:cNvPr>
          <p:cNvSpPr>
            <a:spLocks noGrp="1"/>
          </p:cNvSpPr>
          <p:nvPr>
            <p:ph idx="1"/>
          </p:nvPr>
        </p:nvSpPr>
        <p:spPr>
          <a:xfrm>
            <a:off x="136582" y="1483821"/>
            <a:ext cx="8870835" cy="5112327"/>
          </a:xfrm>
        </p:spPr>
        <p:txBody>
          <a:bodyPr>
            <a:normAutofit fontScale="92500" lnSpcReduction="20000"/>
          </a:bodyPr>
          <a:lstStyle/>
          <a:p>
            <a:r>
              <a:rPr lang="en-US" dirty="0">
                <a:effectLst>
                  <a:outerShdw blurRad="38100" dist="38100" dir="2700000" algn="tl">
                    <a:srgbClr val="000000"/>
                  </a:outerShdw>
                </a:effectLst>
              </a:rPr>
              <a:t>The one speaking here is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himself. </a:t>
            </a:r>
          </a:p>
          <a:p>
            <a:r>
              <a:rPr lang="en-US" b="1" i="1" dirty="0">
                <a:effectLst>
                  <a:outerShdw blurRad="38100" dist="38100" dir="2700000" algn="tl">
                    <a:srgbClr val="000000"/>
                  </a:outerShdw>
                </a:effectLst>
              </a:rPr>
              <a:t>Four</a:t>
            </a:r>
            <a:r>
              <a:rPr lang="en-US" dirty="0">
                <a:effectLst>
                  <a:outerShdw blurRad="38100" dist="38100" dir="2700000" algn="tl">
                    <a:srgbClr val="000000"/>
                  </a:outerShdw>
                </a:effectLst>
              </a:rPr>
              <a:t> times in this third song “the Lord Yahweh”, or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Sovereign LORD</a:t>
            </a:r>
            <a:r>
              <a:rPr lang="en-US" dirty="0">
                <a:effectLst>
                  <a:outerShdw blurRad="38100" dist="38100" dir="2700000" algn="tl">
                    <a:srgbClr val="000000"/>
                  </a:outerShdw>
                </a:effectLst>
              </a:rPr>
              <a:t>” as it’s translated here, occurs at the beginning of a verse, marking the structure of the poem and also indicating the Servant’s </a:t>
            </a:r>
            <a:r>
              <a:rPr lang="en-US" b="1" i="1" dirty="0">
                <a:effectLst>
                  <a:outerShdw blurRad="38100" dist="38100" dir="2700000" algn="tl">
                    <a:srgbClr val="000000"/>
                  </a:outerShdw>
                </a:effectLst>
              </a:rPr>
              <a:t>profound respect </a:t>
            </a:r>
            <a:r>
              <a:rPr lang="en-US" dirty="0">
                <a:effectLst>
                  <a:outerShdw blurRad="38100" dist="38100" dir="2700000" algn="tl">
                    <a:srgbClr val="000000"/>
                  </a:outerShdw>
                </a:effectLst>
              </a:rPr>
              <a:t>for the authority the LORD of whom he speaks.</a:t>
            </a:r>
          </a:p>
          <a:p>
            <a:r>
              <a:rPr lang="en-US" dirty="0">
                <a:effectLst>
                  <a:outerShdw blurRad="38100" dist="38100" dir="2700000" algn="tl">
                    <a:srgbClr val="000000"/>
                  </a:outerShdw>
                </a:effectLst>
              </a:rPr>
              <a:t>The Servant speaks here of an endowment given to him by the LORD: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capacity to be his spokesman</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Literally in the Hebrew it says he has been given “the tongue of those who are taught.” </a:t>
            </a:r>
          </a:p>
          <a:p>
            <a:r>
              <a:rPr lang="en-US" dirty="0">
                <a:effectLst>
                  <a:outerShdw blurRad="38100" dist="38100" dir="2700000" algn="tl">
                    <a:srgbClr val="000000"/>
                  </a:outerShdw>
                </a:effectLst>
              </a:rPr>
              <a:t>In other words, he is able to speak in such a way that “those who are taught” (i.e. his students or disciples) are able to understand and fully grasp what he is telling them.</a:t>
            </a:r>
          </a:p>
        </p:txBody>
      </p:sp>
      <p:sp>
        <p:nvSpPr>
          <p:cNvPr id="2" name="TextBox 1">
            <a:extLst>
              <a:ext uri="{FF2B5EF4-FFF2-40B4-BE49-F238E27FC236}">
                <a16:creationId xmlns:a16="http://schemas.microsoft.com/office/drawing/2014/main" id="{EAB2BC48-32CD-EA34-DC0A-DF36254CEEF9}"/>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277.</a:t>
            </a:r>
          </a:p>
        </p:txBody>
      </p:sp>
    </p:spTree>
    <p:extLst>
      <p:ext uri="{BB962C8B-B14F-4D97-AF65-F5344CB8AC3E}">
        <p14:creationId xmlns:p14="http://schemas.microsoft.com/office/powerpoint/2010/main" val="38879374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C80ED-D577-882D-7799-106E24DA55C8}"/>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08E70033-71C0-86ED-B956-430BE2CA71A7}"/>
              </a:ext>
            </a:extLst>
          </p:cNvPr>
          <p:cNvSpPr txBox="1">
            <a:spLocks/>
          </p:cNvSpPr>
          <p:nvPr/>
        </p:nvSpPr>
        <p:spPr>
          <a:xfrm>
            <a:off x="0" y="4"/>
            <a:ext cx="9144000" cy="138406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Sovereign LORD has given me the capacity to be his spokesman, so that I know how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to help the weary</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wakes me up every morning; he makes me alert so I can listen attentively as disciples do.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82DF0AA7-417D-CB63-982D-8A4E13ED4733}"/>
              </a:ext>
            </a:extLst>
          </p:cNvPr>
          <p:cNvSpPr>
            <a:spLocks noGrp="1"/>
          </p:cNvSpPr>
          <p:nvPr>
            <p:ph idx="1"/>
          </p:nvPr>
        </p:nvSpPr>
        <p:spPr>
          <a:xfrm>
            <a:off x="145472" y="1504604"/>
            <a:ext cx="8848899" cy="5037512"/>
          </a:xfrm>
        </p:spPr>
        <p:txBody>
          <a:bodyPr>
            <a:normAutofit fontScale="85000" lnSpcReduction="20000"/>
          </a:bodyPr>
          <a:lstStyle/>
          <a:p>
            <a:r>
              <a:rPr lang="en-US" dirty="0">
                <a:effectLst>
                  <a:outerShdw blurRad="38100" dist="38100" dir="2700000" algn="tl">
                    <a:srgbClr val="000000"/>
                  </a:outerShdw>
                </a:effectLst>
              </a:rPr>
              <a:t>Similarly, the LORD has trained the Servant so that he is fully equipped for a </a:t>
            </a:r>
            <a:r>
              <a:rPr lang="en-US" b="1" i="1" dirty="0">
                <a:effectLst>
                  <a:outerShdw blurRad="38100" dist="38100" dir="2700000" algn="tl">
                    <a:srgbClr val="000000"/>
                  </a:outerShdw>
                </a:effectLst>
              </a:rPr>
              <a:t>practical</a:t>
            </a:r>
            <a:r>
              <a:rPr lang="en-US" dirty="0">
                <a:effectLst>
                  <a:outerShdw blurRad="38100" dist="38100" dir="2700000" algn="tl">
                    <a:srgbClr val="000000"/>
                  </a:outerShdw>
                </a:effectLst>
              </a:rPr>
              <a:t> prophetic ministry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help the weary</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We know from </a:t>
            </a:r>
            <a:r>
              <a:rPr lang="en-US" dirty="0">
                <a:solidFill>
                  <a:srgbClr val="FFFF99"/>
                </a:solidFill>
                <a:effectLst>
                  <a:outerShdw blurRad="38100" dist="38100" dir="2700000" algn="tl">
                    <a:srgbClr val="000000"/>
                  </a:outerShdw>
                </a:effectLst>
              </a:rPr>
              <a:t>Isaiah 49:2</a:t>
            </a:r>
            <a:r>
              <a:rPr lang="en-US" dirty="0">
                <a:effectLst>
                  <a:outerShdw blurRad="38100" dist="38100" dir="2700000" algn="tl">
                    <a:srgbClr val="000000"/>
                  </a:outerShdw>
                </a:effectLst>
              </a:rPr>
              <a:t> that the Servant could speak clearly and directly, with the cutting edge of a sharp sword.</a:t>
            </a:r>
          </a:p>
          <a:p>
            <a:r>
              <a:rPr lang="en-US" dirty="0">
                <a:effectLst>
                  <a:outerShdw blurRad="38100" dist="38100" dir="2700000" algn="tl">
                    <a:srgbClr val="000000"/>
                  </a:outerShdw>
                </a:effectLst>
              </a:rPr>
              <a:t>But now the </a:t>
            </a:r>
            <a:r>
              <a:rPr lang="en-US" b="1" i="1" dirty="0">
                <a:effectLst>
                  <a:outerShdw blurRad="38100" dist="38100" dir="2700000" algn="tl">
                    <a:srgbClr val="000000"/>
                  </a:outerShdw>
                </a:effectLst>
              </a:rPr>
              <a:t>other</a:t>
            </a:r>
            <a:r>
              <a:rPr lang="en-US" dirty="0">
                <a:effectLst>
                  <a:outerShdw blurRad="38100" dist="38100" dir="2700000" algn="tl">
                    <a:srgbClr val="000000"/>
                  </a:outerShdw>
                </a:effectLst>
              </a:rPr>
              <a:t> side of his speaking ability is emphasized: </a:t>
            </a:r>
          </a:p>
          <a:p>
            <a:r>
              <a:rPr lang="en-US" dirty="0">
                <a:effectLst>
                  <a:outerShdw blurRad="38100" dist="38100" dir="2700000" algn="tl">
                    <a:srgbClr val="000000"/>
                  </a:outerShdw>
                </a:effectLst>
              </a:rPr>
              <a:t>We see that he </a:t>
            </a:r>
            <a:r>
              <a:rPr lang="en-US" b="1" i="1" dirty="0">
                <a:effectLst>
                  <a:outerShdw blurRad="38100" dist="38100" dir="2700000" algn="tl">
                    <a:srgbClr val="000000"/>
                  </a:outerShdw>
                </a:effectLst>
              </a:rPr>
              <a:t>also</a:t>
            </a:r>
            <a:r>
              <a:rPr lang="en-US" dirty="0">
                <a:effectLst>
                  <a:outerShdw blurRad="38100" dist="38100" dir="2700000" algn="tl">
                    <a:srgbClr val="000000"/>
                  </a:outerShdw>
                </a:effectLst>
              </a:rPr>
              <a:t> has the </a:t>
            </a:r>
            <a:r>
              <a:rPr lang="en-US" b="1" i="1" dirty="0">
                <a:effectLst>
                  <a:outerShdw blurRad="38100" dist="38100" dir="2700000" algn="tl">
                    <a:srgbClr val="000000"/>
                  </a:outerShdw>
                </a:effectLst>
              </a:rPr>
              <a:t>sensitivity</a:t>
            </a:r>
            <a:r>
              <a:rPr lang="en-US" dirty="0">
                <a:effectLst>
                  <a:outerShdw blurRad="38100" dist="38100" dir="2700000" algn="tl">
                    <a:srgbClr val="000000"/>
                  </a:outerShdw>
                </a:effectLst>
              </a:rPr>
              <a:t> to speak in gentle, consoling tones and to encourage those who have become discouraged and who know that their own efforts are getting them nowhere.</a:t>
            </a:r>
          </a:p>
          <a:p>
            <a:r>
              <a:rPr lang="en-US" dirty="0">
                <a:effectLst>
                  <a:outerShdw blurRad="38100" dist="38100" dir="2700000" algn="tl">
                    <a:srgbClr val="000000"/>
                  </a:outerShdw>
                </a:effectLst>
              </a:rPr>
              <a:t>And so we hear him saying in Matthew 11:27-28 –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Come to me, all you who are weary and burdened, and I will give you rest. Take my yoke on you and learn from me, because I am gentle and humble in heart, and you will find rest for your souls</a:t>
            </a:r>
            <a:r>
              <a:rPr lang="en-US" dirty="0">
                <a:effectLst>
                  <a:outerShdw blurRad="38100" dist="38100" dir="2700000" algn="tl">
                    <a:srgbClr val="000000"/>
                  </a:outerShdw>
                </a:effectLst>
              </a:rPr>
              <a:t>”</a:t>
            </a:r>
          </a:p>
        </p:txBody>
      </p:sp>
      <p:sp>
        <p:nvSpPr>
          <p:cNvPr id="2" name="TextBox 1">
            <a:extLst>
              <a:ext uri="{FF2B5EF4-FFF2-40B4-BE49-F238E27FC236}">
                <a16:creationId xmlns:a16="http://schemas.microsoft.com/office/drawing/2014/main" id="{EA9E2A81-4FD2-60DA-2A96-DABA591AC0F2}"/>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277.</a:t>
            </a:r>
          </a:p>
        </p:txBody>
      </p:sp>
    </p:spTree>
    <p:extLst>
      <p:ext uri="{BB962C8B-B14F-4D97-AF65-F5344CB8AC3E}">
        <p14:creationId xmlns:p14="http://schemas.microsoft.com/office/powerpoint/2010/main" val="22838781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24329-216E-C6AB-BFA4-6E48674C3D16}"/>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7D446836-F6C7-62F8-DFA0-6A62D0984C93}"/>
              </a:ext>
            </a:extLst>
          </p:cNvPr>
          <p:cNvSpPr txBox="1">
            <a:spLocks/>
          </p:cNvSpPr>
          <p:nvPr/>
        </p:nvSpPr>
        <p:spPr>
          <a:xfrm>
            <a:off x="0" y="4"/>
            <a:ext cx="9144000" cy="138406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50:4</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Sovereign LORD has given me the capacity to be his spokesman, so that I know how to help the weary.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He wakes me up every morning</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makes me alert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so I can listen attentively as disciples do</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endParaRPr>
          </a:p>
        </p:txBody>
      </p:sp>
      <p:sp>
        <p:nvSpPr>
          <p:cNvPr id="5" name="Content Placeholder 2">
            <a:extLst>
              <a:ext uri="{FF2B5EF4-FFF2-40B4-BE49-F238E27FC236}">
                <a16:creationId xmlns:a16="http://schemas.microsoft.com/office/drawing/2014/main" id="{733BAE42-4D93-0001-F988-6A43C1A83471}"/>
              </a:ext>
            </a:extLst>
          </p:cNvPr>
          <p:cNvSpPr>
            <a:spLocks noGrp="1"/>
          </p:cNvSpPr>
          <p:nvPr>
            <p:ph idx="1"/>
          </p:nvPr>
        </p:nvSpPr>
        <p:spPr>
          <a:xfrm>
            <a:off x="165100" y="1645920"/>
            <a:ext cx="8695268" cy="4954385"/>
          </a:xfrm>
        </p:spPr>
        <p:txBody>
          <a:bodyPr>
            <a:normAutofit lnSpcReduction="10000"/>
          </a:bodyPr>
          <a:lstStyle/>
          <a:p>
            <a:r>
              <a:rPr lang="en-US" dirty="0">
                <a:effectLst>
                  <a:outerShdw blurRad="38100" dist="38100" dir="2700000" algn="tl">
                    <a:srgbClr val="000000"/>
                  </a:outerShdw>
                </a:effectLst>
              </a:rPr>
              <a:t>The Servant tells us here that the LORD, as his instructor,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wakes [him] up</a:t>
            </a:r>
            <a:r>
              <a:rPr lang="en-US" dirty="0">
                <a:effectLst>
                  <a:outerShdw blurRad="38100" dist="38100" dir="2700000" algn="tl">
                    <a:srgbClr val="000000"/>
                  </a:outerShdw>
                </a:effectLst>
              </a:rPr>
              <a:t>” in order to get his pupil’s attention to listen to what the LORD has to say to him. </a:t>
            </a:r>
          </a:p>
          <a:p>
            <a:r>
              <a:rPr lang="en-US" dirty="0">
                <a:effectLst>
                  <a:outerShdw blurRad="38100" dist="38100" dir="2700000" algn="tl">
                    <a:srgbClr val="000000"/>
                  </a:outerShdw>
                </a:effectLst>
              </a:rPr>
              <a: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every morning</a:t>
            </a:r>
            <a:r>
              <a:rPr lang="en-US" dirty="0">
                <a:effectLst>
                  <a:outerShdw blurRad="38100" dist="38100" dir="2700000" algn="tl">
                    <a:srgbClr val="000000"/>
                  </a:outerShdw>
                </a:effectLst>
              </a:rPr>
              <a:t>” indicates that not a day goes by that the LORD does not </a:t>
            </a:r>
            <a:r>
              <a:rPr lang="en-US" b="1" i="1" dirty="0">
                <a:effectLst>
                  <a:outerShdw blurRad="38100" dist="38100" dir="2700000" algn="tl">
                    <a:srgbClr val="000000"/>
                  </a:outerShdw>
                </a:effectLst>
              </a:rPr>
              <a:t>stimulate</a:t>
            </a:r>
            <a:r>
              <a:rPr lang="en-US" dirty="0">
                <a:effectLst>
                  <a:outerShdw blurRad="38100" dist="38100" dir="2700000" algn="tl">
                    <a:srgbClr val="000000"/>
                  </a:outerShdw>
                </a:effectLst>
              </a:rPr>
              <a:t> him to renewed attentiveness and effort. </a:t>
            </a:r>
          </a:p>
          <a:p>
            <a:r>
              <a:rPr lang="en-US" dirty="0">
                <a:effectLst>
                  <a:outerShdw blurRad="38100" dist="38100" dir="2700000" algn="tl">
                    <a:srgbClr val="000000"/>
                  </a:outerShdw>
                </a:effectLst>
              </a:rPr>
              <a: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so I can listen attentively as disciples do</a:t>
            </a:r>
            <a:r>
              <a:rPr lang="en-US" dirty="0">
                <a:effectLst>
                  <a:outerShdw blurRad="38100" dist="38100" dir="2700000" algn="tl">
                    <a:srgbClr val="000000"/>
                  </a:outerShdw>
                </a:effectLst>
              </a:rPr>
              <a:t>” – His knowledge and skill have been honed by the LORD’s instruction, and by keeping the LORD’s message in the forefront of his mind.</a:t>
            </a:r>
          </a:p>
        </p:txBody>
      </p:sp>
      <p:sp>
        <p:nvSpPr>
          <p:cNvPr id="2" name="TextBox 1">
            <a:extLst>
              <a:ext uri="{FF2B5EF4-FFF2-40B4-BE49-F238E27FC236}">
                <a16:creationId xmlns:a16="http://schemas.microsoft.com/office/drawing/2014/main" id="{2C4949FC-4370-61B3-D184-EAC8B3BFD374}"/>
              </a:ext>
            </a:extLst>
          </p:cNvPr>
          <p:cNvSpPr txBox="1"/>
          <p:nvPr/>
        </p:nvSpPr>
        <p:spPr>
          <a:xfrm>
            <a:off x="-3" y="6488668"/>
            <a:ext cx="9144000" cy="369332"/>
          </a:xfrm>
          <a:prstGeom prst="rect">
            <a:avLst/>
          </a:prstGeom>
          <a:noFill/>
        </p:spPr>
        <p:txBody>
          <a:bodyPr wrap="square" rtlCol="0">
            <a:spAutoFit/>
          </a:bodyPr>
          <a:lstStyle/>
          <a:p>
            <a:r>
              <a:rPr lang="en-US" sz="1800" dirty="0">
                <a:solidFill>
                  <a:prstClr val="white"/>
                </a:solidFill>
                <a:effectLst>
                  <a:outerShdw blurRad="38100" dist="38100" dir="2700000" algn="tl">
                    <a:srgbClr val="000000"/>
                  </a:outerShdw>
                </a:effectLst>
              </a:rPr>
              <a:t>Mackay, John L. – </a:t>
            </a:r>
            <a:r>
              <a:rPr lang="en-US" sz="1800" i="1" dirty="0">
                <a:solidFill>
                  <a:prstClr val="white"/>
                </a:solidFill>
                <a:effectLst>
                  <a:outerShdw blurRad="38100" dist="38100" dir="2700000" algn="tl">
                    <a:srgbClr val="000000"/>
                  </a:outerShdw>
                </a:effectLst>
              </a:rPr>
              <a:t>A Study Commentary on Isaiah Volume 2: Chapters 40-66 </a:t>
            </a:r>
            <a:r>
              <a:rPr lang="en-US" sz="1800" dirty="0">
                <a:solidFill>
                  <a:prstClr val="white"/>
                </a:solidFill>
                <a:effectLst>
                  <a:outerShdw blurRad="38100" dist="38100" dir="2700000" algn="tl">
                    <a:srgbClr val="000000"/>
                  </a:outerShdw>
                </a:effectLst>
              </a:rPr>
              <a:t>– </a:t>
            </a:r>
            <a:r>
              <a:rPr lang="en-US" sz="1800" dirty="0">
                <a:solidFill>
                  <a:schemeClr val="bg1"/>
                </a:solidFill>
                <a:effectLst>
                  <a:outerShdw blurRad="38100" dist="38100" dir="2700000" algn="tl">
                    <a:srgbClr val="000000"/>
                  </a:outerShdw>
                </a:effectLst>
              </a:rPr>
              <a:t>p. 277.</a:t>
            </a:r>
          </a:p>
        </p:txBody>
      </p:sp>
    </p:spTree>
    <p:extLst>
      <p:ext uri="{BB962C8B-B14F-4D97-AF65-F5344CB8AC3E}">
        <p14:creationId xmlns:p14="http://schemas.microsoft.com/office/powerpoint/2010/main" val="26748800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222486</TotalTime>
  <Words>3994</Words>
  <Application>Microsoft Office PowerPoint</Application>
  <PresentationFormat>On-screen Show (4:3)</PresentationFormat>
  <Paragraphs>180</Paragraphs>
  <Slides>29</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Arial</vt:lpstr>
      <vt:lpstr>Calibri</vt:lpstr>
      <vt:lpstr>Calibri Light</vt:lpstr>
      <vt:lpstr>Cambria</vt:lpstr>
      <vt:lpstr>Century Gothic</vt:lpstr>
      <vt:lpstr>Office Theme</vt:lpstr>
      <vt:lpstr>2_Office Theme</vt:lpstr>
      <vt:lpstr>Highlights     From the  Book of  Isaiah</vt:lpstr>
      <vt:lpstr>The Perseverance of the LORD’s Servant (50:4-9)</vt:lpstr>
      <vt:lpstr>The Perseverance of the LORD’s Servant (50:4-9)</vt:lpstr>
      <vt:lpstr>The Perseverance of the LORD’s Servant (50:4-9)</vt:lpstr>
      <vt:lpstr>The Perseverance of the LORD’s Servant (50:4-9)</vt:lpstr>
      <vt:lpstr>The LORD’s Instruction (50:4)</vt:lpstr>
      <vt:lpstr>PowerPoint Presentation</vt:lpstr>
      <vt:lpstr>PowerPoint Presentation</vt:lpstr>
      <vt:lpstr>PowerPoint Presentation</vt:lpstr>
      <vt:lpstr>The Servant’s Obedience (50:5-6)</vt:lpstr>
      <vt:lpstr>PowerPoint Presentation</vt:lpstr>
      <vt:lpstr>PowerPoint Presentation</vt:lpstr>
      <vt:lpstr>PowerPoint Presentation</vt:lpstr>
      <vt:lpstr>PowerPoint Presentation</vt:lpstr>
      <vt:lpstr>PowerPoint Presentation</vt:lpstr>
      <vt:lpstr>The LORD’s Assistance (50:7-8)</vt:lpstr>
      <vt:lpstr>PowerPoint Presentation</vt:lpstr>
      <vt:lpstr>PowerPoint Presentation</vt:lpstr>
      <vt:lpstr>PowerPoint Presentation</vt:lpstr>
      <vt:lpstr>PowerPoint Presentation</vt:lpstr>
      <vt:lpstr>PowerPoint Presentation</vt:lpstr>
      <vt:lpstr>PowerPoint Presentation</vt:lpstr>
      <vt:lpstr>The Demise of the Servant’s Opponents (50:9)</vt:lpstr>
      <vt:lpstr>PowerPoint Presentation</vt:lpstr>
      <vt:lpstr>PowerPoint Presentation</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2852</cp:revision>
  <cp:lastPrinted>2024-02-18T15:15:24Z</cp:lastPrinted>
  <dcterms:created xsi:type="dcterms:W3CDTF">2022-12-04T03:23:23Z</dcterms:created>
  <dcterms:modified xsi:type="dcterms:W3CDTF">2024-02-18T15:17:45Z</dcterms:modified>
</cp:coreProperties>
</file>