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theme/themeOverride1.xml" ContentType="application/vnd.openxmlformats-officedocument.themeOverride+xml"/>
  <Override PartName="/ppt/theme/themeOverride2.xml" ContentType="application/vnd.openxmlformats-officedocument.themeOverride+xml"/>
  <Override PartName="/ppt/theme/themeOverride3.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04" r:id="rId1"/>
    <p:sldMasterId id="2147483816" r:id="rId2"/>
  </p:sldMasterIdLst>
  <p:notesMasterIdLst>
    <p:notesMasterId r:id="rId33"/>
  </p:notesMasterIdLst>
  <p:handoutMasterIdLst>
    <p:handoutMasterId r:id="rId34"/>
  </p:handoutMasterIdLst>
  <p:sldIdLst>
    <p:sldId id="4933" r:id="rId3"/>
    <p:sldId id="4934" r:id="rId4"/>
    <p:sldId id="4939" r:id="rId5"/>
    <p:sldId id="4940" r:id="rId6"/>
    <p:sldId id="4935" r:id="rId7"/>
    <p:sldId id="4941" r:id="rId8"/>
    <p:sldId id="4942" r:id="rId9"/>
    <p:sldId id="4943" r:id="rId10"/>
    <p:sldId id="4944" r:id="rId11"/>
    <p:sldId id="4937" r:id="rId12"/>
    <p:sldId id="4977" r:id="rId13"/>
    <p:sldId id="4948" r:id="rId14"/>
    <p:sldId id="4949" r:id="rId15"/>
    <p:sldId id="4950" r:id="rId16"/>
    <p:sldId id="4938" r:id="rId17"/>
    <p:sldId id="4952" r:id="rId18"/>
    <p:sldId id="4954" r:id="rId19"/>
    <p:sldId id="4955" r:id="rId20"/>
    <p:sldId id="4953" r:id="rId21"/>
    <p:sldId id="4956" r:id="rId22"/>
    <p:sldId id="4957" r:id="rId23"/>
    <p:sldId id="4936" r:id="rId24"/>
    <p:sldId id="4971" r:id="rId25"/>
    <p:sldId id="4958" r:id="rId26"/>
    <p:sldId id="4970" r:id="rId27"/>
    <p:sldId id="4960" r:id="rId28"/>
    <p:sldId id="4972" r:id="rId29"/>
    <p:sldId id="4973" r:id="rId30"/>
    <p:sldId id="4967" r:id="rId31"/>
    <p:sldId id="4978" r:id="rId32"/>
  </p:sldIdLst>
  <p:sldSz cx="9144000" cy="6858000" type="screen4x3"/>
  <p:notesSz cx="7102475" cy="93884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FF"/>
    <a:srgbClr val="FFFF99"/>
    <a:srgbClr val="F4B183"/>
    <a:srgbClr val="9999FF"/>
    <a:srgbClr val="000066"/>
    <a:srgbClr val="333399"/>
    <a:srgbClr val="6600FF"/>
    <a:srgbClr val="6600CC"/>
    <a:srgbClr val="FFF4E7"/>
    <a:srgbClr val="FFF2C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7267" autoAdjust="0"/>
    <p:restoredTop sz="94636" autoAdjust="0"/>
  </p:normalViewPr>
  <p:slideViewPr>
    <p:cSldViewPr snapToGrid="0">
      <p:cViewPr varScale="1">
        <p:scale>
          <a:sx n="153" d="100"/>
          <a:sy n="153" d="100"/>
        </p:scale>
        <p:origin x="568" y="104"/>
      </p:cViewPr>
      <p:guideLst/>
    </p:cSldViewPr>
  </p:slideViewPr>
  <p:notesTextViewPr>
    <p:cViewPr>
      <p:scale>
        <a:sx n="1" d="1"/>
        <a:sy n="1" d="1"/>
      </p:scale>
      <p:origin x="0" y="0"/>
    </p:cViewPr>
  </p:notesTextViewPr>
  <p:sorterViewPr>
    <p:cViewPr>
      <p:scale>
        <a:sx n="100" d="100"/>
        <a:sy n="100" d="100"/>
      </p:scale>
      <p:origin x="0" y="-47284"/>
    </p:cViewPr>
  </p:sorterViewPr>
  <p:notesViewPr>
    <p:cSldViewPr snapToGrid="0">
      <p:cViewPr varScale="1">
        <p:scale>
          <a:sx n="122" d="100"/>
          <a:sy n="122" d="100"/>
        </p:scale>
        <p:origin x="4932" y="96"/>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21" Type="http://schemas.openxmlformats.org/officeDocument/2006/relationships/slide" Target="slides/slide19.xml"/><Relationship Id="rId34" Type="http://schemas.openxmlformats.org/officeDocument/2006/relationships/handoutMaster" Target="handoutMasters/handoutMaster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notesMaster" Target="notesMasters/notesMaster1.xml"/><Relationship Id="rId38"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theme" Target="theme/theme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viewProps" Target="viewProp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presProps" Target="presProps.xml"/><Relationship Id="rId8" Type="http://schemas.openxmlformats.org/officeDocument/2006/relationships/slide" Target="slides/slide6.xml"/><Relationship Id="rId3" Type="http://schemas.openxmlformats.org/officeDocument/2006/relationships/slide" Target="slides/slid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56D050F2-B705-22B0-17E5-C826B5D73077}"/>
              </a:ext>
            </a:extLst>
          </p:cNvPr>
          <p:cNvSpPr>
            <a:spLocks noGrp="1"/>
          </p:cNvSpPr>
          <p:nvPr>
            <p:ph type="hdr" sz="quarter"/>
          </p:nvPr>
        </p:nvSpPr>
        <p:spPr>
          <a:xfrm>
            <a:off x="0" y="0"/>
            <a:ext cx="3077739" cy="471054"/>
          </a:xfrm>
          <a:prstGeom prst="rect">
            <a:avLst/>
          </a:prstGeom>
        </p:spPr>
        <p:txBody>
          <a:bodyPr vert="horz" lIns="94229" tIns="47114" rIns="94229" bIns="47114" rtlCol="0"/>
          <a:lstStyle>
            <a:lvl1pPr algn="l">
              <a:defRPr sz="1200"/>
            </a:lvl1pPr>
          </a:lstStyle>
          <a:p>
            <a:endParaRPr lang="en-US"/>
          </a:p>
        </p:txBody>
      </p:sp>
      <p:sp>
        <p:nvSpPr>
          <p:cNvPr id="3" name="Date Placeholder 2">
            <a:extLst>
              <a:ext uri="{FF2B5EF4-FFF2-40B4-BE49-F238E27FC236}">
                <a16:creationId xmlns:a16="http://schemas.microsoft.com/office/drawing/2014/main" id="{9A68D3AA-DD06-9A33-8DC5-B8D77E9ECFF7}"/>
              </a:ext>
            </a:extLst>
          </p:cNvPr>
          <p:cNvSpPr>
            <a:spLocks noGrp="1"/>
          </p:cNvSpPr>
          <p:nvPr>
            <p:ph type="dt" sz="quarter" idx="1"/>
          </p:nvPr>
        </p:nvSpPr>
        <p:spPr>
          <a:xfrm>
            <a:off x="4023092" y="0"/>
            <a:ext cx="3077739" cy="471054"/>
          </a:xfrm>
          <a:prstGeom prst="rect">
            <a:avLst/>
          </a:prstGeom>
        </p:spPr>
        <p:txBody>
          <a:bodyPr vert="horz" lIns="94229" tIns="47114" rIns="94229" bIns="47114" rtlCol="0"/>
          <a:lstStyle>
            <a:lvl1pPr algn="r">
              <a:defRPr sz="1200"/>
            </a:lvl1pPr>
          </a:lstStyle>
          <a:p>
            <a:fld id="{9C46CDA2-243C-4BE4-BB8A-CCE78D818377}" type="datetimeFigureOut">
              <a:rPr lang="en-US" smtClean="0"/>
              <a:t>2/20/2024</a:t>
            </a:fld>
            <a:endParaRPr lang="en-US"/>
          </a:p>
        </p:txBody>
      </p:sp>
      <p:sp>
        <p:nvSpPr>
          <p:cNvPr id="4" name="Footer Placeholder 3">
            <a:extLst>
              <a:ext uri="{FF2B5EF4-FFF2-40B4-BE49-F238E27FC236}">
                <a16:creationId xmlns:a16="http://schemas.microsoft.com/office/drawing/2014/main" id="{C3D82612-C319-9F33-BE08-ACC0E330D2D7}"/>
              </a:ext>
            </a:extLst>
          </p:cNvPr>
          <p:cNvSpPr>
            <a:spLocks noGrp="1"/>
          </p:cNvSpPr>
          <p:nvPr>
            <p:ph type="ftr" sz="quarter" idx="2"/>
          </p:nvPr>
        </p:nvSpPr>
        <p:spPr>
          <a:xfrm>
            <a:off x="0" y="8917422"/>
            <a:ext cx="3077739" cy="471053"/>
          </a:xfrm>
          <a:prstGeom prst="rect">
            <a:avLst/>
          </a:prstGeom>
        </p:spPr>
        <p:txBody>
          <a:bodyPr vert="horz" lIns="94229" tIns="47114" rIns="94229" bIns="47114" rtlCol="0" anchor="b"/>
          <a:lstStyle>
            <a:lvl1pPr algn="l">
              <a:defRPr sz="1200"/>
            </a:lvl1pPr>
          </a:lstStyle>
          <a:p>
            <a:r>
              <a:rPr lang="en-US"/>
              <a:t>http://purifiedbyfaith.com/Isaiah/Isaiah.htm</a:t>
            </a:r>
          </a:p>
        </p:txBody>
      </p:sp>
      <p:sp>
        <p:nvSpPr>
          <p:cNvPr id="5" name="Slide Number Placeholder 4">
            <a:extLst>
              <a:ext uri="{FF2B5EF4-FFF2-40B4-BE49-F238E27FC236}">
                <a16:creationId xmlns:a16="http://schemas.microsoft.com/office/drawing/2014/main" id="{6D2CB308-4E45-9087-D1EF-880A281B03A3}"/>
              </a:ext>
            </a:extLst>
          </p:cNvPr>
          <p:cNvSpPr>
            <a:spLocks noGrp="1"/>
          </p:cNvSpPr>
          <p:nvPr>
            <p:ph type="sldNum" sz="quarter" idx="3"/>
          </p:nvPr>
        </p:nvSpPr>
        <p:spPr>
          <a:xfrm>
            <a:off x="4023092" y="8917422"/>
            <a:ext cx="3077739" cy="471053"/>
          </a:xfrm>
          <a:prstGeom prst="rect">
            <a:avLst/>
          </a:prstGeom>
        </p:spPr>
        <p:txBody>
          <a:bodyPr vert="horz" lIns="94229" tIns="47114" rIns="94229" bIns="47114" rtlCol="0" anchor="b"/>
          <a:lstStyle>
            <a:lvl1pPr algn="r">
              <a:defRPr sz="1200"/>
            </a:lvl1pPr>
          </a:lstStyle>
          <a:p>
            <a:fld id="{D3B2534E-7144-40B4-918B-7E2BA6B00A45}" type="slidenum">
              <a:rPr lang="en-US" smtClean="0"/>
              <a:t>‹#›</a:t>
            </a:fld>
            <a:endParaRPr lang="en-US"/>
          </a:p>
        </p:txBody>
      </p:sp>
    </p:spTree>
    <p:extLst>
      <p:ext uri="{BB962C8B-B14F-4D97-AF65-F5344CB8AC3E}">
        <p14:creationId xmlns:p14="http://schemas.microsoft.com/office/powerpoint/2010/main" val="2042909668"/>
      </p:ext>
    </p:extLst>
  </p:cSld>
  <p:clrMap bg1="lt1" tx1="dk1" bg2="lt2" tx2="dk2" accent1="accent1" accent2="accent2" accent3="accent3" accent4="accent4" accent5="accent5" accent6="accent6" hlink="hlink" folHlink="folHlink"/>
  <p:hf hd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7739" cy="471054"/>
          </a:xfrm>
          <a:prstGeom prst="rect">
            <a:avLst/>
          </a:prstGeom>
        </p:spPr>
        <p:txBody>
          <a:bodyPr vert="horz" lIns="94229" tIns="47114" rIns="94229" bIns="47114" rtlCol="0"/>
          <a:lstStyle>
            <a:lvl1pPr algn="l">
              <a:defRPr sz="1200"/>
            </a:lvl1pPr>
          </a:lstStyle>
          <a:p>
            <a:endParaRPr lang="en-US"/>
          </a:p>
        </p:txBody>
      </p:sp>
      <p:sp>
        <p:nvSpPr>
          <p:cNvPr id="3" name="Date Placeholder 2"/>
          <p:cNvSpPr>
            <a:spLocks noGrp="1"/>
          </p:cNvSpPr>
          <p:nvPr>
            <p:ph type="dt" idx="1"/>
          </p:nvPr>
        </p:nvSpPr>
        <p:spPr>
          <a:xfrm>
            <a:off x="4023092" y="0"/>
            <a:ext cx="3077739" cy="471054"/>
          </a:xfrm>
          <a:prstGeom prst="rect">
            <a:avLst/>
          </a:prstGeom>
        </p:spPr>
        <p:txBody>
          <a:bodyPr vert="horz" lIns="94229" tIns="47114" rIns="94229" bIns="47114" rtlCol="0"/>
          <a:lstStyle>
            <a:lvl1pPr algn="r">
              <a:defRPr sz="1200"/>
            </a:lvl1pPr>
          </a:lstStyle>
          <a:p>
            <a:fld id="{495968A8-64DE-47C8-ACE8-5907827ACF34}" type="datetimeFigureOut">
              <a:rPr lang="en-US" smtClean="0"/>
              <a:t>2/20/2024</a:t>
            </a:fld>
            <a:endParaRPr lang="en-US"/>
          </a:p>
        </p:txBody>
      </p:sp>
      <p:sp>
        <p:nvSpPr>
          <p:cNvPr id="4" name="Slide Image Placeholder 3"/>
          <p:cNvSpPr>
            <a:spLocks noGrp="1" noRot="1" noChangeAspect="1"/>
          </p:cNvSpPr>
          <p:nvPr>
            <p:ph type="sldImg" idx="2"/>
          </p:nvPr>
        </p:nvSpPr>
        <p:spPr>
          <a:xfrm>
            <a:off x="1438275" y="1173163"/>
            <a:ext cx="4225925" cy="3168650"/>
          </a:xfrm>
          <a:prstGeom prst="rect">
            <a:avLst/>
          </a:prstGeom>
          <a:noFill/>
          <a:ln w="12700">
            <a:solidFill>
              <a:prstClr val="black"/>
            </a:solidFill>
          </a:ln>
        </p:spPr>
        <p:txBody>
          <a:bodyPr vert="horz" lIns="94229" tIns="47114" rIns="94229" bIns="47114" rtlCol="0" anchor="ctr"/>
          <a:lstStyle/>
          <a:p>
            <a:endParaRPr lang="en-US"/>
          </a:p>
        </p:txBody>
      </p:sp>
      <p:sp>
        <p:nvSpPr>
          <p:cNvPr id="5" name="Notes Placeholder 4"/>
          <p:cNvSpPr>
            <a:spLocks noGrp="1"/>
          </p:cNvSpPr>
          <p:nvPr>
            <p:ph type="body" sz="quarter" idx="3"/>
          </p:nvPr>
        </p:nvSpPr>
        <p:spPr>
          <a:xfrm>
            <a:off x="710248" y="4518204"/>
            <a:ext cx="5681980" cy="3696712"/>
          </a:xfrm>
          <a:prstGeom prst="rect">
            <a:avLst/>
          </a:prstGeom>
        </p:spPr>
        <p:txBody>
          <a:bodyPr vert="horz" lIns="94229" tIns="47114" rIns="94229" bIns="47114"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917422"/>
            <a:ext cx="3077739" cy="471053"/>
          </a:xfrm>
          <a:prstGeom prst="rect">
            <a:avLst/>
          </a:prstGeom>
        </p:spPr>
        <p:txBody>
          <a:bodyPr vert="horz" lIns="94229" tIns="47114" rIns="94229" bIns="47114" rtlCol="0" anchor="b"/>
          <a:lstStyle>
            <a:lvl1pPr algn="l">
              <a:defRPr sz="1200"/>
            </a:lvl1pPr>
          </a:lstStyle>
          <a:p>
            <a:r>
              <a:rPr lang="en-US"/>
              <a:t>http://purifiedbyfaith.com/Isaiah/Isaiah.htm</a:t>
            </a:r>
          </a:p>
        </p:txBody>
      </p:sp>
      <p:sp>
        <p:nvSpPr>
          <p:cNvPr id="7" name="Slide Number Placeholder 6"/>
          <p:cNvSpPr>
            <a:spLocks noGrp="1"/>
          </p:cNvSpPr>
          <p:nvPr>
            <p:ph type="sldNum" sz="quarter" idx="5"/>
          </p:nvPr>
        </p:nvSpPr>
        <p:spPr>
          <a:xfrm>
            <a:off x="4023092" y="8917422"/>
            <a:ext cx="3077739" cy="471053"/>
          </a:xfrm>
          <a:prstGeom prst="rect">
            <a:avLst/>
          </a:prstGeom>
        </p:spPr>
        <p:txBody>
          <a:bodyPr vert="horz" lIns="94229" tIns="47114" rIns="94229" bIns="47114" rtlCol="0" anchor="b"/>
          <a:lstStyle>
            <a:lvl1pPr algn="r">
              <a:defRPr sz="1200"/>
            </a:lvl1pPr>
          </a:lstStyle>
          <a:p>
            <a:fld id="{B78FD6F2-DA5A-4383-88C2-0A1D32D7323F}" type="slidenum">
              <a:rPr lang="en-US" smtClean="0"/>
              <a:t>‹#›</a:t>
            </a:fld>
            <a:endParaRPr lang="en-US"/>
          </a:p>
        </p:txBody>
      </p:sp>
    </p:spTree>
    <p:extLst>
      <p:ext uri="{BB962C8B-B14F-4D97-AF65-F5344CB8AC3E}">
        <p14:creationId xmlns:p14="http://schemas.microsoft.com/office/powerpoint/2010/main" val="2536152781"/>
      </p:ext>
    </p:extLst>
  </p:cSld>
  <p:clrMap bg1="lt1" tx1="dk1" bg2="lt2" tx2="dk2" accent1="accent1" accent2="accent2" accent3="accent3" accent4="accent4" accent5="accent5" accent6="accent6" hlink="hlink" folHlink="folHlink"/>
  <p:hf hd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3146695-5C55-1783-9AF5-2E275E246E6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8EE2DA3-4F37-89B0-3592-487CFDFE6E8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E740D02-36CB-4F14-8297-2BBA7D9893BB}"/>
              </a:ext>
            </a:extLst>
          </p:cNvPr>
          <p:cNvSpPr>
            <a:spLocks noGrp="1"/>
          </p:cNvSpPr>
          <p:nvPr>
            <p:ph type="body" idx="1"/>
          </p:nvPr>
        </p:nvSpPr>
        <p:spPr/>
        <p:txBody>
          <a:bodyPr/>
          <a:lstStyle/>
          <a:p>
            <a:endParaRPr lang="en-US" dirty="0"/>
          </a:p>
        </p:txBody>
      </p:sp>
      <p:sp>
        <p:nvSpPr>
          <p:cNvPr id="4" name="Footer Placeholder 3">
            <a:extLst>
              <a:ext uri="{FF2B5EF4-FFF2-40B4-BE49-F238E27FC236}">
                <a16:creationId xmlns:a16="http://schemas.microsoft.com/office/drawing/2014/main" id="{28C14019-0F0B-62A8-AD4E-6B1C4F6A6762}"/>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http://purifiedbyfaith.com/Isaiah/Isaiah.htm</a:t>
            </a:r>
          </a:p>
        </p:txBody>
      </p:sp>
      <p:sp>
        <p:nvSpPr>
          <p:cNvPr id="5" name="Slide Number Placeholder 4">
            <a:extLst>
              <a:ext uri="{FF2B5EF4-FFF2-40B4-BE49-F238E27FC236}">
                <a16:creationId xmlns:a16="http://schemas.microsoft.com/office/drawing/2014/main" id="{AE96BA45-E413-DC17-1644-43C43EC6DA21}"/>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8FD6F2-DA5A-4383-88C2-0A1D32D7323F}"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00955697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811288E-84C7-2744-28D1-55FD82526B8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6294AA9-AE63-4424-9C12-887116D3C00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938342D-1845-2FAA-0512-AEC3C3CAFF1C}"/>
              </a:ext>
            </a:extLst>
          </p:cNvPr>
          <p:cNvSpPr>
            <a:spLocks noGrp="1"/>
          </p:cNvSpPr>
          <p:nvPr>
            <p:ph type="body" idx="1"/>
          </p:nvPr>
        </p:nvSpPr>
        <p:spPr/>
        <p:txBody>
          <a:bodyPr/>
          <a:lstStyle/>
          <a:p>
            <a:endParaRPr lang="en-US" dirty="0"/>
          </a:p>
        </p:txBody>
      </p:sp>
      <p:sp>
        <p:nvSpPr>
          <p:cNvPr id="4" name="Footer Placeholder 3">
            <a:extLst>
              <a:ext uri="{FF2B5EF4-FFF2-40B4-BE49-F238E27FC236}">
                <a16:creationId xmlns:a16="http://schemas.microsoft.com/office/drawing/2014/main" id="{72B2422B-DD53-3D04-2816-234229AF0E8D}"/>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http://purifiedbyfaith.com/Isaiah/Isaiah.htm</a:t>
            </a:r>
          </a:p>
        </p:txBody>
      </p:sp>
      <p:sp>
        <p:nvSpPr>
          <p:cNvPr id="5" name="Slide Number Placeholder 4">
            <a:extLst>
              <a:ext uri="{FF2B5EF4-FFF2-40B4-BE49-F238E27FC236}">
                <a16:creationId xmlns:a16="http://schemas.microsoft.com/office/drawing/2014/main" id="{9220765F-76AD-721B-7234-1048C6B4FAA2}"/>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8FD6F2-DA5A-4383-88C2-0A1D32D7323F}"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13</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00312385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5E6A533-0D16-08F8-B7EE-F13D504D120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929E00E-981B-D0BA-C7AF-927362231EC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2F4675E-7D26-049D-2171-0FFC464752DC}"/>
              </a:ext>
            </a:extLst>
          </p:cNvPr>
          <p:cNvSpPr>
            <a:spLocks noGrp="1"/>
          </p:cNvSpPr>
          <p:nvPr>
            <p:ph type="body" idx="1"/>
          </p:nvPr>
        </p:nvSpPr>
        <p:spPr/>
        <p:txBody>
          <a:bodyPr/>
          <a:lstStyle/>
          <a:p>
            <a:endParaRPr lang="en-US" dirty="0"/>
          </a:p>
        </p:txBody>
      </p:sp>
      <p:sp>
        <p:nvSpPr>
          <p:cNvPr id="4" name="Footer Placeholder 3">
            <a:extLst>
              <a:ext uri="{FF2B5EF4-FFF2-40B4-BE49-F238E27FC236}">
                <a16:creationId xmlns:a16="http://schemas.microsoft.com/office/drawing/2014/main" id="{08BACCC7-89F9-F56C-7B11-EEB3BF050129}"/>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http://purifiedbyfaith.com/Isaiah/Isaiah.htm</a:t>
            </a:r>
          </a:p>
        </p:txBody>
      </p:sp>
      <p:sp>
        <p:nvSpPr>
          <p:cNvPr id="5" name="Slide Number Placeholder 4">
            <a:extLst>
              <a:ext uri="{FF2B5EF4-FFF2-40B4-BE49-F238E27FC236}">
                <a16:creationId xmlns:a16="http://schemas.microsoft.com/office/drawing/2014/main" id="{8C73B8C3-E622-9F7F-84F2-BC5CEA532B3D}"/>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8FD6F2-DA5A-4383-88C2-0A1D32D7323F}"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14</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63968055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71FF11F-0D33-4A11-07EC-90A207B8AC9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EB6A4AE-D76F-E309-CDF4-683F21553C8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03247E0-F249-A049-4BF8-C73A0A29CF7A}"/>
              </a:ext>
            </a:extLst>
          </p:cNvPr>
          <p:cNvSpPr>
            <a:spLocks noGrp="1"/>
          </p:cNvSpPr>
          <p:nvPr>
            <p:ph type="body" idx="1"/>
          </p:nvPr>
        </p:nvSpPr>
        <p:spPr/>
        <p:txBody>
          <a:bodyPr/>
          <a:lstStyle/>
          <a:p>
            <a:endParaRPr lang="en-US" dirty="0"/>
          </a:p>
        </p:txBody>
      </p:sp>
      <p:sp>
        <p:nvSpPr>
          <p:cNvPr id="4" name="Footer Placeholder 3">
            <a:extLst>
              <a:ext uri="{FF2B5EF4-FFF2-40B4-BE49-F238E27FC236}">
                <a16:creationId xmlns:a16="http://schemas.microsoft.com/office/drawing/2014/main" id="{D5630B08-2175-0089-E4A3-88218E3C328A}"/>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http://purifiedbyfaith.com/Isaiah/Isaiah.htm</a:t>
            </a:r>
          </a:p>
        </p:txBody>
      </p:sp>
      <p:sp>
        <p:nvSpPr>
          <p:cNvPr id="5" name="Slide Number Placeholder 4">
            <a:extLst>
              <a:ext uri="{FF2B5EF4-FFF2-40B4-BE49-F238E27FC236}">
                <a16:creationId xmlns:a16="http://schemas.microsoft.com/office/drawing/2014/main" id="{1FF5C9F9-9B52-BCAE-E3BC-3A77852AED0B}"/>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8FD6F2-DA5A-4383-88C2-0A1D32D7323F}"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16</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58479942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DFA6CC1-9199-7434-F1B7-FA9B9A75D60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4BC472F-BBFF-8198-5C56-CEDED37C0CC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A486533-46C8-FA24-70F1-CC8218229B19}"/>
              </a:ext>
            </a:extLst>
          </p:cNvPr>
          <p:cNvSpPr>
            <a:spLocks noGrp="1"/>
          </p:cNvSpPr>
          <p:nvPr>
            <p:ph type="body" idx="1"/>
          </p:nvPr>
        </p:nvSpPr>
        <p:spPr/>
        <p:txBody>
          <a:bodyPr/>
          <a:lstStyle/>
          <a:p>
            <a:endParaRPr lang="en-US" dirty="0"/>
          </a:p>
        </p:txBody>
      </p:sp>
      <p:sp>
        <p:nvSpPr>
          <p:cNvPr id="4" name="Footer Placeholder 3">
            <a:extLst>
              <a:ext uri="{FF2B5EF4-FFF2-40B4-BE49-F238E27FC236}">
                <a16:creationId xmlns:a16="http://schemas.microsoft.com/office/drawing/2014/main" id="{230228D3-77F6-E240-4F6C-969ACAC71CC7}"/>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http://purifiedbyfaith.com/Isaiah/Isaiah.htm</a:t>
            </a:r>
          </a:p>
        </p:txBody>
      </p:sp>
      <p:sp>
        <p:nvSpPr>
          <p:cNvPr id="5" name="Slide Number Placeholder 4">
            <a:extLst>
              <a:ext uri="{FF2B5EF4-FFF2-40B4-BE49-F238E27FC236}">
                <a16:creationId xmlns:a16="http://schemas.microsoft.com/office/drawing/2014/main" id="{9A88A160-CC9F-EE57-A890-442DDD14B3C3}"/>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8FD6F2-DA5A-4383-88C2-0A1D32D7323F}"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17</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22599623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1C0918E-967F-F87F-7DAC-2B640694064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27A5DAD-D81A-7E7E-2F24-BD03CB6B2F4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D42EC32-2ECD-B882-6F41-165482054571}"/>
              </a:ext>
            </a:extLst>
          </p:cNvPr>
          <p:cNvSpPr>
            <a:spLocks noGrp="1"/>
          </p:cNvSpPr>
          <p:nvPr>
            <p:ph type="body" idx="1"/>
          </p:nvPr>
        </p:nvSpPr>
        <p:spPr/>
        <p:txBody>
          <a:bodyPr/>
          <a:lstStyle/>
          <a:p>
            <a:endParaRPr lang="en-US" dirty="0"/>
          </a:p>
        </p:txBody>
      </p:sp>
      <p:sp>
        <p:nvSpPr>
          <p:cNvPr id="4" name="Footer Placeholder 3">
            <a:extLst>
              <a:ext uri="{FF2B5EF4-FFF2-40B4-BE49-F238E27FC236}">
                <a16:creationId xmlns:a16="http://schemas.microsoft.com/office/drawing/2014/main" id="{8F7039EF-9DDD-F5BA-28E7-A07605F2003D}"/>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http://purifiedbyfaith.com/Isaiah/Isaiah.htm</a:t>
            </a:r>
          </a:p>
        </p:txBody>
      </p:sp>
      <p:sp>
        <p:nvSpPr>
          <p:cNvPr id="5" name="Slide Number Placeholder 4">
            <a:extLst>
              <a:ext uri="{FF2B5EF4-FFF2-40B4-BE49-F238E27FC236}">
                <a16:creationId xmlns:a16="http://schemas.microsoft.com/office/drawing/2014/main" id="{038A88CE-8B94-D3A2-6041-8A874BB9BF84}"/>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8FD6F2-DA5A-4383-88C2-0A1D32D7323F}"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18</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47730865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BAE04A9-A4A4-44E4-1624-D4BF0C55181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65424C1-0329-059C-4A40-DB6C4246F15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255630C-C05F-A453-8D24-45ECE6CA41FB}"/>
              </a:ext>
            </a:extLst>
          </p:cNvPr>
          <p:cNvSpPr>
            <a:spLocks noGrp="1"/>
          </p:cNvSpPr>
          <p:nvPr>
            <p:ph type="body" idx="1"/>
          </p:nvPr>
        </p:nvSpPr>
        <p:spPr/>
        <p:txBody>
          <a:bodyPr/>
          <a:lstStyle/>
          <a:p>
            <a:endParaRPr lang="en-US" dirty="0"/>
          </a:p>
        </p:txBody>
      </p:sp>
      <p:sp>
        <p:nvSpPr>
          <p:cNvPr id="4" name="Footer Placeholder 3">
            <a:extLst>
              <a:ext uri="{FF2B5EF4-FFF2-40B4-BE49-F238E27FC236}">
                <a16:creationId xmlns:a16="http://schemas.microsoft.com/office/drawing/2014/main" id="{A11B7E24-349C-7118-2114-1AB8051B3EE7}"/>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http://purifiedbyfaith.com/Isaiah/Isaiah.htm</a:t>
            </a:r>
          </a:p>
        </p:txBody>
      </p:sp>
      <p:sp>
        <p:nvSpPr>
          <p:cNvPr id="5" name="Slide Number Placeholder 4">
            <a:extLst>
              <a:ext uri="{FF2B5EF4-FFF2-40B4-BE49-F238E27FC236}">
                <a16:creationId xmlns:a16="http://schemas.microsoft.com/office/drawing/2014/main" id="{2BB3FE31-6986-5D2B-2ED1-00687287DC12}"/>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8FD6F2-DA5A-4383-88C2-0A1D32D7323F}"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19</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12804383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4240C9E-0208-620A-00FD-CC12073A098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E626543-3DDA-E181-8145-E09B98A08F1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C1B046B-DA8F-7EFB-4098-4D5A4FB9DAE3}"/>
              </a:ext>
            </a:extLst>
          </p:cNvPr>
          <p:cNvSpPr>
            <a:spLocks noGrp="1"/>
          </p:cNvSpPr>
          <p:nvPr>
            <p:ph type="body" idx="1"/>
          </p:nvPr>
        </p:nvSpPr>
        <p:spPr/>
        <p:txBody>
          <a:bodyPr/>
          <a:lstStyle/>
          <a:p>
            <a:endParaRPr lang="en-US" dirty="0"/>
          </a:p>
        </p:txBody>
      </p:sp>
      <p:sp>
        <p:nvSpPr>
          <p:cNvPr id="4" name="Footer Placeholder 3">
            <a:extLst>
              <a:ext uri="{FF2B5EF4-FFF2-40B4-BE49-F238E27FC236}">
                <a16:creationId xmlns:a16="http://schemas.microsoft.com/office/drawing/2014/main" id="{78749470-F224-02C8-DF73-2A4BF323E35F}"/>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http://purifiedbyfaith.com/Isaiah/Isaiah.htm</a:t>
            </a:r>
          </a:p>
        </p:txBody>
      </p:sp>
      <p:sp>
        <p:nvSpPr>
          <p:cNvPr id="5" name="Slide Number Placeholder 4">
            <a:extLst>
              <a:ext uri="{FF2B5EF4-FFF2-40B4-BE49-F238E27FC236}">
                <a16:creationId xmlns:a16="http://schemas.microsoft.com/office/drawing/2014/main" id="{3BD743AF-5A8D-5396-94FC-7854D9040E8C}"/>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8FD6F2-DA5A-4383-88C2-0A1D32D7323F}"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20</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12011131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1B901E2-87A1-AF84-AFBE-C68A22F85F6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C2F9369-5FB8-0369-6BF9-6B85ECAC876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1D30530-9641-8D10-A815-5E0AC2D0B199}"/>
              </a:ext>
            </a:extLst>
          </p:cNvPr>
          <p:cNvSpPr>
            <a:spLocks noGrp="1"/>
          </p:cNvSpPr>
          <p:nvPr>
            <p:ph type="body" idx="1"/>
          </p:nvPr>
        </p:nvSpPr>
        <p:spPr/>
        <p:txBody>
          <a:bodyPr/>
          <a:lstStyle/>
          <a:p>
            <a:endParaRPr lang="en-US" dirty="0"/>
          </a:p>
        </p:txBody>
      </p:sp>
      <p:sp>
        <p:nvSpPr>
          <p:cNvPr id="4" name="Footer Placeholder 3">
            <a:extLst>
              <a:ext uri="{FF2B5EF4-FFF2-40B4-BE49-F238E27FC236}">
                <a16:creationId xmlns:a16="http://schemas.microsoft.com/office/drawing/2014/main" id="{75BB1EED-4C82-9861-C10F-579473A5D77C}"/>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http://purifiedbyfaith.com/Isaiah/Isaiah.htm</a:t>
            </a:r>
          </a:p>
        </p:txBody>
      </p:sp>
      <p:sp>
        <p:nvSpPr>
          <p:cNvPr id="5" name="Slide Number Placeholder 4">
            <a:extLst>
              <a:ext uri="{FF2B5EF4-FFF2-40B4-BE49-F238E27FC236}">
                <a16:creationId xmlns:a16="http://schemas.microsoft.com/office/drawing/2014/main" id="{74601327-5BC2-8CD1-3272-D661A309C88B}"/>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8FD6F2-DA5A-4383-88C2-0A1D32D7323F}"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21</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9117059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74D0232-9A4D-BE22-1875-64177BA72FC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CB781DF-A111-BA61-A999-4950C294D78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0ACCAEE-F91B-CC60-7A45-F4DE285CC134}"/>
              </a:ext>
            </a:extLst>
          </p:cNvPr>
          <p:cNvSpPr>
            <a:spLocks noGrp="1"/>
          </p:cNvSpPr>
          <p:nvPr>
            <p:ph type="body" idx="1"/>
          </p:nvPr>
        </p:nvSpPr>
        <p:spPr/>
        <p:txBody>
          <a:bodyPr/>
          <a:lstStyle/>
          <a:p>
            <a:endParaRPr lang="en-US" dirty="0"/>
          </a:p>
        </p:txBody>
      </p:sp>
      <p:sp>
        <p:nvSpPr>
          <p:cNvPr id="4" name="Footer Placeholder 3">
            <a:extLst>
              <a:ext uri="{FF2B5EF4-FFF2-40B4-BE49-F238E27FC236}">
                <a16:creationId xmlns:a16="http://schemas.microsoft.com/office/drawing/2014/main" id="{28DF81D3-784D-96EE-3D99-05D0AEC624AE}"/>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http://purifiedbyfaith.com/Isaiah/Isaiah.htm</a:t>
            </a:r>
          </a:p>
        </p:txBody>
      </p:sp>
      <p:sp>
        <p:nvSpPr>
          <p:cNvPr id="5" name="Slide Number Placeholder 4">
            <a:extLst>
              <a:ext uri="{FF2B5EF4-FFF2-40B4-BE49-F238E27FC236}">
                <a16:creationId xmlns:a16="http://schemas.microsoft.com/office/drawing/2014/main" id="{39401DC4-6E86-B1F3-44CF-1CEF05E498E7}"/>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8FD6F2-DA5A-4383-88C2-0A1D32D7323F}"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23</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98748132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E83ADFB-D723-ED07-49F0-D67A01B3D87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A3A2D94-9D2B-7465-6C2D-A69BE82B173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AB92A11-3811-420A-811A-7C5DCBD3A7C6}"/>
              </a:ext>
            </a:extLst>
          </p:cNvPr>
          <p:cNvSpPr>
            <a:spLocks noGrp="1"/>
          </p:cNvSpPr>
          <p:nvPr>
            <p:ph type="body" idx="1"/>
          </p:nvPr>
        </p:nvSpPr>
        <p:spPr/>
        <p:txBody>
          <a:bodyPr/>
          <a:lstStyle/>
          <a:p>
            <a:endParaRPr lang="en-US" dirty="0"/>
          </a:p>
        </p:txBody>
      </p:sp>
      <p:sp>
        <p:nvSpPr>
          <p:cNvPr id="4" name="Footer Placeholder 3">
            <a:extLst>
              <a:ext uri="{FF2B5EF4-FFF2-40B4-BE49-F238E27FC236}">
                <a16:creationId xmlns:a16="http://schemas.microsoft.com/office/drawing/2014/main" id="{E6E43C32-267B-595D-1FFF-0113C945A215}"/>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http://purifiedbyfaith.com/Isaiah/Isaiah.htm</a:t>
            </a:r>
          </a:p>
        </p:txBody>
      </p:sp>
      <p:sp>
        <p:nvSpPr>
          <p:cNvPr id="5" name="Slide Number Placeholder 4">
            <a:extLst>
              <a:ext uri="{FF2B5EF4-FFF2-40B4-BE49-F238E27FC236}">
                <a16:creationId xmlns:a16="http://schemas.microsoft.com/office/drawing/2014/main" id="{3695DF10-5109-2DAC-2806-285AE4FC5D9F}"/>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8FD6F2-DA5A-4383-88C2-0A1D32D7323F}"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24</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60896870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770149B-B301-B670-4B75-4E7FB1228A3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5C425CA-BC0D-ECD0-23B6-28866BB6471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13C18FF-1AFD-1F84-D0A7-E9B5DE5E6A4F}"/>
              </a:ext>
            </a:extLst>
          </p:cNvPr>
          <p:cNvSpPr>
            <a:spLocks noGrp="1"/>
          </p:cNvSpPr>
          <p:nvPr>
            <p:ph type="body" idx="1"/>
          </p:nvPr>
        </p:nvSpPr>
        <p:spPr/>
        <p:txBody>
          <a:bodyPr/>
          <a:lstStyle/>
          <a:p>
            <a:endParaRPr lang="en-US" dirty="0"/>
          </a:p>
        </p:txBody>
      </p:sp>
      <p:sp>
        <p:nvSpPr>
          <p:cNvPr id="4" name="Footer Placeholder 3">
            <a:extLst>
              <a:ext uri="{FF2B5EF4-FFF2-40B4-BE49-F238E27FC236}">
                <a16:creationId xmlns:a16="http://schemas.microsoft.com/office/drawing/2014/main" id="{1B4DEB38-FE6E-6702-7EBA-E0546E99C30E}"/>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http://purifiedbyfaith.com/Isaiah/Isaiah.htm</a:t>
            </a:r>
          </a:p>
        </p:txBody>
      </p:sp>
      <p:sp>
        <p:nvSpPr>
          <p:cNvPr id="5" name="Slide Number Placeholder 4">
            <a:extLst>
              <a:ext uri="{FF2B5EF4-FFF2-40B4-BE49-F238E27FC236}">
                <a16:creationId xmlns:a16="http://schemas.microsoft.com/office/drawing/2014/main" id="{AEC14616-2247-C330-7D5A-4C6048461263}"/>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8FD6F2-DA5A-4383-88C2-0A1D32D7323F}"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932729667"/>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E1552FD-85F7-0102-F3EB-C915033A237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CF55AB2-57EF-DB8D-5A15-B1B50E23DA3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9F78769-1B64-7F26-3B56-D7CABE59D91B}"/>
              </a:ext>
            </a:extLst>
          </p:cNvPr>
          <p:cNvSpPr>
            <a:spLocks noGrp="1"/>
          </p:cNvSpPr>
          <p:nvPr>
            <p:ph type="body" idx="1"/>
          </p:nvPr>
        </p:nvSpPr>
        <p:spPr/>
        <p:txBody>
          <a:bodyPr/>
          <a:lstStyle/>
          <a:p>
            <a:endParaRPr lang="en-US" dirty="0"/>
          </a:p>
        </p:txBody>
      </p:sp>
      <p:sp>
        <p:nvSpPr>
          <p:cNvPr id="4" name="Footer Placeholder 3">
            <a:extLst>
              <a:ext uri="{FF2B5EF4-FFF2-40B4-BE49-F238E27FC236}">
                <a16:creationId xmlns:a16="http://schemas.microsoft.com/office/drawing/2014/main" id="{634ED179-EA9A-6DFA-1250-12BEAD1D8D5E}"/>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http://purifiedbyfaith.com/Isaiah/Isaiah.htm</a:t>
            </a:r>
          </a:p>
        </p:txBody>
      </p:sp>
      <p:sp>
        <p:nvSpPr>
          <p:cNvPr id="5" name="Slide Number Placeholder 4">
            <a:extLst>
              <a:ext uri="{FF2B5EF4-FFF2-40B4-BE49-F238E27FC236}">
                <a16:creationId xmlns:a16="http://schemas.microsoft.com/office/drawing/2014/main" id="{743A672D-100D-D3EB-A898-E70221C234F1}"/>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8FD6F2-DA5A-4383-88C2-0A1D32D7323F}"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25</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501876614"/>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159D8D7-7D27-9AE6-CD5D-C7ECD72572A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3978545-27CD-4918-C3BB-4674790825D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6DFCD4E-32C4-29CB-DCA7-0E272E214348}"/>
              </a:ext>
            </a:extLst>
          </p:cNvPr>
          <p:cNvSpPr>
            <a:spLocks noGrp="1"/>
          </p:cNvSpPr>
          <p:nvPr>
            <p:ph type="body" idx="1"/>
          </p:nvPr>
        </p:nvSpPr>
        <p:spPr/>
        <p:txBody>
          <a:bodyPr/>
          <a:lstStyle/>
          <a:p>
            <a:endParaRPr lang="en-US" dirty="0"/>
          </a:p>
        </p:txBody>
      </p:sp>
      <p:sp>
        <p:nvSpPr>
          <p:cNvPr id="4" name="Footer Placeholder 3">
            <a:extLst>
              <a:ext uri="{FF2B5EF4-FFF2-40B4-BE49-F238E27FC236}">
                <a16:creationId xmlns:a16="http://schemas.microsoft.com/office/drawing/2014/main" id="{0D7691BC-B96D-717C-BEB2-7C3C2DE2C9A4}"/>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http://purifiedbyfaith.com/Isaiah/Isaiah.htm</a:t>
            </a:r>
          </a:p>
        </p:txBody>
      </p:sp>
      <p:sp>
        <p:nvSpPr>
          <p:cNvPr id="5" name="Slide Number Placeholder 4">
            <a:extLst>
              <a:ext uri="{FF2B5EF4-FFF2-40B4-BE49-F238E27FC236}">
                <a16:creationId xmlns:a16="http://schemas.microsoft.com/office/drawing/2014/main" id="{CFF6B497-1F3C-3919-8EA2-D2477B0B84DE}"/>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8FD6F2-DA5A-4383-88C2-0A1D32D7323F}"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26</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1198901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7BAFC19-126A-AA9C-1EC4-BE892F8C93F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16D67E0-350E-8711-44F8-AA3F7D61DAB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74FEBF7-EDB7-D217-BD26-555CD618AD37}"/>
              </a:ext>
            </a:extLst>
          </p:cNvPr>
          <p:cNvSpPr>
            <a:spLocks noGrp="1"/>
          </p:cNvSpPr>
          <p:nvPr>
            <p:ph type="body" idx="1"/>
          </p:nvPr>
        </p:nvSpPr>
        <p:spPr/>
        <p:txBody>
          <a:bodyPr/>
          <a:lstStyle/>
          <a:p>
            <a:endParaRPr lang="en-US" dirty="0"/>
          </a:p>
        </p:txBody>
      </p:sp>
      <p:sp>
        <p:nvSpPr>
          <p:cNvPr id="4" name="Footer Placeholder 3">
            <a:extLst>
              <a:ext uri="{FF2B5EF4-FFF2-40B4-BE49-F238E27FC236}">
                <a16:creationId xmlns:a16="http://schemas.microsoft.com/office/drawing/2014/main" id="{0B096C13-3BFE-51C2-999B-F5EEA0340752}"/>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http://purifiedbyfaith.com/Isaiah/Isaiah.htm</a:t>
            </a:r>
          </a:p>
        </p:txBody>
      </p:sp>
      <p:sp>
        <p:nvSpPr>
          <p:cNvPr id="5" name="Slide Number Placeholder 4">
            <a:extLst>
              <a:ext uri="{FF2B5EF4-FFF2-40B4-BE49-F238E27FC236}">
                <a16:creationId xmlns:a16="http://schemas.microsoft.com/office/drawing/2014/main" id="{4FA2811A-7F5D-7E9F-19EA-C542EBDB0645}"/>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8FD6F2-DA5A-4383-88C2-0A1D32D7323F}"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16155825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20DFFE1-2CD6-1921-DCED-E649EE340AB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6BCD59B-1C64-15FA-306F-004D55220D5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4E0BC0E-59C5-BC28-3A77-E346E56680D4}"/>
              </a:ext>
            </a:extLst>
          </p:cNvPr>
          <p:cNvSpPr>
            <a:spLocks noGrp="1"/>
          </p:cNvSpPr>
          <p:nvPr>
            <p:ph type="body" idx="1"/>
          </p:nvPr>
        </p:nvSpPr>
        <p:spPr/>
        <p:txBody>
          <a:bodyPr/>
          <a:lstStyle/>
          <a:p>
            <a:endParaRPr lang="en-US" dirty="0"/>
          </a:p>
        </p:txBody>
      </p:sp>
      <p:sp>
        <p:nvSpPr>
          <p:cNvPr id="4" name="Footer Placeholder 3">
            <a:extLst>
              <a:ext uri="{FF2B5EF4-FFF2-40B4-BE49-F238E27FC236}">
                <a16:creationId xmlns:a16="http://schemas.microsoft.com/office/drawing/2014/main" id="{08CA4CBB-9B6B-38C5-21EA-2DA96270B0CB}"/>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http://purifiedbyfaith.com/Isaiah/Isaiah.htm</a:t>
            </a:r>
          </a:p>
        </p:txBody>
      </p:sp>
      <p:sp>
        <p:nvSpPr>
          <p:cNvPr id="5" name="Slide Number Placeholder 4">
            <a:extLst>
              <a:ext uri="{FF2B5EF4-FFF2-40B4-BE49-F238E27FC236}">
                <a16:creationId xmlns:a16="http://schemas.microsoft.com/office/drawing/2014/main" id="{36DABCB5-9DCC-CC82-4BA0-AFED72121EE1}"/>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8FD6F2-DA5A-4383-88C2-0A1D32D7323F}"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32435258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E78ED5C-2B9B-8B1E-B594-7433212E4D7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B885D64-46F0-CB86-928B-0A7CA57B40C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253B8D1-84F0-5DA3-853A-1BE4ADF2C4C1}"/>
              </a:ext>
            </a:extLst>
          </p:cNvPr>
          <p:cNvSpPr>
            <a:spLocks noGrp="1"/>
          </p:cNvSpPr>
          <p:nvPr>
            <p:ph type="body" idx="1"/>
          </p:nvPr>
        </p:nvSpPr>
        <p:spPr/>
        <p:txBody>
          <a:bodyPr/>
          <a:lstStyle/>
          <a:p>
            <a:endParaRPr lang="en-US" dirty="0"/>
          </a:p>
        </p:txBody>
      </p:sp>
      <p:sp>
        <p:nvSpPr>
          <p:cNvPr id="4" name="Footer Placeholder 3">
            <a:extLst>
              <a:ext uri="{FF2B5EF4-FFF2-40B4-BE49-F238E27FC236}">
                <a16:creationId xmlns:a16="http://schemas.microsoft.com/office/drawing/2014/main" id="{E053129E-92D3-6393-BE05-73B5CAD478F4}"/>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http://purifiedbyfaith.com/Isaiah/Isaiah.htm</a:t>
            </a:r>
          </a:p>
        </p:txBody>
      </p:sp>
      <p:sp>
        <p:nvSpPr>
          <p:cNvPr id="5" name="Slide Number Placeholder 4">
            <a:extLst>
              <a:ext uri="{FF2B5EF4-FFF2-40B4-BE49-F238E27FC236}">
                <a16:creationId xmlns:a16="http://schemas.microsoft.com/office/drawing/2014/main" id="{8299D77A-265B-6563-4254-C4A7D99828D7}"/>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8FD6F2-DA5A-4383-88C2-0A1D32D7323F}"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5879605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C3F0B7C-8575-02C2-13B6-2C4B8B19133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4ADBCE5-9FD0-2A1D-3FF0-B6EB9BEA27E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24A8C8C-CDEB-1E50-0769-AF3D503211ED}"/>
              </a:ext>
            </a:extLst>
          </p:cNvPr>
          <p:cNvSpPr>
            <a:spLocks noGrp="1"/>
          </p:cNvSpPr>
          <p:nvPr>
            <p:ph type="body" idx="1"/>
          </p:nvPr>
        </p:nvSpPr>
        <p:spPr/>
        <p:txBody>
          <a:bodyPr/>
          <a:lstStyle/>
          <a:p>
            <a:endParaRPr lang="en-US" dirty="0"/>
          </a:p>
        </p:txBody>
      </p:sp>
      <p:sp>
        <p:nvSpPr>
          <p:cNvPr id="4" name="Footer Placeholder 3">
            <a:extLst>
              <a:ext uri="{FF2B5EF4-FFF2-40B4-BE49-F238E27FC236}">
                <a16:creationId xmlns:a16="http://schemas.microsoft.com/office/drawing/2014/main" id="{9AB70701-EED9-3DE8-01D3-150360AB9EA5}"/>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http://purifiedbyfaith.com/Isaiah/Isaiah.htm</a:t>
            </a:r>
          </a:p>
        </p:txBody>
      </p:sp>
      <p:sp>
        <p:nvSpPr>
          <p:cNvPr id="5" name="Slide Number Placeholder 4">
            <a:extLst>
              <a:ext uri="{FF2B5EF4-FFF2-40B4-BE49-F238E27FC236}">
                <a16:creationId xmlns:a16="http://schemas.microsoft.com/office/drawing/2014/main" id="{FF81AFB7-059F-55BA-4D91-0ECFDFA86801}"/>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8FD6F2-DA5A-4383-88C2-0A1D32D7323F}"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87266480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306B9F6-0475-F10E-B6A8-9A715916661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91D2E05-10B6-9AFE-CE8E-42F82407BC5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2FB7E55-E108-45B4-CC86-69C5247DE26A}"/>
              </a:ext>
            </a:extLst>
          </p:cNvPr>
          <p:cNvSpPr>
            <a:spLocks noGrp="1"/>
          </p:cNvSpPr>
          <p:nvPr>
            <p:ph type="body" idx="1"/>
          </p:nvPr>
        </p:nvSpPr>
        <p:spPr/>
        <p:txBody>
          <a:bodyPr/>
          <a:lstStyle/>
          <a:p>
            <a:endParaRPr lang="en-US" dirty="0"/>
          </a:p>
        </p:txBody>
      </p:sp>
      <p:sp>
        <p:nvSpPr>
          <p:cNvPr id="4" name="Footer Placeholder 3">
            <a:extLst>
              <a:ext uri="{FF2B5EF4-FFF2-40B4-BE49-F238E27FC236}">
                <a16:creationId xmlns:a16="http://schemas.microsoft.com/office/drawing/2014/main" id="{3BDAB623-24EF-540A-9713-52FDDC9F8ADF}"/>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http://purifiedbyfaith.com/Isaiah/Isaiah.htm</a:t>
            </a:r>
          </a:p>
        </p:txBody>
      </p:sp>
      <p:sp>
        <p:nvSpPr>
          <p:cNvPr id="5" name="Slide Number Placeholder 4">
            <a:extLst>
              <a:ext uri="{FF2B5EF4-FFF2-40B4-BE49-F238E27FC236}">
                <a16:creationId xmlns:a16="http://schemas.microsoft.com/office/drawing/2014/main" id="{EB3ED3FD-0CA6-28EA-8E5C-B46988C41142}"/>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8FD6F2-DA5A-4383-88C2-0A1D32D7323F}"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82783655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985E8AE-5424-65DB-B355-81F19C28251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57338CF-544F-1ED2-A343-867DC152684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5B1718A-86F7-3867-8F57-B313668D38FA}"/>
              </a:ext>
            </a:extLst>
          </p:cNvPr>
          <p:cNvSpPr>
            <a:spLocks noGrp="1"/>
          </p:cNvSpPr>
          <p:nvPr>
            <p:ph type="body" idx="1"/>
          </p:nvPr>
        </p:nvSpPr>
        <p:spPr/>
        <p:txBody>
          <a:bodyPr/>
          <a:lstStyle/>
          <a:p>
            <a:endParaRPr lang="en-US" dirty="0"/>
          </a:p>
        </p:txBody>
      </p:sp>
      <p:sp>
        <p:nvSpPr>
          <p:cNvPr id="4" name="Footer Placeholder 3">
            <a:extLst>
              <a:ext uri="{FF2B5EF4-FFF2-40B4-BE49-F238E27FC236}">
                <a16:creationId xmlns:a16="http://schemas.microsoft.com/office/drawing/2014/main" id="{B19FF195-51D5-93A5-8B12-2331004F4313}"/>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http://purifiedbyfaith.com/Isaiah/Isaiah.htm</a:t>
            </a:r>
          </a:p>
        </p:txBody>
      </p:sp>
      <p:sp>
        <p:nvSpPr>
          <p:cNvPr id="5" name="Slide Number Placeholder 4">
            <a:extLst>
              <a:ext uri="{FF2B5EF4-FFF2-40B4-BE49-F238E27FC236}">
                <a16:creationId xmlns:a16="http://schemas.microsoft.com/office/drawing/2014/main" id="{38CAE582-B1E2-5BE0-E7BC-7AC9A972D534}"/>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8FD6F2-DA5A-4383-88C2-0A1D32D7323F}"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11</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80322485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559CD4-62EB-90A5-4B2E-6498D97A90C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688E5DE-2773-038A-7A65-5D9F39E9EE0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CF3A592-0E0B-01C8-F98A-25B2E6A76764}"/>
              </a:ext>
            </a:extLst>
          </p:cNvPr>
          <p:cNvSpPr>
            <a:spLocks noGrp="1"/>
          </p:cNvSpPr>
          <p:nvPr>
            <p:ph type="body" idx="1"/>
          </p:nvPr>
        </p:nvSpPr>
        <p:spPr/>
        <p:txBody>
          <a:bodyPr/>
          <a:lstStyle/>
          <a:p>
            <a:endParaRPr lang="en-US" dirty="0"/>
          </a:p>
        </p:txBody>
      </p:sp>
      <p:sp>
        <p:nvSpPr>
          <p:cNvPr id="4" name="Footer Placeholder 3">
            <a:extLst>
              <a:ext uri="{FF2B5EF4-FFF2-40B4-BE49-F238E27FC236}">
                <a16:creationId xmlns:a16="http://schemas.microsoft.com/office/drawing/2014/main" id="{E9DD86AA-8676-711F-7310-F3770A21C3C5}"/>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http://purifiedbyfaith.com/Isaiah/Isaiah.htm</a:t>
            </a:r>
          </a:p>
        </p:txBody>
      </p:sp>
      <p:sp>
        <p:nvSpPr>
          <p:cNvPr id="5" name="Slide Number Placeholder 4">
            <a:extLst>
              <a:ext uri="{FF2B5EF4-FFF2-40B4-BE49-F238E27FC236}">
                <a16:creationId xmlns:a16="http://schemas.microsoft.com/office/drawing/2014/main" id="{DE19F4F2-C230-DFB3-8A25-C2071C03025E}"/>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8FD6F2-DA5A-4383-88C2-0A1D32D7323F}"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12</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74057621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02AB77-487A-CC2B-ACF6-94DC113A73E9}"/>
              </a:ext>
            </a:extLst>
          </p:cNvPr>
          <p:cNvSpPr>
            <a:spLocks noGrp="1"/>
          </p:cNvSpPr>
          <p:nvPr>
            <p:ph type="ctrTitle"/>
          </p:nvPr>
        </p:nvSpPr>
        <p:spPr>
          <a:xfrm>
            <a:off x="1143000" y="1122363"/>
            <a:ext cx="6858000" cy="2387600"/>
          </a:xfrm>
        </p:spPr>
        <p:txBody>
          <a:bodyPr anchor="b"/>
          <a:lstStyle>
            <a:lvl1pPr algn="ctr">
              <a:defRPr sz="4500"/>
            </a:lvl1pPr>
          </a:lstStyle>
          <a:p>
            <a:r>
              <a:rPr lang="en-US"/>
              <a:t>Click to edit Master title style</a:t>
            </a:r>
          </a:p>
        </p:txBody>
      </p:sp>
      <p:sp>
        <p:nvSpPr>
          <p:cNvPr id="3" name="Subtitle 2">
            <a:extLst>
              <a:ext uri="{FF2B5EF4-FFF2-40B4-BE49-F238E27FC236}">
                <a16:creationId xmlns:a16="http://schemas.microsoft.com/office/drawing/2014/main" id="{5E1D5E2C-365B-D2DD-CFBE-34511E03293B}"/>
              </a:ext>
            </a:extLst>
          </p:cNvPr>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p>
        </p:txBody>
      </p:sp>
      <p:sp>
        <p:nvSpPr>
          <p:cNvPr id="4" name="Date Placeholder 3">
            <a:extLst>
              <a:ext uri="{FF2B5EF4-FFF2-40B4-BE49-F238E27FC236}">
                <a16:creationId xmlns:a16="http://schemas.microsoft.com/office/drawing/2014/main" id="{4D250012-B16C-E6B3-1135-9DDED2153C1C}"/>
              </a:ext>
            </a:extLst>
          </p:cNvPr>
          <p:cNvSpPr>
            <a:spLocks noGrp="1"/>
          </p:cNvSpPr>
          <p:nvPr>
            <p:ph type="dt" sz="half" idx="10"/>
          </p:nvPr>
        </p:nvSpPr>
        <p:spPr>
          <a:xfrm>
            <a:off x="628650" y="6356351"/>
            <a:ext cx="2057400" cy="365125"/>
          </a:xfrm>
          <a:prstGeom prst="rect">
            <a:avLst/>
          </a:prstGeom>
        </p:spPr>
        <p:txBody>
          <a:bodyPr/>
          <a:lstStyle/>
          <a:p>
            <a:fld id="{9F4C82AD-DBC2-4394-8D52-CAB38C445915}" type="datetimeFigureOut">
              <a:rPr lang="en-US" smtClean="0"/>
              <a:t>2/20/2024</a:t>
            </a:fld>
            <a:endParaRPr lang="en-US"/>
          </a:p>
        </p:txBody>
      </p:sp>
      <p:sp>
        <p:nvSpPr>
          <p:cNvPr id="5" name="Footer Placeholder 4">
            <a:extLst>
              <a:ext uri="{FF2B5EF4-FFF2-40B4-BE49-F238E27FC236}">
                <a16:creationId xmlns:a16="http://schemas.microsoft.com/office/drawing/2014/main" id="{F22E8138-1B51-C3C1-A56D-E7378E02A4A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7C5A051-833C-F097-0163-0DE7828FD56B}"/>
              </a:ext>
            </a:extLst>
          </p:cNvPr>
          <p:cNvSpPr>
            <a:spLocks noGrp="1"/>
          </p:cNvSpPr>
          <p:nvPr>
            <p:ph type="sldNum" sz="quarter" idx="12"/>
          </p:nvPr>
        </p:nvSpPr>
        <p:spPr>
          <a:xfrm>
            <a:off x="6457950" y="6356351"/>
            <a:ext cx="2057400" cy="365125"/>
          </a:xfrm>
          <a:prstGeom prst="rect">
            <a:avLst/>
          </a:prstGeom>
        </p:spPr>
        <p:txBody>
          <a:bodyPr/>
          <a:lstStyle/>
          <a:p>
            <a:fld id="{25B71B97-0AFD-42BC-BA0A-3E971DE8975C}" type="slidenum">
              <a:rPr lang="en-US" smtClean="0"/>
              <a:t>‹#›</a:t>
            </a:fld>
            <a:endParaRPr lang="en-US"/>
          </a:p>
        </p:txBody>
      </p:sp>
    </p:spTree>
    <p:extLst>
      <p:ext uri="{BB962C8B-B14F-4D97-AF65-F5344CB8AC3E}">
        <p14:creationId xmlns:p14="http://schemas.microsoft.com/office/powerpoint/2010/main" val="164499651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7B7CDE-6A48-EDB8-49BF-EED5573444F1}"/>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2186AB15-130B-B498-CBA2-F02B539D3AD9}"/>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C785008-485D-300B-FE28-FD64D465CD03}"/>
              </a:ext>
            </a:extLst>
          </p:cNvPr>
          <p:cNvSpPr>
            <a:spLocks noGrp="1"/>
          </p:cNvSpPr>
          <p:nvPr>
            <p:ph type="dt" sz="half" idx="10"/>
          </p:nvPr>
        </p:nvSpPr>
        <p:spPr>
          <a:xfrm>
            <a:off x="628650" y="6356351"/>
            <a:ext cx="2057400" cy="365125"/>
          </a:xfrm>
          <a:prstGeom prst="rect">
            <a:avLst/>
          </a:prstGeom>
        </p:spPr>
        <p:txBody>
          <a:bodyPr/>
          <a:lstStyle/>
          <a:p>
            <a:fld id="{9F4C82AD-DBC2-4394-8D52-CAB38C445915}" type="datetimeFigureOut">
              <a:rPr lang="en-US" smtClean="0"/>
              <a:t>2/20/2024</a:t>
            </a:fld>
            <a:endParaRPr lang="en-US"/>
          </a:p>
        </p:txBody>
      </p:sp>
      <p:sp>
        <p:nvSpPr>
          <p:cNvPr id="5" name="Footer Placeholder 4">
            <a:extLst>
              <a:ext uri="{FF2B5EF4-FFF2-40B4-BE49-F238E27FC236}">
                <a16:creationId xmlns:a16="http://schemas.microsoft.com/office/drawing/2014/main" id="{A104E38C-BF2D-EFB0-F248-4EB5C202B52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4ACD659-9E26-5BF8-A5F8-DE8143D9046E}"/>
              </a:ext>
            </a:extLst>
          </p:cNvPr>
          <p:cNvSpPr>
            <a:spLocks noGrp="1"/>
          </p:cNvSpPr>
          <p:nvPr>
            <p:ph type="sldNum" sz="quarter" idx="12"/>
          </p:nvPr>
        </p:nvSpPr>
        <p:spPr>
          <a:xfrm>
            <a:off x="6457950" y="6356351"/>
            <a:ext cx="2057400" cy="365125"/>
          </a:xfrm>
          <a:prstGeom prst="rect">
            <a:avLst/>
          </a:prstGeom>
        </p:spPr>
        <p:txBody>
          <a:bodyPr/>
          <a:lstStyle/>
          <a:p>
            <a:fld id="{25B71B97-0AFD-42BC-BA0A-3E971DE8975C}" type="slidenum">
              <a:rPr lang="en-US" smtClean="0"/>
              <a:t>‹#›</a:t>
            </a:fld>
            <a:endParaRPr lang="en-US"/>
          </a:p>
        </p:txBody>
      </p:sp>
    </p:spTree>
    <p:extLst>
      <p:ext uri="{BB962C8B-B14F-4D97-AF65-F5344CB8AC3E}">
        <p14:creationId xmlns:p14="http://schemas.microsoft.com/office/powerpoint/2010/main" val="42157335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CB24557-7F9A-2497-5FE6-AE81CDD1B28C}"/>
              </a:ext>
            </a:extLst>
          </p:cNvPr>
          <p:cNvSpPr>
            <a:spLocks noGrp="1"/>
          </p:cNvSpPr>
          <p:nvPr>
            <p:ph type="title" orient="vert"/>
          </p:nvPr>
        </p:nvSpPr>
        <p:spPr>
          <a:xfrm>
            <a:off x="6543675" y="365125"/>
            <a:ext cx="1971675"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563107AF-F674-233C-8BE3-B93A8819C780}"/>
              </a:ext>
            </a:extLst>
          </p:cNvPr>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EFF0A74-074B-045E-87F8-F14CA0F55732}"/>
              </a:ext>
            </a:extLst>
          </p:cNvPr>
          <p:cNvSpPr>
            <a:spLocks noGrp="1"/>
          </p:cNvSpPr>
          <p:nvPr>
            <p:ph type="dt" sz="half" idx="10"/>
          </p:nvPr>
        </p:nvSpPr>
        <p:spPr>
          <a:xfrm>
            <a:off x="628650" y="6356351"/>
            <a:ext cx="2057400" cy="365125"/>
          </a:xfrm>
          <a:prstGeom prst="rect">
            <a:avLst/>
          </a:prstGeom>
        </p:spPr>
        <p:txBody>
          <a:bodyPr/>
          <a:lstStyle/>
          <a:p>
            <a:fld id="{9F4C82AD-DBC2-4394-8D52-CAB38C445915}" type="datetimeFigureOut">
              <a:rPr lang="en-US" smtClean="0"/>
              <a:t>2/20/2024</a:t>
            </a:fld>
            <a:endParaRPr lang="en-US"/>
          </a:p>
        </p:txBody>
      </p:sp>
      <p:sp>
        <p:nvSpPr>
          <p:cNvPr id="5" name="Footer Placeholder 4">
            <a:extLst>
              <a:ext uri="{FF2B5EF4-FFF2-40B4-BE49-F238E27FC236}">
                <a16:creationId xmlns:a16="http://schemas.microsoft.com/office/drawing/2014/main" id="{C002A128-B25E-4D40-250D-26BFFE7C366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D36E019-3400-0882-28F5-938FC3C5C581}"/>
              </a:ext>
            </a:extLst>
          </p:cNvPr>
          <p:cNvSpPr>
            <a:spLocks noGrp="1"/>
          </p:cNvSpPr>
          <p:nvPr>
            <p:ph type="sldNum" sz="quarter" idx="12"/>
          </p:nvPr>
        </p:nvSpPr>
        <p:spPr>
          <a:xfrm>
            <a:off x="6457950" y="6356351"/>
            <a:ext cx="2057400" cy="365125"/>
          </a:xfrm>
          <a:prstGeom prst="rect">
            <a:avLst/>
          </a:prstGeom>
        </p:spPr>
        <p:txBody>
          <a:bodyPr/>
          <a:lstStyle/>
          <a:p>
            <a:fld id="{25B71B97-0AFD-42BC-BA0A-3E971DE8975C}" type="slidenum">
              <a:rPr lang="en-US" smtClean="0"/>
              <a:t>‹#›</a:t>
            </a:fld>
            <a:endParaRPr lang="en-US"/>
          </a:p>
        </p:txBody>
      </p:sp>
    </p:spTree>
    <p:extLst>
      <p:ext uri="{BB962C8B-B14F-4D97-AF65-F5344CB8AC3E}">
        <p14:creationId xmlns:p14="http://schemas.microsoft.com/office/powerpoint/2010/main" val="301032084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F7C3684F-6E02-41A5-B07B-A82B4A395C65}" type="datetimeFigureOut">
              <a:rPr lang="en-US" smtClean="0"/>
              <a:t>2/20/2024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177199305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normAutofit/>
          </a:bodyPr>
          <a:lstStyle>
            <a:lvl1pPr>
              <a:defRPr sz="2800"/>
            </a:lvl1pPr>
            <a:lvl2pPr>
              <a:defRPr sz="2400"/>
            </a:lvl2pPr>
            <a:lvl3pPr>
              <a:defRPr sz="2000"/>
            </a:lvl3pPr>
            <a:lvl4pPr>
              <a:defRPr sz="1800"/>
            </a:lvl4pPr>
            <a:lvl5pPr>
              <a:defRPr sz="18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F7C3684F-6E02-41A5-B07B-A82B4A395C65}" type="datetimeFigureOut">
              <a:rPr lang="en-US" smtClean="0"/>
              <a:t>2/20/2024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252003572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7C3684F-6E02-41A5-B07B-A82B4A395C65}" type="datetimeFigureOut">
              <a:rPr lang="en-US" smtClean="0"/>
              <a:t>2/20/2024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374966996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F7C3684F-6E02-41A5-B07B-A82B4A395C65}" type="datetimeFigureOut">
              <a:rPr lang="en-US" smtClean="0"/>
              <a:t>2/20/2024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141214897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F7C3684F-6E02-41A5-B07B-A82B4A395C65}" type="datetimeFigureOut">
              <a:rPr lang="en-US" smtClean="0"/>
              <a:t>2/20/2024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415266382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F7C3684F-6E02-41A5-B07B-A82B4A395C65}" type="datetimeFigureOut">
              <a:rPr lang="en-US" smtClean="0"/>
              <a:t>2/20/2024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99012747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7C3684F-6E02-41A5-B07B-A82B4A395C65}" type="datetimeFigureOut">
              <a:rPr lang="en-US" smtClean="0"/>
              <a:t>2/20/2024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426227597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7C3684F-6E02-41A5-B07B-A82B4A395C65}" type="datetimeFigureOut">
              <a:rPr lang="en-US" smtClean="0"/>
              <a:t>2/20/2024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39538823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Pr>
        <a:gradFill>
          <a:gsLst>
            <a:gs pos="0">
              <a:srgbClr val="3D481F"/>
            </a:gs>
            <a:gs pos="100000">
              <a:srgbClr val="334017"/>
            </a:gs>
          </a:gsLst>
          <a:lin ang="10800000" scaled="0"/>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F40CA6-7632-25D4-B48A-BFA8A91319E9}"/>
              </a:ext>
            </a:extLst>
          </p:cNvPr>
          <p:cNvSpPr>
            <a:spLocks noGrp="1"/>
          </p:cNvSpPr>
          <p:nvPr>
            <p:ph type="title"/>
          </p:nvPr>
        </p:nvSpPr>
        <p:spPr>
          <a:xfrm>
            <a:off x="0" y="0"/>
            <a:ext cx="9144000" cy="896145"/>
          </a:xfrm>
        </p:spPr>
        <p:txBody>
          <a:bodyPr>
            <a:normAutofit/>
          </a:bodyPr>
          <a:lstStyle>
            <a:lvl1pPr algn="ctr">
              <a:defRPr sz="4800" b="1">
                <a:solidFill>
                  <a:srgbClr val="FFFF99"/>
                </a:solidFill>
                <a:latin typeface="Century Gothic" panose="020B0502020202020204" pitchFamily="34" charset="0"/>
              </a:defRPr>
            </a:lvl1pPr>
          </a:lstStyle>
          <a:p>
            <a:r>
              <a:rPr lang="en-US" dirty="0"/>
              <a:t>Click to edit Master title style</a:t>
            </a:r>
          </a:p>
        </p:txBody>
      </p:sp>
      <p:sp>
        <p:nvSpPr>
          <p:cNvPr id="3" name="Content Placeholder 2">
            <a:extLst>
              <a:ext uri="{FF2B5EF4-FFF2-40B4-BE49-F238E27FC236}">
                <a16:creationId xmlns:a16="http://schemas.microsoft.com/office/drawing/2014/main" id="{5435CAD6-6C27-7A82-467E-BD3D43667402}"/>
              </a:ext>
            </a:extLst>
          </p:cNvPr>
          <p:cNvSpPr>
            <a:spLocks noGrp="1"/>
          </p:cNvSpPr>
          <p:nvPr>
            <p:ph idx="1"/>
          </p:nvPr>
        </p:nvSpPr>
        <p:spPr>
          <a:xfrm>
            <a:off x="364975" y="1047832"/>
            <a:ext cx="8449370" cy="5278403"/>
          </a:xfrm>
        </p:spPr>
        <p:txBody>
          <a:bodyPr>
            <a:normAutofit/>
          </a:bodyPr>
          <a:lstStyle>
            <a:lvl1pPr>
              <a:defRPr sz="3200">
                <a:solidFill>
                  <a:schemeClr val="bg1"/>
                </a:solidFill>
              </a:defRPr>
            </a:lvl1pPr>
            <a:lvl2pPr>
              <a:defRPr sz="2800">
                <a:solidFill>
                  <a:schemeClr val="bg1"/>
                </a:solidFill>
              </a:defRPr>
            </a:lvl2pPr>
            <a:lvl3pPr>
              <a:defRPr sz="2000">
                <a:solidFill>
                  <a:schemeClr val="bg1"/>
                </a:solidFill>
              </a:defRPr>
            </a:lvl3pPr>
            <a:lvl4pPr>
              <a:defRPr sz="1800">
                <a:solidFill>
                  <a:schemeClr val="bg1"/>
                </a:solidFill>
              </a:defRPr>
            </a:lvl4pPr>
            <a:lvl5pPr>
              <a:defRPr sz="1800">
                <a:solidFill>
                  <a:schemeClr val="bg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a:extLst>
              <a:ext uri="{FF2B5EF4-FFF2-40B4-BE49-F238E27FC236}">
                <a16:creationId xmlns:a16="http://schemas.microsoft.com/office/drawing/2014/main" id="{E638947B-5521-3397-C94B-6EDAF3D7E541}"/>
              </a:ext>
            </a:extLst>
          </p:cNvPr>
          <p:cNvSpPr>
            <a:spLocks noGrp="1"/>
          </p:cNvSpPr>
          <p:nvPr>
            <p:ph type="ftr" sz="quarter" idx="11"/>
          </p:nvPr>
        </p:nvSpPr>
        <p:spPr>
          <a:xfrm>
            <a:off x="0" y="6492875"/>
            <a:ext cx="9144000" cy="365125"/>
          </a:xfrm>
        </p:spPr>
        <p:txBody>
          <a:bodyPr/>
          <a:lstStyle>
            <a:lvl1pPr algn="l">
              <a:defRPr sz="1800">
                <a:solidFill>
                  <a:schemeClr val="bg1"/>
                </a:solidFill>
              </a:defRPr>
            </a:lvl1pPr>
          </a:lstStyle>
          <a:p>
            <a:r>
              <a:rPr lang="en-US"/>
              <a:t>Footer</a:t>
            </a:r>
            <a:endParaRPr lang="en-US" dirty="0"/>
          </a:p>
        </p:txBody>
      </p:sp>
    </p:spTree>
    <p:extLst>
      <p:ext uri="{BB962C8B-B14F-4D97-AF65-F5344CB8AC3E}">
        <p14:creationId xmlns:p14="http://schemas.microsoft.com/office/powerpoint/2010/main" val="1213301168"/>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7C3684F-6E02-41A5-B07B-A82B4A395C65}" type="datetimeFigureOut">
              <a:rPr lang="en-US" smtClean="0"/>
              <a:t>2/20/2024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95383792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7C3684F-6E02-41A5-B07B-A82B4A395C65}" type="datetimeFigureOut">
              <a:rPr lang="en-US" smtClean="0"/>
              <a:t>2/20/2024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20091238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7C3684F-6E02-41A5-B07B-A82B4A395C65}" type="datetimeFigureOut">
              <a:rPr lang="en-US" smtClean="0"/>
              <a:t>2/20/2024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27914916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2EFDE3-4C31-932F-C15E-1ACF814F1020}"/>
              </a:ext>
            </a:extLst>
          </p:cNvPr>
          <p:cNvSpPr>
            <a:spLocks noGrp="1"/>
          </p:cNvSpPr>
          <p:nvPr>
            <p:ph type="title"/>
          </p:nvPr>
        </p:nvSpPr>
        <p:spPr>
          <a:xfrm>
            <a:off x="623888" y="1709739"/>
            <a:ext cx="7886700" cy="2852737"/>
          </a:xfrm>
        </p:spPr>
        <p:txBody>
          <a:bodyPr anchor="b"/>
          <a:lstStyle>
            <a:lvl1pPr>
              <a:defRPr sz="4500"/>
            </a:lvl1pPr>
          </a:lstStyle>
          <a:p>
            <a:r>
              <a:rPr lang="en-US"/>
              <a:t>Click to edit Master title style</a:t>
            </a:r>
          </a:p>
        </p:txBody>
      </p:sp>
      <p:sp>
        <p:nvSpPr>
          <p:cNvPr id="3" name="Text Placeholder 2">
            <a:extLst>
              <a:ext uri="{FF2B5EF4-FFF2-40B4-BE49-F238E27FC236}">
                <a16:creationId xmlns:a16="http://schemas.microsoft.com/office/drawing/2014/main" id="{97C8FBD2-43D8-4C19-977D-583994355495}"/>
              </a:ext>
            </a:extLst>
          </p:cNvPr>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84AD6EDB-B552-2B48-2A4B-ACF1F1B6E50B}"/>
              </a:ext>
            </a:extLst>
          </p:cNvPr>
          <p:cNvSpPr>
            <a:spLocks noGrp="1"/>
          </p:cNvSpPr>
          <p:nvPr>
            <p:ph type="dt" sz="half" idx="10"/>
          </p:nvPr>
        </p:nvSpPr>
        <p:spPr>
          <a:xfrm>
            <a:off x="628650" y="6356351"/>
            <a:ext cx="2057400" cy="365125"/>
          </a:xfrm>
          <a:prstGeom prst="rect">
            <a:avLst/>
          </a:prstGeom>
        </p:spPr>
        <p:txBody>
          <a:bodyPr/>
          <a:lstStyle/>
          <a:p>
            <a:fld id="{9F4C82AD-DBC2-4394-8D52-CAB38C445915}" type="datetimeFigureOut">
              <a:rPr lang="en-US" smtClean="0"/>
              <a:t>2/20/2024</a:t>
            </a:fld>
            <a:endParaRPr lang="en-US"/>
          </a:p>
        </p:txBody>
      </p:sp>
      <p:sp>
        <p:nvSpPr>
          <p:cNvPr id="5" name="Footer Placeholder 4">
            <a:extLst>
              <a:ext uri="{FF2B5EF4-FFF2-40B4-BE49-F238E27FC236}">
                <a16:creationId xmlns:a16="http://schemas.microsoft.com/office/drawing/2014/main" id="{AEE4F342-91BE-6EEE-8ADC-741967A1568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5F84FE7-5F44-3368-149B-B9651396EE0E}"/>
              </a:ext>
            </a:extLst>
          </p:cNvPr>
          <p:cNvSpPr>
            <a:spLocks noGrp="1"/>
          </p:cNvSpPr>
          <p:nvPr>
            <p:ph type="sldNum" sz="quarter" idx="12"/>
          </p:nvPr>
        </p:nvSpPr>
        <p:spPr>
          <a:xfrm>
            <a:off x="6457950" y="6356351"/>
            <a:ext cx="2057400" cy="365125"/>
          </a:xfrm>
          <a:prstGeom prst="rect">
            <a:avLst/>
          </a:prstGeom>
        </p:spPr>
        <p:txBody>
          <a:bodyPr/>
          <a:lstStyle/>
          <a:p>
            <a:fld id="{25B71B97-0AFD-42BC-BA0A-3E971DE8975C}" type="slidenum">
              <a:rPr lang="en-US" smtClean="0"/>
              <a:t>‹#›</a:t>
            </a:fld>
            <a:endParaRPr lang="en-US"/>
          </a:p>
        </p:txBody>
      </p:sp>
    </p:spTree>
    <p:extLst>
      <p:ext uri="{BB962C8B-B14F-4D97-AF65-F5344CB8AC3E}">
        <p14:creationId xmlns:p14="http://schemas.microsoft.com/office/powerpoint/2010/main" val="35923092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7D7404-C9B0-1AE3-C397-FAAA137F7F4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E94BD34-B193-A1C3-51DA-AF91DC2CCBDC}"/>
              </a:ext>
            </a:extLst>
          </p:cNvPr>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EAB51081-C60F-DED8-2436-24B862136439}"/>
              </a:ext>
            </a:extLst>
          </p:cNvPr>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BCBFBB94-90A8-F8FC-967B-84DB0A7B4295}"/>
              </a:ext>
            </a:extLst>
          </p:cNvPr>
          <p:cNvSpPr>
            <a:spLocks noGrp="1"/>
          </p:cNvSpPr>
          <p:nvPr>
            <p:ph type="dt" sz="half" idx="10"/>
          </p:nvPr>
        </p:nvSpPr>
        <p:spPr>
          <a:xfrm>
            <a:off x="628650" y="6356351"/>
            <a:ext cx="2057400" cy="365125"/>
          </a:xfrm>
          <a:prstGeom prst="rect">
            <a:avLst/>
          </a:prstGeom>
        </p:spPr>
        <p:txBody>
          <a:bodyPr/>
          <a:lstStyle/>
          <a:p>
            <a:fld id="{9F4C82AD-DBC2-4394-8D52-CAB38C445915}" type="datetimeFigureOut">
              <a:rPr lang="en-US" smtClean="0"/>
              <a:t>2/20/2024</a:t>
            </a:fld>
            <a:endParaRPr lang="en-US"/>
          </a:p>
        </p:txBody>
      </p:sp>
      <p:sp>
        <p:nvSpPr>
          <p:cNvPr id="6" name="Footer Placeholder 5">
            <a:extLst>
              <a:ext uri="{FF2B5EF4-FFF2-40B4-BE49-F238E27FC236}">
                <a16:creationId xmlns:a16="http://schemas.microsoft.com/office/drawing/2014/main" id="{700EE73D-3696-BECE-C8B3-4D5DE43FAAC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0BE6DE2-C09A-F5BD-2960-7EB53FAD0660}"/>
              </a:ext>
            </a:extLst>
          </p:cNvPr>
          <p:cNvSpPr>
            <a:spLocks noGrp="1"/>
          </p:cNvSpPr>
          <p:nvPr>
            <p:ph type="sldNum" sz="quarter" idx="12"/>
          </p:nvPr>
        </p:nvSpPr>
        <p:spPr>
          <a:xfrm>
            <a:off x="6457950" y="6356351"/>
            <a:ext cx="2057400" cy="365125"/>
          </a:xfrm>
          <a:prstGeom prst="rect">
            <a:avLst/>
          </a:prstGeom>
        </p:spPr>
        <p:txBody>
          <a:bodyPr/>
          <a:lstStyle/>
          <a:p>
            <a:fld id="{25B71B97-0AFD-42BC-BA0A-3E971DE8975C}" type="slidenum">
              <a:rPr lang="en-US" smtClean="0"/>
              <a:t>‹#›</a:t>
            </a:fld>
            <a:endParaRPr lang="en-US"/>
          </a:p>
        </p:txBody>
      </p:sp>
    </p:spTree>
    <p:extLst>
      <p:ext uri="{BB962C8B-B14F-4D97-AF65-F5344CB8AC3E}">
        <p14:creationId xmlns:p14="http://schemas.microsoft.com/office/powerpoint/2010/main" val="262053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C74CCA-7B59-179B-85D3-4D30970FE9B1}"/>
              </a:ext>
            </a:extLst>
          </p:cNvPr>
          <p:cNvSpPr>
            <a:spLocks noGrp="1"/>
          </p:cNvSpPr>
          <p:nvPr>
            <p:ph type="title"/>
          </p:nvPr>
        </p:nvSpPr>
        <p:spPr>
          <a:xfrm>
            <a:off x="629841" y="365126"/>
            <a:ext cx="78867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67CAA025-89AA-816C-2BCF-30160B3E999D}"/>
              </a:ext>
            </a:extLst>
          </p:cNvPr>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a:extLst>
              <a:ext uri="{FF2B5EF4-FFF2-40B4-BE49-F238E27FC236}">
                <a16:creationId xmlns:a16="http://schemas.microsoft.com/office/drawing/2014/main" id="{0655EB38-B8D4-6F57-912F-254232804469}"/>
              </a:ext>
            </a:extLst>
          </p:cNvPr>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F6909745-13BC-AD72-660A-7C76352CE4C8}"/>
              </a:ext>
            </a:extLst>
          </p:cNvPr>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a:extLst>
              <a:ext uri="{FF2B5EF4-FFF2-40B4-BE49-F238E27FC236}">
                <a16:creationId xmlns:a16="http://schemas.microsoft.com/office/drawing/2014/main" id="{7DCE41B4-D4B3-68FD-B42C-5F8701719B9C}"/>
              </a:ext>
            </a:extLst>
          </p:cNvPr>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AE6C55AD-B154-C65C-B81E-B7A9F198C462}"/>
              </a:ext>
            </a:extLst>
          </p:cNvPr>
          <p:cNvSpPr>
            <a:spLocks noGrp="1"/>
          </p:cNvSpPr>
          <p:nvPr>
            <p:ph type="dt" sz="half" idx="10"/>
          </p:nvPr>
        </p:nvSpPr>
        <p:spPr>
          <a:xfrm>
            <a:off x="628650" y="6356351"/>
            <a:ext cx="2057400" cy="365125"/>
          </a:xfrm>
          <a:prstGeom prst="rect">
            <a:avLst/>
          </a:prstGeom>
        </p:spPr>
        <p:txBody>
          <a:bodyPr/>
          <a:lstStyle/>
          <a:p>
            <a:fld id="{9F4C82AD-DBC2-4394-8D52-CAB38C445915}" type="datetimeFigureOut">
              <a:rPr lang="en-US" smtClean="0"/>
              <a:t>2/20/2024</a:t>
            </a:fld>
            <a:endParaRPr lang="en-US"/>
          </a:p>
        </p:txBody>
      </p:sp>
      <p:sp>
        <p:nvSpPr>
          <p:cNvPr id="8" name="Footer Placeholder 7">
            <a:extLst>
              <a:ext uri="{FF2B5EF4-FFF2-40B4-BE49-F238E27FC236}">
                <a16:creationId xmlns:a16="http://schemas.microsoft.com/office/drawing/2014/main" id="{A8AAD716-F2EA-9743-B03F-56A781D6B2D7}"/>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11959F30-DB59-6E43-0343-E63D131464A5}"/>
              </a:ext>
            </a:extLst>
          </p:cNvPr>
          <p:cNvSpPr>
            <a:spLocks noGrp="1"/>
          </p:cNvSpPr>
          <p:nvPr>
            <p:ph type="sldNum" sz="quarter" idx="12"/>
          </p:nvPr>
        </p:nvSpPr>
        <p:spPr>
          <a:xfrm>
            <a:off x="6457950" y="6356351"/>
            <a:ext cx="2057400" cy="365125"/>
          </a:xfrm>
          <a:prstGeom prst="rect">
            <a:avLst/>
          </a:prstGeom>
        </p:spPr>
        <p:txBody>
          <a:bodyPr/>
          <a:lstStyle/>
          <a:p>
            <a:fld id="{25B71B97-0AFD-42BC-BA0A-3E971DE8975C}" type="slidenum">
              <a:rPr lang="en-US" smtClean="0"/>
              <a:t>‹#›</a:t>
            </a:fld>
            <a:endParaRPr lang="en-US"/>
          </a:p>
        </p:txBody>
      </p:sp>
    </p:spTree>
    <p:extLst>
      <p:ext uri="{BB962C8B-B14F-4D97-AF65-F5344CB8AC3E}">
        <p14:creationId xmlns:p14="http://schemas.microsoft.com/office/powerpoint/2010/main" val="154963932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E51379-91C6-EADA-843E-AAF82B2EF0DB}"/>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935EB847-734C-2F82-8FFB-9757D1FC7EA5}"/>
              </a:ext>
            </a:extLst>
          </p:cNvPr>
          <p:cNvSpPr>
            <a:spLocks noGrp="1"/>
          </p:cNvSpPr>
          <p:nvPr>
            <p:ph type="dt" sz="half" idx="10"/>
          </p:nvPr>
        </p:nvSpPr>
        <p:spPr>
          <a:xfrm>
            <a:off x="628650" y="6356351"/>
            <a:ext cx="2057400" cy="365125"/>
          </a:xfrm>
          <a:prstGeom prst="rect">
            <a:avLst/>
          </a:prstGeom>
        </p:spPr>
        <p:txBody>
          <a:bodyPr/>
          <a:lstStyle/>
          <a:p>
            <a:fld id="{9F4C82AD-DBC2-4394-8D52-CAB38C445915}" type="datetimeFigureOut">
              <a:rPr lang="en-US" smtClean="0"/>
              <a:t>2/20/2024</a:t>
            </a:fld>
            <a:endParaRPr lang="en-US"/>
          </a:p>
        </p:txBody>
      </p:sp>
      <p:sp>
        <p:nvSpPr>
          <p:cNvPr id="4" name="Footer Placeholder 3">
            <a:extLst>
              <a:ext uri="{FF2B5EF4-FFF2-40B4-BE49-F238E27FC236}">
                <a16:creationId xmlns:a16="http://schemas.microsoft.com/office/drawing/2014/main" id="{A8D90EAD-B22D-0ADA-9985-3A4081C24B79}"/>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B0E7D041-5C2D-6229-D4E9-5EF75A18AB2B}"/>
              </a:ext>
            </a:extLst>
          </p:cNvPr>
          <p:cNvSpPr>
            <a:spLocks noGrp="1"/>
          </p:cNvSpPr>
          <p:nvPr>
            <p:ph type="sldNum" sz="quarter" idx="12"/>
          </p:nvPr>
        </p:nvSpPr>
        <p:spPr>
          <a:xfrm>
            <a:off x="6457950" y="6356351"/>
            <a:ext cx="2057400" cy="365125"/>
          </a:xfrm>
          <a:prstGeom prst="rect">
            <a:avLst/>
          </a:prstGeom>
        </p:spPr>
        <p:txBody>
          <a:bodyPr/>
          <a:lstStyle/>
          <a:p>
            <a:fld id="{25B71B97-0AFD-42BC-BA0A-3E971DE8975C}" type="slidenum">
              <a:rPr lang="en-US" smtClean="0"/>
              <a:t>‹#›</a:t>
            </a:fld>
            <a:endParaRPr lang="en-US"/>
          </a:p>
        </p:txBody>
      </p:sp>
    </p:spTree>
    <p:extLst>
      <p:ext uri="{BB962C8B-B14F-4D97-AF65-F5344CB8AC3E}">
        <p14:creationId xmlns:p14="http://schemas.microsoft.com/office/powerpoint/2010/main" val="19645861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AD377EE-D810-B322-03EF-4A5E9735506D}"/>
              </a:ext>
            </a:extLst>
          </p:cNvPr>
          <p:cNvSpPr>
            <a:spLocks noGrp="1"/>
          </p:cNvSpPr>
          <p:nvPr>
            <p:ph type="dt" sz="half" idx="10"/>
          </p:nvPr>
        </p:nvSpPr>
        <p:spPr>
          <a:xfrm>
            <a:off x="628650" y="6356351"/>
            <a:ext cx="2057400" cy="365125"/>
          </a:xfrm>
          <a:prstGeom prst="rect">
            <a:avLst/>
          </a:prstGeom>
        </p:spPr>
        <p:txBody>
          <a:bodyPr/>
          <a:lstStyle/>
          <a:p>
            <a:fld id="{9F4C82AD-DBC2-4394-8D52-CAB38C445915}" type="datetimeFigureOut">
              <a:rPr lang="en-US" smtClean="0"/>
              <a:t>2/20/2024</a:t>
            </a:fld>
            <a:endParaRPr lang="en-US"/>
          </a:p>
        </p:txBody>
      </p:sp>
      <p:sp>
        <p:nvSpPr>
          <p:cNvPr id="3" name="Footer Placeholder 2">
            <a:extLst>
              <a:ext uri="{FF2B5EF4-FFF2-40B4-BE49-F238E27FC236}">
                <a16:creationId xmlns:a16="http://schemas.microsoft.com/office/drawing/2014/main" id="{1C9BDFDF-E4CC-0BE1-9686-85C9A5AEC5E1}"/>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FE373F9B-9295-EFC5-72C6-AEE3AA04C391}"/>
              </a:ext>
            </a:extLst>
          </p:cNvPr>
          <p:cNvSpPr>
            <a:spLocks noGrp="1"/>
          </p:cNvSpPr>
          <p:nvPr>
            <p:ph type="sldNum" sz="quarter" idx="12"/>
          </p:nvPr>
        </p:nvSpPr>
        <p:spPr>
          <a:xfrm>
            <a:off x="6457950" y="6356351"/>
            <a:ext cx="2057400" cy="365125"/>
          </a:xfrm>
          <a:prstGeom prst="rect">
            <a:avLst/>
          </a:prstGeom>
        </p:spPr>
        <p:txBody>
          <a:bodyPr/>
          <a:lstStyle/>
          <a:p>
            <a:fld id="{25B71B97-0AFD-42BC-BA0A-3E971DE8975C}" type="slidenum">
              <a:rPr lang="en-US" smtClean="0"/>
              <a:t>‹#›</a:t>
            </a:fld>
            <a:endParaRPr lang="en-US"/>
          </a:p>
        </p:txBody>
      </p:sp>
    </p:spTree>
    <p:extLst>
      <p:ext uri="{BB962C8B-B14F-4D97-AF65-F5344CB8AC3E}">
        <p14:creationId xmlns:p14="http://schemas.microsoft.com/office/powerpoint/2010/main" val="7414516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3BF13F-C5E7-411E-3139-66D2B2F92A2E}"/>
              </a:ext>
            </a:extLst>
          </p:cNvPr>
          <p:cNvSpPr>
            <a:spLocks noGrp="1"/>
          </p:cNvSpPr>
          <p:nvPr>
            <p:ph type="title"/>
          </p:nvPr>
        </p:nvSpPr>
        <p:spPr>
          <a:xfrm>
            <a:off x="629841" y="457200"/>
            <a:ext cx="2949178" cy="1600200"/>
          </a:xfrm>
        </p:spPr>
        <p:txBody>
          <a:bodyPr anchor="b"/>
          <a:lstStyle>
            <a:lvl1pPr>
              <a:defRPr sz="2400"/>
            </a:lvl1pPr>
          </a:lstStyle>
          <a:p>
            <a:r>
              <a:rPr lang="en-US"/>
              <a:t>Click to edit Master title style</a:t>
            </a:r>
          </a:p>
        </p:txBody>
      </p:sp>
      <p:sp>
        <p:nvSpPr>
          <p:cNvPr id="3" name="Content Placeholder 2">
            <a:extLst>
              <a:ext uri="{FF2B5EF4-FFF2-40B4-BE49-F238E27FC236}">
                <a16:creationId xmlns:a16="http://schemas.microsoft.com/office/drawing/2014/main" id="{02B1C6DE-6BDC-754B-1030-90000660C0C4}"/>
              </a:ext>
            </a:extLst>
          </p:cNvPr>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0CCDC634-E992-FFC7-5E95-C09E32FCCC84}"/>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a:extLst>
              <a:ext uri="{FF2B5EF4-FFF2-40B4-BE49-F238E27FC236}">
                <a16:creationId xmlns:a16="http://schemas.microsoft.com/office/drawing/2014/main" id="{1FFF0504-E538-AEA6-DA07-85DE0B2BC16F}"/>
              </a:ext>
            </a:extLst>
          </p:cNvPr>
          <p:cNvSpPr>
            <a:spLocks noGrp="1"/>
          </p:cNvSpPr>
          <p:nvPr>
            <p:ph type="dt" sz="half" idx="10"/>
          </p:nvPr>
        </p:nvSpPr>
        <p:spPr>
          <a:xfrm>
            <a:off x="628650" y="6356351"/>
            <a:ext cx="2057400" cy="365125"/>
          </a:xfrm>
          <a:prstGeom prst="rect">
            <a:avLst/>
          </a:prstGeom>
        </p:spPr>
        <p:txBody>
          <a:bodyPr/>
          <a:lstStyle/>
          <a:p>
            <a:fld id="{9F4C82AD-DBC2-4394-8D52-CAB38C445915}" type="datetimeFigureOut">
              <a:rPr lang="en-US" smtClean="0"/>
              <a:t>2/20/2024</a:t>
            </a:fld>
            <a:endParaRPr lang="en-US"/>
          </a:p>
        </p:txBody>
      </p:sp>
      <p:sp>
        <p:nvSpPr>
          <p:cNvPr id="6" name="Footer Placeholder 5">
            <a:extLst>
              <a:ext uri="{FF2B5EF4-FFF2-40B4-BE49-F238E27FC236}">
                <a16:creationId xmlns:a16="http://schemas.microsoft.com/office/drawing/2014/main" id="{5C131B50-9F9E-5E07-2B9E-BA8A162E1D7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F9E9388-3D8D-5C5E-496D-959ECB0F07A6}"/>
              </a:ext>
            </a:extLst>
          </p:cNvPr>
          <p:cNvSpPr>
            <a:spLocks noGrp="1"/>
          </p:cNvSpPr>
          <p:nvPr>
            <p:ph type="sldNum" sz="quarter" idx="12"/>
          </p:nvPr>
        </p:nvSpPr>
        <p:spPr>
          <a:xfrm>
            <a:off x="6457950" y="6356351"/>
            <a:ext cx="2057400" cy="365125"/>
          </a:xfrm>
          <a:prstGeom prst="rect">
            <a:avLst/>
          </a:prstGeom>
        </p:spPr>
        <p:txBody>
          <a:bodyPr/>
          <a:lstStyle/>
          <a:p>
            <a:fld id="{25B71B97-0AFD-42BC-BA0A-3E971DE8975C}" type="slidenum">
              <a:rPr lang="en-US" smtClean="0"/>
              <a:t>‹#›</a:t>
            </a:fld>
            <a:endParaRPr lang="en-US"/>
          </a:p>
        </p:txBody>
      </p:sp>
    </p:spTree>
    <p:extLst>
      <p:ext uri="{BB962C8B-B14F-4D97-AF65-F5344CB8AC3E}">
        <p14:creationId xmlns:p14="http://schemas.microsoft.com/office/powerpoint/2010/main" val="18855351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C8185E-456F-DBF4-01DC-AA58F669C46B}"/>
              </a:ext>
            </a:extLst>
          </p:cNvPr>
          <p:cNvSpPr>
            <a:spLocks noGrp="1"/>
          </p:cNvSpPr>
          <p:nvPr>
            <p:ph type="title"/>
          </p:nvPr>
        </p:nvSpPr>
        <p:spPr>
          <a:xfrm>
            <a:off x="629841" y="457200"/>
            <a:ext cx="2949178" cy="1600200"/>
          </a:xfrm>
        </p:spPr>
        <p:txBody>
          <a:bodyPr anchor="b"/>
          <a:lstStyle>
            <a:lvl1pPr>
              <a:defRPr sz="2400"/>
            </a:lvl1pPr>
          </a:lstStyle>
          <a:p>
            <a:r>
              <a:rPr lang="en-US"/>
              <a:t>Click to edit Master title style</a:t>
            </a:r>
          </a:p>
        </p:txBody>
      </p:sp>
      <p:sp>
        <p:nvSpPr>
          <p:cNvPr id="3" name="Picture Placeholder 2">
            <a:extLst>
              <a:ext uri="{FF2B5EF4-FFF2-40B4-BE49-F238E27FC236}">
                <a16:creationId xmlns:a16="http://schemas.microsoft.com/office/drawing/2014/main" id="{FABAC5F3-E8E2-1769-A98E-0D722CCD448F}"/>
              </a:ext>
            </a:extLst>
          </p:cNvPr>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US"/>
          </a:p>
        </p:txBody>
      </p:sp>
      <p:sp>
        <p:nvSpPr>
          <p:cNvPr id="4" name="Text Placeholder 3">
            <a:extLst>
              <a:ext uri="{FF2B5EF4-FFF2-40B4-BE49-F238E27FC236}">
                <a16:creationId xmlns:a16="http://schemas.microsoft.com/office/drawing/2014/main" id="{C2F77438-FF38-4876-7603-E44DC78FF275}"/>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a:extLst>
              <a:ext uri="{FF2B5EF4-FFF2-40B4-BE49-F238E27FC236}">
                <a16:creationId xmlns:a16="http://schemas.microsoft.com/office/drawing/2014/main" id="{3F231DF7-1A17-170B-F324-B4658DEF8622}"/>
              </a:ext>
            </a:extLst>
          </p:cNvPr>
          <p:cNvSpPr>
            <a:spLocks noGrp="1"/>
          </p:cNvSpPr>
          <p:nvPr>
            <p:ph type="dt" sz="half" idx="10"/>
          </p:nvPr>
        </p:nvSpPr>
        <p:spPr>
          <a:xfrm>
            <a:off x="628650" y="6356351"/>
            <a:ext cx="2057400" cy="365125"/>
          </a:xfrm>
          <a:prstGeom prst="rect">
            <a:avLst/>
          </a:prstGeom>
        </p:spPr>
        <p:txBody>
          <a:bodyPr/>
          <a:lstStyle/>
          <a:p>
            <a:fld id="{9F4C82AD-DBC2-4394-8D52-CAB38C445915}" type="datetimeFigureOut">
              <a:rPr lang="en-US" smtClean="0"/>
              <a:t>2/20/2024</a:t>
            </a:fld>
            <a:endParaRPr lang="en-US"/>
          </a:p>
        </p:txBody>
      </p:sp>
      <p:sp>
        <p:nvSpPr>
          <p:cNvPr id="6" name="Footer Placeholder 5">
            <a:extLst>
              <a:ext uri="{FF2B5EF4-FFF2-40B4-BE49-F238E27FC236}">
                <a16:creationId xmlns:a16="http://schemas.microsoft.com/office/drawing/2014/main" id="{7C8B79E2-B300-6A1E-9B9B-B3A6249216C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801AC83-6463-B1C9-720A-0A8E9D597830}"/>
              </a:ext>
            </a:extLst>
          </p:cNvPr>
          <p:cNvSpPr>
            <a:spLocks noGrp="1"/>
          </p:cNvSpPr>
          <p:nvPr>
            <p:ph type="sldNum" sz="quarter" idx="12"/>
          </p:nvPr>
        </p:nvSpPr>
        <p:spPr>
          <a:xfrm>
            <a:off x="6457950" y="6356351"/>
            <a:ext cx="2057400" cy="365125"/>
          </a:xfrm>
          <a:prstGeom prst="rect">
            <a:avLst/>
          </a:prstGeom>
        </p:spPr>
        <p:txBody>
          <a:bodyPr/>
          <a:lstStyle/>
          <a:p>
            <a:fld id="{25B71B97-0AFD-42BC-BA0A-3E971DE8975C}" type="slidenum">
              <a:rPr lang="en-US" smtClean="0"/>
              <a:t>‹#›</a:t>
            </a:fld>
            <a:endParaRPr lang="en-US"/>
          </a:p>
        </p:txBody>
      </p:sp>
    </p:spTree>
    <p:extLst>
      <p:ext uri="{BB962C8B-B14F-4D97-AF65-F5344CB8AC3E}">
        <p14:creationId xmlns:p14="http://schemas.microsoft.com/office/powerpoint/2010/main" val="7808992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a:gsLst>
            <a:gs pos="0">
              <a:srgbClr val="3D481F"/>
            </a:gs>
            <a:gs pos="100000">
              <a:srgbClr val="334017"/>
            </a:gs>
          </a:gsLst>
          <a:lin ang="10800000" scaled="0"/>
        </a:gra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86B16CA-9AA2-7FDF-7B0C-5E3786063340}"/>
              </a:ext>
            </a:extLst>
          </p:cNvPr>
          <p:cNvSpPr>
            <a:spLocks noGrp="1"/>
          </p:cNvSpPr>
          <p:nvPr>
            <p:ph type="title"/>
          </p:nvPr>
        </p:nvSpPr>
        <p:spPr>
          <a:xfrm>
            <a:off x="0" y="0"/>
            <a:ext cx="9144000" cy="820213"/>
          </a:xfrm>
          <a:prstGeom prst="rect">
            <a:avLst/>
          </a:prstGeom>
        </p:spPr>
        <p:txBody>
          <a:bodyPr vert="horz" lIns="91440" tIns="45720" rIns="91440" bIns="45720" rtlCol="0" anchor="ctr">
            <a:noAutofit/>
          </a:bodyPr>
          <a:lstStyle/>
          <a:p>
            <a:r>
              <a:rPr lang="en-US" dirty="0"/>
              <a:t>Click to edit Master title style</a:t>
            </a:r>
          </a:p>
        </p:txBody>
      </p:sp>
      <p:sp>
        <p:nvSpPr>
          <p:cNvPr id="3" name="Text Placeholder 2">
            <a:extLst>
              <a:ext uri="{FF2B5EF4-FFF2-40B4-BE49-F238E27FC236}">
                <a16:creationId xmlns:a16="http://schemas.microsoft.com/office/drawing/2014/main" id="{699A3427-95DE-CABD-A825-2118C7DA8262}"/>
              </a:ext>
            </a:extLst>
          </p:cNvPr>
          <p:cNvSpPr>
            <a:spLocks noGrp="1"/>
          </p:cNvSpPr>
          <p:nvPr>
            <p:ph type="body" idx="1"/>
          </p:nvPr>
        </p:nvSpPr>
        <p:spPr>
          <a:xfrm>
            <a:off x="290410" y="985040"/>
            <a:ext cx="8527860" cy="519192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a:extLst>
              <a:ext uri="{FF2B5EF4-FFF2-40B4-BE49-F238E27FC236}">
                <a16:creationId xmlns:a16="http://schemas.microsoft.com/office/drawing/2014/main" id="{BD5F239E-E35A-7E8A-F4E8-62FDEE17AACB}"/>
              </a:ext>
            </a:extLst>
          </p:cNvPr>
          <p:cNvSpPr>
            <a:spLocks noGrp="1"/>
          </p:cNvSpPr>
          <p:nvPr>
            <p:ph type="ftr" sz="quarter" idx="3"/>
          </p:nvPr>
        </p:nvSpPr>
        <p:spPr>
          <a:xfrm>
            <a:off x="0" y="6492875"/>
            <a:ext cx="9143999" cy="365125"/>
          </a:xfrm>
          <a:prstGeom prst="rect">
            <a:avLst/>
          </a:prstGeom>
        </p:spPr>
        <p:txBody>
          <a:bodyPr vert="horz" lIns="91440" tIns="45720" rIns="91440" bIns="45720" rtlCol="0" anchor="ctr"/>
          <a:lstStyle>
            <a:lvl1pPr algn="ctr">
              <a:defRPr sz="1800">
                <a:solidFill>
                  <a:schemeClr val="bg1"/>
                </a:solidFill>
              </a:defRPr>
            </a:lvl1pPr>
          </a:lstStyle>
          <a:p>
            <a:endParaRPr lang="en-US" dirty="0"/>
          </a:p>
        </p:txBody>
      </p:sp>
    </p:spTree>
    <p:extLst>
      <p:ext uri="{BB962C8B-B14F-4D97-AF65-F5344CB8AC3E}">
        <p14:creationId xmlns:p14="http://schemas.microsoft.com/office/powerpoint/2010/main" val="341227461"/>
      </p:ext>
    </p:extLst>
  </p:cSld>
  <p:clrMap bg1="lt1" tx1="dk1" bg2="lt2" tx2="dk2" accent1="accent1" accent2="accent2" accent3="accent3" accent4="accent4" accent5="accent5" accent6="accent6" hlink="hlink" folHlink="folHlink"/>
  <p:sldLayoutIdLst>
    <p:sldLayoutId id="2147483805" r:id="rId1"/>
    <p:sldLayoutId id="2147483806" r:id="rId2"/>
    <p:sldLayoutId id="2147483807" r:id="rId3"/>
    <p:sldLayoutId id="2147483808" r:id="rId4"/>
    <p:sldLayoutId id="2147483809" r:id="rId5"/>
    <p:sldLayoutId id="2147483810" r:id="rId6"/>
    <p:sldLayoutId id="2147483811" r:id="rId7"/>
    <p:sldLayoutId id="2147483812" r:id="rId8"/>
    <p:sldLayoutId id="2147483813" r:id="rId9"/>
    <p:sldLayoutId id="2147483814" r:id="rId10"/>
    <p:sldLayoutId id="2147483815" r:id="rId11"/>
  </p:sldLayoutIdLst>
  <p:txStyles>
    <p:titleStyle>
      <a:lvl1pPr algn="l" defTabSz="685800" rtl="0" eaLnBrk="1" latinLnBrk="0" hangingPunct="1">
        <a:lnSpc>
          <a:spcPct val="90000"/>
        </a:lnSpc>
        <a:spcBef>
          <a:spcPct val="0"/>
        </a:spcBef>
        <a:buNone/>
        <a:defRPr sz="5400" b="1" kern="1200">
          <a:solidFill>
            <a:srgbClr val="FFFF99"/>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3200" kern="1200">
          <a:solidFill>
            <a:schemeClr val="bg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2800" kern="1200">
          <a:solidFill>
            <a:schemeClr val="bg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2000" kern="1200">
          <a:solidFill>
            <a:schemeClr val="bg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800" kern="1200">
          <a:solidFill>
            <a:schemeClr val="bg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800" kern="1200">
          <a:solidFill>
            <a:schemeClr val="bg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7C3684F-6E02-41A5-B07B-A82B4A395C65}" type="datetimeFigureOut">
              <a:rPr lang="en-US" smtClean="0"/>
              <a:t>2/20/2024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5491E89-5284-4F18-A16A-D3C9C617FE73}" type="slidenum">
              <a:rPr lang="en-US" smtClean="0"/>
              <a:t>‹#›</a:t>
            </a:fld>
            <a:endParaRPr lang="en-US"/>
          </a:p>
        </p:txBody>
      </p:sp>
    </p:spTree>
    <p:extLst>
      <p:ext uri="{BB962C8B-B14F-4D97-AF65-F5344CB8AC3E}">
        <p14:creationId xmlns:p14="http://schemas.microsoft.com/office/powerpoint/2010/main" val="389328123"/>
      </p:ext>
    </p:extLst>
  </p:cSld>
  <p:clrMap bg1="lt1" tx1="dk1" bg2="lt2" tx2="dk2" accent1="accent1" accent2="accent2" accent3="accent3" accent4="accent4" accent5="accent5" accent6="accent6" hlink="hlink" folHlink="folHlink"/>
  <p:sldLayoutIdLst>
    <p:sldLayoutId id="2147483817" r:id="rId1"/>
    <p:sldLayoutId id="2147483818" r:id="rId2"/>
    <p:sldLayoutId id="2147483819" r:id="rId3"/>
    <p:sldLayoutId id="2147483820" r:id="rId4"/>
    <p:sldLayoutId id="2147483821" r:id="rId5"/>
    <p:sldLayoutId id="2147483822" r:id="rId6"/>
    <p:sldLayoutId id="2147483823" r:id="rId7"/>
    <p:sldLayoutId id="2147483824" r:id="rId8"/>
    <p:sldLayoutId id="2147483825" r:id="rId9"/>
    <p:sldLayoutId id="2147483826" r:id="rId10"/>
    <p:sldLayoutId id="2147483827"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wikiart.org/en/ernest-meissonier/isaiah" TargetMode="External"/><Relationship Id="rId2" Type="http://schemas.openxmlformats.org/officeDocument/2006/relationships/image" Target="../media/image1.jpg"/><Relationship Id="rId1" Type="http://schemas.openxmlformats.org/officeDocument/2006/relationships/slideLayout" Target="../slideLayouts/slideLayout17.xml"/><Relationship Id="rId4" Type="http://schemas.openxmlformats.org/officeDocument/2006/relationships/hyperlink" Target="http://www.purifiedbyfaith.com/Isaiah/Hebrews.htm" TargetMode="Externa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slideLayout" Target="../slideLayouts/slideLayout17.xml"/><Relationship Id="rId1" Type="http://schemas.openxmlformats.org/officeDocument/2006/relationships/themeOverride" Target="../theme/themeOverride1.xml"/><Relationship Id="rId4" Type="http://schemas.openxmlformats.org/officeDocument/2006/relationships/hyperlink" Target="https://www.weareteachers.com/moving-beyond-classroom-discussions/" TargetMode="External"/></Relationships>
</file>

<file path=ppt/slides/_rels/slide29.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slideLayout" Target="../slideLayouts/slideLayout13.xml"/><Relationship Id="rId1" Type="http://schemas.openxmlformats.org/officeDocument/2006/relationships/themeOverride" Target="../theme/themeOverride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slideLayout" Target="../slideLayouts/slideLayout13.xml"/><Relationship Id="rId1" Type="http://schemas.openxmlformats.org/officeDocument/2006/relationships/themeOverride" Target="../theme/themeOverride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F10868E-501A-B3AC-879B-4BA5E7490913}"/>
            </a:ext>
          </a:extLst>
        </p:cNvPr>
        <p:cNvGrpSpPr/>
        <p:nvPr/>
      </p:nvGrpSpPr>
      <p:grpSpPr>
        <a:xfrm>
          <a:off x="0" y="0"/>
          <a:ext cx="0" cy="0"/>
          <a:chOff x="0" y="0"/>
          <a:chExt cx="0" cy="0"/>
        </a:xfrm>
      </p:grpSpPr>
      <p:pic>
        <p:nvPicPr>
          <p:cNvPr id="9" name="Picture 8">
            <a:extLst>
              <a:ext uri="{FF2B5EF4-FFF2-40B4-BE49-F238E27FC236}">
                <a16:creationId xmlns:a16="http://schemas.microsoft.com/office/drawing/2014/main" id="{C77ADF21-91E4-2BC4-B5F4-46C1B893479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617" y="0"/>
            <a:ext cx="9136766" cy="6858000"/>
          </a:xfrm>
          <a:prstGeom prst="rect">
            <a:avLst/>
          </a:prstGeom>
        </p:spPr>
      </p:pic>
      <p:sp>
        <p:nvSpPr>
          <p:cNvPr id="7" name="Title 6">
            <a:extLst>
              <a:ext uri="{FF2B5EF4-FFF2-40B4-BE49-F238E27FC236}">
                <a16:creationId xmlns:a16="http://schemas.microsoft.com/office/drawing/2014/main" id="{FBF37B7A-9C7E-BE67-E125-9B9C2606E9FD}"/>
              </a:ext>
            </a:extLst>
          </p:cNvPr>
          <p:cNvSpPr>
            <a:spLocks noGrp="1"/>
          </p:cNvSpPr>
          <p:nvPr>
            <p:ph type="title"/>
          </p:nvPr>
        </p:nvSpPr>
        <p:spPr>
          <a:xfrm>
            <a:off x="4816829" y="0"/>
            <a:ext cx="4219106" cy="4733886"/>
          </a:xfrm>
          <a:effectLst/>
        </p:spPr>
        <p:txBody>
          <a:bodyPr>
            <a:noAutofit/>
          </a:bodyPr>
          <a:lstStyle/>
          <a:p>
            <a:pPr algn="ctr">
              <a:spcBef>
                <a:spcPts val="0"/>
              </a:spcBef>
            </a:pPr>
            <a:r>
              <a:rPr lang="en-US" sz="6600" b="1" dirty="0">
                <a:solidFill>
                  <a:srgbClr val="CC3300"/>
                </a:solidFill>
                <a:effectLst>
                  <a:outerShdw blurRad="25400" dist="38100" dir="2400000" algn="tl" rotWithShape="0">
                    <a:srgbClr val="FFFF99"/>
                  </a:outerShdw>
                </a:effectLst>
                <a:latin typeface="Century Gothic" panose="020B0502020202020204" pitchFamily="34" charset="0"/>
              </a:rPr>
              <a:t>Highlights </a:t>
            </a:r>
            <a:br>
              <a:rPr lang="en-US" sz="6600" b="1" dirty="0">
                <a:solidFill>
                  <a:srgbClr val="CC3300"/>
                </a:solidFill>
                <a:effectLst>
                  <a:outerShdw blurRad="25400" dist="38100" dir="2400000" algn="tl" rotWithShape="0">
                    <a:srgbClr val="FFFF99"/>
                  </a:outerShdw>
                </a:effectLst>
                <a:latin typeface="Century Gothic" panose="020B0502020202020204" pitchFamily="34" charset="0"/>
              </a:rPr>
            </a:br>
            <a:r>
              <a:rPr lang="en-US" sz="800" b="1" dirty="0">
                <a:solidFill>
                  <a:srgbClr val="CC3300"/>
                </a:solidFill>
                <a:effectLst>
                  <a:outerShdw blurRad="25400" dist="38100" dir="2400000" algn="tl" rotWithShape="0">
                    <a:srgbClr val="FFFF99"/>
                  </a:outerShdw>
                </a:effectLst>
                <a:latin typeface="Century Gothic" panose="020B0502020202020204" pitchFamily="34" charset="0"/>
              </a:rPr>
              <a:t>  </a:t>
            </a:r>
            <a:br>
              <a:rPr lang="en-US" sz="800" b="1" dirty="0">
                <a:solidFill>
                  <a:srgbClr val="CC3300"/>
                </a:solidFill>
                <a:effectLst>
                  <a:outerShdw blurRad="25400" dist="38100" dir="2400000" algn="tl" rotWithShape="0">
                    <a:srgbClr val="FFFF99"/>
                  </a:outerShdw>
                </a:effectLst>
                <a:latin typeface="Century Gothic" panose="020B0502020202020204" pitchFamily="34" charset="0"/>
              </a:rPr>
            </a:br>
            <a:r>
              <a:rPr lang="en-US" sz="6600" b="1" dirty="0">
                <a:solidFill>
                  <a:srgbClr val="CC3300"/>
                </a:solidFill>
                <a:effectLst>
                  <a:outerShdw blurRad="25400" dist="38100" dir="2400000" algn="tl" rotWithShape="0">
                    <a:srgbClr val="FFFF99"/>
                  </a:outerShdw>
                </a:effectLst>
                <a:latin typeface="Century Gothic" panose="020B0502020202020204" pitchFamily="34" charset="0"/>
              </a:rPr>
              <a:t>From the </a:t>
            </a:r>
            <a:br>
              <a:rPr lang="en-US" sz="6600" b="1" dirty="0">
                <a:solidFill>
                  <a:srgbClr val="CC3300"/>
                </a:solidFill>
                <a:effectLst>
                  <a:outerShdw blurRad="25400" dist="38100" dir="2400000" algn="tl" rotWithShape="0">
                    <a:srgbClr val="FFFF99"/>
                  </a:outerShdw>
                </a:effectLst>
                <a:latin typeface="Century Gothic" panose="020B0502020202020204" pitchFamily="34" charset="0"/>
              </a:rPr>
            </a:br>
            <a:r>
              <a:rPr lang="en-US" sz="6600" b="1" dirty="0">
                <a:solidFill>
                  <a:srgbClr val="CC3300"/>
                </a:solidFill>
                <a:effectLst>
                  <a:outerShdw blurRad="25400" dist="38100" dir="2400000" algn="tl" rotWithShape="0">
                    <a:srgbClr val="FFFF99"/>
                  </a:outerShdw>
                </a:effectLst>
                <a:latin typeface="Century Gothic" panose="020B0502020202020204" pitchFamily="34" charset="0"/>
              </a:rPr>
              <a:t>Book of </a:t>
            </a:r>
            <a:br>
              <a:rPr lang="en-US" sz="6600" b="1" dirty="0">
                <a:solidFill>
                  <a:srgbClr val="CC3300"/>
                </a:solidFill>
                <a:effectLst>
                  <a:outerShdw blurRad="25400" dist="38100" dir="2400000" algn="tl" rotWithShape="0">
                    <a:srgbClr val="FFFF99"/>
                  </a:outerShdw>
                </a:effectLst>
                <a:latin typeface="Century Gothic" panose="020B0502020202020204" pitchFamily="34" charset="0"/>
              </a:rPr>
            </a:br>
            <a:r>
              <a:rPr lang="en-US" sz="9600" b="1" dirty="0">
                <a:solidFill>
                  <a:srgbClr val="CC3300"/>
                </a:solidFill>
                <a:effectLst>
                  <a:outerShdw blurRad="25400" dist="38100" dir="2400000" algn="tl" rotWithShape="0">
                    <a:srgbClr val="FFFF99"/>
                  </a:outerShdw>
                </a:effectLst>
                <a:latin typeface="Century Gothic" panose="020B0502020202020204" pitchFamily="34" charset="0"/>
              </a:rPr>
              <a:t>Isaiah</a:t>
            </a:r>
          </a:p>
        </p:txBody>
      </p:sp>
      <p:sp>
        <p:nvSpPr>
          <p:cNvPr id="10" name="TextBox 9">
            <a:extLst>
              <a:ext uri="{FF2B5EF4-FFF2-40B4-BE49-F238E27FC236}">
                <a16:creationId xmlns:a16="http://schemas.microsoft.com/office/drawing/2014/main" id="{3AC9EE1D-6164-F8F5-1483-3A0FFBC47427}"/>
              </a:ext>
            </a:extLst>
          </p:cNvPr>
          <p:cNvSpPr txBox="1"/>
          <p:nvPr/>
        </p:nvSpPr>
        <p:spPr>
          <a:xfrm>
            <a:off x="4921277" y="6550223"/>
            <a:ext cx="4219106" cy="30777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srgbClr val="70AD47">
                    <a:lumMod val="60000"/>
                    <a:lumOff val="40000"/>
                  </a:srgbClr>
                </a:solidFill>
                <a:effectLst/>
                <a:uLnTx/>
                <a:uFillTx/>
                <a:latin typeface="Calibri" panose="020F0502020204030204"/>
                <a:ea typeface="+mn-ea"/>
                <a:cs typeface="+mn-cs"/>
                <a:hlinkClick r:id="rId3"/>
              </a:rPr>
              <a:t>https://www.wikiart.org/en/ernest-meissonier/isaiah</a:t>
            </a:r>
            <a:endParaRPr kumimoji="0" lang="en-US" sz="1400" b="0" i="0" u="none" strike="noStrike" kern="1200" cap="none" spc="0" normalizeH="0" baseline="0" noProof="0" dirty="0">
              <a:ln>
                <a:noFill/>
              </a:ln>
              <a:solidFill>
                <a:srgbClr val="70AD47">
                  <a:lumMod val="60000"/>
                  <a:lumOff val="40000"/>
                </a:srgbClr>
              </a:solidFill>
              <a:effectLst/>
              <a:uLnTx/>
              <a:uFillTx/>
              <a:latin typeface="Calibri" panose="020F0502020204030204"/>
              <a:ea typeface="+mn-ea"/>
              <a:cs typeface="+mn-cs"/>
            </a:endParaRPr>
          </a:p>
        </p:txBody>
      </p:sp>
      <p:sp>
        <p:nvSpPr>
          <p:cNvPr id="5" name="TextBox 4">
            <a:extLst>
              <a:ext uri="{FF2B5EF4-FFF2-40B4-BE49-F238E27FC236}">
                <a16:creationId xmlns:a16="http://schemas.microsoft.com/office/drawing/2014/main" id="{F97923F8-27B9-0DA1-B747-A97538E7C50F}"/>
              </a:ext>
            </a:extLst>
          </p:cNvPr>
          <p:cNvSpPr txBox="1"/>
          <p:nvPr/>
        </p:nvSpPr>
        <p:spPr>
          <a:xfrm>
            <a:off x="0" y="6334780"/>
            <a:ext cx="4307306" cy="523220"/>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400" b="0" i="0" u="none" strike="noStrike" kern="0" cap="none" spc="0" normalizeH="0" baseline="0" noProof="0" dirty="0">
                <a:ln>
                  <a:noFill/>
                </a:ln>
                <a:solidFill>
                  <a:srgbClr val="CC3300"/>
                </a:solidFill>
                <a:effectLst>
                  <a:outerShdw blurRad="50800" dist="38100" dir="2700000" algn="tl" rotWithShape="0">
                    <a:prstClr val="black">
                      <a:alpha val="40000"/>
                    </a:prstClr>
                  </a:outerShdw>
                </a:effectLst>
                <a:uLnTx/>
                <a:uFillTx/>
                <a:latin typeface="Calibri" panose="020F0502020204030204"/>
                <a:ea typeface="+mn-ea"/>
                <a:cs typeface="+mn-cs"/>
              </a:rPr>
              <a:t>To Download this lesson go to: </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400" b="0" i="0" u="none" strike="noStrike" kern="0" cap="none" spc="0" normalizeH="0" baseline="0" noProof="0" dirty="0">
                <a:ln>
                  <a:noFill/>
                </a:ln>
                <a:solidFill>
                  <a:prstClr val="black"/>
                </a:solidFill>
                <a:effectLst/>
                <a:uLnTx/>
                <a:uFillTx/>
                <a:latin typeface="Calibri" panose="020F0502020204030204"/>
                <a:ea typeface="+mn-ea"/>
                <a:cs typeface="+mn-cs"/>
                <a:hlinkClick r:id="rId4"/>
              </a:rPr>
              <a:t>http://www.purifiedbyfaith.com/Isaiah/Isaiah.htm</a:t>
            </a:r>
            <a:r>
              <a:rPr kumimoji="0" lang="en-US" sz="1400" b="0" i="0" u="none" strike="noStrike" kern="0" cap="none" spc="0" normalizeH="0" baseline="0" noProof="0" dirty="0">
                <a:ln>
                  <a:noFill/>
                </a:ln>
                <a:solidFill>
                  <a:prstClr val="black"/>
                </a:solidFill>
                <a:effectLst/>
                <a:uLnTx/>
                <a:uFillTx/>
                <a:latin typeface="Calibri" panose="020F0502020204030204"/>
                <a:ea typeface="+mn-ea"/>
                <a:cs typeface="+mn-cs"/>
              </a:rPr>
              <a:t> </a:t>
            </a:r>
          </a:p>
        </p:txBody>
      </p:sp>
    </p:spTree>
    <p:extLst>
      <p:ext uri="{BB962C8B-B14F-4D97-AF65-F5344CB8AC3E}">
        <p14:creationId xmlns:p14="http://schemas.microsoft.com/office/powerpoint/2010/main" val="1426414157"/>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1C00868-487D-F714-2EFD-5DD89BC89CF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A60C663-7C93-B9B6-9934-0138E6891E2A}"/>
              </a:ext>
            </a:extLst>
          </p:cNvPr>
          <p:cNvSpPr>
            <a:spLocks noGrp="1"/>
          </p:cNvSpPr>
          <p:nvPr>
            <p:ph type="title"/>
          </p:nvPr>
        </p:nvSpPr>
        <p:spPr>
          <a:xfrm>
            <a:off x="0" y="-2"/>
            <a:ext cx="9144000" cy="876995"/>
          </a:xfrm>
        </p:spPr>
        <p:txBody>
          <a:bodyPr>
            <a:noAutofit/>
          </a:bodyPr>
          <a:lstStyle/>
          <a:p>
            <a:pPr marL="458788" indent="-458788"/>
            <a:r>
              <a:rPr lang="en-US" sz="4000" b="1" dirty="0">
                <a:effectLst>
                  <a:outerShdw blurRad="38100" dist="38100" dir="2700000" algn="tl">
                    <a:srgbClr val="000000"/>
                  </a:outerShdw>
                </a:effectLst>
              </a:rPr>
              <a:t> The Basis for Deliverance (52:3–6)</a:t>
            </a:r>
            <a:endParaRPr lang="en-US" sz="4000" dirty="0">
              <a:effectLst>
                <a:outerShdw blurRad="38100" dist="38100" dir="2700000" algn="tl">
                  <a:srgbClr val="000000"/>
                </a:outerShdw>
              </a:effectLst>
            </a:endParaRPr>
          </a:p>
        </p:txBody>
      </p:sp>
      <p:sp>
        <p:nvSpPr>
          <p:cNvPr id="3" name="Content Placeholder 2">
            <a:extLst>
              <a:ext uri="{FF2B5EF4-FFF2-40B4-BE49-F238E27FC236}">
                <a16:creationId xmlns:a16="http://schemas.microsoft.com/office/drawing/2014/main" id="{C1D6EC85-F172-AF1F-13B6-DC63CBF1A38B}"/>
              </a:ext>
            </a:extLst>
          </p:cNvPr>
          <p:cNvSpPr>
            <a:spLocks noGrp="1"/>
          </p:cNvSpPr>
          <p:nvPr>
            <p:ph idx="1"/>
          </p:nvPr>
        </p:nvSpPr>
        <p:spPr>
          <a:xfrm>
            <a:off x="386543" y="876993"/>
            <a:ext cx="8441574" cy="5947757"/>
          </a:xfrm>
        </p:spPr>
        <p:txBody>
          <a:bodyPr>
            <a:normAutofit fontScale="92500" lnSpcReduction="10000"/>
          </a:bodyPr>
          <a:lstStyle/>
          <a:p>
            <a:pPr marL="0" indent="0">
              <a:buNone/>
            </a:pPr>
            <a:r>
              <a:rPr lang="en-US" sz="3600" baseline="30000" dirty="0">
                <a:effectLst>
                  <a:outerShdw blurRad="38100" dist="38100" dir="2700000" algn="tl">
                    <a:srgbClr val="000000"/>
                  </a:outerShdw>
                </a:effectLst>
                <a:latin typeface="Cambria" panose="02040503050406030204" pitchFamily="18" charset="0"/>
                <a:ea typeface="Cambria" panose="02040503050406030204" pitchFamily="18" charset="0"/>
              </a:rPr>
              <a:t>52:3</a:t>
            </a:r>
            <a:r>
              <a:rPr lang="en-US" sz="36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 For this is what the LORD says: “You were sold for nothing, and you will not be redeemed for money.” </a:t>
            </a:r>
            <a:r>
              <a:rPr lang="en-US" sz="3600" baseline="30000" dirty="0">
                <a:effectLst>
                  <a:outerShdw blurRad="38100" dist="38100" dir="2700000" algn="tl">
                    <a:srgbClr val="000000"/>
                  </a:outerShdw>
                </a:effectLst>
                <a:latin typeface="Cambria" panose="02040503050406030204" pitchFamily="18" charset="0"/>
                <a:ea typeface="Cambria" panose="02040503050406030204" pitchFamily="18" charset="0"/>
              </a:rPr>
              <a:t>4</a:t>
            </a:r>
            <a:r>
              <a:rPr lang="en-US" sz="36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 For this is what the Sovereign LORD says: “In the beginning my people went to live temporarily in Egypt; Assyria oppressed them for no good reason. </a:t>
            </a:r>
            <a:r>
              <a:rPr lang="en-US" sz="3600" baseline="30000" dirty="0">
                <a:effectLst>
                  <a:outerShdw blurRad="38100" dist="38100" dir="2700000" algn="tl">
                    <a:srgbClr val="000000"/>
                  </a:outerShdw>
                </a:effectLst>
                <a:latin typeface="Cambria" panose="02040503050406030204" pitchFamily="18" charset="0"/>
                <a:ea typeface="Cambria" panose="02040503050406030204" pitchFamily="18" charset="0"/>
              </a:rPr>
              <a:t>5</a:t>
            </a:r>
            <a:r>
              <a:rPr lang="en-US" sz="36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 And now, what do we have here?” says the LORD. “Indeed my people have been carried away for nothing, those who rule over them taunt,” says the LORD, “and my name is constantly slandered all day long. </a:t>
            </a:r>
            <a:r>
              <a:rPr lang="en-US" sz="3600" baseline="30000" dirty="0">
                <a:effectLst>
                  <a:outerShdw blurRad="38100" dist="38100" dir="2700000" algn="tl">
                    <a:srgbClr val="000000"/>
                  </a:outerShdw>
                </a:effectLst>
                <a:latin typeface="Cambria" panose="02040503050406030204" pitchFamily="18" charset="0"/>
                <a:ea typeface="Cambria" panose="02040503050406030204" pitchFamily="18" charset="0"/>
              </a:rPr>
              <a:t>6</a:t>
            </a:r>
            <a:r>
              <a:rPr lang="en-US" sz="36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 For this reason my people will know my name; for this reason they will know at that time that I am the one who says, ‘Here I am.’”</a:t>
            </a:r>
          </a:p>
        </p:txBody>
      </p:sp>
    </p:spTree>
    <p:extLst>
      <p:ext uri="{BB962C8B-B14F-4D97-AF65-F5344CB8AC3E}">
        <p14:creationId xmlns:p14="http://schemas.microsoft.com/office/powerpoint/2010/main" val="2601016601"/>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CF20333-1D7E-2E24-0E84-E1C012DA22F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4BA569E-CA9B-73CB-06B1-E01709298155}"/>
              </a:ext>
            </a:extLst>
          </p:cNvPr>
          <p:cNvSpPr>
            <a:spLocks noGrp="1"/>
          </p:cNvSpPr>
          <p:nvPr>
            <p:ph type="title"/>
          </p:nvPr>
        </p:nvSpPr>
        <p:spPr>
          <a:xfrm>
            <a:off x="0" y="3"/>
            <a:ext cx="9144000" cy="756456"/>
          </a:xfrm>
        </p:spPr>
        <p:txBody>
          <a:bodyPr>
            <a:noAutofit/>
          </a:bodyPr>
          <a:lstStyle/>
          <a:p>
            <a:r>
              <a:rPr lang="en-US" sz="4000" b="1" dirty="0">
                <a:effectLst>
                  <a:outerShdw blurRad="38100" dist="38100" dir="2700000" algn="tl">
                    <a:srgbClr val="000000"/>
                  </a:outerShdw>
                </a:effectLst>
              </a:rPr>
              <a:t> The Basis for Deliverance (52:3–6)</a:t>
            </a:r>
            <a:endParaRPr lang="en-US" sz="4000" dirty="0">
              <a:effectLst>
                <a:outerShdw blurRad="38100" dist="38100" dir="2700000" algn="tl">
                  <a:srgbClr val="000000"/>
                </a:outerShdw>
              </a:effectLst>
            </a:endParaRPr>
          </a:p>
        </p:txBody>
      </p:sp>
      <p:sp>
        <p:nvSpPr>
          <p:cNvPr id="3" name="Content Placeholder 2">
            <a:extLst>
              <a:ext uri="{FF2B5EF4-FFF2-40B4-BE49-F238E27FC236}">
                <a16:creationId xmlns:a16="http://schemas.microsoft.com/office/drawing/2014/main" id="{A39E5C33-1D7D-4EB5-4F7A-2A306FFFB064}"/>
              </a:ext>
            </a:extLst>
          </p:cNvPr>
          <p:cNvSpPr>
            <a:spLocks noGrp="1"/>
          </p:cNvSpPr>
          <p:nvPr>
            <p:ph idx="1"/>
          </p:nvPr>
        </p:nvSpPr>
        <p:spPr>
          <a:xfrm>
            <a:off x="133236" y="679857"/>
            <a:ext cx="8869680" cy="5885411"/>
          </a:xfrm>
        </p:spPr>
        <p:txBody>
          <a:bodyPr>
            <a:normAutofit fontScale="92500"/>
          </a:bodyPr>
          <a:lstStyle/>
          <a:p>
            <a:r>
              <a:rPr lang="en-US" dirty="0">
                <a:effectLst>
                  <a:outerShdw blurRad="38100" dist="38100" dir="2700000" algn="tl">
                    <a:srgbClr val="000000"/>
                  </a:outerShdw>
                </a:effectLst>
              </a:rPr>
              <a:t>In this section we see that the reason </a:t>
            </a:r>
            <a:r>
              <a:rPr lang="en-US" b="1" i="1" dirty="0">
                <a:effectLst>
                  <a:outerShdw blurRad="38100" dist="38100" dir="2700000" algn="tl">
                    <a:srgbClr val="000000"/>
                  </a:outerShdw>
                </a:effectLst>
              </a:rPr>
              <a:t>why</a:t>
            </a:r>
            <a:r>
              <a:rPr lang="en-US" dirty="0">
                <a:effectLst>
                  <a:outerShdw blurRad="38100" dist="38100" dir="2700000" algn="tl">
                    <a:srgbClr val="000000"/>
                  </a:outerShdw>
                </a:effectLst>
              </a:rPr>
              <a:t> Jerusalem can get up, shake off the dust, take off her chains, put on beautiful clothing, and sit in majesty – it is because the Lord has delivered her! </a:t>
            </a:r>
          </a:p>
          <a:p>
            <a:r>
              <a:rPr lang="en-US" dirty="0">
                <a:effectLst>
                  <a:outerShdw blurRad="38100" dist="38100" dir="2700000" algn="tl">
                    <a:srgbClr val="000000"/>
                  </a:outerShdw>
                </a:effectLst>
              </a:rPr>
              <a:t>God had not been </a:t>
            </a:r>
            <a:r>
              <a:rPr lang="en-US" b="1" i="1" dirty="0">
                <a:effectLst>
                  <a:outerShdw blurRad="38100" dist="38100" dir="2700000" algn="tl">
                    <a:srgbClr val="000000"/>
                  </a:outerShdw>
                </a:effectLst>
              </a:rPr>
              <a:t>forced</a:t>
            </a:r>
            <a:r>
              <a:rPr lang="en-US" dirty="0">
                <a:effectLst>
                  <a:outerShdw blurRad="38100" dist="38100" dir="2700000" algn="tl">
                    <a:srgbClr val="000000"/>
                  </a:outerShdw>
                </a:effectLst>
              </a:rPr>
              <a:t> to hand over Judah to her enemies in order to satisfy some creditor – he had not been forced to sell her in order to pay his debts. </a:t>
            </a:r>
          </a:p>
          <a:p>
            <a:r>
              <a:rPr lang="en-US" dirty="0">
                <a:effectLst>
                  <a:outerShdw blurRad="38100" dist="38100" dir="2700000" algn="tl">
                    <a:srgbClr val="000000"/>
                  </a:outerShdw>
                </a:effectLst>
              </a:rPr>
              <a:t>Therefore the LORD is free to redeem her and bring her back – but </a:t>
            </a:r>
            <a:r>
              <a:rPr lang="en-US" b="1" i="1" dirty="0">
                <a:effectLst>
                  <a:outerShdw blurRad="38100" dist="38100" dir="2700000" algn="tl">
                    <a:srgbClr val="000000"/>
                  </a:outerShdw>
                </a:effectLst>
              </a:rPr>
              <a:t>not</a:t>
            </a:r>
            <a:r>
              <a:rPr lang="en-US" dirty="0">
                <a:effectLst>
                  <a:outerShdw blurRad="38100" dist="38100" dir="2700000" algn="tl">
                    <a:srgbClr val="000000"/>
                  </a:outerShdw>
                </a:effectLst>
              </a:rPr>
              <a:t> “</a:t>
            </a:r>
            <a:r>
              <a:rPr lang="en-US" i="1"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for money</a:t>
            </a:r>
            <a:r>
              <a:rPr lang="en-US" dirty="0">
                <a:effectLst>
                  <a:outerShdw blurRad="38100" dist="38100" dir="2700000" algn="tl">
                    <a:srgbClr val="000000"/>
                  </a:outerShdw>
                </a:effectLst>
              </a:rPr>
              <a:t>”. </a:t>
            </a:r>
          </a:p>
          <a:p>
            <a:r>
              <a:rPr lang="en-US" dirty="0">
                <a:effectLst>
                  <a:outerShdw blurRad="38100" dist="38100" dir="2700000" algn="tl">
                    <a:srgbClr val="000000"/>
                  </a:outerShdw>
                </a:effectLst>
              </a:rPr>
              <a:t>The only barrier to our relationship with God is the offended justice of God. </a:t>
            </a:r>
          </a:p>
          <a:p>
            <a:r>
              <a:rPr lang="en-US" dirty="0">
                <a:effectLst>
                  <a:outerShdw blurRad="38100" dist="38100" dir="2700000" algn="tl">
                    <a:srgbClr val="000000"/>
                  </a:outerShdw>
                </a:effectLst>
              </a:rPr>
              <a:t>If a way can be found to break down </a:t>
            </a:r>
            <a:r>
              <a:rPr lang="en-US" b="1" i="1" dirty="0">
                <a:effectLst>
                  <a:outerShdw blurRad="38100" dist="38100" dir="2700000" algn="tl">
                    <a:srgbClr val="000000"/>
                  </a:outerShdw>
                </a:effectLst>
              </a:rPr>
              <a:t>that</a:t>
            </a:r>
            <a:r>
              <a:rPr lang="en-US" dirty="0">
                <a:effectLst>
                  <a:outerShdw blurRad="38100" dist="38100" dir="2700000" algn="tl">
                    <a:srgbClr val="000000"/>
                  </a:outerShdw>
                </a:effectLst>
              </a:rPr>
              <a:t> barrier, </a:t>
            </a:r>
            <a:r>
              <a:rPr lang="en-US" b="1" i="1" dirty="0">
                <a:effectLst>
                  <a:outerShdw blurRad="38100" dist="38100" dir="2700000" algn="tl">
                    <a:srgbClr val="000000"/>
                  </a:outerShdw>
                </a:effectLst>
              </a:rPr>
              <a:t>nothing</a:t>
            </a:r>
            <a:r>
              <a:rPr lang="en-US" dirty="0">
                <a:effectLst>
                  <a:outerShdw blurRad="38100" dist="38100" dir="2700000" algn="tl">
                    <a:srgbClr val="000000"/>
                  </a:outerShdw>
                </a:effectLst>
              </a:rPr>
              <a:t> can keep from his salvation. </a:t>
            </a:r>
          </a:p>
        </p:txBody>
      </p:sp>
      <p:sp>
        <p:nvSpPr>
          <p:cNvPr id="4" name="TextBox 3">
            <a:extLst>
              <a:ext uri="{FF2B5EF4-FFF2-40B4-BE49-F238E27FC236}">
                <a16:creationId xmlns:a16="http://schemas.microsoft.com/office/drawing/2014/main" id="{B74A1810-C1DE-A19F-7C90-0659BAE2E030}"/>
              </a:ext>
            </a:extLst>
          </p:cNvPr>
          <p:cNvSpPr txBox="1"/>
          <p:nvPr/>
        </p:nvSpPr>
        <p:spPr>
          <a:xfrm>
            <a:off x="-3924" y="6488665"/>
            <a:ext cx="9144000"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a typeface="+mn-ea"/>
                <a:cs typeface="+mn-cs"/>
              </a:rPr>
              <a:t>Oswalt, John N.. </a:t>
            </a:r>
            <a:r>
              <a:rPr kumimoji="0" lang="en-US" sz="1800" b="0" i="1"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a typeface="+mn-ea"/>
                <a:cs typeface="+mn-cs"/>
              </a:rPr>
              <a:t>The Book of Isaiah, Chapters 40–66 (The NIC on the OT) </a:t>
            </a:r>
            <a:r>
              <a:rPr kumimoji="0" lang="en-US" sz="1800" b="0" i="0"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a typeface="+mn-ea"/>
                <a:cs typeface="+mn-cs"/>
              </a:rPr>
              <a:t>(pp. 361-362). </a:t>
            </a:r>
          </a:p>
        </p:txBody>
      </p:sp>
    </p:spTree>
    <p:extLst>
      <p:ext uri="{BB962C8B-B14F-4D97-AF65-F5344CB8AC3E}">
        <p14:creationId xmlns:p14="http://schemas.microsoft.com/office/powerpoint/2010/main" val="876157115"/>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3">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 calcmode="lin" valueType="num">
                                      <p:cBhvr>
                                        <p:cTn id="14"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3">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 calcmode="lin" valueType="num">
                                      <p:cBhvr>
                                        <p:cTn id="21"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3">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3">
                                            <p:txEl>
                                              <p:pRg st="4" end="4"/>
                                            </p:txEl>
                                          </p:spTgt>
                                        </p:tgtEl>
                                        <p:attrNameLst>
                                          <p:attrName>style.visibility</p:attrName>
                                        </p:attrNameLst>
                                      </p:cBhvr>
                                      <p:to>
                                        <p:strVal val="visible"/>
                                      </p:to>
                                    </p:set>
                                    <p:anim calcmode="lin" valueType="num">
                                      <p:cBhvr>
                                        <p:cTn id="28"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3">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29DD7E5-BE0A-9668-CB5E-BC9CC73C076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44D3B58-EDD0-EEF0-67C1-810459E3C7A6}"/>
              </a:ext>
            </a:extLst>
          </p:cNvPr>
          <p:cNvSpPr>
            <a:spLocks noGrp="1"/>
          </p:cNvSpPr>
          <p:nvPr>
            <p:ph type="title"/>
          </p:nvPr>
        </p:nvSpPr>
        <p:spPr>
          <a:xfrm>
            <a:off x="0" y="3"/>
            <a:ext cx="9144000" cy="756456"/>
          </a:xfrm>
        </p:spPr>
        <p:txBody>
          <a:bodyPr>
            <a:noAutofit/>
          </a:bodyPr>
          <a:lstStyle/>
          <a:p>
            <a:r>
              <a:rPr lang="en-US" sz="4000" b="1" dirty="0">
                <a:effectLst>
                  <a:outerShdw blurRad="38100" dist="38100" dir="2700000" algn="tl">
                    <a:srgbClr val="000000"/>
                  </a:outerShdw>
                </a:effectLst>
              </a:rPr>
              <a:t> The Basis for Deliverance (52:3–6)</a:t>
            </a:r>
            <a:endParaRPr lang="en-US" sz="4000" dirty="0">
              <a:effectLst>
                <a:outerShdw blurRad="38100" dist="38100" dir="2700000" algn="tl">
                  <a:srgbClr val="000000"/>
                </a:outerShdw>
              </a:effectLst>
            </a:endParaRPr>
          </a:p>
        </p:txBody>
      </p:sp>
      <p:sp>
        <p:nvSpPr>
          <p:cNvPr id="3" name="Content Placeholder 2">
            <a:extLst>
              <a:ext uri="{FF2B5EF4-FFF2-40B4-BE49-F238E27FC236}">
                <a16:creationId xmlns:a16="http://schemas.microsoft.com/office/drawing/2014/main" id="{1CABF6A4-66DA-1143-7AFD-505088EFBF1D}"/>
              </a:ext>
            </a:extLst>
          </p:cNvPr>
          <p:cNvSpPr>
            <a:spLocks noGrp="1"/>
          </p:cNvSpPr>
          <p:nvPr>
            <p:ph idx="1"/>
          </p:nvPr>
        </p:nvSpPr>
        <p:spPr>
          <a:xfrm>
            <a:off x="137160" y="677779"/>
            <a:ext cx="8965276" cy="5889567"/>
          </a:xfrm>
        </p:spPr>
        <p:txBody>
          <a:bodyPr>
            <a:normAutofit fontScale="85000" lnSpcReduction="10000"/>
          </a:bodyPr>
          <a:lstStyle/>
          <a:p>
            <a:r>
              <a:rPr lang="en-US" dirty="0">
                <a:effectLst>
                  <a:outerShdw blurRad="38100" dist="38100" dir="2700000" algn="tl">
                    <a:srgbClr val="000000"/>
                  </a:outerShdw>
                </a:effectLst>
              </a:rPr>
              <a:t>Next he begins to enumerate the foreign powers that have oppressed Israel in the past in order to show that they have </a:t>
            </a:r>
            <a:r>
              <a:rPr lang="en-US" b="1" i="1" dirty="0">
                <a:effectLst>
                  <a:outerShdw blurRad="38100" dist="38100" dir="2700000" algn="tl">
                    <a:srgbClr val="000000"/>
                  </a:outerShdw>
                </a:effectLst>
              </a:rPr>
              <a:t>no claim </a:t>
            </a:r>
            <a:r>
              <a:rPr lang="en-US" dirty="0">
                <a:effectLst>
                  <a:outerShdw blurRad="38100" dist="38100" dir="2700000" algn="tl">
                    <a:srgbClr val="000000"/>
                  </a:outerShdw>
                </a:effectLst>
              </a:rPr>
              <a:t>on her.</a:t>
            </a:r>
          </a:p>
          <a:p>
            <a:r>
              <a:rPr lang="en-US" dirty="0">
                <a:effectLst>
                  <a:outerShdw blurRad="38100" dist="38100" dir="2700000" algn="tl">
                    <a:srgbClr val="000000"/>
                  </a:outerShdw>
                </a:effectLst>
              </a:rPr>
              <a:t>“</a:t>
            </a:r>
            <a:r>
              <a:rPr lang="en-US" sz="32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In the beginning </a:t>
            </a:r>
            <a:r>
              <a:rPr lang="en-US" dirty="0">
                <a:effectLst>
                  <a:outerShdw blurRad="38100" dist="38100" dir="2700000" algn="tl">
                    <a:srgbClr val="000000"/>
                  </a:outerShdw>
                </a:effectLst>
              </a:rPr>
              <a:t>” looks back to the beginning of the history of “</a:t>
            </a:r>
            <a:r>
              <a:rPr lang="en-US" sz="32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my people </a:t>
            </a:r>
            <a:r>
              <a:rPr lang="en-US" dirty="0">
                <a:effectLst>
                  <a:outerShdw blurRad="38100" dist="38100" dir="2700000" algn="tl">
                    <a:srgbClr val="000000"/>
                  </a:outerShdw>
                </a:effectLst>
              </a:rPr>
              <a:t>”, when they entered Egypt voluntarily with a “guest” status, expecting to be treated hospitably. </a:t>
            </a:r>
          </a:p>
          <a:p>
            <a:r>
              <a:rPr lang="en-US" dirty="0">
                <a:effectLst>
                  <a:outerShdw blurRad="38100" dist="38100" dir="2700000" algn="tl">
                    <a:srgbClr val="000000"/>
                  </a:outerShdw>
                </a:effectLst>
              </a:rPr>
              <a:t>But instead they became the innocent victims of a tyrannical regime who treated them harshly (cf. Exod 1:13–14). </a:t>
            </a:r>
          </a:p>
          <a:p>
            <a:r>
              <a:rPr lang="en-US" dirty="0">
                <a:effectLst>
                  <a:outerShdw blurRad="38100" dist="38100" dir="2700000" algn="tl">
                    <a:srgbClr val="000000"/>
                  </a:outerShdw>
                </a:effectLst>
              </a:rPr>
              <a:t>Assyria too had acted aggressively against the people for “</a:t>
            </a:r>
            <a:r>
              <a:rPr lang="en-US" sz="32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no good reason</a:t>
            </a:r>
            <a:r>
              <a:rPr lang="en-US" dirty="0">
                <a:effectLst>
                  <a:outerShdw blurRad="38100" dist="38100" dir="2700000" algn="tl">
                    <a:srgbClr val="000000"/>
                  </a:outerShdw>
                </a:effectLst>
              </a:rPr>
              <a:t>”. </a:t>
            </a:r>
          </a:p>
          <a:p>
            <a:r>
              <a:rPr lang="en-US" dirty="0">
                <a:effectLst>
                  <a:outerShdw blurRad="38100" dist="38100" dir="2700000" algn="tl">
                    <a:srgbClr val="000000"/>
                  </a:outerShdw>
                </a:effectLst>
              </a:rPr>
              <a:t>On </a:t>
            </a:r>
            <a:r>
              <a:rPr lang="en-US" b="1" i="1" dirty="0">
                <a:effectLst>
                  <a:outerShdw blurRad="38100" dist="38100" dir="2700000" algn="tl">
                    <a:srgbClr val="000000"/>
                  </a:outerShdw>
                </a:effectLst>
              </a:rPr>
              <a:t>neither</a:t>
            </a:r>
            <a:r>
              <a:rPr lang="en-US" dirty="0">
                <a:effectLst>
                  <a:outerShdw blurRad="38100" dist="38100" dir="2700000" algn="tl">
                    <a:srgbClr val="000000"/>
                  </a:outerShdw>
                </a:effectLst>
              </a:rPr>
              <a:t> occasion did the oppressor have </a:t>
            </a:r>
            <a:r>
              <a:rPr lang="en-US" b="1" i="1" dirty="0">
                <a:effectLst>
                  <a:outerShdw blurRad="38100" dist="38100" dir="2700000" algn="tl">
                    <a:srgbClr val="000000"/>
                  </a:outerShdw>
                </a:effectLst>
              </a:rPr>
              <a:t>any rights </a:t>
            </a:r>
            <a:r>
              <a:rPr lang="en-US" dirty="0">
                <a:effectLst>
                  <a:outerShdw blurRad="38100" dist="38100" dir="2700000" algn="tl">
                    <a:srgbClr val="000000"/>
                  </a:outerShdw>
                </a:effectLst>
              </a:rPr>
              <a:t>over the LORD’s people, and so God had intervened on their behalf. </a:t>
            </a:r>
          </a:p>
          <a:p>
            <a:r>
              <a:rPr lang="en-US" dirty="0">
                <a:effectLst>
                  <a:outerShdw blurRad="38100" dist="38100" dir="2700000" algn="tl">
                    <a:srgbClr val="000000"/>
                  </a:outerShdw>
                </a:effectLst>
              </a:rPr>
              <a:t>While no </a:t>
            </a:r>
            <a:r>
              <a:rPr lang="en-US" b="1" i="1" dirty="0">
                <a:effectLst>
                  <a:outerShdw blurRad="38100" dist="38100" dir="2700000" algn="tl">
                    <a:srgbClr val="000000"/>
                  </a:outerShdw>
                </a:effectLst>
              </a:rPr>
              <a:t>specific</a:t>
            </a:r>
            <a:r>
              <a:rPr lang="en-US" dirty="0">
                <a:effectLst>
                  <a:outerShdw blurRad="38100" dist="38100" dir="2700000" algn="tl">
                    <a:srgbClr val="000000"/>
                  </a:outerShdw>
                </a:effectLst>
              </a:rPr>
              <a:t> mention is made of Babylon, the inference is that, no matter </a:t>
            </a:r>
            <a:r>
              <a:rPr lang="en-US" b="1" i="1" dirty="0">
                <a:effectLst>
                  <a:outerShdw blurRad="38100" dist="38100" dir="2700000" algn="tl">
                    <a:srgbClr val="000000"/>
                  </a:outerShdw>
                </a:effectLst>
              </a:rPr>
              <a:t>who</a:t>
            </a:r>
            <a:r>
              <a:rPr lang="en-US" dirty="0">
                <a:effectLst>
                  <a:outerShdw blurRad="38100" dist="38100" dir="2700000" algn="tl">
                    <a:srgbClr val="000000"/>
                  </a:outerShdw>
                </a:effectLst>
              </a:rPr>
              <a:t> had assailed his people, the LORD would have acted in a similar fashion.</a:t>
            </a:r>
          </a:p>
        </p:txBody>
      </p:sp>
      <p:sp>
        <p:nvSpPr>
          <p:cNvPr id="4" name="TextBox 3">
            <a:extLst>
              <a:ext uri="{FF2B5EF4-FFF2-40B4-BE49-F238E27FC236}">
                <a16:creationId xmlns:a16="http://schemas.microsoft.com/office/drawing/2014/main" id="{23C20954-B774-1DE0-297A-EA281C1D2524}"/>
              </a:ext>
            </a:extLst>
          </p:cNvPr>
          <p:cNvSpPr txBox="1"/>
          <p:nvPr/>
        </p:nvSpPr>
        <p:spPr>
          <a:xfrm>
            <a:off x="-3924" y="6488665"/>
            <a:ext cx="9144000" cy="369332"/>
          </a:xfrm>
          <a:prstGeom prst="rect">
            <a:avLst/>
          </a:prstGeom>
          <a:noFill/>
        </p:spPr>
        <p:txBody>
          <a:bodyPr wrap="square" rtlCol="0">
            <a:spAutoFit/>
          </a:bodyPr>
          <a:lstStyle/>
          <a:p>
            <a:r>
              <a:rPr lang="en-US" sz="1800" dirty="0">
                <a:solidFill>
                  <a:prstClr val="white"/>
                </a:solidFill>
                <a:effectLst>
                  <a:outerShdw blurRad="38100" dist="38100" dir="2700000" algn="tl">
                    <a:srgbClr val="000000"/>
                  </a:outerShdw>
                </a:effectLst>
              </a:rPr>
              <a:t>Mackay, John L. – </a:t>
            </a:r>
            <a:r>
              <a:rPr lang="en-US" sz="1800" i="1" dirty="0">
                <a:solidFill>
                  <a:prstClr val="white"/>
                </a:solidFill>
                <a:effectLst>
                  <a:outerShdw blurRad="38100" dist="38100" dir="2700000" algn="tl">
                    <a:srgbClr val="000000"/>
                  </a:outerShdw>
                </a:effectLst>
              </a:rPr>
              <a:t>A Study Commentary on Isaiah Volume 2: Chapters 40-66 </a:t>
            </a:r>
            <a:r>
              <a:rPr lang="en-US" sz="1800" dirty="0">
                <a:solidFill>
                  <a:prstClr val="white"/>
                </a:solidFill>
                <a:effectLst>
                  <a:outerShdw blurRad="38100" dist="38100" dir="2700000" algn="tl">
                    <a:srgbClr val="000000"/>
                  </a:outerShdw>
                </a:effectLst>
              </a:rPr>
              <a:t>– </a:t>
            </a:r>
            <a:r>
              <a:rPr lang="en-US" sz="1800" dirty="0">
                <a:solidFill>
                  <a:schemeClr val="bg1"/>
                </a:solidFill>
                <a:effectLst>
                  <a:outerShdw blurRad="38100" dist="38100" dir="2700000" algn="tl">
                    <a:srgbClr val="000000"/>
                  </a:outerShdw>
                </a:effectLst>
              </a:rPr>
              <a:t>pp. 319–320.</a:t>
            </a:r>
          </a:p>
        </p:txBody>
      </p:sp>
    </p:spTree>
    <p:extLst>
      <p:ext uri="{BB962C8B-B14F-4D97-AF65-F5344CB8AC3E}">
        <p14:creationId xmlns:p14="http://schemas.microsoft.com/office/powerpoint/2010/main" val="1556721789"/>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3">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 calcmode="lin" valueType="num">
                                      <p:cBhvr>
                                        <p:cTn id="14"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3">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 calcmode="lin" valueType="num">
                                      <p:cBhvr>
                                        <p:cTn id="21"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3">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3">
                                            <p:txEl>
                                              <p:pRg st="4" end="4"/>
                                            </p:txEl>
                                          </p:spTgt>
                                        </p:tgtEl>
                                        <p:attrNameLst>
                                          <p:attrName>style.visibility</p:attrName>
                                        </p:attrNameLst>
                                      </p:cBhvr>
                                      <p:to>
                                        <p:strVal val="visible"/>
                                      </p:to>
                                    </p:set>
                                    <p:anim calcmode="lin" valueType="num">
                                      <p:cBhvr>
                                        <p:cTn id="28"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3">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3">
                                            <p:txEl>
                                              <p:pRg st="4" end="4"/>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3">
                                            <p:txEl>
                                              <p:pRg st="5" end="5"/>
                                            </p:txEl>
                                          </p:spTgt>
                                        </p:tgtEl>
                                        <p:attrNameLst>
                                          <p:attrName>style.visibility</p:attrName>
                                        </p:attrNameLst>
                                      </p:cBhvr>
                                      <p:to>
                                        <p:strVal val="visible"/>
                                      </p:to>
                                    </p:set>
                                    <p:anim calcmode="lin" valueType="num">
                                      <p:cBhvr>
                                        <p:cTn id="35" dur="500" fill="hold"/>
                                        <p:tgtEl>
                                          <p:spTgt spid="3">
                                            <p:txEl>
                                              <p:pRg st="5" end="5"/>
                                            </p:txEl>
                                          </p:spTgt>
                                        </p:tgtEl>
                                        <p:attrNameLst>
                                          <p:attrName>ppt_w</p:attrName>
                                        </p:attrNameLst>
                                      </p:cBhvr>
                                      <p:tavLst>
                                        <p:tav tm="0">
                                          <p:val>
                                            <p:fltVal val="0"/>
                                          </p:val>
                                        </p:tav>
                                        <p:tav tm="100000">
                                          <p:val>
                                            <p:strVal val="#ppt_w"/>
                                          </p:val>
                                        </p:tav>
                                      </p:tavLst>
                                    </p:anim>
                                    <p:anim calcmode="lin" valueType="num">
                                      <p:cBhvr>
                                        <p:cTn id="36" dur="500" fill="hold"/>
                                        <p:tgtEl>
                                          <p:spTgt spid="3">
                                            <p:txEl>
                                              <p:pRg st="5" end="5"/>
                                            </p:txEl>
                                          </p:spTgt>
                                        </p:tgtEl>
                                        <p:attrNameLst>
                                          <p:attrName>ppt_h</p:attrName>
                                        </p:attrNameLst>
                                      </p:cBhvr>
                                      <p:tavLst>
                                        <p:tav tm="0">
                                          <p:val>
                                            <p:fltVal val="0"/>
                                          </p:val>
                                        </p:tav>
                                        <p:tav tm="100000">
                                          <p:val>
                                            <p:strVal val="#ppt_h"/>
                                          </p:val>
                                        </p:tav>
                                      </p:tavLst>
                                    </p:anim>
                                    <p:animEffect transition="in" filter="fade">
                                      <p:cBhvr>
                                        <p:cTn id="37"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EF0919B-3123-D584-ABFF-3F33EE810AA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86B8F74-4598-DAF8-0DF9-B0C17925C01B}"/>
              </a:ext>
            </a:extLst>
          </p:cNvPr>
          <p:cNvSpPr>
            <a:spLocks noGrp="1"/>
          </p:cNvSpPr>
          <p:nvPr>
            <p:ph type="title"/>
          </p:nvPr>
        </p:nvSpPr>
        <p:spPr>
          <a:xfrm>
            <a:off x="0" y="3"/>
            <a:ext cx="9144000" cy="656702"/>
          </a:xfrm>
        </p:spPr>
        <p:txBody>
          <a:bodyPr>
            <a:noAutofit/>
          </a:bodyPr>
          <a:lstStyle/>
          <a:p>
            <a:r>
              <a:rPr lang="en-US" sz="4000" b="1" dirty="0">
                <a:effectLst>
                  <a:outerShdw blurRad="38100" dist="38100" dir="2700000" algn="tl">
                    <a:srgbClr val="000000"/>
                  </a:outerShdw>
                </a:effectLst>
              </a:rPr>
              <a:t> The Basis for Deliverance (52:3–6)</a:t>
            </a:r>
            <a:endParaRPr lang="en-US" sz="4000" dirty="0">
              <a:effectLst>
                <a:outerShdw blurRad="38100" dist="38100" dir="2700000" algn="tl">
                  <a:srgbClr val="000000"/>
                </a:outerShdw>
              </a:effectLst>
            </a:endParaRPr>
          </a:p>
        </p:txBody>
      </p:sp>
      <p:sp>
        <p:nvSpPr>
          <p:cNvPr id="3" name="Content Placeholder 2">
            <a:extLst>
              <a:ext uri="{FF2B5EF4-FFF2-40B4-BE49-F238E27FC236}">
                <a16:creationId xmlns:a16="http://schemas.microsoft.com/office/drawing/2014/main" id="{78EF0018-1B47-0543-B85A-EB7D1A327D38}"/>
              </a:ext>
            </a:extLst>
          </p:cNvPr>
          <p:cNvSpPr>
            <a:spLocks noGrp="1"/>
          </p:cNvSpPr>
          <p:nvPr>
            <p:ph idx="1"/>
          </p:nvPr>
        </p:nvSpPr>
        <p:spPr>
          <a:xfrm>
            <a:off x="116379" y="577734"/>
            <a:ext cx="8965276" cy="6151418"/>
          </a:xfrm>
        </p:spPr>
        <p:txBody>
          <a:bodyPr>
            <a:normAutofit fontScale="92500" lnSpcReduction="10000"/>
          </a:bodyPr>
          <a:lstStyle/>
          <a:p>
            <a:r>
              <a:rPr lang="en-US" dirty="0">
                <a:effectLst>
                  <a:outerShdw blurRad="38100" dist="38100" dir="2700000" algn="tl">
                    <a:srgbClr val="000000"/>
                  </a:outerShdw>
                </a:effectLst>
              </a:rPr>
              <a:t>The people had been delivered from past tyrannies, and “</a:t>
            </a:r>
            <a:r>
              <a:rPr lang="en-US" sz="32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And now</a:t>
            </a:r>
            <a:r>
              <a:rPr lang="en-US" dirty="0">
                <a:effectLst>
                  <a:outerShdw blurRad="38100" dist="38100" dir="2700000" algn="tl">
                    <a:srgbClr val="000000"/>
                  </a:outerShdw>
                </a:effectLst>
              </a:rPr>
              <a:t>” he moves on to consider their </a:t>
            </a:r>
            <a:r>
              <a:rPr lang="en-US" b="1" i="1" dirty="0">
                <a:effectLst>
                  <a:outerShdw blurRad="38100" dist="38100" dir="2700000" algn="tl">
                    <a:srgbClr val="000000"/>
                  </a:outerShdw>
                </a:effectLst>
              </a:rPr>
              <a:t>present</a:t>
            </a:r>
            <a:r>
              <a:rPr lang="en-US" dirty="0">
                <a:effectLst>
                  <a:outerShdw blurRad="38100" dist="38100" dir="2700000" algn="tl">
                    <a:srgbClr val="000000"/>
                  </a:outerShdw>
                </a:effectLst>
              </a:rPr>
              <a:t> crisis. </a:t>
            </a:r>
          </a:p>
          <a:p>
            <a:r>
              <a:rPr lang="en-US" dirty="0">
                <a:effectLst>
                  <a:outerShdw blurRad="38100" dist="38100" dir="2700000" algn="tl">
                    <a:srgbClr val="000000"/>
                  </a:outerShdw>
                </a:effectLst>
              </a:rPr>
              <a:t>The covenant people “</a:t>
            </a:r>
            <a:r>
              <a:rPr lang="en-US" sz="32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have been carried away</a:t>
            </a:r>
            <a:r>
              <a:rPr lang="en-US" dirty="0">
                <a:effectLst>
                  <a:outerShdw blurRad="38100" dist="38100" dir="2700000" algn="tl">
                    <a:srgbClr val="000000"/>
                  </a:outerShdw>
                </a:effectLst>
              </a:rPr>
              <a:t>” into captivity and exploited “</a:t>
            </a:r>
            <a:r>
              <a:rPr lang="en-US" sz="32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for nothing</a:t>
            </a:r>
            <a:r>
              <a:rPr lang="en-US" dirty="0">
                <a:effectLst>
                  <a:outerShdw blurRad="38100" dist="38100" dir="2700000" algn="tl">
                    <a:srgbClr val="000000"/>
                  </a:outerShdw>
                </a:effectLst>
              </a:rPr>
              <a:t>” (cf. 52:4). </a:t>
            </a:r>
          </a:p>
          <a:p>
            <a:r>
              <a:rPr lang="en-US" dirty="0">
                <a:effectLst>
                  <a:outerShdw blurRad="38100" dist="38100" dir="2700000" algn="tl">
                    <a:srgbClr val="000000"/>
                  </a:outerShdw>
                </a:effectLst>
              </a:rPr>
              <a:t>Therefore the LORD will again have to intervene to correct this injustice.</a:t>
            </a:r>
          </a:p>
          <a:p>
            <a:r>
              <a:rPr lang="en-US" dirty="0">
                <a:effectLst>
                  <a:outerShdw blurRad="38100" dist="38100" dir="2700000" algn="tl">
                    <a:srgbClr val="000000"/>
                  </a:outerShdw>
                </a:effectLst>
              </a:rPr>
              <a:t>And to make matters worse, the </a:t>
            </a:r>
            <a:r>
              <a:rPr lang="en-US" b="1" i="1" dirty="0">
                <a:effectLst>
                  <a:outerShdw blurRad="38100" dist="38100" dir="2700000" algn="tl">
                    <a:srgbClr val="000000"/>
                  </a:outerShdw>
                </a:effectLst>
              </a:rPr>
              <a:t>heathen</a:t>
            </a:r>
            <a:r>
              <a:rPr lang="en-US" dirty="0">
                <a:effectLst>
                  <a:outerShdw blurRad="38100" dist="38100" dir="2700000" algn="tl">
                    <a:srgbClr val="000000"/>
                  </a:outerShdw>
                </a:effectLst>
              </a:rPr>
              <a:t> </a:t>
            </a:r>
            <a:r>
              <a:rPr lang="en-US" b="1" i="1" dirty="0">
                <a:effectLst>
                  <a:outerShdw blurRad="38100" dist="38100" dir="2700000" algn="tl">
                    <a:srgbClr val="000000"/>
                  </a:outerShdw>
                </a:effectLst>
              </a:rPr>
              <a:t>nations</a:t>
            </a:r>
            <a:r>
              <a:rPr lang="en-US" dirty="0">
                <a:effectLst>
                  <a:outerShdw blurRad="38100" dist="38100" dir="2700000" algn="tl">
                    <a:srgbClr val="000000"/>
                  </a:outerShdw>
                </a:effectLst>
              </a:rPr>
              <a:t> have </a:t>
            </a:r>
            <a:r>
              <a:rPr lang="en-US" b="1" i="1" dirty="0">
                <a:effectLst>
                  <a:outerShdw blurRad="38100" dist="38100" dir="2700000" algn="tl">
                    <a:srgbClr val="000000"/>
                  </a:outerShdw>
                </a:effectLst>
              </a:rPr>
              <a:t>wrongly</a:t>
            </a:r>
            <a:r>
              <a:rPr lang="en-US" dirty="0">
                <a:effectLst>
                  <a:outerShdw blurRad="38100" dist="38100" dir="2700000" algn="tl">
                    <a:srgbClr val="000000"/>
                  </a:outerShdw>
                </a:effectLst>
              </a:rPr>
              <a:t> assumed that because Judah has been exiled,  the LORD must be </a:t>
            </a:r>
            <a:r>
              <a:rPr lang="en-US" b="1" i="1" dirty="0">
                <a:effectLst>
                  <a:outerShdw blurRad="38100" dist="38100" dir="2700000" algn="tl">
                    <a:srgbClr val="000000"/>
                  </a:outerShdw>
                </a:effectLst>
              </a:rPr>
              <a:t>incapable</a:t>
            </a:r>
            <a:r>
              <a:rPr lang="en-US" dirty="0">
                <a:effectLst>
                  <a:outerShdw blurRad="38100" dist="38100" dir="2700000" algn="tl">
                    <a:srgbClr val="000000"/>
                  </a:outerShdw>
                </a:effectLst>
              </a:rPr>
              <a:t> of saving his people!</a:t>
            </a:r>
          </a:p>
          <a:p>
            <a:r>
              <a:rPr lang="en-US" dirty="0">
                <a:effectLst>
                  <a:outerShdw blurRad="38100" dist="38100" dir="2700000" algn="tl">
                    <a:srgbClr val="000000"/>
                  </a:outerShdw>
                </a:effectLst>
              </a:rPr>
              <a:t>Therefore they dismiss the claims made about him and disregard all that he has revealed himself to be.</a:t>
            </a:r>
          </a:p>
          <a:p>
            <a:r>
              <a:rPr lang="en-US" dirty="0">
                <a:effectLst>
                  <a:outerShdw blurRad="38100" dist="38100" dir="2700000" algn="tl">
                    <a:srgbClr val="000000"/>
                  </a:outerShdw>
                </a:effectLst>
              </a:rPr>
              <a:t>This too was an intolerable situation which the LORD would not allow to continue – he </a:t>
            </a:r>
            <a:r>
              <a:rPr lang="en-US" b="1" i="1" dirty="0">
                <a:effectLst>
                  <a:outerShdw blurRad="38100" dist="38100" dir="2700000" algn="tl">
                    <a:srgbClr val="000000"/>
                  </a:outerShdw>
                </a:effectLst>
              </a:rPr>
              <a:t>will</a:t>
            </a:r>
            <a:r>
              <a:rPr lang="en-US" dirty="0">
                <a:effectLst>
                  <a:outerShdw blurRad="38100" dist="38100" dir="2700000" algn="tl">
                    <a:srgbClr val="000000"/>
                  </a:outerShdw>
                </a:effectLst>
              </a:rPr>
              <a:t> deliver his people!</a:t>
            </a:r>
          </a:p>
        </p:txBody>
      </p:sp>
      <p:sp>
        <p:nvSpPr>
          <p:cNvPr id="4" name="TextBox 3">
            <a:extLst>
              <a:ext uri="{FF2B5EF4-FFF2-40B4-BE49-F238E27FC236}">
                <a16:creationId xmlns:a16="http://schemas.microsoft.com/office/drawing/2014/main" id="{A06F3BFE-9BAC-4F60-2C97-BDF6973E2683}"/>
              </a:ext>
            </a:extLst>
          </p:cNvPr>
          <p:cNvSpPr txBox="1"/>
          <p:nvPr/>
        </p:nvSpPr>
        <p:spPr>
          <a:xfrm>
            <a:off x="-3924" y="6488665"/>
            <a:ext cx="9144000" cy="369332"/>
          </a:xfrm>
          <a:prstGeom prst="rect">
            <a:avLst/>
          </a:prstGeom>
          <a:noFill/>
        </p:spPr>
        <p:txBody>
          <a:bodyPr wrap="square" rtlCol="0">
            <a:spAutoFit/>
          </a:bodyPr>
          <a:lstStyle/>
          <a:p>
            <a:r>
              <a:rPr lang="en-US" sz="1800" dirty="0">
                <a:solidFill>
                  <a:prstClr val="white"/>
                </a:solidFill>
                <a:effectLst>
                  <a:outerShdw blurRad="38100" dist="38100" dir="2700000" algn="tl">
                    <a:srgbClr val="000000"/>
                  </a:outerShdw>
                </a:effectLst>
              </a:rPr>
              <a:t>Mackay, John L. – </a:t>
            </a:r>
            <a:r>
              <a:rPr lang="en-US" sz="1800" i="1" dirty="0">
                <a:solidFill>
                  <a:prstClr val="white"/>
                </a:solidFill>
                <a:effectLst>
                  <a:outerShdw blurRad="38100" dist="38100" dir="2700000" algn="tl">
                    <a:srgbClr val="000000"/>
                  </a:outerShdw>
                </a:effectLst>
              </a:rPr>
              <a:t>A Study Commentary on Isaiah Volume 2: Chapters 40-66 </a:t>
            </a:r>
            <a:r>
              <a:rPr lang="en-US" sz="1800" dirty="0">
                <a:solidFill>
                  <a:prstClr val="white"/>
                </a:solidFill>
                <a:effectLst>
                  <a:outerShdw blurRad="38100" dist="38100" dir="2700000" algn="tl">
                    <a:srgbClr val="000000"/>
                  </a:outerShdw>
                </a:effectLst>
              </a:rPr>
              <a:t>– </a:t>
            </a:r>
            <a:r>
              <a:rPr lang="en-US" sz="1800" dirty="0">
                <a:solidFill>
                  <a:schemeClr val="bg1"/>
                </a:solidFill>
                <a:effectLst>
                  <a:outerShdw blurRad="38100" dist="38100" dir="2700000" algn="tl">
                    <a:srgbClr val="000000"/>
                  </a:outerShdw>
                </a:effectLst>
              </a:rPr>
              <a:t>pp. 320–321.</a:t>
            </a:r>
          </a:p>
        </p:txBody>
      </p:sp>
    </p:spTree>
    <p:extLst>
      <p:ext uri="{BB962C8B-B14F-4D97-AF65-F5344CB8AC3E}">
        <p14:creationId xmlns:p14="http://schemas.microsoft.com/office/powerpoint/2010/main" val="1173885037"/>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3">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 calcmode="lin" valueType="num">
                                      <p:cBhvr>
                                        <p:cTn id="14"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3">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 calcmode="lin" valueType="num">
                                      <p:cBhvr>
                                        <p:cTn id="21"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3">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3">
                                            <p:txEl>
                                              <p:pRg st="4" end="4"/>
                                            </p:txEl>
                                          </p:spTgt>
                                        </p:tgtEl>
                                        <p:attrNameLst>
                                          <p:attrName>style.visibility</p:attrName>
                                        </p:attrNameLst>
                                      </p:cBhvr>
                                      <p:to>
                                        <p:strVal val="visible"/>
                                      </p:to>
                                    </p:set>
                                    <p:anim calcmode="lin" valueType="num">
                                      <p:cBhvr>
                                        <p:cTn id="28"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3">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3">
                                            <p:txEl>
                                              <p:pRg st="4" end="4"/>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3">
                                            <p:txEl>
                                              <p:pRg st="5" end="5"/>
                                            </p:txEl>
                                          </p:spTgt>
                                        </p:tgtEl>
                                        <p:attrNameLst>
                                          <p:attrName>style.visibility</p:attrName>
                                        </p:attrNameLst>
                                      </p:cBhvr>
                                      <p:to>
                                        <p:strVal val="visible"/>
                                      </p:to>
                                    </p:set>
                                    <p:anim calcmode="lin" valueType="num">
                                      <p:cBhvr>
                                        <p:cTn id="35" dur="500" fill="hold"/>
                                        <p:tgtEl>
                                          <p:spTgt spid="3">
                                            <p:txEl>
                                              <p:pRg st="5" end="5"/>
                                            </p:txEl>
                                          </p:spTgt>
                                        </p:tgtEl>
                                        <p:attrNameLst>
                                          <p:attrName>ppt_w</p:attrName>
                                        </p:attrNameLst>
                                      </p:cBhvr>
                                      <p:tavLst>
                                        <p:tav tm="0">
                                          <p:val>
                                            <p:fltVal val="0"/>
                                          </p:val>
                                        </p:tav>
                                        <p:tav tm="100000">
                                          <p:val>
                                            <p:strVal val="#ppt_w"/>
                                          </p:val>
                                        </p:tav>
                                      </p:tavLst>
                                    </p:anim>
                                    <p:anim calcmode="lin" valueType="num">
                                      <p:cBhvr>
                                        <p:cTn id="36" dur="500" fill="hold"/>
                                        <p:tgtEl>
                                          <p:spTgt spid="3">
                                            <p:txEl>
                                              <p:pRg st="5" end="5"/>
                                            </p:txEl>
                                          </p:spTgt>
                                        </p:tgtEl>
                                        <p:attrNameLst>
                                          <p:attrName>ppt_h</p:attrName>
                                        </p:attrNameLst>
                                      </p:cBhvr>
                                      <p:tavLst>
                                        <p:tav tm="0">
                                          <p:val>
                                            <p:fltVal val="0"/>
                                          </p:val>
                                        </p:tav>
                                        <p:tav tm="100000">
                                          <p:val>
                                            <p:strVal val="#ppt_h"/>
                                          </p:val>
                                        </p:tav>
                                      </p:tavLst>
                                    </p:anim>
                                    <p:animEffect transition="in" filter="fade">
                                      <p:cBhvr>
                                        <p:cTn id="37"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7CFBE6E-81D2-E9B3-1BC5-06BC5EAB88E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F446B35-B944-A60F-D6B7-6882B161A145}"/>
              </a:ext>
            </a:extLst>
          </p:cNvPr>
          <p:cNvSpPr>
            <a:spLocks noGrp="1"/>
          </p:cNvSpPr>
          <p:nvPr>
            <p:ph type="title"/>
          </p:nvPr>
        </p:nvSpPr>
        <p:spPr>
          <a:xfrm>
            <a:off x="0" y="3"/>
            <a:ext cx="9144000" cy="756456"/>
          </a:xfrm>
        </p:spPr>
        <p:txBody>
          <a:bodyPr>
            <a:noAutofit/>
          </a:bodyPr>
          <a:lstStyle/>
          <a:p>
            <a:r>
              <a:rPr lang="en-US" sz="4000" b="1" dirty="0">
                <a:effectLst>
                  <a:outerShdw blurRad="38100" dist="38100" dir="2700000" algn="tl">
                    <a:srgbClr val="000000"/>
                  </a:outerShdw>
                </a:effectLst>
              </a:rPr>
              <a:t> The Basis for Deliverance (52:3–6)</a:t>
            </a:r>
            <a:endParaRPr lang="en-US" sz="4000" dirty="0">
              <a:effectLst>
                <a:outerShdw blurRad="38100" dist="38100" dir="2700000" algn="tl">
                  <a:srgbClr val="000000"/>
                </a:outerShdw>
              </a:effectLst>
            </a:endParaRPr>
          </a:p>
        </p:txBody>
      </p:sp>
      <p:sp>
        <p:nvSpPr>
          <p:cNvPr id="3" name="Content Placeholder 2">
            <a:extLst>
              <a:ext uri="{FF2B5EF4-FFF2-40B4-BE49-F238E27FC236}">
                <a16:creationId xmlns:a16="http://schemas.microsoft.com/office/drawing/2014/main" id="{584FEB57-0276-6F9A-95BD-565AEBFAD83B}"/>
              </a:ext>
            </a:extLst>
          </p:cNvPr>
          <p:cNvSpPr>
            <a:spLocks noGrp="1"/>
          </p:cNvSpPr>
          <p:nvPr>
            <p:ph idx="1"/>
          </p:nvPr>
        </p:nvSpPr>
        <p:spPr>
          <a:xfrm>
            <a:off x="137160" y="814647"/>
            <a:ext cx="8965276" cy="5397019"/>
          </a:xfrm>
        </p:spPr>
        <p:txBody>
          <a:bodyPr>
            <a:normAutofit fontScale="92500" lnSpcReduction="20000"/>
          </a:bodyPr>
          <a:lstStyle/>
          <a:p>
            <a:r>
              <a:rPr lang="en-US" dirty="0">
                <a:effectLst>
                  <a:outerShdw blurRad="38100" dist="38100" dir="2700000" algn="tl">
                    <a:srgbClr val="000000"/>
                  </a:outerShdw>
                </a:effectLst>
              </a:rPr>
              <a:t>“</a:t>
            </a:r>
            <a:r>
              <a:rPr lang="en-US" sz="32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For this reason my people will know my name</a:t>
            </a:r>
            <a:r>
              <a:rPr lang="en-US" dirty="0">
                <a:effectLst>
                  <a:outerShdw blurRad="38100" dist="38100" dir="2700000" algn="tl">
                    <a:srgbClr val="000000"/>
                  </a:outerShdw>
                </a:effectLst>
              </a:rPr>
              <a:t>” – When the LORD delivers his people, they will have a deep conviction regarding the LORD’s person and promises and will no longer harbor any doubts about his capability, or his willingness, to act on their behalf.</a:t>
            </a:r>
            <a:r>
              <a:rPr lang="en-US" sz="3200" baseline="30000" dirty="0">
                <a:solidFill>
                  <a:prstClr val="white"/>
                </a:solidFill>
                <a:effectLst>
                  <a:outerShdw blurRad="38100" dist="38100" dir="2700000" algn="tl">
                    <a:srgbClr val="000000"/>
                  </a:outerShdw>
                </a:effectLst>
              </a:rPr>
              <a:t> 1</a:t>
            </a:r>
            <a:r>
              <a:rPr lang="en-US" dirty="0">
                <a:effectLst>
                  <a:outerShdw blurRad="38100" dist="38100" dir="2700000" algn="tl">
                    <a:srgbClr val="000000"/>
                  </a:outerShdw>
                </a:effectLst>
              </a:rPr>
              <a:t> </a:t>
            </a:r>
          </a:p>
          <a:p>
            <a:r>
              <a:rPr lang="en-US" dirty="0">
                <a:effectLst>
                  <a:outerShdw blurRad="38100" dist="38100" dir="2700000" algn="tl">
                    <a:srgbClr val="000000"/>
                  </a:outerShdw>
                </a:effectLst>
              </a:rPr>
              <a:t>“</a:t>
            </a:r>
            <a:r>
              <a:rPr lang="en-US" sz="32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they will know at that time that I am the one who says, ‘Here I am.’</a:t>
            </a:r>
            <a:r>
              <a:rPr lang="en-US" dirty="0">
                <a:effectLst>
                  <a:outerShdw blurRad="38100" dist="38100" dir="2700000" algn="tl">
                    <a:srgbClr val="000000"/>
                  </a:outerShdw>
                </a:effectLst>
              </a:rPr>
              <a:t>”</a:t>
            </a:r>
          </a:p>
          <a:p>
            <a:r>
              <a:rPr lang="en-US" dirty="0">
                <a:effectLst>
                  <a:outerShdw blurRad="38100" dist="38100" dir="2700000" algn="tl">
                    <a:srgbClr val="000000"/>
                  </a:outerShdw>
                </a:effectLst>
              </a:rPr>
              <a:t>In this deliverance, the LORD’s presence will be so clear to his people that it will be as though they see their God standing in their midst, identifying himself and saying: “</a:t>
            </a:r>
            <a:r>
              <a:rPr lang="en-US" sz="32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Here I am</a:t>
            </a:r>
            <a:r>
              <a:rPr lang="en-US" dirty="0">
                <a:effectLst>
                  <a:outerShdw blurRad="38100" dist="38100" dir="2700000" algn="tl">
                    <a:srgbClr val="000000"/>
                  </a:outerShdw>
                </a:effectLst>
              </a:rPr>
              <a:t>.”</a:t>
            </a:r>
            <a:r>
              <a:rPr lang="en-US" sz="3200" baseline="30000" dirty="0">
                <a:solidFill>
                  <a:prstClr val="white"/>
                </a:solidFill>
                <a:effectLst>
                  <a:outerShdw blurRad="38100" dist="38100" dir="2700000" algn="tl">
                    <a:srgbClr val="000000"/>
                  </a:outerShdw>
                </a:effectLst>
              </a:rPr>
              <a:t> 2</a:t>
            </a:r>
            <a:r>
              <a:rPr lang="en-US" dirty="0">
                <a:effectLst>
                  <a:outerShdw blurRad="38100" dist="38100" dir="2700000" algn="tl">
                    <a:srgbClr val="000000"/>
                  </a:outerShdw>
                </a:effectLst>
              </a:rPr>
              <a:t> </a:t>
            </a:r>
          </a:p>
          <a:p>
            <a:r>
              <a:rPr lang="en-US" dirty="0">
                <a:effectLst>
                  <a:outerShdw blurRad="38100" dist="38100" dir="2700000" algn="tl">
                    <a:srgbClr val="000000"/>
                  </a:outerShdw>
                </a:effectLst>
              </a:rPr>
              <a:t>It is in this spirit that Zion is to wake up, clothe herself in strength, and become the true people of God he has made them to be.</a:t>
            </a:r>
            <a:r>
              <a:rPr lang="en-US" sz="3200" baseline="30000" dirty="0">
                <a:solidFill>
                  <a:prstClr val="white"/>
                </a:solidFill>
                <a:effectLst>
                  <a:outerShdw blurRad="38100" dist="38100" dir="2700000" algn="tl">
                    <a:srgbClr val="000000"/>
                  </a:outerShdw>
                </a:effectLst>
              </a:rPr>
              <a:t> 2</a:t>
            </a:r>
            <a:endParaRPr lang="en-US" dirty="0">
              <a:effectLst>
                <a:outerShdw blurRad="38100" dist="38100" dir="2700000" algn="tl">
                  <a:srgbClr val="000000"/>
                </a:outerShdw>
              </a:effectLst>
            </a:endParaRPr>
          </a:p>
        </p:txBody>
      </p:sp>
      <p:sp>
        <p:nvSpPr>
          <p:cNvPr id="4" name="TextBox 3">
            <a:extLst>
              <a:ext uri="{FF2B5EF4-FFF2-40B4-BE49-F238E27FC236}">
                <a16:creationId xmlns:a16="http://schemas.microsoft.com/office/drawing/2014/main" id="{937BC8E4-8FF1-FF08-5176-DFD18A44BADA}"/>
              </a:ext>
            </a:extLst>
          </p:cNvPr>
          <p:cNvSpPr txBox="1"/>
          <p:nvPr/>
        </p:nvSpPr>
        <p:spPr>
          <a:xfrm>
            <a:off x="0" y="6211666"/>
            <a:ext cx="9144000" cy="646331"/>
          </a:xfrm>
          <a:prstGeom prst="rect">
            <a:avLst/>
          </a:prstGeom>
          <a:noFill/>
        </p:spPr>
        <p:txBody>
          <a:bodyPr wrap="square" rtlCol="0">
            <a:spAutoFit/>
          </a:bodyPr>
          <a:lstStyle/>
          <a:p>
            <a:r>
              <a:rPr lang="en-US" sz="1800" baseline="30000" dirty="0">
                <a:solidFill>
                  <a:prstClr val="white"/>
                </a:solidFill>
                <a:effectLst>
                  <a:outerShdw blurRad="38100" dist="38100" dir="2700000" algn="tl">
                    <a:srgbClr val="000000"/>
                  </a:outerShdw>
                </a:effectLst>
              </a:rPr>
              <a:t>1</a:t>
            </a:r>
            <a:r>
              <a:rPr lang="en-US" sz="1800" dirty="0">
                <a:solidFill>
                  <a:prstClr val="white"/>
                </a:solidFill>
                <a:effectLst>
                  <a:outerShdw blurRad="38100" dist="38100" dir="2700000" algn="tl">
                    <a:srgbClr val="000000"/>
                  </a:outerShdw>
                </a:effectLst>
              </a:rPr>
              <a:t> Mackay, John L. – </a:t>
            </a:r>
            <a:r>
              <a:rPr lang="en-US" sz="1800" i="1" dirty="0">
                <a:solidFill>
                  <a:prstClr val="white"/>
                </a:solidFill>
                <a:effectLst>
                  <a:outerShdw blurRad="38100" dist="38100" dir="2700000" algn="tl">
                    <a:srgbClr val="000000"/>
                  </a:outerShdw>
                </a:effectLst>
              </a:rPr>
              <a:t>A Study Commentary on Isaiah Volume 2: Chapters 40-66 </a:t>
            </a:r>
            <a:r>
              <a:rPr lang="en-US" sz="1800" dirty="0">
                <a:solidFill>
                  <a:prstClr val="white"/>
                </a:solidFill>
                <a:effectLst>
                  <a:outerShdw blurRad="38100" dist="38100" dir="2700000" algn="tl">
                    <a:srgbClr val="000000"/>
                  </a:outerShdw>
                </a:effectLst>
              </a:rPr>
              <a:t>– </a:t>
            </a:r>
            <a:r>
              <a:rPr lang="en-US" sz="1800" dirty="0">
                <a:solidFill>
                  <a:schemeClr val="bg1"/>
                </a:solidFill>
                <a:effectLst>
                  <a:outerShdw blurRad="38100" dist="38100" dir="2700000" algn="tl">
                    <a:srgbClr val="000000"/>
                  </a:outerShdw>
                </a:effectLst>
              </a:rPr>
              <a:t>pp. 320–322.</a:t>
            </a:r>
          </a:p>
          <a:p>
            <a:r>
              <a:rPr lang="en-US" sz="1800" baseline="30000" dirty="0">
                <a:solidFill>
                  <a:prstClr val="white"/>
                </a:solidFill>
                <a:effectLst>
                  <a:outerShdw blurRad="38100" dist="38100" dir="2700000" algn="tl">
                    <a:srgbClr val="000000"/>
                  </a:outerShdw>
                </a:effectLst>
              </a:rPr>
              <a:t>2</a:t>
            </a:r>
            <a:r>
              <a:rPr lang="en-US" sz="1800" dirty="0">
                <a:solidFill>
                  <a:prstClr val="white"/>
                </a:solidFill>
                <a:effectLst>
                  <a:outerShdw blurRad="38100" dist="38100" dir="2700000" algn="tl">
                    <a:srgbClr val="000000"/>
                  </a:outerShdw>
                </a:effectLst>
              </a:rPr>
              <a:t> Leupold, </a:t>
            </a:r>
            <a:r>
              <a:rPr kumimoji="0" lang="en-US" sz="1800" b="0" i="0"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a typeface="+mn-ea"/>
                <a:cs typeface="+mn-cs"/>
              </a:rPr>
              <a:t>H. C.</a:t>
            </a:r>
            <a:r>
              <a:rPr lang="en-US" sz="1800" dirty="0">
                <a:solidFill>
                  <a:prstClr val="white"/>
                </a:solidFill>
                <a:effectLst>
                  <a:outerShdw blurRad="38100" dist="38100" dir="2700000" algn="tl">
                    <a:srgbClr val="000000"/>
                  </a:outerShdw>
                </a:effectLst>
              </a:rPr>
              <a:t> – </a:t>
            </a:r>
            <a:r>
              <a:rPr kumimoji="0" lang="en-US" sz="1800" b="0" i="0"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a typeface="+mn-ea"/>
                <a:cs typeface="+mn-cs"/>
              </a:rPr>
              <a:t>Exposition of Isaiah, Volume </a:t>
            </a:r>
            <a:r>
              <a:rPr lang="en-US" sz="1800" dirty="0">
                <a:solidFill>
                  <a:prstClr val="white"/>
                </a:solidFill>
                <a:effectLst>
                  <a:outerShdw blurRad="38100" dist="38100" dir="2700000" algn="tl">
                    <a:srgbClr val="000000"/>
                  </a:outerShdw>
                </a:effectLst>
              </a:rPr>
              <a:t>2 (p. 215)</a:t>
            </a:r>
            <a:endParaRPr kumimoji="0" lang="en-US" sz="1800" b="0" i="0"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ndParaRPr>
          </a:p>
        </p:txBody>
      </p:sp>
    </p:spTree>
    <p:extLst>
      <p:ext uri="{BB962C8B-B14F-4D97-AF65-F5344CB8AC3E}">
        <p14:creationId xmlns:p14="http://schemas.microsoft.com/office/powerpoint/2010/main" val="95576441"/>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3">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 calcmode="lin" valueType="num">
                                      <p:cBhvr>
                                        <p:cTn id="14"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3">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 calcmode="lin" valueType="num">
                                      <p:cBhvr>
                                        <p:cTn id="21"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2851A21-8831-1F5B-797F-2EF28046628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2C3B273-F5EB-427C-DA34-5C604C9E5C3C}"/>
              </a:ext>
            </a:extLst>
          </p:cNvPr>
          <p:cNvSpPr>
            <a:spLocks noGrp="1"/>
          </p:cNvSpPr>
          <p:nvPr>
            <p:ph type="title"/>
          </p:nvPr>
        </p:nvSpPr>
        <p:spPr>
          <a:xfrm>
            <a:off x="0" y="-2"/>
            <a:ext cx="9144000" cy="876995"/>
          </a:xfrm>
        </p:spPr>
        <p:txBody>
          <a:bodyPr>
            <a:noAutofit/>
          </a:bodyPr>
          <a:lstStyle/>
          <a:p>
            <a:pPr marL="458788" indent="-458788"/>
            <a:r>
              <a:rPr lang="en-US" sz="4000" b="1" dirty="0">
                <a:effectLst>
                  <a:outerShdw blurRad="38100" dist="38100" dir="2700000" algn="tl">
                    <a:srgbClr val="000000"/>
                  </a:outerShdw>
                </a:effectLst>
              </a:rPr>
              <a:t>The Good News Arrives (52:7–10)</a:t>
            </a:r>
            <a:endParaRPr lang="en-US" sz="4000" dirty="0">
              <a:effectLst>
                <a:outerShdw blurRad="38100" dist="38100" dir="2700000" algn="tl">
                  <a:srgbClr val="000000"/>
                </a:outerShdw>
              </a:effectLst>
            </a:endParaRPr>
          </a:p>
        </p:txBody>
      </p:sp>
      <p:sp>
        <p:nvSpPr>
          <p:cNvPr id="3" name="Content Placeholder 2">
            <a:extLst>
              <a:ext uri="{FF2B5EF4-FFF2-40B4-BE49-F238E27FC236}">
                <a16:creationId xmlns:a16="http://schemas.microsoft.com/office/drawing/2014/main" id="{C23429D0-BF8C-72B9-798A-7D2E51F2A5D9}"/>
              </a:ext>
            </a:extLst>
          </p:cNvPr>
          <p:cNvSpPr>
            <a:spLocks noGrp="1"/>
          </p:cNvSpPr>
          <p:nvPr>
            <p:ph idx="1"/>
          </p:nvPr>
        </p:nvSpPr>
        <p:spPr>
          <a:xfrm>
            <a:off x="386543" y="876993"/>
            <a:ext cx="8441574" cy="5947757"/>
          </a:xfrm>
        </p:spPr>
        <p:txBody>
          <a:bodyPr>
            <a:normAutofit fontScale="92500" lnSpcReduction="10000"/>
          </a:bodyPr>
          <a:lstStyle/>
          <a:p>
            <a:pPr marL="0" indent="0">
              <a:buNone/>
            </a:pPr>
            <a:r>
              <a:rPr lang="en-US" sz="3600" baseline="30000" dirty="0">
                <a:effectLst>
                  <a:outerShdw blurRad="38100" dist="38100" dir="2700000" algn="tl">
                    <a:srgbClr val="000000"/>
                  </a:outerShdw>
                </a:effectLst>
                <a:latin typeface="Cambria" panose="02040503050406030204" pitchFamily="18" charset="0"/>
                <a:ea typeface="Cambria" panose="02040503050406030204" pitchFamily="18" charset="0"/>
              </a:rPr>
              <a:t>52:7</a:t>
            </a:r>
            <a:r>
              <a:rPr lang="en-US" sz="36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 How delightful it is to see approaching over the mountains the feet of a messenger who announces peace, a messenger who brings good news, who announces deliverance, who says to Zion, “Your God reigns!” </a:t>
            </a:r>
            <a:r>
              <a:rPr lang="en-US" sz="3600" baseline="30000" dirty="0">
                <a:effectLst>
                  <a:outerShdw blurRad="38100" dist="38100" dir="2700000" algn="tl">
                    <a:srgbClr val="000000"/>
                  </a:outerShdw>
                </a:effectLst>
                <a:latin typeface="Cambria" panose="02040503050406030204" pitchFamily="18" charset="0"/>
                <a:ea typeface="Cambria" panose="02040503050406030204" pitchFamily="18" charset="0"/>
              </a:rPr>
              <a:t>8</a:t>
            </a:r>
            <a:r>
              <a:rPr lang="en-US" sz="36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 Listen, your watchmen shout; in unison they shout for joy, for they see with their very own eyes the LORD’s return to Zion. </a:t>
            </a:r>
            <a:r>
              <a:rPr lang="en-US" sz="3600" baseline="30000" dirty="0">
                <a:effectLst>
                  <a:outerShdw blurRad="38100" dist="38100" dir="2700000" algn="tl">
                    <a:srgbClr val="000000"/>
                  </a:outerShdw>
                </a:effectLst>
                <a:latin typeface="Cambria" panose="02040503050406030204" pitchFamily="18" charset="0"/>
                <a:ea typeface="Cambria" panose="02040503050406030204" pitchFamily="18" charset="0"/>
              </a:rPr>
              <a:t>9</a:t>
            </a:r>
            <a:r>
              <a:rPr lang="en-US" sz="36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 In unison give a joyful shout, O ruins of Jerusalem! For the LORD consoles his people; he [redeems] Jerusalem. </a:t>
            </a:r>
            <a:r>
              <a:rPr lang="en-US" sz="3600" baseline="30000" dirty="0">
                <a:effectLst>
                  <a:outerShdw blurRad="38100" dist="38100" dir="2700000" algn="tl">
                    <a:srgbClr val="000000"/>
                  </a:outerShdw>
                </a:effectLst>
                <a:latin typeface="Cambria" panose="02040503050406030204" pitchFamily="18" charset="0"/>
                <a:ea typeface="Cambria" panose="02040503050406030204" pitchFamily="18" charset="0"/>
              </a:rPr>
              <a:t>10</a:t>
            </a:r>
            <a:r>
              <a:rPr lang="en-US" sz="36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 The LORD reveals his royal power in the sight of all the nations; the entire earth sees our God deliver. </a:t>
            </a:r>
          </a:p>
        </p:txBody>
      </p:sp>
    </p:spTree>
    <p:extLst>
      <p:ext uri="{BB962C8B-B14F-4D97-AF65-F5344CB8AC3E}">
        <p14:creationId xmlns:p14="http://schemas.microsoft.com/office/powerpoint/2010/main" val="2916261067"/>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4DCB98F-831C-2280-0472-358B003CE36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DB07EE1-DF43-5B01-0DE0-1773F0DADD6C}"/>
              </a:ext>
            </a:extLst>
          </p:cNvPr>
          <p:cNvSpPr>
            <a:spLocks noGrp="1"/>
          </p:cNvSpPr>
          <p:nvPr>
            <p:ph type="title"/>
          </p:nvPr>
        </p:nvSpPr>
        <p:spPr>
          <a:xfrm>
            <a:off x="0" y="3"/>
            <a:ext cx="9144000" cy="756456"/>
          </a:xfrm>
        </p:spPr>
        <p:txBody>
          <a:bodyPr>
            <a:noAutofit/>
          </a:bodyPr>
          <a:lstStyle/>
          <a:p>
            <a:r>
              <a:rPr lang="en-US" sz="4000" b="1" dirty="0">
                <a:effectLst>
                  <a:outerShdw blurRad="38100" dist="38100" dir="2700000" algn="tl">
                    <a:srgbClr val="000000"/>
                  </a:outerShdw>
                </a:effectLst>
              </a:rPr>
              <a:t>The Good News Arrives (52:7–10)</a:t>
            </a:r>
            <a:endParaRPr lang="en-US" sz="4000" dirty="0">
              <a:effectLst>
                <a:outerShdw blurRad="38100" dist="38100" dir="2700000" algn="tl">
                  <a:srgbClr val="000000"/>
                </a:outerShdw>
              </a:effectLst>
            </a:endParaRPr>
          </a:p>
        </p:txBody>
      </p:sp>
      <p:sp>
        <p:nvSpPr>
          <p:cNvPr id="3" name="Content Placeholder 2">
            <a:extLst>
              <a:ext uri="{FF2B5EF4-FFF2-40B4-BE49-F238E27FC236}">
                <a16:creationId xmlns:a16="http://schemas.microsoft.com/office/drawing/2014/main" id="{47BB47B2-0B34-3CDF-5D3E-B058C94C32A1}"/>
              </a:ext>
            </a:extLst>
          </p:cNvPr>
          <p:cNvSpPr>
            <a:spLocks noGrp="1"/>
          </p:cNvSpPr>
          <p:nvPr>
            <p:ph idx="1"/>
          </p:nvPr>
        </p:nvSpPr>
        <p:spPr>
          <a:xfrm>
            <a:off x="137160" y="814647"/>
            <a:ext cx="8965276" cy="5674018"/>
          </a:xfrm>
        </p:spPr>
        <p:txBody>
          <a:bodyPr>
            <a:normAutofit fontScale="85000" lnSpcReduction="20000"/>
          </a:bodyPr>
          <a:lstStyle/>
          <a:p>
            <a:r>
              <a:rPr lang="en-US" dirty="0">
                <a:effectLst>
                  <a:outerShdw blurRad="38100" dist="38100" dir="2700000" algn="tl">
                    <a:srgbClr val="000000"/>
                  </a:outerShdw>
                </a:effectLst>
              </a:rPr>
              <a:t>Here Isaiah caps his argument with a graphic illustration. </a:t>
            </a:r>
          </a:p>
          <a:p>
            <a:r>
              <a:rPr lang="en-US" dirty="0">
                <a:effectLst>
                  <a:outerShdw blurRad="38100" dist="38100" dir="2700000" algn="tl">
                    <a:srgbClr val="000000"/>
                  </a:outerShdw>
                </a:effectLst>
              </a:rPr>
              <a:t>He pictures a besieged city breathlessly awaiting the news of the outcome of a decisive conflict. </a:t>
            </a:r>
          </a:p>
          <a:p>
            <a:r>
              <a:rPr lang="en-US" dirty="0">
                <a:effectLst>
                  <a:outerShdw blurRad="38100" dist="38100" dir="2700000" algn="tl">
                    <a:srgbClr val="000000"/>
                  </a:outerShdw>
                </a:effectLst>
              </a:rPr>
              <a:t>If the news is victory, they are delivered; if the news is defeat, all is lost. </a:t>
            </a:r>
          </a:p>
          <a:p>
            <a:r>
              <a:rPr lang="en-US" dirty="0">
                <a:effectLst>
                  <a:outerShdw blurRad="38100" dist="38100" dir="2700000" algn="tl">
                    <a:srgbClr val="000000"/>
                  </a:outerShdw>
                </a:effectLst>
              </a:rPr>
              <a:t>Suddenly, on a distant hill a runner is seen. What is the news? </a:t>
            </a:r>
          </a:p>
          <a:p>
            <a:r>
              <a:rPr lang="en-US" dirty="0">
                <a:effectLst>
                  <a:outerShdw blurRad="38100" dist="38100" dir="2700000" algn="tl">
                    <a:srgbClr val="000000"/>
                  </a:outerShdw>
                </a:effectLst>
              </a:rPr>
              <a:t>As he comes nearer it can be seen that he is waving a victory palm and not so much running as dancing. </a:t>
            </a:r>
          </a:p>
          <a:p>
            <a:r>
              <a:rPr lang="en-US" dirty="0">
                <a:effectLst>
                  <a:outerShdw blurRad="38100" dist="38100" dir="2700000" algn="tl">
                    <a:srgbClr val="000000"/>
                  </a:outerShdw>
                </a:effectLst>
              </a:rPr>
              <a:t>The Lord has won! Let the singing begin! </a:t>
            </a:r>
          </a:p>
          <a:p>
            <a:r>
              <a:rPr lang="en-US" dirty="0">
                <a:effectLst>
                  <a:outerShdw blurRad="38100" dist="38100" dir="2700000" algn="tl">
                    <a:srgbClr val="000000"/>
                  </a:outerShdw>
                </a:effectLst>
              </a:rPr>
              <a:t>The anticipation of salvation that began at 40:9 has now reached its climax:</a:t>
            </a:r>
          </a:p>
          <a:p>
            <a:pPr lvl="1"/>
            <a:r>
              <a:rPr lang="en-US" i="1" dirty="0">
                <a:solidFill>
                  <a:srgbClr val="F4B183"/>
                </a:solidFill>
                <a:effectLst>
                  <a:outerShdw blurRad="38100" dist="38100" dir="2700000" algn="tl">
                    <a:srgbClr val="000000"/>
                  </a:outerShdw>
                </a:effectLst>
                <a:latin typeface="Cambria" panose="02040503050406030204" pitchFamily="18" charset="0"/>
                <a:ea typeface="Cambria" panose="02040503050406030204" pitchFamily="18" charset="0"/>
              </a:rPr>
              <a:t>Go up on a high mountain, O herald Zion! Shout out loudly, O herald Jerusalem! Shout, don't be afraid! Say to the towns of Judah, “Here is your God!” Look, the sovereign LORD comes as a victorious warrior; his military power establishes his rule. Look, his reward is with him; his prize goes before him. </a:t>
            </a:r>
            <a:r>
              <a:rPr lang="en-US" dirty="0">
                <a:effectLst>
                  <a:outerShdw blurRad="38100" dist="38100" dir="2700000" algn="tl">
                    <a:srgbClr val="000000"/>
                  </a:outerShdw>
                </a:effectLst>
              </a:rPr>
              <a:t>(Isaiah 40:9-10)</a:t>
            </a:r>
          </a:p>
        </p:txBody>
      </p:sp>
      <p:sp>
        <p:nvSpPr>
          <p:cNvPr id="4" name="TextBox 3">
            <a:extLst>
              <a:ext uri="{FF2B5EF4-FFF2-40B4-BE49-F238E27FC236}">
                <a16:creationId xmlns:a16="http://schemas.microsoft.com/office/drawing/2014/main" id="{8F42EDBC-4BB3-352A-B7FE-8F337FB59C6A}"/>
              </a:ext>
            </a:extLst>
          </p:cNvPr>
          <p:cNvSpPr txBox="1"/>
          <p:nvPr/>
        </p:nvSpPr>
        <p:spPr>
          <a:xfrm>
            <a:off x="-3924" y="6488665"/>
            <a:ext cx="9144000"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a typeface="+mn-ea"/>
                <a:cs typeface="+mn-cs"/>
              </a:rPr>
              <a:t>Oswalt, John N.. </a:t>
            </a:r>
            <a:r>
              <a:rPr kumimoji="0" lang="en-US" sz="1800" b="0" i="1"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a typeface="+mn-ea"/>
                <a:cs typeface="+mn-cs"/>
              </a:rPr>
              <a:t>The Book of Isaiah, Chapters 40–66 (The NIC on the OT) </a:t>
            </a:r>
            <a:r>
              <a:rPr kumimoji="0" lang="en-US" sz="1800" b="0" i="0"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a typeface="+mn-ea"/>
                <a:cs typeface="+mn-cs"/>
              </a:rPr>
              <a:t>(pp. 367-368). </a:t>
            </a:r>
          </a:p>
        </p:txBody>
      </p:sp>
    </p:spTree>
    <p:extLst>
      <p:ext uri="{BB962C8B-B14F-4D97-AF65-F5344CB8AC3E}">
        <p14:creationId xmlns:p14="http://schemas.microsoft.com/office/powerpoint/2010/main" val="2533677183"/>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3">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 calcmode="lin" valueType="num">
                                      <p:cBhvr>
                                        <p:cTn id="14"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3">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 calcmode="lin" valueType="num">
                                      <p:cBhvr>
                                        <p:cTn id="21"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3">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3">
                                            <p:txEl>
                                              <p:pRg st="4" end="4"/>
                                            </p:txEl>
                                          </p:spTgt>
                                        </p:tgtEl>
                                        <p:attrNameLst>
                                          <p:attrName>style.visibility</p:attrName>
                                        </p:attrNameLst>
                                      </p:cBhvr>
                                      <p:to>
                                        <p:strVal val="visible"/>
                                      </p:to>
                                    </p:set>
                                    <p:anim calcmode="lin" valueType="num">
                                      <p:cBhvr>
                                        <p:cTn id="28"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3">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3">
                                            <p:txEl>
                                              <p:pRg st="4" end="4"/>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3">
                                            <p:txEl>
                                              <p:pRg st="5" end="5"/>
                                            </p:txEl>
                                          </p:spTgt>
                                        </p:tgtEl>
                                        <p:attrNameLst>
                                          <p:attrName>style.visibility</p:attrName>
                                        </p:attrNameLst>
                                      </p:cBhvr>
                                      <p:to>
                                        <p:strVal val="visible"/>
                                      </p:to>
                                    </p:set>
                                    <p:anim calcmode="lin" valueType="num">
                                      <p:cBhvr>
                                        <p:cTn id="35" dur="500" fill="hold"/>
                                        <p:tgtEl>
                                          <p:spTgt spid="3">
                                            <p:txEl>
                                              <p:pRg st="5" end="5"/>
                                            </p:txEl>
                                          </p:spTgt>
                                        </p:tgtEl>
                                        <p:attrNameLst>
                                          <p:attrName>ppt_w</p:attrName>
                                        </p:attrNameLst>
                                      </p:cBhvr>
                                      <p:tavLst>
                                        <p:tav tm="0">
                                          <p:val>
                                            <p:fltVal val="0"/>
                                          </p:val>
                                        </p:tav>
                                        <p:tav tm="100000">
                                          <p:val>
                                            <p:strVal val="#ppt_w"/>
                                          </p:val>
                                        </p:tav>
                                      </p:tavLst>
                                    </p:anim>
                                    <p:anim calcmode="lin" valueType="num">
                                      <p:cBhvr>
                                        <p:cTn id="36" dur="500" fill="hold"/>
                                        <p:tgtEl>
                                          <p:spTgt spid="3">
                                            <p:txEl>
                                              <p:pRg st="5" end="5"/>
                                            </p:txEl>
                                          </p:spTgt>
                                        </p:tgtEl>
                                        <p:attrNameLst>
                                          <p:attrName>ppt_h</p:attrName>
                                        </p:attrNameLst>
                                      </p:cBhvr>
                                      <p:tavLst>
                                        <p:tav tm="0">
                                          <p:val>
                                            <p:fltVal val="0"/>
                                          </p:val>
                                        </p:tav>
                                        <p:tav tm="100000">
                                          <p:val>
                                            <p:strVal val="#ppt_h"/>
                                          </p:val>
                                        </p:tav>
                                      </p:tavLst>
                                    </p:anim>
                                    <p:animEffect transition="in" filter="fade">
                                      <p:cBhvr>
                                        <p:cTn id="37" dur="500"/>
                                        <p:tgtEl>
                                          <p:spTgt spid="3">
                                            <p:txEl>
                                              <p:pRg st="5" end="5"/>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53" presetClass="entr" presetSubtype="16" fill="hold" nodeType="clickEffect">
                                  <p:stCondLst>
                                    <p:cond delay="0"/>
                                  </p:stCondLst>
                                  <p:childTnLst>
                                    <p:set>
                                      <p:cBhvr>
                                        <p:cTn id="41" dur="1" fill="hold">
                                          <p:stCondLst>
                                            <p:cond delay="0"/>
                                          </p:stCondLst>
                                        </p:cTn>
                                        <p:tgtEl>
                                          <p:spTgt spid="3">
                                            <p:txEl>
                                              <p:pRg st="6" end="6"/>
                                            </p:txEl>
                                          </p:spTgt>
                                        </p:tgtEl>
                                        <p:attrNameLst>
                                          <p:attrName>style.visibility</p:attrName>
                                        </p:attrNameLst>
                                      </p:cBhvr>
                                      <p:to>
                                        <p:strVal val="visible"/>
                                      </p:to>
                                    </p:set>
                                    <p:anim calcmode="lin" valueType="num">
                                      <p:cBhvr>
                                        <p:cTn id="42" dur="500" fill="hold"/>
                                        <p:tgtEl>
                                          <p:spTgt spid="3">
                                            <p:txEl>
                                              <p:pRg st="6" end="6"/>
                                            </p:txEl>
                                          </p:spTgt>
                                        </p:tgtEl>
                                        <p:attrNameLst>
                                          <p:attrName>ppt_w</p:attrName>
                                        </p:attrNameLst>
                                      </p:cBhvr>
                                      <p:tavLst>
                                        <p:tav tm="0">
                                          <p:val>
                                            <p:fltVal val="0"/>
                                          </p:val>
                                        </p:tav>
                                        <p:tav tm="100000">
                                          <p:val>
                                            <p:strVal val="#ppt_w"/>
                                          </p:val>
                                        </p:tav>
                                      </p:tavLst>
                                    </p:anim>
                                    <p:anim calcmode="lin" valueType="num">
                                      <p:cBhvr>
                                        <p:cTn id="43" dur="500" fill="hold"/>
                                        <p:tgtEl>
                                          <p:spTgt spid="3">
                                            <p:txEl>
                                              <p:pRg st="6" end="6"/>
                                            </p:txEl>
                                          </p:spTgt>
                                        </p:tgtEl>
                                        <p:attrNameLst>
                                          <p:attrName>ppt_h</p:attrName>
                                        </p:attrNameLst>
                                      </p:cBhvr>
                                      <p:tavLst>
                                        <p:tav tm="0">
                                          <p:val>
                                            <p:fltVal val="0"/>
                                          </p:val>
                                        </p:tav>
                                        <p:tav tm="100000">
                                          <p:val>
                                            <p:strVal val="#ppt_h"/>
                                          </p:val>
                                        </p:tav>
                                      </p:tavLst>
                                    </p:anim>
                                    <p:animEffect transition="in" filter="fade">
                                      <p:cBhvr>
                                        <p:cTn id="44" dur="500"/>
                                        <p:tgtEl>
                                          <p:spTgt spid="3">
                                            <p:txEl>
                                              <p:pRg st="6" end="6"/>
                                            </p:txEl>
                                          </p:spTgt>
                                        </p:tgtEl>
                                      </p:cBhvr>
                                    </p:animEffect>
                                  </p:childTnLst>
                                </p:cTn>
                              </p:par>
                            </p:childTnLst>
                          </p:cTn>
                        </p:par>
                      </p:childTnLst>
                    </p:cTn>
                  </p:par>
                  <p:par>
                    <p:cTn id="45" fill="hold">
                      <p:stCondLst>
                        <p:cond delay="indefinite"/>
                      </p:stCondLst>
                      <p:childTnLst>
                        <p:par>
                          <p:cTn id="46" fill="hold">
                            <p:stCondLst>
                              <p:cond delay="0"/>
                            </p:stCondLst>
                            <p:childTnLst>
                              <p:par>
                                <p:cTn id="47" presetID="53" presetClass="entr" presetSubtype="16" fill="hold" nodeType="clickEffect">
                                  <p:stCondLst>
                                    <p:cond delay="0"/>
                                  </p:stCondLst>
                                  <p:childTnLst>
                                    <p:set>
                                      <p:cBhvr>
                                        <p:cTn id="48" dur="1" fill="hold">
                                          <p:stCondLst>
                                            <p:cond delay="0"/>
                                          </p:stCondLst>
                                        </p:cTn>
                                        <p:tgtEl>
                                          <p:spTgt spid="3">
                                            <p:txEl>
                                              <p:pRg st="7" end="7"/>
                                            </p:txEl>
                                          </p:spTgt>
                                        </p:tgtEl>
                                        <p:attrNameLst>
                                          <p:attrName>style.visibility</p:attrName>
                                        </p:attrNameLst>
                                      </p:cBhvr>
                                      <p:to>
                                        <p:strVal val="visible"/>
                                      </p:to>
                                    </p:set>
                                    <p:anim calcmode="lin" valueType="num">
                                      <p:cBhvr>
                                        <p:cTn id="49" dur="500" fill="hold"/>
                                        <p:tgtEl>
                                          <p:spTgt spid="3">
                                            <p:txEl>
                                              <p:pRg st="7" end="7"/>
                                            </p:txEl>
                                          </p:spTgt>
                                        </p:tgtEl>
                                        <p:attrNameLst>
                                          <p:attrName>ppt_w</p:attrName>
                                        </p:attrNameLst>
                                      </p:cBhvr>
                                      <p:tavLst>
                                        <p:tav tm="0">
                                          <p:val>
                                            <p:fltVal val="0"/>
                                          </p:val>
                                        </p:tav>
                                        <p:tav tm="100000">
                                          <p:val>
                                            <p:strVal val="#ppt_w"/>
                                          </p:val>
                                        </p:tav>
                                      </p:tavLst>
                                    </p:anim>
                                    <p:anim calcmode="lin" valueType="num">
                                      <p:cBhvr>
                                        <p:cTn id="50" dur="500" fill="hold"/>
                                        <p:tgtEl>
                                          <p:spTgt spid="3">
                                            <p:txEl>
                                              <p:pRg st="7" end="7"/>
                                            </p:txEl>
                                          </p:spTgt>
                                        </p:tgtEl>
                                        <p:attrNameLst>
                                          <p:attrName>ppt_h</p:attrName>
                                        </p:attrNameLst>
                                      </p:cBhvr>
                                      <p:tavLst>
                                        <p:tav tm="0">
                                          <p:val>
                                            <p:fltVal val="0"/>
                                          </p:val>
                                        </p:tav>
                                        <p:tav tm="100000">
                                          <p:val>
                                            <p:strVal val="#ppt_h"/>
                                          </p:val>
                                        </p:tav>
                                      </p:tavLst>
                                    </p:anim>
                                    <p:animEffect transition="in" filter="fade">
                                      <p:cBhvr>
                                        <p:cTn id="51"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CF01719-78A6-0CAF-28C3-25280DC8A05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1C0B723-B06C-9260-15DA-813EACF091C9}"/>
              </a:ext>
            </a:extLst>
          </p:cNvPr>
          <p:cNvSpPr>
            <a:spLocks noGrp="1"/>
          </p:cNvSpPr>
          <p:nvPr>
            <p:ph type="title"/>
          </p:nvPr>
        </p:nvSpPr>
        <p:spPr>
          <a:xfrm>
            <a:off x="0" y="3"/>
            <a:ext cx="9144000" cy="756456"/>
          </a:xfrm>
        </p:spPr>
        <p:txBody>
          <a:bodyPr>
            <a:noAutofit/>
          </a:bodyPr>
          <a:lstStyle/>
          <a:p>
            <a:r>
              <a:rPr lang="en-US" sz="4000" b="1" dirty="0">
                <a:effectLst>
                  <a:outerShdw blurRad="38100" dist="38100" dir="2700000" algn="tl">
                    <a:srgbClr val="000000"/>
                  </a:outerShdw>
                </a:effectLst>
              </a:rPr>
              <a:t>The Good News Arrives (52:7–10)</a:t>
            </a:r>
            <a:endParaRPr lang="en-US" sz="4000" dirty="0">
              <a:effectLst>
                <a:outerShdw blurRad="38100" dist="38100" dir="2700000" algn="tl">
                  <a:srgbClr val="000000"/>
                </a:outerShdw>
              </a:effectLst>
            </a:endParaRPr>
          </a:p>
        </p:txBody>
      </p:sp>
      <p:sp>
        <p:nvSpPr>
          <p:cNvPr id="3" name="Content Placeholder 2">
            <a:extLst>
              <a:ext uri="{FF2B5EF4-FFF2-40B4-BE49-F238E27FC236}">
                <a16:creationId xmlns:a16="http://schemas.microsoft.com/office/drawing/2014/main" id="{69E8B77F-E638-3193-87DE-7B00CB1FA966}"/>
              </a:ext>
            </a:extLst>
          </p:cNvPr>
          <p:cNvSpPr>
            <a:spLocks noGrp="1"/>
          </p:cNvSpPr>
          <p:nvPr>
            <p:ph idx="1"/>
          </p:nvPr>
        </p:nvSpPr>
        <p:spPr>
          <a:xfrm>
            <a:off x="137160" y="814647"/>
            <a:ext cx="8965276" cy="5674018"/>
          </a:xfrm>
        </p:spPr>
        <p:txBody>
          <a:bodyPr>
            <a:normAutofit fontScale="92500" lnSpcReduction="10000"/>
          </a:bodyPr>
          <a:lstStyle/>
          <a:p>
            <a:r>
              <a:rPr lang="en-US" dirty="0">
                <a:effectLst>
                  <a:outerShdw blurRad="38100" dist="38100" dir="2700000" algn="tl">
                    <a:srgbClr val="000000"/>
                  </a:outerShdw>
                </a:effectLst>
              </a:rPr>
              <a:t>How “</a:t>
            </a:r>
            <a:r>
              <a:rPr lang="en-US" sz="32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delightful</a:t>
            </a:r>
            <a:r>
              <a:rPr lang="en-US" dirty="0">
                <a:effectLst>
                  <a:outerShdw blurRad="38100" dist="38100" dir="2700000" algn="tl">
                    <a:srgbClr val="000000"/>
                  </a:outerShdw>
                </a:effectLst>
              </a:rPr>
              <a:t>” it is to see the “</a:t>
            </a:r>
            <a:r>
              <a:rPr lang="en-US" sz="3300" i="1"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feet</a:t>
            </a:r>
            <a:r>
              <a:rPr lang="en-US" dirty="0">
                <a:effectLst>
                  <a:outerShdw blurRad="38100" dist="38100" dir="2700000" algn="tl">
                    <a:srgbClr val="000000"/>
                  </a:outerShdw>
                </a:effectLst>
              </a:rPr>
              <a:t>” of this “</a:t>
            </a:r>
            <a:r>
              <a:rPr lang="en-US" sz="32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messenger</a:t>
            </a:r>
            <a:r>
              <a:rPr lang="en-US" dirty="0">
                <a:effectLst>
                  <a:outerShdw blurRad="38100" dist="38100" dir="2700000" algn="tl">
                    <a:srgbClr val="000000"/>
                  </a:outerShdw>
                </a:effectLst>
              </a:rPr>
              <a:t>”!</a:t>
            </a:r>
          </a:p>
          <a:p>
            <a:r>
              <a:rPr lang="en-US" dirty="0">
                <a:effectLst>
                  <a:outerShdw blurRad="38100" dist="38100" dir="2700000" algn="tl">
                    <a:srgbClr val="000000"/>
                  </a:outerShdw>
                </a:effectLst>
              </a:rPr>
              <a:t>This “</a:t>
            </a:r>
            <a:r>
              <a:rPr lang="en-US" sz="32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messenger</a:t>
            </a:r>
            <a:r>
              <a:rPr lang="en-US" dirty="0">
                <a:effectLst>
                  <a:outerShdw blurRad="38100" dist="38100" dir="2700000" algn="tl">
                    <a:srgbClr val="000000"/>
                  </a:outerShdw>
                </a:effectLst>
              </a:rPr>
              <a:t>” is a bearer of the “</a:t>
            </a:r>
            <a:r>
              <a:rPr lang="en-US" i="1"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good news</a:t>
            </a:r>
            <a:r>
              <a:rPr lang="en-US" dirty="0">
                <a:effectLst>
                  <a:outerShdw blurRad="38100" dist="38100" dir="2700000" algn="tl">
                    <a:srgbClr val="000000"/>
                  </a:outerShdw>
                </a:effectLst>
              </a:rPr>
              <a:t>” of God’s salvation. </a:t>
            </a:r>
          </a:p>
          <a:p>
            <a:r>
              <a:rPr lang="en-US" dirty="0">
                <a:effectLst>
                  <a:outerShdw blurRad="38100" dist="38100" dir="2700000" algn="tl">
                    <a:srgbClr val="000000"/>
                  </a:outerShdw>
                </a:effectLst>
              </a:rPr>
              <a:t>Here the message is this: “</a:t>
            </a:r>
            <a:r>
              <a:rPr lang="en-US" sz="32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peace</a:t>
            </a:r>
            <a:r>
              <a:rPr lang="en-US" dirty="0">
                <a:effectLst>
                  <a:outerShdw blurRad="38100" dist="38100" dir="2700000" algn="tl">
                    <a:srgbClr val="000000"/>
                  </a:outerShdw>
                </a:effectLst>
              </a:rPr>
              <a:t>, </a:t>
            </a:r>
            <a:r>
              <a:rPr lang="en-US" sz="32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good news</a:t>
            </a:r>
            <a:r>
              <a:rPr lang="en-US" dirty="0">
                <a:effectLst>
                  <a:outerShdw blurRad="38100" dist="38100" dir="2700000" algn="tl">
                    <a:srgbClr val="000000"/>
                  </a:outerShdw>
                </a:effectLst>
              </a:rPr>
              <a:t>, </a:t>
            </a:r>
            <a:r>
              <a:rPr lang="en-US" sz="32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deliverance</a:t>
            </a:r>
            <a:r>
              <a:rPr lang="en-US" dirty="0">
                <a:effectLst>
                  <a:outerShdw blurRad="38100" dist="38100" dir="2700000" algn="tl">
                    <a:srgbClr val="000000"/>
                  </a:outerShdw>
                </a:effectLst>
              </a:rPr>
              <a:t> – </a:t>
            </a:r>
            <a:r>
              <a:rPr lang="en-US" sz="32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Your God reigns!</a:t>
            </a:r>
            <a:r>
              <a:rPr lang="en-US" dirty="0">
                <a:effectLst>
                  <a:outerShdw blurRad="38100" dist="38100" dir="2700000" algn="tl">
                    <a:srgbClr val="000000"/>
                  </a:outerShdw>
                </a:effectLst>
              </a:rPr>
              <a:t>”. </a:t>
            </a:r>
          </a:p>
          <a:p>
            <a:r>
              <a:rPr lang="en-US" dirty="0">
                <a:effectLst>
                  <a:outerShdw blurRad="38100" dist="38100" dir="2700000" algn="tl">
                    <a:srgbClr val="000000"/>
                  </a:outerShdw>
                </a:effectLst>
              </a:rPr>
              <a:t>What does God’s reign entail? </a:t>
            </a:r>
          </a:p>
          <a:p>
            <a:pPr lvl="1"/>
            <a:r>
              <a:rPr lang="en-US" sz="3000" dirty="0">
                <a:effectLst>
                  <a:outerShdw blurRad="38100" dist="38100" dir="2700000" algn="tl">
                    <a:srgbClr val="000000"/>
                  </a:outerShdw>
                </a:effectLst>
              </a:rPr>
              <a:t>It entails a condition where all things are in their proper relation to each other, with nothing left hanging, incomplete, or unfulfilled (“</a:t>
            </a:r>
            <a:r>
              <a:rPr lang="en-US" sz="30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peace</a:t>
            </a:r>
            <a:r>
              <a:rPr lang="en-US" sz="3000" dirty="0">
                <a:effectLst>
                  <a:outerShdw blurRad="38100" dist="38100" dir="2700000" algn="tl">
                    <a:srgbClr val="000000"/>
                  </a:outerShdw>
                </a:effectLst>
              </a:rPr>
              <a:t>”); </a:t>
            </a:r>
          </a:p>
          <a:p>
            <a:pPr lvl="1"/>
            <a:r>
              <a:rPr lang="en-US" sz="3000" dirty="0">
                <a:effectLst>
                  <a:outerShdw blurRad="38100" dist="38100" dir="2700000" algn="tl">
                    <a:srgbClr val="000000"/>
                  </a:outerShdw>
                </a:effectLst>
              </a:rPr>
              <a:t>it entails a condition of freedom from every bondage, but particularly the bondage resultant from sin (“</a:t>
            </a:r>
            <a:r>
              <a:rPr lang="en-US" sz="30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deliverance, i.e. salvation</a:t>
            </a:r>
            <a:r>
              <a:rPr lang="en-US" sz="3000" dirty="0">
                <a:effectLst>
                  <a:outerShdw blurRad="38100" dist="38100" dir="2700000" algn="tl">
                    <a:srgbClr val="000000"/>
                  </a:outerShdw>
                </a:effectLst>
              </a:rPr>
              <a:t>”). </a:t>
            </a:r>
          </a:p>
          <a:p>
            <a:r>
              <a:rPr lang="en-US" dirty="0">
                <a:effectLst>
                  <a:outerShdw blurRad="38100" dist="38100" dir="2700000" algn="tl">
                    <a:srgbClr val="000000"/>
                  </a:outerShdw>
                </a:effectLst>
              </a:rPr>
              <a:t>Where God reigns, these things follow. </a:t>
            </a:r>
          </a:p>
        </p:txBody>
      </p:sp>
      <p:sp>
        <p:nvSpPr>
          <p:cNvPr id="4" name="TextBox 3">
            <a:extLst>
              <a:ext uri="{FF2B5EF4-FFF2-40B4-BE49-F238E27FC236}">
                <a16:creationId xmlns:a16="http://schemas.microsoft.com/office/drawing/2014/main" id="{CC67432B-6754-28A3-CECE-FD0BD3CD5DF4}"/>
              </a:ext>
            </a:extLst>
          </p:cNvPr>
          <p:cNvSpPr txBox="1"/>
          <p:nvPr/>
        </p:nvSpPr>
        <p:spPr>
          <a:xfrm>
            <a:off x="-3924" y="6488665"/>
            <a:ext cx="9144000"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a typeface="+mn-ea"/>
                <a:cs typeface="+mn-cs"/>
              </a:rPr>
              <a:t>Oswalt, John N.. </a:t>
            </a:r>
            <a:r>
              <a:rPr kumimoji="0" lang="en-US" sz="1800" b="0" i="1"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a typeface="+mn-ea"/>
                <a:cs typeface="+mn-cs"/>
              </a:rPr>
              <a:t>The Book of Isaiah, Chapters 40–66 (The NIC on the OT) </a:t>
            </a:r>
            <a:r>
              <a:rPr kumimoji="0" lang="en-US" sz="1800" b="0" i="0"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a typeface="+mn-ea"/>
                <a:cs typeface="+mn-cs"/>
              </a:rPr>
              <a:t>(pp. 367-368). </a:t>
            </a:r>
          </a:p>
        </p:txBody>
      </p:sp>
    </p:spTree>
    <p:extLst>
      <p:ext uri="{BB962C8B-B14F-4D97-AF65-F5344CB8AC3E}">
        <p14:creationId xmlns:p14="http://schemas.microsoft.com/office/powerpoint/2010/main" val="2506923392"/>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3">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 calcmode="lin" valueType="num">
                                      <p:cBhvr>
                                        <p:cTn id="14"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3">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 calcmode="lin" valueType="num">
                                      <p:cBhvr>
                                        <p:cTn id="21"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3">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3">
                                            <p:txEl>
                                              <p:pRg st="4" end="4"/>
                                            </p:txEl>
                                          </p:spTgt>
                                        </p:tgtEl>
                                        <p:attrNameLst>
                                          <p:attrName>style.visibility</p:attrName>
                                        </p:attrNameLst>
                                      </p:cBhvr>
                                      <p:to>
                                        <p:strVal val="visible"/>
                                      </p:to>
                                    </p:set>
                                    <p:anim calcmode="lin" valueType="num">
                                      <p:cBhvr>
                                        <p:cTn id="28"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3">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3">
                                            <p:txEl>
                                              <p:pRg st="4" end="4"/>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3">
                                            <p:txEl>
                                              <p:pRg st="5" end="5"/>
                                            </p:txEl>
                                          </p:spTgt>
                                        </p:tgtEl>
                                        <p:attrNameLst>
                                          <p:attrName>style.visibility</p:attrName>
                                        </p:attrNameLst>
                                      </p:cBhvr>
                                      <p:to>
                                        <p:strVal val="visible"/>
                                      </p:to>
                                    </p:set>
                                    <p:anim calcmode="lin" valueType="num">
                                      <p:cBhvr>
                                        <p:cTn id="35" dur="500" fill="hold"/>
                                        <p:tgtEl>
                                          <p:spTgt spid="3">
                                            <p:txEl>
                                              <p:pRg st="5" end="5"/>
                                            </p:txEl>
                                          </p:spTgt>
                                        </p:tgtEl>
                                        <p:attrNameLst>
                                          <p:attrName>ppt_w</p:attrName>
                                        </p:attrNameLst>
                                      </p:cBhvr>
                                      <p:tavLst>
                                        <p:tav tm="0">
                                          <p:val>
                                            <p:fltVal val="0"/>
                                          </p:val>
                                        </p:tav>
                                        <p:tav tm="100000">
                                          <p:val>
                                            <p:strVal val="#ppt_w"/>
                                          </p:val>
                                        </p:tav>
                                      </p:tavLst>
                                    </p:anim>
                                    <p:anim calcmode="lin" valueType="num">
                                      <p:cBhvr>
                                        <p:cTn id="36" dur="500" fill="hold"/>
                                        <p:tgtEl>
                                          <p:spTgt spid="3">
                                            <p:txEl>
                                              <p:pRg st="5" end="5"/>
                                            </p:txEl>
                                          </p:spTgt>
                                        </p:tgtEl>
                                        <p:attrNameLst>
                                          <p:attrName>ppt_h</p:attrName>
                                        </p:attrNameLst>
                                      </p:cBhvr>
                                      <p:tavLst>
                                        <p:tav tm="0">
                                          <p:val>
                                            <p:fltVal val="0"/>
                                          </p:val>
                                        </p:tav>
                                        <p:tav tm="100000">
                                          <p:val>
                                            <p:strVal val="#ppt_h"/>
                                          </p:val>
                                        </p:tav>
                                      </p:tavLst>
                                    </p:anim>
                                    <p:animEffect transition="in" filter="fade">
                                      <p:cBhvr>
                                        <p:cTn id="37" dur="500"/>
                                        <p:tgtEl>
                                          <p:spTgt spid="3">
                                            <p:txEl>
                                              <p:pRg st="5" end="5"/>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53" presetClass="entr" presetSubtype="16" fill="hold" nodeType="clickEffect">
                                  <p:stCondLst>
                                    <p:cond delay="0"/>
                                  </p:stCondLst>
                                  <p:childTnLst>
                                    <p:set>
                                      <p:cBhvr>
                                        <p:cTn id="41" dur="1" fill="hold">
                                          <p:stCondLst>
                                            <p:cond delay="0"/>
                                          </p:stCondLst>
                                        </p:cTn>
                                        <p:tgtEl>
                                          <p:spTgt spid="3">
                                            <p:txEl>
                                              <p:pRg st="6" end="6"/>
                                            </p:txEl>
                                          </p:spTgt>
                                        </p:tgtEl>
                                        <p:attrNameLst>
                                          <p:attrName>style.visibility</p:attrName>
                                        </p:attrNameLst>
                                      </p:cBhvr>
                                      <p:to>
                                        <p:strVal val="visible"/>
                                      </p:to>
                                    </p:set>
                                    <p:anim calcmode="lin" valueType="num">
                                      <p:cBhvr>
                                        <p:cTn id="42" dur="500" fill="hold"/>
                                        <p:tgtEl>
                                          <p:spTgt spid="3">
                                            <p:txEl>
                                              <p:pRg st="6" end="6"/>
                                            </p:txEl>
                                          </p:spTgt>
                                        </p:tgtEl>
                                        <p:attrNameLst>
                                          <p:attrName>ppt_w</p:attrName>
                                        </p:attrNameLst>
                                      </p:cBhvr>
                                      <p:tavLst>
                                        <p:tav tm="0">
                                          <p:val>
                                            <p:fltVal val="0"/>
                                          </p:val>
                                        </p:tav>
                                        <p:tav tm="100000">
                                          <p:val>
                                            <p:strVal val="#ppt_w"/>
                                          </p:val>
                                        </p:tav>
                                      </p:tavLst>
                                    </p:anim>
                                    <p:anim calcmode="lin" valueType="num">
                                      <p:cBhvr>
                                        <p:cTn id="43" dur="500" fill="hold"/>
                                        <p:tgtEl>
                                          <p:spTgt spid="3">
                                            <p:txEl>
                                              <p:pRg st="6" end="6"/>
                                            </p:txEl>
                                          </p:spTgt>
                                        </p:tgtEl>
                                        <p:attrNameLst>
                                          <p:attrName>ppt_h</p:attrName>
                                        </p:attrNameLst>
                                      </p:cBhvr>
                                      <p:tavLst>
                                        <p:tav tm="0">
                                          <p:val>
                                            <p:fltVal val="0"/>
                                          </p:val>
                                        </p:tav>
                                        <p:tav tm="100000">
                                          <p:val>
                                            <p:strVal val="#ppt_h"/>
                                          </p:val>
                                        </p:tav>
                                      </p:tavLst>
                                    </p:anim>
                                    <p:animEffect transition="in" filter="fade">
                                      <p:cBhvr>
                                        <p:cTn id="44"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7AC0D85-E039-7F89-2D3B-BFB9133B043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B3D9839-D8B5-1053-111D-95BD6709F664}"/>
              </a:ext>
            </a:extLst>
          </p:cNvPr>
          <p:cNvSpPr>
            <a:spLocks noGrp="1"/>
          </p:cNvSpPr>
          <p:nvPr>
            <p:ph type="title"/>
          </p:nvPr>
        </p:nvSpPr>
        <p:spPr>
          <a:xfrm>
            <a:off x="0" y="3"/>
            <a:ext cx="9144000" cy="756456"/>
          </a:xfrm>
        </p:spPr>
        <p:txBody>
          <a:bodyPr>
            <a:noAutofit/>
          </a:bodyPr>
          <a:lstStyle/>
          <a:p>
            <a:r>
              <a:rPr lang="en-US" sz="4000" b="1" dirty="0">
                <a:effectLst>
                  <a:outerShdw blurRad="38100" dist="38100" dir="2700000" algn="tl">
                    <a:srgbClr val="000000"/>
                  </a:outerShdw>
                </a:effectLst>
              </a:rPr>
              <a:t>The Good News Arrives (52:7–10)</a:t>
            </a:r>
            <a:endParaRPr lang="en-US" sz="4000" dirty="0">
              <a:effectLst>
                <a:outerShdw blurRad="38100" dist="38100" dir="2700000" algn="tl">
                  <a:srgbClr val="000000"/>
                </a:outerShdw>
              </a:effectLst>
            </a:endParaRPr>
          </a:p>
        </p:txBody>
      </p:sp>
      <p:sp>
        <p:nvSpPr>
          <p:cNvPr id="3" name="Content Placeholder 2">
            <a:extLst>
              <a:ext uri="{FF2B5EF4-FFF2-40B4-BE49-F238E27FC236}">
                <a16:creationId xmlns:a16="http://schemas.microsoft.com/office/drawing/2014/main" id="{DD390EE8-F093-8BF1-D409-234D43171196}"/>
              </a:ext>
            </a:extLst>
          </p:cNvPr>
          <p:cNvSpPr>
            <a:spLocks noGrp="1"/>
          </p:cNvSpPr>
          <p:nvPr>
            <p:ph idx="1"/>
          </p:nvPr>
        </p:nvSpPr>
        <p:spPr>
          <a:xfrm>
            <a:off x="137160" y="814647"/>
            <a:ext cx="8965276" cy="5674018"/>
          </a:xfrm>
        </p:spPr>
        <p:txBody>
          <a:bodyPr>
            <a:normAutofit fontScale="92500" lnSpcReduction="20000"/>
          </a:bodyPr>
          <a:lstStyle/>
          <a:p>
            <a:r>
              <a:rPr lang="en-US" dirty="0">
                <a:effectLst>
                  <a:outerShdw blurRad="38100" dist="38100" dir="2700000" algn="tl">
                    <a:srgbClr val="000000"/>
                  </a:outerShdw>
                </a:effectLst>
              </a:rPr>
              <a:t>Of course, this is exactly what the Christian faith understands its “</a:t>
            </a:r>
            <a:r>
              <a:rPr lang="en-US" sz="32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good news</a:t>
            </a:r>
            <a:r>
              <a:rPr lang="en-US" dirty="0">
                <a:effectLst>
                  <a:outerShdw blurRad="38100" dist="38100" dir="2700000" algn="tl">
                    <a:srgbClr val="000000"/>
                  </a:outerShdw>
                </a:effectLst>
              </a:rPr>
              <a:t>” to be. </a:t>
            </a:r>
          </a:p>
          <a:p>
            <a:r>
              <a:rPr lang="en-US" dirty="0">
                <a:effectLst>
                  <a:outerShdw blurRad="38100" dist="38100" dir="2700000" algn="tl">
                    <a:srgbClr val="000000"/>
                  </a:outerShdw>
                </a:effectLst>
              </a:rPr>
              <a:t>This is the content that Christ instructed his disciples to preach from village to village in Matt 10:7: “</a:t>
            </a:r>
            <a:r>
              <a:rPr lang="en-US" i="1"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As you go, preach this message: ‘The kingdom of heaven is near!’</a:t>
            </a:r>
            <a:r>
              <a:rPr lang="en-US" dirty="0">
                <a:effectLst>
                  <a:outerShdw blurRad="38100" dist="38100" dir="2700000" algn="tl">
                    <a:srgbClr val="000000"/>
                  </a:outerShdw>
                </a:effectLst>
              </a:rPr>
              <a:t>” </a:t>
            </a:r>
          </a:p>
          <a:p>
            <a:r>
              <a:rPr lang="en-US" dirty="0">
                <a:effectLst>
                  <a:outerShdw blurRad="38100" dist="38100" dir="2700000" algn="tl">
                    <a:srgbClr val="000000"/>
                  </a:outerShdw>
                </a:effectLst>
              </a:rPr>
              <a:t>That which </a:t>
            </a:r>
            <a:r>
              <a:rPr lang="en-US" dirty="0">
                <a:solidFill>
                  <a:srgbClr val="FFFF99"/>
                </a:solidFill>
                <a:effectLst>
                  <a:outerShdw blurRad="38100" dist="38100" dir="2700000" algn="tl">
                    <a:srgbClr val="000000"/>
                  </a:outerShdw>
                </a:effectLst>
              </a:rPr>
              <a:t>Isaiah 52:7-10 </a:t>
            </a:r>
            <a:r>
              <a:rPr lang="en-US" dirty="0">
                <a:effectLst>
                  <a:outerShdw blurRad="38100" dist="38100" dir="2700000" algn="tl">
                    <a:srgbClr val="000000"/>
                  </a:outerShdw>
                </a:effectLst>
              </a:rPr>
              <a:t>had spoken of was now present and at hand! </a:t>
            </a:r>
          </a:p>
          <a:p>
            <a:r>
              <a:rPr lang="en-US" dirty="0">
                <a:effectLst>
                  <a:outerShdw blurRad="38100" dist="38100" dir="2700000" algn="tl">
                    <a:srgbClr val="000000"/>
                  </a:outerShdw>
                </a:effectLst>
              </a:rPr>
              <a:t>And so we see that Paul’s quotation of the opening words of the verse in Rom 10:15 “</a:t>
            </a:r>
            <a:r>
              <a:rPr lang="en-US" sz="3300" i="1"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How beautiful are the feet of those who preach the good news!</a:t>
            </a:r>
            <a:r>
              <a:rPr lang="en-US" dirty="0">
                <a:effectLst>
                  <a:outerShdw blurRad="38100" dist="38100" dir="2700000" algn="tl">
                    <a:srgbClr val="000000"/>
                  </a:outerShdw>
                </a:effectLst>
              </a:rPr>
              <a:t>” (Rom 10:15 ESV) is </a:t>
            </a:r>
            <a:r>
              <a:rPr lang="en-US" b="1" i="1" dirty="0">
                <a:effectLst>
                  <a:outerShdw blurRad="38100" dist="38100" dir="2700000" algn="tl">
                    <a:srgbClr val="000000"/>
                  </a:outerShdw>
                </a:effectLst>
              </a:rPr>
              <a:t>precisely in keeping </a:t>
            </a:r>
            <a:r>
              <a:rPr lang="en-US" dirty="0">
                <a:effectLst>
                  <a:outerShdw blurRad="38100" dist="38100" dir="2700000" algn="tl">
                    <a:srgbClr val="000000"/>
                  </a:outerShdw>
                </a:effectLst>
              </a:rPr>
              <a:t>with the sense of this verse. </a:t>
            </a:r>
          </a:p>
          <a:p>
            <a:r>
              <a:rPr lang="en-US" dirty="0">
                <a:effectLst>
                  <a:outerShdw blurRad="38100" dist="38100" dir="2700000" algn="tl">
                    <a:srgbClr val="000000"/>
                  </a:outerShdw>
                </a:effectLst>
              </a:rPr>
              <a:t>The Christian gospel is what Isaiah was declaring: the good news of the universal rule of God in the world accompanied by peace and salvation.</a:t>
            </a:r>
          </a:p>
        </p:txBody>
      </p:sp>
      <p:sp>
        <p:nvSpPr>
          <p:cNvPr id="4" name="TextBox 3">
            <a:extLst>
              <a:ext uri="{FF2B5EF4-FFF2-40B4-BE49-F238E27FC236}">
                <a16:creationId xmlns:a16="http://schemas.microsoft.com/office/drawing/2014/main" id="{5255BA3C-7689-C30C-0DB8-A7BB5C05553F}"/>
              </a:ext>
            </a:extLst>
          </p:cNvPr>
          <p:cNvSpPr txBox="1"/>
          <p:nvPr/>
        </p:nvSpPr>
        <p:spPr>
          <a:xfrm>
            <a:off x="-3924" y="6488665"/>
            <a:ext cx="9144000"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a typeface="+mn-ea"/>
                <a:cs typeface="+mn-cs"/>
              </a:rPr>
              <a:t>Oswalt, John N.. </a:t>
            </a:r>
            <a:r>
              <a:rPr kumimoji="0" lang="en-US" sz="1800" b="0" i="1"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a typeface="+mn-ea"/>
                <a:cs typeface="+mn-cs"/>
              </a:rPr>
              <a:t>The Book of Isaiah, Chapters 40–66 (The NIC on the OT) </a:t>
            </a:r>
            <a:r>
              <a:rPr kumimoji="0" lang="en-US" sz="1800" b="0" i="0"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a typeface="+mn-ea"/>
                <a:cs typeface="+mn-cs"/>
              </a:rPr>
              <a:t>(pp. 367-368). </a:t>
            </a:r>
          </a:p>
        </p:txBody>
      </p:sp>
    </p:spTree>
    <p:extLst>
      <p:ext uri="{BB962C8B-B14F-4D97-AF65-F5344CB8AC3E}">
        <p14:creationId xmlns:p14="http://schemas.microsoft.com/office/powerpoint/2010/main" val="4237842065"/>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3">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 calcmode="lin" valueType="num">
                                      <p:cBhvr>
                                        <p:cTn id="14"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3">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 calcmode="lin" valueType="num">
                                      <p:cBhvr>
                                        <p:cTn id="21"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3">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3">
                                            <p:txEl>
                                              <p:pRg st="4" end="4"/>
                                            </p:txEl>
                                          </p:spTgt>
                                        </p:tgtEl>
                                        <p:attrNameLst>
                                          <p:attrName>style.visibility</p:attrName>
                                        </p:attrNameLst>
                                      </p:cBhvr>
                                      <p:to>
                                        <p:strVal val="visible"/>
                                      </p:to>
                                    </p:set>
                                    <p:anim calcmode="lin" valueType="num">
                                      <p:cBhvr>
                                        <p:cTn id="28"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3">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D35EE1D-0CD4-8049-944F-2A16CAB8F5B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25D63A8-5F39-99FD-1F0D-2496B2939024}"/>
              </a:ext>
            </a:extLst>
          </p:cNvPr>
          <p:cNvSpPr>
            <a:spLocks noGrp="1"/>
          </p:cNvSpPr>
          <p:nvPr>
            <p:ph type="title"/>
          </p:nvPr>
        </p:nvSpPr>
        <p:spPr>
          <a:xfrm>
            <a:off x="0" y="3"/>
            <a:ext cx="9144000" cy="756456"/>
          </a:xfrm>
        </p:spPr>
        <p:txBody>
          <a:bodyPr>
            <a:noAutofit/>
          </a:bodyPr>
          <a:lstStyle/>
          <a:p>
            <a:r>
              <a:rPr lang="en-US" sz="4000" b="1" dirty="0">
                <a:effectLst>
                  <a:outerShdw blurRad="38100" dist="38100" dir="2700000" algn="tl">
                    <a:srgbClr val="000000"/>
                  </a:outerShdw>
                </a:effectLst>
              </a:rPr>
              <a:t>The Good News Arrives (52:7–10)</a:t>
            </a:r>
            <a:endParaRPr lang="en-US" sz="4000" dirty="0">
              <a:effectLst>
                <a:outerShdw blurRad="38100" dist="38100" dir="2700000" algn="tl">
                  <a:srgbClr val="000000"/>
                </a:outerShdw>
              </a:effectLst>
            </a:endParaRPr>
          </a:p>
        </p:txBody>
      </p:sp>
      <p:sp>
        <p:nvSpPr>
          <p:cNvPr id="3" name="Content Placeholder 2">
            <a:extLst>
              <a:ext uri="{FF2B5EF4-FFF2-40B4-BE49-F238E27FC236}">
                <a16:creationId xmlns:a16="http://schemas.microsoft.com/office/drawing/2014/main" id="{C3A9B24E-E444-F5A7-9DE9-158996BB9891}"/>
              </a:ext>
            </a:extLst>
          </p:cNvPr>
          <p:cNvSpPr>
            <a:spLocks noGrp="1"/>
          </p:cNvSpPr>
          <p:nvPr>
            <p:ph idx="1"/>
          </p:nvPr>
        </p:nvSpPr>
        <p:spPr>
          <a:xfrm>
            <a:off x="137160" y="814647"/>
            <a:ext cx="8965276" cy="5674018"/>
          </a:xfrm>
        </p:spPr>
        <p:txBody>
          <a:bodyPr>
            <a:normAutofit/>
          </a:bodyPr>
          <a:lstStyle/>
          <a:p>
            <a:r>
              <a:rPr lang="en-US" dirty="0">
                <a:effectLst>
                  <a:outerShdw blurRad="38100" dist="38100" dir="2700000" algn="tl">
                    <a:srgbClr val="000000"/>
                  </a:outerShdw>
                </a:effectLst>
              </a:rPr>
              <a:t>Now all those who had been anxiously awaiting the messenger’s report break out simultaneously into a loud shout of joy. </a:t>
            </a:r>
          </a:p>
          <a:p>
            <a:r>
              <a:rPr lang="en-US" dirty="0">
                <a:effectLst>
                  <a:outerShdw blurRad="38100" dist="38100" dir="2700000" algn="tl">
                    <a:srgbClr val="000000"/>
                  </a:outerShdw>
                </a:effectLst>
              </a:rPr>
              <a:t>For one thing is now perfectly clear to them: </a:t>
            </a:r>
          </a:p>
          <a:p>
            <a:r>
              <a:rPr lang="en-US" dirty="0">
                <a:effectLst>
                  <a:outerShdw blurRad="38100" dist="38100" dir="2700000" algn="tl">
                    <a:srgbClr val="000000"/>
                  </a:outerShdw>
                </a:effectLst>
              </a:rPr>
              <a:t>The Lord has again turned to his people with favor, he has come back and will dwell in their midst as in days of old. </a:t>
            </a:r>
          </a:p>
          <a:p>
            <a:r>
              <a:rPr lang="en-US" dirty="0">
                <a:effectLst>
                  <a:outerShdw blurRad="38100" dist="38100" dir="2700000" algn="tl">
                    <a:srgbClr val="000000"/>
                  </a:outerShdw>
                </a:effectLst>
              </a:rPr>
              <a:t>Where his glory had departed from his holy city with the coming of the Babylonian captivity, this glory again enters in to take up its dwelling there. </a:t>
            </a:r>
          </a:p>
        </p:txBody>
      </p:sp>
      <p:sp>
        <p:nvSpPr>
          <p:cNvPr id="4" name="TextBox 3">
            <a:extLst>
              <a:ext uri="{FF2B5EF4-FFF2-40B4-BE49-F238E27FC236}">
                <a16:creationId xmlns:a16="http://schemas.microsoft.com/office/drawing/2014/main" id="{B21454CA-127B-D3B0-D184-44B67EF3D313}"/>
              </a:ext>
            </a:extLst>
          </p:cNvPr>
          <p:cNvSpPr txBox="1"/>
          <p:nvPr/>
        </p:nvSpPr>
        <p:spPr>
          <a:xfrm>
            <a:off x="-3924" y="6488665"/>
            <a:ext cx="9144000" cy="369332"/>
          </a:xfrm>
          <a:prstGeom prst="rect">
            <a:avLst/>
          </a:prstGeom>
          <a:noFill/>
        </p:spPr>
        <p:txBody>
          <a:bodyPr wrap="square" rtlCol="0">
            <a:spAutoFit/>
          </a:bodyPr>
          <a:lstStyle/>
          <a:p>
            <a:pPr lvl="0">
              <a:defRPr/>
            </a:pPr>
            <a:r>
              <a:rPr lang="en-US" sz="1800" dirty="0">
                <a:solidFill>
                  <a:prstClr val="white"/>
                </a:solidFill>
                <a:effectLst>
                  <a:outerShdw blurRad="38100" dist="38100" dir="2700000" algn="tl">
                    <a:srgbClr val="000000"/>
                  </a:outerShdw>
                </a:effectLst>
              </a:rPr>
              <a:t>Leupold, </a:t>
            </a:r>
            <a:r>
              <a:rPr kumimoji="0" lang="en-US" sz="1800" b="0" i="0"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a typeface="+mn-ea"/>
                <a:cs typeface="+mn-cs"/>
              </a:rPr>
              <a:t>H. C.</a:t>
            </a:r>
            <a:r>
              <a:rPr lang="en-US" sz="1800" dirty="0">
                <a:solidFill>
                  <a:prstClr val="white"/>
                </a:solidFill>
                <a:effectLst>
                  <a:outerShdw blurRad="38100" dist="38100" dir="2700000" algn="tl">
                    <a:srgbClr val="000000"/>
                  </a:outerShdw>
                </a:effectLst>
              </a:rPr>
              <a:t> – </a:t>
            </a:r>
            <a:r>
              <a:rPr kumimoji="0" lang="en-US" sz="1800" b="0" i="0"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a typeface="+mn-ea"/>
                <a:cs typeface="+mn-cs"/>
              </a:rPr>
              <a:t>Exposition of Isaiah, Volume </a:t>
            </a:r>
            <a:r>
              <a:rPr lang="en-US" sz="1800" dirty="0">
                <a:solidFill>
                  <a:prstClr val="white"/>
                </a:solidFill>
                <a:effectLst>
                  <a:outerShdw blurRad="38100" dist="38100" dir="2700000" algn="tl">
                    <a:srgbClr val="000000"/>
                  </a:outerShdw>
                </a:effectLst>
              </a:rPr>
              <a:t>2 (pp. 216–217)</a:t>
            </a:r>
            <a:endParaRPr kumimoji="0" lang="en-US" sz="1800" b="0" i="0"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ndParaRPr>
          </a:p>
        </p:txBody>
      </p:sp>
    </p:spTree>
    <p:extLst>
      <p:ext uri="{BB962C8B-B14F-4D97-AF65-F5344CB8AC3E}">
        <p14:creationId xmlns:p14="http://schemas.microsoft.com/office/powerpoint/2010/main" val="146471300"/>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3">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 calcmode="lin" valueType="num">
                                      <p:cBhvr>
                                        <p:cTn id="14"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3">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 calcmode="lin" valueType="num">
                                      <p:cBhvr>
                                        <p:cTn id="21"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AB4DD25-79DA-7BE7-EAA4-BFAE2122894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740941D-3B2F-137A-F203-FF08D0CBD7AC}"/>
              </a:ext>
            </a:extLst>
          </p:cNvPr>
          <p:cNvSpPr>
            <a:spLocks noGrp="1"/>
          </p:cNvSpPr>
          <p:nvPr>
            <p:ph type="title"/>
          </p:nvPr>
        </p:nvSpPr>
        <p:spPr>
          <a:xfrm>
            <a:off x="0" y="3"/>
            <a:ext cx="9144000" cy="818802"/>
          </a:xfrm>
        </p:spPr>
        <p:txBody>
          <a:bodyPr>
            <a:noAutofit/>
          </a:bodyPr>
          <a:lstStyle/>
          <a:p>
            <a:r>
              <a:rPr lang="en-US" sz="3600" b="1" dirty="0">
                <a:effectLst>
                  <a:outerShdw blurRad="38100" dist="38100" dir="2700000" algn="tl">
                    <a:srgbClr val="000000"/>
                  </a:outerShdw>
                </a:effectLst>
              </a:rPr>
              <a:t>The LORD’s Coming Salvation (</a:t>
            </a:r>
            <a:r>
              <a:rPr lang="en-US" sz="3600" dirty="0">
                <a:solidFill>
                  <a:srgbClr val="FFFF99"/>
                </a:solidFill>
                <a:effectLst>
                  <a:outerShdw blurRad="38100" dist="38100" dir="2700000" algn="tl">
                    <a:srgbClr val="000000"/>
                  </a:outerShdw>
                </a:effectLst>
              </a:rPr>
              <a:t>52:1-12</a:t>
            </a:r>
            <a:r>
              <a:rPr lang="en-US" sz="3600" b="1" dirty="0">
                <a:effectLst>
                  <a:outerShdw blurRad="38100" dist="38100" dir="2700000" algn="tl">
                    <a:srgbClr val="000000"/>
                  </a:outerShdw>
                </a:effectLst>
              </a:rPr>
              <a:t>)</a:t>
            </a:r>
            <a:endParaRPr lang="en-US" sz="3600" dirty="0">
              <a:effectLst>
                <a:outerShdw blurRad="38100" dist="38100" dir="2700000" algn="tl">
                  <a:srgbClr val="000000"/>
                </a:outerShdw>
              </a:effectLst>
            </a:endParaRPr>
          </a:p>
        </p:txBody>
      </p:sp>
      <p:sp>
        <p:nvSpPr>
          <p:cNvPr id="3" name="Content Placeholder 2">
            <a:extLst>
              <a:ext uri="{FF2B5EF4-FFF2-40B4-BE49-F238E27FC236}">
                <a16:creationId xmlns:a16="http://schemas.microsoft.com/office/drawing/2014/main" id="{56B03CC4-DC4B-271A-06B2-BA1B42885538}"/>
              </a:ext>
            </a:extLst>
          </p:cNvPr>
          <p:cNvSpPr>
            <a:spLocks noGrp="1"/>
          </p:cNvSpPr>
          <p:nvPr>
            <p:ph idx="1"/>
          </p:nvPr>
        </p:nvSpPr>
        <p:spPr>
          <a:xfrm>
            <a:off x="120535" y="885305"/>
            <a:ext cx="8965276" cy="5603360"/>
          </a:xfrm>
        </p:spPr>
        <p:txBody>
          <a:bodyPr>
            <a:normAutofit fontScale="85000" lnSpcReduction="20000"/>
          </a:bodyPr>
          <a:lstStyle/>
          <a:p>
            <a:r>
              <a:rPr lang="en-US" sz="4000" dirty="0">
                <a:effectLst>
                  <a:outerShdw blurRad="38100" dist="38100" dir="2700000" algn="tl">
                    <a:srgbClr val="000000"/>
                  </a:outerShdw>
                </a:effectLst>
              </a:rPr>
              <a:t>This passage describes the coming release of the exiles from captivity. </a:t>
            </a:r>
          </a:p>
          <a:p>
            <a:r>
              <a:rPr lang="en-US" sz="4000" dirty="0">
                <a:effectLst>
                  <a:outerShdw blurRad="38100" dist="38100" dir="2700000" algn="tl">
                    <a:srgbClr val="000000"/>
                  </a:outerShdw>
                </a:effectLst>
              </a:rPr>
              <a:t>It begins with a call for Zion to “</a:t>
            </a:r>
            <a:r>
              <a:rPr lang="en-US" sz="4000" i="1"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Wake up!</a:t>
            </a:r>
            <a:r>
              <a:rPr lang="en-US" sz="4000" dirty="0">
                <a:effectLst>
                  <a:outerShdw blurRad="38100" dist="38100" dir="2700000" algn="tl">
                    <a:srgbClr val="000000"/>
                  </a:outerShdw>
                </a:effectLst>
              </a:rPr>
              <a:t>” and realize that a change has taken place in her fortunes (</a:t>
            </a:r>
            <a:r>
              <a:rPr lang="en-US" sz="4000" dirty="0">
                <a:solidFill>
                  <a:srgbClr val="FFFF99"/>
                </a:solidFill>
                <a:effectLst>
                  <a:outerShdw blurRad="38100" dist="38100" dir="2700000" algn="tl">
                    <a:srgbClr val="000000"/>
                  </a:outerShdw>
                </a:effectLst>
              </a:rPr>
              <a:t>52:1–2</a:t>
            </a:r>
            <a:r>
              <a:rPr lang="en-US" sz="4000" dirty="0">
                <a:effectLst>
                  <a:outerShdw blurRad="38100" dist="38100" dir="2700000" algn="tl">
                    <a:srgbClr val="000000"/>
                  </a:outerShdw>
                </a:effectLst>
              </a:rPr>
              <a:t>). </a:t>
            </a:r>
          </a:p>
          <a:p>
            <a:r>
              <a:rPr lang="en-US" sz="4000" dirty="0">
                <a:effectLst>
                  <a:outerShdw blurRad="38100" dist="38100" dir="2700000" algn="tl">
                    <a:srgbClr val="000000"/>
                  </a:outerShdw>
                </a:effectLst>
              </a:rPr>
              <a:t>Isaiah records two oracles of the LORD (“</a:t>
            </a:r>
            <a:r>
              <a:rPr lang="en-US" sz="4000" i="1"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this is what the LORD says…</a:t>
            </a:r>
            <a:r>
              <a:rPr lang="en-US" sz="4000" dirty="0">
                <a:effectLst>
                  <a:outerShdw blurRad="38100" dist="38100" dir="2700000" algn="tl">
                    <a:srgbClr val="000000"/>
                  </a:outerShdw>
                </a:effectLst>
              </a:rPr>
              <a:t>”) which explains how this turn-around has been made possible (</a:t>
            </a:r>
            <a:r>
              <a:rPr lang="en-US" sz="4000" dirty="0">
                <a:solidFill>
                  <a:srgbClr val="FFFF99"/>
                </a:solidFill>
                <a:effectLst>
                  <a:outerShdw blurRad="38100" dist="38100" dir="2700000" algn="tl">
                    <a:srgbClr val="000000"/>
                  </a:outerShdw>
                </a:effectLst>
              </a:rPr>
              <a:t>52:3–6</a:t>
            </a:r>
            <a:r>
              <a:rPr lang="en-US" sz="4000" dirty="0">
                <a:effectLst>
                  <a:outerShdw blurRad="38100" dist="38100" dir="2700000" algn="tl">
                    <a:srgbClr val="000000"/>
                  </a:outerShdw>
                </a:effectLst>
              </a:rPr>
              <a:t>). </a:t>
            </a:r>
          </a:p>
          <a:p>
            <a:r>
              <a:rPr lang="en-US" sz="4000" dirty="0">
                <a:effectLst>
                  <a:outerShdw blurRad="38100" dist="38100" dir="2700000" algn="tl">
                    <a:srgbClr val="000000"/>
                  </a:outerShdw>
                </a:effectLst>
              </a:rPr>
              <a:t>Then there is a description of the good news of release reaching Zion (</a:t>
            </a:r>
            <a:r>
              <a:rPr lang="en-US" sz="4000" dirty="0">
                <a:solidFill>
                  <a:srgbClr val="FFFF99"/>
                </a:solidFill>
                <a:effectLst>
                  <a:outerShdw blurRad="38100" dist="38100" dir="2700000" algn="tl">
                    <a:srgbClr val="000000"/>
                  </a:outerShdw>
                </a:effectLst>
              </a:rPr>
              <a:t>52:7–10</a:t>
            </a:r>
            <a:r>
              <a:rPr lang="en-US" sz="4000" dirty="0">
                <a:effectLst>
                  <a:outerShdw blurRad="38100" dist="38100" dir="2700000" algn="tl">
                    <a:srgbClr val="000000"/>
                  </a:outerShdw>
                </a:effectLst>
              </a:rPr>
              <a:t>).</a:t>
            </a:r>
          </a:p>
          <a:p>
            <a:r>
              <a:rPr lang="en-US" sz="4000" dirty="0">
                <a:effectLst>
                  <a:outerShdw blurRad="38100" dist="38100" dir="2700000" algn="tl">
                    <a:srgbClr val="000000"/>
                  </a:outerShdw>
                </a:effectLst>
              </a:rPr>
              <a:t>This is then followed by a description of the triumphant procession of the people out of captivity to their new dwelling place in Zion (</a:t>
            </a:r>
            <a:r>
              <a:rPr lang="en-US" sz="4000" dirty="0">
                <a:solidFill>
                  <a:srgbClr val="FFFF99"/>
                </a:solidFill>
                <a:effectLst>
                  <a:outerShdw blurRad="38100" dist="38100" dir="2700000" algn="tl">
                    <a:srgbClr val="000000"/>
                  </a:outerShdw>
                </a:effectLst>
              </a:rPr>
              <a:t>52:11–12</a:t>
            </a:r>
            <a:r>
              <a:rPr lang="en-US" sz="4000" dirty="0">
                <a:effectLst>
                  <a:outerShdw blurRad="38100" dist="38100" dir="2700000" algn="tl">
                    <a:srgbClr val="000000"/>
                  </a:outerShdw>
                </a:effectLst>
              </a:rPr>
              <a:t>).</a:t>
            </a:r>
            <a:endParaRPr lang="en-US" sz="4000" baseline="30000" dirty="0">
              <a:solidFill>
                <a:prstClr val="white"/>
              </a:solidFill>
              <a:effectLst>
                <a:outerShdw blurRad="38100" dist="38100" dir="2700000" algn="tl">
                  <a:srgbClr val="000000"/>
                </a:outerShdw>
              </a:effectLst>
            </a:endParaRPr>
          </a:p>
        </p:txBody>
      </p:sp>
      <p:sp>
        <p:nvSpPr>
          <p:cNvPr id="4" name="TextBox 3">
            <a:extLst>
              <a:ext uri="{FF2B5EF4-FFF2-40B4-BE49-F238E27FC236}">
                <a16:creationId xmlns:a16="http://schemas.microsoft.com/office/drawing/2014/main" id="{EAF37DF9-D50E-F0D4-430E-4E4AA5D1F136}"/>
              </a:ext>
            </a:extLst>
          </p:cNvPr>
          <p:cNvSpPr txBox="1"/>
          <p:nvPr/>
        </p:nvSpPr>
        <p:spPr>
          <a:xfrm>
            <a:off x="0" y="6488665"/>
            <a:ext cx="9144000" cy="369332"/>
          </a:xfrm>
          <a:prstGeom prst="rect">
            <a:avLst/>
          </a:prstGeom>
          <a:noFill/>
        </p:spPr>
        <p:txBody>
          <a:bodyPr wrap="square" rtlCol="0">
            <a:spAutoFit/>
          </a:bodyPr>
          <a:lstStyle/>
          <a:p>
            <a:r>
              <a:rPr lang="en-US" sz="1800" dirty="0">
                <a:solidFill>
                  <a:prstClr val="white"/>
                </a:solidFill>
                <a:effectLst>
                  <a:outerShdw blurRad="38100" dist="38100" dir="2700000" algn="tl">
                    <a:srgbClr val="000000"/>
                  </a:outerShdw>
                </a:effectLst>
              </a:rPr>
              <a:t>Mackay, John L. – </a:t>
            </a:r>
            <a:r>
              <a:rPr lang="en-US" sz="1800" i="1" dirty="0">
                <a:solidFill>
                  <a:prstClr val="white"/>
                </a:solidFill>
                <a:effectLst>
                  <a:outerShdw blurRad="38100" dist="38100" dir="2700000" algn="tl">
                    <a:srgbClr val="000000"/>
                  </a:outerShdw>
                </a:effectLst>
              </a:rPr>
              <a:t>A Study Commentary on Isaiah Volume 2: Chapters 40-66 </a:t>
            </a:r>
            <a:r>
              <a:rPr lang="en-US" sz="1800" dirty="0">
                <a:solidFill>
                  <a:prstClr val="white"/>
                </a:solidFill>
                <a:effectLst>
                  <a:outerShdw blurRad="38100" dist="38100" dir="2700000" algn="tl">
                    <a:srgbClr val="000000"/>
                  </a:outerShdw>
                </a:effectLst>
              </a:rPr>
              <a:t>– </a:t>
            </a:r>
            <a:r>
              <a:rPr lang="en-US" sz="1800" dirty="0">
                <a:solidFill>
                  <a:schemeClr val="bg1"/>
                </a:solidFill>
                <a:effectLst>
                  <a:outerShdw blurRad="38100" dist="38100" dir="2700000" algn="tl">
                    <a:srgbClr val="000000"/>
                  </a:outerShdw>
                </a:effectLst>
              </a:rPr>
              <a:t>p. 315.</a:t>
            </a:r>
          </a:p>
        </p:txBody>
      </p:sp>
    </p:spTree>
    <p:extLst>
      <p:ext uri="{BB962C8B-B14F-4D97-AF65-F5344CB8AC3E}">
        <p14:creationId xmlns:p14="http://schemas.microsoft.com/office/powerpoint/2010/main" val="3057022746"/>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p:cTn id="21"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3">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 calcmode="lin" valueType="num">
                                      <p:cBhvr>
                                        <p:cTn id="28"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3">
                                            <p:txEl>
                                              <p:pRg st="3" end="3"/>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 calcmode="lin" valueType="num">
                                      <p:cBhvr>
                                        <p:cTn id="35"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36" dur="500" fill="hold"/>
                                        <p:tgtEl>
                                          <p:spTgt spid="3">
                                            <p:txEl>
                                              <p:pRg st="4" end="4"/>
                                            </p:txEl>
                                          </p:spTgt>
                                        </p:tgtEl>
                                        <p:attrNameLst>
                                          <p:attrName>ppt_h</p:attrName>
                                        </p:attrNameLst>
                                      </p:cBhvr>
                                      <p:tavLst>
                                        <p:tav tm="0">
                                          <p:val>
                                            <p:fltVal val="0"/>
                                          </p:val>
                                        </p:tav>
                                        <p:tav tm="100000">
                                          <p:val>
                                            <p:strVal val="#ppt_h"/>
                                          </p:val>
                                        </p:tav>
                                      </p:tavLst>
                                    </p:anim>
                                    <p:animEffect transition="in" filter="fade">
                                      <p:cBhvr>
                                        <p:cTn id="3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D0F1141-F4E1-75B0-2EFE-22ED70E537E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D96FD89-4169-5191-CB29-92B9ED71F775}"/>
              </a:ext>
            </a:extLst>
          </p:cNvPr>
          <p:cNvSpPr>
            <a:spLocks noGrp="1"/>
          </p:cNvSpPr>
          <p:nvPr>
            <p:ph type="title"/>
          </p:nvPr>
        </p:nvSpPr>
        <p:spPr>
          <a:xfrm>
            <a:off x="0" y="3"/>
            <a:ext cx="9144000" cy="756456"/>
          </a:xfrm>
        </p:spPr>
        <p:txBody>
          <a:bodyPr>
            <a:noAutofit/>
          </a:bodyPr>
          <a:lstStyle/>
          <a:p>
            <a:r>
              <a:rPr lang="en-US" sz="4000" b="1" dirty="0">
                <a:effectLst>
                  <a:outerShdw blurRad="38100" dist="38100" dir="2700000" algn="tl">
                    <a:srgbClr val="000000"/>
                  </a:outerShdw>
                </a:effectLst>
              </a:rPr>
              <a:t>The Good News Arrives (52:7–10)</a:t>
            </a:r>
            <a:endParaRPr lang="en-US" sz="4000" dirty="0">
              <a:effectLst>
                <a:outerShdw blurRad="38100" dist="38100" dir="2700000" algn="tl">
                  <a:srgbClr val="000000"/>
                </a:outerShdw>
              </a:effectLst>
            </a:endParaRPr>
          </a:p>
        </p:txBody>
      </p:sp>
      <p:sp>
        <p:nvSpPr>
          <p:cNvPr id="3" name="Content Placeholder 2">
            <a:extLst>
              <a:ext uri="{FF2B5EF4-FFF2-40B4-BE49-F238E27FC236}">
                <a16:creationId xmlns:a16="http://schemas.microsoft.com/office/drawing/2014/main" id="{6130F59A-4A20-E359-1AD8-18A0E87C5C07}"/>
              </a:ext>
            </a:extLst>
          </p:cNvPr>
          <p:cNvSpPr>
            <a:spLocks noGrp="1"/>
          </p:cNvSpPr>
          <p:nvPr>
            <p:ph idx="1"/>
          </p:nvPr>
        </p:nvSpPr>
        <p:spPr>
          <a:xfrm>
            <a:off x="137160" y="814647"/>
            <a:ext cx="8965276" cy="5674018"/>
          </a:xfrm>
        </p:spPr>
        <p:txBody>
          <a:bodyPr>
            <a:normAutofit fontScale="92500" lnSpcReduction="20000"/>
          </a:bodyPr>
          <a:lstStyle/>
          <a:p>
            <a:r>
              <a:rPr lang="en-US" dirty="0">
                <a:effectLst>
                  <a:outerShdw blurRad="38100" dist="38100" dir="2700000" algn="tl">
                    <a:srgbClr val="000000"/>
                  </a:outerShdw>
                </a:effectLst>
              </a:rPr>
              <a:t>Verses 9 and 10 are a jubilant hymn bringing to a triumphant conclusion a line of thought that depicts what the Lord has done. </a:t>
            </a:r>
          </a:p>
          <a:p>
            <a:r>
              <a:rPr lang="en-US" dirty="0">
                <a:effectLst>
                  <a:outerShdw blurRad="38100" dist="38100" dir="2700000" algn="tl">
                    <a:srgbClr val="000000"/>
                  </a:outerShdw>
                </a:effectLst>
              </a:rPr>
              <a:t>It is as though the prophet offers for the use of the congregation a hymn suitable for the occasion. </a:t>
            </a:r>
          </a:p>
          <a:p>
            <a:r>
              <a:rPr lang="en-US" dirty="0">
                <a:effectLst>
                  <a:outerShdw blurRad="38100" dist="38100" dir="2700000" algn="tl">
                    <a:srgbClr val="000000"/>
                  </a:outerShdw>
                </a:effectLst>
              </a:rPr>
              <a:t>At the same time he exhorts the people to be sure to offer sacrifices of thanksgiving. </a:t>
            </a:r>
          </a:p>
          <a:p>
            <a:r>
              <a:rPr lang="en-US" dirty="0">
                <a:effectLst>
                  <a:outerShdw blurRad="38100" dist="38100" dir="2700000" algn="tl">
                    <a:srgbClr val="000000"/>
                  </a:outerShdw>
                </a:effectLst>
              </a:rPr>
              <a:t>But very strangely and quite poetically he addresses himself to the “waste places of Jerusalem” in what some have called “an exuberant paradox” to “sing together” in harmonious chorus. </a:t>
            </a:r>
          </a:p>
          <a:p>
            <a:r>
              <a:rPr lang="en-US" dirty="0">
                <a:effectLst>
                  <a:outerShdw blurRad="38100" dist="38100" dir="2700000" algn="tl">
                    <a:srgbClr val="000000"/>
                  </a:outerShdw>
                </a:effectLst>
              </a:rPr>
              <a:t>It is as though all along even the ruins themselves had felt the unhappy state of the nation. </a:t>
            </a:r>
          </a:p>
          <a:p>
            <a:r>
              <a:rPr lang="en-US" dirty="0">
                <a:effectLst>
                  <a:outerShdw blurRad="38100" dist="38100" dir="2700000" algn="tl">
                    <a:srgbClr val="000000"/>
                  </a:outerShdw>
                </a:effectLst>
              </a:rPr>
              <a:t>There could be no greater comfort for the holy city than to have her freedom restored.</a:t>
            </a:r>
          </a:p>
        </p:txBody>
      </p:sp>
      <p:sp>
        <p:nvSpPr>
          <p:cNvPr id="4" name="TextBox 3">
            <a:extLst>
              <a:ext uri="{FF2B5EF4-FFF2-40B4-BE49-F238E27FC236}">
                <a16:creationId xmlns:a16="http://schemas.microsoft.com/office/drawing/2014/main" id="{E73015B8-A8C6-7385-86AB-30A38448EEC5}"/>
              </a:ext>
            </a:extLst>
          </p:cNvPr>
          <p:cNvSpPr txBox="1"/>
          <p:nvPr/>
        </p:nvSpPr>
        <p:spPr>
          <a:xfrm>
            <a:off x="-3924" y="6488665"/>
            <a:ext cx="9144000" cy="369332"/>
          </a:xfrm>
          <a:prstGeom prst="rect">
            <a:avLst/>
          </a:prstGeom>
          <a:noFill/>
        </p:spPr>
        <p:txBody>
          <a:bodyPr wrap="square" rtlCol="0">
            <a:spAutoFit/>
          </a:bodyPr>
          <a:lstStyle/>
          <a:p>
            <a:pPr lvl="0">
              <a:defRPr/>
            </a:pPr>
            <a:r>
              <a:rPr lang="en-US" sz="1800" dirty="0">
                <a:solidFill>
                  <a:prstClr val="white"/>
                </a:solidFill>
                <a:effectLst>
                  <a:outerShdw blurRad="38100" dist="38100" dir="2700000" algn="tl">
                    <a:srgbClr val="000000"/>
                  </a:outerShdw>
                </a:effectLst>
              </a:rPr>
              <a:t>Leupold, </a:t>
            </a:r>
            <a:r>
              <a:rPr kumimoji="0" lang="en-US" sz="1800" b="0" i="0"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a typeface="+mn-ea"/>
                <a:cs typeface="+mn-cs"/>
              </a:rPr>
              <a:t>H. C.</a:t>
            </a:r>
            <a:r>
              <a:rPr lang="en-US" sz="1800" dirty="0">
                <a:solidFill>
                  <a:prstClr val="white"/>
                </a:solidFill>
                <a:effectLst>
                  <a:outerShdw blurRad="38100" dist="38100" dir="2700000" algn="tl">
                    <a:srgbClr val="000000"/>
                  </a:outerShdw>
                </a:effectLst>
              </a:rPr>
              <a:t> – </a:t>
            </a:r>
            <a:r>
              <a:rPr kumimoji="0" lang="en-US" sz="1800" b="0" i="0"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a typeface="+mn-ea"/>
                <a:cs typeface="+mn-cs"/>
              </a:rPr>
              <a:t>Exposition of Isaiah, Volume </a:t>
            </a:r>
            <a:r>
              <a:rPr lang="en-US" sz="1800" dirty="0">
                <a:solidFill>
                  <a:prstClr val="white"/>
                </a:solidFill>
                <a:effectLst>
                  <a:outerShdw blurRad="38100" dist="38100" dir="2700000" algn="tl">
                    <a:srgbClr val="000000"/>
                  </a:outerShdw>
                </a:effectLst>
              </a:rPr>
              <a:t>2 (pp. 216–217)</a:t>
            </a:r>
            <a:endParaRPr kumimoji="0" lang="en-US" sz="1800" b="0" i="0"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ndParaRPr>
          </a:p>
        </p:txBody>
      </p:sp>
    </p:spTree>
    <p:extLst>
      <p:ext uri="{BB962C8B-B14F-4D97-AF65-F5344CB8AC3E}">
        <p14:creationId xmlns:p14="http://schemas.microsoft.com/office/powerpoint/2010/main" val="845026294"/>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3">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 calcmode="lin" valueType="num">
                                      <p:cBhvr>
                                        <p:cTn id="14"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3">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 calcmode="lin" valueType="num">
                                      <p:cBhvr>
                                        <p:cTn id="21"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3">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3">
                                            <p:txEl>
                                              <p:pRg st="4" end="4"/>
                                            </p:txEl>
                                          </p:spTgt>
                                        </p:tgtEl>
                                        <p:attrNameLst>
                                          <p:attrName>style.visibility</p:attrName>
                                        </p:attrNameLst>
                                      </p:cBhvr>
                                      <p:to>
                                        <p:strVal val="visible"/>
                                      </p:to>
                                    </p:set>
                                    <p:anim calcmode="lin" valueType="num">
                                      <p:cBhvr>
                                        <p:cTn id="28"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3">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3">
                                            <p:txEl>
                                              <p:pRg st="4" end="4"/>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3">
                                            <p:txEl>
                                              <p:pRg st="5" end="5"/>
                                            </p:txEl>
                                          </p:spTgt>
                                        </p:tgtEl>
                                        <p:attrNameLst>
                                          <p:attrName>style.visibility</p:attrName>
                                        </p:attrNameLst>
                                      </p:cBhvr>
                                      <p:to>
                                        <p:strVal val="visible"/>
                                      </p:to>
                                    </p:set>
                                    <p:anim calcmode="lin" valueType="num">
                                      <p:cBhvr>
                                        <p:cTn id="35" dur="500" fill="hold"/>
                                        <p:tgtEl>
                                          <p:spTgt spid="3">
                                            <p:txEl>
                                              <p:pRg st="5" end="5"/>
                                            </p:txEl>
                                          </p:spTgt>
                                        </p:tgtEl>
                                        <p:attrNameLst>
                                          <p:attrName>ppt_w</p:attrName>
                                        </p:attrNameLst>
                                      </p:cBhvr>
                                      <p:tavLst>
                                        <p:tav tm="0">
                                          <p:val>
                                            <p:fltVal val="0"/>
                                          </p:val>
                                        </p:tav>
                                        <p:tav tm="100000">
                                          <p:val>
                                            <p:strVal val="#ppt_w"/>
                                          </p:val>
                                        </p:tav>
                                      </p:tavLst>
                                    </p:anim>
                                    <p:anim calcmode="lin" valueType="num">
                                      <p:cBhvr>
                                        <p:cTn id="36" dur="500" fill="hold"/>
                                        <p:tgtEl>
                                          <p:spTgt spid="3">
                                            <p:txEl>
                                              <p:pRg st="5" end="5"/>
                                            </p:txEl>
                                          </p:spTgt>
                                        </p:tgtEl>
                                        <p:attrNameLst>
                                          <p:attrName>ppt_h</p:attrName>
                                        </p:attrNameLst>
                                      </p:cBhvr>
                                      <p:tavLst>
                                        <p:tav tm="0">
                                          <p:val>
                                            <p:fltVal val="0"/>
                                          </p:val>
                                        </p:tav>
                                        <p:tav tm="100000">
                                          <p:val>
                                            <p:strVal val="#ppt_h"/>
                                          </p:val>
                                        </p:tav>
                                      </p:tavLst>
                                    </p:anim>
                                    <p:animEffect transition="in" filter="fade">
                                      <p:cBhvr>
                                        <p:cTn id="37"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4B43A68-5A1E-35A4-7EEB-A2D4F60396A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95E1475-C1C5-20EC-7079-DDE5B2BA3F38}"/>
              </a:ext>
            </a:extLst>
          </p:cNvPr>
          <p:cNvSpPr>
            <a:spLocks noGrp="1"/>
          </p:cNvSpPr>
          <p:nvPr>
            <p:ph type="title"/>
          </p:nvPr>
        </p:nvSpPr>
        <p:spPr>
          <a:xfrm>
            <a:off x="0" y="3"/>
            <a:ext cx="9144000" cy="756456"/>
          </a:xfrm>
        </p:spPr>
        <p:txBody>
          <a:bodyPr>
            <a:noAutofit/>
          </a:bodyPr>
          <a:lstStyle/>
          <a:p>
            <a:r>
              <a:rPr lang="en-US" sz="4000" b="1" dirty="0">
                <a:effectLst>
                  <a:outerShdw blurRad="38100" dist="38100" dir="2700000" algn="tl">
                    <a:srgbClr val="000000"/>
                  </a:outerShdw>
                </a:effectLst>
              </a:rPr>
              <a:t>The Good News Arrives (52:7–10)</a:t>
            </a:r>
            <a:endParaRPr lang="en-US" sz="4000" dirty="0">
              <a:effectLst>
                <a:outerShdw blurRad="38100" dist="38100" dir="2700000" algn="tl">
                  <a:srgbClr val="000000"/>
                </a:outerShdw>
              </a:effectLst>
            </a:endParaRPr>
          </a:p>
        </p:txBody>
      </p:sp>
      <p:sp>
        <p:nvSpPr>
          <p:cNvPr id="3" name="Content Placeholder 2">
            <a:extLst>
              <a:ext uri="{FF2B5EF4-FFF2-40B4-BE49-F238E27FC236}">
                <a16:creationId xmlns:a16="http://schemas.microsoft.com/office/drawing/2014/main" id="{4C3973BB-6324-808A-61EF-8A10790B3CA4}"/>
              </a:ext>
            </a:extLst>
          </p:cNvPr>
          <p:cNvSpPr>
            <a:spLocks noGrp="1"/>
          </p:cNvSpPr>
          <p:nvPr>
            <p:ph idx="1"/>
          </p:nvPr>
        </p:nvSpPr>
        <p:spPr>
          <a:xfrm>
            <a:off x="137160" y="814647"/>
            <a:ext cx="8965276" cy="5674018"/>
          </a:xfrm>
        </p:spPr>
        <p:txBody>
          <a:bodyPr>
            <a:normAutofit/>
          </a:bodyPr>
          <a:lstStyle/>
          <a:p>
            <a:r>
              <a:rPr lang="en-US" dirty="0">
                <a:effectLst>
                  <a:outerShdw blurRad="38100" dist="38100" dir="2700000" algn="tl">
                    <a:srgbClr val="000000"/>
                  </a:outerShdw>
                </a:effectLst>
              </a:rPr>
              <a:t>The Lord’s blessing for his people is further described as him revealing “</a:t>
            </a:r>
            <a:r>
              <a:rPr lang="en-US" sz="32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his royal power in the sight of all the nations</a:t>
            </a:r>
            <a:r>
              <a:rPr lang="en-US" dirty="0">
                <a:effectLst>
                  <a:outerShdw blurRad="38100" dist="38100" dir="2700000" algn="tl">
                    <a:srgbClr val="000000"/>
                  </a:outerShdw>
                </a:effectLst>
              </a:rPr>
              <a:t>.” </a:t>
            </a:r>
          </a:p>
          <a:p>
            <a:r>
              <a:rPr lang="en-US" dirty="0">
                <a:effectLst>
                  <a:outerShdw blurRad="38100" dist="38100" dir="2700000" algn="tl">
                    <a:srgbClr val="000000"/>
                  </a:outerShdw>
                </a:effectLst>
              </a:rPr>
              <a:t>Even the dimmed eye of the Gentiles cannot help but see that the Lord has gone into action. </a:t>
            </a:r>
          </a:p>
          <a:p>
            <a:r>
              <a:rPr lang="en-US" dirty="0">
                <a:effectLst>
                  <a:outerShdw blurRad="38100" dist="38100" dir="2700000" algn="tl">
                    <a:srgbClr val="000000"/>
                  </a:outerShdw>
                </a:effectLst>
              </a:rPr>
              <a:t>In fact, “</a:t>
            </a:r>
            <a:r>
              <a:rPr lang="en-US" sz="32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the entire earth sees our God deliver</a:t>
            </a:r>
            <a:r>
              <a:rPr lang="en-US" dirty="0">
                <a:effectLst>
                  <a:outerShdw blurRad="38100" dist="38100" dir="2700000" algn="tl">
                    <a:srgbClr val="000000"/>
                  </a:outerShdw>
                </a:effectLst>
              </a:rPr>
              <a:t>.” </a:t>
            </a:r>
          </a:p>
          <a:p>
            <a:r>
              <a:rPr lang="en-US" dirty="0">
                <a:effectLst>
                  <a:outerShdw blurRad="38100" dist="38100" dir="2700000" algn="tl">
                    <a:srgbClr val="000000"/>
                  </a:outerShdw>
                </a:effectLst>
              </a:rPr>
              <a:t>Israel’s return from Captivity was an event that deserved world-wide attention.</a:t>
            </a:r>
          </a:p>
        </p:txBody>
      </p:sp>
      <p:sp>
        <p:nvSpPr>
          <p:cNvPr id="4" name="TextBox 3">
            <a:extLst>
              <a:ext uri="{FF2B5EF4-FFF2-40B4-BE49-F238E27FC236}">
                <a16:creationId xmlns:a16="http://schemas.microsoft.com/office/drawing/2014/main" id="{DFBAFD9D-0C7C-3173-E6E7-0B8589C52608}"/>
              </a:ext>
            </a:extLst>
          </p:cNvPr>
          <p:cNvSpPr txBox="1"/>
          <p:nvPr/>
        </p:nvSpPr>
        <p:spPr>
          <a:xfrm>
            <a:off x="-3924" y="6488665"/>
            <a:ext cx="9144000" cy="369332"/>
          </a:xfrm>
          <a:prstGeom prst="rect">
            <a:avLst/>
          </a:prstGeom>
          <a:noFill/>
        </p:spPr>
        <p:txBody>
          <a:bodyPr wrap="square" rtlCol="0">
            <a:spAutoFit/>
          </a:bodyPr>
          <a:lstStyle/>
          <a:p>
            <a:pPr lvl="0">
              <a:defRPr/>
            </a:pPr>
            <a:r>
              <a:rPr lang="en-US" sz="1800" dirty="0">
                <a:solidFill>
                  <a:prstClr val="white"/>
                </a:solidFill>
                <a:effectLst>
                  <a:outerShdw blurRad="38100" dist="38100" dir="2700000" algn="tl">
                    <a:srgbClr val="000000"/>
                  </a:outerShdw>
                </a:effectLst>
              </a:rPr>
              <a:t>Leupold, </a:t>
            </a:r>
            <a:r>
              <a:rPr kumimoji="0" lang="en-US" sz="1800" b="0" i="0"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a typeface="+mn-ea"/>
                <a:cs typeface="+mn-cs"/>
              </a:rPr>
              <a:t>H. C.</a:t>
            </a:r>
            <a:r>
              <a:rPr lang="en-US" sz="1800" dirty="0">
                <a:solidFill>
                  <a:prstClr val="white"/>
                </a:solidFill>
                <a:effectLst>
                  <a:outerShdw blurRad="38100" dist="38100" dir="2700000" algn="tl">
                    <a:srgbClr val="000000"/>
                  </a:outerShdw>
                </a:effectLst>
              </a:rPr>
              <a:t> – </a:t>
            </a:r>
            <a:r>
              <a:rPr kumimoji="0" lang="en-US" sz="1800" b="0" i="0"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a typeface="+mn-ea"/>
                <a:cs typeface="+mn-cs"/>
              </a:rPr>
              <a:t>Exposition of Isaiah, Volume </a:t>
            </a:r>
            <a:r>
              <a:rPr lang="en-US" sz="1800" dirty="0">
                <a:solidFill>
                  <a:prstClr val="white"/>
                </a:solidFill>
                <a:effectLst>
                  <a:outerShdw blurRad="38100" dist="38100" dir="2700000" algn="tl">
                    <a:srgbClr val="000000"/>
                  </a:outerShdw>
                </a:effectLst>
              </a:rPr>
              <a:t>2 (pp. 216–217)</a:t>
            </a:r>
            <a:endParaRPr kumimoji="0" lang="en-US" sz="1800" b="0" i="0"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ndParaRPr>
          </a:p>
        </p:txBody>
      </p:sp>
    </p:spTree>
    <p:extLst>
      <p:ext uri="{BB962C8B-B14F-4D97-AF65-F5344CB8AC3E}">
        <p14:creationId xmlns:p14="http://schemas.microsoft.com/office/powerpoint/2010/main" val="1608619224"/>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3">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 calcmode="lin" valueType="num">
                                      <p:cBhvr>
                                        <p:cTn id="14"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3">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 calcmode="lin" valueType="num">
                                      <p:cBhvr>
                                        <p:cTn id="21"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FFA68A9-C9B6-0B39-0DC1-446EB4BAD87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C31EA46-26F4-BA1B-4DF6-9E8E7DD4E06E}"/>
              </a:ext>
            </a:extLst>
          </p:cNvPr>
          <p:cNvSpPr>
            <a:spLocks noGrp="1"/>
          </p:cNvSpPr>
          <p:nvPr>
            <p:ph type="title"/>
          </p:nvPr>
        </p:nvSpPr>
        <p:spPr>
          <a:xfrm>
            <a:off x="0" y="-2"/>
            <a:ext cx="9144000" cy="876995"/>
          </a:xfrm>
        </p:spPr>
        <p:txBody>
          <a:bodyPr>
            <a:noAutofit/>
          </a:bodyPr>
          <a:lstStyle/>
          <a:p>
            <a:pPr marL="458788" indent="-458788"/>
            <a:r>
              <a:rPr lang="en-US" sz="4000" b="1" dirty="0">
                <a:effectLst>
                  <a:outerShdw blurRad="38100" dist="38100" dir="2700000" algn="tl">
                    <a:srgbClr val="000000"/>
                  </a:outerShdw>
                </a:effectLst>
              </a:rPr>
              <a:t>The Sacred Procession (52:11–12)</a:t>
            </a:r>
            <a:endParaRPr lang="en-US" sz="4000" dirty="0">
              <a:effectLst>
                <a:outerShdw blurRad="38100" dist="38100" dir="2700000" algn="tl">
                  <a:srgbClr val="000000"/>
                </a:outerShdw>
              </a:effectLst>
            </a:endParaRPr>
          </a:p>
        </p:txBody>
      </p:sp>
      <p:sp>
        <p:nvSpPr>
          <p:cNvPr id="3" name="Content Placeholder 2">
            <a:extLst>
              <a:ext uri="{FF2B5EF4-FFF2-40B4-BE49-F238E27FC236}">
                <a16:creationId xmlns:a16="http://schemas.microsoft.com/office/drawing/2014/main" id="{62FDBB97-F93D-CB3A-BD59-11CCA3F894AE}"/>
              </a:ext>
            </a:extLst>
          </p:cNvPr>
          <p:cNvSpPr>
            <a:spLocks noGrp="1"/>
          </p:cNvSpPr>
          <p:nvPr>
            <p:ph idx="1"/>
          </p:nvPr>
        </p:nvSpPr>
        <p:spPr>
          <a:xfrm>
            <a:off x="386543" y="876993"/>
            <a:ext cx="8441574" cy="5947757"/>
          </a:xfrm>
        </p:spPr>
        <p:txBody>
          <a:bodyPr>
            <a:normAutofit/>
          </a:bodyPr>
          <a:lstStyle/>
          <a:p>
            <a:pPr marL="0" indent="0">
              <a:buNone/>
            </a:pPr>
            <a:r>
              <a:rPr lang="en-US" sz="3600" baseline="30000" dirty="0">
                <a:effectLst>
                  <a:outerShdw blurRad="38100" dist="38100" dir="2700000" algn="tl">
                    <a:srgbClr val="000000"/>
                  </a:outerShdw>
                </a:effectLst>
                <a:latin typeface="Cambria" panose="02040503050406030204" pitchFamily="18" charset="0"/>
                <a:ea typeface="Cambria" panose="02040503050406030204" pitchFamily="18" charset="0"/>
              </a:rPr>
              <a:t>52:11</a:t>
            </a:r>
            <a:r>
              <a:rPr lang="en-US" sz="36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 Leave! Leave! Get out of there! Don’t touch anything unclean! Get out of it! Stay pure, you who carry the LORD’s holy items. </a:t>
            </a:r>
            <a:r>
              <a:rPr lang="en-US" sz="3600" baseline="30000" dirty="0">
                <a:effectLst>
                  <a:outerShdw blurRad="38100" dist="38100" dir="2700000" algn="tl">
                    <a:srgbClr val="000000"/>
                  </a:outerShdw>
                </a:effectLst>
                <a:latin typeface="Cambria" panose="02040503050406030204" pitchFamily="18" charset="0"/>
                <a:ea typeface="Cambria" panose="02040503050406030204" pitchFamily="18" charset="0"/>
              </a:rPr>
              <a:t>12</a:t>
            </a:r>
            <a:r>
              <a:rPr lang="en-US" sz="36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 Yet do not depart quickly or leave in a panic. For the LORD goes before you; the God of Israel is your rear guard. </a:t>
            </a:r>
          </a:p>
        </p:txBody>
      </p:sp>
    </p:spTree>
    <p:extLst>
      <p:ext uri="{BB962C8B-B14F-4D97-AF65-F5344CB8AC3E}">
        <p14:creationId xmlns:p14="http://schemas.microsoft.com/office/powerpoint/2010/main" val="3762627830"/>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77DFABD-C742-F83A-6EB4-022DD464293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884B0E8-CC60-B360-83D9-AB1BFF417AD6}"/>
              </a:ext>
            </a:extLst>
          </p:cNvPr>
          <p:cNvSpPr>
            <a:spLocks noGrp="1"/>
          </p:cNvSpPr>
          <p:nvPr>
            <p:ph type="title"/>
          </p:nvPr>
        </p:nvSpPr>
        <p:spPr>
          <a:xfrm>
            <a:off x="0" y="3"/>
            <a:ext cx="9144000" cy="756456"/>
          </a:xfrm>
        </p:spPr>
        <p:txBody>
          <a:bodyPr>
            <a:noAutofit/>
          </a:bodyPr>
          <a:lstStyle/>
          <a:p>
            <a:r>
              <a:rPr lang="en-US" sz="4000" b="1" dirty="0">
                <a:effectLst>
                  <a:outerShdw blurRad="38100" dist="38100" dir="2700000" algn="tl">
                    <a:srgbClr val="000000"/>
                  </a:outerShdw>
                </a:effectLst>
              </a:rPr>
              <a:t>The Sacred Procession (52:11–12)</a:t>
            </a:r>
            <a:endParaRPr lang="en-US" sz="4000" dirty="0">
              <a:effectLst>
                <a:outerShdw blurRad="38100" dist="38100" dir="2700000" algn="tl">
                  <a:srgbClr val="000000"/>
                </a:outerShdw>
              </a:effectLst>
            </a:endParaRPr>
          </a:p>
        </p:txBody>
      </p:sp>
      <p:sp>
        <p:nvSpPr>
          <p:cNvPr id="3" name="Content Placeholder 2">
            <a:extLst>
              <a:ext uri="{FF2B5EF4-FFF2-40B4-BE49-F238E27FC236}">
                <a16:creationId xmlns:a16="http://schemas.microsoft.com/office/drawing/2014/main" id="{A020071C-0590-84DD-1442-E455FB3BDF2C}"/>
              </a:ext>
            </a:extLst>
          </p:cNvPr>
          <p:cNvSpPr>
            <a:spLocks noGrp="1"/>
          </p:cNvSpPr>
          <p:nvPr>
            <p:ph idx="1"/>
          </p:nvPr>
        </p:nvSpPr>
        <p:spPr>
          <a:xfrm>
            <a:off x="137160" y="814647"/>
            <a:ext cx="8965276" cy="5674018"/>
          </a:xfrm>
        </p:spPr>
        <p:txBody>
          <a:bodyPr>
            <a:normAutofit/>
          </a:bodyPr>
          <a:lstStyle/>
          <a:p>
            <a:r>
              <a:rPr lang="en-US" dirty="0">
                <a:effectLst>
                  <a:outerShdw blurRad="38100" dist="38100" dir="2700000" algn="tl">
                    <a:srgbClr val="000000"/>
                  </a:outerShdw>
                </a:effectLst>
              </a:rPr>
              <a:t>Following the call for Zion to rejoice in the LORD’s expected deliverance that we saw in the previous section (</a:t>
            </a:r>
            <a:r>
              <a:rPr lang="en-US" dirty="0">
                <a:solidFill>
                  <a:srgbClr val="FFFF99"/>
                </a:solidFill>
                <a:effectLst>
                  <a:outerShdw blurRad="38100" dist="38100" dir="2700000" algn="tl">
                    <a:srgbClr val="000000"/>
                  </a:outerShdw>
                </a:effectLst>
              </a:rPr>
              <a:t>52:7-10</a:t>
            </a:r>
            <a:r>
              <a:rPr lang="en-US" dirty="0">
                <a:effectLst>
                  <a:outerShdw blurRad="38100" dist="38100" dir="2700000" algn="tl">
                    <a:srgbClr val="000000"/>
                  </a:outerShdw>
                </a:effectLst>
              </a:rPr>
              <a:t>) , the prophet now turns to address those </a:t>
            </a:r>
            <a:r>
              <a:rPr lang="en-US" b="1" i="1" dirty="0">
                <a:effectLst>
                  <a:outerShdw blurRad="38100" dist="38100" dir="2700000" algn="tl">
                    <a:srgbClr val="000000"/>
                  </a:outerShdw>
                </a:effectLst>
              </a:rPr>
              <a:t>currently</a:t>
            </a:r>
            <a:r>
              <a:rPr lang="en-US" dirty="0">
                <a:effectLst>
                  <a:outerShdw blurRad="38100" dist="38100" dir="2700000" algn="tl">
                    <a:srgbClr val="000000"/>
                  </a:outerShdw>
                </a:effectLst>
              </a:rPr>
              <a:t> in exile and urges them also to respond to what has been achieved on their behalf. </a:t>
            </a:r>
          </a:p>
          <a:p>
            <a:r>
              <a:rPr lang="en-US" dirty="0">
                <a:effectLst>
                  <a:outerShdw blurRad="38100" dist="38100" dir="2700000" algn="tl">
                    <a:srgbClr val="000000"/>
                  </a:outerShdw>
                </a:effectLst>
              </a:rPr>
              <a:t>They are told: “</a:t>
            </a:r>
            <a:r>
              <a:rPr lang="en-US" sz="32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Leave! Leave! Get out of there!</a:t>
            </a:r>
            <a:r>
              <a:rPr lang="en-US" dirty="0">
                <a:effectLst>
                  <a:outerShdw blurRad="38100" dist="38100" dir="2700000" algn="tl">
                    <a:srgbClr val="000000"/>
                  </a:outerShdw>
                </a:effectLst>
              </a:rPr>
              <a:t>” </a:t>
            </a:r>
          </a:p>
          <a:p>
            <a:r>
              <a:rPr lang="en-US" dirty="0">
                <a:effectLst>
                  <a:outerShdw blurRad="38100" dist="38100" dir="2700000" algn="tl">
                    <a:srgbClr val="000000"/>
                  </a:outerShdw>
                </a:effectLst>
              </a:rPr>
              <a:t>More is involved here than the mere geographical requirements of a return from exile. </a:t>
            </a:r>
          </a:p>
          <a:p>
            <a:r>
              <a:rPr lang="en-US" dirty="0">
                <a:effectLst>
                  <a:outerShdw blurRad="38100" dist="38100" dir="2700000" algn="tl">
                    <a:srgbClr val="000000"/>
                  </a:outerShdw>
                </a:effectLst>
              </a:rPr>
              <a:t>What is in view here is the spiritual separation from all that would mar their fellowship with the LORD. </a:t>
            </a:r>
          </a:p>
        </p:txBody>
      </p:sp>
      <p:sp>
        <p:nvSpPr>
          <p:cNvPr id="4" name="TextBox 3">
            <a:extLst>
              <a:ext uri="{FF2B5EF4-FFF2-40B4-BE49-F238E27FC236}">
                <a16:creationId xmlns:a16="http://schemas.microsoft.com/office/drawing/2014/main" id="{F2E33117-C707-F823-55AF-230BA4991137}"/>
              </a:ext>
            </a:extLst>
          </p:cNvPr>
          <p:cNvSpPr txBox="1"/>
          <p:nvPr/>
        </p:nvSpPr>
        <p:spPr>
          <a:xfrm>
            <a:off x="-3924" y="6488665"/>
            <a:ext cx="9144000" cy="369332"/>
          </a:xfrm>
          <a:prstGeom prst="rect">
            <a:avLst/>
          </a:prstGeom>
          <a:noFill/>
        </p:spPr>
        <p:txBody>
          <a:bodyPr wrap="square" rtlCol="0">
            <a:spAutoFit/>
          </a:bodyPr>
          <a:lstStyle/>
          <a:p>
            <a:r>
              <a:rPr lang="en-US" sz="1800" dirty="0">
                <a:solidFill>
                  <a:prstClr val="white"/>
                </a:solidFill>
                <a:effectLst>
                  <a:outerShdw blurRad="38100" dist="38100" dir="2700000" algn="tl">
                    <a:srgbClr val="000000"/>
                  </a:outerShdw>
                </a:effectLst>
              </a:rPr>
              <a:t>Mackay, John L. – </a:t>
            </a:r>
            <a:r>
              <a:rPr lang="en-US" sz="1800" i="1" dirty="0">
                <a:solidFill>
                  <a:prstClr val="white"/>
                </a:solidFill>
                <a:effectLst>
                  <a:outerShdw blurRad="38100" dist="38100" dir="2700000" algn="tl">
                    <a:srgbClr val="000000"/>
                  </a:outerShdw>
                </a:effectLst>
              </a:rPr>
              <a:t>A Study Commentary on Isaiah Volume 2: Chapters 40-66 </a:t>
            </a:r>
            <a:r>
              <a:rPr lang="en-US" sz="1800" dirty="0">
                <a:solidFill>
                  <a:prstClr val="white"/>
                </a:solidFill>
                <a:effectLst>
                  <a:outerShdw blurRad="38100" dist="38100" dir="2700000" algn="tl">
                    <a:srgbClr val="000000"/>
                  </a:outerShdw>
                </a:effectLst>
              </a:rPr>
              <a:t>– </a:t>
            </a:r>
            <a:r>
              <a:rPr lang="en-US" sz="1800" dirty="0">
                <a:solidFill>
                  <a:schemeClr val="bg1"/>
                </a:solidFill>
                <a:effectLst>
                  <a:outerShdw blurRad="38100" dist="38100" dir="2700000" algn="tl">
                    <a:srgbClr val="000000"/>
                  </a:outerShdw>
                </a:effectLst>
              </a:rPr>
              <a:t>pp. 327–328.</a:t>
            </a:r>
          </a:p>
        </p:txBody>
      </p:sp>
    </p:spTree>
    <p:extLst>
      <p:ext uri="{BB962C8B-B14F-4D97-AF65-F5344CB8AC3E}">
        <p14:creationId xmlns:p14="http://schemas.microsoft.com/office/powerpoint/2010/main" val="3496017476"/>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3">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 calcmode="lin" valueType="num">
                                      <p:cBhvr>
                                        <p:cTn id="14"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3">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 calcmode="lin" valueType="num">
                                      <p:cBhvr>
                                        <p:cTn id="21"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6D771FD-C3B7-5975-C521-09D365544F3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5736E39-ED86-AA5B-667A-4FFF3760806B}"/>
              </a:ext>
            </a:extLst>
          </p:cNvPr>
          <p:cNvSpPr>
            <a:spLocks noGrp="1"/>
          </p:cNvSpPr>
          <p:nvPr>
            <p:ph type="title"/>
          </p:nvPr>
        </p:nvSpPr>
        <p:spPr>
          <a:xfrm>
            <a:off x="0" y="3"/>
            <a:ext cx="9144000" cy="756456"/>
          </a:xfrm>
        </p:spPr>
        <p:txBody>
          <a:bodyPr>
            <a:noAutofit/>
          </a:bodyPr>
          <a:lstStyle/>
          <a:p>
            <a:r>
              <a:rPr lang="en-US" sz="4000" b="1" dirty="0">
                <a:effectLst>
                  <a:outerShdw blurRad="38100" dist="38100" dir="2700000" algn="tl">
                    <a:srgbClr val="000000"/>
                  </a:outerShdw>
                </a:effectLst>
              </a:rPr>
              <a:t>The Sacred Procession (52:11–12)</a:t>
            </a:r>
            <a:endParaRPr lang="en-US" sz="4000" dirty="0">
              <a:effectLst>
                <a:outerShdw blurRad="38100" dist="38100" dir="2700000" algn="tl">
                  <a:srgbClr val="000000"/>
                </a:outerShdw>
              </a:effectLst>
            </a:endParaRPr>
          </a:p>
        </p:txBody>
      </p:sp>
      <p:sp>
        <p:nvSpPr>
          <p:cNvPr id="3" name="Content Placeholder 2">
            <a:extLst>
              <a:ext uri="{FF2B5EF4-FFF2-40B4-BE49-F238E27FC236}">
                <a16:creationId xmlns:a16="http://schemas.microsoft.com/office/drawing/2014/main" id="{E4ADFDF6-204A-EA75-1433-35264F3583B5}"/>
              </a:ext>
            </a:extLst>
          </p:cNvPr>
          <p:cNvSpPr>
            <a:spLocks noGrp="1"/>
          </p:cNvSpPr>
          <p:nvPr>
            <p:ph idx="1"/>
          </p:nvPr>
        </p:nvSpPr>
        <p:spPr>
          <a:xfrm>
            <a:off x="137160" y="814647"/>
            <a:ext cx="8965276" cy="5674018"/>
          </a:xfrm>
        </p:spPr>
        <p:txBody>
          <a:bodyPr>
            <a:normAutofit/>
          </a:bodyPr>
          <a:lstStyle/>
          <a:p>
            <a:r>
              <a:rPr lang="en-US" dirty="0">
                <a:effectLst>
                  <a:outerShdw blurRad="38100" dist="38100" dir="2700000" algn="tl">
                    <a:srgbClr val="000000"/>
                  </a:outerShdw>
                </a:effectLst>
              </a:rPr>
              <a:t>This is a call to the people of God to be done with all the polluting influences of their former existence, and to enter into their inheritance.</a:t>
            </a:r>
          </a:p>
          <a:p>
            <a:r>
              <a:rPr lang="en-US" dirty="0">
                <a:effectLst>
                  <a:outerShdw blurRad="38100" dist="38100" dir="2700000" algn="tl">
                    <a:srgbClr val="000000"/>
                  </a:outerShdw>
                </a:effectLst>
              </a:rPr>
              <a:t>Anything “</a:t>
            </a:r>
            <a:r>
              <a:rPr lang="en-US" i="1"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unclean</a:t>
            </a:r>
            <a:r>
              <a:rPr lang="en-US" dirty="0">
                <a:effectLst>
                  <a:outerShdw blurRad="38100" dist="38100" dir="2700000" algn="tl">
                    <a:srgbClr val="000000"/>
                  </a:outerShdw>
                </a:effectLst>
              </a:rPr>
              <a:t>”</a:t>
            </a:r>
            <a:r>
              <a:rPr lang="en-US" i="1"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 </a:t>
            </a:r>
            <a:r>
              <a:rPr lang="en-US" dirty="0">
                <a:effectLst>
                  <a:outerShdw blurRad="38100" dist="38100" dir="2700000" algn="tl">
                    <a:srgbClr val="000000"/>
                  </a:outerShdw>
                </a:effectLst>
              </a:rPr>
              <a:t>is unfit for the service of God. </a:t>
            </a:r>
          </a:p>
          <a:p>
            <a:r>
              <a:rPr lang="en-US" dirty="0">
                <a:effectLst>
                  <a:outerShdw blurRad="38100" dist="38100" dir="2700000" algn="tl">
                    <a:srgbClr val="000000"/>
                  </a:outerShdw>
                </a:effectLst>
              </a:rPr>
              <a:t>More positively, as they “</a:t>
            </a:r>
            <a:r>
              <a:rPr lang="en-US" sz="32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Get out of [their place of exile]! </a:t>
            </a:r>
            <a:r>
              <a:rPr lang="en-US" dirty="0">
                <a:effectLst>
                  <a:outerShdw blurRad="38100" dist="38100" dir="2700000" algn="tl">
                    <a:srgbClr val="000000"/>
                  </a:outerShdw>
                </a:effectLst>
              </a:rPr>
              <a:t>”, they are to “</a:t>
            </a:r>
            <a:r>
              <a:rPr lang="en-US" i="1"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stay pure</a:t>
            </a:r>
            <a:r>
              <a:rPr lang="en-US" dirty="0">
                <a:effectLst>
                  <a:outerShdw blurRad="38100" dist="38100" dir="2700000" algn="tl">
                    <a:srgbClr val="000000"/>
                  </a:outerShdw>
                </a:effectLst>
              </a:rPr>
              <a:t>” by purging away any impediment that would keep them from being able to “</a:t>
            </a:r>
            <a:r>
              <a:rPr lang="en-US" sz="32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carry the LORD’s holy items</a:t>
            </a:r>
            <a:r>
              <a:rPr lang="en-US" dirty="0">
                <a:effectLst>
                  <a:outerShdw blurRad="38100" dist="38100" dir="2700000" algn="tl">
                    <a:srgbClr val="000000"/>
                  </a:outerShdw>
                </a:effectLst>
              </a:rPr>
              <a:t>”</a:t>
            </a:r>
          </a:p>
          <a:p>
            <a:r>
              <a:rPr lang="en-US" dirty="0">
                <a:effectLst>
                  <a:outerShdw blurRad="38100" dist="38100" dir="2700000" algn="tl">
                    <a:srgbClr val="000000"/>
                  </a:outerShdw>
                </a:effectLst>
              </a:rPr>
              <a:t>Those who are the LORD’s restored people are to stand apart from every pagan influence and ready themselves to engage in his service with the purity that he requires of them.</a:t>
            </a:r>
          </a:p>
        </p:txBody>
      </p:sp>
      <p:sp>
        <p:nvSpPr>
          <p:cNvPr id="4" name="TextBox 3">
            <a:extLst>
              <a:ext uri="{FF2B5EF4-FFF2-40B4-BE49-F238E27FC236}">
                <a16:creationId xmlns:a16="http://schemas.microsoft.com/office/drawing/2014/main" id="{72BBB380-CCCA-E9F0-B5E2-98E1927A2DC6}"/>
              </a:ext>
            </a:extLst>
          </p:cNvPr>
          <p:cNvSpPr txBox="1"/>
          <p:nvPr/>
        </p:nvSpPr>
        <p:spPr>
          <a:xfrm>
            <a:off x="-3924" y="6488665"/>
            <a:ext cx="9144000" cy="369332"/>
          </a:xfrm>
          <a:prstGeom prst="rect">
            <a:avLst/>
          </a:prstGeom>
          <a:noFill/>
        </p:spPr>
        <p:txBody>
          <a:bodyPr wrap="square" rtlCol="0">
            <a:spAutoFit/>
          </a:bodyPr>
          <a:lstStyle/>
          <a:p>
            <a:r>
              <a:rPr lang="en-US" sz="1800" dirty="0">
                <a:solidFill>
                  <a:prstClr val="white"/>
                </a:solidFill>
                <a:effectLst>
                  <a:outerShdw blurRad="38100" dist="38100" dir="2700000" algn="tl">
                    <a:srgbClr val="000000"/>
                  </a:outerShdw>
                </a:effectLst>
              </a:rPr>
              <a:t>Mackay, John L. – </a:t>
            </a:r>
            <a:r>
              <a:rPr lang="en-US" sz="1800" i="1" dirty="0">
                <a:solidFill>
                  <a:prstClr val="white"/>
                </a:solidFill>
                <a:effectLst>
                  <a:outerShdw blurRad="38100" dist="38100" dir="2700000" algn="tl">
                    <a:srgbClr val="000000"/>
                  </a:outerShdw>
                </a:effectLst>
              </a:rPr>
              <a:t>A Study Commentary on Isaiah Volume 2: Chapters 40-66 </a:t>
            </a:r>
            <a:r>
              <a:rPr lang="en-US" sz="1800" dirty="0">
                <a:solidFill>
                  <a:prstClr val="white"/>
                </a:solidFill>
                <a:effectLst>
                  <a:outerShdw blurRad="38100" dist="38100" dir="2700000" algn="tl">
                    <a:srgbClr val="000000"/>
                  </a:outerShdw>
                </a:effectLst>
              </a:rPr>
              <a:t>– </a:t>
            </a:r>
            <a:r>
              <a:rPr lang="en-US" sz="1800" dirty="0">
                <a:solidFill>
                  <a:schemeClr val="bg1"/>
                </a:solidFill>
                <a:effectLst>
                  <a:outerShdw blurRad="38100" dist="38100" dir="2700000" algn="tl">
                    <a:srgbClr val="000000"/>
                  </a:outerShdw>
                </a:effectLst>
              </a:rPr>
              <a:t>pp. 327–328.</a:t>
            </a:r>
          </a:p>
        </p:txBody>
      </p:sp>
    </p:spTree>
    <p:extLst>
      <p:ext uri="{BB962C8B-B14F-4D97-AF65-F5344CB8AC3E}">
        <p14:creationId xmlns:p14="http://schemas.microsoft.com/office/powerpoint/2010/main" val="1032751594"/>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3">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 calcmode="lin" valueType="num">
                                      <p:cBhvr>
                                        <p:cTn id="14"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3">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 calcmode="lin" valueType="num">
                                      <p:cBhvr>
                                        <p:cTn id="21"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8403052-A34F-94FE-632A-BA9B0CF1802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50273B7-65AC-0A30-4753-AF21BAC2A92B}"/>
              </a:ext>
            </a:extLst>
          </p:cNvPr>
          <p:cNvSpPr>
            <a:spLocks noGrp="1"/>
          </p:cNvSpPr>
          <p:nvPr>
            <p:ph type="title"/>
          </p:nvPr>
        </p:nvSpPr>
        <p:spPr>
          <a:xfrm>
            <a:off x="0" y="3"/>
            <a:ext cx="9144000" cy="756456"/>
          </a:xfrm>
        </p:spPr>
        <p:txBody>
          <a:bodyPr>
            <a:noAutofit/>
          </a:bodyPr>
          <a:lstStyle/>
          <a:p>
            <a:r>
              <a:rPr lang="en-US" sz="4000" b="1" dirty="0">
                <a:effectLst>
                  <a:outerShdw blurRad="38100" dist="38100" dir="2700000" algn="tl">
                    <a:srgbClr val="000000"/>
                  </a:outerShdw>
                </a:effectLst>
              </a:rPr>
              <a:t>The Sacred Procession (52:11–12)</a:t>
            </a:r>
            <a:endParaRPr lang="en-US" sz="4000" dirty="0">
              <a:effectLst>
                <a:outerShdw blurRad="38100" dist="38100" dir="2700000" algn="tl">
                  <a:srgbClr val="000000"/>
                </a:outerShdw>
              </a:effectLst>
            </a:endParaRPr>
          </a:p>
        </p:txBody>
      </p:sp>
      <p:sp>
        <p:nvSpPr>
          <p:cNvPr id="3" name="Content Placeholder 2">
            <a:extLst>
              <a:ext uri="{FF2B5EF4-FFF2-40B4-BE49-F238E27FC236}">
                <a16:creationId xmlns:a16="http://schemas.microsoft.com/office/drawing/2014/main" id="{CF7888FD-3848-3F16-1F31-DFF68D42459C}"/>
              </a:ext>
            </a:extLst>
          </p:cNvPr>
          <p:cNvSpPr>
            <a:spLocks noGrp="1"/>
          </p:cNvSpPr>
          <p:nvPr>
            <p:ph idx="1"/>
          </p:nvPr>
        </p:nvSpPr>
        <p:spPr>
          <a:xfrm>
            <a:off x="137160" y="814647"/>
            <a:ext cx="8965276" cy="5674018"/>
          </a:xfrm>
        </p:spPr>
        <p:txBody>
          <a:bodyPr>
            <a:normAutofit/>
          </a:bodyPr>
          <a:lstStyle/>
          <a:p>
            <a:r>
              <a:rPr lang="en-US" dirty="0">
                <a:effectLst>
                  <a:outerShdw blurRad="38100" dist="38100" dir="2700000" algn="tl">
                    <a:srgbClr val="000000"/>
                  </a:outerShdw>
                </a:effectLst>
              </a:rPr>
              <a:t>This new exodus will be different from the exodus from Egypt in that they “</a:t>
            </a:r>
            <a:r>
              <a:rPr lang="en-US"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do not depart quickly or leave in a panic</a:t>
            </a:r>
            <a:r>
              <a:rPr lang="en-US" dirty="0">
                <a:effectLst>
                  <a:outerShdw blurRad="38100" dist="38100" dir="2700000" algn="tl">
                    <a:srgbClr val="000000"/>
                  </a:outerShdw>
                </a:effectLst>
              </a:rPr>
              <a:t>”</a:t>
            </a:r>
          </a:p>
          <a:p>
            <a:r>
              <a:rPr lang="en-US" dirty="0">
                <a:effectLst>
                  <a:outerShdw blurRad="38100" dist="38100" dir="2700000" algn="tl">
                    <a:srgbClr val="000000"/>
                  </a:outerShdw>
                </a:effectLst>
              </a:rPr>
              <a:t>This journey back to Jerusalem will be both a sacred religious processional and the victory march of a conquering army on its return home.</a:t>
            </a:r>
          </a:p>
          <a:p>
            <a:r>
              <a:rPr lang="en-US" dirty="0">
                <a:effectLst>
                  <a:outerShdw blurRad="38100" dist="38100" dir="2700000" algn="tl">
                    <a:srgbClr val="000000"/>
                  </a:outerShdw>
                </a:effectLst>
              </a:rPr>
              <a:t>During the return journey, they will enjoy the same degree of safety as in the first exodus, for the LORD will lead his people and serve as their rear guard (“</a:t>
            </a:r>
            <a:r>
              <a:rPr lang="en-US" sz="32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For the LORD goes before you; the God of Israel is your rear guard. </a:t>
            </a:r>
            <a:r>
              <a:rPr lang="en-US" dirty="0">
                <a:effectLst>
                  <a:outerShdw blurRad="38100" dist="38100" dir="2700000" algn="tl">
                    <a:srgbClr val="000000"/>
                  </a:outerShdw>
                </a:effectLst>
              </a:rPr>
              <a:t>”). </a:t>
            </a:r>
          </a:p>
          <a:p>
            <a:endParaRPr lang="en-US" dirty="0">
              <a:effectLst>
                <a:outerShdw blurRad="38100" dist="38100" dir="2700000" algn="tl">
                  <a:srgbClr val="000000"/>
                </a:outerShdw>
              </a:effectLst>
            </a:endParaRPr>
          </a:p>
        </p:txBody>
      </p:sp>
      <p:sp>
        <p:nvSpPr>
          <p:cNvPr id="4" name="TextBox 3">
            <a:extLst>
              <a:ext uri="{FF2B5EF4-FFF2-40B4-BE49-F238E27FC236}">
                <a16:creationId xmlns:a16="http://schemas.microsoft.com/office/drawing/2014/main" id="{16C251BA-0A8A-1A50-A127-695092F70D9B}"/>
              </a:ext>
            </a:extLst>
          </p:cNvPr>
          <p:cNvSpPr txBox="1"/>
          <p:nvPr/>
        </p:nvSpPr>
        <p:spPr>
          <a:xfrm>
            <a:off x="-3924" y="6488665"/>
            <a:ext cx="9144000" cy="369332"/>
          </a:xfrm>
          <a:prstGeom prst="rect">
            <a:avLst/>
          </a:prstGeom>
          <a:noFill/>
        </p:spPr>
        <p:txBody>
          <a:bodyPr wrap="square" rtlCol="0">
            <a:spAutoFit/>
          </a:bodyPr>
          <a:lstStyle/>
          <a:p>
            <a:pPr lvl="0">
              <a:defRPr/>
            </a:pPr>
            <a:r>
              <a:rPr lang="en-US" sz="1800" dirty="0">
                <a:solidFill>
                  <a:prstClr val="white"/>
                </a:solidFill>
                <a:effectLst>
                  <a:outerShdw blurRad="38100" dist="38100" dir="2700000" algn="tl">
                    <a:srgbClr val="000000"/>
                  </a:outerShdw>
                </a:effectLst>
              </a:rPr>
              <a:t>Leupold, </a:t>
            </a:r>
            <a:r>
              <a:rPr kumimoji="0" lang="en-US" sz="1800" b="0" i="0"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a typeface="+mn-ea"/>
                <a:cs typeface="+mn-cs"/>
              </a:rPr>
              <a:t>H. C.</a:t>
            </a:r>
            <a:r>
              <a:rPr lang="en-US" sz="1800" dirty="0">
                <a:solidFill>
                  <a:prstClr val="white"/>
                </a:solidFill>
                <a:effectLst>
                  <a:outerShdw blurRad="38100" dist="38100" dir="2700000" algn="tl">
                    <a:srgbClr val="000000"/>
                  </a:outerShdw>
                </a:effectLst>
              </a:rPr>
              <a:t> – </a:t>
            </a:r>
            <a:r>
              <a:rPr kumimoji="0" lang="en-US" sz="1800" b="0" i="0"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a typeface="+mn-ea"/>
                <a:cs typeface="+mn-cs"/>
              </a:rPr>
              <a:t>Exposition of Isaiah, Volume </a:t>
            </a:r>
            <a:r>
              <a:rPr lang="en-US" sz="1800" dirty="0">
                <a:solidFill>
                  <a:prstClr val="white"/>
                </a:solidFill>
                <a:effectLst>
                  <a:outerShdw blurRad="38100" dist="38100" dir="2700000" algn="tl">
                    <a:srgbClr val="000000"/>
                  </a:outerShdw>
                </a:effectLst>
              </a:rPr>
              <a:t>2 (pp. 216–217)</a:t>
            </a:r>
            <a:endParaRPr kumimoji="0" lang="en-US" sz="1800" b="0" i="0"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ndParaRPr>
          </a:p>
        </p:txBody>
      </p:sp>
    </p:spTree>
    <p:extLst>
      <p:ext uri="{BB962C8B-B14F-4D97-AF65-F5344CB8AC3E}">
        <p14:creationId xmlns:p14="http://schemas.microsoft.com/office/powerpoint/2010/main" val="822813508"/>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3">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 calcmode="lin" valueType="num">
                                      <p:cBhvr>
                                        <p:cTn id="14"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B5B7131-CD04-8A45-B029-C8ACDD15487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540B6E3-0E1C-7232-6C0D-B991D3E5C82D}"/>
              </a:ext>
            </a:extLst>
          </p:cNvPr>
          <p:cNvSpPr>
            <a:spLocks noGrp="1"/>
          </p:cNvSpPr>
          <p:nvPr>
            <p:ph type="title"/>
          </p:nvPr>
        </p:nvSpPr>
        <p:spPr>
          <a:xfrm>
            <a:off x="0" y="3"/>
            <a:ext cx="9144000" cy="756456"/>
          </a:xfrm>
        </p:spPr>
        <p:txBody>
          <a:bodyPr>
            <a:noAutofit/>
          </a:bodyPr>
          <a:lstStyle/>
          <a:p>
            <a:r>
              <a:rPr lang="en-US" sz="4000" b="1" dirty="0">
                <a:effectLst>
                  <a:outerShdw blurRad="38100" dist="38100" dir="2700000" algn="tl">
                    <a:srgbClr val="000000"/>
                  </a:outerShdw>
                </a:effectLst>
              </a:rPr>
              <a:t>The Sacred Procession (52:11–12)</a:t>
            </a:r>
            <a:endParaRPr lang="en-US" sz="4000" dirty="0">
              <a:effectLst>
                <a:outerShdw blurRad="38100" dist="38100" dir="2700000" algn="tl">
                  <a:srgbClr val="000000"/>
                </a:outerShdw>
              </a:effectLst>
            </a:endParaRPr>
          </a:p>
        </p:txBody>
      </p:sp>
      <p:sp>
        <p:nvSpPr>
          <p:cNvPr id="3" name="Content Placeholder 2">
            <a:extLst>
              <a:ext uri="{FF2B5EF4-FFF2-40B4-BE49-F238E27FC236}">
                <a16:creationId xmlns:a16="http://schemas.microsoft.com/office/drawing/2014/main" id="{8E1A21AF-FEC4-A793-E290-67BAE01BD503}"/>
              </a:ext>
            </a:extLst>
          </p:cNvPr>
          <p:cNvSpPr>
            <a:spLocks noGrp="1"/>
          </p:cNvSpPr>
          <p:nvPr>
            <p:ph idx="1"/>
          </p:nvPr>
        </p:nvSpPr>
        <p:spPr>
          <a:xfrm>
            <a:off x="137160" y="814647"/>
            <a:ext cx="8965276" cy="5674018"/>
          </a:xfrm>
        </p:spPr>
        <p:txBody>
          <a:bodyPr>
            <a:normAutofit/>
          </a:bodyPr>
          <a:lstStyle/>
          <a:p>
            <a:r>
              <a:rPr lang="en-US" dirty="0">
                <a:effectLst>
                  <a:outerShdw blurRad="38100" dist="38100" dir="2700000" algn="tl">
                    <a:srgbClr val="000000"/>
                  </a:outerShdw>
                </a:effectLst>
              </a:rPr>
              <a:t>This passage is yet another example of where the coming deliverance of the people of Israel from Babylon captivity foreshadows a greater future deliverance of Israel and the nations from their bondage to sin. </a:t>
            </a:r>
          </a:p>
          <a:p>
            <a:r>
              <a:rPr lang="en-US" dirty="0">
                <a:effectLst>
                  <a:outerShdw blurRad="38100" dist="38100" dir="2700000" algn="tl">
                    <a:srgbClr val="000000"/>
                  </a:outerShdw>
                </a:effectLst>
              </a:rPr>
              <a:t>The prophet perceives these two events as one panoramic picture. </a:t>
            </a:r>
          </a:p>
          <a:p>
            <a:r>
              <a:rPr lang="en-US" dirty="0">
                <a:effectLst>
                  <a:outerShdw blurRad="38100" dist="38100" dir="2700000" algn="tl">
                    <a:srgbClr val="000000"/>
                  </a:outerShdw>
                </a:effectLst>
              </a:rPr>
              <a:t>The greater future deliverance will be orchestrated by God, but he will have to send someone from outside Israel (i.e. the servant, the coming Messiah, who we now know as Jesus Christ) to carry it through to completion.</a:t>
            </a:r>
          </a:p>
        </p:txBody>
      </p:sp>
      <p:sp>
        <p:nvSpPr>
          <p:cNvPr id="4" name="TextBox 3">
            <a:extLst>
              <a:ext uri="{FF2B5EF4-FFF2-40B4-BE49-F238E27FC236}">
                <a16:creationId xmlns:a16="http://schemas.microsoft.com/office/drawing/2014/main" id="{17BE5088-A777-C55F-9ADB-0DE7F56A0523}"/>
              </a:ext>
            </a:extLst>
          </p:cNvPr>
          <p:cNvSpPr txBox="1"/>
          <p:nvPr/>
        </p:nvSpPr>
        <p:spPr>
          <a:xfrm>
            <a:off x="-3924" y="6488665"/>
            <a:ext cx="9144000" cy="369332"/>
          </a:xfrm>
          <a:prstGeom prst="rect">
            <a:avLst/>
          </a:prstGeom>
          <a:noFill/>
        </p:spPr>
        <p:txBody>
          <a:bodyPr wrap="square" rtlCol="0">
            <a:spAutoFit/>
          </a:bodyPr>
          <a:lstStyle/>
          <a:p>
            <a:pPr lvl="0">
              <a:defRPr/>
            </a:pPr>
            <a:r>
              <a:rPr lang="en-US" sz="1800" dirty="0">
                <a:solidFill>
                  <a:prstClr val="white"/>
                </a:solidFill>
                <a:effectLst>
                  <a:outerShdw blurRad="38100" dist="38100" dir="2700000" algn="tl">
                    <a:srgbClr val="000000"/>
                  </a:outerShdw>
                </a:effectLst>
              </a:rPr>
              <a:t>Leupold, </a:t>
            </a:r>
            <a:r>
              <a:rPr kumimoji="0" lang="en-US" sz="1800" b="0" i="0"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a typeface="+mn-ea"/>
                <a:cs typeface="+mn-cs"/>
              </a:rPr>
              <a:t>H. C.</a:t>
            </a:r>
            <a:r>
              <a:rPr lang="en-US" sz="1800" dirty="0">
                <a:solidFill>
                  <a:prstClr val="white"/>
                </a:solidFill>
                <a:effectLst>
                  <a:outerShdw blurRad="38100" dist="38100" dir="2700000" algn="tl">
                    <a:srgbClr val="000000"/>
                  </a:outerShdw>
                </a:effectLst>
              </a:rPr>
              <a:t> – </a:t>
            </a:r>
            <a:r>
              <a:rPr kumimoji="0" lang="en-US" sz="1800" b="0" i="0"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a typeface="+mn-ea"/>
                <a:cs typeface="+mn-cs"/>
              </a:rPr>
              <a:t>Exposition of Isaiah, Volume </a:t>
            </a:r>
            <a:r>
              <a:rPr lang="en-US" sz="1800" dirty="0">
                <a:solidFill>
                  <a:prstClr val="white"/>
                </a:solidFill>
                <a:effectLst>
                  <a:outerShdw blurRad="38100" dist="38100" dir="2700000" algn="tl">
                    <a:srgbClr val="000000"/>
                  </a:outerShdw>
                </a:effectLst>
              </a:rPr>
              <a:t>2 (pp. 216–217)</a:t>
            </a:r>
            <a:endParaRPr kumimoji="0" lang="en-US" sz="1800" b="0" i="0"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ndParaRPr>
          </a:p>
        </p:txBody>
      </p:sp>
    </p:spTree>
    <p:extLst>
      <p:ext uri="{BB962C8B-B14F-4D97-AF65-F5344CB8AC3E}">
        <p14:creationId xmlns:p14="http://schemas.microsoft.com/office/powerpoint/2010/main" val="4187025005"/>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3">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 calcmode="lin" valueType="num">
                                      <p:cBhvr>
                                        <p:cTn id="14"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EEF1228-FC31-A7D1-7D9C-5011ADD1D44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FD49CFF-BC2A-54BB-8974-D2A8D212CC9F}"/>
              </a:ext>
            </a:extLst>
          </p:cNvPr>
          <p:cNvSpPr>
            <a:spLocks noGrp="1"/>
          </p:cNvSpPr>
          <p:nvPr>
            <p:ph type="title"/>
          </p:nvPr>
        </p:nvSpPr>
        <p:spPr>
          <a:xfrm>
            <a:off x="0" y="1"/>
            <a:ext cx="9144000" cy="1188719"/>
          </a:xfrm>
        </p:spPr>
        <p:txBody>
          <a:bodyPr>
            <a:noAutofit/>
          </a:bodyPr>
          <a:lstStyle/>
          <a:p>
            <a:r>
              <a:rPr lang="en-US" sz="4400" dirty="0">
                <a:effectLst>
                  <a:outerShdw blurRad="38100" dist="38100" dir="2700000" algn="tl">
                    <a:srgbClr val="000000"/>
                  </a:outerShdw>
                </a:effectLst>
              </a:rPr>
              <a:t>Next Time</a:t>
            </a:r>
          </a:p>
        </p:txBody>
      </p:sp>
      <p:sp>
        <p:nvSpPr>
          <p:cNvPr id="3" name="Content Placeholder 2">
            <a:extLst>
              <a:ext uri="{FF2B5EF4-FFF2-40B4-BE49-F238E27FC236}">
                <a16:creationId xmlns:a16="http://schemas.microsoft.com/office/drawing/2014/main" id="{429E845C-F846-94F8-C831-0023C4C8DE92}"/>
              </a:ext>
            </a:extLst>
          </p:cNvPr>
          <p:cNvSpPr>
            <a:spLocks noGrp="1"/>
          </p:cNvSpPr>
          <p:nvPr>
            <p:ph idx="1"/>
          </p:nvPr>
        </p:nvSpPr>
        <p:spPr>
          <a:xfrm>
            <a:off x="364974" y="1284315"/>
            <a:ext cx="8525487" cy="5353398"/>
          </a:xfrm>
        </p:spPr>
        <p:txBody>
          <a:bodyPr>
            <a:normAutofit/>
          </a:bodyPr>
          <a:lstStyle/>
          <a:p>
            <a:pPr marL="0" indent="0">
              <a:buNone/>
            </a:pPr>
            <a:r>
              <a:rPr lang="en-US" sz="3600" dirty="0">
                <a:effectLst>
                  <a:outerShdw blurRad="38100" dist="38100" dir="2700000" algn="tl">
                    <a:srgbClr val="000000"/>
                  </a:outerShdw>
                </a:effectLst>
              </a:rPr>
              <a:t>I plan to look at the </a:t>
            </a:r>
            <a:r>
              <a:rPr lang="en-US" sz="3600" b="1" i="1" dirty="0">
                <a:effectLst>
                  <a:outerShdw blurRad="38100" dist="38100" dir="2700000" algn="tl">
                    <a:srgbClr val="000000"/>
                  </a:outerShdw>
                </a:effectLst>
              </a:rPr>
              <a:t>New Testament citations </a:t>
            </a:r>
            <a:r>
              <a:rPr lang="en-US" sz="3600" dirty="0">
                <a:effectLst>
                  <a:outerShdw blurRad="38100" dist="38100" dir="2700000" algn="tl">
                    <a:srgbClr val="000000"/>
                  </a:outerShdw>
                </a:effectLst>
              </a:rPr>
              <a:t>of </a:t>
            </a:r>
            <a:r>
              <a:rPr lang="en-US" sz="3600" dirty="0">
                <a:solidFill>
                  <a:srgbClr val="FFFF99"/>
                </a:solidFill>
                <a:effectLst>
                  <a:outerShdw blurRad="38100" dist="38100" dir="2700000" algn="tl">
                    <a:srgbClr val="000000"/>
                  </a:outerShdw>
                </a:effectLst>
              </a:rPr>
              <a:t>Isaiah 52:1-12</a:t>
            </a:r>
            <a:endParaRPr lang="en-US" sz="3600" dirty="0">
              <a:effectLst>
                <a:outerShdw blurRad="38100" dist="38100" dir="2700000" algn="tl">
                  <a:srgbClr val="000000"/>
                </a:outerShdw>
              </a:effectLst>
            </a:endParaRPr>
          </a:p>
          <a:p>
            <a:pPr marL="0" indent="0">
              <a:buNone/>
            </a:pPr>
            <a:r>
              <a:rPr lang="en-US" sz="3600" dirty="0">
                <a:effectLst>
                  <a:outerShdw blurRad="38100" dist="38100" dir="2700000" algn="tl">
                    <a:srgbClr val="000000"/>
                  </a:outerShdw>
                </a:effectLst>
              </a:rPr>
              <a:t>Specifically we will be looking at these ideas:</a:t>
            </a:r>
          </a:p>
          <a:p>
            <a:pPr lvl="1"/>
            <a:r>
              <a:rPr lang="en-US" sz="3200" dirty="0">
                <a:effectLst>
                  <a:outerShdw blurRad="38100" dist="38100" dir="2700000" algn="tl">
                    <a:srgbClr val="000000"/>
                  </a:outerShdw>
                </a:effectLst>
              </a:rPr>
              <a:t>God is blasphemed among the Gentiles because of you </a:t>
            </a:r>
            <a:r>
              <a:rPr kumimoji="0" lang="en-US" sz="3200" i="0"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rPr>
              <a:t>(</a:t>
            </a:r>
            <a:r>
              <a:rPr lang="en-US" sz="3200" dirty="0">
                <a:solidFill>
                  <a:srgbClr val="FFFF99"/>
                </a:solidFill>
                <a:effectLst>
                  <a:outerShdw blurRad="38100" dist="38100" dir="2700000" algn="tl">
                    <a:srgbClr val="000000"/>
                  </a:outerShdw>
                </a:effectLst>
              </a:rPr>
              <a:t>Isaiah 52:5</a:t>
            </a:r>
            <a:r>
              <a:rPr kumimoji="0" lang="en-US" sz="3200" i="0" u="none" strike="noStrike" kern="1200" cap="none" spc="0" normalizeH="0" baseline="0" noProof="0" dirty="0">
                <a:ln>
                  <a:noFill/>
                </a:ln>
                <a:solidFill>
                  <a:srgbClr val="FFFF99"/>
                </a:solidFill>
                <a:effectLst>
                  <a:outerShdw blurRad="38100" dist="38100" dir="2700000" algn="tl">
                    <a:srgbClr val="000000"/>
                  </a:outerShdw>
                </a:effectLst>
                <a:uLnTx/>
                <a:uFillTx/>
                <a:latin typeface="Calibri" panose="020F0502020204030204"/>
              </a:rPr>
              <a:t> </a:t>
            </a:r>
            <a:r>
              <a:rPr kumimoji="0" lang="en-US" sz="3200" i="0"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rPr>
              <a:t>cited in </a:t>
            </a:r>
            <a:r>
              <a:rPr lang="en-US" sz="3200" dirty="0">
                <a:solidFill>
                  <a:srgbClr val="FFFF99"/>
                </a:solidFill>
                <a:effectLst>
                  <a:outerShdw blurRad="38100" dist="38100" dir="2700000" algn="tl">
                    <a:srgbClr val="000000"/>
                  </a:outerShdw>
                </a:effectLst>
              </a:rPr>
              <a:t>Roman 2:23</a:t>
            </a:r>
            <a:r>
              <a:rPr kumimoji="0" lang="en-US" sz="3200" i="0"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rPr>
              <a:t>)</a:t>
            </a:r>
          </a:p>
          <a:p>
            <a:pPr lvl="1"/>
            <a:r>
              <a:rPr lang="en-US" sz="3200" dirty="0">
                <a:effectLst>
                  <a:outerShdw blurRad="38100" dist="38100" dir="2700000" algn="tl">
                    <a:srgbClr val="000000"/>
                  </a:outerShdw>
                </a:effectLst>
              </a:rPr>
              <a:t>How beautiful are the feet of those who preach the good news</a:t>
            </a:r>
            <a:r>
              <a:rPr kumimoji="0" lang="en-US" sz="3200" i="0"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rPr>
              <a:t> (</a:t>
            </a:r>
            <a:r>
              <a:rPr kumimoji="0" lang="en-US" sz="3200" i="0" u="none" strike="noStrike" kern="1200" cap="none" spc="0" normalizeH="0" baseline="0" noProof="0" dirty="0">
                <a:ln>
                  <a:noFill/>
                </a:ln>
                <a:solidFill>
                  <a:srgbClr val="FFFF99"/>
                </a:solidFill>
                <a:effectLst>
                  <a:outerShdw blurRad="38100" dist="38100" dir="2700000" algn="tl">
                    <a:srgbClr val="000000"/>
                  </a:outerShdw>
                </a:effectLst>
                <a:uLnTx/>
                <a:uFillTx/>
                <a:latin typeface="Calibri" panose="020F0502020204030204"/>
              </a:rPr>
              <a:t>Isaiah </a:t>
            </a:r>
            <a:r>
              <a:rPr lang="en-US" sz="3200" dirty="0">
                <a:solidFill>
                  <a:srgbClr val="FFFF99"/>
                </a:solidFill>
                <a:effectLst>
                  <a:outerShdw blurRad="38100" dist="38100" dir="2700000" algn="tl">
                    <a:srgbClr val="000000"/>
                  </a:outerShdw>
                </a:effectLst>
              </a:rPr>
              <a:t>52:7</a:t>
            </a:r>
            <a:r>
              <a:rPr kumimoji="0" lang="en-US" sz="3200" i="0" u="none" strike="noStrike" kern="1200" cap="none" spc="0" normalizeH="0" baseline="0" noProof="0" dirty="0">
                <a:ln>
                  <a:noFill/>
                </a:ln>
                <a:solidFill>
                  <a:srgbClr val="FFFF99"/>
                </a:solidFill>
                <a:effectLst>
                  <a:outerShdw blurRad="38100" dist="38100" dir="2700000" algn="tl">
                    <a:srgbClr val="000000"/>
                  </a:outerShdw>
                </a:effectLst>
                <a:uLnTx/>
                <a:uFillTx/>
                <a:latin typeface="Calibri" panose="020F0502020204030204"/>
              </a:rPr>
              <a:t> </a:t>
            </a:r>
            <a:r>
              <a:rPr kumimoji="0" lang="en-US" sz="3200" i="0"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rPr>
              <a:t>cited in </a:t>
            </a:r>
            <a:r>
              <a:rPr lang="en-US" sz="3200" dirty="0">
                <a:solidFill>
                  <a:srgbClr val="FFFF99"/>
                </a:solidFill>
                <a:effectLst>
                  <a:outerShdw blurRad="38100" dist="38100" dir="2700000" algn="tl">
                    <a:srgbClr val="000000"/>
                  </a:outerShdw>
                </a:effectLst>
              </a:rPr>
              <a:t>Romans 10:15</a:t>
            </a:r>
            <a:r>
              <a:rPr kumimoji="0" lang="en-US" sz="3200" i="0"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rPr>
              <a:t>)</a:t>
            </a:r>
          </a:p>
          <a:p>
            <a:pPr lvl="1"/>
            <a:r>
              <a:rPr lang="en-US" sz="3200" dirty="0">
                <a:effectLst>
                  <a:outerShdw blurRad="38100" dist="38100" dir="2700000" algn="tl">
                    <a:srgbClr val="000000"/>
                  </a:outerShdw>
                </a:effectLst>
              </a:rPr>
              <a:t>Go out from their midst… Touch no unclean thing (</a:t>
            </a:r>
            <a:r>
              <a:rPr lang="en-US" sz="3200" dirty="0">
                <a:solidFill>
                  <a:srgbClr val="FFFF99"/>
                </a:solidFill>
                <a:effectLst>
                  <a:outerShdw blurRad="38100" dist="38100" dir="2700000" algn="tl">
                    <a:srgbClr val="000000"/>
                  </a:outerShdw>
                </a:effectLst>
              </a:rPr>
              <a:t>Isaiah 52:11 </a:t>
            </a:r>
            <a:r>
              <a:rPr lang="en-US" sz="3200" dirty="0">
                <a:solidFill>
                  <a:prstClr val="white"/>
                </a:solidFill>
                <a:effectLst>
                  <a:outerShdw blurRad="38100" dist="38100" dir="2700000" algn="tl">
                    <a:srgbClr val="000000"/>
                  </a:outerShdw>
                </a:effectLst>
              </a:rPr>
              <a:t>cited in </a:t>
            </a:r>
            <a:r>
              <a:rPr lang="en-US" sz="3200" dirty="0">
                <a:solidFill>
                  <a:srgbClr val="FFFF99"/>
                </a:solidFill>
                <a:effectLst>
                  <a:outerShdw blurRad="38100" dist="38100" dir="2700000" algn="tl">
                    <a:srgbClr val="000000"/>
                  </a:outerShdw>
                </a:effectLst>
              </a:rPr>
              <a:t>2 Cor 6:17 </a:t>
            </a:r>
            <a:r>
              <a:rPr lang="en-US" sz="3200" dirty="0">
                <a:effectLst>
                  <a:outerShdw blurRad="38100" dist="38100" dir="2700000" algn="tl">
                    <a:srgbClr val="000000"/>
                  </a:outerShdw>
                </a:effectLst>
              </a:rPr>
              <a:t>)</a:t>
            </a:r>
          </a:p>
          <a:p>
            <a:pPr marL="0" indent="0">
              <a:buNone/>
            </a:pPr>
            <a:endParaRPr lang="en-US" sz="3600" dirty="0">
              <a:effectLst>
                <a:outerShdw blurRad="38100" dist="38100" dir="2700000" algn="tl">
                  <a:srgbClr val="000000"/>
                </a:outerShdw>
              </a:effectLst>
            </a:endParaRPr>
          </a:p>
          <a:p>
            <a:pPr marL="0" indent="0">
              <a:buNone/>
            </a:pPr>
            <a:endParaRPr lang="en-US" sz="3600" dirty="0">
              <a:effectLst>
                <a:outerShdw blurRad="38100" dist="38100" dir="2700000" algn="tl">
                  <a:srgbClr val="000000"/>
                </a:outerShdw>
              </a:effectLst>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1986362508"/>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3">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 calcmode="lin" valueType="num">
                                      <p:cBhvr>
                                        <p:cTn id="14"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3">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 calcmode="lin" valueType="num">
                                      <p:cBhvr>
                                        <p:cTn id="21"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3">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3">
                                            <p:txEl>
                                              <p:pRg st="4" end="4"/>
                                            </p:txEl>
                                          </p:spTgt>
                                        </p:tgtEl>
                                        <p:attrNameLst>
                                          <p:attrName>style.visibility</p:attrName>
                                        </p:attrNameLst>
                                      </p:cBhvr>
                                      <p:to>
                                        <p:strVal val="visible"/>
                                      </p:to>
                                    </p:set>
                                    <p:anim calcmode="lin" valueType="num">
                                      <p:cBhvr>
                                        <p:cTn id="28"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3">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l="-17000" r="-17000"/>
          </a:stretch>
        </a:blipFill>
        <a:effectLst/>
      </p:bgPr>
    </p:bg>
    <p:spTree>
      <p:nvGrpSpPr>
        <p:cNvPr id="1" name="">
          <a:extLst>
            <a:ext uri="{FF2B5EF4-FFF2-40B4-BE49-F238E27FC236}">
              <a16:creationId xmlns:a16="http://schemas.microsoft.com/office/drawing/2014/main" id="{9EA74D97-EC56-16B5-15B4-ADB8745DCACA}"/>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C0A4C132-0D41-5292-2158-07FEBFB62A21}"/>
              </a:ext>
            </a:extLst>
          </p:cNvPr>
          <p:cNvSpPr/>
          <p:nvPr/>
        </p:nvSpPr>
        <p:spPr>
          <a:xfrm>
            <a:off x="152400" y="6519446"/>
            <a:ext cx="8915400" cy="338554"/>
          </a:xfrm>
          <a:prstGeom prst="rect">
            <a:avLst/>
          </a:prstGeom>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a:ln>
                  <a:noFill/>
                </a:ln>
                <a:solidFill>
                  <a:prstClr val="black"/>
                </a:solidFill>
                <a:effectLst/>
                <a:uLnTx/>
                <a:uFillTx/>
                <a:latin typeface="Calibri"/>
                <a:ea typeface="+mn-ea"/>
                <a:cs typeface="+mn-cs"/>
                <a:hlinkClick r:id="rId4"/>
              </a:rPr>
              <a:t>https://www.weareteachers.com/moving-beyond-classroom-discussions/</a:t>
            </a:r>
            <a:r>
              <a:rPr kumimoji="0" lang="en-US" sz="1600" b="0" i="0" u="none" strike="noStrike" kern="1200" cap="none" spc="0" normalizeH="0" baseline="0" noProof="0">
                <a:ln>
                  <a:noFill/>
                </a:ln>
                <a:solidFill>
                  <a:prstClr val="black"/>
                </a:solidFill>
                <a:effectLst/>
                <a:uLnTx/>
                <a:uFillTx/>
                <a:latin typeface="Calibri"/>
                <a:ea typeface="+mn-ea"/>
                <a:cs typeface="+mn-cs"/>
              </a:rPr>
              <a:t> </a:t>
            </a:r>
          </a:p>
        </p:txBody>
      </p:sp>
      <p:sp>
        <p:nvSpPr>
          <p:cNvPr id="7" name="Title 2">
            <a:extLst>
              <a:ext uri="{FF2B5EF4-FFF2-40B4-BE49-F238E27FC236}">
                <a16:creationId xmlns:a16="http://schemas.microsoft.com/office/drawing/2014/main" id="{828250F5-4A13-465A-E855-C42C903BD45A}"/>
              </a:ext>
            </a:extLst>
          </p:cNvPr>
          <p:cNvSpPr>
            <a:spLocks noGrp="1"/>
          </p:cNvSpPr>
          <p:nvPr>
            <p:ph type="title"/>
          </p:nvPr>
        </p:nvSpPr>
        <p:spPr>
          <a:xfrm>
            <a:off x="0" y="25879"/>
            <a:ext cx="9144000" cy="1269521"/>
          </a:xfrm>
          <a:effectLst/>
        </p:spPr>
        <p:txBody>
          <a:bodyPr>
            <a:noAutofit/>
          </a:bodyPr>
          <a:lstStyle/>
          <a:p>
            <a:r>
              <a:rPr lang="en-US" sz="6600" b="1">
                <a:solidFill>
                  <a:schemeClr val="bg1"/>
                </a:solidFill>
                <a:effectLst>
                  <a:glow rad="139700">
                    <a:srgbClr val="C00000">
                      <a:alpha val="40000"/>
                    </a:srgbClr>
                  </a:glow>
                  <a:outerShdw blurRad="114300" dist="38100" dir="13500000" algn="br" rotWithShape="0">
                    <a:prstClr val="black"/>
                  </a:outerShdw>
                </a:effectLst>
              </a:rPr>
              <a:t>Class Discussion Time</a:t>
            </a:r>
            <a:endParaRPr lang="en-US" sz="4000" b="1">
              <a:ln w="12700">
                <a:solidFill>
                  <a:schemeClr val="tx2">
                    <a:satMod val="155000"/>
                  </a:schemeClr>
                </a:solidFill>
                <a:prstDash val="solid"/>
              </a:ln>
              <a:solidFill>
                <a:schemeClr val="bg1"/>
              </a:solidFill>
              <a:effectLst>
                <a:glow rad="139700">
                  <a:srgbClr val="C00000">
                    <a:alpha val="40000"/>
                  </a:srgbClr>
                </a:glow>
                <a:outerShdw blurRad="114300" dist="38100" dir="13500000" algn="br" rotWithShape="0">
                  <a:prstClr val="black"/>
                </a:outerShdw>
              </a:effectLst>
            </a:endParaRPr>
          </a:p>
        </p:txBody>
      </p:sp>
    </p:spTree>
    <p:extLst>
      <p:ext uri="{BB962C8B-B14F-4D97-AF65-F5344CB8AC3E}">
        <p14:creationId xmlns:p14="http://schemas.microsoft.com/office/powerpoint/2010/main" val="1360252938"/>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29.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15000"/>
            <a:lum/>
          </a:blip>
          <a:srcRect/>
          <a:stretch>
            <a:fillRect l="-17000" r="-17000"/>
          </a:stretch>
        </a:blipFill>
        <a:effectLst/>
      </p:bgPr>
    </p:bg>
    <p:spTree>
      <p:nvGrpSpPr>
        <p:cNvPr id="1" name="">
          <a:extLst>
            <a:ext uri="{FF2B5EF4-FFF2-40B4-BE49-F238E27FC236}">
              <a16:creationId xmlns:a16="http://schemas.microsoft.com/office/drawing/2014/main" id="{2E353B13-C1C1-5441-0AD6-14225DE8359B}"/>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ABA314F3-80E1-2D4B-4FDE-376D010965E4}"/>
              </a:ext>
            </a:extLst>
          </p:cNvPr>
          <p:cNvSpPr>
            <a:spLocks noGrp="1"/>
          </p:cNvSpPr>
          <p:nvPr>
            <p:ph type="title"/>
          </p:nvPr>
        </p:nvSpPr>
        <p:spPr>
          <a:xfrm>
            <a:off x="0" y="29593"/>
            <a:ext cx="9144000" cy="598322"/>
          </a:xfrm>
        </p:spPr>
        <p:txBody>
          <a:bodyPr>
            <a:normAutofit fontScale="90000"/>
          </a:bodyPr>
          <a:lstStyle/>
          <a:p>
            <a:r>
              <a:rPr lang="en-US" sz="4000" b="1" dirty="0"/>
              <a:t>Class Discussion Time</a:t>
            </a:r>
          </a:p>
        </p:txBody>
      </p:sp>
      <p:sp>
        <p:nvSpPr>
          <p:cNvPr id="4" name="Content Placeholder 3">
            <a:extLst>
              <a:ext uri="{FF2B5EF4-FFF2-40B4-BE49-F238E27FC236}">
                <a16:creationId xmlns:a16="http://schemas.microsoft.com/office/drawing/2014/main" id="{D98D80E4-C6F7-6107-9C4D-AC76E43E04D8}"/>
              </a:ext>
            </a:extLst>
          </p:cNvPr>
          <p:cNvSpPr>
            <a:spLocks noGrp="1"/>
          </p:cNvSpPr>
          <p:nvPr>
            <p:ph idx="1"/>
          </p:nvPr>
        </p:nvSpPr>
        <p:spPr>
          <a:xfrm>
            <a:off x="31630" y="561109"/>
            <a:ext cx="8991600" cy="6267298"/>
          </a:xfrm>
        </p:spPr>
        <p:txBody>
          <a:bodyPr>
            <a:normAutofit fontScale="77500" lnSpcReduction="20000"/>
          </a:bodyPr>
          <a:lstStyle/>
          <a:p>
            <a:r>
              <a:rPr lang="en-US" sz="3600" dirty="0"/>
              <a:t>As we have seen, today’s text uses a historical physical event in the </a:t>
            </a:r>
            <a:r>
              <a:rPr lang="en-US" sz="3600" b="1" i="1" dirty="0"/>
              <a:t>past</a:t>
            </a:r>
            <a:r>
              <a:rPr lang="en-US" sz="3600" dirty="0"/>
              <a:t> (the deliverance of the Israelites from Babylonian captivity) to paint a picture of a </a:t>
            </a:r>
            <a:r>
              <a:rPr lang="en-US" sz="3600" b="1" i="1" dirty="0"/>
              <a:t>present reality </a:t>
            </a:r>
            <a:r>
              <a:rPr lang="en-US" sz="3600" dirty="0"/>
              <a:t>for us as New Testament believers: we have been deliverance (saved!) from the bondage to sin and restored to fellowship with a </a:t>
            </a:r>
            <a:r>
              <a:rPr lang="en-US" sz="3600" b="1" i="1" dirty="0"/>
              <a:t>Holy</a:t>
            </a:r>
            <a:r>
              <a:rPr lang="en-US" sz="3600" dirty="0"/>
              <a:t> God.</a:t>
            </a:r>
          </a:p>
          <a:p>
            <a:r>
              <a:rPr lang="en-US" sz="3600" dirty="0"/>
              <a:t>With this deliverance there is an expectation of the kind of people that we are now to be:</a:t>
            </a:r>
            <a:endParaRPr lang="en-US" sz="3200" dirty="0"/>
          </a:p>
          <a:p>
            <a:pPr lvl="1"/>
            <a:r>
              <a:rPr lang="en-US" sz="3200" dirty="0"/>
              <a:t>We are to “</a:t>
            </a:r>
            <a:r>
              <a:rPr lang="en-US" sz="3200" i="1" dirty="0">
                <a:solidFill>
                  <a:srgbClr val="0000FF"/>
                </a:solidFill>
                <a:latin typeface="Cambria" panose="02040503050406030204" pitchFamily="18" charset="0"/>
                <a:ea typeface="Cambria" panose="02040503050406030204" pitchFamily="18" charset="0"/>
              </a:rPr>
              <a:t>Wake up! Wake up! </a:t>
            </a:r>
            <a:r>
              <a:rPr lang="en-US" sz="3200" b="1" i="1" dirty="0">
                <a:solidFill>
                  <a:srgbClr val="0000FF"/>
                </a:solidFill>
                <a:latin typeface="Cambria" panose="02040503050406030204" pitchFamily="18" charset="0"/>
                <a:ea typeface="Cambria" panose="02040503050406030204" pitchFamily="18" charset="0"/>
              </a:rPr>
              <a:t>Clothe</a:t>
            </a:r>
            <a:r>
              <a:rPr lang="en-US" sz="3200" i="1" dirty="0">
                <a:solidFill>
                  <a:srgbClr val="0000FF"/>
                </a:solidFill>
                <a:latin typeface="Cambria" panose="02040503050406030204" pitchFamily="18" charset="0"/>
                <a:ea typeface="Cambria" panose="02040503050406030204" pitchFamily="18" charset="0"/>
              </a:rPr>
              <a:t> [ourselves] with strength… Put on [our] </a:t>
            </a:r>
            <a:r>
              <a:rPr lang="en-US" sz="3200" b="1" i="1" dirty="0">
                <a:solidFill>
                  <a:srgbClr val="0000FF"/>
                </a:solidFill>
                <a:latin typeface="Cambria" panose="02040503050406030204" pitchFamily="18" charset="0"/>
                <a:ea typeface="Cambria" panose="02040503050406030204" pitchFamily="18" charset="0"/>
              </a:rPr>
              <a:t>beautiful clothes</a:t>
            </a:r>
            <a:r>
              <a:rPr lang="en-US" sz="3200" dirty="0"/>
              <a:t>”</a:t>
            </a:r>
            <a:r>
              <a:rPr lang="en-US" sz="3200" i="1" dirty="0">
                <a:solidFill>
                  <a:srgbClr val="0000FF"/>
                </a:solidFill>
                <a:latin typeface="Cambria" panose="02040503050406030204" pitchFamily="18" charset="0"/>
                <a:ea typeface="Cambria" panose="02040503050406030204" pitchFamily="18" charset="0"/>
              </a:rPr>
              <a:t> </a:t>
            </a:r>
            <a:r>
              <a:rPr lang="en-US" sz="3200" dirty="0"/>
              <a:t>as inhabitants of a  “</a:t>
            </a:r>
            <a:r>
              <a:rPr lang="en-US" sz="3200" b="1" i="1" dirty="0">
                <a:solidFill>
                  <a:srgbClr val="0000FF"/>
                </a:solidFill>
                <a:latin typeface="Cambria" panose="02040503050406030204" pitchFamily="18" charset="0"/>
                <a:ea typeface="Cambria" panose="02040503050406030204" pitchFamily="18" charset="0"/>
              </a:rPr>
              <a:t>holy</a:t>
            </a:r>
            <a:r>
              <a:rPr lang="en-US" sz="3200" i="1" dirty="0">
                <a:solidFill>
                  <a:srgbClr val="0000FF"/>
                </a:solidFill>
                <a:latin typeface="Cambria" panose="02040503050406030204" pitchFamily="18" charset="0"/>
                <a:ea typeface="Cambria" panose="02040503050406030204" pitchFamily="18" charset="0"/>
              </a:rPr>
              <a:t> city</a:t>
            </a:r>
            <a:r>
              <a:rPr lang="en-US" sz="3200" dirty="0"/>
              <a:t>”.</a:t>
            </a:r>
          </a:p>
          <a:p>
            <a:r>
              <a:rPr lang="en-US" sz="3600" dirty="0"/>
              <a:t>This is reminiscent of New Testament teaching like we see in Ephesians 4:</a:t>
            </a:r>
          </a:p>
          <a:p>
            <a:pPr lvl="1"/>
            <a:r>
              <a:rPr lang="en-US" sz="3200" b="1" i="1" dirty="0">
                <a:solidFill>
                  <a:srgbClr val="0000FF"/>
                </a:solidFill>
                <a:latin typeface="Cambria" panose="02040503050406030204" pitchFamily="18" charset="0"/>
                <a:ea typeface="Cambria" panose="02040503050406030204" pitchFamily="18" charset="0"/>
              </a:rPr>
              <a:t>Put off your old self</a:t>
            </a:r>
            <a:r>
              <a:rPr lang="en-US" sz="3200" i="1" dirty="0">
                <a:solidFill>
                  <a:srgbClr val="0000FF"/>
                </a:solidFill>
                <a:latin typeface="Cambria" panose="02040503050406030204" pitchFamily="18" charset="0"/>
                <a:ea typeface="Cambria" panose="02040503050406030204" pitchFamily="18" charset="0"/>
              </a:rPr>
              <a:t>, which belongs to your former manner of life and is corrupt through deceitful desires, and to be renewed in the spirit of your minds, and to </a:t>
            </a:r>
            <a:r>
              <a:rPr lang="en-US" sz="3200" b="1" i="1" dirty="0">
                <a:solidFill>
                  <a:srgbClr val="0000FF"/>
                </a:solidFill>
                <a:latin typeface="Cambria" panose="02040503050406030204" pitchFamily="18" charset="0"/>
                <a:ea typeface="Cambria" panose="02040503050406030204" pitchFamily="18" charset="0"/>
              </a:rPr>
              <a:t>put on the new self</a:t>
            </a:r>
            <a:r>
              <a:rPr lang="en-US" sz="3200" i="1" dirty="0">
                <a:solidFill>
                  <a:srgbClr val="0000FF"/>
                </a:solidFill>
                <a:latin typeface="Cambria" panose="02040503050406030204" pitchFamily="18" charset="0"/>
                <a:ea typeface="Cambria" panose="02040503050406030204" pitchFamily="18" charset="0"/>
              </a:rPr>
              <a:t>, created after the likeness of God in true righteousness and </a:t>
            </a:r>
            <a:r>
              <a:rPr lang="en-US" sz="3200" b="1" i="1" dirty="0">
                <a:solidFill>
                  <a:srgbClr val="0000FF"/>
                </a:solidFill>
                <a:latin typeface="Cambria" panose="02040503050406030204" pitchFamily="18" charset="0"/>
                <a:ea typeface="Cambria" panose="02040503050406030204" pitchFamily="18" charset="0"/>
              </a:rPr>
              <a:t>holiness</a:t>
            </a:r>
            <a:r>
              <a:rPr lang="en-US" sz="3200" i="1" dirty="0">
                <a:solidFill>
                  <a:srgbClr val="0000FF"/>
                </a:solidFill>
                <a:latin typeface="Cambria" panose="02040503050406030204" pitchFamily="18" charset="0"/>
                <a:ea typeface="Cambria" panose="02040503050406030204" pitchFamily="18" charset="0"/>
              </a:rPr>
              <a:t>. </a:t>
            </a:r>
            <a:r>
              <a:rPr lang="en-US" sz="3200" dirty="0"/>
              <a:t>(Eph 4:22-24 ESV)</a:t>
            </a:r>
          </a:p>
          <a:p>
            <a:pPr lvl="2"/>
            <a:endParaRPr lang="en-US" sz="2800" dirty="0"/>
          </a:p>
        </p:txBody>
      </p:sp>
    </p:spTree>
    <p:extLst>
      <p:ext uri="{BB962C8B-B14F-4D97-AF65-F5344CB8AC3E}">
        <p14:creationId xmlns:p14="http://schemas.microsoft.com/office/powerpoint/2010/main" val="2136243319"/>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anim calcmode="lin" valueType="num">
                                      <p:cBhvr>
                                        <p:cTn id="7" dur="500" fill="hold"/>
                                        <p:tgtEl>
                                          <p:spTgt spid="4">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4">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4">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4">
                                            <p:txEl>
                                              <p:pRg st="2" end="2"/>
                                            </p:txEl>
                                          </p:spTgt>
                                        </p:tgtEl>
                                        <p:attrNameLst>
                                          <p:attrName>style.visibility</p:attrName>
                                        </p:attrNameLst>
                                      </p:cBhvr>
                                      <p:to>
                                        <p:strVal val="visible"/>
                                      </p:to>
                                    </p:set>
                                    <p:anim calcmode="lin" valueType="num">
                                      <p:cBhvr>
                                        <p:cTn id="14" dur="500" fill="hold"/>
                                        <p:tgtEl>
                                          <p:spTgt spid="4">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4">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4">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4">
                                            <p:txEl>
                                              <p:pRg st="3" end="3"/>
                                            </p:txEl>
                                          </p:spTgt>
                                        </p:tgtEl>
                                        <p:attrNameLst>
                                          <p:attrName>style.visibility</p:attrName>
                                        </p:attrNameLst>
                                      </p:cBhvr>
                                      <p:to>
                                        <p:strVal val="visible"/>
                                      </p:to>
                                    </p:set>
                                    <p:anim calcmode="lin" valueType="num">
                                      <p:cBhvr>
                                        <p:cTn id="21" dur="500" fill="hold"/>
                                        <p:tgtEl>
                                          <p:spTgt spid="4">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4">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4">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4">
                                            <p:txEl>
                                              <p:pRg st="4" end="4"/>
                                            </p:txEl>
                                          </p:spTgt>
                                        </p:tgtEl>
                                        <p:attrNameLst>
                                          <p:attrName>style.visibility</p:attrName>
                                        </p:attrNameLst>
                                      </p:cBhvr>
                                      <p:to>
                                        <p:strVal val="visible"/>
                                      </p:to>
                                    </p:set>
                                    <p:anim calcmode="lin" valueType="num">
                                      <p:cBhvr>
                                        <p:cTn id="28" dur="500" fill="hold"/>
                                        <p:tgtEl>
                                          <p:spTgt spid="4">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4">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4">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59C293C-CDC6-403B-D909-D911600D1A7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9BCE234-9813-7B7D-089A-8EC9ECDC7625}"/>
              </a:ext>
            </a:extLst>
          </p:cNvPr>
          <p:cNvSpPr>
            <a:spLocks noGrp="1"/>
          </p:cNvSpPr>
          <p:nvPr>
            <p:ph type="title"/>
          </p:nvPr>
        </p:nvSpPr>
        <p:spPr>
          <a:xfrm>
            <a:off x="0" y="3"/>
            <a:ext cx="9144000" cy="818802"/>
          </a:xfrm>
        </p:spPr>
        <p:txBody>
          <a:bodyPr>
            <a:noAutofit/>
          </a:bodyPr>
          <a:lstStyle/>
          <a:p>
            <a:r>
              <a:rPr lang="en-US" sz="3600" b="1" dirty="0">
                <a:effectLst>
                  <a:outerShdw blurRad="38100" dist="38100" dir="2700000" algn="tl">
                    <a:srgbClr val="000000"/>
                  </a:outerShdw>
                </a:effectLst>
              </a:rPr>
              <a:t>The LORD’s Coming Salvation (</a:t>
            </a:r>
            <a:r>
              <a:rPr lang="en-US" sz="3600" dirty="0">
                <a:solidFill>
                  <a:srgbClr val="FFFF99"/>
                </a:solidFill>
                <a:effectLst>
                  <a:outerShdw blurRad="38100" dist="38100" dir="2700000" algn="tl">
                    <a:srgbClr val="000000"/>
                  </a:outerShdw>
                </a:effectLst>
              </a:rPr>
              <a:t>52:1-12</a:t>
            </a:r>
            <a:r>
              <a:rPr lang="en-US" sz="3600" b="1" dirty="0">
                <a:effectLst>
                  <a:outerShdw blurRad="38100" dist="38100" dir="2700000" algn="tl">
                    <a:srgbClr val="000000"/>
                  </a:outerShdw>
                </a:effectLst>
              </a:rPr>
              <a:t>)</a:t>
            </a:r>
            <a:endParaRPr lang="en-US" sz="3600" dirty="0">
              <a:effectLst>
                <a:outerShdw blurRad="38100" dist="38100" dir="2700000" algn="tl">
                  <a:srgbClr val="000000"/>
                </a:outerShdw>
              </a:effectLst>
            </a:endParaRPr>
          </a:p>
        </p:txBody>
      </p:sp>
      <p:sp>
        <p:nvSpPr>
          <p:cNvPr id="3" name="Content Placeholder 2">
            <a:extLst>
              <a:ext uri="{FF2B5EF4-FFF2-40B4-BE49-F238E27FC236}">
                <a16:creationId xmlns:a16="http://schemas.microsoft.com/office/drawing/2014/main" id="{6C9B565D-3D67-3A03-650E-BD4A53BA8A6F}"/>
              </a:ext>
            </a:extLst>
          </p:cNvPr>
          <p:cNvSpPr>
            <a:spLocks noGrp="1"/>
          </p:cNvSpPr>
          <p:nvPr>
            <p:ph idx="1"/>
          </p:nvPr>
        </p:nvSpPr>
        <p:spPr>
          <a:xfrm>
            <a:off x="120535" y="748145"/>
            <a:ext cx="8965276" cy="5818910"/>
          </a:xfrm>
        </p:spPr>
        <p:txBody>
          <a:bodyPr>
            <a:normAutofit fontScale="85000" lnSpcReduction="20000"/>
          </a:bodyPr>
          <a:lstStyle/>
          <a:p>
            <a:r>
              <a:rPr lang="en-US" sz="4000" dirty="0">
                <a:effectLst>
                  <a:outerShdw blurRad="38100" dist="38100" dir="2700000" algn="tl">
                    <a:srgbClr val="000000"/>
                  </a:outerShdw>
                </a:effectLst>
              </a:rPr>
              <a:t>Babylon is never explicitly mentioned in our text because there are actually </a:t>
            </a:r>
            <a:r>
              <a:rPr lang="en-US" sz="4000" b="1" i="1" dirty="0">
                <a:effectLst>
                  <a:outerShdw blurRad="38100" dist="38100" dir="2700000" algn="tl">
                    <a:srgbClr val="000000"/>
                  </a:outerShdw>
                </a:effectLst>
              </a:rPr>
              <a:t>two</a:t>
            </a:r>
            <a:r>
              <a:rPr lang="en-US" sz="4000" dirty="0">
                <a:effectLst>
                  <a:outerShdw blurRad="38100" dist="38100" dir="2700000" algn="tl">
                    <a:srgbClr val="000000"/>
                  </a:outerShdw>
                </a:effectLst>
              </a:rPr>
              <a:t> aspects of the LORD’s salvation of his people being described here.</a:t>
            </a:r>
          </a:p>
          <a:p>
            <a:r>
              <a:rPr lang="en-US" sz="4000" dirty="0">
                <a:effectLst>
                  <a:outerShdw blurRad="38100" dist="38100" dir="2700000" algn="tl">
                    <a:srgbClr val="000000"/>
                  </a:outerShdw>
                </a:effectLst>
              </a:rPr>
              <a:t>The physical return of God’s people to the land of promise gives us a tangible picture of a far more difficult achievement that is to take place – the reversing of the people’s </a:t>
            </a:r>
            <a:r>
              <a:rPr lang="en-US" sz="4000" b="1" i="1" dirty="0">
                <a:effectLst>
                  <a:outerShdw blurRad="38100" dist="38100" dir="2700000" algn="tl">
                    <a:srgbClr val="000000"/>
                  </a:outerShdw>
                </a:effectLst>
              </a:rPr>
              <a:t>alienation</a:t>
            </a:r>
            <a:r>
              <a:rPr lang="en-US" sz="4000" dirty="0">
                <a:effectLst>
                  <a:outerShdw blurRad="38100" dist="38100" dir="2700000" algn="tl">
                    <a:srgbClr val="000000"/>
                  </a:outerShdw>
                </a:effectLst>
              </a:rPr>
              <a:t> from the LORD and the renewing their fellowship with him. </a:t>
            </a:r>
          </a:p>
          <a:p>
            <a:r>
              <a:rPr lang="en-US" sz="4000" dirty="0">
                <a:effectLst>
                  <a:outerShdw blurRad="38100" dist="38100" dir="2700000" algn="tl">
                    <a:srgbClr val="000000"/>
                  </a:outerShdw>
                </a:effectLst>
              </a:rPr>
              <a:t>Today’s text serves as a setup for the next section of Isaiah (</a:t>
            </a:r>
            <a:r>
              <a:rPr lang="en-US" sz="4000" dirty="0">
                <a:solidFill>
                  <a:srgbClr val="FFFF99"/>
                </a:solidFill>
                <a:effectLst>
                  <a:outerShdw blurRad="38100" dist="38100" dir="2700000" algn="tl">
                    <a:srgbClr val="000000"/>
                  </a:outerShdw>
                </a:effectLst>
              </a:rPr>
              <a:t>52:13–53:12</a:t>
            </a:r>
            <a:r>
              <a:rPr lang="en-US" sz="4000" dirty="0">
                <a:effectLst>
                  <a:outerShdw blurRad="38100" dist="38100" dir="2700000" algn="tl">
                    <a:srgbClr val="000000"/>
                  </a:outerShdw>
                </a:effectLst>
              </a:rPr>
              <a:t>) where we will see a vivid description of the suffering that the Servant must undergo in order to provide for this liberation and restoration of his people.</a:t>
            </a:r>
          </a:p>
        </p:txBody>
      </p:sp>
      <p:sp>
        <p:nvSpPr>
          <p:cNvPr id="4" name="TextBox 3">
            <a:extLst>
              <a:ext uri="{FF2B5EF4-FFF2-40B4-BE49-F238E27FC236}">
                <a16:creationId xmlns:a16="http://schemas.microsoft.com/office/drawing/2014/main" id="{AA725C47-CB4B-58A9-09E6-FE624C18B736}"/>
              </a:ext>
            </a:extLst>
          </p:cNvPr>
          <p:cNvSpPr txBox="1"/>
          <p:nvPr/>
        </p:nvSpPr>
        <p:spPr>
          <a:xfrm>
            <a:off x="0" y="6488665"/>
            <a:ext cx="9144000" cy="369332"/>
          </a:xfrm>
          <a:prstGeom prst="rect">
            <a:avLst/>
          </a:prstGeom>
          <a:noFill/>
        </p:spPr>
        <p:txBody>
          <a:bodyPr wrap="square" rtlCol="0">
            <a:spAutoFit/>
          </a:bodyPr>
          <a:lstStyle/>
          <a:p>
            <a:r>
              <a:rPr lang="en-US" sz="1800" dirty="0">
                <a:solidFill>
                  <a:prstClr val="white"/>
                </a:solidFill>
                <a:effectLst>
                  <a:outerShdw blurRad="38100" dist="38100" dir="2700000" algn="tl">
                    <a:srgbClr val="000000"/>
                  </a:outerShdw>
                </a:effectLst>
              </a:rPr>
              <a:t>Mackay, John L. – </a:t>
            </a:r>
            <a:r>
              <a:rPr lang="en-US" sz="1800" i="1" dirty="0">
                <a:solidFill>
                  <a:prstClr val="white"/>
                </a:solidFill>
                <a:effectLst>
                  <a:outerShdw blurRad="38100" dist="38100" dir="2700000" algn="tl">
                    <a:srgbClr val="000000"/>
                  </a:outerShdw>
                </a:effectLst>
              </a:rPr>
              <a:t>A Study Commentary on Isaiah Volume 2: Chapters 40-66 </a:t>
            </a:r>
            <a:r>
              <a:rPr lang="en-US" sz="1800" dirty="0">
                <a:solidFill>
                  <a:prstClr val="white"/>
                </a:solidFill>
                <a:effectLst>
                  <a:outerShdw blurRad="38100" dist="38100" dir="2700000" algn="tl">
                    <a:srgbClr val="000000"/>
                  </a:outerShdw>
                </a:effectLst>
              </a:rPr>
              <a:t>– </a:t>
            </a:r>
            <a:r>
              <a:rPr lang="en-US" sz="1800" dirty="0">
                <a:solidFill>
                  <a:schemeClr val="bg1"/>
                </a:solidFill>
                <a:effectLst>
                  <a:outerShdw blurRad="38100" dist="38100" dir="2700000" algn="tl">
                    <a:srgbClr val="000000"/>
                  </a:outerShdw>
                </a:effectLst>
              </a:rPr>
              <a:t>p. 315.</a:t>
            </a:r>
          </a:p>
        </p:txBody>
      </p:sp>
    </p:spTree>
    <p:extLst>
      <p:ext uri="{BB962C8B-B14F-4D97-AF65-F5344CB8AC3E}">
        <p14:creationId xmlns:p14="http://schemas.microsoft.com/office/powerpoint/2010/main" val="1854014911"/>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3">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 calcmode="lin" valueType="num">
                                      <p:cBhvr>
                                        <p:cTn id="14"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15000"/>
            <a:lum/>
          </a:blip>
          <a:srcRect/>
          <a:stretch>
            <a:fillRect l="-17000" r="-17000"/>
          </a:stretch>
        </a:blipFill>
        <a:effectLst/>
      </p:bgPr>
    </p:bg>
    <p:spTree>
      <p:nvGrpSpPr>
        <p:cNvPr id="1" name="">
          <a:extLst>
            <a:ext uri="{FF2B5EF4-FFF2-40B4-BE49-F238E27FC236}">
              <a16:creationId xmlns:a16="http://schemas.microsoft.com/office/drawing/2014/main" id="{5E46FAD2-F8D2-6521-F61F-1AF60B62D239}"/>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E1D4EEEC-1A6F-D53D-2614-B01E2A5DC60E}"/>
              </a:ext>
            </a:extLst>
          </p:cNvPr>
          <p:cNvSpPr>
            <a:spLocks noGrp="1"/>
          </p:cNvSpPr>
          <p:nvPr>
            <p:ph type="title"/>
          </p:nvPr>
        </p:nvSpPr>
        <p:spPr>
          <a:xfrm>
            <a:off x="0" y="29593"/>
            <a:ext cx="9144000" cy="598322"/>
          </a:xfrm>
        </p:spPr>
        <p:txBody>
          <a:bodyPr>
            <a:normAutofit fontScale="90000"/>
          </a:bodyPr>
          <a:lstStyle/>
          <a:p>
            <a:r>
              <a:rPr lang="en-US" sz="4000" b="1" dirty="0"/>
              <a:t>Class Discussion Time</a:t>
            </a:r>
          </a:p>
        </p:txBody>
      </p:sp>
      <p:sp>
        <p:nvSpPr>
          <p:cNvPr id="4" name="Content Placeholder 3">
            <a:extLst>
              <a:ext uri="{FF2B5EF4-FFF2-40B4-BE49-F238E27FC236}">
                <a16:creationId xmlns:a16="http://schemas.microsoft.com/office/drawing/2014/main" id="{67F8CEC3-9DAC-416F-F55C-3623A69B0797}"/>
              </a:ext>
            </a:extLst>
          </p:cNvPr>
          <p:cNvSpPr>
            <a:spLocks noGrp="1"/>
          </p:cNvSpPr>
          <p:nvPr>
            <p:ph idx="1"/>
          </p:nvPr>
        </p:nvSpPr>
        <p:spPr>
          <a:xfrm>
            <a:off x="31630" y="561109"/>
            <a:ext cx="8991600" cy="6267298"/>
          </a:xfrm>
        </p:spPr>
        <p:txBody>
          <a:bodyPr>
            <a:normAutofit fontScale="92500" lnSpcReduction="10000"/>
          </a:bodyPr>
          <a:lstStyle/>
          <a:p>
            <a:r>
              <a:rPr lang="en-US" sz="3600" dirty="0"/>
              <a:t>Furthermore there is a call for the people of God to </a:t>
            </a:r>
            <a:r>
              <a:rPr lang="en-US" sz="3600" b="1" i="1" dirty="0"/>
              <a:t>do away with all the polluting influences </a:t>
            </a:r>
            <a:r>
              <a:rPr lang="en-US" sz="3600" dirty="0"/>
              <a:t>of their former existence.</a:t>
            </a:r>
          </a:p>
          <a:p>
            <a:r>
              <a:rPr lang="en-US" sz="3600" dirty="0"/>
              <a:t>The LORD’s restored people are to stand apart from every pagan influence and ready themselves to engage in his service with the </a:t>
            </a:r>
            <a:r>
              <a:rPr lang="en-US" sz="3600" b="1" i="1" dirty="0"/>
              <a:t>purity</a:t>
            </a:r>
            <a:r>
              <a:rPr lang="en-US" sz="3600" dirty="0"/>
              <a:t> that he requires of them.</a:t>
            </a:r>
          </a:p>
          <a:p>
            <a:r>
              <a:rPr lang="en-US" sz="3600" dirty="0"/>
              <a:t>Do you think this that salvation is viewed this way in most churches today? </a:t>
            </a:r>
          </a:p>
          <a:p>
            <a:r>
              <a:rPr lang="en-US" sz="3600" dirty="0"/>
              <a:t>Or do you think there is more of an emphasis on getting saved so that you can “get your ticket punched and be saved from going to hell?</a:t>
            </a:r>
          </a:p>
          <a:p>
            <a:endParaRPr lang="en-US" sz="3200" dirty="0"/>
          </a:p>
          <a:p>
            <a:pPr lvl="2"/>
            <a:endParaRPr lang="en-US" sz="2800" dirty="0"/>
          </a:p>
        </p:txBody>
      </p:sp>
    </p:spTree>
    <p:extLst>
      <p:ext uri="{BB962C8B-B14F-4D97-AF65-F5344CB8AC3E}">
        <p14:creationId xmlns:p14="http://schemas.microsoft.com/office/powerpoint/2010/main" val="2019198211"/>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anim calcmode="lin" valueType="num">
                                      <p:cBhvr>
                                        <p:cTn id="7" dur="500" fill="hold"/>
                                        <p:tgtEl>
                                          <p:spTgt spid="4">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4">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4">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4">
                                            <p:txEl>
                                              <p:pRg st="2" end="2"/>
                                            </p:txEl>
                                          </p:spTgt>
                                        </p:tgtEl>
                                        <p:attrNameLst>
                                          <p:attrName>style.visibility</p:attrName>
                                        </p:attrNameLst>
                                      </p:cBhvr>
                                      <p:to>
                                        <p:strVal val="visible"/>
                                      </p:to>
                                    </p:set>
                                    <p:anim calcmode="lin" valueType="num">
                                      <p:cBhvr>
                                        <p:cTn id="14" dur="500" fill="hold"/>
                                        <p:tgtEl>
                                          <p:spTgt spid="4">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4">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4">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4">
                                            <p:txEl>
                                              <p:pRg st="3" end="3"/>
                                            </p:txEl>
                                          </p:spTgt>
                                        </p:tgtEl>
                                        <p:attrNameLst>
                                          <p:attrName>style.visibility</p:attrName>
                                        </p:attrNameLst>
                                      </p:cBhvr>
                                      <p:to>
                                        <p:strVal val="visible"/>
                                      </p:to>
                                    </p:set>
                                    <p:anim calcmode="lin" valueType="num">
                                      <p:cBhvr>
                                        <p:cTn id="21" dur="500" fill="hold"/>
                                        <p:tgtEl>
                                          <p:spTgt spid="4">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4">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4">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5638CC8-40A2-EB1A-DD97-8CE20B2496D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7A77978-092A-0A4B-C8C9-4EF3A9493CB8}"/>
              </a:ext>
            </a:extLst>
          </p:cNvPr>
          <p:cNvSpPr>
            <a:spLocks noGrp="1"/>
          </p:cNvSpPr>
          <p:nvPr>
            <p:ph type="title"/>
          </p:nvPr>
        </p:nvSpPr>
        <p:spPr>
          <a:xfrm>
            <a:off x="0" y="3"/>
            <a:ext cx="9144000" cy="818802"/>
          </a:xfrm>
        </p:spPr>
        <p:txBody>
          <a:bodyPr>
            <a:noAutofit/>
          </a:bodyPr>
          <a:lstStyle/>
          <a:p>
            <a:r>
              <a:rPr lang="en-US" sz="3600" b="1" dirty="0">
                <a:effectLst>
                  <a:outerShdw blurRad="38100" dist="38100" dir="2700000" algn="tl">
                    <a:srgbClr val="000000"/>
                  </a:outerShdw>
                </a:effectLst>
              </a:rPr>
              <a:t>The LORD’s Coming Salvation (</a:t>
            </a:r>
            <a:r>
              <a:rPr lang="en-US" sz="3600" dirty="0">
                <a:solidFill>
                  <a:srgbClr val="FFFF99"/>
                </a:solidFill>
                <a:effectLst>
                  <a:outerShdw blurRad="38100" dist="38100" dir="2700000" algn="tl">
                    <a:srgbClr val="000000"/>
                  </a:outerShdw>
                </a:effectLst>
              </a:rPr>
              <a:t>52:1-12</a:t>
            </a:r>
            <a:r>
              <a:rPr lang="en-US" sz="3600" b="1" dirty="0">
                <a:effectLst>
                  <a:outerShdw blurRad="38100" dist="38100" dir="2700000" algn="tl">
                    <a:srgbClr val="000000"/>
                  </a:outerShdw>
                </a:effectLst>
              </a:rPr>
              <a:t>)</a:t>
            </a:r>
            <a:endParaRPr lang="en-US" sz="3600" dirty="0">
              <a:effectLst>
                <a:outerShdw blurRad="38100" dist="38100" dir="2700000" algn="tl">
                  <a:srgbClr val="000000"/>
                </a:outerShdw>
              </a:effectLst>
            </a:endParaRPr>
          </a:p>
        </p:txBody>
      </p:sp>
      <p:sp>
        <p:nvSpPr>
          <p:cNvPr id="3" name="Content Placeholder 2">
            <a:extLst>
              <a:ext uri="{FF2B5EF4-FFF2-40B4-BE49-F238E27FC236}">
                <a16:creationId xmlns:a16="http://schemas.microsoft.com/office/drawing/2014/main" id="{EFD9B132-90DB-6CBE-47E1-7EC72BF8FC0F}"/>
              </a:ext>
            </a:extLst>
          </p:cNvPr>
          <p:cNvSpPr>
            <a:spLocks noGrp="1"/>
          </p:cNvSpPr>
          <p:nvPr>
            <p:ph idx="1"/>
          </p:nvPr>
        </p:nvSpPr>
        <p:spPr>
          <a:xfrm>
            <a:off x="120535" y="885305"/>
            <a:ext cx="8965276" cy="5603360"/>
          </a:xfrm>
        </p:spPr>
        <p:txBody>
          <a:bodyPr>
            <a:normAutofit/>
          </a:bodyPr>
          <a:lstStyle/>
          <a:p>
            <a:r>
              <a:rPr lang="en-US" sz="3600" dirty="0">
                <a:effectLst>
                  <a:outerShdw blurRad="38100" dist="38100" dir="2700000" algn="tl">
                    <a:srgbClr val="000000"/>
                  </a:outerShdw>
                </a:effectLst>
              </a:rPr>
              <a:t>Today’s passage can be broken into </a:t>
            </a:r>
            <a:r>
              <a:rPr lang="en-US" sz="3600" b="1" i="1" dirty="0">
                <a:effectLst>
                  <a:outerShdw blurRad="38100" dist="38100" dir="2700000" algn="tl">
                    <a:srgbClr val="000000"/>
                  </a:outerShdw>
                </a:effectLst>
              </a:rPr>
              <a:t>four</a:t>
            </a:r>
            <a:r>
              <a:rPr lang="en-US" sz="3600" dirty="0">
                <a:effectLst>
                  <a:outerShdw blurRad="38100" dist="38100" dir="2700000" algn="tl">
                    <a:srgbClr val="000000"/>
                  </a:outerShdw>
                </a:effectLst>
              </a:rPr>
              <a:t> parts:</a:t>
            </a:r>
          </a:p>
          <a:p>
            <a:pPr lvl="1"/>
            <a:r>
              <a:rPr lang="en-US" sz="3600" dirty="0">
                <a:effectLst>
                  <a:outerShdw blurRad="38100" dist="38100" dir="2700000" algn="tl">
                    <a:srgbClr val="000000"/>
                  </a:outerShdw>
                </a:effectLst>
              </a:rPr>
              <a:t>Cleansed and Set Free (</a:t>
            </a:r>
            <a:r>
              <a:rPr lang="en-US" sz="3600" dirty="0">
                <a:solidFill>
                  <a:srgbClr val="FFFF99"/>
                </a:solidFill>
                <a:effectLst>
                  <a:outerShdw blurRad="38100" dist="38100" dir="2700000" algn="tl">
                    <a:srgbClr val="000000"/>
                  </a:outerShdw>
                </a:effectLst>
              </a:rPr>
              <a:t>52:1–2</a:t>
            </a:r>
            <a:r>
              <a:rPr lang="en-US" sz="3600" dirty="0">
                <a:effectLst>
                  <a:outerShdw blurRad="38100" dist="38100" dir="2700000" algn="tl">
                    <a:srgbClr val="000000"/>
                  </a:outerShdw>
                </a:effectLst>
              </a:rPr>
              <a:t>)</a:t>
            </a:r>
          </a:p>
          <a:p>
            <a:pPr lvl="1"/>
            <a:r>
              <a:rPr lang="en-US" sz="3600" dirty="0">
                <a:effectLst>
                  <a:outerShdw blurRad="38100" dist="38100" dir="2700000" algn="tl">
                    <a:srgbClr val="000000"/>
                  </a:outerShdw>
                </a:effectLst>
              </a:rPr>
              <a:t>The Basis for Deliverance (</a:t>
            </a:r>
            <a:r>
              <a:rPr lang="en-US" sz="3600" dirty="0">
                <a:solidFill>
                  <a:srgbClr val="FFFF99"/>
                </a:solidFill>
                <a:effectLst>
                  <a:outerShdw blurRad="38100" dist="38100" dir="2700000" algn="tl">
                    <a:srgbClr val="000000"/>
                  </a:outerShdw>
                </a:effectLst>
              </a:rPr>
              <a:t>52:3–6</a:t>
            </a:r>
            <a:r>
              <a:rPr lang="en-US" sz="3600" dirty="0">
                <a:effectLst>
                  <a:outerShdw blurRad="38100" dist="38100" dir="2700000" algn="tl">
                    <a:srgbClr val="000000"/>
                  </a:outerShdw>
                </a:effectLst>
              </a:rPr>
              <a:t>)</a:t>
            </a:r>
          </a:p>
          <a:p>
            <a:pPr lvl="1"/>
            <a:r>
              <a:rPr lang="en-US" sz="3600" dirty="0">
                <a:effectLst>
                  <a:outerShdw blurRad="38100" dist="38100" dir="2700000" algn="tl">
                    <a:srgbClr val="000000"/>
                  </a:outerShdw>
                </a:effectLst>
              </a:rPr>
              <a:t>The Good News Arrives (</a:t>
            </a:r>
            <a:r>
              <a:rPr lang="en-US" sz="3600" dirty="0">
                <a:solidFill>
                  <a:srgbClr val="FFFF99"/>
                </a:solidFill>
                <a:effectLst>
                  <a:outerShdw blurRad="38100" dist="38100" dir="2700000" algn="tl">
                    <a:srgbClr val="000000"/>
                  </a:outerShdw>
                </a:effectLst>
              </a:rPr>
              <a:t>52:7–10</a:t>
            </a:r>
            <a:r>
              <a:rPr lang="en-US" sz="3600" dirty="0">
                <a:effectLst>
                  <a:outerShdw blurRad="38100" dist="38100" dir="2700000" algn="tl">
                    <a:srgbClr val="000000"/>
                  </a:outerShdw>
                </a:effectLst>
              </a:rPr>
              <a:t>)</a:t>
            </a:r>
          </a:p>
          <a:p>
            <a:pPr lvl="1"/>
            <a:r>
              <a:rPr lang="en-US" sz="3600" dirty="0">
                <a:effectLst>
                  <a:outerShdw blurRad="38100" dist="38100" dir="2700000" algn="tl">
                    <a:srgbClr val="000000"/>
                  </a:outerShdw>
                </a:effectLst>
              </a:rPr>
              <a:t>The Sacred Procession (</a:t>
            </a:r>
            <a:r>
              <a:rPr lang="en-US" sz="3600" dirty="0">
                <a:solidFill>
                  <a:srgbClr val="FFFF99"/>
                </a:solidFill>
                <a:effectLst>
                  <a:outerShdw blurRad="38100" dist="38100" dir="2700000" algn="tl">
                    <a:srgbClr val="000000"/>
                  </a:outerShdw>
                </a:effectLst>
              </a:rPr>
              <a:t>52:11–12</a:t>
            </a:r>
            <a:r>
              <a:rPr lang="en-US" sz="3600" dirty="0">
                <a:effectLst>
                  <a:outerShdw blurRad="38100" dist="38100" dir="2700000" algn="tl">
                    <a:srgbClr val="000000"/>
                  </a:outerShdw>
                </a:effectLst>
              </a:rPr>
              <a:t>)</a:t>
            </a:r>
          </a:p>
        </p:txBody>
      </p:sp>
      <p:sp>
        <p:nvSpPr>
          <p:cNvPr id="4" name="TextBox 3">
            <a:extLst>
              <a:ext uri="{FF2B5EF4-FFF2-40B4-BE49-F238E27FC236}">
                <a16:creationId xmlns:a16="http://schemas.microsoft.com/office/drawing/2014/main" id="{C95EC538-F5B7-84DB-237E-0A6CF53FD5C7}"/>
              </a:ext>
            </a:extLst>
          </p:cNvPr>
          <p:cNvSpPr txBox="1"/>
          <p:nvPr/>
        </p:nvSpPr>
        <p:spPr>
          <a:xfrm>
            <a:off x="0" y="6488665"/>
            <a:ext cx="9144000" cy="369332"/>
          </a:xfrm>
          <a:prstGeom prst="rect">
            <a:avLst/>
          </a:prstGeom>
          <a:noFill/>
        </p:spPr>
        <p:txBody>
          <a:bodyPr wrap="square" rtlCol="0">
            <a:spAutoFit/>
          </a:bodyPr>
          <a:lstStyle/>
          <a:p>
            <a:r>
              <a:rPr lang="en-US" sz="1800" dirty="0">
                <a:solidFill>
                  <a:prstClr val="white"/>
                </a:solidFill>
                <a:effectLst>
                  <a:outerShdw blurRad="38100" dist="38100" dir="2700000" algn="tl">
                    <a:srgbClr val="000000"/>
                  </a:outerShdw>
                </a:effectLst>
              </a:rPr>
              <a:t>Mackay, John L. – </a:t>
            </a:r>
            <a:r>
              <a:rPr lang="en-US" sz="1800" i="1" dirty="0">
                <a:solidFill>
                  <a:prstClr val="white"/>
                </a:solidFill>
                <a:effectLst>
                  <a:outerShdw blurRad="38100" dist="38100" dir="2700000" algn="tl">
                    <a:srgbClr val="000000"/>
                  </a:outerShdw>
                </a:effectLst>
              </a:rPr>
              <a:t>A Study Commentary on Isaiah Volume 2: Chapters 40-66 </a:t>
            </a:r>
            <a:r>
              <a:rPr lang="en-US" sz="1800" dirty="0">
                <a:solidFill>
                  <a:prstClr val="white"/>
                </a:solidFill>
                <a:effectLst>
                  <a:outerShdw blurRad="38100" dist="38100" dir="2700000" algn="tl">
                    <a:srgbClr val="000000"/>
                  </a:outerShdw>
                </a:effectLst>
              </a:rPr>
              <a:t>– </a:t>
            </a:r>
            <a:r>
              <a:rPr lang="en-US" sz="1800" dirty="0">
                <a:solidFill>
                  <a:schemeClr val="bg1"/>
                </a:solidFill>
                <a:effectLst>
                  <a:outerShdw blurRad="38100" dist="38100" dir="2700000" algn="tl">
                    <a:srgbClr val="000000"/>
                  </a:outerShdw>
                </a:effectLst>
              </a:rPr>
              <a:t>p. 315.</a:t>
            </a:r>
          </a:p>
        </p:txBody>
      </p:sp>
    </p:spTree>
    <p:extLst>
      <p:ext uri="{BB962C8B-B14F-4D97-AF65-F5344CB8AC3E}">
        <p14:creationId xmlns:p14="http://schemas.microsoft.com/office/powerpoint/2010/main" val="1970783885"/>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3">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 calcmode="lin" valueType="num">
                                      <p:cBhvr>
                                        <p:cTn id="14"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3">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3">
                                            <p:txEl>
                                              <p:charRg st="113" end="145"/>
                                            </p:txEl>
                                          </p:spTgt>
                                        </p:tgtEl>
                                        <p:attrNameLst>
                                          <p:attrName>style.visibility</p:attrName>
                                        </p:attrNameLst>
                                      </p:cBhvr>
                                      <p:to>
                                        <p:strVal val="visible"/>
                                      </p:to>
                                    </p:set>
                                    <p:anim calcmode="lin" valueType="num">
                                      <p:cBhvr>
                                        <p:cTn id="21" dur="500" fill="hold"/>
                                        <p:tgtEl>
                                          <p:spTgt spid="3">
                                            <p:txEl>
                                              <p:charRg st="113" end="145"/>
                                            </p:txEl>
                                          </p:spTgt>
                                        </p:tgtEl>
                                        <p:attrNameLst>
                                          <p:attrName>ppt_w</p:attrName>
                                        </p:attrNameLst>
                                      </p:cBhvr>
                                      <p:tavLst>
                                        <p:tav tm="0">
                                          <p:val>
                                            <p:fltVal val="0"/>
                                          </p:val>
                                        </p:tav>
                                        <p:tav tm="100000">
                                          <p:val>
                                            <p:strVal val="#ppt_w"/>
                                          </p:val>
                                        </p:tav>
                                      </p:tavLst>
                                    </p:anim>
                                    <p:anim calcmode="lin" valueType="num">
                                      <p:cBhvr>
                                        <p:cTn id="22" dur="500" fill="hold"/>
                                        <p:tgtEl>
                                          <p:spTgt spid="3">
                                            <p:txEl>
                                              <p:charRg st="113" end="145"/>
                                            </p:txEl>
                                          </p:spTgt>
                                        </p:tgtEl>
                                        <p:attrNameLst>
                                          <p:attrName>ppt_h</p:attrName>
                                        </p:attrNameLst>
                                      </p:cBhvr>
                                      <p:tavLst>
                                        <p:tav tm="0">
                                          <p:val>
                                            <p:fltVal val="0"/>
                                          </p:val>
                                        </p:tav>
                                        <p:tav tm="100000">
                                          <p:val>
                                            <p:strVal val="#ppt_h"/>
                                          </p:val>
                                        </p:tav>
                                      </p:tavLst>
                                    </p:anim>
                                    <p:animEffect transition="in" filter="fade">
                                      <p:cBhvr>
                                        <p:cTn id="23" dur="500"/>
                                        <p:tgtEl>
                                          <p:spTgt spid="3">
                                            <p:txEl>
                                              <p:charRg st="113" end="145"/>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3">
                                            <p:txEl>
                                              <p:charRg st="145" end="178"/>
                                            </p:txEl>
                                          </p:spTgt>
                                        </p:tgtEl>
                                        <p:attrNameLst>
                                          <p:attrName>style.visibility</p:attrName>
                                        </p:attrNameLst>
                                      </p:cBhvr>
                                      <p:to>
                                        <p:strVal val="visible"/>
                                      </p:to>
                                    </p:set>
                                    <p:anim calcmode="lin" valueType="num">
                                      <p:cBhvr>
                                        <p:cTn id="28" dur="500" fill="hold"/>
                                        <p:tgtEl>
                                          <p:spTgt spid="3">
                                            <p:txEl>
                                              <p:charRg st="145" end="178"/>
                                            </p:txEl>
                                          </p:spTgt>
                                        </p:tgtEl>
                                        <p:attrNameLst>
                                          <p:attrName>ppt_w</p:attrName>
                                        </p:attrNameLst>
                                      </p:cBhvr>
                                      <p:tavLst>
                                        <p:tav tm="0">
                                          <p:val>
                                            <p:fltVal val="0"/>
                                          </p:val>
                                        </p:tav>
                                        <p:tav tm="100000">
                                          <p:val>
                                            <p:strVal val="#ppt_w"/>
                                          </p:val>
                                        </p:tav>
                                      </p:tavLst>
                                    </p:anim>
                                    <p:anim calcmode="lin" valueType="num">
                                      <p:cBhvr>
                                        <p:cTn id="29" dur="500" fill="hold"/>
                                        <p:tgtEl>
                                          <p:spTgt spid="3">
                                            <p:txEl>
                                              <p:charRg st="145" end="178"/>
                                            </p:txEl>
                                          </p:spTgt>
                                        </p:tgtEl>
                                        <p:attrNameLst>
                                          <p:attrName>ppt_h</p:attrName>
                                        </p:attrNameLst>
                                      </p:cBhvr>
                                      <p:tavLst>
                                        <p:tav tm="0">
                                          <p:val>
                                            <p:fltVal val="0"/>
                                          </p:val>
                                        </p:tav>
                                        <p:tav tm="100000">
                                          <p:val>
                                            <p:strVal val="#ppt_h"/>
                                          </p:val>
                                        </p:tav>
                                      </p:tavLst>
                                    </p:anim>
                                    <p:animEffect transition="in" filter="fade">
                                      <p:cBhvr>
                                        <p:cTn id="30" dur="500"/>
                                        <p:tgtEl>
                                          <p:spTgt spid="3">
                                            <p:txEl>
                                              <p:charRg st="145" end="17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6EE998C-674E-70C8-B975-0D971C8E04C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5992BFC-A54D-5157-3D59-2B6CC47925F0}"/>
              </a:ext>
            </a:extLst>
          </p:cNvPr>
          <p:cNvSpPr>
            <a:spLocks noGrp="1"/>
          </p:cNvSpPr>
          <p:nvPr>
            <p:ph type="title"/>
          </p:nvPr>
        </p:nvSpPr>
        <p:spPr>
          <a:xfrm>
            <a:off x="0" y="-2"/>
            <a:ext cx="9144000" cy="876995"/>
          </a:xfrm>
        </p:spPr>
        <p:txBody>
          <a:bodyPr>
            <a:noAutofit/>
          </a:bodyPr>
          <a:lstStyle/>
          <a:p>
            <a:pPr marL="458788" indent="-458788"/>
            <a:r>
              <a:rPr lang="en-US" sz="4000" b="1" dirty="0">
                <a:effectLst>
                  <a:outerShdw blurRad="38100" dist="38100" dir="2700000" algn="tl">
                    <a:srgbClr val="000000"/>
                  </a:outerShdw>
                </a:effectLst>
              </a:rPr>
              <a:t>Cleansed and Set Free (52:1–2)</a:t>
            </a:r>
            <a:endParaRPr lang="en-US" sz="4000" dirty="0">
              <a:effectLst>
                <a:outerShdw blurRad="38100" dist="38100" dir="2700000" algn="tl">
                  <a:srgbClr val="000000"/>
                </a:outerShdw>
              </a:effectLst>
            </a:endParaRPr>
          </a:p>
        </p:txBody>
      </p:sp>
      <p:sp>
        <p:nvSpPr>
          <p:cNvPr id="3" name="Content Placeholder 2">
            <a:extLst>
              <a:ext uri="{FF2B5EF4-FFF2-40B4-BE49-F238E27FC236}">
                <a16:creationId xmlns:a16="http://schemas.microsoft.com/office/drawing/2014/main" id="{FCDC66B9-F3D8-FBA2-A47D-ED33A6C462E9}"/>
              </a:ext>
            </a:extLst>
          </p:cNvPr>
          <p:cNvSpPr>
            <a:spLocks noGrp="1"/>
          </p:cNvSpPr>
          <p:nvPr>
            <p:ph idx="1"/>
          </p:nvPr>
        </p:nvSpPr>
        <p:spPr>
          <a:xfrm>
            <a:off x="386543" y="876993"/>
            <a:ext cx="8441574" cy="5947757"/>
          </a:xfrm>
        </p:spPr>
        <p:txBody>
          <a:bodyPr>
            <a:normAutofit/>
          </a:bodyPr>
          <a:lstStyle/>
          <a:p>
            <a:pPr marL="0" indent="0">
              <a:buNone/>
            </a:pPr>
            <a:r>
              <a:rPr lang="en-US" sz="3600" baseline="30000" dirty="0">
                <a:effectLst>
                  <a:outerShdw blurRad="38100" dist="38100" dir="2700000" algn="tl">
                    <a:srgbClr val="000000"/>
                  </a:outerShdw>
                </a:effectLst>
                <a:latin typeface="Cambria" panose="02040503050406030204" pitchFamily="18" charset="0"/>
                <a:ea typeface="Cambria" panose="02040503050406030204" pitchFamily="18" charset="0"/>
              </a:rPr>
              <a:t>52:1</a:t>
            </a:r>
            <a:r>
              <a:rPr lang="en-US" sz="36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 Wake up! Wake up! Clothe yourself with strength, O Zion! Put on your beautiful clothes, O Jerusalem, holy city. For uncircumcised and unclean pagans will no longer invade you. </a:t>
            </a:r>
            <a:r>
              <a:rPr lang="en-US" sz="3600" baseline="30000" dirty="0">
                <a:effectLst>
                  <a:outerShdw blurRad="38100" dist="38100" dir="2700000" algn="tl">
                    <a:srgbClr val="000000"/>
                  </a:outerShdw>
                </a:effectLst>
                <a:latin typeface="Cambria" panose="02040503050406030204" pitchFamily="18" charset="0"/>
                <a:ea typeface="Cambria" panose="02040503050406030204" pitchFamily="18" charset="0"/>
              </a:rPr>
              <a:t>2</a:t>
            </a:r>
            <a:r>
              <a:rPr lang="en-US" sz="36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 Shake off the dirt! Get up, captive Jerusalem. Take off the iron chains around your neck, O captive daughter Zion. </a:t>
            </a:r>
          </a:p>
        </p:txBody>
      </p:sp>
    </p:spTree>
    <p:extLst>
      <p:ext uri="{BB962C8B-B14F-4D97-AF65-F5344CB8AC3E}">
        <p14:creationId xmlns:p14="http://schemas.microsoft.com/office/powerpoint/2010/main" val="860355945"/>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15C5419-D54F-1E6A-0356-CF595B87B0C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2E0832C-B26F-10CA-5F2E-CF6A70D8FC7A}"/>
              </a:ext>
            </a:extLst>
          </p:cNvPr>
          <p:cNvSpPr>
            <a:spLocks noGrp="1"/>
          </p:cNvSpPr>
          <p:nvPr>
            <p:ph type="title"/>
          </p:nvPr>
        </p:nvSpPr>
        <p:spPr>
          <a:xfrm>
            <a:off x="0" y="3"/>
            <a:ext cx="9144000" cy="756456"/>
          </a:xfrm>
        </p:spPr>
        <p:txBody>
          <a:bodyPr>
            <a:noAutofit/>
          </a:bodyPr>
          <a:lstStyle/>
          <a:p>
            <a:r>
              <a:rPr lang="en-US" sz="4400" b="1" dirty="0">
                <a:effectLst>
                  <a:outerShdw blurRad="38100" dist="38100" dir="2700000" algn="tl">
                    <a:srgbClr val="000000"/>
                  </a:outerShdw>
                </a:effectLst>
              </a:rPr>
              <a:t>Cleansed and Set Free (52:1–2)</a:t>
            </a:r>
            <a:endParaRPr lang="en-US" sz="4400" dirty="0">
              <a:effectLst>
                <a:outerShdw blurRad="38100" dist="38100" dir="2700000" algn="tl">
                  <a:srgbClr val="000000"/>
                </a:outerShdw>
              </a:effectLst>
            </a:endParaRPr>
          </a:p>
        </p:txBody>
      </p:sp>
      <p:sp>
        <p:nvSpPr>
          <p:cNvPr id="3" name="Content Placeholder 2">
            <a:extLst>
              <a:ext uri="{FF2B5EF4-FFF2-40B4-BE49-F238E27FC236}">
                <a16:creationId xmlns:a16="http://schemas.microsoft.com/office/drawing/2014/main" id="{5A363D28-037F-97F4-9017-B5B681D8E951}"/>
              </a:ext>
            </a:extLst>
          </p:cNvPr>
          <p:cNvSpPr>
            <a:spLocks noGrp="1"/>
          </p:cNvSpPr>
          <p:nvPr>
            <p:ph idx="1"/>
          </p:nvPr>
        </p:nvSpPr>
        <p:spPr>
          <a:xfrm>
            <a:off x="137160" y="839585"/>
            <a:ext cx="8965276" cy="5519651"/>
          </a:xfrm>
        </p:spPr>
        <p:txBody>
          <a:bodyPr>
            <a:normAutofit fontScale="92500" lnSpcReduction="20000"/>
          </a:bodyPr>
          <a:lstStyle/>
          <a:p>
            <a:r>
              <a:rPr lang="en-US" dirty="0">
                <a:effectLst>
                  <a:outerShdw blurRad="38100" dist="38100" dir="2700000" algn="tl">
                    <a:srgbClr val="000000"/>
                  </a:outerShdw>
                </a:effectLst>
              </a:rPr>
              <a:t>In the previous chapter there is a plea made by </a:t>
            </a:r>
            <a:r>
              <a:rPr lang="en-US" b="1" i="1" dirty="0">
                <a:effectLst>
                  <a:outerShdw blurRad="38100" dist="38100" dir="2700000" algn="tl">
                    <a:srgbClr val="000000"/>
                  </a:outerShdw>
                </a:effectLst>
              </a:rPr>
              <a:t>Zion</a:t>
            </a:r>
            <a:r>
              <a:rPr lang="en-US" dirty="0">
                <a:effectLst>
                  <a:outerShdw blurRad="38100" dist="38100" dir="2700000" algn="tl">
                    <a:srgbClr val="000000"/>
                  </a:outerShdw>
                </a:effectLst>
              </a:rPr>
              <a:t> for the </a:t>
            </a:r>
            <a:r>
              <a:rPr lang="en-US" b="1" i="1" dirty="0">
                <a:effectLst>
                  <a:outerShdw blurRad="38100" dist="38100" dir="2700000" algn="tl">
                    <a:srgbClr val="000000"/>
                  </a:outerShdw>
                </a:effectLst>
              </a:rPr>
              <a:t>LORD</a:t>
            </a:r>
            <a:r>
              <a:rPr lang="en-US" dirty="0">
                <a:effectLst>
                  <a:outerShdw blurRad="38100" dist="38100" dir="2700000" algn="tl">
                    <a:srgbClr val="000000"/>
                  </a:outerShdw>
                </a:effectLst>
              </a:rPr>
              <a:t> to “</a:t>
            </a:r>
            <a:r>
              <a:rPr lang="en-US" i="1"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Wake up! Wake up!</a:t>
            </a:r>
            <a:r>
              <a:rPr lang="en-US" dirty="0">
                <a:effectLst>
                  <a:outerShdw blurRad="38100" dist="38100" dir="2700000" algn="tl">
                    <a:srgbClr val="000000"/>
                  </a:outerShdw>
                </a:effectLst>
              </a:rPr>
              <a:t>” and clothe himself with strength – </a:t>
            </a:r>
            <a:r>
              <a:rPr lang="en-US" dirty="0"/>
              <a:t>to rouse himself as in the days of old when he delivered them from Egypt. (cf. 51:9)</a:t>
            </a:r>
            <a:r>
              <a:rPr lang="en-US" dirty="0">
                <a:effectLst>
                  <a:outerShdw blurRad="38100" dist="38100" dir="2700000" algn="tl">
                    <a:srgbClr val="000000"/>
                  </a:outerShdw>
                </a:effectLst>
              </a:rPr>
              <a:t>. </a:t>
            </a:r>
          </a:p>
          <a:p>
            <a:r>
              <a:rPr lang="en-US" dirty="0">
                <a:effectLst>
                  <a:outerShdw blurRad="38100" dist="38100" dir="2700000" algn="tl">
                    <a:srgbClr val="000000"/>
                  </a:outerShdw>
                </a:effectLst>
              </a:rPr>
              <a:t>Here the repeated call “</a:t>
            </a:r>
            <a:r>
              <a:rPr lang="en-US" i="1"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Wake up! Wake up!</a:t>
            </a:r>
            <a:r>
              <a:rPr lang="en-US" dirty="0">
                <a:effectLst>
                  <a:outerShdw blurRad="38100" dist="38100" dir="2700000" algn="tl">
                    <a:srgbClr val="000000"/>
                  </a:outerShdw>
                </a:effectLst>
              </a:rPr>
              <a:t>” turns Zion’s plea to the LORD back on Zion herself! </a:t>
            </a:r>
          </a:p>
          <a:p>
            <a:r>
              <a:rPr lang="en-US" b="1" i="1" dirty="0">
                <a:effectLst>
                  <a:outerShdw blurRad="38100" dist="38100" dir="2700000" algn="tl">
                    <a:srgbClr val="000000"/>
                  </a:outerShdw>
                </a:effectLst>
              </a:rPr>
              <a:t>She</a:t>
            </a:r>
            <a:r>
              <a:rPr lang="en-US" dirty="0">
                <a:effectLst>
                  <a:outerShdw blurRad="38100" dist="38100" dir="2700000" algn="tl">
                    <a:srgbClr val="000000"/>
                  </a:outerShdw>
                </a:effectLst>
              </a:rPr>
              <a:t> is the one who has been sleeping and not paying attention to what was going on around her. </a:t>
            </a:r>
          </a:p>
          <a:p>
            <a:r>
              <a:rPr lang="en-US" dirty="0">
                <a:effectLst>
                  <a:outerShdw blurRad="38100" dist="38100" dir="2700000" algn="tl">
                    <a:srgbClr val="000000"/>
                  </a:outerShdw>
                </a:effectLst>
              </a:rPr>
              <a:t>Therefore </a:t>
            </a:r>
            <a:r>
              <a:rPr lang="en-US" b="1" i="1" dirty="0">
                <a:effectLst>
                  <a:outerShdw blurRad="38100" dist="38100" dir="2700000" algn="tl">
                    <a:srgbClr val="000000"/>
                  </a:outerShdw>
                </a:effectLst>
              </a:rPr>
              <a:t>she</a:t>
            </a:r>
            <a:r>
              <a:rPr lang="en-US" dirty="0">
                <a:effectLst>
                  <a:outerShdw blurRad="38100" dist="38100" dir="2700000" algn="tl">
                    <a:srgbClr val="000000"/>
                  </a:outerShdw>
                </a:effectLst>
              </a:rPr>
              <a:t> is called on to shake off her stupor and act in accordance with the status that is rightfully hers since the punishment for her sin is now over.</a:t>
            </a:r>
          </a:p>
          <a:p>
            <a:r>
              <a:rPr lang="en-US" dirty="0">
                <a:effectLst>
                  <a:outerShdw blurRad="38100" dist="38100" dir="2700000" algn="tl">
                    <a:srgbClr val="000000"/>
                  </a:outerShdw>
                </a:effectLst>
              </a:rPr>
              <a:t>Zion had asked the </a:t>
            </a:r>
            <a:r>
              <a:rPr lang="en-US" b="1" i="1" dirty="0">
                <a:effectLst>
                  <a:outerShdw blurRad="38100" dist="38100" dir="2700000" algn="tl">
                    <a:srgbClr val="000000"/>
                  </a:outerShdw>
                </a:effectLst>
              </a:rPr>
              <a:t>LORD</a:t>
            </a:r>
            <a:r>
              <a:rPr lang="en-US" dirty="0">
                <a:effectLst>
                  <a:outerShdw blurRad="38100" dist="38100" dir="2700000" algn="tl">
                    <a:srgbClr val="000000"/>
                  </a:outerShdw>
                </a:effectLst>
              </a:rPr>
              <a:t> to display </a:t>
            </a:r>
            <a:r>
              <a:rPr lang="en-US" b="1" i="1" dirty="0">
                <a:effectLst>
                  <a:outerShdw blurRad="38100" dist="38100" dir="2700000" algn="tl">
                    <a:srgbClr val="000000"/>
                  </a:outerShdw>
                </a:effectLst>
              </a:rPr>
              <a:t>his “</a:t>
            </a:r>
            <a:r>
              <a:rPr lang="en-US" i="1"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strength</a:t>
            </a:r>
            <a:r>
              <a:rPr lang="en-US" b="1" i="1" dirty="0">
                <a:effectLst>
                  <a:outerShdw blurRad="38100" dist="38100" dir="2700000" algn="tl">
                    <a:srgbClr val="000000"/>
                  </a:outerShdw>
                </a:effectLst>
              </a:rPr>
              <a:t>” </a:t>
            </a:r>
            <a:r>
              <a:rPr lang="en-US" dirty="0">
                <a:effectLst>
                  <a:outerShdw blurRad="38100" dist="38100" dir="2700000" algn="tl">
                    <a:srgbClr val="000000"/>
                  </a:outerShdw>
                </a:effectLst>
              </a:rPr>
              <a:t>(cf. 51:9), but now </a:t>
            </a:r>
            <a:r>
              <a:rPr lang="en-US" b="1" i="1" dirty="0">
                <a:effectLst>
                  <a:outerShdw blurRad="38100" dist="38100" dir="2700000" algn="tl">
                    <a:srgbClr val="000000"/>
                  </a:outerShdw>
                </a:effectLst>
              </a:rPr>
              <a:t>she</a:t>
            </a:r>
            <a:r>
              <a:rPr lang="en-US" dirty="0">
                <a:effectLst>
                  <a:outerShdw blurRad="38100" dist="38100" dir="2700000" algn="tl">
                    <a:srgbClr val="000000"/>
                  </a:outerShdw>
                </a:effectLst>
              </a:rPr>
              <a:t> is told to “</a:t>
            </a:r>
            <a:r>
              <a:rPr lang="en-US" i="1"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clothe [</a:t>
            </a:r>
            <a:r>
              <a:rPr lang="en-US" b="1" i="1"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herself</a:t>
            </a:r>
            <a:r>
              <a:rPr lang="en-US" i="1"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 with strength</a:t>
            </a:r>
            <a:r>
              <a:rPr lang="en-US" dirty="0">
                <a:effectLst>
                  <a:outerShdw blurRad="38100" dist="38100" dir="2700000" algn="tl">
                    <a:srgbClr val="000000"/>
                  </a:outerShdw>
                </a:effectLst>
              </a:rPr>
              <a:t>” that has been made available to her while she slept. </a:t>
            </a:r>
          </a:p>
        </p:txBody>
      </p:sp>
      <p:sp>
        <p:nvSpPr>
          <p:cNvPr id="4" name="TextBox 3">
            <a:extLst>
              <a:ext uri="{FF2B5EF4-FFF2-40B4-BE49-F238E27FC236}">
                <a16:creationId xmlns:a16="http://schemas.microsoft.com/office/drawing/2014/main" id="{9C0FC007-803E-7CA6-4779-BEA397DD6663}"/>
              </a:ext>
            </a:extLst>
          </p:cNvPr>
          <p:cNvSpPr txBox="1"/>
          <p:nvPr/>
        </p:nvSpPr>
        <p:spPr>
          <a:xfrm>
            <a:off x="-3924" y="6488665"/>
            <a:ext cx="9144000" cy="369332"/>
          </a:xfrm>
          <a:prstGeom prst="rect">
            <a:avLst/>
          </a:prstGeom>
          <a:noFill/>
        </p:spPr>
        <p:txBody>
          <a:bodyPr wrap="square" rtlCol="0">
            <a:spAutoFit/>
          </a:bodyPr>
          <a:lstStyle/>
          <a:p>
            <a:r>
              <a:rPr lang="en-US" sz="1800" dirty="0">
                <a:solidFill>
                  <a:prstClr val="white"/>
                </a:solidFill>
                <a:effectLst>
                  <a:outerShdw blurRad="38100" dist="38100" dir="2700000" algn="tl">
                    <a:srgbClr val="000000"/>
                  </a:outerShdw>
                </a:effectLst>
              </a:rPr>
              <a:t>Mackay, John L. – </a:t>
            </a:r>
            <a:r>
              <a:rPr lang="en-US" sz="1800" i="1" dirty="0">
                <a:solidFill>
                  <a:prstClr val="white"/>
                </a:solidFill>
                <a:effectLst>
                  <a:outerShdw blurRad="38100" dist="38100" dir="2700000" algn="tl">
                    <a:srgbClr val="000000"/>
                  </a:outerShdw>
                </a:effectLst>
              </a:rPr>
              <a:t>A Study Commentary on Isaiah Volume 2: Chapters 40-66 </a:t>
            </a:r>
            <a:r>
              <a:rPr lang="en-US" sz="1800" dirty="0">
                <a:solidFill>
                  <a:prstClr val="white"/>
                </a:solidFill>
                <a:effectLst>
                  <a:outerShdw blurRad="38100" dist="38100" dir="2700000" algn="tl">
                    <a:srgbClr val="000000"/>
                  </a:outerShdw>
                </a:effectLst>
              </a:rPr>
              <a:t>– </a:t>
            </a:r>
            <a:r>
              <a:rPr lang="en-US" sz="1800" dirty="0">
                <a:solidFill>
                  <a:schemeClr val="bg1"/>
                </a:solidFill>
                <a:effectLst>
                  <a:outerShdw blurRad="38100" dist="38100" dir="2700000" algn="tl">
                    <a:srgbClr val="000000"/>
                  </a:outerShdw>
                </a:effectLst>
              </a:rPr>
              <a:t>pp. 316–317.</a:t>
            </a:r>
          </a:p>
        </p:txBody>
      </p:sp>
    </p:spTree>
    <p:extLst>
      <p:ext uri="{BB962C8B-B14F-4D97-AF65-F5344CB8AC3E}">
        <p14:creationId xmlns:p14="http://schemas.microsoft.com/office/powerpoint/2010/main" val="1323553129"/>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3">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 calcmode="lin" valueType="num">
                                      <p:cBhvr>
                                        <p:cTn id="14"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3">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 calcmode="lin" valueType="num">
                                      <p:cBhvr>
                                        <p:cTn id="21"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3">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3">
                                            <p:txEl>
                                              <p:pRg st="4" end="4"/>
                                            </p:txEl>
                                          </p:spTgt>
                                        </p:tgtEl>
                                        <p:attrNameLst>
                                          <p:attrName>style.visibility</p:attrName>
                                        </p:attrNameLst>
                                      </p:cBhvr>
                                      <p:to>
                                        <p:strVal val="visible"/>
                                      </p:to>
                                    </p:set>
                                    <p:anim calcmode="lin" valueType="num">
                                      <p:cBhvr>
                                        <p:cTn id="28"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3">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007114A-122E-BE79-D0F1-B5417BAB7C6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307D0A9-930F-48F6-8A02-F284A2F9E2E0}"/>
              </a:ext>
            </a:extLst>
          </p:cNvPr>
          <p:cNvSpPr>
            <a:spLocks noGrp="1"/>
          </p:cNvSpPr>
          <p:nvPr>
            <p:ph type="title"/>
          </p:nvPr>
        </p:nvSpPr>
        <p:spPr>
          <a:xfrm>
            <a:off x="0" y="3"/>
            <a:ext cx="9144000" cy="756456"/>
          </a:xfrm>
        </p:spPr>
        <p:txBody>
          <a:bodyPr>
            <a:noAutofit/>
          </a:bodyPr>
          <a:lstStyle/>
          <a:p>
            <a:r>
              <a:rPr lang="en-US" sz="4400" b="1" dirty="0">
                <a:effectLst>
                  <a:outerShdw blurRad="38100" dist="38100" dir="2700000" algn="tl">
                    <a:srgbClr val="000000"/>
                  </a:outerShdw>
                </a:effectLst>
              </a:rPr>
              <a:t>Cleansed and Set Free (52:1–2)</a:t>
            </a:r>
            <a:endParaRPr lang="en-US" sz="4400" dirty="0">
              <a:effectLst>
                <a:outerShdw blurRad="38100" dist="38100" dir="2700000" algn="tl">
                  <a:srgbClr val="000000"/>
                </a:outerShdw>
              </a:effectLst>
            </a:endParaRPr>
          </a:p>
        </p:txBody>
      </p:sp>
      <p:sp>
        <p:nvSpPr>
          <p:cNvPr id="3" name="Content Placeholder 2">
            <a:extLst>
              <a:ext uri="{FF2B5EF4-FFF2-40B4-BE49-F238E27FC236}">
                <a16:creationId xmlns:a16="http://schemas.microsoft.com/office/drawing/2014/main" id="{820E5D96-1F0C-FA6B-A4A9-E898D4ED412B}"/>
              </a:ext>
            </a:extLst>
          </p:cNvPr>
          <p:cNvSpPr>
            <a:spLocks noGrp="1"/>
          </p:cNvSpPr>
          <p:nvPr>
            <p:ph idx="1"/>
          </p:nvPr>
        </p:nvSpPr>
        <p:spPr>
          <a:xfrm>
            <a:off x="137160" y="839585"/>
            <a:ext cx="8965276" cy="5519651"/>
          </a:xfrm>
        </p:spPr>
        <p:txBody>
          <a:bodyPr>
            <a:normAutofit fontScale="92500" lnSpcReduction="20000"/>
          </a:bodyPr>
          <a:lstStyle/>
          <a:p>
            <a:r>
              <a:rPr lang="en-US" dirty="0">
                <a:effectLst>
                  <a:outerShdw blurRad="38100" dist="38100" dir="2700000" algn="tl">
                    <a:srgbClr val="000000"/>
                  </a:outerShdw>
                </a:effectLst>
              </a:rPr>
              <a:t>She is encouraged to “</a:t>
            </a:r>
            <a:r>
              <a:rPr lang="en-US" i="1"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put on [her] beautiful clothes</a:t>
            </a:r>
            <a:r>
              <a:rPr lang="en-US" dirty="0">
                <a:effectLst>
                  <a:outerShdw blurRad="38100" dist="38100" dir="2700000" algn="tl">
                    <a:srgbClr val="000000"/>
                  </a:outerShdw>
                </a:effectLst>
              </a:rPr>
              <a:t>”, to assume her </a:t>
            </a:r>
            <a:r>
              <a:rPr lang="en-US" b="1" i="1" dirty="0">
                <a:effectLst>
                  <a:outerShdw blurRad="38100" dist="38100" dir="2700000" algn="tl">
                    <a:srgbClr val="000000"/>
                  </a:outerShdw>
                </a:effectLst>
              </a:rPr>
              <a:t>real</a:t>
            </a:r>
            <a:r>
              <a:rPr lang="en-US" dirty="0">
                <a:effectLst>
                  <a:outerShdw blurRad="38100" dist="38100" dir="2700000" algn="tl">
                    <a:srgbClr val="000000"/>
                  </a:outerShdw>
                </a:effectLst>
              </a:rPr>
              <a:t> character and use what has been given to her, so that she may function as the LORD had always intended. </a:t>
            </a:r>
          </a:p>
          <a:p>
            <a:r>
              <a:rPr lang="en-US" dirty="0">
                <a:effectLst>
                  <a:outerShdw blurRad="38100" dist="38100" dir="2700000" algn="tl">
                    <a:srgbClr val="000000"/>
                  </a:outerShdw>
                </a:effectLst>
              </a:rPr>
              <a:t>As they put on their new garments, they will be enabled to realize the goal the LORD has had for them to become Jerusalem the “</a:t>
            </a:r>
            <a:r>
              <a:rPr lang="en-US" i="1" dirty="0">
                <a:solidFill>
                  <a:schemeClr val="accent2"/>
                </a:solidFill>
                <a:effectLst>
                  <a:outerShdw blurRad="38100" dist="38100" dir="2700000" algn="tl">
                    <a:srgbClr val="000000"/>
                  </a:outerShdw>
                </a:effectLst>
                <a:latin typeface="Cambria" panose="02040503050406030204" pitchFamily="18" charset="0"/>
                <a:ea typeface="Cambria" panose="02040503050406030204" pitchFamily="18" charset="0"/>
              </a:rPr>
              <a:t>holy</a:t>
            </a:r>
            <a:r>
              <a:rPr lang="en-US" i="1"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 city</a:t>
            </a:r>
            <a:r>
              <a:rPr lang="en-US" dirty="0">
                <a:effectLst>
                  <a:outerShdw blurRad="38100" dist="38100" dir="2700000" algn="tl">
                    <a:srgbClr val="000000"/>
                  </a:outerShdw>
                </a:effectLst>
              </a:rPr>
              <a:t>”, the place set apart for the presence and worship of the LORD.</a:t>
            </a:r>
          </a:p>
          <a:p>
            <a:r>
              <a:rPr lang="en-US" dirty="0">
                <a:effectLst>
                  <a:outerShdw blurRad="38100" dist="38100" dir="2700000" algn="tl">
                    <a:srgbClr val="000000"/>
                  </a:outerShdw>
                </a:effectLst>
              </a:rPr>
              <a:t>Jerusalem will live up to this description because the LORD will ensure that no admittance will be given to: </a:t>
            </a:r>
          </a:p>
          <a:p>
            <a:pPr lvl="1"/>
            <a:r>
              <a:rPr lang="en-US" sz="3000" dirty="0">
                <a:effectLst>
                  <a:outerShdw blurRad="38100" dist="38100" dir="2700000" algn="tl">
                    <a:srgbClr val="000000"/>
                  </a:outerShdw>
                </a:effectLst>
              </a:rPr>
              <a:t>the “</a:t>
            </a:r>
            <a:r>
              <a:rPr lang="en-US" sz="3000" i="1"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uncircumcised</a:t>
            </a:r>
            <a:r>
              <a:rPr lang="en-US" sz="3000" dirty="0">
                <a:effectLst>
                  <a:outerShdw blurRad="38100" dist="38100" dir="2700000" algn="tl">
                    <a:srgbClr val="000000"/>
                  </a:outerShdw>
                </a:effectLst>
              </a:rPr>
              <a:t>” – those who have no entitlement to be there because they lack the mark of entry into the covenant community </a:t>
            </a:r>
          </a:p>
          <a:p>
            <a:pPr lvl="1"/>
            <a:r>
              <a:rPr lang="en-US" sz="3000" dirty="0">
                <a:effectLst>
                  <a:outerShdw blurRad="38100" dist="38100" dir="2700000" algn="tl">
                    <a:srgbClr val="000000"/>
                  </a:outerShdw>
                </a:effectLst>
              </a:rPr>
              <a:t>the “</a:t>
            </a:r>
            <a:r>
              <a:rPr lang="en-US" sz="3000" i="1"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unclean</a:t>
            </a:r>
            <a:r>
              <a:rPr lang="en-US" sz="3000" dirty="0">
                <a:effectLst>
                  <a:outerShdw blurRad="38100" dist="38100" dir="2700000" algn="tl">
                    <a:srgbClr val="000000"/>
                  </a:outerShdw>
                </a:effectLst>
              </a:rPr>
              <a:t>” – those whose character and presence would pollute the sacred site</a:t>
            </a:r>
          </a:p>
        </p:txBody>
      </p:sp>
      <p:sp>
        <p:nvSpPr>
          <p:cNvPr id="4" name="TextBox 3">
            <a:extLst>
              <a:ext uri="{FF2B5EF4-FFF2-40B4-BE49-F238E27FC236}">
                <a16:creationId xmlns:a16="http://schemas.microsoft.com/office/drawing/2014/main" id="{B461B8B8-737F-AD7A-3EFA-6BD963B7C560}"/>
              </a:ext>
            </a:extLst>
          </p:cNvPr>
          <p:cNvSpPr txBox="1"/>
          <p:nvPr/>
        </p:nvSpPr>
        <p:spPr>
          <a:xfrm>
            <a:off x="-3924" y="6488665"/>
            <a:ext cx="9144000" cy="369332"/>
          </a:xfrm>
          <a:prstGeom prst="rect">
            <a:avLst/>
          </a:prstGeom>
          <a:noFill/>
        </p:spPr>
        <p:txBody>
          <a:bodyPr wrap="square" rtlCol="0">
            <a:spAutoFit/>
          </a:bodyPr>
          <a:lstStyle/>
          <a:p>
            <a:r>
              <a:rPr lang="en-US" sz="1800" dirty="0">
                <a:solidFill>
                  <a:prstClr val="white"/>
                </a:solidFill>
                <a:effectLst>
                  <a:outerShdw blurRad="38100" dist="38100" dir="2700000" algn="tl">
                    <a:srgbClr val="000000"/>
                  </a:outerShdw>
                </a:effectLst>
              </a:rPr>
              <a:t>Mackay, John L. – </a:t>
            </a:r>
            <a:r>
              <a:rPr lang="en-US" sz="1800" i="1" dirty="0">
                <a:solidFill>
                  <a:prstClr val="white"/>
                </a:solidFill>
                <a:effectLst>
                  <a:outerShdw blurRad="38100" dist="38100" dir="2700000" algn="tl">
                    <a:srgbClr val="000000"/>
                  </a:outerShdw>
                </a:effectLst>
              </a:rPr>
              <a:t>A Study Commentary on Isaiah Volume 2: Chapters 40-66 </a:t>
            </a:r>
            <a:r>
              <a:rPr lang="en-US" sz="1800" dirty="0">
                <a:solidFill>
                  <a:prstClr val="white"/>
                </a:solidFill>
                <a:effectLst>
                  <a:outerShdw blurRad="38100" dist="38100" dir="2700000" algn="tl">
                    <a:srgbClr val="000000"/>
                  </a:outerShdw>
                </a:effectLst>
              </a:rPr>
              <a:t>– </a:t>
            </a:r>
            <a:r>
              <a:rPr lang="en-US" sz="1800" dirty="0">
                <a:solidFill>
                  <a:schemeClr val="bg1"/>
                </a:solidFill>
                <a:effectLst>
                  <a:outerShdw blurRad="38100" dist="38100" dir="2700000" algn="tl">
                    <a:srgbClr val="000000"/>
                  </a:outerShdw>
                </a:effectLst>
              </a:rPr>
              <a:t>pp. 316–317.</a:t>
            </a:r>
          </a:p>
        </p:txBody>
      </p:sp>
    </p:spTree>
    <p:extLst>
      <p:ext uri="{BB962C8B-B14F-4D97-AF65-F5344CB8AC3E}">
        <p14:creationId xmlns:p14="http://schemas.microsoft.com/office/powerpoint/2010/main" val="2382580999"/>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3">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 calcmode="lin" valueType="num">
                                      <p:cBhvr>
                                        <p:cTn id="14"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3">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 calcmode="lin" valueType="num">
                                      <p:cBhvr>
                                        <p:cTn id="21"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3">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3">
                                            <p:txEl>
                                              <p:pRg st="4" end="4"/>
                                            </p:txEl>
                                          </p:spTgt>
                                        </p:tgtEl>
                                        <p:attrNameLst>
                                          <p:attrName>style.visibility</p:attrName>
                                        </p:attrNameLst>
                                      </p:cBhvr>
                                      <p:to>
                                        <p:strVal val="visible"/>
                                      </p:to>
                                    </p:set>
                                    <p:anim calcmode="lin" valueType="num">
                                      <p:cBhvr>
                                        <p:cTn id="28"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3">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DC3404E-AF4F-F468-820B-8C99E3297EC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5A9E40E-5A93-90AD-0BEE-76C89B259D4A}"/>
              </a:ext>
            </a:extLst>
          </p:cNvPr>
          <p:cNvSpPr>
            <a:spLocks noGrp="1"/>
          </p:cNvSpPr>
          <p:nvPr>
            <p:ph type="title"/>
          </p:nvPr>
        </p:nvSpPr>
        <p:spPr>
          <a:xfrm>
            <a:off x="0" y="3"/>
            <a:ext cx="9144000" cy="756456"/>
          </a:xfrm>
        </p:spPr>
        <p:txBody>
          <a:bodyPr>
            <a:noAutofit/>
          </a:bodyPr>
          <a:lstStyle/>
          <a:p>
            <a:r>
              <a:rPr lang="en-US" sz="4400" b="1" dirty="0">
                <a:effectLst>
                  <a:outerShdw blurRad="38100" dist="38100" dir="2700000" algn="tl">
                    <a:srgbClr val="000000"/>
                  </a:outerShdw>
                </a:effectLst>
              </a:rPr>
              <a:t>Cleansed and Set Free (52:1–2)</a:t>
            </a:r>
            <a:endParaRPr lang="en-US" sz="4400" dirty="0">
              <a:effectLst>
                <a:outerShdw blurRad="38100" dist="38100" dir="2700000" algn="tl">
                  <a:srgbClr val="000000"/>
                </a:outerShdw>
              </a:effectLst>
            </a:endParaRPr>
          </a:p>
        </p:txBody>
      </p:sp>
      <p:sp>
        <p:nvSpPr>
          <p:cNvPr id="3" name="Content Placeholder 2">
            <a:extLst>
              <a:ext uri="{FF2B5EF4-FFF2-40B4-BE49-F238E27FC236}">
                <a16:creationId xmlns:a16="http://schemas.microsoft.com/office/drawing/2014/main" id="{FB5B4DE4-D233-0A96-A370-56BA5574997D}"/>
              </a:ext>
            </a:extLst>
          </p:cNvPr>
          <p:cNvSpPr>
            <a:spLocks noGrp="1"/>
          </p:cNvSpPr>
          <p:nvPr>
            <p:ph idx="1"/>
          </p:nvPr>
        </p:nvSpPr>
        <p:spPr>
          <a:xfrm>
            <a:off x="116378" y="663231"/>
            <a:ext cx="8965276" cy="5918663"/>
          </a:xfrm>
        </p:spPr>
        <p:txBody>
          <a:bodyPr>
            <a:normAutofit fontScale="92500" lnSpcReduction="20000"/>
          </a:bodyPr>
          <a:lstStyle/>
          <a:p>
            <a:r>
              <a:rPr lang="en-US" sz="3000" dirty="0">
                <a:effectLst>
                  <a:outerShdw blurRad="38100" dist="38100" dir="2700000" algn="tl">
                    <a:srgbClr val="000000"/>
                  </a:outerShdw>
                </a:effectLst>
              </a:rPr>
              <a:t>The “</a:t>
            </a:r>
            <a:r>
              <a:rPr lang="en-US" sz="3000" i="1"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uncircumcised</a:t>
            </a:r>
            <a:r>
              <a:rPr lang="en-US" sz="3000" dirty="0">
                <a:effectLst>
                  <a:outerShdw blurRad="38100" dist="38100" dir="2700000" algn="tl">
                    <a:srgbClr val="000000"/>
                  </a:outerShdw>
                </a:effectLst>
              </a:rPr>
              <a:t>” are not </a:t>
            </a:r>
            <a:r>
              <a:rPr lang="en-US" sz="3000" b="1" i="1" dirty="0">
                <a:effectLst>
                  <a:outerShdw blurRad="38100" dist="38100" dir="2700000" algn="tl">
                    <a:srgbClr val="000000"/>
                  </a:outerShdw>
                </a:effectLst>
              </a:rPr>
              <a:t>just</a:t>
            </a:r>
            <a:r>
              <a:rPr lang="en-US" sz="3000" dirty="0">
                <a:effectLst>
                  <a:outerShdw blurRad="38100" dist="38100" dir="2700000" algn="tl">
                    <a:srgbClr val="000000"/>
                  </a:outerShdw>
                </a:effectLst>
              </a:rPr>
              <a:t> the foreigners.</a:t>
            </a:r>
          </a:p>
          <a:p>
            <a:r>
              <a:rPr lang="en-US" sz="3000" dirty="0">
                <a:effectLst>
                  <a:outerShdw blurRad="38100" dist="38100" dir="2700000" algn="tl">
                    <a:srgbClr val="000000"/>
                  </a:outerShdw>
                </a:effectLst>
              </a:rPr>
              <a:t>Circumcision was </a:t>
            </a:r>
            <a:r>
              <a:rPr lang="en-US" sz="3000" b="1" i="1" dirty="0">
                <a:effectLst>
                  <a:outerShdw blurRad="38100" dist="38100" dir="2700000" algn="tl">
                    <a:srgbClr val="000000"/>
                  </a:outerShdw>
                </a:effectLst>
              </a:rPr>
              <a:t>primarily</a:t>
            </a:r>
            <a:r>
              <a:rPr lang="en-US" sz="3000" dirty="0">
                <a:effectLst>
                  <a:outerShdw blurRad="38100" dist="38100" dir="2700000" algn="tl">
                    <a:srgbClr val="000000"/>
                  </a:outerShdw>
                </a:effectLst>
              </a:rPr>
              <a:t> a sign of </a:t>
            </a:r>
            <a:r>
              <a:rPr lang="en-US" sz="3000" b="1" i="1" dirty="0">
                <a:effectLst>
                  <a:outerShdw blurRad="38100" dist="38100" dir="2700000" algn="tl">
                    <a:srgbClr val="000000"/>
                  </a:outerShdw>
                </a:effectLst>
              </a:rPr>
              <a:t>spiritual</a:t>
            </a:r>
            <a:r>
              <a:rPr lang="en-US" sz="3000" dirty="0">
                <a:effectLst>
                  <a:outerShdw blurRad="38100" dist="38100" dir="2700000" algn="tl">
                    <a:srgbClr val="000000"/>
                  </a:outerShdw>
                </a:effectLst>
              </a:rPr>
              <a:t> </a:t>
            </a:r>
            <a:r>
              <a:rPr lang="en-US" sz="3000" b="1" i="1" dirty="0">
                <a:effectLst>
                  <a:outerShdw blurRad="38100" dist="38100" dir="2700000" algn="tl">
                    <a:srgbClr val="000000"/>
                  </a:outerShdw>
                </a:effectLst>
              </a:rPr>
              <a:t>renewal </a:t>
            </a:r>
            <a:r>
              <a:rPr lang="en-US" sz="3000" dirty="0">
                <a:effectLst>
                  <a:outerShdw blurRad="38100" dist="38100" dir="2700000" algn="tl">
                    <a:srgbClr val="000000"/>
                  </a:outerShdw>
                </a:effectLst>
              </a:rPr>
              <a:t>– circumcision of the </a:t>
            </a:r>
            <a:r>
              <a:rPr lang="en-US" sz="3000" b="1" i="1" dirty="0">
                <a:effectLst>
                  <a:outerShdw blurRad="38100" dist="38100" dir="2700000" algn="tl">
                    <a:srgbClr val="000000"/>
                  </a:outerShdw>
                </a:effectLst>
              </a:rPr>
              <a:t>heart</a:t>
            </a:r>
            <a:r>
              <a:rPr lang="en-US" sz="3000" dirty="0">
                <a:effectLst>
                  <a:outerShdw blurRad="38100" dist="38100" dir="2700000" algn="tl">
                    <a:srgbClr val="000000"/>
                  </a:outerShdw>
                </a:effectLst>
              </a:rPr>
              <a:t>:</a:t>
            </a:r>
          </a:p>
          <a:p>
            <a:pPr lvl="1"/>
            <a:r>
              <a:rPr lang="en-US" i="1"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I will punish the Egyptians, the Judeans, the Edomites, the Ammonites, the Moabites, and all the desert… I will do so because none of the people of those nations are really circumcised in the LORD's sight. Moreover, </a:t>
            </a:r>
            <a:r>
              <a:rPr lang="en-US" i="1" dirty="0">
                <a:solidFill>
                  <a:schemeClr val="accent2"/>
                </a:solidFill>
                <a:effectLst>
                  <a:outerShdw blurRad="38100" dist="38100" dir="2700000" algn="tl">
                    <a:srgbClr val="000000"/>
                  </a:outerShdw>
                </a:effectLst>
                <a:latin typeface="Cambria" panose="02040503050406030204" pitchFamily="18" charset="0"/>
                <a:ea typeface="Cambria" panose="02040503050406030204" pitchFamily="18" charset="0"/>
              </a:rPr>
              <a:t>none of the people of Israel are circumcised when it comes to their hearts</a:t>
            </a:r>
            <a:r>
              <a:rPr lang="en-US" i="1"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 </a:t>
            </a:r>
            <a:r>
              <a:rPr lang="en-US" dirty="0">
                <a:effectLst>
                  <a:outerShdw blurRad="38100" dist="38100" dir="2700000" algn="tl">
                    <a:srgbClr val="000000"/>
                  </a:outerShdw>
                </a:effectLst>
              </a:rPr>
              <a:t>(Jer 9:26)</a:t>
            </a:r>
          </a:p>
          <a:p>
            <a:r>
              <a:rPr lang="en-US" sz="3000" dirty="0">
                <a:effectLst>
                  <a:outerShdw blurRad="38100" dist="38100" dir="2700000" algn="tl">
                    <a:srgbClr val="000000"/>
                  </a:outerShdw>
                </a:effectLst>
              </a:rPr>
              <a:t>The “</a:t>
            </a:r>
            <a:r>
              <a:rPr lang="en-US" sz="3000" i="1"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unclean</a:t>
            </a:r>
            <a:r>
              <a:rPr lang="en-US" sz="3000" dirty="0">
                <a:effectLst>
                  <a:outerShdw blurRad="38100" dist="38100" dir="2700000" algn="tl">
                    <a:srgbClr val="000000"/>
                  </a:outerShdw>
                </a:effectLst>
              </a:rPr>
              <a:t>” could </a:t>
            </a:r>
            <a:r>
              <a:rPr lang="en-US" sz="3000" b="1" i="1" dirty="0">
                <a:effectLst>
                  <a:outerShdw blurRad="38100" dist="38100" dir="2700000" algn="tl">
                    <a:srgbClr val="000000"/>
                  </a:outerShdw>
                </a:effectLst>
              </a:rPr>
              <a:t>also</a:t>
            </a:r>
            <a:r>
              <a:rPr lang="en-US" sz="3000" dirty="0">
                <a:effectLst>
                  <a:outerShdw blurRad="38100" dist="38100" dir="2700000" algn="tl">
                    <a:srgbClr val="000000"/>
                  </a:outerShdw>
                </a:effectLst>
              </a:rPr>
              <a:t> be found within ethnic Israel, as Isaiah himself laments in Isaiah 6:5:</a:t>
            </a:r>
          </a:p>
          <a:p>
            <a:pPr lvl="1"/>
            <a:r>
              <a:rPr lang="en-US" i="1"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Woe is me! For I am lost; for I am a man of unclean lips, and </a:t>
            </a:r>
            <a:r>
              <a:rPr lang="en-US" i="1" dirty="0">
                <a:solidFill>
                  <a:schemeClr val="accent2"/>
                </a:solidFill>
                <a:effectLst>
                  <a:outerShdw blurRad="38100" dist="38100" dir="2700000" algn="tl">
                    <a:srgbClr val="000000"/>
                  </a:outerShdw>
                </a:effectLst>
                <a:latin typeface="Cambria" panose="02040503050406030204" pitchFamily="18" charset="0"/>
                <a:ea typeface="Cambria" panose="02040503050406030204" pitchFamily="18" charset="0"/>
              </a:rPr>
              <a:t>I dwell in the midst of a people of unclean lips </a:t>
            </a:r>
          </a:p>
          <a:p>
            <a:r>
              <a:rPr lang="en-US" sz="3000" dirty="0">
                <a:effectLst>
                  <a:outerShdw blurRad="38100" dist="38100" dir="2700000" algn="tl">
                    <a:srgbClr val="000000"/>
                  </a:outerShdw>
                </a:effectLst>
              </a:rPr>
              <a:t>What is in view here is not primarily political, economic or military success, but </a:t>
            </a:r>
            <a:r>
              <a:rPr lang="en-US" sz="3000" b="1" i="1" dirty="0">
                <a:effectLst>
                  <a:outerShdw blurRad="38100" dist="38100" dir="2700000" algn="tl">
                    <a:srgbClr val="000000"/>
                  </a:outerShdw>
                </a:effectLst>
              </a:rPr>
              <a:t>spiritual holiness</a:t>
            </a:r>
            <a:r>
              <a:rPr lang="en-US" sz="3000" dirty="0">
                <a:effectLst>
                  <a:outerShdw blurRad="38100" dist="38100" dir="2700000" algn="tl">
                    <a:srgbClr val="000000"/>
                  </a:outerShdw>
                </a:effectLst>
              </a:rPr>
              <a:t>. </a:t>
            </a:r>
          </a:p>
          <a:p>
            <a:r>
              <a:rPr lang="en-US" sz="3000" dirty="0">
                <a:effectLst>
                  <a:outerShdw blurRad="38100" dist="38100" dir="2700000" algn="tl">
                    <a:srgbClr val="000000"/>
                  </a:outerShdw>
                </a:effectLst>
              </a:rPr>
              <a:t>What is pictured here is further explored in chapter 56, and will be finally achieved in the new Jerusalem (cf. Rev. 21:27; 22:11–15).</a:t>
            </a:r>
          </a:p>
        </p:txBody>
      </p:sp>
      <p:sp>
        <p:nvSpPr>
          <p:cNvPr id="4" name="TextBox 3">
            <a:extLst>
              <a:ext uri="{FF2B5EF4-FFF2-40B4-BE49-F238E27FC236}">
                <a16:creationId xmlns:a16="http://schemas.microsoft.com/office/drawing/2014/main" id="{16B87891-311D-E201-DA83-9DDD23A5FBEF}"/>
              </a:ext>
            </a:extLst>
          </p:cNvPr>
          <p:cNvSpPr txBox="1"/>
          <p:nvPr/>
        </p:nvSpPr>
        <p:spPr>
          <a:xfrm>
            <a:off x="-3924" y="6488665"/>
            <a:ext cx="9144000" cy="369332"/>
          </a:xfrm>
          <a:prstGeom prst="rect">
            <a:avLst/>
          </a:prstGeom>
          <a:noFill/>
        </p:spPr>
        <p:txBody>
          <a:bodyPr wrap="square" rtlCol="0">
            <a:spAutoFit/>
          </a:bodyPr>
          <a:lstStyle/>
          <a:p>
            <a:r>
              <a:rPr lang="en-US" sz="1800" dirty="0">
                <a:solidFill>
                  <a:prstClr val="white"/>
                </a:solidFill>
                <a:effectLst>
                  <a:outerShdw blurRad="38100" dist="38100" dir="2700000" algn="tl">
                    <a:srgbClr val="000000"/>
                  </a:outerShdw>
                </a:effectLst>
              </a:rPr>
              <a:t>Mackay, John L. – </a:t>
            </a:r>
            <a:r>
              <a:rPr lang="en-US" sz="1800" i="1" dirty="0">
                <a:solidFill>
                  <a:prstClr val="white"/>
                </a:solidFill>
                <a:effectLst>
                  <a:outerShdw blurRad="38100" dist="38100" dir="2700000" algn="tl">
                    <a:srgbClr val="000000"/>
                  </a:outerShdw>
                </a:effectLst>
              </a:rPr>
              <a:t>A Study Commentary on Isaiah Volume 2: Chapters 40-66 </a:t>
            </a:r>
            <a:r>
              <a:rPr lang="en-US" sz="1800" dirty="0">
                <a:solidFill>
                  <a:prstClr val="white"/>
                </a:solidFill>
                <a:effectLst>
                  <a:outerShdw blurRad="38100" dist="38100" dir="2700000" algn="tl">
                    <a:srgbClr val="000000"/>
                  </a:outerShdw>
                </a:effectLst>
              </a:rPr>
              <a:t>– </a:t>
            </a:r>
            <a:r>
              <a:rPr lang="en-US" sz="1800" dirty="0">
                <a:solidFill>
                  <a:schemeClr val="bg1"/>
                </a:solidFill>
                <a:effectLst>
                  <a:outerShdw blurRad="38100" dist="38100" dir="2700000" algn="tl">
                    <a:srgbClr val="000000"/>
                  </a:outerShdw>
                </a:effectLst>
              </a:rPr>
              <a:t>pp. 316–317.</a:t>
            </a:r>
          </a:p>
        </p:txBody>
      </p:sp>
    </p:spTree>
    <p:extLst>
      <p:ext uri="{BB962C8B-B14F-4D97-AF65-F5344CB8AC3E}">
        <p14:creationId xmlns:p14="http://schemas.microsoft.com/office/powerpoint/2010/main" val="1296507020"/>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3">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 calcmode="lin" valueType="num">
                                      <p:cBhvr>
                                        <p:cTn id="14"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3">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 calcmode="lin" valueType="num">
                                      <p:cBhvr>
                                        <p:cTn id="21"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3">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3">
                                            <p:txEl>
                                              <p:pRg st="4" end="4"/>
                                            </p:txEl>
                                          </p:spTgt>
                                        </p:tgtEl>
                                        <p:attrNameLst>
                                          <p:attrName>style.visibility</p:attrName>
                                        </p:attrNameLst>
                                      </p:cBhvr>
                                      <p:to>
                                        <p:strVal val="visible"/>
                                      </p:to>
                                    </p:set>
                                    <p:anim calcmode="lin" valueType="num">
                                      <p:cBhvr>
                                        <p:cTn id="28"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3">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3">
                                            <p:txEl>
                                              <p:pRg st="4" end="4"/>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3">
                                            <p:txEl>
                                              <p:pRg st="5" end="5"/>
                                            </p:txEl>
                                          </p:spTgt>
                                        </p:tgtEl>
                                        <p:attrNameLst>
                                          <p:attrName>style.visibility</p:attrName>
                                        </p:attrNameLst>
                                      </p:cBhvr>
                                      <p:to>
                                        <p:strVal val="visible"/>
                                      </p:to>
                                    </p:set>
                                    <p:anim calcmode="lin" valueType="num">
                                      <p:cBhvr>
                                        <p:cTn id="35" dur="500" fill="hold"/>
                                        <p:tgtEl>
                                          <p:spTgt spid="3">
                                            <p:txEl>
                                              <p:pRg st="5" end="5"/>
                                            </p:txEl>
                                          </p:spTgt>
                                        </p:tgtEl>
                                        <p:attrNameLst>
                                          <p:attrName>ppt_w</p:attrName>
                                        </p:attrNameLst>
                                      </p:cBhvr>
                                      <p:tavLst>
                                        <p:tav tm="0">
                                          <p:val>
                                            <p:fltVal val="0"/>
                                          </p:val>
                                        </p:tav>
                                        <p:tav tm="100000">
                                          <p:val>
                                            <p:strVal val="#ppt_w"/>
                                          </p:val>
                                        </p:tav>
                                      </p:tavLst>
                                    </p:anim>
                                    <p:anim calcmode="lin" valueType="num">
                                      <p:cBhvr>
                                        <p:cTn id="36" dur="500" fill="hold"/>
                                        <p:tgtEl>
                                          <p:spTgt spid="3">
                                            <p:txEl>
                                              <p:pRg st="5" end="5"/>
                                            </p:txEl>
                                          </p:spTgt>
                                        </p:tgtEl>
                                        <p:attrNameLst>
                                          <p:attrName>ppt_h</p:attrName>
                                        </p:attrNameLst>
                                      </p:cBhvr>
                                      <p:tavLst>
                                        <p:tav tm="0">
                                          <p:val>
                                            <p:fltVal val="0"/>
                                          </p:val>
                                        </p:tav>
                                        <p:tav tm="100000">
                                          <p:val>
                                            <p:strVal val="#ppt_h"/>
                                          </p:val>
                                        </p:tav>
                                      </p:tavLst>
                                    </p:anim>
                                    <p:animEffect transition="in" filter="fade">
                                      <p:cBhvr>
                                        <p:cTn id="37" dur="500"/>
                                        <p:tgtEl>
                                          <p:spTgt spid="3">
                                            <p:txEl>
                                              <p:pRg st="5" end="5"/>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53" presetClass="entr" presetSubtype="16" fill="hold" nodeType="clickEffect">
                                  <p:stCondLst>
                                    <p:cond delay="0"/>
                                  </p:stCondLst>
                                  <p:childTnLst>
                                    <p:set>
                                      <p:cBhvr>
                                        <p:cTn id="41" dur="1" fill="hold">
                                          <p:stCondLst>
                                            <p:cond delay="0"/>
                                          </p:stCondLst>
                                        </p:cTn>
                                        <p:tgtEl>
                                          <p:spTgt spid="3">
                                            <p:txEl>
                                              <p:pRg st="6" end="6"/>
                                            </p:txEl>
                                          </p:spTgt>
                                        </p:tgtEl>
                                        <p:attrNameLst>
                                          <p:attrName>style.visibility</p:attrName>
                                        </p:attrNameLst>
                                      </p:cBhvr>
                                      <p:to>
                                        <p:strVal val="visible"/>
                                      </p:to>
                                    </p:set>
                                    <p:anim calcmode="lin" valueType="num">
                                      <p:cBhvr>
                                        <p:cTn id="42" dur="500" fill="hold"/>
                                        <p:tgtEl>
                                          <p:spTgt spid="3">
                                            <p:txEl>
                                              <p:pRg st="6" end="6"/>
                                            </p:txEl>
                                          </p:spTgt>
                                        </p:tgtEl>
                                        <p:attrNameLst>
                                          <p:attrName>ppt_w</p:attrName>
                                        </p:attrNameLst>
                                      </p:cBhvr>
                                      <p:tavLst>
                                        <p:tav tm="0">
                                          <p:val>
                                            <p:fltVal val="0"/>
                                          </p:val>
                                        </p:tav>
                                        <p:tav tm="100000">
                                          <p:val>
                                            <p:strVal val="#ppt_w"/>
                                          </p:val>
                                        </p:tav>
                                      </p:tavLst>
                                    </p:anim>
                                    <p:anim calcmode="lin" valueType="num">
                                      <p:cBhvr>
                                        <p:cTn id="43" dur="500" fill="hold"/>
                                        <p:tgtEl>
                                          <p:spTgt spid="3">
                                            <p:txEl>
                                              <p:pRg st="6" end="6"/>
                                            </p:txEl>
                                          </p:spTgt>
                                        </p:tgtEl>
                                        <p:attrNameLst>
                                          <p:attrName>ppt_h</p:attrName>
                                        </p:attrNameLst>
                                      </p:cBhvr>
                                      <p:tavLst>
                                        <p:tav tm="0">
                                          <p:val>
                                            <p:fltVal val="0"/>
                                          </p:val>
                                        </p:tav>
                                        <p:tav tm="100000">
                                          <p:val>
                                            <p:strVal val="#ppt_h"/>
                                          </p:val>
                                        </p:tav>
                                      </p:tavLst>
                                    </p:anim>
                                    <p:animEffect transition="in" filter="fade">
                                      <p:cBhvr>
                                        <p:cTn id="44"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B28498E-E38B-040E-AFC0-7A03421F760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76AFCC5-71C9-3B2B-4510-B387D712BFBC}"/>
              </a:ext>
            </a:extLst>
          </p:cNvPr>
          <p:cNvSpPr>
            <a:spLocks noGrp="1"/>
          </p:cNvSpPr>
          <p:nvPr>
            <p:ph type="title"/>
          </p:nvPr>
        </p:nvSpPr>
        <p:spPr>
          <a:xfrm>
            <a:off x="0" y="3"/>
            <a:ext cx="9144000" cy="756456"/>
          </a:xfrm>
        </p:spPr>
        <p:txBody>
          <a:bodyPr>
            <a:noAutofit/>
          </a:bodyPr>
          <a:lstStyle/>
          <a:p>
            <a:r>
              <a:rPr lang="en-US" sz="4400" b="1" dirty="0">
                <a:effectLst>
                  <a:outerShdw blurRad="38100" dist="38100" dir="2700000" algn="tl">
                    <a:srgbClr val="000000"/>
                  </a:outerShdw>
                </a:effectLst>
              </a:rPr>
              <a:t>Cleansed and Set Free (52:1–2)</a:t>
            </a:r>
            <a:endParaRPr lang="en-US" sz="4400" dirty="0">
              <a:effectLst>
                <a:outerShdw blurRad="38100" dist="38100" dir="2700000" algn="tl">
                  <a:srgbClr val="000000"/>
                </a:outerShdw>
              </a:effectLst>
            </a:endParaRPr>
          </a:p>
        </p:txBody>
      </p:sp>
      <p:sp>
        <p:nvSpPr>
          <p:cNvPr id="3" name="Content Placeholder 2">
            <a:extLst>
              <a:ext uri="{FF2B5EF4-FFF2-40B4-BE49-F238E27FC236}">
                <a16:creationId xmlns:a16="http://schemas.microsoft.com/office/drawing/2014/main" id="{C3BE4400-ADA0-6203-9CED-D25CD536A03B}"/>
              </a:ext>
            </a:extLst>
          </p:cNvPr>
          <p:cNvSpPr>
            <a:spLocks noGrp="1"/>
          </p:cNvSpPr>
          <p:nvPr>
            <p:ph idx="1"/>
          </p:nvPr>
        </p:nvSpPr>
        <p:spPr>
          <a:xfrm>
            <a:off x="137160" y="814647"/>
            <a:ext cx="8965276" cy="5674018"/>
          </a:xfrm>
        </p:spPr>
        <p:txBody>
          <a:bodyPr>
            <a:normAutofit lnSpcReduction="10000"/>
          </a:bodyPr>
          <a:lstStyle/>
          <a:p>
            <a:r>
              <a:rPr lang="en-US" dirty="0">
                <a:effectLst>
                  <a:outerShdw blurRad="38100" dist="38100" dir="2700000" algn="tl">
                    <a:srgbClr val="000000"/>
                  </a:outerShdw>
                </a:effectLst>
              </a:rPr>
              <a:t>Zion is exhorted to “</a:t>
            </a:r>
            <a:r>
              <a:rPr lang="en-US" sz="32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Shake off the dirt!</a:t>
            </a:r>
            <a:r>
              <a:rPr lang="en-US" dirty="0">
                <a:effectLst>
                  <a:outerShdw blurRad="38100" dist="38100" dir="2700000" algn="tl">
                    <a:srgbClr val="000000"/>
                  </a:outerShdw>
                </a:effectLst>
              </a:rPr>
              <a:t>” to “</a:t>
            </a:r>
            <a:r>
              <a:rPr lang="en-US" i="1"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Get up</a:t>
            </a:r>
            <a:r>
              <a:rPr lang="en-US" dirty="0">
                <a:effectLst>
                  <a:outerShdw blurRad="38100" dist="38100" dir="2700000" algn="tl">
                    <a:srgbClr val="000000"/>
                  </a:outerShdw>
                </a:effectLst>
              </a:rPr>
              <a:t>” from the ground and rid herself of all of physical and spiritual degradation.</a:t>
            </a:r>
          </a:p>
          <a:p>
            <a:r>
              <a:rPr lang="en-US" dirty="0">
                <a:effectLst>
                  <a:outerShdw blurRad="38100" dist="38100" dir="2700000" algn="tl">
                    <a:srgbClr val="000000"/>
                  </a:outerShdw>
                </a:effectLst>
              </a:rPr>
              <a:t>Her deliverance has been provided for her by the LORD, and they are exhorted to “</a:t>
            </a:r>
            <a:r>
              <a:rPr lang="en-US" sz="32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take off the iron chains around [their] neck</a:t>
            </a:r>
            <a:r>
              <a:rPr lang="en-US" dirty="0">
                <a:effectLst>
                  <a:outerShdw blurRad="38100" dist="38100" dir="2700000" algn="tl">
                    <a:srgbClr val="000000"/>
                  </a:outerShdw>
                </a:effectLst>
              </a:rPr>
              <a:t>”</a:t>
            </a:r>
          </a:p>
          <a:p>
            <a:r>
              <a:rPr lang="en-US" dirty="0">
                <a:effectLst>
                  <a:outerShdw blurRad="38100" dist="38100" dir="2700000" algn="tl">
                    <a:srgbClr val="000000"/>
                  </a:outerShdw>
                </a:effectLst>
              </a:rPr>
              <a:t>Prisoners of war were often marched off into captivity tied neck to neck with a long rope. </a:t>
            </a:r>
          </a:p>
          <a:p>
            <a:r>
              <a:rPr lang="en-US" dirty="0">
                <a:effectLst>
                  <a:outerShdw blurRad="38100" dist="38100" dir="2700000" algn="tl">
                    <a:srgbClr val="000000"/>
                  </a:outerShdw>
                </a:effectLst>
              </a:rPr>
              <a:t>But now she has been </a:t>
            </a:r>
            <a:r>
              <a:rPr lang="en-US" b="1" i="1" dirty="0">
                <a:effectLst>
                  <a:outerShdw blurRad="38100" dist="38100" dir="2700000" algn="tl">
                    <a:srgbClr val="000000"/>
                  </a:outerShdw>
                </a:effectLst>
              </a:rPr>
              <a:t>freed</a:t>
            </a:r>
            <a:r>
              <a:rPr lang="en-US" dirty="0">
                <a:effectLst>
                  <a:outerShdw blurRad="38100" dist="38100" dir="2700000" algn="tl">
                    <a:srgbClr val="000000"/>
                  </a:outerShdw>
                </a:effectLst>
              </a:rPr>
              <a:t>, and so she is no longer a helpless victim, hampered by the restrictions of her captors. </a:t>
            </a:r>
          </a:p>
          <a:p>
            <a:r>
              <a:rPr lang="en-US" dirty="0">
                <a:effectLst>
                  <a:outerShdw blurRad="38100" dist="38100" dir="2700000" algn="tl">
                    <a:srgbClr val="000000"/>
                  </a:outerShdw>
                </a:effectLst>
              </a:rPr>
              <a:t>“</a:t>
            </a:r>
            <a:r>
              <a:rPr lang="en-US" sz="32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Daughter Zion</a:t>
            </a:r>
            <a:r>
              <a:rPr lang="en-US" dirty="0">
                <a:effectLst>
                  <a:outerShdw blurRad="38100" dist="38100" dir="2700000" algn="tl">
                    <a:srgbClr val="000000"/>
                  </a:outerShdw>
                </a:effectLst>
              </a:rPr>
              <a:t>” (cf. 1:8), who had been “</a:t>
            </a:r>
            <a:r>
              <a:rPr lang="en-US" sz="32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captive</a:t>
            </a:r>
            <a:r>
              <a:rPr lang="en-US" dirty="0">
                <a:effectLst>
                  <a:outerShdw blurRad="38100" dist="38100" dir="2700000" algn="tl">
                    <a:srgbClr val="000000"/>
                  </a:outerShdw>
                </a:effectLst>
              </a:rPr>
              <a:t>” is now elevated to royal status.</a:t>
            </a:r>
          </a:p>
        </p:txBody>
      </p:sp>
      <p:sp>
        <p:nvSpPr>
          <p:cNvPr id="4" name="TextBox 3">
            <a:extLst>
              <a:ext uri="{FF2B5EF4-FFF2-40B4-BE49-F238E27FC236}">
                <a16:creationId xmlns:a16="http://schemas.microsoft.com/office/drawing/2014/main" id="{576F8EB3-3375-06D0-0B28-F0D34340623E}"/>
              </a:ext>
            </a:extLst>
          </p:cNvPr>
          <p:cNvSpPr txBox="1"/>
          <p:nvPr/>
        </p:nvSpPr>
        <p:spPr>
          <a:xfrm>
            <a:off x="-3924" y="6488665"/>
            <a:ext cx="9144000" cy="369332"/>
          </a:xfrm>
          <a:prstGeom prst="rect">
            <a:avLst/>
          </a:prstGeom>
          <a:noFill/>
        </p:spPr>
        <p:txBody>
          <a:bodyPr wrap="square" rtlCol="0">
            <a:spAutoFit/>
          </a:bodyPr>
          <a:lstStyle/>
          <a:p>
            <a:r>
              <a:rPr lang="en-US" sz="1800" dirty="0">
                <a:solidFill>
                  <a:prstClr val="white"/>
                </a:solidFill>
                <a:effectLst>
                  <a:outerShdw blurRad="38100" dist="38100" dir="2700000" algn="tl">
                    <a:srgbClr val="000000"/>
                  </a:outerShdw>
                </a:effectLst>
              </a:rPr>
              <a:t>Mackay, John L. – </a:t>
            </a:r>
            <a:r>
              <a:rPr lang="en-US" sz="1800" i="1" dirty="0">
                <a:solidFill>
                  <a:prstClr val="white"/>
                </a:solidFill>
                <a:effectLst>
                  <a:outerShdw blurRad="38100" dist="38100" dir="2700000" algn="tl">
                    <a:srgbClr val="000000"/>
                  </a:outerShdw>
                </a:effectLst>
              </a:rPr>
              <a:t>A Study Commentary on Isaiah Volume 2: Chapters 40-66 </a:t>
            </a:r>
            <a:r>
              <a:rPr lang="en-US" sz="1800" dirty="0">
                <a:solidFill>
                  <a:prstClr val="white"/>
                </a:solidFill>
                <a:effectLst>
                  <a:outerShdw blurRad="38100" dist="38100" dir="2700000" algn="tl">
                    <a:srgbClr val="000000"/>
                  </a:outerShdw>
                </a:effectLst>
              </a:rPr>
              <a:t>– </a:t>
            </a:r>
            <a:r>
              <a:rPr lang="en-US" sz="1800" dirty="0">
                <a:solidFill>
                  <a:schemeClr val="bg1"/>
                </a:solidFill>
                <a:effectLst>
                  <a:outerShdw blurRad="38100" dist="38100" dir="2700000" algn="tl">
                    <a:srgbClr val="000000"/>
                  </a:outerShdw>
                </a:effectLst>
              </a:rPr>
              <a:t>pp. 317–318.</a:t>
            </a:r>
          </a:p>
        </p:txBody>
      </p:sp>
    </p:spTree>
    <p:extLst>
      <p:ext uri="{BB962C8B-B14F-4D97-AF65-F5344CB8AC3E}">
        <p14:creationId xmlns:p14="http://schemas.microsoft.com/office/powerpoint/2010/main" val="3779823322"/>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3">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 calcmode="lin" valueType="num">
                                      <p:cBhvr>
                                        <p:cTn id="14"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3">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 calcmode="lin" valueType="num">
                                      <p:cBhvr>
                                        <p:cTn id="21"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3">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3">
                                            <p:txEl>
                                              <p:pRg st="4" end="4"/>
                                            </p:txEl>
                                          </p:spTgt>
                                        </p:tgtEl>
                                        <p:attrNameLst>
                                          <p:attrName>style.visibility</p:attrName>
                                        </p:attrNameLst>
                                      </p:cBhvr>
                                      <p:to>
                                        <p:strVal val="visible"/>
                                      </p:to>
                                    </p:set>
                                    <p:anim calcmode="lin" valueType="num">
                                      <p:cBhvr>
                                        <p:cTn id="28"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3">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2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2.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3.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docProps/app.xml><?xml version="1.0" encoding="utf-8"?>
<Properties xmlns="http://schemas.openxmlformats.org/officeDocument/2006/extended-properties" xmlns:vt="http://schemas.openxmlformats.org/officeDocument/2006/docPropsVTypes">
  <Template/>
  <TotalTime>228983</TotalTime>
  <Words>4250</Words>
  <Application>Microsoft Office PowerPoint</Application>
  <PresentationFormat>On-screen Show (4:3)</PresentationFormat>
  <Paragraphs>220</Paragraphs>
  <Slides>30</Slides>
  <Notes>21</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30</vt:i4>
      </vt:variant>
    </vt:vector>
  </HeadingPairs>
  <TitlesOfParts>
    <vt:vector size="37" baseType="lpstr">
      <vt:lpstr>Arial</vt:lpstr>
      <vt:lpstr>Calibri</vt:lpstr>
      <vt:lpstr>Calibri Light</vt:lpstr>
      <vt:lpstr>Cambria</vt:lpstr>
      <vt:lpstr>Century Gothic</vt:lpstr>
      <vt:lpstr>Office Theme</vt:lpstr>
      <vt:lpstr>2_Office Theme</vt:lpstr>
      <vt:lpstr>Highlights     From the  Book of  Isaiah</vt:lpstr>
      <vt:lpstr>The LORD’s Coming Salvation (52:1-12)</vt:lpstr>
      <vt:lpstr>The LORD’s Coming Salvation (52:1-12)</vt:lpstr>
      <vt:lpstr>The LORD’s Coming Salvation (52:1-12)</vt:lpstr>
      <vt:lpstr>Cleansed and Set Free (52:1–2)</vt:lpstr>
      <vt:lpstr>Cleansed and Set Free (52:1–2)</vt:lpstr>
      <vt:lpstr>Cleansed and Set Free (52:1–2)</vt:lpstr>
      <vt:lpstr>Cleansed and Set Free (52:1–2)</vt:lpstr>
      <vt:lpstr>Cleansed and Set Free (52:1–2)</vt:lpstr>
      <vt:lpstr> The Basis for Deliverance (52:3–6)</vt:lpstr>
      <vt:lpstr> The Basis for Deliverance (52:3–6)</vt:lpstr>
      <vt:lpstr> The Basis for Deliverance (52:3–6)</vt:lpstr>
      <vt:lpstr> The Basis for Deliverance (52:3–6)</vt:lpstr>
      <vt:lpstr> The Basis for Deliverance (52:3–6)</vt:lpstr>
      <vt:lpstr>The Good News Arrives (52:7–10)</vt:lpstr>
      <vt:lpstr>The Good News Arrives (52:7–10)</vt:lpstr>
      <vt:lpstr>The Good News Arrives (52:7–10)</vt:lpstr>
      <vt:lpstr>The Good News Arrives (52:7–10)</vt:lpstr>
      <vt:lpstr>The Good News Arrives (52:7–10)</vt:lpstr>
      <vt:lpstr>The Good News Arrives (52:7–10)</vt:lpstr>
      <vt:lpstr>The Good News Arrives (52:7–10)</vt:lpstr>
      <vt:lpstr>The Sacred Procession (52:11–12)</vt:lpstr>
      <vt:lpstr>The Sacred Procession (52:11–12)</vt:lpstr>
      <vt:lpstr>The Sacred Procession (52:11–12)</vt:lpstr>
      <vt:lpstr>The Sacred Procession (52:11–12)</vt:lpstr>
      <vt:lpstr>The Sacred Procession (52:11–12)</vt:lpstr>
      <vt:lpstr>Next Time</vt:lpstr>
      <vt:lpstr>Class Discussion Time</vt:lpstr>
      <vt:lpstr>Class Discussion Time</vt:lpstr>
      <vt:lpstr>Class Discussion Time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Highlights  from the  Book of  Isaiah</dc:title>
  <dc:creator>Robert Connolly</dc:creator>
  <cp:lastModifiedBy>Robert Connolly</cp:lastModifiedBy>
  <cp:revision>2897</cp:revision>
  <cp:lastPrinted>2024-02-25T15:15:58Z</cp:lastPrinted>
  <dcterms:created xsi:type="dcterms:W3CDTF">2022-12-04T03:23:23Z</dcterms:created>
  <dcterms:modified xsi:type="dcterms:W3CDTF">2024-02-25T15:23:08Z</dcterms:modified>
</cp:coreProperties>
</file>