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theme/themeOverride1.xml" ContentType="application/vnd.openxmlformats-officedocument.themeOverride+xml"/>
  <Override PartName="/ppt/theme/themeOverride2.xml" ContentType="application/vnd.openxmlformats-officedocument.themeOverride+xml"/>
  <Override PartName="/ppt/theme/themeOverride3.xml" ContentType="application/vnd.openxmlformats-officedocument.themeOverr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04" r:id="rId1"/>
    <p:sldMasterId id="2147483816" r:id="rId2"/>
  </p:sldMasterIdLst>
  <p:notesMasterIdLst>
    <p:notesMasterId r:id="rId29"/>
  </p:notesMasterIdLst>
  <p:handoutMasterIdLst>
    <p:handoutMasterId r:id="rId30"/>
  </p:handoutMasterIdLst>
  <p:sldIdLst>
    <p:sldId id="4979" r:id="rId3"/>
    <p:sldId id="4961" r:id="rId4"/>
    <p:sldId id="4962" r:id="rId5"/>
    <p:sldId id="4981" r:id="rId6"/>
    <p:sldId id="4983" r:id="rId7"/>
    <p:sldId id="4984" r:id="rId8"/>
    <p:sldId id="4986" r:id="rId9"/>
    <p:sldId id="4988" r:id="rId10"/>
    <p:sldId id="4987" r:id="rId11"/>
    <p:sldId id="4990" r:id="rId12"/>
    <p:sldId id="4963" r:id="rId13"/>
    <p:sldId id="4982" r:id="rId14"/>
    <p:sldId id="4991" r:id="rId15"/>
    <p:sldId id="4992" r:id="rId16"/>
    <p:sldId id="4993" r:id="rId17"/>
    <p:sldId id="4994" r:id="rId18"/>
    <p:sldId id="4995" r:id="rId19"/>
    <p:sldId id="4996" r:id="rId20"/>
    <p:sldId id="4964" r:id="rId21"/>
    <p:sldId id="4969" r:id="rId22"/>
    <p:sldId id="4999" r:id="rId23"/>
    <p:sldId id="5000" r:id="rId24"/>
    <p:sldId id="4913" r:id="rId25"/>
    <p:sldId id="4966" r:id="rId26"/>
    <p:sldId id="4998" r:id="rId27"/>
    <p:sldId id="5001" r:id="rId28"/>
  </p:sldIdLst>
  <p:sldSz cx="9144000" cy="6858000" type="screen4x3"/>
  <p:notesSz cx="7102475" cy="938847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00FF"/>
    <a:srgbClr val="FFFF99"/>
    <a:srgbClr val="F4B183"/>
    <a:srgbClr val="9999FF"/>
    <a:srgbClr val="000066"/>
    <a:srgbClr val="333399"/>
    <a:srgbClr val="6600FF"/>
    <a:srgbClr val="6600CC"/>
    <a:srgbClr val="FFF4E7"/>
    <a:srgbClr val="FFF2C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7267" autoAdjust="0"/>
    <p:restoredTop sz="94636" autoAdjust="0"/>
  </p:normalViewPr>
  <p:slideViewPr>
    <p:cSldViewPr snapToGrid="0">
      <p:cViewPr varScale="1">
        <p:scale>
          <a:sx n="153" d="100"/>
          <a:sy n="153" d="100"/>
        </p:scale>
        <p:origin x="1276" y="104"/>
      </p:cViewPr>
      <p:guideLst/>
    </p:cSldViewPr>
  </p:slideViewPr>
  <p:notesTextViewPr>
    <p:cViewPr>
      <p:scale>
        <a:sx n="1" d="1"/>
        <a:sy n="1" d="1"/>
      </p:scale>
      <p:origin x="0" y="0"/>
    </p:cViewPr>
  </p:notesTextViewPr>
  <p:sorterViewPr>
    <p:cViewPr>
      <p:scale>
        <a:sx n="100" d="100"/>
        <a:sy n="100" d="100"/>
      </p:scale>
      <p:origin x="0" y="-47284"/>
    </p:cViewPr>
  </p:sorterViewPr>
  <p:notesViewPr>
    <p:cSldViewPr snapToGrid="0">
      <p:cViewPr varScale="1">
        <p:scale>
          <a:sx n="122" d="100"/>
          <a:sy n="122" d="100"/>
        </p:scale>
        <p:origin x="4932" y="96"/>
      </p:cViewPr>
      <p:guideLst/>
    </p:cSldViewPr>
  </p:notes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slide" Target="slides/slide24.xml"/><Relationship Id="rId3" Type="http://schemas.openxmlformats.org/officeDocument/2006/relationships/slide" Target="slides/slide1.xml"/><Relationship Id="rId21" Type="http://schemas.openxmlformats.org/officeDocument/2006/relationships/slide" Target="slides/slide19.xml"/><Relationship Id="rId34" Type="http://schemas.openxmlformats.org/officeDocument/2006/relationships/tableStyles" Target="tableStyle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slide" Target="slides/slide23.xml"/><Relationship Id="rId33" Type="http://schemas.openxmlformats.org/officeDocument/2006/relationships/theme" Target="theme/theme1.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29" Type="http://schemas.openxmlformats.org/officeDocument/2006/relationships/notesMaster" Target="notesMasters/notesMaster1.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slide" Target="slides/slide22.xml"/><Relationship Id="rId32" Type="http://schemas.openxmlformats.org/officeDocument/2006/relationships/viewProps" Target="view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slide" Target="slides/slide21.xml"/><Relationship Id="rId28" Type="http://schemas.openxmlformats.org/officeDocument/2006/relationships/slide" Target="slides/slide26.xml"/><Relationship Id="rId10" Type="http://schemas.openxmlformats.org/officeDocument/2006/relationships/slide" Target="slides/slide8.xml"/><Relationship Id="rId19" Type="http://schemas.openxmlformats.org/officeDocument/2006/relationships/slide" Target="slides/slide17.xml"/><Relationship Id="rId31" Type="http://schemas.openxmlformats.org/officeDocument/2006/relationships/presProps" Target="presProps.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slide" Target="slides/slide25.xml"/><Relationship Id="rId30" Type="http://schemas.openxmlformats.org/officeDocument/2006/relationships/handoutMaster" Target="handoutMasters/handoutMaster1.xml"/><Relationship Id="rId8" Type="http://schemas.openxmlformats.org/officeDocument/2006/relationships/slide" Target="slides/slide6.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4.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a:extLst>
              <a:ext uri="{FF2B5EF4-FFF2-40B4-BE49-F238E27FC236}">
                <a16:creationId xmlns:a16="http://schemas.microsoft.com/office/drawing/2014/main" id="{56D050F2-B705-22B0-17E5-C826B5D73077}"/>
              </a:ext>
            </a:extLst>
          </p:cNvPr>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a:extLst>
              <a:ext uri="{FF2B5EF4-FFF2-40B4-BE49-F238E27FC236}">
                <a16:creationId xmlns:a16="http://schemas.microsoft.com/office/drawing/2014/main" id="{9A68D3AA-DD06-9A33-8DC5-B8D77E9ECFF7}"/>
              </a:ext>
            </a:extLst>
          </p:cNvPr>
          <p:cNvSpPr>
            <a:spLocks noGrp="1"/>
          </p:cNvSpPr>
          <p:nvPr>
            <p:ph type="dt" sz="quarter" idx="1"/>
          </p:nvPr>
        </p:nvSpPr>
        <p:spPr>
          <a:xfrm>
            <a:off x="4023092" y="0"/>
            <a:ext cx="3077739" cy="471054"/>
          </a:xfrm>
          <a:prstGeom prst="rect">
            <a:avLst/>
          </a:prstGeom>
        </p:spPr>
        <p:txBody>
          <a:bodyPr vert="horz" lIns="94229" tIns="47114" rIns="94229" bIns="47114" rtlCol="0"/>
          <a:lstStyle>
            <a:lvl1pPr algn="r">
              <a:defRPr sz="1200"/>
            </a:lvl1pPr>
          </a:lstStyle>
          <a:p>
            <a:fld id="{9C46CDA2-243C-4BE4-BB8A-CCE78D818377}" type="datetimeFigureOut">
              <a:rPr lang="en-US" smtClean="0"/>
              <a:t>2/28/2024</a:t>
            </a:fld>
            <a:endParaRPr lang="en-US"/>
          </a:p>
        </p:txBody>
      </p:sp>
      <p:sp>
        <p:nvSpPr>
          <p:cNvPr id="4" name="Footer Placeholder 3">
            <a:extLst>
              <a:ext uri="{FF2B5EF4-FFF2-40B4-BE49-F238E27FC236}">
                <a16:creationId xmlns:a16="http://schemas.microsoft.com/office/drawing/2014/main" id="{C3D82612-C319-9F33-BE08-ACC0E330D2D7}"/>
              </a:ext>
            </a:extLst>
          </p:cNvPr>
          <p:cNvSpPr>
            <a:spLocks noGrp="1"/>
          </p:cNvSpPr>
          <p:nvPr>
            <p:ph type="ftr" sz="quarter" idx="2"/>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5" name="Slide Number Placeholder 4">
            <a:extLst>
              <a:ext uri="{FF2B5EF4-FFF2-40B4-BE49-F238E27FC236}">
                <a16:creationId xmlns:a16="http://schemas.microsoft.com/office/drawing/2014/main" id="{6D2CB308-4E45-9087-D1EF-880A281B03A3}"/>
              </a:ext>
            </a:extLst>
          </p:cNvPr>
          <p:cNvSpPr>
            <a:spLocks noGrp="1"/>
          </p:cNvSpPr>
          <p:nvPr>
            <p:ph type="sldNum" sz="quarter" idx="3"/>
          </p:nvPr>
        </p:nvSpPr>
        <p:spPr>
          <a:xfrm>
            <a:off x="4023092" y="8917422"/>
            <a:ext cx="3077739" cy="471053"/>
          </a:xfrm>
          <a:prstGeom prst="rect">
            <a:avLst/>
          </a:prstGeom>
        </p:spPr>
        <p:txBody>
          <a:bodyPr vert="horz" lIns="94229" tIns="47114" rIns="94229" bIns="47114" rtlCol="0" anchor="b"/>
          <a:lstStyle>
            <a:lvl1pPr algn="r">
              <a:defRPr sz="1200"/>
            </a:lvl1pPr>
          </a:lstStyle>
          <a:p>
            <a:fld id="{D3B2534E-7144-40B4-918B-7E2BA6B00A45}" type="slidenum">
              <a:rPr lang="en-US" smtClean="0"/>
              <a:t>‹#›</a:t>
            </a:fld>
            <a:endParaRPr lang="en-US"/>
          </a:p>
        </p:txBody>
      </p:sp>
    </p:spTree>
    <p:extLst>
      <p:ext uri="{BB962C8B-B14F-4D97-AF65-F5344CB8AC3E}">
        <p14:creationId xmlns:p14="http://schemas.microsoft.com/office/powerpoint/2010/main" val="2042909668"/>
      </p:ext>
    </p:extLst>
  </p:cSld>
  <p:clrMap bg1="lt1" tx1="dk1" bg2="lt2" tx2="dk2" accent1="accent1" accent2="accent2" accent3="accent3" accent4="accent4" accent5="accent5" accent6="accent6" hlink="hlink" folHlink="folHlink"/>
  <p:hf hd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77739" cy="471054"/>
          </a:xfrm>
          <a:prstGeom prst="rect">
            <a:avLst/>
          </a:prstGeom>
        </p:spPr>
        <p:txBody>
          <a:bodyPr vert="horz" lIns="94229" tIns="47114" rIns="94229" bIns="47114" rtlCol="0"/>
          <a:lstStyle>
            <a:lvl1pPr algn="l">
              <a:defRPr sz="1200"/>
            </a:lvl1pPr>
          </a:lstStyle>
          <a:p>
            <a:endParaRPr lang="en-US"/>
          </a:p>
        </p:txBody>
      </p:sp>
      <p:sp>
        <p:nvSpPr>
          <p:cNvPr id="3" name="Date Placeholder 2"/>
          <p:cNvSpPr>
            <a:spLocks noGrp="1"/>
          </p:cNvSpPr>
          <p:nvPr>
            <p:ph type="dt" idx="1"/>
          </p:nvPr>
        </p:nvSpPr>
        <p:spPr>
          <a:xfrm>
            <a:off x="4023092" y="0"/>
            <a:ext cx="3077739" cy="471054"/>
          </a:xfrm>
          <a:prstGeom prst="rect">
            <a:avLst/>
          </a:prstGeom>
        </p:spPr>
        <p:txBody>
          <a:bodyPr vert="horz" lIns="94229" tIns="47114" rIns="94229" bIns="47114" rtlCol="0"/>
          <a:lstStyle>
            <a:lvl1pPr algn="r">
              <a:defRPr sz="1200"/>
            </a:lvl1pPr>
          </a:lstStyle>
          <a:p>
            <a:fld id="{495968A8-64DE-47C8-ACE8-5907827ACF34}" type="datetimeFigureOut">
              <a:rPr lang="en-US" smtClean="0"/>
              <a:t>2/28/2024</a:t>
            </a:fld>
            <a:endParaRPr lang="en-US"/>
          </a:p>
        </p:txBody>
      </p:sp>
      <p:sp>
        <p:nvSpPr>
          <p:cNvPr id="4" name="Slide Image Placeholder 3"/>
          <p:cNvSpPr>
            <a:spLocks noGrp="1" noRot="1" noChangeAspect="1"/>
          </p:cNvSpPr>
          <p:nvPr>
            <p:ph type="sldImg" idx="2"/>
          </p:nvPr>
        </p:nvSpPr>
        <p:spPr>
          <a:xfrm>
            <a:off x="1438275" y="1173163"/>
            <a:ext cx="4225925" cy="3168650"/>
          </a:xfrm>
          <a:prstGeom prst="rect">
            <a:avLst/>
          </a:prstGeom>
          <a:noFill/>
          <a:ln w="12700">
            <a:solidFill>
              <a:prstClr val="black"/>
            </a:solidFill>
          </a:ln>
        </p:spPr>
        <p:txBody>
          <a:bodyPr vert="horz" lIns="94229" tIns="47114" rIns="94229" bIns="47114" rtlCol="0" anchor="ctr"/>
          <a:lstStyle/>
          <a:p>
            <a:endParaRPr lang="en-US"/>
          </a:p>
        </p:txBody>
      </p:sp>
      <p:sp>
        <p:nvSpPr>
          <p:cNvPr id="5" name="Notes Placeholder 4"/>
          <p:cNvSpPr>
            <a:spLocks noGrp="1"/>
          </p:cNvSpPr>
          <p:nvPr>
            <p:ph type="body" sz="quarter" idx="3"/>
          </p:nvPr>
        </p:nvSpPr>
        <p:spPr>
          <a:xfrm>
            <a:off x="710248" y="4518204"/>
            <a:ext cx="5681980" cy="3696712"/>
          </a:xfrm>
          <a:prstGeom prst="rect">
            <a:avLst/>
          </a:prstGeom>
        </p:spPr>
        <p:txBody>
          <a:bodyPr vert="horz" lIns="94229" tIns="47114" rIns="94229" bIns="47114"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917422"/>
            <a:ext cx="3077739" cy="471053"/>
          </a:xfrm>
          <a:prstGeom prst="rect">
            <a:avLst/>
          </a:prstGeom>
        </p:spPr>
        <p:txBody>
          <a:bodyPr vert="horz" lIns="94229" tIns="47114" rIns="94229" bIns="47114" rtlCol="0" anchor="b"/>
          <a:lstStyle>
            <a:lvl1pPr algn="l">
              <a:defRPr sz="1200"/>
            </a:lvl1pPr>
          </a:lstStyle>
          <a:p>
            <a:r>
              <a:rPr lang="en-US"/>
              <a:t>http://purifiedbyfaith.com/Isaiah/Isaiah.htm</a:t>
            </a:r>
          </a:p>
        </p:txBody>
      </p:sp>
      <p:sp>
        <p:nvSpPr>
          <p:cNvPr id="7" name="Slide Number Placeholder 6"/>
          <p:cNvSpPr>
            <a:spLocks noGrp="1"/>
          </p:cNvSpPr>
          <p:nvPr>
            <p:ph type="sldNum" sz="quarter" idx="5"/>
          </p:nvPr>
        </p:nvSpPr>
        <p:spPr>
          <a:xfrm>
            <a:off x="4023092" y="8917422"/>
            <a:ext cx="3077739" cy="471053"/>
          </a:xfrm>
          <a:prstGeom prst="rect">
            <a:avLst/>
          </a:prstGeom>
        </p:spPr>
        <p:txBody>
          <a:bodyPr vert="horz" lIns="94229" tIns="47114" rIns="94229" bIns="47114" rtlCol="0" anchor="b"/>
          <a:lstStyle>
            <a:lvl1pPr algn="r">
              <a:defRPr sz="1200"/>
            </a:lvl1pPr>
          </a:lstStyle>
          <a:p>
            <a:fld id="{B78FD6F2-DA5A-4383-88C2-0A1D32D7323F}" type="slidenum">
              <a:rPr lang="en-US" smtClean="0"/>
              <a:t>‹#›</a:t>
            </a:fld>
            <a:endParaRPr lang="en-US"/>
          </a:p>
        </p:txBody>
      </p:sp>
    </p:spTree>
    <p:extLst>
      <p:ext uri="{BB962C8B-B14F-4D97-AF65-F5344CB8AC3E}">
        <p14:creationId xmlns:p14="http://schemas.microsoft.com/office/powerpoint/2010/main" val="2536152781"/>
      </p:ext>
    </p:extLst>
  </p:cSld>
  <p:clrMap bg1="lt1" tx1="dk1" bg2="lt2" tx2="dk2" accent1="accent1" accent2="accent2" accent3="accent3" accent4="accent4" accent5="accent5" accent6="accent6" hlink="hlink" folHlink="folHlink"/>
  <p:hf hdr="0" dt="0"/>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816170952"/>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14</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20873845"/>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32362298"/>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65378204"/>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1205243"/>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591089427"/>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811904048"/>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21</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786059696"/>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22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71922174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5</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1411029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6</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63976493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7</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105813120"/>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8</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756774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9</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330820016"/>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10</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493493933"/>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12</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271256946"/>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C39D16A-2DB8-AFCC-9DF8-0B4709FABA9C}"/>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B9190122-733A-E88F-BB58-11E59DA6027B}"/>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E63BF038-7703-82DC-F877-34EEC2BD7116}"/>
              </a:ext>
            </a:extLst>
          </p:cNvPr>
          <p:cNvSpPr>
            <a:spLocks noGrp="1"/>
          </p:cNvSpPr>
          <p:nvPr>
            <p:ph type="body" idx="1"/>
          </p:nvPr>
        </p:nvSpPr>
        <p:spPr/>
        <p:txBody>
          <a:bodyPr/>
          <a:lstStyle/>
          <a:p>
            <a:endParaRPr lang="en-US" dirty="0"/>
          </a:p>
        </p:txBody>
      </p:sp>
      <p:sp>
        <p:nvSpPr>
          <p:cNvPr id="4" name="Footer Placeholder 3">
            <a:extLst>
              <a:ext uri="{FF2B5EF4-FFF2-40B4-BE49-F238E27FC236}">
                <a16:creationId xmlns:a16="http://schemas.microsoft.com/office/drawing/2014/main" id="{575AD6F1-47D3-FC0B-B97B-20A900ACED68}"/>
              </a:ext>
            </a:extLst>
          </p:cNvPr>
          <p:cNvSpPr>
            <a:spLocks noGrp="1"/>
          </p:cNvSpPr>
          <p:nvPr>
            <p:ph type="ftr" sz="quarter" idx="4"/>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200" b="0" i="0" u="none" strike="noStrike" kern="1200" cap="none" spc="0" normalizeH="0" baseline="0" noProof="0">
                <a:ln>
                  <a:noFill/>
                </a:ln>
                <a:solidFill>
                  <a:prstClr val="black"/>
                </a:solidFill>
                <a:effectLst/>
                <a:uLnTx/>
                <a:uFillTx/>
                <a:latin typeface="Calibri" panose="020F0502020204030204"/>
                <a:ea typeface="+mn-ea"/>
                <a:cs typeface="+mn-cs"/>
              </a:rPr>
              <a:t>http://purifiedbyfaith.com/Isaiah/Isaiah.htm</a:t>
            </a:r>
          </a:p>
        </p:txBody>
      </p:sp>
      <p:sp>
        <p:nvSpPr>
          <p:cNvPr id="5" name="Slide Number Placeholder 4">
            <a:extLst>
              <a:ext uri="{FF2B5EF4-FFF2-40B4-BE49-F238E27FC236}">
                <a16:creationId xmlns:a16="http://schemas.microsoft.com/office/drawing/2014/main" id="{CC97377D-F97D-4BAC-5B91-D67CA655FECD}"/>
              </a:ext>
            </a:extLst>
          </p:cNvPr>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B78FD6F2-DA5A-4383-88C2-0A1D32D7323F}" type="slidenum">
              <a:rPr kumimoji="0" lang="en-US"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13</a:t>
            </a:fld>
            <a:endParaRPr kumimoji="0" lang="en-US"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211269714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202AB77-487A-CC2B-ACF6-94DC113A73E9}"/>
              </a:ext>
            </a:extLst>
          </p:cNvPr>
          <p:cNvSpPr>
            <a:spLocks noGrp="1"/>
          </p:cNvSpPr>
          <p:nvPr>
            <p:ph type="ctrTitle"/>
          </p:nvPr>
        </p:nvSpPr>
        <p:spPr>
          <a:xfrm>
            <a:off x="1143000" y="1122363"/>
            <a:ext cx="6858000" cy="2387600"/>
          </a:xfrm>
        </p:spPr>
        <p:txBody>
          <a:bodyPr anchor="b"/>
          <a:lstStyle>
            <a:lvl1pPr algn="ctr">
              <a:defRPr sz="4500"/>
            </a:lvl1pPr>
          </a:lstStyle>
          <a:p>
            <a:r>
              <a:rPr lang="en-US"/>
              <a:t>Click to edit Master title style</a:t>
            </a:r>
          </a:p>
        </p:txBody>
      </p:sp>
      <p:sp>
        <p:nvSpPr>
          <p:cNvPr id="3" name="Subtitle 2">
            <a:extLst>
              <a:ext uri="{FF2B5EF4-FFF2-40B4-BE49-F238E27FC236}">
                <a16:creationId xmlns:a16="http://schemas.microsoft.com/office/drawing/2014/main" id="{5E1D5E2C-365B-D2DD-CFBE-34511E03293B}"/>
              </a:ext>
            </a:extLst>
          </p:cNvPr>
          <p:cNvSpPr>
            <a:spLocks noGrp="1"/>
          </p:cNvSpPr>
          <p:nvPr>
            <p:ph type="subTitle" idx="1"/>
          </p:nvPr>
        </p:nvSpPr>
        <p:spPr>
          <a:xfrm>
            <a:off x="1143000" y="3602038"/>
            <a:ext cx="6858000" cy="1655762"/>
          </a:xfrm>
        </p:spPr>
        <p:txBody>
          <a:bodyPr/>
          <a:lstStyle>
            <a:lvl1pPr marL="0" indent="0" algn="ctr">
              <a:buNone/>
              <a:defRPr sz="1800"/>
            </a:lvl1pPr>
            <a:lvl2pPr marL="342900" indent="0" algn="ctr">
              <a:buNone/>
              <a:defRPr sz="1500"/>
            </a:lvl2pPr>
            <a:lvl3pPr marL="685800" indent="0" algn="ctr">
              <a:buNone/>
              <a:defRPr sz="1350"/>
            </a:lvl3pPr>
            <a:lvl4pPr marL="1028700" indent="0" algn="ctr">
              <a:buNone/>
              <a:defRPr sz="1200"/>
            </a:lvl4pPr>
            <a:lvl5pPr marL="1371600" indent="0" algn="ctr">
              <a:buNone/>
              <a:defRPr sz="1200"/>
            </a:lvl5pPr>
            <a:lvl6pPr marL="1714500" indent="0" algn="ctr">
              <a:buNone/>
              <a:defRPr sz="1200"/>
            </a:lvl6pPr>
            <a:lvl7pPr marL="2057400" indent="0" algn="ctr">
              <a:buNone/>
              <a:defRPr sz="1200"/>
            </a:lvl7pPr>
            <a:lvl8pPr marL="2400300" indent="0" algn="ctr">
              <a:buNone/>
              <a:defRPr sz="1200"/>
            </a:lvl8pPr>
            <a:lvl9pPr marL="2743200" indent="0" algn="ctr">
              <a:buNone/>
              <a:defRPr sz="1200"/>
            </a:lvl9pPr>
          </a:lstStyle>
          <a:p>
            <a:r>
              <a:rPr lang="en-US"/>
              <a:t>Click to edit Master subtitle style</a:t>
            </a:r>
          </a:p>
        </p:txBody>
      </p:sp>
      <p:sp>
        <p:nvSpPr>
          <p:cNvPr id="4" name="Date Placeholder 3">
            <a:extLst>
              <a:ext uri="{FF2B5EF4-FFF2-40B4-BE49-F238E27FC236}">
                <a16:creationId xmlns:a16="http://schemas.microsoft.com/office/drawing/2014/main" id="{4D250012-B16C-E6B3-1135-9DDED2153C1C}"/>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5" name="Footer Placeholder 4">
            <a:extLst>
              <a:ext uri="{FF2B5EF4-FFF2-40B4-BE49-F238E27FC236}">
                <a16:creationId xmlns:a16="http://schemas.microsoft.com/office/drawing/2014/main" id="{F22E8138-1B51-C3C1-A56D-E7378E02A4A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F7C5A051-833C-F097-0163-0DE7828FD56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6449965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07B7CDE-6A48-EDB8-49BF-EED5573444F1}"/>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2186AB15-130B-B498-CBA2-F02B539D3AD9}"/>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C785008-485D-300B-FE28-FD64D465CD03}"/>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5" name="Footer Placeholder 4">
            <a:extLst>
              <a:ext uri="{FF2B5EF4-FFF2-40B4-BE49-F238E27FC236}">
                <a16:creationId xmlns:a16="http://schemas.microsoft.com/office/drawing/2014/main" id="{A104E38C-BF2D-EFB0-F248-4EB5C202B527}"/>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44ACD659-9E26-5BF8-A5F8-DE8143D9046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42157335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4CB24557-7F9A-2497-5FE6-AE81CDD1B28C}"/>
              </a:ext>
            </a:extLst>
          </p:cNvPr>
          <p:cNvSpPr>
            <a:spLocks noGrp="1"/>
          </p:cNvSpPr>
          <p:nvPr>
            <p:ph type="title" orient="vert"/>
          </p:nvPr>
        </p:nvSpPr>
        <p:spPr>
          <a:xfrm>
            <a:off x="6543675" y="365125"/>
            <a:ext cx="1971675"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563107AF-F674-233C-8BE3-B93A8819C780}"/>
              </a:ext>
            </a:extLst>
          </p:cNvPr>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3EFF0A74-074B-045E-87F8-F14CA0F5573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5" name="Footer Placeholder 4">
            <a:extLst>
              <a:ext uri="{FF2B5EF4-FFF2-40B4-BE49-F238E27FC236}">
                <a16:creationId xmlns:a16="http://schemas.microsoft.com/office/drawing/2014/main" id="{C002A128-B25E-4D40-250D-26BFFE7C3666}"/>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3D36E019-3400-0882-28F5-938FC3C5C58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01032084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F7C3684F-6E02-41A5-B07B-A82B4A395C65}"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77199305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Click to edit Master title style</a:t>
            </a:r>
          </a:p>
        </p:txBody>
      </p:sp>
      <p:sp>
        <p:nvSpPr>
          <p:cNvPr id="3" name="Content Placeholder 2"/>
          <p:cNvSpPr>
            <a:spLocks noGrp="1"/>
          </p:cNvSpPr>
          <p:nvPr>
            <p:ph idx="1"/>
          </p:nvPr>
        </p:nvSpPr>
        <p:spPr/>
        <p:txBody>
          <a:bodyPr>
            <a:normAutofit/>
          </a:bodyPr>
          <a:lstStyle>
            <a:lvl1pPr>
              <a:defRPr sz="2800"/>
            </a:lvl1pPr>
            <a:lvl2pPr>
              <a:defRPr sz="2400"/>
            </a:lvl2pPr>
            <a:lvl3pPr>
              <a:defRPr sz="2000"/>
            </a:lvl3pPr>
            <a:lvl4pPr>
              <a:defRPr sz="1800"/>
            </a:lvl4pPr>
            <a:lvl5pPr>
              <a:defRPr sz="1800"/>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520035722"/>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F7C3684F-6E02-41A5-B07B-A82B4A395C65}"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74966996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F7C3684F-6E02-41A5-B07B-A82B4A395C65}" type="datetimeFigureOut">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14121489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F7C3684F-6E02-41A5-B07B-A82B4A395C65}" type="datetimeFigureOut">
              <a:rPr lang="en-US" smtClean="0"/>
              <a:t>2/28/2024</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152663824"/>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F7C3684F-6E02-41A5-B07B-A82B4A395C65}" type="datetimeFigureOut">
              <a:rPr lang="en-US" smtClean="0"/>
              <a:t>2/28/2024</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9012747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7C3684F-6E02-41A5-B07B-A82B4A395C65}" type="datetimeFigureOut">
              <a:rPr lang="en-US" smtClean="0"/>
              <a:t>2/28/2024</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4262275973"/>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39538823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FF40CA6-7632-25D4-B48A-BFA8A91319E9}"/>
              </a:ext>
            </a:extLst>
          </p:cNvPr>
          <p:cNvSpPr>
            <a:spLocks noGrp="1"/>
          </p:cNvSpPr>
          <p:nvPr>
            <p:ph type="title"/>
          </p:nvPr>
        </p:nvSpPr>
        <p:spPr>
          <a:xfrm>
            <a:off x="0" y="0"/>
            <a:ext cx="9144000" cy="896145"/>
          </a:xfrm>
        </p:spPr>
        <p:txBody>
          <a:bodyPr>
            <a:normAutofit/>
          </a:bodyPr>
          <a:lstStyle>
            <a:lvl1pPr algn="ctr">
              <a:defRPr sz="4800" b="1">
                <a:solidFill>
                  <a:srgbClr val="FFFF99"/>
                </a:solidFill>
                <a:latin typeface="Century Gothic" panose="020B0502020202020204" pitchFamily="34" charset="0"/>
              </a:defRPr>
            </a:lvl1pPr>
          </a:lstStyle>
          <a:p>
            <a:r>
              <a:rPr lang="en-US" dirty="0"/>
              <a:t>Click to edit Master title style</a:t>
            </a:r>
          </a:p>
        </p:txBody>
      </p:sp>
      <p:sp>
        <p:nvSpPr>
          <p:cNvPr id="3" name="Content Placeholder 2">
            <a:extLst>
              <a:ext uri="{FF2B5EF4-FFF2-40B4-BE49-F238E27FC236}">
                <a16:creationId xmlns:a16="http://schemas.microsoft.com/office/drawing/2014/main" id="{5435CAD6-6C27-7A82-467E-BD3D43667402}"/>
              </a:ext>
            </a:extLst>
          </p:cNvPr>
          <p:cNvSpPr>
            <a:spLocks noGrp="1"/>
          </p:cNvSpPr>
          <p:nvPr>
            <p:ph idx="1"/>
          </p:nvPr>
        </p:nvSpPr>
        <p:spPr>
          <a:xfrm>
            <a:off x="364975" y="1047832"/>
            <a:ext cx="8449370" cy="5278403"/>
          </a:xfrm>
        </p:spPr>
        <p:txBody>
          <a:bodyPr>
            <a:normAutofit/>
          </a:bodyPr>
          <a:lstStyle>
            <a:lvl1pPr>
              <a:defRPr sz="3200">
                <a:solidFill>
                  <a:schemeClr val="bg1"/>
                </a:solidFill>
              </a:defRPr>
            </a:lvl1pPr>
            <a:lvl2pPr>
              <a:defRPr sz="2800">
                <a:solidFill>
                  <a:schemeClr val="bg1"/>
                </a:solidFill>
              </a:defRPr>
            </a:lvl2pPr>
            <a:lvl3pPr>
              <a:defRPr sz="2000">
                <a:solidFill>
                  <a:schemeClr val="bg1"/>
                </a:solidFill>
              </a:defRPr>
            </a:lvl3pPr>
            <a:lvl4pPr>
              <a:defRPr sz="1800">
                <a:solidFill>
                  <a:schemeClr val="bg1"/>
                </a:solidFill>
              </a:defRPr>
            </a:lvl4pPr>
            <a:lvl5pPr>
              <a:defRPr sz="1800">
                <a:solidFill>
                  <a:schemeClr val="bg1"/>
                </a:solidFill>
              </a:defRPr>
            </a:lvl5p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E638947B-5521-3397-C94B-6EDAF3D7E541}"/>
              </a:ext>
            </a:extLst>
          </p:cNvPr>
          <p:cNvSpPr>
            <a:spLocks noGrp="1"/>
          </p:cNvSpPr>
          <p:nvPr>
            <p:ph type="ftr" sz="quarter" idx="11"/>
          </p:nvPr>
        </p:nvSpPr>
        <p:spPr>
          <a:xfrm>
            <a:off x="0" y="6492875"/>
            <a:ext cx="9144000" cy="365125"/>
          </a:xfrm>
        </p:spPr>
        <p:txBody>
          <a:bodyPr/>
          <a:lstStyle>
            <a:lvl1pPr algn="l">
              <a:defRPr sz="1800">
                <a:solidFill>
                  <a:schemeClr val="bg1"/>
                </a:solidFill>
              </a:defRPr>
            </a:lvl1pPr>
          </a:lstStyle>
          <a:p>
            <a:r>
              <a:rPr lang="en-US"/>
              <a:t>Footer</a:t>
            </a:r>
            <a:endParaRPr lang="en-US" dirty="0"/>
          </a:p>
        </p:txBody>
      </p:sp>
    </p:spTree>
    <p:extLst>
      <p:ext uri="{BB962C8B-B14F-4D97-AF65-F5344CB8AC3E}">
        <p14:creationId xmlns:p14="http://schemas.microsoft.com/office/powerpoint/2010/main" val="1213301168"/>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F7C3684F-6E02-41A5-B07B-A82B4A395C65}" type="datetimeFigureOut">
              <a:rPr lang="en-US" smtClean="0"/>
              <a:t>2/28/2024</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953837921"/>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00912387"/>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F7C3684F-6E02-41A5-B07B-A82B4A395C65}" type="datetimeFigureOut">
              <a:rPr lang="en-US" smtClean="0"/>
              <a:t>2/28/2024</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5491E89-5284-4F18-A16A-D3C9C617FE73}" type="slidenum">
              <a:rPr lang="en-US" smtClean="0"/>
              <a:t>‹#›</a:t>
            </a:fld>
            <a:endParaRPr lang="en-US"/>
          </a:p>
        </p:txBody>
      </p:sp>
    </p:spTree>
    <p:extLst>
      <p:ext uri="{BB962C8B-B14F-4D97-AF65-F5344CB8AC3E}">
        <p14:creationId xmlns:p14="http://schemas.microsoft.com/office/powerpoint/2010/main" val="279149162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A2EFDE3-4C31-932F-C15E-1ACF814F1020}"/>
              </a:ext>
            </a:extLst>
          </p:cNvPr>
          <p:cNvSpPr>
            <a:spLocks noGrp="1"/>
          </p:cNvSpPr>
          <p:nvPr>
            <p:ph type="title"/>
          </p:nvPr>
        </p:nvSpPr>
        <p:spPr>
          <a:xfrm>
            <a:off x="623888" y="1709739"/>
            <a:ext cx="7886700" cy="2852737"/>
          </a:xfrm>
        </p:spPr>
        <p:txBody>
          <a:bodyPr anchor="b"/>
          <a:lstStyle>
            <a:lvl1pPr>
              <a:defRPr sz="4500"/>
            </a:lvl1pPr>
          </a:lstStyle>
          <a:p>
            <a:r>
              <a:rPr lang="en-US"/>
              <a:t>Click to edit Master title style</a:t>
            </a:r>
          </a:p>
        </p:txBody>
      </p:sp>
      <p:sp>
        <p:nvSpPr>
          <p:cNvPr id="3" name="Text Placeholder 2">
            <a:extLst>
              <a:ext uri="{FF2B5EF4-FFF2-40B4-BE49-F238E27FC236}">
                <a16:creationId xmlns:a16="http://schemas.microsoft.com/office/drawing/2014/main" id="{97C8FBD2-43D8-4C19-977D-583994355495}"/>
              </a:ext>
            </a:extLst>
          </p:cNvPr>
          <p:cNvSpPr>
            <a:spLocks noGrp="1"/>
          </p:cNvSpPr>
          <p:nvPr>
            <p:ph type="body" idx="1"/>
          </p:nvPr>
        </p:nvSpPr>
        <p:spPr>
          <a:xfrm>
            <a:off x="623888" y="4589464"/>
            <a:ext cx="7886700" cy="1500187"/>
          </a:xfrm>
        </p:spPr>
        <p:txBody>
          <a:bodyPr/>
          <a:lstStyle>
            <a:lvl1pPr marL="0" indent="0">
              <a:buNone/>
              <a:defRPr sz="1800">
                <a:solidFill>
                  <a:schemeClr val="tx1">
                    <a:tint val="75000"/>
                  </a:schemeClr>
                </a:solidFill>
              </a:defRPr>
            </a:lvl1pPr>
            <a:lvl2pPr marL="342900" indent="0">
              <a:buNone/>
              <a:defRPr sz="1500">
                <a:solidFill>
                  <a:schemeClr val="tx1">
                    <a:tint val="75000"/>
                  </a:schemeClr>
                </a:solidFill>
              </a:defRPr>
            </a:lvl2pPr>
            <a:lvl3pPr marL="685800" indent="0">
              <a:buNone/>
              <a:defRPr sz="1350">
                <a:solidFill>
                  <a:schemeClr val="tx1">
                    <a:tint val="75000"/>
                  </a:schemeClr>
                </a:solidFill>
              </a:defRPr>
            </a:lvl3pPr>
            <a:lvl4pPr marL="1028700" indent="0">
              <a:buNone/>
              <a:defRPr sz="1200">
                <a:solidFill>
                  <a:schemeClr val="tx1">
                    <a:tint val="75000"/>
                  </a:schemeClr>
                </a:solidFill>
              </a:defRPr>
            </a:lvl4pPr>
            <a:lvl5pPr marL="1371600" indent="0">
              <a:buNone/>
              <a:defRPr sz="1200">
                <a:solidFill>
                  <a:schemeClr val="tx1">
                    <a:tint val="75000"/>
                  </a:schemeClr>
                </a:solidFill>
              </a:defRPr>
            </a:lvl5pPr>
            <a:lvl6pPr marL="1714500" indent="0">
              <a:buNone/>
              <a:defRPr sz="1200">
                <a:solidFill>
                  <a:schemeClr val="tx1">
                    <a:tint val="75000"/>
                  </a:schemeClr>
                </a:solidFill>
              </a:defRPr>
            </a:lvl6pPr>
            <a:lvl7pPr marL="2057400" indent="0">
              <a:buNone/>
              <a:defRPr sz="1200">
                <a:solidFill>
                  <a:schemeClr val="tx1">
                    <a:tint val="75000"/>
                  </a:schemeClr>
                </a:solidFill>
              </a:defRPr>
            </a:lvl7pPr>
            <a:lvl8pPr marL="2400300" indent="0">
              <a:buNone/>
              <a:defRPr sz="1200">
                <a:solidFill>
                  <a:schemeClr val="tx1">
                    <a:tint val="75000"/>
                  </a:schemeClr>
                </a:solidFill>
              </a:defRPr>
            </a:lvl8pPr>
            <a:lvl9pPr marL="2743200" indent="0">
              <a:buNone/>
              <a:defRPr sz="12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4AD6EDB-B552-2B48-2A4B-ACF1F1B6E50B}"/>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5" name="Footer Placeholder 4">
            <a:extLst>
              <a:ext uri="{FF2B5EF4-FFF2-40B4-BE49-F238E27FC236}">
                <a16:creationId xmlns:a16="http://schemas.microsoft.com/office/drawing/2014/main" id="{AEE4F342-91BE-6EEE-8ADC-741967A1568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C5F84FE7-5F44-3368-149B-B9651396EE0E}"/>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359230927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F7D7404-C9B0-1AE3-C397-FAAA137F7F4A}"/>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0E94BD34-B193-A1C3-51DA-AF91DC2CCBDC}"/>
              </a:ext>
            </a:extLst>
          </p:cNvPr>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EAB51081-C60F-DED8-2436-24B862136439}"/>
              </a:ext>
            </a:extLst>
          </p:cNvPr>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BCBFBB94-90A8-F8FC-967B-84DB0A7B429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6" name="Footer Placeholder 5">
            <a:extLst>
              <a:ext uri="{FF2B5EF4-FFF2-40B4-BE49-F238E27FC236}">
                <a16:creationId xmlns:a16="http://schemas.microsoft.com/office/drawing/2014/main" id="{700EE73D-3696-BECE-C8B3-4D5DE43FAACC}"/>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20BE6DE2-C09A-F5BD-2960-7EB53FAD066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2620530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1C74CCA-7B59-179B-85D3-4D30970FE9B1}"/>
              </a:ext>
            </a:extLst>
          </p:cNvPr>
          <p:cNvSpPr>
            <a:spLocks noGrp="1"/>
          </p:cNvSpPr>
          <p:nvPr>
            <p:ph type="title"/>
          </p:nvPr>
        </p:nvSpPr>
        <p:spPr>
          <a:xfrm>
            <a:off x="629841" y="365126"/>
            <a:ext cx="78867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67CAA025-89AA-816C-2BCF-30160B3E999D}"/>
              </a:ext>
            </a:extLst>
          </p:cNvPr>
          <p:cNvSpPr>
            <a:spLocks noGrp="1"/>
          </p:cNvSpPr>
          <p:nvPr>
            <p:ph type="body" idx="1"/>
          </p:nvPr>
        </p:nvSpPr>
        <p:spPr>
          <a:xfrm>
            <a:off x="629842" y="1681163"/>
            <a:ext cx="3868340"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4" name="Content Placeholder 3">
            <a:extLst>
              <a:ext uri="{FF2B5EF4-FFF2-40B4-BE49-F238E27FC236}">
                <a16:creationId xmlns:a16="http://schemas.microsoft.com/office/drawing/2014/main" id="{0655EB38-B8D4-6F57-912F-254232804469}"/>
              </a:ext>
            </a:extLst>
          </p:cNvPr>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F6909745-13BC-AD72-660A-7C76352CE4C8}"/>
              </a:ext>
            </a:extLst>
          </p:cNvPr>
          <p:cNvSpPr>
            <a:spLocks noGrp="1"/>
          </p:cNvSpPr>
          <p:nvPr>
            <p:ph type="body" sz="quarter" idx="3"/>
          </p:nvPr>
        </p:nvSpPr>
        <p:spPr>
          <a:xfrm>
            <a:off x="4629150" y="1681163"/>
            <a:ext cx="3887391" cy="823912"/>
          </a:xfrm>
        </p:spPr>
        <p:txBody>
          <a:bodyPr anchor="b"/>
          <a:lstStyle>
            <a:lvl1pPr marL="0" indent="0">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en-US"/>
              <a:t>Click to edit Master text styles</a:t>
            </a:r>
          </a:p>
        </p:txBody>
      </p:sp>
      <p:sp>
        <p:nvSpPr>
          <p:cNvPr id="6" name="Content Placeholder 5">
            <a:extLst>
              <a:ext uri="{FF2B5EF4-FFF2-40B4-BE49-F238E27FC236}">
                <a16:creationId xmlns:a16="http://schemas.microsoft.com/office/drawing/2014/main" id="{7DCE41B4-D4B3-68FD-B42C-5F8701719B9C}"/>
              </a:ext>
            </a:extLst>
          </p:cNvPr>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AE6C55AD-B154-C65C-B81E-B7A9F198C46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8" name="Footer Placeholder 7">
            <a:extLst>
              <a:ext uri="{FF2B5EF4-FFF2-40B4-BE49-F238E27FC236}">
                <a16:creationId xmlns:a16="http://schemas.microsoft.com/office/drawing/2014/main" id="{A8AAD716-F2EA-9743-B03F-56A781D6B2D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11959F30-DB59-6E43-0343-E63D131464A5}"/>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5496393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E51379-91C6-EADA-843E-AAF82B2EF0DB}"/>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935EB847-734C-2F82-8FFB-9757D1FC7EA5}"/>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4" name="Footer Placeholder 3">
            <a:extLst>
              <a:ext uri="{FF2B5EF4-FFF2-40B4-BE49-F238E27FC236}">
                <a16:creationId xmlns:a16="http://schemas.microsoft.com/office/drawing/2014/main" id="{A8D90EAD-B22D-0ADA-9985-3A4081C24B79}"/>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B0E7D041-5C2D-6229-D4E9-5EF75A18AB2B}"/>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9645861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CAD377EE-D810-B322-03EF-4A5E9735506D}"/>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3" name="Footer Placeholder 2">
            <a:extLst>
              <a:ext uri="{FF2B5EF4-FFF2-40B4-BE49-F238E27FC236}">
                <a16:creationId xmlns:a16="http://schemas.microsoft.com/office/drawing/2014/main" id="{1C9BDFDF-E4CC-0BE1-9686-85C9A5AEC5E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FE373F9B-9295-EFC5-72C6-AEE3AA04C391}"/>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414516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03BF13F-C5E7-411E-3139-66D2B2F92A2E}"/>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Content Placeholder 2">
            <a:extLst>
              <a:ext uri="{FF2B5EF4-FFF2-40B4-BE49-F238E27FC236}">
                <a16:creationId xmlns:a16="http://schemas.microsoft.com/office/drawing/2014/main" id="{02B1C6DE-6BDC-754B-1030-90000660C0C4}"/>
              </a:ext>
            </a:extLst>
          </p:cNvPr>
          <p:cNvSpPr>
            <a:spLocks noGrp="1"/>
          </p:cNvSpPr>
          <p:nvPr>
            <p:ph idx="1"/>
          </p:nvPr>
        </p:nvSpPr>
        <p:spPr>
          <a:xfrm>
            <a:off x="3887391" y="987426"/>
            <a:ext cx="4629150" cy="4873625"/>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0CCDC634-E992-FFC7-5E95-C09E32FCCC84}"/>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1FFF0504-E538-AEA6-DA07-85DE0B2BC16F}"/>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6" name="Footer Placeholder 5">
            <a:extLst>
              <a:ext uri="{FF2B5EF4-FFF2-40B4-BE49-F238E27FC236}">
                <a16:creationId xmlns:a16="http://schemas.microsoft.com/office/drawing/2014/main" id="{5C131B50-9F9E-5E07-2B9E-BA8A162E1D7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1F9E9388-3D8D-5C5E-496D-959ECB0F07A6}"/>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188553518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8185E-456F-DBF4-01DC-AA58F669C46B}"/>
              </a:ext>
            </a:extLst>
          </p:cNvPr>
          <p:cNvSpPr>
            <a:spLocks noGrp="1"/>
          </p:cNvSpPr>
          <p:nvPr>
            <p:ph type="title"/>
          </p:nvPr>
        </p:nvSpPr>
        <p:spPr>
          <a:xfrm>
            <a:off x="629841" y="457200"/>
            <a:ext cx="2949178" cy="1600200"/>
          </a:xfrm>
        </p:spPr>
        <p:txBody>
          <a:bodyPr anchor="b"/>
          <a:lstStyle>
            <a:lvl1pPr>
              <a:defRPr sz="2400"/>
            </a:lvl1pPr>
          </a:lstStyle>
          <a:p>
            <a:r>
              <a:rPr lang="en-US"/>
              <a:t>Click to edit Master title style</a:t>
            </a:r>
          </a:p>
        </p:txBody>
      </p:sp>
      <p:sp>
        <p:nvSpPr>
          <p:cNvPr id="3" name="Picture Placeholder 2">
            <a:extLst>
              <a:ext uri="{FF2B5EF4-FFF2-40B4-BE49-F238E27FC236}">
                <a16:creationId xmlns:a16="http://schemas.microsoft.com/office/drawing/2014/main" id="{FABAC5F3-E8E2-1769-A98E-0D722CCD448F}"/>
              </a:ext>
            </a:extLst>
          </p:cNvPr>
          <p:cNvSpPr>
            <a:spLocks noGrp="1"/>
          </p:cNvSpPr>
          <p:nvPr>
            <p:ph type="pic" idx="1"/>
          </p:nvPr>
        </p:nvSpPr>
        <p:spPr>
          <a:xfrm>
            <a:off x="3887391" y="987426"/>
            <a:ext cx="4629150" cy="4873625"/>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endParaRPr lang="en-US"/>
          </a:p>
        </p:txBody>
      </p:sp>
      <p:sp>
        <p:nvSpPr>
          <p:cNvPr id="4" name="Text Placeholder 3">
            <a:extLst>
              <a:ext uri="{FF2B5EF4-FFF2-40B4-BE49-F238E27FC236}">
                <a16:creationId xmlns:a16="http://schemas.microsoft.com/office/drawing/2014/main" id="{C2F77438-FF38-4876-7603-E44DC78FF275}"/>
              </a:ext>
            </a:extLst>
          </p:cNvPr>
          <p:cNvSpPr>
            <a:spLocks noGrp="1"/>
          </p:cNvSpPr>
          <p:nvPr>
            <p:ph type="body" sz="half" idx="2"/>
          </p:nvPr>
        </p:nvSpPr>
        <p:spPr>
          <a:xfrm>
            <a:off x="629841" y="2057400"/>
            <a:ext cx="2949178" cy="3811588"/>
          </a:xfrm>
        </p:spPr>
        <p:txBody>
          <a:bodyPr/>
          <a:lstStyle>
            <a:lvl1pPr marL="0" indent="0">
              <a:buNone/>
              <a:defRPr sz="1200"/>
            </a:lvl1pPr>
            <a:lvl2pPr marL="342900" indent="0">
              <a:buNone/>
              <a:defRPr sz="1050"/>
            </a:lvl2pPr>
            <a:lvl3pPr marL="685800" indent="0">
              <a:buNone/>
              <a:defRPr sz="900"/>
            </a:lvl3pPr>
            <a:lvl4pPr marL="1028700" indent="0">
              <a:buNone/>
              <a:defRPr sz="750"/>
            </a:lvl4pPr>
            <a:lvl5pPr marL="1371600" indent="0">
              <a:buNone/>
              <a:defRPr sz="750"/>
            </a:lvl5pPr>
            <a:lvl6pPr marL="1714500" indent="0">
              <a:buNone/>
              <a:defRPr sz="750"/>
            </a:lvl6pPr>
            <a:lvl7pPr marL="2057400" indent="0">
              <a:buNone/>
              <a:defRPr sz="750"/>
            </a:lvl7pPr>
            <a:lvl8pPr marL="2400300" indent="0">
              <a:buNone/>
              <a:defRPr sz="750"/>
            </a:lvl8pPr>
            <a:lvl9pPr marL="2743200" indent="0">
              <a:buNone/>
              <a:defRPr sz="750"/>
            </a:lvl9pPr>
          </a:lstStyle>
          <a:p>
            <a:pPr lvl="0"/>
            <a:r>
              <a:rPr lang="en-US"/>
              <a:t>Click to edit Master text styles</a:t>
            </a:r>
          </a:p>
        </p:txBody>
      </p:sp>
      <p:sp>
        <p:nvSpPr>
          <p:cNvPr id="5" name="Date Placeholder 4">
            <a:extLst>
              <a:ext uri="{FF2B5EF4-FFF2-40B4-BE49-F238E27FC236}">
                <a16:creationId xmlns:a16="http://schemas.microsoft.com/office/drawing/2014/main" id="{3F231DF7-1A17-170B-F324-B4658DEF8622}"/>
              </a:ext>
            </a:extLst>
          </p:cNvPr>
          <p:cNvSpPr>
            <a:spLocks noGrp="1"/>
          </p:cNvSpPr>
          <p:nvPr>
            <p:ph type="dt" sz="half" idx="10"/>
          </p:nvPr>
        </p:nvSpPr>
        <p:spPr>
          <a:xfrm>
            <a:off x="628650" y="6356351"/>
            <a:ext cx="2057400" cy="365125"/>
          </a:xfrm>
          <a:prstGeom prst="rect">
            <a:avLst/>
          </a:prstGeom>
        </p:spPr>
        <p:txBody>
          <a:bodyPr/>
          <a:lstStyle/>
          <a:p>
            <a:fld id="{9F4C82AD-DBC2-4394-8D52-CAB38C445915}" type="datetimeFigureOut">
              <a:rPr lang="en-US" smtClean="0"/>
              <a:t>2/28/2024</a:t>
            </a:fld>
            <a:endParaRPr lang="en-US"/>
          </a:p>
        </p:txBody>
      </p:sp>
      <p:sp>
        <p:nvSpPr>
          <p:cNvPr id="6" name="Footer Placeholder 5">
            <a:extLst>
              <a:ext uri="{FF2B5EF4-FFF2-40B4-BE49-F238E27FC236}">
                <a16:creationId xmlns:a16="http://schemas.microsoft.com/office/drawing/2014/main" id="{7C8B79E2-B300-6A1E-9B9B-B3A6249216CD}"/>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8801AC83-6463-B1C9-720A-0A8E9D597830}"/>
              </a:ext>
            </a:extLst>
          </p:cNvPr>
          <p:cNvSpPr>
            <a:spLocks noGrp="1"/>
          </p:cNvSpPr>
          <p:nvPr>
            <p:ph type="sldNum" sz="quarter" idx="12"/>
          </p:nvPr>
        </p:nvSpPr>
        <p:spPr>
          <a:xfrm>
            <a:off x="6457950" y="6356351"/>
            <a:ext cx="2057400" cy="365125"/>
          </a:xfrm>
          <a:prstGeom prst="rect">
            <a:avLst/>
          </a:prstGeom>
        </p:spPr>
        <p:txBody>
          <a:bodyPr/>
          <a:lstStyle/>
          <a:p>
            <a:fld id="{25B71B97-0AFD-42BC-BA0A-3E971DE8975C}" type="slidenum">
              <a:rPr lang="en-US" smtClean="0"/>
              <a:t>‹#›</a:t>
            </a:fld>
            <a:endParaRPr lang="en-US"/>
          </a:p>
        </p:txBody>
      </p:sp>
    </p:spTree>
    <p:extLst>
      <p:ext uri="{BB962C8B-B14F-4D97-AF65-F5344CB8AC3E}">
        <p14:creationId xmlns:p14="http://schemas.microsoft.com/office/powerpoint/2010/main" val="78089928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a:gsLst>
            <a:gs pos="0">
              <a:srgbClr val="3D481F"/>
            </a:gs>
            <a:gs pos="100000">
              <a:srgbClr val="334017"/>
            </a:gs>
          </a:gsLst>
          <a:lin ang="10800000" scaled="0"/>
        </a:gradFill>
        <a:effectLst/>
      </p:bgPr>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B86B16CA-9AA2-7FDF-7B0C-5E3786063340}"/>
              </a:ext>
            </a:extLst>
          </p:cNvPr>
          <p:cNvSpPr>
            <a:spLocks noGrp="1"/>
          </p:cNvSpPr>
          <p:nvPr>
            <p:ph type="title"/>
          </p:nvPr>
        </p:nvSpPr>
        <p:spPr>
          <a:xfrm>
            <a:off x="0" y="0"/>
            <a:ext cx="9144000" cy="820213"/>
          </a:xfrm>
          <a:prstGeom prst="rect">
            <a:avLst/>
          </a:prstGeom>
        </p:spPr>
        <p:txBody>
          <a:bodyPr vert="horz" lIns="91440" tIns="45720" rIns="91440" bIns="45720" rtlCol="0" anchor="ctr">
            <a:noAutofit/>
          </a:bodyPr>
          <a:lstStyle/>
          <a:p>
            <a:r>
              <a:rPr lang="en-US" dirty="0"/>
              <a:t>Click to edit Master title style</a:t>
            </a:r>
          </a:p>
        </p:txBody>
      </p:sp>
      <p:sp>
        <p:nvSpPr>
          <p:cNvPr id="3" name="Text Placeholder 2">
            <a:extLst>
              <a:ext uri="{FF2B5EF4-FFF2-40B4-BE49-F238E27FC236}">
                <a16:creationId xmlns:a16="http://schemas.microsoft.com/office/drawing/2014/main" id="{699A3427-95DE-CABD-A825-2118C7DA8262}"/>
              </a:ext>
            </a:extLst>
          </p:cNvPr>
          <p:cNvSpPr>
            <a:spLocks noGrp="1"/>
          </p:cNvSpPr>
          <p:nvPr>
            <p:ph type="body" idx="1"/>
          </p:nvPr>
        </p:nvSpPr>
        <p:spPr>
          <a:xfrm>
            <a:off x="290410" y="985040"/>
            <a:ext cx="8527860" cy="5191923"/>
          </a:xfrm>
          <a:prstGeom prst="rect">
            <a:avLst/>
          </a:prstGeom>
        </p:spPr>
        <p:txBody>
          <a:bodyPr vert="horz" lIns="9144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Footer Placeholder 4">
            <a:extLst>
              <a:ext uri="{FF2B5EF4-FFF2-40B4-BE49-F238E27FC236}">
                <a16:creationId xmlns:a16="http://schemas.microsoft.com/office/drawing/2014/main" id="{BD5F239E-E35A-7E8A-F4E8-62FDEE17AACB}"/>
              </a:ext>
            </a:extLst>
          </p:cNvPr>
          <p:cNvSpPr>
            <a:spLocks noGrp="1"/>
          </p:cNvSpPr>
          <p:nvPr>
            <p:ph type="ftr" sz="quarter" idx="3"/>
          </p:nvPr>
        </p:nvSpPr>
        <p:spPr>
          <a:xfrm>
            <a:off x="0" y="6492875"/>
            <a:ext cx="9143999" cy="365125"/>
          </a:xfrm>
          <a:prstGeom prst="rect">
            <a:avLst/>
          </a:prstGeom>
        </p:spPr>
        <p:txBody>
          <a:bodyPr vert="horz" lIns="91440" tIns="45720" rIns="91440" bIns="45720" rtlCol="0" anchor="ctr"/>
          <a:lstStyle>
            <a:lvl1pPr algn="ctr">
              <a:defRPr sz="1800">
                <a:solidFill>
                  <a:schemeClr val="bg1"/>
                </a:solidFill>
              </a:defRPr>
            </a:lvl1pPr>
          </a:lstStyle>
          <a:p>
            <a:endParaRPr lang="en-US" dirty="0"/>
          </a:p>
        </p:txBody>
      </p:sp>
    </p:spTree>
    <p:extLst>
      <p:ext uri="{BB962C8B-B14F-4D97-AF65-F5344CB8AC3E}">
        <p14:creationId xmlns:p14="http://schemas.microsoft.com/office/powerpoint/2010/main" val="341227461"/>
      </p:ext>
    </p:extLst>
  </p:cSld>
  <p:clrMap bg1="lt1" tx1="dk1" bg2="lt2" tx2="dk2" accent1="accent1" accent2="accent2" accent3="accent3" accent4="accent4" accent5="accent5" accent6="accent6" hlink="hlink" folHlink="folHlink"/>
  <p:sldLayoutIdLst>
    <p:sldLayoutId id="2147483805" r:id="rId1"/>
    <p:sldLayoutId id="2147483806" r:id="rId2"/>
    <p:sldLayoutId id="2147483807" r:id="rId3"/>
    <p:sldLayoutId id="2147483808" r:id="rId4"/>
    <p:sldLayoutId id="2147483809" r:id="rId5"/>
    <p:sldLayoutId id="2147483810" r:id="rId6"/>
    <p:sldLayoutId id="2147483811" r:id="rId7"/>
    <p:sldLayoutId id="2147483812" r:id="rId8"/>
    <p:sldLayoutId id="2147483813" r:id="rId9"/>
    <p:sldLayoutId id="2147483814" r:id="rId10"/>
    <p:sldLayoutId id="2147483815" r:id="rId11"/>
  </p:sldLayoutIdLst>
  <p:txStyles>
    <p:titleStyle>
      <a:lvl1pPr algn="l" defTabSz="685800" rtl="0" eaLnBrk="1" latinLnBrk="0" hangingPunct="1">
        <a:lnSpc>
          <a:spcPct val="90000"/>
        </a:lnSpc>
        <a:spcBef>
          <a:spcPct val="0"/>
        </a:spcBef>
        <a:buNone/>
        <a:defRPr sz="5400" b="1" kern="1200">
          <a:solidFill>
            <a:srgbClr val="FFFF99"/>
          </a:solidFill>
          <a:latin typeface="+mj-lt"/>
          <a:ea typeface="+mj-ea"/>
          <a:cs typeface="+mj-cs"/>
        </a:defRPr>
      </a:lvl1pPr>
    </p:titleStyle>
    <p:bodyStyle>
      <a:lvl1pPr marL="171450" indent="-171450" algn="l" defTabSz="685800" rtl="0" eaLnBrk="1" latinLnBrk="0" hangingPunct="1">
        <a:lnSpc>
          <a:spcPct val="90000"/>
        </a:lnSpc>
        <a:spcBef>
          <a:spcPts val="750"/>
        </a:spcBef>
        <a:buFont typeface="Arial" panose="020B0604020202020204" pitchFamily="34" charset="0"/>
        <a:buChar char="•"/>
        <a:defRPr sz="3200" kern="1200">
          <a:solidFill>
            <a:schemeClr val="bg1"/>
          </a:solidFill>
          <a:latin typeface="+mn-lt"/>
          <a:ea typeface="+mn-ea"/>
          <a:cs typeface="+mn-cs"/>
        </a:defRPr>
      </a:lvl1pPr>
      <a:lvl2pPr marL="514350" indent="-171450" algn="l" defTabSz="685800" rtl="0" eaLnBrk="1" latinLnBrk="0" hangingPunct="1">
        <a:lnSpc>
          <a:spcPct val="90000"/>
        </a:lnSpc>
        <a:spcBef>
          <a:spcPts val="375"/>
        </a:spcBef>
        <a:buFont typeface="Arial" panose="020B0604020202020204" pitchFamily="34" charset="0"/>
        <a:buChar char="•"/>
        <a:defRPr sz="2800" kern="1200">
          <a:solidFill>
            <a:schemeClr val="bg1"/>
          </a:solidFill>
          <a:latin typeface="+mn-lt"/>
          <a:ea typeface="+mn-ea"/>
          <a:cs typeface="+mn-cs"/>
        </a:defRPr>
      </a:lvl2pPr>
      <a:lvl3pPr marL="857250" indent="-171450" algn="l" defTabSz="685800" rtl="0" eaLnBrk="1" latinLnBrk="0" hangingPunct="1">
        <a:lnSpc>
          <a:spcPct val="90000"/>
        </a:lnSpc>
        <a:spcBef>
          <a:spcPts val="375"/>
        </a:spcBef>
        <a:buFont typeface="Arial" panose="020B0604020202020204" pitchFamily="34" charset="0"/>
        <a:buChar char="•"/>
        <a:defRPr sz="2000" kern="1200">
          <a:solidFill>
            <a:schemeClr val="bg1"/>
          </a:solidFill>
          <a:latin typeface="+mn-lt"/>
          <a:ea typeface="+mn-ea"/>
          <a:cs typeface="+mn-cs"/>
        </a:defRPr>
      </a:lvl3pPr>
      <a:lvl4pPr marL="12001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4pPr>
      <a:lvl5pPr marL="1543050" indent="-171450" algn="l" defTabSz="685800" rtl="0" eaLnBrk="1" latinLnBrk="0" hangingPunct="1">
        <a:lnSpc>
          <a:spcPct val="90000"/>
        </a:lnSpc>
        <a:spcBef>
          <a:spcPts val="375"/>
        </a:spcBef>
        <a:buFont typeface="Arial" panose="020B0604020202020204" pitchFamily="34" charset="0"/>
        <a:buChar char="•"/>
        <a:defRPr sz="1800" kern="1200">
          <a:solidFill>
            <a:schemeClr val="bg1"/>
          </a:solidFill>
          <a:latin typeface="+mn-lt"/>
          <a:ea typeface="+mn-ea"/>
          <a:cs typeface="+mn-cs"/>
        </a:defRPr>
      </a:lvl5pPr>
      <a:lvl6pPr marL="18859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6pPr>
      <a:lvl7pPr marL="22288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7pPr>
      <a:lvl8pPr marL="25717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8pPr>
      <a:lvl9pPr marL="2914650" indent="-171450" algn="l" defTabSz="685800" rtl="0" eaLnBrk="1" latinLnBrk="0" hangingPunct="1">
        <a:lnSpc>
          <a:spcPct val="90000"/>
        </a:lnSpc>
        <a:spcBef>
          <a:spcPts val="375"/>
        </a:spcBef>
        <a:buFont typeface="Arial" panose="020B0604020202020204" pitchFamily="34" charset="0"/>
        <a:buChar char="•"/>
        <a:defRPr sz="1350" kern="1200">
          <a:solidFill>
            <a:schemeClr val="tx1"/>
          </a:solidFill>
          <a:latin typeface="+mn-lt"/>
          <a:ea typeface="+mn-ea"/>
          <a:cs typeface="+mn-cs"/>
        </a:defRPr>
      </a:lvl9pPr>
    </p:bodyStyle>
    <p:otherStyle>
      <a:defPPr>
        <a:defRPr lang="en-US"/>
      </a:defPPr>
      <a:lvl1pPr marL="0" algn="l" defTabSz="685800" rtl="0" eaLnBrk="1" latinLnBrk="0" hangingPunct="1">
        <a:defRPr sz="1350" kern="1200">
          <a:solidFill>
            <a:schemeClr val="tx1"/>
          </a:solidFill>
          <a:latin typeface="+mn-lt"/>
          <a:ea typeface="+mn-ea"/>
          <a:cs typeface="+mn-cs"/>
        </a:defRPr>
      </a:lvl1pPr>
      <a:lvl2pPr marL="342900" algn="l" defTabSz="685800" rtl="0" eaLnBrk="1" latinLnBrk="0" hangingPunct="1">
        <a:defRPr sz="1350" kern="1200">
          <a:solidFill>
            <a:schemeClr val="tx1"/>
          </a:solidFill>
          <a:latin typeface="+mn-lt"/>
          <a:ea typeface="+mn-ea"/>
          <a:cs typeface="+mn-cs"/>
        </a:defRPr>
      </a:lvl2pPr>
      <a:lvl3pPr marL="685800" algn="l" defTabSz="685800" rtl="0" eaLnBrk="1" latinLnBrk="0" hangingPunct="1">
        <a:defRPr sz="1350" kern="1200">
          <a:solidFill>
            <a:schemeClr val="tx1"/>
          </a:solidFill>
          <a:latin typeface="+mn-lt"/>
          <a:ea typeface="+mn-ea"/>
          <a:cs typeface="+mn-cs"/>
        </a:defRPr>
      </a:lvl3pPr>
      <a:lvl4pPr marL="1028700" algn="l" defTabSz="685800" rtl="0" eaLnBrk="1" latinLnBrk="0" hangingPunct="1">
        <a:defRPr sz="1350" kern="1200">
          <a:solidFill>
            <a:schemeClr val="tx1"/>
          </a:solidFill>
          <a:latin typeface="+mn-lt"/>
          <a:ea typeface="+mn-ea"/>
          <a:cs typeface="+mn-cs"/>
        </a:defRPr>
      </a:lvl4pPr>
      <a:lvl5pPr marL="1371600" algn="l" defTabSz="685800" rtl="0" eaLnBrk="1" latinLnBrk="0" hangingPunct="1">
        <a:defRPr sz="1350" kern="1200">
          <a:solidFill>
            <a:schemeClr val="tx1"/>
          </a:solidFill>
          <a:latin typeface="+mn-lt"/>
          <a:ea typeface="+mn-ea"/>
          <a:cs typeface="+mn-cs"/>
        </a:defRPr>
      </a:lvl5pPr>
      <a:lvl6pPr marL="1714500" algn="l" defTabSz="685800" rtl="0" eaLnBrk="1" latinLnBrk="0" hangingPunct="1">
        <a:defRPr sz="1350" kern="1200">
          <a:solidFill>
            <a:schemeClr val="tx1"/>
          </a:solidFill>
          <a:latin typeface="+mn-lt"/>
          <a:ea typeface="+mn-ea"/>
          <a:cs typeface="+mn-cs"/>
        </a:defRPr>
      </a:lvl6pPr>
      <a:lvl7pPr marL="2057400" algn="l" defTabSz="685800" rtl="0" eaLnBrk="1" latinLnBrk="0" hangingPunct="1">
        <a:defRPr sz="1350" kern="1200">
          <a:solidFill>
            <a:schemeClr val="tx1"/>
          </a:solidFill>
          <a:latin typeface="+mn-lt"/>
          <a:ea typeface="+mn-ea"/>
          <a:cs typeface="+mn-cs"/>
        </a:defRPr>
      </a:lvl7pPr>
      <a:lvl8pPr marL="2400300" algn="l" defTabSz="685800" rtl="0" eaLnBrk="1" latinLnBrk="0" hangingPunct="1">
        <a:defRPr sz="1350" kern="1200">
          <a:solidFill>
            <a:schemeClr val="tx1"/>
          </a:solidFill>
          <a:latin typeface="+mn-lt"/>
          <a:ea typeface="+mn-ea"/>
          <a:cs typeface="+mn-cs"/>
        </a:defRPr>
      </a:lvl8pPr>
      <a:lvl9pPr marL="2743200" algn="l" defTabSz="685800" rtl="0" eaLnBrk="1" latinLnBrk="0" hangingPunct="1">
        <a:defRPr sz="135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7C3684F-6E02-41A5-B07B-A82B4A395C65}" type="datetimeFigureOut">
              <a:rPr lang="en-US" smtClean="0"/>
              <a:t>2/28/2024</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5491E89-5284-4F18-A16A-D3C9C617FE73}" type="slidenum">
              <a:rPr lang="en-US" smtClean="0"/>
              <a:t>‹#›</a:t>
            </a:fld>
            <a:endParaRPr lang="en-US"/>
          </a:p>
        </p:txBody>
      </p:sp>
    </p:spTree>
    <p:extLst>
      <p:ext uri="{BB962C8B-B14F-4D97-AF65-F5344CB8AC3E}">
        <p14:creationId xmlns:p14="http://schemas.microsoft.com/office/powerpoint/2010/main" val="389328123"/>
      </p:ext>
    </p:extLst>
  </p:cSld>
  <p:clrMap bg1="lt1" tx1="dk1" bg2="lt2" tx2="dk2" accent1="accent1" accent2="accent2" accent3="accent3" accent4="accent4" accent5="accent5" accent6="accent6" hlink="hlink" folHlink="folHlink"/>
  <p:sldLayoutIdLst>
    <p:sldLayoutId id="2147483817" r:id="rId1"/>
    <p:sldLayoutId id="2147483818" r:id="rId2"/>
    <p:sldLayoutId id="2147483819" r:id="rId3"/>
    <p:sldLayoutId id="2147483820" r:id="rId4"/>
    <p:sldLayoutId id="2147483821" r:id="rId5"/>
    <p:sldLayoutId id="2147483822" r:id="rId6"/>
    <p:sldLayoutId id="2147483823" r:id="rId7"/>
    <p:sldLayoutId id="2147483824" r:id="rId8"/>
    <p:sldLayoutId id="2147483825" r:id="rId9"/>
    <p:sldLayoutId id="2147483826" r:id="rId10"/>
    <p:sldLayoutId id="2147483827"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hyperlink" Target="https://www.wikiart.org/en/ernest-meissonier/isaiah" TargetMode="External"/><Relationship Id="rId2" Type="http://schemas.openxmlformats.org/officeDocument/2006/relationships/image" Target="../media/image1.jpg"/><Relationship Id="rId1" Type="http://schemas.openxmlformats.org/officeDocument/2006/relationships/slideLayout" Target="../slideLayouts/slideLayout17.xml"/><Relationship Id="rId4" Type="http://schemas.openxmlformats.org/officeDocument/2006/relationships/hyperlink" Target="http://www.purifiedbyfaith.com/Isaiah/Hebrews.htm" TargetMode="Externa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7.xml"/><Relationship Id="rId1" Type="http://schemas.openxmlformats.org/officeDocument/2006/relationships/themeOverride" Target="../theme/themeOverride1.xml"/><Relationship Id="rId4" Type="http://schemas.openxmlformats.org/officeDocument/2006/relationships/hyperlink" Target="https://www.weareteachers.com/moving-beyond-classroom-discussions/" TargetMode="External"/></Relationships>
</file>

<file path=ppt/slides/_rels/slide25.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2.xml"/></Relationships>
</file>

<file path=ppt/slides/_rels/slide2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slideLayout" Target="../slideLayouts/slideLayout13.xml"/><Relationship Id="rId1" Type="http://schemas.openxmlformats.org/officeDocument/2006/relationships/themeOverride" Target="../theme/themeOverride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F10868E-501A-B3AC-879B-4BA5E7490913}"/>
            </a:ext>
          </a:extLst>
        </p:cNvPr>
        <p:cNvGrpSpPr/>
        <p:nvPr/>
      </p:nvGrpSpPr>
      <p:grpSpPr>
        <a:xfrm>
          <a:off x="0" y="0"/>
          <a:ext cx="0" cy="0"/>
          <a:chOff x="0" y="0"/>
          <a:chExt cx="0" cy="0"/>
        </a:xfrm>
      </p:grpSpPr>
      <p:pic>
        <p:nvPicPr>
          <p:cNvPr id="9" name="Picture 8">
            <a:extLst>
              <a:ext uri="{FF2B5EF4-FFF2-40B4-BE49-F238E27FC236}">
                <a16:creationId xmlns:a16="http://schemas.microsoft.com/office/drawing/2014/main" id="{C77ADF21-91E4-2BC4-B5F4-46C1B8934794}"/>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17" y="0"/>
            <a:ext cx="9136766" cy="6858000"/>
          </a:xfrm>
          <a:prstGeom prst="rect">
            <a:avLst/>
          </a:prstGeom>
        </p:spPr>
      </p:pic>
      <p:sp>
        <p:nvSpPr>
          <p:cNvPr id="7" name="Title 6">
            <a:extLst>
              <a:ext uri="{FF2B5EF4-FFF2-40B4-BE49-F238E27FC236}">
                <a16:creationId xmlns:a16="http://schemas.microsoft.com/office/drawing/2014/main" id="{FBF37B7A-9C7E-BE67-E125-9B9C2606E9FD}"/>
              </a:ext>
            </a:extLst>
          </p:cNvPr>
          <p:cNvSpPr>
            <a:spLocks noGrp="1"/>
          </p:cNvSpPr>
          <p:nvPr>
            <p:ph type="title"/>
          </p:nvPr>
        </p:nvSpPr>
        <p:spPr>
          <a:xfrm>
            <a:off x="4816829" y="0"/>
            <a:ext cx="4219106" cy="4733886"/>
          </a:xfrm>
          <a:effectLst/>
        </p:spPr>
        <p:txBody>
          <a:bodyPr>
            <a:noAutofit/>
          </a:bodyPr>
          <a:lstStyle/>
          <a:p>
            <a:pPr algn="ctr">
              <a:spcBef>
                <a:spcPts val="0"/>
              </a:spcBef>
            </a:pP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Highlights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800" b="1" dirty="0">
                <a:solidFill>
                  <a:srgbClr val="CC3300"/>
                </a:solidFill>
                <a:effectLst>
                  <a:outerShdw blurRad="25400" dist="38100" dir="2400000" algn="tl" rotWithShape="0">
                    <a:srgbClr val="FFFF99"/>
                  </a:outerShdw>
                </a:effectLst>
                <a:latin typeface="Century Gothic" panose="020B0502020202020204" pitchFamily="34" charset="0"/>
              </a:rPr>
              <a:t>  </a:t>
            </a:r>
            <a:br>
              <a:rPr lang="en-US" sz="8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From the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6600" b="1" dirty="0">
                <a:solidFill>
                  <a:srgbClr val="CC3300"/>
                </a:solidFill>
                <a:effectLst>
                  <a:outerShdw blurRad="25400" dist="38100" dir="2400000" algn="tl" rotWithShape="0">
                    <a:srgbClr val="FFFF99"/>
                  </a:outerShdw>
                </a:effectLst>
                <a:latin typeface="Century Gothic" panose="020B0502020202020204" pitchFamily="34" charset="0"/>
              </a:rPr>
              <a:t>Book of </a:t>
            </a:r>
            <a:br>
              <a:rPr lang="en-US" sz="6600" b="1" dirty="0">
                <a:solidFill>
                  <a:srgbClr val="CC3300"/>
                </a:solidFill>
                <a:effectLst>
                  <a:outerShdw blurRad="25400" dist="38100" dir="2400000" algn="tl" rotWithShape="0">
                    <a:srgbClr val="FFFF99"/>
                  </a:outerShdw>
                </a:effectLst>
                <a:latin typeface="Century Gothic" panose="020B0502020202020204" pitchFamily="34" charset="0"/>
              </a:rPr>
            </a:br>
            <a:r>
              <a:rPr lang="en-US" sz="9600" b="1" dirty="0">
                <a:solidFill>
                  <a:srgbClr val="CC3300"/>
                </a:solidFill>
                <a:effectLst>
                  <a:outerShdw blurRad="25400" dist="38100" dir="2400000" algn="tl" rotWithShape="0">
                    <a:srgbClr val="FFFF99"/>
                  </a:outerShdw>
                </a:effectLst>
                <a:latin typeface="Century Gothic" panose="020B0502020202020204" pitchFamily="34" charset="0"/>
              </a:rPr>
              <a:t>Isaiah</a:t>
            </a:r>
          </a:p>
        </p:txBody>
      </p:sp>
      <p:sp>
        <p:nvSpPr>
          <p:cNvPr id="10" name="TextBox 9">
            <a:extLst>
              <a:ext uri="{FF2B5EF4-FFF2-40B4-BE49-F238E27FC236}">
                <a16:creationId xmlns:a16="http://schemas.microsoft.com/office/drawing/2014/main" id="{3AC9EE1D-6164-F8F5-1483-3A0FFBC47427}"/>
              </a:ext>
            </a:extLst>
          </p:cNvPr>
          <p:cNvSpPr txBox="1"/>
          <p:nvPr/>
        </p:nvSpPr>
        <p:spPr>
          <a:xfrm>
            <a:off x="4921277" y="6550223"/>
            <a:ext cx="4219106" cy="307777"/>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hlinkClick r:id="rId3"/>
              </a:rPr>
              <a:t>https://www.wikiart.org/en/ernest-meissonier/isaiah</a:t>
            </a:r>
            <a:endParaRPr kumimoji="0" lang="en-US" sz="1400" b="0" i="0" u="none" strike="noStrike" kern="1200" cap="none" spc="0" normalizeH="0" baseline="0" noProof="0" dirty="0">
              <a:ln>
                <a:noFill/>
              </a:ln>
              <a:solidFill>
                <a:srgbClr val="70AD47">
                  <a:lumMod val="60000"/>
                  <a:lumOff val="40000"/>
                </a:srgbClr>
              </a:solidFill>
              <a:effectLst/>
              <a:uLnTx/>
              <a:uFillTx/>
              <a:latin typeface="Calibri" panose="020F0502020204030204"/>
              <a:ea typeface="+mn-ea"/>
              <a:cs typeface="+mn-cs"/>
            </a:endParaRPr>
          </a:p>
        </p:txBody>
      </p:sp>
      <p:sp>
        <p:nvSpPr>
          <p:cNvPr id="5" name="TextBox 4">
            <a:extLst>
              <a:ext uri="{FF2B5EF4-FFF2-40B4-BE49-F238E27FC236}">
                <a16:creationId xmlns:a16="http://schemas.microsoft.com/office/drawing/2014/main" id="{F97923F8-27B9-0DA1-B747-A97538E7C50F}"/>
              </a:ext>
            </a:extLst>
          </p:cNvPr>
          <p:cNvSpPr txBox="1"/>
          <p:nvPr/>
        </p:nvSpPr>
        <p:spPr>
          <a:xfrm>
            <a:off x="0" y="6334780"/>
            <a:ext cx="4307306" cy="523220"/>
          </a:xfrm>
          <a:prstGeom prst="rect">
            <a:avLst/>
          </a:prstGeom>
          <a:noFill/>
        </p:spPr>
        <p:txBody>
          <a:bodyPr wrap="square" rtlCol="0">
            <a:spAutoFit/>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srgbClr val="CC3300"/>
                </a:solidFill>
                <a:effectLst>
                  <a:outerShdw blurRad="50800" dist="38100" dir="2700000" algn="tl" rotWithShape="0">
                    <a:prstClr val="black">
                      <a:alpha val="40000"/>
                    </a:prstClr>
                  </a:outerShdw>
                </a:effectLst>
                <a:uLnTx/>
                <a:uFillTx/>
                <a:latin typeface="Calibri" panose="020F0502020204030204"/>
                <a:ea typeface="+mn-ea"/>
                <a:cs typeface="+mn-cs"/>
              </a:rPr>
              <a:t>To Download this lesson go to: </a:t>
            </a:r>
          </a:p>
          <a:p>
            <a:pPr marL="0" marR="0" lvl="0" indent="0" algn="l" defTabSz="457200" rtl="0" eaLnBrk="1" fontAlgn="auto" latinLnBrk="0" hangingPunct="1">
              <a:lnSpc>
                <a:spcPct val="100000"/>
              </a:lnSpc>
              <a:spcBef>
                <a:spcPts val="0"/>
              </a:spcBef>
              <a:spcAft>
                <a:spcPts val="0"/>
              </a:spcAft>
              <a:buClrTx/>
              <a:buSzTx/>
              <a:buFontTx/>
              <a:buNone/>
              <a:tabLst/>
              <a:defRPr/>
            </a:pP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hlinkClick r:id="rId4"/>
              </a:rPr>
              <a:t>http://www.purifiedbyfaith.com/Isaiah/Isaiah.htm</a:t>
            </a:r>
            <a:r>
              <a:rPr kumimoji="0" lang="en-US" sz="1400" b="0" i="0" u="none" strike="noStrike" kern="0" cap="none" spc="0" normalizeH="0" baseline="0" noProof="0" dirty="0">
                <a:ln>
                  <a:noFill/>
                </a:ln>
                <a:solidFill>
                  <a:prstClr val="black"/>
                </a:solidFill>
                <a:effectLst/>
                <a:uLnTx/>
                <a:uFillTx/>
                <a:latin typeface="Calibri" panose="020F0502020204030204"/>
                <a:ea typeface="+mn-ea"/>
                <a:cs typeface="+mn-cs"/>
              </a:rPr>
              <a:t> </a:t>
            </a:r>
          </a:p>
        </p:txBody>
      </p:sp>
    </p:spTree>
    <p:extLst>
      <p:ext uri="{BB962C8B-B14F-4D97-AF65-F5344CB8AC3E}">
        <p14:creationId xmlns:p14="http://schemas.microsoft.com/office/powerpoint/2010/main" val="797660555"/>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a:effectLst>
                  <a:outerShdw blurRad="38100" dist="38100" dir="2700000" algn="tl">
                    <a:srgbClr val="000000"/>
                  </a:outerShdw>
                </a:effectLst>
              </a:rPr>
              <a:t>God is blasphemed among the Gentiles because of you</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8"/>
            <a:ext cx="8416636" cy="5196037"/>
          </a:xfrm>
        </p:spPr>
        <p:txBody>
          <a:bodyPr>
            <a:normAutofit fontScale="92500" lnSpcReduction="10000"/>
          </a:bodyPr>
          <a:lstStyle/>
          <a:p>
            <a:r>
              <a:rPr lang="en-US" dirty="0">
                <a:effectLst>
                  <a:outerShdw blurRad="38100" dist="38100" dir="2700000" algn="tl">
                    <a:srgbClr val="000000"/>
                  </a:outerShdw>
                </a:effectLst>
              </a:rPr>
              <a:t>Ezekiel 36 demonstrates that it was in fact the sin of the Israelites that had </a:t>
            </a:r>
            <a:r>
              <a:rPr lang="en-US" b="1" i="1" dirty="0">
                <a:effectLst>
                  <a:outerShdw blurRad="38100" dist="38100" dir="2700000" algn="tl">
                    <a:srgbClr val="000000"/>
                  </a:outerShdw>
                </a:effectLst>
              </a:rPr>
              <a:t>ultimately</a:t>
            </a:r>
            <a:r>
              <a:rPr lang="en-US" dirty="0">
                <a:effectLst>
                  <a:outerShdw blurRad="38100" dist="38100" dir="2700000" algn="tl">
                    <a:srgbClr val="000000"/>
                  </a:outerShdw>
                </a:effectLst>
              </a:rPr>
              <a:t> led to the Gentiles blaspheming of the name of God, because it was their sin that was the </a:t>
            </a:r>
            <a:r>
              <a:rPr lang="en-US" b="1" i="1" dirty="0">
                <a:effectLst>
                  <a:outerShdw blurRad="38100" dist="38100" dir="2700000" algn="tl">
                    <a:srgbClr val="000000"/>
                  </a:outerShdw>
                </a:effectLst>
              </a:rPr>
              <a:t>cause</a:t>
            </a:r>
            <a:r>
              <a:rPr lang="en-US" dirty="0">
                <a:effectLst>
                  <a:outerShdw blurRad="38100" dist="38100" dir="2700000" algn="tl">
                    <a:srgbClr val="000000"/>
                  </a:outerShdw>
                </a:effectLst>
              </a:rPr>
              <a:t> of their being exiled, which then caused the Gentiles to blaspheme God:</a:t>
            </a:r>
          </a:p>
          <a:p>
            <a:pPr lvl="1"/>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…when the house of Israel was living on their own land,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they defiled it by their behavior and their deeds</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So… I scattered them among the nations… But when they arrived in the nations where they went… It was said of them, “These are the people of the LORD, yet they have departed from his land.” … Therefore … “This is what the sovereign LORD says: It is not for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your</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sake</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that I am about to act, O house of Israel, </a:t>
            </a:r>
            <a:r>
              <a:rPr lang="en-US"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but for the sake of my holy reputation </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which you profaned among the nations where you went.” </a:t>
            </a:r>
            <a:r>
              <a:rPr lang="en-US" dirty="0">
                <a:effectLst>
                  <a:outerShdw blurRad="38100" dist="38100" dir="2700000" algn="tl">
                    <a:srgbClr val="000000"/>
                  </a:outerShdw>
                </a:effectLst>
                <a:ea typeface="Cambria" panose="02040503050406030204" pitchFamily="18" charset="0"/>
              </a:rPr>
              <a:t>(Ezekiel 36:17-23)</a:t>
            </a:r>
          </a:p>
        </p:txBody>
      </p:sp>
      <p:sp>
        <p:nvSpPr>
          <p:cNvPr id="4" name="TextBox 3">
            <a:extLst>
              <a:ext uri="{FF2B5EF4-FFF2-40B4-BE49-F238E27FC236}">
                <a16:creationId xmlns:a16="http://schemas.microsoft.com/office/drawing/2014/main" id="{B7F1C888-A550-525C-6B93-ADE44C9E8218}"/>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Hodge, Charles.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Epistle to the Romans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63). </a:t>
            </a:r>
          </a:p>
        </p:txBody>
      </p:sp>
    </p:spTree>
    <p:extLst>
      <p:ext uri="{BB962C8B-B14F-4D97-AF65-F5344CB8AC3E}">
        <p14:creationId xmlns:p14="http://schemas.microsoft.com/office/powerpoint/2010/main" val="161922809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13CC07-8DB1-74BF-320F-29D1BDB41341}"/>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75ABF8E3-0F69-F5E4-06BA-90D5716C9858}"/>
              </a:ext>
            </a:extLst>
          </p:cNvPr>
          <p:cNvSpPr txBox="1">
            <a:spLocks/>
          </p:cNvSpPr>
          <p:nvPr/>
        </p:nvSpPr>
        <p:spPr>
          <a:xfrm>
            <a:off x="-1392" y="1458274"/>
            <a:ext cx="9144000" cy="14511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52:7</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How beautiful </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upon the mountains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are the feet of him who brings good news</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who publishes peace, who brings good news of happiness, who publishes salvation, who says to Zion, "Your God reigns." (Isa 52:7 ESV)</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2A9A9D3A-D01A-9DC6-1826-349254614807}"/>
              </a:ext>
            </a:extLst>
          </p:cNvPr>
          <p:cNvSpPr>
            <a:spLocks noGrp="1"/>
          </p:cNvSpPr>
          <p:nvPr>
            <p:ph type="title"/>
          </p:nvPr>
        </p:nvSpPr>
        <p:spPr>
          <a:xfrm>
            <a:off x="0" y="0"/>
            <a:ext cx="9144000" cy="1271847"/>
          </a:xfrm>
        </p:spPr>
        <p:txBody>
          <a:bodyPr/>
          <a:lstStyle/>
          <a:p>
            <a:pPr algn="ctr"/>
            <a:r>
              <a:rPr lang="en-US" sz="4800" b="1" dirty="0">
                <a:effectLst>
                  <a:outerShdw blurRad="38100" dist="38100" dir="2700000" algn="tl">
                    <a:srgbClr val="000000"/>
                  </a:outerShdw>
                </a:effectLst>
              </a:rPr>
              <a:t>How beautiful are the feet of those who preach the good news</a:t>
            </a:r>
            <a:endParaRPr lang="en-US" sz="4800" dirty="0">
              <a:effectLst>
                <a:outerShdw blurRad="38100" dist="38100" dir="2700000" algn="tl">
                  <a:srgbClr val="000000"/>
                </a:outerShdw>
              </a:effectLst>
            </a:endParaRPr>
          </a:p>
        </p:txBody>
      </p:sp>
      <p:sp>
        <p:nvSpPr>
          <p:cNvPr id="5" name="Title 1">
            <a:extLst>
              <a:ext uri="{FF2B5EF4-FFF2-40B4-BE49-F238E27FC236}">
                <a16:creationId xmlns:a16="http://schemas.microsoft.com/office/drawing/2014/main" id="{B7AF4EBF-9A8D-5CED-854B-D4ED58419AB5}"/>
              </a:ext>
            </a:extLst>
          </p:cNvPr>
          <p:cNvSpPr txBox="1">
            <a:spLocks/>
          </p:cNvSpPr>
          <p:nvPr/>
        </p:nvSpPr>
        <p:spPr>
          <a:xfrm>
            <a:off x="-1392" y="2909454"/>
            <a:ext cx="9144000" cy="1184564"/>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Rom 10:15</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how are they to preach unless they are sent?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As it is written </a:t>
            </a:r>
            <a:r>
              <a:rPr lang="en-US" sz="2400" b="0" i="1" dirty="0">
                <a:solidFill>
                  <a:schemeClr val="accent1">
                    <a:lumMod val="20000"/>
                    <a:lumOff val="8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 Isaiah 52:7],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"How beautiful are the feet of those who preach the good news!" </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(Rom 10:15 ESV)</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3523660893"/>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How beautiful are the feet of those who preach the good news</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507182"/>
          </a:xfrm>
        </p:spPr>
        <p:txBody>
          <a:bodyPr>
            <a:normAutofit/>
          </a:bodyPr>
          <a:lstStyle/>
          <a:p>
            <a:r>
              <a:rPr lang="en-US" dirty="0">
                <a:effectLst>
                  <a:outerShdw blurRad="38100" dist="38100" dir="2700000" algn="tl">
                    <a:srgbClr val="000000"/>
                  </a:outerShdw>
                </a:effectLst>
              </a:rPr>
              <a:t>The Apostle Paul’s citation of Isaiah 52:7 in Romans 10:25 occurs in Romans 9-11, a section of the book of Romans where the Apostle Paul is addressing a possible of </a:t>
            </a:r>
            <a:r>
              <a:rPr lang="en-US" b="1" i="1" dirty="0">
                <a:effectLst>
                  <a:outerShdw blurRad="38100" dist="38100" dir="2700000" algn="tl">
                    <a:srgbClr val="000000"/>
                  </a:outerShdw>
                </a:effectLst>
              </a:rPr>
              <a:t>objection</a:t>
            </a:r>
            <a:r>
              <a:rPr lang="en-US" dirty="0">
                <a:effectLst>
                  <a:outerShdw blurRad="38100" dist="38100" dir="2700000" algn="tl">
                    <a:srgbClr val="000000"/>
                  </a:outerShdw>
                </a:effectLst>
              </a:rPr>
              <a:t> to the Gospel that he has just laid out in the previous eight chapters.</a:t>
            </a:r>
          </a:p>
          <a:p>
            <a:r>
              <a:rPr lang="en-US" dirty="0">
                <a:effectLst>
                  <a:outerShdw blurRad="38100" dist="38100" dir="2700000" algn="tl">
                    <a:srgbClr val="000000"/>
                  </a:outerShdw>
                </a:effectLst>
              </a:rPr>
              <a:t>The possible objection that Paul addresses is this: How can the coming of the Gospel and the New Testament age be a fulfillment of God’s promises to Israel, when a large numbers of Jews in Paul’s day were </a:t>
            </a:r>
            <a:r>
              <a:rPr lang="en-US" b="1" i="1" dirty="0">
                <a:effectLst>
                  <a:outerShdw blurRad="38100" dist="38100" dir="2700000" algn="tl">
                    <a:srgbClr val="000000"/>
                  </a:outerShdw>
                </a:effectLst>
              </a:rPr>
              <a:t>rejecting</a:t>
            </a:r>
            <a:r>
              <a:rPr lang="en-US" dirty="0">
                <a:effectLst>
                  <a:outerShdw blurRad="38100" dist="38100" dir="2700000" algn="tl">
                    <a:srgbClr val="000000"/>
                  </a:outerShdw>
                </a:effectLst>
              </a:rPr>
              <a:t> the Gospel?</a:t>
            </a:r>
          </a:p>
        </p:txBody>
      </p:sp>
    </p:spTree>
    <p:extLst>
      <p:ext uri="{BB962C8B-B14F-4D97-AF65-F5344CB8AC3E}">
        <p14:creationId xmlns:p14="http://schemas.microsoft.com/office/powerpoint/2010/main" val="246990777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How beautiful are the feet of those who preach the good news</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507182"/>
          </a:xfrm>
        </p:spPr>
        <p:txBody>
          <a:bodyPr>
            <a:normAutofit lnSpcReduction="10000"/>
          </a:bodyPr>
          <a:lstStyle/>
          <a:p>
            <a:r>
              <a:rPr lang="en-US" dirty="0">
                <a:effectLst>
                  <a:outerShdw blurRad="38100" dist="38100" dir="2700000" algn="tl">
                    <a:srgbClr val="000000"/>
                  </a:outerShdw>
                </a:effectLst>
              </a:rPr>
              <a:t>In his response to this objection, after first reaffirming his deep love for the Jewish people (</a:t>
            </a:r>
            <a:r>
              <a:rPr lang="en-US" dirty="0">
                <a:solidFill>
                  <a:srgbClr val="FFFF99"/>
                </a:solidFill>
                <a:effectLst>
                  <a:outerShdw blurRad="38100" dist="38100" dir="2700000" algn="tl">
                    <a:srgbClr val="000000"/>
                  </a:outerShdw>
                </a:effectLst>
              </a:rPr>
              <a:t>Romans 9:1-5</a:t>
            </a:r>
            <a:r>
              <a:rPr lang="en-US" dirty="0">
                <a:effectLst>
                  <a:outerShdw blurRad="38100" dist="38100" dir="2700000" algn="tl">
                    <a:srgbClr val="000000"/>
                  </a:outerShdw>
                </a:effectLst>
              </a:rPr>
              <a:t>), Paul makes the following points:</a:t>
            </a:r>
          </a:p>
          <a:p>
            <a:pPr lvl="1"/>
            <a:r>
              <a:rPr lang="en-US" dirty="0">
                <a:effectLst>
                  <a:outerShdw blurRad="38100" dist="38100" dir="2700000" algn="tl">
                    <a:srgbClr val="000000"/>
                  </a:outerShdw>
                </a:effectLst>
              </a:rPr>
              <a:t>God has </a:t>
            </a:r>
            <a:r>
              <a:rPr lang="en-US" b="1" i="1" dirty="0">
                <a:effectLst>
                  <a:outerShdw blurRad="38100" dist="38100" dir="2700000" algn="tl">
                    <a:srgbClr val="000000"/>
                  </a:outerShdw>
                </a:effectLst>
              </a:rPr>
              <a:t>always</a:t>
            </a:r>
            <a:r>
              <a:rPr lang="en-US" dirty="0">
                <a:effectLst>
                  <a:outerShdw blurRad="38100" dist="38100" dir="2700000" algn="tl">
                    <a:srgbClr val="000000"/>
                  </a:outerShdw>
                </a:effectLst>
              </a:rPr>
              <a:t> had the sovereign freedom to choose </a:t>
            </a:r>
            <a:r>
              <a:rPr lang="en-US" b="1" i="1" dirty="0">
                <a:effectLst>
                  <a:outerShdw blurRad="38100" dist="38100" dir="2700000" algn="tl">
                    <a:srgbClr val="000000"/>
                  </a:outerShdw>
                </a:effectLst>
              </a:rPr>
              <a:t>whoever</a:t>
            </a:r>
            <a:r>
              <a:rPr lang="en-US" dirty="0">
                <a:effectLst>
                  <a:outerShdw blurRad="38100" dist="38100" dir="2700000" algn="tl">
                    <a:srgbClr val="000000"/>
                  </a:outerShdw>
                </a:effectLst>
              </a:rPr>
              <a:t> he desires to save. (</a:t>
            </a:r>
            <a:r>
              <a:rPr lang="en-US" dirty="0">
                <a:solidFill>
                  <a:srgbClr val="FFFF99"/>
                </a:solidFill>
                <a:effectLst>
                  <a:outerShdw blurRad="38100" dist="38100" dir="2700000" algn="tl">
                    <a:srgbClr val="000000"/>
                  </a:outerShdw>
                </a:effectLst>
              </a:rPr>
              <a:t>Romans 9:6-29</a:t>
            </a:r>
            <a:r>
              <a:rPr lang="en-US" dirty="0">
                <a:effectLst>
                  <a:outerShdw blurRad="38100" dist="38100" dir="2700000" algn="tl">
                    <a:srgbClr val="000000"/>
                  </a:outerShdw>
                </a:effectLst>
              </a:rPr>
              <a:t>)</a:t>
            </a:r>
          </a:p>
          <a:p>
            <a:pPr lvl="1"/>
            <a:r>
              <a:rPr lang="en-US" dirty="0"/>
              <a:t>The </a:t>
            </a:r>
            <a:r>
              <a:rPr lang="en-US" b="1" i="1" dirty="0"/>
              <a:t>immediate</a:t>
            </a:r>
            <a:r>
              <a:rPr lang="en-US" dirty="0"/>
              <a:t> cause of the rejection of Israel and the salvation of the Gentiles was because of the </a:t>
            </a:r>
            <a:r>
              <a:rPr lang="en-US" b="1" i="1" dirty="0"/>
              <a:t>different way</a:t>
            </a:r>
            <a:r>
              <a:rPr lang="en-US" dirty="0"/>
              <a:t> in which the two groups were </a:t>
            </a:r>
            <a:r>
              <a:rPr lang="en-US" b="1" i="1" dirty="0"/>
              <a:t>responding</a:t>
            </a:r>
            <a:r>
              <a:rPr lang="en-US" dirty="0"/>
              <a:t> to the gospel.</a:t>
            </a:r>
            <a:r>
              <a:rPr lang="en-US" dirty="0">
                <a:effectLst>
                  <a:outerShdw blurRad="38100" dist="38100" dir="2700000" algn="tl">
                    <a:srgbClr val="000000"/>
                  </a:outerShdw>
                </a:effectLst>
              </a:rPr>
              <a:t>  (</a:t>
            </a:r>
            <a:r>
              <a:rPr lang="en-US" dirty="0">
                <a:solidFill>
                  <a:srgbClr val="FFFF99"/>
                </a:solidFill>
                <a:effectLst>
                  <a:outerShdw blurRad="38100" dist="38100" dir="2700000" algn="tl">
                    <a:srgbClr val="000000"/>
                  </a:outerShdw>
                </a:effectLst>
              </a:rPr>
              <a:t>Romans 9:30 – 10:21</a:t>
            </a:r>
            <a:r>
              <a:rPr lang="en-US" dirty="0">
                <a:effectLst>
                  <a:outerShdw blurRad="38100" dist="38100" dir="2700000" algn="tl">
                    <a:srgbClr val="000000"/>
                  </a:outerShdw>
                </a:effectLst>
              </a:rPr>
              <a:t>)</a:t>
            </a:r>
          </a:p>
          <a:p>
            <a:pPr lvl="1"/>
            <a:r>
              <a:rPr lang="en-US" dirty="0">
                <a:effectLst>
                  <a:outerShdw blurRad="38100" dist="38100" dir="2700000" algn="tl">
                    <a:srgbClr val="000000"/>
                  </a:outerShdw>
                </a:effectLst>
              </a:rPr>
              <a:t>Israel’s rejection is neither </a:t>
            </a:r>
            <a:r>
              <a:rPr lang="en-US" b="1" i="1" dirty="0">
                <a:effectLst>
                  <a:outerShdw blurRad="38100" dist="38100" dir="2700000" algn="tl">
                    <a:srgbClr val="000000"/>
                  </a:outerShdw>
                </a:effectLst>
              </a:rPr>
              <a:t>total</a:t>
            </a:r>
            <a:r>
              <a:rPr lang="en-US" dirty="0">
                <a:effectLst>
                  <a:outerShdw blurRad="38100" dist="38100" dir="2700000" algn="tl">
                    <a:srgbClr val="000000"/>
                  </a:outerShdw>
                </a:effectLst>
              </a:rPr>
              <a:t> nor </a:t>
            </a:r>
            <a:r>
              <a:rPr lang="en-US" b="1" i="1" dirty="0">
                <a:effectLst>
                  <a:outerShdw blurRad="38100" dist="38100" dir="2700000" algn="tl">
                    <a:srgbClr val="000000"/>
                  </a:outerShdw>
                </a:effectLst>
              </a:rPr>
              <a:t>final</a:t>
            </a:r>
            <a:r>
              <a:rPr lang="en-US" dirty="0">
                <a:effectLst>
                  <a:outerShdw blurRad="38100" dist="38100" dir="2700000" algn="tl">
                    <a:srgbClr val="000000"/>
                  </a:outerShdw>
                </a:effectLst>
              </a:rPr>
              <a:t> (</a:t>
            </a:r>
            <a:r>
              <a:rPr lang="en-US" dirty="0">
                <a:solidFill>
                  <a:srgbClr val="FFFF99"/>
                </a:solidFill>
                <a:effectLst>
                  <a:outerShdw blurRad="38100" dist="38100" dir="2700000" algn="tl">
                    <a:srgbClr val="000000"/>
                  </a:outerShdw>
                </a:effectLst>
              </a:rPr>
              <a:t>Romans 11:1-36</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The citation of Isaiah 52:7 occurs in the </a:t>
            </a:r>
            <a:r>
              <a:rPr lang="en-US" b="1" i="1" dirty="0">
                <a:effectLst>
                  <a:outerShdw blurRad="38100" dist="38100" dir="2700000" algn="tl">
                    <a:srgbClr val="000000"/>
                  </a:outerShdw>
                </a:effectLst>
              </a:rPr>
              <a:t>second</a:t>
            </a:r>
            <a:r>
              <a:rPr lang="en-US" dirty="0">
                <a:effectLst>
                  <a:outerShdw blurRad="38100" dist="38100" dir="2700000" algn="tl">
                    <a:srgbClr val="000000"/>
                  </a:outerShdw>
                </a:effectLst>
              </a:rPr>
              <a:t> section, where Paul addresses the </a:t>
            </a:r>
            <a:r>
              <a:rPr lang="en-US" b="1" i="1" dirty="0">
                <a:effectLst>
                  <a:outerShdw blurRad="38100" dist="38100" dir="2700000" algn="tl">
                    <a:srgbClr val="000000"/>
                  </a:outerShdw>
                </a:effectLst>
              </a:rPr>
              <a:t>immediate</a:t>
            </a:r>
            <a:r>
              <a:rPr lang="en-US" dirty="0">
                <a:effectLst>
                  <a:outerShdw blurRad="38100" dist="38100" dir="2700000" algn="tl">
                    <a:srgbClr val="000000"/>
                  </a:outerShdw>
                </a:effectLst>
              </a:rPr>
              <a:t> cause of Israel’s rejection.</a:t>
            </a:r>
          </a:p>
        </p:txBody>
      </p:sp>
    </p:spTree>
    <p:extLst>
      <p:ext uri="{BB962C8B-B14F-4D97-AF65-F5344CB8AC3E}">
        <p14:creationId xmlns:p14="http://schemas.microsoft.com/office/powerpoint/2010/main" val="62752672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How beautiful are the feet of those who preach the good news</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507182"/>
          </a:xfrm>
        </p:spPr>
        <p:txBody>
          <a:bodyPr>
            <a:normAutofit fontScale="92500" lnSpcReduction="20000"/>
          </a:bodyPr>
          <a:lstStyle/>
          <a:p>
            <a:r>
              <a:rPr lang="en-US" dirty="0">
                <a:effectLst>
                  <a:outerShdw blurRad="38100" dist="38100" dir="2700000" algn="tl">
                    <a:srgbClr val="000000"/>
                  </a:outerShdw>
                </a:effectLst>
              </a:rPr>
              <a:t>In Romans 9:30 – 10:4 Paul shows that:</a:t>
            </a:r>
          </a:p>
          <a:p>
            <a:pPr lvl="1"/>
            <a:r>
              <a:rPr lang="en-US" sz="3000" dirty="0">
                <a:effectLst>
                  <a:outerShdw blurRad="38100" dist="38100" dir="2700000" algn="tl">
                    <a:srgbClr val="000000"/>
                  </a:outerShdw>
                </a:effectLst>
              </a:rPr>
              <a:t>The </a:t>
            </a:r>
            <a:r>
              <a:rPr lang="en-US" sz="3000" b="1" i="1" dirty="0">
                <a:effectLst>
                  <a:outerShdw blurRad="38100" dist="38100" dir="2700000" algn="tl">
                    <a:srgbClr val="000000"/>
                  </a:outerShdw>
                </a:effectLst>
              </a:rPr>
              <a:t>Gentiles</a:t>
            </a:r>
            <a:r>
              <a:rPr lang="en-US" sz="3000" dirty="0">
                <a:effectLst>
                  <a:outerShdw blurRad="38100" dist="38100" dir="2700000" algn="tl">
                    <a:srgbClr val="000000"/>
                  </a:outerShdw>
                </a:effectLst>
              </a:rPr>
              <a:t> were </a:t>
            </a:r>
            <a:r>
              <a:rPr lang="en-US" sz="3000" b="1" i="1" dirty="0">
                <a:effectLst>
                  <a:outerShdw blurRad="38100" dist="38100" dir="2700000" algn="tl">
                    <a:srgbClr val="000000"/>
                  </a:outerShdw>
                </a:effectLst>
              </a:rPr>
              <a:t>receiving</a:t>
            </a:r>
            <a:r>
              <a:rPr lang="en-US" sz="3000" dirty="0">
                <a:effectLst>
                  <a:outerShdw blurRad="38100" dist="38100" dir="2700000" algn="tl">
                    <a:srgbClr val="000000"/>
                  </a:outerShdw>
                </a:effectLst>
              </a:rPr>
              <a:t> God's free gift of righteousness by means of </a:t>
            </a:r>
            <a:r>
              <a:rPr lang="en-US" sz="3000" b="1" i="1" dirty="0">
                <a:effectLst>
                  <a:outerShdw blurRad="38100" dist="38100" dir="2700000" algn="tl">
                    <a:srgbClr val="000000"/>
                  </a:outerShdw>
                </a:effectLst>
              </a:rPr>
              <a:t>faith</a:t>
            </a:r>
            <a:r>
              <a:rPr lang="en-US" sz="3000" dirty="0">
                <a:effectLst>
                  <a:outerShdw blurRad="38100" dist="38100" dir="2700000" algn="tl">
                    <a:srgbClr val="000000"/>
                  </a:outerShdw>
                </a:effectLst>
              </a:rPr>
              <a:t> </a:t>
            </a:r>
          </a:p>
          <a:p>
            <a:pPr lvl="1"/>
            <a:r>
              <a:rPr lang="en-US" sz="3000" dirty="0">
                <a:effectLst>
                  <a:outerShdw blurRad="38100" dist="38100" dir="2700000" algn="tl">
                    <a:srgbClr val="000000"/>
                  </a:outerShdw>
                </a:effectLst>
              </a:rPr>
              <a:t>Whereas the </a:t>
            </a:r>
            <a:r>
              <a:rPr lang="en-US" sz="3000" b="1" i="1" dirty="0">
                <a:effectLst>
                  <a:outerShdw blurRad="38100" dist="38100" dir="2700000" algn="tl">
                    <a:srgbClr val="000000"/>
                  </a:outerShdw>
                </a:effectLst>
              </a:rPr>
              <a:t>Jews</a:t>
            </a:r>
            <a:r>
              <a:rPr lang="en-US" sz="3000" dirty="0">
                <a:effectLst>
                  <a:outerShdw blurRad="38100" dist="38100" dir="2700000" algn="tl">
                    <a:srgbClr val="000000"/>
                  </a:outerShdw>
                </a:effectLst>
              </a:rPr>
              <a:t> were </a:t>
            </a:r>
            <a:r>
              <a:rPr lang="en-US" sz="3000" b="1" i="1" dirty="0">
                <a:effectLst>
                  <a:outerShdw blurRad="38100" dist="38100" dir="2700000" algn="tl">
                    <a:srgbClr val="000000"/>
                  </a:outerShdw>
                </a:effectLst>
              </a:rPr>
              <a:t>perishing</a:t>
            </a:r>
            <a:r>
              <a:rPr lang="en-US" sz="3000" dirty="0">
                <a:effectLst>
                  <a:outerShdw blurRad="38100" dist="38100" dir="2700000" algn="tl">
                    <a:srgbClr val="000000"/>
                  </a:outerShdw>
                </a:effectLst>
              </a:rPr>
              <a:t> because they were trying to produce their righteousness through </a:t>
            </a:r>
            <a:r>
              <a:rPr lang="en-US" sz="3000" b="1" i="1" dirty="0">
                <a:effectLst>
                  <a:outerShdw blurRad="38100" dist="38100" dir="2700000" algn="tl">
                    <a:srgbClr val="000000"/>
                  </a:outerShdw>
                </a:effectLst>
              </a:rPr>
              <a:t>good works </a:t>
            </a:r>
            <a:r>
              <a:rPr lang="en-US" sz="3000" dirty="0">
                <a:effectLst>
                  <a:outerShdw blurRad="38100" dist="38100" dir="2700000" algn="tl">
                    <a:srgbClr val="000000"/>
                  </a:outerShdw>
                </a:effectLst>
              </a:rPr>
              <a:t>and </a:t>
            </a:r>
            <a:r>
              <a:rPr lang="en-US" sz="3000" b="1" i="1" dirty="0">
                <a:effectLst>
                  <a:outerShdw blurRad="38100" dist="38100" dir="2700000" algn="tl">
                    <a:srgbClr val="000000"/>
                  </a:outerShdw>
                </a:effectLst>
              </a:rPr>
              <a:t>law keeping</a:t>
            </a:r>
            <a:r>
              <a:rPr lang="en-US" sz="3000" dirty="0">
                <a:effectLst>
                  <a:outerShdw blurRad="38100" dist="38100" dir="2700000" algn="tl">
                    <a:srgbClr val="000000"/>
                  </a:outerShdw>
                </a:effectLst>
              </a:rPr>
              <a:t>.</a:t>
            </a:r>
          </a:p>
          <a:p>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What shall we say then?– that the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Gentiles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who did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not</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pursue righteousness obtained it, that is, a righteousness that is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by faith</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but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Israel</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even though pursuing a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law</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of righteousness did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not</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attain it. Why not? Because they pursued it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not by faith but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(as if it were possible)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by works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ignoring</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righteousness that comes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from</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God, and seeking instead to establish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their own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righteousness, they did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not</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submit to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God's righteousness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r>
              <a:rPr lang="en-US" dirty="0">
                <a:effectLst>
                  <a:outerShdw blurRad="38100" dist="38100" dir="2700000" algn="tl">
                    <a:srgbClr val="000000"/>
                  </a:outerShdw>
                </a:effectLst>
              </a:rPr>
              <a:t> (Rom 9:30-32; 10:3 NET)</a:t>
            </a:r>
          </a:p>
        </p:txBody>
      </p:sp>
    </p:spTree>
    <p:extLst>
      <p:ext uri="{BB962C8B-B14F-4D97-AF65-F5344CB8AC3E}">
        <p14:creationId xmlns:p14="http://schemas.microsoft.com/office/powerpoint/2010/main" val="319603349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How beautiful are the feet of those who preach the good news</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282633" y="1192875"/>
            <a:ext cx="8670174" cy="5527964"/>
          </a:xfrm>
        </p:spPr>
        <p:txBody>
          <a:bodyPr>
            <a:normAutofit fontScale="85000" lnSpcReduction="10000"/>
          </a:bodyPr>
          <a:lstStyle/>
          <a:p>
            <a:r>
              <a:rPr lang="en-US" dirty="0">
                <a:effectLst>
                  <a:outerShdw blurRad="38100" dist="38100" dir="2700000" algn="tl">
                    <a:srgbClr val="000000"/>
                  </a:outerShdw>
                </a:effectLst>
              </a:rPr>
              <a:t>In Romans 10:5-13 Paul contrasts the two methods of justification in order to show that: </a:t>
            </a:r>
          </a:p>
          <a:p>
            <a:pPr lvl="1"/>
            <a:r>
              <a:rPr lang="en-US" sz="3100" dirty="0">
                <a:effectLst>
                  <a:outerShdw blurRad="38100" dist="38100" dir="2700000" algn="tl">
                    <a:srgbClr val="000000"/>
                  </a:outerShdw>
                </a:effectLst>
              </a:rPr>
              <a:t>Justification </a:t>
            </a:r>
            <a:r>
              <a:rPr lang="en-US" sz="3100" b="1" i="1" dirty="0">
                <a:effectLst>
                  <a:outerShdw blurRad="38100" dist="38100" dir="2700000" algn="tl">
                    <a:srgbClr val="000000"/>
                  </a:outerShdw>
                </a:effectLst>
              </a:rPr>
              <a:t>by law </a:t>
            </a:r>
            <a:r>
              <a:rPr lang="en-US" sz="3100" dirty="0">
                <a:effectLst>
                  <a:outerShdw blurRad="38100" dist="38100" dir="2700000" algn="tl">
                    <a:srgbClr val="000000"/>
                  </a:outerShdw>
                </a:effectLst>
              </a:rPr>
              <a:t>keeping is </a:t>
            </a:r>
            <a:r>
              <a:rPr lang="en-US" sz="3100" b="1" i="1" dirty="0">
                <a:effectLst>
                  <a:outerShdw blurRad="38100" dist="38100" dir="2700000" algn="tl">
                    <a:srgbClr val="000000"/>
                  </a:outerShdw>
                </a:effectLst>
              </a:rPr>
              <a:t>beyond</a:t>
            </a:r>
            <a:r>
              <a:rPr lang="en-US" sz="3100" dirty="0">
                <a:effectLst>
                  <a:outerShdw blurRad="38100" dist="38100" dir="2700000" algn="tl">
                    <a:srgbClr val="000000"/>
                  </a:outerShdw>
                </a:effectLst>
              </a:rPr>
              <a:t> the reach of sinful men. </a:t>
            </a:r>
          </a:p>
          <a:p>
            <a:pPr lvl="1"/>
            <a:r>
              <a:rPr lang="en-US" sz="3100" dirty="0">
                <a:effectLst>
                  <a:outerShdw blurRad="38100" dist="38100" dir="2700000" algn="tl">
                    <a:srgbClr val="000000"/>
                  </a:outerShdw>
                </a:effectLst>
              </a:rPr>
              <a:t>But justification </a:t>
            </a:r>
            <a:r>
              <a:rPr lang="en-US" sz="3100" b="1" i="1" dirty="0">
                <a:effectLst>
                  <a:outerShdw blurRad="38100" dist="38100" dir="2700000" algn="tl">
                    <a:srgbClr val="000000"/>
                  </a:outerShdw>
                </a:effectLst>
              </a:rPr>
              <a:t>by faith </a:t>
            </a:r>
            <a:r>
              <a:rPr lang="en-US" sz="3100" dirty="0">
                <a:effectLst>
                  <a:outerShdw blurRad="38100" dist="38100" dir="2700000" algn="tl">
                    <a:srgbClr val="000000"/>
                  </a:outerShdw>
                </a:effectLst>
              </a:rPr>
              <a:t>is (comparatively speaking) simple, easy, and adapted to </a:t>
            </a:r>
            <a:r>
              <a:rPr lang="en-US" sz="3100" b="1" i="1" dirty="0">
                <a:effectLst>
                  <a:outerShdw blurRad="38100" dist="38100" dir="2700000" algn="tl">
                    <a:srgbClr val="000000"/>
                  </a:outerShdw>
                </a:effectLst>
              </a:rPr>
              <a:t>all</a:t>
            </a:r>
            <a:r>
              <a:rPr lang="en-US" sz="3100" dirty="0">
                <a:effectLst>
                  <a:outerShdw blurRad="38100" dist="38100" dir="2700000" algn="tl">
                    <a:srgbClr val="000000"/>
                  </a:outerShdw>
                </a:effectLst>
              </a:rPr>
              <a:t> men without distinction.</a:t>
            </a:r>
          </a:p>
          <a:p>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Moses writes about the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righteousness that is by the law</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 one who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does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these things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will live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by them.” But the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righteousness that is by faith says: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“Do not say in your heart, ‘Who will ascend into heaven?’” (that is, to bring Christ down) or “Who will descend into the abyss?” (that is, to bring Christ up from the dead)… For with the heart one believes and thus has righteousness and with the mouth one confesses and thus has salvation… For </a:t>
            </a:r>
            <a:r>
              <a:rPr lang="en-US" b="1"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everyone</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who </a:t>
            </a:r>
            <a:r>
              <a:rPr lang="en-US" b="1"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calls on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the name of the Lord will be saved</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dirty="0">
                <a:effectLst>
                  <a:outerShdw blurRad="38100" dist="38100" dir="2700000" algn="tl">
                    <a:srgbClr val="000000"/>
                  </a:outerShdw>
                </a:effectLst>
              </a:rPr>
              <a:t>(Rom 10:5-11 NET)</a:t>
            </a:r>
          </a:p>
        </p:txBody>
      </p:sp>
    </p:spTree>
    <p:extLst>
      <p:ext uri="{BB962C8B-B14F-4D97-AF65-F5344CB8AC3E}">
        <p14:creationId xmlns:p14="http://schemas.microsoft.com/office/powerpoint/2010/main" val="62862840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How beautiful are the feet of those who preach the good news</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507182"/>
          </a:xfrm>
        </p:spPr>
        <p:txBody>
          <a:bodyPr>
            <a:normAutofit fontScale="92500"/>
          </a:bodyPr>
          <a:lstStyle/>
          <a:p>
            <a:r>
              <a:rPr lang="en-US" dirty="0">
                <a:effectLst>
                  <a:outerShdw blurRad="38100" dist="38100" dir="2700000" algn="tl">
                    <a:srgbClr val="000000"/>
                  </a:outerShdw>
                </a:effectLst>
              </a:rPr>
              <a:t>In Romans 10:14-17, the section where Paul cites Isaiah 52:7, Paul shows that: the Gospel of Christ is adapted to all men (Jew and Gentile alike), but that the gospel must be sent (preached) to all men if they are to be saved.</a:t>
            </a:r>
          </a:p>
          <a:p>
            <a:r>
              <a:rPr lang="en-US" dirty="0">
                <a:effectLst>
                  <a:outerShdw blurRad="38100" dist="38100" dir="2700000" algn="tl">
                    <a:srgbClr val="000000"/>
                  </a:outerShdw>
                </a:effectLst>
              </a:rPr>
              <a:t>Notice the chain of reasoning set forth by Paul in Romans 10:14-17 (ESV):</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How then will they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call on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him in whom they have not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believed</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how are they to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believe</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in him of whom they have never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heard</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how are they to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hear</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without someone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preaching</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how are they to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preach</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unless they are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sent</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p>
        </p:txBody>
      </p:sp>
    </p:spTree>
    <p:extLst>
      <p:ext uri="{BB962C8B-B14F-4D97-AF65-F5344CB8AC3E}">
        <p14:creationId xmlns:p14="http://schemas.microsoft.com/office/powerpoint/2010/main" val="2451438425"/>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How beautiful are the feet of those who preach the good news</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507182"/>
          </a:xfrm>
        </p:spPr>
        <p:txBody>
          <a:bodyPr>
            <a:normAutofit lnSpcReduction="10000"/>
          </a:bodyPr>
          <a:lstStyle/>
          <a:p>
            <a:r>
              <a:rPr lang="en-US" dirty="0">
                <a:effectLst>
                  <a:outerShdw blurRad="38100" dist="38100" dir="2700000" algn="tl">
                    <a:srgbClr val="000000"/>
                  </a:outerShdw>
                </a:effectLst>
              </a:rPr>
              <a:t>It is at </a:t>
            </a:r>
            <a:r>
              <a:rPr lang="en-US" b="1" i="1" dirty="0">
                <a:effectLst>
                  <a:outerShdw blurRad="38100" dist="38100" dir="2700000" algn="tl">
                    <a:srgbClr val="000000"/>
                  </a:outerShdw>
                </a:effectLst>
              </a:rPr>
              <a:t>this</a:t>
            </a:r>
            <a:r>
              <a:rPr lang="en-US" dirty="0">
                <a:effectLst>
                  <a:outerShdw blurRad="38100" dist="38100" dir="2700000" algn="tl">
                    <a:srgbClr val="000000"/>
                  </a:outerShdw>
                </a:effectLst>
              </a:rPr>
              <a:t> point that Paul cites Isaiah 52:7:</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As it is written, "How beautiful are the feet of those who preach the good news!“ </a:t>
            </a:r>
            <a:r>
              <a:rPr lang="en-US" dirty="0">
                <a:effectLst>
                  <a:outerShdw blurRad="38100" dist="38100" dir="2700000" algn="tl">
                    <a:srgbClr val="000000"/>
                  </a:outerShdw>
                </a:effectLst>
              </a:rPr>
              <a:t>(Rom 10:15b ESV)</a:t>
            </a:r>
          </a:p>
          <a:p>
            <a:r>
              <a:rPr lang="en-US" dirty="0">
                <a:effectLst>
                  <a:outerShdw blurRad="38100" dist="38100" dir="2700000" algn="tl">
                    <a:srgbClr val="000000"/>
                  </a:outerShdw>
                </a:effectLst>
              </a:rPr>
              <a:t>In citing this verse, Paul is showing that the appropriate reaction for those who hear this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good news</a:t>
            </a:r>
            <a:r>
              <a:rPr lang="en-US" dirty="0">
                <a:effectLst>
                  <a:outerShdw blurRad="38100" dist="38100" dir="2700000" algn="tl">
                    <a:srgbClr val="000000"/>
                  </a:outerShdw>
                </a:effectLst>
              </a:rPr>
              <a:t>” is to react with </a:t>
            </a:r>
            <a:r>
              <a:rPr lang="en-US" b="1" i="1" dirty="0">
                <a:effectLst>
                  <a:outerShdw blurRad="38100" dist="38100" dir="2700000" algn="tl">
                    <a:srgbClr val="000000"/>
                  </a:outerShdw>
                </a:effectLst>
              </a:rPr>
              <a:t>joy</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delight</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Remember how Isaiah, after making this statement said:</a:t>
            </a:r>
          </a:p>
          <a:p>
            <a:pPr lvl="1"/>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…your watchmen shout; </a:t>
            </a:r>
            <a:r>
              <a:rPr lang="en-US"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in unison they shout for joy</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for they see with their very own eyes the LORD’s return to Zion. </a:t>
            </a:r>
            <a:r>
              <a:rPr lang="en-US" baseline="30000" dirty="0">
                <a:effectLst>
                  <a:outerShdw blurRad="38100" dist="38100" dir="2700000" algn="tl">
                    <a:srgbClr val="000000"/>
                  </a:outerShdw>
                </a:effectLst>
                <a:latin typeface="Cambria" panose="02040503050406030204" pitchFamily="18" charset="0"/>
                <a:ea typeface="Cambria" panose="02040503050406030204" pitchFamily="18" charset="0"/>
              </a:rPr>
              <a:t>9</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b="0" i="1" u="none" strike="noStrike" baseline="0"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In unison give a joyful shout</a:t>
            </a:r>
            <a:r>
              <a:rPr lang="en-US" b="0" i="1" u="none" strike="noStrike" baseline="0"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O ruins of Jerusalem! For the LORD consoles his people; he [redeems] Jerusalem.</a:t>
            </a: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4147838250"/>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2" end="2"/>
                                            </p:txEl>
                                          </p:spTgt>
                                        </p:tgtEl>
                                        <p:attrNameLst>
                                          <p:attrName>style.visibility</p:attrName>
                                        </p:attrNameLst>
                                      </p:cBhvr>
                                      <p:to>
                                        <p:strVal val="visible"/>
                                      </p:to>
                                    </p:set>
                                    <p:anim calcmode="lin" valueType="num">
                                      <p:cBhvr>
                                        <p:cTn id="7"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8"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9" dur="500"/>
                                        <p:tgtEl>
                                          <p:spTgt spid="3">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3" end="3"/>
                                            </p:txEl>
                                          </p:spTgt>
                                        </p:tgtEl>
                                        <p:attrNameLst>
                                          <p:attrName>style.visibility</p:attrName>
                                        </p:attrNameLst>
                                      </p:cBhvr>
                                      <p:to>
                                        <p:strVal val="visible"/>
                                      </p:to>
                                    </p:set>
                                    <p:anim calcmode="lin" valueType="num">
                                      <p:cBhvr>
                                        <p:cTn id="14"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16" dur="500"/>
                                        <p:tgtEl>
                                          <p:spTgt spid="3">
                                            <p:txEl>
                                              <p:pRg st="3" end="3"/>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4" end="4"/>
                                            </p:txEl>
                                          </p:spTgt>
                                        </p:tgtEl>
                                        <p:attrNameLst>
                                          <p:attrName>style.visibility</p:attrName>
                                        </p:attrNameLst>
                                      </p:cBhvr>
                                      <p:to>
                                        <p:strVal val="visible"/>
                                      </p:to>
                                    </p:set>
                                    <p:anim calcmode="lin" valueType="num">
                                      <p:cBhvr>
                                        <p:cTn id="21"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23"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How beautiful are the feet of those who preach the good news</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507182"/>
          </a:xfrm>
        </p:spPr>
        <p:txBody>
          <a:bodyPr>
            <a:normAutofit fontScale="92500" lnSpcReduction="10000"/>
          </a:bodyPr>
          <a:lstStyle/>
          <a:p>
            <a:r>
              <a:rPr lang="en-US" dirty="0">
                <a:effectLst>
                  <a:outerShdw blurRad="38100" dist="38100" dir="2700000" algn="tl">
                    <a:srgbClr val="000000"/>
                  </a:outerShdw>
                </a:effectLst>
              </a:rPr>
              <a:t>And yet, instead of </a:t>
            </a:r>
            <a:r>
              <a:rPr lang="en-US" b="1" i="1" dirty="0">
                <a:effectLst>
                  <a:outerShdw blurRad="38100" dist="38100" dir="2700000" algn="tl">
                    <a:srgbClr val="000000"/>
                  </a:outerShdw>
                </a:effectLst>
              </a:rPr>
              <a:t>shouting for joy </a:t>
            </a:r>
            <a:r>
              <a:rPr lang="en-US" dirty="0">
                <a:effectLst>
                  <a:outerShdw blurRad="38100" dist="38100" dir="2700000" algn="tl">
                    <a:srgbClr val="000000"/>
                  </a:outerShdw>
                </a:effectLst>
              </a:rPr>
              <a:t>as the LORD’s messengers proclaimed the Gospel in Paul’s day, the Jews </a:t>
            </a:r>
            <a:r>
              <a:rPr lang="en-US" b="1" i="1" dirty="0">
                <a:effectLst>
                  <a:outerShdw blurRad="38100" dist="38100" dir="2700000" algn="tl">
                    <a:srgbClr val="000000"/>
                  </a:outerShdw>
                </a:effectLst>
              </a:rPr>
              <a:t>rejected</a:t>
            </a:r>
            <a:r>
              <a:rPr lang="en-US" dirty="0">
                <a:effectLst>
                  <a:outerShdw blurRad="38100" dist="38100" dir="2700000" algn="tl">
                    <a:srgbClr val="000000"/>
                  </a:outerShdw>
                </a:effectLst>
              </a:rPr>
              <a:t> the Gospel. </a:t>
            </a:r>
          </a:p>
          <a:p>
            <a:r>
              <a:rPr lang="en-US" dirty="0">
                <a:effectLst>
                  <a:outerShdw blurRad="38100" dist="38100" dir="2700000" algn="tl">
                    <a:srgbClr val="000000"/>
                  </a:outerShdw>
                </a:effectLst>
              </a:rPr>
              <a:t>Paul goes on in the very next verse to show that this is exactly how Isaiah (in another place) </a:t>
            </a:r>
            <a:r>
              <a:rPr lang="en-US" b="1" i="1" dirty="0">
                <a:effectLst>
                  <a:outerShdw blurRad="38100" dist="38100" dir="2700000" algn="tl">
                    <a:srgbClr val="000000"/>
                  </a:outerShdw>
                </a:effectLst>
              </a:rPr>
              <a:t>prophesied</a:t>
            </a:r>
            <a:r>
              <a:rPr lang="en-US" dirty="0">
                <a:effectLst>
                  <a:outerShdw blurRad="38100" dist="38100" dir="2700000" algn="tl">
                    <a:srgbClr val="000000"/>
                  </a:outerShdw>
                </a:effectLst>
              </a:rPr>
              <a:t> that they would react:</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But [the Israelites] have not all obeyed the gospel. For Isaiah says  [in Isaiah 53:1], “Lord, who has believed what he has heard from us?” </a:t>
            </a:r>
            <a:r>
              <a:rPr lang="en-US" dirty="0">
                <a:effectLst>
                  <a:outerShdw blurRad="38100" dist="38100" dir="2700000" algn="tl">
                    <a:srgbClr val="000000"/>
                  </a:outerShdw>
                </a:effectLst>
              </a:rPr>
              <a:t>(Rom 10:16 ESV)</a:t>
            </a:r>
          </a:p>
          <a:p>
            <a:r>
              <a:rPr lang="en-US" dirty="0">
                <a:effectLst>
                  <a:outerShdw blurRad="38100" dist="38100" dir="2700000" algn="tl">
                    <a:srgbClr val="000000"/>
                  </a:outerShdw>
                </a:effectLst>
              </a:rPr>
              <a:t>Therefore Paul, in his citations from the book of Isaiah, demonstrates the </a:t>
            </a:r>
            <a:r>
              <a:rPr lang="en-US" b="1" i="1" dirty="0">
                <a:effectLst>
                  <a:outerShdw blurRad="38100" dist="38100" dir="2700000" algn="tl">
                    <a:srgbClr val="000000"/>
                  </a:outerShdw>
                </a:effectLst>
              </a:rPr>
              <a:t>immediate</a:t>
            </a:r>
            <a:r>
              <a:rPr lang="en-US" dirty="0">
                <a:effectLst>
                  <a:outerShdw blurRad="38100" dist="38100" dir="2700000" algn="tl">
                    <a:srgbClr val="000000"/>
                  </a:outerShdw>
                </a:effectLst>
              </a:rPr>
              <a:t> cause for the rejection of the Jewish people in his day: instead of </a:t>
            </a:r>
            <a:r>
              <a:rPr lang="en-US" b="1" i="1" dirty="0">
                <a:effectLst>
                  <a:outerShdw blurRad="38100" dist="38100" dir="2700000" algn="tl">
                    <a:srgbClr val="000000"/>
                  </a:outerShdw>
                </a:effectLst>
              </a:rPr>
              <a:t>delighting</a:t>
            </a:r>
            <a:r>
              <a:rPr lang="en-US" dirty="0">
                <a:effectLst>
                  <a:outerShdw blurRad="38100" dist="38100" dir="2700000" algn="tl">
                    <a:srgbClr val="000000"/>
                  </a:outerShdw>
                </a:effectLst>
              </a:rPr>
              <a:t> in the good news of the Gospel, the Jews were, in large numbers, </a:t>
            </a:r>
            <a:r>
              <a:rPr lang="en-US" b="1" i="1" dirty="0">
                <a:effectLst>
                  <a:outerShdw blurRad="38100" dist="38100" dir="2700000" algn="tl">
                    <a:srgbClr val="000000"/>
                  </a:outerShdw>
                </a:effectLst>
              </a:rPr>
              <a:t>rejecting</a:t>
            </a:r>
            <a:r>
              <a:rPr lang="en-US" dirty="0">
                <a:effectLst>
                  <a:outerShdw blurRad="38100" dist="38100" dir="2700000" algn="tl">
                    <a:srgbClr val="000000"/>
                  </a:outerShdw>
                </a:effectLst>
              </a:rPr>
              <a:t> the Gospel!</a:t>
            </a:r>
          </a:p>
        </p:txBody>
      </p:sp>
    </p:spTree>
    <p:extLst>
      <p:ext uri="{BB962C8B-B14F-4D97-AF65-F5344CB8AC3E}">
        <p14:creationId xmlns:p14="http://schemas.microsoft.com/office/powerpoint/2010/main" val="1588718463"/>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0C9EF96-1427-CDF9-4B75-10B79F6C86B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id="{FB52214A-2494-CE32-E152-46E0431A3A6B}"/>
              </a:ext>
            </a:extLst>
          </p:cNvPr>
          <p:cNvSpPr txBox="1">
            <a:spLocks/>
          </p:cNvSpPr>
          <p:nvPr/>
        </p:nvSpPr>
        <p:spPr>
          <a:xfrm>
            <a:off x="-1392" y="1458274"/>
            <a:ext cx="9144000" cy="1451180"/>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52:11</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Depart, depart, go out from there; touch no unclean thing; go out from the midst of her; purify yourselves</a:t>
            </a:r>
            <a:r>
              <a:rPr kumimoji="0" lang="en-US" sz="2300" b="0" i="1" u="none" strike="noStrike" kern="1200" cap="none" spc="0" normalizeH="0" baseline="0" noProof="0" dirty="0">
                <a:ln>
                  <a:noFill/>
                </a:ln>
                <a:solidFill>
                  <a:srgbClr val="F4B183"/>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you who bear the vessels of the LORD. (ESV)</a:t>
            </a:r>
            <a:endParaRPr kumimoji="0" lang="en-US" sz="2300" b="0" i="0" u="none" strike="noStrike" kern="1200" cap="none" spc="0" normalizeH="0" baseline="0" noProof="0" dirty="0">
              <a:ln>
                <a:noFill/>
              </a:ln>
              <a:solidFill>
                <a:srgbClr val="F4B183"/>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92FD03D1-BC15-B481-0166-6305BDF17FC6}"/>
              </a:ext>
            </a:extLst>
          </p:cNvPr>
          <p:cNvSpPr>
            <a:spLocks noGrp="1"/>
          </p:cNvSpPr>
          <p:nvPr>
            <p:ph type="title"/>
          </p:nvPr>
        </p:nvSpPr>
        <p:spPr>
          <a:xfrm>
            <a:off x="0" y="0"/>
            <a:ext cx="9144000" cy="1271847"/>
          </a:xfrm>
        </p:spPr>
        <p:txBody>
          <a:bodyPr/>
          <a:lstStyle/>
          <a:p>
            <a:pPr algn="ctr"/>
            <a:r>
              <a:rPr lang="en-US" sz="4800" b="1" dirty="0">
                <a:effectLst>
                  <a:outerShdw blurRad="38100" dist="38100" dir="2700000" algn="tl">
                    <a:srgbClr val="000000"/>
                  </a:outerShdw>
                </a:effectLst>
              </a:rPr>
              <a:t>Go out from their midst… Touch no unclean thing</a:t>
            </a:r>
            <a:endParaRPr lang="en-US" sz="4800" dirty="0">
              <a:effectLst>
                <a:outerShdw blurRad="38100" dist="38100" dir="2700000" algn="tl">
                  <a:srgbClr val="000000"/>
                </a:outerShdw>
              </a:effectLst>
            </a:endParaRPr>
          </a:p>
        </p:txBody>
      </p:sp>
      <p:sp>
        <p:nvSpPr>
          <p:cNvPr id="5" name="Title 1">
            <a:extLst>
              <a:ext uri="{FF2B5EF4-FFF2-40B4-BE49-F238E27FC236}">
                <a16:creationId xmlns:a16="http://schemas.microsoft.com/office/drawing/2014/main" id="{2841ED58-6159-0559-8B86-14288B71FE3B}"/>
              </a:ext>
            </a:extLst>
          </p:cNvPr>
          <p:cNvSpPr txBox="1">
            <a:spLocks/>
          </p:cNvSpPr>
          <p:nvPr/>
        </p:nvSpPr>
        <p:spPr>
          <a:xfrm>
            <a:off x="-1392" y="2909454"/>
            <a:ext cx="9144000" cy="3308466"/>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2 Cor 6:16</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What agreement has the temple of God with idols? For we are the temple of the living God; as God said, “I will make my dwelling among them and walk among them, and I will be their God, and they shall be my people.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17</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Therefore go out from their midst, and be separate from them</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says the Lord,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and touch no unclean thing</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then I will welcome you,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18</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and I will be a father to you, and you shall be sons and daughters to me, says the Lord Almighty.”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7:1</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Since we have these promises, beloved, let us cleanse ourselves from every defilement of body and spirit, bringing holiness to completion in the fear of God. (ESV)</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102076989"/>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5"/>
                                        </p:tgtEl>
                                        <p:attrNameLst>
                                          <p:attrName>style.visibility</p:attrName>
                                        </p:attrNameLst>
                                      </p:cBhvr>
                                      <p:to>
                                        <p:strVal val="visible"/>
                                      </p:to>
                                    </p:set>
                                    <p:anim calcmode="lin" valueType="num">
                                      <p:cBhvr>
                                        <p:cTn id="7" dur="500" fill="hold"/>
                                        <p:tgtEl>
                                          <p:spTgt spid="5"/>
                                        </p:tgtEl>
                                        <p:attrNameLst>
                                          <p:attrName>ppt_w</p:attrName>
                                        </p:attrNameLst>
                                      </p:cBhvr>
                                      <p:tavLst>
                                        <p:tav tm="0">
                                          <p:val>
                                            <p:fltVal val="0"/>
                                          </p:val>
                                        </p:tav>
                                        <p:tav tm="100000">
                                          <p:val>
                                            <p:strVal val="#ppt_w"/>
                                          </p:val>
                                        </p:tav>
                                      </p:tavLst>
                                    </p:anim>
                                    <p:anim calcmode="lin" valueType="num">
                                      <p:cBhvr>
                                        <p:cTn id="8" dur="500" fill="hold"/>
                                        <p:tgtEl>
                                          <p:spTgt spid="5"/>
                                        </p:tgtEl>
                                        <p:attrNameLst>
                                          <p:attrName>ppt_h</p:attrName>
                                        </p:attrNameLst>
                                      </p:cBhvr>
                                      <p:tavLst>
                                        <p:tav tm="0">
                                          <p:val>
                                            <p:fltVal val="0"/>
                                          </p:val>
                                        </p:tav>
                                        <p:tav tm="100000">
                                          <p:val>
                                            <p:strVal val="#ppt_h"/>
                                          </p:val>
                                        </p:tav>
                                      </p:tavLst>
                                    </p:anim>
                                    <p:animEffect transition="in" filter="fade">
                                      <p:cBhvr>
                                        <p:cTn id="9"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animBg="1"/>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4BFBE6A-D72D-BCE9-8B04-54536E1DDA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6C996CCD-65C2-4807-E040-136EA56B346F}"/>
              </a:ext>
            </a:extLst>
          </p:cNvPr>
          <p:cNvSpPr>
            <a:spLocks noGrp="1"/>
          </p:cNvSpPr>
          <p:nvPr>
            <p:ph type="title"/>
          </p:nvPr>
        </p:nvSpPr>
        <p:spPr>
          <a:xfrm>
            <a:off x="0" y="0"/>
            <a:ext cx="9144000" cy="3241964"/>
          </a:xfrm>
        </p:spPr>
        <p:txBody>
          <a:bodyPr>
            <a:noAutofit/>
          </a:bodyPr>
          <a:lstStyle/>
          <a:p>
            <a:pPr marL="342900" marR="0" lvl="1" algn="ctr" defTabSz="685800" rtl="0" eaLnBrk="1" fontAlgn="auto" latinLnBrk="0" hangingPunct="1">
              <a:lnSpc>
                <a:spcPct val="90000"/>
              </a:lnSpc>
              <a:spcBef>
                <a:spcPts val="375"/>
              </a:spcBef>
              <a:spcAft>
                <a:spcPts val="0"/>
              </a:spcAft>
              <a:buClrTx/>
              <a:buSzTx/>
              <a:tabLst/>
              <a:defRPr/>
            </a:pPr>
            <a:br>
              <a:rPr lang="en-US" sz="6600" dirty="0">
                <a:effectLst>
                  <a:outerShdw blurRad="38100" dist="38100" dir="2700000" algn="tl">
                    <a:srgbClr val="000000"/>
                  </a:outerShdw>
                </a:effectLst>
              </a:rPr>
            </a:br>
            <a:r>
              <a:rPr lang="en-US" sz="6600" dirty="0">
                <a:solidFill>
                  <a:schemeClr val="bg1"/>
                </a:solidFill>
                <a:effectLst>
                  <a:outerShdw blurRad="38100" dist="38100" dir="2700000" algn="tl">
                    <a:srgbClr val="000000"/>
                  </a:outerShdw>
                </a:effectLst>
              </a:rPr>
              <a:t>New Testament Citations of </a:t>
            </a:r>
            <a:br>
              <a:rPr lang="en-US" sz="6600" dirty="0">
                <a:solidFill>
                  <a:schemeClr val="bg1"/>
                </a:solidFill>
                <a:effectLst>
                  <a:outerShdw blurRad="38100" dist="38100" dir="2700000" algn="tl">
                    <a:srgbClr val="000000"/>
                  </a:outerShdw>
                </a:effectLst>
              </a:rPr>
            </a:br>
            <a:r>
              <a:rPr lang="en-US" sz="6600" dirty="0">
                <a:solidFill>
                  <a:srgbClr val="FFFF99"/>
                </a:solidFill>
                <a:effectLst>
                  <a:outerShdw blurRad="38100" dist="38100" dir="2700000" algn="tl">
                    <a:srgbClr val="000000"/>
                  </a:outerShdw>
                </a:effectLst>
              </a:rPr>
              <a:t>Isaiah 52:1-12</a:t>
            </a:r>
            <a:br>
              <a:rPr lang="en-US" sz="4400" dirty="0">
                <a:effectLst>
                  <a:outerShdw blurRad="38100" dist="38100" dir="2700000" algn="tl">
                    <a:srgbClr val="000000"/>
                  </a:outerShdw>
                </a:effectLst>
              </a:rPr>
            </a:br>
            <a:endParaRPr lang="en-US" sz="44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741B083-5171-74F5-EF30-28C96BDD94ED}"/>
              </a:ext>
            </a:extLst>
          </p:cNvPr>
          <p:cNvSpPr>
            <a:spLocks noGrp="1"/>
          </p:cNvSpPr>
          <p:nvPr>
            <p:ph idx="1"/>
          </p:nvPr>
        </p:nvSpPr>
        <p:spPr>
          <a:xfrm>
            <a:off x="347315" y="3574473"/>
            <a:ext cx="8449370" cy="2722667"/>
          </a:xfrm>
        </p:spPr>
        <p:txBody>
          <a:bodyPr>
            <a:normAutofit fontScale="92500" lnSpcReduction="20000"/>
          </a:bodyPr>
          <a:lstStyle/>
          <a:p>
            <a:r>
              <a:rPr lang="en-US" dirty="0">
                <a:effectLst>
                  <a:outerShdw blurRad="38100" dist="38100" dir="2700000" algn="tl">
                    <a:srgbClr val="000000"/>
                  </a:outerShdw>
                </a:effectLst>
              </a:rPr>
              <a:t>God is blasphemed among the Gentiles because of you [Israelites] </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r>
              <a:rPr lang="en-US" dirty="0">
                <a:solidFill>
                  <a:srgbClr val="FFFF99"/>
                </a:solidFill>
                <a:effectLst>
                  <a:outerShdw blurRad="38100" dist="38100" dir="2700000" algn="tl">
                    <a:srgbClr val="000000"/>
                  </a:outerShdw>
                </a:effectLst>
              </a:rPr>
              <a:t>Isaiah 52:5</a:t>
            </a:r>
            <a:r>
              <a:rPr kumimoji="0" lang="en-US" sz="320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rPr>
              <a:t> </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cited in </a:t>
            </a:r>
            <a:r>
              <a:rPr lang="en-US" dirty="0">
                <a:solidFill>
                  <a:srgbClr val="FFFF99"/>
                </a:solidFill>
                <a:effectLst>
                  <a:outerShdw blurRad="38100" dist="38100" dir="2700000" algn="tl">
                    <a:srgbClr val="000000"/>
                  </a:outerShdw>
                </a:effectLst>
              </a:rPr>
              <a:t>Roman 2:23</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p>
          <a:p>
            <a:r>
              <a:rPr lang="en-US" dirty="0">
                <a:effectLst>
                  <a:outerShdw blurRad="38100" dist="38100" dir="2700000" algn="tl">
                    <a:srgbClr val="000000"/>
                  </a:outerShdw>
                </a:effectLst>
              </a:rPr>
              <a:t>How beautiful are the feet of those who preach the good news</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 (</a:t>
            </a:r>
            <a:r>
              <a:rPr kumimoji="0" lang="en-US" sz="320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rPr>
              <a:t>Isaiah </a:t>
            </a:r>
            <a:r>
              <a:rPr lang="en-US" dirty="0">
                <a:solidFill>
                  <a:srgbClr val="FFFF99"/>
                </a:solidFill>
                <a:effectLst>
                  <a:outerShdw blurRad="38100" dist="38100" dir="2700000" algn="tl">
                    <a:srgbClr val="000000"/>
                  </a:outerShdw>
                </a:effectLst>
              </a:rPr>
              <a:t>52:7</a:t>
            </a:r>
            <a:r>
              <a:rPr kumimoji="0" lang="en-US" sz="3200" i="0" u="none" strike="noStrike" kern="1200" cap="none" spc="0" normalizeH="0" baseline="0" noProof="0" dirty="0">
                <a:ln>
                  <a:noFill/>
                </a:ln>
                <a:solidFill>
                  <a:srgbClr val="FFFF99"/>
                </a:solidFill>
                <a:effectLst>
                  <a:outerShdw blurRad="38100" dist="38100" dir="2700000" algn="tl">
                    <a:srgbClr val="000000"/>
                  </a:outerShdw>
                </a:effectLst>
                <a:uLnTx/>
                <a:uFillTx/>
                <a:latin typeface="Calibri" panose="020F0502020204030204"/>
              </a:rPr>
              <a:t> </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cited in </a:t>
            </a:r>
            <a:r>
              <a:rPr lang="en-US" dirty="0">
                <a:solidFill>
                  <a:srgbClr val="FFFF99"/>
                </a:solidFill>
                <a:effectLst>
                  <a:outerShdw blurRad="38100" dist="38100" dir="2700000" algn="tl">
                    <a:srgbClr val="000000"/>
                  </a:outerShdw>
                </a:effectLst>
              </a:rPr>
              <a:t>Romans 10:15</a:t>
            </a:r>
            <a:r>
              <a:rPr kumimoji="0" lang="en-US" sz="320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t>)</a:t>
            </a:r>
          </a:p>
          <a:p>
            <a:r>
              <a:rPr lang="en-US" dirty="0">
                <a:effectLst>
                  <a:outerShdw blurRad="38100" dist="38100" dir="2700000" algn="tl">
                    <a:srgbClr val="000000"/>
                  </a:outerShdw>
                </a:effectLst>
              </a:rPr>
              <a:t>Go out from their midst… Touch no unclean thing (</a:t>
            </a:r>
            <a:r>
              <a:rPr lang="en-US" dirty="0">
                <a:solidFill>
                  <a:srgbClr val="FFFF99"/>
                </a:solidFill>
                <a:effectLst>
                  <a:outerShdw blurRad="38100" dist="38100" dir="2700000" algn="tl">
                    <a:srgbClr val="000000"/>
                  </a:outerShdw>
                </a:effectLst>
              </a:rPr>
              <a:t>Isaiah 52:11 </a:t>
            </a:r>
            <a:r>
              <a:rPr lang="en-US" dirty="0">
                <a:solidFill>
                  <a:prstClr val="white"/>
                </a:solidFill>
                <a:effectLst>
                  <a:outerShdw blurRad="38100" dist="38100" dir="2700000" algn="tl">
                    <a:srgbClr val="000000"/>
                  </a:outerShdw>
                </a:effectLst>
              </a:rPr>
              <a:t>cited in </a:t>
            </a:r>
            <a:r>
              <a:rPr lang="en-US" dirty="0">
                <a:solidFill>
                  <a:srgbClr val="FFFF99"/>
                </a:solidFill>
                <a:effectLst>
                  <a:outerShdw blurRad="38100" dist="38100" dir="2700000" algn="tl">
                    <a:srgbClr val="000000"/>
                  </a:outerShdw>
                </a:effectLst>
              </a:rPr>
              <a:t>2 Cor 6:17 </a:t>
            </a:r>
            <a:r>
              <a:rPr lang="en-US" dirty="0">
                <a:effectLst>
                  <a:outerShdw blurRad="38100" dist="38100" dir="2700000" algn="tl">
                    <a:srgbClr val="000000"/>
                  </a:outerShdw>
                </a:effectLst>
              </a:rPr>
              <a:t>)</a:t>
            </a:r>
            <a:br>
              <a:rPr kumimoji="0" lang="en-US" sz="32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rPr>
            </a:b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3960450292"/>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p:cTn id="7" dur="500" fill="hold"/>
                                        <p:tgtEl>
                                          <p:spTgt spid="3">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3">
                                            <p:txEl>
                                              <p:pRg st="0" end="0"/>
                                            </p:txEl>
                                          </p:spTgt>
                                        </p:tgtEl>
                                        <p:attrNameLst>
                                          <p:attrName>ppt_h</p:attrName>
                                        </p:attrNameLst>
                                      </p:cBhvr>
                                      <p:tavLst>
                                        <p:tav tm="0">
                                          <p:val>
                                            <p:fltVal val="0"/>
                                          </p:val>
                                        </p:tav>
                                        <p:tav tm="100000">
                                          <p:val>
                                            <p:strVal val="#ppt_h"/>
                                          </p:val>
                                        </p:tav>
                                      </p:tavLst>
                                    </p:anim>
                                    <p:animEffect transition="in" filter="fade">
                                      <p:cBhvr>
                                        <p:cTn id="9" dur="500"/>
                                        <p:tgtEl>
                                          <p:spTgt spid="3">
                                            <p:txEl>
                                              <p:pRg st="0" end="0"/>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 calcmode="lin" valueType="num">
                                      <p:cBhvr>
                                        <p:cTn id="14"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16" dur="500"/>
                                        <p:tgtEl>
                                          <p:spTgt spid="3">
                                            <p:txEl>
                                              <p:pRg st="1" end="1"/>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 calcmode="lin" valueType="num">
                                      <p:cBhvr>
                                        <p:cTn id="21"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23"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Go out from their midst… Touch no unclean thing</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196036"/>
          </a:xfrm>
        </p:spPr>
        <p:txBody>
          <a:bodyPr>
            <a:normAutofit fontScale="92500" lnSpcReduction="20000"/>
          </a:bodyPr>
          <a:lstStyle/>
          <a:p>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2 Cor 6:17 </a:t>
            </a:r>
            <a:r>
              <a:rPr lang="en-US" dirty="0">
                <a:effectLst>
                  <a:outerShdw blurRad="38100" dist="38100" dir="2700000" algn="tl">
                    <a:srgbClr val="000000"/>
                  </a:outerShdw>
                </a:effectLst>
              </a:rPr>
              <a:t>Paul applies the instructions given in </a:t>
            </a:r>
            <a:r>
              <a:rPr lang="en-US" dirty="0">
                <a:solidFill>
                  <a:srgbClr val="FFFF99"/>
                </a:solidFill>
                <a:effectLst>
                  <a:outerShdw blurRad="38100" dist="38100" dir="2700000" algn="tl">
                    <a:srgbClr val="000000"/>
                  </a:outerShdw>
                </a:effectLst>
              </a:rPr>
              <a:t>Isaiah 52:11 </a:t>
            </a:r>
            <a:r>
              <a:rPr lang="en-US" dirty="0">
                <a:effectLst>
                  <a:outerShdw blurRad="38100" dist="38100" dir="2700000" algn="tl">
                    <a:srgbClr val="000000"/>
                  </a:outerShdw>
                </a:effectLst>
              </a:rPr>
              <a:t>to the exiles returning from Babylonian captivity to the Christian community as the people of God.</a:t>
            </a:r>
          </a:p>
          <a:p>
            <a:r>
              <a:rPr lang="en-US" dirty="0">
                <a:effectLst>
                  <a:outerShdw blurRad="38100" dist="38100" dir="2700000" algn="tl">
                    <a:srgbClr val="000000"/>
                  </a:outerShdw>
                </a:effectLst>
              </a:rPr>
              <a:t>This passage (in </a:t>
            </a:r>
            <a:r>
              <a:rPr lang="en-US" dirty="0">
                <a:solidFill>
                  <a:srgbClr val="FFFF99"/>
                </a:solidFill>
                <a:effectLst>
                  <a:outerShdw blurRad="38100" dist="38100" dir="2700000" algn="tl">
                    <a:srgbClr val="000000"/>
                  </a:outerShdw>
                </a:effectLst>
              </a:rPr>
              <a:t>Isaiah 52:11</a:t>
            </a:r>
            <a:r>
              <a:rPr lang="en-US" dirty="0">
                <a:effectLst>
                  <a:outerShdw blurRad="38100" dist="38100" dir="2700000" algn="tl">
                    <a:srgbClr val="000000"/>
                  </a:outerShdw>
                </a:effectLst>
              </a:rPr>
              <a:t>) and others like it given throughout the OT, speak about the special relationship between God and his people and the ethical consequences of that relationship:</a:t>
            </a:r>
          </a:p>
          <a:p>
            <a:pPr lvl="1"/>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I will bring you out from the nations, and will gather you from the lands where you are scattered… I will eliminate from among you the rebels and those who revolt against me… Then you will know that I am the LORD… For there on my holy mountain, the high mountain of Israel, declares the sovereign LORD, all the house of Israel will serve me, all of them in the land.  </a:t>
            </a:r>
            <a:r>
              <a:rPr lang="en-US" dirty="0">
                <a:effectLst>
                  <a:outerShdw blurRad="38100" dist="38100" dir="2700000" algn="tl">
                    <a:srgbClr val="000000"/>
                  </a:outerShdw>
                </a:effectLst>
              </a:rPr>
              <a:t>(Eze 20:34, 38,40 NET)</a:t>
            </a:r>
          </a:p>
        </p:txBody>
      </p:sp>
      <p:sp>
        <p:nvSpPr>
          <p:cNvPr id="4" name="TextBox 3">
            <a:extLst>
              <a:ext uri="{FF2B5EF4-FFF2-40B4-BE49-F238E27FC236}">
                <a16:creationId xmlns:a16="http://schemas.microsoft.com/office/drawing/2014/main" id="{B5946B60-C8E1-A087-B0B1-064C66A08E4D}"/>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773-774). </a:t>
            </a:r>
          </a:p>
        </p:txBody>
      </p:sp>
    </p:spTree>
    <p:extLst>
      <p:ext uri="{BB962C8B-B14F-4D97-AF65-F5344CB8AC3E}">
        <p14:creationId xmlns:p14="http://schemas.microsoft.com/office/powerpoint/2010/main" val="883301186"/>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Go out from their midst… Touch no unclean thing</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196036"/>
          </a:xfrm>
        </p:spPr>
        <p:txBody>
          <a:bodyPr>
            <a:normAutofit fontScale="92500" lnSpcReduction="10000"/>
          </a:bodyPr>
          <a:lstStyle/>
          <a:p>
            <a:r>
              <a:rPr lang="en-US" dirty="0">
                <a:effectLst>
                  <a:outerShdw blurRad="38100" dist="38100" dir="2700000" algn="tl">
                    <a:srgbClr val="000000"/>
                  </a:outerShdw>
                </a:effectLst>
              </a:rPr>
              <a:t>In applying these OT instructions to his New Testament readers, the Apostle Paul demonstrates that the New Testament Age is the </a:t>
            </a:r>
            <a:r>
              <a:rPr lang="en-US" b="1" i="1" dirty="0">
                <a:effectLst>
                  <a:outerShdw blurRad="38100" dist="38100" dir="2700000" algn="tl">
                    <a:srgbClr val="000000"/>
                  </a:outerShdw>
                </a:effectLst>
              </a:rPr>
              <a:t>ultimate</a:t>
            </a:r>
            <a:r>
              <a:rPr lang="en-US" dirty="0">
                <a:effectLst>
                  <a:outerShdw blurRad="38100" dist="38100" dir="2700000" algn="tl">
                    <a:srgbClr val="000000"/>
                  </a:outerShdw>
                </a:effectLst>
              </a:rPr>
              <a:t> fulfillment Israel’s restoration prophesies. </a:t>
            </a:r>
          </a:p>
          <a:p>
            <a:r>
              <a:rPr lang="en-US" dirty="0">
                <a:effectLst>
                  <a:outerShdw blurRad="38100" dist="38100" dir="2700000" algn="tl">
                    <a:srgbClr val="000000"/>
                  </a:outerShdw>
                </a:effectLst>
              </a:rPr>
              <a:t>The Old Testament the people of God were commanded to </a:t>
            </a:r>
            <a:r>
              <a:rPr lang="en-US" b="1" i="1" dirty="0">
                <a:effectLst>
                  <a:outerShdw blurRad="38100" dist="38100" dir="2700000" algn="tl">
                    <a:srgbClr val="000000"/>
                  </a:outerShdw>
                </a:effectLst>
              </a:rPr>
              <a:t>separate</a:t>
            </a:r>
            <a:r>
              <a:rPr lang="en-US" dirty="0">
                <a:effectLst>
                  <a:outerShdw blurRad="38100" dist="38100" dir="2700000" algn="tl">
                    <a:srgbClr val="000000"/>
                  </a:outerShdw>
                </a:effectLst>
              </a:rPr>
              <a:t> themselves from the pagan environment they had lived in for the past 70 years: “</a:t>
            </a:r>
            <a:r>
              <a:rPr lang="en-US" i="1" dirty="0">
                <a:solidFill>
                  <a:schemeClr val="accent2">
                    <a:lumMod val="60000"/>
                    <a:lumOff val="4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Leave! Leave! Get out of there! </a:t>
            </a:r>
            <a:r>
              <a:rPr lang="en-US" dirty="0">
                <a:effectLst>
                  <a:outerShdw blurRad="38100" dist="38100" dir="2700000" algn="tl">
                    <a:srgbClr val="000000"/>
                  </a:outerShdw>
                </a:effectLst>
              </a:rPr>
              <a:t>” (52:11)</a:t>
            </a:r>
          </a:p>
          <a:p>
            <a:r>
              <a:rPr lang="en-US" dirty="0">
                <a:effectLst>
                  <a:outerShdw blurRad="38100" dist="38100" dir="2700000" algn="tl">
                    <a:srgbClr val="000000"/>
                  </a:outerShdw>
                </a:effectLst>
              </a:rPr>
              <a:t>Likewise, the New Testament believers living in Corinth are now instructed by the Apostle Paul, as he cites these OT restoration prophesies, to live </a:t>
            </a:r>
            <a:r>
              <a:rPr lang="en-US" b="1" i="1" dirty="0">
                <a:effectLst>
                  <a:outerShdw blurRad="38100" dist="38100" dir="2700000" algn="tl">
                    <a:srgbClr val="000000"/>
                  </a:outerShdw>
                </a:effectLst>
              </a:rPr>
              <a:t>differently</a:t>
            </a:r>
            <a:r>
              <a:rPr lang="en-US" dirty="0">
                <a:effectLst>
                  <a:outerShdw blurRad="38100" dist="38100" dir="2700000" algn="tl">
                    <a:srgbClr val="000000"/>
                  </a:outerShdw>
                </a:effectLst>
              </a:rPr>
              <a:t> from those in the pagan environment that they had come out of.</a:t>
            </a:r>
          </a:p>
        </p:txBody>
      </p:sp>
      <p:sp>
        <p:nvSpPr>
          <p:cNvPr id="4" name="TextBox 3">
            <a:extLst>
              <a:ext uri="{FF2B5EF4-FFF2-40B4-BE49-F238E27FC236}">
                <a16:creationId xmlns:a16="http://schemas.microsoft.com/office/drawing/2014/main" id="{B5946B60-C8E1-A087-B0B1-064C66A08E4D}"/>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773-774). </a:t>
            </a:r>
          </a:p>
        </p:txBody>
      </p:sp>
    </p:spTree>
    <p:extLst>
      <p:ext uri="{BB962C8B-B14F-4D97-AF65-F5344CB8AC3E}">
        <p14:creationId xmlns:p14="http://schemas.microsoft.com/office/powerpoint/2010/main" val="3591471468"/>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dirty="0">
                <a:effectLst>
                  <a:outerShdw blurRad="38100" dist="38100" dir="2700000" algn="tl">
                    <a:srgbClr val="000000"/>
                  </a:outerShdw>
                </a:effectLst>
              </a:rPr>
              <a:t>Go out from their midst… Touch no unclean thing</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196036"/>
          </a:xfrm>
        </p:spPr>
        <p:txBody>
          <a:bodyPr>
            <a:normAutofit/>
          </a:bodyPr>
          <a:lstStyle/>
          <a:p>
            <a:r>
              <a:rPr lang="en-US" dirty="0">
                <a:effectLst>
                  <a:outerShdw blurRad="38100" dist="38100" dir="2700000" algn="tl">
                    <a:srgbClr val="000000"/>
                  </a:outerShdw>
                </a:effectLst>
              </a:rPr>
              <a:t>Holiness is expected from them, as can be seen in Paul’s summary of the OT quotations cited in 2 Cor 6:16-18 in the next verse:</a:t>
            </a:r>
          </a:p>
          <a:p>
            <a:pPr lvl="1"/>
            <a:r>
              <a:rPr lang="en-US" sz="270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Therefore, since we have these promises, dear friends, let us cleanse ourselves from everything that could defile the body and the spirit, and thus accomplish holiness out of reverence for God. </a:t>
            </a:r>
            <a:r>
              <a:rPr lang="en-US" dirty="0">
                <a:effectLst>
                  <a:outerShdw blurRad="38100" dist="38100" dir="2700000" algn="tl">
                    <a:srgbClr val="000000"/>
                  </a:outerShdw>
                </a:effectLst>
              </a:rPr>
              <a:t>(2 Cor 7:1 NET) </a:t>
            </a:r>
          </a:p>
          <a:p>
            <a:r>
              <a:rPr lang="en-US" dirty="0">
                <a:effectLst>
                  <a:outerShdw blurRad="38100" dist="38100" dir="2700000" algn="tl">
                    <a:srgbClr val="000000"/>
                  </a:outerShdw>
                </a:effectLst>
              </a:rPr>
              <a:t>The promises of God require a life of moral holiness that is in keeping with the gift of holiness that God has bestowed upon the New Testament Christian community.</a:t>
            </a:r>
          </a:p>
        </p:txBody>
      </p:sp>
      <p:sp>
        <p:nvSpPr>
          <p:cNvPr id="4" name="TextBox 3">
            <a:extLst>
              <a:ext uri="{FF2B5EF4-FFF2-40B4-BE49-F238E27FC236}">
                <a16:creationId xmlns:a16="http://schemas.microsoft.com/office/drawing/2014/main" id="{B5946B60-C8E1-A087-B0B1-064C66A08E4D}"/>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G. K. Beale and D. A. Carson.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NT Use of the OT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(pp. 773-774). </a:t>
            </a:r>
          </a:p>
        </p:txBody>
      </p:sp>
    </p:spTree>
    <p:extLst>
      <p:ext uri="{BB962C8B-B14F-4D97-AF65-F5344CB8AC3E}">
        <p14:creationId xmlns:p14="http://schemas.microsoft.com/office/powerpoint/2010/main" val="3778295239"/>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FD19B2E-1575-CF3F-8FA0-D64C61E47D7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30A7B74-5E2F-14C2-126B-8B70491B99E4}"/>
              </a:ext>
            </a:extLst>
          </p:cNvPr>
          <p:cNvSpPr>
            <a:spLocks noGrp="1"/>
          </p:cNvSpPr>
          <p:nvPr>
            <p:ph type="title"/>
          </p:nvPr>
        </p:nvSpPr>
        <p:spPr>
          <a:xfrm>
            <a:off x="0" y="1"/>
            <a:ext cx="9144000" cy="1188719"/>
          </a:xfrm>
        </p:spPr>
        <p:txBody>
          <a:bodyPr>
            <a:noAutofit/>
          </a:bodyPr>
          <a:lstStyle/>
          <a:p>
            <a:r>
              <a:rPr lang="en-US" sz="4400" dirty="0">
                <a:effectLst>
                  <a:outerShdw blurRad="38100" dist="38100" dir="2700000" algn="tl">
                    <a:srgbClr val="000000"/>
                  </a:outerShdw>
                </a:effectLst>
              </a:rPr>
              <a:t>Next Time</a:t>
            </a:r>
          </a:p>
        </p:txBody>
      </p:sp>
      <p:sp>
        <p:nvSpPr>
          <p:cNvPr id="3" name="Content Placeholder 2">
            <a:extLst>
              <a:ext uri="{FF2B5EF4-FFF2-40B4-BE49-F238E27FC236}">
                <a16:creationId xmlns:a16="http://schemas.microsoft.com/office/drawing/2014/main" id="{8ADAFF6B-4CCB-CFED-E145-3E800B4A2267}"/>
              </a:ext>
            </a:extLst>
          </p:cNvPr>
          <p:cNvSpPr>
            <a:spLocks noGrp="1"/>
          </p:cNvSpPr>
          <p:nvPr>
            <p:ph idx="1"/>
          </p:nvPr>
        </p:nvSpPr>
        <p:spPr>
          <a:xfrm>
            <a:off x="364974" y="1284315"/>
            <a:ext cx="8525487" cy="5353398"/>
          </a:xfrm>
        </p:spPr>
        <p:txBody>
          <a:bodyPr>
            <a:normAutofit/>
          </a:bodyPr>
          <a:lstStyle/>
          <a:p>
            <a:pPr marL="0" indent="0">
              <a:buNone/>
            </a:pPr>
            <a:r>
              <a:rPr lang="en-US" sz="3600" dirty="0">
                <a:effectLst>
                  <a:outerShdw blurRad="38100" dist="38100" dir="2700000" algn="tl">
                    <a:srgbClr val="000000"/>
                  </a:outerShdw>
                </a:effectLst>
              </a:rPr>
              <a:t>I plan to begin looking at The </a:t>
            </a:r>
            <a:r>
              <a:rPr lang="en-US" sz="3600" b="1" i="1" dirty="0">
                <a:effectLst>
                  <a:outerShdw blurRad="38100" dist="38100" dir="2700000" algn="tl">
                    <a:srgbClr val="000000"/>
                  </a:outerShdw>
                </a:effectLst>
              </a:rPr>
              <a:t>Fourth</a:t>
            </a:r>
            <a:r>
              <a:rPr lang="en-US" sz="3600" dirty="0">
                <a:effectLst>
                  <a:outerShdw blurRad="38100" dist="38100" dir="2700000" algn="tl">
                    <a:srgbClr val="000000"/>
                  </a:outerShdw>
                </a:effectLst>
              </a:rPr>
              <a:t> Servant Song (</a:t>
            </a:r>
            <a:r>
              <a:rPr lang="en-US" sz="3600" dirty="0">
                <a:solidFill>
                  <a:srgbClr val="FFFF99"/>
                </a:solidFill>
                <a:effectLst>
                  <a:outerShdw blurRad="38100" dist="38100" dir="2700000" algn="tl">
                    <a:srgbClr val="000000"/>
                  </a:outerShdw>
                </a:effectLst>
              </a:rPr>
              <a:t>Isaiah 52:13 – 53:12</a:t>
            </a:r>
            <a:r>
              <a:rPr lang="en-US" sz="3600" dirty="0">
                <a:effectLst>
                  <a:outerShdw blurRad="38100" dist="38100" dir="2700000" algn="tl">
                    <a:srgbClr val="000000"/>
                  </a:outerShdw>
                </a:effectLst>
              </a:rPr>
              <a:t>)</a:t>
            </a:r>
          </a:p>
          <a:p>
            <a:pPr marL="0" indent="0">
              <a:buNone/>
            </a:pPr>
            <a:endParaRPr lang="en-US" sz="3600" dirty="0">
              <a:effectLst>
                <a:outerShdw blurRad="38100" dist="38100" dir="2700000" algn="tl">
                  <a:srgbClr val="000000"/>
                </a:outerShdw>
              </a:effectLst>
            </a:endParaRPr>
          </a:p>
          <a:p>
            <a:pPr marL="0" indent="0">
              <a:buNone/>
            </a:pPr>
            <a:r>
              <a:rPr lang="en-US" sz="3600" dirty="0">
                <a:effectLst>
                  <a:outerShdw blurRad="38100" dist="38100" dir="2700000" algn="tl">
                    <a:srgbClr val="000000"/>
                  </a:outerShdw>
                </a:effectLst>
              </a:rPr>
              <a:t>There are at least </a:t>
            </a:r>
            <a:r>
              <a:rPr lang="en-US" sz="3600" b="1" i="1" dirty="0">
                <a:effectLst>
                  <a:outerShdw blurRad="38100" dist="38100" dir="2700000" algn="tl">
                    <a:srgbClr val="000000"/>
                  </a:outerShdw>
                </a:effectLst>
              </a:rPr>
              <a:t>seven</a:t>
            </a:r>
            <a:r>
              <a:rPr lang="en-US" sz="3600" dirty="0">
                <a:effectLst>
                  <a:outerShdw blurRad="38100" dist="38100" dir="2700000" algn="tl">
                    <a:srgbClr val="000000"/>
                  </a:outerShdw>
                </a:effectLst>
              </a:rPr>
              <a:t> citations drawn from this text in the New Testament.</a:t>
            </a:r>
          </a:p>
          <a:p>
            <a:pPr marL="0" indent="0">
              <a:buNone/>
            </a:pPr>
            <a:endParaRPr lang="en-US" sz="3600" dirty="0">
              <a:effectLst>
                <a:outerShdw blurRad="38100" dist="38100" dir="2700000" algn="tl">
                  <a:srgbClr val="000000"/>
                </a:outerShdw>
              </a:effectLst>
            </a:endParaRPr>
          </a:p>
          <a:p>
            <a:pPr marL="0" indent="0">
              <a:buNone/>
            </a:pPr>
            <a:endParaRPr lang="en-US" sz="3600" dirty="0">
              <a:effectLst>
                <a:outerShdw blurRad="38100" dist="38100" dir="2700000" algn="tl">
                  <a:srgbClr val="000000"/>
                </a:outerShdw>
              </a:effectLst>
              <a:latin typeface="Cambria" panose="02040503050406030204" pitchFamily="18" charset="0"/>
              <a:ea typeface="Cambria" panose="02040503050406030204" pitchFamily="18" charset="0"/>
            </a:endParaRPr>
          </a:p>
        </p:txBody>
      </p:sp>
    </p:spTree>
    <p:extLst>
      <p:ext uri="{BB962C8B-B14F-4D97-AF65-F5344CB8AC3E}">
        <p14:creationId xmlns:p14="http://schemas.microsoft.com/office/powerpoint/2010/main" val="3939246398"/>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4.xml><?xml version="1.0" encoding="utf-8"?>
<p:sld xmlns:a="http://schemas.openxmlformats.org/drawingml/2006/main" xmlns:r="http://schemas.openxmlformats.org/officeDocument/2006/relationships" xmlns:p="http://schemas.openxmlformats.org/presentationml/2006/main">
  <p:cSld>
    <p:bg>
      <p:bgPr>
        <a:blipFill dpi="0" rotWithShape="1">
          <a:blip r:embed="rId3">
            <a:lum/>
          </a:blip>
          <a:srcRect/>
          <a:stretch>
            <a:fillRect l="-17000" r="-17000"/>
          </a:stretch>
        </a:blipFill>
        <a:effectLst/>
      </p:bgPr>
    </p:bg>
    <p:spTree>
      <p:nvGrpSpPr>
        <p:cNvPr id="1" name="">
          <a:extLst>
            <a:ext uri="{FF2B5EF4-FFF2-40B4-BE49-F238E27FC236}">
              <a16:creationId xmlns:a16="http://schemas.microsoft.com/office/drawing/2014/main" id="{79502EDF-EC72-2841-839E-FC85B475EB78}"/>
            </a:ext>
          </a:extLst>
        </p:cNvPr>
        <p:cNvGrpSpPr/>
        <p:nvPr/>
      </p:nvGrpSpPr>
      <p:grpSpPr>
        <a:xfrm>
          <a:off x="0" y="0"/>
          <a:ext cx="0" cy="0"/>
          <a:chOff x="0" y="0"/>
          <a:chExt cx="0" cy="0"/>
        </a:xfrm>
      </p:grpSpPr>
      <p:sp>
        <p:nvSpPr>
          <p:cNvPr id="4" name="Rectangle 3">
            <a:extLst>
              <a:ext uri="{FF2B5EF4-FFF2-40B4-BE49-F238E27FC236}">
                <a16:creationId xmlns:a16="http://schemas.microsoft.com/office/drawing/2014/main" id="{1681DCD0-DD6D-5A0E-9E18-C996D4F6BCFD}"/>
              </a:ext>
            </a:extLst>
          </p:cNvPr>
          <p:cNvSpPr/>
          <p:nvPr/>
        </p:nvSpPr>
        <p:spPr>
          <a:xfrm>
            <a:off x="152400" y="6519446"/>
            <a:ext cx="8915400" cy="338554"/>
          </a:xfrm>
          <a:prstGeom prst="rect">
            <a:avLst/>
          </a:prstGeom>
        </p:spPr>
        <p:txBody>
          <a:bodyPr wrap="square">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600" b="0" i="0" u="none" strike="noStrike" kern="1200" cap="none" spc="0" normalizeH="0" baseline="0" noProof="0">
                <a:ln>
                  <a:noFill/>
                </a:ln>
                <a:solidFill>
                  <a:prstClr val="black"/>
                </a:solidFill>
                <a:effectLst/>
                <a:uLnTx/>
                <a:uFillTx/>
                <a:latin typeface="Calibri"/>
                <a:ea typeface="+mn-ea"/>
                <a:cs typeface="+mn-cs"/>
                <a:hlinkClick r:id="rId4"/>
              </a:rPr>
              <a:t>https://www.weareteachers.com/moving-beyond-classroom-discussions/</a:t>
            </a:r>
            <a:r>
              <a:rPr kumimoji="0" lang="en-US" sz="1600" b="0" i="0" u="none" strike="noStrike" kern="1200" cap="none" spc="0" normalizeH="0" baseline="0" noProof="0">
                <a:ln>
                  <a:noFill/>
                </a:ln>
                <a:solidFill>
                  <a:prstClr val="black"/>
                </a:solidFill>
                <a:effectLst/>
                <a:uLnTx/>
                <a:uFillTx/>
                <a:latin typeface="Calibri"/>
                <a:ea typeface="+mn-ea"/>
                <a:cs typeface="+mn-cs"/>
              </a:rPr>
              <a:t> </a:t>
            </a:r>
          </a:p>
        </p:txBody>
      </p:sp>
      <p:sp>
        <p:nvSpPr>
          <p:cNvPr id="7" name="Title 2">
            <a:extLst>
              <a:ext uri="{FF2B5EF4-FFF2-40B4-BE49-F238E27FC236}">
                <a16:creationId xmlns:a16="http://schemas.microsoft.com/office/drawing/2014/main" id="{3569D963-C6CC-66F2-D601-1123CEA0E016}"/>
              </a:ext>
            </a:extLst>
          </p:cNvPr>
          <p:cNvSpPr>
            <a:spLocks noGrp="1"/>
          </p:cNvSpPr>
          <p:nvPr>
            <p:ph type="title"/>
          </p:nvPr>
        </p:nvSpPr>
        <p:spPr>
          <a:xfrm>
            <a:off x="0" y="25879"/>
            <a:ext cx="9144000" cy="1269521"/>
          </a:xfrm>
          <a:effectLst/>
        </p:spPr>
        <p:txBody>
          <a:bodyPr>
            <a:noAutofit/>
          </a:bodyPr>
          <a:lstStyle/>
          <a:p>
            <a:r>
              <a:rPr lang="en-US" sz="6600" b="1">
                <a:solidFill>
                  <a:schemeClr val="bg1"/>
                </a:solidFill>
                <a:effectLst>
                  <a:glow rad="139700">
                    <a:srgbClr val="C00000">
                      <a:alpha val="40000"/>
                    </a:srgbClr>
                  </a:glow>
                  <a:outerShdw blurRad="114300" dist="38100" dir="13500000" algn="br" rotWithShape="0">
                    <a:prstClr val="black"/>
                  </a:outerShdw>
                </a:effectLst>
              </a:rPr>
              <a:t>Class Discussion Time</a:t>
            </a:r>
            <a:endParaRPr lang="en-US" sz="4000" b="1">
              <a:ln w="12700">
                <a:solidFill>
                  <a:schemeClr val="tx2">
                    <a:satMod val="155000"/>
                  </a:schemeClr>
                </a:solidFill>
                <a:prstDash val="solid"/>
              </a:ln>
              <a:solidFill>
                <a:schemeClr val="bg1"/>
              </a:solidFill>
              <a:effectLst>
                <a:glow rad="139700">
                  <a:srgbClr val="C00000">
                    <a:alpha val="40000"/>
                  </a:srgbClr>
                </a:glow>
                <a:outerShdw blurRad="114300" dist="38100" dir="13500000" algn="br" rotWithShape="0">
                  <a:prstClr val="black"/>
                </a:outerShdw>
              </a:effectLst>
            </a:endParaRPr>
          </a:p>
        </p:txBody>
      </p:sp>
    </p:spTree>
    <p:extLst>
      <p:ext uri="{BB962C8B-B14F-4D97-AF65-F5344CB8AC3E}">
        <p14:creationId xmlns:p14="http://schemas.microsoft.com/office/powerpoint/2010/main" val="1813115661"/>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sld>
</file>

<file path=ppt/slides/slide25.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77500" lnSpcReduction="20000"/>
          </a:bodyPr>
          <a:lstStyle/>
          <a:p>
            <a:r>
              <a:rPr lang="en-US" sz="4000" dirty="0"/>
              <a:t>We saw in Rom 2:24 how the pagan world blasphemed the name of God because of the conduct of his people, the Israelites.</a:t>
            </a:r>
          </a:p>
          <a:p>
            <a:r>
              <a:rPr lang="en-US" sz="4000" dirty="0"/>
              <a:t>Can you think of an example of people in our day who, while claiming to be the people of God, by their sinful behavior end up giving God or the Christian community a bad name?</a:t>
            </a:r>
          </a:p>
          <a:p>
            <a:r>
              <a:rPr lang="en-US" sz="4000" dirty="0"/>
              <a:t>This is not to be confused with the hatred that unbelievers have towards Christians who are serving Christ faithfully.</a:t>
            </a:r>
          </a:p>
          <a:p>
            <a:r>
              <a:rPr lang="en-US" sz="4000" dirty="0"/>
              <a:t>Remember, Jesus said:</a:t>
            </a:r>
          </a:p>
          <a:p>
            <a:pPr lvl="1"/>
            <a:r>
              <a:rPr lang="en-US" sz="3400" i="1" dirty="0">
                <a:solidFill>
                  <a:srgbClr val="0000FF"/>
                </a:solidFill>
                <a:latin typeface="Cambria" panose="02040503050406030204" pitchFamily="18" charset="0"/>
                <a:ea typeface="Cambria" panose="02040503050406030204" pitchFamily="18" charset="0"/>
              </a:rPr>
              <a:t>Remember what I told you, 'A slave is not greater than his master.' If they persecuted me, they will also persecute you… But they will do all these things to you on account of my name, because they do not know the one who sent me. </a:t>
            </a:r>
            <a:r>
              <a:rPr lang="en-US" sz="3400" dirty="0"/>
              <a:t>(John 15:20-21)</a:t>
            </a:r>
          </a:p>
          <a:p>
            <a:pPr lvl="2"/>
            <a:endParaRPr lang="en-US" sz="2800" dirty="0"/>
          </a:p>
        </p:txBody>
      </p:sp>
    </p:spTree>
    <p:extLst>
      <p:ext uri="{BB962C8B-B14F-4D97-AF65-F5344CB8AC3E}">
        <p14:creationId xmlns:p14="http://schemas.microsoft.com/office/powerpoint/2010/main" val="276359725"/>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6.xml><?xml version="1.0" encoding="utf-8"?>
<p:sld xmlns:a="http://schemas.openxmlformats.org/drawingml/2006/main" xmlns:r="http://schemas.openxmlformats.org/officeDocument/2006/relationships" xmlns:p="http://schemas.openxmlformats.org/presentationml/2006/main">
  <p:cSld>
    <p:bg>
      <p:bgPr>
        <a:blipFill dpi="0" rotWithShape="1">
          <a:blip r:embed="rId3">
            <a:alphaModFix amt="15000"/>
            <a:lum/>
          </a:blip>
          <a:srcRect/>
          <a:stretch>
            <a:fillRect l="-17000" r="-17000"/>
          </a:stretch>
        </a:blipFill>
        <a:effectLst/>
      </p:bgPr>
    </p:bg>
    <p:spTree>
      <p:nvGrpSpPr>
        <p:cNvPr id="1" name="">
          <a:extLst>
            <a:ext uri="{FF2B5EF4-FFF2-40B4-BE49-F238E27FC236}">
              <a16:creationId xmlns:a16="http://schemas.microsoft.com/office/drawing/2014/main" id="{5E46FAD2-F8D2-6521-F61F-1AF60B62D239}"/>
            </a:ext>
          </a:extLst>
        </p:cNvPr>
        <p:cNvGrpSpPr/>
        <p:nvPr/>
      </p:nvGrpSpPr>
      <p:grpSpPr>
        <a:xfrm>
          <a:off x="0" y="0"/>
          <a:ext cx="0" cy="0"/>
          <a:chOff x="0" y="0"/>
          <a:chExt cx="0" cy="0"/>
        </a:xfrm>
      </p:grpSpPr>
      <p:sp>
        <p:nvSpPr>
          <p:cNvPr id="3" name="Title 2">
            <a:extLst>
              <a:ext uri="{FF2B5EF4-FFF2-40B4-BE49-F238E27FC236}">
                <a16:creationId xmlns:a16="http://schemas.microsoft.com/office/drawing/2014/main" id="{E1D4EEEC-1A6F-D53D-2614-B01E2A5DC60E}"/>
              </a:ext>
            </a:extLst>
          </p:cNvPr>
          <p:cNvSpPr>
            <a:spLocks noGrp="1"/>
          </p:cNvSpPr>
          <p:nvPr>
            <p:ph type="title"/>
          </p:nvPr>
        </p:nvSpPr>
        <p:spPr>
          <a:xfrm>
            <a:off x="0" y="29593"/>
            <a:ext cx="9144000" cy="598322"/>
          </a:xfrm>
        </p:spPr>
        <p:txBody>
          <a:bodyPr>
            <a:normAutofit fontScale="90000"/>
          </a:bodyPr>
          <a:lstStyle/>
          <a:p>
            <a:r>
              <a:rPr lang="en-US" sz="4000" b="1" dirty="0"/>
              <a:t>Class Discussion Time</a:t>
            </a:r>
          </a:p>
        </p:txBody>
      </p:sp>
      <p:sp>
        <p:nvSpPr>
          <p:cNvPr id="4" name="Content Placeholder 3">
            <a:extLst>
              <a:ext uri="{FF2B5EF4-FFF2-40B4-BE49-F238E27FC236}">
                <a16:creationId xmlns:a16="http://schemas.microsoft.com/office/drawing/2014/main" id="{67F8CEC3-9DAC-416F-F55C-3623A69B0797}"/>
              </a:ext>
            </a:extLst>
          </p:cNvPr>
          <p:cNvSpPr>
            <a:spLocks noGrp="1"/>
          </p:cNvSpPr>
          <p:nvPr>
            <p:ph idx="1"/>
          </p:nvPr>
        </p:nvSpPr>
        <p:spPr>
          <a:xfrm>
            <a:off x="31630" y="561109"/>
            <a:ext cx="8991600" cy="6267298"/>
          </a:xfrm>
        </p:spPr>
        <p:txBody>
          <a:bodyPr>
            <a:normAutofit fontScale="70000" lnSpcReduction="20000"/>
          </a:bodyPr>
          <a:lstStyle/>
          <a:p>
            <a:r>
              <a:rPr lang="en-US" sz="4000" dirty="0"/>
              <a:t>In his citation of Isaiah 52:7 in Rom 10:15 Paul affirms that the giving of the good news of the Gospel should be cause for </a:t>
            </a:r>
            <a:r>
              <a:rPr lang="en-US" sz="4000" b="1" i="1" dirty="0"/>
              <a:t>rejoicing</a:t>
            </a:r>
            <a:r>
              <a:rPr lang="en-US" sz="4000" dirty="0"/>
              <a:t>.</a:t>
            </a:r>
          </a:p>
          <a:p>
            <a:r>
              <a:rPr lang="en-US" sz="4000" dirty="0"/>
              <a:t>And yet the Jews of Paul’s day </a:t>
            </a:r>
            <a:r>
              <a:rPr lang="en-US" sz="4000" b="1" i="1" dirty="0"/>
              <a:t>rejected</a:t>
            </a:r>
            <a:r>
              <a:rPr lang="en-US" sz="4000" dirty="0"/>
              <a:t> the Gospel in large numbers.</a:t>
            </a:r>
          </a:p>
          <a:p>
            <a:r>
              <a:rPr lang="en-US" sz="4000" dirty="0"/>
              <a:t>Do you sometimes let people’s negative response to your evangelistic efforts </a:t>
            </a:r>
            <a:r>
              <a:rPr lang="en-US" sz="4000" b="1" i="1" dirty="0"/>
              <a:t>discourage</a:t>
            </a:r>
            <a:r>
              <a:rPr lang="en-US" sz="4000" dirty="0"/>
              <a:t> you from doing further evangelism?</a:t>
            </a:r>
          </a:p>
          <a:p>
            <a:r>
              <a:rPr lang="en-US" sz="4000" dirty="0"/>
              <a:t>Does it help to remember that the response that some people may have had to your efforts to give them the good news of the Gospel is an </a:t>
            </a:r>
            <a:r>
              <a:rPr lang="en-US" sz="4000" b="1" i="1" dirty="0"/>
              <a:t>inappropriate</a:t>
            </a:r>
            <a:r>
              <a:rPr lang="en-US" sz="4000" dirty="0"/>
              <a:t> reaction on their part and not necessarily a reflection on you or the message you bring?</a:t>
            </a:r>
          </a:p>
          <a:p>
            <a:r>
              <a:rPr lang="en-US" sz="4000" dirty="0"/>
              <a:t>This is not to say that we shouldn’t try to be winsome and/or wise in our efforts to evangelize: “</a:t>
            </a:r>
            <a:r>
              <a:rPr lang="en-US" sz="4000" i="1" dirty="0">
                <a:solidFill>
                  <a:srgbClr val="0000FF"/>
                </a:solidFill>
                <a:latin typeface="Cambria" panose="02040503050406030204" pitchFamily="18" charset="0"/>
                <a:ea typeface="Cambria" panose="02040503050406030204" pitchFamily="18" charset="0"/>
              </a:rPr>
              <a:t>Let your speech always be gracious, seasoned with salt, so that you may know how you should answer everyone.</a:t>
            </a:r>
            <a:r>
              <a:rPr lang="en-US" sz="4000" dirty="0"/>
              <a:t>” (Col 4:6)</a:t>
            </a:r>
            <a:endParaRPr lang="en-US" sz="2800" dirty="0"/>
          </a:p>
        </p:txBody>
      </p:sp>
    </p:spTree>
    <p:extLst>
      <p:ext uri="{BB962C8B-B14F-4D97-AF65-F5344CB8AC3E}">
        <p14:creationId xmlns:p14="http://schemas.microsoft.com/office/powerpoint/2010/main" val="2406009620"/>
      </p:ext>
    </p:extLst>
  </p:cSld>
  <p:clrMapOvr>
    <a:overrideClrMapping bg1="lt1" tx1="dk1" bg2="lt2" tx2="dk2" accent1="accent1" accent2="accent2" accent3="accent3" accent4="accent4" accent5="accent5" accent6="accent6" hlink="hlink" folHlink="folHlink"/>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4">
                                            <p:txEl>
                                              <p:pRg st="1" end="1"/>
                                            </p:txEl>
                                          </p:spTgt>
                                        </p:tgtEl>
                                        <p:attrNameLst>
                                          <p:attrName>style.visibility</p:attrName>
                                        </p:attrNameLst>
                                      </p:cBhvr>
                                      <p:to>
                                        <p:strVal val="visible"/>
                                      </p:to>
                                    </p:set>
                                    <p:anim calcmode="lin" valueType="num">
                                      <p:cBhvr>
                                        <p:cTn id="7" dur="500" fill="hold"/>
                                        <p:tgtEl>
                                          <p:spTgt spid="4">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4">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4">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4">
                                            <p:txEl>
                                              <p:pRg st="2" end="2"/>
                                            </p:txEl>
                                          </p:spTgt>
                                        </p:tgtEl>
                                        <p:attrNameLst>
                                          <p:attrName>style.visibility</p:attrName>
                                        </p:attrNameLst>
                                      </p:cBhvr>
                                      <p:to>
                                        <p:strVal val="visible"/>
                                      </p:to>
                                    </p:set>
                                    <p:anim calcmode="lin" valueType="num">
                                      <p:cBhvr>
                                        <p:cTn id="14" dur="500" fill="hold"/>
                                        <p:tgtEl>
                                          <p:spTgt spid="4">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4">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4">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4">
                                            <p:txEl>
                                              <p:pRg st="3" end="3"/>
                                            </p:txEl>
                                          </p:spTgt>
                                        </p:tgtEl>
                                        <p:attrNameLst>
                                          <p:attrName>style.visibility</p:attrName>
                                        </p:attrNameLst>
                                      </p:cBhvr>
                                      <p:to>
                                        <p:strVal val="visible"/>
                                      </p:to>
                                    </p:set>
                                    <p:anim calcmode="lin" valueType="num">
                                      <p:cBhvr>
                                        <p:cTn id="21" dur="500" fill="hold"/>
                                        <p:tgtEl>
                                          <p:spTgt spid="4">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4">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4">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4">
                                            <p:txEl>
                                              <p:pRg st="4" end="4"/>
                                            </p:txEl>
                                          </p:spTgt>
                                        </p:tgtEl>
                                        <p:attrNameLst>
                                          <p:attrName>style.visibility</p:attrName>
                                        </p:attrNameLst>
                                      </p:cBhvr>
                                      <p:to>
                                        <p:strVal val="visible"/>
                                      </p:to>
                                    </p:set>
                                    <p:anim calcmode="lin" valueType="num">
                                      <p:cBhvr>
                                        <p:cTn id="28" dur="500" fill="hold"/>
                                        <p:tgtEl>
                                          <p:spTgt spid="4">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4">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4">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7E3271D-6CC8-CDC6-8536-7FD34BC4CAB7}"/>
            </a:ext>
          </a:extLst>
        </p:cNvPr>
        <p:cNvGrpSpPr/>
        <p:nvPr/>
      </p:nvGrpSpPr>
      <p:grpSpPr>
        <a:xfrm>
          <a:off x="0" y="0"/>
          <a:ext cx="0" cy="0"/>
          <a:chOff x="0" y="0"/>
          <a:chExt cx="0" cy="0"/>
        </a:xfrm>
      </p:grpSpPr>
      <p:sp>
        <p:nvSpPr>
          <p:cNvPr id="9" name="Title 1">
            <a:extLst>
              <a:ext uri="{FF2B5EF4-FFF2-40B4-BE49-F238E27FC236}">
                <a16:creationId xmlns:a16="http://schemas.microsoft.com/office/drawing/2014/main" id="{2F35976E-BD41-05F9-97FD-240E94006068}"/>
              </a:ext>
            </a:extLst>
          </p:cNvPr>
          <p:cNvSpPr txBox="1">
            <a:spLocks/>
          </p:cNvSpPr>
          <p:nvPr/>
        </p:nvSpPr>
        <p:spPr>
          <a:xfrm>
            <a:off x="-1392" y="3266902"/>
            <a:ext cx="9144000" cy="1956610"/>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Isaiah 52:4</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Thus says the Lord: Formerly, my people went down into Egypt to sojourn there, and they were led by force to the Assyrians.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5</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And now, why are you here? This is what the Lord says, Because my people were taken for nothing, you marvel and howl. This is what the Lord says, </a:t>
            </a:r>
            <a:r>
              <a:rPr lang="en-US" sz="2300" b="0" i="1" dirty="0">
                <a:solidFill>
                  <a:schemeClr val="accent2"/>
                </a:solidFill>
                <a:effectLst>
                  <a:outerShdw blurRad="38100" dist="38100" dir="2700000" algn="tl">
                    <a:srgbClr val="000000"/>
                  </a:outerShdw>
                </a:effectLst>
                <a:latin typeface="Cambria" panose="02040503050406030204" pitchFamily="18" charset="0"/>
                <a:ea typeface="Cambria" panose="02040503050406030204" pitchFamily="18" charset="0"/>
              </a:rPr>
              <a:t>Because of you, my name is continually blasphemed among the nations.</a:t>
            </a:r>
            <a:r>
              <a:rPr lang="en-US" sz="2300" b="0" i="1" dirty="0">
                <a:solidFill>
                  <a:srgbClr val="ED7D31">
                    <a:lumMod val="60000"/>
                    <a:lumOff val="4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(A New English Translation of the Septuagint) </a:t>
            </a:r>
          </a:p>
        </p:txBody>
      </p:sp>
      <p:sp>
        <p:nvSpPr>
          <p:cNvPr id="4" name="Title 1">
            <a:extLst>
              <a:ext uri="{FF2B5EF4-FFF2-40B4-BE49-F238E27FC236}">
                <a16:creationId xmlns:a16="http://schemas.microsoft.com/office/drawing/2014/main" id="{1C5E7ABD-B260-6F9F-5C4C-73CD1C75FD56}"/>
              </a:ext>
            </a:extLst>
          </p:cNvPr>
          <p:cNvSpPr txBox="1">
            <a:spLocks/>
          </p:cNvSpPr>
          <p:nvPr/>
        </p:nvSpPr>
        <p:spPr>
          <a:xfrm>
            <a:off x="-1392" y="1458273"/>
            <a:ext cx="9144000" cy="1808629"/>
          </a:xfrm>
          <a:prstGeom prst="rect">
            <a:avLst/>
          </a:prstGeom>
          <a:solidFill>
            <a:schemeClr val="tx1"/>
          </a:solidFill>
          <a:ln w="25400">
            <a:solidFill>
              <a:srgbClr val="FFFF99"/>
            </a:solidFill>
          </a:ln>
        </p:spPr>
        <p:txBody>
          <a:bodyPr vert="horz" lIns="91440" tIns="45720" rIns="91440" bIns="45720" rtlCol="0" anchor="ctr">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marL="0" marR="0" lvl="0" indent="0" algn="l" defTabSz="685800" rtl="0" eaLnBrk="1" fontAlgn="auto" latinLnBrk="0" hangingPunct="1">
              <a:lnSpc>
                <a:spcPct val="90000"/>
              </a:lnSpc>
              <a:spcBef>
                <a:spcPts val="750"/>
              </a:spcBef>
              <a:spcAft>
                <a:spcPts val="0"/>
              </a:spcAft>
              <a:buClrTx/>
              <a:buSzTx/>
              <a:buFontTx/>
              <a:buNone/>
              <a:tabLst/>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Isaiah 52:4</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For thus says the Lord GOD: "My people went down at the first into Egypt to sojourn there, and the Assyrian oppressed them for nothing. </a:t>
            </a: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5 </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Now therefore what have I here,” declares the LORD, “seeing that my people are taken away for nothing? Their rulers wail,” declares the LORD, “and </a:t>
            </a:r>
            <a:r>
              <a:rPr kumimoji="0" lang="en-US" sz="2300" b="0" i="1" u="none" strike="noStrike" kern="1200" cap="none" spc="0" normalizeH="0" baseline="0" noProof="0" dirty="0">
                <a:ln>
                  <a:noFill/>
                </a:ln>
                <a:solidFill>
                  <a:schemeClr val="accent2"/>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continually all the day my name is despised</a:t>
            </a:r>
            <a:r>
              <a:rPr kumimoji="0" lang="en-US" sz="2300" b="0" i="1" u="none" strike="noStrike" kern="1200" cap="none" spc="0" normalizeH="0" baseline="0" noProof="0" dirty="0">
                <a:ln>
                  <a:noFill/>
                </a:ln>
                <a:solidFill>
                  <a:srgbClr val="ED7D31">
                    <a:lumMod val="60000"/>
                    <a:lumOff val="4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 (ESV)</a:t>
            </a:r>
            <a:endParaRPr kumimoji="0" lang="en-US" sz="23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
        <p:nvSpPr>
          <p:cNvPr id="3" name="Title 2">
            <a:extLst>
              <a:ext uri="{FF2B5EF4-FFF2-40B4-BE49-F238E27FC236}">
                <a16:creationId xmlns:a16="http://schemas.microsoft.com/office/drawing/2014/main" id="{E77D3B25-19FA-0865-6E8B-AFDEA0D6603A}"/>
              </a:ext>
            </a:extLst>
          </p:cNvPr>
          <p:cNvSpPr>
            <a:spLocks noGrp="1"/>
          </p:cNvSpPr>
          <p:nvPr>
            <p:ph type="title"/>
          </p:nvPr>
        </p:nvSpPr>
        <p:spPr>
          <a:xfrm>
            <a:off x="0" y="0"/>
            <a:ext cx="9144000" cy="1271847"/>
          </a:xfrm>
        </p:spPr>
        <p:txBody>
          <a:bodyPr/>
          <a:lstStyle/>
          <a:p>
            <a:pPr algn="ctr"/>
            <a:r>
              <a:rPr lang="en-US" sz="4800" b="1" dirty="0">
                <a:effectLst>
                  <a:outerShdw blurRad="38100" dist="38100" dir="2700000" algn="tl">
                    <a:srgbClr val="000000"/>
                  </a:outerShdw>
                </a:effectLst>
              </a:rPr>
              <a:t>God is blasphemed among the Gentiles because of you</a:t>
            </a:r>
            <a:endParaRPr lang="en-US" sz="4800" dirty="0">
              <a:effectLst>
                <a:outerShdw blurRad="38100" dist="38100" dir="2700000" algn="tl">
                  <a:srgbClr val="000000"/>
                </a:outerShdw>
              </a:effectLst>
            </a:endParaRPr>
          </a:p>
        </p:txBody>
      </p:sp>
      <p:sp>
        <p:nvSpPr>
          <p:cNvPr id="5" name="Title 1">
            <a:extLst>
              <a:ext uri="{FF2B5EF4-FFF2-40B4-BE49-F238E27FC236}">
                <a16:creationId xmlns:a16="http://schemas.microsoft.com/office/drawing/2014/main" id="{561B8119-9783-A769-30CE-803422600545}"/>
              </a:ext>
            </a:extLst>
          </p:cNvPr>
          <p:cNvSpPr txBox="1">
            <a:spLocks/>
          </p:cNvSpPr>
          <p:nvPr/>
        </p:nvSpPr>
        <p:spPr>
          <a:xfrm>
            <a:off x="0" y="5223512"/>
            <a:ext cx="9144000" cy="1184564"/>
          </a:xfrm>
          <a:prstGeom prst="rect">
            <a:avLst/>
          </a:prstGeom>
          <a:solidFill>
            <a:schemeClr val="tx1"/>
          </a:solidFill>
          <a:ln w="25400">
            <a:solidFill>
              <a:srgbClr val="FFFF99"/>
            </a:solidFill>
          </a:ln>
        </p:spPr>
        <p:txBody>
          <a:bodyPr vert="horz" lIns="91440" tIns="45720" rIns="91440" bIns="45720" rtlCol="0" anchor="t">
            <a:noAutofit/>
          </a:bodyPr>
          <a:lstStyle>
            <a:lvl1pPr algn="ctr" defTabSz="685800" rtl="0" eaLnBrk="1" latinLnBrk="0" hangingPunct="1">
              <a:lnSpc>
                <a:spcPct val="90000"/>
              </a:lnSpc>
              <a:spcBef>
                <a:spcPct val="0"/>
              </a:spcBef>
              <a:buNone/>
              <a:defRPr sz="4800" b="1" kern="1200">
                <a:solidFill>
                  <a:srgbClr val="FFFF99"/>
                </a:solidFill>
                <a:latin typeface="Century Gothic" panose="020B0502020202020204" pitchFamily="34" charset="0"/>
                <a:ea typeface="+mj-ea"/>
                <a:cs typeface="+mj-cs"/>
              </a:defRPr>
            </a:lvl1pPr>
          </a:lstStyle>
          <a:p>
            <a:pPr lvl="0" algn="l">
              <a:spcBef>
                <a:spcPts val="750"/>
              </a:spcBef>
              <a:defRPr/>
            </a:pPr>
            <a:r>
              <a:rPr kumimoji="0" lang="en-US" sz="2300" b="0" i="0" u="none" strike="noStrike" kern="1200" cap="none" spc="0" normalizeH="0" baseline="30000" noProof="0" dirty="0">
                <a:ln>
                  <a:noFill/>
                </a:ln>
                <a:solidFill>
                  <a:prstClr val="white"/>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rPr>
              <a:t>Rom 2:23</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You who boast in the law dishonor God by breaking the law. </a:t>
            </a:r>
            <a:r>
              <a:rPr lang="en-US" sz="2300" b="0" baseline="30000" dirty="0">
                <a:solidFill>
                  <a:prstClr val="white"/>
                </a:solidFill>
                <a:effectLst>
                  <a:outerShdw blurRad="38100" dist="38100" dir="2700000" algn="tl">
                    <a:srgbClr val="000000"/>
                  </a:outerShdw>
                </a:effectLst>
                <a:latin typeface="Cambria" panose="02040503050406030204" pitchFamily="18" charset="0"/>
                <a:ea typeface="Cambria" panose="02040503050406030204" pitchFamily="18" charset="0"/>
              </a:rPr>
              <a:t>24</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 For, </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as it is written </a:t>
            </a:r>
            <a:r>
              <a:rPr lang="en-US" sz="2400" b="0" i="1" dirty="0">
                <a:solidFill>
                  <a:schemeClr val="accent1">
                    <a:lumMod val="20000"/>
                    <a:lumOff val="8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 Isaiah 52:5]</a:t>
            </a:r>
            <a:r>
              <a:rPr lang="en-US" sz="2300" b="0"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“The name of God is blasphemed among the Gentiles because of you.” </a:t>
            </a:r>
            <a:r>
              <a:rPr lang="en-US" sz="2300" b="0" i="1" dirty="0">
                <a:solidFill>
                  <a:srgbClr val="5B9BD5">
                    <a:lumMod val="40000"/>
                    <a:lumOff val="60000"/>
                  </a:srgbClr>
                </a:solidFill>
                <a:effectLst>
                  <a:outerShdw blurRad="38100" dist="38100" dir="2700000" algn="tl">
                    <a:srgbClr val="000000"/>
                  </a:outerShdw>
                </a:effectLst>
                <a:latin typeface="Cambria" panose="02040503050406030204" pitchFamily="18" charset="0"/>
                <a:ea typeface="Cambria" panose="02040503050406030204" pitchFamily="18" charset="0"/>
              </a:rPr>
              <a:t>(ESV)</a:t>
            </a:r>
            <a:endParaRPr kumimoji="0" lang="en-US" sz="2300" b="0" i="1" u="none" strike="noStrike" kern="1200" cap="none" spc="0" normalizeH="0" baseline="0" noProof="0" dirty="0">
              <a:ln>
                <a:noFill/>
              </a:ln>
              <a:solidFill>
                <a:srgbClr val="5B9BD5">
                  <a:lumMod val="40000"/>
                  <a:lumOff val="60000"/>
                </a:srgbClr>
              </a:solidFill>
              <a:effectLst>
                <a:outerShdw blurRad="38100" dist="38100" dir="2700000" algn="tl">
                  <a:srgbClr val="000000"/>
                </a:outerShdw>
              </a:effectLst>
              <a:uLnTx/>
              <a:uFillTx/>
              <a:latin typeface="Cambria" panose="02040503050406030204" pitchFamily="18" charset="0"/>
              <a:ea typeface="Cambria" panose="02040503050406030204" pitchFamily="18" charset="0"/>
              <a:cs typeface="+mj-cs"/>
            </a:endParaRPr>
          </a:p>
        </p:txBody>
      </p:sp>
    </p:spTree>
    <p:extLst>
      <p:ext uri="{BB962C8B-B14F-4D97-AF65-F5344CB8AC3E}">
        <p14:creationId xmlns:p14="http://schemas.microsoft.com/office/powerpoint/2010/main" val="2051783041"/>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grpId="0" nodeType="clickEffect">
                                  <p:stCondLst>
                                    <p:cond delay="0"/>
                                  </p:stCondLst>
                                  <p:childTnLst>
                                    <p:set>
                                      <p:cBhvr>
                                        <p:cTn id="6" dur="1" fill="hold">
                                          <p:stCondLst>
                                            <p:cond delay="0"/>
                                          </p:stCondLst>
                                        </p:cTn>
                                        <p:tgtEl>
                                          <p:spTgt spid="9"/>
                                        </p:tgtEl>
                                        <p:attrNameLst>
                                          <p:attrName>style.visibility</p:attrName>
                                        </p:attrNameLst>
                                      </p:cBhvr>
                                      <p:to>
                                        <p:strVal val="visible"/>
                                      </p:to>
                                    </p:set>
                                    <p:anim calcmode="lin" valueType="num">
                                      <p:cBhvr>
                                        <p:cTn id="7" dur="500" fill="hold"/>
                                        <p:tgtEl>
                                          <p:spTgt spid="9"/>
                                        </p:tgtEl>
                                        <p:attrNameLst>
                                          <p:attrName>ppt_w</p:attrName>
                                        </p:attrNameLst>
                                      </p:cBhvr>
                                      <p:tavLst>
                                        <p:tav tm="0">
                                          <p:val>
                                            <p:fltVal val="0"/>
                                          </p:val>
                                        </p:tav>
                                        <p:tav tm="100000">
                                          <p:val>
                                            <p:strVal val="#ppt_w"/>
                                          </p:val>
                                        </p:tav>
                                      </p:tavLst>
                                    </p:anim>
                                    <p:anim calcmode="lin" valueType="num">
                                      <p:cBhvr>
                                        <p:cTn id="8" dur="500" fill="hold"/>
                                        <p:tgtEl>
                                          <p:spTgt spid="9"/>
                                        </p:tgtEl>
                                        <p:attrNameLst>
                                          <p:attrName>ppt_h</p:attrName>
                                        </p:attrNameLst>
                                      </p:cBhvr>
                                      <p:tavLst>
                                        <p:tav tm="0">
                                          <p:val>
                                            <p:fltVal val="0"/>
                                          </p:val>
                                        </p:tav>
                                        <p:tav tm="100000">
                                          <p:val>
                                            <p:strVal val="#ppt_h"/>
                                          </p:val>
                                        </p:tav>
                                      </p:tavLst>
                                    </p:anim>
                                    <p:animEffect transition="in" filter="fade">
                                      <p:cBhvr>
                                        <p:cTn id="9" dur="500"/>
                                        <p:tgtEl>
                                          <p:spTgt spid="9"/>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grpId="0" nodeType="clickEffect">
                                  <p:stCondLst>
                                    <p:cond delay="0"/>
                                  </p:stCondLst>
                                  <p:childTnLst>
                                    <p:set>
                                      <p:cBhvr>
                                        <p:cTn id="13" dur="1" fill="hold">
                                          <p:stCondLst>
                                            <p:cond delay="0"/>
                                          </p:stCondLst>
                                        </p:cTn>
                                        <p:tgtEl>
                                          <p:spTgt spid="5"/>
                                        </p:tgtEl>
                                        <p:attrNameLst>
                                          <p:attrName>style.visibility</p:attrName>
                                        </p:attrNameLst>
                                      </p:cBhvr>
                                      <p:to>
                                        <p:strVal val="visible"/>
                                      </p:to>
                                    </p:set>
                                    <p:anim calcmode="lin" valueType="num">
                                      <p:cBhvr>
                                        <p:cTn id="14" dur="500" fill="hold"/>
                                        <p:tgtEl>
                                          <p:spTgt spid="5"/>
                                        </p:tgtEl>
                                        <p:attrNameLst>
                                          <p:attrName>ppt_w</p:attrName>
                                        </p:attrNameLst>
                                      </p:cBhvr>
                                      <p:tavLst>
                                        <p:tav tm="0">
                                          <p:val>
                                            <p:fltVal val="0"/>
                                          </p:val>
                                        </p:tav>
                                        <p:tav tm="100000">
                                          <p:val>
                                            <p:strVal val="#ppt_w"/>
                                          </p:val>
                                        </p:tav>
                                      </p:tavLst>
                                    </p:anim>
                                    <p:anim calcmode="lin" valueType="num">
                                      <p:cBhvr>
                                        <p:cTn id="15" dur="500" fill="hold"/>
                                        <p:tgtEl>
                                          <p:spTgt spid="5"/>
                                        </p:tgtEl>
                                        <p:attrNameLst>
                                          <p:attrName>ppt_h</p:attrName>
                                        </p:attrNameLst>
                                      </p:cBhvr>
                                      <p:tavLst>
                                        <p:tav tm="0">
                                          <p:val>
                                            <p:fltVal val="0"/>
                                          </p:val>
                                        </p:tav>
                                        <p:tav tm="100000">
                                          <p:val>
                                            <p:strVal val="#ppt_h"/>
                                          </p:val>
                                        </p:tav>
                                      </p:tavLst>
                                    </p:anim>
                                    <p:animEffect transition="in" filter="fade">
                                      <p:cBhvr>
                                        <p:cTn id="16"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animBg="1"/>
      <p:bldP spid="5" grpId="0" animBg="1"/>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a:effectLst>
                  <a:outerShdw blurRad="38100" dist="38100" dir="2700000" algn="tl">
                    <a:srgbClr val="000000"/>
                  </a:outerShdw>
                </a:effectLst>
              </a:rPr>
              <a:t>God is blasphemed among the Gentiles because of you</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9"/>
            <a:ext cx="8416636" cy="5411586"/>
          </a:xfrm>
        </p:spPr>
        <p:txBody>
          <a:bodyPr>
            <a:normAutofit fontScale="92500" lnSpcReduction="20000"/>
          </a:bodyPr>
          <a:lstStyle/>
          <a:p>
            <a:r>
              <a:rPr lang="en-US" dirty="0">
                <a:effectLst>
                  <a:outerShdw blurRad="38100" dist="38100" dir="2700000" algn="tl">
                    <a:srgbClr val="000000"/>
                  </a:outerShdw>
                </a:effectLst>
              </a:rPr>
              <a:t>The Apostle Paul’s citation of </a:t>
            </a:r>
            <a:r>
              <a:rPr lang="en-US" dirty="0">
                <a:solidFill>
                  <a:srgbClr val="FFFF99"/>
                </a:solidFill>
                <a:effectLst>
                  <a:outerShdw blurRad="38100" dist="38100" dir="2700000" algn="tl">
                    <a:srgbClr val="000000"/>
                  </a:outerShdw>
                </a:effectLst>
              </a:rPr>
              <a:t>Isaiah 52:5 </a:t>
            </a:r>
            <a:r>
              <a:rPr lang="en-US" dirty="0">
                <a:effectLst>
                  <a:outerShdw blurRad="38100" dist="38100" dir="2700000" algn="tl">
                    <a:srgbClr val="000000"/>
                  </a:outerShdw>
                </a:effectLst>
              </a:rPr>
              <a:t>(in </a:t>
            </a:r>
            <a:r>
              <a:rPr lang="en-US" dirty="0">
                <a:solidFill>
                  <a:srgbClr val="FFFF99"/>
                </a:solidFill>
                <a:effectLst>
                  <a:outerShdw blurRad="38100" dist="38100" dir="2700000" algn="tl">
                    <a:srgbClr val="000000"/>
                  </a:outerShdw>
                </a:effectLst>
              </a:rPr>
              <a:t>Romans 2:24</a:t>
            </a:r>
            <a:r>
              <a:rPr lang="en-US" dirty="0">
                <a:effectLst>
                  <a:outerShdw blurRad="38100" dist="38100" dir="2700000" algn="tl">
                    <a:srgbClr val="000000"/>
                  </a:outerShdw>
                </a:effectLst>
              </a:rPr>
              <a:t>) is in a section of the book of Romans where Paul is systematically laying out the Gospel which he told the Roman church he was “eager to preach” (Rom 1:15) to them.</a:t>
            </a:r>
          </a:p>
          <a:p>
            <a:r>
              <a:rPr lang="en-US" dirty="0">
                <a:effectLst>
                  <a:outerShdw blurRad="38100" dist="38100" dir="2700000" algn="tl">
                    <a:srgbClr val="000000"/>
                  </a:outerShdw>
                </a:effectLst>
              </a:rPr>
              <a:t>In order to show man’s need for the “righteousness of God” that comes to those who believe the Gospel, Paul begins his Gospel presentation by </a:t>
            </a:r>
            <a:r>
              <a:rPr lang="en-US" b="1" i="1" dirty="0">
                <a:effectLst>
                  <a:outerShdw blurRad="38100" dist="38100" dir="2700000" algn="tl">
                    <a:srgbClr val="000000"/>
                  </a:outerShdw>
                </a:effectLst>
              </a:rPr>
              <a:t>first</a:t>
            </a:r>
            <a:r>
              <a:rPr lang="en-US" dirty="0">
                <a:effectLst>
                  <a:outerShdw blurRad="38100" dist="38100" dir="2700000" algn="tl">
                    <a:srgbClr val="000000"/>
                  </a:outerShdw>
                </a:effectLst>
              </a:rPr>
              <a:t> demonstrating that </a:t>
            </a:r>
            <a:r>
              <a:rPr lang="en-US" b="1" i="1" dirty="0">
                <a:effectLst>
                  <a:outerShdw blurRad="38100" dist="38100" dir="2700000" algn="tl">
                    <a:srgbClr val="000000"/>
                  </a:outerShdw>
                </a:effectLst>
              </a:rPr>
              <a:t>all</a:t>
            </a:r>
            <a:r>
              <a:rPr lang="en-US" dirty="0">
                <a:effectLst>
                  <a:outerShdw blurRad="38100" dist="38100" dir="2700000" algn="tl">
                    <a:srgbClr val="000000"/>
                  </a:outerShdw>
                </a:effectLst>
              </a:rPr>
              <a:t> men are sinners:</a:t>
            </a:r>
          </a:p>
          <a:p>
            <a:pPr lvl="1"/>
            <a:r>
              <a:rPr lang="en-US" dirty="0">
                <a:effectLst>
                  <a:outerShdw blurRad="38100" dist="38100" dir="2700000" algn="tl">
                    <a:srgbClr val="000000"/>
                  </a:outerShdw>
                </a:effectLst>
              </a:rPr>
              <a:t> All </a:t>
            </a:r>
            <a:r>
              <a:rPr lang="en-US" b="1" i="1" dirty="0">
                <a:effectLst>
                  <a:outerShdw blurRad="38100" dist="38100" dir="2700000" algn="tl">
                    <a:srgbClr val="000000"/>
                  </a:outerShdw>
                </a:effectLst>
              </a:rPr>
              <a:t>Gentiles</a:t>
            </a:r>
            <a:r>
              <a:rPr lang="en-US" dirty="0">
                <a:effectLst>
                  <a:outerShdw blurRad="38100" dist="38100" dir="2700000" algn="tl">
                    <a:srgbClr val="000000"/>
                  </a:outerShdw>
                </a:effectLst>
              </a:rPr>
              <a:t> Are Sinners (Romans 1:18-32)</a:t>
            </a:r>
          </a:p>
          <a:p>
            <a:pPr lvl="1"/>
            <a:r>
              <a:rPr lang="en-US" dirty="0">
                <a:effectLst>
                  <a:outerShdw blurRad="38100" dist="38100" dir="2700000" algn="tl">
                    <a:srgbClr val="000000"/>
                  </a:outerShdw>
                </a:effectLst>
              </a:rPr>
              <a:t> All </a:t>
            </a:r>
            <a:r>
              <a:rPr lang="en-US" b="1" i="1" dirty="0">
                <a:effectLst>
                  <a:outerShdw blurRad="38100" dist="38100" dir="2700000" algn="tl">
                    <a:srgbClr val="000000"/>
                  </a:outerShdw>
                </a:effectLst>
              </a:rPr>
              <a:t>Jews</a:t>
            </a:r>
            <a:r>
              <a:rPr lang="en-US" dirty="0">
                <a:effectLst>
                  <a:outerShdw blurRad="38100" dist="38100" dir="2700000" algn="tl">
                    <a:srgbClr val="000000"/>
                  </a:outerShdw>
                </a:effectLst>
              </a:rPr>
              <a:t> Are Sinners (Romans 2:1-3:8)</a:t>
            </a:r>
          </a:p>
          <a:p>
            <a:pPr lvl="1"/>
            <a:r>
              <a:rPr lang="en-US" dirty="0">
                <a:effectLst>
                  <a:outerShdw blurRad="38100" dist="38100" dir="2700000" algn="tl">
                    <a:srgbClr val="000000"/>
                  </a:outerShdw>
                </a:effectLst>
              </a:rPr>
              <a:t> Therefore All </a:t>
            </a:r>
            <a:r>
              <a:rPr lang="en-US" b="1" i="1" dirty="0">
                <a:effectLst>
                  <a:outerShdw blurRad="38100" dist="38100" dir="2700000" algn="tl">
                    <a:srgbClr val="000000"/>
                  </a:outerShdw>
                </a:effectLst>
              </a:rPr>
              <a:t>Men</a:t>
            </a:r>
            <a:r>
              <a:rPr lang="en-US" dirty="0">
                <a:effectLst>
                  <a:outerShdw blurRad="38100" dist="38100" dir="2700000" algn="tl">
                    <a:srgbClr val="000000"/>
                  </a:outerShdw>
                </a:effectLst>
              </a:rPr>
              <a:t> Are Sinners (Romans 3:9-20)</a:t>
            </a:r>
          </a:p>
          <a:p>
            <a:r>
              <a:rPr lang="en-US" dirty="0">
                <a:effectLst>
                  <a:outerShdw blurRad="38100" dist="38100" dir="2700000" algn="tl">
                    <a:srgbClr val="000000"/>
                  </a:outerShdw>
                </a:effectLst>
              </a:rPr>
              <a:t>The citation of </a:t>
            </a:r>
            <a:r>
              <a:rPr lang="en-US" dirty="0">
                <a:solidFill>
                  <a:srgbClr val="FFFF99"/>
                </a:solidFill>
                <a:effectLst>
                  <a:outerShdw blurRad="38100" dist="38100" dir="2700000" algn="tl">
                    <a:srgbClr val="000000"/>
                  </a:outerShdw>
                </a:effectLst>
              </a:rPr>
              <a:t>Isaiah 52:5 </a:t>
            </a:r>
            <a:r>
              <a:rPr lang="en-US" dirty="0">
                <a:effectLst>
                  <a:outerShdw blurRad="38100" dist="38100" dir="2700000" algn="tl">
                    <a:srgbClr val="000000"/>
                  </a:outerShdw>
                </a:effectLst>
              </a:rPr>
              <a:t>occurs in the </a:t>
            </a:r>
            <a:r>
              <a:rPr lang="en-US" b="1" i="1" dirty="0">
                <a:effectLst>
                  <a:outerShdw blurRad="38100" dist="38100" dir="2700000" algn="tl">
                    <a:srgbClr val="000000"/>
                  </a:outerShdw>
                </a:effectLst>
              </a:rPr>
              <a:t>second</a:t>
            </a:r>
            <a:r>
              <a:rPr lang="en-US" dirty="0">
                <a:effectLst>
                  <a:outerShdw blurRad="38100" dist="38100" dir="2700000" algn="tl">
                    <a:srgbClr val="000000"/>
                  </a:outerShdw>
                </a:effectLst>
              </a:rPr>
              <a:t> section where the Apostle Paul is demonstrating that all </a:t>
            </a:r>
            <a:r>
              <a:rPr lang="en-US" b="1" i="1" dirty="0">
                <a:effectLst>
                  <a:outerShdw blurRad="38100" dist="38100" dir="2700000" algn="tl">
                    <a:srgbClr val="000000"/>
                  </a:outerShdw>
                </a:effectLst>
              </a:rPr>
              <a:t>Jews</a:t>
            </a:r>
            <a:r>
              <a:rPr lang="en-US" dirty="0">
                <a:effectLst>
                  <a:outerShdw blurRad="38100" dist="38100" dir="2700000" algn="tl">
                    <a:srgbClr val="000000"/>
                  </a:outerShdw>
                </a:effectLst>
              </a:rPr>
              <a:t> are sinners.</a:t>
            </a:r>
          </a:p>
        </p:txBody>
      </p:sp>
    </p:spTree>
    <p:extLst>
      <p:ext uri="{BB962C8B-B14F-4D97-AF65-F5344CB8AC3E}">
        <p14:creationId xmlns:p14="http://schemas.microsoft.com/office/powerpoint/2010/main" val="3140473474"/>
      </p:ext>
    </p:extLst>
  </p:cSld>
  <p:clrMapOvr>
    <a:masterClrMapping/>
  </p:clrMapOvr>
  <mc:AlternateContent xmlns:mc="http://schemas.openxmlformats.org/markup-compatibility/2006" xmlns:p14="http://schemas.microsoft.com/office/powerpoint/2010/main">
    <mc:Choice Requires="p14">
      <p:transition spd="slow" p14:dur="800">
        <p:circle/>
      </p:transition>
    </mc:Choice>
    <mc:Fallback xmlns="">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par>
                    <p:cTn id="31" fill="hold">
                      <p:stCondLst>
                        <p:cond delay="indefinite"/>
                      </p:stCondLst>
                      <p:childTnLst>
                        <p:par>
                          <p:cTn id="32" fill="hold">
                            <p:stCondLst>
                              <p:cond delay="0"/>
                            </p:stCondLst>
                            <p:childTnLst>
                              <p:par>
                                <p:cTn id="33" presetID="53" presetClass="entr" presetSubtype="16" fill="hold" nodeType="clickEffect">
                                  <p:stCondLst>
                                    <p:cond delay="0"/>
                                  </p:stCondLst>
                                  <p:childTnLst>
                                    <p:set>
                                      <p:cBhvr>
                                        <p:cTn id="34" dur="1" fill="hold">
                                          <p:stCondLst>
                                            <p:cond delay="0"/>
                                          </p:stCondLst>
                                        </p:cTn>
                                        <p:tgtEl>
                                          <p:spTgt spid="3">
                                            <p:txEl>
                                              <p:pRg st="5" end="5"/>
                                            </p:txEl>
                                          </p:spTgt>
                                        </p:tgtEl>
                                        <p:attrNameLst>
                                          <p:attrName>style.visibility</p:attrName>
                                        </p:attrNameLst>
                                      </p:cBhvr>
                                      <p:to>
                                        <p:strVal val="visible"/>
                                      </p:to>
                                    </p:set>
                                    <p:anim calcmode="lin" valueType="num">
                                      <p:cBhvr>
                                        <p:cTn id="35" dur="500" fill="hold"/>
                                        <p:tgtEl>
                                          <p:spTgt spid="3">
                                            <p:txEl>
                                              <p:pRg st="5" end="5"/>
                                            </p:txEl>
                                          </p:spTgt>
                                        </p:tgtEl>
                                        <p:attrNameLst>
                                          <p:attrName>ppt_w</p:attrName>
                                        </p:attrNameLst>
                                      </p:cBhvr>
                                      <p:tavLst>
                                        <p:tav tm="0">
                                          <p:val>
                                            <p:fltVal val="0"/>
                                          </p:val>
                                        </p:tav>
                                        <p:tav tm="100000">
                                          <p:val>
                                            <p:strVal val="#ppt_w"/>
                                          </p:val>
                                        </p:tav>
                                      </p:tavLst>
                                    </p:anim>
                                    <p:anim calcmode="lin" valueType="num">
                                      <p:cBhvr>
                                        <p:cTn id="36" dur="500" fill="hold"/>
                                        <p:tgtEl>
                                          <p:spTgt spid="3">
                                            <p:txEl>
                                              <p:pRg st="5" end="5"/>
                                            </p:txEl>
                                          </p:spTgt>
                                        </p:tgtEl>
                                        <p:attrNameLst>
                                          <p:attrName>ppt_h</p:attrName>
                                        </p:attrNameLst>
                                      </p:cBhvr>
                                      <p:tavLst>
                                        <p:tav tm="0">
                                          <p:val>
                                            <p:fltVal val="0"/>
                                          </p:val>
                                        </p:tav>
                                        <p:tav tm="100000">
                                          <p:val>
                                            <p:strVal val="#ppt_h"/>
                                          </p:val>
                                        </p:tav>
                                      </p:tavLst>
                                    </p:anim>
                                    <p:animEffect transition="in" filter="fade">
                                      <p:cBhvr>
                                        <p:cTn id="37" dur="500"/>
                                        <p:tgtEl>
                                          <p:spTgt spid="3">
                                            <p:txEl>
                                              <p:pRg st="5" end="5"/>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a:effectLst>
                  <a:outerShdw blurRad="38100" dist="38100" dir="2700000" algn="tl">
                    <a:srgbClr val="000000"/>
                  </a:outerShdw>
                </a:effectLst>
              </a:rPr>
              <a:t>God is blasphemed among the Gentiles because of you</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8"/>
            <a:ext cx="8416636" cy="5478087"/>
          </a:xfrm>
        </p:spPr>
        <p:txBody>
          <a:bodyPr>
            <a:normAutofit lnSpcReduction="10000"/>
          </a:bodyPr>
          <a:lstStyle/>
          <a:p>
            <a:r>
              <a:rPr lang="en-US" dirty="0">
                <a:effectLst>
                  <a:outerShdw blurRad="38100" dist="38100" dir="2700000" algn="tl">
                    <a:srgbClr val="000000"/>
                  </a:outerShdw>
                </a:effectLst>
              </a:rPr>
              <a:t>In Paul’s day, most Jews had come to the </a:t>
            </a:r>
            <a:r>
              <a:rPr lang="en-US" b="1" i="1" dirty="0">
                <a:effectLst>
                  <a:outerShdw blurRad="38100" dist="38100" dir="2700000" algn="tl">
                    <a:srgbClr val="000000"/>
                  </a:outerShdw>
                </a:effectLst>
              </a:rPr>
              <a:t>false</a:t>
            </a:r>
            <a:r>
              <a:rPr lang="en-US" dirty="0">
                <a:effectLst>
                  <a:outerShdw blurRad="38100" dist="38100" dir="2700000" algn="tl">
                    <a:srgbClr val="000000"/>
                  </a:outerShdw>
                </a:effectLst>
              </a:rPr>
              <a:t> conclusion that, because in the past God had shown </a:t>
            </a:r>
            <a:r>
              <a:rPr lang="en-US" b="1" i="1" dirty="0">
                <a:effectLst>
                  <a:outerShdw blurRad="38100" dist="38100" dir="2700000" algn="tl">
                    <a:srgbClr val="000000"/>
                  </a:outerShdw>
                </a:effectLst>
              </a:rPr>
              <a:t>special favor </a:t>
            </a:r>
            <a:r>
              <a:rPr lang="en-US" dirty="0">
                <a:effectLst>
                  <a:outerShdw blurRad="38100" dist="38100" dir="2700000" algn="tl">
                    <a:srgbClr val="000000"/>
                  </a:outerShdw>
                </a:effectLst>
              </a:rPr>
              <a:t>to their race, they would be </a:t>
            </a:r>
            <a:r>
              <a:rPr lang="en-US" b="1" i="1" dirty="0">
                <a:effectLst>
                  <a:outerShdw blurRad="38100" dist="38100" dir="2700000" algn="tl">
                    <a:srgbClr val="000000"/>
                  </a:outerShdw>
                </a:effectLst>
              </a:rPr>
              <a:t>exempt</a:t>
            </a:r>
            <a:r>
              <a:rPr lang="en-US" dirty="0">
                <a:effectLst>
                  <a:outerShdw blurRad="38100" dist="38100" dir="2700000" algn="tl">
                    <a:srgbClr val="000000"/>
                  </a:outerShdw>
                </a:effectLst>
              </a:rPr>
              <a:t> from condemnation</a:t>
            </a:r>
          </a:p>
          <a:p>
            <a:r>
              <a:rPr lang="en-US" dirty="0">
                <a:effectLst>
                  <a:outerShdw blurRad="38100" dist="38100" dir="2700000" algn="tl">
                    <a:srgbClr val="000000"/>
                  </a:outerShdw>
                </a:effectLst>
              </a:rPr>
              <a:t>They had </a:t>
            </a:r>
            <a:r>
              <a:rPr lang="en-US" b="1" i="1" dirty="0">
                <a:effectLst>
                  <a:outerShdw blurRad="38100" dist="38100" dir="2700000" algn="tl">
                    <a:srgbClr val="000000"/>
                  </a:outerShdw>
                </a:effectLst>
              </a:rPr>
              <a:t>mistakenly</a:t>
            </a:r>
            <a:r>
              <a:rPr lang="en-US" dirty="0">
                <a:effectLst>
                  <a:outerShdw blurRad="38100" dist="38100" dir="2700000" algn="tl">
                    <a:srgbClr val="000000"/>
                  </a:outerShdw>
                </a:effectLst>
              </a:rPr>
              <a:t> come to believe that a mere </a:t>
            </a:r>
            <a:r>
              <a:rPr lang="en-US" b="1" i="1" dirty="0">
                <a:effectLst>
                  <a:outerShdw blurRad="38100" dist="38100" dir="2700000" algn="tl">
                    <a:srgbClr val="000000"/>
                  </a:outerShdw>
                </a:effectLst>
              </a:rPr>
              <a:t>physical</a:t>
            </a:r>
            <a:r>
              <a:rPr lang="en-US" dirty="0">
                <a:effectLst>
                  <a:outerShdw blurRad="38100" dist="38100" dir="2700000" algn="tl">
                    <a:srgbClr val="000000"/>
                  </a:outerShdw>
                </a:effectLst>
              </a:rPr>
              <a:t> connection with the nation Israel (i.e., having descended from Abraham) would save them.</a:t>
            </a:r>
          </a:p>
          <a:p>
            <a:r>
              <a:rPr lang="en-US" dirty="0">
                <a:effectLst>
                  <a:outerShdw blurRad="38100" dist="38100" dir="2700000" algn="tl">
                    <a:srgbClr val="000000"/>
                  </a:outerShdw>
                </a:effectLst>
              </a:rPr>
              <a:t>In </a:t>
            </a:r>
            <a:r>
              <a:rPr lang="en-US" b="1" i="1" dirty="0">
                <a:effectLst>
                  <a:outerShdw blurRad="38100" dist="38100" dir="2700000" algn="tl">
                    <a:srgbClr val="000000"/>
                  </a:outerShdw>
                </a:effectLst>
              </a:rPr>
              <a:t>this</a:t>
            </a:r>
            <a:r>
              <a:rPr lang="en-US" dirty="0">
                <a:effectLst>
                  <a:outerShdw blurRad="38100" dist="38100" dir="2700000" algn="tl">
                    <a:srgbClr val="000000"/>
                  </a:outerShdw>
                </a:effectLst>
              </a:rPr>
              <a:t> section of the Roman letter (Rom 2:1 – 3:8), Paul </a:t>
            </a:r>
            <a:r>
              <a:rPr lang="en-US" b="1" i="1" dirty="0">
                <a:effectLst>
                  <a:outerShdw blurRad="38100" dist="38100" dir="2700000" algn="tl">
                    <a:srgbClr val="000000"/>
                  </a:outerShdw>
                </a:effectLst>
              </a:rPr>
              <a:t>repudiates</a:t>
            </a:r>
            <a:r>
              <a:rPr lang="en-US" dirty="0">
                <a:effectLst>
                  <a:outerShdw blurRad="38100" dist="38100" dir="2700000" algn="tl">
                    <a:srgbClr val="000000"/>
                  </a:outerShdw>
                </a:effectLst>
              </a:rPr>
              <a:t> that claim by demonstrating that the Jews (like the Gentiles) are </a:t>
            </a:r>
            <a:r>
              <a:rPr lang="en-US" b="1" i="1" dirty="0">
                <a:effectLst>
                  <a:outerShdw blurRad="38100" dist="38100" dir="2700000" algn="tl">
                    <a:srgbClr val="000000"/>
                  </a:outerShdw>
                </a:effectLst>
              </a:rPr>
              <a:t>sinful</a:t>
            </a:r>
            <a:r>
              <a:rPr lang="en-US" dirty="0">
                <a:effectLst>
                  <a:outerShdw blurRad="38100" dist="38100" dir="2700000" algn="tl">
                    <a:srgbClr val="000000"/>
                  </a:outerShdw>
                </a:effectLst>
              </a:rPr>
              <a:t> and therefore </a:t>
            </a:r>
            <a:r>
              <a:rPr lang="en-US" b="1" i="1" dirty="0">
                <a:effectLst>
                  <a:outerShdw blurRad="38100" dist="38100" dir="2700000" algn="tl">
                    <a:srgbClr val="000000"/>
                  </a:outerShdw>
                </a:effectLst>
              </a:rPr>
              <a:t>equally</a:t>
            </a:r>
            <a:r>
              <a:rPr lang="en-US" dirty="0">
                <a:effectLst>
                  <a:outerShdw blurRad="38100" dist="38100" dir="2700000" algn="tl">
                    <a:srgbClr val="000000"/>
                  </a:outerShdw>
                </a:effectLst>
              </a:rPr>
              <a:t> under the wrath of God.</a:t>
            </a:r>
          </a:p>
        </p:txBody>
      </p:sp>
    </p:spTree>
    <p:extLst>
      <p:ext uri="{BB962C8B-B14F-4D97-AF65-F5344CB8AC3E}">
        <p14:creationId xmlns:p14="http://schemas.microsoft.com/office/powerpoint/2010/main" val="3413112057"/>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a:effectLst>
                  <a:outerShdw blurRad="38100" dist="38100" dir="2700000" algn="tl">
                    <a:srgbClr val="000000"/>
                  </a:outerShdw>
                </a:effectLst>
              </a:rPr>
              <a:t>God is blasphemed among the Gentiles because of you</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8"/>
            <a:ext cx="8416636" cy="5478087"/>
          </a:xfrm>
        </p:spPr>
        <p:txBody>
          <a:bodyPr>
            <a:normAutofit lnSpcReduction="10000"/>
          </a:bodyPr>
          <a:lstStyle/>
          <a:p>
            <a:r>
              <a:rPr lang="en-US" dirty="0">
                <a:effectLst>
                  <a:outerShdw blurRad="38100" dist="38100" dir="2700000" algn="tl">
                    <a:srgbClr val="000000"/>
                  </a:outerShdw>
                </a:effectLst>
              </a:rPr>
              <a:t>The Jews </a:t>
            </a:r>
            <a:r>
              <a:rPr lang="en-US" b="1" i="1" dirty="0">
                <a:effectLst>
                  <a:outerShdw blurRad="38100" dist="38100" dir="2700000" algn="tl">
                    <a:srgbClr val="000000"/>
                  </a:outerShdw>
                </a:effectLst>
              </a:rPr>
              <a:t>bragged</a:t>
            </a:r>
            <a:r>
              <a:rPr lang="en-US" dirty="0">
                <a:effectLst>
                  <a:outerShdw blurRad="38100" dist="38100" dir="2700000" algn="tl">
                    <a:srgbClr val="000000"/>
                  </a:outerShdw>
                </a:effectLst>
              </a:rPr>
              <a:t> about their relationship with God and relied on the fact that He had given </a:t>
            </a:r>
            <a:r>
              <a:rPr lang="en-US" b="1" i="1" dirty="0">
                <a:effectLst>
                  <a:outerShdw blurRad="38100" dist="38100" dir="2700000" algn="tl">
                    <a:srgbClr val="000000"/>
                  </a:outerShdw>
                </a:effectLst>
              </a:rPr>
              <a:t>them</a:t>
            </a:r>
            <a:r>
              <a:rPr lang="en-US" dirty="0">
                <a:effectLst>
                  <a:outerShdw blurRad="38100" dist="38100" dir="2700000" algn="tl">
                    <a:srgbClr val="000000"/>
                  </a:outerShdw>
                </a:effectLst>
              </a:rPr>
              <a:t> (</a:t>
            </a:r>
            <a:r>
              <a:rPr lang="en-US" b="1" i="1" dirty="0">
                <a:effectLst>
                  <a:outerShdw blurRad="38100" dist="38100" dir="2700000" algn="tl">
                    <a:srgbClr val="000000"/>
                  </a:outerShdw>
                </a:effectLst>
              </a:rPr>
              <a:t>not</a:t>
            </a:r>
            <a:r>
              <a:rPr lang="en-US" dirty="0">
                <a:effectLst>
                  <a:outerShdw blurRad="38100" dist="38100" dir="2700000" algn="tl">
                    <a:srgbClr val="000000"/>
                  </a:outerShdw>
                </a:effectLst>
              </a:rPr>
              <a:t> the Gentiles) His written Law.</a:t>
            </a:r>
          </a:p>
          <a:p>
            <a:r>
              <a:rPr lang="en-US" dirty="0">
                <a:effectLst>
                  <a:outerShdw blurRad="38100" dist="38100" dir="2700000" algn="tl">
                    <a:srgbClr val="000000"/>
                  </a:outerShdw>
                </a:effectLst>
              </a:rPr>
              <a:t>Not only that, but they considered themselves to be fully qualified to </a:t>
            </a:r>
            <a:r>
              <a:rPr lang="en-US" b="1" i="1" dirty="0">
                <a:effectLst>
                  <a:outerShdw blurRad="38100" dist="38100" dir="2700000" algn="tl">
                    <a:srgbClr val="000000"/>
                  </a:outerShdw>
                </a:effectLst>
              </a:rPr>
              <a:t>teach</a:t>
            </a:r>
            <a:r>
              <a:rPr lang="en-US" dirty="0">
                <a:effectLst>
                  <a:outerShdw blurRad="38100" dist="38100" dir="2700000" algn="tl">
                    <a:srgbClr val="000000"/>
                  </a:outerShdw>
                </a:effectLst>
              </a:rPr>
              <a:t> the Law to </a:t>
            </a:r>
            <a:r>
              <a:rPr lang="en-US" b="1" i="1" dirty="0">
                <a:effectLst>
                  <a:outerShdw blurRad="38100" dist="38100" dir="2700000" algn="tl">
                    <a:srgbClr val="000000"/>
                  </a:outerShdw>
                </a:effectLst>
              </a:rPr>
              <a:t>others</a:t>
            </a:r>
            <a:r>
              <a:rPr lang="en-US" dirty="0">
                <a:effectLst>
                  <a:outerShdw blurRad="38100" dist="38100" dir="2700000" algn="tl">
                    <a:srgbClr val="000000"/>
                  </a:outerShdw>
                </a:effectLst>
              </a:rPr>
              <a:t>. </a:t>
            </a:r>
          </a:p>
          <a:p>
            <a:r>
              <a:rPr lang="en-US" dirty="0">
                <a:effectLst>
                  <a:outerShdw blurRad="38100" dist="38100" dir="2700000" algn="tl">
                    <a:srgbClr val="000000"/>
                  </a:outerShdw>
                </a:effectLst>
              </a:rPr>
              <a:t>And so the Apostle Paul says to them:</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 call yourself a Jew and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rely on the law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and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boast of your relationship</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to God and… you are convinced that you yourself are a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guide to the blind</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 light to those who are in darkness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an educator of the senseless</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a teacher of little children</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because you have in the law the essential features of knowledge and of the truth… </a:t>
            </a:r>
            <a:r>
              <a:rPr lang="en-US" dirty="0">
                <a:effectLst>
                  <a:outerShdw blurRad="38100" dist="38100" dir="2700000" algn="tl">
                    <a:srgbClr val="000000"/>
                  </a:outerShdw>
                </a:effectLst>
              </a:rPr>
              <a:t>(Rom 2:17-20)</a:t>
            </a:r>
          </a:p>
        </p:txBody>
      </p:sp>
    </p:spTree>
    <p:extLst>
      <p:ext uri="{BB962C8B-B14F-4D97-AF65-F5344CB8AC3E}">
        <p14:creationId xmlns:p14="http://schemas.microsoft.com/office/powerpoint/2010/main" val="4037503066"/>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a:effectLst>
                  <a:outerShdw blurRad="38100" dist="38100" dir="2700000" algn="tl">
                    <a:srgbClr val="000000"/>
                  </a:outerShdw>
                </a:effectLst>
              </a:rPr>
              <a:t>God is blasphemed among the Gentiles because of you</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8"/>
            <a:ext cx="8416636" cy="5478087"/>
          </a:xfrm>
        </p:spPr>
        <p:txBody>
          <a:bodyPr>
            <a:normAutofit lnSpcReduction="10000"/>
          </a:bodyPr>
          <a:lstStyle/>
          <a:p>
            <a:r>
              <a:rPr lang="en-US" dirty="0">
                <a:effectLst>
                  <a:outerShdw blurRad="38100" dist="38100" dir="2700000" algn="tl">
                    <a:srgbClr val="000000"/>
                  </a:outerShdw>
                </a:effectLst>
              </a:rPr>
              <a:t>All well and good, says Paul – you </a:t>
            </a:r>
            <a:r>
              <a:rPr lang="en-US" b="1" i="1" dirty="0">
                <a:effectLst>
                  <a:outerShdw blurRad="38100" dist="38100" dir="2700000" algn="tl">
                    <a:srgbClr val="000000"/>
                  </a:outerShdw>
                </a:effectLst>
              </a:rPr>
              <a:t>have</a:t>
            </a:r>
            <a:r>
              <a:rPr lang="en-US" dirty="0">
                <a:effectLst>
                  <a:outerShdw blurRad="38100" dist="38100" dir="2700000" algn="tl">
                    <a:srgbClr val="000000"/>
                  </a:outerShdw>
                </a:effectLst>
              </a:rPr>
              <a:t> the Law and you </a:t>
            </a:r>
            <a:r>
              <a:rPr lang="en-US" b="1" i="1" dirty="0">
                <a:effectLst>
                  <a:outerShdw blurRad="38100" dist="38100" dir="2700000" algn="tl">
                    <a:srgbClr val="000000"/>
                  </a:outerShdw>
                </a:effectLst>
              </a:rPr>
              <a:t>claim</a:t>
            </a:r>
            <a:r>
              <a:rPr lang="en-US" dirty="0">
                <a:effectLst>
                  <a:outerShdw blurRad="38100" dist="38100" dir="2700000" algn="tl">
                    <a:srgbClr val="000000"/>
                  </a:outerShdw>
                </a:effectLst>
              </a:rPr>
              <a:t> to be able to </a:t>
            </a:r>
            <a:r>
              <a:rPr lang="en-US" b="1" i="1" dirty="0">
                <a:effectLst>
                  <a:outerShdw blurRad="38100" dist="38100" dir="2700000" algn="tl">
                    <a:srgbClr val="000000"/>
                  </a:outerShdw>
                </a:effectLst>
              </a:rPr>
              <a:t>teach</a:t>
            </a:r>
            <a:r>
              <a:rPr lang="en-US" dirty="0">
                <a:effectLst>
                  <a:outerShdw blurRad="38100" dist="38100" dir="2700000" algn="tl">
                    <a:srgbClr val="000000"/>
                  </a:outerShdw>
                </a:effectLst>
              </a:rPr>
              <a:t> the Law – but do you </a:t>
            </a:r>
            <a:r>
              <a:rPr lang="en-US" b="1" i="1" dirty="0">
                <a:effectLst>
                  <a:outerShdw blurRad="38100" dist="38100" dir="2700000" algn="tl">
                    <a:srgbClr val="000000"/>
                  </a:outerShdw>
                </a:effectLst>
              </a:rPr>
              <a:t>keep</a:t>
            </a:r>
            <a:r>
              <a:rPr lang="en-US" dirty="0">
                <a:effectLst>
                  <a:outerShdw blurRad="38100" dist="38100" dir="2700000" algn="tl">
                    <a:srgbClr val="000000"/>
                  </a:outerShdw>
                </a:effectLst>
              </a:rPr>
              <a:t> the Law?</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…therefore you who teach</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someone else</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do you not teach</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yourself</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 You who preach against stealing,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do you steal?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 who tell others not to commit adultery,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do you commit adultery?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 who abhor idols,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do you rob temples? </a:t>
            </a:r>
            <a:r>
              <a:rPr lang="en-US" dirty="0">
                <a:effectLst>
                  <a:outerShdw blurRad="38100" dist="38100" dir="2700000" algn="tl">
                    <a:srgbClr val="000000"/>
                  </a:outerShdw>
                </a:effectLst>
              </a:rPr>
              <a:t>(Rom 2:21-22)</a:t>
            </a:r>
          </a:p>
          <a:p>
            <a:r>
              <a:rPr lang="en-US" dirty="0">
                <a:effectLst>
                  <a:outerShdw blurRad="38100" dist="38100" dir="2700000" algn="tl">
                    <a:srgbClr val="000000"/>
                  </a:outerShdw>
                </a:effectLst>
              </a:rPr>
              <a:t>Paul then points out that, despite their grandiose </a:t>
            </a:r>
            <a:r>
              <a:rPr lang="en-US" b="1" i="1" dirty="0">
                <a:effectLst>
                  <a:outerShdw blurRad="38100" dist="38100" dir="2700000" algn="tl">
                    <a:srgbClr val="000000"/>
                  </a:outerShdw>
                </a:effectLst>
              </a:rPr>
              <a:t>claims</a:t>
            </a:r>
            <a:r>
              <a:rPr lang="en-US" dirty="0">
                <a:effectLst>
                  <a:outerShdw blurRad="38100" dist="38100" dir="2700000" algn="tl">
                    <a:srgbClr val="000000"/>
                  </a:outerShdw>
                </a:effectLst>
              </a:rPr>
              <a:t>, they actually </a:t>
            </a:r>
            <a:r>
              <a:rPr lang="en-US" b="1" i="1" dirty="0">
                <a:effectLst>
                  <a:outerShdw blurRad="38100" dist="38100" dir="2700000" algn="tl">
                    <a:srgbClr val="000000"/>
                  </a:outerShdw>
                </a:effectLst>
              </a:rPr>
              <a:t>don’t</a:t>
            </a:r>
            <a:r>
              <a:rPr lang="en-US" dirty="0">
                <a:effectLst>
                  <a:outerShdw blurRad="38100" dist="38100" dir="2700000" algn="tl">
                    <a:srgbClr val="000000"/>
                  </a:outerShdw>
                </a:effectLst>
              </a:rPr>
              <a:t> keep the Law:</a:t>
            </a:r>
          </a:p>
          <a:p>
            <a:pPr lvl="1"/>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You who</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 boast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in the law dishonor God by </a:t>
            </a:r>
            <a:r>
              <a:rPr lang="en-US" i="1" dirty="0">
                <a:solidFill>
                  <a:srgbClr val="00B0F0"/>
                </a:solidFill>
                <a:effectLst>
                  <a:outerShdw blurRad="38100" dist="38100" dir="2700000" algn="tl">
                    <a:srgbClr val="000000"/>
                  </a:outerShdw>
                </a:effectLst>
                <a:latin typeface="Cambria" panose="02040503050406030204" pitchFamily="18" charset="0"/>
                <a:ea typeface="Cambria" panose="02040503050406030204" pitchFamily="18" charset="0"/>
              </a:rPr>
              <a:t>transgressing</a:t>
            </a:r>
            <a:r>
              <a:rPr lang="en-US" i="1" dirty="0">
                <a:solidFill>
                  <a:srgbClr val="F4B183"/>
                </a:solidFill>
                <a:effectLst>
                  <a:outerShdw blurRad="38100" dist="38100" dir="2700000" algn="tl">
                    <a:srgbClr val="000000"/>
                  </a:outerShdw>
                </a:effectLst>
                <a:latin typeface="Cambria" panose="02040503050406030204" pitchFamily="18" charset="0"/>
                <a:ea typeface="Cambria" panose="02040503050406030204" pitchFamily="18" charset="0"/>
              </a:rPr>
              <a:t> </a:t>
            </a:r>
            <a:r>
              <a:rPr lang="en-US"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the law!  </a:t>
            </a:r>
            <a:r>
              <a:rPr lang="en-US" dirty="0">
                <a:effectLst>
                  <a:outerShdw blurRad="38100" dist="38100" dir="2700000" algn="tl">
                    <a:srgbClr val="000000"/>
                  </a:outerShdw>
                </a:effectLst>
              </a:rPr>
              <a:t>(Rom 2:23)</a:t>
            </a:r>
          </a:p>
          <a:p>
            <a:pPr marL="0" indent="0">
              <a:buNone/>
            </a:pPr>
            <a:endParaRPr lang="en-US" dirty="0">
              <a:effectLst>
                <a:outerShdw blurRad="38100" dist="38100" dir="2700000" algn="tl">
                  <a:srgbClr val="000000"/>
                </a:outerShdw>
              </a:effectLst>
            </a:endParaRPr>
          </a:p>
        </p:txBody>
      </p:sp>
    </p:spTree>
    <p:extLst>
      <p:ext uri="{BB962C8B-B14F-4D97-AF65-F5344CB8AC3E}">
        <p14:creationId xmlns:p14="http://schemas.microsoft.com/office/powerpoint/2010/main" val="54499934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a:effectLst>
                  <a:outerShdw blurRad="38100" dist="38100" dir="2700000" algn="tl">
                    <a:srgbClr val="000000"/>
                  </a:outerShdw>
                </a:effectLst>
              </a:rPr>
              <a:t>God is blasphemed among the Gentiles because of you</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8"/>
            <a:ext cx="8416636" cy="5095703"/>
          </a:xfrm>
        </p:spPr>
        <p:txBody>
          <a:bodyPr>
            <a:normAutofit/>
          </a:bodyPr>
          <a:lstStyle/>
          <a:p>
            <a:r>
              <a:rPr lang="en-US" dirty="0">
                <a:effectLst>
                  <a:outerShdw blurRad="38100" dist="38100" dir="2700000" algn="tl">
                    <a:srgbClr val="000000"/>
                  </a:outerShdw>
                </a:effectLst>
              </a:rPr>
              <a:t>As evidence that neither they nor their ancestors have </a:t>
            </a:r>
            <a:r>
              <a:rPr lang="en-US" b="1" i="1" dirty="0">
                <a:effectLst>
                  <a:outerShdw blurRad="38100" dist="38100" dir="2700000" algn="tl">
                    <a:srgbClr val="000000"/>
                  </a:outerShdw>
                </a:effectLst>
              </a:rPr>
              <a:t>ever</a:t>
            </a:r>
            <a:r>
              <a:rPr lang="en-US" dirty="0">
                <a:effectLst>
                  <a:outerShdw blurRad="38100" dist="38100" dir="2700000" algn="tl">
                    <a:srgbClr val="000000"/>
                  </a:outerShdw>
                </a:effectLst>
              </a:rPr>
              <a:t> kept the law, the Apostle Paul cites </a:t>
            </a:r>
            <a:r>
              <a:rPr lang="en-US" dirty="0">
                <a:solidFill>
                  <a:srgbClr val="FFFF99"/>
                </a:solidFill>
                <a:effectLst>
                  <a:outerShdw blurRad="38100" dist="38100" dir="2700000" algn="tl">
                    <a:srgbClr val="000000"/>
                  </a:outerShdw>
                </a:effectLst>
              </a:rPr>
              <a:t>Isaiah 52:5 </a:t>
            </a:r>
            <a:r>
              <a:rPr lang="en-US" dirty="0">
                <a:effectLst>
                  <a:outerShdw blurRad="38100" dist="38100" dir="2700000" algn="tl">
                    <a:srgbClr val="000000"/>
                  </a:outerShdw>
                </a:effectLst>
              </a:rPr>
              <a:t>(from the Septuagint):</a:t>
            </a:r>
          </a:p>
          <a:p>
            <a:pPr lvl="1"/>
            <a:r>
              <a:rPr lang="en-US" sz="2800" b="0" i="1" dirty="0">
                <a:solidFill>
                  <a:schemeClr val="accent1">
                    <a:lumMod val="40000"/>
                    <a:lumOff val="60000"/>
                  </a:schemeClr>
                </a:solidFill>
                <a:effectLst>
                  <a:outerShdw blurRad="38100" dist="38100" dir="2700000" algn="tl">
                    <a:srgbClr val="000000"/>
                  </a:outerShdw>
                </a:effectLst>
                <a:latin typeface="Cambria" panose="02040503050406030204" pitchFamily="18" charset="0"/>
                <a:ea typeface="Cambria" panose="02040503050406030204" pitchFamily="18" charset="0"/>
              </a:rPr>
              <a:t>For, as it is written [in Isaiah 52:5], “The name of God is blasphemed among the Gentiles because of you.”</a:t>
            </a:r>
          </a:p>
          <a:p>
            <a:r>
              <a:rPr lang="en-US" dirty="0">
                <a:effectLst>
                  <a:outerShdw blurRad="38100" dist="38100" dir="2700000" algn="tl">
                    <a:srgbClr val="000000"/>
                  </a:outerShdw>
                </a:effectLst>
              </a:rPr>
              <a:t>So, while the Jews may have </a:t>
            </a:r>
            <a:r>
              <a:rPr lang="en-US" b="1" i="1" dirty="0">
                <a:effectLst>
                  <a:outerShdw blurRad="38100" dist="38100" dir="2700000" algn="tl">
                    <a:srgbClr val="000000"/>
                  </a:outerShdw>
                </a:effectLst>
              </a:rPr>
              <a:t>boasted</a:t>
            </a:r>
            <a:r>
              <a:rPr lang="en-US" dirty="0">
                <a:effectLst>
                  <a:outerShdw blurRad="38100" dist="38100" dir="2700000" algn="tl">
                    <a:srgbClr val="000000"/>
                  </a:outerShdw>
                </a:effectLst>
              </a:rPr>
              <a:t> about </a:t>
            </a:r>
            <a:r>
              <a:rPr lang="en-US" b="1" i="1" dirty="0">
                <a:effectLst>
                  <a:outerShdw blurRad="38100" dist="38100" dir="2700000" algn="tl">
                    <a:srgbClr val="000000"/>
                  </a:outerShdw>
                </a:effectLst>
              </a:rPr>
              <a:t>having</a:t>
            </a:r>
            <a:r>
              <a:rPr lang="en-US" dirty="0">
                <a:effectLst>
                  <a:outerShdw blurRad="38100" dist="38100" dir="2700000" algn="tl">
                    <a:srgbClr val="000000"/>
                  </a:outerShdw>
                </a:effectLst>
              </a:rPr>
              <a:t> and </a:t>
            </a:r>
            <a:r>
              <a:rPr lang="en-US" b="1" i="1" dirty="0">
                <a:effectLst>
                  <a:outerShdw blurRad="38100" dist="38100" dir="2700000" algn="tl">
                    <a:srgbClr val="000000"/>
                  </a:outerShdw>
                </a:effectLst>
              </a:rPr>
              <a:t>knowing</a:t>
            </a:r>
            <a:r>
              <a:rPr lang="en-US" dirty="0">
                <a:effectLst>
                  <a:outerShdw blurRad="38100" dist="38100" dir="2700000" algn="tl">
                    <a:srgbClr val="000000"/>
                  </a:outerShdw>
                </a:effectLst>
              </a:rPr>
              <a:t> the Law, according to </a:t>
            </a:r>
            <a:r>
              <a:rPr lang="en-US" b="1" i="1" dirty="0">
                <a:effectLst>
                  <a:outerShdw blurRad="38100" dist="38100" dir="2700000" algn="tl">
                    <a:srgbClr val="000000"/>
                  </a:outerShdw>
                </a:effectLst>
              </a:rPr>
              <a:t>Isaiah</a:t>
            </a:r>
            <a:r>
              <a:rPr lang="en-US" dirty="0">
                <a:effectLst>
                  <a:outerShdw blurRad="38100" dist="38100" dir="2700000" algn="tl">
                    <a:srgbClr val="000000"/>
                  </a:outerShdw>
                </a:effectLst>
              </a:rPr>
              <a:t>, it was their </a:t>
            </a:r>
            <a:r>
              <a:rPr lang="en-US" b="1" i="1" dirty="0">
                <a:effectLst>
                  <a:outerShdw blurRad="38100" dist="38100" dir="2700000" algn="tl">
                    <a:srgbClr val="000000"/>
                  </a:outerShdw>
                </a:effectLst>
              </a:rPr>
              <a:t>disobedience</a:t>
            </a:r>
            <a:r>
              <a:rPr lang="en-US" dirty="0">
                <a:effectLst>
                  <a:outerShdw blurRad="38100" dist="38100" dir="2700000" algn="tl">
                    <a:srgbClr val="000000"/>
                  </a:outerShdw>
                </a:effectLst>
              </a:rPr>
              <a:t> to the Law that caused the Gentiles to think and speak evil of the God who </a:t>
            </a:r>
            <a:r>
              <a:rPr lang="en-US" b="1" i="1" dirty="0">
                <a:effectLst>
                  <a:outerShdw blurRad="38100" dist="38100" dir="2700000" algn="tl">
                    <a:srgbClr val="000000"/>
                  </a:outerShdw>
                </a:effectLst>
              </a:rPr>
              <a:t>gave</a:t>
            </a:r>
            <a:r>
              <a:rPr lang="en-US" dirty="0">
                <a:effectLst>
                  <a:outerShdw blurRad="38100" dist="38100" dir="2700000" algn="tl">
                    <a:srgbClr val="000000"/>
                  </a:outerShdw>
                </a:effectLst>
              </a:rPr>
              <a:t> them the Law!</a:t>
            </a:r>
          </a:p>
        </p:txBody>
      </p:sp>
      <p:sp>
        <p:nvSpPr>
          <p:cNvPr id="4" name="TextBox 3">
            <a:extLst>
              <a:ext uri="{FF2B5EF4-FFF2-40B4-BE49-F238E27FC236}">
                <a16:creationId xmlns:a16="http://schemas.microsoft.com/office/drawing/2014/main" id="{B7F1C888-A550-525C-6B93-ADE44C9E8218}"/>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Hodge, Charles.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Epistle to the Romans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63). </a:t>
            </a:r>
          </a:p>
        </p:txBody>
      </p:sp>
    </p:spTree>
    <p:extLst>
      <p:ext uri="{BB962C8B-B14F-4D97-AF65-F5344CB8AC3E}">
        <p14:creationId xmlns:p14="http://schemas.microsoft.com/office/powerpoint/2010/main" val="3904866262"/>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7D54D633-BA0F-941E-4CD8-28E125A3C9A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CEDAC13-0421-4520-3C2E-967725DB3010}"/>
              </a:ext>
            </a:extLst>
          </p:cNvPr>
          <p:cNvSpPr>
            <a:spLocks noGrp="1"/>
          </p:cNvSpPr>
          <p:nvPr>
            <p:ph type="title"/>
          </p:nvPr>
        </p:nvSpPr>
        <p:spPr>
          <a:xfrm>
            <a:off x="0" y="3"/>
            <a:ext cx="9144000" cy="1192872"/>
          </a:xfrm>
        </p:spPr>
        <p:txBody>
          <a:bodyPr>
            <a:noAutofit/>
          </a:bodyPr>
          <a:lstStyle/>
          <a:p>
            <a:r>
              <a:rPr lang="en-US" sz="4000" b="1">
                <a:effectLst>
                  <a:outerShdw blurRad="38100" dist="38100" dir="2700000" algn="tl">
                    <a:srgbClr val="000000"/>
                  </a:outerShdw>
                </a:effectLst>
              </a:rPr>
              <a:t>God is blasphemed among the Gentiles because of you</a:t>
            </a:r>
            <a:endParaRPr lang="en-US" sz="4000" dirty="0">
              <a:effectLst>
                <a:outerShdw blurRad="38100" dist="38100" dir="2700000" algn="tl">
                  <a:srgbClr val="000000"/>
                </a:outerShdw>
              </a:effectLst>
            </a:endParaRPr>
          </a:p>
        </p:txBody>
      </p:sp>
      <p:sp>
        <p:nvSpPr>
          <p:cNvPr id="3" name="Content Placeholder 2">
            <a:extLst>
              <a:ext uri="{FF2B5EF4-FFF2-40B4-BE49-F238E27FC236}">
                <a16:creationId xmlns:a16="http://schemas.microsoft.com/office/drawing/2014/main" id="{F3D02D05-E098-E8F4-1724-20F1806DECB5}"/>
              </a:ext>
            </a:extLst>
          </p:cNvPr>
          <p:cNvSpPr>
            <a:spLocks noGrp="1"/>
          </p:cNvSpPr>
          <p:nvPr>
            <p:ph idx="1"/>
          </p:nvPr>
        </p:nvSpPr>
        <p:spPr>
          <a:xfrm>
            <a:off x="457200" y="1292628"/>
            <a:ext cx="8416636" cy="5196037"/>
          </a:xfrm>
        </p:spPr>
        <p:txBody>
          <a:bodyPr>
            <a:normAutofit fontScale="85000" lnSpcReduction="10000"/>
          </a:bodyPr>
          <a:lstStyle/>
          <a:p>
            <a:r>
              <a:rPr lang="en-US" dirty="0">
                <a:solidFill>
                  <a:srgbClr val="FFFF99"/>
                </a:solidFill>
                <a:effectLst>
                  <a:outerShdw blurRad="38100" dist="38100" dir="2700000" algn="tl">
                    <a:srgbClr val="000000"/>
                  </a:outerShdw>
                </a:effectLst>
              </a:rPr>
              <a:t>Isaiah 52:5 </a:t>
            </a:r>
            <a:r>
              <a:rPr lang="en-US" dirty="0">
                <a:effectLst>
                  <a:outerShdw blurRad="38100" dist="38100" dir="2700000" algn="tl">
                    <a:srgbClr val="000000"/>
                  </a:outerShdw>
                </a:effectLst>
              </a:rPr>
              <a:t>(in the </a:t>
            </a:r>
            <a:r>
              <a:rPr lang="en-US" b="1" i="1" dirty="0">
                <a:effectLst>
                  <a:outerShdw blurRad="38100" dist="38100" dir="2700000" algn="tl">
                    <a:srgbClr val="000000"/>
                  </a:outerShdw>
                </a:effectLst>
              </a:rPr>
              <a:t>Masoretic</a:t>
            </a:r>
            <a:r>
              <a:rPr lang="en-US" dirty="0">
                <a:effectLst>
                  <a:outerShdw blurRad="38100" dist="38100" dir="2700000" algn="tl">
                    <a:srgbClr val="000000"/>
                  </a:outerShdw>
                </a:effectLst>
              </a:rPr>
              <a:t> text) seems to say that the blaspheming of God by the Gentiles, occurred when the heathen saw that the people of Israel had been </a:t>
            </a:r>
            <a:r>
              <a:rPr lang="en-US" b="1" i="1" dirty="0">
                <a:effectLst>
                  <a:outerShdw blurRad="38100" dist="38100" dir="2700000" algn="tl">
                    <a:srgbClr val="000000"/>
                  </a:outerShdw>
                </a:effectLst>
              </a:rPr>
              <a:t>exiled</a:t>
            </a:r>
            <a:r>
              <a:rPr lang="en-US" dirty="0">
                <a:effectLst>
                  <a:outerShdw blurRad="38100" dist="38100" dir="2700000" algn="tl">
                    <a:srgbClr val="000000"/>
                  </a:outerShdw>
                </a:effectLst>
              </a:rPr>
              <a:t>.</a:t>
            </a:r>
          </a:p>
          <a:p>
            <a:r>
              <a:rPr lang="en-US" dirty="0">
                <a:effectLst>
                  <a:outerShdw blurRad="38100" dist="38100" dir="2700000" algn="tl">
                    <a:srgbClr val="000000"/>
                  </a:outerShdw>
                </a:effectLst>
              </a:rPr>
              <a:t>This observation then caused the Gentiles to conclude that the God of Israel was unable to protect his worshippers and was therefore weak and untrustworthy.</a:t>
            </a:r>
          </a:p>
          <a:p>
            <a:r>
              <a:rPr lang="en-US" dirty="0">
                <a:effectLst>
                  <a:outerShdw blurRad="38100" dist="38100" dir="2700000" algn="tl">
                    <a:srgbClr val="000000"/>
                  </a:outerShdw>
                </a:effectLst>
              </a:rPr>
              <a:t>This raises a question: Was the name of God blasphemed among the Gentiles:</a:t>
            </a:r>
          </a:p>
          <a:p>
            <a:pPr lvl="1"/>
            <a:r>
              <a:rPr lang="en-US" dirty="0">
                <a:effectLst>
                  <a:outerShdw blurRad="38100" dist="38100" dir="2700000" algn="tl">
                    <a:srgbClr val="000000"/>
                  </a:outerShdw>
                </a:effectLst>
              </a:rPr>
              <a:t>Because of the </a:t>
            </a:r>
            <a:r>
              <a:rPr lang="en-US" b="1" i="1" dirty="0">
                <a:effectLst>
                  <a:outerShdw blurRad="38100" dist="38100" dir="2700000" algn="tl">
                    <a:srgbClr val="000000"/>
                  </a:outerShdw>
                </a:effectLst>
              </a:rPr>
              <a:t>disobedience</a:t>
            </a:r>
            <a:r>
              <a:rPr lang="en-US" dirty="0">
                <a:effectLst>
                  <a:outerShdw blurRad="38100" dist="38100" dir="2700000" algn="tl">
                    <a:srgbClr val="000000"/>
                  </a:outerShdw>
                </a:effectLst>
              </a:rPr>
              <a:t> of the Jews as the </a:t>
            </a:r>
            <a:r>
              <a:rPr lang="en-US" b="1" i="1" dirty="0">
                <a:effectLst>
                  <a:outerShdw blurRad="38100" dist="38100" dir="2700000" algn="tl">
                    <a:srgbClr val="000000"/>
                  </a:outerShdw>
                </a:effectLst>
              </a:rPr>
              <a:t>Septuagint</a:t>
            </a:r>
            <a:r>
              <a:rPr lang="en-US" dirty="0">
                <a:effectLst>
                  <a:outerShdw blurRad="38100" dist="38100" dir="2700000" algn="tl">
                    <a:srgbClr val="000000"/>
                  </a:outerShdw>
                </a:effectLst>
              </a:rPr>
              <a:t> of </a:t>
            </a:r>
            <a:r>
              <a:rPr lang="en-US" dirty="0">
                <a:solidFill>
                  <a:srgbClr val="FFFF99"/>
                </a:solidFill>
                <a:effectLst>
                  <a:outerShdw blurRad="38100" dist="38100" dir="2700000" algn="tl">
                    <a:srgbClr val="000000"/>
                  </a:outerShdw>
                </a:effectLst>
              </a:rPr>
              <a:t>Isaiah 52:5 </a:t>
            </a:r>
            <a:r>
              <a:rPr lang="en-US" dirty="0">
                <a:effectLst>
                  <a:outerShdw blurRad="38100" dist="38100" dir="2700000" algn="tl">
                    <a:srgbClr val="000000"/>
                  </a:outerShdw>
                </a:effectLst>
              </a:rPr>
              <a:t>(and Paul’s citation of it) seems to say?</a:t>
            </a:r>
          </a:p>
          <a:p>
            <a:pPr lvl="1"/>
            <a:r>
              <a:rPr lang="en-US" dirty="0">
                <a:effectLst>
                  <a:outerShdw blurRad="38100" dist="38100" dir="2700000" algn="tl">
                    <a:srgbClr val="000000"/>
                  </a:outerShdw>
                </a:effectLst>
              </a:rPr>
              <a:t>Because the Gentiles saw that God put the Israelites out of their land and therefore assumed that he was unable to protect his worshippers as the Masoretic text of </a:t>
            </a:r>
            <a:r>
              <a:rPr lang="en-US" dirty="0">
                <a:solidFill>
                  <a:srgbClr val="FFFF99"/>
                </a:solidFill>
                <a:effectLst>
                  <a:outerShdw blurRad="38100" dist="38100" dir="2700000" algn="tl">
                    <a:srgbClr val="000000"/>
                  </a:outerShdw>
                </a:effectLst>
              </a:rPr>
              <a:t>Isaiah 52:5</a:t>
            </a:r>
            <a:r>
              <a:rPr lang="en-US" dirty="0">
                <a:effectLst>
                  <a:outerShdw blurRad="38100" dist="38100" dir="2700000" algn="tl">
                    <a:srgbClr val="000000"/>
                  </a:outerShdw>
                </a:effectLst>
              </a:rPr>
              <a:t> seems to imply?</a:t>
            </a:r>
          </a:p>
          <a:p>
            <a:endParaRPr lang="en-US" dirty="0">
              <a:effectLst>
                <a:outerShdw blurRad="38100" dist="38100" dir="2700000" algn="tl">
                  <a:srgbClr val="000000"/>
                </a:outerShdw>
              </a:effectLst>
            </a:endParaRPr>
          </a:p>
        </p:txBody>
      </p:sp>
      <p:sp>
        <p:nvSpPr>
          <p:cNvPr id="4" name="TextBox 3">
            <a:extLst>
              <a:ext uri="{FF2B5EF4-FFF2-40B4-BE49-F238E27FC236}">
                <a16:creationId xmlns:a16="http://schemas.microsoft.com/office/drawing/2014/main" id="{B7F1C888-A550-525C-6B93-ADE44C9E8218}"/>
              </a:ext>
            </a:extLst>
          </p:cNvPr>
          <p:cNvSpPr txBox="1"/>
          <p:nvPr/>
        </p:nvSpPr>
        <p:spPr>
          <a:xfrm>
            <a:off x="-3924" y="6488665"/>
            <a:ext cx="9144000" cy="369332"/>
          </a:xfrm>
          <a:prstGeom prst="rect">
            <a:avLst/>
          </a:prstGeom>
          <a:noFill/>
        </p:spPr>
        <p:txBody>
          <a:bodyPr wrap="square" rtlCol="0">
            <a:spAutoFit/>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Hodge, Charles. </a:t>
            </a:r>
            <a:r>
              <a:rPr kumimoji="0" lang="en-US" sz="1800" b="0" i="1"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Commentary on the Epistle to the Romans </a:t>
            </a:r>
            <a:r>
              <a:rPr kumimoji="0" lang="en-US" sz="1800" b="0" i="0" u="none" strike="noStrike" kern="1200" cap="none" spc="0" normalizeH="0" baseline="0" noProof="0" dirty="0">
                <a:ln>
                  <a:noFill/>
                </a:ln>
                <a:solidFill>
                  <a:prstClr val="white"/>
                </a:solidFill>
                <a:effectLst>
                  <a:outerShdw blurRad="38100" dist="38100" dir="2700000" algn="tl">
                    <a:srgbClr val="000000"/>
                  </a:outerShdw>
                </a:effectLst>
                <a:uLnTx/>
                <a:uFillTx/>
                <a:latin typeface="Calibri" panose="020F0502020204030204"/>
                <a:ea typeface="+mn-ea"/>
                <a:cs typeface="+mn-cs"/>
              </a:rPr>
              <a:t>(p. 63). </a:t>
            </a:r>
          </a:p>
        </p:txBody>
      </p:sp>
    </p:spTree>
    <p:extLst>
      <p:ext uri="{BB962C8B-B14F-4D97-AF65-F5344CB8AC3E}">
        <p14:creationId xmlns:p14="http://schemas.microsoft.com/office/powerpoint/2010/main" val="2668779101"/>
      </p:ext>
    </p:extLst>
  </p:cSld>
  <p:clrMapOvr>
    <a:masterClrMapping/>
  </p:clrMapOvr>
  <mc:AlternateContent xmlns:mc="http://schemas.openxmlformats.org/markup-compatibility/2006">
    <mc:Choice xmlns:p14="http://schemas.microsoft.com/office/powerpoint/2010/main" Requires="p14">
      <p:transition spd="slow" p14:dur="800">
        <p:circle/>
      </p:transition>
    </mc:Choice>
    <mc:Fallback>
      <p:transition spd="slow">
        <p:circl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3" presetClass="entr" presetSubtype="16"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p:cTn id="7" dur="500" fill="hold"/>
                                        <p:tgtEl>
                                          <p:spTgt spid="3">
                                            <p:txEl>
                                              <p:pRg st="1" end="1"/>
                                            </p:txEl>
                                          </p:spTgt>
                                        </p:tgtEl>
                                        <p:attrNameLst>
                                          <p:attrName>ppt_w</p:attrName>
                                        </p:attrNameLst>
                                      </p:cBhvr>
                                      <p:tavLst>
                                        <p:tav tm="0">
                                          <p:val>
                                            <p:fltVal val="0"/>
                                          </p:val>
                                        </p:tav>
                                        <p:tav tm="100000">
                                          <p:val>
                                            <p:strVal val="#ppt_w"/>
                                          </p:val>
                                        </p:tav>
                                      </p:tavLst>
                                    </p:anim>
                                    <p:anim calcmode="lin" valueType="num">
                                      <p:cBhvr>
                                        <p:cTn id="8" dur="500" fill="hold"/>
                                        <p:tgtEl>
                                          <p:spTgt spid="3">
                                            <p:txEl>
                                              <p:pRg st="1" end="1"/>
                                            </p:txEl>
                                          </p:spTgt>
                                        </p:tgtEl>
                                        <p:attrNameLst>
                                          <p:attrName>ppt_h</p:attrName>
                                        </p:attrNameLst>
                                      </p:cBhvr>
                                      <p:tavLst>
                                        <p:tav tm="0">
                                          <p:val>
                                            <p:fltVal val="0"/>
                                          </p:val>
                                        </p:tav>
                                        <p:tav tm="100000">
                                          <p:val>
                                            <p:strVal val="#ppt_h"/>
                                          </p:val>
                                        </p:tav>
                                      </p:tavLst>
                                    </p:anim>
                                    <p:animEffect transition="in" filter="fade">
                                      <p:cBhvr>
                                        <p:cTn id="9" dur="500"/>
                                        <p:tgtEl>
                                          <p:spTgt spid="3">
                                            <p:txEl>
                                              <p:pRg st="1" end="1"/>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3" presetClass="entr" presetSubtype="16" fill="hold"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 calcmode="lin" valueType="num">
                                      <p:cBhvr>
                                        <p:cTn id="14" dur="500" fill="hold"/>
                                        <p:tgtEl>
                                          <p:spTgt spid="3">
                                            <p:txEl>
                                              <p:pRg st="2" end="2"/>
                                            </p:txEl>
                                          </p:spTgt>
                                        </p:tgtEl>
                                        <p:attrNameLst>
                                          <p:attrName>ppt_w</p:attrName>
                                        </p:attrNameLst>
                                      </p:cBhvr>
                                      <p:tavLst>
                                        <p:tav tm="0">
                                          <p:val>
                                            <p:fltVal val="0"/>
                                          </p:val>
                                        </p:tav>
                                        <p:tav tm="100000">
                                          <p:val>
                                            <p:strVal val="#ppt_w"/>
                                          </p:val>
                                        </p:tav>
                                      </p:tavLst>
                                    </p:anim>
                                    <p:anim calcmode="lin" valueType="num">
                                      <p:cBhvr>
                                        <p:cTn id="15" dur="500" fill="hold"/>
                                        <p:tgtEl>
                                          <p:spTgt spid="3">
                                            <p:txEl>
                                              <p:pRg st="2" end="2"/>
                                            </p:txEl>
                                          </p:spTgt>
                                        </p:tgtEl>
                                        <p:attrNameLst>
                                          <p:attrName>ppt_h</p:attrName>
                                        </p:attrNameLst>
                                      </p:cBhvr>
                                      <p:tavLst>
                                        <p:tav tm="0">
                                          <p:val>
                                            <p:fltVal val="0"/>
                                          </p:val>
                                        </p:tav>
                                        <p:tav tm="100000">
                                          <p:val>
                                            <p:strVal val="#ppt_h"/>
                                          </p:val>
                                        </p:tav>
                                      </p:tavLst>
                                    </p:anim>
                                    <p:animEffect transition="in" filter="fade">
                                      <p:cBhvr>
                                        <p:cTn id="16" dur="500"/>
                                        <p:tgtEl>
                                          <p:spTgt spid="3">
                                            <p:txEl>
                                              <p:pRg st="2" end="2"/>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3" presetClass="entr" presetSubtype="16" fill="hold"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 calcmode="lin" valueType="num">
                                      <p:cBhvr>
                                        <p:cTn id="21" dur="500" fill="hold"/>
                                        <p:tgtEl>
                                          <p:spTgt spid="3">
                                            <p:txEl>
                                              <p:pRg st="3" end="3"/>
                                            </p:txEl>
                                          </p:spTgt>
                                        </p:tgtEl>
                                        <p:attrNameLst>
                                          <p:attrName>ppt_w</p:attrName>
                                        </p:attrNameLst>
                                      </p:cBhvr>
                                      <p:tavLst>
                                        <p:tav tm="0">
                                          <p:val>
                                            <p:fltVal val="0"/>
                                          </p:val>
                                        </p:tav>
                                        <p:tav tm="100000">
                                          <p:val>
                                            <p:strVal val="#ppt_w"/>
                                          </p:val>
                                        </p:tav>
                                      </p:tavLst>
                                    </p:anim>
                                    <p:anim calcmode="lin" valueType="num">
                                      <p:cBhvr>
                                        <p:cTn id="22" dur="500" fill="hold"/>
                                        <p:tgtEl>
                                          <p:spTgt spid="3">
                                            <p:txEl>
                                              <p:pRg st="3" end="3"/>
                                            </p:txEl>
                                          </p:spTgt>
                                        </p:tgtEl>
                                        <p:attrNameLst>
                                          <p:attrName>ppt_h</p:attrName>
                                        </p:attrNameLst>
                                      </p:cBhvr>
                                      <p:tavLst>
                                        <p:tav tm="0">
                                          <p:val>
                                            <p:fltVal val="0"/>
                                          </p:val>
                                        </p:tav>
                                        <p:tav tm="100000">
                                          <p:val>
                                            <p:strVal val="#ppt_h"/>
                                          </p:val>
                                        </p:tav>
                                      </p:tavLst>
                                    </p:anim>
                                    <p:animEffect transition="in" filter="fade">
                                      <p:cBhvr>
                                        <p:cTn id="23" dur="500"/>
                                        <p:tgtEl>
                                          <p:spTgt spid="3">
                                            <p:txEl>
                                              <p:pRg st="3" end="3"/>
                                            </p:txEl>
                                          </p:spTgt>
                                        </p:tgtEl>
                                      </p:cBhvr>
                                    </p:animEffect>
                                  </p:childTnLst>
                                </p:cTn>
                              </p:par>
                            </p:childTnLst>
                          </p:cTn>
                        </p:par>
                      </p:childTnLst>
                    </p:cTn>
                  </p:par>
                  <p:par>
                    <p:cTn id="24" fill="hold">
                      <p:stCondLst>
                        <p:cond delay="indefinite"/>
                      </p:stCondLst>
                      <p:childTnLst>
                        <p:par>
                          <p:cTn id="25" fill="hold">
                            <p:stCondLst>
                              <p:cond delay="0"/>
                            </p:stCondLst>
                            <p:childTnLst>
                              <p:par>
                                <p:cTn id="26" presetID="53" presetClass="entr" presetSubtype="16" fill="hold"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 calcmode="lin" valueType="num">
                                      <p:cBhvr>
                                        <p:cTn id="28" dur="500" fill="hold"/>
                                        <p:tgtEl>
                                          <p:spTgt spid="3">
                                            <p:txEl>
                                              <p:pRg st="4" end="4"/>
                                            </p:txEl>
                                          </p:spTgt>
                                        </p:tgtEl>
                                        <p:attrNameLst>
                                          <p:attrName>ppt_w</p:attrName>
                                        </p:attrNameLst>
                                      </p:cBhvr>
                                      <p:tavLst>
                                        <p:tav tm="0">
                                          <p:val>
                                            <p:fltVal val="0"/>
                                          </p:val>
                                        </p:tav>
                                        <p:tav tm="100000">
                                          <p:val>
                                            <p:strVal val="#ppt_w"/>
                                          </p:val>
                                        </p:tav>
                                      </p:tavLst>
                                    </p:anim>
                                    <p:anim calcmode="lin" valueType="num">
                                      <p:cBhvr>
                                        <p:cTn id="29" dur="500" fill="hold"/>
                                        <p:tgtEl>
                                          <p:spTgt spid="3">
                                            <p:txEl>
                                              <p:pRg st="4" end="4"/>
                                            </p:txEl>
                                          </p:spTgt>
                                        </p:tgtEl>
                                        <p:attrNameLst>
                                          <p:attrName>ppt_h</p:attrName>
                                        </p:attrNameLst>
                                      </p:cBhvr>
                                      <p:tavLst>
                                        <p:tav tm="0">
                                          <p:val>
                                            <p:fltVal val="0"/>
                                          </p:val>
                                        </p:tav>
                                        <p:tav tm="100000">
                                          <p:val>
                                            <p:strVal val="#ppt_h"/>
                                          </p:val>
                                        </p:tav>
                                      </p:tavLst>
                                    </p:anim>
                                    <p:animEffect transition="in" filter="fade">
                                      <p:cBhvr>
                                        <p:cTn id="30" dur="500"/>
                                        <p:tgtEl>
                                          <p:spTgt spid="3">
                                            <p:txEl>
                                              <p:pRg st="4" end="4"/>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4.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2.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ppt/theme/themeOverride3.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234086</TotalTime>
  <Words>3602</Words>
  <Application>Microsoft Office PowerPoint</Application>
  <PresentationFormat>On-screen Show (4:3)</PresentationFormat>
  <Paragraphs>159</Paragraphs>
  <Slides>26</Slides>
  <Notes>17</Notes>
  <HiddenSlides>0</HiddenSlides>
  <MMClips>0</MMClips>
  <ScaleCrop>false</ScaleCrop>
  <HeadingPairs>
    <vt:vector size="6" baseType="variant">
      <vt:variant>
        <vt:lpstr>Fonts Used</vt:lpstr>
      </vt:variant>
      <vt:variant>
        <vt:i4>5</vt:i4>
      </vt:variant>
      <vt:variant>
        <vt:lpstr>Theme</vt:lpstr>
      </vt:variant>
      <vt:variant>
        <vt:i4>2</vt:i4>
      </vt:variant>
      <vt:variant>
        <vt:lpstr>Slide Titles</vt:lpstr>
      </vt:variant>
      <vt:variant>
        <vt:i4>26</vt:i4>
      </vt:variant>
    </vt:vector>
  </HeadingPairs>
  <TitlesOfParts>
    <vt:vector size="33" baseType="lpstr">
      <vt:lpstr>Arial</vt:lpstr>
      <vt:lpstr>Calibri</vt:lpstr>
      <vt:lpstr>Calibri Light</vt:lpstr>
      <vt:lpstr>Cambria</vt:lpstr>
      <vt:lpstr>Century Gothic</vt:lpstr>
      <vt:lpstr>Office Theme</vt:lpstr>
      <vt:lpstr>2_Office Theme</vt:lpstr>
      <vt:lpstr>Highlights     From the  Book of  Isaiah</vt:lpstr>
      <vt:lpstr> New Testament Citations of  Isaiah 52:1-12 </vt:lpstr>
      <vt:lpstr>God is blasphemed among the Gentiles because of you</vt:lpstr>
      <vt:lpstr>God is blasphemed among the Gentiles because of you</vt:lpstr>
      <vt:lpstr>God is blasphemed among the Gentiles because of you</vt:lpstr>
      <vt:lpstr>God is blasphemed among the Gentiles because of you</vt:lpstr>
      <vt:lpstr>God is blasphemed among the Gentiles because of you</vt:lpstr>
      <vt:lpstr>God is blasphemed among the Gentiles because of you</vt:lpstr>
      <vt:lpstr>God is blasphemed among the Gentiles because of you</vt:lpstr>
      <vt:lpstr>God is blasphemed among the Gentiles because of you</vt:lpstr>
      <vt:lpstr>How beautiful are the feet of those who preach the good news</vt:lpstr>
      <vt:lpstr>How beautiful are the feet of those who preach the good news</vt:lpstr>
      <vt:lpstr>How beautiful are the feet of those who preach the good news</vt:lpstr>
      <vt:lpstr>How beautiful are the feet of those who preach the good news</vt:lpstr>
      <vt:lpstr>How beautiful are the feet of those who preach the good news</vt:lpstr>
      <vt:lpstr>How beautiful are the feet of those who preach the good news</vt:lpstr>
      <vt:lpstr>How beautiful are the feet of those who preach the good news</vt:lpstr>
      <vt:lpstr>How beautiful are the feet of those who preach the good news</vt:lpstr>
      <vt:lpstr>Go out from their midst… Touch no unclean thing</vt:lpstr>
      <vt:lpstr>Go out from their midst… Touch no unclean thing</vt:lpstr>
      <vt:lpstr>Go out from their midst… Touch no unclean thing</vt:lpstr>
      <vt:lpstr>Go out from their midst… Touch no unclean thing</vt:lpstr>
      <vt:lpstr>Next Time</vt:lpstr>
      <vt:lpstr>Class Discussion Time</vt:lpstr>
      <vt:lpstr>Class Discussion Time</vt:lpstr>
      <vt:lpstr>Class Discussion Time</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Highlights  from the  Book of  Isaiah</dc:title>
  <dc:creator>Robert Connolly</dc:creator>
  <cp:lastModifiedBy>Robert Connolly</cp:lastModifiedBy>
  <cp:revision>2940</cp:revision>
  <cp:lastPrinted>2024-03-03T15:12:22Z</cp:lastPrinted>
  <dcterms:created xsi:type="dcterms:W3CDTF">2022-12-04T03:23:23Z</dcterms:created>
  <dcterms:modified xsi:type="dcterms:W3CDTF">2024-03-03T15:14:04Z</dcterms:modified>
</cp:coreProperties>
</file>