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 id="2147483816" r:id="rId2"/>
  </p:sldMasterIdLst>
  <p:notesMasterIdLst>
    <p:notesMasterId r:id="rId34"/>
  </p:notesMasterIdLst>
  <p:handoutMasterIdLst>
    <p:handoutMasterId r:id="rId35"/>
  </p:handoutMasterIdLst>
  <p:sldIdLst>
    <p:sldId id="5002" r:id="rId3"/>
    <p:sldId id="5004" r:id="rId4"/>
    <p:sldId id="5033" r:id="rId5"/>
    <p:sldId id="5011" r:id="rId6"/>
    <p:sldId id="5012" r:id="rId7"/>
    <p:sldId id="5014" r:id="rId8"/>
    <p:sldId id="5015" r:id="rId9"/>
    <p:sldId id="5005" r:id="rId10"/>
    <p:sldId id="5006" r:id="rId11"/>
    <p:sldId id="5016" r:id="rId12"/>
    <p:sldId id="5017" r:id="rId13"/>
    <p:sldId id="5007" r:id="rId14"/>
    <p:sldId id="5019" r:id="rId15"/>
    <p:sldId id="5020" r:id="rId16"/>
    <p:sldId id="5010" r:id="rId17"/>
    <p:sldId id="5021" r:id="rId18"/>
    <p:sldId id="5022" r:id="rId19"/>
    <p:sldId id="5009" r:id="rId20"/>
    <p:sldId id="5023" r:id="rId21"/>
    <p:sldId id="5024" r:id="rId22"/>
    <p:sldId id="5025" r:id="rId23"/>
    <p:sldId id="5008" r:id="rId24"/>
    <p:sldId id="5026" r:id="rId25"/>
    <p:sldId id="5035" r:id="rId26"/>
    <p:sldId id="5027" r:id="rId27"/>
    <p:sldId id="5028" r:id="rId28"/>
    <p:sldId id="5029" r:id="rId29"/>
    <p:sldId id="5030" r:id="rId30"/>
    <p:sldId id="5031" r:id="rId31"/>
    <p:sldId id="5032" r:id="rId32"/>
    <p:sldId id="5034" r:id="rId33"/>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4B183"/>
    <a:srgbClr val="FFFF99"/>
    <a:srgbClr val="0000FF"/>
    <a:srgbClr val="9999FF"/>
    <a:srgbClr val="000066"/>
    <a:srgbClr val="333399"/>
    <a:srgbClr val="6600FF"/>
    <a:srgbClr val="6600CC"/>
    <a:srgbClr val="FFF4E7"/>
    <a:srgbClr val="FFF2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267" autoAdjust="0"/>
    <p:restoredTop sz="94636" autoAdjust="0"/>
  </p:normalViewPr>
  <p:slideViewPr>
    <p:cSldViewPr snapToGrid="0">
      <p:cViewPr varScale="1">
        <p:scale>
          <a:sx n="153" d="100"/>
          <a:sy n="153" d="100"/>
        </p:scale>
        <p:origin x="1276" y="104"/>
      </p:cViewPr>
      <p:guideLst/>
    </p:cSldViewPr>
  </p:slideViewPr>
  <p:notesTextViewPr>
    <p:cViewPr>
      <p:scale>
        <a:sx n="1" d="1"/>
        <a:sy n="1" d="1"/>
      </p:scale>
      <p:origin x="0" y="0"/>
    </p:cViewPr>
  </p:notesTextViewPr>
  <p:sorterViewPr>
    <p:cViewPr>
      <p:scale>
        <a:sx n="100" d="100"/>
        <a:sy n="100" d="100"/>
      </p:scale>
      <p:origin x="0" y="-47284"/>
    </p:cViewPr>
  </p:sorterViewPr>
  <p:notesViewPr>
    <p:cSldViewPr snapToGrid="0">
      <p:cViewPr varScale="1">
        <p:scale>
          <a:sx n="122" d="100"/>
          <a:sy n="122" d="100"/>
        </p:scale>
        <p:origin x="4932"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handoutMaster" Target="handoutMasters/handoutMaster1.xml"/><Relationship Id="rId8" Type="http://schemas.openxmlformats.org/officeDocument/2006/relationships/slide" Target="slides/slide6.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6D050F2-B705-22B0-17E5-C826B5D73077}"/>
              </a:ext>
            </a:extLst>
          </p:cNvPr>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a:extLst>
              <a:ext uri="{FF2B5EF4-FFF2-40B4-BE49-F238E27FC236}">
                <a16:creationId xmlns:a16="http://schemas.microsoft.com/office/drawing/2014/main" id="{9A68D3AA-DD06-9A33-8DC5-B8D77E9ECFF7}"/>
              </a:ext>
            </a:extLst>
          </p:cNvPr>
          <p:cNvSpPr>
            <a:spLocks noGrp="1"/>
          </p:cNvSpPr>
          <p:nvPr>
            <p:ph type="dt" sz="quarter" idx="1"/>
          </p:nvPr>
        </p:nvSpPr>
        <p:spPr>
          <a:xfrm>
            <a:off x="4023092" y="0"/>
            <a:ext cx="3077739" cy="471054"/>
          </a:xfrm>
          <a:prstGeom prst="rect">
            <a:avLst/>
          </a:prstGeom>
        </p:spPr>
        <p:txBody>
          <a:bodyPr vert="horz" lIns="94229" tIns="47114" rIns="94229" bIns="47114" rtlCol="0"/>
          <a:lstStyle>
            <a:lvl1pPr algn="r">
              <a:defRPr sz="1200"/>
            </a:lvl1pPr>
          </a:lstStyle>
          <a:p>
            <a:fld id="{9C46CDA2-243C-4BE4-BB8A-CCE78D818377}" type="datetimeFigureOut">
              <a:rPr lang="en-US" smtClean="0"/>
              <a:t>3/5/2024</a:t>
            </a:fld>
            <a:endParaRPr lang="en-US"/>
          </a:p>
        </p:txBody>
      </p:sp>
      <p:sp>
        <p:nvSpPr>
          <p:cNvPr id="4" name="Footer Placeholder 3">
            <a:extLst>
              <a:ext uri="{FF2B5EF4-FFF2-40B4-BE49-F238E27FC236}">
                <a16:creationId xmlns:a16="http://schemas.microsoft.com/office/drawing/2014/main" id="{C3D82612-C319-9F33-BE08-ACC0E330D2D7}"/>
              </a:ext>
            </a:extLst>
          </p:cNvPr>
          <p:cNvSpPr>
            <a:spLocks noGrp="1"/>
          </p:cNvSpPr>
          <p:nvPr>
            <p:ph type="ftr" sz="quarter" idx="2"/>
          </p:nvPr>
        </p:nvSpPr>
        <p:spPr>
          <a:xfrm>
            <a:off x="0" y="8917422"/>
            <a:ext cx="3077739" cy="471053"/>
          </a:xfrm>
          <a:prstGeom prst="rect">
            <a:avLst/>
          </a:prstGeom>
        </p:spPr>
        <p:txBody>
          <a:bodyPr vert="horz" lIns="94229" tIns="47114" rIns="94229" bIns="47114" rtlCol="0" anchor="b"/>
          <a:lstStyle>
            <a:lvl1pPr algn="l">
              <a:defRPr sz="1200"/>
            </a:lvl1pPr>
          </a:lstStyle>
          <a:p>
            <a:r>
              <a:rPr lang="en-US"/>
              <a:t>http://purifiedbyfaith.com/Isaiah/Isaiah.htm</a:t>
            </a:r>
          </a:p>
        </p:txBody>
      </p:sp>
      <p:sp>
        <p:nvSpPr>
          <p:cNvPr id="5" name="Slide Number Placeholder 4">
            <a:extLst>
              <a:ext uri="{FF2B5EF4-FFF2-40B4-BE49-F238E27FC236}">
                <a16:creationId xmlns:a16="http://schemas.microsoft.com/office/drawing/2014/main" id="{6D2CB308-4E45-9087-D1EF-880A281B03A3}"/>
              </a:ext>
            </a:extLst>
          </p:cNvPr>
          <p:cNvSpPr>
            <a:spLocks noGrp="1"/>
          </p:cNvSpPr>
          <p:nvPr>
            <p:ph type="sldNum" sz="quarter" idx="3"/>
          </p:nvPr>
        </p:nvSpPr>
        <p:spPr>
          <a:xfrm>
            <a:off x="4023092" y="8917422"/>
            <a:ext cx="3077739" cy="471053"/>
          </a:xfrm>
          <a:prstGeom prst="rect">
            <a:avLst/>
          </a:prstGeom>
        </p:spPr>
        <p:txBody>
          <a:bodyPr vert="horz" lIns="94229" tIns="47114" rIns="94229" bIns="47114" rtlCol="0" anchor="b"/>
          <a:lstStyle>
            <a:lvl1pPr algn="r">
              <a:defRPr sz="1200"/>
            </a:lvl1pPr>
          </a:lstStyle>
          <a:p>
            <a:fld id="{D3B2534E-7144-40B4-918B-7E2BA6B00A45}" type="slidenum">
              <a:rPr lang="en-US" smtClean="0"/>
              <a:t>‹#›</a:t>
            </a:fld>
            <a:endParaRPr lang="en-US"/>
          </a:p>
        </p:txBody>
      </p:sp>
    </p:spTree>
    <p:extLst>
      <p:ext uri="{BB962C8B-B14F-4D97-AF65-F5344CB8AC3E}">
        <p14:creationId xmlns:p14="http://schemas.microsoft.com/office/powerpoint/2010/main" val="204290966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495968A8-64DE-47C8-ACE8-5907827ACF34}" type="datetimeFigureOut">
              <a:rPr lang="en-US" smtClean="0"/>
              <a:t>3/5/2024</a:t>
            </a:fld>
            <a:endParaRPr lang="en-US"/>
          </a:p>
        </p:txBody>
      </p:sp>
      <p:sp>
        <p:nvSpPr>
          <p:cNvPr id="4" name="Slide Image Placeholder 3"/>
          <p:cNvSpPr>
            <a:spLocks noGrp="1" noRot="1" noChangeAspect="1"/>
          </p:cNvSpPr>
          <p:nvPr>
            <p:ph type="sldImg" idx="2"/>
          </p:nvPr>
        </p:nvSpPr>
        <p:spPr>
          <a:xfrm>
            <a:off x="1438275" y="1173163"/>
            <a:ext cx="4225925"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r>
              <a:rPr lang="en-US"/>
              <a:t>http://purifiedbyfaith.com/Isaiah/Isaiah.htm</a:t>
            </a:r>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B78FD6F2-DA5A-4383-88C2-0A1D32D7323F}" type="slidenum">
              <a:rPr lang="en-US" smtClean="0"/>
              <a:t>‹#›</a:t>
            </a:fld>
            <a:endParaRPr lang="en-US"/>
          </a:p>
        </p:txBody>
      </p:sp>
    </p:spTree>
    <p:extLst>
      <p:ext uri="{BB962C8B-B14F-4D97-AF65-F5344CB8AC3E}">
        <p14:creationId xmlns:p14="http://schemas.microsoft.com/office/powerpoint/2010/main" val="253615278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0149B-B301-B670-4B75-4E7FB1228A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C425CA-BC0D-ECD0-23B6-28866BB647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3C18FF-1AFD-1F84-D0A7-E9B5DE5E6A4F}"/>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1B4DEB38-FE6E-6702-7EBA-E0546E99C30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AEC14616-2247-C330-7D5A-4C604846126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644158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4D0232-9A4D-BE22-1875-64177BA72F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B781DF-A111-BA61-A999-4950C294D7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ACCAEE-F91B-CC60-7A45-F4DE285CC134}"/>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28DF81D3-784D-96EE-3D99-05D0AEC624A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39401DC4-6E86-B1F3-44CF-1CEF05E498E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874596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4D0232-9A4D-BE22-1875-64177BA72F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B781DF-A111-BA61-A999-4950C294D7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ACCAEE-F91B-CC60-7A45-F4DE285CC134}"/>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28DF81D3-784D-96EE-3D99-05D0AEC624A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39401DC4-6E86-B1F3-44CF-1CEF05E498E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451453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4D0232-9A4D-BE22-1875-64177BA72F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B781DF-A111-BA61-A999-4950C294D7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ACCAEE-F91B-CC60-7A45-F4DE285CC134}"/>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28DF81D3-784D-96EE-3D99-05D0AEC624A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39401DC4-6E86-B1F3-44CF-1CEF05E498E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450639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4D0232-9A4D-BE22-1875-64177BA72F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B781DF-A111-BA61-A999-4950C294D7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ACCAEE-F91B-CC60-7A45-F4DE285CC134}"/>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28DF81D3-784D-96EE-3D99-05D0AEC624A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39401DC4-6E86-B1F3-44CF-1CEF05E498E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068347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4D0232-9A4D-BE22-1875-64177BA72F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B781DF-A111-BA61-A999-4950C294D7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ACCAEE-F91B-CC60-7A45-F4DE285CC134}"/>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28DF81D3-784D-96EE-3D99-05D0AEC624A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39401DC4-6E86-B1F3-44CF-1CEF05E498E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095894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4D0232-9A4D-BE22-1875-64177BA72F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B781DF-A111-BA61-A999-4950C294D7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ACCAEE-F91B-CC60-7A45-F4DE285CC134}"/>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28DF81D3-784D-96EE-3D99-05D0AEC624A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39401DC4-6E86-B1F3-44CF-1CEF05E498E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279727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4D0232-9A4D-BE22-1875-64177BA72F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B781DF-A111-BA61-A999-4950C294D7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ACCAEE-F91B-CC60-7A45-F4DE285CC134}"/>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28DF81D3-784D-96EE-3D99-05D0AEC624A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39401DC4-6E86-B1F3-44CF-1CEF05E498E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587711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4D0232-9A4D-BE22-1875-64177BA72F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B781DF-A111-BA61-A999-4950C294D7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ACCAEE-F91B-CC60-7A45-F4DE285CC134}"/>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28DF81D3-784D-96EE-3D99-05D0AEC624A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39401DC4-6E86-B1F3-44CF-1CEF05E498E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471609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4D0232-9A4D-BE22-1875-64177BA72F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B781DF-A111-BA61-A999-4950C294D7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ACCAEE-F91B-CC60-7A45-F4DE285CC134}"/>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28DF81D3-784D-96EE-3D99-05D0AEC624A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39401DC4-6E86-B1F3-44CF-1CEF05E498E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6695992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4D0232-9A4D-BE22-1875-64177BA72F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B781DF-A111-BA61-A999-4950C294D7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ACCAEE-F91B-CC60-7A45-F4DE285CC134}"/>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28DF81D3-784D-96EE-3D99-05D0AEC624A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39401DC4-6E86-B1F3-44CF-1CEF05E498E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236012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0149B-B301-B670-4B75-4E7FB1228A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C425CA-BC0D-ECD0-23B6-28866BB647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3C18FF-1AFD-1F84-D0A7-E9B5DE5E6A4F}"/>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1B4DEB38-FE6E-6702-7EBA-E0546E99C30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AEC14616-2247-C330-7D5A-4C604846126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6336574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4D0232-9A4D-BE22-1875-64177BA72F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B781DF-A111-BA61-A999-4950C294D7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ACCAEE-F91B-CC60-7A45-F4DE285CC134}"/>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28DF81D3-784D-96EE-3D99-05D0AEC624A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39401DC4-6E86-B1F3-44CF-1CEF05E498E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571000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4D0232-9A4D-BE22-1875-64177BA72F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B781DF-A111-BA61-A999-4950C294D7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ACCAEE-F91B-CC60-7A45-F4DE285CC134}"/>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28DF81D3-784D-96EE-3D99-05D0AEC624A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39401DC4-6E86-B1F3-44CF-1CEF05E498E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932040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0149B-B301-B670-4B75-4E7FB1228A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C425CA-BC0D-ECD0-23B6-28866BB647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3C18FF-1AFD-1F84-D0A7-E9B5DE5E6A4F}"/>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1B4DEB38-FE6E-6702-7EBA-E0546E99C30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AEC14616-2247-C330-7D5A-4C604846126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945927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0149B-B301-B670-4B75-4E7FB1228A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C425CA-BC0D-ECD0-23B6-28866BB647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3C18FF-1AFD-1F84-D0A7-E9B5DE5E6A4F}"/>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1B4DEB38-FE6E-6702-7EBA-E0546E99C30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AEC14616-2247-C330-7D5A-4C604846126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465795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0149B-B301-B670-4B75-4E7FB1228A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C425CA-BC0D-ECD0-23B6-28866BB647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3C18FF-1AFD-1F84-D0A7-E9B5DE5E6A4F}"/>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1B4DEB38-FE6E-6702-7EBA-E0546E99C30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AEC14616-2247-C330-7D5A-4C604846126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113140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0149B-B301-B670-4B75-4E7FB1228A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C425CA-BC0D-ECD0-23B6-28866BB647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3C18FF-1AFD-1F84-D0A7-E9B5DE5E6A4F}"/>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1B4DEB38-FE6E-6702-7EBA-E0546E99C30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AEC14616-2247-C330-7D5A-4C604846126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853987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BAFC19-126A-AA9C-1EC4-BE892F8C93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6D67E0-350E-8711-44F8-AA3F7D61DAB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74FEBF7-EDB7-D217-BD26-555CD618AD37}"/>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0B096C13-3BFE-51C2-999B-F5EEA0340752}"/>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4FA2811A-7F5D-7E9F-19EA-C542EBDB064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134682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4D0232-9A4D-BE22-1875-64177BA72F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B781DF-A111-BA61-A999-4950C294D7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ACCAEE-F91B-CC60-7A45-F4DE285CC134}"/>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28DF81D3-784D-96EE-3D99-05D0AEC624A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39401DC4-6E86-B1F3-44CF-1CEF05E498E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230508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4D0232-9A4D-BE22-1875-64177BA72F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B781DF-A111-BA61-A999-4950C294D7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ACCAEE-F91B-CC60-7A45-F4DE285CC134}"/>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28DF81D3-784D-96EE-3D99-05D0AEC624A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39401DC4-6E86-B1F3-44CF-1CEF05E498E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038345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2AB77-487A-CC2B-ACF6-94DC113A73E9}"/>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5E1D5E2C-365B-D2DD-CFBE-34511E03293B}"/>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4D250012-B16C-E6B3-1135-9DDED2153C1C}"/>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3/5/2024</a:t>
            </a:fld>
            <a:endParaRPr lang="en-US"/>
          </a:p>
        </p:txBody>
      </p:sp>
      <p:sp>
        <p:nvSpPr>
          <p:cNvPr id="5" name="Footer Placeholder 4">
            <a:extLst>
              <a:ext uri="{FF2B5EF4-FFF2-40B4-BE49-F238E27FC236}">
                <a16:creationId xmlns:a16="http://schemas.microsoft.com/office/drawing/2014/main" id="{F22E8138-1B51-C3C1-A56D-E7378E02A4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C5A051-833C-F097-0163-0DE7828FD56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644996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B7CDE-6A48-EDB8-49BF-EED5573444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186AB15-130B-B498-CBA2-F02B539D3AD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785008-485D-300B-FE28-FD64D465CD03}"/>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3/5/2024</a:t>
            </a:fld>
            <a:endParaRPr lang="en-US"/>
          </a:p>
        </p:txBody>
      </p:sp>
      <p:sp>
        <p:nvSpPr>
          <p:cNvPr id="5" name="Footer Placeholder 4">
            <a:extLst>
              <a:ext uri="{FF2B5EF4-FFF2-40B4-BE49-F238E27FC236}">
                <a16:creationId xmlns:a16="http://schemas.microsoft.com/office/drawing/2014/main" id="{A104E38C-BF2D-EFB0-F248-4EB5C202B5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ACD659-9E26-5BF8-A5F8-DE8143D9046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4215733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CB24557-7F9A-2497-5FE6-AE81CDD1B28C}"/>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3107AF-F674-233C-8BE3-B93A8819C780}"/>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FF0A74-074B-045E-87F8-F14CA0F5573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3/5/2024</a:t>
            </a:fld>
            <a:endParaRPr lang="en-US"/>
          </a:p>
        </p:txBody>
      </p:sp>
      <p:sp>
        <p:nvSpPr>
          <p:cNvPr id="5" name="Footer Placeholder 4">
            <a:extLst>
              <a:ext uri="{FF2B5EF4-FFF2-40B4-BE49-F238E27FC236}">
                <a16:creationId xmlns:a16="http://schemas.microsoft.com/office/drawing/2014/main" id="{C002A128-B25E-4D40-250D-26BFFE7C36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36E019-3400-0882-28F5-938FC3C5C58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010320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3/5/2024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719930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3/5/2024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5200357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3/5/2024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7496699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3/5/2024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4121489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3/5/2024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1526638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3/5/2024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9901274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3/5/2024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2622759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3/5/2024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953882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40CA6-7632-25D4-B48A-BFA8A91319E9}"/>
              </a:ext>
            </a:extLst>
          </p:cNvPr>
          <p:cNvSpPr>
            <a:spLocks noGrp="1"/>
          </p:cNvSpPr>
          <p:nvPr>
            <p:ph type="title"/>
          </p:nvPr>
        </p:nvSpPr>
        <p:spPr>
          <a:xfrm>
            <a:off x="0" y="0"/>
            <a:ext cx="9144000" cy="896145"/>
          </a:xfrm>
        </p:spPr>
        <p:txBody>
          <a:bodyPr>
            <a:normAutofit/>
          </a:bodyPr>
          <a:lstStyle>
            <a:lvl1pPr algn="ctr">
              <a:defRPr sz="4800" b="1">
                <a:solidFill>
                  <a:srgbClr val="FFFF99"/>
                </a:solidFill>
                <a:latin typeface="Century Gothic" panose="020B0502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5435CAD6-6C27-7A82-467E-BD3D43667402}"/>
              </a:ext>
            </a:extLst>
          </p:cNvPr>
          <p:cNvSpPr>
            <a:spLocks noGrp="1"/>
          </p:cNvSpPr>
          <p:nvPr>
            <p:ph idx="1"/>
          </p:nvPr>
        </p:nvSpPr>
        <p:spPr>
          <a:xfrm>
            <a:off x="364975" y="1047832"/>
            <a:ext cx="8449370" cy="5278403"/>
          </a:xfrm>
        </p:spPr>
        <p:txBody>
          <a:bodyPr>
            <a:normAutofit/>
          </a:bodyPr>
          <a:lstStyle>
            <a:lvl1pPr>
              <a:defRPr sz="3200">
                <a:solidFill>
                  <a:schemeClr val="bg1"/>
                </a:solidFill>
              </a:defRPr>
            </a:lvl1pPr>
            <a:lvl2pPr>
              <a:defRPr sz="28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E638947B-5521-3397-C94B-6EDAF3D7E541}"/>
              </a:ext>
            </a:extLst>
          </p:cNvPr>
          <p:cNvSpPr>
            <a:spLocks noGrp="1"/>
          </p:cNvSpPr>
          <p:nvPr>
            <p:ph type="ftr" sz="quarter" idx="11"/>
          </p:nvPr>
        </p:nvSpPr>
        <p:spPr>
          <a:xfrm>
            <a:off x="0" y="6492875"/>
            <a:ext cx="9144000" cy="365125"/>
          </a:xfrm>
        </p:spPr>
        <p:txBody>
          <a:bodyPr/>
          <a:lstStyle>
            <a:lvl1pPr algn="l">
              <a:defRPr sz="1800">
                <a:solidFill>
                  <a:schemeClr val="bg1"/>
                </a:solidFill>
              </a:defRPr>
            </a:lvl1pPr>
          </a:lstStyle>
          <a:p>
            <a:r>
              <a:rPr lang="en-US"/>
              <a:t>Footer</a:t>
            </a:r>
            <a:endParaRPr lang="en-US" dirty="0"/>
          </a:p>
        </p:txBody>
      </p:sp>
    </p:spTree>
    <p:extLst>
      <p:ext uri="{BB962C8B-B14F-4D97-AF65-F5344CB8AC3E}">
        <p14:creationId xmlns:p14="http://schemas.microsoft.com/office/powerpoint/2010/main" val="12133011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3/5/2024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9538379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3/5/2024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009123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3/5/2024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791491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EFDE3-4C31-932F-C15E-1ACF814F1020}"/>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97C8FBD2-43D8-4C19-977D-583994355495}"/>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4AD6EDB-B552-2B48-2A4B-ACF1F1B6E50B}"/>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3/5/2024</a:t>
            </a:fld>
            <a:endParaRPr lang="en-US"/>
          </a:p>
        </p:txBody>
      </p:sp>
      <p:sp>
        <p:nvSpPr>
          <p:cNvPr id="5" name="Footer Placeholder 4">
            <a:extLst>
              <a:ext uri="{FF2B5EF4-FFF2-40B4-BE49-F238E27FC236}">
                <a16:creationId xmlns:a16="http://schemas.microsoft.com/office/drawing/2014/main" id="{AEE4F342-91BE-6EEE-8ADC-741967A156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F84FE7-5F44-3368-149B-B9651396EE0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592309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D7404-C9B0-1AE3-C397-FAAA137F7F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E94BD34-B193-A1C3-51DA-AF91DC2CCBDC}"/>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AB51081-C60F-DED8-2436-24B862136439}"/>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CBFBB94-90A8-F8FC-967B-84DB0A7B429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3/5/2024</a:t>
            </a:fld>
            <a:endParaRPr lang="en-US"/>
          </a:p>
        </p:txBody>
      </p:sp>
      <p:sp>
        <p:nvSpPr>
          <p:cNvPr id="6" name="Footer Placeholder 5">
            <a:extLst>
              <a:ext uri="{FF2B5EF4-FFF2-40B4-BE49-F238E27FC236}">
                <a16:creationId xmlns:a16="http://schemas.microsoft.com/office/drawing/2014/main" id="{700EE73D-3696-BECE-C8B3-4D5DE43FAA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0BE6DE2-C09A-F5BD-2960-7EB53FAD066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26205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74CCA-7B59-179B-85D3-4D30970FE9B1}"/>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7CAA025-89AA-816C-2BCF-30160B3E999D}"/>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0655EB38-B8D4-6F57-912F-254232804469}"/>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6909745-13BC-AD72-660A-7C76352CE4C8}"/>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7DCE41B4-D4B3-68FD-B42C-5F8701719B9C}"/>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E6C55AD-B154-C65C-B81E-B7A9F198C46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3/5/2024</a:t>
            </a:fld>
            <a:endParaRPr lang="en-US"/>
          </a:p>
        </p:txBody>
      </p:sp>
      <p:sp>
        <p:nvSpPr>
          <p:cNvPr id="8" name="Footer Placeholder 7">
            <a:extLst>
              <a:ext uri="{FF2B5EF4-FFF2-40B4-BE49-F238E27FC236}">
                <a16:creationId xmlns:a16="http://schemas.microsoft.com/office/drawing/2014/main" id="{A8AAD716-F2EA-9743-B03F-56A781D6B2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1959F30-DB59-6E43-0343-E63D131464A5}"/>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549639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51379-91C6-EADA-843E-AAF82B2EF0D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35EB847-734C-2F82-8FFB-9757D1FC7EA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3/5/2024</a:t>
            </a:fld>
            <a:endParaRPr lang="en-US"/>
          </a:p>
        </p:txBody>
      </p:sp>
      <p:sp>
        <p:nvSpPr>
          <p:cNvPr id="4" name="Footer Placeholder 3">
            <a:extLst>
              <a:ext uri="{FF2B5EF4-FFF2-40B4-BE49-F238E27FC236}">
                <a16:creationId xmlns:a16="http://schemas.microsoft.com/office/drawing/2014/main" id="{A8D90EAD-B22D-0ADA-9985-3A4081C24B7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0E7D041-5C2D-6229-D4E9-5EF75A18AB2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964586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D377EE-D810-B322-03EF-4A5E9735506D}"/>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3/5/2024</a:t>
            </a:fld>
            <a:endParaRPr lang="en-US"/>
          </a:p>
        </p:txBody>
      </p:sp>
      <p:sp>
        <p:nvSpPr>
          <p:cNvPr id="3" name="Footer Placeholder 2">
            <a:extLst>
              <a:ext uri="{FF2B5EF4-FFF2-40B4-BE49-F238E27FC236}">
                <a16:creationId xmlns:a16="http://schemas.microsoft.com/office/drawing/2014/main" id="{1C9BDFDF-E4CC-0BE1-9686-85C9A5AEC5E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E373F9B-9295-EFC5-72C6-AEE3AA04C39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41451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BF13F-C5E7-411E-3139-66D2B2F92A2E}"/>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02B1C6DE-6BDC-754B-1030-90000660C0C4}"/>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CCDC634-E992-FFC7-5E95-C09E32FCCC8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1FFF0504-E538-AEA6-DA07-85DE0B2BC16F}"/>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3/5/2024</a:t>
            </a:fld>
            <a:endParaRPr lang="en-US"/>
          </a:p>
        </p:txBody>
      </p:sp>
      <p:sp>
        <p:nvSpPr>
          <p:cNvPr id="6" name="Footer Placeholder 5">
            <a:extLst>
              <a:ext uri="{FF2B5EF4-FFF2-40B4-BE49-F238E27FC236}">
                <a16:creationId xmlns:a16="http://schemas.microsoft.com/office/drawing/2014/main" id="{5C131B50-9F9E-5E07-2B9E-BA8A162E1D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9E9388-3D8D-5C5E-496D-959ECB0F07A6}"/>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885535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8185E-456F-DBF4-01DC-AA58F669C46B}"/>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FABAC5F3-E8E2-1769-A98E-0D722CCD448F}"/>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C2F77438-FF38-4876-7603-E44DC78FF27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3F231DF7-1A17-170B-F324-B4658DEF862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3/5/2024</a:t>
            </a:fld>
            <a:endParaRPr lang="en-US"/>
          </a:p>
        </p:txBody>
      </p:sp>
      <p:sp>
        <p:nvSpPr>
          <p:cNvPr id="6" name="Footer Placeholder 5">
            <a:extLst>
              <a:ext uri="{FF2B5EF4-FFF2-40B4-BE49-F238E27FC236}">
                <a16:creationId xmlns:a16="http://schemas.microsoft.com/office/drawing/2014/main" id="{7C8B79E2-B300-6A1E-9B9B-B3A6249216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01AC83-6463-B1C9-720A-0A8E9D59783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80899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6B16CA-9AA2-7FDF-7B0C-5E3786063340}"/>
              </a:ext>
            </a:extLst>
          </p:cNvPr>
          <p:cNvSpPr>
            <a:spLocks noGrp="1"/>
          </p:cNvSpPr>
          <p:nvPr>
            <p:ph type="title"/>
          </p:nvPr>
        </p:nvSpPr>
        <p:spPr>
          <a:xfrm>
            <a:off x="0" y="0"/>
            <a:ext cx="9144000" cy="820213"/>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a:extLst>
              <a:ext uri="{FF2B5EF4-FFF2-40B4-BE49-F238E27FC236}">
                <a16:creationId xmlns:a16="http://schemas.microsoft.com/office/drawing/2014/main" id="{699A3427-95DE-CABD-A825-2118C7DA8262}"/>
              </a:ext>
            </a:extLst>
          </p:cNvPr>
          <p:cNvSpPr>
            <a:spLocks noGrp="1"/>
          </p:cNvSpPr>
          <p:nvPr>
            <p:ph type="body" idx="1"/>
          </p:nvPr>
        </p:nvSpPr>
        <p:spPr>
          <a:xfrm>
            <a:off x="290410" y="985040"/>
            <a:ext cx="8527860" cy="519192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BD5F239E-E35A-7E8A-F4E8-62FDEE17AACB}"/>
              </a:ext>
            </a:extLst>
          </p:cNvPr>
          <p:cNvSpPr>
            <a:spLocks noGrp="1"/>
          </p:cNvSpPr>
          <p:nvPr>
            <p:ph type="ftr" sz="quarter" idx="3"/>
          </p:nvPr>
        </p:nvSpPr>
        <p:spPr>
          <a:xfrm>
            <a:off x="0" y="6492875"/>
            <a:ext cx="9143999" cy="365125"/>
          </a:xfrm>
          <a:prstGeom prst="rect">
            <a:avLst/>
          </a:prstGeom>
        </p:spPr>
        <p:txBody>
          <a:bodyPr vert="horz" lIns="91440" tIns="45720" rIns="91440" bIns="45720" rtlCol="0" anchor="ctr"/>
          <a:lstStyle>
            <a:lvl1pPr algn="ctr">
              <a:defRPr sz="1800">
                <a:solidFill>
                  <a:schemeClr val="bg1"/>
                </a:solidFill>
              </a:defRPr>
            </a:lvl1pPr>
          </a:lstStyle>
          <a:p>
            <a:endParaRPr lang="en-US" dirty="0"/>
          </a:p>
        </p:txBody>
      </p:sp>
    </p:spTree>
    <p:extLst>
      <p:ext uri="{BB962C8B-B14F-4D97-AF65-F5344CB8AC3E}">
        <p14:creationId xmlns:p14="http://schemas.microsoft.com/office/powerpoint/2010/main" val="341227461"/>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685800" rtl="0" eaLnBrk="1" latinLnBrk="0" hangingPunct="1">
        <a:lnSpc>
          <a:spcPct val="90000"/>
        </a:lnSpc>
        <a:spcBef>
          <a:spcPct val="0"/>
        </a:spcBef>
        <a:buNone/>
        <a:defRPr sz="5400" b="1" kern="1200">
          <a:solidFill>
            <a:srgbClr val="FFFF99"/>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chemeClr val="bg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chemeClr val="bg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000" kern="1200">
          <a:solidFill>
            <a:schemeClr val="bg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3/5/2024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89328123"/>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wikiart.org/en/ernest-meissonier/isaiah" TargetMode="External"/><Relationship Id="rId2" Type="http://schemas.openxmlformats.org/officeDocument/2006/relationships/image" Target="../media/image1.jpg"/><Relationship Id="rId1" Type="http://schemas.openxmlformats.org/officeDocument/2006/relationships/slideLayout" Target="../slideLayouts/slideLayout17.xml"/><Relationship Id="rId4" Type="http://schemas.openxmlformats.org/officeDocument/2006/relationships/hyperlink" Target="http://www.purifiedbyfaith.com/Isaiah/Hebrews.htm"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7.xml"/><Relationship Id="rId1" Type="http://schemas.openxmlformats.org/officeDocument/2006/relationships/themeOverride" Target="../theme/themeOverride1.xml"/><Relationship Id="rId4" Type="http://schemas.openxmlformats.org/officeDocument/2006/relationships/hyperlink" Target="https://www.weareteachers.com/moving-beyond-classroom-discussions/"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3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10868E-501A-B3AC-879B-4BA5E7490913}"/>
            </a:ext>
          </a:extLst>
        </p:cNvPr>
        <p:cNvGrpSpPr/>
        <p:nvPr/>
      </p:nvGrpSpPr>
      <p:grpSpPr>
        <a:xfrm>
          <a:off x="0" y="0"/>
          <a:ext cx="0" cy="0"/>
          <a:chOff x="0" y="0"/>
          <a:chExt cx="0" cy="0"/>
        </a:xfrm>
      </p:grpSpPr>
      <p:pic>
        <p:nvPicPr>
          <p:cNvPr id="9" name="Picture 8">
            <a:extLst>
              <a:ext uri="{FF2B5EF4-FFF2-40B4-BE49-F238E27FC236}">
                <a16:creationId xmlns:a16="http://schemas.microsoft.com/office/drawing/2014/main" id="{C77ADF21-91E4-2BC4-B5F4-46C1B89347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17" y="0"/>
            <a:ext cx="9136766" cy="6858000"/>
          </a:xfrm>
          <a:prstGeom prst="rect">
            <a:avLst/>
          </a:prstGeom>
        </p:spPr>
      </p:pic>
      <p:sp>
        <p:nvSpPr>
          <p:cNvPr id="7" name="Title 6">
            <a:extLst>
              <a:ext uri="{FF2B5EF4-FFF2-40B4-BE49-F238E27FC236}">
                <a16:creationId xmlns:a16="http://schemas.microsoft.com/office/drawing/2014/main" id="{FBF37B7A-9C7E-BE67-E125-9B9C2606E9FD}"/>
              </a:ext>
            </a:extLst>
          </p:cNvPr>
          <p:cNvSpPr>
            <a:spLocks noGrp="1"/>
          </p:cNvSpPr>
          <p:nvPr>
            <p:ph type="title"/>
          </p:nvPr>
        </p:nvSpPr>
        <p:spPr>
          <a:xfrm>
            <a:off x="4816829" y="0"/>
            <a:ext cx="4219106" cy="4733886"/>
          </a:xfrm>
          <a:effectLst/>
        </p:spPr>
        <p:txBody>
          <a:bodyPr>
            <a:noAutofit/>
          </a:bodyPr>
          <a:lstStyle/>
          <a:p>
            <a:pPr algn="ctr">
              <a:spcBef>
                <a:spcPts val="0"/>
              </a:spcBef>
            </a:pP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Highlights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800" b="1" dirty="0">
                <a:solidFill>
                  <a:srgbClr val="CC3300"/>
                </a:solidFill>
                <a:effectLst>
                  <a:outerShdw blurRad="25400" dist="38100" dir="2400000" algn="tl" rotWithShape="0">
                    <a:srgbClr val="FFFF99"/>
                  </a:outerShdw>
                </a:effectLst>
                <a:latin typeface="Century Gothic" panose="020B0502020202020204" pitchFamily="34" charset="0"/>
              </a:rPr>
              <a:t>  </a:t>
            </a:r>
            <a:br>
              <a:rPr lang="en-US" sz="8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From the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Book of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9600" b="1" dirty="0">
                <a:solidFill>
                  <a:srgbClr val="CC3300"/>
                </a:solidFill>
                <a:effectLst>
                  <a:outerShdw blurRad="25400" dist="38100" dir="2400000" algn="tl" rotWithShape="0">
                    <a:srgbClr val="FFFF99"/>
                  </a:outerShdw>
                </a:effectLst>
                <a:latin typeface="Century Gothic" panose="020B0502020202020204" pitchFamily="34" charset="0"/>
              </a:rPr>
              <a:t>Isaiah</a:t>
            </a:r>
          </a:p>
        </p:txBody>
      </p:sp>
      <p:sp>
        <p:nvSpPr>
          <p:cNvPr id="10" name="TextBox 9">
            <a:extLst>
              <a:ext uri="{FF2B5EF4-FFF2-40B4-BE49-F238E27FC236}">
                <a16:creationId xmlns:a16="http://schemas.microsoft.com/office/drawing/2014/main" id="{3AC9EE1D-6164-F8F5-1483-3A0FFBC47427}"/>
              </a:ext>
            </a:extLst>
          </p:cNvPr>
          <p:cNvSpPr txBox="1"/>
          <p:nvPr/>
        </p:nvSpPr>
        <p:spPr>
          <a:xfrm>
            <a:off x="4921277" y="6550223"/>
            <a:ext cx="4219106"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70AD47">
                    <a:lumMod val="60000"/>
                    <a:lumOff val="40000"/>
                  </a:srgbClr>
                </a:solidFill>
                <a:effectLst/>
                <a:uLnTx/>
                <a:uFillTx/>
                <a:latin typeface="Calibri" panose="020F0502020204030204"/>
                <a:ea typeface="+mn-ea"/>
                <a:cs typeface="+mn-cs"/>
                <a:hlinkClick r:id="rId3"/>
              </a:rPr>
              <a:t>https://www.wikiart.org/en/ernest-meissonier/isaiah</a:t>
            </a:r>
            <a:endParaRPr kumimoji="0" lang="en-US" sz="1400" b="0" i="0" u="none" strike="noStrike" kern="1200" cap="none" spc="0" normalizeH="0" baseline="0" noProof="0" dirty="0">
              <a:ln>
                <a:noFill/>
              </a:ln>
              <a:solidFill>
                <a:srgbClr val="70AD47">
                  <a:lumMod val="60000"/>
                  <a:lumOff val="40000"/>
                </a:srgbClr>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F97923F8-27B9-0DA1-B747-A97538E7C50F}"/>
              </a:ext>
            </a:extLst>
          </p:cNvPr>
          <p:cNvSpPr txBox="1"/>
          <p:nvPr/>
        </p:nvSpPr>
        <p:spPr>
          <a:xfrm>
            <a:off x="0"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CC3300"/>
                </a:solidFill>
                <a:effectLst>
                  <a:outerShdw blurRad="50800" dist="38100" dir="2700000" algn="tl" rotWithShape="0">
                    <a:prstClr val="black">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hlinkClick r:id="rId4"/>
              </a:rPr>
              <a:t>http://www.purifiedbyfaith.com/Isaiah/Isaiah.htm</a:t>
            </a: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206575388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7DFABD-C742-F83A-6EB4-022DD46429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84B0E8-CC60-B360-83D9-AB1BFF417AD6}"/>
              </a:ext>
            </a:extLst>
          </p:cNvPr>
          <p:cNvSpPr>
            <a:spLocks noGrp="1"/>
          </p:cNvSpPr>
          <p:nvPr>
            <p:ph type="title"/>
          </p:nvPr>
        </p:nvSpPr>
        <p:spPr>
          <a:xfrm>
            <a:off x="0" y="3"/>
            <a:ext cx="9144000" cy="756456"/>
          </a:xfrm>
        </p:spPr>
        <p:txBody>
          <a:bodyPr>
            <a:noAutofit/>
          </a:bodyPr>
          <a:lstStyle/>
          <a:p>
            <a:r>
              <a:rPr lang="en-US" sz="4000" dirty="0">
                <a:effectLst>
                  <a:outerShdw blurRad="38100" dist="38100" dir="2700000" algn="tl">
                    <a:srgbClr val="000000"/>
                  </a:outerShdw>
                </a:effectLst>
              </a:rPr>
              <a:t>Through Suffering to Glory (52:13-15)</a:t>
            </a:r>
          </a:p>
        </p:txBody>
      </p:sp>
      <p:sp>
        <p:nvSpPr>
          <p:cNvPr id="3" name="Content Placeholder 2">
            <a:extLst>
              <a:ext uri="{FF2B5EF4-FFF2-40B4-BE49-F238E27FC236}">
                <a16:creationId xmlns:a16="http://schemas.microsoft.com/office/drawing/2014/main" id="{A020071C-0590-84DD-1442-E455FB3BDF2C}"/>
              </a:ext>
            </a:extLst>
          </p:cNvPr>
          <p:cNvSpPr>
            <a:spLocks noGrp="1"/>
          </p:cNvSpPr>
          <p:nvPr>
            <p:ph idx="1"/>
          </p:nvPr>
        </p:nvSpPr>
        <p:spPr>
          <a:xfrm>
            <a:off x="137160" y="814647"/>
            <a:ext cx="8965276" cy="5674018"/>
          </a:xfrm>
        </p:spPr>
        <p:txBody>
          <a:bodyPr>
            <a:normAutofit lnSpcReduction="10000"/>
          </a:bodyPr>
          <a:lstStyle/>
          <a:p>
            <a:r>
              <a:rPr lang="en-US" dirty="0">
                <a:effectLst>
                  <a:outerShdw blurRad="38100" dist="38100" dir="2700000" algn="tl">
                    <a:srgbClr val="000000"/>
                  </a:outerShdw>
                </a:effectLst>
              </a:rPr>
              <a:t>The poem </a:t>
            </a:r>
            <a:r>
              <a:rPr lang="en-US" b="1" i="1" dirty="0">
                <a:effectLst>
                  <a:outerShdw blurRad="38100" dist="38100" dir="2700000" algn="tl">
                    <a:srgbClr val="000000"/>
                  </a:outerShdw>
                </a:effectLst>
              </a:rPr>
              <a:t>begins</a:t>
            </a:r>
            <a:r>
              <a:rPr lang="en-US" dirty="0">
                <a:effectLst>
                  <a:outerShdw blurRad="38100" dist="38100" dir="2700000" algn="tl">
                    <a:srgbClr val="000000"/>
                  </a:outerShdw>
                </a:effectLst>
              </a:rPr>
              <a:t> on a note of triumph: The servant “</a:t>
            </a:r>
            <a:r>
              <a:rPr lang="en-US"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will</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succeed</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There is </a:t>
            </a:r>
            <a:r>
              <a:rPr lang="en-US" b="1" i="1" dirty="0">
                <a:effectLst>
                  <a:outerShdw blurRad="38100" dist="38100" dir="2700000" algn="tl">
                    <a:srgbClr val="000000"/>
                  </a:outerShdw>
                </a:effectLst>
              </a:rPr>
              <a:t>no question </a:t>
            </a:r>
            <a:r>
              <a:rPr lang="en-US" dirty="0">
                <a:effectLst>
                  <a:outerShdw blurRad="38100" dist="38100" dir="2700000" algn="tl">
                    <a:srgbClr val="000000"/>
                  </a:outerShdw>
                </a:effectLst>
              </a:rPr>
              <a:t>about the </a:t>
            </a:r>
            <a:r>
              <a:rPr lang="en-US" b="1" i="1" dirty="0">
                <a:effectLst>
                  <a:outerShdw blurRad="38100" dist="38100" dir="2700000" algn="tl">
                    <a:srgbClr val="000000"/>
                  </a:outerShdw>
                </a:effectLst>
              </a:rPr>
              <a:t>outcome</a:t>
            </a:r>
            <a:r>
              <a:rPr lang="en-US" dirty="0">
                <a:effectLst>
                  <a:outerShdw blurRad="38100" dist="38100" dir="2700000" algn="tl">
                    <a:srgbClr val="000000"/>
                  </a:outerShdw>
                </a:effectLst>
              </a:rPr>
              <a:t> of the Servant’s work. </a:t>
            </a:r>
          </a:p>
          <a:p>
            <a:r>
              <a:rPr lang="en-US" dirty="0">
                <a:effectLst>
                  <a:outerShdw blurRad="38100" dist="38100" dir="2700000" algn="tl">
                    <a:srgbClr val="000000"/>
                  </a:outerShdw>
                </a:effectLst>
              </a:rPr>
              <a:t>Some of the terms used here to describe the servant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elevated, lifted high, and greatly exalted</a:t>
            </a:r>
            <a:r>
              <a:rPr lang="en-US" dirty="0">
                <a:effectLst>
                  <a:outerShdw blurRad="38100" dist="38100" dir="2700000" algn="tl">
                    <a:srgbClr val="000000"/>
                  </a:outerShdw>
                </a:effectLst>
              </a:rPr>
              <a:t>”) as are terms used </a:t>
            </a:r>
            <a:r>
              <a:rPr lang="en-US" b="1" i="1" dirty="0">
                <a:effectLst>
                  <a:outerShdw blurRad="38100" dist="38100" dir="2700000" algn="tl">
                    <a:srgbClr val="000000"/>
                  </a:outerShdw>
                </a:effectLst>
              </a:rPr>
              <a:t>only</a:t>
            </a:r>
            <a:r>
              <a:rPr lang="en-US" dirty="0">
                <a:effectLst>
                  <a:outerShdw blurRad="38100" dist="38100" dir="2700000" algn="tl">
                    <a:srgbClr val="000000"/>
                  </a:outerShdw>
                </a:effectLst>
              </a:rPr>
              <a:t> of </a:t>
            </a:r>
            <a:r>
              <a:rPr lang="en-US" b="1" i="1" dirty="0">
                <a:effectLst>
                  <a:outerShdw blurRad="38100" dist="38100" dir="2700000" algn="tl">
                    <a:srgbClr val="000000"/>
                  </a:outerShdw>
                </a:effectLst>
              </a:rPr>
              <a:t>God</a:t>
            </a:r>
            <a:r>
              <a:rPr lang="en-US" dirty="0">
                <a:effectLst>
                  <a:outerShdw blurRad="38100" dist="38100" dir="2700000" algn="tl">
                    <a:srgbClr val="000000"/>
                  </a:outerShdw>
                </a:effectLst>
              </a:rPr>
              <a:t> elsewhere in the book of Isaiah (6:1; 57:15). </a:t>
            </a:r>
          </a:p>
          <a:p>
            <a:r>
              <a:rPr lang="en-US" dirty="0">
                <a:effectLst>
                  <a:outerShdw blurRad="38100" dist="38100" dir="2700000" algn="tl">
                    <a:srgbClr val="000000"/>
                  </a:outerShdw>
                </a:effectLst>
              </a:rPr>
              <a:t>It is important to note that the poem that is today’s text </a:t>
            </a:r>
            <a:r>
              <a:rPr lang="en-US" b="1" i="1" dirty="0">
                <a:effectLst>
                  <a:outerShdw blurRad="38100" dist="38100" dir="2700000" algn="tl">
                    <a:srgbClr val="000000"/>
                  </a:outerShdw>
                </a:effectLst>
              </a:rPr>
              <a:t>closes</a:t>
            </a:r>
            <a:r>
              <a:rPr lang="en-US" dirty="0">
                <a:effectLst>
                  <a:outerShdw blurRad="38100" dist="38100" dir="2700000" algn="tl">
                    <a:srgbClr val="000000"/>
                  </a:outerShdw>
                </a:effectLst>
              </a:rPr>
              <a:t> on the same note of </a:t>
            </a:r>
            <a:r>
              <a:rPr lang="en-US" b="1" i="1" dirty="0">
                <a:effectLst>
                  <a:outerShdw blurRad="38100" dist="38100" dir="2700000" algn="tl">
                    <a:srgbClr val="000000"/>
                  </a:outerShdw>
                </a:effectLst>
              </a:rPr>
              <a:t>triumph</a:t>
            </a:r>
            <a:r>
              <a:rPr lang="en-US" dirty="0">
                <a:effectLst>
                  <a:outerShdw blurRad="38100" dist="38100" dir="2700000" algn="tl">
                    <a:srgbClr val="000000"/>
                  </a:outerShdw>
                </a:effectLst>
              </a:rPr>
              <a:t>: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he will divide the spoils of victory with the powerful.</a:t>
            </a:r>
            <a:r>
              <a:rPr lang="en-US" dirty="0">
                <a:effectLst>
                  <a:outerShdw blurRad="38100" dist="38100" dir="2700000" algn="tl">
                    <a:srgbClr val="000000"/>
                  </a:outerShdw>
                </a:effectLst>
              </a:rPr>
              <a:t>” (53:12) </a:t>
            </a:r>
          </a:p>
          <a:p>
            <a:r>
              <a:rPr lang="en-US" dirty="0">
                <a:effectLst>
                  <a:outerShdw blurRad="38100" dist="38100" dir="2700000" algn="tl">
                    <a:srgbClr val="000000"/>
                  </a:outerShdw>
                </a:effectLst>
              </a:rPr>
              <a:t>To the victor go the spoils, as the old saying goes. </a:t>
            </a:r>
          </a:p>
        </p:txBody>
      </p:sp>
      <p:sp>
        <p:nvSpPr>
          <p:cNvPr id="4" name="TextBox 3">
            <a:extLst>
              <a:ext uri="{FF2B5EF4-FFF2-40B4-BE49-F238E27FC236}">
                <a16:creationId xmlns:a16="http://schemas.microsoft.com/office/drawing/2014/main" id="{F2E33117-C707-F823-55AF-230BA4991137}"/>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Oswalt, John .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Isaiah</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NIV Application Commentary)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(pp. 583-584)</a:t>
            </a:r>
          </a:p>
        </p:txBody>
      </p:sp>
    </p:spTree>
    <p:extLst>
      <p:ext uri="{BB962C8B-B14F-4D97-AF65-F5344CB8AC3E}">
        <p14:creationId xmlns:p14="http://schemas.microsoft.com/office/powerpoint/2010/main" val="264074783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7DFABD-C742-F83A-6EB4-022DD46429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84B0E8-CC60-B360-83D9-AB1BFF417AD6}"/>
              </a:ext>
            </a:extLst>
          </p:cNvPr>
          <p:cNvSpPr>
            <a:spLocks noGrp="1"/>
          </p:cNvSpPr>
          <p:nvPr>
            <p:ph type="title"/>
          </p:nvPr>
        </p:nvSpPr>
        <p:spPr>
          <a:xfrm>
            <a:off x="0" y="3"/>
            <a:ext cx="9144000" cy="756456"/>
          </a:xfrm>
        </p:spPr>
        <p:txBody>
          <a:bodyPr>
            <a:noAutofit/>
          </a:bodyPr>
          <a:lstStyle/>
          <a:p>
            <a:r>
              <a:rPr lang="en-US" sz="4000" dirty="0">
                <a:effectLst>
                  <a:outerShdw blurRad="38100" dist="38100" dir="2700000" algn="tl">
                    <a:srgbClr val="000000"/>
                  </a:outerShdw>
                </a:effectLst>
              </a:rPr>
              <a:t>Through Suffering to Glory (52:13-15)</a:t>
            </a:r>
          </a:p>
        </p:txBody>
      </p:sp>
      <p:sp>
        <p:nvSpPr>
          <p:cNvPr id="3" name="Content Placeholder 2">
            <a:extLst>
              <a:ext uri="{FF2B5EF4-FFF2-40B4-BE49-F238E27FC236}">
                <a16:creationId xmlns:a16="http://schemas.microsoft.com/office/drawing/2014/main" id="{A020071C-0590-84DD-1442-E455FB3BDF2C}"/>
              </a:ext>
            </a:extLst>
          </p:cNvPr>
          <p:cNvSpPr>
            <a:spLocks noGrp="1"/>
          </p:cNvSpPr>
          <p:nvPr>
            <p:ph idx="1"/>
          </p:nvPr>
        </p:nvSpPr>
        <p:spPr>
          <a:xfrm>
            <a:off x="137160" y="814647"/>
            <a:ext cx="8965276" cy="5674018"/>
          </a:xfrm>
        </p:spPr>
        <p:txBody>
          <a:bodyPr>
            <a:normAutofit fontScale="92500" lnSpcReduction="20000"/>
          </a:bodyPr>
          <a:lstStyle/>
          <a:p>
            <a:r>
              <a:rPr lang="en-US" dirty="0">
                <a:effectLst>
                  <a:outerShdw blurRad="38100" dist="38100" dir="2700000" algn="tl">
                    <a:srgbClr val="000000"/>
                  </a:outerShdw>
                </a:effectLst>
              </a:rPr>
              <a:t>There is a </a:t>
            </a:r>
            <a:r>
              <a:rPr lang="en-US" b="1" i="1" dirty="0">
                <a:effectLst>
                  <a:outerShdw blurRad="38100" dist="38100" dir="2700000" algn="tl">
                    <a:srgbClr val="000000"/>
                  </a:outerShdw>
                </a:effectLst>
              </a:rPr>
              <a:t>reason</a:t>
            </a:r>
            <a:r>
              <a:rPr lang="en-US" dirty="0">
                <a:effectLst>
                  <a:outerShdw blurRad="38100" dist="38100" dir="2700000" algn="tl">
                    <a:srgbClr val="000000"/>
                  </a:outerShdw>
                </a:effectLst>
              </a:rPr>
              <a:t> why that point is made </a:t>
            </a:r>
            <a:r>
              <a:rPr lang="en-US" b="1" i="1" dirty="0">
                <a:effectLst>
                  <a:outerShdw blurRad="38100" dist="38100" dir="2700000" algn="tl">
                    <a:srgbClr val="000000"/>
                  </a:outerShdw>
                </a:effectLst>
              </a:rPr>
              <a:t>both</a:t>
            </a:r>
            <a:r>
              <a:rPr lang="en-US" dirty="0">
                <a:effectLst>
                  <a:outerShdw blurRad="38100" dist="38100" dir="2700000" algn="tl">
                    <a:srgbClr val="000000"/>
                  </a:outerShdw>
                </a:effectLst>
              </a:rPr>
              <a:t> at the </a:t>
            </a:r>
            <a:r>
              <a:rPr lang="en-US" b="1" i="1" dirty="0">
                <a:effectLst>
                  <a:outerShdw blurRad="38100" dist="38100" dir="2700000" algn="tl">
                    <a:srgbClr val="000000"/>
                  </a:outerShdw>
                </a:effectLst>
              </a:rPr>
              <a:t>beginning</a:t>
            </a:r>
            <a:r>
              <a:rPr lang="en-US" dirty="0">
                <a:effectLst>
                  <a:outerShdw blurRad="38100" dist="38100" dir="2700000" algn="tl">
                    <a:srgbClr val="000000"/>
                  </a:outerShdw>
                </a:effectLst>
              </a:rPr>
              <a:t> and the </a:t>
            </a:r>
            <a:r>
              <a:rPr lang="en-US" b="1" i="1" dirty="0">
                <a:effectLst>
                  <a:outerShdw blurRad="38100" dist="38100" dir="2700000" algn="tl">
                    <a:srgbClr val="000000"/>
                  </a:outerShdw>
                </a:effectLst>
              </a:rPr>
              <a:t>end</a:t>
            </a:r>
            <a:r>
              <a:rPr lang="en-US" dirty="0">
                <a:effectLst>
                  <a:outerShdw blurRad="38100" dist="38100" dir="2700000" algn="tl">
                    <a:srgbClr val="000000"/>
                  </a:outerShdw>
                </a:effectLst>
              </a:rPr>
              <a:t> of the poem. </a:t>
            </a:r>
          </a:p>
          <a:p>
            <a:r>
              <a:rPr lang="en-US" dirty="0">
                <a:effectLst>
                  <a:outerShdw blurRad="38100" dist="38100" dir="2700000" algn="tl">
                    <a:srgbClr val="000000"/>
                  </a:outerShdw>
                </a:effectLst>
              </a:rPr>
              <a:t>It’s because nothing in between the beginning and the end looks at all like what we would </a:t>
            </a:r>
            <a:r>
              <a:rPr lang="en-US" b="1" i="1" dirty="0">
                <a:effectLst>
                  <a:outerShdw blurRad="38100" dist="38100" dir="2700000" algn="tl">
                    <a:srgbClr val="000000"/>
                  </a:outerShdw>
                </a:effectLst>
              </a:rPr>
              <a:t>normally</a:t>
            </a:r>
            <a:r>
              <a:rPr lang="en-US" dirty="0">
                <a:effectLst>
                  <a:outerShdw blurRad="38100" dist="38100" dir="2700000" algn="tl">
                    <a:srgbClr val="000000"/>
                  </a:outerShdw>
                </a:effectLst>
              </a:rPr>
              <a:t> think of as victorious! </a:t>
            </a:r>
          </a:p>
          <a:p>
            <a:r>
              <a:rPr lang="en-US" dirty="0">
                <a:effectLst>
                  <a:outerShdw blurRad="38100" dist="38100" dir="2700000" algn="tl">
                    <a:srgbClr val="000000"/>
                  </a:outerShdw>
                </a:effectLst>
              </a:rPr>
              <a:t>The Servant’s </a:t>
            </a:r>
            <a:r>
              <a:rPr lang="en-US" b="1" i="1" dirty="0">
                <a:effectLst>
                  <a:outerShdw blurRad="38100" dist="38100" dir="2700000" algn="tl">
                    <a:srgbClr val="000000"/>
                  </a:outerShdw>
                </a:effectLst>
              </a:rPr>
              <a:t>humiliation</a:t>
            </a:r>
            <a:r>
              <a:rPr lang="en-US" dirty="0">
                <a:effectLst>
                  <a:outerShdw blurRad="38100" dist="38100" dir="2700000" algn="tl">
                    <a:srgbClr val="000000"/>
                  </a:outerShdw>
                </a:effectLst>
              </a:rPr>
              <a:t> is presented </a:t>
            </a:r>
            <a:r>
              <a:rPr lang="en-US" b="1" i="1" dirty="0">
                <a:effectLst>
                  <a:outerShdw blurRad="38100" dist="38100" dir="2700000" algn="tl">
                    <a:srgbClr val="000000"/>
                  </a:outerShdw>
                </a:effectLst>
              </a:rPr>
              <a:t>immediately</a:t>
            </a:r>
            <a:r>
              <a:rPr lang="en-US" dirty="0">
                <a:effectLst>
                  <a:outerShdw blurRad="38100" dist="38100" dir="2700000" algn="tl">
                    <a:srgbClr val="000000"/>
                  </a:outerShdw>
                </a:effectLst>
              </a:rPr>
              <a:t> after these opening words. </a:t>
            </a:r>
          </a:p>
          <a:p>
            <a:r>
              <a:rPr lang="en-US" dirty="0">
                <a:effectLst>
                  <a:outerShdw blurRad="38100" dist="38100" dir="2700000" algn="tl">
                    <a:srgbClr val="000000"/>
                  </a:outerShdw>
                </a:effectLst>
              </a:rPr>
              <a:t>The disfigurement of the Servant is utterly shocking. </a:t>
            </a:r>
          </a:p>
          <a:p>
            <a:r>
              <a:rPr lang="en-US" dirty="0">
                <a:effectLst>
                  <a:outerShdw blurRad="38100" dist="38100" dir="2700000" algn="tl">
                    <a:srgbClr val="000000"/>
                  </a:outerShdw>
                </a:effectLst>
              </a:rPr>
              <a:t>He hardly appears to be human.</a:t>
            </a:r>
          </a:p>
          <a:p>
            <a:r>
              <a:rPr lang="en-US" dirty="0">
                <a:effectLst>
                  <a:outerShdw blurRad="38100" dist="38100" dir="2700000" algn="tl">
                    <a:srgbClr val="000000"/>
                  </a:outerShdw>
                </a:effectLst>
              </a:rPr>
              <a:t>He is not the attractive figure that so many of the world’s conquerors have been or pretended to be. </a:t>
            </a:r>
          </a:p>
          <a:p>
            <a:r>
              <a:rPr lang="en-US" dirty="0">
                <a:effectLst>
                  <a:outerShdw blurRad="38100" dist="38100" dir="2700000" algn="tl">
                    <a:srgbClr val="000000"/>
                  </a:outerShdw>
                </a:effectLst>
              </a:rPr>
              <a:t>Those to whom the Servant will bring justice are appalled that he will do so by means of his own injury and abuse. </a:t>
            </a:r>
          </a:p>
          <a:p>
            <a:r>
              <a:rPr lang="en-US" dirty="0">
                <a:effectLst>
                  <a:outerShdw blurRad="38100" dist="38100" dir="2700000" algn="tl">
                    <a:srgbClr val="000000"/>
                  </a:outerShdw>
                </a:effectLst>
              </a:rPr>
              <a:t>They have never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heard</a:t>
            </a:r>
            <a:r>
              <a:rPr lang="en-US" dirty="0">
                <a:effectLst>
                  <a:outerShdw blurRad="38100" dist="38100" dir="2700000" algn="tl">
                    <a:srgbClr val="000000"/>
                  </a:outerShdw>
                </a:effectLst>
              </a:rPr>
              <a:t>” of such a thing! </a:t>
            </a:r>
          </a:p>
        </p:txBody>
      </p:sp>
      <p:sp>
        <p:nvSpPr>
          <p:cNvPr id="4" name="TextBox 3">
            <a:extLst>
              <a:ext uri="{FF2B5EF4-FFF2-40B4-BE49-F238E27FC236}">
                <a16:creationId xmlns:a16="http://schemas.microsoft.com/office/drawing/2014/main" id="{F2E33117-C707-F823-55AF-230BA4991137}"/>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Oswalt, John .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Isaiah</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NIV Application Commentary)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(pp. 583-584)</a:t>
            </a:r>
          </a:p>
        </p:txBody>
      </p:sp>
    </p:spTree>
    <p:extLst>
      <p:ext uri="{BB962C8B-B14F-4D97-AF65-F5344CB8AC3E}">
        <p14:creationId xmlns:p14="http://schemas.microsoft.com/office/powerpoint/2010/main" val="103523459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EE998C-674E-70C8-B975-0D971C8E04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992BFC-A54D-5157-3D59-2B6CC47925F0}"/>
              </a:ext>
            </a:extLst>
          </p:cNvPr>
          <p:cNvSpPr>
            <a:spLocks noGrp="1"/>
          </p:cNvSpPr>
          <p:nvPr>
            <p:ph type="title"/>
          </p:nvPr>
        </p:nvSpPr>
        <p:spPr>
          <a:xfrm>
            <a:off x="0" y="-3"/>
            <a:ext cx="9144000" cy="947654"/>
          </a:xfrm>
        </p:spPr>
        <p:txBody>
          <a:bodyPr>
            <a:noAutofit/>
          </a:bodyPr>
          <a:lstStyle/>
          <a:p>
            <a:pPr marL="458788" indent="-458788"/>
            <a:r>
              <a:rPr lang="en-US" sz="4400" b="1" dirty="0">
                <a:effectLst>
                  <a:outerShdw blurRad="38100" dist="38100" dir="2700000" algn="tl">
                    <a:srgbClr val="000000"/>
                  </a:outerShdw>
                </a:effectLst>
              </a:rPr>
              <a:t>Despised and Rejected (53:1-3) </a:t>
            </a:r>
          </a:p>
        </p:txBody>
      </p:sp>
      <p:sp>
        <p:nvSpPr>
          <p:cNvPr id="3" name="Content Placeholder 2">
            <a:extLst>
              <a:ext uri="{FF2B5EF4-FFF2-40B4-BE49-F238E27FC236}">
                <a16:creationId xmlns:a16="http://schemas.microsoft.com/office/drawing/2014/main" id="{FCDC66B9-F3D8-FBA2-A47D-ED33A6C462E9}"/>
              </a:ext>
            </a:extLst>
          </p:cNvPr>
          <p:cNvSpPr>
            <a:spLocks noGrp="1"/>
          </p:cNvSpPr>
          <p:nvPr>
            <p:ph idx="1"/>
          </p:nvPr>
        </p:nvSpPr>
        <p:spPr>
          <a:xfrm>
            <a:off x="386543" y="1014153"/>
            <a:ext cx="8441574" cy="5810597"/>
          </a:xfrm>
        </p:spPr>
        <p:txBody>
          <a:bodyPr>
            <a:normAutofit lnSpcReduction="10000"/>
          </a:bodyPr>
          <a:lstStyle/>
          <a:p>
            <a:pPr marL="0" indent="0">
              <a:buNone/>
            </a:pPr>
            <a:r>
              <a:rPr lang="en-US" sz="3500" baseline="30000" dirty="0">
                <a:effectLst>
                  <a:outerShdw blurRad="38100" dist="38100" dir="2700000" algn="tl">
                    <a:srgbClr val="000000"/>
                  </a:outerShdw>
                </a:effectLst>
                <a:latin typeface="Cambria" panose="02040503050406030204" pitchFamily="18" charset="0"/>
                <a:ea typeface="Cambria" panose="02040503050406030204" pitchFamily="18" charset="0"/>
              </a:rPr>
              <a:t>53:1</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Who would have believed what we just heard? When was the LORD’s power revealed through him? </a:t>
            </a:r>
            <a:r>
              <a:rPr lang="en-US" sz="3500" baseline="30000" dirty="0">
                <a:effectLst>
                  <a:outerShdw blurRad="38100" dist="38100" dir="2700000" algn="tl">
                    <a:srgbClr val="000000"/>
                  </a:outerShdw>
                </a:effectLst>
                <a:latin typeface="Cambria" panose="02040503050406030204" pitchFamily="18" charset="0"/>
                <a:ea typeface="Cambria" panose="02040503050406030204" pitchFamily="18" charset="0"/>
              </a:rPr>
              <a:t>2</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He sprouted up like a twig before God, like a root out of parched soil; he had no stately form or majesty that might catch our attention, no special appearance that we should want to follow him. </a:t>
            </a:r>
            <a:r>
              <a:rPr lang="en-US" sz="3500" baseline="30000" dirty="0">
                <a:effectLst>
                  <a:outerShdw blurRad="38100" dist="38100" dir="2700000" algn="tl">
                    <a:srgbClr val="000000"/>
                  </a:outerShdw>
                </a:effectLst>
                <a:latin typeface="Cambria" panose="02040503050406030204" pitchFamily="18" charset="0"/>
                <a:ea typeface="Cambria" panose="02040503050406030204" pitchFamily="18" charset="0"/>
              </a:rPr>
              <a:t>3</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He was despised and rejected by people, one who experienced pain and was acquainted with illness; people hid their faces from him; he was despised, and we considered him insignificant. </a:t>
            </a:r>
          </a:p>
        </p:txBody>
      </p:sp>
    </p:spTree>
    <p:extLst>
      <p:ext uri="{BB962C8B-B14F-4D97-AF65-F5344CB8AC3E}">
        <p14:creationId xmlns:p14="http://schemas.microsoft.com/office/powerpoint/2010/main" val="236227363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7DFABD-C742-F83A-6EB4-022DD46429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84B0E8-CC60-B360-83D9-AB1BFF417AD6}"/>
              </a:ext>
            </a:extLst>
          </p:cNvPr>
          <p:cNvSpPr>
            <a:spLocks noGrp="1"/>
          </p:cNvSpPr>
          <p:nvPr>
            <p:ph type="title"/>
          </p:nvPr>
        </p:nvSpPr>
        <p:spPr>
          <a:xfrm>
            <a:off x="0" y="3"/>
            <a:ext cx="9144000" cy="756456"/>
          </a:xfrm>
        </p:spPr>
        <p:txBody>
          <a:bodyPr>
            <a:noAutofit/>
          </a:bodyPr>
          <a:lstStyle/>
          <a:p>
            <a:r>
              <a:rPr lang="en-US" sz="4000" b="1" dirty="0">
                <a:effectLst>
                  <a:outerShdw blurRad="38100" dist="38100" dir="2700000" algn="tl">
                    <a:srgbClr val="000000"/>
                  </a:outerShdw>
                </a:effectLst>
              </a:rPr>
              <a:t>Despised and Rejected (53:1-3) </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A020071C-0590-84DD-1442-E455FB3BDF2C}"/>
              </a:ext>
            </a:extLst>
          </p:cNvPr>
          <p:cNvSpPr>
            <a:spLocks noGrp="1"/>
          </p:cNvSpPr>
          <p:nvPr>
            <p:ph idx="1"/>
          </p:nvPr>
        </p:nvSpPr>
        <p:spPr>
          <a:xfrm>
            <a:off x="137160" y="814647"/>
            <a:ext cx="8965276" cy="5674018"/>
          </a:xfrm>
        </p:spPr>
        <p:txBody>
          <a:bodyPr>
            <a:normAutofit fontScale="92500" lnSpcReduction="10000"/>
          </a:bodyPr>
          <a:lstStyle/>
          <a:p>
            <a:r>
              <a:rPr lang="en-US" dirty="0">
                <a:effectLst>
                  <a:outerShdw blurRad="38100" dist="38100" dir="2700000" algn="tl">
                    <a:srgbClr val="000000"/>
                  </a:outerShdw>
                </a:effectLst>
              </a:rPr>
              <a:t>This second stanza continues a discussion of the </a:t>
            </a:r>
            <a:r>
              <a:rPr lang="en-US" b="1" i="1" dirty="0">
                <a:effectLst>
                  <a:outerShdw blurRad="38100" dist="38100" dir="2700000" algn="tl">
                    <a:srgbClr val="000000"/>
                  </a:outerShdw>
                </a:effectLst>
              </a:rPr>
              <a:t>response</a:t>
            </a:r>
            <a:r>
              <a:rPr lang="en-US" dirty="0">
                <a:effectLst>
                  <a:outerShdw blurRad="38100" dist="38100" dir="2700000" algn="tl">
                    <a:srgbClr val="000000"/>
                  </a:outerShdw>
                </a:effectLst>
              </a:rPr>
              <a:t> to the Servant. </a:t>
            </a:r>
          </a:p>
          <a:p>
            <a:r>
              <a:rPr lang="en-US" dirty="0">
                <a:effectLst>
                  <a:outerShdw blurRad="38100" dist="38100" dir="2700000" algn="tl">
                    <a:srgbClr val="000000"/>
                  </a:outerShdw>
                </a:effectLst>
              </a:rPr>
              <a:t>But now we move </a:t>
            </a:r>
            <a:r>
              <a:rPr lang="en-US" b="1" i="1" dirty="0">
                <a:effectLst>
                  <a:outerShdw blurRad="38100" dist="38100" dir="2700000" algn="tl">
                    <a:srgbClr val="000000"/>
                  </a:outerShdw>
                </a:effectLst>
              </a:rPr>
              <a:t>beyond</a:t>
            </a:r>
            <a:r>
              <a:rPr lang="en-US" dirty="0">
                <a:effectLst>
                  <a:outerShdw blurRad="38100" dist="38100" dir="2700000" algn="tl">
                    <a:srgbClr val="000000"/>
                  </a:outerShdw>
                </a:effectLst>
              </a:rPr>
              <a:t> the initial astonishment to </a:t>
            </a:r>
            <a:r>
              <a:rPr lang="en-US" b="1" i="1" dirty="0">
                <a:effectLst>
                  <a:outerShdw blurRad="38100" dist="38100" dir="2700000" algn="tl">
                    <a:srgbClr val="000000"/>
                  </a:outerShdw>
                </a:effectLst>
              </a:rPr>
              <a:t>outright rejection</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Isaiah makes it explicit that this Servant is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 LORD’s power</a:t>
            </a:r>
            <a:r>
              <a:rPr lang="en-US" dirty="0">
                <a:effectLst>
                  <a:outerShdw blurRad="38100" dist="38100" dir="2700000" algn="tl">
                    <a:srgbClr val="000000"/>
                  </a:outerShdw>
                </a:effectLst>
              </a:rPr>
              <a:t>” that had been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revealed</a:t>
            </a:r>
            <a:r>
              <a:rPr lang="en-US" dirty="0">
                <a:effectLst>
                  <a:outerShdw blurRad="38100" dist="38100" dir="2700000" algn="tl">
                    <a:srgbClr val="000000"/>
                  </a:outerShdw>
                </a:effectLst>
              </a:rPr>
              <a:t>” (53:1). </a:t>
            </a:r>
          </a:p>
          <a:p>
            <a:r>
              <a:rPr lang="en-US" dirty="0">
                <a:effectLst>
                  <a:outerShdw blurRad="38100" dist="38100" dir="2700000" algn="tl">
                    <a:srgbClr val="000000"/>
                  </a:outerShdw>
                </a:effectLst>
              </a:rPr>
              <a:t>But clearly people did not believe this. Why? </a:t>
            </a:r>
          </a:p>
          <a:p>
            <a:r>
              <a:rPr lang="en-US" dirty="0">
                <a:effectLst>
                  <a:outerShdw blurRad="38100" dist="38100" dir="2700000" algn="tl">
                    <a:srgbClr val="000000"/>
                  </a:outerShdw>
                </a:effectLst>
              </a:rPr>
              <a:t>Three reasons are given: </a:t>
            </a:r>
          </a:p>
          <a:p>
            <a:pPr lvl="1"/>
            <a:r>
              <a:rPr lang="en-US" dirty="0">
                <a:effectLst>
                  <a:outerShdw blurRad="38100" dist="38100" dir="2700000" algn="tl">
                    <a:srgbClr val="000000"/>
                  </a:outerShdw>
                </a:effectLst>
              </a:rPr>
              <a:t>He comes onto the scene in a quiet and unassuming way (53:2). </a:t>
            </a:r>
          </a:p>
          <a:p>
            <a:pPr lvl="1"/>
            <a:r>
              <a:rPr lang="en-US" dirty="0">
                <a:effectLst>
                  <a:outerShdw blurRad="38100" dist="38100" dir="2700000" algn="tl">
                    <a:srgbClr val="000000"/>
                  </a:outerShdw>
                </a:effectLst>
              </a:rPr>
              <a:t>He has no extraordinary beauty or attractiveness to draw people to him; his “</a:t>
            </a:r>
            <a:r>
              <a:rPr lang="en-US" sz="28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appearance</a:t>
            </a:r>
            <a:r>
              <a:rPr lang="en-US" dirty="0">
                <a:effectLst>
                  <a:outerShdw blurRad="38100" dist="38100" dir="2700000" algn="tl">
                    <a:srgbClr val="000000"/>
                  </a:outerShdw>
                </a:effectLst>
              </a:rPr>
              <a:t>” was quite ordinary. </a:t>
            </a:r>
          </a:p>
          <a:p>
            <a:pPr lvl="1"/>
            <a:r>
              <a:rPr lang="en-US" dirty="0">
                <a:effectLst>
                  <a:outerShdw blurRad="38100" dist="38100" dir="2700000" algn="tl">
                    <a:srgbClr val="000000"/>
                  </a:outerShdw>
                </a:effectLst>
              </a:rPr>
              <a:t>Finally, he is rejected because he takes on himself the “</a:t>
            </a:r>
            <a:r>
              <a:rPr lang="en-US" sz="28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pain</a:t>
            </a:r>
            <a:r>
              <a:rPr lang="en-US" dirty="0">
                <a:effectLst>
                  <a:outerShdw blurRad="38100" dist="38100" dir="2700000" algn="tl">
                    <a:srgbClr val="000000"/>
                  </a:outerShdw>
                </a:effectLst>
              </a:rPr>
              <a:t>” and suffering of the world (53:3). </a:t>
            </a:r>
          </a:p>
        </p:txBody>
      </p:sp>
      <p:sp>
        <p:nvSpPr>
          <p:cNvPr id="4" name="TextBox 3">
            <a:extLst>
              <a:ext uri="{FF2B5EF4-FFF2-40B4-BE49-F238E27FC236}">
                <a16:creationId xmlns:a16="http://schemas.microsoft.com/office/drawing/2014/main" id="{F2E33117-C707-F823-55AF-230BA4991137}"/>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Oswalt, John .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Isaiah</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NIV Application Commentary)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(pp. 584-585)</a:t>
            </a:r>
          </a:p>
        </p:txBody>
      </p:sp>
    </p:spTree>
    <p:extLst>
      <p:ext uri="{BB962C8B-B14F-4D97-AF65-F5344CB8AC3E}">
        <p14:creationId xmlns:p14="http://schemas.microsoft.com/office/powerpoint/2010/main" val="237756403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7DFABD-C742-F83A-6EB4-022DD46429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84B0E8-CC60-B360-83D9-AB1BFF417AD6}"/>
              </a:ext>
            </a:extLst>
          </p:cNvPr>
          <p:cNvSpPr>
            <a:spLocks noGrp="1"/>
          </p:cNvSpPr>
          <p:nvPr>
            <p:ph type="title"/>
          </p:nvPr>
        </p:nvSpPr>
        <p:spPr>
          <a:xfrm>
            <a:off x="0" y="3"/>
            <a:ext cx="9144000" cy="756456"/>
          </a:xfrm>
        </p:spPr>
        <p:txBody>
          <a:bodyPr>
            <a:noAutofit/>
          </a:bodyPr>
          <a:lstStyle/>
          <a:p>
            <a:r>
              <a:rPr lang="en-US" sz="4000" b="1" dirty="0">
                <a:effectLst>
                  <a:outerShdw blurRad="38100" dist="38100" dir="2700000" algn="tl">
                    <a:srgbClr val="000000"/>
                  </a:outerShdw>
                </a:effectLst>
              </a:rPr>
              <a:t>Despised and Rejected (53:1-3) </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A020071C-0590-84DD-1442-E455FB3BDF2C}"/>
              </a:ext>
            </a:extLst>
          </p:cNvPr>
          <p:cNvSpPr>
            <a:spLocks noGrp="1"/>
          </p:cNvSpPr>
          <p:nvPr>
            <p:ph idx="1"/>
          </p:nvPr>
        </p:nvSpPr>
        <p:spPr>
          <a:xfrm>
            <a:off x="137160" y="814647"/>
            <a:ext cx="8965276" cy="5674018"/>
          </a:xfrm>
        </p:spPr>
        <p:txBody>
          <a:bodyPr>
            <a:normAutofit lnSpcReduction="10000"/>
          </a:bodyPr>
          <a:lstStyle/>
          <a:p>
            <a:r>
              <a:rPr lang="en-US" dirty="0">
                <a:effectLst>
                  <a:outerShdw blurRad="38100" dist="38100" dir="2700000" algn="tl">
                    <a:srgbClr val="000000"/>
                  </a:outerShdw>
                </a:effectLst>
              </a:rPr>
              <a:t>This suffering should not be restricted to </a:t>
            </a:r>
            <a:r>
              <a:rPr lang="en-US" b="1" i="1" dirty="0">
                <a:effectLst>
                  <a:outerShdw blurRad="38100" dist="38100" dir="2700000" algn="tl">
                    <a:srgbClr val="000000"/>
                  </a:outerShdw>
                </a:effectLst>
              </a:rPr>
              <a:t>physical</a:t>
            </a:r>
            <a:r>
              <a:rPr lang="en-US" dirty="0">
                <a:effectLst>
                  <a:outerShdw blurRad="38100" dist="38100" dir="2700000" algn="tl">
                    <a:srgbClr val="000000"/>
                  </a:outerShdw>
                </a:effectLst>
              </a:rPr>
              <a:t> suffering in the light of what else is said here.</a:t>
            </a:r>
          </a:p>
          <a:p>
            <a:r>
              <a:rPr lang="en-US" dirty="0">
                <a:effectLst>
                  <a:outerShdw blurRad="38100" dist="38100" dir="2700000" algn="tl">
                    <a:srgbClr val="000000"/>
                  </a:outerShdw>
                </a:effectLst>
              </a:rPr>
              <a:t>But neither should it be construed to </a:t>
            </a:r>
            <a:r>
              <a:rPr lang="en-US" b="1" i="1" dirty="0">
                <a:effectLst>
                  <a:outerShdw blurRad="38100" dist="38100" dir="2700000" algn="tl">
                    <a:srgbClr val="000000"/>
                  </a:outerShdw>
                </a:effectLst>
              </a:rPr>
              <a:t>exclude</a:t>
            </a:r>
            <a:r>
              <a:rPr lang="en-US" dirty="0">
                <a:effectLst>
                  <a:outerShdw blurRad="38100" dist="38100" dir="2700000" algn="tl">
                    <a:srgbClr val="000000"/>
                  </a:outerShdw>
                </a:effectLst>
              </a:rPr>
              <a:t> such suffering. </a:t>
            </a:r>
          </a:p>
          <a:p>
            <a:r>
              <a:rPr lang="en-US" dirty="0">
                <a:effectLst>
                  <a:outerShdw blurRad="38100" dist="38100" dir="2700000" algn="tl">
                    <a:srgbClr val="000000"/>
                  </a:outerShdw>
                </a:effectLst>
              </a:rPr>
              <a:t>We find such pain and suffering disturbing, both because we do not know what to say in sympathy and because it reminds us of our own vulnerability. </a:t>
            </a:r>
          </a:p>
          <a:p>
            <a:r>
              <a:rPr lang="en-US" dirty="0">
                <a:effectLst>
                  <a:outerShdw blurRad="38100" dist="38100" dir="2700000" algn="tl">
                    <a:srgbClr val="000000"/>
                  </a:outerShdw>
                </a:effectLst>
              </a:rPr>
              <a:t>So we try to ignore it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hide [our] faces</a:t>
            </a:r>
            <a:r>
              <a:rPr lang="en-US" dirty="0">
                <a:effectLst>
                  <a:outerShdw blurRad="38100" dist="38100" dir="2700000" algn="tl">
                    <a:srgbClr val="000000"/>
                  </a:outerShdw>
                </a:effectLst>
              </a:rPr>
              <a:t>”) and dismiss it as unimportant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we </a:t>
            </a:r>
            <a:r>
              <a:rPr lang="en-US"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considered him </a:t>
            </a:r>
            <a:r>
              <a:rPr lang="en-US"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insignificant</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The Servant has come to take away the sins of the world, but no one pays any attention to him!</a:t>
            </a:r>
          </a:p>
        </p:txBody>
      </p:sp>
      <p:sp>
        <p:nvSpPr>
          <p:cNvPr id="4" name="TextBox 3">
            <a:extLst>
              <a:ext uri="{FF2B5EF4-FFF2-40B4-BE49-F238E27FC236}">
                <a16:creationId xmlns:a16="http://schemas.microsoft.com/office/drawing/2014/main" id="{F2E33117-C707-F823-55AF-230BA4991137}"/>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Oswalt, John .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Isaiah</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NIV Application Commentary)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(pp. 584-585)</a:t>
            </a:r>
          </a:p>
        </p:txBody>
      </p:sp>
    </p:spTree>
    <p:extLst>
      <p:ext uri="{BB962C8B-B14F-4D97-AF65-F5344CB8AC3E}">
        <p14:creationId xmlns:p14="http://schemas.microsoft.com/office/powerpoint/2010/main" val="359963552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EE998C-674E-70C8-B975-0D971C8E04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992BFC-A54D-5157-3D59-2B6CC47925F0}"/>
              </a:ext>
            </a:extLst>
          </p:cNvPr>
          <p:cNvSpPr>
            <a:spLocks noGrp="1"/>
          </p:cNvSpPr>
          <p:nvPr>
            <p:ph type="title"/>
          </p:nvPr>
        </p:nvSpPr>
        <p:spPr>
          <a:xfrm>
            <a:off x="0" y="-3"/>
            <a:ext cx="9144000" cy="1014156"/>
          </a:xfrm>
        </p:spPr>
        <p:txBody>
          <a:bodyPr>
            <a:noAutofit/>
          </a:bodyPr>
          <a:lstStyle/>
          <a:p>
            <a:pPr marL="458788" indent="-458788"/>
            <a:r>
              <a:rPr lang="en-US" sz="4800" dirty="0">
                <a:effectLst>
                  <a:outerShdw blurRad="38100" dist="38100" dir="2700000" algn="tl">
                    <a:srgbClr val="000000"/>
                  </a:outerShdw>
                </a:effectLst>
              </a:rPr>
              <a:t>Radical Reappraisal (</a:t>
            </a:r>
            <a:r>
              <a:rPr lang="en-US" sz="4800" dirty="0">
                <a:solidFill>
                  <a:srgbClr val="FFFF99"/>
                </a:solidFill>
                <a:effectLst>
                  <a:outerShdw blurRad="38100" dist="38100" dir="2700000" algn="tl">
                    <a:srgbClr val="000000"/>
                  </a:outerShdw>
                </a:effectLst>
              </a:rPr>
              <a:t>53:4-6</a:t>
            </a:r>
            <a:r>
              <a:rPr lang="en-US" sz="4800" dirty="0">
                <a:effectLst>
                  <a:outerShdw blurRad="38100" dist="38100" dir="2700000" algn="tl">
                    <a:srgbClr val="000000"/>
                  </a:outerShdw>
                </a:effectLst>
              </a:rPr>
              <a:t>)</a:t>
            </a:r>
            <a:endParaRPr lang="en-US"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FCDC66B9-F3D8-FBA2-A47D-ED33A6C462E9}"/>
              </a:ext>
            </a:extLst>
          </p:cNvPr>
          <p:cNvSpPr>
            <a:spLocks noGrp="1"/>
          </p:cNvSpPr>
          <p:nvPr>
            <p:ph idx="1"/>
          </p:nvPr>
        </p:nvSpPr>
        <p:spPr>
          <a:xfrm>
            <a:off x="386543" y="1167938"/>
            <a:ext cx="8441574" cy="5656812"/>
          </a:xfrm>
        </p:spPr>
        <p:txBody>
          <a:bodyPr>
            <a:normAutofit lnSpcReduction="10000"/>
          </a:bodyPr>
          <a:lstStyle/>
          <a:p>
            <a:pPr marL="0" indent="0">
              <a:buNone/>
            </a:pPr>
            <a:r>
              <a:rPr lang="en-US" sz="3500" baseline="30000" dirty="0">
                <a:effectLst>
                  <a:outerShdw blurRad="38100" dist="38100" dir="2700000" algn="tl">
                    <a:srgbClr val="000000"/>
                  </a:outerShdw>
                </a:effectLst>
                <a:latin typeface="Cambria" panose="02040503050406030204" pitchFamily="18" charset="0"/>
                <a:ea typeface="Cambria" panose="02040503050406030204" pitchFamily="18" charset="0"/>
              </a:rPr>
              <a:t>53:4</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But he lifted up our illnesses, he carried our pain; even though we thought he was being punished, attacked by God, and afflicted for something he had done. </a:t>
            </a:r>
            <a:r>
              <a:rPr lang="en-US" sz="3500" baseline="30000" dirty="0">
                <a:effectLst>
                  <a:outerShdw blurRad="38100" dist="38100" dir="2700000" algn="tl">
                    <a:srgbClr val="000000"/>
                  </a:outerShdw>
                </a:effectLst>
                <a:latin typeface="Cambria" panose="02040503050406030204" pitchFamily="18" charset="0"/>
                <a:ea typeface="Cambria" panose="02040503050406030204" pitchFamily="18" charset="0"/>
              </a:rPr>
              <a:t>5</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He was wounded because of our rebellious deeds, crushed because of our sins; he endured punishment that made us well; because of his wounds we have been healed. </a:t>
            </a:r>
            <a:r>
              <a:rPr lang="en-US" sz="3500" baseline="30000" dirty="0">
                <a:effectLst>
                  <a:outerShdw blurRad="38100" dist="38100" dir="2700000" algn="tl">
                    <a:srgbClr val="000000"/>
                  </a:outerShdw>
                </a:effectLst>
                <a:latin typeface="Cambria" panose="02040503050406030204" pitchFamily="18" charset="0"/>
                <a:ea typeface="Cambria" panose="02040503050406030204" pitchFamily="18" charset="0"/>
              </a:rPr>
              <a:t>6</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All of us had wandered off like sheep; each of us had strayed off on his own path, but the Lord caused the sin of all of us to attack him.</a:t>
            </a:r>
          </a:p>
        </p:txBody>
      </p:sp>
    </p:spTree>
    <p:extLst>
      <p:ext uri="{BB962C8B-B14F-4D97-AF65-F5344CB8AC3E}">
        <p14:creationId xmlns:p14="http://schemas.microsoft.com/office/powerpoint/2010/main" val="60760470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7DFABD-C742-F83A-6EB4-022DD46429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84B0E8-CC60-B360-83D9-AB1BFF417AD6}"/>
              </a:ext>
            </a:extLst>
          </p:cNvPr>
          <p:cNvSpPr>
            <a:spLocks noGrp="1"/>
          </p:cNvSpPr>
          <p:nvPr>
            <p:ph type="title"/>
          </p:nvPr>
        </p:nvSpPr>
        <p:spPr>
          <a:xfrm>
            <a:off x="0" y="3"/>
            <a:ext cx="9144000" cy="756456"/>
          </a:xfrm>
        </p:spPr>
        <p:txBody>
          <a:bodyPr>
            <a:noAutofit/>
          </a:bodyPr>
          <a:lstStyle/>
          <a:p>
            <a:r>
              <a:rPr lang="en-US" sz="4000" dirty="0">
                <a:effectLst>
                  <a:outerShdw blurRad="38100" dist="38100" dir="2700000" algn="tl">
                    <a:srgbClr val="000000"/>
                  </a:outerShdw>
                </a:effectLst>
              </a:rPr>
              <a:t>Radical Reappraisal (</a:t>
            </a:r>
            <a:r>
              <a:rPr lang="en-US" sz="4000" dirty="0">
                <a:solidFill>
                  <a:srgbClr val="FFFF99"/>
                </a:solidFill>
                <a:effectLst>
                  <a:outerShdw blurRad="38100" dist="38100" dir="2700000" algn="tl">
                    <a:srgbClr val="000000"/>
                  </a:outerShdw>
                </a:effectLst>
              </a:rPr>
              <a:t>53:4-6</a:t>
            </a:r>
            <a:r>
              <a:rPr lang="en-US" sz="4000" dirty="0">
                <a:effectLst>
                  <a:outerShdw blurRad="38100" dist="38100" dir="2700000" algn="tl">
                    <a:srgbClr val="000000"/>
                  </a:outerShdw>
                </a:effectLst>
              </a:rPr>
              <a:t>)</a:t>
            </a:r>
          </a:p>
        </p:txBody>
      </p:sp>
      <p:sp>
        <p:nvSpPr>
          <p:cNvPr id="3" name="Content Placeholder 2">
            <a:extLst>
              <a:ext uri="{FF2B5EF4-FFF2-40B4-BE49-F238E27FC236}">
                <a16:creationId xmlns:a16="http://schemas.microsoft.com/office/drawing/2014/main" id="{A020071C-0590-84DD-1442-E455FB3BDF2C}"/>
              </a:ext>
            </a:extLst>
          </p:cNvPr>
          <p:cNvSpPr>
            <a:spLocks noGrp="1"/>
          </p:cNvSpPr>
          <p:nvPr>
            <p:ph idx="1"/>
          </p:nvPr>
        </p:nvSpPr>
        <p:spPr>
          <a:xfrm>
            <a:off x="137160" y="814647"/>
            <a:ext cx="8965276" cy="5674018"/>
          </a:xfrm>
        </p:spPr>
        <p:txBody>
          <a:bodyPr>
            <a:normAutofit/>
          </a:bodyPr>
          <a:lstStyle/>
          <a:p>
            <a:r>
              <a:rPr lang="en-US" dirty="0">
                <a:effectLst>
                  <a:outerShdw blurRad="38100" dist="38100" dir="2700000" algn="tl">
                    <a:srgbClr val="000000"/>
                  </a:outerShdw>
                </a:effectLst>
              </a:rPr>
              <a:t>If there were any question about </a:t>
            </a:r>
            <a:r>
              <a:rPr lang="en-US" b="1" i="1" dirty="0">
                <a:effectLst>
                  <a:outerShdw blurRad="38100" dist="38100" dir="2700000" algn="tl">
                    <a:srgbClr val="000000"/>
                  </a:outerShdw>
                </a:effectLst>
              </a:rPr>
              <a:t>why</a:t>
            </a:r>
            <a:r>
              <a:rPr lang="en-US" dirty="0">
                <a:effectLst>
                  <a:outerShdw blurRad="38100" dist="38100" dir="2700000" algn="tl">
                    <a:srgbClr val="000000"/>
                  </a:outerShdw>
                </a:effectLst>
              </a:rPr>
              <a:t> the Servant had to suffer, these verses answer the question once and for all. </a:t>
            </a:r>
          </a:p>
          <a:p>
            <a:r>
              <a:rPr lang="en-US" dirty="0">
                <a:effectLst>
                  <a:outerShdw blurRad="38100" dist="38100" dir="2700000" algn="tl">
                    <a:srgbClr val="000000"/>
                  </a:outerShdw>
                </a:effectLst>
              </a:rPr>
              <a:t>Despite what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we</a:t>
            </a:r>
            <a:r>
              <a:rPr lang="en-US" dirty="0">
                <a:effectLst>
                  <a:outerShdw blurRad="38100" dist="38100" dir="2700000" algn="tl">
                    <a:srgbClr val="000000"/>
                  </a:outerShdw>
                </a:effectLst>
              </a:rPr>
              <a:t>” thought, he is not suffering because God has inflicted deserved punishment on him (53:4). </a:t>
            </a:r>
          </a:p>
          <a:p>
            <a:r>
              <a:rPr lang="en-US" dirty="0">
                <a:effectLst>
                  <a:outerShdw blurRad="38100" dist="38100" dir="2700000" algn="tl">
                    <a:srgbClr val="000000"/>
                  </a:outerShdw>
                </a:effectLst>
              </a:rPr>
              <a:t>It is </a:t>
            </a:r>
            <a:r>
              <a:rPr lang="en-US" b="1" i="1" dirty="0">
                <a:effectLst>
                  <a:outerShdw blurRad="38100" dist="38100" dir="2700000" algn="tl">
                    <a:srgbClr val="000000"/>
                  </a:outerShdw>
                </a:effectLst>
              </a:rPr>
              <a:t>our</a:t>
            </a:r>
            <a:r>
              <a:rPr lang="en-US" dirty="0">
                <a:effectLst>
                  <a:outerShdw blurRad="38100" dist="38100" dir="2700000" algn="tl">
                    <a:srgbClr val="000000"/>
                  </a:outerShdw>
                </a:effectLst>
              </a:rPr>
              <a:t> suffering that he bore, and it is for </a:t>
            </a:r>
            <a:r>
              <a:rPr lang="en-US" b="1" i="1" dirty="0">
                <a:effectLst>
                  <a:outerShdw blurRad="38100" dist="38100" dir="2700000" algn="tl">
                    <a:srgbClr val="000000"/>
                  </a:outerShdw>
                </a:effectLst>
              </a:rPr>
              <a:t>our</a:t>
            </a:r>
            <a:r>
              <a:rPr lang="en-US" dirty="0">
                <a:effectLst>
                  <a:outerShdw blurRad="38100" dist="38100" dir="2700000" algn="tl">
                    <a:srgbClr val="000000"/>
                  </a:outerShdw>
                </a:effectLst>
              </a:rPr>
              <a:t>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rebellious deeds</a:t>
            </a:r>
            <a:r>
              <a:rPr lang="en-US" dirty="0">
                <a:effectLst>
                  <a:outerShdw blurRad="38100" dist="38100" dir="2700000" algn="tl">
                    <a:srgbClr val="000000"/>
                  </a:outerShdw>
                </a:effectLst>
              </a:rPr>
              <a:t>” and “</a:t>
            </a:r>
            <a:r>
              <a:rPr lang="en-US" sz="32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our</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sins</a:t>
            </a:r>
            <a:r>
              <a:rPr lang="en-US" dirty="0">
                <a:effectLst>
                  <a:outerShdw blurRad="38100" dist="38100" dir="2700000" algn="tl">
                    <a:srgbClr val="000000"/>
                  </a:outerShdw>
                </a:effectLst>
              </a:rPr>
              <a:t>” that he suffered (53:5). </a:t>
            </a:r>
          </a:p>
          <a:p>
            <a:r>
              <a:rPr lang="en-US" dirty="0">
                <a:effectLst>
                  <a:outerShdw blurRad="38100" dist="38100" dir="2700000" algn="tl">
                    <a:srgbClr val="000000"/>
                  </a:outerShdw>
                </a:effectLst>
              </a:rPr>
              <a:t>The repetition of first-person plural pronouns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we</a:t>
            </a:r>
            <a:r>
              <a:rPr lang="en-US" dirty="0">
                <a:effectLst>
                  <a:outerShdw blurRad="38100" dist="38100" dir="2700000" algn="tl">
                    <a:srgbClr val="000000"/>
                  </a:outerShdw>
                </a:effectLst>
              </a:rPr>
              <a:t>”,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our</a:t>
            </a:r>
            <a:r>
              <a:rPr lang="en-US" dirty="0">
                <a:effectLst>
                  <a:outerShdw blurRad="38100" dist="38100" dir="2700000" algn="tl">
                    <a:srgbClr val="000000"/>
                  </a:outerShdw>
                </a:effectLst>
              </a:rPr>
              <a:t>”,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us</a:t>
            </a:r>
            <a:r>
              <a:rPr lang="en-US" dirty="0">
                <a:effectLst>
                  <a:outerShdw blurRad="38100" dist="38100" dir="2700000" algn="tl">
                    <a:srgbClr val="000000"/>
                  </a:outerShdw>
                </a:effectLst>
              </a:rPr>
              <a:t>”) hammers home that the Servant has suffered in “</a:t>
            </a:r>
            <a:r>
              <a:rPr lang="en-US" sz="32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our</a:t>
            </a:r>
            <a:r>
              <a:rPr lang="en-US" dirty="0">
                <a:effectLst>
                  <a:outerShdw blurRad="38100" dist="38100" dir="2700000" algn="tl">
                    <a:srgbClr val="000000"/>
                  </a:outerShdw>
                </a:effectLst>
              </a:rPr>
              <a:t>” place. </a:t>
            </a:r>
          </a:p>
        </p:txBody>
      </p:sp>
      <p:sp>
        <p:nvSpPr>
          <p:cNvPr id="4" name="TextBox 3">
            <a:extLst>
              <a:ext uri="{FF2B5EF4-FFF2-40B4-BE49-F238E27FC236}">
                <a16:creationId xmlns:a16="http://schemas.microsoft.com/office/drawing/2014/main" id="{F2E33117-C707-F823-55AF-230BA4991137}"/>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Oswalt, John .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Isaiah</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NIV Application Commentary)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(pp. 584-585)</a:t>
            </a:r>
          </a:p>
        </p:txBody>
      </p:sp>
    </p:spTree>
    <p:extLst>
      <p:ext uri="{BB962C8B-B14F-4D97-AF65-F5344CB8AC3E}">
        <p14:creationId xmlns:p14="http://schemas.microsoft.com/office/powerpoint/2010/main" val="231157643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7DFABD-C742-F83A-6EB4-022DD46429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84B0E8-CC60-B360-83D9-AB1BFF417AD6}"/>
              </a:ext>
            </a:extLst>
          </p:cNvPr>
          <p:cNvSpPr>
            <a:spLocks noGrp="1"/>
          </p:cNvSpPr>
          <p:nvPr>
            <p:ph type="title"/>
          </p:nvPr>
        </p:nvSpPr>
        <p:spPr>
          <a:xfrm>
            <a:off x="0" y="3"/>
            <a:ext cx="9144000" cy="756456"/>
          </a:xfrm>
        </p:spPr>
        <p:txBody>
          <a:bodyPr>
            <a:noAutofit/>
          </a:bodyPr>
          <a:lstStyle/>
          <a:p>
            <a:r>
              <a:rPr lang="en-US" sz="4000" dirty="0">
                <a:effectLst>
                  <a:outerShdw blurRad="38100" dist="38100" dir="2700000" algn="tl">
                    <a:srgbClr val="000000"/>
                  </a:outerShdw>
                </a:effectLst>
              </a:rPr>
              <a:t>Radical Reappraisal (</a:t>
            </a:r>
            <a:r>
              <a:rPr lang="en-US" sz="4000" dirty="0">
                <a:solidFill>
                  <a:srgbClr val="FFFF99"/>
                </a:solidFill>
                <a:effectLst>
                  <a:outerShdw blurRad="38100" dist="38100" dir="2700000" algn="tl">
                    <a:srgbClr val="000000"/>
                  </a:outerShdw>
                </a:effectLst>
              </a:rPr>
              <a:t>53:4-6</a:t>
            </a:r>
            <a:r>
              <a:rPr lang="en-US" sz="4000" dirty="0">
                <a:effectLst>
                  <a:outerShdw blurRad="38100" dist="38100" dir="2700000" algn="tl">
                    <a:srgbClr val="000000"/>
                  </a:outerShdw>
                </a:effectLst>
              </a:rPr>
              <a:t>)</a:t>
            </a:r>
          </a:p>
        </p:txBody>
      </p:sp>
      <p:sp>
        <p:nvSpPr>
          <p:cNvPr id="3" name="Content Placeholder 2">
            <a:extLst>
              <a:ext uri="{FF2B5EF4-FFF2-40B4-BE49-F238E27FC236}">
                <a16:creationId xmlns:a16="http://schemas.microsoft.com/office/drawing/2014/main" id="{A020071C-0590-84DD-1442-E455FB3BDF2C}"/>
              </a:ext>
            </a:extLst>
          </p:cNvPr>
          <p:cNvSpPr>
            <a:spLocks noGrp="1"/>
          </p:cNvSpPr>
          <p:nvPr>
            <p:ph idx="1"/>
          </p:nvPr>
        </p:nvSpPr>
        <p:spPr>
          <a:xfrm>
            <a:off x="137160" y="814647"/>
            <a:ext cx="8965276" cy="5674018"/>
          </a:xfrm>
        </p:spPr>
        <p:txBody>
          <a:bodyPr>
            <a:normAutofit fontScale="92500"/>
          </a:bodyPr>
          <a:lstStyle/>
          <a:p>
            <a:r>
              <a:rPr lang="en-US" sz="3600" dirty="0">
                <a:effectLst>
                  <a:outerShdw blurRad="38100" dist="38100" dir="2700000" algn="tl">
                    <a:srgbClr val="000000"/>
                  </a:outerShdw>
                </a:effectLst>
              </a:rPr>
              <a:t>This passage makes it utterly clear that the people of Israel, while remaining the “servants” of God to bear witness to his saving power, are </a:t>
            </a:r>
            <a:r>
              <a:rPr lang="en-US" sz="3600" b="1" i="1" dirty="0">
                <a:effectLst>
                  <a:outerShdw blurRad="38100" dist="38100" dir="2700000" algn="tl">
                    <a:srgbClr val="000000"/>
                  </a:outerShdw>
                </a:effectLst>
              </a:rPr>
              <a:t>not</a:t>
            </a:r>
            <a:r>
              <a:rPr lang="en-US" sz="3600" dirty="0">
                <a:effectLst>
                  <a:outerShdw blurRad="38100" dist="38100" dir="2700000" algn="tl">
                    <a:srgbClr val="000000"/>
                  </a:outerShdw>
                </a:effectLst>
              </a:rPr>
              <a:t> </a:t>
            </a:r>
            <a:r>
              <a:rPr lang="en-US" sz="3600" b="1" i="1" dirty="0">
                <a:effectLst>
                  <a:outerShdw blurRad="38100" dist="38100" dir="2700000" algn="tl">
                    <a:srgbClr val="000000"/>
                  </a:outerShdw>
                </a:effectLst>
              </a:rPr>
              <a:t>the</a:t>
            </a:r>
            <a:r>
              <a:rPr lang="en-US" sz="3600" dirty="0">
                <a:effectLst>
                  <a:outerShdw blurRad="38100" dist="38100" dir="2700000" algn="tl">
                    <a:srgbClr val="000000"/>
                  </a:outerShdw>
                </a:effectLst>
              </a:rPr>
              <a:t> Servant of the Lord who will bring justice and deliverance to the earth. </a:t>
            </a:r>
          </a:p>
          <a:p>
            <a:r>
              <a:rPr lang="en-US" sz="3600" dirty="0">
                <a:effectLst>
                  <a:outerShdw blurRad="38100" dist="38100" dir="2700000" algn="tl">
                    <a:srgbClr val="000000"/>
                  </a:outerShdw>
                </a:effectLst>
              </a:rPr>
              <a:t>Verse 6 drives this point home with imagery: </a:t>
            </a:r>
          </a:p>
          <a:p>
            <a:r>
              <a:rPr lang="en-US" sz="3600" dirty="0">
                <a:effectLst>
                  <a:outerShdw blurRad="38100" dist="38100" dir="2700000" algn="tl">
                    <a:srgbClr val="000000"/>
                  </a:outerShdw>
                </a:effectLst>
              </a:rPr>
              <a:t>“</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All of </a:t>
            </a:r>
            <a:r>
              <a:rPr lang="en-US" sz="36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us</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3600" dirty="0">
                <a:effectLst>
                  <a:outerShdw blurRad="38100" dist="38100" dir="2700000" algn="tl">
                    <a:srgbClr val="000000"/>
                  </a:outerShdw>
                </a:effectLst>
              </a:rPr>
              <a:t>” – the blind, rebellious people of God –  are like the “</a:t>
            </a:r>
            <a:r>
              <a:rPr lang="en-US" sz="3600"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sheep</a:t>
            </a:r>
            <a:r>
              <a:rPr lang="en-US" sz="3600" dirty="0">
                <a:effectLst>
                  <a:outerShdw blurRad="38100" dist="38100" dir="2700000" algn="tl">
                    <a:srgbClr val="000000"/>
                  </a:outerShdw>
                </a:effectLst>
              </a:rPr>
              <a:t>” who has “</a:t>
            </a:r>
            <a:r>
              <a:rPr lang="en-US" sz="36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strayed off on his own path</a:t>
            </a:r>
            <a:r>
              <a:rPr lang="en-US" sz="3600" dirty="0">
                <a:effectLst>
                  <a:outerShdw blurRad="38100" dist="38100" dir="2700000" algn="tl">
                    <a:srgbClr val="000000"/>
                  </a:outerShdw>
                </a:effectLst>
              </a:rPr>
              <a:t>”. </a:t>
            </a:r>
          </a:p>
          <a:p>
            <a:r>
              <a:rPr lang="en-US" sz="3600" dirty="0">
                <a:effectLst>
                  <a:outerShdw blurRad="38100" dist="38100" dir="2700000" algn="tl">
                    <a:srgbClr val="000000"/>
                  </a:outerShdw>
                </a:effectLst>
              </a:rPr>
              <a:t>And yet it is </a:t>
            </a:r>
            <a:r>
              <a:rPr lang="en-US" sz="3600" b="1" i="1" dirty="0">
                <a:effectLst>
                  <a:outerShdw blurRad="38100" dist="38100" dir="2700000" algn="tl">
                    <a:srgbClr val="000000"/>
                  </a:outerShdw>
                </a:effectLst>
              </a:rPr>
              <a:t>the servant</a:t>
            </a:r>
            <a:r>
              <a:rPr lang="en-US" sz="3600" dirty="0">
                <a:effectLst>
                  <a:outerShdw blurRad="38100" dist="38100" dir="2700000" algn="tl">
                    <a:srgbClr val="000000"/>
                  </a:outerShdw>
                </a:effectLst>
              </a:rPr>
              <a:t> is who gets </a:t>
            </a:r>
            <a:r>
              <a:rPr lang="en-US" sz="3600" b="1" i="1" dirty="0">
                <a:effectLst>
                  <a:outerShdw blurRad="38100" dist="38100" dir="2700000" algn="tl">
                    <a:srgbClr val="000000"/>
                  </a:outerShdw>
                </a:effectLst>
              </a:rPr>
              <a:t>beaten</a:t>
            </a:r>
            <a:r>
              <a:rPr lang="en-US" sz="3600" dirty="0">
                <a:effectLst>
                  <a:outerShdw blurRad="38100" dist="38100" dir="2700000" algn="tl">
                    <a:srgbClr val="000000"/>
                  </a:outerShdw>
                </a:effectLst>
              </a:rPr>
              <a:t> for </a:t>
            </a:r>
            <a:r>
              <a:rPr lang="en-US" sz="3600" b="1" i="1" dirty="0">
                <a:effectLst>
                  <a:outerShdw blurRad="38100" dist="38100" dir="2700000" algn="tl">
                    <a:srgbClr val="000000"/>
                  </a:outerShdw>
                </a:effectLst>
              </a:rPr>
              <a:t>our</a:t>
            </a:r>
            <a:r>
              <a:rPr lang="en-US" sz="3600" dirty="0">
                <a:effectLst>
                  <a:outerShdw blurRad="38100" dist="38100" dir="2700000" algn="tl">
                    <a:srgbClr val="000000"/>
                  </a:outerShdw>
                </a:effectLst>
              </a:rPr>
              <a:t> willfulness!</a:t>
            </a:r>
          </a:p>
        </p:txBody>
      </p:sp>
      <p:sp>
        <p:nvSpPr>
          <p:cNvPr id="4" name="TextBox 3">
            <a:extLst>
              <a:ext uri="{FF2B5EF4-FFF2-40B4-BE49-F238E27FC236}">
                <a16:creationId xmlns:a16="http://schemas.microsoft.com/office/drawing/2014/main" id="{F2E33117-C707-F823-55AF-230BA4991137}"/>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Oswalt, John .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Isaiah</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NIV Application Commentary)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(pp. 584-585)</a:t>
            </a:r>
          </a:p>
        </p:txBody>
      </p:sp>
    </p:spTree>
    <p:extLst>
      <p:ext uri="{BB962C8B-B14F-4D97-AF65-F5344CB8AC3E}">
        <p14:creationId xmlns:p14="http://schemas.microsoft.com/office/powerpoint/2010/main" val="28392715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EE998C-674E-70C8-B975-0D971C8E04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992BFC-A54D-5157-3D59-2B6CC47925F0}"/>
              </a:ext>
            </a:extLst>
          </p:cNvPr>
          <p:cNvSpPr>
            <a:spLocks noGrp="1"/>
          </p:cNvSpPr>
          <p:nvPr>
            <p:ph type="title"/>
          </p:nvPr>
        </p:nvSpPr>
        <p:spPr>
          <a:xfrm>
            <a:off x="0" y="-3"/>
            <a:ext cx="9144000" cy="827119"/>
          </a:xfrm>
        </p:spPr>
        <p:txBody>
          <a:bodyPr>
            <a:noAutofit/>
          </a:bodyPr>
          <a:lstStyle/>
          <a:p>
            <a:pPr marL="458788" indent="-458788"/>
            <a:r>
              <a:rPr lang="en-US" sz="4400" b="1" dirty="0">
                <a:effectLst>
                  <a:outerShdw blurRad="38100" dist="38100" dir="2700000" algn="tl">
                    <a:srgbClr val="000000"/>
                  </a:outerShdw>
                </a:effectLst>
              </a:rPr>
              <a:t>A Lamb to the Slaughter (53:7-9)</a:t>
            </a:r>
          </a:p>
        </p:txBody>
      </p:sp>
      <p:sp>
        <p:nvSpPr>
          <p:cNvPr id="3" name="Content Placeholder 2">
            <a:extLst>
              <a:ext uri="{FF2B5EF4-FFF2-40B4-BE49-F238E27FC236}">
                <a16:creationId xmlns:a16="http://schemas.microsoft.com/office/drawing/2014/main" id="{FCDC66B9-F3D8-FBA2-A47D-ED33A6C462E9}"/>
              </a:ext>
            </a:extLst>
          </p:cNvPr>
          <p:cNvSpPr>
            <a:spLocks noGrp="1"/>
          </p:cNvSpPr>
          <p:nvPr>
            <p:ph idx="1"/>
          </p:nvPr>
        </p:nvSpPr>
        <p:spPr>
          <a:xfrm>
            <a:off x="386543" y="1030778"/>
            <a:ext cx="8441574" cy="5793971"/>
          </a:xfrm>
        </p:spPr>
        <p:txBody>
          <a:bodyPr>
            <a:normAutofit fontScale="92500"/>
          </a:bodyPr>
          <a:lstStyle/>
          <a:p>
            <a:pPr marL="0" indent="0">
              <a:buNone/>
            </a:pPr>
            <a:r>
              <a:rPr lang="en-US" sz="3500" baseline="30000" dirty="0">
                <a:effectLst>
                  <a:outerShdw blurRad="38100" dist="38100" dir="2700000" algn="tl">
                    <a:srgbClr val="000000"/>
                  </a:outerShdw>
                </a:effectLst>
                <a:latin typeface="Cambria" panose="02040503050406030204" pitchFamily="18" charset="0"/>
                <a:ea typeface="Cambria" panose="02040503050406030204" pitchFamily="18" charset="0"/>
              </a:rPr>
              <a:t>53:7</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He was treated harshly and afflicted, but he did not even open his mouth. Like a lamb led to the slaughtering block, like a sheep silent before her shearers, he did not even open his mouth.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8</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He was led away after an unjust trial – but who even cared? Indeed, he was cut off from the land of the living; because of the rebellion of his own people he was wounded.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9</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They intended to bury him with criminals, but he ended up in a rich man’s tomb because he had committed no violent deeds, nor had he spoken deceitfully. </a:t>
            </a:r>
          </a:p>
        </p:txBody>
      </p:sp>
    </p:spTree>
    <p:extLst>
      <p:ext uri="{BB962C8B-B14F-4D97-AF65-F5344CB8AC3E}">
        <p14:creationId xmlns:p14="http://schemas.microsoft.com/office/powerpoint/2010/main" val="160077781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7DFABD-C742-F83A-6EB4-022DD46429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84B0E8-CC60-B360-83D9-AB1BFF417AD6}"/>
              </a:ext>
            </a:extLst>
          </p:cNvPr>
          <p:cNvSpPr>
            <a:spLocks noGrp="1"/>
          </p:cNvSpPr>
          <p:nvPr>
            <p:ph type="title"/>
          </p:nvPr>
        </p:nvSpPr>
        <p:spPr>
          <a:xfrm>
            <a:off x="0" y="3"/>
            <a:ext cx="9144000" cy="756456"/>
          </a:xfrm>
        </p:spPr>
        <p:txBody>
          <a:bodyPr>
            <a:noAutofit/>
          </a:bodyPr>
          <a:lstStyle/>
          <a:p>
            <a:r>
              <a:rPr lang="en-US" sz="4000" b="1" dirty="0">
                <a:effectLst>
                  <a:outerShdw blurRad="38100" dist="38100" dir="2700000" algn="tl">
                    <a:srgbClr val="000000"/>
                  </a:outerShdw>
                </a:effectLst>
              </a:rPr>
              <a:t>A Lamb to the Slaughter (53:7-9)</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A020071C-0590-84DD-1442-E455FB3BDF2C}"/>
              </a:ext>
            </a:extLst>
          </p:cNvPr>
          <p:cNvSpPr>
            <a:spLocks noGrp="1"/>
          </p:cNvSpPr>
          <p:nvPr>
            <p:ph idx="1"/>
          </p:nvPr>
        </p:nvSpPr>
        <p:spPr>
          <a:xfrm>
            <a:off x="137160" y="814647"/>
            <a:ext cx="8965276" cy="5674018"/>
          </a:xfrm>
        </p:spPr>
        <p:txBody>
          <a:bodyPr>
            <a:normAutofit fontScale="92500" lnSpcReduction="20000"/>
          </a:bodyPr>
          <a:lstStyle/>
          <a:p>
            <a:r>
              <a:rPr lang="en-US" dirty="0">
                <a:effectLst>
                  <a:outerShdw blurRad="38100" dist="38100" dir="2700000" algn="tl">
                    <a:srgbClr val="000000"/>
                  </a:outerShdw>
                </a:effectLst>
              </a:rPr>
              <a:t>This stanza details the Servant’s </a:t>
            </a:r>
            <a:r>
              <a:rPr lang="en-US" b="1" i="1" dirty="0">
                <a:effectLst>
                  <a:outerShdw blurRad="38100" dist="38100" dir="2700000" algn="tl">
                    <a:srgbClr val="000000"/>
                  </a:outerShdw>
                </a:effectLst>
              </a:rPr>
              <a:t>innocence</a:t>
            </a:r>
            <a:r>
              <a:rPr lang="en-US" dirty="0">
                <a:effectLst>
                  <a:outerShdw blurRad="38100" dist="38100" dir="2700000" algn="tl">
                    <a:srgbClr val="000000"/>
                  </a:outerShdw>
                </a:effectLst>
              </a:rPr>
              <a:t> and </a:t>
            </a:r>
            <a:r>
              <a:rPr lang="en-US" b="1" i="1" dirty="0">
                <a:effectLst>
                  <a:outerShdw blurRad="38100" dist="38100" dir="2700000" algn="tl">
                    <a:srgbClr val="000000"/>
                  </a:outerShdw>
                </a:effectLst>
              </a:rPr>
              <a:t>submission</a:t>
            </a:r>
            <a:r>
              <a:rPr lang="en-US" dirty="0">
                <a:effectLst>
                  <a:outerShdw blurRad="38100" dist="38100" dir="2700000" algn="tl">
                    <a:srgbClr val="000000"/>
                  </a:outerShdw>
                </a:effectLst>
              </a:rPr>
              <a:t> and the </a:t>
            </a:r>
            <a:r>
              <a:rPr lang="en-US" b="1" i="1" dirty="0">
                <a:effectLst>
                  <a:outerShdw blurRad="38100" dist="38100" dir="2700000" algn="tl">
                    <a:srgbClr val="000000"/>
                  </a:outerShdw>
                </a:effectLst>
              </a:rPr>
              <a:t>injustice</a:t>
            </a:r>
            <a:r>
              <a:rPr lang="en-US" dirty="0">
                <a:effectLst>
                  <a:outerShdw blurRad="38100" dist="38100" dir="2700000" algn="tl">
                    <a:srgbClr val="000000"/>
                  </a:outerShdw>
                </a:effectLst>
              </a:rPr>
              <a:t> of the treatment he receives. </a:t>
            </a:r>
          </a:p>
          <a:p>
            <a:r>
              <a:rPr lang="en-US" dirty="0">
                <a:effectLst>
                  <a:outerShdw blurRad="38100" dist="38100" dir="2700000" algn="tl">
                    <a:srgbClr val="000000"/>
                  </a:outerShdw>
                </a:effectLst>
              </a:rPr>
              <a:t>The </a:t>
            </a:r>
            <a:r>
              <a:rPr lang="en-US" b="1" i="1" dirty="0">
                <a:effectLst>
                  <a:outerShdw blurRad="38100" dist="38100" dir="2700000" algn="tl">
                    <a:srgbClr val="000000"/>
                  </a:outerShdw>
                </a:effectLst>
              </a:rPr>
              <a:t>Servant</a:t>
            </a:r>
            <a:r>
              <a:rPr lang="en-US" dirty="0">
                <a:effectLst>
                  <a:outerShdw blurRad="38100" dist="38100" dir="2700000" algn="tl">
                    <a:srgbClr val="000000"/>
                  </a:outerShdw>
                </a:effectLst>
              </a:rPr>
              <a:t> is now compared to a sheep, and with very different results. </a:t>
            </a:r>
          </a:p>
          <a:p>
            <a:r>
              <a:rPr lang="en-US" dirty="0">
                <a:effectLst>
                  <a:outerShdw blurRad="38100" dist="38100" dir="2700000" algn="tl">
                    <a:srgbClr val="000000"/>
                  </a:outerShdw>
                </a:effectLst>
              </a:rPr>
              <a:t>In </a:t>
            </a:r>
            <a:r>
              <a:rPr lang="en-US" b="1" i="1" dirty="0">
                <a:effectLst>
                  <a:outerShdw blurRad="38100" dist="38100" dir="2700000" algn="tl">
                    <a:srgbClr val="000000"/>
                  </a:outerShdw>
                </a:effectLst>
              </a:rPr>
              <a:t>him</a:t>
            </a:r>
            <a:r>
              <a:rPr lang="en-US" dirty="0">
                <a:effectLst>
                  <a:outerShdw blurRad="38100" dist="38100" dir="2700000" algn="tl">
                    <a:srgbClr val="000000"/>
                  </a:outerShdw>
                </a:effectLst>
              </a:rPr>
              <a:t> it is the mild, defenseless nature of the sheep that is the basis of comparison. </a:t>
            </a:r>
          </a:p>
          <a:p>
            <a:r>
              <a:rPr lang="en-US" dirty="0">
                <a:effectLst>
                  <a:outerShdw blurRad="38100" dist="38100" dir="2700000" algn="tl">
                    <a:srgbClr val="000000"/>
                  </a:outerShdw>
                </a:effectLst>
              </a:rPr>
              <a:t>Although his suffering is obviously unjust, he accepts it without protest (53:7). </a:t>
            </a:r>
          </a:p>
          <a:p>
            <a:r>
              <a:rPr lang="en-US" dirty="0">
                <a:effectLst>
                  <a:outerShdw blurRad="38100" dist="38100" dir="2700000" algn="tl">
                    <a:srgbClr val="000000"/>
                  </a:outerShdw>
                </a:effectLst>
              </a:rPr>
              <a:t>It is significant that the only extended metaphor in the entire poem deals with sheep, the animals of sacrifice. </a:t>
            </a:r>
          </a:p>
          <a:p>
            <a:r>
              <a:rPr lang="en-US" dirty="0">
                <a:effectLst>
                  <a:outerShdw blurRad="38100" dist="38100" dir="2700000" algn="tl">
                    <a:srgbClr val="000000"/>
                  </a:outerShdw>
                </a:effectLst>
              </a:rPr>
              <a:t>The injustice of what the Servant suffered is further emphasized in 53:8-9. </a:t>
            </a:r>
          </a:p>
          <a:p>
            <a:r>
              <a:rPr lang="en-US" dirty="0">
                <a:effectLst>
                  <a:outerShdw blurRad="38100" dist="38100" dir="2700000" algn="tl">
                    <a:srgbClr val="000000"/>
                  </a:outerShdw>
                </a:effectLst>
              </a:rPr>
              <a:t>He is deprived of justice,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but who even cared? </a:t>
            </a:r>
            <a:r>
              <a:rPr lang="en-US" dirty="0">
                <a:effectLst>
                  <a:outerShdw blurRad="38100" dist="38100" dir="2700000" algn="tl">
                    <a:srgbClr val="000000"/>
                  </a:outerShdw>
                </a:effectLst>
              </a:rPr>
              <a:t>” </a:t>
            </a:r>
          </a:p>
        </p:txBody>
      </p:sp>
      <p:sp>
        <p:nvSpPr>
          <p:cNvPr id="4" name="TextBox 3">
            <a:extLst>
              <a:ext uri="{FF2B5EF4-FFF2-40B4-BE49-F238E27FC236}">
                <a16:creationId xmlns:a16="http://schemas.microsoft.com/office/drawing/2014/main" id="{F2E33117-C707-F823-55AF-230BA4991137}"/>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Oswalt, John .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Isaiah</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NIV Application Commentary)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(pp. 585-586)</a:t>
            </a:r>
          </a:p>
        </p:txBody>
      </p:sp>
    </p:spTree>
    <p:extLst>
      <p:ext uri="{BB962C8B-B14F-4D97-AF65-F5344CB8AC3E}">
        <p14:creationId xmlns:p14="http://schemas.microsoft.com/office/powerpoint/2010/main" val="182222256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9C293C-CDC6-403B-D909-D911600D1A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BCE234-9813-7B7D-089A-8EC9ECDC7625}"/>
              </a:ext>
            </a:extLst>
          </p:cNvPr>
          <p:cNvSpPr>
            <a:spLocks noGrp="1"/>
          </p:cNvSpPr>
          <p:nvPr>
            <p:ph type="title"/>
          </p:nvPr>
        </p:nvSpPr>
        <p:spPr>
          <a:xfrm>
            <a:off x="0" y="3"/>
            <a:ext cx="9144000" cy="818802"/>
          </a:xfrm>
        </p:spPr>
        <p:txBody>
          <a:bodyPr>
            <a:noAutofit/>
          </a:bodyPr>
          <a:lstStyle/>
          <a:p>
            <a:r>
              <a:rPr lang="en-US" sz="3600" b="1" dirty="0">
                <a:effectLst>
                  <a:outerShdw blurRad="38100" dist="38100" dir="2700000" algn="tl">
                    <a:srgbClr val="000000"/>
                  </a:outerShdw>
                </a:effectLst>
              </a:rPr>
              <a:t>The Fourth Servant Song (</a:t>
            </a:r>
            <a:r>
              <a:rPr lang="en-US" sz="3600" dirty="0">
                <a:solidFill>
                  <a:srgbClr val="FFFF99"/>
                </a:solidFill>
                <a:effectLst>
                  <a:outerShdw blurRad="38100" dist="38100" dir="2700000" algn="tl">
                    <a:srgbClr val="000000"/>
                  </a:outerShdw>
                </a:effectLst>
              </a:rPr>
              <a:t>52:13 – 53:12</a:t>
            </a:r>
            <a:r>
              <a:rPr lang="en-US" sz="3600" b="1" dirty="0">
                <a:effectLst>
                  <a:outerShdw blurRad="38100" dist="38100" dir="2700000" algn="tl">
                    <a:srgbClr val="000000"/>
                  </a:outerShdw>
                </a:effectLst>
              </a:rPr>
              <a:t>)</a:t>
            </a:r>
            <a:endParaRPr lang="en-US" sz="36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6C9B565D-3D67-3A03-650E-BD4A53BA8A6F}"/>
              </a:ext>
            </a:extLst>
          </p:cNvPr>
          <p:cNvSpPr>
            <a:spLocks noGrp="1"/>
          </p:cNvSpPr>
          <p:nvPr>
            <p:ph idx="1"/>
          </p:nvPr>
        </p:nvSpPr>
        <p:spPr>
          <a:xfrm>
            <a:off x="120535" y="748145"/>
            <a:ext cx="8965276" cy="5818910"/>
          </a:xfrm>
        </p:spPr>
        <p:txBody>
          <a:bodyPr>
            <a:normAutofit fontScale="92500" lnSpcReduction="10000"/>
          </a:bodyPr>
          <a:lstStyle/>
          <a:p>
            <a:r>
              <a:rPr lang="en-US" sz="4000" dirty="0">
                <a:effectLst>
                  <a:outerShdw blurRad="38100" dist="38100" dir="2700000" algn="tl">
                    <a:srgbClr val="000000"/>
                  </a:outerShdw>
                </a:effectLst>
              </a:rPr>
              <a:t>The announcement and description given in today’s text of how God will save his people is </a:t>
            </a:r>
            <a:r>
              <a:rPr lang="en-US" sz="4000" b="1" i="1" dirty="0">
                <a:effectLst>
                  <a:outerShdw blurRad="38100" dist="38100" dir="2700000" algn="tl">
                    <a:srgbClr val="000000"/>
                  </a:outerShdw>
                </a:effectLst>
              </a:rPr>
              <a:t>both</a:t>
            </a:r>
            <a:r>
              <a:rPr lang="en-US" sz="4000" dirty="0">
                <a:effectLst>
                  <a:outerShdw blurRad="38100" dist="38100" dir="2700000" algn="tl">
                    <a:srgbClr val="000000"/>
                  </a:outerShdw>
                </a:effectLst>
              </a:rPr>
              <a:t> surprising and </a:t>
            </a:r>
            <a:r>
              <a:rPr lang="en-US" sz="4000" b="1" i="1" dirty="0">
                <a:effectLst>
                  <a:outerShdw blurRad="38100" dist="38100" dir="2700000" algn="tl">
                    <a:srgbClr val="000000"/>
                  </a:outerShdw>
                </a:effectLst>
              </a:rPr>
              <a:t>not</a:t>
            </a:r>
            <a:r>
              <a:rPr lang="en-US" sz="4000" dirty="0">
                <a:effectLst>
                  <a:outerShdw blurRad="38100" dist="38100" dir="2700000" algn="tl">
                    <a:srgbClr val="000000"/>
                  </a:outerShdw>
                </a:effectLst>
              </a:rPr>
              <a:t> surprising. </a:t>
            </a:r>
          </a:p>
          <a:p>
            <a:r>
              <a:rPr lang="en-US" sz="4000" dirty="0">
                <a:effectLst>
                  <a:outerShdw blurRad="38100" dist="38100" dir="2700000" algn="tl">
                    <a:srgbClr val="000000"/>
                  </a:outerShdw>
                </a:effectLst>
              </a:rPr>
              <a:t>It is </a:t>
            </a:r>
            <a:r>
              <a:rPr lang="en-US" sz="4000" b="1" i="1" dirty="0">
                <a:effectLst>
                  <a:outerShdw blurRad="38100" dist="38100" dir="2700000" algn="tl">
                    <a:srgbClr val="000000"/>
                  </a:outerShdw>
                </a:effectLst>
              </a:rPr>
              <a:t>surprising</a:t>
            </a:r>
            <a:r>
              <a:rPr lang="en-US" sz="4000" dirty="0">
                <a:effectLst>
                  <a:outerShdw blurRad="38100" dist="38100" dir="2700000" algn="tl">
                    <a:srgbClr val="000000"/>
                  </a:outerShdw>
                </a:effectLst>
              </a:rPr>
              <a:t> in the sense that much of the language given in prior chapters about God’s power to redeem and to defeat the enemies of his people </a:t>
            </a:r>
            <a:r>
              <a:rPr lang="en-US" sz="4000" b="1" i="1" dirty="0">
                <a:effectLst>
                  <a:outerShdw blurRad="38100" dist="38100" dir="2700000" algn="tl">
                    <a:srgbClr val="000000"/>
                  </a:outerShdw>
                </a:effectLst>
              </a:rPr>
              <a:t>might</a:t>
            </a:r>
            <a:r>
              <a:rPr lang="en-US" sz="4000" dirty="0">
                <a:effectLst>
                  <a:outerShdw blurRad="38100" dist="38100" dir="2700000" algn="tl">
                    <a:srgbClr val="000000"/>
                  </a:outerShdw>
                </a:effectLst>
              </a:rPr>
              <a:t> make us expect something of that involves overwhelming power and might. </a:t>
            </a:r>
          </a:p>
          <a:p>
            <a:r>
              <a:rPr lang="en-US" sz="4000" dirty="0">
                <a:effectLst>
                  <a:outerShdw blurRad="38100" dist="38100" dir="2700000" algn="tl">
                    <a:srgbClr val="000000"/>
                  </a:outerShdw>
                </a:effectLst>
              </a:rPr>
              <a:t>So, when read </a:t>
            </a:r>
            <a:r>
              <a:rPr lang="en-US" sz="4000" b="1" i="1" dirty="0">
                <a:effectLst>
                  <a:outerShdw blurRad="38100" dist="38100" dir="2700000" algn="tl">
                    <a:srgbClr val="000000"/>
                  </a:outerShdw>
                </a:effectLst>
              </a:rPr>
              <a:t>instead</a:t>
            </a:r>
            <a:r>
              <a:rPr lang="en-US" sz="4000" dirty="0">
                <a:effectLst>
                  <a:outerShdw blurRad="38100" dist="38100" dir="2700000" algn="tl">
                    <a:srgbClr val="000000"/>
                  </a:outerShdw>
                </a:effectLst>
              </a:rPr>
              <a:t> about suffering, humiliation, and loss, it comes as a bit a surprise. </a:t>
            </a:r>
          </a:p>
          <a:p>
            <a:pPr marL="0" indent="0">
              <a:buNone/>
            </a:pPr>
            <a:endParaRPr lang="en-US" sz="4000" dirty="0">
              <a:effectLst>
                <a:outerShdw blurRad="38100" dist="38100" dir="2700000" algn="tl">
                  <a:srgbClr val="000000"/>
                </a:outerShdw>
              </a:effectLst>
            </a:endParaRPr>
          </a:p>
        </p:txBody>
      </p:sp>
      <p:sp>
        <p:nvSpPr>
          <p:cNvPr id="4" name="TextBox 3">
            <a:extLst>
              <a:ext uri="{FF2B5EF4-FFF2-40B4-BE49-F238E27FC236}">
                <a16:creationId xmlns:a16="http://schemas.microsoft.com/office/drawing/2014/main" id="{AA725C47-CB4B-58A9-09E6-FE624C18B736}"/>
              </a:ext>
            </a:extLst>
          </p:cNvPr>
          <p:cNvSpPr txBox="1"/>
          <p:nvPr/>
        </p:nvSpPr>
        <p:spPr>
          <a:xfrm>
            <a:off x="0"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Chapters 40–66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a:t>
            </a:r>
            <a:r>
              <a:rPr lang="en-US" sz="1800" i="1" dirty="0">
                <a:solidFill>
                  <a:prstClr val="white"/>
                </a:solidFill>
                <a:latin typeface="Calibri" panose="020F0502020204030204"/>
              </a:rPr>
              <a:t>The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NIC on the OT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(pp. 375-377).</a:t>
            </a:r>
          </a:p>
        </p:txBody>
      </p:sp>
    </p:spTree>
    <p:extLst>
      <p:ext uri="{BB962C8B-B14F-4D97-AF65-F5344CB8AC3E}">
        <p14:creationId xmlns:p14="http://schemas.microsoft.com/office/powerpoint/2010/main" val="360538506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7DFABD-C742-F83A-6EB4-022DD46429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84B0E8-CC60-B360-83D9-AB1BFF417AD6}"/>
              </a:ext>
            </a:extLst>
          </p:cNvPr>
          <p:cNvSpPr>
            <a:spLocks noGrp="1"/>
          </p:cNvSpPr>
          <p:nvPr>
            <p:ph type="title"/>
          </p:nvPr>
        </p:nvSpPr>
        <p:spPr>
          <a:xfrm>
            <a:off x="0" y="3"/>
            <a:ext cx="9144000" cy="756456"/>
          </a:xfrm>
        </p:spPr>
        <p:txBody>
          <a:bodyPr>
            <a:noAutofit/>
          </a:bodyPr>
          <a:lstStyle/>
          <a:p>
            <a:r>
              <a:rPr lang="en-US" sz="4000" b="1" dirty="0">
                <a:effectLst>
                  <a:outerShdw blurRad="38100" dist="38100" dir="2700000" algn="tl">
                    <a:srgbClr val="000000"/>
                  </a:outerShdw>
                </a:effectLst>
              </a:rPr>
              <a:t>A Lamb to the Slaughter (53:7-9)</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A020071C-0590-84DD-1442-E455FB3BDF2C}"/>
              </a:ext>
            </a:extLst>
          </p:cNvPr>
          <p:cNvSpPr>
            <a:spLocks noGrp="1"/>
          </p:cNvSpPr>
          <p:nvPr>
            <p:ph idx="1"/>
          </p:nvPr>
        </p:nvSpPr>
        <p:spPr>
          <a:xfrm>
            <a:off x="137160" y="814647"/>
            <a:ext cx="8965276" cy="5674018"/>
          </a:xfrm>
        </p:spPr>
        <p:txBody>
          <a:bodyPr>
            <a:normAutofit lnSpcReduction="10000"/>
          </a:bodyPr>
          <a:lstStyle/>
          <a:p>
            <a:r>
              <a:rPr lang="en-US" dirty="0">
                <a:effectLst>
                  <a:outerShdw blurRad="38100" dist="38100" dir="2700000" algn="tl">
                    <a:srgbClr val="000000"/>
                  </a:outerShdw>
                </a:effectLst>
              </a:rPr>
              <a:t>While it was his </a:t>
            </a:r>
            <a:r>
              <a:rPr lang="en-US" b="1" i="1" dirty="0">
                <a:effectLst>
                  <a:outerShdw blurRad="38100" dist="38100" dir="2700000" algn="tl">
                    <a:srgbClr val="000000"/>
                  </a:outerShdw>
                </a:effectLst>
              </a:rPr>
              <a:t>enemies</a:t>
            </a:r>
            <a:r>
              <a:rPr lang="en-US" dirty="0">
                <a:effectLst>
                  <a:outerShdw blurRad="38100" dist="38100" dir="2700000" algn="tl">
                    <a:srgbClr val="000000"/>
                  </a:outerShdw>
                </a:effectLst>
              </a:rPr>
              <a:t>’ intention to heap </a:t>
            </a:r>
            <a:r>
              <a:rPr lang="en-US" b="1" i="1" dirty="0">
                <a:effectLst>
                  <a:outerShdw blurRad="38100" dist="38100" dir="2700000" algn="tl">
                    <a:srgbClr val="000000"/>
                  </a:outerShdw>
                </a:effectLst>
              </a:rPr>
              <a:t>shame</a:t>
            </a:r>
            <a:r>
              <a:rPr lang="en-US" dirty="0">
                <a:effectLst>
                  <a:outerShdw blurRad="38100" dist="38100" dir="2700000" algn="tl">
                    <a:srgbClr val="000000"/>
                  </a:outerShdw>
                </a:effectLst>
              </a:rPr>
              <a:t> upon him by casting his corpse into the common pit used for the remains of paupers or criminals (cf. 2 Kings 23:6; Jer. 26:23), and so to deny him an honorable burial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with his fathers</a:t>
            </a:r>
            <a:r>
              <a:rPr lang="en-US" dirty="0">
                <a:effectLst>
                  <a:outerShdw blurRad="38100" dist="38100" dir="2700000" algn="tl">
                    <a:srgbClr val="000000"/>
                  </a:outerShdw>
                </a:effectLst>
              </a:rPr>
              <a:t>” (cf. 1 Kings 13:22).</a:t>
            </a:r>
          </a:p>
          <a:p>
            <a:r>
              <a:rPr lang="en-US" dirty="0">
                <a:effectLst>
                  <a:outerShdw blurRad="38100" dist="38100" dir="2700000" algn="tl">
                    <a:srgbClr val="000000"/>
                  </a:outerShdw>
                </a:effectLst>
              </a:rPr>
              <a:t>Their plan was frustrated. </a:t>
            </a:r>
          </a:p>
          <a:p>
            <a:r>
              <a:rPr lang="en-US" dirty="0">
                <a:effectLst>
                  <a:outerShdw blurRad="38100" dist="38100" dir="2700000" algn="tl">
                    <a:srgbClr val="000000"/>
                  </a:outerShdw>
                </a:effectLst>
              </a:rPr>
              <a:t>In the overruling providence of the LORD, it was not to a </a:t>
            </a:r>
            <a:r>
              <a:rPr lang="en-US" b="1" i="1" dirty="0">
                <a:effectLst>
                  <a:outerShdw blurRad="38100" dist="38100" dir="2700000" algn="tl">
                    <a:srgbClr val="000000"/>
                  </a:outerShdw>
                </a:effectLst>
              </a:rPr>
              <a:t>criminal’s</a:t>
            </a:r>
            <a:r>
              <a:rPr lang="en-US" dirty="0">
                <a:effectLst>
                  <a:outerShdw blurRad="38100" dist="38100" dir="2700000" algn="tl">
                    <a:srgbClr val="000000"/>
                  </a:outerShdw>
                </a:effectLst>
              </a:rPr>
              <a:t> grave that his corpse was taken. </a:t>
            </a:r>
          </a:p>
          <a:p>
            <a:r>
              <a:rPr lang="en-US" dirty="0">
                <a:effectLst>
                  <a:outerShdw blurRad="38100" dist="38100" dir="2700000" algn="tl">
                    <a:srgbClr val="000000"/>
                  </a:outerShdw>
                </a:effectLst>
              </a:rPr>
              <a:t>On the </a:t>
            </a:r>
            <a:r>
              <a:rPr lang="en-US" b="1" i="1" dirty="0">
                <a:effectLst>
                  <a:outerShdw blurRad="38100" dist="38100" dir="2700000" algn="tl">
                    <a:srgbClr val="000000"/>
                  </a:outerShdw>
                </a:effectLst>
              </a:rPr>
              <a:t>contrary</a:t>
            </a:r>
            <a:r>
              <a:rPr lang="en-US" dirty="0">
                <a:effectLst>
                  <a:outerShdw blurRad="38100" dist="38100" dir="2700000" algn="tl">
                    <a:srgbClr val="000000"/>
                  </a:outerShdw>
                </a:effectLst>
              </a:rPr>
              <a:t>, he was buried in circumstances of some </a:t>
            </a:r>
            <a:r>
              <a:rPr lang="en-US" b="1" i="1" dirty="0">
                <a:effectLst>
                  <a:outerShdw blurRad="38100" dist="38100" dir="2700000" algn="tl">
                    <a:srgbClr val="000000"/>
                  </a:outerShdw>
                </a:effectLst>
              </a:rPr>
              <a:t>honor</a:t>
            </a:r>
            <a:r>
              <a:rPr lang="en-US" dirty="0">
                <a:effectLst>
                  <a:outerShdw blurRad="38100" dist="38100" dir="2700000" algn="tl">
                    <a:srgbClr val="000000"/>
                  </a:outerShdw>
                </a:effectLst>
              </a:rPr>
              <a:t> and </a:t>
            </a:r>
            <a:r>
              <a:rPr lang="en-US" b="1" i="1" dirty="0">
                <a:effectLst>
                  <a:outerShdw blurRad="38100" dist="38100" dir="2700000" algn="tl">
                    <a:srgbClr val="000000"/>
                  </a:outerShdw>
                </a:effectLst>
              </a:rPr>
              <a:t>distinction</a:t>
            </a:r>
            <a:r>
              <a:rPr lang="en-US" dirty="0">
                <a:effectLst>
                  <a:outerShdw blurRad="38100" dist="38100" dir="2700000" algn="tl">
                    <a:srgbClr val="000000"/>
                  </a:outerShdw>
                </a:effectLst>
              </a:rPr>
              <a:t>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in a tomb cut out of the rock, where no one had yet been buried</a:t>
            </a:r>
            <a:r>
              <a:rPr lang="en-US" dirty="0">
                <a:effectLst>
                  <a:outerShdw blurRad="38100" dist="38100" dir="2700000" algn="tl">
                    <a:srgbClr val="000000"/>
                  </a:outerShdw>
                </a:effectLst>
              </a:rPr>
              <a:t>” (Luke 23:53). </a:t>
            </a:r>
          </a:p>
        </p:txBody>
      </p:sp>
      <p:sp>
        <p:nvSpPr>
          <p:cNvPr id="4" name="TextBox 3">
            <a:extLst>
              <a:ext uri="{FF2B5EF4-FFF2-40B4-BE49-F238E27FC236}">
                <a16:creationId xmlns:a16="http://schemas.microsoft.com/office/drawing/2014/main" id="{F2E33117-C707-F823-55AF-230BA4991137}"/>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Mackay, John L. –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A Study Commentary on Isaiah Volume 2: Chapters 40-66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 pp. 356–357.</a:t>
            </a:r>
          </a:p>
        </p:txBody>
      </p:sp>
    </p:spTree>
    <p:extLst>
      <p:ext uri="{BB962C8B-B14F-4D97-AF65-F5344CB8AC3E}">
        <p14:creationId xmlns:p14="http://schemas.microsoft.com/office/powerpoint/2010/main" val="101066087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7DFABD-C742-F83A-6EB4-022DD46429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84B0E8-CC60-B360-83D9-AB1BFF417AD6}"/>
              </a:ext>
            </a:extLst>
          </p:cNvPr>
          <p:cNvSpPr>
            <a:spLocks noGrp="1"/>
          </p:cNvSpPr>
          <p:nvPr>
            <p:ph type="title"/>
          </p:nvPr>
        </p:nvSpPr>
        <p:spPr>
          <a:xfrm>
            <a:off x="0" y="3"/>
            <a:ext cx="9144000" cy="756456"/>
          </a:xfrm>
        </p:spPr>
        <p:txBody>
          <a:bodyPr>
            <a:noAutofit/>
          </a:bodyPr>
          <a:lstStyle/>
          <a:p>
            <a:r>
              <a:rPr lang="en-US" sz="4000" b="1" dirty="0">
                <a:effectLst>
                  <a:outerShdw blurRad="38100" dist="38100" dir="2700000" algn="tl">
                    <a:srgbClr val="000000"/>
                  </a:outerShdw>
                </a:effectLst>
              </a:rPr>
              <a:t>A Lamb to the Slaughter (53:7-9)</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A020071C-0590-84DD-1442-E455FB3BDF2C}"/>
              </a:ext>
            </a:extLst>
          </p:cNvPr>
          <p:cNvSpPr>
            <a:spLocks noGrp="1"/>
          </p:cNvSpPr>
          <p:nvPr>
            <p:ph idx="1"/>
          </p:nvPr>
        </p:nvSpPr>
        <p:spPr>
          <a:xfrm>
            <a:off x="137160" y="814647"/>
            <a:ext cx="8965276" cy="5674018"/>
          </a:xfrm>
        </p:spPr>
        <p:txBody>
          <a:bodyPr>
            <a:normAutofit fontScale="92500" lnSpcReduction="10000"/>
          </a:bodyPr>
          <a:lstStyle/>
          <a:p>
            <a:r>
              <a:rPr lang="en-US" dirty="0">
                <a:effectLst>
                  <a:outerShdw blurRad="38100" dist="38100" dir="2700000" algn="tl">
                    <a:srgbClr val="000000"/>
                  </a:outerShdw>
                </a:effectLst>
              </a:rPr>
              <a:t>“</a:t>
            </a:r>
            <a:r>
              <a:rPr lang="en-US" sz="31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Because</a:t>
            </a:r>
            <a:r>
              <a:rPr lang="en-US" dirty="0">
                <a:effectLst>
                  <a:outerShdw blurRad="38100" dist="38100" dir="2700000" algn="tl">
                    <a:srgbClr val="000000"/>
                  </a:outerShdw>
                </a:effectLst>
              </a:rPr>
              <a:t>” indicates that this did not happen by </a:t>
            </a:r>
            <a:r>
              <a:rPr lang="en-US" b="1" i="1" dirty="0">
                <a:effectLst>
                  <a:outerShdw blurRad="38100" dist="38100" dir="2700000" algn="tl">
                    <a:srgbClr val="000000"/>
                  </a:outerShdw>
                </a:effectLst>
              </a:rPr>
              <a:t>accident</a:t>
            </a:r>
            <a:r>
              <a:rPr lang="en-US" dirty="0">
                <a:effectLst>
                  <a:outerShdw blurRad="38100" dist="38100" dir="2700000" algn="tl">
                    <a:srgbClr val="000000"/>
                  </a:outerShdw>
                </a:effectLst>
              </a:rPr>
              <a:t>, but to signal the LORD’s </a:t>
            </a:r>
            <a:r>
              <a:rPr lang="en-US" b="1" i="1" dirty="0">
                <a:effectLst>
                  <a:outerShdw blurRad="38100" dist="38100" dir="2700000" algn="tl">
                    <a:srgbClr val="000000"/>
                  </a:outerShdw>
                </a:effectLst>
              </a:rPr>
              <a:t>approval</a:t>
            </a:r>
            <a:r>
              <a:rPr lang="en-US" dirty="0">
                <a:effectLst>
                  <a:outerShdw blurRad="38100" dist="38100" dir="2700000" algn="tl">
                    <a:srgbClr val="000000"/>
                  </a:outerShdw>
                </a:effectLst>
              </a:rPr>
              <a:t> of the Servant’s life. </a:t>
            </a:r>
          </a:p>
          <a:p>
            <a:r>
              <a:rPr lang="en-US" dirty="0">
                <a:effectLst>
                  <a:outerShdw blurRad="38100" dist="38100" dir="2700000" algn="tl">
                    <a:srgbClr val="000000"/>
                  </a:outerShdw>
                </a:effectLst>
              </a:rPr>
              <a:t>The servant is said to have had no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violent deeds</a:t>
            </a:r>
            <a:r>
              <a:rPr lang="en-US" dirty="0">
                <a:effectLst>
                  <a:outerShdw blurRad="38100" dist="38100" dir="2700000" algn="tl">
                    <a:srgbClr val="000000"/>
                  </a:outerShdw>
                </a:effectLst>
              </a:rPr>
              <a:t>”.</a:t>
            </a:r>
          </a:p>
          <a:p>
            <a:r>
              <a:rPr lang="en-US" dirty="0">
                <a:effectLst>
                  <a:outerShdw blurRad="38100" dist="38100" dir="2700000" algn="tl">
                    <a:srgbClr val="000000"/>
                  </a:outerShdw>
                </a:effectLst>
              </a:rPr>
              <a:t>Not only did he not </a:t>
            </a:r>
            <a:r>
              <a:rPr lang="en-US" b="1" i="1" dirty="0">
                <a:effectLst>
                  <a:outerShdw blurRad="38100" dist="38100" dir="2700000" algn="tl">
                    <a:srgbClr val="000000"/>
                  </a:outerShdw>
                </a:effectLst>
              </a:rPr>
              <a:t>commit</a:t>
            </a:r>
            <a:r>
              <a:rPr lang="en-US" dirty="0">
                <a:effectLst>
                  <a:outerShdw blurRad="38100" dist="38100" dir="2700000" algn="tl">
                    <a:srgbClr val="000000"/>
                  </a:outerShdw>
                </a:effectLst>
              </a:rPr>
              <a:t> such deeds of violence against others; he had pursued a positive policy of </a:t>
            </a:r>
            <a:r>
              <a:rPr lang="en-US" b="1" i="1" dirty="0">
                <a:effectLst>
                  <a:outerShdw blurRad="38100" dist="38100" dir="2700000" algn="tl">
                    <a:srgbClr val="000000"/>
                  </a:outerShdw>
                </a:effectLst>
              </a:rPr>
              <a:t>avoiding</a:t>
            </a:r>
            <a:r>
              <a:rPr lang="en-US" dirty="0">
                <a:effectLst>
                  <a:outerShdw blurRad="38100" dist="38100" dir="2700000" algn="tl">
                    <a:srgbClr val="000000"/>
                  </a:outerShdw>
                </a:effectLst>
              </a:rPr>
              <a:t> such conduct. </a:t>
            </a:r>
          </a:p>
          <a:p>
            <a:r>
              <a:rPr lang="en-US" dirty="0">
                <a:effectLst>
                  <a:outerShdw blurRad="38100" dist="38100" dir="2700000" algn="tl">
                    <a:srgbClr val="000000"/>
                  </a:outerShdw>
                </a:effectLst>
              </a:rPr>
              <a:t>Nor had the servant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spoken deceitfully</a:t>
            </a:r>
            <a:r>
              <a:rPr lang="en-US" dirty="0">
                <a:effectLst>
                  <a:outerShdw blurRad="38100" dist="38100" dir="2700000" algn="tl">
                    <a:srgbClr val="000000"/>
                  </a:outerShdw>
                </a:effectLst>
              </a:rPr>
              <a:t>” through word or action so as to mislead or trick others. </a:t>
            </a:r>
          </a:p>
          <a:p>
            <a:r>
              <a:rPr lang="en-US" dirty="0">
                <a:effectLst>
                  <a:outerShdw blurRad="38100" dist="38100" dir="2700000" algn="tl">
                    <a:srgbClr val="000000"/>
                  </a:outerShdw>
                </a:effectLst>
              </a:rPr>
              <a:t>The Servant was </a:t>
            </a:r>
            <a:r>
              <a:rPr lang="en-US" b="1" i="1" dirty="0">
                <a:effectLst>
                  <a:outerShdw blurRad="38100" dist="38100" dir="2700000" algn="tl">
                    <a:srgbClr val="000000"/>
                  </a:outerShdw>
                </a:effectLst>
              </a:rPr>
              <a:t>totally guiltless </a:t>
            </a:r>
            <a:r>
              <a:rPr lang="en-US" dirty="0">
                <a:effectLst>
                  <a:outerShdw blurRad="38100" dist="38100" dir="2700000" algn="tl">
                    <a:srgbClr val="000000"/>
                  </a:outerShdw>
                </a:effectLst>
              </a:rPr>
              <a:t>(conduct that Peter sets out as an example in 1 Peter 2:22). </a:t>
            </a:r>
          </a:p>
          <a:p>
            <a:r>
              <a:rPr lang="en-US" dirty="0">
                <a:effectLst>
                  <a:outerShdw blurRad="38100" dist="38100" dir="2700000" algn="tl">
                    <a:srgbClr val="000000"/>
                  </a:outerShdw>
                </a:effectLst>
              </a:rPr>
              <a:t>There is </a:t>
            </a:r>
            <a:r>
              <a:rPr lang="en-US" b="1" i="1" dirty="0">
                <a:effectLst>
                  <a:outerShdw blurRad="38100" dist="38100" dir="2700000" algn="tl">
                    <a:srgbClr val="000000"/>
                  </a:outerShdw>
                </a:effectLst>
              </a:rPr>
              <a:t>only</a:t>
            </a:r>
            <a:r>
              <a:rPr lang="en-US" dirty="0">
                <a:effectLst>
                  <a:outerShdw blurRad="38100" dist="38100" dir="2700000" algn="tl">
                    <a:srgbClr val="000000"/>
                  </a:outerShdw>
                </a:effectLst>
              </a:rPr>
              <a:t> one to whom such a description may justly be applied.</a:t>
            </a:r>
          </a:p>
        </p:txBody>
      </p:sp>
      <p:sp>
        <p:nvSpPr>
          <p:cNvPr id="4" name="TextBox 3">
            <a:extLst>
              <a:ext uri="{FF2B5EF4-FFF2-40B4-BE49-F238E27FC236}">
                <a16:creationId xmlns:a16="http://schemas.microsoft.com/office/drawing/2014/main" id="{F2E33117-C707-F823-55AF-230BA4991137}"/>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Mackay, John L. –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A Study Commentary on Isaiah Volume 2: Chapters 40-66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 pp. 356–357.</a:t>
            </a:r>
          </a:p>
        </p:txBody>
      </p:sp>
    </p:spTree>
    <p:extLst>
      <p:ext uri="{BB962C8B-B14F-4D97-AF65-F5344CB8AC3E}">
        <p14:creationId xmlns:p14="http://schemas.microsoft.com/office/powerpoint/2010/main" val="410019335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EE998C-674E-70C8-B975-0D971C8E04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992BFC-A54D-5157-3D59-2B6CC47925F0}"/>
              </a:ext>
            </a:extLst>
          </p:cNvPr>
          <p:cNvSpPr>
            <a:spLocks noGrp="1"/>
          </p:cNvSpPr>
          <p:nvPr>
            <p:ph type="title"/>
          </p:nvPr>
        </p:nvSpPr>
        <p:spPr>
          <a:xfrm>
            <a:off x="0" y="-3"/>
            <a:ext cx="9144000" cy="889465"/>
          </a:xfrm>
        </p:spPr>
        <p:txBody>
          <a:bodyPr>
            <a:noAutofit/>
          </a:bodyPr>
          <a:lstStyle/>
          <a:p>
            <a:pPr marL="458788" indent="-458788"/>
            <a:r>
              <a:rPr lang="en-US" b="1" dirty="0">
                <a:effectLst>
                  <a:outerShdw blurRad="38100" dist="38100" dir="2700000" algn="tl">
                    <a:srgbClr val="000000"/>
                  </a:outerShdw>
                </a:effectLst>
              </a:rPr>
              <a:t>He Will Be Satisfied (53:10-12)</a:t>
            </a:r>
          </a:p>
        </p:txBody>
      </p:sp>
      <p:sp>
        <p:nvSpPr>
          <p:cNvPr id="3" name="Content Placeholder 2">
            <a:extLst>
              <a:ext uri="{FF2B5EF4-FFF2-40B4-BE49-F238E27FC236}">
                <a16:creationId xmlns:a16="http://schemas.microsoft.com/office/drawing/2014/main" id="{FCDC66B9-F3D8-FBA2-A47D-ED33A6C462E9}"/>
              </a:ext>
            </a:extLst>
          </p:cNvPr>
          <p:cNvSpPr>
            <a:spLocks noGrp="1"/>
          </p:cNvSpPr>
          <p:nvPr>
            <p:ph idx="1"/>
          </p:nvPr>
        </p:nvSpPr>
        <p:spPr>
          <a:xfrm>
            <a:off x="386543" y="935181"/>
            <a:ext cx="8441574" cy="5889569"/>
          </a:xfrm>
        </p:spPr>
        <p:txBody>
          <a:bodyPr>
            <a:normAutofit fontScale="92500" lnSpcReduction="10000"/>
          </a:bodyPr>
          <a:lstStyle/>
          <a:p>
            <a:pPr marL="0" indent="0">
              <a:buNone/>
            </a:pPr>
            <a:r>
              <a:rPr lang="en-US" sz="3500" baseline="30000" dirty="0">
                <a:effectLst>
                  <a:outerShdw blurRad="38100" dist="38100" dir="2700000" algn="tl">
                    <a:srgbClr val="000000"/>
                  </a:outerShdw>
                </a:effectLst>
                <a:latin typeface="Cambria" panose="02040503050406030204" pitchFamily="18" charset="0"/>
                <a:ea typeface="Cambria" panose="02040503050406030204" pitchFamily="18" charset="0"/>
              </a:rPr>
              <a:t>53:</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10</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Though the LORD desired to crush him and make him ill, once restitution is made, he will see descendants and enjoy long life, and the LORD’s purpose will be accomplished through him.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11</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Having suffered, he will reflect on his work, he will be satisfied when he understands what he has done. “My servant will acquit many, for he carried their sins.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12</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So I will assign him a portion with the multitudes, he will divide the spoils of victory with the powerful, because he willingly submitted to death and was numbered with the rebels, when he lifted up the sin of many and intervened on behalf of the rebels.” </a:t>
            </a:r>
          </a:p>
        </p:txBody>
      </p:sp>
    </p:spTree>
    <p:extLst>
      <p:ext uri="{BB962C8B-B14F-4D97-AF65-F5344CB8AC3E}">
        <p14:creationId xmlns:p14="http://schemas.microsoft.com/office/powerpoint/2010/main" val="123600341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7DFABD-C742-F83A-6EB4-022DD46429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84B0E8-CC60-B360-83D9-AB1BFF417AD6}"/>
              </a:ext>
            </a:extLst>
          </p:cNvPr>
          <p:cNvSpPr>
            <a:spLocks noGrp="1"/>
          </p:cNvSpPr>
          <p:nvPr>
            <p:ph type="title"/>
          </p:nvPr>
        </p:nvSpPr>
        <p:spPr>
          <a:xfrm>
            <a:off x="0" y="3"/>
            <a:ext cx="9144000" cy="756456"/>
          </a:xfrm>
        </p:spPr>
        <p:txBody>
          <a:bodyPr>
            <a:noAutofit/>
          </a:bodyPr>
          <a:lstStyle/>
          <a:p>
            <a:r>
              <a:rPr lang="en-US" sz="4000" b="1" dirty="0">
                <a:effectLst>
                  <a:outerShdw blurRad="38100" dist="38100" dir="2700000" algn="tl">
                    <a:srgbClr val="000000"/>
                  </a:outerShdw>
                </a:effectLst>
              </a:rPr>
              <a:t>He Will Be Satisfied (53:10-12)</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A020071C-0590-84DD-1442-E455FB3BDF2C}"/>
              </a:ext>
            </a:extLst>
          </p:cNvPr>
          <p:cNvSpPr>
            <a:spLocks noGrp="1"/>
          </p:cNvSpPr>
          <p:nvPr>
            <p:ph idx="1"/>
          </p:nvPr>
        </p:nvSpPr>
        <p:spPr>
          <a:xfrm>
            <a:off x="137160" y="814647"/>
            <a:ext cx="8965276" cy="5674018"/>
          </a:xfrm>
        </p:spPr>
        <p:txBody>
          <a:bodyPr>
            <a:normAutofit/>
          </a:bodyPr>
          <a:lstStyle/>
          <a:p>
            <a:r>
              <a:rPr lang="en-US" dirty="0">
                <a:effectLst>
                  <a:outerShdw blurRad="38100" dist="38100" dir="2700000" algn="tl">
                    <a:srgbClr val="000000"/>
                  </a:outerShdw>
                </a:effectLst>
              </a:rPr>
              <a:t>Why have these things happened to the Servant? </a:t>
            </a:r>
          </a:p>
          <a:p>
            <a:r>
              <a:rPr lang="en-US" dirty="0">
                <a:effectLst>
                  <a:outerShdw blurRad="38100" dist="38100" dir="2700000" algn="tl">
                    <a:srgbClr val="000000"/>
                  </a:outerShdw>
                </a:effectLst>
              </a:rPr>
              <a:t>The answer is given in this final stanza. </a:t>
            </a:r>
          </a:p>
          <a:p>
            <a:r>
              <a:rPr lang="en-US" dirty="0">
                <a:effectLst>
                  <a:outerShdw blurRad="38100" dist="38100" dir="2700000" algn="tl">
                    <a:srgbClr val="000000"/>
                  </a:outerShdw>
                </a:effectLst>
              </a:rPr>
              <a:t>They were </a:t>
            </a:r>
            <a:r>
              <a:rPr lang="en-US" b="1" i="1" dirty="0">
                <a:effectLst>
                  <a:outerShdw blurRad="38100" dist="38100" dir="2700000" algn="tl">
                    <a:srgbClr val="000000"/>
                  </a:outerShdw>
                </a:effectLst>
              </a:rPr>
              <a:t>not</a:t>
            </a:r>
            <a:r>
              <a:rPr lang="en-US" dirty="0">
                <a:effectLst>
                  <a:outerShdw blurRad="38100" dist="38100" dir="2700000" algn="tl">
                    <a:srgbClr val="000000"/>
                  </a:outerShdw>
                </a:effectLst>
              </a:rPr>
              <a:t> accidental; they were </a:t>
            </a:r>
            <a:r>
              <a:rPr lang="en-US" b="1" i="1" dirty="0">
                <a:effectLst>
                  <a:outerShdw blurRad="38100" dist="38100" dir="2700000" algn="tl">
                    <a:srgbClr val="000000"/>
                  </a:outerShdw>
                </a:effectLst>
              </a:rPr>
              <a:t>intended</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Moreover, it was </a:t>
            </a:r>
            <a:r>
              <a:rPr lang="en-US" b="1" i="1" dirty="0">
                <a:effectLst>
                  <a:outerShdw blurRad="38100" dist="38100" dir="2700000" algn="tl">
                    <a:srgbClr val="000000"/>
                  </a:outerShdw>
                </a:effectLst>
              </a:rPr>
              <a:t>God’s</a:t>
            </a:r>
            <a:r>
              <a:rPr lang="en-US" dirty="0">
                <a:effectLst>
                  <a:outerShdw blurRad="38100" dist="38100" dir="2700000" algn="tl">
                    <a:srgbClr val="000000"/>
                  </a:outerShdw>
                </a:effectLst>
              </a:rPr>
              <a:t> intention. </a:t>
            </a:r>
          </a:p>
          <a:p>
            <a:r>
              <a:rPr lang="en-US" dirty="0">
                <a:effectLst>
                  <a:outerShdw blurRad="38100" dist="38100" dir="2700000" algn="tl">
                    <a:srgbClr val="000000"/>
                  </a:outerShdw>
                </a:effectLst>
              </a:rPr>
              <a:t>The opening lines of 53:10 </a:t>
            </a:r>
            <a:r>
              <a:rPr lang="en-US" b="1" i="1" dirty="0">
                <a:effectLst>
                  <a:outerShdw blurRad="38100" dist="38100" dir="2700000" algn="tl">
                    <a:srgbClr val="000000"/>
                  </a:outerShdw>
                </a:effectLst>
              </a:rPr>
              <a:t>sound</a:t>
            </a:r>
            <a:r>
              <a:rPr lang="en-US" dirty="0">
                <a:effectLst>
                  <a:outerShdw blurRad="38100" dist="38100" dir="2700000" algn="tl">
                    <a:srgbClr val="000000"/>
                  </a:outerShdw>
                </a:effectLst>
              </a:rPr>
              <a:t> terrible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 LORD desired to </a:t>
            </a:r>
            <a:r>
              <a:rPr lang="en-US"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crush</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him</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and </a:t>
            </a:r>
            <a:r>
              <a:rPr lang="en-US"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make him ill</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What good father could wish for his son to be </a:t>
            </a:r>
            <a:r>
              <a:rPr lang="en-US" b="1" i="1" dirty="0">
                <a:effectLst>
                  <a:outerShdw blurRad="38100" dist="38100" dir="2700000" algn="tl">
                    <a:srgbClr val="000000"/>
                  </a:outerShdw>
                </a:effectLst>
              </a:rPr>
              <a:t>crushed </a:t>
            </a:r>
            <a:r>
              <a:rPr lang="en-US" dirty="0">
                <a:effectLst>
                  <a:outerShdw blurRad="38100" dist="38100" dir="2700000" algn="tl">
                    <a:srgbClr val="000000"/>
                  </a:outerShdw>
                </a:effectLst>
              </a:rPr>
              <a:t>or</a:t>
            </a:r>
            <a:r>
              <a:rPr lang="en-US" b="1" i="1" dirty="0">
                <a:effectLst>
                  <a:outerShdw blurRad="38100" dist="38100" dir="2700000" algn="tl">
                    <a:srgbClr val="000000"/>
                  </a:outerShdw>
                </a:effectLst>
              </a:rPr>
              <a:t> made ill</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It is only possible if there was some unquestionably greater good to be obtained. </a:t>
            </a:r>
          </a:p>
        </p:txBody>
      </p:sp>
      <p:sp>
        <p:nvSpPr>
          <p:cNvPr id="4" name="TextBox 3">
            <a:extLst>
              <a:ext uri="{FF2B5EF4-FFF2-40B4-BE49-F238E27FC236}">
                <a16:creationId xmlns:a16="http://schemas.microsoft.com/office/drawing/2014/main" id="{F2E33117-C707-F823-55AF-230BA4991137}"/>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Oswalt, John .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Isaiah</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NIV Application Commentary)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(pp. 586-587)</a:t>
            </a:r>
          </a:p>
        </p:txBody>
      </p:sp>
    </p:spTree>
    <p:extLst>
      <p:ext uri="{BB962C8B-B14F-4D97-AF65-F5344CB8AC3E}">
        <p14:creationId xmlns:p14="http://schemas.microsoft.com/office/powerpoint/2010/main" val="240325402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7DFABD-C742-F83A-6EB4-022DD46429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84B0E8-CC60-B360-83D9-AB1BFF417AD6}"/>
              </a:ext>
            </a:extLst>
          </p:cNvPr>
          <p:cNvSpPr>
            <a:spLocks noGrp="1"/>
          </p:cNvSpPr>
          <p:nvPr>
            <p:ph type="title"/>
          </p:nvPr>
        </p:nvSpPr>
        <p:spPr>
          <a:xfrm>
            <a:off x="0" y="3"/>
            <a:ext cx="9144000" cy="756456"/>
          </a:xfrm>
        </p:spPr>
        <p:txBody>
          <a:bodyPr>
            <a:noAutofit/>
          </a:bodyPr>
          <a:lstStyle/>
          <a:p>
            <a:r>
              <a:rPr lang="en-US" sz="4000" b="1" dirty="0">
                <a:effectLst>
                  <a:outerShdw blurRad="38100" dist="38100" dir="2700000" algn="tl">
                    <a:srgbClr val="000000"/>
                  </a:outerShdw>
                </a:effectLst>
              </a:rPr>
              <a:t>He Will Be Satisfied (53:10-12)</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A020071C-0590-84DD-1442-E455FB3BDF2C}"/>
              </a:ext>
            </a:extLst>
          </p:cNvPr>
          <p:cNvSpPr>
            <a:spLocks noGrp="1"/>
          </p:cNvSpPr>
          <p:nvPr>
            <p:ph idx="1"/>
          </p:nvPr>
        </p:nvSpPr>
        <p:spPr>
          <a:xfrm>
            <a:off x="137160" y="814647"/>
            <a:ext cx="8965276" cy="5674018"/>
          </a:xfrm>
        </p:spPr>
        <p:txBody>
          <a:bodyPr>
            <a:normAutofit/>
          </a:bodyPr>
          <a:lstStyle/>
          <a:p>
            <a:r>
              <a:rPr lang="en-US" sz="3600" dirty="0">
                <a:effectLst>
                  <a:outerShdw blurRad="38100" dist="38100" dir="2700000" algn="tl">
                    <a:srgbClr val="000000"/>
                  </a:outerShdw>
                </a:effectLst>
              </a:rPr>
              <a:t>And what greater good could </a:t>
            </a:r>
            <a:r>
              <a:rPr lang="en-US" sz="3600" b="1" i="1" dirty="0">
                <a:effectLst>
                  <a:outerShdw blurRad="38100" dist="38100" dir="2700000" algn="tl">
                    <a:srgbClr val="000000"/>
                  </a:outerShdw>
                </a:effectLst>
              </a:rPr>
              <a:t>possibly</a:t>
            </a:r>
            <a:r>
              <a:rPr lang="en-US" sz="3600" dirty="0">
                <a:effectLst>
                  <a:outerShdw blurRad="38100" dist="38100" dir="2700000" algn="tl">
                    <a:srgbClr val="000000"/>
                  </a:outerShdw>
                </a:effectLst>
              </a:rPr>
              <a:t> justify the </a:t>
            </a:r>
            <a:r>
              <a:rPr lang="en-US" sz="3600" b="1" i="1" dirty="0">
                <a:effectLst>
                  <a:outerShdw blurRad="38100" dist="38100" dir="2700000" algn="tl">
                    <a:srgbClr val="000000"/>
                  </a:outerShdw>
                </a:effectLst>
              </a:rPr>
              <a:t>crushing</a:t>
            </a:r>
            <a:r>
              <a:rPr lang="en-US" sz="3600" dirty="0">
                <a:effectLst>
                  <a:outerShdw blurRad="38100" dist="38100" dir="2700000" algn="tl">
                    <a:srgbClr val="000000"/>
                  </a:outerShdw>
                </a:effectLst>
              </a:rPr>
              <a:t> of the Servant? </a:t>
            </a:r>
          </a:p>
          <a:p>
            <a:r>
              <a:rPr lang="en-US" sz="3600" dirty="0">
                <a:effectLst>
                  <a:outerShdw blurRad="38100" dist="38100" dir="2700000" algn="tl">
                    <a:srgbClr val="000000"/>
                  </a:outerShdw>
                </a:effectLst>
              </a:rPr>
              <a:t>The answer is given in the second half of the verse. </a:t>
            </a:r>
          </a:p>
          <a:p>
            <a:r>
              <a:rPr lang="en-US" sz="3600" dirty="0">
                <a:effectLst>
                  <a:outerShdw blurRad="38100" dist="38100" dir="2700000" algn="tl">
                    <a:srgbClr val="000000"/>
                  </a:outerShdw>
                </a:effectLst>
              </a:rPr>
              <a:t>“</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once </a:t>
            </a:r>
            <a:r>
              <a:rPr lang="en-US" sz="36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restitution</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is made</a:t>
            </a:r>
            <a:r>
              <a:rPr lang="en-US" sz="3600" dirty="0">
                <a:effectLst>
                  <a:outerShdw blurRad="38100" dist="38100" dir="2700000" algn="tl">
                    <a:srgbClr val="000000"/>
                  </a:outerShdw>
                </a:effectLst>
              </a:rPr>
              <a:t>” God’s purpose in bringing him to this place is then realized. </a:t>
            </a:r>
          </a:p>
          <a:p>
            <a:r>
              <a:rPr lang="en-US" sz="3600" dirty="0">
                <a:effectLst>
                  <a:outerShdw blurRad="38100" dist="38100" dir="2700000" algn="tl">
                    <a:srgbClr val="000000"/>
                  </a:outerShdw>
                </a:effectLst>
              </a:rPr>
              <a:t>At that point the injustice of the servant being deprived of children and a long life will be </a:t>
            </a:r>
            <a:r>
              <a:rPr lang="en-US" sz="3600" b="1" i="1" dirty="0">
                <a:effectLst>
                  <a:outerShdw blurRad="38100" dist="38100" dir="2700000" algn="tl">
                    <a:srgbClr val="000000"/>
                  </a:outerShdw>
                </a:effectLst>
              </a:rPr>
              <a:t>rectified</a:t>
            </a:r>
            <a:r>
              <a:rPr lang="en-US" sz="3600" dirty="0">
                <a:effectLst>
                  <a:outerShdw blurRad="38100" dist="38100" dir="2700000" algn="tl">
                    <a:srgbClr val="000000"/>
                  </a:outerShdw>
                </a:effectLst>
              </a:rPr>
              <a:t>. </a:t>
            </a:r>
          </a:p>
        </p:txBody>
      </p:sp>
      <p:sp>
        <p:nvSpPr>
          <p:cNvPr id="4" name="TextBox 3">
            <a:extLst>
              <a:ext uri="{FF2B5EF4-FFF2-40B4-BE49-F238E27FC236}">
                <a16:creationId xmlns:a16="http://schemas.microsoft.com/office/drawing/2014/main" id="{F2E33117-C707-F823-55AF-230BA4991137}"/>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Oswalt, John .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Isaiah</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NIV Application Commentary)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(pp. 586-587)</a:t>
            </a:r>
          </a:p>
        </p:txBody>
      </p:sp>
    </p:spTree>
    <p:extLst>
      <p:ext uri="{BB962C8B-B14F-4D97-AF65-F5344CB8AC3E}">
        <p14:creationId xmlns:p14="http://schemas.microsoft.com/office/powerpoint/2010/main" val="257335673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7DFABD-C742-F83A-6EB4-022DD46429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84B0E8-CC60-B360-83D9-AB1BFF417AD6}"/>
              </a:ext>
            </a:extLst>
          </p:cNvPr>
          <p:cNvSpPr>
            <a:spLocks noGrp="1"/>
          </p:cNvSpPr>
          <p:nvPr>
            <p:ph type="title"/>
          </p:nvPr>
        </p:nvSpPr>
        <p:spPr>
          <a:xfrm>
            <a:off x="0" y="3"/>
            <a:ext cx="9144000" cy="756456"/>
          </a:xfrm>
        </p:spPr>
        <p:txBody>
          <a:bodyPr>
            <a:noAutofit/>
          </a:bodyPr>
          <a:lstStyle/>
          <a:p>
            <a:r>
              <a:rPr lang="en-US" sz="4000" b="1" dirty="0">
                <a:effectLst>
                  <a:outerShdw blurRad="38100" dist="38100" dir="2700000" algn="tl">
                    <a:srgbClr val="000000"/>
                  </a:outerShdw>
                </a:effectLst>
              </a:rPr>
              <a:t>He Will Be Satisfied (53:10-12)</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A020071C-0590-84DD-1442-E455FB3BDF2C}"/>
              </a:ext>
            </a:extLst>
          </p:cNvPr>
          <p:cNvSpPr>
            <a:spLocks noGrp="1"/>
          </p:cNvSpPr>
          <p:nvPr>
            <p:ph idx="1"/>
          </p:nvPr>
        </p:nvSpPr>
        <p:spPr>
          <a:xfrm>
            <a:off x="137160" y="814647"/>
            <a:ext cx="8965276" cy="5674018"/>
          </a:xfrm>
        </p:spPr>
        <p:txBody>
          <a:bodyPr>
            <a:normAutofit fontScale="92500" lnSpcReduction="20000"/>
          </a:bodyPr>
          <a:lstStyle/>
          <a:p>
            <a:r>
              <a:rPr lang="en-US" dirty="0">
                <a:effectLst>
                  <a:outerShdw blurRad="38100" dist="38100" dir="2700000" algn="tl">
                    <a:srgbClr val="000000"/>
                  </a:outerShdw>
                </a:effectLst>
              </a:rPr>
              <a:t>The Servant did not come (primarily) to </a:t>
            </a:r>
            <a:r>
              <a:rPr lang="en-US" b="1" i="1" dirty="0">
                <a:effectLst>
                  <a:outerShdw blurRad="38100" dist="38100" dir="2700000" algn="tl">
                    <a:srgbClr val="000000"/>
                  </a:outerShdw>
                </a:effectLst>
              </a:rPr>
              <a:t>tell</a:t>
            </a:r>
            <a:r>
              <a:rPr lang="en-US" dirty="0">
                <a:effectLst>
                  <a:outerShdw blurRad="38100" dist="38100" dir="2700000" algn="tl">
                    <a:srgbClr val="000000"/>
                  </a:outerShdw>
                </a:effectLst>
              </a:rPr>
              <a:t> people what God </a:t>
            </a:r>
            <a:r>
              <a:rPr lang="en-US" b="1" i="1" dirty="0">
                <a:effectLst>
                  <a:outerShdw blurRad="38100" dist="38100" dir="2700000" algn="tl">
                    <a:srgbClr val="000000"/>
                  </a:outerShdw>
                </a:effectLst>
              </a:rPr>
              <a:t>wants</a:t>
            </a:r>
            <a:r>
              <a:rPr lang="en-US" dirty="0">
                <a:effectLst>
                  <a:outerShdw blurRad="38100" dist="38100" dir="2700000" algn="tl">
                    <a:srgbClr val="000000"/>
                  </a:outerShdw>
                </a:effectLst>
              </a:rPr>
              <a:t>; rather, he came to </a:t>
            </a:r>
            <a:r>
              <a:rPr lang="en-US" b="1" i="1" dirty="0">
                <a:effectLst>
                  <a:outerShdw blurRad="38100" dist="38100" dir="2700000" algn="tl">
                    <a:srgbClr val="000000"/>
                  </a:outerShdw>
                </a:effectLst>
              </a:rPr>
              <a:t>be</a:t>
            </a:r>
            <a:r>
              <a:rPr lang="en-US" dirty="0">
                <a:effectLst>
                  <a:outerShdw blurRad="38100" dist="38100" dir="2700000" algn="tl">
                    <a:srgbClr val="000000"/>
                  </a:outerShdw>
                </a:effectLst>
              </a:rPr>
              <a:t> what </a:t>
            </a:r>
            <a:r>
              <a:rPr lang="en-US" b="1" i="1" dirty="0">
                <a:effectLst>
                  <a:outerShdw blurRad="38100" dist="38100" dir="2700000" algn="tl">
                    <a:srgbClr val="000000"/>
                  </a:outerShdw>
                </a:effectLst>
              </a:rPr>
              <a:t>God wants for us</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But how can someone who has been cut off from the land of the living without descendants ever have these things? </a:t>
            </a:r>
          </a:p>
          <a:p>
            <a:r>
              <a:rPr lang="en-US" dirty="0">
                <a:effectLst>
                  <a:outerShdw blurRad="38100" dist="38100" dir="2700000" algn="tl">
                    <a:srgbClr val="000000"/>
                  </a:outerShdw>
                </a:effectLst>
              </a:rPr>
              <a:t>It certainly looks as though </a:t>
            </a:r>
            <a:r>
              <a:rPr lang="en-US" b="1" i="1" dirty="0">
                <a:effectLst>
                  <a:outerShdw blurRad="38100" dist="38100" dir="2700000" algn="tl">
                    <a:srgbClr val="000000"/>
                  </a:outerShdw>
                </a:effectLst>
              </a:rPr>
              <a:t>resurrection</a:t>
            </a:r>
            <a:r>
              <a:rPr lang="en-US" dirty="0">
                <a:effectLst>
                  <a:outerShdw blurRad="38100" dist="38100" dir="2700000" algn="tl">
                    <a:srgbClr val="000000"/>
                  </a:outerShdw>
                </a:effectLst>
              </a:rPr>
              <a:t> is the only answer. </a:t>
            </a:r>
          </a:p>
          <a:p>
            <a:r>
              <a:rPr lang="en-US" dirty="0">
                <a:effectLst>
                  <a:outerShdw blurRad="38100" dist="38100" dir="2700000" algn="tl">
                    <a:srgbClr val="000000"/>
                  </a:outerShdw>
                </a:effectLst>
              </a:rPr>
              <a:t>Verse 11 gives a more theological statement of what was accomplished in the Servant’s death. </a:t>
            </a:r>
          </a:p>
          <a:p>
            <a:r>
              <a:rPr lang="en-US" dirty="0">
                <a:effectLst>
                  <a:outerShdw blurRad="38100" dist="38100" dir="2700000" algn="tl">
                    <a:srgbClr val="000000"/>
                  </a:outerShdw>
                </a:effectLst>
              </a:rPr>
              <a:t>It begins by recapping the previous statement, but this time from the </a:t>
            </a:r>
            <a:r>
              <a:rPr lang="en-US" b="1" i="1" dirty="0">
                <a:effectLst>
                  <a:outerShdw blurRad="38100" dist="38100" dir="2700000" algn="tl">
                    <a:srgbClr val="000000"/>
                  </a:outerShdw>
                </a:effectLst>
              </a:rPr>
              <a:t>Servant’s</a:t>
            </a:r>
            <a:r>
              <a:rPr lang="en-US" dirty="0">
                <a:effectLst>
                  <a:outerShdw blurRad="38100" dist="38100" dir="2700000" algn="tl">
                    <a:srgbClr val="000000"/>
                  </a:outerShdw>
                </a:effectLst>
              </a:rPr>
              <a:t> point of view, saying that when his life has been offered up for others,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he will be satisfied when he understands what he has done</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The hard struggle will have been worth it. </a:t>
            </a:r>
          </a:p>
        </p:txBody>
      </p:sp>
      <p:sp>
        <p:nvSpPr>
          <p:cNvPr id="4" name="TextBox 3">
            <a:extLst>
              <a:ext uri="{FF2B5EF4-FFF2-40B4-BE49-F238E27FC236}">
                <a16:creationId xmlns:a16="http://schemas.microsoft.com/office/drawing/2014/main" id="{F2E33117-C707-F823-55AF-230BA4991137}"/>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Oswalt, John .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Isaiah</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NIV Application Commentary)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(pp. 586-587)</a:t>
            </a:r>
          </a:p>
        </p:txBody>
      </p:sp>
    </p:spTree>
    <p:extLst>
      <p:ext uri="{BB962C8B-B14F-4D97-AF65-F5344CB8AC3E}">
        <p14:creationId xmlns:p14="http://schemas.microsoft.com/office/powerpoint/2010/main" val="335112357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7DFABD-C742-F83A-6EB4-022DD46429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84B0E8-CC60-B360-83D9-AB1BFF417AD6}"/>
              </a:ext>
            </a:extLst>
          </p:cNvPr>
          <p:cNvSpPr>
            <a:spLocks noGrp="1"/>
          </p:cNvSpPr>
          <p:nvPr>
            <p:ph type="title"/>
          </p:nvPr>
        </p:nvSpPr>
        <p:spPr>
          <a:xfrm>
            <a:off x="0" y="3"/>
            <a:ext cx="9144000" cy="756456"/>
          </a:xfrm>
        </p:spPr>
        <p:txBody>
          <a:bodyPr>
            <a:noAutofit/>
          </a:bodyPr>
          <a:lstStyle/>
          <a:p>
            <a:r>
              <a:rPr lang="en-US" sz="4000" b="1" dirty="0">
                <a:effectLst>
                  <a:outerShdw blurRad="38100" dist="38100" dir="2700000" algn="tl">
                    <a:srgbClr val="000000"/>
                  </a:outerShdw>
                </a:effectLst>
              </a:rPr>
              <a:t>He Will Be Satisfied (53:10-12)</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A020071C-0590-84DD-1442-E455FB3BDF2C}"/>
              </a:ext>
            </a:extLst>
          </p:cNvPr>
          <p:cNvSpPr>
            <a:spLocks noGrp="1"/>
          </p:cNvSpPr>
          <p:nvPr>
            <p:ph idx="1"/>
          </p:nvPr>
        </p:nvSpPr>
        <p:spPr>
          <a:xfrm>
            <a:off x="137160" y="814647"/>
            <a:ext cx="8965276" cy="5674018"/>
          </a:xfrm>
        </p:spPr>
        <p:txBody>
          <a:bodyPr>
            <a:normAutofit lnSpcReduction="10000"/>
          </a:bodyPr>
          <a:lstStyle/>
          <a:p>
            <a:r>
              <a:rPr lang="en-US" sz="4000" dirty="0">
                <a:effectLst>
                  <a:outerShdw blurRad="38100" dist="38100" dir="2700000" algn="tl">
                    <a:srgbClr val="000000"/>
                  </a:outerShdw>
                </a:effectLst>
              </a:rPr>
              <a:t>But what does that struggle accomplish for people who accept it on their own behalf? </a:t>
            </a:r>
          </a:p>
          <a:p>
            <a:r>
              <a:rPr lang="en-US" sz="4000" dirty="0">
                <a:effectLst>
                  <a:outerShdw blurRad="38100" dist="38100" dir="2700000" algn="tl">
                    <a:srgbClr val="000000"/>
                  </a:outerShdw>
                </a:effectLst>
              </a:rPr>
              <a:t>The second half of verse 11 answers that question in a tightly connected statement. </a:t>
            </a:r>
          </a:p>
          <a:p>
            <a:r>
              <a:rPr lang="en-US" sz="4000" dirty="0">
                <a:effectLst>
                  <a:outerShdw blurRad="38100" dist="38100" dir="2700000" algn="tl">
                    <a:srgbClr val="000000"/>
                  </a:outerShdw>
                </a:effectLst>
              </a:rPr>
              <a:t>“</a:t>
            </a:r>
            <a:r>
              <a:rPr lang="en-US" sz="40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My servant will acquit many</a:t>
            </a:r>
            <a:r>
              <a:rPr lang="en-US" sz="4000" dirty="0">
                <a:effectLst>
                  <a:outerShdw blurRad="38100" dist="38100" dir="2700000" algn="tl">
                    <a:srgbClr val="000000"/>
                  </a:outerShdw>
                </a:effectLst>
              </a:rPr>
              <a:t>”. How? </a:t>
            </a:r>
          </a:p>
          <a:p>
            <a:r>
              <a:rPr lang="en-US" sz="4000" dirty="0">
                <a:effectLst>
                  <a:outerShdw blurRad="38100" dist="38100" dir="2700000" algn="tl">
                    <a:srgbClr val="000000"/>
                  </a:outerShdw>
                </a:effectLst>
              </a:rPr>
              <a:t>Because “</a:t>
            </a:r>
            <a:r>
              <a:rPr lang="en-US" sz="40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he carried their sins</a:t>
            </a:r>
            <a:r>
              <a:rPr lang="en-US" sz="4000" dirty="0">
                <a:effectLst>
                  <a:outerShdw blurRad="38100" dist="38100" dir="2700000" algn="tl">
                    <a:srgbClr val="000000"/>
                  </a:outerShdw>
                </a:effectLst>
              </a:rPr>
              <a:t>” which is clearly what the “</a:t>
            </a:r>
            <a:r>
              <a:rPr lang="en-US" sz="40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having suffered</a:t>
            </a:r>
            <a:r>
              <a:rPr lang="en-US" sz="4000" dirty="0">
                <a:effectLst>
                  <a:outerShdw blurRad="38100" dist="38100" dir="2700000" algn="tl">
                    <a:srgbClr val="000000"/>
                  </a:outerShdw>
                </a:effectLst>
              </a:rPr>
              <a:t>” was about at the beginning of the verse. </a:t>
            </a:r>
          </a:p>
        </p:txBody>
      </p:sp>
      <p:sp>
        <p:nvSpPr>
          <p:cNvPr id="4" name="TextBox 3">
            <a:extLst>
              <a:ext uri="{FF2B5EF4-FFF2-40B4-BE49-F238E27FC236}">
                <a16:creationId xmlns:a16="http://schemas.microsoft.com/office/drawing/2014/main" id="{F2E33117-C707-F823-55AF-230BA4991137}"/>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Oswalt, John .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Isaiah</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NIV Application Commentary)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(pp. 586-587)</a:t>
            </a:r>
          </a:p>
        </p:txBody>
      </p:sp>
    </p:spTree>
    <p:extLst>
      <p:ext uri="{BB962C8B-B14F-4D97-AF65-F5344CB8AC3E}">
        <p14:creationId xmlns:p14="http://schemas.microsoft.com/office/powerpoint/2010/main" val="56007434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7DFABD-C742-F83A-6EB4-022DD46429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84B0E8-CC60-B360-83D9-AB1BFF417AD6}"/>
              </a:ext>
            </a:extLst>
          </p:cNvPr>
          <p:cNvSpPr>
            <a:spLocks noGrp="1"/>
          </p:cNvSpPr>
          <p:nvPr>
            <p:ph type="title"/>
          </p:nvPr>
        </p:nvSpPr>
        <p:spPr>
          <a:xfrm>
            <a:off x="0" y="3"/>
            <a:ext cx="9144000" cy="756456"/>
          </a:xfrm>
        </p:spPr>
        <p:txBody>
          <a:bodyPr>
            <a:noAutofit/>
          </a:bodyPr>
          <a:lstStyle/>
          <a:p>
            <a:r>
              <a:rPr lang="en-US" sz="4000" b="1" dirty="0">
                <a:effectLst>
                  <a:outerShdw blurRad="38100" dist="38100" dir="2700000" algn="tl">
                    <a:srgbClr val="000000"/>
                  </a:outerShdw>
                </a:effectLst>
              </a:rPr>
              <a:t>He Will Be Satisfied (53:10-12)</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A020071C-0590-84DD-1442-E455FB3BDF2C}"/>
              </a:ext>
            </a:extLst>
          </p:cNvPr>
          <p:cNvSpPr>
            <a:spLocks noGrp="1"/>
          </p:cNvSpPr>
          <p:nvPr>
            <p:ph idx="1"/>
          </p:nvPr>
        </p:nvSpPr>
        <p:spPr>
          <a:xfrm>
            <a:off x="137160" y="814647"/>
            <a:ext cx="8965276" cy="5674018"/>
          </a:xfrm>
        </p:spPr>
        <p:txBody>
          <a:bodyPr>
            <a:normAutofit fontScale="92500" lnSpcReduction="10000"/>
          </a:bodyPr>
          <a:lstStyle/>
          <a:p>
            <a:r>
              <a:rPr lang="en-US" dirty="0">
                <a:effectLst>
                  <a:outerShdw blurRad="38100" dist="38100" dir="2700000" algn="tl">
                    <a:srgbClr val="000000"/>
                  </a:outerShdw>
                </a:effectLst>
              </a:rPr>
              <a:t>Everything is summed up in 53:12, as the opening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So</a:t>
            </a:r>
            <a:r>
              <a:rPr lang="en-US" dirty="0">
                <a:effectLst>
                  <a:outerShdw blurRad="38100" dist="38100" dir="2700000" algn="tl">
                    <a:srgbClr val="000000"/>
                  </a:outerShdw>
                </a:effectLst>
              </a:rPr>
              <a:t>” indicates. </a:t>
            </a:r>
          </a:p>
          <a:p>
            <a:r>
              <a:rPr lang="en-US" dirty="0">
                <a:effectLst>
                  <a:outerShdw blurRad="38100" dist="38100" dir="2700000" algn="tl">
                    <a:srgbClr val="000000"/>
                  </a:outerShdw>
                </a:effectLst>
              </a:rPr>
              <a:t>But it is as though the author does not want anyone to miss the reason for God’s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I</a:t>
            </a:r>
            <a:r>
              <a:rPr lang="en-US" dirty="0">
                <a:effectLst>
                  <a:outerShdw blurRad="38100" dist="38100" dir="2700000" algn="tl">
                    <a:srgbClr val="000000"/>
                  </a:outerShdw>
                </a:effectLst>
              </a:rPr>
              <a:t>”) giving the Servant the spoils of victory, because even though the cause has been fully stated in 53:4-11, he restates it again in the closing verse. </a:t>
            </a:r>
          </a:p>
          <a:p>
            <a:r>
              <a:rPr lang="en-US" dirty="0">
                <a:effectLst>
                  <a:outerShdw blurRad="38100" dist="38100" dir="2700000" algn="tl">
                    <a:srgbClr val="000000"/>
                  </a:outerShdw>
                </a:effectLst>
              </a:rPr>
              <a:t>Why does God give his servant the victor’s wreath? </a:t>
            </a:r>
          </a:p>
          <a:p>
            <a:r>
              <a:rPr lang="en-US" dirty="0">
                <a:effectLst>
                  <a:outerShdw blurRad="38100" dist="38100" dir="2700000" algn="tl">
                    <a:srgbClr val="000000"/>
                  </a:outerShdw>
                </a:effectLst>
              </a:rPr>
              <a:t>“</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Because</a:t>
            </a:r>
            <a:r>
              <a:rPr lang="en-US" dirty="0">
                <a:effectLst>
                  <a:outerShdw blurRad="38100" dist="38100" dir="2700000" algn="tl">
                    <a:srgbClr val="000000"/>
                  </a:outerShdw>
                </a:effectLst>
              </a:rPr>
              <a:t>” he was </a:t>
            </a:r>
            <a:r>
              <a:rPr lang="en-US" b="1" i="1" dirty="0">
                <a:effectLst>
                  <a:outerShdw blurRad="38100" dist="38100" dir="2700000" algn="tl">
                    <a:srgbClr val="000000"/>
                  </a:outerShdw>
                </a:effectLst>
              </a:rPr>
              <a:t>treated</a:t>
            </a:r>
            <a:r>
              <a:rPr lang="en-US" dirty="0">
                <a:effectLst>
                  <a:outerShdw blurRad="38100" dist="38100" dir="2700000" algn="tl">
                    <a:srgbClr val="000000"/>
                  </a:outerShdw>
                </a:effectLst>
              </a:rPr>
              <a:t> like one of the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rebels</a:t>
            </a:r>
            <a:r>
              <a:rPr lang="en-US" dirty="0">
                <a:effectLst>
                  <a:outerShdw blurRad="38100" dist="38100" dir="2700000" algn="tl">
                    <a:srgbClr val="000000"/>
                  </a:outerShdw>
                </a:effectLst>
              </a:rPr>
              <a:t>” when he was </a:t>
            </a:r>
            <a:r>
              <a:rPr lang="en-US" b="1" i="1" dirty="0">
                <a:effectLst>
                  <a:outerShdw blurRad="38100" dist="38100" dir="2700000" algn="tl">
                    <a:srgbClr val="000000"/>
                  </a:outerShdw>
                </a:effectLst>
              </a:rPr>
              <a:t>not</a:t>
            </a:r>
            <a:r>
              <a:rPr lang="en-US" dirty="0">
                <a:effectLst>
                  <a:outerShdw blurRad="38100" dist="38100" dir="2700000" algn="tl">
                    <a:srgbClr val="000000"/>
                  </a:outerShdw>
                </a:effectLst>
              </a:rPr>
              <a:t>, and thus bore their punishment and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intervened</a:t>
            </a:r>
            <a:r>
              <a:rPr lang="en-US" dirty="0">
                <a:effectLst>
                  <a:outerShdw blurRad="38100" dist="38100" dir="2700000" algn="tl">
                    <a:srgbClr val="000000"/>
                  </a:outerShdw>
                </a:effectLst>
              </a:rPr>
              <a:t>” on their behalf. </a:t>
            </a:r>
          </a:p>
          <a:p>
            <a:r>
              <a:rPr lang="en-US" dirty="0">
                <a:effectLst>
                  <a:outerShdw blurRad="38100" dist="38100" dir="2700000" algn="tl">
                    <a:srgbClr val="000000"/>
                  </a:outerShdw>
                </a:effectLst>
              </a:rPr>
              <a:t>If there are any remaining questions about how the Servant brings God’s justice to the world, this verse should clear it up.</a:t>
            </a:r>
          </a:p>
        </p:txBody>
      </p:sp>
      <p:sp>
        <p:nvSpPr>
          <p:cNvPr id="4" name="TextBox 3">
            <a:extLst>
              <a:ext uri="{FF2B5EF4-FFF2-40B4-BE49-F238E27FC236}">
                <a16:creationId xmlns:a16="http://schemas.microsoft.com/office/drawing/2014/main" id="{F2E33117-C707-F823-55AF-230BA4991137}"/>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Oswalt, John .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Isaiah</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NIV Application Commentary)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(pp. 586-587)</a:t>
            </a:r>
          </a:p>
        </p:txBody>
      </p:sp>
    </p:spTree>
    <p:extLst>
      <p:ext uri="{BB962C8B-B14F-4D97-AF65-F5344CB8AC3E}">
        <p14:creationId xmlns:p14="http://schemas.microsoft.com/office/powerpoint/2010/main" val="346269786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EF1228-FC31-A7D1-7D9C-5011ADD1D4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D49CFF-BC2A-54BB-8974-D2A8D212CC9F}"/>
              </a:ext>
            </a:extLst>
          </p:cNvPr>
          <p:cNvSpPr>
            <a:spLocks noGrp="1"/>
          </p:cNvSpPr>
          <p:nvPr>
            <p:ph type="title"/>
          </p:nvPr>
        </p:nvSpPr>
        <p:spPr>
          <a:xfrm>
            <a:off x="0" y="2"/>
            <a:ext cx="9144000" cy="856210"/>
          </a:xfrm>
        </p:spPr>
        <p:txBody>
          <a:bodyPr>
            <a:noAutofit/>
          </a:bodyPr>
          <a:lstStyle/>
          <a:p>
            <a:r>
              <a:rPr lang="en-US" sz="4400" dirty="0">
                <a:effectLst>
                  <a:outerShdw blurRad="38100" dist="38100" dir="2700000" algn="tl">
                    <a:srgbClr val="000000"/>
                  </a:outerShdw>
                </a:effectLst>
              </a:rPr>
              <a:t>Next Time</a:t>
            </a:r>
          </a:p>
        </p:txBody>
      </p:sp>
      <p:sp>
        <p:nvSpPr>
          <p:cNvPr id="3" name="Content Placeholder 2">
            <a:extLst>
              <a:ext uri="{FF2B5EF4-FFF2-40B4-BE49-F238E27FC236}">
                <a16:creationId xmlns:a16="http://schemas.microsoft.com/office/drawing/2014/main" id="{429E845C-F846-94F8-C831-0023C4C8DE92}"/>
              </a:ext>
            </a:extLst>
          </p:cNvPr>
          <p:cNvSpPr>
            <a:spLocks noGrp="1"/>
          </p:cNvSpPr>
          <p:nvPr>
            <p:ph idx="1"/>
          </p:nvPr>
        </p:nvSpPr>
        <p:spPr>
          <a:xfrm>
            <a:off x="364974" y="901931"/>
            <a:ext cx="8525487" cy="5893724"/>
          </a:xfrm>
        </p:spPr>
        <p:txBody>
          <a:bodyPr>
            <a:normAutofit fontScale="92500" lnSpcReduction="20000"/>
          </a:bodyPr>
          <a:lstStyle/>
          <a:p>
            <a:pPr marL="0" indent="0">
              <a:buNone/>
            </a:pPr>
            <a:r>
              <a:rPr lang="en-US" sz="3600" dirty="0">
                <a:effectLst>
                  <a:outerShdw blurRad="38100" dist="38100" dir="2700000" algn="tl">
                    <a:srgbClr val="000000"/>
                  </a:outerShdw>
                </a:effectLst>
              </a:rPr>
              <a:t>I plan to look at the </a:t>
            </a:r>
            <a:r>
              <a:rPr lang="en-US" sz="3600" b="1" i="1" dirty="0">
                <a:effectLst>
                  <a:outerShdw blurRad="38100" dist="38100" dir="2700000" algn="tl">
                    <a:srgbClr val="000000"/>
                  </a:outerShdw>
                </a:effectLst>
              </a:rPr>
              <a:t>New Testament citations </a:t>
            </a:r>
            <a:r>
              <a:rPr lang="en-US" sz="3600" dirty="0">
                <a:effectLst>
                  <a:outerShdw blurRad="38100" dist="38100" dir="2700000" algn="tl">
                    <a:srgbClr val="000000"/>
                  </a:outerShdw>
                </a:effectLst>
              </a:rPr>
              <a:t>of </a:t>
            </a:r>
            <a:r>
              <a:rPr lang="en-US" sz="3600" dirty="0">
                <a:solidFill>
                  <a:srgbClr val="FFFF99"/>
                </a:solidFill>
                <a:effectLst>
                  <a:outerShdw blurRad="38100" dist="38100" dir="2700000" algn="tl">
                    <a:srgbClr val="000000"/>
                  </a:outerShdw>
                </a:effectLst>
              </a:rPr>
              <a:t>Isaiah 52:13 – 53:12</a:t>
            </a:r>
            <a:endParaRPr lang="en-US" sz="3600" dirty="0">
              <a:effectLst>
                <a:outerShdw blurRad="38100" dist="38100" dir="2700000" algn="tl">
                  <a:srgbClr val="000000"/>
                </a:outerShdw>
              </a:effectLst>
            </a:endParaRPr>
          </a:p>
          <a:p>
            <a:pPr marL="0" indent="0">
              <a:buNone/>
            </a:pPr>
            <a:r>
              <a:rPr lang="en-US" sz="3600" dirty="0">
                <a:effectLst>
                  <a:outerShdw blurRad="38100" dist="38100" dir="2700000" algn="tl">
                    <a:srgbClr val="000000"/>
                  </a:outerShdw>
                </a:effectLst>
              </a:rPr>
              <a:t>Specifically we will be looking at these ideas:</a:t>
            </a:r>
          </a:p>
          <a:p>
            <a:pPr lvl="1"/>
            <a:r>
              <a:rPr lang="en-US" dirty="0">
                <a:effectLst>
                  <a:outerShdw blurRad="38100" dist="38100" dir="2700000" algn="tl">
                    <a:srgbClr val="000000"/>
                  </a:outerShdw>
                </a:effectLst>
              </a:rPr>
              <a:t>For what had not been told them they will see, And what they had not heard they will understand. </a:t>
            </a:r>
            <a:r>
              <a:rPr lang="en-US" dirty="0">
                <a:solidFill>
                  <a:srgbClr val="FFFF99"/>
                </a:solidFill>
                <a:effectLst>
                  <a:outerShdw blurRad="38100" dist="38100" dir="2700000" algn="tl">
                    <a:srgbClr val="000000"/>
                  </a:outerShdw>
                </a:effectLst>
              </a:rPr>
              <a:t>Isaiah 52:15 </a:t>
            </a:r>
            <a:r>
              <a:rPr kumimoji="0" lang="en-US"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rPr>
              <a:t>cited in </a:t>
            </a:r>
            <a:r>
              <a:rPr lang="en-US" dirty="0">
                <a:solidFill>
                  <a:srgbClr val="FFFF99"/>
                </a:solidFill>
                <a:effectLst>
                  <a:outerShdw blurRad="38100" dist="38100" dir="2700000" algn="tl">
                    <a:srgbClr val="000000"/>
                  </a:outerShdw>
                </a:effectLst>
              </a:rPr>
              <a:t>Romans 15:21</a:t>
            </a:r>
            <a:r>
              <a:rPr kumimoji="0" lang="en-US"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rPr>
              <a:t>)</a:t>
            </a:r>
          </a:p>
          <a:p>
            <a:pPr lvl="1"/>
            <a:r>
              <a:rPr lang="en-US" dirty="0">
                <a:effectLst>
                  <a:outerShdw blurRad="38100" dist="38100" dir="2700000" algn="tl">
                    <a:srgbClr val="000000"/>
                  </a:outerShdw>
                </a:effectLst>
              </a:rPr>
              <a:t>Who has believed our report? </a:t>
            </a:r>
            <a:r>
              <a:rPr kumimoji="0" lang="en-US"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rPr>
              <a:t>(</a:t>
            </a:r>
            <a:r>
              <a:rPr lang="en-US" dirty="0">
                <a:solidFill>
                  <a:srgbClr val="FFFF99"/>
                </a:solidFill>
                <a:effectLst>
                  <a:outerShdw blurRad="38100" dist="38100" dir="2700000" algn="tl">
                    <a:srgbClr val="000000"/>
                  </a:outerShdw>
                </a:effectLst>
              </a:rPr>
              <a:t>Isaiah 53:1 </a:t>
            </a:r>
            <a:r>
              <a:rPr kumimoji="0" lang="en-US"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rPr>
              <a:t>cited in </a:t>
            </a:r>
            <a:r>
              <a:rPr lang="en-US" dirty="0">
                <a:solidFill>
                  <a:srgbClr val="FFFF99"/>
                </a:solidFill>
                <a:effectLst>
                  <a:outerShdw blurRad="38100" dist="38100" dir="2700000" algn="tl">
                    <a:srgbClr val="000000"/>
                  </a:outerShdw>
                </a:effectLst>
              </a:rPr>
              <a:t>John 12:38, Romans 10:16</a:t>
            </a:r>
            <a:r>
              <a:rPr kumimoji="0" lang="en-US"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rPr>
              <a:t>)</a:t>
            </a:r>
          </a:p>
          <a:p>
            <a:pPr lvl="1"/>
            <a:r>
              <a:rPr lang="en-US" dirty="0">
                <a:effectLst>
                  <a:outerShdw blurRad="38100" dist="38100" dir="2700000" algn="tl">
                    <a:srgbClr val="000000"/>
                  </a:outerShdw>
                </a:effectLst>
              </a:rPr>
              <a:t>He bore our diseases (</a:t>
            </a:r>
            <a:r>
              <a:rPr lang="en-US" dirty="0">
                <a:solidFill>
                  <a:srgbClr val="FFFF99"/>
                </a:solidFill>
                <a:effectLst>
                  <a:outerShdw blurRad="38100" dist="38100" dir="2700000" algn="tl">
                    <a:srgbClr val="000000"/>
                  </a:outerShdw>
                </a:effectLst>
              </a:rPr>
              <a:t>Isaiah 53:4 </a:t>
            </a:r>
            <a:r>
              <a:rPr lang="en-US" dirty="0">
                <a:solidFill>
                  <a:prstClr val="white"/>
                </a:solidFill>
                <a:effectLst>
                  <a:outerShdw blurRad="38100" dist="38100" dir="2700000" algn="tl">
                    <a:srgbClr val="000000"/>
                  </a:outerShdw>
                </a:effectLst>
              </a:rPr>
              <a:t>cited in </a:t>
            </a:r>
            <a:r>
              <a:rPr lang="en-US" dirty="0">
                <a:solidFill>
                  <a:srgbClr val="FFFF99"/>
                </a:solidFill>
                <a:effectLst>
                  <a:outerShdw blurRad="38100" dist="38100" dir="2700000" algn="tl">
                    <a:srgbClr val="000000"/>
                  </a:outerShdw>
                </a:effectLst>
              </a:rPr>
              <a:t>Matthew 8:17</a:t>
            </a:r>
            <a:r>
              <a:rPr lang="en-US" dirty="0">
                <a:effectLst>
                  <a:outerShdw blurRad="38100" dist="38100" dir="2700000" algn="tl">
                    <a:srgbClr val="000000"/>
                  </a:outerShdw>
                </a:effectLst>
              </a:rPr>
              <a:t>)</a:t>
            </a:r>
          </a:p>
          <a:p>
            <a:pPr lvl="1"/>
            <a:r>
              <a:rPr lang="en-US" dirty="0">
                <a:effectLst>
                  <a:outerShdw blurRad="38100" dist="38100" dir="2700000" algn="tl">
                    <a:srgbClr val="000000"/>
                  </a:outerShdw>
                </a:effectLst>
              </a:rPr>
              <a:t>By his stripes you were healed (</a:t>
            </a:r>
            <a:r>
              <a:rPr lang="en-US" dirty="0">
                <a:solidFill>
                  <a:srgbClr val="FFFF99"/>
                </a:solidFill>
                <a:effectLst>
                  <a:outerShdw blurRad="38100" dist="38100" dir="2700000" algn="tl">
                    <a:srgbClr val="000000"/>
                  </a:outerShdw>
                </a:effectLst>
              </a:rPr>
              <a:t>Isaiah 53:5 </a:t>
            </a:r>
            <a:r>
              <a:rPr lang="en-US" dirty="0">
                <a:solidFill>
                  <a:prstClr val="white"/>
                </a:solidFill>
                <a:effectLst>
                  <a:outerShdw blurRad="38100" dist="38100" dir="2700000" algn="tl">
                    <a:srgbClr val="000000"/>
                  </a:outerShdw>
                </a:effectLst>
              </a:rPr>
              <a:t>cited in </a:t>
            </a:r>
            <a:r>
              <a:rPr lang="en-US" dirty="0">
                <a:solidFill>
                  <a:srgbClr val="FFFF99"/>
                </a:solidFill>
                <a:effectLst>
                  <a:outerShdw blurRad="38100" dist="38100" dir="2700000" algn="tl">
                    <a:srgbClr val="000000"/>
                  </a:outerShdw>
                </a:effectLst>
              </a:rPr>
              <a:t>1 Peter 2:24</a:t>
            </a:r>
            <a:r>
              <a:rPr lang="en-US" dirty="0">
                <a:effectLst>
                  <a:outerShdw blurRad="38100" dist="38100" dir="2700000" algn="tl">
                    <a:srgbClr val="000000"/>
                  </a:outerShdw>
                </a:effectLst>
              </a:rPr>
              <a:t>)</a:t>
            </a:r>
          </a:p>
          <a:p>
            <a:pPr lvl="1"/>
            <a:r>
              <a:rPr lang="en-US" dirty="0">
                <a:effectLst>
                  <a:outerShdw blurRad="38100" dist="38100" dir="2700000" algn="tl">
                    <a:srgbClr val="000000"/>
                  </a:outerShdw>
                </a:effectLst>
              </a:rPr>
              <a:t>Like a lamb that is lead to the slaughter (</a:t>
            </a:r>
            <a:r>
              <a:rPr lang="en-US" dirty="0">
                <a:solidFill>
                  <a:srgbClr val="FFFF99"/>
                </a:solidFill>
                <a:effectLst>
                  <a:outerShdw blurRad="38100" dist="38100" dir="2700000" algn="tl">
                    <a:srgbClr val="000000"/>
                  </a:outerShdw>
                </a:effectLst>
              </a:rPr>
              <a:t>Isaiah 53:7 </a:t>
            </a:r>
            <a:r>
              <a:rPr lang="en-US" dirty="0">
                <a:solidFill>
                  <a:prstClr val="white"/>
                </a:solidFill>
                <a:effectLst>
                  <a:outerShdw blurRad="38100" dist="38100" dir="2700000" algn="tl">
                    <a:srgbClr val="000000"/>
                  </a:outerShdw>
                </a:effectLst>
              </a:rPr>
              <a:t>cited in </a:t>
            </a:r>
            <a:r>
              <a:rPr lang="en-US" dirty="0">
                <a:solidFill>
                  <a:srgbClr val="FFFF99"/>
                </a:solidFill>
                <a:effectLst>
                  <a:outerShdw blurRad="38100" dist="38100" dir="2700000" algn="tl">
                    <a:srgbClr val="000000"/>
                  </a:outerShdw>
                </a:effectLst>
              </a:rPr>
              <a:t>Acts 8:32</a:t>
            </a:r>
            <a:r>
              <a:rPr lang="en-US" dirty="0">
                <a:effectLst>
                  <a:outerShdw blurRad="38100" dist="38100" dir="2700000" algn="tl">
                    <a:srgbClr val="000000"/>
                  </a:outerShdw>
                </a:effectLst>
              </a:rPr>
              <a:t>)</a:t>
            </a:r>
          </a:p>
          <a:p>
            <a:pPr lvl="1"/>
            <a:r>
              <a:rPr lang="en-US" dirty="0"/>
              <a:t>He committed no sin, neither was deceit found in his mouth </a:t>
            </a:r>
            <a:r>
              <a:rPr lang="en-US" dirty="0">
                <a:effectLst>
                  <a:outerShdw blurRad="38100" dist="38100" dir="2700000" algn="tl">
                    <a:srgbClr val="000000"/>
                  </a:outerShdw>
                </a:effectLst>
              </a:rPr>
              <a:t>(</a:t>
            </a:r>
            <a:r>
              <a:rPr lang="en-US" dirty="0">
                <a:solidFill>
                  <a:srgbClr val="FFFF99"/>
                </a:solidFill>
                <a:effectLst>
                  <a:outerShdw blurRad="38100" dist="38100" dir="2700000" algn="tl">
                    <a:srgbClr val="000000"/>
                  </a:outerShdw>
                </a:effectLst>
              </a:rPr>
              <a:t>Isaiah 53:9 </a:t>
            </a:r>
            <a:r>
              <a:rPr lang="en-US" dirty="0">
                <a:solidFill>
                  <a:prstClr val="white"/>
                </a:solidFill>
                <a:effectLst>
                  <a:outerShdw blurRad="38100" dist="38100" dir="2700000" algn="tl">
                    <a:srgbClr val="000000"/>
                  </a:outerShdw>
                </a:effectLst>
              </a:rPr>
              <a:t>cited in </a:t>
            </a:r>
            <a:r>
              <a:rPr lang="en-US" dirty="0">
                <a:solidFill>
                  <a:srgbClr val="FFFF99"/>
                </a:solidFill>
                <a:effectLst>
                  <a:outerShdw blurRad="38100" dist="38100" dir="2700000" algn="tl">
                    <a:srgbClr val="000000"/>
                  </a:outerShdw>
                </a:effectLst>
              </a:rPr>
              <a:t>1 Peter 2:22</a:t>
            </a:r>
            <a:r>
              <a:rPr lang="en-US" dirty="0">
                <a:effectLst>
                  <a:outerShdw blurRad="38100" dist="38100" dir="2700000" algn="tl">
                    <a:srgbClr val="000000"/>
                  </a:outerShdw>
                </a:effectLst>
              </a:rPr>
              <a:t>)</a:t>
            </a:r>
          </a:p>
          <a:p>
            <a:pPr lvl="1"/>
            <a:r>
              <a:rPr lang="en-US" dirty="0">
                <a:effectLst>
                  <a:outerShdw blurRad="38100" dist="38100" dir="2700000" algn="tl">
                    <a:srgbClr val="000000"/>
                  </a:outerShdw>
                </a:effectLst>
              </a:rPr>
              <a:t>He was numbered with transgressors (</a:t>
            </a:r>
            <a:r>
              <a:rPr lang="en-US" dirty="0">
                <a:solidFill>
                  <a:srgbClr val="FFFF99"/>
                </a:solidFill>
                <a:effectLst>
                  <a:outerShdw blurRad="38100" dist="38100" dir="2700000" algn="tl">
                    <a:srgbClr val="000000"/>
                  </a:outerShdw>
                </a:effectLst>
              </a:rPr>
              <a:t>Isaiah 53:12 </a:t>
            </a:r>
            <a:r>
              <a:rPr lang="en-US" dirty="0">
                <a:solidFill>
                  <a:prstClr val="white"/>
                </a:solidFill>
                <a:effectLst>
                  <a:outerShdw blurRad="38100" dist="38100" dir="2700000" algn="tl">
                    <a:srgbClr val="000000"/>
                  </a:outerShdw>
                </a:effectLst>
              </a:rPr>
              <a:t>cited in </a:t>
            </a:r>
            <a:r>
              <a:rPr lang="en-US" dirty="0">
                <a:solidFill>
                  <a:srgbClr val="FFFF99"/>
                </a:solidFill>
                <a:effectLst>
                  <a:outerShdw blurRad="38100" dist="38100" dir="2700000" algn="tl">
                    <a:srgbClr val="000000"/>
                  </a:outerShdw>
                </a:effectLst>
              </a:rPr>
              <a:t>Mark 15:28, Luke 22:37</a:t>
            </a:r>
            <a:r>
              <a:rPr lang="en-US" dirty="0">
                <a:effectLst>
                  <a:outerShdw blurRad="38100" dist="38100" dir="2700000" algn="tl">
                    <a:srgbClr val="000000"/>
                  </a:outerShdw>
                </a:effectLst>
              </a:rPr>
              <a:t>)</a:t>
            </a:r>
          </a:p>
          <a:p>
            <a:pPr lvl="1"/>
            <a:endParaRPr lang="en-US" dirty="0">
              <a:effectLst>
                <a:outerShdw blurRad="38100" dist="38100" dir="2700000" algn="tl">
                  <a:srgbClr val="000000"/>
                </a:outerShdw>
              </a:effectLst>
            </a:endParaRPr>
          </a:p>
          <a:p>
            <a:pPr lvl="1"/>
            <a:endParaRPr lang="en-US" sz="3200" dirty="0">
              <a:effectLst>
                <a:outerShdw blurRad="38100" dist="38100" dir="2700000" algn="tl">
                  <a:srgbClr val="000000"/>
                </a:outerShdw>
              </a:effectLst>
            </a:endParaRPr>
          </a:p>
          <a:p>
            <a:pPr marL="0" indent="0">
              <a:buNone/>
            </a:pPr>
            <a:endParaRPr lang="en-US" sz="3600" dirty="0">
              <a:effectLst>
                <a:outerShdw blurRad="38100" dist="38100" dir="2700000" algn="tl">
                  <a:srgbClr val="000000"/>
                </a:outerShdw>
              </a:effectLst>
            </a:endParaRPr>
          </a:p>
          <a:p>
            <a:pPr marL="0" indent="0">
              <a:buNone/>
            </a:pPr>
            <a:endParaRPr lang="en-US" sz="3600" dirty="0">
              <a:effectLst>
                <a:outerShdw blurRad="38100" dist="38100" dir="2700000" algn="tl">
                  <a:srgbClr val="000000"/>
                </a:outerShdw>
              </a:effectLst>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0268826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3">
                                            <p:txEl>
                                              <p:pRg st="7" end="7"/>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3">
                                            <p:txEl>
                                              <p:pRg st="8" end="8"/>
                                            </p:txEl>
                                          </p:spTgt>
                                        </p:tgtEl>
                                        <p:attrNameLst>
                                          <p:attrName>style.visibility</p:attrName>
                                        </p:attrNameLst>
                                      </p:cBhvr>
                                      <p:to>
                                        <p:strVal val="visible"/>
                                      </p:to>
                                    </p:set>
                                    <p:anim calcmode="lin" valueType="num">
                                      <p:cBhvr>
                                        <p:cTn id="56"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7"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58"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a:extLst>
            <a:ext uri="{FF2B5EF4-FFF2-40B4-BE49-F238E27FC236}">
              <a16:creationId xmlns:a16="http://schemas.microsoft.com/office/drawing/2014/main" id="{79502EDF-EC72-2841-839E-FC85B475EB7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681DCD0-DD6D-5A0E-9E18-C996D4F6BCFD}"/>
              </a:ext>
            </a:extLst>
          </p:cNvPr>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a:extLst>
              <a:ext uri="{FF2B5EF4-FFF2-40B4-BE49-F238E27FC236}">
                <a16:creationId xmlns:a16="http://schemas.microsoft.com/office/drawing/2014/main" id="{3569D963-C6CC-66F2-D601-1123CEA0E016}"/>
              </a:ext>
            </a:extLst>
          </p:cNvPr>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357464830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9C293C-CDC6-403B-D909-D911600D1A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BCE234-9813-7B7D-089A-8EC9ECDC7625}"/>
              </a:ext>
            </a:extLst>
          </p:cNvPr>
          <p:cNvSpPr>
            <a:spLocks noGrp="1"/>
          </p:cNvSpPr>
          <p:nvPr>
            <p:ph type="title"/>
          </p:nvPr>
        </p:nvSpPr>
        <p:spPr>
          <a:xfrm>
            <a:off x="0" y="3"/>
            <a:ext cx="9144000" cy="818802"/>
          </a:xfrm>
        </p:spPr>
        <p:txBody>
          <a:bodyPr>
            <a:noAutofit/>
          </a:bodyPr>
          <a:lstStyle/>
          <a:p>
            <a:r>
              <a:rPr lang="en-US" sz="3600" b="1" dirty="0">
                <a:effectLst>
                  <a:outerShdw blurRad="38100" dist="38100" dir="2700000" algn="tl">
                    <a:srgbClr val="000000"/>
                  </a:outerShdw>
                </a:effectLst>
              </a:rPr>
              <a:t>The Fourth Servant Song (</a:t>
            </a:r>
            <a:r>
              <a:rPr lang="en-US" sz="3600" dirty="0">
                <a:solidFill>
                  <a:srgbClr val="FFFF99"/>
                </a:solidFill>
                <a:effectLst>
                  <a:outerShdw blurRad="38100" dist="38100" dir="2700000" algn="tl">
                    <a:srgbClr val="000000"/>
                  </a:outerShdw>
                </a:effectLst>
              </a:rPr>
              <a:t>52:13 – 53:12</a:t>
            </a:r>
            <a:r>
              <a:rPr lang="en-US" sz="3600" b="1" dirty="0">
                <a:effectLst>
                  <a:outerShdw blurRad="38100" dist="38100" dir="2700000" algn="tl">
                    <a:srgbClr val="000000"/>
                  </a:outerShdw>
                </a:effectLst>
              </a:rPr>
              <a:t>)</a:t>
            </a:r>
            <a:endParaRPr lang="en-US" sz="36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6C9B565D-3D67-3A03-650E-BD4A53BA8A6F}"/>
              </a:ext>
            </a:extLst>
          </p:cNvPr>
          <p:cNvSpPr>
            <a:spLocks noGrp="1"/>
          </p:cNvSpPr>
          <p:nvPr>
            <p:ph idx="1"/>
          </p:nvPr>
        </p:nvSpPr>
        <p:spPr>
          <a:xfrm>
            <a:off x="120535" y="748145"/>
            <a:ext cx="8965276" cy="5818910"/>
          </a:xfrm>
        </p:spPr>
        <p:txBody>
          <a:bodyPr>
            <a:normAutofit fontScale="92500" lnSpcReduction="10000"/>
          </a:bodyPr>
          <a:lstStyle/>
          <a:p>
            <a:r>
              <a:rPr lang="en-US" sz="4000" dirty="0">
                <a:effectLst>
                  <a:outerShdw blurRad="38100" dist="38100" dir="2700000" algn="tl">
                    <a:srgbClr val="000000"/>
                  </a:outerShdw>
                </a:effectLst>
              </a:rPr>
              <a:t>But for the reader who has been paying careful attention from chapter 40 onward, the surprise is quickly replaced with a sense of recognition. </a:t>
            </a:r>
          </a:p>
          <a:p>
            <a:r>
              <a:rPr lang="en-US" sz="4000" dirty="0">
                <a:effectLst>
                  <a:outerShdw blurRad="38100" dist="38100" dir="2700000" algn="tl">
                    <a:srgbClr val="000000"/>
                  </a:outerShdw>
                </a:effectLst>
              </a:rPr>
              <a:t>The person being described here as “</a:t>
            </a:r>
            <a:r>
              <a:rPr lang="en-US" sz="40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my servant </a:t>
            </a:r>
            <a:r>
              <a:rPr lang="en-US" sz="4000" dirty="0">
                <a:effectLst>
                  <a:outerShdw blurRad="38100" dist="38100" dir="2700000" algn="tl">
                    <a:srgbClr val="000000"/>
                  </a:outerShdw>
                </a:effectLst>
              </a:rPr>
              <a:t>” is the same “</a:t>
            </a:r>
            <a:r>
              <a:rPr lang="en-US" sz="40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servant</a:t>
            </a:r>
            <a:r>
              <a:rPr lang="en-US" sz="4000" dirty="0">
                <a:effectLst>
                  <a:outerShdw blurRad="38100" dist="38100" dir="2700000" algn="tl">
                    <a:srgbClr val="000000"/>
                  </a:outerShdw>
                </a:effectLst>
              </a:rPr>
              <a:t>” who is described in the </a:t>
            </a:r>
            <a:r>
              <a:rPr lang="en-US" sz="4000" b="1" i="1" dirty="0">
                <a:effectLst>
                  <a:outerShdw blurRad="38100" dist="38100" dir="2700000" algn="tl">
                    <a:srgbClr val="000000"/>
                  </a:outerShdw>
                </a:effectLst>
              </a:rPr>
              <a:t>previous</a:t>
            </a:r>
            <a:r>
              <a:rPr lang="en-US" sz="4000" dirty="0">
                <a:effectLst>
                  <a:outerShdw blurRad="38100" dist="38100" dir="2700000" algn="tl">
                    <a:srgbClr val="000000"/>
                  </a:outerShdw>
                </a:effectLst>
              </a:rPr>
              <a:t> three “servant songs” (42:1-9; 49:1-6; and 50:4-9). </a:t>
            </a:r>
          </a:p>
          <a:p>
            <a:r>
              <a:rPr lang="en-US" sz="4000" dirty="0">
                <a:effectLst>
                  <a:outerShdw blurRad="38100" dist="38100" dir="2700000" algn="tl">
                    <a:srgbClr val="000000"/>
                  </a:outerShdw>
                </a:effectLst>
              </a:rPr>
              <a:t>What is said </a:t>
            </a:r>
            <a:r>
              <a:rPr lang="en-US" sz="4000" b="1" i="1" dirty="0">
                <a:effectLst>
                  <a:outerShdw blurRad="38100" dist="38100" dir="2700000" algn="tl">
                    <a:srgbClr val="000000"/>
                  </a:outerShdw>
                </a:effectLst>
              </a:rPr>
              <a:t>here</a:t>
            </a:r>
            <a:r>
              <a:rPr lang="en-US" sz="4000" dirty="0">
                <a:effectLst>
                  <a:outerShdw blurRad="38100" dist="38100" dir="2700000" algn="tl">
                    <a:srgbClr val="000000"/>
                  </a:outerShdw>
                </a:effectLst>
              </a:rPr>
              <a:t> about his work, his character, and his nature is very much in keeping with the things described in </a:t>
            </a:r>
            <a:r>
              <a:rPr lang="en-US" sz="4000" b="1" i="1" dirty="0">
                <a:effectLst>
                  <a:outerShdw blurRad="38100" dist="38100" dir="2700000" algn="tl">
                    <a:srgbClr val="000000"/>
                  </a:outerShdw>
                </a:effectLst>
              </a:rPr>
              <a:t>those</a:t>
            </a:r>
            <a:r>
              <a:rPr lang="en-US" sz="4000" dirty="0">
                <a:effectLst>
                  <a:outerShdw blurRad="38100" dist="38100" dir="2700000" algn="tl">
                    <a:srgbClr val="000000"/>
                  </a:outerShdw>
                </a:effectLst>
              </a:rPr>
              <a:t> passages. </a:t>
            </a:r>
          </a:p>
          <a:p>
            <a:pPr marL="0" indent="0">
              <a:buNone/>
            </a:pPr>
            <a:endParaRPr lang="en-US" sz="4000" dirty="0">
              <a:effectLst>
                <a:outerShdw blurRad="38100" dist="38100" dir="2700000" algn="tl">
                  <a:srgbClr val="000000"/>
                </a:outerShdw>
              </a:effectLst>
            </a:endParaRPr>
          </a:p>
        </p:txBody>
      </p:sp>
      <p:sp>
        <p:nvSpPr>
          <p:cNvPr id="4" name="TextBox 3">
            <a:extLst>
              <a:ext uri="{FF2B5EF4-FFF2-40B4-BE49-F238E27FC236}">
                <a16:creationId xmlns:a16="http://schemas.microsoft.com/office/drawing/2014/main" id="{AA725C47-CB4B-58A9-09E6-FE624C18B736}"/>
              </a:ext>
            </a:extLst>
          </p:cNvPr>
          <p:cNvSpPr txBox="1"/>
          <p:nvPr/>
        </p:nvSpPr>
        <p:spPr>
          <a:xfrm>
            <a:off x="0"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Chapters 40–66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a:t>
            </a:r>
            <a:r>
              <a:rPr lang="en-US" sz="1800" i="1" dirty="0">
                <a:solidFill>
                  <a:prstClr val="white"/>
                </a:solidFill>
                <a:latin typeface="Calibri" panose="020F0502020204030204"/>
              </a:rPr>
              <a:t>The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NIC on the OT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(pp. 375-377).</a:t>
            </a:r>
          </a:p>
        </p:txBody>
      </p:sp>
    </p:spTree>
    <p:extLst>
      <p:ext uri="{BB962C8B-B14F-4D97-AF65-F5344CB8AC3E}">
        <p14:creationId xmlns:p14="http://schemas.microsoft.com/office/powerpoint/2010/main" val="89728443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a:extLst>
            <a:ext uri="{FF2B5EF4-FFF2-40B4-BE49-F238E27FC236}">
              <a16:creationId xmlns:a16="http://schemas.microsoft.com/office/drawing/2014/main" id="{5E46FAD2-F8D2-6521-F61F-1AF60B62D23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1D4EEEC-1A6F-D53D-2614-B01E2A5DC60E}"/>
              </a:ext>
            </a:extLst>
          </p:cNvPr>
          <p:cNvSpPr>
            <a:spLocks noGrp="1"/>
          </p:cNvSpPr>
          <p:nvPr>
            <p:ph type="title"/>
          </p:nvPr>
        </p:nvSpPr>
        <p:spPr>
          <a:xfrm>
            <a:off x="0" y="29593"/>
            <a:ext cx="9144000" cy="598322"/>
          </a:xfrm>
        </p:spPr>
        <p:txBody>
          <a:bodyPr>
            <a:normAutofit fontScale="90000"/>
          </a:bodyPr>
          <a:lstStyle/>
          <a:p>
            <a:r>
              <a:rPr lang="en-US" sz="4000" b="1" dirty="0"/>
              <a:t>Class Discussion Time</a:t>
            </a:r>
          </a:p>
        </p:txBody>
      </p:sp>
      <p:sp>
        <p:nvSpPr>
          <p:cNvPr id="4" name="Content Placeholder 3">
            <a:extLst>
              <a:ext uri="{FF2B5EF4-FFF2-40B4-BE49-F238E27FC236}">
                <a16:creationId xmlns:a16="http://schemas.microsoft.com/office/drawing/2014/main" id="{67F8CEC3-9DAC-416F-F55C-3623A69B0797}"/>
              </a:ext>
            </a:extLst>
          </p:cNvPr>
          <p:cNvSpPr>
            <a:spLocks noGrp="1"/>
          </p:cNvSpPr>
          <p:nvPr>
            <p:ph idx="1"/>
          </p:nvPr>
        </p:nvSpPr>
        <p:spPr>
          <a:xfrm>
            <a:off x="31630" y="561109"/>
            <a:ext cx="8991600" cy="6267298"/>
          </a:xfrm>
        </p:spPr>
        <p:txBody>
          <a:bodyPr>
            <a:normAutofit fontScale="85000" lnSpcReduction="20000"/>
          </a:bodyPr>
          <a:lstStyle/>
          <a:p>
            <a:r>
              <a:rPr lang="en-US" sz="4000" dirty="0"/>
              <a:t>One of my commentaries </a:t>
            </a:r>
            <a:r>
              <a:rPr lang="en-US" sz="4000" dirty="0" err="1"/>
              <a:t>observered</a:t>
            </a:r>
            <a:r>
              <a:rPr lang="en-US" sz="4000" dirty="0"/>
              <a:t> concerning people’s reaction to the suffering of Christ:</a:t>
            </a:r>
          </a:p>
          <a:p>
            <a:pPr lvl="1"/>
            <a:r>
              <a:rPr lang="en-US" sz="3600" dirty="0"/>
              <a:t>We find pain and suffering disturbing, both because we do not know what to say in sympathy and because it reminds us of our own vulnerability. </a:t>
            </a:r>
          </a:p>
          <a:p>
            <a:pPr lvl="1"/>
            <a:r>
              <a:rPr lang="en-US" sz="3600" dirty="0"/>
              <a:t>So we try to ignore it (“hide [our] faces”) and not to think about it (“considered him insignificant”).</a:t>
            </a:r>
          </a:p>
          <a:p>
            <a:r>
              <a:rPr lang="en-US" sz="4000" dirty="0"/>
              <a:t> Do you think this is true? Do you experience these feelings when you see intense suffering going on in the lives of others? Or have you had other people react in this way towards you when you were going through intense suffering?</a:t>
            </a:r>
          </a:p>
          <a:p>
            <a:pPr lvl="2"/>
            <a:endParaRPr lang="en-US" sz="2800" dirty="0"/>
          </a:p>
        </p:txBody>
      </p:sp>
    </p:spTree>
    <p:extLst>
      <p:ext uri="{BB962C8B-B14F-4D97-AF65-F5344CB8AC3E}">
        <p14:creationId xmlns:p14="http://schemas.microsoft.com/office/powerpoint/2010/main" val="285858770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a:extLst>
            <a:ext uri="{FF2B5EF4-FFF2-40B4-BE49-F238E27FC236}">
              <a16:creationId xmlns:a16="http://schemas.microsoft.com/office/drawing/2014/main" id="{5E46FAD2-F8D2-6521-F61F-1AF60B62D23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1D4EEEC-1A6F-D53D-2614-B01E2A5DC60E}"/>
              </a:ext>
            </a:extLst>
          </p:cNvPr>
          <p:cNvSpPr>
            <a:spLocks noGrp="1"/>
          </p:cNvSpPr>
          <p:nvPr>
            <p:ph type="title"/>
          </p:nvPr>
        </p:nvSpPr>
        <p:spPr>
          <a:xfrm>
            <a:off x="0" y="29593"/>
            <a:ext cx="9144000" cy="598322"/>
          </a:xfrm>
        </p:spPr>
        <p:txBody>
          <a:bodyPr>
            <a:normAutofit fontScale="90000"/>
          </a:bodyPr>
          <a:lstStyle/>
          <a:p>
            <a:r>
              <a:rPr lang="en-US" sz="4000" b="1" dirty="0"/>
              <a:t>Class Discussion Time</a:t>
            </a:r>
          </a:p>
        </p:txBody>
      </p:sp>
      <p:sp>
        <p:nvSpPr>
          <p:cNvPr id="4" name="Content Placeholder 3">
            <a:extLst>
              <a:ext uri="{FF2B5EF4-FFF2-40B4-BE49-F238E27FC236}">
                <a16:creationId xmlns:a16="http://schemas.microsoft.com/office/drawing/2014/main" id="{67F8CEC3-9DAC-416F-F55C-3623A69B0797}"/>
              </a:ext>
            </a:extLst>
          </p:cNvPr>
          <p:cNvSpPr>
            <a:spLocks noGrp="1"/>
          </p:cNvSpPr>
          <p:nvPr>
            <p:ph idx="1"/>
          </p:nvPr>
        </p:nvSpPr>
        <p:spPr>
          <a:xfrm>
            <a:off x="31630" y="561109"/>
            <a:ext cx="8991600" cy="6267298"/>
          </a:xfrm>
        </p:spPr>
        <p:txBody>
          <a:bodyPr>
            <a:normAutofit fontScale="70000" lnSpcReduction="20000"/>
          </a:bodyPr>
          <a:lstStyle/>
          <a:p>
            <a:r>
              <a:rPr lang="en-US" sz="4000" dirty="0"/>
              <a:t>We see that it was the intention of the Servant’s enemies’ to “heap </a:t>
            </a:r>
            <a:r>
              <a:rPr lang="en-US" sz="4000" b="1" i="1" dirty="0"/>
              <a:t>shame</a:t>
            </a:r>
            <a:r>
              <a:rPr lang="en-US" sz="4000" dirty="0"/>
              <a:t> on him” by casting his corpse into the common pit used for the remains of paupers or criminals (cf. 2 Kings 23:6; Jer. 26:23), and so to deny him an honorable burial “with his fathers” (cf. 1 Kings 13:22)</a:t>
            </a:r>
          </a:p>
          <a:p>
            <a:r>
              <a:rPr lang="en-US" sz="4000" dirty="0"/>
              <a:t>As it turns out, their plan was frustrated – Christ was given an </a:t>
            </a:r>
            <a:r>
              <a:rPr lang="en-US" sz="4000" b="1" i="1" dirty="0"/>
              <a:t>honorable</a:t>
            </a:r>
            <a:r>
              <a:rPr lang="en-US" sz="4000" dirty="0"/>
              <a:t> burial.</a:t>
            </a:r>
          </a:p>
          <a:p>
            <a:r>
              <a:rPr lang="en-US" sz="4000" dirty="0"/>
              <a:t>Reading this caused me to think about some of our modern attitudes towards burial.</a:t>
            </a:r>
          </a:p>
          <a:p>
            <a:r>
              <a:rPr lang="en-US" sz="4000" dirty="0"/>
              <a:t>Do we feel shame about a “dishonorable” burial in our day?</a:t>
            </a:r>
          </a:p>
          <a:p>
            <a:r>
              <a:rPr lang="en-US" sz="4000" dirty="0"/>
              <a:t>Do you think it is even important to </a:t>
            </a:r>
            <a:r>
              <a:rPr lang="en-US" sz="4000" b="1" i="1" dirty="0"/>
              <a:t>be</a:t>
            </a:r>
            <a:r>
              <a:rPr lang="en-US" sz="4000" dirty="0"/>
              <a:t> buried. Or is it no big deal. What about the idea of </a:t>
            </a:r>
            <a:r>
              <a:rPr lang="en-US" sz="4000" b="1" i="1" dirty="0"/>
              <a:t>cremation</a:t>
            </a:r>
            <a:r>
              <a:rPr lang="en-US" sz="4000" dirty="0"/>
              <a:t>?</a:t>
            </a:r>
          </a:p>
          <a:p>
            <a:r>
              <a:rPr lang="en-US" sz="4000" dirty="0"/>
              <a:t>It used to be that only the </a:t>
            </a:r>
            <a:r>
              <a:rPr lang="en-US" sz="4000" b="1" i="1" dirty="0"/>
              <a:t>heathen</a:t>
            </a:r>
            <a:r>
              <a:rPr lang="en-US" sz="4000" dirty="0"/>
              <a:t> burned their dead. Nowadays many Christians seem to think it’s okay. Is it?</a:t>
            </a:r>
          </a:p>
          <a:p>
            <a:pPr lvl="2"/>
            <a:endParaRPr lang="en-US" sz="2800" dirty="0"/>
          </a:p>
        </p:txBody>
      </p:sp>
    </p:spTree>
    <p:extLst>
      <p:ext uri="{BB962C8B-B14F-4D97-AF65-F5344CB8AC3E}">
        <p14:creationId xmlns:p14="http://schemas.microsoft.com/office/powerpoint/2010/main" val="1641047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9C293C-CDC6-403B-D909-D911600D1A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BCE234-9813-7B7D-089A-8EC9ECDC7625}"/>
              </a:ext>
            </a:extLst>
          </p:cNvPr>
          <p:cNvSpPr>
            <a:spLocks noGrp="1"/>
          </p:cNvSpPr>
          <p:nvPr>
            <p:ph type="title"/>
          </p:nvPr>
        </p:nvSpPr>
        <p:spPr>
          <a:xfrm>
            <a:off x="0" y="3"/>
            <a:ext cx="9144000" cy="818802"/>
          </a:xfrm>
        </p:spPr>
        <p:txBody>
          <a:bodyPr>
            <a:noAutofit/>
          </a:bodyPr>
          <a:lstStyle/>
          <a:p>
            <a:r>
              <a:rPr lang="en-US" sz="3600" b="1" dirty="0">
                <a:effectLst>
                  <a:outerShdw blurRad="38100" dist="38100" dir="2700000" algn="tl">
                    <a:srgbClr val="000000"/>
                  </a:outerShdw>
                </a:effectLst>
              </a:rPr>
              <a:t>The Fourth Servant Song (</a:t>
            </a:r>
            <a:r>
              <a:rPr lang="en-US" sz="3600" dirty="0">
                <a:solidFill>
                  <a:srgbClr val="FFFF99"/>
                </a:solidFill>
                <a:effectLst>
                  <a:outerShdw blurRad="38100" dist="38100" dir="2700000" algn="tl">
                    <a:srgbClr val="000000"/>
                  </a:outerShdw>
                </a:effectLst>
              </a:rPr>
              <a:t>52:13 – 53:12</a:t>
            </a:r>
            <a:r>
              <a:rPr lang="en-US" sz="3600" b="1" dirty="0">
                <a:effectLst>
                  <a:outerShdw blurRad="38100" dist="38100" dir="2700000" algn="tl">
                    <a:srgbClr val="000000"/>
                  </a:outerShdw>
                </a:effectLst>
              </a:rPr>
              <a:t>)</a:t>
            </a:r>
            <a:endParaRPr lang="en-US" sz="36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6C9B565D-3D67-3A03-650E-BD4A53BA8A6F}"/>
              </a:ext>
            </a:extLst>
          </p:cNvPr>
          <p:cNvSpPr>
            <a:spLocks noGrp="1"/>
          </p:cNvSpPr>
          <p:nvPr>
            <p:ph idx="1"/>
          </p:nvPr>
        </p:nvSpPr>
        <p:spPr>
          <a:xfrm>
            <a:off x="120535" y="748145"/>
            <a:ext cx="8965276" cy="5818910"/>
          </a:xfrm>
        </p:spPr>
        <p:txBody>
          <a:bodyPr>
            <a:normAutofit fontScale="85000" lnSpcReduction="20000"/>
          </a:bodyPr>
          <a:lstStyle/>
          <a:p>
            <a:r>
              <a:rPr lang="en-US" sz="4000" dirty="0">
                <a:effectLst>
                  <a:outerShdw blurRad="38100" dist="38100" dir="2700000" algn="tl">
                    <a:srgbClr val="000000"/>
                  </a:outerShdw>
                </a:effectLst>
              </a:rPr>
              <a:t>In a </a:t>
            </a:r>
            <a:r>
              <a:rPr lang="en-US" sz="4000" b="1" i="1" dirty="0">
                <a:effectLst>
                  <a:outerShdw blurRad="38100" dist="38100" dir="2700000" algn="tl">
                    <a:srgbClr val="000000"/>
                  </a:outerShdw>
                </a:effectLst>
              </a:rPr>
              <a:t>sense</a:t>
            </a:r>
            <a:r>
              <a:rPr lang="en-US" sz="4000" dirty="0">
                <a:effectLst>
                  <a:outerShdw blurRad="38100" dist="38100" dir="2700000" algn="tl">
                    <a:srgbClr val="000000"/>
                  </a:outerShdw>
                </a:effectLst>
              </a:rPr>
              <a:t> there is nothing </a:t>
            </a:r>
            <a:r>
              <a:rPr lang="en-US" sz="4000" b="1" i="1" dirty="0">
                <a:effectLst>
                  <a:outerShdw blurRad="38100" dist="38100" dir="2700000" algn="tl">
                    <a:srgbClr val="000000"/>
                  </a:outerShdw>
                </a:effectLst>
              </a:rPr>
              <a:t>new</a:t>
            </a:r>
            <a:r>
              <a:rPr lang="en-US" sz="4000" dirty="0">
                <a:effectLst>
                  <a:outerShdw blurRad="38100" dist="38100" dir="2700000" algn="tl">
                    <a:srgbClr val="000000"/>
                  </a:outerShdw>
                </a:effectLst>
              </a:rPr>
              <a:t> here, although many of the details given, particularly of his suffering, were only </a:t>
            </a:r>
            <a:r>
              <a:rPr lang="en-US" sz="4000" b="1" i="1" dirty="0">
                <a:effectLst>
                  <a:outerShdw blurRad="38100" dist="38100" dir="2700000" algn="tl">
                    <a:srgbClr val="000000"/>
                  </a:outerShdw>
                </a:effectLst>
              </a:rPr>
              <a:t>hinted</a:t>
            </a:r>
            <a:r>
              <a:rPr lang="en-US" sz="4000" dirty="0">
                <a:effectLst>
                  <a:outerShdw blurRad="38100" dist="38100" dir="2700000" algn="tl">
                    <a:srgbClr val="000000"/>
                  </a:outerShdw>
                </a:effectLst>
              </a:rPr>
              <a:t> at in the earlier servant songs. </a:t>
            </a:r>
          </a:p>
          <a:p>
            <a:r>
              <a:rPr lang="en-US" sz="4000" dirty="0">
                <a:effectLst>
                  <a:outerShdw blurRad="38100" dist="38100" dir="2700000" algn="tl">
                    <a:srgbClr val="000000"/>
                  </a:outerShdw>
                </a:effectLst>
              </a:rPr>
              <a:t>But everything that we see in </a:t>
            </a:r>
            <a:r>
              <a:rPr lang="en-US" sz="4000" b="1" i="1" dirty="0">
                <a:effectLst>
                  <a:outerShdw blurRad="38100" dist="38100" dir="2700000" algn="tl">
                    <a:srgbClr val="000000"/>
                  </a:outerShdw>
                </a:effectLst>
              </a:rPr>
              <a:t>this</a:t>
            </a:r>
            <a:r>
              <a:rPr lang="en-US" sz="4000" dirty="0">
                <a:effectLst>
                  <a:outerShdw blurRad="38100" dist="38100" dir="2700000" algn="tl">
                    <a:srgbClr val="000000"/>
                  </a:outerShdw>
                </a:effectLst>
              </a:rPr>
              <a:t> week’s servant song were present in </a:t>
            </a:r>
            <a:r>
              <a:rPr lang="en-US" sz="4000" b="1" i="1" dirty="0">
                <a:effectLst>
                  <a:outerShdw blurRad="38100" dist="38100" dir="2700000" algn="tl">
                    <a:srgbClr val="000000"/>
                  </a:outerShdw>
                </a:effectLst>
              </a:rPr>
              <a:t>embryotic form </a:t>
            </a:r>
            <a:r>
              <a:rPr lang="en-US" sz="4000" dirty="0">
                <a:effectLst>
                  <a:outerShdw blurRad="38100" dist="38100" dir="2700000" algn="tl">
                    <a:srgbClr val="000000"/>
                  </a:outerShdw>
                </a:effectLst>
              </a:rPr>
              <a:t>in the earlier servant songs: </a:t>
            </a:r>
          </a:p>
          <a:p>
            <a:pPr lvl="1"/>
            <a:r>
              <a:rPr lang="en-US" sz="3600" dirty="0">
                <a:effectLst>
                  <a:outerShdw blurRad="38100" dist="38100" dir="2700000" algn="tl">
                    <a:srgbClr val="000000"/>
                  </a:outerShdw>
                </a:effectLst>
              </a:rPr>
              <a:t>The worldwide consequences of his work after what </a:t>
            </a:r>
            <a:r>
              <a:rPr lang="en-US" sz="3600" b="1" i="1" dirty="0">
                <a:effectLst>
                  <a:outerShdw blurRad="38100" dist="38100" dir="2700000" algn="tl">
                    <a:srgbClr val="000000"/>
                  </a:outerShdw>
                </a:effectLst>
              </a:rPr>
              <a:t>appeared</a:t>
            </a:r>
            <a:r>
              <a:rPr lang="en-US" sz="3600" dirty="0">
                <a:effectLst>
                  <a:outerShdw blurRad="38100" dist="38100" dir="2700000" algn="tl">
                    <a:srgbClr val="000000"/>
                  </a:outerShdw>
                </a:effectLst>
              </a:rPr>
              <a:t> to be an initial failure</a:t>
            </a:r>
          </a:p>
          <a:p>
            <a:pPr lvl="1"/>
            <a:r>
              <a:rPr lang="en-US" sz="3600" dirty="0">
                <a:effectLst>
                  <a:outerShdw blurRad="38100" dist="38100" dir="2700000" algn="tl">
                    <a:srgbClr val="000000"/>
                  </a:outerShdw>
                </a:effectLst>
              </a:rPr>
              <a:t>The lack of understanding that people had of him</a:t>
            </a:r>
          </a:p>
          <a:p>
            <a:pPr lvl="1"/>
            <a:r>
              <a:rPr lang="en-US" sz="3600" dirty="0">
                <a:effectLst>
                  <a:outerShdw blurRad="38100" dist="38100" dir="2700000" algn="tl">
                    <a:srgbClr val="000000"/>
                  </a:outerShdw>
                </a:effectLst>
              </a:rPr>
              <a:t>His willingness to undergo undeserved suffering</a:t>
            </a:r>
          </a:p>
          <a:p>
            <a:pPr lvl="1"/>
            <a:r>
              <a:rPr lang="en-US" sz="3600" dirty="0">
                <a:effectLst>
                  <a:outerShdw blurRad="38100" dist="38100" dir="2700000" algn="tl">
                    <a:srgbClr val="000000"/>
                  </a:outerShdw>
                </a:effectLst>
              </a:rPr>
              <a:t>The certainty of his success</a:t>
            </a:r>
          </a:p>
          <a:p>
            <a:r>
              <a:rPr lang="en-US" sz="4000" dirty="0">
                <a:effectLst>
                  <a:outerShdw blurRad="38100" dist="38100" dir="2700000" algn="tl">
                    <a:srgbClr val="000000"/>
                  </a:outerShdw>
                </a:effectLst>
              </a:rPr>
              <a:t>Here the “</a:t>
            </a:r>
            <a:r>
              <a:rPr lang="en-US" sz="40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LORD’s power </a:t>
            </a:r>
            <a:r>
              <a:rPr lang="en-US" sz="4000" dirty="0">
                <a:effectLst>
                  <a:outerShdw blurRad="38100" dist="38100" dir="2700000" algn="tl">
                    <a:srgbClr val="000000"/>
                  </a:outerShdw>
                </a:effectLst>
              </a:rPr>
              <a:t>” – the means by which Israel can become the servant of God – is revealed for all to see. </a:t>
            </a:r>
          </a:p>
          <a:p>
            <a:endParaRPr lang="en-US" sz="4000" dirty="0">
              <a:effectLst>
                <a:outerShdw blurRad="38100" dist="38100" dir="2700000" algn="tl">
                  <a:srgbClr val="000000"/>
                </a:outerShdw>
              </a:effectLst>
            </a:endParaRPr>
          </a:p>
        </p:txBody>
      </p:sp>
      <p:sp>
        <p:nvSpPr>
          <p:cNvPr id="4" name="TextBox 3">
            <a:extLst>
              <a:ext uri="{FF2B5EF4-FFF2-40B4-BE49-F238E27FC236}">
                <a16:creationId xmlns:a16="http://schemas.microsoft.com/office/drawing/2014/main" id="{AA725C47-CB4B-58A9-09E6-FE624C18B736}"/>
              </a:ext>
            </a:extLst>
          </p:cNvPr>
          <p:cNvSpPr txBox="1"/>
          <p:nvPr/>
        </p:nvSpPr>
        <p:spPr>
          <a:xfrm>
            <a:off x="0"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Chapters 40–66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a:t>
            </a:r>
            <a:r>
              <a:rPr lang="en-US" sz="1800" i="1" dirty="0">
                <a:solidFill>
                  <a:prstClr val="white"/>
                </a:solidFill>
                <a:latin typeface="Calibri" panose="020F0502020204030204"/>
              </a:rPr>
              <a:t>The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NIC on the OT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(pp. 375-377).</a:t>
            </a:r>
          </a:p>
        </p:txBody>
      </p:sp>
    </p:spTree>
    <p:extLst>
      <p:ext uri="{BB962C8B-B14F-4D97-AF65-F5344CB8AC3E}">
        <p14:creationId xmlns:p14="http://schemas.microsoft.com/office/powerpoint/2010/main" val="278505306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9C293C-CDC6-403B-D909-D911600D1A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BCE234-9813-7B7D-089A-8EC9ECDC7625}"/>
              </a:ext>
            </a:extLst>
          </p:cNvPr>
          <p:cNvSpPr>
            <a:spLocks noGrp="1"/>
          </p:cNvSpPr>
          <p:nvPr>
            <p:ph type="title"/>
          </p:nvPr>
        </p:nvSpPr>
        <p:spPr>
          <a:xfrm>
            <a:off x="0" y="3"/>
            <a:ext cx="9144000" cy="818802"/>
          </a:xfrm>
        </p:spPr>
        <p:txBody>
          <a:bodyPr>
            <a:noAutofit/>
          </a:bodyPr>
          <a:lstStyle/>
          <a:p>
            <a:r>
              <a:rPr lang="en-US" sz="3600" b="1" dirty="0">
                <a:effectLst>
                  <a:outerShdw blurRad="38100" dist="38100" dir="2700000" algn="tl">
                    <a:srgbClr val="000000"/>
                  </a:outerShdw>
                </a:effectLst>
              </a:rPr>
              <a:t>The Fourth Servant Song (</a:t>
            </a:r>
            <a:r>
              <a:rPr lang="en-US" sz="3600" dirty="0">
                <a:solidFill>
                  <a:srgbClr val="FFFF99"/>
                </a:solidFill>
                <a:effectLst>
                  <a:outerShdw blurRad="38100" dist="38100" dir="2700000" algn="tl">
                    <a:srgbClr val="000000"/>
                  </a:outerShdw>
                </a:effectLst>
              </a:rPr>
              <a:t>52:13 – 53:12</a:t>
            </a:r>
            <a:r>
              <a:rPr lang="en-US" sz="3600" b="1" dirty="0">
                <a:effectLst>
                  <a:outerShdw blurRad="38100" dist="38100" dir="2700000" algn="tl">
                    <a:srgbClr val="000000"/>
                  </a:outerShdw>
                </a:effectLst>
              </a:rPr>
              <a:t>)</a:t>
            </a:r>
            <a:endParaRPr lang="en-US" sz="36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6C9B565D-3D67-3A03-650E-BD4A53BA8A6F}"/>
              </a:ext>
            </a:extLst>
          </p:cNvPr>
          <p:cNvSpPr>
            <a:spLocks noGrp="1"/>
          </p:cNvSpPr>
          <p:nvPr>
            <p:ph idx="1"/>
          </p:nvPr>
        </p:nvSpPr>
        <p:spPr>
          <a:xfrm>
            <a:off x="120535" y="748145"/>
            <a:ext cx="8965276" cy="5818910"/>
          </a:xfrm>
        </p:spPr>
        <p:txBody>
          <a:bodyPr>
            <a:normAutofit fontScale="77500" lnSpcReduction="20000"/>
          </a:bodyPr>
          <a:lstStyle/>
          <a:p>
            <a:r>
              <a:rPr lang="en-US" sz="4000" dirty="0">
                <a:effectLst>
                  <a:outerShdw blurRad="38100" dist="38100" dir="2700000" algn="tl">
                    <a:srgbClr val="000000"/>
                  </a:outerShdw>
                </a:effectLst>
              </a:rPr>
              <a:t>The central thought of this passage is focused on </a:t>
            </a:r>
            <a:r>
              <a:rPr lang="en-US" sz="4000" b="1" i="1" dirty="0">
                <a:effectLst>
                  <a:outerShdw blurRad="38100" dist="38100" dir="2700000" algn="tl">
                    <a:srgbClr val="000000"/>
                  </a:outerShdw>
                </a:effectLst>
              </a:rPr>
              <a:t>two</a:t>
            </a:r>
            <a:r>
              <a:rPr lang="en-US" sz="4000" dirty="0">
                <a:effectLst>
                  <a:outerShdw blurRad="38100" dist="38100" dir="2700000" algn="tl">
                    <a:srgbClr val="000000"/>
                  </a:outerShdw>
                </a:effectLst>
              </a:rPr>
              <a:t> great contrasts: </a:t>
            </a:r>
          </a:p>
          <a:p>
            <a:pPr lvl="1"/>
            <a:r>
              <a:rPr lang="en-US" sz="3600" dirty="0">
                <a:effectLst>
                  <a:outerShdw blurRad="38100" dist="38100" dir="2700000" algn="tl">
                    <a:srgbClr val="000000"/>
                  </a:outerShdw>
                </a:effectLst>
              </a:rPr>
              <a:t>The contrast between the Servant’s </a:t>
            </a:r>
            <a:r>
              <a:rPr lang="en-US" sz="3600" b="1" i="1" dirty="0">
                <a:effectLst>
                  <a:outerShdw blurRad="38100" dist="38100" dir="2700000" algn="tl">
                    <a:srgbClr val="000000"/>
                  </a:outerShdw>
                </a:effectLst>
              </a:rPr>
              <a:t>exaltation</a:t>
            </a:r>
            <a:r>
              <a:rPr lang="en-US" sz="3600" dirty="0">
                <a:effectLst>
                  <a:outerShdw blurRad="38100" dist="38100" dir="2700000" algn="tl">
                    <a:srgbClr val="000000"/>
                  </a:outerShdw>
                </a:effectLst>
              </a:rPr>
              <a:t> and his </a:t>
            </a:r>
            <a:r>
              <a:rPr lang="en-US" sz="3600" b="1" i="1" dirty="0">
                <a:effectLst>
                  <a:outerShdw blurRad="38100" dist="38100" dir="2700000" algn="tl">
                    <a:srgbClr val="000000"/>
                  </a:outerShdw>
                </a:effectLst>
              </a:rPr>
              <a:t>humiliation</a:t>
            </a:r>
            <a:r>
              <a:rPr lang="en-US" sz="3600" dirty="0">
                <a:effectLst>
                  <a:outerShdw blurRad="38100" dist="38100" dir="2700000" algn="tl">
                    <a:srgbClr val="000000"/>
                  </a:outerShdw>
                </a:effectLst>
              </a:rPr>
              <a:t> and suffering. </a:t>
            </a:r>
          </a:p>
          <a:p>
            <a:pPr lvl="1"/>
            <a:r>
              <a:rPr lang="en-US" sz="3600" dirty="0">
                <a:effectLst>
                  <a:outerShdw blurRad="38100" dist="38100" dir="2700000" algn="tl">
                    <a:srgbClr val="000000"/>
                  </a:outerShdw>
                </a:effectLst>
              </a:rPr>
              <a:t>The contrast between what people </a:t>
            </a:r>
            <a:r>
              <a:rPr lang="en-US" sz="3600" b="1" i="1" dirty="0">
                <a:effectLst>
                  <a:outerShdw blurRad="38100" dist="38100" dir="2700000" algn="tl">
                    <a:srgbClr val="000000"/>
                  </a:outerShdw>
                </a:effectLst>
              </a:rPr>
              <a:t>thought</a:t>
            </a:r>
            <a:r>
              <a:rPr lang="en-US" sz="3600" dirty="0">
                <a:effectLst>
                  <a:outerShdw blurRad="38100" dist="38100" dir="2700000" algn="tl">
                    <a:srgbClr val="000000"/>
                  </a:outerShdw>
                </a:effectLst>
              </a:rPr>
              <a:t> about the Servant and what was </a:t>
            </a:r>
            <a:r>
              <a:rPr lang="en-US" sz="3600" b="1" i="1" dirty="0">
                <a:effectLst>
                  <a:outerShdw blurRad="38100" dist="38100" dir="2700000" algn="tl">
                    <a:srgbClr val="000000"/>
                  </a:outerShdw>
                </a:effectLst>
              </a:rPr>
              <a:t>actually</a:t>
            </a:r>
            <a:r>
              <a:rPr lang="en-US" sz="3600" dirty="0">
                <a:effectLst>
                  <a:outerShdw blurRad="38100" dist="38100" dir="2700000" algn="tl">
                    <a:srgbClr val="000000"/>
                  </a:outerShdw>
                </a:effectLst>
              </a:rPr>
              <a:t> the case. </a:t>
            </a:r>
          </a:p>
          <a:p>
            <a:r>
              <a:rPr lang="en-US" sz="4000" dirty="0">
                <a:effectLst>
                  <a:outerShdw blurRad="38100" dist="38100" dir="2700000" algn="tl">
                    <a:srgbClr val="000000"/>
                  </a:outerShdw>
                </a:effectLst>
              </a:rPr>
              <a:t>The “</a:t>
            </a:r>
            <a:r>
              <a:rPr lang="en-US" sz="40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LORD’s power </a:t>
            </a:r>
            <a:r>
              <a:rPr lang="en-US" sz="4000" dirty="0">
                <a:effectLst>
                  <a:outerShdw blurRad="38100" dist="38100" dir="2700000" algn="tl">
                    <a:srgbClr val="000000"/>
                  </a:outerShdw>
                </a:effectLst>
              </a:rPr>
              <a:t>” here is not the power to crush the enemy, but the power, when the enemy has crushed the Servant, to give back love and mercy. </a:t>
            </a:r>
          </a:p>
          <a:p>
            <a:r>
              <a:rPr lang="en-US" sz="4000" dirty="0">
                <a:effectLst>
                  <a:outerShdw blurRad="38100" dist="38100" dir="2700000" algn="tl">
                    <a:srgbClr val="000000"/>
                  </a:outerShdw>
                </a:effectLst>
              </a:rPr>
              <a:t>The Servant takes on himself the sins of Israel and of the nations of the world, and, like the Old Testament scapegoat, bears those sins away from us:</a:t>
            </a:r>
          </a:p>
          <a:p>
            <a:pPr lvl="1"/>
            <a:r>
              <a:rPr lang="en-US" sz="36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The goat is to bear on itself all their iniquities into an inaccessible land, so he is to send the goat away in the wilderness. </a:t>
            </a:r>
            <a:r>
              <a:rPr lang="en-US" sz="3600" dirty="0">
                <a:effectLst>
                  <a:outerShdw blurRad="38100" dist="38100" dir="2700000" algn="tl">
                    <a:srgbClr val="000000"/>
                  </a:outerShdw>
                </a:effectLst>
              </a:rPr>
              <a:t>(Lev 16:22) </a:t>
            </a:r>
          </a:p>
        </p:txBody>
      </p:sp>
      <p:sp>
        <p:nvSpPr>
          <p:cNvPr id="4" name="TextBox 3">
            <a:extLst>
              <a:ext uri="{FF2B5EF4-FFF2-40B4-BE49-F238E27FC236}">
                <a16:creationId xmlns:a16="http://schemas.microsoft.com/office/drawing/2014/main" id="{AA725C47-CB4B-58A9-09E6-FE624C18B736}"/>
              </a:ext>
            </a:extLst>
          </p:cNvPr>
          <p:cNvSpPr txBox="1"/>
          <p:nvPr/>
        </p:nvSpPr>
        <p:spPr>
          <a:xfrm>
            <a:off x="0"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Chapters 40–66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a:t>
            </a:r>
            <a:r>
              <a:rPr lang="en-US" sz="1800" i="1" dirty="0">
                <a:solidFill>
                  <a:prstClr val="white"/>
                </a:solidFill>
                <a:latin typeface="Calibri" panose="020F0502020204030204"/>
              </a:rPr>
              <a:t>The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NIC on the OT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(pp. 375-377).</a:t>
            </a:r>
          </a:p>
        </p:txBody>
      </p:sp>
    </p:spTree>
    <p:extLst>
      <p:ext uri="{BB962C8B-B14F-4D97-AF65-F5344CB8AC3E}">
        <p14:creationId xmlns:p14="http://schemas.microsoft.com/office/powerpoint/2010/main" val="190970180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9C293C-CDC6-403B-D909-D911600D1A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BCE234-9813-7B7D-089A-8EC9ECDC7625}"/>
              </a:ext>
            </a:extLst>
          </p:cNvPr>
          <p:cNvSpPr>
            <a:spLocks noGrp="1"/>
          </p:cNvSpPr>
          <p:nvPr>
            <p:ph type="title"/>
          </p:nvPr>
        </p:nvSpPr>
        <p:spPr>
          <a:xfrm>
            <a:off x="0" y="3"/>
            <a:ext cx="9144000" cy="818802"/>
          </a:xfrm>
        </p:spPr>
        <p:txBody>
          <a:bodyPr>
            <a:noAutofit/>
          </a:bodyPr>
          <a:lstStyle/>
          <a:p>
            <a:r>
              <a:rPr lang="en-US" sz="3600" b="1" dirty="0">
                <a:effectLst>
                  <a:outerShdw blurRad="38100" dist="38100" dir="2700000" algn="tl">
                    <a:srgbClr val="000000"/>
                  </a:outerShdw>
                </a:effectLst>
              </a:rPr>
              <a:t>The Fourth Servant Song (</a:t>
            </a:r>
            <a:r>
              <a:rPr lang="en-US" sz="3600" dirty="0">
                <a:solidFill>
                  <a:srgbClr val="FFFF99"/>
                </a:solidFill>
                <a:effectLst>
                  <a:outerShdw blurRad="38100" dist="38100" dir="2700000" algn="tl">
                    <a:srgbClr val="000000"/>
                  </a:outerShdw>
                </a:effectLst>
              </a:rPr>
              <a:t>52:13 – 53:12</a:t>
            </a:r>
            <a:r>
              <a:rPr lang="en-US" sz="3600" b="1" dirty="0">
                <a:effectLst>
                  <a:outerShdw blurRad="38100" dist="38100" dir="2700000" algn="tl">
                    <a:srgbClr val="000000"/>
                  </a:outerShdw>
                </a:effectLst>
              </a:rPr>
              <a:t>)</a:t>
            </a:r>
            <a:endParaRPr lang="en-US" sz="36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6C9B565D-3D67-3A03-650E-BD4A53BA8A6F}"/>
              </a:ext>
            </a:extLst>
          </p:cNvPr>
          <p:cNvSpPr>
            <a:spLocks noGrp="1"/>
          </p:cNvSpPr>
          <p:nvPr>
            <p:ph idx="1"/>
          </p:nvPr>
        </p:nvSpPr>
        <p:spPr>
          <a:xfrm>
            <a:off x="120535" y="818804"/>
            <a:ext cx="8965276" cy="5877097"/>
          </a:xfrm>
        </p:spPr>
        <p:txBody>
          <a:bodyPr>
            <a:normAutofit fontScale="77500" lnSpcReduction="20000"/>
          </a:bodyPr>
          <a:lstStyle/>
          <a:p>
            <a:r>
              <a:rPr lang="en-US" sz="4000" dirty="0">
                <a:effectLst>
                  <a:outerShdw blurRad="38100" dist="38100" dir="2700000" algn="tl">
                    <a:srgbClr val="000000"/>
                  </a:outerShdw>
                </a:effectLst>
              </a:rPr>
              <a:t>It is </a:t>
            </a:r>
            <a:r>
              <a:rPr lang="en-US" sz="4000" b="1" i="1" dirty="0">
                <a:effectLst>
                  <a:outerShdw blurRad="38100" dist="38100" dir="2700000" algn="tl">
                    <a:srgbClr val="000000"/>
                  </a:outerShdw>
                </a:effectLst>
              </a:rPr>
              <a:t>inevitable</a:t>
            </a:r>
            <a:r>
              <a:rPr lang="en-US" sz="4000" dirty="0">
                <a:effectLst>
                  <a:outerShdw blurRad="38100" dist="38100" dir="2700000" algn="tl">
                    <a:srgbClr val="000000"/>
                  </a:outerShdw>
                </a:effectLst>
              </a:rPr>
              <a:t> that the Christian reader of this passage will read it in terms of the New Testament identification of the Servant as Jesus Christ – and rightly so. </a:t>
            </a:r>
          </a:p>
          <a:p>
            <a:r>
              <a:rPr lang="en-US" sz="4000" dirty="0">
                <a:effectLst>
                  <a:outerShdw blurRad="38100" dist="38100" dir="2700000" algn="tl">
                    <a:srgbClr val="000000"/>
                  </a:outerShdw>
                </a:effectLst>
              </a:rPr>
              <a:t>In the earliest interpretations of this text by the Jews, this text </a:t>
            </a:r>
            <a:r>
              <a:rPr lang="en-US" sz="4000" b="1" i="1" dirty="0">
                <a:effectLst>
                  <a:outerShdw blurRad="38100" dist="38100" dir="2700000" algn="tl">
                    <a:srgbClr val="000000"/>
                  </a:outerShdw>
                </a:effectLst>
              </a:rPr>
              <a:t>was</a:t>
            </a:r>
            <a:r>
              <a:rPr lang="en-US" sz="4000" dirty="0">
                <a:effectLst>
                  <a:outerShdw blurRad="38100" dist="38100" dir="2700000" algn="tl">
                    <a:srgbClr val="000000"/>
                  </a:outerShdw>
                </a:effectLst>
              </a:rPr>
              <a:t> understood to be a </a:t>
            </a:r>
            <a:r>
              <a:rPr lang="en-US" sz="4000" b="1" i="1" dirty="0">
                <a:effectLst>
                  <a:outerShdw blurRad="38100" dist="38100" dir="2700000" algn="tl">
                    <a:srgbClr val="000000"/>
                  </a:outerShdw>
                </a:effectLst>
              </a:rPr>
              <a:t>Messianic</a:t>
            </a:r>
            <a:r>
              <a:rPr lang="en-US" sz="4000" dirty="0">
                <a:effectLst>
                  <a:outerShdw blurRad="38100" dist="38100" dir="2700000" algn="tl">
                    <a:srgbClr val="000000"/>
                  </a:outerShdw>
                </a:effectLst>
              </a:rPr>
              <a:t> text.  </a:t>
            </a:r>
          </a:p>
          <a:p>
            <a:r>
              <a:rPr lang="en-US" sz="4000" dirty="0">
                <a:effectLst>
                  <a:outerShdw blurRad="38100" dist="38100" dir="2700000" algn="tl">
                    <a:srgbClr val="000000"/>
                  </a:outerShdw>
                </a:effectLst>
              </a:rPr>
              <a:t>This understanding can be seen, for example, in the  </a:t>
            </a:r>
            <a:r>
              <a:rPr lang="en-US" sz="4000" i="1" dirty="0">
                <a:effectLst>
                  <a:outerShdw blurRad="38100" dist="38100" dir="2700000" algn="tl">
                    <a:srgbClr val="000000"/>
                  </a:outerShdw>
                </a:effectLst>
              </a:rPr>
              <a:t>Targum Jonathan</a:t>
            </a:r>
            <a:r>
              <a:rPr lang="en-US" sz="4000" dirty="0">
                <a:effectLst>
                  <a:outerShdw blurRad="38100" dist="38100" dir="2700000" algn="tl">
                    <a:srgbClr val="000000"/>
                  </a:outerShdw>
                </a:effectLst>
              </a:rPr>
              <a:t>, an Aramaic paraphrase of the Old Testament Prophets written in the second century which identifies the Servant in Isaiah 52:13 as the Messiah. </a:t>
            </a:r>
          </a:p>
          <a:p>
            <a:r>
              <a:rPr lang="en-US" sz="4000" dirty="0">
                <a:effectLst>
                  <a:outerShdw blurRad="38100" dist="38100" dir="2700000" algn="tl">
                    <a:srgbClr val="000000"/>
                  </a:outerShdw>
                </a:effectLst>
              </a:rPr>
              <a:t>It was the early church’s successful apologetic use of the passage to prove that Jesus was the prophesied Messiah that led Jewish commentators to develop </a:t>
            </a:r>
            <a:r>
              <a:rPr lang="en-US" sz="4000" b="1" i="1" dirty="0">
                <a:effectLst>
                  <a:outerShdw blurRad="38100" dist="38100" dir="2700000" algn="tl">
                    <a:srgbClr val="000000"/>
                  </a:outerShdw>
                </a:effectLst>
              </a:rPr>
              <a:t>alternative</a:t>
            </a:r>
            <a:r>
              <a:rPr lang="en-US" sz="4000" dirty="0">
                <a:effectLst>
                  <a:outerShdw blurRad="38100" dist="38100" dir="2700000" algn="tl">
                    <a:srgbClr val="000000"/>
                  </a:outerShdw>
                </a:effectLst>
              </a:rPr>
              <a:t> interpretations of the passage.</a:t>
            </a:r>
          </a:p>
        </p:txBody>
      </p:sp>
      <p:sp>
        <p:nvSpPr>
          <p:cNvPr id="4" name="TextBox 3">
            <a:extLst>
              <a:ext uri="{FF2B5EF4-FFF2-40B4-BE49-F238E27FC236}">
                <a16:creationId xmlns:a16="http://schemas.microsoft.com/office/drawing/2014/main" id="{AA725C47-CB4B-58A9-09E6-FE624C18B736}"/>
              </a:ext>
            </a:extLst>
          </p:cNvPr>
          <p:cNvSpPr txBox="1"/>
          <p:nvPr/>
        </p:nvSpPr>
        <p:spPr>
          <a:xfrm>
            <a:off x="0"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Mackay, John L. –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A Study Commentary on Isaiah Volume 2: Chapters 40-66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 pp. 331–332.</a:t>
            </a:r>
          </a:p>
        </p:txBody>
      </p:sp>
    </p:spTree>
    <p:extLst>
      <p:ext uri="{BB962C8B-B14F-4D97-AF65-F5344CB8AC3E}">
        <p14:creationId xmlns:p14="http://schemas.microsoft.com/office/powerpoint/2010/main" val="19903760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9C293C-CDC6-403B-D909-D911600D1A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BCE234-9813-7B7D-089A-8EC9ECDC7625}"/>
              </a:ext>
            </a:extLst>
          </p:cNvPr>
          <p:cNvSpPr>
            <a:spLocks noGrp="1"/>
          </p:cNvSpPr>
          <p:nvPr>
            <p:ph type="title"/>
          </p:nvPr>
        </p:nvSpPr>
        <p:spPr>
          <a:xfrm>
            <a:off x="0" y="3"/>
            <a:ext cx="9144000" cy="818802"/>
          </a:xfrm>
        </p:spPr>
        <p:txBody>
          <a:bodyPr>
            <a:noAutofit/>
          </a:bodyPr>
          <a:lstStyle/>
          <a:p>
            <a:r>
              <a:rPr lang="en-US" sz="3600" b="1" dirty="0">
                <a:effectLst>
                  <a:outerShdw blurRad="38100" dist="38100" dir="2700000" algn="tl">
                    <a:srgbClr val="000000"/>
                  </a:outerShdw>
                </a:effectLst>
              </a:rPr>
              <a:t>The Fourth Servant Song (</a:t>
            </a:r>
            <a:r>
              <a:rPr lang="en-US" sz="3600" dirty="0">
                <a:solidFill>
                  <a:srgbClr val="FFFF99"/>
                </a:solidFill>
                <a:effectLst>
                  <a:outerShdw blurRad="38100" dist="38100" dir="2700000" algn="tl">
                    <a:srgbClr val="000000"/>
                  </a:outerShdw>
                </a:effectLst>
              </a:rPr>
              <a:t>52:13 – 53:12</a:t>
            </a:r>
            <a:r>
              <a:rPr lang="en-US" sz="3600" b="1" dirty="0">
                <a:effectLst>
                  <a:outerShdw blurRad="38100" dist="38100" dir="2700000" algn="tl">
                    <a:srgbClr val="000000"/>
                  </a:outerShdw>
                </a:effectLst>
              </a:rPr>
              <a:t>)</a:t>
            </a:r>
            <a:endParaRPr lang="en-US" sz="36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6C9B565D-3D67-3A03-650E-BD4A53BA8A6F}"/>
              </a:ext>
            </a:extLst>
          </p:cNvPr>
          <p:cNvSpPr>
            <a:spLocks noGrp="1"/>
          </p:cNvSpPr>
          <p:nvPr>
            <p:ph idx="1"/>
          </p:nvPr>
        </p:nvSpPr>
        <p:spPr>
          <a:xfrm>
            <a:off x="120535" y="739832"/>
            <a:ext cx="8965276" cy="5823065"/>
          </a:xfrm>
        </p:spPr>
        <p:txBody>
          <a:bodyPr>
            <a:normAutofit fontScale="77500" lnSpcReduction="20000"/>
          </a:bodyPr>
          <a:lstStyle/>
          <a:p>
            <a:r>
              <a:rPr lang="en-US" sz="4000" dirty="0">
                <a:effectLst>
                  <a:outerShdw blurRad="38100" dist="38100" dir="2700000" algn="tl">
                    <a:srgbClr val="000000"/>
                  </a:outerShdw>
                </a:effectLst>
              </a:rPr>
              <a:t>While the modern reader approaches the text in the light of its </a:t>
            </a:r>
            <a:r>
              <a:rPr lang="en-US" sz="4000" b="1" i="1" dirty="0">
                <a:effectLst>
                  <a:outerShdw blurRad="38100" dist="38100" dir="2700000" algn="tl">
                    <a:srgbClr val="000000"/>
                  </a:outerShdw>
                </a:effectLst>
              </a:rPr>
              <a:t>fulfilment</a:t>
            </a:r>
            <a:r>
              <a:rPr lang="en-US" sz="4000" dirty="0">
                <a:effectLst>
                  <a:outerShdw blurRad="38100" dist="38100" dir="2700000" algn="tl">
                    <a:srgbClr val="000000"/>
                  </a:outerShdw>
                </a:effectLst>
              </a:rPr>
              <a:t>, it is still legitimate to ask how the passage would have been heard by Isaiah’s </a:t>
            </a:r>
            <a:r>
              <a:rPr lang="en-US" sz="4000" b="1" i="1" dirty="0">
                <a:effectLst>
                  <a:outerShdw blurRad="38100" dist="38100" dir="2700000" algn="tl">
                    <a:srgbClr val="000000"/>
                  </a:outerShdw>
                </a:effectLst>
              </a:rPr>
              <a:t>original</a:t>
            </a:r>
            <a:r>
              <a:rPr lang="en-US" sz="4000" dirty="0">
                <a:effectLst>
                  <a:outerShdw blurRad="38100" dist="38100" dir="2700000" algn="tl">
                    <a:srgbClr val="000000"/>
                  </a:outerShdw>
                </a:effectLst>
              </a:rPr>
              <a:t> audience. </a:t>
            </a:r>
          </a:p>
          <a:p>
            <a:r>
              <a:rPr lang="en-US" sz="4000" dirty="0">
                <a:effectLst>
                  <a:outerShdw blurRad="38100" dist="38100" dir="2700000" algn="tl">
                    <a:srgbClr val="000000"/>
                  </a:outerShdw>
                </a:effectLst>
              </a:rPr>
              <a:t>We must recognize, first of all, that this is </a:t>
            </a:r>
            <a:r>
              <a:rPr lang="en-US" sz="4000" b="1" i="1" dirty="0">
                <a:effectLst>
                  <a:outerShdw blurRad="38100" dist="38100" dir="2700000" algn="tl">
                    <a:srgbClr val="000000"/>
                  </a:outerShdw>
                </a:effectLst>
              </a:rPr>
              <a:t>poetry</a:t>
            </a:r>
            <a:r>
              <a:rPr lang="en-US" sz="4000" dirty="0">
                <a:effectLst>
                  <a:outerShdw blurRad="38100" dist="38100" dir="2700000" algn="tl">
                    <a:srgbClr val="000000"/>
                  </a:outerShdw>
                </a:effectLst>
              </a:rPr>
              <a:t>, not dogmatic theology.</a:t>
            </a:r>
          </a:p>
          <a:p>
            <a:r>
              <a:rPr lang="en-US" sz="4000" dirty="0">
                <a:effectLst>
                  <a:outerShdw blurRad="38100" dist="38100" dir="2700000" algn="tl">
                    <a:srgbClr val="000000"/>
                  </a:outerShdw>
                </a:effectLst>
              </a:rPr>
              <a:t>It is </a:t>
            </a:r>
            <a:r>
              <a:rPr lang="en-US" sz="4000" b="1" i="1" dirty="0">
                <a:effectLst>
                  <a:outerShdw blurRad="38100" dist="38100" dir="2700000" algn="tl">
                    <a:srgbClr val="000000"/>
                  </a:outerShdw>
                </a:effectLst>
              </a:rPr>
              <a:t>not</a:t>
            </a:r>
            <a:r>
              <a:rPr lang="en-US" sz="4000" dirty="0">
                <a:effectLst>
                  <a:outerShdw blurRad="38100" dist="38100" dir="2700000" algn="tl">
                    <a:srgbClr val="000000"/>
                  </a:outerShdw>
                </a:effectLst>
              </a:rPr>
              <a:t> an analytical analysis like that given by Paul in his epistles, where, guided by the Spirit, he presents the significance of what has already taken place. </a:t>
            </a:r>
          </a:p>
          <a:p>
            <a:r>
              <a:rPr lang="en-US" sz="4000" dirty="0">
                <a:effectLst>
                  <a:outerShdw blurRad="38100" dist="38100" dir="2700000" algn="tl">
                    <a:srgbClr val="000000"/>
                  </a:outerShdw>
                </a:effectLst>
              </a:rPr>
              <a:t>What was revealed to the prophet was </a:t>
            </a:r>
            <a:r>
              <a:rPr lang="en-US" sz="4000" b="1" i="1" dirty="0">
                <a:effectLst>
                  <a:outerShdw blurRad="38100" dist="38100" dir="2700000" algn="tl">
                    <a:srgbClr val="000000"/>
                  </a:outerShdw>
                </a:effectLst>
              </a:rPr>
              <a:t>true</a:t>
            </a:r>
            <a:r>
              <a:rPr lang="en-US" sz="4000" dirty="0">
                <a:effectLst>
                  <a:outerShdw blurRad="38100" dist="38100" dir="2700000" algn="tl">
                    <a:srgbClr val="000000"/>
                  </a:outerShdw>
                </a:effectLst>
              </a:rPr>
              <a:t>, but not yet a </a:t>
            </a:r>
            <a:r>
              <a:rPr lang="en-US" sz="4000" b="1" i="1" dirty="0">
                <a:effectLst>
                  <a:outerShdw blurRad="38100" dist="38100" dir="2700000" algn="tl">
                    <a:srgbClr val="000000"/>
                  </a:outerShdw>
                </a:effectLst>
              </a:rPr>
              <a:t>complete</a:t>
            </a:r>
            <a:r>
              <a:rPr lang="en-US" sz="4000" dirty="0">
                <a:effectLst>
                  <a:outerShdw blurRad="38100" dist="38100" dir="2700000" algn="tl">
                    <a:srgbClr val="000000"/>
                  </a:outerShdw>
                </a:effectLst>
              </a:rPr>
              <a:t> presentation of the truth. </a:t>
            </a:r>
          </a:p>
          <a:p>
            <a:r>
              <a:rPr lang="en-US" sz="4000" dirty="0">
                <a:effectLst>
                  <a:outerShdw blurRad="38100" dist="38100" dir="2700000" algn="tl">
                    <a:srgbClr val="000000"/>
                  </a:outerShdw>
                </a:effectLst>
              </a:rPr>
              <a:t>However, there can be no doubt that Isaiah’s audience was able to grasp that revolutionary, transforming claims were being made regarding the Servant’s death, and that it played a key role in the outworking of the LORD’s plan of salvation. </a:t>
            </a:r>
          </a:p>
        </p:txBody>
      </p:sp>
      <p:sp>
        <p:nvSpPr>
          <p:cNvPr id="4" name="TextBox 3">
            <a:extLst>
              <a:ext uri="{FF2B5EF4-FFF2-40B4-BE49-F238E27FC236}">
                <a16:creationId xmlns:a16="http://schemas.microsoft.com/office/drawing/2014/main" id="{AA725C47-CB4B-58A9-09E6-FE624C18B736}"/>
              </a:ext>
            </a:extLst>
          </p:cNvPr>
          <p:cNvSpPr txBox="1"/>
          <p:nvPr/>
        </p:nvSpPr>
        <p:spPr>
          <a:xfrm>
            <a:off x="0"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Mackay, John L. –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A Study Commentary on Isaiah Volume 2: Chapters 40-66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 pp. 331–332.</a:t>
            </a:r>
          </a:p>
        </p:txBody>
      </p:sp>
    </p:spTree>
    <p:extLst>
      <p:ext uri="{BB962C8B-B14F-4D97-AF65-F5344CB8AC3E}">
        <p14:creationId xmlns:p14="http://schemas.microsoft.com/office/powerpoint/2010/main" val="216621337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638CC8-40A2-EB1A-DD97-8CE20B2496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A77978-092A-0A4B-C8C9-4EF3A9493CB8}"/>
              </a:ext>
            </a:extLst>
          </p:cNvPr>
          <p:cNvSpPr>
            <a:spLocks noGrp="1"/>
          </p:cNvSpPr>
          <p:nvPr>
            <p:ph type="title"/>
          </p:nvPr>
        </p:nvSpPr>
        <p:spPr>
          <a:xfrm>
            <a:off x="0" y="3"/>
            <a:ext cx="9144000" cy="818802"/>
          </a:xfrm>
        </p:spPr>
        <p:txBody>
          <a:bodyPr>
            <a:noAutofit/>
          </a:bodyPr>
          <a:lstStyle/>
          <a:p>
            <a:r>
              <a:rPr lang="en-US" sz="3600" b="1" dirty="0">
                <a:effectLst>
                  <a:outerShdw blurRad="38100" dist="38100" dir="2700000" algn="tl">
                    <a:srgbClr val="000000"/>
                  </a:outerShdw>
                </a:effectLst>
              </a:rPr>
              <a:t>The Fourth Servant Song (</a:t>
            </a:r>
            <a:r>
              <a:rPr lang="en-US" sz="3600" dirty="0">
                <a:solidFill>
                  <a:srgbClr val="FFFF99"/>
                </a:solidFill>
                <a:effectLst>
                  <a:outerShdw blurRad="38100" dist="38100" dir="2700000" algn="tl">
                    <a:srgbClr val="000000"/>
                  </a:outerShdw>
                </a:effectLst>
              </a:rPr>
              <a:t>52:13 – 53:12</a:t>
            </a:r>
            <a:r>
              <a:rPr lang="en-US" sz="3600" b="1" dirty="0">
                <a:effectLst>
                  <a:outerShdw blurRad="38100" dist="38100" dir="2700000" algn="tl">
                    <a:srgbClr val="000000"/>
                  </a:outerShdw>
                </a:effectLst>
              </a:rPr>
              <a:t>)</a:t>
            </a:r>
            <a:endParaRPr lang="en-US" sz="36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EFD9B132-90DB-6CBE-47E1-7EC72BF8FC0F}"/>
              </a:ext>
            </a:extLst>
          </p:cNvPr>
          <p:cNvSpPr>
            <a:spLocks noGrp="1"/>
          </p:cNvSpPr>
          <p:nvPr>
            <p:ph idx="1"/>
          </p:nvPr>
        </p:nvSpPr>
        <p:spPr>
          <a:xfrm>
            <a:off x="120535" y="885305"/>
            <a:ext cx="8965276" cy="5603360"/>
          </a:xfrm>
        </p:spPr>
        <p:txBody>
          <a:bodyPr>
            <a:normAutofit/>
          </a:bodyPr>
          <a:lstStyle/>
          <a:p>
            <a:r>
              <a:rPr lang="en-US" sz="3600" dirty="0">
                <a:effectLst>
                  <a:outerShdw blurRad="38100" dist="38100" dir="2700000" algn="tl">
                    <a:srgbClr val="000000"/>
                  </a:outerShdw>
                </a:effectLst>
              </a:rPr>
              <a:t>Today’s passage can be broken into </a:t>
            </a:r>
            <a:r>
              <a:rPr lang="en-US" sz="3600" b="1" i="1" dirty="0">
                <a:effectLst>
                  <a:outerShdw blurRad="38100" dist="38100" dir="2700000" algn="tl">
                    <a:srgbClr val="000000"/>
                  </a:outerShdw>
                </a:effectLst>
              </a:rPr>
              <a:t>five</a:t>
            </a:r>
            <a:r>
              <a:rPr lang="en-US" sz="3600" dirty="0">
                <a:effectLst>
                  <a:outerShdw blurRad="38100" dist="38100" dir="2700000" algn="tl">
                    <a:srgbClr val="000000"/>
                  </a:outerShdw>
                </a:effectLst>
              </a:rPr>
              <a:t> parts:</a:t>
            </a:r>
          </a:p>
          <a:p>
            <a:pPr lvl="1"/>
            <a:r>
              <a:rPr lang="en-US" sz="3600" dirty="0">
                <a:effectLst>
                  <a:outerShdw blurRad="38100" dist="38100" dir="2700000" algn="tl">
                    <a:srgbClr val="000000"/>
                  </a:outerShdw>
                </a:effectLst>
              </a:rPr>
              <a:t>Through Suffering to Glory (</a:t>
            </a:r>
            <a:r>
              <a:rPr lang="en-US" sz="3600" dirty="0">
                <a:solidFill>
                  <a:srgbClr val="FFFF99"/>
                </a:solidFill>
                <a:effectLst>
                  <a:outerShdw blurRad="38100" dist="38100" dir="2700000" algn="tl">
                    <a:srgbClr val="000000"/>
                  </a:outerShdw>
                </a:effectLst>
              </a:rPr>
              <a:t>52:13-15</a:t>
            </a:r>
            <a:r>
              <a:rPr lang="en-US" sz="3600" dirty="0">
                <a:effectLst>
                  <a:outerShdw blurRad="38100" dist="38100" dir="2700000" algn="tl">
                    <a:srgbClr val="000000"/>
                  </a:outerShdw>
                </a:effectLst>
              </a:rPr>
              <a:t>)</a:t>
            </a:r>
          </a:p>
          <a:p>
            <a:pPr lvl="1"/>
            <a:r>
              <a:rPr lang="en-US" sz="3600" dirty="0">
                <a:effectLst>
                  <a:outerShdw blurRad="38100" dist="38100" dir="2700000" algn="tl">
                    <a:srgbClr val="000000"/>
                  </a:outerShdw>
                </a:effectLst>
              </a:rPr>
              <a:t>Despised and Rejected (</a:t>
            </a:r>
            <a:r>
              <a:rPr lang="en-US" sz="3600" dirty="0">
                <a:solidFill>
                  <a:srgbClr val="FFFF99"/>
                </a:solidFill>
                <a:effectLst>
                  <a:outerShdw blurRad="38100" dist="38100" dir="2700000" algn="tl">
                    <a:srgbClr val="000000"/>
                  </a:outerShdw>
                </a:effectLst>
              </a:rPr>
              <a:t>53:1-3</a:t>
            </a:r>
            <a:r>
              <a:rPr lang="en-US" sz="3600" dirty="0">
                <a:effectLst>
                  <a:outerShdw blurRad="38100" dist="38100" dir="2700000" algn="tl">
                    <a:srgbClr val="000000"/>
                  </a:outerShdw>
                </a:effectLst>
              </a:rPr>
              <a:t>) </a:t>
            </a:r>
          </a:p>
          <a:p>
            <a:pPr lvl="1"/>
            <a:r>
              <a:rPr lang="en-US" sz="3600" dirty="0">
                <a:effectLst>
                  <a:outerShdw blurRad="38100" dist="38100" dir="2700000" algn="tl">
                    <a:srgbClr val="000000"/>
                  </a:outerShdw>
                </a:effectLst>
              </a:rPr>
              <a:t>Radical Reappraisal (</a:t>
            </a:r>
            <a:r>
              <a:rPr lang="en-US" sz="3600" dirty="0">
                <a:solidFill>
                  <a:srgbClr val="FFFF99"/>
                </a:solidFill>
                <a:effectLst>
                  <a:outerShdw blurRad="38100" dist="38100" dir="2700000" algn="tl">
                    <a:srgbClr val="000000"/>
                  </a:outerShdw>
                </a:effectLst>
              </a:rPr>
              <a:t>53:4-6</a:t>
            </a:r>
            <a:r>
              <a:rPr lang="en-US" sz="3600" dirty="0">
                <a:effectLst>
                  <a:outerShdw blurRad="38100" dist="38100" dir="2700000" algn="tl">
                    <a:srgbClr val="000000"/>
                  </a:outerShdw>
                </a:effectLst>
              </a:rPr>
              <a:t>) </a:t>
            </a:r>
          </a:p>
          <a:p>
            <a:pPr lvl="1"/>
            <a:r>
              <a:rPr lang="en-US" sz="3600" dirty="0">
                <a:effectLst>
                  <a:outerShdw blurRad="38100" dist="38100" dir="2700000" algn="tl">
                    <a:srgbClr val="000000"/>
                  </a:outerShdw>
                </a:effectLst>
              </a:rPr>
              <a:t>A Lamb to the Slaughter (</a:t>
            </a:r>
            <a:r>
              <a:rPr lang="en-US" sz="3600" dirty="0">
                <a:solidFill>
                  <a:srgbClr val="FFFF99"/>
                </a:solidFill>
                <a:effectLst>
                  <a:outerShdw blurRad="38100" dist="38100" dir="2700000" algn="tl">
                    <a:srgbClr val="000000"/>
                  </a:outerShdw>
                </a:effectLst>
              </a:rPr>
              <a:t>53:7-9</a:t>
            </a:r>
            <a:r>
              <a:rPr lang="en-US" sz="3600" dirty="0">
                <a:effectLst>
                  <a:outerShdw blurRad="38100" dist="38100" dir="2700000" algn="tl">
                    <a:srgbClr val="000000"/>
                  </a:outerShdw>
                </a:effectLst>
              </a:rPr>
              <a:t>)</a:t>
            </a:r>
          </a:p>
          <a:p>
            <a:pPr lvl="1"/>
            <a:r>
              <a:rPr lang="en-US" sz="3600" dirty="0">
                <a:effectLst>
                  <a:outerShdw blurRad="38100" dist="38100" dir="2700000" algn="tl">
                    <a:srgbClr val="000000"/>
                  </a:outerShdw>
                </a:effectLst>
              </a:rPr>
              <a:t>He Will Be Satisfied (</a:t>
            </a:r>
            <a:r>
              <a:rPr lang="en-US" sz="3600" dirty="0">
                <a:solidFill>
                  <a:srgbClr val="FFFF99"/>
                </a:solidFill>
                <a:effectLst>
                  <a:outerShdw blurRad="38100" dist="38100" dir="2700000" algn="tl">
                    <a:srgbClr val="000000"/>
                  </a:outerShdw>
                </a:effectLst>
              </a:rPr>
              <a:t>53:10-12</a:t>
            </a:r>
            <a:r>
              <a:rPr lang="en-US" sz="3600" dirty="0">
                <a:effectLst>
                  <a:outerShdw blurRad="38100" dist="38100" dir="2700000" algn="tl">
                    <a:srgbClr val="000000"/>
                  </a:outerShdw>
                </a:effectLst>
              </a:rPr>
              <a:t>)</a:t>
            </a:r>
          </a:p>
        </p:txBody>
      </p:sp>
      <p:sp>
        <p:nvSpPr>
          <p:cNvPr id="4" name="TextBox 3">
            <a:extLst>
              <a:ext uri="{FF2B5EF4-FFF2-40B4-BE49-F238E27FC236}">
                <a16:creationId xmlns:a16="http://schemas.microsoft.com/office/drawing/2014/main" id="{C95EC538-F5B7-84DB-237E-0A6CF53FD5C7}"/>
              </a:ext>
            </a:extLst>
          </p:cNvPr>
          <p:cNvSpPr txBox="1"/>
          <p:nvPr/>
        </p:nvSpPr>
        <p:spPr>
          <a:xfrm>
            <a:off x="0"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Mackay, John L. –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A Study Commentary on Isaiah Volume 2: Chapters 40-66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 pp. 333-358.</a:t>
            </a:r>
          </a:p>
        </p:txBody>
      </p:sp>
    </p:spTree>
    <p:extLst>
      <p:ext uri="{BB962C8B-B14F-4D97-AF65-F5344CB8AC3E}">
        <p14:creationId xmlns:p14="http://schemas.microsoft.com/office/powerpoint/2010/main" val="180379099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charRg st="147" end="180"/>
                                            </p:txEl>
                                          </p:spTgt>
                                        </p:tgtEl>
                                        <p:attrNameLst>
                                          <p:attrName>style.visibility</p:attrName>
                                        </p:attrNameLst>
                                      </p:cBhvr>
                                      <p:to>
                                        <p:strVal val="visible"/>
                                      </p:to>
                                    </p:set>
                                    <p:anim calcmode="lin" valueType="num">
                                      <p:cBhvr>
                                        <p:cTn id="28" dur="500" fill="hold"/>
                                        <p:tgtEl>
                                          <p:spTgt spid="3">
                                            <p:txEl>
                                              <p:charRg st="147" end="180"/>
                                            </p:txEl>
                                          </p:spTgt>
                                        </p:tgtEl>
                                        <p:attrNameLst>
                                          <p:attrName>ppt_w</p:attrName>
                                        </p:attrNameLst>
                                      </p:cBhvr>
                                      <p:tavLst>
                                        <p:tav tm="0">
                                          <p:val>
                                            <p:fltVal val="0"/>
                                          </p:val>
                                        </p:tav>
                                        <p:tav tm="100000">
                                          <p:val>
                                            <p:strVal val="#ppt_w"/>
                                          </p:val>
                                        </p:tav>
                                      </p:tavLst>
                                    </p:anim>
                                    <p:anim calcmode="lin" valueType="num">
                                      <p:cBhvr>
                                        <p:cTn id="29" dur="500" fill="hold"/>
                                        <p:tgtEl>
                                          <p:spTgt spid="3">
                                            <p:txEl>
                                              <p:charRg st="147" end="180"/>
                                            </p:txEl>
                                          </p:spTgt>
                                        </p:tgtEl>
                                        <p:attrNameLst>
                                          <p:attrName>ppt_h</p:attrName>
                                        </p:attrNameLst>
                                      </p:cBhvr>
                                      <p:tavLst>
                                        <p:tav tm="0">
                                          <p:val>
                                            <p:fltVal val="0"/>
                                          </p:val>
                                        </p:tav>
                                        <p:tav tm="100000">
                                          <p:val>
                                            <p:strVal val="#ppt_h"/>
                                          </p:val>
                                        </p:tav>
                                      </p:tavLst>
                                    </p:anim>
                                    <p:animEffect transition="in" filter="fade">
                                      <p:cBhvr>
                                        <p:cTn id="30" dur="500"/>
                                        <p:tgtEl>
                                          <p:spTgt spid="3">
                                            <p:txEl>
                                              <p:charRg st="147" end="18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charRg st="180" end="212"/>
                                            </p:txEl>
                                          </p:spTgt>
                                        </p:tgtEl>
                                        <p:attrNameLst>
                                          <p:attrName>style.visibility</p:attrName>
                                        </p:attrNameLst>
                                      </p:cBhvr>
                                      <p:to>
                                        <p:strVal val="visible"/>
                                      </p:to>
                                    </p:set>
                                    <p:anim calcmode="lin" valueType="num">
                                      <p:cBhvr>
                                        <p:cTn id="35" dur="500" fill="hold"/>
                                        <p:tgtEl>
                                          <p:spTgt spid="3">
                                            <p:txEl>
                                              <p:charRg st="180" end="212"/>
                                            </p:txEl>
                                          </p:spTgt>
                                        </p:tgtEl>
                                        <p:attrNameLst>
                                          <p:attrName>ppt_w</p:attrName>
                                        </p:attrNameLst>
                                      </p:cBhvr>
                                      <p:tavLst>
                                        <p:tav tm="0">
                                          <p:val>
                                            <p:fltVal val="0"/>
                                          </p:val>
                                        </p:tav>
                                        <p:tav tm="100000">
                                          <p:val>
                                            <p:strVal val="#ppt_w"/>
                                          </p:val>
                                        </p:tav>
                                      </p:tavLst>
                                    </p:anim>
                                    <p:anim calcmode="lin" valueType="num">
                                      <p:cBhvr>
                                        <p:cTn id="36" dur="500" fill="hold"/>
                                        <p:tgtEl>
                                          <p:spTgt spid="3">
                                            <p:txEl>
                                              <p:charRg st="180" end="212"/>
                                            </p:txEl>
                                          </p:spTgt>
                                        </p:tgtEl>
                                        <p:attrNameLst>
                                          <p:attrName>ppt_h</p:attrName>
                                        </p:attrNameLst>
                                      </p:cBhvr>
                                      <p:tavLst>
                                        <p:tav tm="0">
                                          <p:val>
                                            <p:fltVal val="0"/>
                                          </p:val>
                                        </p:tav>
                                        <p:tav tm="100000">
                                          <p:val>
                                            <p:strVal val="#ppt_h"/>
                                          </p:val>
                                        </p:tav>
                                      </p:tavLst>
                                    </p:anim>
                                    <p:animEffect transition="in" filter="fade">
                                      <p:cBhvr>
                                        <p:cTn id="37" dur="500"/>
                                        <p:tgtEl>
                                          <p:spTgt spid="3">
                                            <p:txEl>
                                              <p:charRg st="180" end="2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EE998C-674E-70C8-B975-0D971C8E04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992BFC-A54D-5157-3D59-2B6CC47925F0}"/>
              </a:ext>
            </a:extLst>
          </p:cNvPr>
          <p:cNvSpPr>
            <a:spLocks noGrp="1"/>
          </p:cNvSpPr>
          <p:nvPr>
            <p:ph type="title"/>
          </p:nvPr>
        </p:nvSpPr>
        <p:spPr>
          <a:xfrm>
            <a:off x="0" y="-3"/>
            <a:ext cx="9144000" cy="1571108"/>
          </a:xfrm>
        </p:spPr>
        <p:txBody>
          <a:bodyPr>
            <a:noAutofit/>
          </a:bodyPr>
          <a:lstStyle/>
          <a:p>
            <a:pPr marL="458788" indent="-458788"/>
            <a:r>
              <a:rPr lang="en-US" dirty="0">
                <a:effectLst>
                  <a:outerShdw blurRad="38100" dist="38100" dir="2700000" algn="tl">
                    <a:srgbClr val="000000"/>
                  </a:outerShdw>
                </a:effectLst>
              </a:rPr>
              <a:t>Through Suffering to Glory (52:13-15)</a:t>
            </a:r>
          </a:p>
        </p:txBody>
      </p:sp>
      <p:sp>
        <p:nvSpPr>
          <p:cNvPr id="3" name="Content Placeholder 2">
            <a:extLst>
              <a:ext uri="{FF2B5EF4-FFF2-40B4-BE49-F238E27FC236}">
                <a16:creationId xmlns:a16="http://schemas.microsoft.com/office/drawing/2014/main" id="{FCDC66B9-F3D8-FBA2-A47D-ED33A6C462E9}"/>
              </a:ext>
            </a:extLst>
          </p:cNvPr>
          <p:cNvSpPr>
            <a:spLocks noGrp="1"/>
          </p:cNvSpPr>
          <p:nvPr>
            <p:ph idx="1"/>
          </p:nvPr>
        </p:nvSpPr>
        <p:spPr>
          <a:xfrm>
            <a:off x="386543" y="1529542"/>
            <a:ext cx="8441574" cy="5295208"/>
          </a:xfrm>
        </p:spPr>
        <p:txBody>
          <a:bodyPr>
            <a:normAutofit lnSpcReduction="10000"/>
          </a:bodyPr>
          <a:lstStyle/>
          <a:p>
            <a:pPr marL="0" indent="0">
              <a:buNone/>
            </a:pP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52:13</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Look, my servant will succeed! He will be elevated, lifted high, and greatly exalted – </a:t>
            </a:r>
            <a:r>
              <a:rPr lang="en-US" sz="3500" baseline="30000" dirty="0">
                <a:effectLst>
                  <a:outerShdw blurRad="38100" dist="38100" dir="2700000" algn="tl">
                    <a:srgbClr val="000000"/>
                  </a:outerShdw>
                </a:effectLst>
                <a:latin typeface="Cambria" panose="02040503050406030204" pitchFamily="18" charset="0"/>
                <a:ea typeface="Cambria" panose="02040503050406030204" pitchFamily="18" charset="0"/>
              </a:rPr>
              <a:t>14</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(just as many were horrified by the sight of you) he was so disfigured he no longer looked like a man; his form was so marred he no longer looked human – </a:t>
            </a:r>
            <a:r>
              <a:rPr lang="en-US" sz="3500" baseline="30000" dirty="0">
                <a:effectLst>
                  <a:outerShdw blurRad="38100" dist="38100" dir="2700000" algn="tl">
                    <a:srgbClr val="000000"/>
                  </a:outerShdw>
                </a:effectLst>
                <a:latin typeface="Cambria" panose="02040503050406030204" pitchFamily="18" charset="0"/>
                <a:ea typeface="Cambria" panose="02040503050406030204" pitchFamily="18" charset="0"/>
              </a:rPr>
              <a:t>15</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so now he will startle many nations. Kings will be shocked by his exaltation, for they will witness something unannounced to them, and they will understand something they had not heard about.</a:t>
            </a:r>
          </a:p>
        </p:txBody>
      </p:sp>
    </p:spTree>
    <p:extLst>
      <p:ext uri="{BB962C8B-B14F-4D97-AF65-F5344CB8AC3E}">
        <p14:creationId xmlns:p14="http://schemas.microsoft.com/office/powerpoint/2010/main" val="318394956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240607</TotalTime>
  <Words>4059</Words>
  <Application>Microsoft Office PowerPoint</Application>
  <PresentationFormat>On-screen Show (4:3)</PresentationFormat>
  <Paragraphs>235</Paragraphs>
  <Slides>31</Slides>
  <Notes>21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31</vt:i4>
      </vt:variant>
    </vt:vector>
  </HeadingPairs>
  <TitlesOfParts>
    <vt:vector size="38" baseType="lpstr">
      <vt:lpstr>Arial</vt:lpstr>
      <vt:lpstr>Calibri</vt:lpstr>
      <vt:lpstr>Calibri Light</vt:lpstr>
      <vt:lpstr>Cambria</vt:lpstr>
      <vt:lpstr>Century Gothic</vt:lpstr>
      <vt:lpstr>Office Theme</vt:lpstr>
      <vt:lpstr>2_Office Theme</vt:lpstr>
      <vt:lpstr>Highlights     From the  Book of  Isaiah</vt:lpstr>
      <vt:lpstr>The Fourth Servant Song (52:13 – 53:12)</vt:lpstr>
      <vt:lpstr>The Fourth Servant Song (52:13 – 53:12)</vt:lpstr>
      <vt:lpstr>The Fourth Servant Song (52:13 – 53:12)</vt:lpstr>
      <vt:lpstr>The Fourth Servant Song (52:13 – 53:12)</vt:lpstr>
      <vt:lpstr>The Fourth Servant Song (52:13 – 53:12)</vt:lpstr>
      <vt:lpstr>The Fourth Servant Song (52:13 – 53:12)</vt:lpstr>
      <vt:lpstr>The Fourth Servant Song (52:13 – 53:12)</vt:lpstr>
      <vt:lpstr>Through Suffering to Glory (52:13-15)</vt:lpstr>
      <vt:lpstr>Through Suffering to Glory (52:13-15)</vt:lpstr>
      <vt:lpstr>Through Suffering to Glory (52:13-15)</vt:lpstr>
      <vt:lpstr>Despised and Rejected (53:1-3) </vt:lpstr>
      <vt:lpstr>Despised and Rejected (53:1-3) </vt:lpstr>
      <vt:lpstr>Despised and Rejected (53:1-3) </vt:lpstr>
      <vt:lpstr>Radical Reappraisal (53:4-6)</vt:lpstr>
      <vt:lpstr>Radical Reappraisal (53:4-6)</vt:lpstr>
      <vt:lpstr>Radical Reappraisal (53:4-6)</vt:lpstr>
      <vt:lpstr>A Lamb to the Slaughter (53:7-9)</vt:lpstr>
      <vt:lpstr>A Lamb to the Slaughter (53:7-9)</vt:lpstr>
      <vt:lpstr>A Lamb to the Slaughter (53:7-9)</vt:lpstr>
      <vt:lpstr>A Lamb to the Slaughter (53:7-9)</vt:lpstr>
      <vt:lpstr>He Will Be Satisfied (53:10-12)</vt:lpstr>
      <vt:lpstr>He Will Be Satisfied (53:10-12)</vt:lpstr>
      <vt:lpstr>He Will Be Satisfied (53:10-12)</vt:lpstr>
      <vt:lpstr>He Will Be Satisfied (53:10-12)</vt:lpstr>
      <vt:lpstr>He Will Be Satisfied (53:10-12)</vt:lpstr>
      <vt:lpstr>He Will Be Satisfied (53:10-12)</vt:lpstr>
      <vt:lpstr>Next Time</vt:lpstr>
      <vt:lpstr>Class Discussion Time</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Highlights  from the  Book of  Isaiah</dc:title>
  <dc:creator>Robert Connolly</dc:creator>
  <cp:lastModifiedBy>Robert Connolly</cp:lastModifiedBy>
  <cp:revision>3031</cp:revision>
  <cp:lastPrinted>2024-03-10T14:12:34Z</cp:lastPrinted>
  <dcterms:created xsi:type="dcterms:W3CDTF">2022-12-04T03:23:23Z</dcterms:created>
  <dcterms:modified xsi:type="dcterms:W3CDTF">2024-03-10T14:16:28Z</dcterms:modified>
</cp:coreProperties>
</file>