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 id="2147483816" r:id="rId2"/>
  </p:sldMasterIdLst>
  <p:notesMasterIdLst>
    <p:notesMasterId r:id="rId32"/>
  </p:notesMasterIdLst>
  <p:handoutMasterIdLst>
    <p:handoutMasterId r:id="rId33"/>
  </p:handoutMasterIdLst>
  <p:sldIdLst>
    <p:sldId id="5036" r:id="rId3"/>
    <p:sldId id="5037" r:id="rId4"/>
    <p:sldId id="5038" r:id="rId5"/>
    <p:sldId id="5054" r:id="rId6"/>
    <p:sldId id="5039" r:id="rId7"/>
    <p:sldId id="5053" r:id="rId8"/>
    <p:sldId id="5040" r:id="rId9"/>
    <p:sldId id="5041" r:id="rId10"/>
    <p:sldId id="5055" r:id="rId11"/>
    <p:sldId id="5056" r:id="rId12"/>
    <p:sldId id="5042" r:id="rId13"/>
    <p:sldId id="5043" r:id="rId14"/>
    <p:sldId id="5060" r:id="rId15"/>
    <p:sldId id="5057" r:id="rId16"/>
    <p:sldId id="5059" r:id="rId17"/>
    <p:sldId id="5044" r:id="rId18"/>
    <p:sldId id="5045" r:id="rId19"/>
    <p:sldId id="5058" r:id="rId20"/>
    <p:sldId id="5046" r:id="rId21"/>
    <p:sldId id="5047" r:id="rId22"/>
    <p:sldId id="5061" r:id="rId23"/>
    <p:sldId id="5048" r:id="rId24"/>
    <p:sldId id="5062" r:id="rId25"/>
    <p:sldId id="5063" r:id="rId26"/>
    <p:sldId id="5050" r:id="rId27"/>
    <p:sldId id="5051" r:id="rId28"/>
    <p:sldId id="5052" r:id="rId29"/>
    <p:sldId id="5064" r:id="rId30"/>
    <p:sldId id="5065" r:id="rId31"/>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FF99"/>
    <a:srgbClr val="F4B183"/>
    <a:srgbClr val="9999FF"/>
    <a:srgbClr val="000066"/>
    <a:srgbClr val="333399"/>
    <a:srgbClr val="6600FF"/>
    <a:srgbClr val="6600CC"/>
    <a:srgbClr val="FFF4E7"/>
    <a:srgbClr val="FFF2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267" autoAdjust="0"/>
    <p:restoredTop sz="94636" autoAdjust="0"/>
  </p:normalViewPr>
  <p:slideViewPr>
    <p:cSldViewPr snapToGrid="0">
      <p:cViewPr varScale="1">
        <p:scale>
          <a:sx n="153" d="100"/>
          <a:sy n="153" d="100"/>
        </p:scale>
        <p:origin x="1276" y="104"/>
      </p:cViewPr>
      <p:guideLst/>
    </p:cSldViewPr>
  </p:slideViewPr>
  <p:notesTextViewPr>
    <p:cViewPr>
      <p:scale>
        <a:sx n="1" d="1"/>
        <a:sy n="1" d="1"/>
      </p:scale>
      <p:origin x="0" y="0"/>
    </p:cViewPr>
  </p:notesTextViewPr>
  <p:sorterViewPr>
    <p:cViewPr>
      <p:scale>
        <a:sx n="100" d="100"/>
        <a:sy n="100" d="100"/>
      </p:scale>
      <p:origin x="0" y="-47284"/>
    </p:cViewPr>
  </p:sorterViewPr>
  <p:notesViewPr>
    <p:cSldViewPr snapToGrid="0">
      <p:cViewPr varScale="1">
        <p:scale>
          <a:sx n="122" d="100"/>
          <a:sy n="122" d="100"/>
        </p:scale>
        <p:origin x="4932"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6D050F2-B705-22B0-17E5-C826B5D73077}"/>
              </a:ext>
            </a:extLst>
          </p:cNvPr>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a:extLst>
              <a:ext uri="{FF2B5EF4-FFF2-40B4-BE49-F238E27FC236}">
                <a16:creationId xmlns:a16="http://schemas.microsoft.com/office/drawing/2014/main" id="{9A68D3AA-DD06-9A33-8DC5-B8D77E9ECFF7}"/>
              </a:ext>
            </a:extLst>
          </p:cNvPr>
          <p:cNvSpPr>
            <a:spLocks noGrp="1"/>
          </p:cNvSpPr>
          <p:nvPr>
            <p:ph type="dt" sz="quarter" idx="1"/>
          </p:nvPr>
        </p:nvSpPr>
        <p:spPr>
          <a:xfrm>
            <a:off x="4023092" y="0"/>
            <a:ext cx="3077739" cy="471054"/>
          </a:xfrm>
          <a:prstGeom prst="rect">
            <a:avLst/>
          </a:prstGeom>
        </p:spPr>
        <p:txBody>
          <a:bodyPr vert="horz" lIns="94229" tIns="47114" rIns="94229" bIns="47114" rtlCol="0"/>
          <a:lstStyle>
            <a:lvl1pPr algn="r">
              <a:defRPr sz="1200"/>
            </a:lvl1pPr>
          </a:lstStyle>
          <a:p>
            <a:fld id="{9C46CDA2-243C-4BE4-BB8A-CCE78D818377}" type="datetimeFigureOut">
              <a:rPr lang="en-US" smtClean="0"/>
              <a:t>3/14/2024</a:t>
            </a:fld>
            <a:endParaRPr lang="en-US"/>
          </a:p>
        </p:txBody>
      </p:sp>
      <p:sp>
        <p:nvSpPr>
          <p:cNvPr id="4" name="Footer Placeholder 3">
            <a:extLst>
              <a:ext uri="{FF2B5EF4-FFF2-40B4-BE49-F238E27FC236}">
                <a16:creationId xmlns:a16="http://schemas.microsoft.com/office/drawing/2014/main" id="{C3D82612-C319-9F33-BE08-ACC0E330D2D7}"/>
              </a:ext>
            </a:extLst>
          </p:cNvPr>
          <p:cNvSpPr>
            <a:spLocks noGrp="1"/>
          </p:cNvSpPr>
          <p:nvPr>
            <p:ph type="ftr" sz="quarter" idx="2"/>
          </p:nvPr>
        </p:nvSpPr>
        <p:spPr>
          <a:xfrm>
            <a:off x="0" y="8917422"/>
            <a:ext cx="3077739" cy="471053"/>
          </a:xfrm>
          <a:prstGeom prst="rect">
            <a:avLst/>
          </a:prstGeom>
        </p:spPr>
        <p:txBody>
          <a:bodyPr vert="horz" lIns="94229" tIns="47114" rIns="94229" bIns="47114" rtlCol="0" anchor="b"/>
          <a:lstStyle>
            <a:lvl1pPr algn="l">
              <a:defRPr sz="1200"/>
            </a:lvl1pPr>
          </a:lstStyle>
          <a:p>
            <a:r>
              <a:rPr lang="en-US"/>
              <a:t>http://purifiedbyfaith.com/Isaiah/Isaiah.htm</a:t>
            </a:r>
          </a:p>
        </p:txBody>
      </p:sp>
      <p:sp>
        <p:nvSpPr>
          <p:cNvPr id="5" name="Slide Number Placeholder 4">
            <a:extLst>
              <a:ext uri="{FF2B5EF4-FFF2-40B4-BE49-F238E27FC236}">
                <a16:creationId xmlns:a16="http://schemas.microsoft.com/office/drawing/2014/main" id="{6D2CB308-4E45-9087-D1EF-880A281B03A3}"/>
              </a:ext>
            </a:extLst>
          </p:cNvPr>
          <p:cNvSpPr>
            <a:spLocks noGrp="1"/>
          </p:cNvSpPr>
          <p:nvPr>
            <p:ph type="sldNum" sz="quarter" idx="3"/>
          </p:nvPr>
        </p:nvSpPr>
        <p:spPr>
          <a:xfrm>
            <a:off x="4023092" y="8917422"/>
            <a:ext cx="3077739" cy="471053"/>
          </a:xfrm>
          <a:prstGeom prst="rect">
            <a:avLst/>
          </a:prstGeom>
        </p:spPr>
        <p:txBody>
          <a:bodyPr vert="horz" lIns="94229" tIns="47114" rIns="94229" bIns="47114" rtlCol="0" anchor="b"/>
          <a:lstStyle>
            <a:lvl1pPr algn="r">
              <a:defRPr sz="1200"/>
            </a:lvl1pPr>
          </a:lstStyle>
          <a:p>
            <a:fld id="{D3B2534E-7144-40B4-918B-7E2BA6B00A45}" type="slidenum">
              <a:rPr lang="en-US" smtClean="0"/>
              <a:t>‹#›</a:t>
            </a:fld>
            <a:endParaRPr lang="en-US"/>
          </a:p>
        </p:txBody>
      </p:sp>
    </p:spTree>
    <p:extLst>
      <p:ext uri="{BB962C8B-B14F-4D97-AF65-F5344CB8AC3E}">
        <p14:creationId xmlns:p14="http://schemas.microsoft.com/office/powerpoint/2010/main" val="204290966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495968A8-64DE-47C8-ACE8-5907827ACF34}" type="datetimeFigureOut">
              <a:rPr lang="en-US" smtClean="0"/>
              <a:t>3/14/2024</a:t>
            </a:fld>
            <a:endParaRPr lang="en-US"/>
          </a:p>
        </p:txBody>
      </p:sp>
      <p:sp>
        <p:nvSpPr>
          <p:cNvPr id="4" name="Slide Image Placeholder 3"/>
          <p:cNvSpPr>
            <a:spLocks noGrp="1" noRot="1" noChangeAspect="1"/>
          </p:cNvSpPr>
          <p:nvPr>
            <p:ph type="sldImg" idx="2"/>
          </p:nvPr>
        </p:nvSpPr>
        <p:spPr>
          <a:xfrm>
            <a:off x="1438275" y="1173163"/>
            <a:ext cx="4225925"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r>
              <a:rPr lang="en-US"/>
              <a:t>http://purifiedbyfaith.com/Isaiah/Isaiah.htm</a:t>
            </a:r>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B78FD6F2-DA5A-4383-88C2-0A1D32D7323F}" type="slidenum">
              <a:rPr lang="en-US" smtClean="0"/>
              <a:t>‹#›</a:t>
            </a:fld>
            <a:endParaRPr lang="en-US"/>
          </a:p>
        </p:txBody>
      </p:sp>
    </p:spTree>
    <p:extLst>
      <p:ext uri="{BB962C8B-B14F-4D97-AF65-F5344CB8AC3E}">
        <p14:creationId xmlns:p14="http://schemas.microsoft.com/office/powerpoint/2010/main" val="253615278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39D16A-2DB8-AFCC-9DF8-0B4709FABA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190122-733A-E88F-BB58-11E59DA602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3BF038-7703-82DC-F877-34EEC2BD7116}"/>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575AD6F1-47D3-FC0B-B97B-20A900ACED68}"/>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CC97377D-F97D-4BAC-5B91-D67CA655FEC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070253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39D16A-2DB8-AFCC-9DF8-0B4709FABA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190122-733A-E88F-BB58-11E59DA602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3BF038-7703-82DC-F877-34EEC2BD7116}"/>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575AD6F1-47D3-FC0B-B97B-20A900ACED68}"/>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CC97377D-F97D-4BAC-5B91-D67CA655FEC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106944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r>
              <a:rPr lang="en-US"/>
              <a:t>http://purifiedbyfaith.com/Isaiah/Isaiah.htm</a:t>
            </a:r>
          </a:p>
        </p:txBody>
      </p:sp>
      <p:sp>
        <p:nvSpPr>
          <p:cNvPr id="5" name="Slide Number Placeholder 4"/>
          <p:cNvSpPr>
            <a:spLocks noGrp="1"/>
          </p:cNvSpPr>
          <p:nvPr>
            <p:ph type="sldNum" sz="quarter" idx="5"/>
          </p:nvPr>
        </p:nvSpPr>
        <p:spPr/>
        <p:txBody>
          <a:bodyPr/>
          <a:lstStyle/>
          <a:p>
            <a:fld id="{B78FD6F2-DA5A-4383-88C2-0A1D32D7323F}" type="slidenum">
              <a:rPr lang="en-US" smtClean="0"/>
              <a:t>16</a:t>
            </a:fld>
            <a:endParaRPr lang="en-US"/>
          </a:p>
        </p:txBody>
      </p:sp>
    </p:spTree>
    <p:extLst>
      <p:ext uri="{BB962C8B-B14F-4D97-AF65-F5344CB8AC3E}">
        <p14:creationId xmlns:p14="http://schemas.microsoft.com/office/powerpoint/2010/main" val="41310975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39D16A-2DB8-AFCC-9DF8-0B4709FABA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190122-733A-E88F-BB58-11E59DA602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3BF038-7703-82DC-F877-34EEC2BD7116}"/>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575AD6F1-47D3-FC0B-B97B-20A900ACED68}"/>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CC97377D-F97D-4BAC-5B91-D67CA655FEC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09630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39D16A-2DB8-AFCC-9DF8-0B4709FABA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190122-733A-E88F-BB58-11E59DA602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3BF038-7703-82DC-F877-34EEC2BD7116}"/>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575AD6F1-47D3-FC0B-B97B-20A900ACED68}"/>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CC97377D-F97D-4BAC-5B91-D67CA655FEC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6239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046173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39D16A-2DB8-AFCC-9DF8-0B4709FABA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190122-733A-E88F-BB58-11E59DA602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3BF038-7703-82DC-F877-34EEC2BD7116}"/>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575AD6F1-47D3-FC0B-B97B-20A900ACED68}"/>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CC97377D-F97D-4BAC-5B91-D67CA655FEC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499188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39D16A-2DB8-AFCC-9DF8-0B4709FABA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190122-733A-E88F-BB58-11E59DA602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3BF038-7703-82DC-F877-34EEC2BD7116}"/>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575AD6F1-47D3-FC0B-B97B-20A900ACED68}"/>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CC97377D-F97D-4BAC-5B91-D67CA655FEC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105855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620430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39D16A-2DB8-AFCC-9DF8-0B4709FABA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190122-733A-E88F-BB58-11E59DA602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3BF038-7703-82DC-F877-34EEC2BD7116}"/>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575AD6F1-47D3-FC0B-B97B-20A900ACED68}"/>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CC97377D-F97D-4BAC-5B91-D67CA655FEC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6494738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39D16A-2DB8-AFCC-9DF8-0B4709FABA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190122-733A-E88F-BB58-11E59DA602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3BF038-7703-82DC-F877-34EEC2BD7116}"/>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575AD6F1-47D3-FC0B-B97B-20A900ACED68}"/>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CC97377D-F97D-4BAC-5B91-D67CA655FEC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896232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39D16A-2DB8-AFCC-9DF8-0B4709FABA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190122-733A-E88F-BB58-11E59DA602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3BF038-7703-82DC-F877-34EEC2BD7116}"/>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575AD6F1-47D3-FC0B-B97B-20A900ACED68}"/>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CC97377D-F97D-4BAC-5B91-D67CA655FEC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95256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39D16A-2DB8-AFCC-9DF8-0B4709FABA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190122-733A-E88F-BB58-11E59DA602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3BF038-7703-82DC-F877-34EEC2BD7116}"/>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575AD6F1-47D3-FC0B-B97B-20A900ACED68}"/>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CC97377D-F97D-4BAC-5B91-D67CA655FEC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141024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39D16A-2DB8-AFCC-9DF8-0B4709FABA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190122-733A-E88F-BB58-11E59DA602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3BF038-7703-82DC-F877-34EEC2BD7116}"/>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575AD6F1-47D3-FC0B-B97B-20A900ACED68}"/>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CC97377D-F97D-4BAC-5B91-D67CA655FEC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752347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39D16A-2DB8-AFCC-9DF8-0B4709FABA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190122-733A-E88F-BB58-11E59DA602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3BF038-7703-82DC-F877-34EEC2BD7116}"/>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575AD6F1-47D3-FC0B-B97B-20A900ACED68}"/>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CC97377D-F97D-4BAC-5B91-D67CA655FEC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003041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39D16A-2DB8-AFCC-9DF8-0B4709FABA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190122-733A-E88F-BB58-11E59DA602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3BF038-7703-82DC-F877-34EEC2BD7116}"/>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575AD6F1-47D3-FC0B-B97B-20A900ACED68}"/>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CC97377D-F97D-4BAC-5B91-D67CA655FEC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125618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39D16A-2DB8-AFCC-9DF8-0B4709FABA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190122-733A-E88F-BB58-11E59DA602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3BF038-7703-82DC-F877-34EEC2BD7116}"/>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575AD6F1-47D3-FC0B-B97B-20A900ACED68}"/>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CC97377D-F97D-4BAC-5B91-D67CA655FEC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680864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39D16A-2DB8-AFCC-9DF8-0B4709FABA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190122-733A-E88F-BB58-11E59DA602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3BF038-7703-82DC-F877-34EEC2BD7116}"/>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575AD6F1-47D3-FC0B-B97B-20A900ACED68}"/>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CC97377D-F97D-4BAC-5B91-D67CA655FEC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776112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39D16A-2DB8-AFCC-9DF8-0B4709FABA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190122-733A-E88F-BB58-11E59DA602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3BF038-7703-82DC-F877-34EEC2BD7116}"/>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575AD6F1-47D3-FC0B-B97B-20A900ACED68}"/>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CC97377D-F97D-4BAC-5B91-D67CA655FEC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326448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2AB77-487A-CC2B-ACF6-94DC113A73E9}"/>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5E1D5E2C-365B-D2DD-CFBE-34511E03293B}"/>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4D250012-B16C-E6B3-1135-9DDED2153C1C}"/>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3/14/2024</a:t>
            </a:fld>
            <a:endParaRPr lang="en-US"/>
          </a:p>
        </p:txBody>
      </p:sp>
      <p:sp>
        <p:nvSpPr>
          <p:cNvPr id="5" name="Footer Placeholder 4">
            <a:extLst>
              <a:ext uri="{FF2B5EF4-FFF2-40B4-BE49-F238E27FC236}">
                <a16:creationId xmlns:a16="http://schemas.microsoft.com/office/drawing/2014/main" id="{F22E8138-1B51-C3C1-A56D-E7378E02A4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C5A051-833C-F097-0163-0DE7828FD56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644996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B7CDE-6A48-EDB8-49BF-EED5573444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186AB15-130B-B498-CBA2-F02B539D3AD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785008-485D-300B-FE28-FD64D465CD03}"/>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3/14/2024</a:t>
            </a:fld>
            <a:endParaRPr lang="en-US"/>
          </a:p>
        </p:txBody>
      </p:sp>
      <p:sp>
        <p:nvSpPr>
          <p:cNvPr id="5" name="Footer Placeholder 4">
            <a:extLst>
              <a:ext uri="{FF2B5EF4-FFF2-40B4-BE49-F238E27FC236}">
                <a16:creationId xmlns:a16="http://schemas.microsoft.com/office/drawing/2014/main" id="{A104E38C-BF2D-EFB0-F248-4EB5C202B5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ACD659-9E26-5BF8-A5F8-DE8143D9046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4215733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CB24557-7F9A-2497-5FE6-AE81CDD1B28C}"/>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3107AF-F674-233C-8BE3-B93A8819C780}"/>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FF0A74-074B-045E-87F8-F14CA0F5573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3/14/2024</a:t>
            </a:fld>
            <a:endParaRPr lang="en-US"/>
          </a:p>
        </p:txBody>
      </p:sp>
      <p:sp>
        <p:nvSpPr>
          <p:cNvPr id="5" name="Footer Placeholder 4">
            <a:extLst>
              <a:ext uri="{FF2B5EF4-FFF2-40B4-BE49-F238E27FC236}">
                <a16:creationId xmlns:a16="http://schemas.microsoft.com/office/drawing/2014/main" id="{C002A128-B25E-4D40-250D-26BFFE7C36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36E019-3400-0882-28F5-938FC3C5C58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010320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3/14/2024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719930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3/14/2024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5200357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3/14/2024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7496699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3/14/2024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4121489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3/14/2024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1526638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3/14/2024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9901274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3/14/2024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2622759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3/14/2024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953882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40CA6-7632-25D4-B48A-BFA8A91319E9}"/>
              </a:ext>
            </a:extLst>
          </p:cNvPr>
          <p:cNvSpPr>
            <a:spLocks noGrp="1"/>
          </p:cNvSpPr>
          <p:nvPr>
            <p:ph type="title"/>
          </p:nvPr>
        </p:nvSpPr>
        <p:spPr>
          <a:xfrm>
            <a:off x="0" y="0"/>
            <a:ext cx="9144000" cy="896145"/>
          </a:xfrm>
        </p:spPr>
        <p:txBody>
          <a:bodyPr>
            <a:normAutofit/>
          </a:bodyPr>
          <a:lstStyle>
            <a:lvl1pPr algn="ctr">
              <a:defRPr sz="4800" b="1">
                <a:solidFill>
                  <a:srgbClr val="FFFF99"/>
                </a:solidFill>
                <a:latin typeface="Century Gothic" panose="020B0502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5435CAD6-6C27-7A82-467E-BD3D43667402}"/>
              </a:ext>
            </a:extLst>
          </p:cNvPr>
          <p:cNvSpPr>
            <a:spLocks noGrp="1"/>
          </p:cNvSpPr>
          <p:nvPr>
            <p:ph idx="1"/>
          </p:nvPr>
        </p:nvSpPr>
        <p:spPr>
          <a:xfrm>
            <a:off x="364975" y="1047832"/>
            <a:ext cx="8449370" cy="5278403"/>
          </a:xfrm>
        </p:spPr>
        <p:txBody>
          <a:bodyPr>
            <a:normAutofit/>
          </a:bodyPr>
          <a:lstStyle>
            <a:lvl1pPr>
              <a:defRPr sz="3200">
                <a:solidFill>
                  <a:schemeClr val="bg1"/>
                </a:solidFill>
              </a:defRPr>
            </a:lvl1pPr>
            <a:lvl2pPr>
              <a:defRPr sz="28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E638947B-5521-3397-C94B-6EDAF3D7E541}"/>
              </a:ext>
            </a:extLst>
          </p:cNvPr>
          <p:cNvSpPr>
            <a:spLocks noGrp="1"/>
          </p:cNvSpPr>
          <p:nvPr>
            <p:ph type="ftr" sz="quarter" idx="11"/>
          </p:nvPr>
        </p:nvSpPr>
        <p:spPr>
          <a:xfrm>
            <a:off x="0" y="6492875"/>
            <a:ext cx="9144000" cy="365125"/>
          </a:xfrm>
        </p:spPr>
        <p:txBody>
          <a:bodyPr/>
          <a:lstStyle>
            <a:lvl1pPr algn="l">
              <a:defRPr sz="1800">
                <a:solidFill>
                  <a:schemeClr val="bg1"/>
                </a:solidFill>
              </a:defRPr>
            </a:lvl1pPr>
          </a:lstStyle>
          <a:p>
            <a:r>
              <a:rPr lang="en-US"/>
              <a:t>Footer</a:t>
            </a:r>
            <a:endParaRPr lang="en-US" dirty="0"/>
          </a:p>
        </p:txBody>
      </p:sp>
    </p:spTree>
    <p:extLst>
      <p:ext uri="{BB962C8B-B14F-4D97-AF65-F5344CB8AC3E}">
        <p14:creationId xmlns:p14="http://schemas.microsoft.com/office/powerpoint/2010/main" val="12133011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3/14/2024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9538379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3/14/2024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009123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3/14/2024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791491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EFDE3-4C31-932F-C15E-1ACF814F1020}"/>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97C8FBD2-43D8-4C19-977D-583994355495}"/>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4AD6EDB-B552-2B48-2A4B-ACF1F1B6E50B}"/>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3/14/2024</a:t>
            </a:fld>
            <a:endParaRPr lang="en-US"/>
          </a:p>
        </p:txBody>
      </p:sp>
      <p:sp>
        <p:nvSpPr>
          <p:cNvPr id="5" name="Footer Placeholder 4">
            <a:extLst>
              <a:ext uri="{FF2B5EF4-FFF2-40B4-BE49-F238E27FC236}">
                <a16:creationId xmlns:a16="http://schemas.microsoft.com/office/drawing/2014/main" id="{AEE4F342-91BE-6EEE-8ADC-741967A156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F84FE7-5F44-3368-149B-B9651396EE0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592309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D7404-C9B0-1AE3-C397-FAAA137F7F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E94BD34-B193-A1C3-51DA-AF91DC2CCBDC}"/>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AB51081-C60F-DED8-2436-24B862136439}"/>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CBFBB94-90A8-F8FC-967B-84DB0A7B429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3/14/2024</a:t>
            </a:fld>
            <a:endParaRPr lang="en-US"/>
          </a:p>
        </p:txBody>
      </p:sp>
      <p:sp>
        <p:nvSpPr>
          <p:cNvPr id="6" name="Footer Placeholder 5">
            <a:extLst>
              <a:ext uri="{FF2B5EF4-FFF2-40B4-BE49-F238E27FC236}">
                <a16:creationId xmlns:a16="http://schemas.microsoft.com/office/drawing/2014/main" id="{700EE73D-3696-BECE-C8B3-4D5DE43FAA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0BE6DE2-C09A-F5BD-2960-7EB53FAD066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26205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74CCA-7B59-179B-85D3-4D30970FE9B1}"/>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7CAA025-89AA-816C-2BCF-30160B3E999D}"/>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0655EB38-B8D4-6F57-912F-254232804469}"/>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6909745-13BC-AD72-660A-7C76352CE4C8}"/>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7DCE41B4-D4B3-68FD-B42C-5F8701719B9C}"/>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E6C55AD-B154-C65C-B81E-B7A9F198C46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3/14/2024</a:t>
            </a:fld>
            <a:endParaRPr lang="en-US"/>
          </a:p>
        </p:txBody>
      </p:sp>
      <p:sp>
        <p:nvSpPr>
          <p:cNvPr id="8" name="Footer Placeholder 7">
            <a:extLst>
              <a:ext uri="{FF2B5EF4-FFF2-40B4-BE49-F238E27FC236}">
                <a16:creationId xmlns:a16="http://schemas.microsoft.com/office/drawing/2014/main" id="{A8AAD716-F2EA-9743-B03F-56A781D6B2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1959F30-DB59-6E43-0343-E63D131464A5}"/>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549639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51379-91C6-EADA-843E-AAF82B2EF0D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35EB847-734C-2F82-8FFB-9757D1FC7EA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3/14/2024</a:t>
            </a:fld>
            <a:endParaRPr lang="en-US"/>
          </a:p>
        </p:txBody>
      </p:sp>
      <p:sp>
        <p:nvSpPr>
          <p:cNvPr id="4" name="Footer Placeholder 3">
            <a:extLst>
              <a:ext uri="{FF2B5EF4-FFF2-40B4-BE49-F238E27FC236}">
                <a16:creationId xmlns:a16="http://schemas.microsoft.com/office/drawing/2014/main" id="{A8D90EAD-B22D-0ADA-9985-3A4081C24B7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0E7D041-5C2D-6229-D4E9-5EF75A18AB2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964586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D377EE-D810-B322-03EF-4A5E9735506D}"/>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3/14/2024</a:t>
            </a:fld>
            <a:endParaRPr lang="en-US"/>
          </a:p>
        </p:txBody>
      </p:sp>
      <p:sp>
        <p:nvSpPr>
          <p:cNvPr id="3" name="Footer Placeholder 2">
            <a:extLst>
              <a:ext uri="{FF2B5EF4-FFF2-40B4-BE49-F238E27FC236}">
                <a16:creationId xmlns:a16="http://schemas.microsoft.com/office/drawing/2014/main" id="{1C9BDFDF-E4CC-0BE1-9686-85C9A5AEC5E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E373F9B-9295-EFC5-72C6-AEE3AA04C39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41451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BF13F-C5E7-411E-3139-66D2B2F92A2E}"/>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02B1C6DE-6BDC-754B-1030-90000660C0C4}"/>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CCDC634-E992-FFC7-5E95-C09E32FCCC8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1FFF0504-E538-AEA6-DA07-85DE0B2BC16F}"/>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3/14/2024</a:t>
            </a:fld>
            <a:endParaRPr lang="en-US"/>
          </a:p>
        </p:txBody>
      </p:sp>
      <p:sp>
        <p:nvSpPr>
          <p:cNvPr id="6" name="Footer Placeholder 5">
            <a:extLst>
              <a:ext uri="{FF2B5EF4-FFF2-40B4-BE49-F238E27FC236}">
                <a16:creationId xmlns:a16="http://schemas.microsoft.com/office/drawing/2014/main" id="{5C131B50-9F9E-5E07-2B9E-BA8A162E1D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9E9388-3D8D-5C5E-496D-959ECB0F07A6}"/>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885535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8185E-456F-DBF4-01DC-AA58F669C46B}"/>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FABAC5F3-E8E2-1769-A98E-0D722CCD448F}"/>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C2F77438-FF38-4876-7603-E44DC78FF27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3F231DF7-1A17-170B-F324-B4658DEF862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3/14/2024</a:t>
            </a:fld>
            <a:endParaRPr lang="en-US"/>
          </a:p>
        </p:txBody>
      </p:sp>
      <p:sp>
        <p:nvSpPr>
          <p:cNvPr id="6" name="Footer Placeholder 5">
            <a:extLst>
              <a:ext uri="{FF2B5EF4-FFF2-40B4-BE49-F238E27FC236}">
                <a16:creationId xmlns:a16="http://schemas.microsoft.com/office/drawing/2014/main" id="{7C8B79E2-B300-6A1E-9B9B-B3A6249216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01AC83-6463-B1C9-720A-0A8E9D59783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80899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6B16CA-9AA2-7FDF-7B0C-5E3786063340}"/>
              </a:ext>
            </a:extLst>
          </p:cNvPr>
          <p:cNvSpPr>
            <a:spLocks noGrp="1"/>
          </p:cNvSpPr>
          <p:nvPr>
            <p:ph type="title"/>
          </p:nvPr>
        </p:nvSpPr>
        <p:spPr>
          <a:xfrm>
            <a:off x="0" y="0"/>
            <a:ext cx="9144000" cy="820213"/>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a:extLst>
              <a:ext uri="{FF2B5EF4-FFF2-40B4-BE49-F238E27FC236}">
                <a16:creationId xmlns:a16="http://schemas.microsoft.com/office/drawing/2014/main" id="{699A3427-95DE-CABD-A825-2118C7DA8262}"/>
              </a:ext>
            </a:extLst>
          </p:cNvPr>
          <p:cNvSpPr>
            <a:spLocks noGrp="1"/>
          </p:cNvSpPr>
          <p:nvPr>
            <p:ph type="body" idx="1"/>
          </p:nvPr>
        </p:nvSpPr>
        <p:spPr>
          <a:xfrm>
            <a:off x="290410" y="985040"/>
            <a:ext cx="8527860" cy="519192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BD5F239E-E35A-7E8A-F4E8-62FDEE17AACB}"/>
              </a:ext>
            </a:extLst>
          </p:cNvPr>
          <p:cNvSpPr>
            <a:spLocks noGrp="1"/>
          </p:cNvSpPr>
          <p:nvPr>
            <p:ph type="ftr" sz="quarter" idx="3"/>
          </p:nvPr>
        </p:nvSpPr>
        <p:spPr>
          <a:xfrm>
            <a:off x="0" y="6492875"/>
            <a:ext cx="9143999" cy="365125"/>
          </a:xfrm>
          <a:prstGeom prst="rect">
            <a:avLst/>
          </a:prstGeom>
        </p:spPr>
        <p:txBody>
          <a:bodyPr vert="horz" lIns="91440" tIns="45720" rIns="91440" bIns="45720" rtlCol="0" anchor="ctr"/>
          <a:lstStyle>
            <a:lvl1pPr algn="ctr">
              <a:defRPr sz="1800">
                <a:solidFill>
                  <a:schemeClr val="bg1"/>
                </a:solidFill>
              </a:defRPr>
            </a:lvl1pPr>
          </a:lstStyle>
          <a:p>
            <a:endParaRPr lang="en-US" dirty="0"/>
          </a:p>
        </p:txBody>
      </p:sp>
    </p:spTree>
    <p:extLst>
      <p:ext uri="{BB962C8B-B14F-4D97-AF65-F5344CB8AC3E}">
        <p14:creationId xmlns:p14="http://schemas.microsoft.com/office/powerpoint/2010/main" val="341227461"/>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685800" rtl="0" eaLnBrk="1" latinLnBrk="0" hangingPunct="1">
        <a:lnSpc>
          <a:spcPct val="90000"/>
        </a:lnSpc>
        <a:spcBef>
          <a:spcPct val="0"/>
        </a:spcBef>
        <a:buNone/>
        <a:defRPr sz="5400" b="1" kern="1200">
          <a:solidFill>
            <a:srgbClr val="FFFF99"/>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chemeClr val="bg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chemeClr val="bg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000" kern="1200">
          <a:solidFill>
            <a:schemeClr val="bg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3/14/2024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89328123"/>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wikiart.org/en/ernest-meissonier/isaiah" TargetMode="External"/><Relationship Id="rId2" Type="http://schemas.openxmlformats.org/officeDocument/2006/relationships/image" Target="../media/image1.jpg"/><Relationship Id="rId1" Type="http://schemas.openxmlformats.org/officeDocument/2006/relationships/slideLayout" Target="../slideLayouts/slideLayout17.xml"/><Relationship Id="rId4" Type="http://schemas.openxmlformats.org/officeDocument/2006/relationships/hyperlink" Target="http://www.purifiedbyfaith.com/Isaiah/Hebrews.htm"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7.xml"/><Relationship Id="rId1" Type="http://schemas.openxmlformats.org/officeDocument/2006/relationships/themeOverride" Target="../theme/themeOverride1.xml"/><Relationship Id="rId4" Type="http://schemas.openxmlformats.org/officeDocument/2006/relationships/hyperlink" Target="https://www.weareteachers.com/moving-beyond-classroom-discussions/" TargetMode="External"/></Relationships>
</file>

<file path=ppt/slides/_rels/slide2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2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2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10868E-501A-B3AC-879B-4BA5E7490913}"/>
            </a:ext>
          </a:extLst>
        </p:cNvPr>
        <p:cNvGrpSpPr/>
        <p:nvPr/>
      </p:nvGrpSpPr>
      <p:grpSpPr>
        <a:xfrm>
          <a:off x="0" y="0"/>
          <a:ext cx="0" cy="0"/>
          <a:chOff x="0" y="0"/>
          <a:chExt cx="0" cy="0"/>
        </a:xfrm>
      </p:grpSpPr>
      <p:pic>
        <p:nvPicPr>
          <p:cNvPr id="9" name="Picture 8">
            <a:extLst>
              <a:ext uri="{FF2B5EF4-FFF2-40B4-BE49-F238E27FC236}">
                <a16:creationId xmlns:a16="http://schemas.microsoft.com/office/drawing/2014/main" id="{C77ADF21-91E4-2BC4-B5F4-46C1B89347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17" y="0"/>
            <a:ext cx="9136766" cy="6858000"/>
          </a:xfrm>
          <a:prstGeom prst="rect">
            <a:avLst/>
          </a:prstGeom>
        </p:spPr>
      </p:pic>
      <p:sp>
        <p:nvSpPr>
          <p:cNvPr id="7" name="Title 6">
            <a:extLst>
              <a:ext uri="{FF2B5EF4-FFF2-40B4-BE49-F238E27FC236}">
                <a16:creationId xmlns:a16="http://schemas.microsoft.com/office/drawing/2014/main" id="{FBF37B7A-9C7E-BE67-E125-9B9C2606E9FD}"/>
              </a:ext>
            </a:extLst>
          </p:cNvPr>
          <p:cNvSpPr>
            <a:spLocks noGrp="1"/>
          </p:cNvSpPr>
          <p:nvPr>
            <p:ph type="title"/>
          </p:nvPr>
        </p:nvSpPr>
        <p:spPr>
          <a:xfrm>
            <a:off x="4816829" y="0"/>
            <a:ext cx="4219106" cy="4733886"/>
          </a:xfrm>
          <a:effectLst/>
        </p:spPr>
        <p:txBody>
          <a:bodyPr>
            <a:noAutofit/>
          </a:bodyPr>
          <a:lstStyle/>
          <a:p>
            <a:pPr algn="ctr">
              <a:spcBef>
                <a:spcPts val="0"/>
              </a:spcBef>
            </a:pP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Highlights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800" b="1" dirty="0">
                <a:solidFill>
                  <a:srgbClr val="CC3300"/>
                </a:solidFill>
                <a:effectLst>
                  <a:outerShdw blurRad="25400" dist="38100" dir="2400000" algn="tl" rotWithShape="0">
                    <a:srgbClr val="FFFF99"/>
                  </a:outerShdw>
                </a:effectLst>
                <a:latin typeface="Century Gothic" panose="020B0502020202020204" pitchFamily="34" charset="0"/>
              </a:rPr>
              <a:t>  </a:t>
            </a:r>
            <a:br>
              <a:rPr lang="en-US" sz="8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From the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Book of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9600" b="1" dirty="0">
                <a:solidFill>
                  <a:srgbClr val="CC3300"/>
                </a:solidFill>
                <a:effectLst>
                  <a:outerShdw blurRad="25400" dist="38100" dir="2400000" algn="tl" rotWithShape="0">
                    <a:srgbClr val="FFFF99"/>
                  </a:outerShdw>
                </a:effectLst>
                <a:latin typeface="Century Gothic" panose="020B0502020202020204" pitchFamily="34" charset="0"/>
              </a:rPr>
              <a:t>Isaiah</a:t>
            </a:r>
          </a:p>
        </p:txBody>
      </p:sp>
      <p:sp>
        <p:nvSpPr>
          <p:cNvPr id="10" name="TextBox 9">
            <a:extLst>
              <a:ext uri="{FF2B5EF4-FFF2-40B4-BE49-F238E27FC236}">
                <a16:creationId xmlns:a16="http://schemas.microsoft.com/office/drawing/2014/main" id="{3AC9EE1D-6164-F8F5-1483-3A0FFBC47427}"/>
              </a:ext>
            </a:extLst>
          </p:cNvPr>
          <p:cNvSpPr txBox="1"/>
          <p:nvPr/>
        </p:nvSpPr>
        <p:spPr>
          <a:xfrm>
            <a:off x="4921277" y="6550223"/>
            <a:ext cx="4219106"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70AD47">
                    <a:lumMod val="60000"/>
                    <a:lumOff val="40000"/>
                  </a:srgbClr>
                </a:solidFill>
                <a:effectLst/>
                <a:uLnTx/>
                <a:uFillTx/>
                <a:latin typeface="Calibri" panose="020F0502020204030204"/>
                <a:ea typeface="+mn-ea"/>
                <a:cs typeface="+mn-cs"/>
                <a:hlinkClick r:id="rId3"/>
              </a:rPr>
              <a:t>https://www.wikiart.org/en/ernest-meissonier/isaiah</a:t>
            </a:r>
            <a:endParaRPr kumimoji="0" lang="en-US" sz="1400" b="0" i="0" u="none" strike="noStrike" kern="1200" cap="none" spc="0" normalizeH="0" baseline="0" noProof="0" dirty="0">
              <a:ln>
                <a:noFill/>
              </a:ln>
              <a:solidFill>
                <a:srgbClr val="70AD47">
                  <a:lumMod val="60000"/>
                  <a:lumOff val="40000"/>
                </a:srgbClr>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F97923F8-27B9-0DA1-B747-A97538E7C50F}"/>
              </a:ext>
            </a:extLst>
          </p:cNvPr>
          <p:cNvSpPr txBox="1"/>
          <p:nvPr/>
        </p:nvSpPr>
        <p:spPr>
          <a:xfrm>
            <a:off x="0"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CC3300"/>
                </a:solidFill>
                <a:effectLst>
                  <a:outerShdw blurRad="50800" dist="38100" dir="2700000" algn="tl" rotWithShape="0">
                    <a:prstClr val="black">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hlinkClick r:id="rId4"/>
              </a:rPr>
              <a:t>http://www.purifiedbyfaith.com/Isaiah/Isaiah.htm</a:t>
            </a: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339141201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54D633-BA0F-941E-4CD8-28E125A3C9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EDAC13-0421-4520-3C2E-967725DB3010}"/>
              </a:ext>
            </a:extLst>
          </p:cNvPr>
          <p:cNvSpPr>
            <a:spLocks noGrp="1"/>
          </p:cNvSpPr>
          <p:nvPr>
            <p:ph type="title"/>
          </p:nvPr>
        </p:nvSpPr>
        <p:spPr>
          <a:xfrm>
            <a:off x="0" y="3"/>
            <a:ext cx="9144000" cy="619295"/>
          </a:xfrm>
        </p:spPr>
        <p:txBody>
          <a:bodyPr>
            <a:noAutofit/>
          </a:bodyPr>
          <a:lstStyle/>
          <a:p>
            <a:r>
              <a:rPr lang="en-US" sz="4000" dirty="0">
                <a:effectLst>
                  <a:outerShdw blurRad="38100" dist="38100" dir="2700000" algn="tl">
                    <a:srgbClr val="000000"/>
                  </a:outerShdw>
                </a:effectLst>
                <a:latin typeface="Century Gothic" panose="020B0502020202020204" pitchFamily="34" charset="0"/>
              </a:rPr>
              <a:t>Who has </a:t>
            </a:r>
            <a:r>
              <a:rPr lang="en-US" sz="3600" dirty="0">
                <a:effectLst>
                  <a:outerShdw blurRad="38100" dist="38100" dir="2700000" algn="tl">
                    <a:srgbClr val="000000"/>
                  </a:outerShdw>
                </a:effectLst>
                <a:latin typeface="Century Gothic" panose="020B0502020202020204" pitchFamily="34" charset="0"/>
              </a:rPr>
              <a:t>believed</a:t>
            </a:r>
            <a:r>
              <a:rPr lang="en-US" sz="4000" dirty="0">
                <a:effectLst>
                  <a:outerShdw blurRad="38100" dist="38100" dir="2700000" algn="tl">
                    <a:srgbClr val="000000"/>
                  </a:outerShdw>
                </a:effectLst>
                <a:latin typeface="Century Gothic" panose="020B0502020202020204" pitchFamily="34" charset="0"/>
              </a:rPr>
              <a:t> our report? </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F3D02D05-E098-E8F4-1724-20F1806DECB5}"/>
              </a:ext>
            </a:extLst>
          </p:cNvPr>
          <p:cNvSpPr>
            <a:spLocks noGrp="1"/>
          </p:cNvSpPr>
          <p:nvPr>
            <p:ph idx="1"/>
          </p:nvPr>
        </p:nvSpPr>
        <p:spPr>
          <a:xfrm>
            <a:off x="482138" y="559322"/>
            <a:ext cx="8416636" cy="5989320"/>
          </a:xfrm>
        </p:spPr>
        <p:txBody>
          <a:bodyPr>
            <a:normAutofit fontScale="85000" lnSpcReduction="20000"/>
          </a:bodyPr>
          <a:lstStyle/>
          <a:p>
            <a:r>
              <a:rPr lang="en-US" dirty="0">
                <a:effectLst>
                  <a:outerShdw blurRad="38100" dist="38100" dir="2700000" algn="tl">
                    <a:srgbClr val="000000"/>
                  </a:outerShdw>
                </a:effectLst>
              </a:rPr>
              <a:t>So we see that John’s citation of </a:t>
            </a:r>
            <a:r>
              <a:rPr lang="en-US" dirty="0">
                <a:solidFill>
                  <a:srgbClr val="FFFF99"/>
                </a:solidFill>
                <a:effectLst>
                  <a:outerShdw blurRad="38100" dist="38100" dir="2700000" algn="tl">
                    <a:srgbClr val="000000"/>
                  </a:outerShdw>
                </a:effectLst>
              </a:rPr>
              <a:t>Isaiah 53:1 </a:t>
            </a:r>
            <a:r>
              <a:rPr lang="en-US" dirty="0">
                <a:effectLst>
                  <a:outerShdw blurRad="38100" dist="38100" dir="2700000" algn="tl">
                    <a:srgbClr val="000000"/>
                  </a:outerShdw>
                </a:effectLst>
              </a:rPr>
              <a:t>in </a:t>
            </a:r>
            <a:r>
              <a:rPr lang="en-US" dirty="0">
                <a:solidFill>
                  <a:srgbClr val="FFFF99"/>
                </a:solidFill>
                <a:effectLst>
                  <a:outerShdw blurRad="38100" dist="38100" dir="2700000" algn="tl">
                    <a:srgbClr val="000000"/>
                  </a:outerShdw>
                </a:effectLst>
              </a:rPr>
              <a:t>John 12:38 </a:t>
            </a:r>
            <a:r>
              <a:rPr lang="en-US" dirty="0">
                <a:effectLst>
                  <a:outerShdw blurRad="38100" dist="38100" dir="2700000" algn="tl">
                    <a:srgbClr val="000000"/>
                  </a:outerShdw>
                </a:effectLst>
              </a:rPr>
              <a:t>serves to </a:t>
            </a:r>
            <a:r>
              <a:rPr lang="en-US" b="1" i="1" dirty="0">
                <a:effectLst>
                  <a:outerShdw blurRad="38100" dist="38100" dir="2700000" algn="tl">
                    <a:srgbClr val="000000"/>
                  </a:outerShdw>
                </a:effectLst>
              </a:rPr>
              <a:t>vindicate</a:t>
            </a:r>
            <a:r>
              <a:rPr lang="en-US" dirty="0">
                <a:effectLst>
                  <a:outerShdw blurRad="38100" dist="38100" dir="2700000" algn="tl">
                    <a:srgbClr val="000000"/>
                  </a:outerShdw>
                </a:effectLst>
              </a:rPr>
              <a:t> God’s righteousness in </a:t>
            </a:r>
            <a:r>
              <a:rPr lang="en-US" b="1" i="1" dirty="0">
                <a:effectLst>
                  <a:outerShdw blurRad="38100" dist="38100" dir="2700000" algn="tl">
                    <a:srgbClr val="000000"/>
                  </a:outerShdw>
                </a:effectLst>
              </a:rPr>
              <a:t>condemning</a:t>
            </a:r>
            <a:r>
              <a:rPr lang="en-US" dirty="0">
                <a:effectLst>
                  <a:outerShdw blurRad="38100" dist="38100" dir="2700000" algn="tl">
                    <a:srgbClr val="000000"/>
                  </a:outerShdw>
                </a:effectLst>
              </a:rPr>
              <a:t> those who had rejected Jesus and his ministry. </a:t>
            </a:r>
          </a:p>
          <a:p>
            <a:r>
              <a:rPr lang="en-US" dirty="0">
                <a:effectLst>
                  <a:outerShdw blurRad="38100" dist="38100" dir="2700000" algn="tl">
                    <a:srgbClr val="000000"/>
                  </a:outerShdw>
                </a:effectLst>
              </a:rPr>
              <a:t>The Jews’ failure to believe during Jesus’ day is shown to be part of a long trajectory of Jewish unbelief </a:t>
            </a:r>
            <a:r>
              <a:rPr lang="en-US" b="1" i="1" dirty="0">
                <a:effectLst>
                  <a:outerShdw blurRad="38100" dist="38100" dir="2700000" algn="tl">
                    <a:srgbClr val="000000"/>
                  </a:outerShdw>
                </a:effectLst>
              </a:rPr>
              <a:t>throughout</a:t>
            </a:r>
            <a:r>
              <a:rPr lang="en-US" dirty="0">
                <a:effectLst>
                  <a:outerShdw blurRad="38100" dist="38100" dir="2700000" algn="tl">
                    <a:srgbClr val="000000"/>
                  </a:outerShdw>
                </a:effectLst>
              </a:rPr>
              <a:t> Israel’s history reaching back at least as far as to the unbelief of the wilderness generation, which had witnessed God’s mighty acts of power (displayed through Moses) at the exodus. </a:t>
            </a:r>
          </a:p>
          <a:p>
            <a:r>
              <a:rPr lang="en-US" dirty="0">
                <a:solidFill>
                  <a:srgbClr val="FFFF99"/>
                </a:solidFill>
                <a:effectLst>
                  <a:outerShdw blurRad="38100" dist="38100" dir="2700000" algn="tl">
                    <a:srgbClr val="000000"/>
                  </a:outerShdw>
                </a:effectLst>
              </a:rPr>
              <a:t>Isaiah 53:1 </a:t>
            </a:r>
            <a:r>
              <a:rPr lang="en-US" dirty="0">
                <a:effectLst>
                  <a:outerShdw blurRad="38100" dist="38100" dir="2700000" algn="tl">
                    <a:srgbClr val="000000"/>
                  </a:outerShdw>
                </a:effectLst>
              </a:rPr>
              <a:t>shows that </a:t>
            </a:r>
            <a:r>
              <a:rPr lang="en-US" b="1" i="1" dirty="0">
                <a:effectLst>
                  <a:outerShdw blurRad="38100" dist="38100" dir="2700000" algn="tl">
                    <a:srgbClr val="000000"/>
                  </a:outerShdw>
                </a:effectLst>
              </a:rPr>
              <a:t>even in Isaiah’s day </a:t>
            </a:r>
            <a:r>
              <a:rPr lang="en-US" dirty="0">
                <a:effectLst>
                  <a:outerShdw blurRad="38100" dist="38100" dir="2700000" algn="tl">
                    <a:srgbClr val="000000"/>
                  </a:outerShdw>
                </a:effectLst>
              </a:rPr>
              <a:t>the Jews rejected the prophetic message concerning the coming Servant of the LORD who was the promised Messiah: “</a:t>
            </a:r>
            <a:r>
              <a:rPr kumimoji="0" lang="en-US" sz="3200" b="0" i="1" u="none" strike="noStrike" kern="1200" cap="none" spc="0" normalizeH="0" baseline="0" noProof="0" dirty="0">
                <a:ln>
                  <a:noFill/>
                </a:ln>
                <a:solidFill>
                  <a:srgbClr val="F4B183"/>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Who has believed what he has heard from us?</a:t>
            </a:r>
            <a:r>
              <a:rPr lang="en-US" dirty="0">
                <a:effectLst>
                  <a:outerShdw blurRad="38100" dist="38100" dir="2700000" algn="tl">
                    <a:srgbClr val="000000"/>
                  </a:outerShdw>
                </a:effectLst>
              </a:rPr>
              <a:t>” – implied answer: No one.</a:t>
            </a:r>
          </a:p>
          <a:p>
            <a:r>
              <a:rPr lang="en-US" dirty="0">
                <a:effectLst>
                  <a:outerShdw blurRad="38100" dist="38100" dir="2700000" algn="tl">
                    <a:srgbClr val="000000"/>
                  </a:outerShdw>
                </a:effectLst>
              </a:rPr>
              <a:t>As we saw a couple weeks ago, Paul also cites </a:t>
            </a:r>
            <a:r>
              <a:rPr lang="en-US" dirty="0">
                <a:solidFill>
                  <a:srgbClr val="FFFF99"/>
                </a:solidFill>
                <a:effectLst>
                  <a:outerShdw blurRad="38100" dist="38100" dir="2700000" algn="tl">
                    <a:srgbClr val="000000"/>
                  </a:outerShdw>
                </a:effectLst>
              </a:rPr>
              <a:t>Isaiah 53:1 </a:t>
            </a:r>
            <a:r>
              <a:rPr lang="en-US" dirty="0">
                <a:effectLst>
                  <a:outerShdw blurRad="38100" dist="38100" dir="2700000" algn="tl">
                    <a:srgbClr val="000000"/>
                  </a:outerShdw>
                </a:effectLst>
              </a:rPr>
              <a:t>in </a:t>
            </a:r>
            <a:r>
              <a:rPr lang="en-US" dirty="0">
                <a:solidFill>
                  <a:srgbClr val="FFFF99"/>
                </a:solidFill>
                <a:effectLst>
                  <a:outerShdw blurRad="38100" dist="38100" dir="2700000" algn="tl">
                    <a:srgbClr val="000000"/>
                  </a:outerShdw>
                </a:effectLst>
              </a:rPr>
              <a:t>Rom 10:16 </a:t>
            </a:r>
            <a:r>
              <a:rPr lang="en-US" dirty="0">
                <a:effectLst>
                  <a:outerShdw blurRad="38100" dist="38100" dir="2700000" algn="tl">
                    <a:srgbClr val="000000"/>
                  </a:outerShdw>
                </a:effectLst>
              </a:rPr>
              <a:t>in the context of Jewish unbelief and the preaching of the gospel to the Gentiles. </a:t>
            </a:r>
          </a:p>
          <a:p>
            <a:r>
              <a:rPr lang="en-US" dirty="0">
                <a:effectLst>
                  <a:outerShdw blurRad="38100" dist="38100" dir="2700000" algn="tl">
                    <a:srgbClr val="000000"/>
                  </a:outerShdw>
                </a:effectLst>
              </a:rPr>
              <a:t>Hence the trajectory is further extended from Isaiah’s prophetic ministry to Jesus’ message to Paul’s preaching. </a:t>
            </a:r>
          </a:p>
        </p:txBody>
      </p:sp>
      <p:sp>
        <p:nvSpPr>
          <p:cNvPr id="4" name="TextBox 3">
            <a:extLst>
              <a:ext uri="{FF2B5EF4-FFF2-40B4-BE49-F238E27FC236}">
                <a16:creationId xmlns:a16="http://schemas.microsoft.com/office/drawing/2014/main" id="{9923E1D4-EB37-1B6B-182E-33F860FFDAF9}"/>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G. K. Beale and D. A. Carson.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Commentary on the NT Use of the OT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 479). </a:t>
            </a:r>
          </a:p>
        </p:txBody>
      </p:sp>
    </p:spTree>
    <p:extLst>
      <p:ext uri="{BB962C8B-B14F-4D97-AF65-F5344CB8AC3E}">
        <p14:creationId xmlns:p14="http://schemas.microsoft.com/office/powerpoint/2010/main" val="394502250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E3271D-6CC8-CDC6-8536-7FD34BC4CAB7}"/>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1C5E7ABD-B260-6F9F-5C4C-73CD1C75FD56}"/>
              </a:ext>
            </a:extLst>
          </p:cNvPr>
          <p:cNvSpPr txBox="1">
            <a:spLocks/>
          </p:cNvSpPr>
          <p:nvPr/>
        </p:nvSpPr>
        <p:spPr>
          <a:xfrm>
            <a:off x="0" y="826200"/>
            <a:ext cx="9144000" cy="1767372"/>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300" b="0" i="0" u="none" strike="noStrike" kern="1200" cap="none" spc="0" normalizeH="0" baseline="3000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Isaiah 53:3</a:t>
            </a:r>
            <a:r>
              <a:rPr kumimoji="0" lang="en-US" sz="23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He was despised and rejected by people, one who experienced pain and was acquainted with illness; people hid their faces from him; he was despised, and we considered him insignificant. </a:t>
            </a:r>
            <a:r>
              <a:rPr lang="en-US" sz="23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4</a:t>
            </a:r>
            <a:r>
              <a:rPr kumimoji="0" lang="en-US" sz="23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a:t>
            </a:r>
            <a:r>
              <a:rPr kumimoji="0" lang="en-US" sz="2300" b="0" i="1" u="none" strike="noStrike" kern="1200" cap="none" spc="0" normalizeH="0" baseline="0" noProof="0" dirty="0">
                <a:ln>
                  <a:noFill/>
                </a:ln>
                <a:solidFill>
                  <a:schemeClr val="accent2"/>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But he lifted up our illnesses, he carried our pain</a:t>
            </a:r>
            <a:r>
              <a:rPr kumimoji="0" lang="en-US" sz="23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even though we thought he was being punished, attacked by God, and afflicted for something he had done. (NET)</a:t>
            </a:r>
            <a:endParaRPr kumimoji="0" lang="en-US" sz="23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endParaRPr>
          </a:p>
        </p:txBody>
      </p:sp>
      <p:sp>
        <p:nvSpPr>
          <p:cNvPr id="3" name="Title 2">
            <a:extLst>
              <a:ext uri="{FF2B5EF4-FFF2-40B4-BE49-F238E27FC236}">
                <a16:creationId xmlns:a16="http://schemas.microsoft.com/office/drawing/2014/main" id="{E77D3B25-19FA-0865-6E8B-AFDEA0D6603A}"/>
              </a:ext>
            </a:extLst>
          </p:cNvPr>
          <p:cNvSpPr>
            <a:spLocks noGrp="1"/>
          </p:cNvSpPr>
          <p:nvPr>
            <p:ph type="title"/>
          </p:nvPr>
        </p:nvSpPr>
        <p:spPr>
          <a:xfrm>
            <a:off x="0" y="1"/>
            <a:ext cx="9144000" cy="689956"/>
          </a:xfrm>
        </p:spPr>
        <p:txBody>
          <a:bodyPr/>
          <a:lstStyle/>
          <a:p>
            <a:pPr algn="ctr"/>
            <a:r>
              <a:rPr lang="en-US" sz="4400" dirty="0">
                <a:effectLst>
                  <a:outerShdw blurRad="38100" dist="38100" dir="2700000" algn="tl">
                    <a:srgbClr val="000000"/>
                  </a:outerShdw>
                </a:effectLst>
                <a:latin typeface="Century Gothic" panose="020B0502020202020204" pitchFamily="34" charset="0"/>
              </a:rPr>
              <a:t>He bore our diseases </a:t>
            </a:r>
          </a:p>
        </p:txBody>
      </p:sp>
      <p:sp>
        <p:nvSpPr>
          <p:cNvPr id="5" name="Title 1">
            <a:extLst>
              <a:ext uri="{FF2B5EF4-FFF2-40B4-BE49-F238E27FC236}">
                <a16:creationId xmlns:a16="http://schemas.microsoft.com/office/drawing/2014/main" id="{561B8119-9783-A769-30CE-803422600545}"/>
              </a:ext>
            </a:extLst>
          </p:cNvPr>
          <p:cNvSpPr txBox="1">
            <a:spLocks/>
          </p:cNvSpPr>
          <p:nvPr/>
        </p:nvSpPr>
        <p:spPr>
          <a:xfrm>
            <a:off x="0" y="3634048"/>
            <a:ext cx="9144000" cy="2001982"/>
          </a:xfrm>
          <a:prstGeom prst="rect">
            <a:avLst/>
          </a:prstGeom>
          <a:solidFill>
            <a:schemeClr val="tx1"/>
          </a:solidFill>
          <a:ln w="25400">
            <a:solidFill>
              <a:srgbClr val="FFFF99"/>
            </a:solidFill>
          </a:ln>
        </p:spPr>
        <p:txBody>
          <a:bodyPr vert="horz" lIns="91440" tIns="45720" rIns="91440" bIns="45720" rtlCol="0" anchor="t">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kumimoji="0" lang="en-US" sz="2300" b="0" i="0" u="none" strike="noStrike" kern="1200" cap="none" spc="0" normalizeH="0" baseline="3000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Matthew 8:14</a:t>
            </a:r>
            <a:r>
              <a:rPr lang="en-US" sz="23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And when Jesus entered Peter's house, he saw his mother-in-law lying sick with a fever. </a:t>
            </a:r>
            <a:r>
              <a:rPr lang="en-US" sz="23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15</a:t>
            </a:r>
            <a:r>
              <a:rPr lang="en-US" sz="23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He touched her hand, and the fever left her, and she rose and began to serve him. </a:t>
            </a:r>
            <a:r>
              <a:rPr lang="en-US" sz="23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16</a:t>
            </a:r>
            <a:r>
              <a:rPr lang="en-US" sz="23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That evening they brought to him many who were oppressed by demons, and he cast out the spirits with a word and healed all who were sick. </a:t>
            </a:r>
            <a:r>
              <a:rPr lang="en-US" sz="23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17</a:t>
            </a:r>
            <a:r>
              <a:rPr lang="en-US" sz="23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2300" b="0"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This was to fulfill what was spoken by the prophet Isaiah: “He took our illnesses and bore our diseases.” </a:t>
            </a:r>
            <a:r>
              <a:rPr lang="en-US" sz="23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(ESV) </a:t>
            </a:r>
            <a:endParaRPr kumimoji="0" lang="en-US" sz="2300" b="0" i="1" u="none" strike="noStrike" kern="1200" cap="none" spc="0" normalizeH="0" baseline="0" noProof="0" dirty="0">
              <a:ln>
                <a:noFill/>
              </a:ln>
              <a:solidFill>
                <a:srgbClr val="5B9BD5">
                  <a:lumMod val="40000"/>
                  <a:lumOff val="6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endParaRPr>
          </a:p>
        </p:txBody>
      </p:sp>
      <p:sp>
        <p:nvSpPr>
          <p:cNvPr id="2" name="Title 1">
            <a:extLst>
              <a:ext uri="{FF2B5EF4-FFF2-40B4-BE49-F238E27FC236}">
                <a16:creationId xmlns:a16="http://schemas.microsoft.com/office/drawing/2014/main" id="{DE0F23E6-C342-B89B-CA06-2F89DDB79B39}"/>
              </a:ext>
            </a:extLst>
          </p:cNvPr>
          <p:cNvSpPr txBox="1">
            <a:spLocks/>
          </p:cNvSpPr>
          <p:nvPr/>
        </p:nvSpPr>
        <p:spPr>
          <a:xfrm>
            <a:off x="0" y="2593572"/>
            <a:ext cx="9144000" cy="1040475"/>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300" b="0" i="0" u="none" strike="noStrike" kern="1200" cap="none" spc="0" normalizeH="0" baseline="3000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Isaiah 52:4</a:t>
            </a:r>
            <a:r>
              <a:rPr kumimoji="0" lang="en-US" sz="23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a:t>
            </a:r>
            <a:r>
              <a:rPr kumimoji="0" lang="en-US" sz="2300" b="0" i="1" u="none" strike="noStrike" kern="1200" cap="none" spc="0" normalizeH="0" baseline="0" noProof="0" dirty="0">
                <a:ln>
                  <a:noFill/>
                </a:ln>
                <a:solidFill>
                  <a:schemeClr val="accent2"/>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This one bears our sins and suffers pain for us</a:t>
            </a:r>
            <a:r>
              <a:rPr kumimoji="0" lang="en-US" sz="23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and we accounted him to be in trouble and calamity and ill-treatment.</a:t>
            </a:r>
            <a:r>
              <a:rPr kumimoji="0" lang="en-US" sz="2300" b="0" i="1" u="none" strike="noStrike" kern="1200" cap="none" spc="0" normalizeH="0" baseline="0" noProof="0" dirty="0">
                <a:ln>
                  <a:noFill/>
                </a:ln>
                <a:solidFill>
                  <a:schemeClr val="accent2"/>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a:t>
            </a:r>
            <a:r>
              <a:rPr lang="en-US" sz="2300" b="0" i="1" dirty="0">
                <a:solidFill>
                  <a:srgbClr val="ED7D31">
                    <a:lumMod val="60000"/>
                    <a:lumOff val="40000"/>
                  </a:srgbClr>
                </a:solidFill>
                <a:effectLst>
                  <a:outerShdw blurRad="38100" dist="38100" dir="2700000" algn="tl">
                    <a:srgbClr val="000000"/>
                  </a:outerShdw>
                </a:effectLst>
                <a:latin typeface="Cambria" panose="02040503050406030204" pitchFamily="18" charset="0"/>
                <a:ea typeface="Cambria" panose="02040503050406030204" pitchFamily="18" charset="0"/>
              </a:rPr>
              <a:t>(A New English Translation of the Septuagint) </a:t>
            </a:r>
            <a:endParaRPr kumimoji="0" lang="en-US" sz="23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endParaRPr>
          </a:p>
        </p:txBody>
      </p:sp>
    </p:spTree>
    <p:extLst>
      <p:ext uri="{BB962C8B-B14F-4D97-AF65-F5344CB8AC3E}">
        <p14:creationId xmlns:p14="http://schemas.microsoft.com/office/powerpoint/2010/main" val="149862942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500" fill="hold"/>
                                        <p:tgtEl>
                                          <p:spTgt spid="5"/>
                                        </p:tgtEl>
                                        <p:attrNameLst>
                                          <p:attrName>ppt_w</p:attrName>
                                        </p:attrNameLst>
                                      </p:cBhvr>
                                      <p:tavLst>
                                        <p:tav tm="0">
                                          <p:val>
                                            <p:fltVal val="0"/>
                                          </p:val>
                                        </p:tav>
                                        <p:tav tm="100000">
                                          <p:val>
                                            <p:strVal val="#ppt_w"/>
                                          </p:val>
                                        </p:tav>
                                      </p:tavLst>
                                    </p:anim>
                                    <p:anim calcmode="lin" valueType="num">
                                      <p:cBhvr>
                                        <p:cTn id="15" dur="500" fill="hold"/>
                                        <p:tgtEl>
                                          <p:spTgt spid="5"/>
                                        </p:tgtEl>
                                        <p:attrNameLst>
                                          <p:attrName>ppt_h</p:attrName>
                                        </p:attrNameLst>
                                      </p:cBhvr>
                                      <p:tavLst>
                                        <p:tav tm="0">
                                          <p:val>
                                            <p:fltVal val="0"/>
                                          </p:val>
                                        </p:tav>
                                        <p:tav tm="100000">
                                          <p:val>
                                            <p:strVal val="#ppt_h"/>
                                          </p:val>
                                        </p:tav>
                                      </p:tavLst>
                                    </p:anim>
                                    <p:animEffect transition="in" filter="fade">
                                      <p:cBhvr>
                                        <p:cTn id="16"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54D633-BA0F-941E-4CD8-28E125A3C9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EDAC13-0421-4520-3C2E-967725DB3010}"/>
              </a:ext>
            </a:extLst>
          </p:cNvPr>
          <p:cNvSpPr>
            <a:spLocks noGrp="1"/>
          </p:cNvSpPr>
          <p:nvPr>
            <p:ph type="title"/>
          </p:nvPr>
        </p:nvSpPr>
        <p:spPr>
          <a:xfrm>
            <a:off x="0" y="3"/>
            <a:ext cx="9144000" cy="889459"/>
          </a:xfrm>
        </p:spPr>
        <p:txBody>
          <a:bodyPr>
            <a:noAutofit/>
          </a:bodyPr>
          <a:lstStyle/>
          <a:p>
            <a:r>
              <a:rPr lang="en-US" sz="3600" dirty="0">
                <a:effectLst>
                  <a:outerShdw blurRad="38100" dist="38100" dir="2700000" algn="tl">
                    <a:srgbClr val="000000"/>
                  </a:outerShdw>
                </a:effectLst>
                <a:latin typeface="Century Gothic" panose="020B0502020202020204" pitchFamily="34" charset="0"/>
              </a:rPr>
              <a:t>He bore our diseases </a:t>
            </a:r>
            <a:endParaRPr lang="en-US" sz="36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F3D02D05-E098-E8F4-1724-20F1806DECB5}"/>
              </a:ext>
            </a:extLst>
          </p:cNvPr>
          <p:cNvSpPr>
            <a:spLocks noGrp="1"/>
          </p:cNvSpPr>
          <p:nvPr>
            <p:ph idx="1"/>
          </p:nvPr>
        </p:nvSpPr>
        <p:spPr>
          <a:xfrm>
            <a:off x="457200" y="723207"/>
            <a:ext cx="8416636" cy="5852159"/>
          </a:xfrm>
        </p:spPr>
        <p:txBody>
          <a:bodyPr>
            <a:normAutofit lnSpcReduction="10000"/>
          </a:bodyPr>
          <a:lstStyle/>
          <a:p>
            <a:r>
              <a:rPr lang="en-US" dirty="0">
                <a:effectLst>
                  <a:outerShdw blurRad="38100" dist="38100" dir="2700000" algn="tl">
                    <a:srgbClr val="000000"/>
                  </a:outerShdw>
                </a:effectLst>
              </a:rPr>
              <a:t>Matthew’s citation of </a:t>
            </a:r>
            <a:r>
              <a:rPr lang="en-US" dirty="0">
                <a:solidFill>
                  <a:srgbClr val="FFFF99"/>
                </a:solidFill>
                <a:effectLst>
                  <a:outerShdw blurRad="38100" dist="38100" dir="2700000" algn="tl">
                    <a:srgbClr val="000000"/>
                  </a:outerShdw>
                </a:effectLst>
              </a:rPr>
              <a:t>Isaiah 53:4 </a:t>
            </a:r>
            <a:r>
              <a:rPr lang="en-US" dirty="0">
                <a:effectLst>
                  <a:outerShdw blurRad="38100" dist="38100" dir="2700000" algn="tl">
                    <a:srgbClr val="000000"/>
                  </a:outerShdw>
                </a:effectLst>
              </a:rPr>
              <a:t>(in </a:t>
            </a:r>
            <a:r>
              <a:rPr lang="en-US" dirty="0">
                <a:solidFill>
                  <a:srgbClr val="FFFF99"/>
                </a:solidFill>
                <a:effectLst>
                  <a:outerShdw blurRad="38100" dist="38100" dir="2700000" algn="tl">
                    <a:srgbClr val="000000"/>
                  </a:outerShdw>
                </a:effectLst>
              </a:rPr>
              <a:t>Matthew 8:17</a:t>
            </a:r>
            <a:r>
              <a:rPr lang="en-US" dirty="0">
                <a:effectLst>
                  <a:outerShdw blurRad="38100" dist="38100" dir="2700000" algn="tl">
                    <a:srgbClr val="000000"/>
                  </a:outerShdw>
                </a:effectLst>
              </a:rPr>
              <a:t>) is in a context of physical healing, and demonstrates that there is a </a:t>
            </a:r>
            <a:r>
              <a:rPr lang="en-US" b="1" i="1" dirty="0">
                <a:effectLst>
                  <a:outerShdw blurRad="38100" dist="38100" dir="2700000" algn="tl">
                    <a:srgbClr val="000000"/>
                  </a:outerShdw>
                </a:effectLst>
              </a:rPr>
              <a:t>connection</a:t>
            </a:r>
            <a:r>
              <a:rPr lang="en-US" dirty="0">
                <a:effectLst>
                  <a:outerShdw blurRad="38100" dist="38100" dir="2700000" algn="tl">
                    <a:srgbClr val="000000"/>
                  </a:outerShdw>
                </a:effectLst>
              </a:rPr>
              <a:t> to be seen between the Servant’s </a:t>
            </a:r>
            <a:r>
              <a:rPr lang="en-US" b="1" i="1" dirty="0">
                <a:effectLst>
                  <a:outerShdw blurRad="38100" dist="38100" dir="2700000" algn="tl">
                    <a:srgbClr val="000000"/>
                  </a:outerShdw>
                </a:effectLst>
              </a:rPr>
              <a:t>suffering</a:t>
            </a:r>
            <a:r>
              <a:rPr lang="en-US" dirty="0">
                <a:effectLst>
                  <a:outerShdw blurRad="38100" dist="38100" dir="2700000" algn="tl">
                    <a:srgbClr val="000000"/>
                  </a:outerShdw>
                </a:effectLst>
              </a:rPr>
              <a:t> and </a:t>
            </a:r>
            <a:r>
              <a:rPr lang="en-US" b="1" i="1" dirty="0">
                <a:effectLst>
                  <a:outerShdw blurRad="38100" dist="38100" dir="2700000" algn="tl">
                    <a:srgbClr val="000000"/>
                  </a:outerShdw>
                </a:effectLst>
              </a:rPr>
              <a:t>physical healing</a:t>
            </a:r>
            <a:r>
              <a:rPr lang="en-US" dirty="0">
                <a:effectLst>
                  <a:outerShdw blurRad="38100" dist="38100" dir="2700000" algn="tl">
                    <a:srgbClr val="000000"/>
                  </a:outerShdw>
                </a:effectLst>
              </a:rPr>
              <a:t>.</a:t>
            </a:r>
          </a:p>
          <a:p>
            <a:r>
              <a:rPr lang="en-US" dirty="0">
                <a:effectLst>
                  <a:outerShdw blurRad="38100" dist="38100" dir="2700000" algn="tl">
                    <a:srgbClr val="000000"/>
                  </a:outerShdw>
                </a:effectLst>
              </a:rPr>
              <a:t>Both Scripture and Jewish tradition understand that all sickness is caused, directly or indirectly, by sin.</a:t>
            </a:r>
          </a:p>
          <a:p>
            <a:r>
              <a:rPr lang="en-US" dirty="0">
                <a:effectLst>
                  <a:outerShdw blurRad="38100" dist="38100" dir="2700000" algn="tl">
                    <a:srgbClr val="000000"/>
                  </a:outerShdw>
                </a:effectLst>
              </a:rPr>
              <a:t>The Septuagint </a:t>
            </a:r>
            <a:r>
              <a:rPr lang="en-US" b="1" i="1" dirty="0">
                <a:effectLst>
                  <a:outerShdw blurRad="38100" dist="38100" dir="2700000" algn="tl">
                    <a:srgbClr val="000000"/>
                  </a:outerShdw>
                </a:effectLst>
              </a:rPr>
              <a:t>spiritualizes</a:t>
            </a:r>
            <a:r>
              <a:rPr lang="en-US" dirty="0">
                <a:effectLst>
                  <a:outerShdw blurRad="38100" dist="38100" dir="2700000" algn="tl">
                    <a:srgbClr val="000000"/>
                  </a:outerShdw>
                </a:effectLst>
              </a:rPr>
              <a:t>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illnesses</a:t>
            </a:r>
            <a:r>
              <a:rPr lang="en-US" dirty="0">
                <a:effectLst>
                  <a:outerShdw blurRad="38100" dist="38100" dir="2700000" algn="tl">
                    <a:srgbClr val="000000"/>
                  </a:outerShdw>
                </a:effectLst>
              </a:rPr>
              <a:t>” to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sins</a:t>
            </a:r>
            <a:r>
              <a:rPr lang="en-US" dirty="0">
                <a:effectLst>
                  <a:outerShdw blurRad="38100" dist="38100" dir="2700000" algn="tl">
                    <a:srgbClr val="000000"/>
                  </a:outerShdw>
                </a:effectLst>
              </a:rPr>
              <a:t>” in </a:t>
            </a:r>
            <a:r>
              <a:rPr lang="en-US" dirty="0">
                <a:solidFill>
                  <a:srgbClr val="FFFF99"/>
                </a:solidFill>
                <a:effectLst>
                  <a:outerShdw blurRad="38100" dist="38100" dir="2700000" algn="tl">
                    <a:srgbClr val="000000"/>
                  </a:outerShdw>
                </a:effectLst>
              </a:rPr>
              <a:t>Isaiah 53:4</a:t>
            </a:r>
            <a:r>
              <a:rPr lang="en-US" dirty="0">
                <a:effectLst>
                  <a:outerShdw blurRad="38100" dist="38100" dir="2700000" algn="tl">
                    <a:srgbClr val="000000"/>
                  </a:outerShdw>
                </a:effectLst>
              </a:rPr>
              <a:t>; as does the Apostle Peter 1 Peter 2:24: “</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He himself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bore our sins </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in his body on the tree, that we might die to sin and live to righteousness.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By his wounds you have been healed</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t>
            </a:r>
            <a:r>
              <a:rPr lang="en-US" dirty="0">
                <a:effectLst>
                  <a:outerShdw blurRad="38100" dist="38100" dir="2700000" algn="tl">
                    <a:srgbClr val="000000"/>
                  </a:outerShdw>
                </a:effectLst>
              </a:rPr>
              <a:t>”</a:t>
            </a:r>
          </a:p>
        </p:txBody>
      </p:sp>
      <p:sp>
        <p:nvSpPr>
          <p:cNvPr id="4" name="TextBox 3">
            <a:extLst>
              <a:ext uri="{FF2B5EF4-FFF2-40B4-BE49-F238E27FC236}">
                <a16:creationId xmlns:a16="http://schemas.microsoft.com/office/drawing/2014/main" id="{23DD3416-487B-EF88-7527-43B426BF3035}"/>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Carson, D. A..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Matthew (The Expositor's Bible Commentary) </a:t>
            </a:r>
          </a:p>
        </p:txBody>
      </p:sp>
    </p:spTree>
    <p:extLst>
      <p:ext uri="{BB962C8B-B14F-4D97-AF65-F5344CB8AC3E}">
        <p14:creationId xmlns:p14="http://schemas.microsoft.com/office/powerpoint/2010/main" val="299633908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54D633-BA0F-941E-4CD8-28E125A3C9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EDAC13-0421-4520-3C2E-967725DB3010}"/>
              </a:ext>
            </a:extLst>
          </p:cNvPr>
          <p:cNvSpPr>
            <a:spLocks noGrp="1"/>
          </p:cNvSpPr>
          <p:nvPr>
            <p:ph type="title"/>
          </p:nvPr>
        </p:nvSpPr>
        <p:spPr>
          <a:xfrm>
            <a:off x="0" y="3"/>
            <a:ext cx="9144000" cy="889459"/>
          </a:xfrm>
        </p:spPr>
        <p:txBody>
          <a:bodyPr>
            <a:noAutofit/>
          </a:bodyPr>
          <a:lstStyle/>
          <a:p>
            <a:r>
              <a:rPr lang="en-US" sz="3600" dirty="0">
                <a:effectLst>
                  <a:outerShdw blurRad="38100" dist="38100" dir="2700000" algn="tl">
                    <a:srgbClr val="000000"/>
                  </a:outerShdw>
                </a:effectLst>
                <a:latin typeface="Century Gothic" panose="020B0502020202020204" pitchFamily="34" charset="0"/>
              </a:rPr>
              <a:t>He bore our diseases </a:t>
            </a:r>
            <a:endParaRPr lang="en-US" sz="36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F3D02D05-E098-E8F4-1724-20F1806DECB5}"/>
              </a:ext>
            </a:extLst>
          </p:cNvPr>
          <p:cNvSpPr>
            <a:spLocks noGrp="1"/>
          </p:cNvSpPr>
          <p:nvPr>
            <p:ph idx="1"/>
          </p:nvPr>
        </p:nvSpPr>
        <p:spPr>
          <a:xfrm>
            <a:off x="457200" y="723207"/>
            <a:ext cx="8416636" cy="5852159"/>
          </a:xfrm>
        </p:spPr>
        <p:txBody>
          <a:bodyPr>
            <a:normAutofit/>
          </a:bodyPr>
          <a:lstStyle/>
          <a:p>
            <a:r>
              <a:rPr lang="en-US" dirty="0">
                <a:effectLst>
                  <a:outerShdw blurRad="38100" dist="38100" dir="2700000" algn="tl">
                    <a:srgbClr val="000000"/>
                  </a:outerShdw>
                </a:effectLst>
              </a:rPr>
              <a:t>Spiritualizing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illnesses</a:t>
            </a:r>
            <a:r>
              <a:rPr lang="en-US" dirty="0">
                <a:effectLst>
                  <a:outerShdw blurRad="38100" dist="38100" dir="2700000" algn="tl">
                    <a:srgbClr val="000000"/>
                  </a:outerShdw>
                </a:effectLst>
              </a:rPr>
              <a:t>” as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sins</a:t>
            </a:r>
            <a:r>
              <a:rPr lang="en-US" dirty="0">
                <a:effectLst>
                  <a:outerShdw blurRad="38100" dist="38100" dir="2700000" algn="tl">
                    <a:srgbClr val="000000"/>
                  </a:outerShdw>
                </a:effectLst>
              </a:rPr>
              <a:t>” in </a:t>
            </a:r>
            <a:r>
              <a:rPr lang="en-US" dirty="0">
                <a:solidFill>
                  <a:srgbClr val="FFFF99"/>
                </a:solidFill>
                <a:effectLst>
                  <a:outerShdw blurRad="38100" dist="38100" dir="2700000" algn="tl">
                    <a:srgbClr val="000000"/>
                  </a:outerShdw>
                </a:effectLst>
              </a:rPr>
              <a:t>Isaiah 53:4 </a:t>
            </a:r>
            <a:r>
              <a:rPr lang="en-US" dirty="0">
                <a:effectLst>
                  <a:outerShdw blurRad="38100" dist="38100" dir="2700000" algn="tl">
                    <a:srgbClr val="000000"/>
                  </a:outerShdw>
                </a:effectLst>
              </a:rPr>
              <a:t>is legitimate, </a:t>
            </a:r>
            <a:r>
              <a:rPr lang="en-US" b="1" i="1" dirty="0">
                <a:effectLst>
                  <a:outerShdw blurRad="38100" dist="38100" dir="2700000" algn="tl">
                    <a:srgbClr val="000000"/>
                  </a:outerShdw>
                </a:effectLst>
              </a:rPr>
              <a:t>not only </a:t>
            </a:r>
            <a:r>
              <a:rPr lang="en-US" dirty="0">
                <a:effectLst>
                  <a:outerShdw blurRad="38100" dist="38100" dir="2700000" algn="tl">
                    <a:srgbClr val="000000"/>
                  </a:outerShdw>
                </a:effectLst>
              </a:rPr>
              <a:t>because Peter uses the passage in that way, but because the general flow thought in the Fourth Servant Song supports it. </a:t>
            </a:r>
          </a:p>
          <a:p>
            <a:r>
              <a:rPr lang="en-US" dirty="0">
                <a:effectLst>
                  <a:outerShdw blurRad="38100" dist="38100" dir="2700000" algn="tl">
                    <a:srgbClr val="000000"/>
                  </a:outerShdw>
                </a:effectLst>
              </a:rPr>
              <a:t>But strictly speaking, in the </a:t>
            </a:r>
            <a:r>
              <a:rPr lang="en-US" b="1" i="1" dirty="0">
                <a:effectLst>
                  <a:outerShdw blurRad="38100" dist="38100" dir="2700000" algn="tl">
                    <a:srgbClr val="000000"/>
                  </a:outerShdw>
                </a:effectLst>
              </a:rPr>
              <a:t>Hebrew</a:t>
            </a:r>
            <a:r>
              <a:rPr lang="en-US" dirty="0">
                <a:effectLst>
                  <a:outerShdw blurRad="38100" dist="38100" dir="2700000" algn="tl">
                    <a:srgbClr val="000000"/>
                  </a:outerShdw>
                </a:effectLst>
              </a:rPr>
              <a:t>, </a:t>
            </a:r>
            <a:r>
              <a:rPr lang="en-US" dirty="0">
                <a:solidFill>
                  <a:srgbClr val="FFFF99"/>
                </a:solidFill>
                <a:effectLst>
                  <a:outerShdw blurRad="38100" dist="38100" dir="2700000" algn="tl">
                    <a:srgbClr val="000000"/>
                  </a:outerShdw>
                </a:effectLst>
              </a:rPr>
              <a:t>Isaiah 53:4 </a:t>
            </a:r>
            <a:r>
              <a:rPr lang="en-US" dirty="0">
                <a:effectLst>
                  <a:outerShdw blurRad="38100" dist="38100" dir="2700000" algn="tl">
                    <a:srgbClr val="000000"/>
                  </a:outerShdw>
                </a:effectLst>
              </a:rPr>
              <a:t>speaks of the Servant’s bearing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our</a:t>
            </a:r>
            <a:r>
              <a:rPr lang="en-US"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illnesses</a:t>
            </a:r>
            <a:r>
              <a:rPr lang="en-US" dirty="0">
                <a:effectLst>
                  <a:outerShdw blurRad="38100" dist="38100" dir="2700000" algn="tl">
                    <a:srgbClr val="000000"/>
                  </a:outerShdw>
                </a:effectLst>
              </a:rPr>
              <a:t>” and in the context, the connection between sickness and sin shows that </a:t>
            </a:r>
            <a:r>
              <a:rPr lang="en-US" b="1" i="1" dirty="0">
                <a:effectLst>
                  <a:outerShdw blurRad="38100" dist="38100" dir="2700000" algn="tl">
                    <a:srgbClr val="000000"/>
                  </a:outerShdw>
                </a:effectLst>
              </a:rPr>
              <a:t>the way </a:t>
            </a:r>
            <a:r>
              <a:rPr lang="en-US" dirty="0">
                <a:effectLst>
                  <a:outerShdw blurRad="38100" dist="38100" dir="2700000" algn="tl">
                    <a:srgbClr val="000000"/>
                  </a:outerShdw>
                </a:effectLst>
              </a:rPr>
              <a:t>he bears the sickness of others is through his suffering and death.</a:t>
            </a:r>
          </a:p>
        </p:txBody>
      </p:sp>
      <p:sp>
        <p:nvSpPr>
          <p:cNvPr id="4" name="TextBox 3">
            <a:extLst>
              <a:ext uri="{FF2B5EF4-FFF2-40B4-BE49-F238E27FC236}">
                <a16:creationId xmlns:a16="http://schemas.microsoft.com/office/drawing/2014/main" id="{23DD3416-487B-EF88-7527-43B426BF3035}"/>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Carson, D. A..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Matthew (The Expositor's Bible Commentary) </a:t>
            </a:r>
          </a:p>
        </p:txBody>
      </p:sp>
    </p:spTree>
    <p:extLst>
      <p:ext uri="{BB962C8B-B14F-4D97-AF65-F5344CB8AC3E}">
        <p14:creationId xmlns:p14="http://schemas.microsoft.com/office/powerpoint/2010/main" val="66915148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54D633-BA0F-941E-4CD8-28E125A3C9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EDAC13-0421-4520-3C2E-967725DB3010}"/>
              </a:ext>
            </a:extLst>
          </p:cNvPr>
          <p:cNvSpPr>
            <a:spLocks noGrp="1"/>
          </p:cNvSpPr>
          <p:nvPr>
            <p:ph type="title"/>
          </p:nvPr>
        </p:nvSpPr>
        <p:spPr>
          <a:xfrm>
            <a:off x="0" y="3"/>
            <a:ext cx="9144000" cy="889459"/>
          </a:xfrm>
        </p:spPr>
        <p:txBody>
          <a:bodyPr>
            <a:noAutofit/>
          </a:bodyPr>
          <a:lstStyle/>
          <a:p>
            <a:r>
              <a:rPr lang="en-US" sz="4000" dirty="0">
                <a:effectLst>
                  <a:outerShdw blurRad="38100" dist="38100" dir="2700000" algn="tl">
                    <a:srgbClr val="000000"/>
                  </a:outerShdw>
                </a:effectLst>
                <a:latin typeface="Century Gothic" panose="020B0502020202020204" pitchFamily="34" charset="0"/>
              </a:rPr>
              <a:t>He bore our diseases </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F3D02D05-E098-E8F4-1724-20F1806DECB5}"/>
              </a:ext>
            </a:extLst>
          </p:cNvPr>
          <p:cNvSpPr>
            <a:spLocks noGrp="1"/>
          </p:cNvSpPr>
          <p:nvPr>
            <p:ph idx="1"/>
          </p:nvPr>
        </p:nvSpPr>
        <p:spPr>
          <a:xfrm>
            <a:off x="457200" y="889462"/>
            <a:ext cx="8416636" cy="5490556"/>
          </a:xfrm>
        </p:spPr>
        <p:txBody>
          <a:bodyPr>
            <a:normAutofit fontScale="92500" lnSpcReduction="10000"/>
          </a:bodyPr>
          <a:lstStyle/>
          <a:p>
            <a:r>
              <a:rPr lang="en-US" dirty="0">
                <a:effectLst>
                  <a:outerShdw blurRad="38100" dist="38100" dir="2700000" algn="tl">
                    <a:srgbClr val="000000"/>
                  </a:outerShdw>
                </a:effectLst>
              </a:rPr>
              <a:t>Isaiah 53 is often used NT writers to show the significance of Jesus’ </a:t>
            </a:r>
            <a:r>
              <a:rPr lang="en-US" b="1" i="1" dirty="0">
                <a:effectLst>
                  <a:outerShdw blurRad="38100" dist="38100" dir="2700000" algn="tl">
                    <a:srgbClr val="000000"/>
                  </a:outerShdw>
                </a:effectLst>
              </a:rPr>
              <a:t>death:</a:t>
            </a:r>
          </a:p>
          <a:p>
            <a:pPr lvl="1"/>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Like a sheep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he was led to the slaughter</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for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his life is taken away</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from the earth.” </a:t>
            </a:r>
            <a:r>
              <a:rPr lang="en-US" dirty="0">
                <a:effectLst>
                  <a:outerShdw blurRad="38100" dist="38100" dir="2700000" algn="tl">
                    <a:srgbClr val="000000"/>
                  </a:outerShdw>
                </a:effectLst>
              </a:rPr>
              <a:t>(Act 8:32-33)</a:t>
            </a:r>
          </a:p>
          <a:p>
            <a:pPr lvl="1"/>
            <a:r>
              <a:rPr lang="en-US" sz="2700"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He himself bore our sins in his body on the tree, that we might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die</a:t>
            </a:r>
            <a:r>
              <a:rPr lang="en-US" sz="2700"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to sin and live to righteousness... </a:t>
            </a:r>
            <a:r>
              <a:rPr lang="en-US" sz="2700" dirty="0">
                <a:effectLst>
                  <a:outerShdw blurRad="38100" dist="38100" dir="2700000" algn="tl">
                    <a:srgbClr val="000000"/>
                  </a:outerShdw>
                </a:effectLst>
              </a:rPr>
              <a:t>(1 Pet 2:24)</a:t>
            </a:r>
          </a:p>
          <a:p>
            <a:r>
              <a:rPr lang="en-US" dirty="0">
                <a:effectLst>
                  <a:outerShdw blurRad="38100" dist="38100" dir="2700000" algn="tl">
                    <a:srgbClr val="000000"/>
                  </a:outerShdw>
                </a:effectLst>
              </a:rPr>
              <a:t>But when </a:t>
            </a:r>
            <a:r>
              <a:rPr lang="en-US" b="1" i="1" dirty="0">
                <a:effectLst>
                  <a:outerShdw blurRad="38100" dist="38100" dir="2700000" algn="tl">
                    <a:srgbClr val="000000"/>
                  </a:outerShdw>
                </a:effectLst>
              </a:rPr>
              <a:t>Matthew</a:t>
            </a:r>
            <a:r>
              <a:rPr lang="en-US" dirty="0">
                <a:effectLst>
                  <a:outerShdw blurRad="38100" dist="38100" dir="2700000" algn="tl">
                    <a:srgbClr val="000000"/>
                  </a:outerShdw>
                </a:effectLst>
              </a:rPr>
              <a:t> cites </a:t>
            </a:r>
            <a:r>
              <a:rPr lang="en-US" dirty="0">
                <a:solidFill>
                  <a:srgbClr val="FFFF99"/>
                </a:solidFill>
                <a:effectLst>
                  <a:outerShdw blurRad="38100" dist="38100" dir="2700000" algn="tl">
                    <a:srgbClr val="000000"/>
                  </a:outerShdw>
                </a:effectLst>
              </a:rPr>
              <a:t>Isaiah 53:4 </a:t>
            </a:r>
            <a:r>
              <a:rPr lang="en-US" dirty="0">
                <a:effectLst>
                  <a:outerShdw blurRad="38100" dist="38100" dir="2700000" algn="tl">
                    <a:srgbClr val="000000"/>
                  </a:outerShdw>
                </a:effectLst>
              </a:rPr>
              <a:t>in </a:t>
            </a:r>
            <a:r>
              <a:rPr lang="en-US" dirty="0">
                <a:solidFill>
                  <a:srgbClr val="FFFF99"/>
                </a:solidFill>
                <a:effectLst>
                  <a:outerShdw blurRad="38100" dist="38100" dir="2700000" algn="tl">
                    <a:srgbClr val="000000"/>
                  </a:outerShdw>
                </a:effectLst>
              </a:rPr>
              <a:t>Mat 8:17</a:t>
            </a:r>
            <a:r>
              <a:rPr lang="en-US" dirty="0">
                <a:effectLst>
                  <a:outerShdw blurRad="38100" dist="38100" dir="2700000" algn="tl">
                    <a:srgbClr val="000000"/>
                  </a:outerShdw>
                </a:effectLst>
              </a:rPr>
              <a:t>, he applies it only to Jesus’ </a:t>
            </a:r>
            <a:r>
              <a:rPr lang="en-US" b="1" i="1" dirty="0">
                <a:effectLst>
                  <a:outerShdw blurRad="38100" dist="38100" dir="2700000" algn="tl">
                    <a:srgbClr val="000000"/>
                  </a:outerShdw>
                </a:effectLst>
              </a:rPr>
              <a:t>healing ministry</a:t>
            </a:r>
            <a:r>
              <a:rPr lang="en-US" dirty="0">
                <a:effectLst>
                  <a:outerShdw blurRad="38100" dist="38100" dir="2700000" algn="tl">
                    <a:srgbClr val="000000"/>
                  </a:outerShdw>
                </a:effectLst>
              </a:rPr>
              <a:t>, </a:t>
            </a:r>
            <a:r>
              <a:rPr lang="en-US" b="1" i="1" dirty="0">
                <a:effectLst>
                  <a:outerShdw blurRad="38100" dist="38100" dir="2700000" algn="tl">
                    <a:srgbClr val="000000"/>
                  </a:outerShdw>
                </a:effectLst>
              </a:rPr>
              <a:t>not</a:t>
            </a:r>
            <a:r>
              <a:rPr lang="en-US" dirty="0">
                <a:effectLst>
                  <a:outerShdw blurRad="38100" dist="38100" dir="2700000" algn="tl">
                    <a:srgbClr val="000000"/>
                  </a:outerShdw>
                </a:effectLst>
              </a:rPr>
              <a:t> to his death.</a:t>
            </a:r>
          </a:p>
          <a:p>
            <a:r>
              <a:rPr lang="en-US" dirty="0">
                <a:effectLst>
                  <a:outerShdw blurRad="38100" dist="38100" dir="2700000" algn="tl">
                    <a:srgbClr val="000000"/>
                  </a:outerShdw>
                </a:effectLst>
              </a:rPr>
              <a:t>This is because Jesus’ healing ministry is </a:t>
            </a:r>
            <a:r>
              <a:rPr lang="en-US" b="1" i="1" dirty="0">
                <a:effectLst>
                  <a:outerShdw blurRad="38100" dist="38100" dir="2700000" algn="tl">
                    <a:srgbClr val="000000"/>
                  </a:outerShdw>
                </a:effectLst>
              </a:rPr>
              <a:t>itself</a:t>
            </a:r>
            <a:r>
              <a:rPr lang="en-US" dirty="0">
                <a:effectLst>
                  <a:outerShdw blurRad="38100" dist="38100" dir="2700000" algn="tl">
                    <a:srgbClr val="000000"/>
                  </a:outerShdw>
                </a:effectLst>
              </a:rPr>
              <a:t> a function of his substitutionary death, by which he lays the foundation for </a:t>
            </a:r>
            <a:r>
              <a:rPr lang="en-US" b="1" i="1" dirty="0">
                <a:effectLst>
                  <a:outerShdw blurRad="38100" dist="38100" dir="2700000" algn="tl">
                    <a:srgbClr val="000000"/>
                  </a:outerShdw>
                </a:effectLst>
              </a:rPr>
              <a:t>destroying</a:t>
            </a:r>
            <a:r>
              <a:rPr lang="en-US" dirty="0">
                <a:effectLst>
                  <a:outerShdw blurRad="38100" dist="38100" dir="2700000" algn="tl">
                    <a:srgbClr val="000000"/>
                  </a:outerShdw>
                </a:effectLst>
              </a:rPr>
              <a:t> sickness.</a:t>
            </a:r>
          </a:p>
          <a:p>
            <a:r>
              <a:rPr lang="en-US" dirty="0">
                <a:effectLst>
                  <a:outerShdw blurRad="38100" dist="38100" dir="2700000" algn="tl">
                    <a:srgbClr val="000000"/>
                  </a:outerShdw>
                </a:effectLst>
              </a:rPr>
              <a:t>That connection can be seen when we look at the book of Matthew </a:t>
            </a:r>
            <a:r>
              <a:rPr lang="en-US" b="1" i="1" dirty="0">
                <a:effectLst>
                  <a:outerShdw blurRad="38100" dist="38100" dir="2700000" algn="tl">
                    <a:srgbClr val="000000"/>
                  </a:outerShdw>
                </a:effectLst>
              </a:rPr>
              <a:t>as a whole</a:t>
            </a:r>
            <a:r>
              <a:rPr lang="en-US" dirty="0">
                <a:effectLst>
                  <a:outerShdw blurRad="38100" dist="38100" dir="2700000" algn="tl">
                    <a:srgbClr val="000000"/>
                  </a:outerShdw>
                </a:effectLst>
              </a:rPr>
              <a:t>. </a:t>
            </a:r>
          </a:p>
        </p:txBody>
      </p:sp>
      <p:sp>
        <p:nvSpPr>
          <p:cNvPr id="4" name="TextBox 3">
            <a:extLst>
              <a:ext uri="{FF2B5EF4-FFF2-40B4-BE49-F238E27FC236}">
                <a16:creationId xmlns:a16="http://schemas.microsoft.com/office/drawing/2014/main" id="{23DD3416-487B-EF88-7527-43B426BF3035}"/>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Carson, D. A..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Matthew (The Expositor's Bible Commentary) </a:t>
            </a:r>
          </a:p>
        </p:txBody>
      </p:sp>
    </p:spTree>
    <p:extLst>
      <p:ext uri="{BB962C8B-B14F-4D97-AF65-F5344CB8AC3E}">
        <p14:creationId xmlns:p14="http://schemas.microsoft.com/office/powerpoint/2010/main" val="94880280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54D633-BA0F-941E-4CD8-28E125A3C9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EDAC13-0421-4520-3C2E-967725DB3010}"/>
              </a:ext>
            </a:extLst>
          </p:cNvPr>
          <p:cNvSpPr>
            <a:spLocks noGrp="1"/>
          </p:cNvSpPr>
          <p:nvPr>
            <p:ph type="title"/>
          </p:nvPr>
        </p:nvSpPr>
        <p:spPr>
          <a:xfrm>
            <a:off x="0" y="3"/>
            <a:ext cx="9144000" cy="889459"/>
          </a:xfrm>
        </p:spPr>
        <p:txBody>
          <a:bodyPr>
            <a:noAutofit/>
          </a:bodyPr>
          <a:lstStyle/>
          <a:p>
            <a:r>
              <a:rPr lang="en-US" sz="4000" dirty="0">
                <a:effectLst>
                  <a:outerShdw blurRad="38100" dist="38100" dir="2700000" algn="tl">
                    <a:srgbClr val="000000"/>
                  </a:outerShdw>
                </a:effectLst>
                <a:latin typeface="Century Gothic" panose="020B0502020202020204" pitchFamily="34" charset="0"/>
              </a:rPr>
              <a:t>He bore our diseases </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F3D02D05-E098-E8F4-1724-20F1806DECB5}"/>
              </a:ext>
            </a:extLst>
          </p:cNvPr>
          <p:cNvSpPr>
            <a:spLocks noGrp="1"/>
          </p:cNvSpPr>
          <p:nvPr>
            <p:ph idx="1"/>
          </p:nvPr>
        </p:nvSpPr>
        <p:spPr>
          <a:xfrm>
            <a:off x="444731" y="794447"/>
            <a:ext cx="8416636" cy="5694218"/>
          </a:xfrm>
        </p:spPr>
        <p:txBody>
          <a:bodyPr>
            <a:normAutofit fontScale="85000" lnSpcReduction="20000"/>
          </a:bodyPr>
          <a:lstStyle/>
          <a:p>
            <a:r>
              <a:rPr lang="en-US" dirty="0">
                <a:effectLst>
                  <a:outerShdw blurRad="38100" dist="38100" dir="2700000" algn="tl">
                    <a:srgbClr val="000000"/>
                  </a:outerShdw>
                </a:effectLst>
              </a:rPr>
              <a:t>The </a:t>
            </a:r>
            <a:r>
              <a:rPr lang="en-US" b="1" i="1" dirty="0">
                <a:effectLst>
                  <a:outerShdw blurRad="38100" dist="38100" dir="2700000" algn="tl">
                    <a:srgbClr val="000000"/>
                  </a:outerShdw>
                </a:effectLst>
              </a:rPr>
              <a:t>prologue</a:t>
            </a:r>
            <a:r>
              <a:rPr lang="en-US" dirty="0">
                <a:effectLst>
                  <a:outerShdw blurRad="38100" dist="38100" dir="2700000" algn="tl">
                    <a:srgbClr val="000000"/>
                  </a:outerShdw>
                </a:effectLst>
              </a:rPr>
              <a:t> of Matthew tells us that Jesus came to “</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save his people from their sins</a:t>
            </a:r>
            <a:r>
              <a:rPr lang="en-US" dirty="0">
                <a:effectLst>
                  <a:outerShdw blurRad="38100" dist="38100" dir="2700000" algn="tl">
                    <a:srgbClr val="000000"/>
                  </a:outerShdw>
                </a:effectLst>
              </a:rPr>
              <a:t>.” (Mat 1:21), and this statement is given within the context of the coming of the </a:t>
            </a:r>
            <a:r>
              <a:rPr lang="en-US" b="1" i="1" dirty="0">
                <a:effectLst>
                  <a:outerShdw blurRad="38100" dist="38100" dir="2700000" algn="tl">
                    <a:srgbClr val="000000"/>
                  </a:outerShdw>
                </a:effectLst>
              </a:rPr>
              <a:t>kingdom</a:t>
            </a:r>
            <a:r>
              <a:rPr lang="en-US" dirty="0">
                <a:effectLst>
                  <a:outerShdw blurRad="38100" dist="38100" dir="2700000" algn="tl">
                    <a:srgbClr val="000000"/>
                  </a:outerShdw>
                </a:effectLst>
              </a:rPr>
              <a:t> – “</a:t>
            </a:r>
            <a:r>
              <a:rPr lang="en-US" sz="3300"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Where is he who has been born </a:t>
            </a:r>
            <a:r>
              <a:rPr lang="en-US" sz="3300"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king</a:t>
            </a:r>
            <a:r>
              <a:rPr lang="en-US" sz="3300"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of the Jews?</a:t>
            </a:r>
            <a:r>
              <a:rPr lang="en-US" sz="3600" dirty="0">
                <a:effectLst>
                  <a:outerShdw blurRad="38100" dist="38100" dir="2700000" algn="tl">
                    <a:srgbClr val="000000"/>
                  </a:outerShdw>
                </a:effectLst>
              </a:rPr>
              <a:t> ”</a:t>
            </a:r>
            <a:r>
              <a:rPr lang="en-US" sz="3300"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dirty="0">
                <a:effectLst>
                  <a:outerShdw blurRad="38100" dist="38100" dir="2700000" algn="tl">
                    <a:srgbClr val="000000"/>
                  </a:outerShdw>
                </a:effectLst>
              </a:rPr>
              <a:t>(Mat 2:2). </a:t>
            </a:r>
          </a:p>
          <a:p>
            <a:r>
              <a:rPr lang="en-US" dirty="0">
                <a:effectLst>
                  <a:outerShdw blurRad="38100" dist="38100" dir="2700000" algn="tl">
                    <a:srgbClr val="000000"/>
                  </a:outerShdw>
                </a:effectLst>
              </a:rPr>
              <a:t>When Jesus began his </a:t>
            </a:r>
            <a:r>
              <a:rPr lang="en-US" b="1" i="1" dirty="0">
                <a:effectLst>
                  <a:outerShdw blurRad="38100" dist="38100" dir="2700000" algn="tl">
                    <a:srgbClr val="000000"/>
                  </a:outerShdw>
                </a:effectLst>
              </a:rPr>
              <a:t>ministry</a:t>
            </a:r>
            <a:r>
              <a:rPr lang="en-US" dirty="0">
                <a:effectLst>
                  <a:outerShdw blurRad="38100" dist="38100" dir="2700000" algn="tl">
                    <a:srgbClr val="000000"/>
                  </a:outerShdw>
                </a:effectLst>
              </a:rPr>
              <a:t>, he not only </a:t>
            </a:r>
            <a:r>
              <a:rPr lang="en-US" b="1" i="1" dirty="0">
                <a:effectLst>
                  <a:outerShdw blurRad="38100" dist="38100" dir="2700000" algn="tl">
                    <a:srgbClr val="000000"/>
                  </a:outerShdw>
                </a:effectLst>
              </a:rPr>
              <a:t>proclaimed</a:t>
            </a:r>
            <a:r>
              <a:rPr lang="en-US" dirty="0">
                <a:effectLst>
                  <a:outerShdw blurRad="38100" dist="38100" dir="2700000" algn="tl">
                    <a:srgbClr val="000000"/>
                  </a:outerShdw>
                </a:effectLst>
              </a:rPr>
              <a:t> the </a:t>
            </a:r>
            <a:r>
              <a:rPr lang="en-US" b="1" i="1" dirty="0">
                <a:effectLst>
                  <a:outerShdw blurRad="38100" dist="38100" dir="2700000" algn="tl">
                    <a:srgbClr val="000000"/>
                  </a:outerShdw>
                </a:effectLst>
              </a:rPr>
              <a:t>kingdom</a:t>
            </a:r>
            <a:r>
              <a:rPr lang="en-US" dirty="0">
                <a:effectLst>
                  <a:outerShdw blurRad="38100" dist="38100" dir="2700000" algn="tl">
                    <a:srgbClr val="000000"/>
                  </a:outerShdw>
                </a:effectLst>
              </a:rPr>
              <a:t> but </a:t>
            </a:r>
            <a:r>
              <a:rPr lang="en-US" b="1" i="1" dirty="0">
                <a:effectLst>
                  <a:outerShdw blurRad="38100" dist="38100" dir="2700000" algn="tl">
                    <a:srgbClr val="000000"/>
                  </a:outerShdw>
                </a:effectLst>
              </a:rPr>
              <a:t>healed</a:t>
            </a:r>
            <a:r>
              <a:rPr lang="en-US" dirty="0">
                <a:effectLst>
                  <a:outerShdw blurRad="38100" dist="38100" dir="2700000" algn="tl">
                    <a:srgbClr val="000000"/>
                  </a:outerShdw>
                </a:effectLst>
              </a:rPr>
              <a:t> the </a:t>
            </a:r>
            <a:r>
              <a:rPr lang="en-US" b="1" i="1" dirty="0">
                <a:effectLst>
                  <a:outerShdw blurRad="38100" dist="38100" dir="2700000" algn="tl">
                    <a:srgbClr val="000000"/>
                  </a:outerShdw>
                </a:effectLst>
              </a:rPr>
              <a:t>sick</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Healing and forgiveness are </a:t>
            </a:r>
            <a:r>
              <a:rPr lang="en-US" b="1" i="1" dirty="0">
                <a:effectLst>
                  <a:outerShdw blurRad="38100" dist="38100" dir="2700000" algn="tl">
                    <a:srgbClr val="000000"/>
                  </a:outerShdw>
                </a:effectLst>
              </a:rPr>
              <a:t>often</a:t>
            </a:r>
            <a:r>
              <a:rPr lang="en-US" dirty="0">
                <a:effectLst>
                  <a:outerShdw blurRad="38100" dist="38100" dir="2700000" algn="tl">
                    <a:srgbClr val="000000"/>
                  </a:outerShdw>
                </a:effectLst>
              </a:rPr>
              <a:t> tied together, not only in a story such as the healing of the paralytic in Mat 9:1-8 (“</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 Son of Man has authority on earth to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forgive sins</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"--he then said to the paralytic--"</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Rise, pick up your bed and go home</a:t>
            </a:r>
            <a:r>
              <a:rPr lang="en-US" dirty="0">
                <a:effectLst>
                  <a:outerShdw blurRad="38100" dist="38100" dir="2700000" algn="tl">
                    <a:srgbClr val="000000"/>
                  </a:outerShdw>
                </a:effectLst>
              </a:rPr>
              <a:t>.” – Mat 9:6), but by the fact that the </a:t>
            </a:r>
            <a:r>
              <a:rPr lang="en-US" b="1" i="1" dirty="0">
                <a:effectLst>
                  <a:outerShdw blurRad="38100" dist="38100" dir="2700000" algn="tl">
                    <a:srgbClr val="000000"/>
                  </a:outerShdw>
                </a:effectLst>
              </a:rPr>
              <a:t>final</a:t>
            </a:r>
            <a:r>
              <a:rPr lang="en-US" dirty="0">
                <a:effectLst>
                  <a:outerShdw blurRad="38100" dist="38100" dir="2700000" algn="tl">
                    <a:srgbClr val="000000"/>
                  </a:outerShdw>
                </a:effectLst>
              </a:rPr>
              <a:t> kingdom, in which there is </a:t>
            </a:r>
            <a:r>
              <a:rPr lang="en-US" b="1" i="1" dirty="0">
                <a:effectLst>
                  <a:outerShdw blurRad="38100" dist="38100" dir="2700000" algn="tl">
                    <a:srgbClr val="000000"/>
                  </a:outerShdw>
                </a:effectLst>
              </a:rPr>
              <a:t>no</a:t>
            </a:r>
            <a:r>
              <a:rPr lang="en-US" dirty="0">
                <a:effectLst>
                  <a:outerShdw blurRad="38100" dist="38100" dir="2700000" algn="tl">
                    <a:srgbClr val="000000"/>
                  </a:outerShdw>
                </a:effectLst>
              </a:rPr>
              <a:t> sickness (Rev 21:4), is made possible by Jesus’ death and the new covenant that his death enacted (26:27–29). </a:t>
            </a:r>
          </a:p>
          <a:p>
            <a:r>
              <a:rPr lang="en-US" dirty="0">
                <a:effectLst>
                  <a:outerShdw blurRad="38100" dist="38100" dir="2700000" algn="tl">
                    <a:srgbClr val="000000"/>
                  </a:outerShdw>
                </a:effectLst>
              </a:rPr>
              <a:t>Thus the healings during Jesus’ ministry can be understood not only as the </a:t>
            </a:r>
            <a:r>
              <a:rPr lang="en-US" b="1" i="1" dirty="0">
                <a:effectLst>
                  <a:outerShdw blurRad="38100" dist="38100" dir="2700000" algn="tl">
                    <a:srgbClr val="000000"/>
                  </a:outerShdw>
                </a:effectLst>
              </a:rPr>
              <a:t>foretaste</a:t>
            </a:r>
            <a:r>
              <a:rPr lang="en-US" dirty="0">
                <a:effectLst>
                  <a:outerShdw blurRad="38100" dist="38100" dir="2700000" algn="tl">
                    <a:srgbClr val="000000"/>
                  </a:outerShdw>
                </a:effectLst>
              </a:rPr>
              <a:t> of the kingdom but also as the </a:t>
            </a:r>
            <a:r>
              <a:rPr lang="en-US" b="1" i="1" dirty="0">
                <a:effectLst>
                  <a:outerShdw blurRad="38100" dist="38100" dir="2700000" algn="tl">
                    <a:srgbClr val="000000"/>
                  </a:outerShdw>
                </a:effectLst>
              </a:rPr>
              <a:t>fruit</a:t>
            </a:r>
            <a:r>
              <a:rPr lang="en-US" dirty="0">
                <a:effectLst>
                  <a:outerShdw blurRad="38100" dist="38100" dir="2700000" algn="tl">
                    <a:srgbClr val="000000"/>
                  </a:outerShdw>
                </a:effectLst>
              </a:rPr>
              <a:t> of Jesus’ death.</a:t>
            </a:r>
          </a:p>
        </p:txBody>
      </p:sp>
      <p:sp>
        <p:nvSpPr>
          <p:cNvPr id="4" name="TextBox 3">
            <a:extLst>
              <a:ext uri="{FF2B5EF4-FFF2-40B4-BE49-F238E27FC236}">
                <a16:creationId xmlns:a16="http://schemas.microsoft.com/office/drawing/2014/main" id="{23DD3416-487B-EF88-7527-43B426BF3035}"/>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Carson, D. A..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Matthew (The Expositor's Bible Commentary) </a:t>
            </a:r>
          </a:p>
        </p:txBody>
      </p:sp>
    </p:spTree>
    <p:extLst>
      <p:ext uri="{BB962C8B-B14F-4D97-AF65-F5344CB8AC3E}">
        <p14:creationId xmlns:p14="http://schemas.microsoft.com/office/powerpoint/2010/main" val="221156095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E3271D-6CC8-CDC6-8536-7FD34BC4CAB7}"/>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1C5E7ABD-B260-6F9F-5C4C-73CD1C75FD56}"/>
              </a:ext>
            </a:extLst>
          </p:cNvPr>
          <p:cNvSpPr txBox="1">
            <a:spLocks/>
          </p:cNvSpPr>
          <p:nvPr/>
        </p:nvSpPr>
        <p:spPr>
          <a:xfrm>
            <a:off x="0" y="626694"/>
            <a:ext cx="9144000" cy="2070787"/>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0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Isaiah</a:t>
            </a:r>
            <a:r>
              <a:rPr kumimoji="0" lang="en-US" sz="2000" b="0" i="0" u="none" strike="noStrike" kern="1200" cap="none" spc="0" normalizeH="0" baseline="3000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53:6</a:t>
            </a:r>
            <a:r>
              <a:rPr kumimoji="0" lang="en-US" sz="20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All we like sheep have gone astray; a man has strayed in his own way, and the Lord gave him over to our sins. </a:t>
            </a:r>
            <a:r>
              <a:rPr lang="en-US" sz="20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7</a:t>
            </a:r>
            <a:r>
              <a:rPr kumimoji="0" lang="en-US" sz="20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And he, because he has been ill-treated, does not open his mouth; </a:t>
            </a:r>
            <a:r>
              <a:rPr kumimoji="0" lang="en-US" sz="2000" b="0" i="1" u="none" strike="noStrike" kern="1200" cap="none" spc="0" normalizeH="0" baseline="0" noProof="0" dirty="0">
                <a:ln>
                  <a:noFill/>
                </a:ln>
                <a:solidFill>
                  <a:schemeClr val="accent2"/>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like a sheep he was led to the slaughter, and as a lamb is silent before the one shearing it, so he does not open his mouth. </a:t>
            </a:r>
            <a:r>
              <a:rPr lang="en-US" sz="2000" b="0" baseline="3000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8</a:t>
            </a:r>
            <a:r>
              <a:rPr kumimoji="0" lang="en-US" sz="2000" b="0" i="1" u="none" strike="noStrike" kern="1200" cap="none" spc="0" normalizeH="0" baseline="0" noProof="0" dirty="0">
                <a:ln>
                  <a:noFill/>
                </a:ln>
                <a:solidFill>
                  <a:schemeClr val="accent2"/>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In his humiliation his judgment was taken away. Who will describe his generation? Because his life is being taken from the earth</a:t>
            </a:r>
            <a:r>
              <a:rPr kumimoji="0" lang="en-US" sz="20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he was led to death on account of the acts of lawlessness of my people. </a:t>
            </a:r>
            <a:r>
              <a:rPr lang="en-US" sz="2000" b="0" i="1" dirty="0">
                <a:solidFill>
                  <a:srgbClr val="ED7D31">
                    <a:lumMod val="60000"/>
                    <a:lumOff val="40000"/>
                  </a:srgbClr>
                </a:solidFill>
                <a:effectLst>
                  <a:outerShdw blurRad="38100" dist="38100" dir="2700000" algn="tl">
                    <a:srgbClr val="000000"/>
                  </a:outerShdw>
                </a:effectLst>
                <a:latin typeface="Cambria" panose="02040503050406030204" pitchFamily="18" charset="0"/>
                <a:ea typeface="Cambria" panose="02040503050406030204" pitchFamily="18" charset="0"/>
              </a:rPr>
              <a:t>(A New English Translation of the Septuagint)</a:t>
            </a:r>
            <a:r>
              <a:rPr kumimoji="0" lang="en-US" sz="20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a:t>
            </a:r>
            <a:endParaRPr kumimoji="0" lang="en-US" sz="20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endParaRPr>
          </a:p>
        </p:txBody>
      </p:sp>
      <p:sp>
        <p:nvSpPr>
          <p:cNvPr id="3" name="Title 2">
            <a:extLst>
              <a:ext uri="{FF2B5EF4-FFF2-40B4-BE49-F238E27FC236}">
                <a16:creationId xmlns:a16="http://schemas.microsoft.com/office/drawing/2014/main" id="{E77D3B25-19FA-0865-6E8B-AFDEA0D6603A}"/>
              </a:ext>
            </a:extLst>
          </p:cNvPr>
          <p:cNvSpPr>
            <a:spLocks noGrp="1"/>
          </p:cNvSpPr>
          <p:nvPr>
            <p:ph type="title"/>
          </p:nvPr>
        </p:nvSpPr>
        <p:spPr>
          <a:xfrm>
            <a:off x="0" y="1"/>
            <a:ext cx="9144000" cy="689956"/>
          </a:xfrm>
        </p:spPr>
        <p:txBody>
          <a:bodyPr/>
          <a:lstStyle/>
          <a:p>
            <a:pPr algn="ctr"/>
            <a:r>
              <a:rPr lang="en-US" sz="3600" dirty="0">
                <a:effectLst>
                  <a:outerShdw blurRad="38100" dist="38100" dir="2700000" algn="tl">
                    <a:srgbClr val="000000"/>
                  </a:outerShdw>
                </a:effectLst>
                <a:latin typeface="Century Gothic" panose="020B0502020202020204" pitchFamily="34" charset="0"/>
              </a:rPr>
              <a:t>Like a lamb that is lead to the slaughter </a:t>
            </a:r>
          </a:p>
        </p:txBody>
      </p:sp>
      <p:sp>
        <p:nvSpPr>
          <p:cNvPr id="5" name="Title 1">
            <a:extLst>
              <a:ext uri="{FF2B5EF4-FFF2-40B4-BE49-F238E27FC236}">
                <a16:creationId xmlns:a16="http://schemas.microsoft.com/office/drawing/2014/main" id="{561B8119-9783-A769-30CE-803422600545}"/>
              </a:ext>
            </a:extLst>
          </p:cNvPr>
          <p:cNvSpPr txBox="1">
            <a:spLocks/>
          </p:cNvSpPr>
          <p:nvPr/>
        </p:nvSpPr>
        <p:spPr>
          <a:xfrm>
            <a:off x="0" y="2697482"/>
            <a:ext cx="9144000" cy="3674224"/>
          </a:xfrm>
          <a:prstGeom prst="rect">
            <a:avLst/>
          </a:prstGeom>
          <a:solidFill>
            <a:schemeClr val="tx1"/>
          </a:solidFill>
          <a:ln w="25400">
            <a:solidFill>
              <a:srgbClr val="FFFF99"/>
            </a:solidFill>
          </a:ln>
        </p:spPr>
        <p:txBody>
          <a:bodyPr vert="horz" lIns="91440" tIns="45720" rIns="91440" bIns="45720" rtlCol="0" anchor="t">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kumimoji="0" lang="en-US" sz="2000" b="0" i="0" u="none" strike="noStrike" kern="1200" cap="none" spc="0" normalizeH="0" baseline="3000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rPr>
              <a:t>Acts 8:27</a:t>
            </a:r>
            <a:r>
              <a:rPr lang="en-US" sz="20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And there was an Ethiopian, a eunuch, a court official of Candace, queen of the Ethiopians, who was in charge of all her treasure. He had come to Jerusalem to worship </a:t>
            </a:r>
            <a:r>
              <a:rPr lang="en-US" sz="20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28</a:t>
            </a:r>
            <a:r>
              <a:rPr lang="en-US" sz="20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and was returning, seated in his chariot, and </a:t>
            </a:r>
            <a:r>
              <a:rPr lang="en-US" sz="2000" b="0"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he was reading the prophet Isaiah</a:t>
            </a:r>
            <a:r>
              <a:rPr lang="en-US" sz="20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20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29</a:t>
            </a:r>
            <a:r>
              <a:rPr lang="en-US" sz="20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And the Spirit said to Philip, “Go over and join this chariot.” </a:t>
            </a:r>
            <a:r>
              <a:rPr lang="en-US" sz="20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30</a:t>
            </a:r>
            <a:r>
              <a:rPr lang="en-US" sz="20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So Philip ran to him and heard him </a:t>
            </a:r>
            <a:r>
              <a:rPr lang="en-US" sz="2000" b="0"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reading Isaiah the prophet</a:t>
            </a:r>
            <a:r>
              <a:rPr lang="en-US" sz="20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and asked, “Do you understand what you are reading?” </a:t>
            </a:r>
            <a:r>
              <a:rPr lang="en-US" sz="20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31</a:t>
            </a:r>
            <a:r>
              <a:rPr lang="en-US" sz="20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And he said, “How can I, unless someone guides me?” And he invited Philip to come up and sit with him. </a:t>
            </a:r>
            <a:r>
              <a:rPr lang="en-US" sz="20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32</a:t>
            </a:r>
            <a:r>
              <a:rPr lang="en-US" sz="20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Now the passage of the Scripture that he was reading was this: “</a:t>
            </a:r>
            <a:r>
              <a:rPr lang="en-US" sz="2000" b="0"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Like a sheep he was led to the slaughter and like a lamb before its shearer is silent, so he opens not his mouth. </a:t>
            </a:r>
            <a:r>
              <a:rPr lang="en-US" sz="20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33</a:t>
            </a:r>
            <a:r>
              <a:rPr lang="en-US" sz="20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2000" b="0"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In his humiliation justice was denied him. Who can describe his generation? For his life is taken away from the earth</a:t>
            </a:r>
            <a:r>
              <a:rPr lang="en-US" sz="20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20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34</a:t>
            </a:r>
            <a:r>
              <a:rPr lang="en-US" sz="20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And the eunuch said to Philip, “About whom, I ask you, does the prophet say this, about himself or about someone else?” </a:t>
            </a:r>
            <a:r>
              <a:rPr lang="en-US" sz="20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35</a:t>
            </a:r>
            <a:r>
              <a:rPr lang="en-US" sz="20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Then Philip opened his mouth, and beginning with this Scripture he told him the good news about Jesus. (ESV)</a:t>
            </a:r>
            <a:endParaRPr kumimoji="0" lang="en-US" sz="2000" b="0" i="1" u="none" strike="noStrike" kern="1200" cap="none" spc="0" normalizeH="0" baseline="0" noProof="0" dirty="0">
              <a:ln>
                <a:noFill/>
              </a:ln>
              <a:solidFill>
                <a:srgbClr val="5B9BD5">
                  <a:lumMod val="40000"/>
                  <a:lumOff val="6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08930174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54D633-BA0F-941E-4CD8-28E125A3C9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EDAC13-0421-4520-3C2E-967725DB3010}"/>
              </a:ext>
            </a:extLst>
          </p:cNvPr>
          <p:cNvSpPr>
            <a:spLocks noGrp="1"/>
          </p:cNvSpPr>
          <p:nvPr>
            <p:ph type="title"/>
          </p:nvPr>
        </p:nvSpPr>
        <p:spPr>
          <a:xfrm>
            <a:off x="0" y="3"/>
            <a:ext cx="9144000" cy="889459"/>
          </a:xfrm>
        </p:spPr>
        <p:txBody>
          <a:bodyPr>
            <a:noAutofit/>
          </a:bodyPr>
          <a:lstStyle/>
          <a:p>
            <a:r>
              <a:rPr lang="en-US" sz="3600" dirty="0">
                <a:effectLst>
                  <a:outerShdw blurRad="38100" dist="38100" dir="2700000" algn="tl">
                    <a:srgbClr val="000000"/>
                  </a:outerShdw>
                </a:effectLst>
                <a:latin typeface="Century Gothic" panose="020B0502020202020204" pitchFamily="34" charset="0"/>
              </a:rPr>
              <a:t>Like a lamb that is lead to the slaughter </a:t>
            </a:r>
            <a:endParaRPr lang="en-US" sz="36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F3D02D05-E098-E8F4-1724-20F1806DECB5}"/>
              </a:ext>
            </a:extLst>
          </p:cNvPr>
          <p:cNvSpPr>
            <a:spLocks noGrp="1"/>
          </p:cNvSpPr>
          <p:nvPr>
            <p:ph idx="1"/>
          </p:nvPr>
        </p:nvSpPr>
        <p:spPr>
          <a:xfrm>
            <a:off x="457200" y="764771"/>
            <a:ext cx="8416636" cy="5723894"/>
          </a:xfrm>
        </p:spPr>
        <p:txBody>
          <a:bodyPr>
            <a:normAutofit fontScale="85000" lnSpcReduction="20000"/>
          </a:bodyPr>
          <a:lstStyle/>
          <a:p>
            <a:r>
              <a:rPr lang="en-US" sz="3300" dirty="0">
                <a:effectLst>
                  <a:outerShdw blurRad="38100" dist="38100" dir="2700000" algn="tl">
                    <a:srgbClr val="000000"/>
                  </a:outerShdw>
                </a:effectLst>
              </a:rPr>
              <a:t>Luke’s citation of </a:t>
            </a:r>
            <a:r>
              <a:rPr lang="en-US" sz="3300" dirty="0">
                <a:solidFill>
                  <a:srgbClr val="FFFF99"/>
                </a:solidFill>
                <a:effectLst>
                  <a:outerShdw blurRad="38100" dist="38100" dir="2700000" algn="tl">
                    <a:srgbClr val="000000"/>
                  </a:outerShdw>
                </a:effectLst>
              </a:rPr>
              <a:t>Isaiah 53:7 </a:t>
            </a:r>
            <a:r>
              <a:rPr lang="en-US" sz="3300" dirty="0">
                <a:effectLst>
                  <a:outerShdw blurRad="38100" dist="38100" dir="2700000" algn="tl">
                    <a:srgbClr val="000000"/>
                  </a:outerShdw>
                </a:effectLst>
              </a:rPr>
              <a:t>(in </a:t>
            </a:r>
            <a:r>
              <a:rPr lang="en-US" sz="3300" dirty="0">
                <a:solidFill>
                  <a:srgbClr val="FFFF99"/>
                </a:solidFill>
                <a:effectLst>
                  <a:outerShdw blurRad="38100" dist="38100" dir="2700000" algn="tl">
                    <a:srgbClr val="000000"/>
                  </a:outerShdw>
                </a:effectLst>
              </a:rPr>
              <a:t>Acts 8:32</a:t>
            </a:r>
            <a:r>
              <a:rPr lang="en-US" sz="3300" dirty="0">
                <a:effectLst>
                  <a:outerShdw blurRad="38100" dist="38100" dir="2700000" algn="tl">
                    <a:srgbClr val="000000"/>
                  </a:outerShdw>
                </a:effectLst>
              </a:rPr>
              <a:t>) is in a section of the book of Acts where, following the outline in Acts 1:8 (“</a:t>
            </a:r>
            <a:r>
              <a:rPr lang="en-US" sz="3300" i="1" dirty="0">
                <a:solidFill>
                  <a:schemeClr val="accent1">
                    <a:lumMod val="40000"/>
                    <a:lumOff val="60000"/>
                  </a:schemeClr>
                </a:solidFill>
                <a:latin typeface="Cambria" panose="02040503050406030204" pitchFamily="18" charset="0"/>
                <a:ea typeface="Cambria" panose="02040503050406030204" pitchFamily="18" charset="0"/>
              </a:rPr>
              <a:t>you will be my witnesses in </a:t>
            </a:r>
            <a:r>
              <a:rPr lang="en-US" sz="3300" i="1" dirty="0">
                <a:solidFill>
                  <a:srgbClr val="00B0F0"/>
                </a:solidFill>
                <a:latin typeface="Cambria" panose="02040503050406030204" pitchFamily="18" charset="0"/>
                <a:ea typeface="Cambria" panose="02040503050406030204" pitchFamily="18" charset="0"/>
              </a:rPr>
              <a:t>Jerusalem</a:t>
            </a:r>
            <a:r>
              <a:rPr lang="en-US" sz="3300" i="1" dirty="0">
                <a:solidFill>
                  <a:schemeClr val="accent1">
                    <a:lumMod val="40000"/>
                    <a:lumOff val="60000"/>
                  </a:schemeClr>
                </a:solidFill>
                <a:latin typeface="Cambria" panose="02040503050406030204" pitchFamily="18" charset="0"/>
                <a:ea typeface="Cambria" panose="02040503050406030204" pitchFamily="18" charset="0"/>
              </a:rPr>
              <a:t> and in all </a:t>
            </a:r>
            <a:r>
              <a:rPr lang="en-US" sz="3300" i="1" dirty="0">
                <a:solidFill>
                  <a:srgbClr val="00B0F0"/>
                </a:solidFill>
                <a:latin typeface="Cambria" panose="02040503050406030204" pitchFamily="18" charset="0"/>
                <a:ea typeface="Cambria" panose="02040503050406030204" pitchFamily="18" charset="0"/>
              </a:rPr>
              <a:t>Judea</a:t>
            </a:r>
            <a:r>
              <a:rPr lang="en-US" sz="3300" i="1" dirty="0">
                <a:solidFill>
                  <a:schemeClr val="accent1">
                    <a:lumMod val="40000"/>
                    <a:lumOff val="60000"/>
                  </a:schemeClr>
                </a:solidFill>
                <a:latin typeface="Cambria" panose="02040503050406030204" pitchFamily="18" charset="0"/>
                <a:ea typeface="Cambria" panose="02040503050406030204" pitchFamily="18" charset="0"/>
              </a:rPr>
              <a:t> and </a:t>
            </a:r>
            <a:r>
              <a:rPr lang="en-US" sz="3300" i="1" dirty="0">
                <a:solidFill>
                  <a:srgbClr val="00B0F0"/>
                </a:solidFill>
                <a:latin typeface="Cambria" panose="02040503050406030204" pitchFamily="18" charset="0"/>
                <a:ea typeface="Cambria" panose="02040503050406030204" pitchFamily="18" charset="0"/>
              </a:rPr>
              <a:t>Samaria</a:t>
            </a:r>
            <a:r>
              <a:rPr lang="en-US" sz="3300" i="1" dirty="0">
                <a:solidFill>
                  <a:schemeClr val="accent1">
                    <a:lumMod val="40000"/>
                    <a:lumOff val="60000"/>
                  </a:schemeClr>
                </a:solidFill>
                <a:latin typeface="Cambria" panose="02040503050406030204" pitchFamily="18" charset="0"/>
                <a:ea typeface="Cambria" panose="02040503050406030204" pitchFamily="18" charset="0"/>
              </a:rPr>
              <a:t>, and to </a:t>
            </a:r>
            <a:r>
              <a:rPr lang="en-US" sz="3300" i="1" dirty="0">
                <a:solidFill>
                  <a:srgbClr val="00B0F0"/>
                </a:solidFill>
                <a:latin typeface="Cambria" panose="02040503050406030204" pitchFamily="18" charset="0"/>
                <a:ea typeface="Cambria" panose="02040503050406030204" pitchFamily="18" charset="0"/>
              </a:rPr>
              <a:t>the end of the earth</a:t>
            </a:r>
            <a:r>
              <a:rPr lang="en-US" sz="3300" dirty="0"/>
              <a:t>.</a:t>
            </a:r>
            <a:r>
              <a:rPr lang="en-US" sz="3300" dirty="0">
                <a:effectLst>
                  <a:outerShdw blurRad="38100" dist="38100" dir="2700000" algn="tl">
                    <a:srgbClr val="000000"/>
                  </a:outerShdw>
                </a:effectLst>
              </a:rPr>
              <a:t>”), the gospel had made its way through Samaria and was about to be presented to a Gentile who is neither a Judean nor a Samaritan, but an Ethiopian!</a:t>
            </a:r>
          </a:p>
          <a:p>
            <a:r>
              <a:rPr lang="en-US" sz="3300" dirty="0">
                <a:effectLst>
                  <a:outerShdw blurRad="38100" dist="38100" dir="2700000" algn="tl">
                    <a:srgbClr val="000000"/>
                  </a:outerShdw>
                </a:effectLst>
              </a:rPr>
              <a:t>This Ethiopian is reading from an Old Testament scroll while he is sitting in his seat on the ancient equivalent of his private jet! </a:t>
            </a:r>
          </a:p>
          <a:p>
            <a:r>
              <a:rPr lang="en-US" sz="3300" dirty="0">
                <a:effectLst>
                  <a:outerShdw blurRad="38100" dist="38100" dir="2700000" algn="tl">
                    <a:srgbClr val="000000"/>
                  </a:outerShdw>
                </a:effectLst>
              </a:rPr>
              <a:t>By divine providence, the portion of the Old Testament that he is reading </a:t>
            </a:r>
            <a:r>
              <a:rPr lang="en-US" sz="3300" dirty="0">
                <a:solidFill>
                  <a:srgbClr val="FFFF99"/>
                </a:solidFill>
                <a:effectLst>
                  <a:outerShdw blurRad="38100" dist="38100" dir="2700000" algn="tl">
                    <a:srgbClr val="000000"/>
                  </a:outerShdw>
                </a:effectLst>
              </a:rPr>
              <a:t>Isaiah 53:7-8</a:t>
            </a:r>
            <a:r>
              <a:rPr lang="en-US" sz="3300" dirty="0">
                <a:effectLst>
                  <a:outerShdw blurRad="38100" dist="38100" dir="2700000" algn="tl">
                    <a:srgbClr val="000000"/>
                  </a:outerShdw>
                </a:effectLst>
              </a:rPr>
              <a:t>:</a:t>
            </a:r>
          </a:p>
          <a:p>
            <a:pPr lvl="1"/>
            <a:r>
              <a:rPr lang="en-US" sz="33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Like a sheep he was led to the slaughter, and as a lamb is silent before the one shearing it, so he does not open his mouth. In his humiliation his judgment was taken away. Who will describe his generation? Because his life is being taken from the earth</a:t>
            </a:r>
            <a:endParaRPr lang="en-US" sz="3300" dirty="0">
              <a:solidFill>
                <a:srgbClr val="F4B183"/>
              </a:solidFill>
              <a:effectLst>
                <a:outerShdw blurRad="38100" dist="38100" dir="2700000" algn="tl">
                  <a:srgbClr val="000000"/>
                </a:outerShdw>
              </a:effectLst>
            </a:endParaRPr>
          </a:p>
          <a:p>
            <a:endParaRPr lang="en-US" dirty="0">
              <a:effectLst>
                <a:outerShdw blurRad="38100" dist="38100" dir="2700000" algn="tl">
                  <a:srgbClr val="000000"/>
                </a:outerShdw>
              </a:effectLst>
            </a:endParaRPr>
          </a:p>
        </p:txBody>
      </p:sp>
      <p:sp>
        <p:nvSpPr>
          <p:cNvPr id="4" name="TextBox 3">
            <a:extLst>
              <a:ext uri="{FF2B5EF4-FFF2-40B4-BE49-F238E27FC236}">
                <a16:creationId xmlns:a16="http://schemas.microsoft.com/office/drawing/2014/main" id="{9FC5B030-45F6-EBEB-0A50-DF04AAFFC22B}"/>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G. K. Beale and D. A. Carson.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Commentary on the NT Use of the OT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 573). </a:t>
            </a:r>
          </a:p>
        </p:txBody>
      </p:sp>
    </p:spTree>
    <p:extLst>
      <p:ext uri="{BB962C8B-B14F-4D97-AF65-F5344CB8AC3E}">
        <p14:creationId xmlns:p14="http://schemas.microsoft.com/office/powerpoint/2010/main" val="87563573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54D633-BA0F-941E-4CD8-28E125A3C9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EDAC13-0421-4520-3C2E-967725DB3010}"/>
              </a:ext>
            </a:extLst>
          </p:cNvPr>
          <p:cNvSpPr>
            <a:spLocks noGrp="1"/>
          </p:cNvSpPr>
          <p:nvPr>
            <p:ph type="title"/>
          </p:nvPr>
        </p:nvSpPr>
        <p:spPr>
          <a:xfrm>
            <a:off x="0" y="3"/>
            <a:ext cx="9144000" cy="889459"/>
          </a:xfrm>
        </p:spPr>
        <p:txBody>
          <a:bodyPr>
            <a:noAutofit/>
          </a:bodyPr>
          <a:lstStyle/>
          <a:p>
            <a:r>
              <a:rPr lang="en-US" sz="3600" dirty="0">
                <a:effectLst>
                  <a:outerShdw blurRad="38100" dist="38100" dir="2700000" algn="tl">
                    <a:srgbClr val="000000"/>
                  </a:outerShdw>
                </a:effectLst>
                <a:latin typeface="Century Gothic" panose="020B0502020202020204" pitchFamily="34" charset="0"/>
              </a:rPr>
              <a:t>Like a lamb that is lead to the slaughter </a:t>
            </a:r>
            <a:endParaRPr lang="en-US" sz="36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F3D02D05-E098-E8F4-1724-20F1806DECB5}"/>
              </a:ext>
            </a:extLst>
          </p:cNvPr>
          <p:cNvSpPr>
            <a:spLocks noGrp="1"/>
          </p:cNvSpPr>
          <p:nvPr>
            <p:ph idx="1"/>
          </p:nvPr>
        </p:nvSpPr>
        <p:spPr>
          <a:xfrm>
            <a:off x="457200" y="764771"/>
            <a:ext cx="8416636" cy="5561214"/>
          </a:xfrm>
        </p:spPr>
        <p:txBody>
          <a:bodyPr>
            <a:normAutofit lnSpcReduction="10000"/>
          </a:bodyPr>
          <a:lstStyle/>
          <a:p>
            <a:r>
              <a:rPr lang="en-US" dirty="0">
                <a:effectLst>
                  <a:outerShdw blurRad="38100" dist="38100" dir="2700000" algn="tl">
                    <a:srgbClr val="000000"/>
                  </a:outerShdw>
                </a:effectLst>
              </a:rPr>
              <a:t>Philip, meanwhile, was directed by an angel to go and </a:t>
            </a:r>
            <a:r>
              <a:rPr lang="en-US" b="1" i="1" dirty="0">
                <a:effectLst>
                  <a:outerShdw blurRad="38100" dist="38100" dir="2700000" algn="tl">
                    <a:srgbClr val="000000"/>
                  </a:outerShdw>
                </a:effectLst>
              </a:rPr>
              <a:t>join</a:t>
            </a:r>
            <a:r>
              <a:rPr lang="en-US" dirty="0">
                <a:effectLst>
                  <a:outerShdw blurRad="38100" dist="38100" dir="2700000" algn="tl">
                    <a:srgbClr val="000000"/>
                  </a:outerShdw>
                </a:effectLst>
              </a:rPr>
              <a:t> the Ethiopian in his chariot (vs. 29).</a:t>
            </a:r>
          </a:p>
          <a:p>
            <a:r>
              <a:rPr lang="en-US" dirty="0">
                <a:effectLst>
                  <a:outerShdw blurRad="38100" dist="38100" dir="2700000" algn="tl">
                    <a:srgbClr val="000000"/>
                  </a:outerShdw>
                </a:effectLst>
              </a:rPr>
              <a:t>After a brief discussion about the passage, Philip uses the text as a starting point to introduce this man to the gospel.</a:t>
            </a:r>
          </a:p>
          <a:p>
            <a:r>
              <a:rPr lang="en-US" dirty="0">
                <a:effectLst>
                  <a:outerShdw blurRad="38100" dist="38100" dir="2700000" algn="tl">
                    <a:srgbClr val="000000"/>
                  </a:outerShdw>
                </a:effectLst>
              </a:rPr>
              <a:t>The end result is the man believes the gospel presentation that he hears from Philip and becomes the first NT Gentile convert recorded in the book of Acts.</a:t>
            </a:r>
          </a:p>
          <a:p>
            <a:r>
              <a:rPr lang="en-US" dirty="0">
                <a:effectLst>
                  <a:outerShdw blurRad="38100" dist="38100" dir="2700000" algn="tl">
                    <a:srgbClr val="000000"/>
                  </a:outerShdw>
                </a:effectLst>
              </a:rPr>
              <a:t>This passage demonstrates how, from an early date Isaiah 53 was recognized by the early Christians as a reference to Jesus and his suffering on the cross.</a:t>
            </a:r>
          </a:p>
          <a:p>
            <a:endParaRPr lang="en-US" dirty="0">
              <a:effectLst>
                <a:outerShdw blurRad="38100" dist="38100" dir="2700000" algn="tl">
                  <a:srgbClr val="000000"/>
                </a:outerShdw>
              </a:effectLst>
            </a:endParaRPr>
          </a:p>
        </p:txBody>
      </p:sp>
      <p:sp>
        <p:nvSpPr>
          <p:cNvPr id="4" name="TextBox 3">
            <a:extLst>
              <a:ext uri="{FF2B5EF4-FFF2-40B4-BE49-F238E27FC236}">
                <a16:creationId xmlns:a16="http://schemas.microsoft.com/office/drawing/2014/main" id="{9FC5B030-45F6-EBEB-0A50-DF04AAFFC22B}"/>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G. K. Beale and D. A. Carson.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Commentary on the NT Use of the OT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 573). </a:t>
            </a:r>
          </a:p>
        </p:txBody>
      </p:sp>
    </p:spTree>
    <p:extLst>
      <p:ext uri="{BB962C8B-B14F-4D97-AF65-F5344CB8AC3E}">
        <p14:creationId xmlns:p14="http://schemas.microsoft.com/office/powerpoint/2010/main" val="257692800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E3271D-6CC8-CDC6-8536-7FD34BC4CAB7}"/>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1C5E7ABD-B260-6F9F-5C4C-73CD1C75FD56}"/>
              </a:ext>
            </a:extLst>
          </p:cNvPr>
          <p:cNvSpPr txBox="1">
            <a:spLocks/>
          </p:cNvSpPr>
          <p:nvPr/>
        </p:nvSpPr>
        <p:spPr>
          <a:xfrm>
            <a:off x="0" y="1129614"/>
            <a:ext cx="9144000" cy="2636051"/>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300" b="0" i="0" u="none" strike="noStrike" kern="1200" cap="none" spc="0" normalizeH="0" baseline="3000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rPr>
              <a:t>Isaiah 53:8</a:t>
            </a:r>
            <a:r>
              <a:rPr kumimoji="0" lang="en-US" sz="23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rPr>
              <a:t> He was led away after an unjust trial  – but who even cared? Indeed, he was cut off from the land of the living; because of the rebellion of his own people he was wounded. </a:t>
            </a:r>
            <a:r>
              <a:rPr lang="en-US" sz="23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9</a:t>
            </a:r>
            <a:r>
              <a:rPr kumimoji="0" lang="en-US" sz="23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rPr>
              <a:t> They intended to bury him with criminals, but he ended up in a rich man's tomb, because </a:t>
            </a:r>
            <a:r>
              <a:rPr kumimoji="0" lang="en-US" sz="2300" b="0" i="1" u="none" strike="noStrike" kern="1200" cap="none" spc="0" normalizeH="0" baseline="0" noProof="0" dirty="0">
                <a:ln>
                  <a:noFill/>
                </a:ln>
                <a:solidFill>
                  <a:schemeClr val="accent2"/>
                </a:solidFill>
                <a:effectLst>
                  <a:outerShdw blurRad="38100" dist="38100" dir="2700000" algn="tl">
                    <a:srgbClr val="000000"/>
                  </a:outerShdw>
                </a:effectLst>
                <a:uLnTx/>
                <a:uFillTx/>
                <a:latin typeface="Cambria" panose="02040503050406030204" pitchFamily="18" charset="0"/>
                <a:ea typeface="Cambria" panose="02040503050406030204" pitchFamily="18" charset="0"/>
              </a:rPr>
              <a:t>he had committed no violent deeds, nor had he spoken deceitfully. </a:t>
            </a:r>
            <a:r>
              <a:rPr lang="en-US" sz="23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10</a:t>
            </a:r>
            <a:r>
              <a:rPr kumimoji="0" lang="en-US" sz="23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rPr>
              <a:t> Though the LORD desired to crush him and make him ill, once restitution is made, he will see descendants and enjoy long life, and the LORD's purpose will be accomplished through him. (NET)</a:t>
            </a:r>
            <a:endParaRPr kumimoji="0" lang="en-US" sz="23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p:txBody>
      </p:sp>
      <p:sp>
        <p:nvSpPr>
          <p:cNvPr id="3" name="Title 2">
            <a:extLst>
              <a:ext uri="{FF2B5EF4-FFF2-40B4-BE49-F238E27FC236}">
                <a16:creationId xmlns:a16="http://schemas.microsoft.com/office/drawing/2014/main" id="{E77D3B25-19FA-0865-6E8B-AFDEA0D6603A}"/>
              </a:ext>
            </a:extLst>
          </p:cNvPr>
          <p:cNvSpPr>
            <a:spLocks noGrp="1"/>
          </p:cNvSpPr>
          <p:nvPr>
            <p:ph type="title"/>
          </p:nvPr>
        </p:nvSpPr>
        <p:spPr>
          <a:xfrm>
            <a:off x="0" y="0"/>
            <a:ext cx="9144000" cy="935181"/>
          </a:xfrm>
        </p:spPr>
        <p:txBody>
          <a:bodyPr/>
          <a:lstStyle/>
          <a:p>
            <a:pPr algn="ctr"/>
            <a:r>
              <a:rPr lang="en-US" sz="3600" dirty="0">
                <a:effectLst>
                  <a:outerShdw blurRad="38100" dist="38100" dir="2700000" algn="tl">
                    <a:srgbClr val="000000"/>
                  </a:outerShdw>
                </a:effectLst>
                <a:latin typeface="Century Gothic" panose="020B0502020202020204" pitchFamily="34" charset="0"/>
              </a:rPr>
              <a:t>He committed no sin, neither was deceit found in his mouth</a:t>
            </a:r>
          </a:p>
        </p:txBody>
      </p:sp>
      <p:sp>
        <p:nvSpPr>
          <p:cNvPr id="5" name="Title 1">
            <a:extLst>
              <a:ext uri="{FF2B5EF4-FFF2-40B4-BE49-F238E27FC236}">
                <a16:creationId xmlns:a16="http://schemas.microsoft.com/office/drawing/2014/main" id="{561B8119-9783-A769-30CE-803422600545}"/>
              </a:ext>
            </a:extLst>
          </p:cNvPr>
          <p:cNvSpPr txBox="1">
            <a:spLocks/>
          </p:cNvSpPr>
          <p:nvPr/>
        </p:nvSpPr>
        <p:spPr>
          <a:xfrm>
            <a:off x="0" y="4592782"/>
            <a:ext cx="9144000" cy="1745673"/>
          </a:xfrm>
          <a:prstGeom prst="rect">
            <a:avLst/>
          </a:prstGeom>
          <a:solidFill>
            <a:schemeClr val="tx1"/>
          </a:solidFill>
          <a:ln w="25400">
            <a:solidFill>
              <a:srgbClr val="FFFF99"/>
            </a:solidFill>
          </a:ln>
        </p:spPr>
        <p:txBody>
          <a:bodyPr vert="horz" lIns="91440" tIns="45720" rIns="91440" bIns="45720" rtlCol="0" anchor="t">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kumimoji="0" lang="en-US" sz="2300" b="0" i="0" u="none" strike="noStrike" kern="1200" cap="none" spc="0" normalizeH="0" baseline="3000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rPr>
              <a:t>1Peter 2:21</a:t>
            </a:r>
            <a:r>
              <a:rPr lang="en-US" sz="23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For to this you were called, since Christ also suffered for you, leaving an example for you to follow in his steps. </a:t>
            </a:r>
            <a:r>
              <a:rPr lang="en-US" sz="23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22</a:t>
            </a:r>
            <a:r>
              <a:rPr lang="en-US" sz="23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2300" b="0"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He committed no sin nor was deceit found in his mouth. </a:t>
            </a:r>
            <a:r>
              <a:rPr lang="en-US" sz="23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23</a:t>
            </a:r>
            <a:r>
              <a:rPr lang="en-US" sz="23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When he was maligned, he did not answer back; when he suffered, he threatened no retaliation, but committed himself to God who judges justly. (NET)</a:t>
            </a:r>
            <a:endParaRPr kumimoji="0" lang="en-US" sz="2300" b="0" i="1" u="none" strike="noStrike" kern="1200" cap="none" spc="0" normalizeH="0" baseline="0" noProof="0" dirty="0">
              <a:ln>
                <a:noFill/>
              </a:ln>
              <a:solidFill>
                <a:srgbClr val="5B9BD5">
                  <a:lumMod val="40000"/>
                  <a:lumOff val="6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p:txBody>
      </p:sp>
      <p:sp>
        <p:nvSpPr>
          <p:cNvPr id="2" name="Title 1">
            <a:extLst>
              <a:ext uri="{FF2B5EF4-FFF2-40B4-BE49-F238E27FC236}">
                <a16:creationId xmlns:a16="http://schemas.microsoft.com/office/drawing/2014/main" id="{28F771B6-EE8B-5F54-228B-160D81E45B48}"/>
              </a:ext>
            </a:extLst>
          </p:cNvPr>
          <p:cNvSpPr txBox="1">
            <a:spLocks/>
          </p:cNvSpPr>
          <p:nvPr/>
        </p:nvSpPr>
        <p:spPr>
          <a:xfrm>
            <a:off x="0" y="3765666"/>
            <a:ext cx="9144000" cy="822960"/>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300" b="0" i="0" u="none" strike="noStrike" kern="1200" cap="none" spc="0" normalizeH="0" baseline="3000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Isaiah 53:9b</a:t>
            </a:r>
            <a:r>
              <a:rPr kumimoji="0" lang="en-US" sz="23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a:t>
            </a:r>
            <a:r>
              <a:rPr lang="en-US" sz="2300" b="0" i="1" dirty="0">
                <a:solidFill>
                  <a:srgbClr val="ED7D31">
                    <a:lumMod val="60000"/>
                    <a:lumOff val="40000"/>
                  </a:srgbClr>
                </a:solidFill>
                <a:effectLst>
                  <a:outerShdw blurRad="38100" dist="38100" dir="2700000" algn="tl">
                    <a:srgbClr val="000000"/>
                  </a:outerShdw>
                </a:effectLst>
                <a:latin typeface="Cambria" panose="02040503050406030204" pitchFamily="18" charset="0"/>
                <a:ea typeface="Cambria" panose="02040503050406030204" pitchFamily="18" charset="0"/>
              </a:rPr>
              <a:t>…</a:t>
            </a:r>
            <a:r>
              <a:rPr lang="en-US" sz="2300" b="0"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he committed no lawlessness, nor was deceit found in his mouth</a:t>
            </a:r>
            <a:r>
              <a:rPr kumimoji="0" lang="en-US" sz="23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a:t>
            </a:r>
            <a:r>
              <a:rPr kumimoji="0" lang="en-US" sz="2300" b="0" i="1" u="none" strike="noStrike" kern="1200" cap="none" spc="0" normalizeH="0" baseline="0" noProof="0" dirty="0">
                <a:ln>
                  <a:noFill/>
                </a:ln>
                <a:solidFill>
                  <a:schemeClr val="accent2"/>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a:t>
            </a:r>
            <a:r>
              <a:rPr lang="en-US" sz="2300" b="0" i="1" dirty="0">
                <a:solidFill>
                  <a:srgbClr val="ED7D31">
                    <a:lumMod val="60000"/>
                    <a:lumOff val="40000"/>
                  </a:srgbClr>
                </a:solidFill>
                <a:effectLst>
                  <a:outerShdw blurRad="38100" dist="38100" dir="2700000" algn="tl">
                    <a:srgbClr val="000000"/>
                  </a:outerShdw>
                </a:effectLst>
                <a:latin typeface="Cambria" panose="02040503050406030204" pitchFamily="18" charset="0"/>
                <a:ea typeface="Cambria" panose="02040503050406030204" pitchFamily="18" charset="0"/>
              </a:rPr>
              <a:t>(A New English Translation of the Septuagint) </a:t>
            </a:r>
            <a:endParaRPr kumimoji="0" lang="en-US" sz="23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endParaRPr>
          </a:p>
        </p:txBody>
      </p:sp>
    </p:spTree>
    <p:extLst>
      <p:ext uri="{BB962C8B-B14F-4D97-AF65-F5344CB8AC3E}">
        <p14:creationId xmlns:p14="http://schemas.microsoft.com/office/powerpoint/2010/main" val="324519336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500" fill="hold"/>
                                        <p:tgtEl>
                                          <p:spTgt spid="5"/>
                                        </p:tgtEl>
                                        <p:attrNameLst>
                                          <p:attrName>ppt_w</p:attrName>
                                        </p:attrNameLst>
                                      </p:cBhvr>
                                      <p:tavLst>
                                        <p:tav tm="0">
                                          <p:val>
                                            <p:fltVal val="0"/>
                                          </p:val>
                                        </p:tav>
                                        <p:tav tm="100000">
                                          <p:val>
                                            <p:strVal val="#ppt_w"/>
                                          </p:val>
                                        </p:tav>
                                      </p:tavLst>
                                    </p:anim>
                                    <p:anim calcmode="lin" valueType="num">
                                      <p:cBhvr>
                                        <p:cTn id="15" dur="500" fill="hold"/>
                                        <p:tgtEl>
                                          <p:spTgt spid="5"/>
                                        </p:tgtEl>
                                        <p:attrNameLst>
                                          <p:attrName>ppt_h</p:attrName>
                                        </p:attrNameLst>
                                      </p:cBhvr>
                                      <p:tavLst>
                                        <p:tav tm="0">
                                          <p:val>
                                            <p:fltVal val="0"/>
                                          </p:val>
                                        </p:tav>
                                        <p:tav tm="100000">
                                          <p:val>
                                            <p:strVal val="#ppt_h"/>
                                          </p:val>
                                        </p:tav>
                                      </p:tavLst>
                                    </p:anim>
                                    <p:animEffect transition="in" filter="fade">
                                      <p:cBhvr>
                                        <p:cTn id="16"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BFBE6A-D72D-BCE9-8B04-54536E1DDA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996CCD-65C2-4807-E040-136EA56B346F}"/>
              </a:ext>
            </a:extLst>
          </p:cNvPr>
          <p:cNvSpPr>
            <a:spLocks noGrp="1"/>
          </p:cNvSpPr>
          <p:nvPr>
            <p:ph type="title"/>
          </p:nvPr>
        </p:nvSpPr>
        <p:spPr>
          <a:xfrm>
            <a:off x="0" y="1"/>
            <a:ext cx="9144000" cy="1313410"/>
          </a:xfrm>
        </p:spPr>
        <p:txBody>
          <a:bodyPr>
            <a:noAutofit/>
          </a:bodyPr>
          <a:lstStyle/>
          <a:p>
            <a:pPr marL="342900" marR="0" lvl="1" algn="ctr" defTabSz="685800" rtl="0" eaLnBrk="1" fontAlgn="auto" latinLnBrk="0" hangingPunct="1">
              <a:lnSpc>
                <a:spcPct val="90000"/>
              </a:lnSpc>
              <a:spcBef>
                <a:spcPts val="375"/>
              </a:spcBef>
              <a:spcAft>
                <a:spcPts val="0"/>
              </a:spcAft>
              <a:buClrTx/>
              <a:buSzTx/>
              <a:tabLst/>
              <a:defRPr/>
            </a:pPr>
            <a:br>
              <a:rPr lang="en-US" sz="4000" dirty="0">
                <a:effectLst>
                  <a:outerShdw blurRad="38100" dist="38100" dir="2700000" algn="tl">
                    <a:srgbClr val="000000"/>
                  </a:outerShdw>
                </a:effectLst>
              </a:rPr>
            </a:br>
            <a:r>
              <a:rPr lang="en-US" sz="4000" dirty="0">
                <a:solidFill>
                  <a:schemeClr val="bg1"/>
                </a:solidFill>
                <a:effectLst>
                  <a:outerShdw blurRad="38100" dist="38100" dir="2700000" algn="tl">
                    <a:srgbClr val="000000"/>
                  </a:outerShdw>
                </a:effectLst>
              </a:rPr>
              <a:t>New Testament Citations of </a:t>
            </a:r>
            <a:br>
              <a:rPr lang="en-US" sz="4000" dirty="0">
                <a:solidFill>
                  <a:schemeClr val="bg1"/>
                </a:solidFill>
                <a:effectLst>
                  <a:outerShdw blurRad="38100" dist="38100" dir="2700000" algn="tl">
                    <a:srgbClr val="000000"/>
                  </a:outerShdw>
                </a:effectLst>
              </a:rPr>
            </a:br>
            <a:r>
              <a:rPr lang="en-US" sz="4000" dirty="0">
                <a:solidFill>
                  <a:srgbClr val="FFFF99"/>
                </a:solidFill>
                <a:effectLst>
                  <a:outerShdw blurRad="38100" dist="38100" dir="2700000" algn="tl">
                    <a:srgbClr val="000000"/>
                  </a:outerShdw>
                </a:effectLst>
              </a:rPr>
              <a:t>Isaiah 52:13 – 53:12</a:t>
            </a:r>
            <a:br>
              <a:rPr lang="en-US" sz="4000" dirty="0">
                <a:effectLst>
                  <a:outerShdw blurRad="38100" dist="38100" dir="2700000" algn="tl">
                    <a:srgbClr val="000000"/>
                  </a:outerShdw>
                </a:effectLst>
              </a:rPr>
            </a:b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F741B083-5171-74F5-EF30-28C96BDD94ED}"/>
              </a:ext>
            </a:extLst>
          </p:cNvPr>
          <p:cNvSpPr>
            <a:spLocks noGrp="1"/>
          </p:cNvSpPr>
          <p:nvPr>
            <p:ph idx="1"/>
          </p:nvPr>
        </p:nvSpPr>
        <p:spPr>
          <a:xfrm>
            <a:off x="347315" y="1425634"/>
            <a:ext cx="8449370" cy="5390804"/>
          </a:xfrm>
        </p:spPr>
        <p:txBody>
          <a:bodyPr>
            <a:normAutofit fontScale="92500" lnSpcReduction="20000"/>
          </a:bodyPr>
          <a:lstStyle/>
          <a:p>
            <a:r>
              <a:rPr lang="en-US" dirty="0">
                <a:effectLst>
                  <a:outerShdw blurRad="38100" dist="38100" dir="2700000" algn="tl">
                    <a:srgbClr val="000000"/>
                  </a:outerShdw>
                </a:effectLst>
              </a:rPr>
              <a:t>Those who have never been told of him will see. (</a:t>
            </a:r>
            <a:r>
              <a:rPr lang="en-US" dirty="0">
                <a:solidFill>
                  <a:srgbClr val="FFFF99"/>
                </a:solidFill>
                <a:effectLst>
                  <a:outerShdw blurRad="38100" dist="38100" dir="2700000" algn="tl">
                    <a:srgbClr val="000000"/>
                  </a:outerShdw>
                </a:effectLst>
              </a:rPr>
              <a:t>Isaiah 52:15 </a:t>
            </a:r>
            <a:r>
              <a:rPr lang="en-US" dirty="0">
                <a:solidFill>
                  <a:prstClr val="white"/>
                </a:solidFill>
                <a:effectLst>
                  <a:outerShdw blurRad="38100" dist="38100" dir="2700000" algn="tl">
                    <a:srgbClr val="000000"/>
                  </a:outerShdw>
                </a:effectLst>
              </a:rPr>
              <a:t>cited in </a:t>
            </a:r>
            <a:r>
              <a:rPr lang="en-US" dirty="0">
                <a:solidFill>
                  <a:srgbClr val="FFFF99"/>
                </a:solidFill>
                <a:effectLst>
                  <a:outerShdw blurRad="38100" dist="38100" dir="2700000" algn="tl">
                    <a:srgbClr val="000000"/>
                  </a:outerShdw>
                </a:effectLst>
              </a:rPr>
              <a:t>Romans 15:21</a:t>
            </a:r>
            <a:r>
              <a:rPr lang="en-US" dirty="0">
                <a:solidFill>
                  <a:prstClr val="white"/>
                </a:solidFill>
                <a:effectLst>
                  <a:outerShdw blurRad="38100" dist="38100" dir="2700000" algn="tl">
                    <a:srgbClr val="000000"/>
                  </a:outerShdw>
                </a:effectLst>
              </a:rPr>
              <a:t>)</a:t>
            </a:r>
          </a:p>
          <a:p>
            <a:r>
              <a:rPr lang="en-US" dirty="0">
                <a:effectLst>
                  <a:outerShdw blurRad="38100" dist="38100" dir="2700000" algn="tl">
                    <a:srgbClr val="000000"/>
                  </a:outerShdw>
                </a:effectLst>
              </a:rPr>
              <a:t>Who has believed our report? </a:t>
            </a:r>
            <a:r>
              <a:rPr lang="en-US" dirty="0">
                <a:solidFill>
                  <a:prstClr val="white"/>
                </a:solidFill>
                <a:effectLst>
                  <a:outerShdw blurRad="38100" dist="38100" dir="2700000" algn="tl">
                    <a:srgbClr val="000000"/>
                  </a:outerShdw>
                </a:effectLst>
              </a:rPr>
              <a:t>(</a:t>
            </a:r>
            <a:r>
              <a:rPr lang="en-US" dirty="0">
                <a:solidFill>
                  <a:srgbClr val="FFFF99"/>
                </a:solidFill>
                <a:effectLst>
                  <a:outerShdw blurRad="38100" dist="38100" dir="2700000" algn="tl">
                    <a:srgbClr val="000000"/>
                  </a:outerShdw>
                </a:effectLst>
              </a:rPr>
              <a:t>Isaiah 53:1 </a:t>
            </a:r>
            <a:r>
              <a:rPr lang="en-US" dirty="0">
                <a:solidFill>
                  <a:prstClr val="white"/>
                </a:solidFill>
                <a:effectLst>
                  <a:outerShdw blurRad="38100" dist="38100" dir="2700000" algn="tl">
                    <a:srgbClr val="000000"/>
                  </a:outerShdw>
                </a:effectLst>
              </a:rPr>
              <a:t>cited in </a:t>
            </a:r>
            <a:r>
              <a:rPr lang="en-US" dirty="0">
                <a:solidFill>
                  <a:srgbClr val="FFFF99"/>
                </a:solidFill>
                <a:effectLst>
                  <a:outerShdw blurRad="38100" dist="38100" dir="2700000" algn="tl">
                    <a:srgbClr val="000000"/>
                  </a:outerShdw>
                </a:effectLst>
              </a:rPr>
              <a:t>John 12:38, Romans 10:16</a:t>
            </a:r>
            <a:r>
              <a:rPr lang="en-US" dirty="0">
                <a:solidFill>
                  <a:prstClr val="white"/>
                </a:solidFill>
                <a:effectLst>
                  <a:outerShdw blurRad="38100" dist="38100" dir="2700000" algn="tl">
                    <a:srgbClr val="000000"/>
                  </a:outerShdw>
                </a:effectLst>
              </a:rPr>
              <a:t>)</a:t>
            </a:r>
          </a:p>
          <a:p>
            <a:r>
              <a:rPr lang="en-US" dirty="0">
                <a:effectLst>
                  <a:outerShdw blurRad="38100" dist="38100" dir="2700000" algn="tl">
                    <a:srgbClr val="000000"/>
                  </a:outerShdw>
                </a:effectLst>
              </a:rPr>
              <a:t>He bore our diseases (</a:t>
            </a:r>
            <a:r>
              <a:rPr lang="en-US" dirty="0">
                <a:solidFill>
                  <a:srgbClr val="FFFF99"/>
                </a:solidFill>
                <a:effectLst>
                  <a:outerShdw blurRad="38100" dist="38100" dir="2700000" algn="tl">
                    <a:srgbClr val="000000"/>
                  </a:outerShdw>
                </a:effectLst>
              </a:rPr>
              <a:t>Isaiah 53:4 </a:t>
            </a:r>
            <a:r>
              <a:rPr lang="en-US" dirty="0">
                <a:solidFill>
                  <a:prstClr val="white"/>
                </a:solidFill>
                <a:effectLst>
                  <a:outerShdw blurRad="38100" dist="38100" dir="2700000" algn="tl">
                    <a:srgbClr val="000000"/>
                  </a:outerShdw>
                </a:effectLst>
              </a:rPr>
              <a:t>cited in </a:t>
            </a:r>
            <a:r>
              <a:rPr lang="en-US" dirty="0">
                <a:solidFill>
                  <a:srgbClr val="FFFF99"/>
                </a:solidFill>
                <a:effectLst>
                  <a:outerShdw blurRad="38100" dist="38100" dir="2700000" algn="tl">
                    <a:srgbClr val="000000"/>
                  </a:outerShdw>
                </a:effectLst>
              </a:rPr>
              <a:t>Matthew 8:17</a:t>
            </a:r>
            <a:r>
              <a:rPr lang="en-US" dirty="0">
                <a:effectLst>
                  <a:outerShdw blurRad="38100" dist="38100" dir="2700000" algn="tl">
                    <a:srgbClr val="000000"/>
                  </a:outerShdw>
                </a:effectLst>
              </a:rPr>
              <a:t>)</a:t>
            </a:r>
          </a:p>
          <a:p>
            <a:r>
              <a:rPr lang="en-US" dirty="0">
                <a:effectLst>
                  <a:outerShdw blurRad="38100" dist="38100" dir="2700000" algn="tl">
                    <a:srgbClr val="000000"/>
                  </a:outerShdw>
                </a:effectLst>
              </a:rPr>
              <a:t>By his stripes you were healed (</a:t>
            </a:r>
            <a:r>
              <a:rPr lang="en-US" dirty="0">
                <a:solidFill>
                  <a:srgbClr val="FFFF99"/>
                </a:solidFill>
                <a:effectLst>
                  <a:outerShdw blurRad="38100" dist="38100" dir="2700000" algn="tl">
                    <a:srgbClr val="000000"/>
                  </a:outerShdw>
                </a:effectLst>
              </a:rPr>
              <a:t>Isaiah 53:5 </a:t>
            </a:r>
            <a:r>
              <a:rPr lang="en-US" dirty="0">
                <a:solidFill>
                  <a:prstClr val="white"/>
                </a:solidFill>
                <a:effectLst>
                  <a:outerShdw blurRad="38100" dist="38100" dir="2700000" algn="tl">
                    <a:srgbClr val="000000"/>
                  </a:outerShdw>
                </a:effectLst>
              </a:rPr>
              <a:t>cited in </a:t>
            </a:r>
            <a:r>
              <a:rPr lang="en-US" dirty="0">
                <a:solidFill>
                  <a:srgbClr val="FFFF99"/>
                </a:solidFill>
                <a:effectLst>
                  <a:outerShdw blurRad="38100" dist="38100" dir="2700000" algn="tl">
                    <a:srgbClr val="000000"/>
                  </a:outerShdw>
                </a:effectLst>
              </a:rPr>
              <a:t>1 Peter 2:24</a:t>
            </a:r>
            <a:r>
              <a:rPr lang="en-US" dirty="0">
                <a:effectLst>
                  <a:outerShdw blurRad="38100" dist="38100" dir="2700000" algn="tl">
                    <a:srgbClr val="000000"/>
                  </a:outerShdw>
                </a:effectLst>
              </a:rPr>
              <a:t>)</a:t>
            </a:r>
          </a:p>
          <a:p>
            <a:r>
              <a:rPr lang="en-US" dirty="0">
                <a:effectLst>
                  <a:outerShdw blurRad="38100" dist="38100" dir="2700000" algn="tl">
                    <a:srgbClr val="000000"/>
                  </a:outerShdw>
                </a:effectLst>
              </a:rPr>
              <a:t>Like a lamb that is lead to the slaughter (</a:t>
            </a:r>
            <a:r>
              <a:rPr lang="en-US" dirty="0">
                <a:solidFill>
                  <a:srgbClr val="FFFF99"/>
                </a:solidFill>
                <a:effectLst>
                  <a:outerShdw blurRad="38100" dist="38100" dir="2700000" algn="tl">
                    <a:srgbClr val="000000"/>
                  </a:outerShdw>
                </a:effectLst>
              </a:rPr>
              <a:t>Isaiah 53:7 </a:t>
            </a:r>
            <a:r>
              <a:rPr lang="en-US" dirty="0">
                <a:solidFill>
                  <a:prstClr val="white"/>
                </a:solidFill>
                <a:effectLst>
                  <a:outerShdw blurRad="38100" dist="38100" dir="2700000" algn="tl">
                    <a:srgbClr val="000000"/>
                  </a:outerShdw>
                </a:effectLst>
              </a:rPr>
              <a:t>cited in </a:t>
            </a:r>
            <a:r>
              <a:rPr lang="en-US" dirty="0">
                <a:solidFill>
                  <a:srgbClr val="FFFF99"/>
                </a:solidFill>
                <a:effectLst>
                  <a:outerShdw blurRad="38100" dist="38100" dir="2700000" algn="tl">
                    <a:srgbClr val="000000"/>
                  </a:outerShdw>
                </a:effectLst>
              </a:rPr>
              <a:t>Acts 8:32</a:t>
            </a:r>
            <a:r>
              <a:rPr lang="en-US" dirty="0">
                <a:effectLst>
                  <a:outerShdw blurRad="38100" dist="38100" dir="2700000" algn="tl">
                    <a:srgbClr val="000000"/>
                  </a:outerShdw>
                </a:effectLst>
              </a:rPr>
              <a:t>)</a:t>
            </a:r>
          </a:p>
          <a:p>
            <a:r>
              <a:rPr lang="en-US" dirty="0"/>
              <a:t>He committed no sin, neither was deceit found in his mouth </a:t>
            </a:r>
            <a:r>
              <a:rPr lang="en-US" dirty="0">
                <a:effectLst>
                  <a:outerShdw blurRad="38100" dist="38100" dir="2700000" algn="tl">
                    <a:srgbClr val="000000"/>
                  </a:outerShdw>
                </a:effectLst>
              </a:rPr>
              <a:t>(</a:t>
            </a:r>
            <a:r>
              <a:rPr lang="en-US" dirty="0">
                <a:solidFill>
                  <a:srgbClr val="FFFF99"/>
                </a:solidFill>
                <a:effectLst>
                  <a:outerShdw blurRad="38100" dist="38100" dir="2700000" algn="tl">
                    <a:srgbClr val="000000"/>
                  </a:outerShdw>
                </a:effectLst>
              </a:rPr>
              <a:t>Isaiah 53:9 </a:t>
            </a:r>
            <a:r>
              <a:rPr lang="en-US" dirty="0">
                <a:solidFill>
                  <a:prstClr val="white"/>
                </a:solidFill>
                <a:effectLst>
                  <a:outerShdw blurRad="38100" dist="38100" dir="2700000" algn="tl">
                    <a:srgbClr val="000000"/>
                  </a:outerShdw>
                </a:effectLst>
              </a:rPr>
              <a:t>cited in </a:t>
            </a:r>
            <a:r>
              <a:rPr lang="en-US" dirty="0">
                <a:solidFill>
                  <a:srgbClr val="FFFF99"/>
                </a:solidFill>
                <a:effectLst>
                  <a:outerShdw blurRad="38100" dist="38100" dir="2700000" algn="tl">
                    <a:srgbClr val="000000"/>
                  </a:outerShdw>
                </a:effectLst>
              </a:rPr>
              <a:t>1 Peter 2:22</a:t>
            </a:r>
            <a:r>
              <a:rPr lang="en-US" dirty="0">
                <a:effectLst>
                  <a:outerShdw blurRad="38100" dist="38100" dir="2700000" algn="tl">
                    <a:srgbClr val="000000"/>
                  </a:outerShdw>
                </a:effectLst>
              </a:rPr>
              <a:t>)</a:t>
            </a:r>
          </a:p>
          <a:p>
            <a:r>
              <a:rPr lang="en-US" dirty="0">
                <a:effectLst>
                  <a:outerShdw blurRad="38100" dist="38100" dir="2700000" algn="tl">
                    <a:srgbClr val="000000"/>
                  </a:outerShdw>
                </a:effectLst>
              </a:rPr>
              <a:t>He was numbered with transgressors (</a:t>
            </a:r>
            <a:r>
              <a:rPr lang="en-US" dirty="0">
                <a:solidFill>
                  <a:srgbClr val="FFFF99"/>
                </a:solidFill>
                <a:effectLst>
                  <a:outerShdw blurRad="38100" dist="38100" dir="2700000" algn="tl">
                    <a:srgbClr val="000000"/>
                  </a:outerShdw>
                </a:effectLst>
              </a:rPr>
              <a:t>Isaiah 53:12 </a:t>
            </a:r>
            <a:r>
              <a:rPr lang="en-US" dirty="0">
                <a:solidFill>
                  <a:prstClr val="white"/>
                </a:solidFill>
                <a:effectLst>
                  <a:outerShdw blurRad="38100" dist="38100" dir="2700000" algn="tl">
                    <a:srgbClr val="000000"/>
                  </a:outerShdw>
                </a:effectLst>
              </a:rPr>
              <a:t>cited in </a:t>
            </a:r>
            <a:r>
              <a:rPr lang="en-US" dirty="0">
                <a:solidFill>
                  <a:srgbClr val="FFFF99"/>
                </a:solidFill>
                <a:effectLst>
                  <a:outerShdw blurRad="38100" dist="38100" dir="2700000" algn="tl">
                    <a:srgbClr val="000000"/>
                  </a:outerShdw>
                </a:effectLst>
              </a:rPr>
              <a:t>Luke 22:37</a:t>
            </a:r>
            <a:r>
              <a:rPr lang="en-US" dirty="0">
                <a:effectLst>
                  <a:outerShdw blurRad="38100" dist="38100" dir="2700000" algn="tl">
                    <a:srgbClr val="000000"/>
                  </a:outerShdw>
                </a:effectLst>
              </a:rPr>
              <a:t>)</a:t>
            </a:r>
          </a:p>
        </p:txBody>
      </p:sp>
    </p:spTree>
    <p:extLst>
      <p:ext uri="{BB962C8B-B14F-4D97-AF65-F5344CB8AC3E}">
        <p14:creationId xmlns:p14="http://schemas.microsoft.com/office/powerpoint/2010/main" val="145082317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54D633-BA0F-941E-4CD8-28E125A3C9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EDAC13-0421-4520-3C2E-967725DB3010}"/>
              </a:ext>
            </a:extLst>
          </p:cNvPr>
          <p:cNvSpPr>
            <a:spLocks noGrp="1"/>
          </p:cNvSpPr>
          <p:nvPr>
            <p:ph type="title"/>
          </p:nvPr>
        </p:nvSpPr>
        <p:spPr>
          <a:xfrm>
            <a:off x="0" y="3"/>
            <a:ext cx="9144000" cy="1022462"/>
          </a:xfrm>
        </p:spPr>
        <p:txBody>
          <a:bodyPr>
            <a:noAutofit/>
          </a:bodyPr>
          <a:lstStyle/>
          <a:p>
            <a:r>
              <a:rPr lang="en-US" sz="3600" dirty="0">
                <a:effectLst>
                  <a:outerShdw blurRad="38100" dist="38100" dir="2700000" algn="tl">
                    <a:srgbClr val="000000"/>
                  </a:outerShdw>
                </a:effectLst>
                <a:latin typeface="Century Gothic" panose="020B0502020202020204" pitchFamily="34" charset="0"/>
              </a:rPr>
              <a:t>He committed no sin, neither was deceit found in his mouth</a:t>
            </a:r>
            <a:endParaRPr lang="en-US" sz="36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F3D02D05-E098-E8F4-1724-20F1806DECB5}"/>
              </a:ext>
            </a:extLst>
          </p:cNvPr>
          <p:cNvSpPr>
            <a:spLocks noGrp="1"/>
          </p:cNvSpPr>
          <p:nvPr>
            <p:ph idx="1"/>
          </p:nvPr>
        </p:nvSpPr>
        <p:spPr>
          <a:xfrm>
            <a:off x="457200" y="1068185"/>
            <a:ext cx="8416636" cy="5420480"/>
          </a:xfrm>
        </p:spPr>
        <p:txBody>
          <a:bodyPr>
            <a:normAutofit fontScale="92500"/>
          </a:bodyPr>
          <a:lstStyle/>
          <a:p>
            <a:r>
              <a:rPr lang="en-US" dirty="0">
                <a:effectLst>
                  <a:outerShdw blurRad="38100" dist="38100" dir="2700000" algn="tl">
                    <a:srgbClr val="000000"/>
                  </a:outerShdw>
                </a:effectLst>
              </a:rPr>
              <a:t>The Apostle Peter’s citation of </a:t>
            </a:r>
            <a:r>
              <a:rPr lang="en-US" dirty="0">
                <a:solidFill>
                  <a:srgbClr val="FFFF99"/>
                </a:solidFill>
                <a:effectLst>
                  <a:outerShdw blurRad="38100" dist="38100" dir="2700000" algn="tl">
                    <a:srgbClr val="000000"/>
                  </a:outerShdw>
                </a:effectLst>
              </a:rPr>
              <a:t>Isaiah 53:9 </a:t>
            </a:r>
            <a:r>
              <a:rPr lang="en-US" dirty="0">
                <a:effectLst>
                  <a:outerShdw blurRad="38100" dist="38100" dir="2700000" algn="tl">
                    <a:srgbClr val="000000"/>
                  </a:outerShdw>
                </a:effectLst>
              </a:rPr>
              <a:t>(in </a:t>
            </a:r>
            <a:r>
              <a:rPr lang="en-US" dirty="0">
                <a:solidFill>
                  <a:srgbClr val="FFFF99"/>
                </a:solidFill>
                <a:effectLst>
                  <a:outerShdw blurRad="38100" dist="38100" dir="2700000" algn="tl">
                    <a:srgbClr val="000000"/>
                  </a:outerShdw>
                </a:effectLst>
              </a:rPr>
              <a:t>1 Peter 2:22</a:t>
            </a:r>
            <a:r>
              <a:rPr lang="en-US" dirty="0">
                <a:effectLst>
                  <a:outerShdw blurRad="38100" dist="38100" dir="2700000" algn="tl">
                    <a:srgbClr val="000000"/>
                  </a:outerShdw>
                </a:effectLst>
              </a:rPr>
              <a:t>) is in a section of the book of 1 Peter where he is talking about submission to authority and how to respond, even to </a:t>
            </a:r>
            <a:r>
              <a:rPr lang="en-US" b="1" i="1" dirty="0">
                <a:effectLst>
                  <a:outerShdw blurRad="38100" dist="38100" dir="2700000" algn="tl">
                    <a:srgbClr val="000000"/>
                  </a:outerShdw>
                </a:effectLst>
              </a:rPr>
              <a:t>unjust</a:t>
            </a:r>
            <a:r>
              <a:rPr lang="en-US" dirty="0">
                <a:effectLst>
                  <a:outerShdw blurRad="38100" dist="38100" dir="2700000" algn="tl">
                    <a:srgbClr val="000000"/>
                  </a:outerShdw>
                </a:effectLst>
              </a:rPr>
              <a:t> treatment by authorities.</a:t>
            </a:r>
          </a:p>
          <a:p>
            <a:r>
              <a:rPr lang="en-US" dirty="0">
                <a:effectLst>
                  <a:outerShdw blurRad="38100" dist="38100" dir="2700000" algn="tl">
                    <a:srgbClr val="000000"/>
                  </a:outerShdw>
                </a:effectLst>
              </a:rPr>
              <a:t>In verses 18-25 he specifically addresses </a:t>
            </a:r>
            <a:r>
              <a:rPr lang="en-US" b="1" i="1" dirty="0">
                <a:effectLst>
                  <a:outerShdw blurRad="38100" dist="38100" dir="2700000" algn="tl">
                    <a:srgbClr val="000000"/>
                  </a:outerShdw>
                </a:effectLst>
              </a:rPr>
              <a:t>slaves</a:t>
            </a:r>
            <a:r>
              <a:rPr lang="en-US" dirty="0">
                <a:effectLst>
                  <a:outerShdw blurRad="38100" dist="38100" dir="2700000" algn="tl">
                    <a:srgbClr val="000000"/>
                  </a:outerShdw>
                </a:effectLst>
              </a:rPr>
              <a:t>, telling them to “</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be subject to your masters… not only to those who are good and gentle, but also to those who are perverse</a:t>
            </a:r>
            <a:r>
              <a:rPr lang="en-US" dirty="0">
                <a:effectLst>
                  <a:outerShdw blurRad="38100" dist="38100" dir="2700000" algn="tl">
                    <a:srgbClr val="000000"/>
                  </a:outerShdw>
                </a:effectLst>
              </a:rPr>
              <a:t>.” (1Pet 2:18)</a:t>
            </a:r>
          </a:p>
          <a:p>
            <a:r>
              <a:rPr lang="en-US" dirty="0">
                <a:effectLst>
                  <a:outerShdw blurRad="38100" dist="38100" dir="2700000" algn="tl">
                    <a:srgbClr val="000000"/>
                  </a:outerShdw>
                </a:effectLst>
              </a:rPr>
              <a:t>Slaves (and in principle all Christians) are called to suffer for doing good, “because,” Peter tells them, “</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Christ also suffered for you, leaving an example for you to follow in his steps</a:t>
            </a:r>
            <a:r>
              <a:rPr lang="en-US" dirty="0"/>
              <a:t>.</a:t>
            </a:r>
            <a:r>
              <a:rPr lang="en-US" dirty="0">
                <a:effectLst>
                  <a:outerShdw blurRad="38100" dist="38100" dir="2700000" algn="tl">
                    <a:srgbClr val="000000"/>
                  </a:outerShdw>
                </a:effectLst>
              </a:rPr>
              <a:t>” (1Pet 2:21).</a:t>
            </a:r>
          </a:p>
        </p:txBody>
      </p:sp>
      <p:sp>
        <p:nvSpPr>
          <p:cNvPr id="8" name="TextBox 7">
            <a:extLst>
              <a:ext uri="{FF2B5EF4-FFF2-40B4-BE49-F238E27FC236}">
                <a16:creationId xmlns:a16="http://schemas.microsoft.com/office/drawing/2014/main" id="{E688107E-6342-6711-F0C4-03656886B87A}"/>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G. K. Beale and D. A. Carson.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Commentary on the NT Use of the OT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 1034). </a:t>
            </a:r>
          </a:p>
        </p:txBody>
      </p:sp>
    </p:spTree>
    <p:extLst>
      <p:ext uri="{BB962C8B-B14F-4D97-AF65-F5344CB8AC3E}">
        <p14:creationId xmlns:p14="http://schemas.microsoft.com/office/powerpoint/2010/main" val="411755414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54D633-BA0F-941E-4CD8-28E125A3C9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EDAC13-0421-4520-3C2E-967725DB3010}"/>
              </a:ext>
            </a:extLst>
          </p:cNvPr>
          <p:cNvSpPr>
            <a:spLocks noGrp="1"/>
          </p:cNvSpPr>
          <p:nvPr>
            <p:ph type="title"/>
          </p:nvPr>
        </p:nvSpPr>
        <p:spPr>
          <a:xfrm>
            <a:off x="0" y="3"/>
            <a:ext cx="9144000" cy="1022462"/>
          </a:xfrm>
        </p:spPr>
        <p:txBody>
          <a:bodyPr>
            <a:noAutofit/>
          </a:bodyPr>
          <a:lstStyle/>
          <a:p>
            <a:r>
              <a:rPr lang="en-US" sz="3600" dirty="0">
                <a:effectLst>
                  <a:outerShdw blurRad="38100" dist="38100" dir="2700000" algn="tl">
                    <a:srgbClr val="000000"/>
                  </a:outerShdw>
                </a:effectLst>
                <a:latin typeface="Century Gothic" panose="020B0502020202020204" pitchFamily="34" charset="0"/>
              </a:rPr>
              <a:t>He committed no sin, neither was deceit found in his mouth</a:t>
            </a:r>
            <a:endParaRPr lang="en-US" sz="36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F3D02D05-E098-E8F4-1724-20F1806DECB5}"/>
              </a:ext>
            </a:extLst>
          </p:cNvPr>
          <p:cNvSpPr>
            <a:spLocks noGrp="1"/>
          </p:cNvSpPr>
          <p:nvPr>
            <p:ph idx="1"/>
          </p:nvPr>
        </p:nvSpPr>
        <p:spPr>
          <a:xfrm>
            <a:off x="457200" y="1068185"/>
            <a:ext cx="8416636" cy="5420480"/>
          </a:xfrm>
        </p:spPr>
        <p:txBody>
          <a:bodyPr>
            <a:normAutofit/>
          </a:bodyPr>
          <a:lstStyle/>
          <a:p>
            <a:r>
              <a:rPr lang="en-US" dirty="0">
                <a:effectLst>
                  <a:outerShdw blurRad="38100" dist="38100" dir="2700000" algn="tl">
                    <a:srgbClr val="000000"/>
                  </a:outerShdw>
                </a:effectLst>
              </a:rPr>
              <a:t>Then, to show the kind of example that Christ set for us, he cites </a:t>
            </a:r>
            <a:r>
              <a:rPr lang="en-US" dirty="0">
                <a:solidFill>
                  <a:srgbClr val="FFFF99"/>
                </a:solidFill>
                <a:effectLst>
                  <a:outerShdw blurRad="38100" dist="38100" dir="2700000" algn="tl">
                    <a:srgbClr val="000000"/>
                  </a:outerShdw>
                </a:effectLst>
              </a:rPr>
              <a:t>Isaiah 53:9b </a:t>
            </a:r>
            <a:r>
              <a:rPr lang="en-US" dirty="0">
                <a:effectLst>
                  <a:outerShdw blurRad="38100" dist="38100" dir="2700000" algn="tl">
                    <a:srgbClr val="000000"/>
                  </a:outerShdw>
                </a:effectLst>
              </a:rPr>
              <a:t>(from the Septuagint) which tells us that Christ, though he was treated unjustly, never sinned or retaliated in response: “</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He committed no sin nor was deceit found in his mouth</a:t>
            </a:r>
            <a:r>
              <a:rPr lang="en-US" dirty="0">
                <a:effectLst>
                  <a:outerShdw blurRad="38100" dist="38100" dir="2700000" algn="tl">
                    <a:srgbClr val="000000"/>
                  </a:outerShdw>
                </a:effectLst>
              </a:rPr>
              <a:t>”.</a:t>
            </a:r>
          </a:p>
          <a:p>
            <a:r>
              <a:rPr lang="en-US" dirty="0">
                <a:effectLst>
                  <a:outerShdw blurRad="38100" dist="38100" dir="2700000" algn="tl">
                    <a:srgbClr val="000000"/>
                  </a:outerShdw>
                </a:effectLst>
              </a:rPr>
              <a:t>So for Peter, Christ’s suffering becomes an </a:t>
            </a:r>
            <a:r>
              <a:rPr lang="en-US" b="1" i="1" dirty="0">
                <a:effectLst>
                  <a:outerShdw blurRad="38100" dist="38100" dir="2700000" algn="tl">
                    <a:srgbClr val="000000"/>
                  </a:outerShdw>
                </a:effectLst>
              </a:rPr>
              <a:t>example</a:t>
            </a:r>
            <a:r>
              <a:rPr lang="en-US" dirty="0">
                <a:effectLst>
                  <a:outerShdw blurRad="38100" dist="38100" dir="2700000" algn="tl">
                    <a:srgbClr val="000000"/>
                  </a:outerShdw>
                </a:effectLst>
              </a:rPr>
              <a:t> for us to follow when we as Christ followers face suffering in our own lives – even when we have done nothing wrong to merit such suffering.</a:t>
            </a:r>
          </a:p>
        </p:txBody>
      </p:sp>
      <p:sp>
        <p:nvSpPr>
          <p:cNvPr id="8" name="TextBox 7">
            <a:extLst>
              <a:ext uri="{FF2B5EF4-FFF2-40B4-BE49-F238E27FC236}">
                <a16:creationId xmlns:a16="http://schemas.microsoft.com/office/drawing/2014/main" id="{E688107E-6342-6711-F0C4-03656886B87A}"/>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G. K. Beale and D. A. Carson.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Commentary on the NT Use of the OT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 1034). </a:t>
            </a:r>
          </a:p>
        </p:txBody>
      </p:sp>
    </p:spTree>
    <p:extLst>
      <p:ext uri="{BB962C8B-B14F-4D97-AF65-F5344CB8AC3E}">
        <p14:creationId xmlns:p14="http://schemas.microsoft.com/office/powerpoint/2010/main" val="59992755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E3271D-6CC8-CDC6-8536-7FD34BC4CAB7}"/>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1C5E7ABD-B260-6F9F-5C4C-73CD1C75FD56}"/>
              </a:ext>
            </a:extLst>
          </p:cNvPr>
          <p:cNvSpPr txBox="1">
            <a:spLocks/>
          </p:cNvSpPr>
          <p:nvPr/>
        </p:nvSpPr>
        <p:spPr>
          <a:xfrm>
            <a:off x="0" y="1129614"/>
            <a:ext cx="9144000" cy="2636051"/>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300" b="0" i="0" u="none" strike="noStrike" kern="1200" cap="none" spc="0" normalizeH="0" baseline="3000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Isaiah 53:11</a:t>
            </a:r>
            <a:r>
              <a:rPr kumimoji="0" lang="en-US" sz="23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Out of the anguish of his soul he shall see and be satisfied; by his knowledge shall the righteous one, my servant, make many to be accounted righteous, and he shall bear their iniquities. </a:t>
            </a:r>
            <a:r>
              <a:rPr lang="en-US" sz="23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12</a:t>
            </a:r>
            <a:r>
              <a:rPr kumimoji="0" lang="en-US" sz="23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Therefore I will divide him a portion with the many, and he shall divide the spoil with the strong, because </a:t>
            </a:r>
            <a:r>
              <a:rPr kumimoji="0" lang="en-US" sz="2300" b="0" i="1" u="none" strike="noStrike" kern="1200" cap="none" spc="0" normalizeH="0" baseline="0" noProof="0" dirty="0">
                <a:ln>
                  <a:noFill/>
                </a:ln>
                <a:solidFill>
                  <a:schemeClr val="accent2"/>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he poured out his soul to death and was numbered with the transgressors</a:t>
            </a:r>
            <a:r>
              <a:rPr kumimoji="0" lang="en-US" sz="23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yet he bore the sin of many, and makes intercession for the transgressors. (ESV)</a:t>
            </a:r>
            <a:endParaRPr kumimoji="0" lang="en-US" sz="23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endParaRPr>
          </a:p>
        </p:txBody>
      </p:sp>
      <p:sp>
        <p:nvSpPr>
          <p:cNvPr id="3" name="Title 2">
            <a:extLst>
              <a:ext uri="{FF2B5EF4-FFF2-40B4-BE49-F238E27FC236}">
                <a16:creationId xmlns:a16="http://schemas.microsoft.com/office/drawing/2014/main" id="{E77D3B25-19FA-0865-6E8B-AFDEA0D6603A}"/>
              </a:ext>
            </a:extLst>
          </p:cNvPr>
          <p:cNvSpPr>
            <a:spLocks noGrp="1"/>
          </p:cNvSpPr>
          <p:nvPr>
            <p:ph type="title"/>
          </p:nvPr>
        </p:nvSpPr>
        <p:spPr>
          <a:xfrm>
            <a:off x="0" y="0"/>
            <a:ext cx="9144000" cy="743989"/>
          </a:xfrm>
        </p:spPr>
        <p:txBody>
          <a:bodyPr/>
          <a:lstStyle/>
          <a:p>
            <a:pPr algn="ctr"/>
            <a:r>
              <a:rPr lang="en-US" sz="3600" dirty="0">
                <a:effectLst>
                  <a:outerShdw blurRad="38100" dist="38100" dir="2700000" algn="tl">
                    <a:srgbClr val="000000"/>
                  </a:outerShdw>
                </a:effectLst>
                <a:latin typeface="Century Gothic" panose="020B0502020202020204" pitchFamily="34" charset="0"/>
              </a:rPr>
              <a:t>He was numbered with transgressors </a:t>
            </a:r>
          </a:p>
        </p:txBody>
      </p:sp>
      <p:sp>
        <p:nvSpPr>
          <p:cNvPr id="5" name="Title 1">
            <a:extLst>
              <a:ext uri="{FF2B5EF4-FFF2-40B4-BE49-F238E27FC236}">
                <a16:creationId xmlns:a16="http://schemas.microsoft.com/office/drawing/2014/main" id="{561B8119-9783-A769-30CE-803422600545}"/>
              </a:ext>
            </a:extLst>
          </p:cNvPr>
          <p:cNvSpPr txBox="1">
            <a:spLocks/>
          </p:cNvSpPr>
          <p:nvPr/>
        </p:nvSpPr>
        <p:spPr>
          <a:xfrm>
            <a:off x="0" y="3765665"/>
            <a:ext cx="9144000" cy="2636051"/>
          </a:xfrm>
          <a:prstGeom prst="rect">
            <a:avLst/>
          </a:prstGeom>
          <a:solidFill>
            <a:schemeClr val="tx1"/>
          </a:solidFill>
          <a:ln w="25400">
            <a:solidFill>
              <a:srgbClr val="FFFF99"/>
            </a:solidFill>
          </a:ln>
        </p:spPr>
        <p:txBody>
          <a:bodyPr vert="horz" lIns="91440" tIns="45720" rIns="91440" bIns="45720" rtlCol="0" anchor="t">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kumimoji="0" lang="en-US" sz="2300" b="0" i="0" u="none" strike="noStrike" kern="1200" cap="none" spc="0" normalizeH="0" baseline="3000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Luke 22:35</a:t>
            </a:r>
            <a:r>
              <a:rPr lang="en-US" sz="23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[Jesus] to [his disciples], “When I sent you out with no moneybag or knapsack or sandals, did you lack anything?” They said, “Nothing.” </a:t>
            </a:r>
            <a:r>
              <a:rPr lang="en-US" sz="23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36 </a:t>
            </a:r>
            <a:r>
              <a:rPr lang="en-US" sz="23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He said to them, “But now let the one who has a moneybag take it, and likewise a knapsack. And let the one who has no sword sell his cloak and buy one. </a:t>
            </a:r>
            <a:r>
              <a:rPr lang="en-US" sz="23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37</a:t>
            </a:r>
            <a:r>
              <a:rPr lang="en-US" sz="23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For I tell you that </a:t>
            </a:r>
            <a:r>
              <a:rPr lang="en-US" sz="2300" b="0"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this Scripture must be fulfilled in me: ‘And he was numbered with the transgressors.’ </a:t>
            </a:r>
            <a:r>
              <a:rPr lang="en-US" sz="23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For what is written about me has its fulfillment.” </a:t>
            </a:r>
            <a:r>
              <a:rPr lang="en-US" sz="23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38</a:t>
            </a:r>
            <a:r>
              <a:rPr lang="en-US" sz="23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And they said, “Look, Lord, here are two swords.” And he said to them, “It is enough.” (ESV)</a:t>
            </a:r>
            <a:endParaRPr kumimoji="0" lang="en-US" sz="2300" b="0" i="1" u="none" strike="noStrike" kern="1200" cap="none" spc="0" normalizeH="0" baseline="0" noProof="0" dirty="0">
              <a:ln>
                <a:noFill/>
              </a:ln>
              <a:solidFill>
                <a:srgbClr val="5B9BD5">
                  <a:lumMod val="40000"/>
                  <a:lumOff val="6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endParaRPr>
          </a:p>
        </p:txBody>
      </p:sp>
    </p:spTree>
    <p:extLst>
      <p:ext uri="{BB962C8B-B14F-4D97-AF65-F5344CB8AC3E}">
        <p14:creationId xmlns:p14="http://schemas.microsoft.com/office/powerpoint/2010/main" val="403402880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54D633-BA0F-941E-4CD8-28E125A3C9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EDAC13-0421-4520-3C2E-967725DB3010}"/>
              </a:ext>
            </a:extLst>
          </p:cNvPr>
          <p:cNvSpPr>
            <a:spLocks noGrp="1"/>
          </p:cNvSpPr>
          <p:nvPr>
            <p:ph type="title"/>
          </p:nvPr>
        </p:nvSpPr>
        <p:spPr>
          <a:xfrm>
            <a:off x="0" y="3"/>
            <a:ext cx="9144000" cy="781393"/>
          </a:xfrm>
        </p:spPr>
        <p:txBody>
          <a:bodyPr>
            <a:noAutofit/>
          </a:bodyPr>
          <a:lstStyle/>
          <a:p>
            <a:r>
              <a:rPr lang="en-US" sz="3600" dirty="0">
                <a:effectLst>
                  <a:outerShdw blurRad="38100" dist="38100" dir="2700000" algn="tl">
                    <a:srgbClr val="000000"/>
                  </a:outerShdw>
                </a:effectLst>
                <a:latin typeface="Century Gothic" panose="020B0502020202020204" pitchFamily="34" charset="0"/>
              </a:rPr>
              <a:t>He was numbered with transgressors </a:t>
            </a:r>
            <a:endParaRPr lang="en-US" sz="36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F3D02D05-E098-E8F4-1724-20F1806DECB5}"/>
              </a:ext>
            </a:extLst>
          </p:cNvPr>
          <p:cNvSpPr>
            <a:spLocks noGrp="1"/>
          </p:cNvSpPr>
          <p:nvPr>
            <p:ph idx="1"/>
          </p:nvPr>
        </p:nvSpPr>
        <p:spPr>
          <a:xfrm>
            <a:off x="457200" y="860366"/>
            <a:ext cx="8416636" cy="5565371"/>
          </a:xfrm>
        </p:spPr>
        <p:txBody>
          <a:bodyPr>
            <a:normAutofit fontScale="92500" lnSpcReduction="10000"/>
          </a:bodyPr>
          <a:lstStyle/>
          <a:p>
            <a:r>
              <a:rPr lang="en-US" dirty="0">
                <a:effectLst>
                  <a:outerShdw blurRad="38100" dist="38100" dir="2700000" algn="tl">
                    <a:srgbClr val="000000"/>
                  </a:outerShdw>
                </a:effectLst>
              </a:rPr>
              <a:t>Jesus’ citation of </a:t>
            </a:r>
            <a:r>
              <a:rPr lang="en-US" dirty="0">
                <a:solidFill>
                  <a:srgbClr val="FFFF99"/>
                </a:solidFill>
                <a:effectLst>
                  <a:outerShdw blurRad="38100" dist="38100" dir="2700000" algn="tl">
                    <a:srgbClr val="000000"/>
                  </a:outerShdw>
                </a:effectLst>
              </a:rPr>
              <a:t>Isaiah 53:12 </a:t>
            </a:r>
            <a:r>
              <a:rPr lang="en-US" dirty="0">
                <a:effectLst>
                  <a:outerShdw blurRad="38100" dist="38100" dir="2700000" algn="tl">
                    <a:srgbClr val="000000"/>
                  </a:outerShdw>
                </a:effectLst>
              </a:rPr>
              <a:t>(in </a:t>
            </a:r>
            <a:r>
              <a:rPr lang="en-US" dirty="0">
                <a:solidFill>
                  <a:srgbClr val="FFFF99"/>
                </a:solidFill>
                <a:effectLst>
                  <a:outerShdw blurRad="38100" dist="38100" dir="2700000" algn="tl">
                    <a:srgbClr val="000000"/>
                  </a:outerShdw>
                </a:effectLst>
              </a:rPr>
              <a:t>Luke 22:37</a:t>
            </a:r>
            <a:r>
              <a:rPr lang="en-US" dirty="0">
                <a:effectLst>
                  <a:outerShdw blurRad="38100" dist="38100" dir="2700000" algn="tl">
                    <a:srgbClr val="000000"/>
                  </a:outerShdw>
                </a:effectLst>
              </a:rPr>
              <a:t>) comes at the conclusion of Jesus’ farewell discourse at the Last Supper in </a:t>
            </a:r>
            <a:r>
              <a:rPr lang="en-US" sz="3100" dirty="0">
                <a:solidFill>
                  <a:srgbClr val="FFFF99"/>
                </a:solidFill>
                <a:effectLst>
                  <a:outerShdw blurRad="38100" dist="38100" dir="2700000" algn="tl">
                    <a:srgbClr val="000000"/>
                  </a:outerShdw>
                </a:effectLst>
              </a:rPr>
              <a:t>Luke 22:35-38 </a:t>
            </a:r>
            <a:r>
              <a:rPr lang="en-US" dirty="0">
                <a:effectLst>
                  <a:outerShdw blurRad="38100" dist="38100" dir="2700000" algn="tl">
                    <a:srgbClr val="000000"/>
                  </a:outerShdw>
                </a:effectLst>
              </a:rPr>
              <a:t>and this particular account is found </a:t>
            </a:r>
            <a:r>
              <a:rPr lang="en-US" b="1" i="1" dirty="0">
                <a:effectLst>
                  <a:outerShdw blurRad="38100" dist="38100" dir="2700000" algn="tl">
                    <a:srgbClr val="000000"/>
                  </a:outerShdw>
                </a:effectLst>
              </a:rPr>
              <a:t>only</a:t>
            </a:r>
            <a:r>
              <a:rPr lang="en-US" dirty="0">
                <a:effectLst>
                  <a:outerShdw blurRad="38100" dist="38100" dir="2700000" algn="tl">
                    <a:srgbClr val="000000"/>
                  </a:outerShdw>
                </a:effectLst>
              </a:rPr>
              <a:t> in the Gospel of Luke. </a:t>
            </a:r>
          </a:p>
          <a:p>
            <a:r>
              <a:rPr lang="en-US" dirty="0">
                <a:effectLst>
                  <a:outerShdw blurRad="38100" dist="38100" dir="2700000" algn="tl">
                    <a:srgbClr val="000000"/>
                  </a:outerShdw>
                </a:effectLst>
              </a:rPr>
              <a:t>In view of his impending death, Jesus modifies advice that he had given to the disciples at an earlier time (cf. Luke 10:3-12)</a:t>
            </a:r>
          </a:p>
          <a:p>
            <a:pPr lvl="1"/>
            <a:r>
              <a:rPr lang="en-US" sz="28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“When I sent you out with no moneybag or knapsack or sandals, did you lack anything?” They said, “Nothing.”</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Jesus emphasizes that the coming events in which he will be involved represent the fulfillment of Scripture, quoting </a:t>
            </a:r>
            <a:r>
              <a:rPr lang="en-US" dirty="0">
                <a:solidFill>
                  <a:srgbClr val="FFFF99"/>
                </a:solidFill>
                <a:effectLst>
                  <a:outerShdw blurRad="38100" dist="38100" dir="2700000" algn="tl">
                    <a:srgbClr val="000000"/>
                  </a:outerShdw>
                </a:effectLst>
              </a:rPr>
              <a:t>Isaiah 53:12</a:t>
            </a:r>
            <a:r>
              <a:rPr lang="en-US" dirty="0">
                <a:effectLst>
                  <a:outerShdw blurRad="38100" dist="38100" dir="2700000" algn="tl">
                    <a:srgbClr val="000000"/>
                  </a:outerShdw>
                </a:effectLst>
              </a:rPr>
              <a:t>:</a:t>
            </a:r>
          </a:p>
          <a:p>
            <a:pPr lvl="1"/>
            <a:r>
              <a:rPr lang="en-US"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this Scripture must be fulfilled in me: ‘And he was numbered with the transgressors’ </a:t>
            </a:r>
            <a:r>
              <a:rPr lang="en-US" dirty="0">
                <a:effectLst>
                  <a:outerShdw blurRad="38100" dist="38100" dir="2700000" algn="tl">
                    <a:srgbClr val="000000"/>
                  </a:outerShdw>
                </a:effectLst>
              </a:rPr>
              <a:t>(Luke 22:37)</a:t>
            </a:r>
            <a:endParaRPr lang="en-US"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endParaRPr>
          </a:p>
        </p:txBody>
      </p:sp>
      <p:sp>
        <p:nvSpPr>
          <p:cNvPr id="4" name="TextBox 3">
            <a:extLst>
              <a:ext uri="{FF2B5EF4-FFF2-40B4-BE49-F238E27FC236}">
                <a16:creationId xmlns:a16="http://schemas.microsoft.com/office/drawing/2014/main" id="{3C2F83AE-1E7F-0411-3734-0A08D2124DDB}"/>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G. K. Beale and D. A. Carson.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Commentary on the NT Use of the OT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 385). </a:t>
            </a:r>
          </a:p>
        </p:txBody>
      </p:sp>
    </p:spTree>
    <p:extLst>
      <p:ext uri="{BB962C8B-B14F-4D97-AF65-F5344CB8AC3E}">
        <p14:creationId xmlns:p14="http://schemas.microsoft.com/office/powerpoint/2010/main" val="268127967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54D633-BA0F-941E-4CD8-28E125A3C9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EDAC13-0421-4520-3C2E-967725DB3010}"/>
              </a:ext>
            </a:extLst>
          </p:cNvPr>
          <p:cNvSpPr>
            <a:spLocks noGrp="1"/>
          </p:cNvSpPr>
          <p:nvPr>
            <p:ph type="title"/>
          </p:nvPr>
        </p:nvSpPr>
        <p:spPr>
          <a:xfrm>
            <a:off x="0" y="3"/>
            <a:ext cx="9144000" cy="781393"/>
          </a:xfrm>
        </p:spPr>
        <p:txBody>
          <a:bodyPr>
            <a:noAutofit/>
          </a:bodyPr>
          <a:lstStyle/>
          <a:p>
            <a:r>
              <a:rPr lang="en-US" sz="3600" dirty="0">
                <a:effectLst>
                  <a:outerShdw blurRad="38100" dist="38100" dir="2700000" algn="tl">
                    <a:srgbClr val="000000"/>
                  </a:outerShdw>
                </a:effectLst>
                <a:latin typeface="Century Gothic" panose="020B0502020202020204" pitchFamily="34" charset="0"/>
              </a:rPr>
              <a:t>He was numbered with transgressors </a:t>
            </a:r>
            <a:endParaRPr lang="en-US" sz="36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F3D02D05-E098-E8F4-1724-20F1806DECB5}"/>
              </a:ext>
            </a:extLst>
          </p:cNvPr>
          <p:cNvSpPr>
            <a:spLocks noGrp="1"/>
          </p:cNvSpPr>
          <p:nvPr>
            <p:ph idx="1"/>
          </p:nvPr>
        </p:nvSpPr>
        <p:spPr>
          <a:xfrm>
            <a:off x="457200" y="860366"/>
            <a:ext cx="8416636" cy="5565371"/>
          </a:xfrm>
        </p:spPr>
        <p:txBody>
          <a:bodyPr>
            <a:normAutofit fontScale="85000" lnSpcReduction="20000"/>
          </a:bodyPr>
          <a:lstStyle/>
          <a:p>
            <a:r>
              <a:rPr lang="en-US" dirty="0">
                <a:effectLst>
                  <a:outerShdw blurRad="38100" dist="38100" dir="2700000" algn="tl">
                    <a:srgbClr val="000000"/>
                  </a:outerShdw>
                </a:effectLst>
              </a:rPr>
              <a:t>In addition to its function as a prophetic promise, the quotation from </a:t>
            </a:r>
            <a:r>
              <a:rPr lang="en-US" dirty="0">
                <a:solidFill>
                  <a:srgbClr val="FFFF99"/>
                </a:solidFill>
                <a:effectLst>
                  <a:outerShdw blurRad="38100" dist="38100" dir="2700000" algn="tl">
                    <a:srgbClr val="000000"/>
                  </a:outerShdw>
                </a:effectLst>
              </a:rPr>
              <a:t>Isaiah 53:12 </a:t>
            </a:r>
            <a:r>
              <a:rPr lang="en-US" dirty="0">
                <a:effectLst>
                  <a:outerShdw blurRad="38100" dist="38100" dir="2700000" algn="tl">
                    <a:srgbClr val="000000"/>
                  </a:outerShdw>
                </a:effectLst>
              </a:rPr>
              <a:t>has </a:t>
            </a:r>
            <a:r>
              <a:rPr lang="en-US" b="1" i="1" dirty="0">
                <a:effectLst>
                  <a:outerShdw blurRad="38100" dist="38100" dir="2700000" algn="tl">
                    <a:srgbClr val="000000"/>
                  </a:outerShdw>
                </a:effectLst>
              </a:rPr>
              <a:t>another</a:t>
            </a:r>
            <a:r>
              <a:rPr lang="en-US" dirty="0">
                <a:effectLst>
                  <a:outerShdw blurRad="38100" dist="38100" dir="2700000" algn="tl">
                    <a:srgbClr val="000000"/>
                  </a:outerShdw>
                </a:effectLst>
              </a:rPr>
              <a:t> function: it provides the reason why the disciples need to make provisions for their own support and defense. </a:t>
            </a:r>
          </a:p>
          <a:p>
            <a:r>
              <a:rPr lang="en-US" dirty="0">
                <a:effectLst>
                  <a:outerShdw blurRad="38100" dist="38100" dir="2700000" algn="tl">
                    <a:srgbClr val="000000"/>
                  </a:outerShdw>
                </a:effectLst>
              </a:rPr>
              <a:t>The disciples, who are not personally involved in the fulfillment of </a:t>
            </a:r>
            <a:r>
              <a:rPr lang="en-US" dirty="0">
                <a:solidFill>
                  <a:srgbClr val="FFFF99"/>
                </a:solidFill>
                <a:effectLst>
                  <a:outerShdw blurRad="38100" dist="38100" dir="2700000" algn="tl">
                    <a:srgbClr val="000000"/>
                  </a:outerShdw>
                </a:effectLst>
              </a:rPr>
              <a:t>Isaiah 53:12</a:t>
            </a:r>
            <a:r>
              <a:rPr lang="en-US" dirty="0">
                <a:effectLst>
                  <a:outerShdw blurRad="38100" dist="38100" dir="2700000" algn="tl">
                    <a:srgbClr val="000000"/>
                  </a:outerShdw>
                </a:effectLst>
              </a:rPr>
              <a:t>, are told by Jesus to take </a:t>
            </a:r>
            <a:r>
              <a:rPr lang="en-US" b="1" i="1" dirty="0">
                <a:effectLst>
                  <a:outerShdw blurRad="38100" dist="38100" dir="2700000" algn="tl">
                    <a:srgbClr val="000000"/>
                  </a:outerShdw>
                </a:effectLst>
              </a:rPr>
              <a:t>precautions</a:t>
            </a:r>
            <a:r>
              <a:rPr lang="en-US" dirty="0">
                <a:effectLst>
                  <a:outerShdw blurRad="38100" dist="38100" dir="2700000" algn="tl">
                    <a:srgbClr val="000000"/>
                  </a:outerShdw>
                </a:effectLst>
              </a:rPr>
              <a:t> because the situation in which they will find themselves is analogous to the situation that Jesus experiences in his fulfillment of </a:t>
            </a:r>
            <a:r>
              <a:rPr lang="en-US" dirty="0">
                <a:solidFill>
                  <a:srgbClr val="FFFF99"/>
                </a:solidFill>
                <a:effectLst>
                  <a:outerShdw blurRad="38100" dist="38100" dir="2700000" algn="tl">
                    <a:srgbClr val="000000"/>
                  </a:outerShdw>
                </a:effectLst>
              </a:rPr>
              <a:t>Isaiah 53:12</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The followers of Jesus should not expect to be treated differently than their master, and since the master, by divine necessity, must be “</a:t>
            </a:r>
            <a:r>
              <a:rPr lang="en-US"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numbered with the transgressors</a:t>
            </a:r>
            <a:r>
              <a:rPr lang="en-US" dirty="0">
                <a:effectLst>
                  <a:outerShdw blurRad="38100" dist="38100" dir="2700000" algn="tl">
                    <a:srgbClr val="000000"/>
                  </a:outerShdw>
                </a:effectLst>
              </a:rPr>
              <a:t>”, the disciples should expect no better treatment. </a:t>
            </a:r>
          </a:p>
          <a:p>
            <a:r>
              <a:rPr lang="en-US" dirty="0">
                <a:effectLst>
                  <a:outerShdw blurRad="38100" dist="38100" dir="2700000" algn="tl">
                    <a:srgbClr val="000000"/>
                  </a:outerShdw>
                </a:effectLst>
              </a:rPr>
              <a:t>Therefore: “</a:t>
            </a:r>
            <a:r>
              <a:rPr lang="en-US" sz="32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let the one who has a moneybag take it, and likewise a knapsack. And let the one who has no sword sell his cloak and buy one.</a:t>
            </a:r>
            <a:r>
              <a:rPr lang="en-US" dirty="0">
                <a:effectLst>
                  <a:outerShdw blurRad="38100" dist="38100" dir="2700000" algn="tl">
                    <a:srgbClr val="000000"/>
                  </a:outerShdw>
                </a:effectLst>
              </a:rPr>
              <a:t>” (Luke 22:36)</a:t>
            </a:r>
          </a:p>
        </p:txBody>
      </p:sp>
      <p:sp>
        <p:nvSpPr>
          <p:cNvPr id="4" name="TextBox 3">
            <a:extLst>
              <a:ext uri="{FF2B5EF4-FFF2-40B4-BE49-F238E27FC236}">
                <a16:creationId xmlns:a16="http://schemas.microsoft.com/office/drawing/2014/main" id="{3C2F83AE-1E7F-0411-3734-0A08D2124DDB}"/>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G. K. Beale and D. A. Carson.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Commentary on the NT Use of the OT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 388). </a:t>
            </a:r>
          </a:p>
        </p:txBody>
      </p:sp>
    </p:spTree>
    <p:extLst>
      <p:ext uri="{BB962C8B-B14F-4D97-AF65-F5344CB8AC3E}">
        <p14:creationId xmlns:p14="http://schemas.microsoft.com/office/powerpoint/2010/main" val="36716512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D19B2E-1575-CF3F-8FA0-D64C61E47D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0A7B74-5E2F-14C2-126B-8B70491B99E4}"/>
              </a:ext>
            </a:extLst>
          </p:cNvPr>
          <p:cNvSpPr>
            <a:spLocks noGrp="1"/>
          </p:cNvSpPr>
          <p:nvPr>
            <p:ph type="title"/>
          </p:nvPr>
        </p:nvSpPr>
        <p:spPr>
          <a:xfrm>
            <a:off x="0" y="1"/>
            <a:ext cx="9144000" cy="1188719"/>
          </a:xfrm>
        </p:spPr>
        <p:txBody>
          <a:bodyPr>
            <a:noAutofit/>
          </a:bodyPr>
          <a:lstStyle/>
          <a:p>
            <a:r>
              <a:rPr lang="en-US" sz="4400" dirty="0">
                <a:effectLst>
                  <a:outerShdw blurRad="38100" dist="38100" dir="2700000" algn="tl">
                    <a:srgbClr val="000000"/>
                  </a:outerShdw>
                </a:effectLst>
              </a:rPr>
              <a:t>Next Time</a:t>
            </a:r>
          </a:p>
        </p:txBody>
      </p:sp>
      <p:sp>
        <p:nvSpPr>
          <p:cNvPr id="3" name="Content Placeholder 2">
            <a:extLst>
              <a:ext uri="{FF2B5EF4-FFF2-40B4-BE49-F238E27FC236}">
                <a16:creationId xmlns:a16="http://schemas.microsoft.com/office/drawing/2014/main" id="{8ADAFF6B-4CCB-CFED-E145-3E800B4A2267}"/>
              </a:ext>
            </a:extLst>
          </p:cNvPr>
          <p:cNvSpPr>
            <a:spLocks noGrp="1"/>
          </p:cNvSpPr>
          <p:nvPr>
            <p:ph idx="1"/>
          </p:nvPr>
        </p:nvSpPr>
        <p:spPr>
          <a:xfrm>
            <a:off x="364974" y="1284315"/>
            <a:ext cx="8525487" cy="5353398"/>
          </a:xfrm>
        </p:spPr>
        <p:txBody>
          <a:bodyPr>
            <a:normAutofit/>
          </a:bodyPr>
          <a:lstStyle/>
          <a:p>
            <a:pPr marL="0" indent="0">
              <a:buNone/>
            </a:pPr>
            <a:r>
              <a:rPr lang="en-US" sz="3600" dirty="0">
                <a:effectLst>
                  <a:outerShdw blurRad="38100" dist="38100" dir="2700000" algn="tl">
                    <a:srgbClr val="000000"/>
                  </a:outerShdw>
                </a:effectLst>
              </a:rPr>
              <a:t>I plan to begin looking at a section entitled “</a:t>
            </a:r>
            <a:r>
              <a:rPr lang="en-US" sz="3600" b="1" dirty="0">
                <a:effectLst>
                  <a:outerShdw blurRad="38100" dist="38100" dir="2700000" algn="tl">
                    <a:srgbClr val="000000"/>
                  </a:outerShdw>
                </a:effectLst>
              </a:rPr>
              <a:t>Restoration and Hope for a Disgraced Woman</a:t>
            </a:r>
            <a:r>
              <a:rPr lang="en-US" sz="3600" dirty="0">
                <a:effectLst>
                  <a:outerShdw blurRad="38100" dist="38100" dir="2700000" algn="tl">
                    <a:srgbClr val="000000"/>
                  </a:outerShdw>
                </a:effectLst>
              </a:rPr>
              <a:t>” (</a:t>
            </a:r>
            <a:r>
              <a:rPr lang="en-US" sz="3600" dirty="0">
                <a:solidFill>
                  <a:srgbClr val="FFFF99"/>
                </a:solidFill>
                <a:effectLst>
                  <a:outerShdw blurRad="38100" dist="38100" dir="2700000" algn="tl">
                    <a:srgbClr val="000000"/>
                  </a:outerShdw>
                </a:effectLst>
              </a:rPr>
              <a:t>Isaiah 54:1-10</a:t>
            </a:r>
            <a:r>
              <a:rPr lang="en-US" sz="3600" dirty="0">
                <a:effectLst>
                  <a:outerShdw blurRad="38100" dist="38100" dir="2700000" algn="tl">
                    <a:srgbClr val="000000"/>
                  </a:outerShdw>
                </a:effectLst>
              </a:rPr>
              <a:t>)</a:t>
            </a:r>
          </a:p>
          <a:p>
            <a:pPr marL="0" indent="0">
              <a:buNone/>
            </a:pPr>
            <a:endParaRPr lang="en-US" sz="3600" dirty="0">
              <a:effectLst>
                <a:outerShdw blurRad="38100" dist="38100" dir="2700000" algn="tl">
                  <a:srgbClr val="000000"/>
                </a:outerShdw>
              </a:effectLst>
            </a:endParaRPr>
          </a:p>
          <a:p>
            <a:pPr marL="0" indent="0">
              <a:buNone/>
            </a:pPr>
            <a:endParaRPr lang="en-US" sz="3600" dirty="0">
              <a:effectLst>
                <a:outerShdw blurRad="38100" dist="38100" dir="2700000" algn="tl">
                  <a:srgbClr val="000000"/>
                </a:outerShdw>
              </a:effectLst>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1365572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a:extLst>
            <a:ext uri="{FF2B5EF4-FFF2-40B4-BE49-F238E27FC236}">
              <a16:creationId xmlns:a16="http://schemas.microsoft.com/office/drawing/2014/main" id="{79502EDF-EC72-2841-839E-FC85B475EB7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681DCD0-DD6D-5A0E-9E18-C996D4F6BCFD}"/>
              </a:ext>
            </a:extLst>
          </p:cNvPr>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a:extLst>
              <a:ext uri="{FF2B5EF4-FFF2-40B4-BE49-F238E27FC236}">
                <a16:creationId xmlns:a16="http://schemas.microsoft.com/office/drawing/2014/main" id="{3569D963-C6CC-66F2-D601-1123CEA0E016}"/>
              </a:ext>
            </a:extLst>
          </p:cNvPr>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314983908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a:extLst>
            <a:ext uri="{FF2B5EF4-FFF2-40B4-BE49-F238E27FC236}">
              <a16:creationId xmlns:a16="http://schemas.microsoft.com/office/drawing/2014/main" id="{5E46FAD2-F8D2-6521-F61F-1AF60B62D23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1D4EEEC-1A6F-D53D-2614-B01E2A5DC60E}"/>
              </a:ext>
            </a:extLst>
          </p:cNvPr>
          <p:cNvSpPr>
            <a:spLocks noGrp="1"/>
          </p:cNvSpPr>
          <p:nvPr>
            <p:ph type="title"/>
          </p:nvPr>
        </p:nvSpPr>
        <p:spPr>
          <a:xfrm>
            <a:off x="0" y="29593"/>
            <a:ext cx="9144000" cy="598322"/>
          </a:xfrm>
        </p:spPr>
        <p:txBody>
          <a:bodyPr>
            <a:normAutofit fontScale="90000"/>
          </a:bodyPr>
          <a:lstStyle/>
          <a:p>
            <a:r>
              <a:rPr lang="en-US" sz="4000" b="1" dirty="0"/>
              <a:t>Class Discussion Time</a:t>
            </a:r>
          </a:p>
        </p:txBody>
      </p:sp>
      <p:sp>
        <p:nvSpPr>
          <p:cNvPr id="4" name="Content Placeholder 3">
            <a:extLst>
              <a:ext uri="{FF2B5EF4-FFF2-40B4-BE49-F238E27FC236}">
                <a16:creationId xmlns:a16="http://schemas.microsoft.com/office/drawing/2014/main" id="{67F8CEC3-9DAC-416F-F55C-3623A69B0797}"/>
              </a:ext>
            </a:extLst>
          </p:cNvPr>
          <p:cNvSpPr>
            <a:spLocks noGrp="1"/>
          </p:cNvSpPr>
          <p:nvPr>
            <p:ph idx="1"/>
          </p:nvPr>
        </p:nvSpPr>
        <p:spPr>
          <a:xfrm>
            <a:off x="31630" y="561109"/>
            <a:ext cx="8991600" cy="6267298"/>
          </a:xfrm>
        </p:spPr>
        <p:txBody>
          <a:bodyPr>
            <a:normAutofit fontScale="70000" lnSpcReduction="20000"/>
          </a:bodyPr>
          <a:lstStyle/>
          <a:p>
            <a:r>
              <a:rPr lang="en-US" sz="4000" dirty="0"/>
              <a:t>We are told by the apostle Paul that the temple of the Lord is being constructed out of human beings, Jews and Gentiles, among whom God himself now </a:t>
            </a:r>
            <a:r>
              <a:rPr lang="en-US" sz="4000" b="1" i="1" dirty="0"/>
              <a:t>dwells</a:t>
            </a:r>
            <a:r>
              <a:rPr lang="en-US" sz="4000" dirty="0"/>
              <a:t>.</a:t>
            </a:r>
          </a:p>
          <a:p>
            <a:r>
              <a:rPr lang="en-US" sz="4000" dirty="0"/>
              <a:t>My former Greek and Hebrew teacher, Dr. </a:t>
            </a:r>
            <a:r>
              <a:rPr lang="en-US" sz="4000" dirty="0" err="1"/>
              <a:t>Zemek</a:t>
            </a:r>
            <a:r>
              <a:rPr lang="en-US" sz="4000" dirty="0"/>
              <a:t>, argued passionately from passages like this that believers are </a:t>
            </a:r>
            <a:r>
              <a:rPr lang="en-US" sz="4000" b="1" i="1" dirty="0"/>
              <a:t>not</a:t>
            </a:r>
            <a:r>
              <a:rPr lang="en-US" sz="4000" dirty="0"/>
              <a:t> indwelt by the Holy Spirit </a:t>
            </a:r>
            <a:r>
              <a:rPr lang="en-US" sz="4000" b="1" i="1" dirty="0"/>
              <a:t>individually</a:t>
            </a:r>
            <a:r>
              <a:rPr lang="en-US" sz="4000" dirty="0"/>
              <a:t>, but are only indwelt </a:t>
            </a:r>
            <a:r>
              <a:rPr lang="en-US" sz="4000" b="1" i="1" dirty="0"/>
              <a:t>corporately</a:t>
            </a:r>
            <a:r>
              <a:rPr lang="en-US" sz="4000" dirty="0"/>
              <a:t> by the Holy Spirit.</a:t>
            </a:r>
          </a:p>
          <a:p>
            <a:r>
              <a:rPr lang="en-US" sz="4000" dirty="0"/>
              <a:t>Do you think he is right about that?</a:t>
            </a:r>
          </a:p>
          <a:p>
            <a:r>
              <a:rPr lang="en-US" sz="4000" dirty="0"/>
              <a:t>Consider for example this text:</a:t>
            </a:r>
          </a:p>
          <a:p>
            <a:pPr lvl="1"/>
            <a:r>
              <a:rPr lang="en-US" sz="3600" i="1" dirty="0">
                <a:solidFill>
                  <a:srgbClr val="0000FF"/>
                </a:solidFill>
                <a:latin typeface="Cambria" panose="02040503050406030204" pitchFamily="18" charset="0"/>
                <a:ea typeface="Cambria" panose="02040503050406030204" pitchFamily="18" charset="0"/>
              </a:rPr>
              <a:t>Those who are in the flesh cannot please God. You, however, are not in the flesh but in the Spirit, if in fact </a:t>
            </a:r>
            <a:r>
              <a:rPr lang="en-US" sz="3600" b="1" i="1" dirty="0">
                <a:solidFill>
                  <a:srgbClr val="0000FF"/>
                </a:solidFill>
                <a:latin typeface="Cambria" panose="02040503050406030204" pitchFamily="18" charset="0"/>
                <a:ea typeface="Cambria" panose="02040503050406030204" pitchFamily="18" charset="0"/>
              </a:rPr>
              <a:t>the Spirit of God dwells in you</a:t>
            </a:r>
            <a:r>
              <a:rPr lang="en-US" sz="3600" i="1" dirty="0">
                <a:solidFill>
                  <a:srgbClr val="0000FF"/>
                </a:solidFill>
                <a:latin typeface="Cambria" panose="02040503050406030204" pitchFamily="18" charset="0"/>
                <a:ea typeface="Cambria" panose="02040503050406030204" pitchFamily="18" charset="0"/>
              </a:rPr>
              <a:t>. Anyone who does not have the Spirit of Christ does not belong to him. But if Christ is in you, although the body is dead because of sin, the Spirit is life because of righteousness. If </a:t>
            </a:r>
            <a:r>
              <a:rPr lang="en-US" sz="3600" b="1" i="1" dirty="0">
                <a:solidFill>
                  <a:srgbClr val="0000FF"/>
                </a:solidFill>
                <a:latin typeface="Cambria" panose="02040503050406030204" pitchFamily="18" charset="0"/>
                <a:ea typeface="Cambria" panose="02040503050406030204" pitchFamily="18" charset="0"/>
              </a:rPr>
              <a:t>the Spirit </a:t>
            </a:r>
            <a:r>
              <a:rPr lang="en-US" sz="3600" i="1" dirty="0">
                <a:solidFill>
                  <a:srgbClr val="0000FF"/>
                </a:solidFill>
                <a:latin typeface="Cambria" panose="02040503050406030204" pitchFamily="18" charset="0"/>
                <a:ea typeface="Cambria" panose="02040503050406030204" pitchFamily="18" charset="0"/>
              </a:rPr>
              <a:t>of him who raised Jesus from the dead </a:t>
            </a:r>
            <a:r>
              <a:rPr lang="en-US" sz="3600" b="1" i="1" dirty="0">
                <a:solidFill>
                  <a:srgbClr val="0000FF"/>
                </a:solidFill>
                <a:latin typeface="Cambria" panose="02040503050406030204" pitchFamily="18" charset="0"/>
                <a:ea typeface="Cambria" panose="02040503050406030204" pitchFamily="18" charset="0"/>
              </a:rPr>
              <a:t>dwells in you</a:t>
            </a:r>
            <a:r>
              <a:rPr lang="en-US" sz="3600" i="1" dirty="0">
                <a:solidFill>
                  <a:srgbClr val="0000FF"/>
                </a:solidFill>
                <a:latin typeface="Cambria" panose="02040503050406030204" pitchFamily="18" charset="0"/>
                <a:ea typeface="Cambria" panose="02040503050406030204" pitchFamily="18" charset="0"/>
              </a:rPr>
              <a:t>, he who raised Christ Jesus from the dead will also give life to your mortal bodies through his Spirit who dwells in you. </a:t>
            </a:r>
            <a:r>
              <a:rPr lang="en-US" sz="3600" dirty="0"/>
              <a:t>(Rom 8:8-11)</a:t>
            </a:r>
          </a:p>
          <a:p>
            <a:endParaRPr lang="en-US" sz="4000" dirty="0"/>
          </a:p>
          <a:p>
            <a:endParaRPr lang="en-US" sz="4000" dirty="0"/>
          </a:p>
          <a:p>
            <a:endParaRPr lang="en-US" sz="4000" dirty="0"/>
          </a:p>
        </p:txBody>
      </p:sp>
    </p:spTree>
    <p:extLst>
      <p:ext uri="{BB962C8B-B14F-4D97-AF65-F5344CB8AC3E}">
        <p14:creationId xmlns:p14="http://schemas.microsoft.com/office/powerpoint/2010/main" val="305833029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a:extLst>
            <a:ext uri="{FF2B5EF4-FFF2-40B4-BE49-F238E27FC236}">
              <a16:creationId xmlns:a16="http://schemas.microsoft.com/office/drawing/2014/main" id="{5E46FAD2-F8D2-6521-F61F-1AF60B62D23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1D4EEEC-1A6F-D53D-2614-B01E2A5DC60E}"/>
              </a:ext>
            </a:extLst>
          </p:cNvPr>
          <p:cNvSpPr>
            <a:spLocks noGrp="1"/>
          </p:cNvSpPr>
          <p:nvPr>
            <p:ph type="title"/>
          </p:nvPr>
        </p:nvSpPr>
        <p:spPr>
          <a:xfrm>
            <a:off x="0" y="29593"/>
            <a:ext cx="9144000" cy="598322"/>
          </a:xfrm>
        </p:spPr>
        <p:txBody>
          <a:bodyPr>
            <a:normAutofit fontScale="90000"/>
          </a:bodyPr>
          <a:lstStyle/>
          <a:p>
            <a:r>
              <a:rPr lang="en-US" sz="4000" b="1" dirty="0"/>
              <a:t>Class Discussion Time</a:t>
            </a:r>
          </a:p>
        </p:txBody>
      </p:sp>
      <p:sp>
        <p:nvSpPr>
          <p:cNvPr id="4" name="Content Placeholder 3">
            <a:extLst>
              <a:ext uri="{FF2B5EF4-FFF2-40B4-BE49-F238E27FC236}">
                <a16:creationId xmlns:a16="http://schemas.microsoft.com/office/drawing/2014/main" id="{67F8CEC3-9DAC-416F-F55C-3623A69B0797}"/>
              </a:ext>
            </a:extLst>
          </p:cNvPr>
          <p:cNvSpPr>
            <a:spLocks noGrp="1"/>
          </p:cNvSpPr>
          <p:nvPr>
            <p:ph idx="1"/>
          </p:nvPr>
        </p:nvSpPr>
        <p:spPr>
          <a:xfrm>
            <a:off x="31630" y="561109"/>
            <a:ext cx="8991600" cy="6267298"/>
          </a:xfrm>
        </p:spPr>
        <p:txBody>
          <a:bodyPr>
            <a:normAutofit fontScale="85000" lnSpcReduction="20000"/>
          </a:bodyPr>
          <a:lstStyle/>
          <a:p>
            <a:r>
              <a:rPr lang="en-US" sz="4000" dirty="0"/>
              <a:t>Paul does not condemn the efforts of other Christians building on the work of one another, but he believes that God has given </a:t>
            </a:r>
            <a:r>
              <a:rPr lang="en-US" sz="4000" b="1" i="1" dirty="0"/>
              <a:t>him</a:t>
            </a:r>
            <a:r>
              <a:rPr lang="en-US" sz="4000" dirty="0"/>
              <a:t> the ministry of establishing strategic churches in virgin gospel territory: “</a:t>
            </a:r>
            <a:r>
              <a:rPr lang="en-US" sz="4000" i="1" dirty="0">
                <a:solidFill>
                  <a:srgbClr val="0000FF"/>
                </a:solidFill>
                <a:latin typeface="Cambria" panose="02040503050406030204" pitchFamily="18" charset="0"/>
                <a:ea typeface="Cambria" panose="02040503050406030204" pitchFamily="18" charset="0"/>
              </a:rPr>
              <a:t>I planted, Apollos watered, but God gave the growth</a:t>
            </a:r>
            <a:r>
              <a:rPr lang="en-US" sz="4000" dirty="0"/>
              <a:t>.” (1 Cor 3:6 )</a:t>
            </a:r>
          </a:p>
          <a:p>
            <a:r>
              <a:rPr lang="en-US" sz="4000" dirty="0"/>
              <a:t>Do you think there are people God uses today like he used the Apostle Paul – people who God expects to carry the gospel to places where the gospel is </a:t>
            </a:r>
            <a:r>
              <a:rPr lang="en-US" sz="4000" b="1" i="1" dirty="0"/>
              <a:t>unknown</a:t>
            </a:r>
            <a:r>
              <a:rPr lang="en-US" sz="4000" dirty="0"/>
              <a:t>?</a:t>
            </a:r>
          </a:p>
          <a:p>
            <a:r>
              <a:rPr lang="en-US" sz="4000" dirty="0"/>
              <a:t>Is there anything wrong with preaching the gospel in places where the gospel is </a:t>
            </a:r>
            <a:r>
              <a:rPr lang="en-US" sz="4000" b="1" i="1" dirty="0"/>
              <a:t>already</a:t>
            </a:r>
            <a:r>
              <a:rPr lang="en-US" sz="4000" dirty="0"/>
              <a:t> known?</a:t>
            </a:r>
          </a:p>
          <a:p>
            <a:endParaRPr lang="en-US" sz="4000" dirty="0"/>
          </a:p>
          <a:p>
            <a:endParaRPr lang="en-US" sz="4000" dirty="0"/>
          </a:p>
          <a:p>
            <a:endParaRPr lang="en-US" sz="4000" dirty="0"/>
          </a:p>
          <a:p>
            <a:endParaRPr lang="en-US" sz="4000" dirty="0"/>
          </a:p>
        </p:txBody>
      </p:sp>
    </p:spTree>
    <p:extLst>
      <p:ext uri="{BB962C8B-B14F-4D97-AF65-F5344CB8AC3E}">
        <p14:creationId xmlns:p14="http://schemas.microsoft.com/office/powerpoint/2010/main" val="92663178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a:extLst>
            <a:ext uri="{FF2B5EF4-FFF2-40B4-BE49-F238E27FC236}">
              <a16:creationId xmlns:a16="http://schemas.microsoft.com/office/drawing/2014/main" id="{5E46FAD2-F8D2-6521-F61F-1AF60B62D23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1D4EEEC-1A6F-D53D-2614-B01E2A5DC60E}"/>
              </a:ext>
            </a:extLst>
          </p:cNvPr>
          <p:cNvSpPr>
            <a:spLocks noGrp="1"/>
          </p:cNvSpPr>
          <p:nvPr>
            <p:ph type="title"/>
          </p:nvPr>
        </p:nvSpPr>
        <p:spPr>
          <a:xfrm>
            <a:off x="0" y="29593"/>
            <a:ext cx="9144000" cy="598322"/>
          </a:xfrm>
        </p:spPr>
        <p:txBody>
          <a:bodyPr>
            <a:normAutofit fontScale="90000"/>
          </a:bodyPr>
          <a:lstStyle/>
          <a:p>
            <a:r>
              <a:rPr lang="en-US" sz="4000" b="1" dirty="0"/>
              <a:t>Class Discussion Time</a:t>
            </a:r>
          </a:p>
        </p:txBody>
      </p:sp>
      <p:sp>
        <p:nvSpPr>
          <p:cNvPr id="4" name="Content Placeholder 3">
            <a:extLst>
              <a:ext uri="{FF2B5EF4-FFF2-40B4-BE49-F238E27FC236}">
                <a16:creationId xmlns:a16="http://schemas.microsoft.com/office/drawing/2014/main" id="{67F8CEC3-9DAC-416F-F55C-3623A69B0797}"/>
              </a:ext>
            </a:extLst>
          </p:cNvPr>
          <p:cNvSpPr>
            <a:spLocks noGrp="1"/>
          </p:cNvSpPr>
          <p:nvPr>
            <p:ph idx="1"/>
          </p:nvPr>
        </p:nvSpPr>
        <p:spPr>
          <a:xfrm>
            <a:off x="31630" y="561109"/>
            <a:ext cx="8991600" cy="6267298"/>
          </a:xfrm>
        </p:spPr>
        <p:txBody>
          <a:bodyPr>
            <a:normAutofit fontScale="77500" lnSpcReduction="20000"/>
          </a:bodyPr>
          <a:lstStyle/>
          <a:p>
            <a:r>
              <a:rPr lang="en-US" sz="4000" dirty="0"/>
              <a:t>The disciples, who are not personally involved in the fulfillment of Isaiah 53:12, are told by Jesus in Luke 22:35-36 to take </a:t>
            </a:r>
            <a:r>
              <a:rPr lang="en-US" sz="4000" b="1" i="1" dirty="0"/>
              <a:t>precautions</a:t>
            </a:r>
            <a:r>
              <a:rPr lang="en-US" sz="4000" dirty="0"/>
              <a:t> because the situation in which they will find themselves is analogous to the situation that Jesus experiences in his fulfillment of Isaiah 53:12:</a:t>
            </a:r>
          </a:p>
          <a:p>
            <a:pPr lvl="1"/>
            <a:r>
              <a:rPr lang="en-US" sz="3600" i="1" dirty="0">
                <a:solidFill>
                  <a:srgbClr val="0000FF"/>
                </a:solidFill>
                <a:latin typeface="Cambria" panose="02040503050406030204" pitchFamily="18" charset="0"/>
                <a:ea typeface="Cambria" panose="02040503050406030204" pitchFamily="18" charset="0"/>
              </a:rPr>
              <a:t>let the one who has a moneybag take it, and likewise a knapsack. And let the one who has no sword sell his cloak and buy one </a:t>
            </a:r>
            <a:r>
              <a:rPr lang="en-US" sz="3600" dirty="0"/>
              <a:t>(Luke 22:36)</a:t>
            </a:r>
            <a:endParaRPr lang="en-US" sz="3600" i="1" dirty="0">
              <a:solidFill>
                <a:srgbClr val="0000FF"/>
              </a:solidFill>
              <a:latin typeface="Cambria" panose="02040503050406030204" pitchFamily="18" charset="0"/>
              <a:ea typeface="Cambria" panose="02040503050406030204" pitchFamily="18" charset="0"/>
            </a:endParaRPr>
          </a:p>
          <a:p>
            <a:r>
              <a:rPr lang="en-US" sz="4000" dirty="0"/>
              <a:t>They will, in fact, often be targets of an ungodly society, being viewed as transgressors for their allegiance to Jesus.</a:t>
            </a:r>
          </a:p>
          <a:p>
            <a:r>
              <a:rPr lang="en-US" sz="4000" dirty="0"/>
              <a:t>Do you think there is validation in this text for Christians to arm themselves in self defense against such attacks?</a:t>
            </a:r>
          </a:p>
          <a:p>
            <a:endParaRPr lang="en-US" sz="4000" dirty="0"/>
          </a:p>
          <a:p>
            <a:endParaRPr lang="en-US" sz="4000" dirty="0"/>
          </a:p>
          <a:p>
            <a:endParaRPr lang="en-US" sz="4000" dirty="0"/>
          </a:p>
          <a:p>
            <a:endParaRPr lang="en-US" sz="4000" dirty="0"/>
          </a:p>
        </p:txBody>
      </p:sp>
    </p:spTree>
    <p:extLst>
      <p:ext uri="{BB962C8B-B14F-4D97-AF65-F5344CB8AC3E}">
        <p14:creationId xmlns:p14="http://schemas.microsoft.com/office/powerpoint/2010/main" val="379424223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E3271D-6CC8-CDC6-8536-7FD34BC4CAB7}"/>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1C5E7ABD-B260-6F9F-5C4C-73CD1C75FD56}"/>
              </a:ext>
            </a:extLst>
          </p:cNvPr>
          <p:cNvSpPr txBox="1">
            <a:spLocks/>
          </p:cNvSpPr>
          <p:nvPr/>
        </p:nvSpPr>
        <p:spPr>
          <a:xfrm>
            <a:off x="0" y="826199"/>
            <a:ext cx="9144000" cy="1829411"/>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300" b="0" i="0" u="none" strike="noStrike" kern="1200" cap="none" spc="0" normalizeH="0" baseline="3000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Isaiah 52:14</a:t>
            </a:r>
            <a:r>
              <a:rPr kumimoji="0" lang="en-US" sz="23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As many were astonished at you-- his appearance was so marred, beyond human semblance, and his form beyond that of the children of mankind-- </a:t>
            </a:r>
            <a:r>
              <a:rPr lang="en-US" sz="23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15</a:t>
            </a:r>
            <a:r>
              <a:rPr kumimoji="0" lang="en-US" sz="23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so shall he sprinkle many nations; kings shall shut their mouths because of him; for </a:t>
            </a:r>
            <a:r>
              <a:rPr kumimoji="0" lang="en-US" sz="2300" b="0" i="1" u="none" strike="noStrike" kern="1200" cap="none" spc="0" normalizeH="0" baseline="0" noProof="0" dirty="0">
                <a:ln>
                  <a:noFill/>
                </a:ln>
                <a:solidFill>
                  <a:schemeClr val="accent2"/>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that which has not been told them they see, and that which they have not heard they understand</a:t>
            </a:r>
            <a:r>
              <a:rPr kumimoji="0" lang="en-US" sz="23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(ESV)</a:t>
            </a:r>
            <a:endParaRPr kumimoji="0" lang="en-US" sz="23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endParaRPr>
          </a:p>
        </p:txBody>
      </p:sp>
      <p:sp>
        <p:nvSpPr>
          <p:cNvPr id="3" name="Title 2">
            <a:extLst>
              <a:ext uri="{FF2B5EF4-FFF2-40B4-BE49-F238E27FC236}">
                <a16:creationId xmlns:a16="http://schemas.microsoft.com/office/drawing/2014/main" id="{E77D3B25-19FA-0865-6E8B-AFDEA0D6603A}"/>
              </a:ext>
            </a:extLst>
          </p:cNvPr>
          <p:cNvSpPr>
            <a:spLocks noGrp="1"/>
          </p:cNvSpPr>
          <p:nvPr>
            <p:ph type="title"/>
          </p:nvPr>
        </p:nvSpPr>
        <p:spPr>
          <a:xfrm>
            <a:off x="0" y="1"/>
            <a:ext cx="9144000" cy="689956"/>
          </a:xfrm>
        </p:spPr>
        <p:txBody>
          <a:bodyPr/>
          <a:lstStyle/>
          <a:p>
            <a:pPr algn="ctr"/>
            <a:r>
              <a:rPr lang="en-US" sz="3600" b="1" dirty="0">
                <a:effectLst>
                  <a:outerShdw blurRad="38100" dist="38100" dir="2700000" algn="tl">
                    <a:srgbClr val="000000"/>
                  </a:outerShdw>
                </a:effectLst>
              </a:rPr>
              <a:t>Those who have never been told of him will see</a:t>
            </a:r>
            <a:endParaRPr lang="en-US" sz="3600" dirty="0">
              <a:effectLst>
                <a:outerShdw blurRad="38100" dist="38100" dir="2700000" algn="tl">
                  <a:srgbClr val="000000"/>
                </a:outerShdw>
              </a:effectLst>
            </a:endParaRPr>
          </a:p>
        </p:txBody>
      </p:sp>
      <p:sp>
        <p:nvSpPr>
          <p:cNvPr id="5" name="Title 1">
            <a:extLst>
              <a:ext uri="{FF2B5EF4-FFF2-40B4-BE49-F238E27FC236}">
                <a16:creationId xmlns:a16="http://schemas.microsoft.com/office/drawing/2014/main" id="{561B8119-9783-A769-30CE-803422600545}"/>
              </a:ext>
            </a:extLst>
          </p:cNvPr>
          <p:cNvSpPr txBox="1">
            <a:spLocks/>
          </p:cNvSpPr>
          <p:nvPr/>
        </p:nvSpPr>
        <p:spPr>
          <a:xfrm>
            <a:off x="0" y="4705004"/>
            <a:ext cx="9144000" cy="1467196"/>
          </a:xfrm>
          <a:prstGeom prst="rect">
            <a:avLst/>
          </a:prstGeom>
          <a:solidFill>
            <a:schemeClr val="tx1"/>
          </a:solidFill>
          <a:ln w="25400">
            <a:solidFill>
              <a:srgbClr val="FFFF99"/>
            </a:solidFill>
          </a:ln>
        </p:spPr>
        <p:txBody>
          <a:bodyPr vert="horz" lIns="91440" tIns="45720" rIns="91440" bIns="45720" rtlCol="0" anchor="t">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kumimoji="0" lang="en-US" sz="2300" b="0" i="0" u="none" strike="noStrike" kern="1200" cap="none" spc="0" normalizeH="0" baseline="3000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Rom 15:20</a:t>
            </a:r>
            <a:r>
              <a:rPr lang="en-US" sz="23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I make it my ambition to preach the gospel, not where Christ has already been named, lest I build on someone else's foundation, </a:t>
            </a:r>
            <a:r>
              <a:rPr lang="en-US" sz="23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21</a:t>
            </a:r>
            <a:r>
              <a:rPr lang="en-US" sz="23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but </a:t>
            </a:r>
            <a:r>
              <a:rPr lang="en-US" sz="2300" b="0"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as it is written, “Those who have never been told of him will see, and those who have never heard will understand.” </a:t>
            </a:r>
            <a:r>
              <a:rPr lang="en-US" sz="23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(ESV)</a:t>
            </a:r>
            <a:endParaRPr kumimoji="0" lang="en-US" sz="2300" b="0" i="1" u="none" strike="noStrike" kern="1200" cap="none" spc="0" normalizeH="0" baseline="0" noProof="0" dirty="0">
              <a:ln>
                <a:noFill/>
              </a:ln>
              <a:solidFill>
                <a:srgbClr val="5B9BD5">
                  <a:lumMod val="40000"/>
                  <a:lumOff val="6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endParaRPr>
          </a:p>
        </p:txBody>
      </p:sp>
      <p:sp>
        <p:nvSpPr>
          <p:cNvPr id="6" name="Title 1">
            <a:extLst>
              <a:ext uri="{FF2B5EF4-FFF2-40B4-BE49-F238E27FC236}">
                <a16:creationId xmlns:a16="http://schemas.microsoft.com/office/drawing/2014/main" id="{E3BC2D31-F5C0-3661-0BC4-F3CACED6E3B7}"/>
              </a:ext>
            </a:extLst>
          </p:cNvPr>
          <p:cNvSpPr txBox="1">
            <a:spLocks/>
          </p:cNvSpPr>
          <p:nvPr/>
        </p:nvSpPr>
        <p:spPr>
          <a:xfrm>
            <a:off x="-1392" y="2621281"/>
            <a:ext cx="9144000" cy="208372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300" b="0" i="0" u="none" strike="noStrike" kern="1200" cap="none" spc="0" normalizeH="0" baseline="3000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Isaiah 52:14</a:t>
            </a:r>
            <a:r>
              <a:rPr kumimoji="0" lang="en-US" sz="23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Just as many shall be astonished at you— so shall your appearance be without glory from men, and your glory be absent from the men – </a:t>
            </a:r>
            <a:r>
              <a:rPr lang="en-US" sz="23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15</a:t>
            </a:r>
            <a:r>
              <a:rPr kumimoji="0" lang="en-US" sz="23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so shall many nations be astonished at him, and kings shall shut their mouth, because </a:t>
            </a:r>
            <a:r>
              <a:rPr kumimoji="0" lang="en-US" sz="2300" b="0" i="1" u="none" strike="noStrike" kern="1200" cap="none" spc="0" normalizeH="0" baseline="0" noProof="0" dirty="0">
                <a:ln>
                  <a:noFill/>
                </a:ln>
                <a:solidFill>
                  <a:schemeClr val="accent2"/>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those who were not informed about him shall see and those who did not hear shall understand. </a:t>
            </a:r>
            <a:r>
              <a:rPr lang="en-US" sz="2300" b="0" i="1" dirty="0">
                <a:solidFill>
                  <a:srgbClr val="ED7D31">
                    <a:lumMod val="60000"/>
                    <a:lumOff val="40000"/>
                  </a:srgbClr>
                </a:solidFill>
                <a:effectLst>
                  <a:outerShdw blurRad="38100" dist="38100" dir="2700000" algn="tl">
                    <a:srgbClr val="000000"/>
                  </a:outerShdw>
                </a:effectLst>
                <a:latin typeface="Cambria" panose="02040503050406030204" pitchFamily="18" charset="0"/>
                <a:ea typeface="Cambria" panose="02040503050406030204" pitchFamily="18" charset="0"/>
              </a:rPr>
              <a:t>(A New English Translation of the Septuagint) </a:t>
            </a:r>
            <a:endParaRPr kumimoji="0" lang="en-US" sz="23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endParaRPr>
          </a:p>
        </p:txBody>
      </p:sp>
    </p:spTree>
    <p:extLst>
      <p:ext uri="{BB962C8B-B14F-4D97-AF65-F5344CB8AC3E}">
        <p14:creationId xmlns:p14="http://schemas.microsoft.com/office/powerpoint/2010/main" val="324046241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500" fill="hold"/>
                                        <p:tgtEl>
                                          <p:spTgt spid="5"/>
                                        </p:tgtEl>
                                        <p:attrNameLst>
                                          <p:attrName>ppt_w</p:attrName>
                                        </p:attrNameLst>
                                      </p:cBhvr>
                                      <p:tavLst>
                                        <p:tav tm="0">
                                          <p:val>
                                            <p:fltVal val="0"/>
                                          </p:val>
                                        </p:tav>
                                        <p:tav tm="100000">
                                          <p:val>
                                            <p:strVal val="#ppt_w"/>
                                          </p:val>
                                        </p:tav>
                                      </p:tavLst>
                                    </p:anim>
                                    <p:anim calcmode="lin" valueType="num">
                                      <p:cBhvr>
                                        <p:cTn id="15" dur="500" fill="hold"/>
                                        <p:tgtEl>
                                          <p:spTgt spid="5"/>
                                        </p:tgtEl>
                                        <p:attrNameLst>
                                          <p:attrName>ppt_h</p:attrName>
                                        </p:attrNameLst>
                                      </p:cBhvr>
                                      <p:tavLst>
                                        <p:tav tm="0">
                                          <p:val>
                                            <p:fltVal val="0"/>
                                          </p:val>
                                        </p:tav>
                                        <p:tav tm="100000">
                                          <p:val>
                                            <p:strVal val="#ppt_h"/>
                                          </p:val>
                                        </p:tav>
                                      </p:tavLst>
                                    </p:anim>
                                    <p:animEffect transition="in" filter="fade">
                                      <p:cBhvr>
                                        <p:cTn id="16"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54D633-BA0F-941E-4CD8-28E125A3C9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EDAC13-0421-4520-3C2E-967725DB3010}"/>
              </a:ext>
            </a:extLst>
          </p:cNvPr>
          <p:cNvSpPr>
            <a:spLocks noGrp="1"/>
          </p:cNvSpPr>
          <p:nvPr>
            <p:ph type="title"/>
          </p:nvPr>
        </p:nvSpPr>
        <p:spPr>
          <a:xfrm>
            <a:off x="0" y="4"/>
            <a:ext cx="9144000" cy="931022"/>
          </a:xfrm>
        </p:spPr>
        <p:txBody>
          <a:bodyPr>
            <a:noAutofit/>
          </a:bodyPr>
          <a:lstStyle/>
          <a:p>
            <a:r>
              <a:rPr lang="en-US" sz="3600" b="1" dirty="0">
                <a:effectLst>
                  <a:outerShdw blurRad="38100" dist="38100" dir="2700000" algn="tl">
                    <a:srgbClr val="000000"/>
                  </a:outerShdw>
                </a:effectLst>
              </a:rPr>
              <a:t>Those who have never been told of him will see</a:t>
            </a:r>
            <a:endParaRPr lang="en-US" sz="36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F3D02D05-E098-E8F4-1724-20F1806DECB5}"/>
              </a:ext>
            </a:extLst>
          </p:cNvPr>
          <p:cNvSpPr>
            <a:spLocks noGrp="1"/>
          </p:cNvSpPr>
          <p:nvPr>
            <p:ph idx="1"/>
          </p:nvPr>
        </p:nvSpPr>
        <p:spPr>
          <a:xfrm>
            <a:off x="457200" y="889462"/>
            <a:ext cx="8416636" cy="5515493"/>
          </a:xfrm>
        </p:spPr>
        <p:txBody>
          <a:bodyPr>
            <a:normAutofit fontScale="77500" lnSpcReduction="20000"/>
          </a:bodyPr>
          <a:lstStyle/>
          <a:p>
            <a:r>
              <a:rPr lang="en-US" sz="4400" dirty="0">
                <a:effectLst>
                  <a:outerShdw blurRad="38100" dist="38100" dir="2700000" algn="tl">
                    <a:srgbClr val="000000"/>
                  </a:outerShdw>
                </a:effectLst>
              </a:rPr>
              <a:t>The Apostle Paul’s citation of </a:t>
            </a:r>
            <a:r>
              <a:rPr lang="en-US" sz="4400" dirty="0">
                <a:solidFill>
                  <a:srgbClr val="FFFF99"/>
                </a:solidFill>
                <a:effectLst>
                  <a:outerShdw blurRad="38100" dist="38100" dir="2700000" algn="tl">
                    <a:srgbClr val="000000"/>
                  </a:outerShdw>
                </a:effectLst>
              </a:rPr>
              <a:t>Isaiah 52:15b </a:t>
            </a:r>
            <a:r>
              <a:rPr lang="en-US" sz="4400" dirty="0">
                <a:effectLst>
                  <a:outerShdw blurRad="38100" dist="38100" dir="2700000" algn="tl">
                    <a:srgbClr val="000000"/>
                  </a:outerShdw>
                </a:effectLst>
              </a:rPr>
              <a:t>(in </a:t>
            </a:r>
            <a:r>
              <a:rPr lang="en-US" sz="4400" dirty="0">
                <a:solidFill>
                  <a:srgbClr val="FFFF99"/>
                </a:solidFill>
                <a:effectLst>
                  <a:outerShdw blurRad="38100" dist="38100" dir="2700000" algn="tl">
                    <a:srgbClr val="000000"/>
                  </a:outerShdw>
                </a:effectLst>
              </a:rPr>
              <a:t>Romans 15:21</a:t>
            </a:r>
            <a:r>
              <a:rPr lang="en-US" sz="4400" dirty="0">
                <a:effectLst>
                  <a:outerShdw blurRad="38100" dist="38100" dir="2700000" algn="tl">
                    <a:srgbClr val="000000"/>
                  </a:outerShdw>
                </a:effectLst>
              </a:rPr>
              <a:t>) is in a section of the book (</a:t>
            </a:r>
            <a:r>
              <a:rPr lang="en-US" sz="4400" dirty="0">
                <a:solidFill>
                  <a:srgbClr val="FFFF99"/>
                </a:solidFill>
                <a:effectLst>
                  <a:outerShdw blurRad="38100" dist="38100" dir="2700000" algn="tl">
                    <a:srgbClr val="000000"/>
                  </a:outerShdw>
                </a:effectLst>
              </a:rPr>
              <a:t>Romans 15:18-24</a:t>
            </a:r>
            <a:r>
              <a:rPr lang="en-US" sz="4400" dirty="0">
                <a:effectLst>
                  <a:outerShdw blurRad="38100" dist="38100" dir="2700000" algn="tl">
                    <a:srgbClr val="000000"/>
                  </a:outerShdw>
                </a:effectLst>
              </a:rPr>
              <a:t>) where Paul briefly reviews his </a:t>
            </a:r>
            <a:r>
              <a:rPr lang="en-US" sz="4400" b="1" i="1" dirty="0">
                <a:effectLst>
                  <a:outerShdw blurRad="38100" dist="38100" dir="2700000" algn="tl">
                    <a:srgbClr val="000000"/>
                  </a:outerShdw>
                </a:effectLst>
              </a:rPr>
              <a:t>missionary labors </a:t>
            </a:r>
            <a:r>
              <a:rPr lang="en-US" sz="4400" dirty="0">
                <a:effectLst>
                  <a:outerShdw blurRad="38100" dist="38100" dir="2700000" algn="tl">
                    <a:srgbClr val="000000"/>
                  </a:outerShdw>
                </a:effectLst>
              </a:rPr>
              <a:t>and explains to the Roman church why he has been </a:t>
            </a:r>
            <a:r>
              <a:rPr lang="en-US" sz="4400" b="1" i="1" dirty="0">
                <a:effectLst>
                  <a:outerShdw blurRad="38100" dist="38100" dir="2700000" algn="tl">
                    <a:srgbClr val="000000"/>
                  </a:outerShdw>
                </a:effectLst>
              </a:rPr>
              <a:t>hindered</a:t>
            </a:r>
            <a:r>
              <a:rPr lang="en-US" sz="4400" dirty="0">
                <a:effectLst>
                  <a:outerShdw blurRad="38100" dist="38100" dir="2700000" algn="tl">
                    <a:srgbClr val="000000"/>
                  </a:outerShdw>
                </a:effectLst>
              </a:rPr>
              <a:t> from coming to visit them (see vs. 22).</a:t>
            </a:r>
          </a:p>
          <a:p>
            <a:r>
              <a:rPr lang="en-US" sz="4400" dirty="0">
                <a:effectLst>
                  <a:outerShdw blurRad="38100" dist="38100" dir="2700000" algn="tl">
                    <a:srgbClr val="000000"/>
                  </a:outerShdw>
                </a:effectLst>
              </a:rPr>
              <a:t>He tells them that he has made it a practice to preach the gospel in places where there is no worship of Christ at all:</a:t>
            </a:r>
          </a:p>
          <a:p>
            <a:r>
              <a:rPr lang="en-US" sz="4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I make it my ambition to preach the gospel, not where Christ has already been named, lest I build on someone else's foundation…</a:t>
            </a:r>
            <a:endParaRPr lang="en-US" sz="4400" dirty="0">
              <a:effectLst>
                <a:outerShdw blurRad="38100" dist="38100" dir="2700000" algn="tl">
                  <a:srgbClr val="000000"/>
                </a:outerShdw>
              </a:effectLst>
            </a:endParaRPr>
          </a:p>
          <a:p>
            <a:endParaRPr lang="en-US" dirty="0">
              <a:effectLst>
                <a:outerShdw blurRad="38100" dist="38100" dir="2700000" algn="tl">
                  <a:srgbClr val="000000"/>
                </a:outerShdw>
              </a:effectLst>
            </a:endParaRPr>
          </a:p>
        </p:txBody>
      </p:sp>
      <p:sp>
        <p:nvSpPr>
          <p:cNvPr id="4" name="TextBox 3">
            <a:extLst>
              <a:ext uri="{FF2B5EF4-FFF2-40B4-BE49-F238E27FC236}">
                <a16:creationId xmlns:a16="http://schemas.microsoft.com/office/drawing/2014/main" id="{8C6AE731-1CD9-3E13-9859-223C6827FA25}"/>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G. K. Beale and D. A. Carson.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Commentary on the NT Use of the OT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 691). </a:t>
            </a:r>
          </a:p>
        </p:txBody>
      </p:sp>
    </p:spTree>
    <p:extLst>
      <p:ext uri="{BB962C8B-B14F-4D97-AF65-F5344CB8AC3E}">
        <p14:creationId xmlns:p14="http://schemas.microsoft.com/office/powerpoint/2010/main" val="226993328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54D633-BA0F-941E-4CD8-28E125A3C9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EDAC13-0421-4520-3C2E-967725DB3010}"/>
              </a:ext>
            </a:extLst>
          </p:cNvPr>
          <p:cNvSpPr>
            <a:spLocks noGrp="1"/>
          </p:cNvSpPr>
          <p:nvPr>
            <p:ph type="title"/>
          </p:nvPr>
        </p:nvSpPr>
        <p:spPr>
          <a:xfrm>
            <a:off x="0" y="4"/>
            <a:ext cx="9144000" cy="931022"/>
          </a:xfrm>
        </p:spPr>
        <p:txBody>
          <a:bodyPr>
            <a:noAutofit/>
          </a:bodyPr>
          <a:lstStyle/>
          <a:p>
            <a:r>
              <a:rPr lang="en-US" sz="3600" b="1" dirty="0">
                <a:effectLst>
                  <a:outerShdw blurRad="38100" dist="38100" dir="2700000" algn="tl">
                    <a:srgbClr val="000000"/>
                  </a:outerShdw>
                </a:effectLst>
              </a:rPr>
              <a:t>Those who have never been told of him will see</a:t>
            </a:r>
            <a:endParaRPr lang="en-US" sz="36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F3D02D05-E098-E8F4-1724-20F1806DECB5}"/>
              </a:ext>
            </a:extLst>
          </p:cNvPr>
          <p:cNvSpPr>
            <a:spLocks noGrp="1"/>
          </p:cNvSpPr>
          <p:nvPr>
            <p:ph idx="1"/>
          </p:nvPr>
        </p:nvSpPr>
        <p:spPr>
          <a:xfrm>
            <a:off x="419793" y="1118062"/>
            <a:ext cx="8416636" cy="5370603"/>
          </a:xfrm>
        </p:spPr>
        <p:txBody>
          <a:bodyPr>
            <a:normAutofit fontScale="85000" lnSpcReduction="20000"/>
          </a:bodyPr>
          <a:lstStyle/>
          <a:p>
            <a:r>
              <a:rPr lang="en-US" sz="3500" dirty="0">
                <a:effectLst>
                  <a:outerShdw blurRad="38100" dist="38100" dir="2700000" algn="tl">
                    <a:srgbClr val="000000"/>
                  </a:outerShdw>
                </a:effectLst>
              </a:rPr>
              <a:t>The word “</a:t>
            </a:r>
            <a:r>
              <a:rPr lang="en-US" sz="35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build</a:t>
            </a:r>
            <a:r>
              <a:rPr lang="en-US" sz="3500" dirty="0">
                <a:effectLst>
                  <a:outerShdw blurRad="38100" dist="38100" dir="2700000" algn="tl">
                    <a:srgbClr val="000000"/>
                  </a:outerShdw>
                </a:effectLst>
              </a:rPr>
              <a:t>” here compares the growth of Christ’s church to the building of a </a:t>
            </a:r>
            <a:r>
              <a:rPr lang="en-US" sz="3500" b="1" i="1" dirty="0">
                <a:effectLst>
                  <a:outerShdw blurRad="38100" dist="38100" dir="2700000" algn="tl">
                    <a:srgbClr val="000000"/>
                  </a:outerShdw>
                </a:effectLst>
              </a:rPr>
              <a:t>temple</a:t>
            </a:r>
            <a:r>
              <a:rPr lang="en-US" sz="3500" dirty="0">
                <a:effectLst>
                  <a:outerShdw blurRad="38100" dist="38100" dir="2700000" algn="tl">
                    <a:srgbClr val="000000"/>
                  </a:outerShdw>
                </a:effectLst>
              </a:rPr>
              <a:t>.</a:t>
            </a:r>
          </a:p>
          <a:p>
            <a:r>
              <a:rPr lang="en-US" sz="3500" dirty="0">
                <a:effectLst>
                  <a:outerShdw blurRad="38100" dist="38100" dir="2700000" algn="tl">
                    <a:srgbClr val="000000"/>
                  </a:outerShdw>
                </a:effectLst>
              </a:rPr>
              <a:t>The temple of the Lord is being constructed out of human beings, Jews and Gentiles, </a:t>
            </a:r>
            <a:r>
              <a:rPr lang="en-US" sz="3500" b="1" i="1" dirty="0">
                <a:effectLst>
                  <a:outerShdw blurRad="38100" dist="38100" dir="2700000" algn="tl">
                    <a:srgbClr val="000000"/>
                  </a:outerShdw>
                </a:effectLst>
              </a:rPr>
              <a:t>among</a:t>
            </a:r>
            <a:r>
              <a:rPr lang="en-US" sz="3500" dirty="0">
                <a:effectLst>
                  <a:outerShdw blurRad="38100" dist="38100" dir="2700000" algn="tl">
                    <a:srgbClr val="000000"/>
                  </a:outerShdw>
                </a:effectLst>
              </a:rPr>
              <a:t> whom God himself now dwells. </a:t>
            </a:r>
          </a:p>
          <a:p>
            <a:r>
              <a:rPr lang="en-US" sz="3500" dirty="0">
                <a:effectLst>
                  <a:outerShdw blurRad="38100" dist="38100" dir="2700000" algn="tl">
                    <a:srgbClr val="000000"/>
                  </a:outerShdw>
                </a:effectLst>
              </a:rPr>
              <a:t>Paul also sees the individual local churches around the world as manifestations of the temple of God – and he will not build on the foundation that another has laid (cf. 2 Cor 10:12–18).</a:t>
            </a:r>
          </a:p>
          <a:p>
            <a:r>
              <a:rPr lang="en-US" sz="3500" dirty="0">
                <a:effectLst>
                  <a:outerShdw blurRad="38100" dist="38100" dir="2700000" algn="tl">
                    <a:srgbClr val="000000"/>
                  </a:outerShdw>
                </a:effectLst>
              </a:rPr>
              <a:t>Paul does not condemn the efforts of </a:t>
            </a:r>
            <a:r>
              <a:rPr lang="en-US" sz="3500" b="1" i="1" dirty="0">
                <a:effectLst>
                  <a:outerShdw blurRad="38100" dist="38100" dir="2700000" algn="tl">
                    <a:srgbClr val="000000"/>
                  </a:outerShdw>
                </a:effectLst>
              </a:rPr>
              <a:t>other</a:t>
            </a:r>
            <a:r>
              <a:rPr lang="en-US" sz="3500" dirty="0">
                <a:effectLst>
                  <a:outerShdw blurRad="38100" dist="38100" dir="2700000" algn="tl">
                    <a:srgbClr val="000000"/>
                  </a:outerShdw>
                </a:effectLst>
              </a:rPr>
              <a:t> Christians building on the work of one another, but he believes that God has given </a:t>
            </a:r>
            <a:r>
              <a:rPr lang="en-US" sz="3500" b="1" i="1" dirty="0">
                <a:effectLst>
                  <a:outerShdw blurRad="38100" dist="38100" dir="2700000" algn="tl">
                    <a:srgbClr val="000000"/>
                  </a:outerShdw>
                </a:effectLst>
              </a:rPr>
              <a:t>him</a:t>
            </a:r>
            <a:r>
              <a:rPr lang="en-US" sz="3500" dirty="0">
                <a:effectLst>
                  <a:outerShdw blurRad="38100" dist="38100" dir="2700000" algn="tl">
                    <a:srgbClr val="000000"/>
                  </a:outerShdw>
                </a:effectLst>
              </a:rPr>
              <a:t> the ministry of establishing strategic churches in virgin gospel territory: “</a:t>
            </a:r>
            <a:r>
              <a:rPr lang="en-US" sz="350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I </a:t>
            </a:r>
            <a:r>
              <a:rPr lang="en-US" sz="3500"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planted</a:t>
            </a:r>
            <a:r>
              <a:rPr lang="en-US" sz="350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Apollos </a:t>
            </a:r>
            <a:r>
              <a:rPr lang="en-US" sz="3500"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watered</a:t>
            </a:r>
            <a:r>
              <a:rPr lang="en-US" sz="350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but God gave the growth.</a:t>
            </a:r>
            <a:r>
              <a:rPr lang="en-US" sz="3500" dirty="0">
                <a:effectLst>
                  <a:outerShdw blurRad="38100" dist="38100" dir="2700000" algn="tl">
                    <a:srgbClr val="000000"/>
                  </a:outerShdw>
                </a:effectLst>
              </a:rPr>
              <a:t>” (1 Cor 3:6 )</a:t>
            </a:r>
          </a:p>
          <a:p>
            <a:endParaRPr lang="en-US" dirty="0">
              <a:effectLst>
                <a:outerShdw blurRad="38100" dist="38100" dir="2700000" algn="tl">
                  <a:srgbClr val="000000"/>
                </a:outerShdw>
              </a:effectLst>
            </a:endParaRPr>
          </a:p>
        </p:txBody>
      </p:sp>
      <p:sp>
        <p:nvSpPr>
          <p:cNvPr id="4" name="TextBox 3">
            <a:extLst>
              <a:ext uri="{FF2B5EF4-FFF2-40B4-BE49-F238E27FC236}">
                <a16:creationId xmlns:a16="http://schemas.microsoft.com/office/drawing/2014/main" id="{8C6AE731-1CD9-3E13-9859-223C6827FA25}"/>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G. K. Beale and D. A. Carson.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Commentary on the NT Use of the OT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 691). </a:t>
            </a:r>
          </a:p>
        </p:txBody>
      </p:sp>
    </p:spTree>
    <p:extLst>
      <p:ext uri="{BB962C8B-B14F-4D97-AF65-F5344CB8AC3E}">
        <p14:creationId xmlns:p14="http://schemas.microsoft.com/office/powerpoint/2010/main" val="60771786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54D633-BA0F-941E-4CD8-28E125A3C9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EDAC13-0421-4520-3C2E-967725DB3010}"/>
              </a:ext>
            </a:extLst>
          </p:cNvPr>
          <p:cNvSpPr>
            <a:spLocks noGrp="1"/>
          </p:cNvSpPr>
          <p:nvPr>
            <p:ph type="title"/>
          </p:nvPr>
        </p:nvSpPr>
        <p:spPr>
          <a:xfrm>
            <a:off x="0" y="3"/>
            <a:ext cx="9144000" cy="1030775"/>
          </a:xfrm>
        </p:spPr>
        <p:txBody>
          <a:bodyPr>
            <a:noAutofit/>
          </a:bodyPr>
          <a:lstStyle/>
          <a:p>
            <a:r>
              <a:rPr lang="en-US" sz="3600" b="1" dirty="0">
                <a:effectLst>
                  <a:outerShdw blurRad="38100" dist="38100" dir="2700000" algn="tl">
                    <a:srgbClr val="000000"/>
                  </a:outerShdw>
                </a:effectLst>
              </a:rPr>
              <a:t>Those who have never been told of him will see</a:t>
            </a:r>
            <a:endParaRPr lang="en-US" sz="36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F3D02D05-E098-E8F4-1724-20F1806DECB5}"/>
              </a:ext>
            </a:extLst>
          </p:cNvPr>
          <p:cNvSpPr>
            <a:spLocks noGrp="1"/>
          </p:cNvSpPr>
          <p:nvPr>
            <p:ph idx="1"/>
          </p:nvPr>
        </p:nvSpPr>
        <p:spPr>
          <a:xfrm>
            <a:off x="448886" y="1151310"/>
            <a:ext cx="8582891" cy="5436525"/>
          </a:xfrm>
        </p:spPr>
        <p:txBody>
          <a:bodyPr>
            <a:normAutofit fontScale="85000" lnSpcReduction="20000"/>
          </a:bodyPr>
          <a:lstStyle/>
          <a:p>
            <a:r>
              <a:rPr lang="en-US" dirty="0">
                <a:effectLst>
                  <a:outerShdw blurRad="38100" dist="38100" dir="2700000" algn="tl">
                    <a:srgbClr val="000000"/>
                  </a:outerShdw>
                </a:effectLst>
              </a:rPr>
              <a:t>As he so often does, Paul then </a:t>
            </a:r>
            <a:r>
              <a:rPr lang="en-US" b="1" i="1" dirty="0">
                <a:effectLst>
                  <a:outerShdw blurRad="38100" dist="38100" dir="2700000" algn="tl">
                    <a:srgbClr val="000000"/>
                  </a:outerShdw>
                </a:effectLst>
              </a:rPr>
              <a:t>supports</a:t>
            </a:r>
            <a:r>
              <a:rPr lang="en-US" dirty="0">
                <a:effectLst>
                  <a:outerShdw blurRad="38100" dist="38100" dir="2700000" algn="tl">
                    <a:srgbClr val="000000"/>
                  </a:outerShdw>
                </a:effectLst>
              </a:rPr>
              <a:t> his point with an Old Testament </a:t>
            </a:r>
            <a:r>
              <a:rPr lang="en-US" b="1" i="1" dirty="0">
                <a:effectLst>
                  <a:outerShdw blurRad="38100" dist="38100" dir="2700000" algn="tl">
                    <a:srgbClr val="000000"/>
                  </a:outerShdw>
                </a:effectLst>
              </a:rPr>
              <a:t>citation</a:t>
            </a:r>
            <a:r>
              <a:rPr lang="en-US" dirty="0">
                <a:effectLst>
                  <a:outerShdw blurRad="38100" dist="38100" dir="2700000" algn="tl">
                    <a:srgbClr val="000000"/>
                  </a:outerShdw>
                </a:effectLst>
              </a:rPr>
              <a:t>:</a:t>
            </a:r>
          </a:p>
          <a:p>
            <a:pPr lvl="1"/>
            <a:r>
              <a:rPr lang="en-US"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But as it is written [in Isaiah 52:15b] “</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Those who have never been told of him will see, and those who have never heard will understand</a:t>
            </a:r>
            <a:r>
              <a:rPr lang="en-US"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dirty="0">
                <a:effectLst>
                  <a:outerShdw blurRad="38100" dist="38100" dir="2700000" algn="tl">
                    <a:srgbClr val="000000"/>
                  </a:outerShdw>
                </a:effectLst>
              </a:rPr>
              <a:t>(Rom 15:21)</a:t>
            </a:r>
          </a:p>
          <a:p>
            <a:r>
              <a:rPr lang="en-US" dirty="0">
                <a:effectLst>
                  <a:outerShdw blurRad="38100" dist="38100" dir="2700000" algn="tl">
                    <a:srgbClr val="000000"/>
                  </a:outerShdw>
                </a:effectLst>
              </a:rPr>
              <a:t>I believe that Paul cites this text for at least </a:t>
            </a:r>
            <a:r>
              <a:rPr lang="en-US" b="1" i="1" dirty="0">
                <a:effectLst>
                  <a:outerShdw blurRad="38100" dist="38100" dir="2700000" algn="tl">
                    <a:srgbClr val="000000"/>
                  </a:outerShdw>
                </a:effectLst>
              </a:rPr>
              <a:t>two</a:t>
            </a:r>
            <a:r>
              <a:rPr lang="en-US" dirty="0">
                <a:effectLst>
                  <a:outerShdw blurRad="38100" dist="38100" dir="2700000" algn="tl">
                    <a:srgbClr val="000000"/>
                  </a:outerShdw>
                </a:effectLst>
              </a:rPr>
              <a:t> reasons:</a:t>
            </a:r>
          </a:p>
          <a:p>
            <a:pPr lvl="1"/>
            <a:r>
              <a:rPr lang="en-US" b="1" i="1" dirty="0">
                <a:effectLst>
                  <a:outerShdw blurRad="38100" dist="38100" dir="2700000" algn="tl">
                    <a:srgbClr val="000000"/>
                  </a:outerShdw>
                </a:effectLst>
              </a:rPr>
              <a:t>First</a:t>
            </a:r>
            <a:r>
              <a:rPr lang="en-US" dirty="0">
                <a:effectLst>
                  <a:outerShdw blurRad="38100" dist="38100" dir="2700000" algn="tl">
                    <a:srgbClr val="000000"/>
                  </a:outerShdw>
                </a:effectLst>
              </a:rPr>
              <a:t> it justifies Paul’s decision not to build on another’s foundation (vs. 20); for the text speaks of bringing a message to those who have </a:t>
            </a:r>
            <a:r>
              <a:rPr lang="en-US" b="1" i="1" dirty="0">
                <a:effectLst>
                  <a:outerShdw blurRad="38100" dist="38100" dir="2700000" algn="tl">
                    <a:srgbClr val="000000"/>
                  </a:outerShdw>
                </a:effectLst>
              </a:rPr>
              <a:t>not heard</a:t>
            </a:r>
            <a:r>
              <a:rPr lang="en-US" dirty="0">
                <a:effectLst>
                  <a:outerShdw blurRad="38100" dist="38100" dir="2700000" algn="tl">
                    <a:srgbClr val="000000"/>
                  </a:outerShdw>
                </a:effectLst>
              </a:rPr>
              <a:t>.</a:t>
            </a:r>
          </a:p>
          <a:p>
            <a:pPr lvl="1"/>
            <a:r>
              <a:rPr lang="en-US" b="1" i="1" dirty="0">
                <a:effectLst>
                  <a:outerShdw blurRad="38100" dist="38100" dir="2700000" algn="tl">
                    <a:srgbClr val="000000"/>
                  </a:outerShdw>
                </a:effectLst>
              </a:rPr>
              <a:t>Second</a:t>
            </a:r>
            <a:r>
              <a:rPr lang="en-US" dirty="0">
                <a:effectLst>
                  <a:outerShdw blurRad="38100" dist="38100" dir="2700000" algn="tl">
                    <a:srgbClr val="000000"/>
                  </a:outerShdw>
                </a:effectLst>
              </a:rPr>
              <a:t> this fits with Paul’s understanding that he has been called as an “</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apostle to the Gentiles</a:t>
            </a:r>
            <a:r>
              <a:rPr lang="en-US" dirty="0">
                <a:effectLst>
                  <a:outerShdw blurRad="38100" dist="38100" dir="2700000" algn="tl">
                    <a:srgbClr val="000000"/>
                  </a:outerShdw>
                </a:effectLst>
              </a:rPr>
              <a:t>” (cf. Rom 11:13), since the ones who have “</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never been told </a:t>
            </a:r>
            <a:r>
              <a:rPr lang="en-US" dirty="0">
                <a:effectLst>
                  <a:outerShdw blurRad="38100" dist="38100" dir="2700000" algn="tl">
                    <a:srgbClr val="000000"/>
                  </a:outerShdw>
                </a:effectLst>
              </a:rPr>
              <a:t>” of Christ and have “</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never heard</a:t>
            </a:r>
            <a:r>
              <a:rPr lang="en-US" dirty="0">
                <a:effectLst>
                  <a:outerShdw blurRad="38100" dist="38100" dir="2700000" algn="tl">
                    <a:srgbClr val="000000"/>
                  </a:outerShdw>
                </a:effectLst>
              </a:rPr>
              <a:t>” the gospel are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cs typeface="+mj-cs"/>
              </a:rPr>
              <a:t>kings</a:t>
            </a:r>
            <a:r>
              <a:rPr lang="en-US" dirty="0">
                <a:effectLst>
                  <a:outerShdw blurRad="38100" dist="38100" dir="2700000" algn="tl">
                    <a:srgbClr val="000000"/>
                  </a:outerShdw>
                </a:effectLst>
              </a:rPr>
              <a:t>” and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cs typeface="+mj-cs"/>
              </a:rPr>
              <a:t>nations</a:t>
            </a:r>
            <a:r>
              <a:rPr lang="en-US" dirty="0">
                <a:effectLst>
                  <a:outerShdw blurRad="38100" dist="38100" dir="2700000" algn="tl">
                    <a:srgbClr val="000000"/>
                  </a:outerShdw>
                </a:effectLst>
              </a:rPr>
              <a:t>” mentioned in the first half of the verse that he cites from Isaiah (52:15a).</a:t>
            </a:r>
          </a:p>
          <a:p>
            <a:r>
              <a:rPr lang="en-US" dirty="0">
                <a:effectLst>
                  <a:outerShdw blurRad="38100" dist="38100" dir="2700000" algn="tl">
                    <a:srgbClr val="000000"/>
                  </a:outerShdw>
                </a:effectLst>
              </a:rPr>
              <a:t>In other words, Paul’s pioneering church planting ministry among the Gentiles is fulfilling the OT prediction in </a:t>
            </a:r>
            <a:r>
              <a:rPr lang="en-US" dirty="0">
                <a:solidFill>
                  <a:srgbClr val="FFFF99"/>
                </a:solidFill>
                <a:effectLst>
                  <a:outerShdw blurRad="38100" dist="38100" dir="2700000" algn="tl">
                    <a:srgbClr val="000000"/>
                  </a:outerShdw>
                </a:effectLst>
              </a:rPr>
              <a:t>Isaiah 52:15 </a:t>
            </a:r>
            <a:r>
              <a:rPr lang="en-US" dirty="0">
                <a:effectLst>
                  <a:outerShdw blurRad="38100" dist="38100" dir="2700000" algn="tl">
                    <a:srgbClr val="000000"/>
                  </a:outerShdw>
                </a:effectLst>
              </a:rPr>
              <a:t>about Gentiles coming to see and understand the message about </a:t>
            </a:r>
            <a:r>
              <a:rPr lang="en-US" b="1" i="1" dirty="0">
                <a:effectLst>
                  <a:outerShdw blurRad="38100" dist="38100" dir="2700000" algn="tl">
                    <a:srgbClr val="000000"/>
                  </a:outerShdw>
                </a:effectLst>
              </a:rPr>
              <a:t>Jesus</a:t>
            </a:r>
            <a:r>
              <a:rPr lang="en-US" dirty="0">
                <a:effectLst>
                  <a:outerShdw blurRad="38100" dist="38100" dir="2700000" algn="tl">
                    <a:srgbClr val="000000"/>
                  </a:outerShdw>
                </a:effectLst>
              </a:rPr>
              <a:t>, the Servant of the LORD.</a:t>
            </a:r>
          </a:p>
        </p:txBody>
      </p:sp>
      <p:sp>
        <p:nvSpPr>
          <p:cNvPr id="4" name="TextBox 3">
            <a:extLst>
              <a:ext uri="{FF2B5EF4-FFF2-40B4-BE49-F238E27FC236}">
                <a16:creationId xmlns:a16="http://schemas.microsoft.com/office/drawing/2014/main" id="{8C6AE731-1CD9-3E13-9859-223C6827FA25}"/>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Moo, Douglas;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The NIC on the NT; The Epistle to the Romans</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 pp.897-898</a:t>
            </a:r>
          </a:p>
        </p:txBody>
      </p:sp>
    </p:spTree>
    <p:extLst>
      <p:ext uri="{BB962C8B-B14F-4D97-AF65-F5344CB8AC3E}">
        <p14:creationId xmlns:p14="http://schemas.microsoft.com/office/powerpoint/2010/main" val="247838046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E3271D-6CC8-CDC6-8536-7FD34BC4CAB7}"/>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1C5E7ABD-B260-6F9F-5C4C-73CD1C75FD56}"/>
              </a:ext>
            </a:extLst>
          </p:cNvPr>
          <p:cNvSpPr txBox="1">
            <a:spLocks/>
          </p:cNvSpPr>
          <p:nvPr/>
        </p:nvSpPr>
        <p:spPr>
          <a:xfrm>
            <a:off x="0" y="826200"/>
            <a:ext cx="9144000" cy="919474"/>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300" b="0" i="0" u="none" strike="noStrike" kern="1200" cap="none" spc="0" normalizeH="0" baseline="3000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Isaiah 53:1</a:t>
            </a:r>
            <a:r>
              <a:rPr kumimoji="0" lang="en-US" sz="23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a:t>
            </a:r>
            <a:r>
              <a:rPr kumimoji="0" lang="en-US" sz="2300" b="0" i="1" u="none" strike="noStrike" kern="1200" cap="none" spc="0" normalizeH="0" baseline="0" noProof="0" dirty="0">
                <a:ln>
                  <a:noFill/>
                </a:ln>
                <a:solidFill>
                  <a:schemeClr val="accent2"/>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Who has believed what he has heard from us? And to whom has the arm of the LORD been revealed? </a:t>
            </a:r>
            <a:r>
              <a:rPr kumimoji="0" lang="en-US" sz="23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(ESV)</a:t>
            </a:r>
            <a:endParaRPr kumimoji="0" lang="en-US" sz="23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endParaRPr>
          </a:p>
        </p:txBody>
      </p:sp>
      <p:sp>
        <p:nvSpPr>
          <p:cNvPr id="3" name="Title 2">
            <a:extLst>
              <a:ext uri="{FF2B5EF4-FFF2-40B4-BE49-F238E27FC236}">
                <a16:creationId xmlns:a16="http://schemas.microsoft.com/office/drawing/2014/main" id="{E77D3B25-19FA-0865-6E8B-AFDEA0D6603A}"/>
              </a:ext>
            </a:extLst>
          </p:cNvPr>
          <p:cNvSpPr>
            <a:spLocks noGrp="1"/>
          </p:cNvSpPr>
          <p:nvPr>
            <p:ph type="title"/>
          </p:nvPr>
        </p:nvSpPr>
        <p:spPr>
          <a:xfrm>
            <a:off x="0" y="1"/>
            <a:ext cx="9144000" cy="689956"/>
          </a:xfrm>
        </p:spPr>
        <p:txBody>
          <a:bodyPr/>
          <a:lstStyle/>
          <a:p>
            <a:pPr algn="ctr"/>
            <a:r>
              <a:rPr lang="en-US" sz="4400" dirty="0">
                <a:effectLst>
                  <a:outerShdw blurRad="38100" dist="38100" dir="2700000" algn="tl">
                    <a:srgbClr val="000000"/>
                  </a:outerShdw>
                </a:effectLst>
                <a:latin typeface="Century Gothic" panose="020B0502020202020204" pitchFamily="34" charset="0"/>
              </a:rPr>
              <a:t>Who has believed our report? </a:t>
            </a:r>
          </a:p>
        </p:txBody>
      </p:sp>
      <p:sp>
        <p:nvSpPr>
          <p:cNvPr id="5" name="Title 1">
            <a:extLst>
              <a:ext uri="{FF2B5EF4-FFF2-40B4-BE49-F238E27FC236}">
                <a16:creationId xmlns:a16="http://schemas.microsoft.com/office/drawing/2014/main" id="{561B8119-9783-A769-30CE-803422600545}"/>
              </a:ext>
            </a:extLst>
          </p:cNvPr>
          <p:cNvSpPr txBox="1">
            <a:spLocks/>
          </p:cNvSpPr>
          <p:nvPr/>
        </p:nvSpPr>
        <p:spPr>
          <a:xfrm>
            <a:off x="0" y="1745674"/>
            <a:ext cx="9144000" cy="1467196"/>
          </a:xfrm>
          <a:prstGeom prst="rect">
            <a:avLst/>
          </a:prstGeom>
          <a:solidFill>
            <a:schemeClr val="tx1"/>
          </a:solidFill>
          <a:ln w="25400">
            <a:solidFill>
              <a:srgbClr val="FFFF99"/>
            </a:solidFill>
          </a:ln>
        </p:spPr>
        <p:txBody>
          <a:bodyPr vert="horz" lIns="91440" tIns="45720" rIns="91440" bIns="45720" rtlCol="0" anchor="t">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kumimoji="0" lang="en-US" sz="2300" b="0" i="0" u="none" strike="noStrike" kern="1200" cap="none" spc="0" normalizeH="0" baseline="3000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John 12:37</a:t>
            </a:r>
            <a:r>
              <a:rPr lang="en-US" sz="23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Though [Jesus] had done so many signs before them, they still did not believe in him, </a:t>
            </a:r>
            <a:r>
              <a:rPr lang="en-US" sz="23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38</a:t>
            </a:r>
            <a:r>
              <a:rPr lang="en-US" sz="23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2300" b="0"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so that the word spoken by the prophet Isaiah might be fulfilled: “Lord, who has believed what he heard from us, and to whom has the arm of the Lord been revealed?</a:t>
            </a:r>
            <a:r>
              <a:rPr lang="en-US" sz="23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a:t>
            </a:r>
            <a:r>
              <a:rPr kumimoji="0" lang="en-US" sz="2300" b="0" i="1" u="none" strike="noStrike" kern="1200" cap="none" spc="0" normalizeH="0" baseline="0" noProof="0" dirty="0">
                <a:ln>
                  <a:noFill/>
                </a:ln>
                <a:solidFill>
                  <a:srgbClr val="00B0F0"/>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a:t>
            </a:r>
            <a:r>
              <a:rPr kumimoji="0" lang="en-US" sz="2300" b="0" i="1" u="none" strike="noStrike" kern="1200" cap="none" spc="0" normalizeH="0" baseline="0" noProof="0" dirty="0">
                <a:ln>
                  <a:noFill/>
                </a:ln>
                <a:solidFill>
                  <a:srgbClr val="5B9BD5">
                    <a:lumMod val="40000"/>
                    <a:lumOff val="6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(ESV)</a:t>
            </a:r>
          </a:p>
        </p:txBody>
      </p:sp>
      <p:sp>
        <p:nvSpPr>
          <p:cNvPr id="2" name="Title 1">
            <a:extLst>
              <a:ext uri="{FF2B5EF4-FFF2-40B4-BE49-F238E27FC236}">
                <a16:creationId xmlns:a16="http://schemas.microsoft.com/office/drawing/2014/main" id="{9073E959-D0A3-A866-4D52-1493C85336B7}"/>
              </a:ext>
            </a:extLst>
          </p:cNvPr>
          <p:cNvSpPr txBox="1">
            <a:spLocks/>
          </p:cNvSpPr>
          <p:nvPr/>
        </p:nvSpPr>
        <p:spPr>
          <a:xfrm>
            <a:off x="0" y="3212870"/>
            <a:ext cx="9144000" cy="1467196"/>
          </a:xfrm>
          <a:prstGeom prst="rect">
            <a:avLst/>
          </a:prstGeom>
          <a:solidFill>
            <a:schemeClr val="tx1"/>
          </a:solidFill>
          <a:ln w="25400">
            <a:solidFill>
              <a:srgbClr val="FFFF99"/>
            </a:solidFill>
          </a:ln>
        </p:spPr>
        <p:txBody>
          <a:bodyPr vert="horz" lIns="91440" tIns="45720" rIns="91440" bIns="45720" rtlCol="0" anchor="t">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kumimoji="0" lang="en-US" sz="2300" b="0" i="0" u="none" strike="noStrike" kern="1200" cap="none" spc="0" normalizeH="0" baseline="3000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Romans 10:15</a:t>
            </a:r>
            <a:r>
              <a:rPr lang="en-US" sz="23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And how are they to preach unless they are sent? As it is written, “How beautiful are the feet of those who preach the good news!” </a:t>
            </a:r>
            <a:r>
              <a:rPr lang="en-US" sz="23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16</a:t>
            </a:r>
            <a:r>
              <a:rPr lang="en-US" sz="23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But they have not all obeyed the gospel. </a:t>
            </a:r>
            <a:r>
              <a:rPr lang="en-US" sz="2300" b="0"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For Isaiah says, “Lord, who has believed what he has heard from us?</a:t>
            </a:r>
            <a:r>
              <a:rPr lang="en-US" sz="23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kumimoji="0" lang="en-US" sz="2300" b="0" i="1" u="none" strike="noStrike" kern="1200" cap="none" spc="0" normalizeH="0" baseline="0" noProof="0" dirty="0">
                <a:ln>
                  <a:noFill/>
                </a:ln>
                <a:solidFill>
                  <a:srgbClr val="5B9BD5">
                    <a:lumMod val="40000"/>
                    <a:lumOff val="6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(ESV)</a:t>
            </a:r>
          </a:p>
        </p:txBody>
      </p:sp>
    </p:spTree>
    <p:extLst>
      <p:ext uri="{BB962C8B-B14F-4D97-AF65-F5344CB8AC3E}">
        <p14:creationId xmlns:p14="http://schemas.microsoft.com/office/powerpoint/2010/main" val="251895887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 calcmode="lin" valueType="num">
                                      <p:cBhvr>
                                        <p:cTn id="14" dur="500" fill="hold"/>
                                        <p:tgtEl>
                                          <p:spTgt spid="2"/>
                                        </p:tgtEl>
                                        <p:attrNameLst>
                                          <p:attrName>ppt_w</p:attrName>
                                        </p:attrNameLst>
                                      </p:cBhvr>
                                      <p:tavLst>
                                        <p:tav tm="0">
                                          <p:val>
                                            <p:fltVal val="0"/>
                                          </p:val>
                                        </p:tav>
                                        <p:tav tm="100000">
                                          <p:val>
                                            <p:strVal val="#ppt_w"/>
                                          </p:val>
                                        </p:tav>
                                      </p:tavLst>
                                    </p:anim>
                                    <p:anim calcmode="lin" valueType="num">
                                      <p:cBhvr>
                                        <p:cTn id="15" dur="500" fill="hold"/>
                                        <p:tgtEl>
                                          <p:spTgt spid="2"/>
                                        </p:tgtEl>
                                        <p:attrNameLst>
                                          <p:attrName>ppt_h</p:attrName>
                                        </p:attrNameLst>
                                      </p:cBhvr>
                                      <p:tavLst>
                                        <p:tav tm="0">
                                          <p:val>
                                            <p:fltVal val="0"/>
                                          </p:val>
                                        </p:tav>
                                        <p:tav tm="100000">
                                          <p:val>
                                            <p:strVal val="#ppt_h"/>
                                          </p:val>
                                        </p:tav>
                                      </p:tavLst>
                                    </p:anim>
                                    <p:animEffect transition="in" filter="fade">
                                      <p:cBhvr>
                                        <p:cTn id="16"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54D633-BA0F-941E-4CD8-28E125A3C9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EDAC13-0421-4520-3C2E-967725DB3010}"/>
              </a:ext>
            </a:extLst>
          </p:cNvPr>
          <p:cNvSpPr>
            <a:spLocks noGrp="1"/>
          </p:cNvSpPr>
          <p:nvPr>
            <p:ph type="title"/>
          </p:nvPr>
        </p:nvSpPr>
        <p:spPr>
          <a:xfrm>
            <a:off x="0" y="3"/>
            <a:ext cx="9144000" cy="889459"/>
          </a:xfrm>
        </p:spPr>
        <p:txBody>
          <a:bodyPr>
            <a:noAutofit/>
          </a:bodyPr>
          <a:lstStyle/>
          <a:p>
            <a:r>
              <a:rPr lang="en-US" sz="4000" dirty="0">
                <a:effectLst>
                  <a:outerShdw blurRad="38100" dist="38100" dir="2700000" algn="tl">
                    <a:srgbClr val="000000"/>
                  </a:outerShdw>
                </a:effectLst>
                <a:latin typeface="Century Gothic" panose="020B0502020202020204" pitchFamily="34" charset="0"/>
              </a:rPr>
              <a:t>Who has believed our report? </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F3D02D05-E098-E8F4-1724-20F1806DECB5}"/>
              </a:ext>
            </a:extLst>
          </p:cNvPr>
          <p:cNvSpPr>
            <a:spLocks noGrp="1"/>
          </p:cNvSpPr>
          <p:nvPr>
            <p:ph idx="1"/>
          </p:nvPr>
        </p:nvSpPr>
        <p:spPr>
          <a:xfrm>
            <a:off x="457200" y="773085"/>
            <a:ext cx="8416636" cy="5669280"/>
          </a:xfrm>
        </p:spPr>
        <p:txBody>
          <a:bodyPr>
            <a:normAutofit fontScale="85000" lnSpcReduction="20000"/>
          </a:bodyPr>
          <a:lstStyle/>
          <a:p>
            <a:r>
              <a:rPr lang="en-US" sz="3300" dirty="0">
                <a:effectLst>
                  <a:outerShdw blurRad="38100" dist="38100" dir="2700000" algn="tl">
                    <a:srgbClr val="000000"/>
                  </a:outerShdw>
                </a:effectLst>
              </a:rPr>
              <a:t>The Apostle John’s citation of </a:t>
            </a:r>
            <a:r>
              <a:rPr lang="en-US" sz="3300" dirty="0">
                <a:solidFill>
                  <a:srgbClr val="FFFF99"/>
                </a:solidFill>
                <a:effectLst>
                  <a:outerShdw blurRad="38100" dist="38100" dir="2700000" algn="tl">
                    <a:srgbClr val="000000"/>
                  </a:outerShdw>
                </a:effectLst>
              </a:rPr>
              <a:t>Isaiah 53:2 </a:t>
            </a:r>
            <a:r>
              <a:rPr lang="en-US" sz="3300" dirty="0">
                <a:effectLst>
                  <a:outerShdw blurRad="38100" dist="38100" dir="2700000" algn="tl">
                    <a:srgbClr val="000000"/>
                  </a:outerShdw>
                </a:effectLst>
              </a:rPr>
              <a:t>(in </a:t>
            </a:r>
            <a:r>
              <a:rPr lang="en-US" sz="3300" dirty="0">
                <a:solidFill>
                  <a:srgbClr val="FFFF99"/>
                </a:solidFill>
                <a:effectLst>
                  <a:outerShdw blurRad="38100" dist="38100" dir="2700000" algn="tl">
                    <a:srgbClr val="000000"/>
                  </a:outerShdw>
                </a:effectLst>
              </a:rPr>
              <a:t>John 12:38</a:t>
            </a:r>
            <a:r>
              <a:rPr lang="en-US" sz="3300" dirty="0">
                <a:effectLst>
                  <a:outerShdw blurRad="38100" dist="38100" dir="2700000" algn="tl">
                    <a:srgbClr val="000000"/>
                  </a:outerShdw>
                </a:effectLst>
              </a:rPr>
              <a:t>) is in a section of the book of John where Jesus is said to  </a:t>
            </a:r>
            <a:r>
              <a:rPr lang="en-US" sz="3300" b="1" i="1" dirty="0">
                <a:effectLst>
                  <a:outerShdw blurRad="38100" dist="38100" dir="2700000" algn="tl">
                    <a:srgbClr val="000000"/>
                  </a:outerShdw>
                </a:effectLst>
              </a:rPr>
              <a:t>withdraw</a:t>
            </a:r>
            <a:r>
              <a:rPr lang="en-US" sz="3300" dirty="0">
                <a:effectLst>
                  <a:outerShdw blurRad="38100" dist="38100" dir="2700000" algn="tl">
                    <a:srgbClr val="000000"/>
                  </a:outerShdw>
                </a:effectLst>
              </a:rPr>
              <a:t> from his ministry to the Jewish public, having been thoroughly </a:t>
            </a:r>
            <a:r>
              <a:rPr lang="en-US" sz="3300" b="1" i="1" dirty="0">
                <a:effectLst>
                  <a:outerShdw blurRad="38100" dist="38100" dir="2700000" algn="tl">
                    <a:srgbClr val="000000"/>
                  </a:outerShdw>
                </a:effectLst>
              </a:rPr>
              <a:t>rejected</a:t>
            </a:r>
            <a:r>
              <a:rPr lang="en-US" sz="3300" dirty="0">
                <a:effectLst>
                  <a:outerShdw blurRad="38100" dist="38100" dir="2700000" algn="tl">
                    <a:srgbClr val="000000"/>
                  </a:outerShdw>
                </a:effectLst>
              </a:rPr>
              <a:t> by them, </a:t>
            </a:r>
            <a:r>
              <a:rPr lang="en-US" sz="3300" b="1" i="1" dirty="0">
                <a:effectLst>
                  <a:outerShdw blurRad="38100" dist="38100" dir="2700000" algn="tl">
                    <a:srgbClr val="000000"/>
                  </a:outerShdw>
                </a:effectLst>
              </a:rPr>
              <a:t>in spite of </a:t>
            </a:r>
            <a:r>
              <a:rPr lang="en-US" sz="3300" dirty="0">
                <a:effectLst>
                  <a:outerShdw blurRad="38100" dist="38100" dir="2700000" algn="tl">
                    <a:srgbClr val="000000"/>
                  </a:outerShdw>
                </a:effectLst>
              </a:rPr>
              <a:t>numerous </a:t>
            </a:r>
            <a:r>
              <a:rPr lang="en-US" sz="3300" b="1" i="1" dirty="0">
                <a:effectLst>
                  <a:outerShdw blurRad="38100" dist="38100" dir="2700000" algn="tl">
                    <a:srgbClr val="000000"/>
                  </a:outerShdw>
                </a:effectLst>
              </a:rPr>
              <a:t>miraculous signs </a:t>
            </a:r>
            <a:r>
              <a:rPr lang="en-US" sz="3300" dirty="0">
                <a:effectLst>
                  <a:outerShdw blurRad="38100" dist="38100" dir="2700000" algn="tl">
                    <a:srgbClr val="000000"/>
                  </a:outerShdw>
                </a:effectLst>
              </a:rPr>
              <a:t>performed by him.</a:t>
            </a:r>
          </a:p>
          <a:p>
            <a:r>
              <a:rPr lang="en-US" sz="3300" dirty="0">
                <a:effectLst>
                  <a:outerShdw blurRad="38100" dist="38100" dir="2700000" algn="tl">
                    <a:srgbClr val="000000"/>
                  </a:outerShdw>
                </a:effectLst>
              </a:rPr>
              <a:t>John’s cites </a:t>
            </a:r>
            <a:r>
              <a:rPr lang="en-US" sz="3300" dirty="0">
                <a:solidFill>
                  <a:srgbClr val="FFFF99"/>
                </a:solidFill>
                <a:effectLst>
                  <a:outerShdw blurRad="38100" dist="38100" dir="2700000" algn="tl">
                    <a:srgbClr val="000000"/>
                  </a:outerShdw>
                </a:effectLst>
              </a:rPr>
              <a:t>Isaiah 53:2 </a:t>
            </a:r>
            <a:r>
              <a:rPr lang="en-US" sz="3300" dirty="0">
                <a:effectLst>
                  <a:outerShdw blurRad="38100" dist="38100" dir="2700000" algn="tl">
                    <a:srgbClr val="000000"/>
                  </a:outerShdw>
                </a:effectLst>
              </a:rPr>
              <a:t>in order to explain this large-scale </a:t>
            </a:r>
            <a:r>
              <a:rPr lang="en-US" sz="3300" b="1" i="1" dirty="0">
                <a:effectLst>
                  <a:outerShdw blurRad="38100" dist="38100" dir="2700000" algn="tl">
                    <a:srgbClr val="000000"/>
                  </a:outerShdw>
                </a:effectLst>
              </a:rPr>
              <a:t>unbelief</a:t>
            </a:r>
            <a:r>
              <a:rPr lang="en-US" sz="3300" dirty="0">
                <a:effectLst>
                  <a:outerShdw blurRad="38100" dist="38100" dir="2700000" algn="tl">
                    <a:srgbClr val="000000"/>
                  </a:outerShdw>
                </a:effectLst>
              </a:rPr>
              <a:t> on the part of the Jews towards their Messiah.</a:t>
            </a:r>
          </a:p>
          <a:p>
            <a:r>
              <a:rPr lang="en-US" sz="3300" dirty="0">
                <a:effectLst>
                  <a:outerShdw blurRad="38100" dist="38100" dir="2700000" algn="tl">
                    <a:srgbClr val="000000"/>
                  </a:outerShdw>
                </a:effectLst>
              </a:rPr>
              <a:t>The thinking that John seeks to counter here is that that for Christ to be so </a:t>
            </a:r>
            <a:r>
              <a:rPr lang="en-US" sz="3300" b="1" i="1" dirty="0">
                <a:effectLst>
                  <a:outerShdw blurRad="38100" dist="38100" dir="2700000" algn="tl">
                    <a:srgbClr val="000000"/>
                  </a:outerShdw>
                </a:effectLst>
              </a:rPr>
              <a:t>thoroughly rejected </a:t>
            </a:r>
            <a:r>
              <a:rPr lang="en-US" sz="3300" dirty="0">
                <a:effectLst>
                  <a:outerShdw blurRad="38100" dist="38100" dir="2700000" algn="tl">
                    <a:srgbClr val="000000"/>
                  </a:outerShdw>
                </a:effectLst>
              </a:rPr>
              <a:t>by the Jewish people by whom and for whom the prophetic scriptures were written, calls into </a:t>
            </a:r>
            <a:r>
              <a:rPr lang="en-US" sz="3300" b="1" i="1" dirty="0">
                <a:effectLst>
                  <a:outerShdw blurRad="38100" dist="38100" dir="2700000" algn="tl">
                    <a:srgbClr val="000000"/>
                  </a:outerShdw>
                </a:effectLst>
              </a:rPr>
              <a:t>question</a:t>
            </a:r>
            <a:r>
              <a:rPr lang="en-US" sz="3300" dirty="0">
                <a:effectLst>
                  <a:outerShdw blurRad="38100" dist="38100" dir="2700000" algn="tl">
                    <a:srgbClr val="000000"/>
                  </a:outerShdw>
                </a:effectLst>
              </a:rPr>
              <a:t> his messianic claims!</a:t>
            </a:r>
          </a:p>
          <a:p>
            <a:r>
              <a:rPr lang="en-US" sz="3300" dirty="0">
                <a:effectLst>
                  <a:outerShdw blurRad="38100" dist="38100" dir="2700000" algn="tl">
                    <a:srgbClr val="000000"/>
                  </a:outerShdw>
                </a:effectLst>
              </a:rPr>
              <a:t>There is good evidence that the substantial unbelief  of the Jewish people </a:t>
            </a:r>
            <a:r>
              <a:rPr lang="en-US" sz="3300" b="1" i="1" dirty="0">
                <a:effectLst>
                  <a:outerShdw blurRad="38100" dist="38100" dir="2700000" algn="tl">
                    <a:srgbClr val="000000"/>
                  </a:outerShdw>
                </a:effectLst>
              </a:rPr>
              <a:t>before</a:t>
            </a:r>
            <a:r>
              <a:rPr lang="en-US" sz="3300" dirty="0">
                <a:effectLst>
                  <a:outerShdw blurRad="38100" dist="38100" dir="2700000" algn="tl">
                    <a:srgbClr val="000000"/>
                  </a:outerShdw>
                </a:effectLst>
              </a:rPr>
              <a:t> Christ’s resurrection served as a major hinderance to the conversion of the Jews </a:t>
            </a:r>
            <a:r>
              <a:rPr lang="en-US" sz="3300" b="1" i="1" dirty="0">
                <a:effectLst>
                  <a:outerShdw blurRad="38100" dist="38100" dir="2700000" algn="tl">
                    <a:srgbClr val="000000"/>
                  </a:outerShdw>
                </a:effectLst>
              </a:rPr>
              <a:t>after</a:t>
            </a:r>
            <a:r>
              <a:rPr lang="en-US" sz="3300" dirty="0">
                <a:effectLst>
                  <a:outerShdw blurRad="38100" dist="38100" dir="2700000" algn="tl">
                    <a:srgbClr val="000000"/>
                  </a:outerShdw>
                </a:effectLst>
              </a:rPr>
              <a:t> his resurrection.</a:t>
            </a:r>
          </a:p>
          <a:p>
            <a:endParaRPr lang="en-US" dirty="0">
              <a:effectLst>
                <a:outerShdw blurRad="38100" dist="38100" dir="2700000" algn="tl">
                  <a:srgbClr val="000000"/>
                </a:outerShdw>
              </a:effectLst>
            </a:endParaRPr>
          </a:p>
        </p:txBody>
      </p:sp>
      <p:sp>
        <p:nvSpPr>
          <p:cNvPr id="4" name="TextBox 3">
            <a:extLst>
              <a:ext uri="{FF2B5EF4-FFF2-40B4-BE49-F238E27FC236}">
                <a16:creationId xmlns:a16="http://schemas.microsoft.com/office/drawing/2014/main" id="{9923E1D4-EB37-1B6B-182E-33F860FFDAF9}"/>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Carson, D.A.;</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 The Gospel According to John</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 pp.447-448</a:t>
            </a:r>
          </a:p>
        </p:txBody>
      </p:sp>
    </p:spTree>
    <p:extLst>
      <p:ext uri="{BB962C8B-B14F-4D97-AF65-F5344CB8AC3E}">
        <p14:creationId xmlns:p14="http://schemas.microsoft.com/office/powerpoint/2010/main" val="185578617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54D633-BA0F-941E-4CD8-28E125A3C9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EDAC13-0421-4520-3C2E-967725DB3010}"/>
              </a:ext>
            </a:extLst>
          </p:cNvPr>
          <p:cNvSpPr>
            <a:spLocks noGrp="1"/>
          </p:cNvSpPr>
          <p:nvPr>
            <p:ph type="title"/>
          </p:nvPr>
        </p:nvSpPr>
        <p:spPr>
          <a:xfrm>
            <a:off x="0" y="3"/>
            <a:ext cx="9144000" cy="889459"/>
          </a:xfrm>
        </p:spPr>
        <p:txBody>
          <a:bodyPr>
            <a:noAutofit/>
          </a:bodyPr>
          <a:lstStyle/>
          <a:p>
            <a:r>
              <a:rPr lang="en-US" sz="4000" dirty="0">
                <a:effectLst>
                  <a:outerShdw blurRad="38100" dist="38100" dir="2700000" algn="tl">
                    <a:srgbClr val="000000"/>
                  </a:outerShdw>
                </a:effectLst>
                <a:latin typeface="Century Gothic" panose="020B0502020202020204" pitchFamily="34" charset="0"/>
              </a:rPr>
              <a:t>Who has believed our report? </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F3D02D05-E098-E8F4-1724-20F1806DECB5}"/>
              </a:ext>
            </a:extLst>
          </p:cNvPr>
          <p:cNvSpPr>
            <a:spLocks noGrp="1"/>
          </p:cNvSpPr>
          <p:nvPr>
            <p:ph idx="1"/>
          </p:nvPr>
        </p:nvSpPr>
        <p:spPr>
          <a:xfrm>
            <a:off x="457199" y="773085"/>
            <a:ext cx="8541327" cy="5669280"/>
          </a:xfrm>
        </p:spPr>
        <p:txBody>
          <a:bodyPr>
            <a:normAutofit fontScale="85000" lnSpcReduction="10000"/>
          </a:bodyPr>
          <a:lstStyle/>
          <a:p>
            <a:r>
              <a:rPr lang="en-US" dirty="0">
                <a:effectLst>
                  <a:outerShdw blurRad="38100" dist="38100" dir="2700000" algn="tl">
                    <a:srgbClr val="000000"/>
                  </a:outerShdw>
                </a:effectLst>
              </a:rPr>
              <a:t>The Christian answer, as clearly articulated by Paul (in Romans 9-11) as well as here by the Apostle John here, is that this widespread unbelief on the part of the Jews was not only </a:t>
            </a:r>
            <a:r>
              <a:rPr lang="en-US" b="1" i="1" dirty="0">
                <a:effectLst>
                  <a:outerShdw blurRad="38100" dist="38100" dir="2700000" algn="tl">
                    <a:srgbClr val="000000"/>
                  </a:outerShdw>
                </a:effectLst>
              </a:rPr>
              <a:t>foreseen</a:t>
            </a:r>
            <a:r>
              <a:rPr lang="en-US" dirty="0">
                <a:effectLst>
                  <a:outerShdw blurRad="38100" dist="38100" dir="2700000" algn="tl">
                    <a:srgbClr val="000000"/>
                  </a:outerShdw>
                </a:effectLst>
              </a:rPr>
              <a:t> by Scripture but </a:t>
            </a:r>
            <a:r>
              <a:rPr lang="en-US" b="1" i="1" dirty="0">
                <a:effectLst>
                  <a:outerShdw blurRad="38100" dist="38100" dir="2700000" algn="tl">
                    <a:srgbClr val="000000"/>
                  </a:outerShdw>
                </a:effectLst>
              </a:rPr>
              <a:t>necessitated</a:t>
            </a:r>
            <a:r>
              <a:rPr lang="en-US" dirty="0">
                <a:effectLst>
                  <a:outerShdw blurRad="38100" dist="38100" dir="2700000" algn="tl">
                    <a:srgbClr val="000000"/>
                  </a:outerShdw>
                </a:effectLst>
              </a:rPr>
              <a:t> by it:</a:t>
            </a:r>
          </a:p>
          <a:p>
            <a:pPr lvl="1"/>
            <a:r>
              <a:rPr lang="en-US" sz="310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Though [Jesus] had done so many signs before them, they still did not believe in him, </a:t>
            </a:r>
            <a:r>
              <a:rPr lang="en-US" sz="310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38</a:t>
            </a:r>
            <a:r>
              <a:rPr lang="en-US" sz="310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3100" b="1"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so that </a:t>
            </a:r>
            <a:r>
              <a:rPr lang="en-US" sz="3100"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the word spoken by the prophet Isaiah might be fulfilled</a:t>
            </a:r>
            <a:r>
              <a:rPr lang="en-US" sz="310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“Lord, who has believed what he heard from us, and to whom has the arm of the Lord been revealed?” </a:t>
            </a:r>
            <a:r>
              <a:rPr lang="en-US" sz="3100" dirty="0">
                <a:effectLst>
                  <a:outerShdw blurRad="38100" dist="38100" dir="2700000" algn="tl">
                    <a:srgbClr val="000000"/>
                  </a:outerShdw>
                </a:effectLst>
              </a:rPr>
              <a:t>(John 12:37-38)</a:t>
            </a:r>
          </a:p>
          <a:p>
            <a:r>
              <a:rPr lang="en-US" dirty="0">
                <a:effectLst>
                  <a:outerShdw blurRad="38100" dist="38100" dir="2700000" algn="tl">
                    <a:srgbClr val="000000"/>
                  </a:outerShdw>
                </a:effectLst>
              </a:rPr>
              <a:t>Verse 37 shows that though it was foreordained, there is still human </a:t>
            </a:r>
            <a:r>
              <a:rPr lang="en-US" b="1" i="1" dirty="0">
                <a:effectLst>
                  <a:outerShdw blurRad="38100" dist="38100" dir="2700000" algn="tl">
                    <a:srgbClr val="000000"/>
                  </a:outerShdw>
                </a:effectLst>
              </a:rPr>
              <a:t>culpability</a:t>
            </a:r>
            <a:r>
              <a:rPr lang="en-US" dirty="0">
                <a:effectLst>
                  <a:outerShdw blurRad="38100" dist="38100" dir="2700000" algn="tl">
                    <a:srgbClr val="000000"/>
                  </a:outerShdw>
                </a:effectLst>
              </a:rPr>
              <a:t> for their rejection: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Though</a:t>
            </a:r>
            <a:r>
              <a:rPr lang="en-US"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[Jesus] had done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so many signs </a:t>
            </a:r>
            <a:r>
              <a:rPr lang="en-US"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before them, they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still</a:t>
            </a:r>
            <a:r>
              <a:rPr lang="en-US"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did not believe in him </a:t>
            </a:r>
            <a:r>
              <a:rPr lang="en-US" dirty="0">
                <a:effectLst>
                  <a:outerShdw blurRad="38100" dist="38100" dir="2700000" algn="tl">
                    <a:srgbClr val="000000"/>
                  </a:outerShdw>
                </a:effectLst>
              </a:rPr>
              <a:t>”</a:t>
            </a:r>
            <a:r>
              <a:rPr lang="en-US" sz="3600" dirty="0">
                <a:effectLst>
                  <a:outerShdw blurRad="38100" dist="38100" dir="2700000" algn="tl">
                    <a:srgbClr val="000000"/>
                  </a:outerShdw>
                </a:effectLst>
              </a:rPr>
              <a:t>(John 12:37)</a:t>
            </a:r>
          </a:p>
          <a:p>
            <a:r>
              <a:rPr lang="en-US" dirty="0">
                <a:effectLst>
                  <a:outerShdw blurRad="38100" dist="38100" dir="2700000" algn="tl">
                    <a:srgbClr val="000000"/>
                  </a:outerShdw>
                </a:effectLst>
              </a:rPr>
              <a:t>Verse 43 gives an utterly reprehensible human motive for their unbelief: “</a:t>
            </a:r>
            <a:r>
              <a:rPr lang="en-US"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they loved the glory that comes from man more than the glory that comes from God. </a:t>
            </a:r>
            <a:r>
              <a:rPr lang="en-US" dirty="0">
                <a:effectLst>
                  <a:outerShdw blurRad="38100" dist="38100" dir="2700000" algn="tl">
                    <a:srgbClr val="000000"/>
                  </a:outerShdw>
                </a:effectLst>
              </a:rPr>
              <a:t>” (John 12:43)</a:t>
            </a:r>
          </a:p>
          <a:p>
            <a:endParaRPr lang="en-US" dirty="0">
              <a:effectLst>
                <a:outerShdw blurRad="38100" dist="38100" dir="2700000" algn="tl">
                  <a:srgbClr val="000000"/>
                </a:outerShdw>
              </a:effectLst>
            </a:endParaRPr>
          </a:p>
        </p:txBody>
      </p:sp>
      <p:sp>
        <p:nvSpPr>
          <p:cNvPr id="4" name="TextBox 3">
            <a:extLst>
              <a:ext uri="{FF2B5EF4-FFF2-40B4-BE49-F238E27FC236}">
                <a16:creationId xmlns:a16="http://schemas.microsoft.com/office/drawing/2014/main" id="{9923E1D4-EB37-1B6B-182E-33F860FFDAF9}"/>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Carson, D.A.;</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 The Gospel According to John</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 pp.447-448</a:t>
            </a:r>
          </a:p>
        </p:txBody>
      </p:sp>
    </p:spTree>
    <p:extLst>
      <p:ext uri="{BB962C8B-B14F-4D97-AF65-F5344CB8AC3E}">
        <p14:creationId xmlns:p14="http://schemas.microsoft.com/office/powerpoint/2010/main" val="14131019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247029</TotalTime>
  <Words>5009</Words>
  <Application>Microsoft Office PowerPoint</Application>
  <PresentationFormat>On-screen Show (4:3)</PresentationFormat>
  <Paragraphs>191</Paragraphs>
  <Slides>29</Slides>
  <Notes>19</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29</vt:i4>
      </vt:variant>
    </vt:vector>
  </HeadingPairs>
  <TitlesOfParts>
    <vt:vector size="36" baseType="lpstr">
      <vt:lpstr>Arial</vt:lpstr>
      <vt:lpstr>Calibri</vt:lpstr>
      <vt:lpstr>Calibri Light</vt:lpstr>
      <vt:lpstr>Cambria</vt:lpstr>
      <vt:lpstr>Century Gothic</vt:lpstr>
      <vt:lpstr>Office Theme</vt:lpstr>
      <vt:lpstr>2_Office Theme</vt:lpstr>
      <vt:lpstr>Highlights     From the  Book of  Isaiah</vt:lpstr>
      <vt:lpstr> New Testament Citations of  Isaiah 52:13 – 53:12 </vt:lpstr>
      <vt:lpstr>Those who have never been told of him will see</vt:lpstr>
      <vt:lpstr>Those who have never been told of him will see</vt:lpstr>
      <vt:lpstr>Those who have never been told of him will see</vt:lpstr>
      <vt:lpstr>Those who have never been told of him will see</vt:lpstr>
      <vt:lpstr>Who has believed our report? </vt:lpstr>
      <vt:lpstr>Who has believed our report? </vt:lpstr>
      <vt:lpstr>Who has believed our report? </vt:lpstr>
      <vt:lpstr>Who has believed our report? </vt:lpstr>
      <vt:lpstr>He bore our diseases </vt:lpstr>
      <vt:lpstr>He bore our diseases </vt:lpstr>
      <vt:lpstr>He bore our diseases </vt:lpstr>
      <vt:lpstr>He bore our diseases </vt:lpstr>
      <vt:lpstr>He bore our diseases </vt:lpstr>
      <vt:lpstr>Like a lamb that is lead to the slaughter </vt:lpstr>
      <vt:lpstr>Like a lamb that is lead to the slaughter </vt:lpstr>
      <vt:lpstr>Like a lamb that is lead to the slaughter </vt:lpstr>
      <vt:lpstr>He committed no sin, neither was deceit found in his mouth</vt:lpstr>
      <vt:lpstr>He committed no sin, neither was deceit found in his mouth</vt:lpstr>
      <vt:lpstr>He committed no sin, neither was deceit found in his mouth</vt:lpstr>
      <vt:lpstr>He was numbered with transgressors </vt:lpstr>
      <vt:lpstr>He was numbered with transgressors </vt:lpstr>
      <vt:lpstr>He was numbered with transgressors </vt:lpstr>
      <vt:lpstr>Next Time</vt:lpstr>
      <vt:lpstr>Class Discussion Time</vt:lpstr>
      <vt:lpstr>Class Discussion Time</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Highlights  from the  Book of  Isaiah</dc:title>
  <dc:creator>Robert Connolly</dc:creator>
  <cp:lastModifiedBy>Robert Connolly</cp:lastModifiedBy>
  <cp:revision>3097</cp:revision>
  <cp:lastPrinted>2024-03-17T14:22:06Z</cp:lastPrinted>
  <dcterms:created xsi:type="dcterms:W3CDTF">2022-12-04T03:23:23Z</dcterms:created>
  <dcterms:modified xsi:type="dcterms:W3CDTF">2024-03-17T14:25:31Z</dcterms:modified>
</cp:coreProperties>
</file>