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theme/themeOverride1.xml" ContentType="application/vnd.openxmlformats-officedocument.themeOverride+xml"/>
  <Override PartName="/ppt/theme/themeOverride2.xml" ContentType="application/vnd.openxmlformats-officedocument.themeOverride+xml"/>
  <Override PartName="/ppt/theme/themeOverride3.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04" r:id="rId1"/>
    <p:sldMasterId id="2147483816" r:id="rId2"/>
  </p:sldMasterIdLst>
  <p:notesMasterIdLst>
    <p:notesMasterId r:id="rId34"/>
  </p:notesMasterIdLst>
  <p:handoutMasterIdLst>
    <p:handoutMasterId r:id="rId35"/>
  </p:handoutMasterIdLst>
  <p:sldIdLst>
    <p:sldId id="5066" r:id="rId3"/>
    <p:sldId id="5067" r:id="rId4"/>
    <p:sldId id="5073" r:id="rId5"/>
    <p:sldId id="5074" r:id="rId6"/>
    <p:sldId id="5071" r:id="rId7"/>
    <p:sldId id="5068" r:id="rId8"/>
    <p:sldId id="5087" r:id="rId9"/>
    <p:sldId id="5076" r:id="rId10"/>
    <p:sldId id="5077" r:id="rId11"/>
    <p:sldId id="5089" r:id="rId12"/>
    <p:sldId id="5069" r:id="rId13"/>
    <p:sldId id="5079" r:id="rId14"/>
    <p:sldId id="5090" r:id="rId15"/>
    <p:sldId id="5070" r:id="rId16"/>
    <p:sldId id="5091" r:id="rId17"/>
    <p:sldId id="5081" r:id="rId18"/>
    <p:sldId id="5072" r:id="rId19"/>
    <p:sldId id="5083" r:id="rId20"/>
    <p:sldId id="5082" r:id="rId21"/>
    <p:sldId id="5092" r:id="rId22"/>
    <p:sldId id="5093" r:id="rId23"/>
    <p:sldId id="5095" r:id="rId24"/>
    <p:sldId id="5096" r:id="rId25"/>
    <p:sldId id="5097" r:id="rId26"/>
    <p:sldId id="5098" r:id="rId27"/>
    <p:sldId id="5099" r:id="rId28"/>
    <p:sldId id="5100" r:id="rId29"/>
    <p:sldId id="5084" r:id="rId30"/>
    <p:sldId id="5085" r:id="rId31"/>
    <p:sldId id="5086" r:id="rId32"/>
    <p:sldId id="5101" r:id="rId33"/>
  </p:sldIdLst>
  <p:sldSz cx="9144000" cy="6858000" type="screen4x3"/>
  <p:notesSz cx="7102475" cy="93884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4B183"/>
    <a:srgbClr val="0000FF"/>
    <a:srgbClr val="FFFF99"/>
    <a:srgbClr val="9999FF"/>
    <a:srgbClr val="000066"/>
    <a:srgbClr val="333399"/>
    <a:srgbClr val="6600FF"/>
    <a:srgbClr val="6600CC"/>
    <a:srgbClr val="FFF4E7"/>
    <a:srgbClr val="FFF2C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267" autoAdjust="0"/>
    <p:restoredTop sz="94800" autoAdjust="0"/>
  </p:normalViewPr>
  <p:slideViewPr>
    <p:cSldViewPr snapToGrid="0">
      <p:cViewPr varScale="1">
        <p:scale>
          <a:sx n="153" d="100"/>
          <a:sy n="153" d="100"/>
        </p:scale>
        <p:origin x="1276" y="152"/>
      </p:cViewPr>
      <p:guideLst/>
    </p:cSldViewPr>
  </p:slideViewPr>
  <p:notesTextViewPr>
    <p:cViewPr>
      <p:scale>
        <a:sx n="1" d="1"/>
        <a:sy n="1" d="1"/>
      </p:scale>
      <p:origin x="0" y="0"/>
    </p:cViewPr>
  </p:notesTextViewPr>
  <p:sorterViewPr>
    <p:cViewPr>
      <p:scale>
        <a:sx n="100" d="100"/>
        <a:sy n="100" d="100"/>
      </p:scale>
      <p:origin x="0" y="-47284"/>
    </p:cViewPr>
  </p:sorterViewPr>
  <p:notesViewPr>
    <p:cSldViewPr snapToGrid="0">
      <p:cViewPr varScale="1">
        <p:scale>
          <a:sx n="122" d="100"/>
          <a:sy n="122" d="100"/>
        </p:scale>
        <p:origin x="4932" y="96"/>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tableStyles" Target="tableStyles.xml"/><Relationship Id="rId21" Type="http://schemas.openxmlformats.org/officeDocument/2006/relationships/slide" Target="slides/slide19.xml"/><Relationship Id="rId34" Type="http://schemas.openxmlformats.org/officeDocument/2006/relationships/notesMaster" Target="notesMasters/notesMaster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viewProps" Target="view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presProps" Target="presProp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handoutMaster" Target="handoutMasters/handoutMaster1.xml"/><Relationship Id="rId8" Type="http://schemas.openxmlformats.org/officeDocument/2006/relationships/slide" Target="slides/slide6.xml"/><Relationship Id="rId3" Type="http://schemas.openxmlformats.org/officeDocument/2006/relationships/slide" Target="slides/slid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56D050F2-B705-22B0-17E5-C826B5D73077}"/>
              </a:ext>
            </a:extLst>
          </p:cNvPr>
          <p:cNvSpPr>
            <a:spLocks noGrp="1"/>
          </p:cNvSpPr>
          <p:nvPr>
            <p:ph type="hdr" sz="quarter"/>
          </p:nvPr>
        </p:nvSpPr>
        <p:spPr>
          <a:xfrm>
            <a:off x="0" y="0"/>
            <a:ext cx="3077739" cy="471054"/>
          </a:xfrm>
          <a:prstGeom prst="rect">
            <a:avLst/>
          </a:prstGeom>
        </p:spPr>
        <p:txBody>
          <a:bodyPr vert="horz" lIns="94229" tIns="47114" rIns="94229" bIns="47114" rtlCol="0"/>
          <a:lstStyle>
            <a:lvl1pPr algn="l">
              <a:defRPr sz="1200"/>
            </a:lvl1pPr>
          </a:lstStyle>
          <a:p>
            <a:endParaRPr lang="en-US"/>
          </a:p>
        </p:txBody>
      </p:sp>
      <p:sp>
        <p:nvSpPr>
          <p:cNvPr id="3" name="Date Placeholder 2">
            <a:extLst>
              <a:ext uri="{FF2B5EF4-FFF2-40B4-BE49-F238E27FC236}">
                <a16:creationId xmlns:a16="http://schemas.microsoft.com/office/drawing/2014/main" id="{9A68D3AA-DD06-9A33-8DC5-B8D77E9ECFF7}"/>
              </a:ext>
            </a:extLst>
          </p:cNvPr>
          <p:cNvSpPr>
            <a:spLocks noGrp="1"/>
          </p:cNvSpPr>
          <p:nvPr>
            <p:ph type="dt" sz="quarter" idx="1"/>
          </p:nvPr>
        </p:nvSpPr>
        <p:spPr>
          <a:xfrm>
            <a:off x="4023092" y="0"/>
            <a:ext cx="3077739" cy="471054"/>
          </a:xfrm>
          <a:prstGeom prst="rect">
            <a:avLst/>
          </a:prstGeom>
        </p:spPr>
        <p:txBody>
          <a:bodyPr vert="horz" lIns="94229" tIns="47114" rIns="94229" bIns="47114" rtlCol="0"/>
          <a:lstStyle>
            <a:lvl1pPr algn="r">
              <a:defRPr sz="1200"/>
            </a:lvl1pPr>
          </a:lstStyle>
          <a:p>
            <a:fld id="{9C46CDA2-243C-4BE4-BB8A-CCE78D818377}" type="datetimeFigureOut">
              <a:rPr lang="en-US" smtClean="0"/>
              <a:t>3/23/2024</a:t>
            </a:fld>
            <a:endParaRPr lang="en-US"/>
          </a:p>
        </p:txBody>
      </p:sp>
      <p:sp>
        <p:nvSpPr>
          <p:cNvPr id="4" name="Footer Placeholder 3">
            <a:extLst>
              <a:ext uri="{FF2B5EF4-FFF2-40B4-BE49-F238E27FC236}">
                <a16:creationId xmlns:a16="http://schemas.microsoft.com/office/drawing/2014/main" id="{C3D82612-C319-9F33-BE08-ACC0E330D2D7}"/>
              </a:ext>
            </a:extLst>
          </p:cNvPr>
          <p:cNvSpPr>
            <a:spLocks noGrp="1"/>
          </p:cNvSpPr>
          <p:nvPr>
            <p:ph type="ftr" sz="quarter" idx="2"/>
          </p:nvPr>
        </p:nvSpPr>
        <p:spPr>
          <a:xfrm>
            <a:off x="0" y="8917422"/>
            <a:ext cx="3077739" cy="471053"/>
          </a:xfrm>
          <a:prstGeom prst="rect">
            <a:avLst/>
          </a:prstGeom>
        </p:spPr>
        <p:txBody>
          <a:bodyPr vert="horz" lIns="94229" tIns="47114" rIns="94229" bIns="47114" rtlCol="0" anchor="b"/>
          <a:lstStyle>
            <a:lvl1pPr algn="l">
              <a:defRPr sz="1200"/>
            </a:lvl1pPr>
          </a:lstStyle>
          <a:p>
            <a:r>
              <a:rPr lang="en-US"/>
              <a:t>http://purifiedbyfaith.com/Isaiah/Isaiah.htm</a:t>
            </a:r>
          </a:p>
        </p:txBody>
      </p:sp>
      <p:sp>
        <p:nvSpPr>
          <p:cNvPr id="5" name="Slide Number Placeholder 4">
            <a:extLst>
              <a:ext uri="{FF2B5EF4-FFF2-40B4-BE49-F238E27FC236}">
                <a16:creationId xmlns:a16="http://schemas.microsoft.com/office/drawing/2014/main" id="{6D2CB308-4E45-9087-D1EF-880A281B03A3}"/>
              </a:ext>
            </a:extLst>
          </p:cNvPr>
          <p:cNvSpPr>
            <a:spLocks noGrp="1"/>
          </p:cNvSpPr>
          <p:nvPr>
            <p:ph type="sldNum" sz="quarter" idx="3"/>
          </p:nvPr>
        </p:nvSpPr>
        <p:spPr>
          <a:xfrm>
            <a:off x="4023092" y="8917422"/>
            <a:ext cx="3077739" cy="471053"/>
          </a:xfrm>
          <a:prstGeom prst="rect">
            <a:avLst/>
          </a:prstGeom>
        </p:spPr>
        <p:txBody>
          <a:bodyPr vert="horz" lIns="94229" tIns="47114" rIns="94229" bIns="47114" rtlCol="0" anchor="b"/>
          <a:lstStyle>
            <a:lvl1pPr algn="r">
              <a:defRPr sz="1200"/>
            </a:lvl1pPr>
          </a:lstStyle>
          <a:p>
            <a:fld id="{D3B2534E-7144-40B4-918B-7E2BA6B00A45}" type="slidenum">
              <a:rPr lang="en-US" smtClean="0"/>
              <a:t>‹#›</a:t>
            </a:fld>
            <a:endParaRPr lang="en-US"/>
          </a:p>
        </p:txBody>
      </p:sp>
    </p:spTree>
    <p:extLst>
      <p:ext uri="{BB962C8B-B14F-4D97-AF65-F5344CB8AC3E}">
        <p14:creationId xmlns:p14="http://schemas.microsoft.com/office/powerpoint/2010/main" val="2042909668"/>
      </p:ext>
    </p:extLst>
  </p:cSld>
  <p:clrMap bg1="lt1" tx1="dk1" bg2="lt2" tx2="dk2" accent1="accent1" accent2="accent2" accent3="accent3" accent4="accent4" accent5="accent5" accent6="accent6" hlink="hlink" folHlink="folHlink"/>
  <p:hf hd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7739" cy="471054"/>
          </a:xfrm>
          <a:prstGeom prst="rect">
            <a:avLst/>
          </a:prstGeom>
        </p:spPr>
        <p:txBody>
          <a:bodyPr vert="horz" lIns="94229" tIns="47114" rIns="94229" bIns="47114" rtlCol="0"/>
          <a:lstStyle>
            <a:lvl1pPr algn="l">
              <a:defRPr sz="1200"/>
            </a:lvl1pPr>
          </a:lstStyle>
          <a:p>
            <a:endParaRPr lang="en-US"/>
          </a:p>
        </p:txBody>
      </p:sp>
      <p:sp>
        <p:nvSpPr>
          <p:cNvPr id="3" name="Date Placeholder 2"/>
          <p:cNvSpPr>
            <a:spLocks noGrp="1"/>
          </p:cNvSpPr>
          <p:nvPr>
            <p:ph type="dt" idx="1"/>
          </p:nvPr>
        </p:nvSpPr>
        <p:spPr>
          <a:xfrm>
            <a:off x="4023092" y="0"/>
            <a:ext cx="3077739" cy="471054"/>
          </a:xfrm>
          <a:prstGeom prst="rect">
            <a:avLst/>
          </a:prstGeom>
        </p:spPr>
        <p:txBody>
          <a:bodyPr vert="horz" lIns="94229" tIns="47114" rIns="94229" bIns="47114" rtlCol="0"/>
          <a:lstStyle>
            <a:lvl1pPr algn="r">
              <a:defRPr sz="1200"/>
            </a:lvl1pPr>
          </a:lstStyle>
          <a:p>
            <a:fld id="{495968A8-64DE-47C8-ACE8-5907827ACF34}" type="datetimeFigureOut">
              <a:rPr lang="en-US" smtClean="0"/>
              <a:t>3/23/2024</a:t>
            </a:fld>
            <a:endParaRPr lang="en-US"/>
          </a:p>
        </p:txBody>
      </p:sp>
      <p:sp>
        <p:nvSpPr>
          <p:cNvPr id="4" name="Slide Image Placeholder 3"/>
          <p:cNvSpPr>
            <a:spLocks noGrp="1" noRot="1" noChangeAspect="1"/>
          </p:cNvSpPr>
          <p:nvPr>
            <p:ph type="sldImg" idx="2"/>
          </p:nvPr>
        </p:nvSpPr>
        <p:spPr>
          <a:xfrm>
            <a:off x="1438275" y="1173163"/>
            <a:ext cx="4225925" cy="3168650"/>
          </a:xfrm>
          <a:prstGeom prst="rect">
            <a:avLst/>
          </a:prstGeom>
          <a:noFill/>
          <a:ln w="12700">
            <a:solidFill>
              <a:prstClr val="black"/>
            </a:solidFill>
          </a:ln>
        </p:spPr>
        <p:txBody>
          <a:bodyPr vert="horz" lIns="94229" tIns="47114" rIns="94229" bIns="47114" rtlCol="0" anchor="ctr"/>
          <a:lstStyle/>
          <a:p>
            <a:endParaRPr lang="en-US"/>
          </a:p>
        </p:txBody>
      </p:sp>
      <p:sp>
        <p:nvSpPr>
          <p:cNvPr id="5" name="Notes Placeholder 4"/>
          <p:cNvSpPr>
            <a:spLocks noGrp="1"/>
          </p:cNvSpPr>
          <p:nvPr>
            <p:ph type="body" sz="quarter" idx="3"/>
          </p:nvPr>
        </p:nvSpPr>
        <p:spPr>
          <a:xfrm>
            <a:off x="710248" y="4518204"/>
            <a:ext cx="5681980" cy="3696712"/>
          </a:xfrm>
          <a:prstGeom prst="rect">
            <a:avLst/>
          </a:prstGeom>
        </p:spPr>
        <p:txBody>
          <a:bodyPr vert="horz" lIns="94229" tIns="47114" rIns="94229" bIns="47114"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917422"/>
            <a:ext cx="3077739" cy="471053"/>
          </a:xfrm>
          <a:prstGeom prst="rect">
            <a:avLst/>
          </a:prstGeom>
        </p:spPr>
        <p:txBody>
          <a:bodyPr vert="horz" lIns="94229" tIns="47114" rIns="94229" bIns="47114" rtlCol="0" anchor="b"/>
          <a:lstStyle>
            <a:lvl1pPr algn="l">
              <a:defRPr sz="1200"/>
            </a:lvl1pPr>
          </a:lstStyle>
          <a:p>
            <a:r>
              <a:rPr lang="en-US"/>
              <a:t>http://purifiedbyfaith.com/Isaiah/Isaiah.htm</a:t>
            </a:r>
          </a:p>
        </p:txBody>
      </p:sp>
      <p:sp>
        <p:nvSpPr>
          <p:cNvPr id="7" name="Slide Number Placeholder 6"/>
          <p:cNvSpPr>
            <a:spLocks noGrp="1"/>
          </p:cNvSpPr>
          <p:nvPr>
            <p:ph type="sldNum" sz="quarter" idx="5"/>
          </p:nvPr>
        </p:nvSpPr>
        <p:spPr>
          <a:xfrm>
            <a:off x="4023092" y="8917422"/>
            <a:ext cx="3077739" cy="471053"/>
          </a:xfrm>
          <a:prstGeom prst="rect">
            <a:avLst/>
          </a:prstGeom>
        </p:spPr>
        <p:txBody>
          <a:bodyPr vert="horz" lIns="94229" tIns="47114" rIns="94229" bIns="47114" rtlCol="0" anchor="b"/>
          <a:lstStyle>
            <a:lvl1pPr algn="r">
              <a:defRPr sz="1200"/>
            </a:lvl1pPr>
          </a:lstStyle>
          <a:p>
            <a:fld id="{B78FD6F2-DA5A-4383-88C2-0A1D32D7323F}" type="slidenum">
              <a:rPr lang="en-US" smtClean="0"/>
              <a:t>‹#›</a:t>
            </a:fld>
            <a:endParaRPr lang="en-US"/>
          </a:p>
        </p:txBody>
      </p:sp>
    </p:spTree>
    <p:extLst>
      <p:ext uri="{BB962C8B-B14F-4D97-AF65-F5344CB8AC3E}">
        <p14:creationId xmlns:p14="http://schemas.microsoft.com/office/powerpoint/2010/main" val="2536152781"/>
      </p:ext>
    </p:extLst>
  </p:cSld>
  <p:clrMap bg1="lt1" tx1="dk1" bg2="lt2" tx2="dk2" accent1="accent1" accent2="accent2" accent3="accent3" accent4="accent4" accent5="accent5" accent6="accent6" hlink="hlink" folHlink="folHlink"/>
  <p:hf hd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770149B-B301-B670-4B75-4E7FB1228A3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5C425CA-BC0D-ECD0-23B6-28866BB6471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13C18FF-1AFD-1F84-D0A7-E9B5DE5E6A4F}"/>
              </a:ext>
            </a:extLst>
          </p:cNvPr>
          <p:cNvSpPr>
            <a:spLocks noGrp="1"/>
          </p:cNvSpPr>
          <p:nvPr>
            <p:ph type="body" idx="1"/>
          </p:nvPr>
        </p:nvSpPr>
        <p:spPr/>
        <p:txBody>
          <a:bodyPr/>
          <a:lstStyle/>
          <a:p>
            <a:endParaRPr lang="en-US" dirty="0"/>
          </a:p>
        </p:txBody>
      </p:sp>
      <p:sp>
        <p:nvSpPr>
          <p:cNvPr id="4" name="Footer Placeholder 3">
            <a:extLst>
              <a:ext uri="{FF2B5EF4-FFF2-40B4-BE49-F238E27FC236}">
                <a16:creationId xmlns:a16="http://schemas.microsoft.com/office/drawing/2014/main" id="{1B4DEB38-FE6E-6702-7EBA-E0546E99C30E}"/>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http://purifiedbyfaith.com/Isaiah/Isaiah.htm</a:t>
            </a:r>
          </a:p>
        </p:txBody>
      </p:sp>
      <p:sp>
        <p:nvSpPr>
          <p:cNvPr id="5" name="Slide Number Placeholder 4">
            <a:extLst>
              <a:ext uri="{FF2B5EF4-FFF2-40B4-BE49-F238E27FC236}">
                <a16:creationId xmlns:a16="http://schemas.microsoft.com/office/drawing/2014/main" id="{AEC14616-2247-C330-7D5A-4C6048461263}"/>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8FD6F2-DA5A-4383-88C2-0A1D32D7323F}"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86467658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770149B-B301-B670-4B75-4E7FB1228A3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5C425CA-BC0D-ECD0-23B6-28866BB6471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13C18FF-1AFD-1F84-D0A7-E9B5DE5E6A4F}"/>
              </a:ext>
            </a:extLst>
          </p:cNvPr>
          <p:cNvSpPr>
            <a:spLocks noGrp="1"/>
          </p:cNvSpPr>
          <p:nvPr>
            <p:ph type="body" idx="1"/>
          </p:nvPr>
        </p:nvSpPr>
        <p:spPr/>
        <p:txBody>
          <a:bodyPr/>
          <a:lstStyle/>
          <a:p>
            <a:endParaRPr lang="en-US" dirty="0"/>
          </a:p>
        </p:txBody>
      </p:sp>
      <p:sp>
        <p:nvSpPr>
          <p:cNvPr id="4" name="Footer Placeholder 3">
            <a:extLst>
              <a:ext uri="{FF2B5EF4-FFF2-40B4-BE49-F238E27FC236}">
                <a16:creationId xmlns:a16="http://schemas.microsoft.com/office/drawing/2014/main" id="{1B4DEB38-FE6E-6702-7EBA-E0546E99C30E}"/>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http://purifiedbyfaith.com/Isaiah/Isaiah.htm</a:t>
            </a:r>
          </a:p>
        </p:txBody>
      </p:sp>
      <p:sp>
        <p:nvSpPr>
          <p:cNvPr id="5" name="Slide Number Placeholder 4">
            <a:extLst>
              <a:ext uri="{FF2B5EF4-FFF2-40B4-BE49-F238E27FC236}">
                <a16:creationId xmlns:a16="http://schemas.microsoft.com/office/drawing/2014/main" id="{AEC14616-2247-C330-7D5A-4C6048461263}"/>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8FD6F2-DA5A-4383-88C2-0A1D32D7323F}"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13</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48532275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770149B-B301-B670-4B75-4E7FB1228A3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5C425CA-BC0D-ECD0-23B6-28866BB6471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13C18FF-1AFD-1F84-D0A7-E9B5DE5E6A4F}"/>
              </a:ext>
            </a:extLst>
          </p:cNvPr>
          <p:cNvSpPr>
            <a:spLocks noGrp="1"/>
          </p:cNvSpPr>
          <p:nvPr>
            <p:ph type="body" idx="1"/>
          </p:nvPr>
        </p:nvSpPr>
        <p:spPr/>
        <p:txBody>
          <a:bodyPr/>
          <a:lstStyle/>
          <a:p>
            <a:endParaRPr lang="en-US" dirty="0"/>
          </a:p>
        </p:txBody>
      </p:sp>
      <p:sp>
        <p:nvSpPr>
          <p:cNvPr id="4" name="Footer Placeholder 3">
            <a:extLst>
              <a:ext uri="{FF2B5EF4-FFF2-40B4-BE49-F238E27FC236}">
                <a16:creationId xmlns:a16="http://schemas.microsoft.com/office/drawing/2014/main" id="{1B4DEB38-FE6E-6702-7EBA-E0546E99C30E}"/>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http://purifiedbyfaith.com/Isaiah/Isaiah.htm</a:t>
            </a:r>
          </a:p>
        </p:txBody>
      </p:sp>
      <p:sp>
        <p:nvSpPr>
          <p:cNvPr id="5" name="Slide Number Placeholder 4">
            <a:extLst>
              <a:ext uri="{FF2B5EF4-FFF2-40B4-BE49-F238E27FC236}">
                <a16:creationId xmlns:a16="http://schemas.microsoft.com/office/drawing/2014/main" id="{AEC14616-2247-C330-7D5A-4C6048461263}"/>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8FD6F2-DA5A-4383-88C2-0A1D32D7323F}"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15</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3819485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770149B-B301-B670-4B75-4E7FB1228A3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5C425CA-BC0D-ECD0-23B6-28866BB6471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13C18FF-1AFD-1F84-D0A7-E9B5DE5E6A4F}"/>
              </a:ext>
            </a:extLst>
          </p:cNvPr>
          <p:cNvSpPr>
            <a:spLocks noGrp="1"/>
          </p:cNvSpPr>
          <p:nvPr>
            <p:ph type="body" idx="1"/>
          </p:nvPr>
        </p:nvSpPr>
        <p:spPr/>
        <p:txBody>
          <a:bodyPr/>
          <a:lstStyle/>
          <a:p>
            <a:endParaRPr lang="en-US" dirty="0"/>
          </a:p>
        </p:txBody>
      </p:sp>
      <p:sp>
        <p:nvSpPr>
          <p:cNvPr id="4" name="Footer Placeholder 3">
            <a:extLst>
              <a:ext uri="{FF2B5EF4-FFF2-40B4-BE49-F238E27FC236}">
                <a16:creationId xmlns:a16="http://schemas.microsoft.com/office/drawing/2014/main" id="{1B4DEB38-FE6E-6702-7EBA-E0546E99C30E}"/>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http://purifiedbyfaith.com/Isaiah/Isaiah.htm</a:t>
            </a:r>
          </a:p>
        </p:txBody>
      </p:sp>
      <p:sp>
        <p:nvSpPr>
          <p:cNvPr id="5" name="Slide Number Placeholder 4">
            <a:extLst>
              <a:ext uri="{FF2B5EF4-FFF2-40B4-BE49-F238E27FC236}">
                <a16:creationId xmlns:a16="http://schemas.microsoft.com/office/drawing/2014/main" id="{AEC14616-2247-C330-7D5A-4C6048461263}"/>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8FD6F2-DA5A-4383-88C2-0A1D32D7323F}"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16</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50071046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770149B-B301-B670-4B75-4E7FB1228A3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5C425CA-BC0D-ECD0-23B6-28866BB6471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13C18FF-1AFD-1F84-D0A7-E9B5DE5E6A4F}"/>
              </a:ext>
            </a:extLst>
          </p:cNvPr>
          <p:cNvSpPr>
            <a:spLocks noGrp="1"/>
          </p:cNvSpPr>
          <p:nvPr>
            <p:ph type="body" idx="1"/>
          </p:nvPr>
        </p:nvSpPr>
        <p:spPr/>
        <p:txBody>
          <a:bodyPr/>
          <a:lstStyle/>
          <a:p>
            <a:endParaRPr lang="en-US" dirty="0"/>
          </a:p>
        </p:txBody>
      </p:sp>
      <p:sp>
        <p:nvSpPr>
          <p:cNvPr id="4" name="Footer Placeholder 3">
            <a:extLst>
              <a:ext uri="{FF2B5EF4-FFF2-40B4-BE49-F238E27FC236}">
                <a16:creationId xmlns:a16="http://schemas.microsoft.com/office/drawing/2014/main" id="{1B4DEB38-FE6E-6702-7EBA-E0546E99C30E}"/>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http://purifiedbyfaith.com/Isaiah/Isaiah.htm</a:t>
            </a:r>
          </a:p>
        </p:txBody>
      </p:sp>
      <p:sp>
        <p:nvSpPr>
          <p:cNvPr id="5" name="Slide Number Placeholder 4">
            <a:extLst>
              <a:ext uri="{FF2B5EF4-FFF2-40B4-BE49-F238E27FC236}">
                <a16:creationId xmlns:a16="http://schemas.microsoft.com/office/drawing/2014/main" id="{AEC14616-2247-C330-7D5A-4C6048461263}"/>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8FD6F2-DA5A-4383-88C2-0A1D32D7323F}"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18</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48219105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770149B-B301-B670-4B75-4E7FB1228A3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5C425CA-BC0D-ECD0-23B6-28866BB6471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13C18FF-1AFD-1F84-D0A7-E9B5DE5E6A4F}"/>
              </a:ext>
            </a:extLst>
          </p:cNvPr>
          <p:cNvSpPr>
            <a:spLocks noGrp="1"/>
          </p:cNvSpPr>
          <p:nvPr>
            <p:ph type="body" idx="1"/>
          </p:nvPr>
        </p:nvSpPr>
        <p:spPr/>
        <p:txBody>
          <a:bodyPr/>
          <a:lstStyle/>
          <a:p>
            <a:endParaRPr lang="en-US" dirty="0"/>
          </a:p>
        </p:txBody>
      </p:sp>
      <p:sp>
        <p:nvSpPr>
          <p:cNvPr id="4" name="Footer Placeholder 3">
            <a:extLst>
              <a:ext uri="{FF2B5EF4-FFF2-40B4-BE49-F238E27FC236}">
                <a16:creationId xmlns:a16="http://schemas.microsoft.com/office/drawing/2014/main" id="{1B4DEB38-FE6E-6702-7EBA-E0546E99C30E}"/>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http://purifiedbyfaith.com/Isaiah/Isaiah.htm</a:t>
            </a:r>
          </a:p>
        </p:txBody>
      </p:sp>
      <p:sp>
        <p:nvSpPr>
          <p:cNvPr id="5" name="Slide Number Placeholder 4">
            <a:extLst>
              <a:ext uri="{FF2B5EF4-FFF2-40B4-BE49-F238E27FC236}">
                <a16:creationId xmlns:a16="http://schemas.microsoft.com/office/drawing/2014/main" id="{AEC14616-2247-C330-7D5A-4C6048461263}"/>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8FD6F2-DA5A-4383-88C2-0A1D32D7323F}"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19</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85423291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770149B-B301-B670-4B75-4E7FB1228A3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5C425CA-BC0D-ECD0-23B6-28866BB6471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13C18FF-1AFD-1F84-D0A7-E9B5DE5E6A4F}"/>
              </a:ext>
            </a:extLst>
          </p:cNvPr>
          <p:cNvSpPr>
            <a:spLocks noGrp="1"/>
          </p:cNvSpPr>
          <p:nvPr>
            <p:ph type="body" idx="1"/>
          </p:nvPr>
        </p:nvSpPr>
        <p:spPr/>
        <p:txBody>
          <a:bodyPr/>
          <a:lstStyle/>
          <a:p>
            <a:endParaRPr lang="en-US" dirty="0"/>
          </a:p>
        </p:txBody>
      </p:sp>
      <p:sp>
        <p:nvSpPr>
          <p:cNvPr id="4" name="Footer Placeholder 3">
            <a:extLst>
              <a:ext uri="{FF2B5EF4-FFF2-40B4-BE49-F238E27FC236}">
                <a16:creationId xmlns:a16="http://schemas.microsoft.com/office/drawing/2014/main" id="{1B4DEB38-FE6E-6702-7EBA-E0546E99C30E}"/>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http://purifiedbyfaith.com/Isaiah/Isaiah.htm</a:t>
            </a:r>
          </a:p>
        </p:txBody>
      </p:sp>
      <p:sp>
        <p:nvSpPr>
          <p:cNvPr id="5" name="Slide Number Placeholder 4">
            <a:extLst>
              <a:ext uri="{FF2B5EF4-FFF2-40B4-BE49-F238E27FC236}">
                <a16:creationId xmlns:a16="http://schemas.microsoft.com/office/drawing/2014/main" id="{AEC14616-2247-C330-7D5A-4C6048461263}"/>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8FD6F2-DA5A-4383-88C2-0A1D32D7323F}"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22</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91560519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770149B-B301-B670-4B75-4E7FB1228A3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5C425CA-BC0D-ECD0-23B6-28866BB6471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13C18FF-1AFD-1F84-D0A7-E9B5DE5E6A4F}"/>
              </a:ext>
            </a:extLst>
          </p:cNvPr>
          <p:cNvSpPr>
            <a:spLocks noGrp="1"/>
          </p:cNvSpPr>
          <p:nvPr>
            <p:ph type="body" idx="1"/>
          </p:nvPr>
        </p:nvSpPr>
        <p:spPr/>
        <p:txBody>
          <a:bodyPr/>
          <a:lstStyle/>
          <a:p>
            <a:endParaRPr lang="en-US" dirty="0"/>
          </a:p>
        </p:txBody>
      </p:sp>
      <p:sp>
        <p:nvSpPr>
          <p:cNvPr id="4" name="Footer Placeholder 3">
            <a:extLst>
              <a:ext uri="{FF2B5EF4-FFF2-40B4-BE49-F238E27FC236}">
                <a16:creationId xmlns:a16="http://schemas.microsoft.com/office/drawing/2014/main" id="{1B4DEB38-FE6E-6702-7EBA-E0546E99C30E}"/>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http://purifiedbyfaith.com/Isaiah/Isaiah.htm</a:t>
            </a:r>
          </a:p>
        </p:txBody>
      </p:sp>
      <p:sp>
        <p:nvSpPr>
          <p:cNvPr id="5" name="Slide Number Placeholder 4">
            <a:extLst>
              <a:ext uri="{FF2B5EF4-FFF2-40B4-BE49-F238E27FC236}">
                <a16:creationId xmlns:a16="http://schemas.microsoft.com/office/drawing/2014/main" id="{AEC14616-2247-C330-7D5A-4C6048461263}"/>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8FD6F2-DA5A-4383-88C2-0A1D32D7323F}"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23</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5345493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770149B-B301-B670-4B75-4E7FB1228A3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5C425CA-BC0D-ECD0-23B6-28866BB6471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13C18FF-1AFD-1F84-D0A7-E9B5DE5E6A4F}"/>
              </a:ext>
            </a:extLst>
          </p:cNvPr>
          <p:cNvSpPr>
            <a:spLocks noGrp="1"/>
          </p:cNvSpPr>
          <p:nvPr>
            <p:ph type="body" idx="1"/>
          </p:nvPr>
        </p:nvSpPr>
        <p:spPr/>
        <p:txBody>
          <a:bodyPr/>
          <a:lstStyle/>
          <a:p>
            <a:endParaRPr lang="en-US" dirty="0"/>
          </a:p>
        </p:txBody>
      </p:sp>
      <p:sp>
        <p:nvSpPr>
          <p:cNvPr id="4" name="Footer Placeholder 3">
            <a:extLst>
              <a:ext uri="{FF2B5EF4-FFF2-40B4-BE49-F238E27FC236}">
                <a16:creationId xmlns:a16="http://schemas.microsoft.com/office/drawing/2014/main" id="{1B4DEB38-FE6E-6702-7EBA-E0546E99C30E}"/>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http://purifiedbyfaith.com/Isaiah/Isaiah.htm</a:t>
            </a:r>
          </a:p>
        </p:txBody>
      </p:sp>
      <p:sp>
        <p:nvSpPr>
          <p:cNvPr id="5" name="Slide Number Placeholder 4">
            <a:extLst>
              <a:ext uri="{FF2B5EF4-FFF2-40B4-BE49-F238E27FC236}">
                <a16:creationId xmlns:a16="http://schemas.microsoft.com/office/drawing/2014/main" id="{AEC14616-2247-C330-7D5A-4C6048461263}"/>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8FD6F2-DA5A-4383-88C2-0A1D32D7323F}"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24</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45024679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770149B-B301-B670-4B75-4E7FB1228A3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5C425CA-BC0D-ECD0-23B6-28866BB6471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13C18FF-1AFD-1F84-D0A7-E9B5DE5E6A4F}"/>
              </a:ext>
            </a:extLst>
          </p:cNvPr>
          <p:cNvSpPr>
            <a:spLocks noGrp="1"/>
          </p:cNvSpPr>
          <p:nvPr>
            <p:ph type="body" idx="1"/>
          </p:nvPr>
        </p:nvSpPr>
        <p:spPr/>
        <p:txBody>
          <a:bodyPr/>
          <a:lstStyle/>
          <a:p>
            <a:endParaRPr lang="en-US" dirty="0"/>
          </a:p>
        </p:txBody>
      </p:sp>
      <p:sp>
        <p:nvSpPr>
          <p:cNvPr id="4" name="Footer Placeholder 3">
            <a:extLst>
              <a:ext uri="{FF2B5EF4-FFF2-40B4-BE49-F238E27FC236}">
                <a16:creationId xmlns:a16="http://schemas.microsoft.com/office/drawing/2014/main" id="{1B4DEB38-FE6E-6702-7EBA-E0546E99C30E}"/>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http://purifiedbyfaith.com/Isaiah/Isaiah.htm</a:t>
            </a:r>
          </a:p>
        </p:txBody>
      </p:sp>
      <p:sp>
        <p:nvSpPr>
          <p:cNvPr id="5" name="Slide Number Placeholder 4">
            <a:extLst>
              <a:ext uri="{FF2B5EF4-FFF2-40B4-BE49-F238E27FC236}">
                <a16:creationId xmlns:a16="http://schemas.microsoft.com/office/drawing/2014/main" id="{AEC14616-2247-C330-7D5A-4C6048461263}"/>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8FD6F2-DA5A-4383-88C2-0A1D32D7323F}"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25</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32415680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770149B-B301-B670-4B75-4E7FB1228A3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5C425CA-BC0D-ECD0-23B6-28866BB6471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13C18FF-1AFD-1F84-D0A7-E9B5DE5E6A4F}"/>
              </a:ext>
            </a:extLst>
          </p:cNvPr>
          <p:cNvSpPr>
            <a:spLocks noGrp="1"/>
          </p:cNvSpPr>
          <p:nvPr>
            <p:ph type="body" idx="1"/>
          </p:nvPr>
        </p:nvSpPr>
        <p:spPr/>
        <p:txBody>
          <a:bodyPr/>
          <a:lstStyle/>
          <a:p>
            <a:endParaRPr lang="en-US" dirty="0"/>
          </a:p>
        </p:txBody>
      </p:sp>
      <p:sp>
        <p:nvSpPr>
          <p:cNvPr id="4" name="Footer Placeholder 3">
            <a:extLst>
              <a:ext uri="{FF2B5EF4-FFF2-40B4-BE49-F238E27FC236}">
                <a16:creationId xmlns:a16="http://schemas.microsoft.com/office/drawing/2014/main" id="{1B4DEB38-FE6E-6702-7EBA-E0546E99C30E}"/>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http://purifiedbyfaith.com/Isaiah/Isaiah.htm</a:t>
            </a:r>
          </a:p>
        </p:txBody>
      </p:sp>
      <p:sp>
        <p:nvSpPr>
          <p:cNvPr id="5" name="Slide Number Placeholder 4">
            <a:extLst>
              <a:ext uri="{FF2B5EF4-FFF2-40B4-BE49-F238E27FC236}">
                <a16:creationId xmlns:a16="http://schemas.microsoft.com/office/drawing/2014/main" id="{AEC14616-2247-C330-7D5A-4C6048461263}"/>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8FD6F2-DA5A-4383-88C2-0A1D32D7323F}"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26</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4441043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770149B-B301-B670-4B75-4E7FB1228A3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5C425CA-BC0D-ECD0-23B6-28866BB6471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13C18FF-1AFD-1F84-D0A7-E9B5DE5E6A4F}"/>
              </a:ext>
            </a:extLst>
          </p:cNvPr>
          <p:cNvSpPr>
            <a:spLocks noGrp="1"/>
          </p:cNvSpPr>
          <p:nvPr>
            <p:ph type="body" idx="1"/>
          </p:nvPr>
        </p:nvSpPr>
        <p:spPr/>
        <p:txBody>
          <a:bodyPr/>
          <a:lstStyle/>
          <a:p>
            <a:endParaRPr lang="en-US" dirty="0"/>
          </a:p>
        </p:txBody>
      </p:sp>
      <p:sp>
        <p:nvSpPr>
          <p:cNvPr id="4" name="Footer Placeholder 3">
            <a:extLst>
              <a:ext uri="{FF2B5EF4-FFF2-40B4-BE49-F238E27FC236}">
                <a16:creationId xmlns:a16="http://schemas.microsoft.com/office/drawing/2014/main" id="{1B4DEB38-FE6E-6702-7EBA-E0546E99C30E}"/>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http://purifiedbyfaith.com/Isaiah/Isaiah.htm</a:t>
            </a:r>
          </a:p>
        </p:txBody>
      </p:sp>
      <p:sp>
        <p:nvSpPr>
          <p:cNvPr id="5" name="Slide Number Placeholder 4">
            <a:extLst>
              <a:ext uri="{FF2B5EF4-FFF2-40B4-BE49-F238E27FC236}">
                <a16:creationId xmlns:a16="http://schemas.microsoft.com/office/drawing/2014/main" id="{AEC14616-2247-C330-7D5A-4C6048461263}"/>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8FD6F2-DA5A-4383-88C2-0A1D32D7323F}"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239523923"/>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770149B-B301-B670-4B75-4E7FB1228A3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5C425CA-BC0D-ECD0-23B6-28866BB6471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13C18FF-1AFD-1F84-D0A7-E9B5DE5E6A4F}"/>
              </a:ext>
            </a:extLst>
          </p:cNvPr>
          <p:cNvSpPr>
            <a:spLocks noGrp="1"/>
          </p:cNvSpPr>
          <p:nvPr>
            <p:ph type="body" idx="1"/>
          </p:nvPr>
        </p:nvSpPr>
        <p:spPr/>
        <p:txBody>
          <a:bodyPr/>
          <a:lstStyle/>
          <a:p>
            <a:endParaRPr lang="en-US" dirty="0"/>
          </a:p>
        </p:txBody>
      </p:sp>
      <p:sp>
        <p:nvSpPr>
          <p:cNvPr id="4" name="Footer Placeholder 3">
            <a:extLst>
              <a:ext uri="{FF2B5EF4-FFF2-40B4-BE49-F238E27FC236}">
                <a16:creationId xmlns:a16="http://schemas.microsoft.com/office/drawing/2014/main" id="{1B4DEB38-FE6E-6702-7EBA-E0546E99C30E}"/>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http://purifiedbyfaith.com/Isaiah/Isaiah.htm</a:t>
            </a:r>
          </a:p>
        </p:txBody>
      </p:sp>
      <p:sp>
        <p:nvSpPr>
          <p:cNvPr id="5" name="Slide Number Placeholder 4">
            <a:extLst>
              <a:ext uri="{FF2B5EF4-FFF2-40B4-BE49-F238E27FC236}">
                <a16:creationId xmlns:a16="http://schemas.microsoft.com/office/drawing/2014/main" id="{AEC14616-2247-C330-7D5A-4C6048461263}"/>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8FD6F2-DA5A-4383-88C2-0A1D32D7323F}"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27</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40976414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770149B-B301-B670-4B75-4E7FB1228A3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5C425CA-BC0D-ECD0-23B6-28866BB6471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13C18FF-1AFD-1F84-D0A7-E9B5DE5E6A4F}"/>
              </a:ext>
            </a:extLst>
          </p:cNvPr>
          <p:cNvSpPr>
            <a:spLocks noGrp="1"/>
          </p:cNvSpPr>
          <p:nvPr>
            <p:ph type="body" idx="1"/>
          </p:nvPr>
        </p:nvSpPr>
        <p:spPr/>
        <p:txBody>
          <a:bodyPr/>
          <a:lstStyle/>
          <a:p>
            <a:endParaRPr lang="en-US" dirty="0"/>
          </a:p>
        </p:txBody>
      </p:sp>
      <p:sp>
        <p:nvSpPr>
          <p:cNvPr id="4" name="Footer Placeholder 3">
            <a:extLst>
              <a:ext uri="{FF2B5EF4-FFF2-40B4-BE49-F238E27FC236}">
                <a16:creationId xmlns:a16="http://schemas.microsoft.com/office/drawing/2014/main" id="{1B4DEB38-FE6E-6702-7EBA-E0546E99C30E}"/>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http://purifiedbyfaith.com/Isaiah/Isaiah.htm</a:t>
            </a:r>
          </a:p>
        </p:txBody>
      </p:sp>
      <p:sp>
        <p:nvSpPr>
          <p:cNvPr id="5" name="Slide Number Placeholder 4">
            <a:extLst>
              <a:ext uri="{FF2B5EF4-FFF2-40B4-BE49-F238E27FC236}">
                <a16:creationId xmlns:a16="http://schemas.microsoft.com/office/drawing/2014/main" id="{AEC14616-2247-C330-7D5A-4C6048461263}"/>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8FD6F2-DA5A-4383-88C2-0A1D32D7323F}"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5500246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770149B-B301-B670-4B75-4E7FB1228A3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5C425CA-BC0D-ECD0-23B6-28866BB6471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13C18FF-1AFD-1F84-D0A7-E9B5DE5E6A4F}"/>
              </a:ext>
            </a:extLst>
          </p:cNvPr>
          <p:cNvSpPr>
            <a:spLocks noGrp="1"/>
          </p:cNvSpPr>
          <p:nvPr>
            <p:ph type="body" idx="1"/>
          </p:nvPr>
        </p:nvSpPr>
        <p:spPr/>
        <p:txBody>
          <a:bodyPr/>
          <a:lstStyle/>
          <a:p>
            <a:endParaRPr lang="en-US" dirty="0"/>
          </a:p>
        </p:txBody>
      </p:sp>
      <p:sp>
        <p:nvSpPr>
          <p:cNvPr id="4" name="Footer Placeholder 3">
            <a:extLst>
              <a:ext uri="{FF2B5EF4-FFF2-40B4-BE49-F238E27FC236}">
                <a16:creationId xmlns:a16="http://schemas.microsoft.com/office/drawing/2014/main" id="{1B4DEB38-FE6E-6702-7EBA-E0546E99C30E}"/>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http://purifiedbyfaith.com/Isaiah/Isaiah.htm</a:t>
            </a:r>
          </a:p>
        </p:txBody>
      </p:sp>
      <p:sp>
        <p:nvSpPr>
          <p:cNvPr id="5" name="Slide Number Placeholder 4">
            <a:extLst>
              <a:ext uri="{FF2B5EF4-FFF2-40B4-BE49-F238E27FC236}">
                <a16:creationId xmlns:a16="http://schemas.microsoft.com/office/drawing/2014/main" id="{AEC14616-2247-C330-7D5A-4C6048461263}"/>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8FD6F2-DA5A-4383-88C2-0A1D32D7323F}"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94317706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770149B-B301-B670-4B75-4E7FB1228A3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5C425CA-BC0D-ECD0-23B6-28866BB6471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13C18FF-1AFD-1F84-D0A7-E9B5DE5E6A4F}"/>
              </a:ext>
            </a:extLst>
          </p:cNvPr>
          <p:cNvSpPr>
            <a:spLocks noGrp="1"/>
          </p:cNvSpPr>
          <p:nvPr>
            <p:ph type="body" idx="1"/>
          </p:nvPr>
        </p:nvSpPr>
        <p:spPr/>
        <p:txBody>
          <a:bodyPr/>
          <a:lstStyle/>
          <a:p>
            <a:endParaRPr lang="en-US" dirty="0"/>
          </a:p>
        </p:txBody>
      </p:sp>
      <p:sp>
        <p:nvSpPr>
          <p:cNvPr id="4" name="Footer Placeholder 3">
            <a:extLst>
              <a:ext uri="{FF2B5EF4-FFF2-40B4-BE49-F238E27FC236}">
                <a16:creationId xmlns:a16="http://schemas.microsoft.com/office/drawing/2014/main" id="{1B4DEB38-FE6E-6702-7EBA-E0546E99C30E}"/>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http://purifiedbyfaith.com/Isaiah/Isaiah.htm</a:t>
            </a:r>
          </a:p>
        </p:txBody>
      </p:sp>
      <p:sp>
        <p:nvSpPr>
          <p:cNvPr id="5" name="Slide Number Placeholder 4">
            <a:extLst>
              <a:ext uri="{FF2B5EF4-FFF2-40B4-BE49-F238E27FC236}">
                <a16:creationId xmlns:a16="http://schemas.microsoft.com/office/drawing/2014/main" id="{AEC14616-2247-C330-7D5A-4C6048461263}"/>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8FD6F2-DA5A-4383-88C2-0A1D32D7323F}"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27883372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770149B-B301-B670-4B75-4E7FB1228A3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5C425CA-BC0D-ECD0-23B6-28866BB6471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13C18FF-1AFD-1F84-D0A7-E9B5DE5E6A4F}"/>
              </a:ext>
            </a:extLst>
          </p:cNvPr>
          <p:cNvSpPr>
            <a:spLocks noGrp="1"/>
          </p:cNvSpPr>
          <p:nvPr>
            <p:ph type="body" idx="1"/>
          </p:nvPr>
        </p:nvSpPr>
        <p:spPr/>
        <p:txBody>
          <a:bodyPr/>
          <a:lstStyle/>
          <a:p>
            <a:endParaRPr lang="en-US" dirty="0"/>
          </a:p>
        </p:txBody>
      </p:sp>
      <p:sp>
        <p:nvSpPr>
          <p:cNvPr id="4" name="Footer Placeholder 3">
            <a:extLst>
              <a:ext uri="{FF2B5EF4-FFF2-40B4-BE49-F238E27FC236}">
                <a16:creationId xmlns:a16="http://schemas.microsoft.com/office/drawing/2014/main" id="{1B4DEB38-FE6E-6702-7EBA-E0546E99C30E}"/>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http://purifiedbyfaith.com/Isaiah/Isaiah.htm</a:t>
            </a:r>
          </a:p>
        </p:txBody>
      </p:sp>
      <p:sp>
        <p:nvSpPr>
          <p:cNvPr id="5" name="Slide Number Placeholder 4">
            <a:extLst>
              <a:ext uri="{FF2B5EF4-FFF2-40B4-BE49-F238E27FC236}">
                <a16:creationId xmlns:a16="http://schemas.microsoft.com/office/drawing/2014/main" id="{AEC14616-2247-C330-7D5A-4C6048461263}"/>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8FD6F2-DA5A-4383-88C2-0A1D32D7323F}"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8702041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770149B-B301-B670-4B75-4E7FB1228A3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5C425CA-BC0D-ECD0-23B6-28866BB6471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13C18FF-1AFD-1F84-D0A7-E9B5DE5E6A4F}"/>
              </a:ext>
            </a:extLst>
          </p:cNvPr>
          <p:cNvSpPr>
            <a:spLocks noGrp="1"/>
          </p:cNvSpPr>
          <p:nvPr>
            <p:ph type="body" idx="1"/>
          </p:nvPr>
        </p:nvSpPr>
        <p:spPr/>
        <p:txBody>
          <a:bodyPr/>
          <a:lstStyle/>
          <a:p>
            <a:endParaRPr lang="en-US" dirty="0"/>
          </a:p>
        </p:txBody>
      </p:sp>
      <p:sp>
        <p:nvSpPr>
          <p:cNvPr id="4" name="Footer Placeholder 3">
            <a:extLst>
              <a:ext uri="{FF2B5EF4-FFF2-40B4-BE49-F238E27FC236}">
                <a16:creationId xmlns:a16="http://schemas.microsoft.com/office/drawing/2014/main" id="{1B4DEB38-FE6E-6702-7EBA-E0546E99C30E}"/>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http://purifiedbyfaith.com/Isaiah/Isaiah.htm</a:t>
            </a:r>
          </a:p>
        </p:txBody>
      </p:sp>
      <p:sp>
        <p:nvSpPr>
          <p:cNvPr id="5" name="Slide Number Placeholder 4">
            <a:extLst>
              <a:ext uri="{FF2B5EF4-FFF2-40B4-BE49-F238E27FC236}">
                <a16:creationId xmlns:a16="http://schemas.microsoft.com/office/drawing/2014/main" id="{AEC14616-2247-C330-7D5A-4C6048461263}"/>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8FD6F2-DA5A-4383-88C2-0A1D32D7323F}"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06297461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770149B-B301-B670-4B75-4E7FB1228A3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5C425CA-BC0D-ECD0-23B6-28866BB6471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13C18FF-1AFD-1F84-D0A7-E9B5DE5E6A4F}"/>
              </a:ext>
            </a:extLst>
          </p:cNvPr>
          <p:cNvSpPr>
            <a:spLocks noGrp="1"/>
          </p:cNvSpPr>
          <p:nvPr>
            <p:ph type="body" idx="1"/>
          </p:nvPr>
        </p:nvSpPr>
        <p:spPr/>
        <p:txBody>
          <a:bodyPr/>
          <a:lstStyle/>
          <a:p>
            <a:endParaRPr lang="en-US" dirty="0"/>
          </a:p>
        </p:txBody>
      </p:sp>
      <p:sp>
        <p:nvSpPr>
          <p:cNvPr id="4" name="Footer Placeholder 3">
            <a:extLst>
              <a:ext uri="{FF2B5EF4-FFF2-40B4-BE49-F238E27FC236}">
                <a16:creationId xmlns:a16="http://schemas.microsoft.com/office/drawing/2014/main" id="{1B4DEB38-FE6E-6702-7EBA-E0546E99C30E}"/>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http://purifiedbyfaith.com/Isaiah/Isaiah.htm</a:t>
            </a:r>
          </a:p>
        </p:txBody>
      </p:sp>
      <p:sp>
        <p:nvSpPr>
          <p:cNvPr id="5" name="Slide Number Placeholder 4">
            <a:extLst>
              <a:ext uri="{FF2B5EF4-FFF2-40B4-BE49-F238E27FC236}">
                <a16:creationId xmlns:a16="http://schemas.microsoft.com/office/drawing/2014/main" id="{AEC14616-2247-C330-7D5A-4C6048461263}"/>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8FD6F2-DA5A-4383-88C2-0A1D32D7323F}"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10</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8448667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770149B-B301-B670-4B75-4E7FB1228A3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5C425CA-BC0D-ECD0-23B6-28866BB6471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13C18FF-1AFD-1F84-D0A7-E9B5DE5E6A4F}"/>
              </a:ext>
            </a:extLst>
          </p:cNvPr>
          <p:cNvSpPr>
            <a:spLocks noGrp="1"/>
          </p:cNvSpPr>
          <p:nvPr>
            <p:ph type="body" idx="1"/>
          </p:nvPr>
        </p:nvSpPr>
        <p:spPr/>
        <p:txBody>
          <a:bodyPr/>
          <a:lstStyle/>
          <a:p>
            <a:endParaRPr lang="en-US" dirty="0"/>
          </a:p>
        </p:txBody>
      </p:sp>
      <p:sp>
        <p:nvSpPr>
          <p:cNvPr id="4" name="Footer Placeholder 3">
            <a:extLst>
              <a:ext uri="{FF2B5EF4-FFF2-40B4-BE49-F238E27FC236}">
                <a16:creationId xmlns:a16="http://schemas.microsoft.com/office/drawing/2014/main" id="{1B4DEB38-FE6E-6702-7EBA-E0546E99C30E}"/>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http://purifiedbyfaith.com/Isaiah/Isaiah.htm</a:t>
            </a:r>
          </a:p>
        </p:txBody>
      </p:sp>
      <p:sp>
        <p:nvSpPr>
          <p:cNvPr id="5" name="Slide Number Placeholder 4">
            <a:extLst>
              <a:ext uri="{FF2B5EF4-FFF2-40B4-BE49-F238E27FC236}">
                <a16:creationId xmlns:a16="http://schemas.microsoft.com/office/drawing/2014/main" id="{AEC14616-2247-C330-7D5A-4C6048461263}"/>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8FD6F2-DA5A-4383-88C2-0A1D32D7323F}"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12</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87564970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02AB77-487A-CC2B-ACF6-94DC113A73E9}"/>
              </a:ext>
            </a:extLst>
          </p:cNvPr>
          <p:cNvSpPr>
            <a:spLocks noGrp="1"/>
          </p:cNvSpPr>
          <p:nvPr>
            <p:ph type="ctrTitle"/>
          </p:nvPr>
        </p:nvSpPr>
        <p:spPr>
          <a:xfrm>
            <a:off x="1143000" y="1122363"/>
            <a:ext cx="6858000" cy="2387600"/>
          </a:xfrm>
        </p:spPr>
        <p:txBody>
          <a:bodyPr anchor="b"/>
          <a:lstStyle>
            <a:lvl1pPr algn="ctr">
              <a:defRPr sz="4500"/>
            </a:lvl1pPr>
          </a:lstStyle>
          <a:p>
            <a:r>
              <a:rPr lang="en-US"/>
              <a:t>Click to edit Master title style</a:t>
            </a:r>
          </a:p>
        </p:txBody>
      </p:sp>
      <p:sp>
        <p:nvSpPr>
          <p:cNvPr id="3" name="Subtitle 2">
            <a:extLst>
              <a:ext uri="{FF2B5EF4-FFF2-40B4-BE49-F238E27FC236}">
                <a16:creationId xmlns:a16="http://schemas.microsoft.com/office/drawing/2014/main" id="{5E1D5E2C-365B-D2DD-CFBE-34511E03293B}"/>
              </a:ext>
            </a:extLst>
          </p:cNvPr>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p>
        </p:txBody>
      </p:sp>
      <p:sp>
        <p:nvSpPr>
          <p:cNvPr id="4" name="Date Placeholder 3">
            <a:extLst>
              <a:ext uri="{FF2B5EF4-FFF2-40B4-BE49-F238E27FC236}">
                <a16:creationId xmlns:a16="http://schemas.microsoft.com/office/drawing/2014/main" id="{4D250012-B16C-E6B3-1135-9DDED2153C1C}"/>
              </a:ext>
            </a:extLst>
          </p:cNvPr>
          <p:cNvSpPr>
            <a:spLocks noGrp="1"/>
          </p:cNvSpPr>
          <p:nvPr>
            <p:ph type="dt" sz="half" idx="10"/>
          </p:nvPr>
        </p:nvSpPr>
        <p:spPr>
          <a:xfrm>
            <a:off x="628650" y="6356351"/>
            <a:ext cx="2057400" cy="365125"/>
          </a:xfrm>
          <a:prstGeom prst="rect">
            <a:avLst/>
          </a:prstGeom>
        </p:spPr>
        <p:txBody>
          <a:bodyPr/>
          <a:lstStyle/>
          <a:p>
            <a:fld id="{9F4C82AD-DBC2-4394-8D52-CAB38C445915}" type="datetimeFigureOut">
              <a:rPr lang="en-US" smtClean="0"/>
              <a:t>3/23/2024</a:t>
            </a:fld>
            <a:endParaRPr lang="en-US"/>
          </a:p>
        </p:txBody>
      </p:sp>
      <p:sp>
        <p:nvSpPr>
          <p:cNvPr id="5" name="Footer Placeholder 4">
            <a:extLst>
              <a:ext uri="{FF2B5EF4-FFF2-40B4-BE49-F238E27FC236}">
                <a16:creationId xmlns:a16="http://schemas.microsoft.com/office/drawing/2014/main" id="{F22E8138-1B51-C3C1-A56D-E7378E02A4A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7C5A051-833C-F097-0163-0DE7828FD56B}"/>
              </a:ext>
            </a:extLst>
          </p:cNvPr>
          <p:cNvSpPr>
            <a:spLocks noGrp="1"/>
          </p:cNvSpPr>
          <p:nvPr>
            <p:ph type="sldNum" sz="quarter" idx="12"/>
          </p:nvPr>
        </p:nvSpPr>
        <p:spPr>
          <a:xfrm>
            <a:off x="6457950" y="6356351"/>
            <a:ext cx="2057400" cy="365125"/>
          </a:xfrm>
          <a:prstGeom prst="rect">
            <a:avLst/>
          </a:prstGeom>
        </p:spPr>
        <p:txBody>
          <a:bodyPr/>
          <a:lstStyle/>
          <a:p>
            <a:fld id="{25B71B97-0AFD-42BC-BA0A-3E971DE8975C}" type="slidenum">
              <a:rPr lang="en-US" smtClean="0"/>
              <a:t>‹#›</a:t>
            </a:fld>
            <a:endParaRPr lang="en-US"/>
          </a:p>
        </p:txBody>
      </p:sp>
    </p:spTree>
    <p:extLst>
      <p:ext uri="{BB962C8B-B14F-4D97-AF65-F5344CB8AC3E}">
        <p14:creationId xmlns:p14="http://schemas.microsoft.com/office/powerpoint/2010/main" val="164499651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7B7CDE-6A48-EDB8-49BF-EED5573444F1}"/>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2186AB15-130B-B498-CBA2-F02B539D3AD9}"/>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C785008-485D-300B-FE28-FD64D465CD03}"/>
              </a:ext>
            </a:extLst>
          </p:cNvPr>
          <p:cNvSpPr>
            <a:spLocks noGrp="1"/>
          </p:cNvSpPr>
          <p:nvPr>
            <p:ph type="dt" sz="half" idx="10"/>
          </p:nvPr>
        </p:nvSpPr>
        <p:spPr>
          <a:xfrm>
            <a:off x="628650" y="6356351"/>
            <a:ext cx="2057400" cy="365125"/>
          </a:xfrm>
          <a:prstGeom prst="rect">
            <a:avLst/>
          </a:prstGeom>
        </p:spPr>
        <p:txBody>
          <a:bodyPr/>
          <a:lstStyle/>
          <a:p>
            <a:fld id="{9F4C82AD-DBC2-4394-8D52-CAB38C445915}" type="datetimeFigureOut">
              <a:rPr lang="en-US" smtClean="0"/>
              <a:t>3/23/2024</a:t>
            </a:fld>
            <a:endParaRPr lang="en-US"/>
          </a:p>
        </p:txBody>
      </p:sp>
      <p:sp>
        <p:nvSpPr>
          <p:cNvPr id="5" name="Footer Placeholder 4">
            <a:extLst>
              <a:ext uri="{FF2B5EF4-FFF2-40B4-BE49-F238E27FC236}">
                <a16:creationId xmlns:a16="http://schemas.microsoft.com/office/drawing/2014/main" id="{A104E38C-BF2D-EFB0-F248-4EB5C202B52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4ACD659-9E26-5BF8-A5F8-DE8143D9046E}"/>
              </a:ext>
            </a:extLst>
          </p:cNvPr>
          <p:cNvSpPr>
            <a:spLocks noGrp="1"/>
          </p:cNvSpPr>
          <p:nvPr>
            <p:ph type="sldNum" sz="quarter" idx="12"/>
          </p:nvPr>
        </p:nvSpPr>
        <p:spPr>
          <a:xfrm>
            <a:off x="6457950" y="6356351"/>
            <a:ext cx="2057400" cy="365125"/>
          </a:xfrm>
          <a:prstGeom prst="rect">
            <a:avLst/>
          </a:prstGeom>
        </p:spPr>
        <p:txBody>
          <a:bodyPr/>
          <a:lstStyle/>
          <a:p>
            <a:fld id="{25B71B97-0AFD-42BC-BA0A-3E971DE8975C}" type="slidenum">
              <a:rPr lang="en-US" smtClean="0"/>
              <a:t>‹#›</a:t>
            </a:fld>
            <a:endParaRPr lang="en-US"/>
          </a:p>
        </p:txBody>
      </p:sp>
    </p:spTree>
    <p:extLst>
      <p:ext uri="{BB962C8B-B14F-4D97-AF65-F5344CB8AC3E}">
        <p14:creationId xmlns:p14="http://schemas.microsoft.com/office/powerpoint/2010/main" val="42157335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CB24557-7F9A-2497-5FE6-AE81CDD1B28C}"/>
              </a:ext>
            </a:extLst>
          </p:cNvPr>
          <p:cNvSpPr>
            <a:spLocks noGrp="1"/>
          </p:cNvSpPr>
          <p:nvPr>
            <p:ph type="title" orient="vert"/>
          </p:nvPr>
        </p:nvSpPr>
        <p:spPr>
          <a:xfrm>
            <a:off x="6543675" y="365125"/>
            <a:ext cx="1971675"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563107AF-F674-233C-8BE3-B93A8819C780}"/>
              </a:ext>
            </a:extLst>
          </p:cNvPr>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EFF0A74-074B-045E-87F8-F14CA0F55732}"/>
              </a:ext>
            </a:extLst>
          </p:cNvPr>
          <p:cNvSpPr>
            <a:spLocks noGrp="1"/>
          </p:cNvSpPr>
          <p:nvPr>
            <p:ph type="dt" sz="half" idx="10"/>
          </p:nvPr>
        </p:nvSpPr>
        <p:spPr>
          <a:xfrm>
            <a:off x="628650" y="6356351"/>
            <a:ext cx="2057400" cy="365125"/>
          </a:xfrm>
          <a:prstGeom prst="rect">
            <a:avLst/>
          </a:prstGeom>
        </p:spPr>
        <p:txBody>
          <a:bodyPr/>
          <a:lstStyle/>
          <a:p>
            <a:fld id="{9F4C82AD-DBC2-4394-8D52-CAB38C445915}" type="datetimeFigureOut">
              <a:rPr lang="en-US" smtClean="0"/>
              <a:t>3/23/2024</a:t>
            </a:fld>
            <a:endParaRPr lang="en-US"/>
          </a:p>
        </p:txBody>
      </p:sp>
      <p:sp>
        <p:nvSpPr>
          <p:cNvPr id="5" name="Footer Placeholder 4">
            <a:extLst>
              <a:ext uri="{FF2B5EF4-FFF2-40B4-BE49-F238E27FC236}">
                <a16:creationId xmlns:a16="http://schemas.microsoft.com/office/drawing/2014/main" id="{C002A128-B25E-4D40-250D-26BFFE7C366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D36E019-3400-0882-28F5-938FC3C5C581}"/>
              </a:ext>
            </a:extLst>
          </p:cNvPr>
          <p:cNvSpPr>
            <a:spLocks noGrp="1"/>
          </p:cNvSpPr>
          <p:nvPr>
            <p:ph type="sldNum" sz="quarter" idx="12"/>
          </p:nvPr>
        </p:nvSpPr>
        <p:spPr>
          <a:xfrm>
            <a:off x="6457950" y="6356351"/>
            <a:ext cx="2057400" cy="365125"/>
          </a:xfrm>
          <a:prstGeom prst="rect">
            <a:avLst/>
          </a:prstGeom>
        </p:spPr>
        <p:txBody>
          <a:bodyPr/>
          <a:lstStyle/>
          <a:p>
            <a:fld id="{25B71B97-0AFD-42BC-BA0A-3E971DE8975C}" type="slidenum">
              <a:rPr lang="en-US" smtClean="0"/>
              <a:t>‹#›</a:t>
            </a:fld>
            <a:endParaRPr lang="en-US"/>
          </a:p>
        </p:txBody>
      </p:sp>
    </p:spTree>
    <p:extLst>
      <p:ext uri="{BB962C8B-B14F-4D97-AF65-F5344CB8AC3E}">
        <p14:creationId xmlns:p14="http://schemas.microsoft.com/office/powerpoint/2010/main" val="301032084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F7C3684F-6E02-41A5-B07B-A82B4A395C65}" type="datetimeFigureOut">
              <a:rPr lang="en-US" smtClean="0"/>
              <a:t>3/23/2024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177199305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normAutofit/>
          </a:bodyPr>
          <a:lstStyle>
            <a:lvl1pPr>
              <a:defRPr sz="2800"/>
            </a:lvl1pPr>
            <a:lvl2pPr>
              <a:defRPr sz="2400"/>
            </a:lvl2pPr>
            <a:lvl3pPr>
              <a:defRPr sz="2000"/>
            </a:lvl3pPr>
            <a:lvl4pPr>
              <a:defRPr sz="1800"/>
            </a:lvl4pPr>
            <a:lvl5pPr>
              <a:defRPr sz="18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F7C3684F-6E02-41A5-B07B-A82B4A395C65}" type="datetimeFigureOut">
              <a:rPr lang="en-US" smtClean="0"/>
              <a:t>3/23/2024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252003572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7C3684F-6E02-41A5-B07B-A82B4A395C65}" type="datetimeFigureOut">
              <a:rPr lang="en-US" smtClean="0"/>
              <a:t>3/23/2024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374966996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F7C3684F-6E02-41A5-B07B-A82B4A395C65}" type="datetimeFigureOut">
              <a:rPr lang="en-US" smtClean="0"/>
              <a:t>3/23/2024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141214897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F7C3684F-6E02-41A5-B07B-A82B4A395C65}" type="datetimeFigureOut">
              <a:rPr lang="en-US" smtClean="0"/>
              <a:t>3/23/2024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415266382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F7C3684F-6E02-41A5-B07B-A82B4A395C65}" type="datetimeFigureOut">
              <a:rPr lang="en-US" smtClean="0"/>
              <a:t>3/23/2024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99012747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7C3684F-6E02-41A5-B07B-A82B4A395C65}" type="datetimeFigureOut">
              <a:rPr lang="en-US" smtClean="0"/>
              <a:t>3/23/2024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426227597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7C3684F-6E02-41A5-B07B-A82B4A395C65}" type="datetimeFigureOut">
              <a:rPr lang="en-US" smtClean="0"/>
              <a:t>3/23/2024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39538823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Pr>
        <a:gradFill>
          <a:gsLst>
            <a:gs pos="0">
              <a:srgbClr val="3D481F"/>
            </a:gs>
            <a:gs pos="100000">
              <a:srgbClr val="334017"/>
            </a:gs>
          </a:gsLst>
          <a:lin ang="10800000" scaled="0"/>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F40CA6-7632-25D4-B48A-BFA8A91319E9}"/>
              </a:ext>
            </a:extLst>
          </p:cNvPr>
          <p:cNvSpPr>
            <a:spLocks noGrp="1"/>
          </p:cNvSpPr>
          <p:nvPr>
            <p:ph type="title"/>
          </p:nvPr>
        </p:nvSpPr>
        <p:spPr>
          <a:xfrm>
            <a:off x="0" y="0"/>
            <a:ext cx="9144000" cy="896145"/>
          </a:xfrm>
        </p:spPr>
        <p:txBody>
          <a:bodyPr>
            <a:normAutofit/>
          </a:bodyPr>
          <a:lstStyle>
            <a:lvl1pPr algn="ctr">
              <a:defRPr sz="4800" b="1">
                <a:solidFill>
                  <a:srgbClr val="FFFF99"/>
                </a:solidFill>
                <a:latin typeface="Century Gothic" panose="020B0502020202020204" pitchFamily="34" charset="0"/>
              </a:defRPr>
            </a:lvl1pPr>
          </a:lstStyle>
          <a:p>
            <a:r>
              <a:rPr lang="en-US" dirty="0"/>
              <a:t>Click to edit Master title style</a:t>
            </a:r>
          </a:p>
        </p:txBody>
      </p:sp>
      <p:sp>
        <p:nvSpPr>
          <p:cNvPr id="3" name="Content Placeholder 2">
            <a:extLst>
              <a:ext uri="{FF2B5EF4-FFF2-40B4-BE49-F238E27FC236}">
                <a16:creationId xmlns:a16="http://schemas.microsoft.com/office/drawing/2014/main" id="{5435CAD6-6C27-7A82-467E-BD3D43667402}"/>
              </a:ext>
            </a:extLst>
          </p:cNvPr>
          <p:cNvSpPr>
            <a:spLocks noGrp="1"/>
          </p:cNvSpPr>
          <p:nvPr>
            <p:ph idx="1"/>
          </p:nvPr>
        </p:nvSpPr>
        <p:spPr>
          <a:xfrm>
            <a:off x="364975" y="1047832"/>
            <a:ext cx="8449370" cy="5278403"/>
          </a:xfrm>
        </p:spPr>
        <p:txBody>
          <a:bodyPr>
            <a:normAutofit/>
          </a:bodyPr>
          <a:lstStyle>
            <a:lvl1pPr>
              <a:defRPr sz="3200">
                <a:solidFill>
                  <a:schemeClr val="bg1"/>
                </a:solidFill>
              </a:defRPr>
            </a:lvl1pPr>
            <a:lvl2pPr>
              <a:defRPr sz="2800">
                <a:solidFill>
                  <a:schemeClr val="bg1"/>
                </a:solidFill>
              </a:defRPr>
            </a:lvl2pPr>
            <a:lvl3pPr>
              <a:defRPr sz="2000">
                <a:solidFill>
                  <a:schemeClr val="bg1"/>
                </a:solidFill>
              </a:defRPr>
            </a:lvl3pPr>
            <a:lvl4pPr>
              <a:defRPr sz="1800">
                <a:solidFill>
                  <a:schemeClr val="bg1"/>
                </a:solidFill>
              </a:defRPr>
            </a:lvl4pPr>
            <a:lvl5pPr>
              <a:defRPr sz="1800">
                <a:solidFill>
                  <a:schemeClr val="bg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a:extLst>
              <a:ext uri="{FF2B5EF4-FFF2-40B4-BE49-F238E27FC236}">
                <a16:creationId xmlns:a16="http://schemas.microsoft.com/office/drawing/2014/main" id="{E638947B-5521-3397-C94B-6EDAF3D7E541}"/>
              </a:ext>
            </a:extLst>
          </p:cNvPr>
          <p:cNvSpPr>
            <a:spLocks noGrp="1"/>
          </p:cNvSpPr>
          <p:nvPr>
            <p:ph type="ftr" sz="quarter" idx="11"/>
          </p:nvPr>
        </p:nvSpPr>
        <p:spPr>
          <a:xfrm>
            <a:off x="0" y="6492875"/>
            <a:ext cx="9144000" cy="365125"/>
          </a:xfrm>
        </p:spPr>
        <p:txBody>
          <a:bodyPr/>
          <a:lstStyle>
            <a:lvl1pPr algn="l">
              <a:defRPr sz="1800">
                <a:solidFill>
                  <a:schemeClr val="bg1"/>
                </a:solidFill>
              </a:defRPr>
            </a:lvl1pPr>
          </a:lstStyle>
          <a:p>
            <a:r>
              <a:rPr lang="en-US"/>
              <a:t>Footer</a:t>
            </a:r>
            <a:endParaRPr lang="en-US" dirty="0"/>
          </a:p>
        </p:txBody>
      </p:sp>
    </p:spTree>
    <p:extLst>
      <p:ext uri="{BB962C8B-B14F-4D97-AF65-F5344CB8AC3E}">
        <p14:creationId xmlns:p14="http://schemas.microsoft.com/office/powerpoint/2010/main" val="1213301168"/>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7C3684F-6E02-41A5-B07B-A82B4A395C65}" type="datetimeFigureOut">
              <a:rPr lang="en-US" smtClean="0"/>
              <a:t>3/23/2024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95383792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7C3684F-6E02-41A5-B07B-A82B4A395C65}" type="datetimeFigureOut">
              <a:rPr lang="en-US" smtClean="0"/>
              <a:t>3/23/2024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20091238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7C3684F-6E02-41A5-B07B-A82B4A395C65}" type="datetimeFigureOut">
              <a:rPr lang="en-US" smtClean="0"/>
              <a:t>3/23/2024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27914916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2EFDE3-4C31-932F-C15E-1ACF814F1020}"/>
              </a:ext>
            </a:extLst>
          </p:cNvPr>
          <p:cNvSpPr>
            <a:spLocks noGrp="1"/>
          </p:cNvSpPr>
          <p:nvPr>
            <p:ph type="title"/>
          </p:nvPr>
        </p:nvSpPr>
        <p:spPr>
          <a:xfrm>
            <a:off x="623888" y="1709739"/>
            <a:ext cx="7886700" cy="2852737"/>
          </a:xfrm>
        </p:spPr>
        <p:txBody>
          <a:bodyPr anchor="b"/>
          <a:lstStyle>
            <a:lvl1pPr>
              <a:defRPr sz="4500"/>
            </a:lvl1pPr>
          </a:lstStyle>
          <a:p>
            <a:r>
              <a:rPr lang="en-US"/>
              <a:t>Click to edit Master title style</a:t>
            </a:r>
          </a:p>
        </p:txBody>
      </p:sp>
      <p:sp>
        <p:nvSpPr>
          <p:cNvPr id="3" name="Text Placeholder 2">
            <a:extLst>
              <a:ext uri="{FF2B5EF4-FFF2-40B4-BE49-F238E27FC236}">
                <a16:creationId xmlns:a16="http://schemas.microsoft.com/office/drawing/2014/main" id="{97C8FBD2-43D8-4C19-977D-583994355495}"/>
              </a:ext>
            </a:extLst>
          </p:cNvPr>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84AD6EDB-B552-2B48-2A4B-ACF1F1B6E50B}"/>
              </a:ext>
            </a:extLst>
          </p:cNvPr>
          <p:cNvSpPr>
            <a:spLocks noGrp="1"/>
          </p:cNvSpPr>
          <p:nvPr>
            <p:ph type="dt" sz="half" idx="10"/>
          </p:nvPr>
        </p:nvSpPr>
        <p:spPr>
          <a:xfrm>
            <a:off x="628650" y="6356351"/>
            <a:ext cx="2057400" cy="365125"/>
          </a:xfrm>
          <a:prstGeom prst="rect">
            <a:avLst/>
          </a:prstGeom>
        </p:spPr>
        <p:txBody>
          <a:bodyPr/>
          <a:lstStyle/>
          <a:p>
            <a:fld id="{9F4C82AD-DBC2-4394-8D52-CAB38C445915}" type="datetimeFigureOut">
              <a:rPr lang="en-US" smtClean="0"/>
              <a:t>3/23/2024</a:t>
            </a:fld>
            <a:endParaRPr lang="en-US"/>
          </a:p>
        </p:txBody>
      </p:sp>
      <p:sp>
        <p:nvSpPr>
          <p:cNvPr id="5" name="Footer Placeholder 4">
            <a:extLst>
              <a:ext uri="{FF2B5EF4-FFF2-40B4-BE49-F238E27FC236}">
                <a16:creationId xmlns:a16="http://schemas.microsoft.com/office/drawing/2014/main" id="{AEE4F342-91BE-6EEE-8ADC-741967A1568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5F84FE7-5F44-3368-149B-B9651396EE0E}"/>
              </a:ext>
            </a:extLst>
          </p:cNvPr>
          <p:cNvSpPr>
            <a:spLocks noGrp="1"/>
          </p:cNvSpPr>
          <p:nvPr>
            <p:ph type="sldNum" sz="quarter" idx="12"/>
          </p:nvPr>
        </p:nvSpPr>
        <p:spPr>
          <a:xfrm>
            <a:off x="6457950" y="6356351"/>
            <a:ext cx="2057400" cy="365125"/>
          </a:xfrm>
          <a:prstGeom prst="rect">
            <a:avLst/>
          </a:prstGeom>
        </p:spPr>
        <p:txBody>
          <a:bodyPr/>
          <a:lstStyle/>
          <a:p>
            <a:fld id="{25B71B97-0AFD-42BC-BA0A-3E971DE8975C}" type="slidenum">
              <a:rPr lang="en-US" smtClean="0"/>
              <a:t>‹#›</a:t>
            </a:fld>
            <a:endParaRPr lang="en-US"/>
          </a:p>
        </p:txBody>
      </p:sp>
    </p:spTree>
    <p:extLst>
      <p:ext uri="{BB962C8B-B14F-4D97-AF65-F5344CB8AC3E}">
        <p14:creationId xmlns:p14="http://schemas.microsoft.com/office/powerpoint/2010/main" val="35923092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7D7404-C9B0-1AE3-C397-FAAA137F7F4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E94BD34-B193-A1C3-51DA-AF91DC2CCBDC}"/>
              </a:ext>
            </a:extLst>
          </p:cNvPr>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EAB51081-C60F-DED8-2436-24B862136439}"/>
              </a:ext>
            </a:extLst>
          </p:cNvPr>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BCBFBB94-90A8-F8FC-967B-84DB0A7B4295}"/>
              </a:ext>
            </a:extLst>
          </p:cNvPr>
          <p:cNvSpPr>
            <a:spLocks noGrp="1"/>
          </p:cNvSpPr>
          <p:nvPr>
            <p:ph type="dt" sz="half" idx="10"/>
          </p:nvPr>
        </p:nvSpPr>
        <p:spPr>
          <a:xfrm>
            <a:off x="628650" y="6356351"/>
            <a:ext cx="2057400" cy="365125"/>
          </a:xfrm>
          <a:prstGeom prst="rect">
            <a:avLst/>
          </a:prstGeom>
        </p:spPr>
        <p:txBody>
          <a:bodyPr/>
          <a:lstStyle/>
          <a:p>
            <a:fld id="{9F4C82AD-DBC2-4394-8D52-CAB38C445915}" type="datetimeFigureOut">
              <a:rPr lang="en-US" smtClean="0"/>
              <a:t>3/23/2024</a:t>
            </a:fld>
            <a:endParaRPr lang="en-US"/>
          </a:p>
        </p:txBody>
      </p:sp>
      <p:sp>
        <p:nvSpPr>
          <p:cNvPr id="6" name="Footer Placeholder 5">
            <a:extLst>
              <a:ext uri="{FF2B5EF4-FFF2-40B4-BE49-F238E27FC236}">
                <a16:creationId xmlns:a16="http://schemas.microsoft.com/office/drawing/2014/main" id="{700EE73D-3696-BECE-C8B3-4D5DE43FAAC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0BE6DE2-C09A-F5BD-2960-7EB53FAD0660}"/>
              </a:ext>
            </a:extLst>
          </p:cNvPr>
          <p:cNvSpPr>
            <a:spLocks noGrp="1"/>
          </p:cNvSpPr>
          <p:nvPr>
            <p:ph type="sldNum" sz="quarter" idx="12"/>
          </p:nvPr>
        </p:nvSpPr>
        <p:spPr>
          <a:xfrm>
            <a:off x="6457950" y="6356351"/>
            <a:ext cx="2057400" cy="365125"/>
          </a:xfrm>
          <a:prstGeom prst="rect">
            <a:avLst/>
          </a:prstGeom>
        </p:spPr>
        <p:txBody>
          <a:bodyPr/>
          <a:lstStyle/>
          <a:p>
            <a:fld id="{25B71B97-0AFD-42BC-BA0A-3E971DE8975C}" type="slidenum">
              <a:rPr lang="en-US" smtClean="0"/>
              <a:t>‹#›</a:t>
            </a:fld>
            <a:endParaRPr lang="en-US"/>
          </a:p>
        </p:txBody>
      </p:sp>
    </p:spTree>
    <p:extLst>
      <p:ext uri="{BB962C8B-B14F-4D97-AF65-F5344CB8AC3E}">
        <p14:creationId xmlns:p14="http://schemas.microsoft.com/office/powerpoint/2010/main" val="262053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C74CCA-7B59-179B-85D3-4D30970FE9B1}"/>
              </a:ext>
            </a:extLst>
          </p:cNvPr>
          <p:cNvSpPr>
            <a:spLocks noGrp="1"/>
          </p:cNvSpPr>
          <p:nvPr>
            <p:ph type="title"/>
          </p:nvPr>
        </p:nvSpPr>
        <p:spPr>
          <a:xfrm>
            <a:off x="629841" y="365126"/>
            <a:ext cx="78867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67CAA025-89AA-816C-2BCF-30160B3E999D}"/>
              </a:ext>
            </a:extLst>
          </p:cNvPr>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a:extLst>
              <a:ext uri="{FF2B5EF4-FFF2-40B4-BE49-F238E27FC236}">
                <a16:creationId xmlns:a16="http://schemas.microsoft.com/office/drawing/2014/main" id="{0655EB38-B8D4-6F57-912F-254232804469}"/>
              </a:ext>
            </a:extLst>
          </p:cNvPr>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F6909745-13BC-AD72-660A-7C76352CE4C8}"/>
              </a:ext>
            </a:extLst>
          </p:cNvPr>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a:extLst>
              <a:ext uri="{FF2B5EF4-FFF2-40B4-BE49-F238E27FC236}">
                <a16:creationId xmlns:a16="http://schemas.microsoft.com/office/drawing/2014/main" id="{7DCE41B4-D4B3-68FD-B42C-5F8701719B9C}"/>
              </a:ext>
            </a:extLst>
          </p:cNvPr>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AE6C55AD-B154-C65C-B81E-B7A9F198C462}"/>
              </a:ext>
            </a:extLst>
          </p:cNvPr>
          <p:cNvSpPr>
            <a:spLocks noGrp="1"/>
          </p:cNvSpPr>
          <p:nvPr>
            <p:ph type="dt" sz="half" idx="10"/>
          </p:nvPr>
        </p:nvSpPr>
        <p:spPr>
          <a:xfrm>
            <a:off x="628650" y="6356351"/>
            <a:ext cx="2057400" cy="365125"/>
          </a:xfrm>
          <a:prstGeom prst="rect">
            <a:avLst/>
          </a:prstGeom>
        </p:spPr>
        <p:txBody>
          <a:bodyPr/>
          <a:lstStyle/>
          <a:p>
            <a:fld id="{9F4C82AD-DBC2-4394-8D52-CAB38C445915}" type="datetimeFigureOut">
              <a:rPr lang="en-US" smtClean="0"/>
              <a:t>3/23/2024</a:t>
            </a:fld>
            <a:endParaRPr lang="en-US"/>
          </a:p>
        </p:txBody>
      </p:sp>
      <p:sp>
        <p:nvSpPr>
          <p:cNvPr id="8" name="Footer Placeholder 7">
            <a:extLst>
              <a:ext uri="{FF2B5EF4-FFF2-40B4-BE49-F238E27FC236}">
                <a16:creationId xmlns:a16="http://schemas.microsoft.com/office/drawing/2014/main" id="{A8AAD716-F2EA-9743-B03F-56A781D6B2D7}"/>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11959F30-DB59-6E43-0343-E63D131464A5}"/>
              </a:ext>
            </a:extLst>
          </p:cNvPr>
          <p:cNvSpPr>
            <a:spLocks noGrp="1"/>
          </p:cNvSpPr>
          <p:nvPr>
            <p:ph type="sldNum" sz="quarter" idx="12"/>
          </p:nvPr>
        </p:nvSpPr>
        <p:spPr>
          <a:xfrm>
            <a:off x="6457950" y="6356351"/>
            <a:ext cx="2057400" cy="365125"/>
          </a:xfrm>
          <a:prstGeom prst="rect">
            <a:avLst/>
          </a:prstGeom>
        </p:spPr>
        <p:txBody>
          <a:bodyPr/>
          <a:lstStyle/>
          <a:p>
            <a:fld id="{25B71B97-0AFD-42BC-BA0A-3E971DE8975C}" type="slidenum">
              <a:rPr lang="en-US" smtClean="0"/>
              <a:t>‹#›</a:t>
            </a:fld>
            <a:endParaRPr lang="en-US"/>
          </a:p>
        </p:txBody>
      </p:sp>
    </p:spTree>
    <p:extLst>
      <p:ext uri="{BB962C8B-B14F-4D97-AF65-F5344CB8AC3E}">
        <p14:creationId xmlns:p14="http://schemas.microsoft.com/office/powerpoint/2010/main" val="154963932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E51379-91C6-EADA-843E-AAF82B2EF0DB}"/>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935EB847-734C-2F82-8FFB-9757D1FC7EA5}"/>
              </a:ext>
            </a:extLst>
          </p:cNvPr>
          <p:cNvSpPr>
            <a:spLocks noGrp="1"/>
          </p:cNvSpPr>
          <p:nvPr>
            <p:ph type="dt" sz="half" idx="10"/>
          </p:nvPr>
        </p:nvSpPr>
        <p:spPr>
          <a:xfrm>
            <a:off x="628650" y="6356351"/>
            <a:ext cx="2057400" cy="365125"/>
          </a:xfrm>
          <a:prstGeom prst="rect">
            <a:avLst/>
          </a:prstGeom>
        </p:spPr>
        <p:txBody>
          <a:bodyPr/>
          <a:lstStyle/>
          <a:p>
            <a:fld id="{9F4C82AD-DBC2-4394-8D52-CAB38C445915}" type="datetimeFigureOut">
              <a:rPr lang="en-US" smtClean="0"/>
              <a:t>3/23/2024</a:t>
            </a:fld>
            <a:endParaRPr lang="en-US"/>
          </a:p>
        </p:txBody>
      </p:sp>
      <p:sp>
        <p:nvSpPr>
          <p:cNvPr id="4" name="Footer Placeholder 3">
            <a:extLst>
              <a:ext uri="{FF2B5EF4-FFF2-40B4-BE49-F238E27FC236}">
                <a16:creationId xmlns:a16="http://schemas.microsoft.com/office/drawing/2014/main" id="{A8D90EAD-B22D-0ADA-9985-3A4081C24B79}"/>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B0E7D041-5C2D-6229-D4E9-5EF75A18AB2B}"/>
              </a:ext>
            </a:extLst>
          </p:cNvPr>
          <p:cNvSpPr>
            <a:spLocks noGrp="1"/>
          </p:cNvSpPr>
          <p:nvPr>
            <p:ph type="sldNum" sz="quarter" idx="12"/>
          </p:nvPr>
        </p:nvSpPr>
        <p:spPr>
          <a:xfrm>
            <a:off x="6457950" y="6356351"/>
            <a:ext cx="2057400" cy="365125"/>
          </a:xfrm>
          <a:prstGeom prst="rect">
            <a:avLst/>
          </a:prstGeom>
        </p:spPr>
        <p:txBody>
          <a:bodyPr/>
          <a:lstStyle/>
          <a:p>
            <a:fld id="{25B71B97-0AFD-42BC-BA0A-3E971DE8975C}" type="slidenum">
              <a:rPr lang="en-US" smtClean="0"/>
              <a:t>‹#›</a:t>
            </a:fld>
            <a:endParaRPr lang="en-US"/>
          </a:p>
        </p:txBody>
      </p:sp>
    </p:spTree>
    <p:extLst>
      <p:ext uri="{BB962C8B-B14F-4D97-AF65-F5344CB8AC3E}">
        <p14:creationId xmlns:p14="http://schemas.microsoft.com/office/powerpoint/2010/main" val="19645861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AD377EE-D810-B322-03EF-4A5E9735506D}"/>
              </a:ext>
            </a:extLst>
          </p:cNvPr>
          <p:cNvSpPr>
            <a:spLocks noGrp="1"/>
          </p:cNvSpPr>
          <p:nvPr>
            <p:ph type="dt" sz="half" idx="10"/>
          </p:nvPr>
        </p:nvSpPr>
        <p:spPr>
          <a:xfrm>
            <a:off x="628650" y="6356351"/>
            <a:ext cx="2057400" cy="365125"/>
          </a:xfrm>
          <a:prstGeom prst="rect">
            <a:avLst/>
          </a:prstGeom>
        </p:spPr>
        <p:txBody>
          <a:bodyPr/>
          <a:lstStyle/>
          <a:p>
            <a:fld id="{9F4C82AD-DBC2-4394-8D52-CAB38C445915}" type="datetimeFigureOut">
              <a:rPr lang="en-US" smtClean="0"/>
              <a:t>3/23/2024</a:t>
            </a:fld>
            <a:endParaRPr lang="en-US"/>
          </a:p>
        </p:txBody>
      </p:sp>
      <p:sp>
        <p:nvSpPr>
          <p:cNvPr id="3" name="Footer Placeholder 2">
            <a:extLst>
              <a:ext uri="{FF2B5EF4-FFF2-40B4-BE49-F238E27FC236}">
                <a16:creationId xmlns:a16="http://schemas.microsoft.com/office/drawing/2014/main" id="{1C9BDFDF-E4CC-0BE1-9686-85C9A5AEC5E1}"/>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FE373F9B-9295-EFC5-72C6-AEE3AA04C391}"/>
              </a:ext>
            </a:extLst>
          </p:cNvPr>
          <p:cNvSpPr>
            <a:spLocks noGrp="1"/>
          </p:cNvSpPr>
          <p:nvPr>
            <p:ph type="sldNum" sz="quarter" idx="12"/>
          </p:nvPr>
        </p:nvSpPr>
        <p:spPr>
          <a:xfrm>
            <a:off x="6457950" y="6356351"/>
            <a:ext cx="2057400" cy="365125"/>
          </a:xfrm>
          <a:prstGeom prst="rect">
            <a:avLst/>
          </a:prstGeom>
        </p:spPr>
        <p:txBody>
          <a:bodyPr/>
          <a:lstStyle/>
          <a:p>
            <a:fld id="{25B71B97-0AFD-42BC-BA0A-3E971DE8975C}" type="slidenum">
              <a:rPr lang="en-US" smtClean="0"/>
              <a:t>‹#›</a:t>
            </a:fld>
            <a:endParaRPr lang="en-US"/>
          </a:p>
        </p:txBody>
      </p:sp>
    </p:spTree>
    <p:extLst>
      <p:ext uri="{BB962C8B-B14F-4D97-AF65-F5344CB8AC3E}">
        <p14:creationId xmlns:p14="http://schemas.microsoft.com/office/powerpoint/2010/main" val="7414516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3BF13F-C5E7-411E-3139-66D2B2F92A2E}"/>
              </a:ext>
            </a:extLst>
          </p:cNvPr>
          <p:cNvSpPr>
            <a:spLocks noGrp="1"/>
          </p:cNvSpPr>
          <p:nvPr>
            <p:ph type="title"/>
          </p:nvPr>
        </p:nvSpPr>
        <p:spPr>
          <a:xfrm>
            <a:off x="629841" y="457200"/>
            <a:ext cx="2949178" cy="1600200"/>
          </a:xfrm>
        </p:spPr>
        <p:txBody>
          <a:bodyPr anchor="b"/>
          <a:lstStyle>
            <a:lvl1pPr>
              <a:defRPr sz="2400"/>
            </a:lvl1pPr>
          </a:lstStyle>
          <a:p>
            <a:r>
              <a:rPr lang="en-US"/>
              <a:t>Click to edit Master title style</a:t>
            </a:r>
          </a:p>
        </p:txBody>
      </p:sp>
      <p:sp>
        <p:nvSpPr>
          <p:cNvPr id="3" name="Content Placeholder 2">
            <a:extLst>
              <a:ext uri="{FF2B5EF4-FFF2-40B4-BE49-F238E27FC236}">
                <a16:creationId xmlns:a16="http://schemas.microsoft.com/office/drawing/2014/main" id="{02B1C6DE-6BDC-754B-1030-90000660C0C4}"/>
              </a:ext>
            </a:extLst>
          </p:cNvPr>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0CCDC634-E992-FFC7-5E95-C09E32FCCC84}"/>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a:extLst>
              <a:ext uri="{FF2B5EF4-FFF2-40B4-BE49-F238E27FC236}">
                <a16:creationId xmlns:a16="http://schemas.microsoft.com/office/drawing/2014/main" id="{1FFF0504-E538-AEA6-DA07-85DE0B2BC16F}"/>
              </a:ext>
            </a:extLst>
          </p:cNvPr>
          <p:cNvSpPr>
            <a:spLocks noGrp="1"/>
          </p:cNvSpPr>
          <p:nvPr>
            <p:ph type="dt" sz="half" idx="10"/>
          </p:nvPr>
        </p:nvSpPr>
        <p:spPr>
          <a:xfrm>
            <a:off x="628650" y="6356351"/>
            <a:ext cx="2057400" cy="365125"/>
          </a:xfrm>
          <a:prstGeom prst="rect">
            <a:avLst/>
          </a:prstGeom>
        </p:spPr>
        <p:txBody>
          <a:bodyPr/>
          <a:lstStyle/>
          <a:p>
            <a:fld id="{9F4C82AD-DBC2-4394-8D52-CAB38C445915}" type="datetimeFigureOut">
              <a:rPr lang="en-US" smtClean="0"/>
              <a:t>3/23/2024</a:t>
            </a:fld>
            <a:endParaRPr lang="en-US"/>
          </a:p>
        </p:txBody>
      </p:sp>
      <p:sp>
        <p:nvSpPr>
          <p:cNvPr id="6" name="Footer Placeholder 5">
            <a:extLst>
              <a:ext uri="{FF2B5EF4-FFF2-40B4-BE49-F238E27FC236}">
                <a16:creationId xmlns:a16="http://schemas.microsoft.com/office/drawing/2014/main" id="{5C131B50-9F9E-5E07-2B9E-BA8A162E1D7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F9E9388-3D8D-5C5E-496D-959ECB0F07A6}"/>
              </a:ext>
            </a:extLst>
          </p:cNvPr>
          <p:cNvSpPr>
            <a:spLocks noGrp="1"/>
          </p:cNvSpPr>
          <p:nvPr>
            <p:ph type="sldNum" sz="quarter" idx="12"/>
          </p:nvPr>
        </p:nvSpPr>
        <p:spPr>
          <a:xfrm>
            <a:off x="6457950" y="6356351"/>
            <a:ext cx="2057400" cy="365125"/>
          </a:xfrm>
          <a:prstGeom prst="rect">
            <a:avLst/>
          </a:prstGeom>
        </p:spPr>
        <p:txBody>
          <a:bodyPr/>
          <a:lstStyle/>
          <a:p>
            <a:fld id="{25B71B97-0AFD-42BC-BA0A-3E971DE8975C}" type="slidenum">
              <a:rPr lang="en-US" smtClean="0"/>
              <a:t>‹#›</a:t>
            </a:fld>
            <a:endParaRPr lang="en-US"/>
          </a:p>
        </p:txBody>
      </p:sp>
    </p:spTree>
    <p:extLst>
      <p:ext uri="{BB962C8B-B14F-4D97-AF65-F5344CB8AC3E}">
        <p14:creationId xmlns:p14="http://schemas.microsoft.com/office/powerpoint/2010/main" val="18855351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C8185E-456F-DBF4-01DC-AA58F669C46B}"/>
              </a:ext>
            </a:extLst>
          </p:cNvPr>
          <p:cNvSpPr>
            <a:spLocks noGrp="1"/>
          </p:cNvSpPr>
          <p:nvPr>
            <p:ph type="title"/>
          </p:nvPr>
        </p:nvSpPr>
        <p:spPr>
          <a:xfrm>
            <a:off x="629841" y="457200"/>
            <a:ext cx="2949178" cy="1600200"/>
          </a:xfrm>
        </p:spPr>
        <p:txBody>
          <a:bodyPr anchor="b"/>
          <a:lstStyle>
            <a:lvl1pPr>
              <a:defRPr sz="2400"/>
            </a:lvl1pPr>
          </a:lstStyle>
          <a:p>
            <a:r>
              <a:rPr lang="en-US"/>
              <a:t>Click to edit Master title style</a:t>
            </a:r>
          </a:p>
        </p:txBody>
      </p:sp>
      <p:sp>
        <p:nvSpPr>
          <p:cNvPr id="3" name="Picture Placeholder 2">
            <a:extLst>
              <a:ext uri="{FF2B5EF4-FFF2-40B4-BE49-F238E27FC236}">
                <a16:creationId xmlns:a16="http://schemas.microsoft.com/office/drawing/2014/main" id="{FABAC5F3-E8E2-1769-A98E-0D722CCD448F}"/>
              </a:ext>
            </a:extLst>
          </p:cNvPr>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US"/>
          </a:p>
        </p:txBody>
      </p:sp>
      <p:sp>
        <p:nvSpPr>
          <p:cNvPr id="4" name="Text Placeholder 3">
            <a:extLst>
              <a:ext uri="{FF2B5EF4-FFF2-40B4-BE49-F238E27FC236}">
                <a16:creationId xmlns:a16="http://schemas.microsoft.com/office/drawing/2014/main" id="{C2F77438-FF38-4876-7603-E44DC78FF275}"/>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a:extLst>
              <a:ext uri="{FF2B5EF4-FFF2-40B4-BE49-F238E27FC236}">
                <a16:creationId xmlns:a16="http://schemas.microsoft.com/office/drawing/2014/main" id="{3F231DF7-1A17-170B-F324-B4658DEF8622}"/>
              </a:ext>
            </a:extLst>
          </p:cNvPr>
          <p:cNvSpPr>
            <a:spLocks noGrp="1"/>
          </p:cNvSpPr>
          <p:nvPr>
            <p:ph type="dt" sz="half" idx="10"/>
          </p:nvPr>
        </p:nvSpPr>
        <p:spPr>
          <a:xfrm>
            <a:off x="628650" y="6356351"/>
            <a:ext cx="2057400" cy="365125"/>
          </a:xfrm>
          <a:prstGeom prst="rect">
            <a:avLst/>
          </a:prstGeom>
        </p:spPr>
        <p:txBody>
          <a:bodyPr/>
          <a:lstStyle/>
          <a:p>
            <a:fld id="{9F4C82AD-DBC2-4394-8D52-CAB38C445915}" type="datetimeFigureOut">
              <a:rPr lang="en-US" smtClean="0"/>
              <a:t>3/23/2024</a:t>
            </a:fld>
            <a:endParaRPr lang="en-US"/>
          </a:p>
        </p:txBody>
      </p:sp>
      <p:sp>
        <p:nvSpPr>
          <p:cNvPr id="6" name="Footer Placeholder 5">
            <a:extLst>
              <a:ext uri="{FF2B5EF4-FFF2-40B4-BE49-F238E27FC236}">
                <a16:creationId xmlns:a16="http://schemas.microsoft.com/office/drawing/2014/main" id="{7C8B79E2-B300-6A1E-9B9B-B3A6249216C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801AC83-6463-B1C9-720A-0A8E9D597830}"/>
              </a:ext>
            </a:extLst>
          </p:cNvPr>
          <p:cNvSpPr>
            <a:spLocks noGrp="1"/>
          </p:cNvSpPr>
          <p:nvPr>
            <p:ph type="sldNum" sz="quarter" idx="12"/>
          </p:nvPr>
        </p:nvSpPr>
        <p:spPr>
          <a:xfrm>
            <a:off x="6457950" y="6356351"/>
            <a:ext cx="2057400" cy="365125"/>
          </a:xfrm>
          <a:prstGeom prst="rect">
            <a:avLst/>
          </a:prstGeom>
        </p:spPr>
        <p:txBody>
          <a:bodyPr/>
          <a:lstStyle/>
          <a:p>
            <a:fld id="{25B71B97-0AFD-42BC-BA0A-3E971DE8975C}" type="slidenum">
              <a:rPr lang="en-US" smtClean="0"/>
              <a:t>‹#›</a:t>
            </a:fld>
            <a:endParaRPr lang="en-US"/>
          </a:p>
        </p:txBody>
      </p:sp>
    </p:spTree>
    <p:extLst>
      <p:ext uri="{BB962C8B-B14F-4D97-AF65-F5344CB8AC3E}">
        <p14:creationId xmlns:p14="http://schemas.microsoft.com/office/powerpoint/2010/main" val="7808992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a:gsLst>
            <a:gs pos="0">
              <a:srgbClr val="3D481F"/>
            </a:gs>
            <a:gs pos="100000">
              <a:srgbClr val="334017"/>
            </a:gs>
          </a:gsLst>
          <a:lin ang="10800000" scaled="0"/>
        </a:gra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86B16CA-9AA2-7FDF-7B0C-5E3786063340}"/>
              </a:ext>
            </a:extLst>
          </p:cNvPr>
          <p:cNvSpPr>
            <a:spLocks noGrp="1"/>
          </p:cNvSpPr>
          <p:nvPr>
            <p:ph type="title"/>
          </p:nvPr>
        </p:nvSpPr>
        <p:spPr>
          <a:xfrm>
            <a:off x="0" y="0"/>
            <a:ext cx="9144000" cy="820213"/>
          </a:xfrm>
          <a:prstGeom prst="rect">
            <a:avLst/>
          </a:prstGeom>
        </p:spPr>
        <p:txBody>
          <a:bodyPr vert="horz" lIns="91440" tIns="45720" rIns="91440" bIns="45720" rtlCol="0" anchor="ctr">
            <a:noAutofit/>
          </a:bodyPr>
          <a:lstStyle/>
          <a:p>
            <a:r>
              <a:rPr lang="en-US" dirty="0"/>
              <a:t>Click to edit Master title style</a:t>
            </a:r>
          </a:p>
        </p:txBody>
      </p:sp>
      <p:sp>
        <p:nvSpPr>
          <p:cNvPr id="3" name="Text Placeholder 2">
            <a:extLst>
              <a:ext uri="{FF2B5EF4-FFF2-40B4-BE49-F238E27FC236}">
                <a16:creationId xmlns:a16="http://schemas.microsoft.com/office/drawing/2014/main" id="{699A3427-95DE-CABD-A825-2118C7DA8262}"/>
              </a:ext>
            </a:extLst>
          </p:cNvPr>
          <p:cNvSpPr>
            <a:spLocks noGrp="1"/>
          </p:cNvSpPr>
          <p:nvPr>
            <p:ph type="body" idx="1"/>
          </p:nvPr>
        </p:nvSpPr>
        <p:spPr>
          <a:xfrm>
            <a:off x="290410" y="985040"/>
            <a:ext cx="8527860" cy="519192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a:extLst>
              <a:ext uri="{FF2B5EF4-FFF2-40B4-BE49-F238E27FC236}">
                <a16:creationId xmlns:a16="http://schemas.microsoft.com/office/drawing/2014/main" id="{BD5F239E-E35A-7E8A-F4E8-62FDEE17AACB}"/>
              </a:ext>
            </a:extLst>
          </p:cNvPr>
          <p:cNvSpPr>
            <a:spLocks noGrp="1"/>
          </p:cNvSpPr>
          <p:nvPr>
            <p:ph type="ftr" sz="quarter" idx="3"/>
          </p:nvPr>
        </p:nvSpPr>
        <p:spPr>
          <a:xfrm>
            <a:off x="0" y="6492875"/>
            <a:ext cx="9143999" cy="365125"/>
          </a:xfrm>
          <a:prstGeom prst="rect">
            <a:avLst/>
          </a:prstGeom>
        </p:spPr>
        <p:txBody>
          <a:bodyPr vert="horz" lIns="91440" tIns="45720" rIns="91440" bIns="45720" rtlCol="0" anchor="ctr"/>
          <a:lstStyle>
            <a:lvl1pPr algn="ctr">
              <a:defRPr sz="1800">
                <a:solidFill>
                  <a:schemeClr val="bg1"/>
                </a:solidFill>
              </a:defRPr>
            </a:lvl1pPr>
          </a:lstStyle>
          <a:p>
            <a:endParaRPr lang="en-US" dirty="0"/>
          </a:p>
        </p:txBody>
      </p:sp>
    </p:spTree>
    <p:extLst>
      <p:ext uri="{BB962C8B-B14F-4D97-AF65-F5344CB8AC3E}">
        <p14:creationId xmlns:p14="http://schemas.microsoft.com/office/powerpoint/2010/main" val="341227461"/>
      </p:ext>
    </p:extLst>
  </p:cSld>
  <p:clrMap bg1="lt1" tx1="dk1" bg2="lt2" tx2="dk2" accent1="accent1" accent2="accent2" accent3="accent3" accent4="accent4" accent5="accent5" accent6="accent6" hlink="hlink" folHlink="folHlink"/>
  <p:sldLayoutIdLst>
    <p:sldLayoutId id="2147483805" r:id="rId1"/>
    <p:sldLayoutId id="2147483806" r:id="rId2"/>
    <p:sldLayoutId id="2147483807" r:id="rId3"/>
    <p:sldLayoutId id="2147483808" r:id="rId4"/>
    <p:sldLayoutId id="2147483809" r:id="rId5"/>
    <p:sldLayoutId id="2147483810" r:id="rId6"/>
    <p:sldLayoutId id="2147483811" r:id="rId7"/>
    <p:sldLayoutId id="2147483812" r:id="rId8"/>
    <p:sldLayoutId id="2147483813" r:id="rId9"/>
    <p:sldLayoutId id="2147483814" r:id="rId10"/>
    <p:sldLayoutId id="2147483815" r:id="rId11"/>
  </p:sldLayoutIdLst>
  <p:txStyles>
    <p:titleStyle>
      <a:lvl1pPr algn="l" defTabSz="685800" rtl="0" eaLnBrk="1" latinLnBrk="0" hangingPunct="1">
        <a:lnSpc>
          <a:spcPct val="90000"/>
        </a:lnSpc>
        <a:spcBef>
          <a:spcPct val="0"/>
        </a:spcBef>
        <a:buNone/>
        <a:defRPr sz="5400" b="1" kern="1200">
          <a:solidFill>
            <a:srgbClr val="FFFF99"/>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3200" kern="1200">
          <a:solidFill>
            <a:schemeClr val="bg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2800" kern="1200">
          <a:solidFill>
            <a:schemeClr val="bg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2000" kern="1200">
          <a:solidFill>
            <a:schemeClr val="bg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800" kern="1200">
          <a:solidFill>
            <a:schemeClr val="bg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800" kern="1200">
          <a:solidFill>
            <a:schemeClr val="bg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7C3684F-6E02-41A5-B07B-A82B4A395C65}" type="datetimeFigureOut">
              <a:rPr lang="en-US" smtClean="0"/>
              <a:t>3/23/2024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5491E89-5284-4F18-A16A-D3C9C617FE73}" type="slidenum">
              <a:rPr lang="en-US" smtClean="0"/>
              <a:t>‹#›</a:t>
            </a:fld>
            <a:endParaRPr lang="en-US"/>
          </a:p>
        </p:txBody>
      </p:sp>
    </p:spTree>
    <p:extLst>
      <p:ext uri="{BB962C8B-B14F-4D97-AF65-F5344CB8AC3E}">
        <p14:creationId xmlns:p14="http://schemas.microsoft.com/office/powerpoint/2010/main" val="389328123"/>
      </p:ext>
    </p:extLst>
  </p:cSld>
  <p:clrMap bg1="lt1" tx1="dk1" bg2="lt2" tx2="dk2" accent1="accent1" accent2="accent2" accent3="accent3" accent4="accent4" accent5="accent5" accent6="accent6" hlink="hlink" folHlink="folHlink"/>
  <p:sldLayoutIdLst>
    <p:sldLayoutId id="2147483817" r:id="rId1"/>
    <p:sldLayoutId id="2147483818" r:id="rId2"/>
    <p:sldLayoutId id="2147483819" r:id="rId3"/>
    <p:sldLayoutId id="2147483820" r:id="rId4"/>
    <p:sldLayoutId id="2147483821" r:id="rId5"/>
    <p:sldLayoutId id="2147483822" r:id="rId6"/>
    <p:sldLayoutId id="2147483823" r:id="rId7"/>
    <p:sldLayoutId id="2147483824" r:id="rId8"/>
    <p:sldLayoutId id="2147483825" r:id="rId9"/>
    <p:sldLayoutId id="2147483826" r:id="rId10"/>
    <p:sldLayoutId id="2147483827"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wikiart.org/en/ernest-meissonier/isaiah" TargetMode="External"/><Relationship Id="rId2" Type="http://schemas.openxmlformats.org/officeDocument/2006/relationships/image" Target="../media/image1.jpg"/><Relationship Id="rId1" Type="http://schemas.openxmlformats.org/officeDocument/2006/relationships/slideLayout" Target="../slideLayouts/slideLayout17.xml"/><Relationship Id="rId4" Type="http://schemas.openxmlformats.org/officeDocument/2006/relationships/hyperlink" Target="http://www.purifiedbyfaith.com/Isaiah/Hebrews.htm" TargetMode="Externa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slideLayout" Target="../slideLayouts/slideLayout17.xml"/><Relationship Id="rId1" Type="http://schemas.openxmlformats.org/officeDocument/2006/relationships/themeOverride" Target="../theme/themeOverride1.xml"/><Relationship Id="rId4" Type="http://schemas.openxmlformats.org/officeDocument/2006/relationships/hyperlink" Target="https://www.weareteachers.com/moving-beyond-classroom-discussions/" TargetMode="Externa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slideLayout" Target="../slideLayouts/slideLayout13.xml"/><Relationship Id="rId1" Type="http://schemas.openxmlformats.org/officeDocument/2006/relationships/themeOverride" Target="../theme/themeOverride2.xml"/></Relationships>
</file>

<file path=ppt/slides/_rels/slide3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slideLayout" Target="../slideLayouts/slideLayout13.xml"/><Relationship Id="rId1" Type="http://schemas.openxmlformats.org/officeDocument/2006/relationships/themeOverride" Target="../theme/themeOverride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F10868E-501A-B3AC-879B-4BA5E7490913}"/>
            </a:ext>
          </a:extLst>
        </p:cNvPr>
        <p:cNvGrpSpPr/>
        <p:nvPr/>
      </p:nvGrpSpPr>
      <p:grpSpPr>
        <a:xfrm>
          <a:off x="0" y="0"/>
          <a:ext cx="0" cy="0"/>
          <a:chOff x="0" y="0"/>
          <a:chExt cx="0" cy="0"/>
        </a:xfrm>
      </p:grpSpPr>
      <p:pic>
        <p:nvPicPr>
          <p:cNvPr id="9" name="Picture 8">
            <a:extLst>
              <a:ext uri="{FF2B5EF4-FFF2-40B4-BE49-F238E27FC236}">
                <a16:creationId xmlns:a16="http://schemas.microsoft.com/office/drawing/2014/main" id="{C77ADF21-91E4-2BC4-B5F4-46C1B893479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617" y="0"/>
            <a:ext cx="9136766" cy="6858000"/>
          </a:xfrm>
          <a:prstGeom prst="rect">
            <a:avLst/>
          </a:prstGeom>
        </p:spPr>
      </p:pic>
      <p:sp>
        <p:nvSpPr>
          <p:cNvPr id="7" name="Title 6">
            <a:extLst>
              <a:ext uri="{FF2B5EF4-FFF2-40B4-BE49-F238E27FC236}">
                <a16:creationId xmlns:a16="http://schemas.microsoft.com/office/drawing/2014/main" id="{FBF37B7A-9C7E-BE67-E125-9B9C2606E9FD}"/>
              </a:ext>
            </a:extLst>
          </p:cNvPr>
          <p:cNvSpPr>
            <a:spLocks noGrp="1"/>
          </p:cNvSpPr>
          <p:nvPr>
            <p:ph type="title"/>
          </p:nvPr>
        </p:nvSpPr>
        <p:spPr>
          <a:xfrm>
            <a:off x="4816829" y="0"/>
            <a:ext cx="4219106" cy="4733886"/>
          </a:xfrm>
          <a:effectLst/>
        </p:spPr>
        <p:txBody>
          <a:bodyPr>
            <a:noAutofit/>
          </a:bodyPr>
          <a:lstStyle/>
          <a:p>
            <a:pPr algn="ctr">
              <a:spcBef>
                <a:spcPts val="0"/>
              </a:spcBef>
            </a:pPr>
            <a:r>
              <a:rPr lang="en-US" sz="6600" b="1" dirty="0">
                <a:solidFill>
                  <a:srgbClr val="CC3300"/>
                </a:solidFill>
                <a:effectLst>
                  <a:outerShdw blurRad="25400" dist="38100" dir="2400000" algn="tl" rotWithShape="0">
                    <a:srgbClr val="FFFF99"/>
                  </a:outerShdw>
                </a:effectLst>
                <a:latin typeface="Century Gothic" panose="020B0502020202020204" pitchFamily="34" charset="0"/>
              </a:rPr>
              <a:t>Highlights </a:t>
            </a:r>
            <a:br>
              <a:rPr lang="en-US" sz="6600" b="1" dirty="0">
                <a:solidFill>
                  <a:srgbClr val="CC3300"/>
                </a:solidFill>
                <a:effectLst>
                  <a:outerShdw blurRad="25400" dist="38100" dir="2400000" algn="tl" rotWithShape="0">
                    <a:srgbClr val="FFFF99"/>
                  </a:outerShdw>
                </a:effectLst>
                <a:latin typeface="Century Gothic" panose="020B0502020202020204" pitchFamily="34" charset="0"/>
              </a:rPr>
            </a:br>
            <a:r>
              <a:rPr lang="en-US" sz="800" b="1" dirty="0">
                <a:solidFill>
                  <a:srgbClr val="CC3300"/>
                </a:solidFill>
                <a:effectLst>
                  <a:outerShdw blurRad="25400" dist="38100" dir="2400000" algn="tl" rotWithShape="0">
                    <a:srgbClr val="FFFF99"/>
                  </a:outerShdw>
                </a:effectLst>
                <a:latin typeface="Century Gothic" panose="020B0502020202020204" pitchFamily="34" charset="0"/>
              </a:rPr>
              <a:t>  </a:t>
            </a:r>
            <a:br>
              <a:rPr lang="en-US" sz="800" b="1" dirty="0">
                <a:solidFill>
                  <a:srgbClr val="CC3300"/>
                </a:solidFill>
                <a:effectLst>
                  <a:outerShdw blurRad="25400" dist="38100" dir="2400000" algn="tl" rotWithShape="0">
                    <a:srgbClr val="FFFF99"/>
                  </a:outerShdw>
                </a:effectLst>
                <a:latin typeface="Century Gothic" panose="020B0502020202020204" pitchFamily="34" charset="0"/>
              </a:rPr>
            </a:br>
            <a:r>
              <a:rPr lang="en-US" sz="6600" b="1" dirty="0">
                <a:solidFill>
                  <a:srgbClr val="CC3300"/>
                </a:solidFill>
                <a:effectLst>
                  <a:outerShdw blurRad="25400" dist="38100" dir="2400000" algn="tl" rotWithShape="0">
                    <a:srgbClr val="FFFF99"/>
                  </a:outerShdw>
                </a:effectLst>
                <a:latin typeface="Century Gothic" panose="020B0502020202020204" pitchFamily="34" charset="0"/>
              </a:rPr>
              <a:t>From the </a:t>
            </a:r>
            <a:br>
              <a:rPr lang="en-US" sz="6600" b="1" dirty="0">
                <a:solidFill>
                  <a:srgbClr val="CC3300"/>
                </a:solidFill>
                <a:effectLst>
                  <a:outerShdw blurRad="25400" dist="38100" dir="2400000" algn="tl" rotWithShape="0">
                    <a:srgbClr val="FFFF99"/>
                  </a:outerShdw>
                </a:effectLst>
                <a:latin typeface="Century Gothic" panose="020B0502020202020204" pitchFamily="34" charset="0"/>
              </a:rPr>
            </a:br>
            <a:r>
              <a:rPr lang="en-US" sz="6600" b="1" dirty="0">
                <a:solidFill>
                  <a:srgbClr val="CC3300"/>
                </a:solidFill>
                <a:effectLst>
                  <a:outerShdw blurRad="25400" dist="38100" dir="2400000" algn="tl" rotWithShape="0">
                    <a:srgbClr val="FFFF99"/>
                  </a:outerShdw>
                </a:effectLst>
                <a:latin typeface="Century Gothic" panose="020B0502020202020204" pitchFamily="34" charset="0"/>
              </a:rPr>
              <a:t>Book of </a:t>
            </a:r>
            <a:br>
              <a:rPr lang="en-US" sz="6600" b="1" dirty="0">
                <a:solidFill>
                  <a:srgbClr val="CC3300"/>
                </a:solidFill>
                <a:effectLst>
                  <a:outerShdw blurRad="25400" dist="38100" dir="2400000" algn="tl" rotWithShape="0">
                    <a:srgbClr val="FFFF99"/>
                  </a:outerShdw>
                </a:effectLst>
                <a:latin typeface="Century Gothic" panose="020B0502020202020204" pitchFamily="34" charset="0"/>
              </a:rPr>
            </a:br>
            <a:r>
              <a:rPr lang="en-US" sz="9600" b="1" dirty="0">
                <a:solidFill>
                  <a:srgbClr val="CC3300"/>
                </a:solidFill>
                <a:effectLst>
                  <a:outerShdw blurRad="25400" dist="38100" dir="2400000" algn="tl" rotWithShape="0">
                    <a:srgbClr val="FFFF99"/>
                  </a:outerShdw>
                </a:effectLst>
                <a:latin typeface="Century Gothic" panose="020B0502020202020204" pitchFamily="34" charset="0"/>
              </a:rPr>
              <a:t>Isaiah</a:t>
            </a:r>
          </a:p>
        </p:txBody>
      </p:sp>
      <p:sp>
        <p:nvSpPr>
          <p:cNvPr id="10" name="TextBox 9">
            <a:extLst>
              <a:ext uri="{FF2B5EF4-FFF2-40B4-BE49-F238E27FC236}">
                <a16:creationId xmlns:a16="http://schemas.microsoft.com/office/drawing/2014/main" id="{3AC9EE1D-6164-F8F5-1483-3A0FFBC47427}"/>
              </a:ext>
            </a:extLst>
          </p:cNvPr>
          <p:cNvSpPr txBox="1"/>
          <p:nvPr/>
        </p:nvSpPr>
        <p:spPr>
          <a:xfrm>
            <a:off x="4921277" y="6550223"/>
            <a:ext cx="4219106" cy="30777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srgbClr val="70AD47">
                    <a:lumMod val="60000"/>
                    <a:lumOff val="40000"/>
                  </a:srgbClr>
                </a:solidFill>
                <a:effectLst/>
                <a:uLnTx/>
                <a:uFillTx/>
                <a:latin typeface="Calibri" panose="020F0502020204030204"/>
                <a:ea typeface="+mn-ea"/>
                <a:cs typeface="+mn-cs"/>
                <a:hlinkClick r:id="rId3"/>
              </a:rPr>
              <a:t>https://www.wikiart.org/en/ernest-meissonier/isaiah</a:t>
            </a:r>
            <a:endParaRPr kumimoji="0" lang="en-US" sz="1400" b="0" i="0" u="none" strike="noStrike" kern="1200" cap="none" spc="0" normalizeH="0" baseline="0" noProof="0" dirty="0">
              <a:ln>
                <a:noFill/>
              </a:ln>
              <a:solidFill>
                <a:srgbClr val="70AD47">
                  <a:lumMod val="60000"/>
                  <a:lumOff val="40000"/>
                </a:srgbClr>
              </a:solidFill>
              <a:effectLst/>
              <a:uLnTx/>
              <a:uFillTx/>
              <a:latin typeface="Calibri" panose="020F0502020204030204"/>
              <a:ea typeface="+mn-ea"/>
              <a:cs typeface="+mn-cs"/>
            </a:endParaRPr>
          </a:p>
        </p:txBody>
      </p:sp>
      <p:sp>
        <p:nvSpPr>
          <p:cNvPr id="5" name="TextBox 4">
            <a:extLst>
              <a:ext uri="{FF2B5EF4-FFF2-40B4-BE49-F238E27FC236}">
                <a16:creationId xmlns:a16="http://schemas.microsoft.com/office/drawing/2014/main" id="{F97923F8-27B9-0DA1-B747-A97538E7C50F}"/>
              </a:ext>
            </a:extLst>
          </p:cNvPr>
          <p:cNvSpPr txBox="1"/>
          <p:nvPr/>
        </p:nvSpPr>
        <p:spPr>
          <a:xfrm>
            <a:off x="0" y="6334780"/>
            <a:ext cx="4307306" cy="523220"/>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400" b="0" i="0" u="none" strike="noStrike" kern="0" cap="none" spc="0" normalizeH="0" baseline="0" noProof="0" dirty="0">
                <a:ln>
                  <a:noFill/>
                </a:ln>
                <a:solidFill>
                  <a:srgbClr val="CC3300"/>
                </a:solidFill>
                <a:effectLst>
                  <a:outerShdw blurRad="50800" dist="38100" dir="2700000" algn="tl" rotWithShape="0">
                    <a:prstClr val="black">
                      <a:alpha val="40000"/>
                    </a:prstClr>
                  </a:outerShdw>
                </a:effectLst>
                <a:uLnTx/>
                <a:uFillTx/>
                <a:latin typeface="Calibri" panose="020F0502020204030204"/>
                <a:ea typeface="+mn-ea"/>
                <a:cs typeface="+mn-cs"/>
              </a:rPr>
              <a:t>To Download this lesson go to: </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400" b="0" i="0" u="none" strike="noStrike" kern="0" cap="none" spc="0" normalizeH="0" baseline="0" noProof="0" dirty="0">
                <a:ln>
                  <a:noFill/>
                </a:ln>
                <a:solidFill>
                  <a:prstClr val="black"/>
                </a:solidFill>
                <a:effectLst/>
                <a:uLnTx/>
                <a:uFillTx/>
                <a:latin typeface="Calibri" panose="020F0502020204030204"/>
                <a:ea typeface="+mn-ea"/>
                <a:cs typeface="+mn-cs"/>
                <a:hlinkClick r:id="rId4"/>
              </a:rPr>
              <a:t>http://www.purifiedbyfaith.com/Isaiah/Isaiah.htm</a:t>
            </a:r>
            <a:r>
              <a:rPr kumimoji="0" lang="en-US" sz="1400" b="0" i="0" u="none" strike="noStrike" kern="0" cap="none" spc="0" normalizeH="0" baseline="0" noProof="0" dirty="0">
                <a:ln>
                  <a:noFill/>
                </a:ln>
                <a:solidFill>
                  <a:prstClr val="black"/>
                </a:solidFill>
                <a:effectLst/>
                <a:uLnTx/>
                <a:uFillTx/>
                <a:latin typeface="Calibri" panose="020F0502020204030204"/>
                <a:ea typeface="+mn-ea"/>
                <a:cs typeface="+mn-cs"/>
              </a:rPr>
              <a:t> </a:t>
            </a:r>
          </a:p>
        </p:txBody>
      </p:sp>
    </p:spTree>
    <p:extLst>
      <p:ext uri="{BB962C8B-B14F-4D97-AF65-F5344CB8AC3E}">
        <p14:creationId xmlns:p14="http://schemas.microsoft.com/office/powerpoint/2010/main" val="407453821"/>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59C293C-CDC6-403B-D909-D911600D1A7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9BCE234-9813-7B7D-089A-8EC9ECDC7625}"/>
              </a:ext>
            </a:extLst>
          </p:cNvPr>
          <p:cNvSpPr>
            <a:spLocks noGrp="1"/>
          </p:cNvSpPr>
          <p:nvPr>
            <p:ph type="title"/>
          </p:nvPr>
        </p:nvSpPr>
        <p:spPr>
          <a:xfrm>
            <a:off x="0" y="3"/>
            <a:ext cx="9144000" cy="739830"/>
          </a:xfrm>
        </p:spPr>
        <p:txBody>
          <a:bodyPr>
            <a:noAutofit/>
          </a:bodyPr>
          <a:lstStyle/>
          <a:p>
            <a:pPr marL="0" indent="0">
              <a:buNone/>
            </a:pPr>
            <a:r>
              <a:rPr lang="en-US" sz="4400" dirty="0">
                <a:effectLst>
                  <a:outerShdw blurRad="38100" dist="38100" dir="2700000" algn="tl">
                    <a:srgbClr val="000000"/>
                  </a:outerShdw>
                </a:effectLst>
              </a:rPr>
              <a:t>The Barren Woman (54:1–3)</a:t>
            </a:r>
          </a:p>
        </p:txBody>
      </p:sp>
      <p:sp>
        <p:nvSpPr>
          <p:cNvPr id="3" name="Content Placeholder 2">
            <a:extLst>
              <a:ext uri="{FF2B5EF4-FFF2-40B4-BE49-F238E27FC236}">
                <a16:creationId xmlns:a16="http://schemas.microsoft.com/office/drawing/2014/main" id="{6C9B565D-3D67-3A03-650E-BD4A53BA8A6F}"/>
              </a:ext>
            </a:extLst>
          </p:cNvPr>
          <p:cNvSpPr>
            <a:spLocks noGrp="1"/>
          </p:cNvSpPr>
          <p:nvPr>
            <p:ph idx="1"/>
          </p:nvPr>
        </p:nvSpPr>
        <p:spPr>
          <a:xfrm>
            <a:off x="89362" y="707765"/>
            <a:ext cx="8965276" cy="5867602"/>
          </a:xfrm>
        </p:spPr>
        <p:txBody>
          <a:bodyPr>
            <a:normAutofit fontScale="92500" lnSpcReduction="20000"/>
          </a:bodyPr>
          <a:lstStyle/>
          <a:p>
            <a:r>
              <a:rPr lang="en-US" dirty="0">
                <a:effectLst>
                  <a:outerShdw blurRad="38100" dist="38100" dir="2700000" algn="tl">
                    <a:srgbClr val="000000"/>
                  </a:outerShdw>
                </a:effectLst>
              </a:rPr>
              <a:t>The phrase “</a:t>
            </a:r>
            <a:r>
              <a:rPr lang="en-US" i="1"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your children will </a:t>
            </a:r>
            <a:r>
              <a:rPr lang="en-US" i="1" dirty="0">
                <a:solidFill>
                  <a:schemeClr val="accent2"/>
                </a:solidFill>
                <a:effectLst>
                  <a:outerShdw blurRad="38100" dist="38100" dir="2700000" algn="tl">
                    <a:srgbClr val="000000"/>
                  </a:outerShdw>
                </a:effectLst>
                <a:latin typeface="Cambria" panose="02040503050406030204" pitchFamily="18" charset="0"/>
                <a:ea typeface="Cambria" panose="02040503050406030204" pitchFamily="18" charset="0"/>
              </a:rPr>
              <a:t>conquer nations</a:t>
            </a:r>
            <a:r>
              <a:rPr lang="en-US" dirty="0">
                <a:effectLst>
                  <a:outerShdw blurRad="38100" dist="38100" dir="2700000" algn="tl">
                    <a:srgbClr val="000000"/>
                  </a:outerShdw>
                </a:effectLst>
              </a:rPr>
              <a:t>” is reminiscent of Mose’s description of the divine promise of the land to Israel:</a:t>
            </a:r>
          </a:p>
          <a:p>
            <a:pPr lvl="1"/>
            <a:r>
              <a:rPr lang="en-US" i="1"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Listen, Israel: Today you are about to cross the Jordan so you can </a:t>
            </a:r>
            <a:r>
              <a:rPr lang="en-US" i="1" dirty="0">
                <a:solidFill>
                  <a:schemeClr val="accent2"/>
                </a:solidFill>
                <a:effectLst>
                  <a:outerShdw blurRad="38100" dist="38100" dir="2700000" algn="tl">
                    <a:srgbClr val="000000"/>
                  </a:outerShdw>
                </a:effectLst>
                <a:latin typeface="Cambria" panose="02040503050406030204" pitchFamily="18" charset="0"/>
                <a:ea typeface="Cambria" panose="02040503050406030204" pitchFamily="18" charset="0"/>
              </a:rPr>
              <a:t>dispossess the nations </a:t>
            </a:r>
            <a:r>
              <a:rPr lang="en-US" i="1"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there, people greater and stronger than you who live in large cities with extremely high fortifications. </a:t>
            </a:r>
            <a:r>
              <a:rPr lang="en-US" dirty="0">
                <a:effectLst>
                  <a:outerShdw blurRad="38100" dist="38100" dir="2700000" algn="tl">
                    <a:srgbClr val="000000"/>
                  </a:outerShdw>
                </a:effectLst>
              </a:rPr>
              <a:t>(Deut 9:1)</a:t>
            </a:r>
          </a:p>
          <a:p>
            <a:r>
              <a:rPr lang="en-US" dirty="0">
                <a:effectLst>
                  <a:outerShdw blurRad="38100" dist="38100" dir="2700000" algn="tl">
                    <a:srgbClr val="000000"/>
                  </a:outerShdw>
                </a:effectLst>
              </a:rPr>
              <a:t>But it also has </a:t>
            </a:r>
            <a:r>
              <a:rPr lang="en-US" b="1" i="1" dirty="0">
                <a:effectLst>
                  <a:outerShdw blurRad="38100" dist="38100" dir="2700000" algn="tl">
                    <a:srgbClr val="000000"/>
                  </a:outerShdw>
                </a:effectLst>
              </a:rPr>
              <a:t>messianic</a:t>
            </a:r>
            <a:r>
              <a:rPr lang="en-US" dirty="0">
                <a:effectLst>
                  <a:outerShdw blurRad="38100" dist="38100" dir="2700000" algn="tl">
                    <a:srgbClr val="000000"/>
                  </a:outerShdw>
                </a:effectLst>
              </a:rPr>
              <a:t> overtones which </a:t>
            </a:r>
            <a:r>
              <a:rPr lang="en-US" b="1" i="1" dirty="0">
                <a:effectLst>
                  <a:outerShdw blurRad="38100" dist="38100" dir="2700000" algn="tl">
                    <a:srgbClr val="000000"/>
                  </a:outerShdw>
                </a:effectLst>
              </a:rPr>
              <a:t>internationalizes</a:t>
            </a:r>
            <a:r>
              <a:rPr lang="en-US" dirty="0">
                <a:effectLst>
                  <a:outerShdw blurRad="38100" dist="38100" dir="2700000" algn="tl">
                    <a:srgbClr val="000000"/>
                  </a:outerShdw>
                </a:effectLst>
              </a:rPr>
              <a:t> the picture </a:t>
            </a:r>
            <a:r>
              <a:rPr lang="en-US" b="1" i="1" dirty="0">
                <a:effectLst>
                  <a:outerShdw blurRad="38100" dist="38100" dir="2700000" algn="tl">
                    <a:srgbClr val="000000"/>
                  </a:outerShdw>
                </a:effectLst>
              </a:rPr>
              <a:t>beyond</a:t>
            </a:r>
            <a:r>
              <a:rPr lang="en-US" dirty="0">
                <a:effectLst>
                  <a:outerShdw blurRad="38100" dist="38100" dir="2700000" algn="tl">
                    <a:srgbClr val="000000"/>
                  </a:outerShdw>
                </a:effectLst>
              </a:rPr>
              <a:t> the bounds of Palestine: </a:t>
            </a:r>
          </a:p>
          <a:p>
            <a:pPr lvl="1"/>
            <a:r>
              <a:rPr lang="en-US" i="1"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I will give you </a:t>
            </a:r>
            <a:r>
              <a:rPr lang="en-US" i="1" dirty="0">
                <a:solidFill>
                  <a:schemeClr val="accent2"/>
                </a:solidFill>
                <a:effectLst>
                  <a:outerShdw blurRad="38100" dist="38100" dir="2700000" algn="tl">
                    <a:srgbClr val="000000"/>
                  </a:outerShdw>
                </a:effectLst>
                <a:latin typeface="Cambria" panose="02040503050406030204" pitchFamily="18" charset="0"/>
                <a:ea typeface="Cambria" panose="02040503050406030204" pitchFamily="18" charset="0"/>
              </a:rPr>
              <a:t>the nations </a:t>
            </a:r>
            <a:r>
              <a:rPr lang="en-US" i="1"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as your inheritance</a:t>
            </a:r>
            <a:r>
              <a:rPr lang="en-US" dirty="0">
                <a:effectLst>
                  <a:outerShdw blurRad="38100" dist="38100" dir="2700000" algn="tl">
                    <a:srgbClr val="000000"/>
                  </a:outerShdw>
                </a:effectLst>
              </a:rPr>
              <a:t> (Ps 2:8) </a:t>
            </a:r>
          </a:p>
          <a:p>
            <a:r>
              <a:rPr lang="en-US" dirty="0">
                <a:effectLst>
                  <a:outerShdw blurRad="38100" dist="38100" dir="2700000" algn="tl">
                    <a:srgbClr val="000000"/>
                  </a:outerShdw>
                </a:effectLst>
              </a:rPr>
              <a:t>So these “</a:t>
            </a:r>
            <a:r>
              <a:rPr lang="en-US" i="1"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resettled desolate cities</a:t>
            </a:r>
            <a:r>
              <a:rPr lang="en-US" dirty="0">
                <a:effectLst>
                  <a:outerShdw blurRad="38100" dist="38100" dir="2700000" algn="tl">
                    <a:srgbClr val="000000"/>
                  </a:outerShdw>
                </a:effectLst>
              </a:rPr>
              <a:t>” find their </a:t>
            </a:r>
            <a:r>
              <a:rPr lang="en-US" b="1" i="1" dirty="0">
                <a:effectLst>
                  <a:outerShdw blurRad="38100" dist="38100" dir="2700000" algn="tl">
                    <a:srgbClr val="000000"/>
                  </a:outerShdw>
                </a:effectLst>
              </a:rPr>
              <a:t>initial</a:t>
            </a:r>
            <a:r>
              <a:rPr lang="en-US" dirty="0">
                <a:effectLst>
                  <a:outerShdw blurRad="38100" dist="38100" dir="2700000" algn="tl">
                    <a:srgbClr val="000000"/>
                  </a:outerShdw>
                </a:effectLst>
              </a:rPr>
              <a:t> fulfillment in those cities in the land of Israel awaiting the return of the exiles. </a:t>
            </a:r>
          </a:p>
          <a:p>
            <a:r>
              <a:rPr lang="en-US" dirty="0">
                <a:effectLst>
                  <a:outerShdw blurRad="38100" dist="38100" dir="2700000" algn="tl">
                    <a:srgbClr val="000000"/>
                  </a:outerShdw>
                </a:effectLst>
              </a:rPr>
              <a:t>This then serves as a </a:t>
            </a:r>
            <a:r>
              <a:rPr lang="en-US" b="1" i="1" dirty="0">
                <a:effectLst>
                  <a:outerShdw blurRad="38100" dist="38100" dir="2700000" algn="tl">
                    <a:srgbClr val="000000"/>
                  </a:outerShdw>
                </a:effectLst>
              </a:rPr>
              <a:t>picture</a:t>
            </a:r>
            <a:r>
              <a:rPr lang="en-US" dirty="0">
                <a:effectLst>
                  <a:outerShdw blurRad="38100" dist="38100" dir="2700000" algn="tl">
                    <a:srgbClr val="000000"/>
                  </a:outerShdw>
                </a:effectLst>
              </a:rPr>
              <a:t> of the ruins of the failed and condemned cities of the </a:t>
            </a:r>
            <a:r>
              <a:rPr lang="en-US" b="1" i="1" dirty="0">
                <a:effectLst>
                  <a:outerShdw blurRad="38100" dist="38100" dir="2700000" algn="tl">
                    <a:srgbClr val="000000"/>
                  </a:outerShdw>
                </a:effectLst>
              </a:rPr>
              <a:t>world</a:t>
            </a:r>
            <a:r>
              <a:rPr lang="en-US" dirty="0">
                <a:effectLst>
                  <a:outerShdw blurRad="38100" dist="38100" dir="2700000" algn="tl">
                    <a:srgbClr val="000000"/>
                  </a:outerShdw>
                </a:effectLst>
              </a:rPr>
              <a:t> (cf. 24:10–13) that will be redeemed by the Lord in the new </a:t>
            </a:r>
            <a:r>
              <a:rPr lang="en-US" b="1" i="1" dirty="0">
                <a:effectLst>
                  <a:outerShdw blurRad="38100" dist="38100" dir="2700000" algn="tl">
                    <a:srgbClr val="000000"/>
                  </a:outerShdw>
                </a:effectLst>
              </a:rPr>
              <a:t>heavenly</a:t>
            </a:r>
            <a:r>
              <a:rPr lang="en-US" dirty="0">
                <a:effectLst>
                  <a:outerShdw blurRad="38100" dist="38100" dir="2700000" algn="tl">
                    <a:srgbClr val="000000"/>
                  </a:outerShdw>
                </a:effectLst>
              </a:rPr>
              <a:t> Zion.</a:t>
            </a:r>
          </a:p>
        </p:txBody>
      </p:sp>
      <p:sp>
        <p:nvSpPr>
          <p:cNvPr id="4" name="TextBox 3">
            <a:extLst>
              <a:ext uri="{FF2B5EF4-FFF2-40B4-BE49-F238E27FC236}">
                <a16:creationId xmlns:a16="http://schemas.microsoft.com/office/drawing/2014/main" id="{AA725C47-CB4B-58A9-09E6-FE624C18B736}"/>
              </a:ext>
            </a:extLst>
          </p:cNvPr>
          <p:cNvSpPr txBox="1"/>
          <p:nvPr/>
        </p:nvSpPr>
        <p:spPr>
          <a:xfrm>
            <a:off x="0" y="6488665"/>
            <a:ext cx="9144000" cy="369332"/>
          </a:xfrm>
          <a:prstGeom prst="rect">
            <a:avLst/>
          </a:prstGeom>
          <a:noFill/>
        </p:spPr>
        <p:txBody>
          <a:bodyPr wrap="square" rtlCol="0">
            <a:spAutoFit/>
          </a:bodyPr>
          <a:lstStyle/>
          <a:p>
            <a:r>
              <a:rPr lang="en-US" sz="1800" dirty="0">
                <a:solidFill>
                  <a:prstClr val="white"/>
                </a:solidFill>
                <a:effectLst>
                  <a:outerShdw blurRad="38100" dist="38100" dir="2700000" algn="tl">
                    <a:srgbClr val="000000"/>
                  </a:outerShdw>
                </a:effectLst>
              </a:rPr>
              <a:t>Mackay, John L. – </a:t>
            </a:r>
            <a:r>
              <a:rPr lang="en-US" sz="1800" i="1" dirty="0">
                <a:solidFill>
                  <a:prstClr val="white"/>
                </a:solidFill>
                <a:effectLst>
                  <a:outerShdw blurRad="38100" dist="38100" dir="2700000" algn="tl">
                    <a:srgbClr val="000000"/>
                  </a:outerShdw>
                </a:effectLst>
              </a:rPr>
              <a:t>A Study Commentary on Isaiah Volume 2: Chapters 40-66 </a:t>
            </a:r>
            <a:r>
              <a:rPr lang="en-US" sz="1800" dirty="0">
                <a:solidFill>
                  <a:prstClr val="white"/>
                </a:solidFill>
                <a:effectLst>
                  <a:outerShdw blurRad="38100" dist="38100" dir="2700000" algn="tl">
                    <a:srgbClr val="000000"/>
                  </a:outerShdw>
                </a:effectLst>
              </a:rPr>
              <a:t>– </a:t>
            </a:r>
            <a:r>
              <a:rPr lang="en-US" sz="1800" dirty="0">
                <a:solidFill>
                  <a:schemeClr val="bg1"/>
                </a:solidFill>
                <a:effectLst>
                  <a:outerShdw blurRad="38100" dist="38100" dir="2700000" algn="tl">
                    <a:srgbClr val="000000"/>
                  </a:outerShdw>
                </a:effectLst>
              </a:rPr>
              <a:t>pp. 371–372.</a:t>
            </a:r>
          </a:p>
        </p:txBody>
      </p:sp>
    </p:spTree>
    <p:extLst>
      <p:ext uri="{BB962C8B-B14F-4D97-AF65-F5344CB8AC3E}">
        <p14:creationId xmlns:p14="http://schemas.microsoft.com/office/powerpoint/2010/main" val="963963625"/>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3">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 calcmode="lin" valueType="num">
                                      <p:cBhvr>
                                        <p:cTn id="14"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3">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 calcmode="lin" valueType="num">
                                      <p:cBhvr>
                                        <p:cTn id="21"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3">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3">
                                            <p:txEl>
                                              <p:pRg st="4" end="4"/>
                                            </p:txEl>
                                          </p:spTgt>
                                        </p:tgtEl>
                                        <p:attrNameLst>
                                          <p:attrName>style.visibility</p:attrName>
                                        </p:attrNameLst>
                                      </p:cBhvr>
                                      <p:to>
                                        <p:strVal val="visible"/>
                                      </p:to>
                                    </p:set>
                                    <p:anim calcmode="lin" valueType="num">
                                      <p:cBhvr>
                                        <p:cTn id="28"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3">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3">
                                            <p:txEl>
                                              <p:pRg st="4" end="4"/>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3">
                                            <p:txEl>
                                              <p:pRg st="5" end="5"/>
                                            </p:txEl>
                                          </p:spTgt>
                                        </p:tgtEl>
                                        <p:attrNameLst>
                                          <p:attrName>style.visibility</p:attrName>
                                        </p:attrNameLst>
                                      </p:cBhvr>
                                      <p:to>
                                        <p:strVal val="visible"/>
                                      </p:to>
                                    </p:set>
                                    <p:anim calcmode="lin" valueType="num">
                                      <p:cBhvr>
                                        <p:cTn id="35" dur="500" fill="hold"/>
                                        <p:tgtEl>
                                          <p:spTgt spid="3">
                                            <p:txEl>
                                              <p:pRg st="5" end="5"/>
                                            </p:txEl>
                                          </p:spTgt>
                                        </p:tgtEl>
                                        <p:attrNameLst>
                                          <p:attrName>ppt_w</p:attrName>
                                        </p:attrNameLst>
                                      </p:cBhvr>
                                      <p:tavLst>
                                        <p:tav tm="0">
                                          <p:val>
                                            <p:fltVal val="0"/>
                                          </p:val>
                                        </p:tav>
                                        <p:tav tm="100000">
                                          <p:val>
                                            <p:strVal val="#ppt_w"/>
                                          </p:val>
                                        </p:tav>
                                      </p:tavLst>
                                    </p:anim>
                                    <p:anim calcmode="lin" valueType="num">
                                      <p:cBhvr>
                                        <p:cTn id="36" dur="500" fill="hold"/>
                                        <p:tgtEl>
                                          <p:spTgt spid="3">
                                            <p:txEl>
                                              <p:pRg st="5" end="5"/>
                                            </p:txEl>
                                          </p:spTgt>
                                        </p:tgtEl>
                                        <p:attrNameLst>
                                          <p:attrName>ppt_h</p:attrName>
                                        </p:attrNameLst>
                                      </p:cBhvr>
                                      <p:tavLst>
                                        <p:tav tm="0">
                                          <p:val>
                                            <p:fltVal val="0"/>
                                          </p:val>
                                        </p:tav>
                                        <p:tav tm="100000">
                                          <p:val>
                                            <p:strVal val="#ppt_h"/>
                                          </p:val>
                                        </p:tav>
                                      </p:tavLst>
                                    </p:anim>
                                    <p:animEffect transition="in" filter="fade">
                                      <p:cBhvr>
                                        <p:cTn id="37"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6EE998C-674E-70C8-B975-0D971C8E04C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5992BFC-A54D-5157-3D59-2B6CC47925F0}"/>
              </a:ext>
            </a:extLst>
          </p:cNvPr>
          <p:cNvSpPr>
            <a:spLocks noGrp="1"/>
          </p:cNvSpPr>
          <p:nvPr>
            <p:ph type="title"/>
          </p:nvPr>
        </p:nvSpPr>
        <p:spPr>
          <a:xfrm>
            <a:off x="0" y="-3"/>
            <a:ext cx="9144000" cy="1080658"/>
          </a:xfrm>
        </p:spPr>
        <p:txBody>
          <a:bodyPr>
            <a:noAutofit/>
          </a:bodyPr>
          <a:lstStyle/>
          <a:p>
            <a:pPr marL="458788" indent="-458788"/>
            <a:r>
              <a:rPr lang="en-US" dirty="0">
                <a:effectLst>
                  <a:outerShdw blurRad="38100" dist="38100" dir="2700000" algn="tl">
                    <a:srgbClr val="000000"/>
                  </a:outerShdw>
                </a:effectLst>
              </a:rPr>
              <a:t>The Widow (54:4-5)</a:t>
            </a:r>
          </a:p>
        </p:txBody>
      </p:sp>
      <p:sp>
        <p:nvSpPr>
          <p:cNvPr id="3" name="Content Placeholder 2">
            <a:extLst>
              <a:ext uri="{FF2B5EF4-FFF2-40B4-BE49-F238E27FC236}">
                <a16:creationId xmlns:a16="http://schemas.microsoft.com/office/drawing/2014/main" id="{FCDC66B9-F3D8-FBA2-A47D-ED33A6C462E9}"/>
              </a:ext>
            </a:extLst>
          </p:cNvPr>
          <p:cNvSpPr>
            <a:spLocks noGrp="1"/>
          </p:cNvSpPr>
          <p:nvPr>
            <p:ph idx="1"/>
          </p:nvPr>
        </p:nvSpPr>
        <p:spPr>
          <a:xfrm>
            <a:off x="386543" y="1159625"/>
            <a:ext cx="8441574" cy="5665125"/>
          </a:xfrm>
        </p:spPr>
        <p:txBody>
          <a:bodyPr>
            <a:normAutofit/>
          </a:bodyPr>
          <a:lstStyle/>
          <a:p>
            <a:pPr marL="0" indent="0">
              <a:buNone/>
            </a:pPr>
            <a:r>
              <a:rPr lang="en-US" sz="3600" baseline="30000" dirty="0">
                <a:effectLst>
                  <a:outerShdw blurRad="38100" dist="38100" dir="2700000" algn="tl">
                    <a:srgbClr val="000000"/>
                  </a:outerShdw>
                </a:effectLst>
                <a:latin typeface="Cambria" panose="02040503050406030204" pitchFamily="18" charset="0"/>
                <a:ea typeface="Cambria" panose="02040503050406030204" pitchFamily="18" charset="0"/>
              </a:rPr>
              <a:t>54:4</a:t>
            </a:r>
            <a:r>
              <a:rPr lang="en-US" sz="36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 Don’t be afraid, for you will not be put to shame. Don’t be intimidated, for you will not be humiliated. You will forget about the shame you experienced in your youth; you will no longer remember [the disgrace of your widowhood]. </a:t>
            </a:r>
            <a:r>
              <a:rPr lang="en-US" sz="3600" baseline="30000" dirty="0">
                <a:effectLst>
                  <a:outerShdw blurRad="38100" dist="38100" dir="2700000" algn="tl">
                    <a:srgbClr val="000000"/>
                  </a:outerShdw>
                </a:effectLst>
                <a:latin typeface="Cambria" panose="02040503050406030204" pitchFamily="18" charset="0"/>
                <a:ea typeface="Cambria" panose="02040503050406030204" pitchFamily="18" charset="0"/>
              </a:rPr>
              <a:t>5</a:t>
            </a:r>
            <a:r>
              <a:rPr lang="en-US" sz="36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 For your husband is the one who made you— the LORD of Heaven’s Armies is his name. He is your [Redeemer], the Holy One of Israel. He is called “God of the entire earth.”</a:t>
            </a:r>
          </a:p>
        </p:txBody>
      </p:sp>
    </p:spTree>
    <p:extLst>
      <p:ext uri="{BB962C8B-B14F-4D97-AF65-F5344CB8AC3E}">
        <p14:creationId xmlns:p14="http://schemas.microsoft.com/office/powerpoint/2010/main" val="913122860"/>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59C293C-CDC6-403B-D909-D911600D1A7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9BCE234-9813-7B7D-089A-8EC9ECDC7625}"/>
              </a:ext>
            </a:extLst>
          </p:cNvPr>
          <p:cNvSpPr>
            <a:spLocks noGrp="1"/>
          </p:cNvSpPr>
          <p:nvPr>
            <p:ph type="title"/>
          </p:nvPr>
        </p:nvSpPr>
        <p:spPr>
          <a:xfrm>
            <a:off x="0" y="3"/>
            <a:ext cx="9144000" cy="739830"/>
          </a:xfrm>
        </p:spPr>
        <p:txBody>
          <a:bodyPr>
            <a:noAutofit/>
          </a:bodyPr>
          <a:lstStyle/>
          <a:p>
            <a:pPr marL="0" indent="0">
              <a:buNone/>
            </a:pPr>
            <a:r>
              <a:rPr lang="en-US" sz="4400" dirty="0">
                <a:effectLst>
                  <a:outerShdw blurRad="38100" dist="38100" dir="2700000" algn="tl">
                    <a:srgbClr val="000000"/>
                  </a:outerShdw>
                </a:effectLst>
              </a:rPr>
              <a:t>The Widow (54:4-5)</a:t>
            </a:r>
          </a:p>
        </p:txBody>
      </p:sp>
      <p:sp>
        <p:nvSpPr>
          <p:cNvPr id="3" name="Content Placeholder 2">
            <a:extLst>
              <a:ext uri="{FF2B5EF4-FFF2-40B4-BE49-F238E27FC236}">
                <a16:creationId xmlns:a16="http://schemas.microsoft.com/office/drawing/2014/main" id="{6C9B565D-3D67-3A03-650E-BD4A53BA8A6F}"/>
              </a:ext>
            </a:extLst>
          </p:cNvPr>
          <p:cNvSpPr>
            <a:spLocks noGrp="1"/>
          </p:cNvSpPr>
          <p:nvPr>
            <p:ph idx="1"/>
          </p:nvPr>
        </p:nvSpPr>
        <p:spPr>
          <a:xfrm>
            <a:off x="89362" y="739832"/>
            <a:ext cx="8965276" cy="5685905"/>
          </a:xfrm>
        </p:spPr>
        <p:txBody>
          <a:bodyPr>
            <a:normAutofit fontScale="92500" lnSpcReduction="10000"/>
          </a:bodyPr>
          <a:lstStyle/>
          <a:p>
            <a:r>
              <a:rPr lang="en-US" sz="3600" dirty="0">
                <a:effectLst>
                  <a:outerShdw blurRad="38100" dist="38100" dir="2700000" algn="tl">
                    <a:srgbClr val="000000"/>
                  </a:outerShdw>
                </a:effectLst>
              </a:rPr>
              <a:t>The figure of speech employed to describe the people of God changes from that of a </a:t>
            </a:r>
            <a:r>
              <a:rPr lang="en-US" sz="3600" b="1" i="1" dirty="0">
                <a:effectLst>
                  <a:outerShdw blurRad="38100" dist="38100" dir="2700000" algn="tl">
                    <a:srgbClr val="000000"/>
                  </a:outerShdw>
                </a:effectLst>
              </a:rPr>
              <a:t>woman</a:t>
            </a:r>
            <a:r>
              <a:rPr lang="en-US" sz="3600" dirty="0">
                <a:effectLst>
                  <a:outerShdw blurRad="38100" dist="38100" dir="2700000" algn="tl">
                    <a:srgbClr val="000000"/>
                  </a:outerShdw>
                </a:effectLst>
              </a:rPr>
              <a:t> who is </a:t>
            </a:r>
            <a:r>
              <a:rPr lang="en-US" sz="3600" b="1" i="1" dirty="0">
                <a:effectLst>
                  <a:outerShdw blurRad="38100" dist="38100" dir="2700000" algn="tl">
                    <a:srgbClr val="000000"/>
                  </a:outerShdw>
                </a:effectLst>
              </a:rPr>
              <a:t>childless</a:t>
            </a:r>
            <a:r>
              <a:rPr lang="en-US" sz="3600" dirty="0">
                <a:effectLst>
                  <a:outerShdw blurRad="38100" dist="38100" dir="2700000" algn="tl">
                    <a:srgbClr val="000000"/>
                  </a:outerShdw>
                </a:effectLst>
              </a:rPr>
              <a:t> to that of a </a:t>
            </a:r>
            <a:r>
              <a:rPr lang="en-US" sz="3600" b="1" i="1" dirty="0">
                <a:effectLst>
                  <a:outerShdw blurRad="38100" dist="38100" dir="2700000" algn="tl">
                    <a:srgbClr val="000000"/>
                  </a:outerShdw>
                </a:effectLst>
              </a:rPr>
              <a:t>wife</a:t>
            </a:r>
            <a:r>
              <a:rPr lang="en-US" sz="3600" dirty="0">
                <a:effectLst>
                  <a:outerShdw blurRad="38100" dist="38100" dir="2700000" algn="tl">
                    <a:srgbClr val="000000"/>
                  </a:outerShdw>
                </a:effectLst>
              </a:rPr>
              <a:t> who has been </a:t>
            </a:r>
            <a:r>
              <a:rPr lang="en-US" sz="3600" b="1" i="1" dirty="0">
                <a:effectLst>
                  <a:outerShdw blurRad="38100" dist="38100" dir="2700000" algn="tl">
                    <a:srgbClr val="000000"/>
                  </a:outerShdw>
                </a:effectLst>
              </a:rPr>
              <a:t>widowed</a:t>
            </a:r>
            <a:r>
              <a:rPr lang="en-US" sz="3600" dirty="0">
                <a:effectLst>
                  <a:outerShdw blurRad="38100" dist="38100" dir="2700000" algn="tl">
                    <a:srgbClr val="000000"/>
                  </a:outerShdw>
                </a:effectLst>
              </a:rPr>
              <a:t>, but the theme remains the same. </a:t>
            </a:r>
          </a:p>
          <a:p>
            <a:r>
              <a:rPr lang="en-US" sz="3600" dirty="0">
                <a:effectLst>
                  <a:outerShdw blurRad="38100" dist="38100" dir="2700000" algn="tl">
                    <a:srgbClr val="000000"/>
                  </a:outerShdw>
                </a:effectLst>
              </a:rPr>
              <a:t>Because of the legacy of the Servant, the prospects for the people of God have changed and they should reappraise their outlook accordingly. </a:t>
            </a:r>
          </a:p>
          <a:p>
            <a:r>
              <a:rPr lang="en-US" sz="3600" dirty="0">
                <a:effectLst>
                  <a:outerShdw blurRad="38100" dist="38100" dir="2700000" algn="tl">
                    <a:srgbClr val="000000"/>
                  </a:outerShdw>
                </a:effectLst>
              </a:rPr>
              <a:t>“</a:t>
            </a:r>
            <a:r>
              <a:rPr lang="en-US" sz="3600" i="1"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Don’t be afraid</a:t>
            </a:r>
            <a:r>
              <a:rPr lang="en-US" sz="3600" dirty="0">
                <a:effectLst>
                  <a:outerShdw blurRad="38100" dist="38100" dir="2700000" algn="tl">
                    <a:srgbClr val="000000"/>
                  </a:outerShdw>
                </a:effectLst>
              </a:rPr>
              <a:t>” (cf. 41:10) encourages them to recognize that their abject circumstances are now a thing of the </a:t>
            </a:r>
            <a:r>
              <a:rPr lang="en-US" sz="3600" b="1" i="1" dirty="0">
                <a:effectLst>
                  <a:outerShdw blurRad="38100" dist="38100" dir="2700000" algn="tl">
                    <a:srgbClr val="000000"/>
                  </a:outerShdw>
                </a:effectLst>
              </a:rPr>
              <a:t>past</a:t>
            </a:r>
            <a:r>
              <a:rPr lang="en-US" sz="3600" dirty="0">
                <a:effectLst>
                  <a:outerShdw blurRad="38100" dist="38100" dir="2700000" algn="tl">
                    <a:srgbClr val="000000"/>
                  </a:outerShdw>
                </a:effectLst>
              </a:rPr>
              <a:t>, and they are to look forward with confidence because they have now been </a:t>
            </a:r>
            <a:r>
              <a:rPr lang="en-US" sz="3600" b="1" i="1" dirty="0">
                <a:effectLst>
                  <a:outerShdw blurRad="38100" dist="38100" dir="2700000" algn="tl">
                    <a:srgbClr val="000000"/>
                  </a:outerShdw>
                </a:effectLst>
              </a:rPr>
              <a:t>reconciled</a:t>
            </a:r>
            <a:r>
              <a:rPr lang="en-US" sz="3600" dirty="0">
                <a:effectLst>
                  <a:outerShdw blurRad="38100" dist="38100" dir="2700000" algn="tl">
                    <a:srgbClr val="000000"/>
                  </a:outerShdw>
                </a:effectLst>
              </a:rPr>
              <a:t> with their God.</a:t>
            </a:r>
          </a:p>
        </p:txBody>
      </p:sp>
      <p:sp>
        <p:nvSpPr>
          <p:cNvPr id="4" name="TextBox 3">
            <a:extLst>
              <a:ext uri="{FF2B5EF4-FFF2-40B4-BE49-F238E27FC236}">
                <a16:creationId xmlns:a16="http://schemas.microsoft.com/office/drawing/2014/main" id="{AA725C47-CB4B-58A9-09E6-FE624C18B736}"/>
              </a:ext>
            </a:extLst>
          </p:cNvPr>
          <p:cNvSpPr txBox="1"/>
          <p:nvPr/>
        </p:nvSpPr>
        <p:spPr>
          <a:xfrm>
            <a:off x="0" y="6488665"/>
            <a:ext cx="9144000" cy="369332"/>
          </a:xfrm>
          <a:prstGeom prst="rect">
            <a:avLst/>
          </a:prstGeom>
          <a:noFill/>
        </p:spPr>
        <p:txBody>
          <a:bodyPr wrap="square" rtlCol="0">
            <a:spAutoFit/>
          </a:bodyPr>
          <a:lstStyle/>
          <a:p>
            <a:r>
              <a:rPr lang="en-US" sz="1800" dirty="0">
                <a:solidFill>
                  <a:prstClr val="white"/>
                </a:solidFill>
                <a:effectLst>
                  <a:outerShdw blurRad="38100" dist="38100" dir="2700000" algn="tl">
                    <a:srgbClr val="000000"/>
                  </a:outerShdw>
                </a:effectLst>
              </a:rPr>
              <a:t>Mackay, John L. – </a:t>
            </a:r>
            <a:r>
              <a:rPr lang="en-US" sz="1800" i="1" dirty="0">
                <a:solidFill>
                  <a:prstClr val="white"/>
                </a:solidFill>
                <a:effectLst>
                  <a:outerShdw blurRad="38100" dist="38100" dir="2700000" algn="tl">
                    <a:srgbClr val="000000"/>
                  </a:outerShdw>
                </a:effectLst>
              </a:rPr>
              <a:t>A Study Commentary on Isaiah Volume 2: Chapters 40-66 </a:t>
            </a:r>
            <a:r>
              <a:rPr lang="en-US" sz="1800" dirty="0">
                <a:solidFill>
                  <a:prstClr val="white"/>
                </a:solidFill>
                <a:effectLst>
                  <a:outerShdw blurRad="38100" dist="38100" dir="2700000" algn="tl">
                    <a:srgbClr val="000000"/>
                  </a:outerShdw>
                </a:effectLst>
              </a:rPr>
              <a:t>– </a:t>
            </a:r>
            <a:r>
              <a:rPr lang="en-US" sz="1800" dirty="0">
                <a:solidFill>
                  <a:schemeClr val="bg1"/>
                </a:solidFill>
                <a:effectLst>
                  <a:outerShdw blurRad="38100" dist="38100" dir="2700000" algn="tl">
                    <a:srgbClr val="000000"/>
                  </a:outerShdw>
                </a:effectLst>
              </a:rPr>
              <a:t>pp. 373–374.</a:t>
            </a:r>
          </a:p>
        </p:txBody>
      </p:sp>
    </p:spTree>
    <p:extLst>
      <p:ext uri="{BB962C8B-B14F-4D97-AF65-F5344CB8AC3E}">
        <p14:creationId xmlns:p14="http://schemas.microsoft.com/office/powerpoint/2010/main" val="2044336841"/>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3">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 calcmode="lin" valueType="num">
                                      <p:cBhvr>
                                        <p:cTn id="14"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59C293C-CDC6-403B-D909-D911600D1A7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9BCE234-9813-7B7D-089A-8EC9ECDC7625}"/>
              </a:ext>
            </a:extLst>
          </p:cNvPr>
          <p:cNvSpPr>
            <a:spLocks noGrp="1"/>
          </p:cNvSpPr>
          <p:nvPr>
            <p:ph type="title"/>
          </p:nvPr>
        </p:nvSpPr>
        <p:spPr>
          <a:xfrm>
            <a:off x="0" y="3"/>
            <a:ext cx="9144000" cy="739830"/>
          </a:xfrm>
        </p:spPr>
        <p:txBody>
          <a:bodyPr>
            <a:noAutofit/>
          </a:bodyPr>
          <a:lstStyle/>
          <a:p>
            <a:pPr marL="0" indent="0">
              <a:buNone/>
            </a:pPr>
            <a:r>
              <a:rPr lang="en-US" sz="4400" dirty="0">
                <a:effectLst>
                  <a:outerShdw blurRad="38100" dist="38100" dir="2700000" algn="tl">
                    <a:srgbClr val="000000"/>
                  </a:outerShdw>
                </a:effectLst>
              </a:rPr>
              <a:t>The Widow (54:4-5)</a:t>
            </a:r>
          </a:p>
        </p:txBody>
      </p:sp>
      <p:sp>
        <p:nvSpPr>
          <p:cNvPr id="3" name="Content Placeholder 2">
            <a:extLst>
              <a:ext uri="{FF2B5EF4-FFF2-40B4-BE49-F238E27FC236}">
                <a16:creationId xmlns:a16="http://schemas.microsoft.com/office/drawing/2014/main" id="{6C9B565D-3D67-3A03-650E-BD4A53BA8A6F}"/>
              </a:ext>
            </a:extLst>
          </p:cNvPr>
          <p:cNvSpPr>
            <a:spLocks noGrp="1"/>
          </p:cNvSpPr>
          <p:nvPr>
            <p:ph idx="1"/>
          </p:nvPr>
        </p:nvSpPr>
        <p:spPr>
          <a:xfrm>
            <a:off x="120535" y="822960"/>
            <a:ext cx="8965276" cy="5665705"/>
          </a:xfrm>
        </p:spPr>
        <p:txBody>
          <a:bodyPr>
            <a:normAutofit fontScale="92500" lnSpcReduction="10000"/>
          </a:bodyPr>
          <a:lstStyle/>
          <a:p>
            <a:r>
              <a:rPr lang="en-US" dirty="0">
                <a:effectLst>
                  <a:outerShdw blurRad="38100" dist="38100" dir="2700000" algn="tl">
                    <a:srgbClr val="000000"/>
                  </a:outerShdw>
                </a:effectLst>
              </a:rPr>
              <a:t>She will forget the shame of her youth (i.e. her sinful past) and the “</a:t>
            </a:r>
            <a:r>
              <a:rPr lang="en-US" i="1"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disgrace of [her] widowhood</a:t>
            </a:r>
            <a:r>
              <a:rPr lang="en-US" dirty="0">
                <a:effectLst>
                  <a:outerShdw blurRad="38100" dist="38100" dir="2700000" algn="tl">
                    <a:srgbClr val="000000"/>
                  </a:outerShdw>
                </a:effectLst>
              </a:rPr>
              <a:t>” that in this context probably refers to the Babylonian exile. </a:t>
            </a:r>
          </a:p>
          <a:p>
            <a:r>
              <a:rPr lang="en-US" dirty="0">
                <a:effectLst>
                  <a:outerShdw blurRad="38100" dist="38100" dir="2700000" algn="tl">
                    <a:srgbClr val="000000"/>
                  </a:outerShdw>
                </a:effectLst>
              </a:rPr>
              <a:t>Zion will be so blessed that she will forget the humiliation of those earlier times. </a:t>
            </a:r>
          </a:p>
          <a:p>
            <a:r>
              <a:rPr lang="en-US" dirty="0">
                <a:effectLst>
                  <a:outerShdw blurRad="38100" dist="38100" dir="2700000" algn="tl">
                    <a:srgbClr val="000000"/>
                  </a:outerShdw>
                </a:effectLst>
              </a:rPr>
              <a:t>The LORD, “</a:t>
            </a:r>
            <a:r>
              <a:rPr lang="en-US" i="1"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the one who made [her]</a:t>
            </a:r>
            <a:r>
              <a:rPr lang="en-US" dirty="0">
                <a:effectLst>
                  <a:outerShdw blurRad="38100" dist="38100" dir="2700000" algn="tl">
                    <a:srgbClr val="000000"/>
                  </a:outerShdw>
                </a:effectLst>
              </a:rPr>
              <a:t>”, will be her “</a:t>
            </a:r>
            <a:r>
              <a:rPr lang="en-US" i="1"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husband</a:t>
            </a:r>
            <a:r>
              <a:rPr lang="en-US" dirty="0">
                <a:effectLst>
                  <a:outerShdw blurRad="38100" dist="38100" dir="2700000" algn="tl">
                    <a:srgbClr val="000000"/>
                  </a:outerShdw>
                </a:effectLst>
              </a:rPr>
              <a:t>”.</a:t>
            </a:r>
          </a:p>
          <a:p>
            <a:r>
              <a:rPr lang="en-US" dirty="0">
                <a:effectLst>
                  <a:outerShdw blurRad="38100" dist="38100" dir="2700000" algn="tl">
                    <a:srgbClr val="000000"/>
                  </a:outerShdw>
                </a:effectLst>
              </a:rPr>
              <a:t>The expressions “</a:t>
            </a:r>
            <a:r>
              <a:rPr lang="en-US" i="1"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Maker</a:t>
            </a:r>
            <a:r>
              <a:rPr lang="en-US" dirty="0">
                <a:effectLst>
                  <a:outerShdw blurRad="38100" dist="38100" dir="2700000" algn="tl">
                    <a:srgbClr val="000000"/>
                  </a:outerShdw>
                </a:effectLst>
              </a:rPr>
              <a:t>”, “</a:t>
            </a:r>
            <a:r>
              <a:rPr lang="en-US" i="1"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husband</a:t>
            </a:r>
            <a:r>
              <a:rPr lang="en-US" dirty="0">
                <a:effectLst>
                  <a:outerShdw blurRad="38100" dist="38100" dir="2700000" algn="tl">
                    <a:srgbClr val="000000"/>
                  </a:outerShdw>
                </a:effectLst>
              </a:rPr>
              <a:t>”, “</a:t>
            </a:r>
            <a:r>
              <a:rPr lang="en-US" i="1"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Redeemer</a:t>
            </a:r>
            <a:r>
              <a:rPr lang="en-US" dirty="0">
                <a:effectLst>
                  <a:outerShdw blurRad="38100" dist="38100" dir="2700000" algn="tl">
                    <a:srgbClr val="000000"/>
                  </a:outerShdw>
                </a:effectLst>
              </a:rPr>
              <a:t>” and “</a:t>
            </a:r>
            <a:r>
              <a:rPr lang="en-US" i="1"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the Holy One of Israel</a:t>
            </a:r>
            <a:r>
              <a:rPr lang="en-US" dirty="0">
                <a:effectLst>
                  <a:outerShdw blurRad="38100" dist="38100" dir="2700000" algn="tl">
                    <a:srgbClr val="000000"/>
                  </a:outerShdw>
                </a:effectLst>
              </a:rPr>
              <a:t>” – all used in this section – are </a:t>
            </a:r>
            <a:r>
              <a:rPr lang="en-US" b="1" i="1" dirty="0">
                <a:effectLst>
                  <a:outerShdw blurRad="38100" dist="38100" dir="2700000" algn="tl">
                    <a:srgbClr val="000000"/>
                  </a:outerShdw>
                </a:effectLst>
              </a:rPr>
              <a:t>familiar terms </a:t>
            </a:r>
            <a:r>
              <a:rPr lang="en-US" dirty="0">
                <a:effectLst>
                  <a:outerShdw blurRad="38100" dist="38100" dir="2700000" algn="tl">
                    <a:srgbClr val="000000"/>
                  </a:outerShdw>
                </a:effectLst>
              </a:rPr>
              <a:t>used for Israel’s God in </a:t>
            </a:r>
            <a:r>
              <a:rPr lang="en-US" b="1" i="1" dirty="0">
                <a:effectLst>
                  <a:outerShdw blurRad="38100" dist="38100" dir="2700000" algn="tl">
                    <a:srgbClr val="000000"/>
                  </a:outerShdw>
                </a:effectLst>
              </a:rPr>
              <a:t>earlier</a:t>
            </a:r>
            <a:r>
              <a:rPr lang="en-US" dirty="0">
                <a:effectLst>
                  <a:outerShdw blurRad="38100" dist="38100" dir="2700000" algn="tl">
                    <a:srgbClr val="000000"/>
                  </a:outerShdw>
                </a:effectLst>
              </a:rPr>
              <a:t> chapters. </a:t>
            </a:r>
          </a:p>
          <a:p>
            <a:r>
              <a:rPr lang="en-US" dirty="0">
                <a:effectLst>
                  <a:outerShdw blurRad="38100" dist="38100" dir="2700000" algn="tl">
                    <a:srgbClr val="000000"/>
                  </a:outerShdw>
                </a:effectLst>
              </a:rPr>
              <a:t>These names reflect his special relationship with Israel. </a:t>
            </a:r>
          </a:p>
          <a:p>
            <a:r>
              <a:rPr lang="en-US" dirty="0">
                <a:effectLst>
                  <a:outerShdw blurRad="38100" dist="38100" dir="2700000" algn="tl">
                    <a:srgbClr val="000000"/>
                  </a:outerShdw>
                </a:effectLst>
              </a:rPr>
              <a:t>Their God is “</a:t>
            </a:r>
            <a:r>
              <a:rPr lang="en-US" i="1"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God of the </a:t>
            </a:r>
            <a:r>
              <a:rPr lang="en-US" i="1" dirty="0">
                <a:solidFill>
                  <a:schemeClr val="accent2"/>
                </a:solidFill>
                <a:effectLst>
                  <a:outerShdw blurRad="38100" dist="38100" dir="2700000" algn="tl">
                    <a:srgbClr val="000000"/>
                  </a:outerShdw>
                </a:effectLst>
                <a:latin typeface="Cambria" panose="02040503050406030204" pitchFamily="18" charset="0"/>
                <a:ea typeface="Cambria" panose="02040503050406030204" pitchFamily="18" charset="0"/>
              </a:rPr>
              <a:t>entire earth</a:t>
            </a:r>
            <a:r>
              <a:rPr lang="en-US" dirty="0">
                <a:effectLst>
                  <a:outerShdw blurRad="38100" dist="38100" dir="2700000" algn="tl">
                    <a:srgbClr val="000000"/>
                  </a:outerShdw>
                </a:effectLst>
              </a:rPr>
              <a:t>” and can therefore be trusted to deliver on his promises.</a:t>
            </a:r>
          </a:p>
        </p:txBody>
      </p:sp>
      <p:sp>
        <p:nvSpPr>
          <p:cNvPr id="4" name="TextBox 3">
            <a:extLst>
              <a:ext uri="{FF2B5EF4-FFF2-40B4-BE49-F238E27FC236}">
                <a16:creationId xmlns:a16="http://schemas.microsoft.com/office/drawing/2014/main" id="{AA725C47-CB4B-58A9-09E6-FE624C18B736}"/>
              </a:ext>
            </a:extLst>
          </p:cNvPr>
          <p:cNvSpPr txBox="1"/>
          <p:nvPr/>
        </p:nvSpPr>
        <p:spPr>
          <a:xfrm>
            <a:off x="0" y="6488665"/>
            <a:ext cx="9144000"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solidFill>
                  <a:prstClr val="white"/>
                </a:solidFill>
                <a:effectLst>
                  <a:outerShdw blurRad="38100" dist="38100" dir="2700000" algn="tl">
                    <a:srgbClr val="000000"/>
                  </a:outerShdw>
                </a:effectLst>
              </a:rPr>
              <a:t>Wegner, Paul D. – </a:t>
            </a:r>
            <a:r>
              <a:rPr lang="en-US" i="1" dirty="0">
                <a:solidFill>
                  <a:prstClr val="white"/>
                </a:solidFill>
                <a:effectLst>
                  <a:outerShdw blurRad="38100" dist="38100" dir="2700000" algn="tl">
                    <a:srgbClr val="000000"/>
                  </a:outerShdw>
                </a:effectLst>
              </a:rPr>
              <a:t>Isaiah An Introduction and Commentary – </a:t>
            </a:r>
            <a:r>
              <a:rPr lang="en-US" dirty="0">
                <a:solidFill>
                  <a:prstClr val="white"/>
                </a:solidFill>
                <a:effectLst>
                  <a:outerShdw blurRad="38100" dist="38100" dir="2700000" algn="tl">
                    <a:srgbClr val="000000"/>
                  </a:outerShdw>
                </a:effectLst>
              </a:rPr>
              <a:t>Tyndale OT Commentaries</a:t>
            </a:r>
            <a:endParaRPr kumimoji="0" lang="en-US" sz="1800" b="0" i="0"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ndParaRPr>
          </a:p>
        </p:txBody>
      </p:sp>
    </p:spTree>
    <p:extLst>
      <p:ext uri="{BB962C8B-B14F-4D97-AF65-F5344CB8AC3E}">
        <p14:creationId xmlns:p14="http://schemas.microsoft.com/office/powerpoint/2010/main" val="510544478"/>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3">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 calcmode="lin" valueType="num">
                                      <p:cBhvr>
                                        <p:cTn id="14"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3">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 calcmode="lin" valueType="num">
                                      <p:cBhvr>
                                        <p:cTn id="21"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3">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3">
                                            <p:txEl>
                                              <p:pRg st="4" end="4"/>
                                            </p:txEl>
                                          </p:spTgt>
                                        </p:tgtEl>
                                        <p:attrNameLst>
                                          <p:attrName>style.visibility</p:attrName>
                                        </p:attrNameLst>
                                      </p:cBhvr>
                                      <p:to>
                                        <p:strVal val="visible"/>
                                      </p:to>
                                    </p:set>
                                    <p:anim calcmode="lin" valueType="num">
                                      <p:cBhvr>
                                        <p:cTn id="28"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3">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3">
                                            <p:txEl>
                                              <p:pRg st="4" end="4"/>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3">
                                            <p:txEl>
                                              <p:pRg st="5" end="5"/>
                                            </p:txEl>
                                          </p:spTgt>
                                        </p:tgtEl>
                                        <p:attrNameLst>
                                          <p:attrName>style.visibility</p:attrName>
                                        </p:attrNameLst>
                                      </p:cBhvr>
                                      <p:to>
                                        <p:strVal val="visible"/>
                                      </p:to>
                                    </p:set>
                                    <p:anim calcmode="lin" valueType="num">
                                      <p:cBhvr>
                                        <p:cTn id="35" dur="500" fill="hold"/>
                                        <p:tgtEl>
                                          <p:spTgt spid="3">
                                            <p:txEl>
                                              <p:pRg st="5" end="5"/>
                                            </p:txEl>
                                          </p:spTgt>
                                        </p:tgtEl>
                                        <p:attrNameLst>
                                          <p:attrName>ppt_w</p:attrName>
                                        </p:attrNameLst>
                                      </p:cBhvr>
                                      <p:tavLst>
                                        <p:tav tm="0">
                                          <p:val>
                                            <p:fltVal val="0"/>
                                          </p:val>
                                        </p:tav>
                                        <p:tav tm="100000">
                                          <p:val>
                                            <p:strVal val="#ppt_w"/>
                                          </p:val>
                                        </p:tav>
                                      </p:tavLst>
                                    </p:anim>
                                    <p:anim calcmode="lin" valueType="num">
                                      <p:cBhvr>
                                        <p:cTn id="36" dur="500" fill="hold"/>
                                        <p:tgtEl>
                                          <p:spTgt spid="3">
                                            <p:txEl>
                                              <p:pRg st="5" end="5"/>
                                            </p:txEl>
                                          </p:spTgt>
                                        </p:tgtEl>
                                        <p:attrNameLst>
                                          <p:attrName>ppt_h</p:attrName>
                                        </p:attrNameLst>
                                      </p:cBhvr>
                                      <p:tavLst>
                                        <p:tav tm="0">
                                          <p:val>
                                            <p:fltVal val="0"/>
                                          </p:val>
                                        </p:tav>
                                        <p:tav tm="100000">
                                          <p:val>
                                            <p:strVal val="#ppt_h"/>
                                          </p:val>
                                        </p:tav>
                                      </p:tavLst>
                                    </p:anim>
                                    <p:animEffect transition="in" filter="fade">
                                      <p:cBhvr>
                                        <p:cTn id="37"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6EE998C-674E-70C8-B975-0D971C8E04C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5992BFC-A54D-5157-3D59-2B6CC47925F0}"/>
              </a:ext>
            </a:extLst>
          </p:cNvPr>
          <p:cNvSpPr>
            <a:spLocks noGrp="1"/>
          </p:cNvSpPr>
          <p:nvPr>
            <p:ph type="title"/>
          </p:nvPr>
        </p:nvSpPr>
        <p:spPr>
          <a:xfrm>
            <a:off x="0" y="-4"/>
            <a:ext cx="9144000" cy="955967"/>
          </a:xfrm>
        </p:spPr>
        <p:txBody>
          <a:bodyPr>
            <a:noAutofit/>
          </a:bodyPr>
          <a:lstStyle/>
          <a:p>
            <a:pPr marL="458788" indent="-458788"/>
            <a:r>
              <a:rPr lang="en-US" dirty="0">
                <a:effectLst>
                  <a:outerShdw blurRad="38100" dist="38100" dir="2700000" algn="tl">
                    <a:srgbClr val="000000"/>
                  </a:outerShdw>
                </a:effectLst>
              </a:rPr>
              <a:t>The Divorced Woman (54:6-8)</a:t>
            </a:r>
          </a:p>
        </p:txBody>
      </p:sp>
      <p:sp>
        <p:nvSpPr>
          <p:cNvPr id="3" name="Content Placeholder 2">
            <a:extLst>
              <a:ext uri="{FF2B5EF4-FFF2-40B4-BE49-F238E27FC236}">
                <a16:creationId xmlns:a16="http://schemas.microsoft.com/office/drawing/2014/main" id="{FCDC66B9-F3D8-FBA2-A47D-ED33A6C462E9}"/>
              </a:ext>
            </a:extLst>
          </p:cNvPr>
          <p:cNvSpPr>
            <a:spLocks noGrp="1"/>
          </p:cNvSpPr>
          <p:nvPr>
            <p:ph idx="1"/>
          </p:nvPr>
        </p:nvSpPr>
        <p:spPr>
          <a:xfrm>
            <a:off x="386543" y="1300942"/>
            <a:ext cx="8441574" cy="5523808"/>
          </a:xfrm>
        </p:spPr>
        <p:txBody>
          <a:bodyPr>
            <a:normAutofit/>
          </a:bodyPr>
          <a:lstStyle/>
          <a:p>
            <a:pPr marL="0" indent="0">
              <a:buNone/>
            </a:pPr>
            <a:r>
              <a:rPr lang="en-US" sz="3600" baseline="30000" dirty="0">
                <a:effectLst>
                  <a:outerShdw blurRad="38100" dist="38100" dir="2700000" algn="tl">
                    <a:srgbClr val="000000"/>
                  </a:outerShdw>
                </a:effectLst>
                <a:latin typeface="Cambria" panose="02040503050406030204" pitchFamily="18" charset="0"/>
                <a:ea typeface="Cambria" panose="02040503050406030204" pitchFamily="18" charset="0"/>
              </a:rPr>
              <a:t>54:6</a:t>
            </a:r>
            <a:r>
              <a:rPr lang="en-US" sz="36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 “Indeed, the LORD will call you back like a wife who has been abandoned and suffers from depression, like a young wife when she has been rejected,” says your God. </a:t>
            </a:r>
            <a:r>
              <a:rPr lang="en-US" sz="3600" baseline="30000" dirty="0">
                <a:effectLst>
                  <a:outerShdw blurRad="38100" dist="38100" dir="2700000" algn="tl">
                    <a:srgbClr val="000000"/>
                  </a:outerShdw>
                </a:effectLst>
                <a:latin typeface="Cambria" panose="02040503050406030204" pitchFamily="18" charset="0"/>
                <a:ea typeface="Cambria" panose="02040503050406030204" pitchFamily="18" charset="0"/>
              </a:rPr>
              <a:t>7</a:t>
            </a:r>
            <a:r>
              <a:rPr lang="en-US" sz="36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 “For a short time I abandoned you, but with great compassion I will gather you. </a:t>
            </a:r>
            <a:r>
              <a:rPr lang="en-US" sz="3600" baseline="30000" dirty="0">
                <a:effectLst>
                  <a:outerShdw blurRad="38100" dist="38100" dir="2700000" algn="tl">
                    <a:srgbClr val="000000"/>
                  </a:outerShdw>
                </a:effectLst>
                <a:latin typeface="Cambria" panose="02040503050406030204" pitchFamily="18" charset="0"/>
                <a:ea typeface="Cambria" panose="02040503050406030204" pitchFamily="18" charset="0"/>
              </a:rPr>
              <a:t>8</a:t>
            </a:r>
            <a:r>
              <a:rPr lang="en-US" sz="36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 In a burst of anger I rejected you momentarily, but with lasting devotion I will have compassion on you,” says your [Redeemer], the LORD. </a:t>
            </a:r>
          </a:p>
        </p:txBody>
      </p:sp>
    </p:spTree>
    <p:extLst>
      <p:ext uri="{BB962C8B-B14F-4D97-AF65-F5344CB8AC3E}">
        <p14:creationId xmlns:p14="http://schemas.microsoft.com/office/powerpoint/2010/main" val="3253091770"/>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59C293C-CDC6-403B-D909-D911600D1A7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9BCE234-9813-7B7D-089A-8EC9ECDC7625}"/>
              </a:ext>
            </a:extLst>
          </p:cNvPr>
          <p:cNvSpPr>
            <a:spLocks noGrp="1"/>
          </p:cNvSpPr>
          <p:nvPr>
            <p:ph type="title"/>
          </p:nvPr>
        </p:nvSpPr>
        <p:spPr>
          <a:xfrm>
            <a:off x="0" y="3"/>
            <a:ext cx="9144000" cy="739830"/>
          </a:xfrm>
        </p:spPr>
        <p:txBody>
          <a:bodyPr>
            <a:noAutofit/>
          </a:bodyPr>
          <a:lstStyle/>
          <a:p>
            <a:pPr marL="0" indent="0">
              <a:buNone/>
            </a:pPr>
            <a:r>
              <a:rPr lang="en-US" sz="4400" dirty="0">
                <a:effectLst>
                  <a:outerShdw blurRad="38100" dist="38100" dir="2700000" algn="tl">
                    <a:srgbClr val="000000"/>
                  </a:outerShdw>
                </a:effectLst>
              </a:rPr>
              <a:t>The Divorced Woman (54:6-8)</a:t>
            </a:r>
          </a:p>
        </p:txBody>
      </p:sp>
      <p:sp>
        <p:nvSpPr>
          <p:cNvPr id="3" name="Content Placeholder 2">
            <a:extLst>
              <a:ext uri="{FF2B5EF4-FFF2-40B4-BE49-F238E27FC236}">
                <a16:creationId xmlns:a16="http://schemas.microsoft.com/office/drawing/2014/main" id="{6C9B565D-3D67-3A03-650E-BD4A53BA8A6F}"/>
              </a:ext>
            </a:extLst>
          </p:cNvPr>
          <p:cNvSpPr>
            <a:spLocks noGrp="1"/>
          </p:cNvSpPr>
          <p:nvPr>
            <p:ph idx="1"/>
          </p:nvPr>
        </p:nvSpPr>
        <p:spPr>
          <a:xfrm>
            <a:off x="120535" y="822960"/>
            <a:ext cx="8965276" cy="5665705"/>
          </a:xfrm>
        </p:spPr>
        <p:txBody>
          <a:bodyPr>
            <a:normAutofit/>
          </a:bodyPr>
          <a:lstStyle/>
          <a:p>
            <a:r>
              <a:rPr lang="en-US" sz="4000" dirty="0">
                <a:effectLst>
                  <a:outerShdw blurRad="38100" dist="38100" dir="2700000" algn="tl">
                    <a:srgbClr val="000000"/>
                  </a:outerShdw>
                </a:effectLst>
              </a:rPr>
              <a:t>The LORD calling Israel back to himself in her distress, is poignantly portrayed here as a rejected, deserted young wife.</a:t>
            </a:r>
          </a:p>
          <a:p>
            <a:r>
              <a:rPr lang="en-US" sz="4000" dirty="0">
                <a:effectLst>
                  <a:outerShdw blurRad="38100" dist="38100" dir="2700000" algn="tl">
                    <a:srgbClr val="000000"/>
                  </a:outerShdw>
                </a:effectLst>
              </a:rPr>
              <a:t>The rejection of a “</a:t>
            </a:r>
            <a:r>
              <a:rPr lang="en-US" sz="4000" i="1"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young wife</a:t>
            </a:r>
            <a:r>
              <a:rPr lang="en-US" sz="4000" dirty="0">
                <a:effectLst>
                  <a:outerShdw blurRad="38100" dist="38100" dir="2700000" algn="tl">
                    <a:srgbClr val="000000"/>
                  </a:outerShdw>
                </a:effectLst>
              </a:rPr>
              <a:t>” at the age when she is most desirable is particularly heartbreaking.</a:t>
            </a:r>
          </a:p>
          <a:p>
            <a:r>
              <a:rPr lang="en-US" sz="4000" dirty="0">
                <a:effectLst>
                  <a:outerShdw blurRad="38100" dist="38100" dir="2700000" algn="tl">
                    <a:srgbClr val="000000"/>
                  </a:outerShdw>
                </a:effectLst>
              </a:rPr>
              <a:t>The LORD admits that he “</a:t>
            </a:r>
            <a:r>
              <a:rPr lang="en-US" sz="4000" i="1"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rejected</a:t>
            </a:r>
            <a:r>
              <a:rPr lang="en-US" sz="4000" dirty="0">
                <a:effectLst>
                  <a:outerShdw blurRad="38100" dist="38100" dir="2700000" algn="tl">
                    <a:srgbClr val="000000"/>
                  </a:outerShdw>
                </a:effectLst>
              </a:rPr>
              <a:t>” the nation for a “</a:t>
            </a:r>
            <a:r>
              <a:rPr lang="en-US" sz="4000" i="1"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short time</a:t>
            </a:r>
            <a:r>
              <a:rPr lang="en-US" sz="4000" dirty="0">
                <a:effectLst>
                  <a:outerShdw blurRad="38100" dist="38100" dir="2700000" algn="tl">
                    <a:srgbClr val="000000"/>
                  </a:outerShdw>
                </a:effectLst>
              </a:rPr>
              <a:t>” (i.e. during the Babylonian exile). </a:t>
            </a:r>
          </a:p>
        </p:txBody>
      </p:sp>
      <p:sp>
        <p:nvSpPr>
          <p:cNvPr id="4" name="TextBox 3">
            <a:extLst>
              <a:ext uri="{FF2B5EF4-FFF2-40B4-BE49-F238E27FC236}">
                <a16:creationId xmlns:a16="http://schemas.microsoft.com/office/drawing/2014/main" id="{AA725C47-CB4B-58A9-09E6-FE624C18B736}"/>
              </a:ext>
            </a:extLst>
          </p:cNvPr>
          <p:cNvSpPr txBox="1"/>
          <p:nvPr/>
        </p:nvSpPr>
        <p:spPr>
          <a:xfrm>
            <a:off x="0" y="6488665"/>
            <a:ext cx="9144000"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a typeface="+mn-ea"/>
                <a:cs typeface="+mn-cs"/>
              </a:rPr>
              <a:t>Wegner, Paul D. – </a:t>
            </a:r>
            <a:r>
              <a:rPr kumimoji="0" lang="en-US" sz="1800" b="0" i="1"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a typeface="+mn-ea"/>
                <a:cs typeface="+mn-cs"/>
              </a:rPr>
              <a:t>Isaiah An Introduction and Commentary – </a:t>
            </a:r>
            <a:r>
              <a:rPr kumimoji="0" lang="en-US" sz="1800" b="0" i="0"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a typeface="+mn-ea"/>
                <a:cs typeface="+mn-cs"/>
              </a:rPr>
              <a:t>Tyndale OT Commentaries</a:t>
            </a:r>
          </a:p>
        </p:txBody>
      </p:sp>
    </p:spTree>
    <p:extLst>
      <p:ext uri="{BB962C8B-B14F-4D97-AF65-F5344CB8AC3E}">
        <p14:creationId xmlns:p14="http://schemas.microsoft.com/office/powerpoint/2010/main" val="185492709"/>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3">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 calcmode="lin" valueType="num">
                                      <p:cBhvr>
                                        <p:cTn id="14"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59C293C-CDC6-403B-D909-D911600D1A7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9BCE234-9813-7B7D-089A-8EC9ECDC7625}"/>
              </a:ext>
            </a:extLst>
          </p:cNvPr>
          <p:cNvSpPr>
            <a:spLocks noGrp="1"/>
          </p:cNvSpPr>
          <p:nvPr>
            <p:ph type="title"/>
          </p:nvPr>
        </p:nvSpPr>
        <p:spPr>
          <a:xfrm>
            <a:off x="0" y="3"/>
            <a:ext cx="9144000" cy="739830"/>
          </a:xfrm>
        </p:spPr>
        <p:txBody>
          <a:bodyPr>
            <a:noAutofit/>
          </a:bodyPr>
          <a:lstStyle/>
          <a:p>
            <a:pPr marL="0" indent="0">
              <a:buNone/>
            </a:pPr>
            <a:r>
              <a:rPr lang="en-US" sz="4400" dirty="0">
                <a:effectLst>
                  <a:outerShdw blurRad="38100" dist="38100" dir="2700000" algn="tl">
                    <a:srgbClr val="000000"/>
                  </a:outerShdw>
                </a:effectLst>
              </a:rPr>
              <a:t>The Divorced Woman (54:6-8)</a:t>
            </a:r>
          </a:p>
        </p:txBody>
      </p:sp>
      <p:sp>
        <p:nvSpPr>
          <p:cNvPr id="3" name="Content Placeholder 2">
            <a:extLst>
              <a:ext uri="{FF2B5EF4-FFF2-40B4-BE49-F238E27FC236}">
                <a16:creationId xmlns:a16="http://schemas.microsoft.com/office/drawing/2014/main" id="{6C9B565D-3D67-3A03-650E-BD4A53BA8A6F}"/>
              </a:ext>
            </a:extLst>
          </p:cNvPr>
          <p:cNvSpPr>
            <a:spLocks noGrp="1"/>
          </p:cNvSpPr>
          <p:nvPr>
            <p:ph idx="1"/>
          </p:nvPr>
        </p:nvSpPr>
        <p:spPr>
          <a:xfrm>
            <a:off x="120535" y="822960"/>
            <a:ext cx="8965276" cy="5665705"/>
          </a:xfrm>
        </p:spPr>
        <p:txBody>
          <a:bodyPr>
            <a:normAutofit fontScale="92500" lnSpcReduction="10000"/>
          </a:bodyPr>
          <a:lstStyle/>
          <a:p>
            <a:r>
              <a:rPr lang="en-US" sz="4000" dirty="0">
                <a:effectLst>
                  <a:outerShdw blurRad="38100" dist="38100" dir="2700000" algn="tl">
                    <a:srgbClr val="000000"/>
                  </a:outerShdw>
                </a:effectLst>
              </a:rPr>
              <a:t>Yet he will demonstrate the magnitude of his “</a:t>
            </a:r>
            <a:r>
              <a:rPr lang="en-US" sz="4000" i="1"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great compassion</a:t>
            </a:r>
            <a:r>
              <a:rPr lang="en-US" sz="4000" dirty="0">
                <a:effectLst>
                  <a:outerShdw blurRad="38100" dist="38100" dir="2700000" algn="tl">
                    <a:srgbClr val="000000"/>
                  </a:outerShdw>
                </a:effectLst>
              </a:rPr>
              <a:t>” for them by taking the initiative to “</a:t>
            </a:r>
            <a:r>
              <a:rPr lang="en-US" sz="4000" i="1"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gather</a:t>
            </a:r>
            <a:r>
              <a:rPr lang="en-US" sz="4000" dirty="0">
                <a:effectLst>
                  <a:outerShdw blurRad="38100" dist="38100" dir="2700000" algn="tl">
                    <a:srgbClr val="000000"/>
                  </a:outerShdw>
                </a:effectLst>
              </a:rPr>
              <a:t>” them back. </a:t>
            </a:r>
          </a:p>
          <a:p>
            <a:r>
              <a:rPr lang="en-US" sz="4000" dirty="0">
                <a:effectLst>
                  <a:outerShdw blurRad="38100" dist="38100" dir="2700000" algn="tl">
                    <a:srgbClr val="000000"/>
                  </a:outerShdw>
                </a:effectLst>
              </a:rPr>
              <a:t>Verse 8 likens God’s momentary rejection to a brief outburst of anger that will be followed by “</a:t>
            </a:r>
            <a:r>
              <a:rPr lang="en-US" sz="4000" i="1"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lasting devotion</a:t>
            </a:r>
            <a:r>
              <a:rPr lang="en-US" sz="4000" dirty="0">
                <a:effectLst>
                  <a:outerShdw blurRad="38100" dist="38100" dir="2700000" algn="tl">
                    <a:srgbClr val="000000"/>
                  </a:outerShdw>
                </a:effectLst>
              </a:rPr>
              <a:t>” and “</a:t>
            </a:r>
            <a:r>
              <a:rPr lang="en-US" sz="4000" i="1"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compassion</a:t>
            </a:r>
            <a:r>
              <a:rPr lang="en-US" sz="4000" dirty="0">
                <a:effectLst>
                  <a:outerShdw blurRad="38100" dist="38100" dir="2700000" algn="tl">
                    <a:srgbClr val="000000"/>
                  </a:outerShdw>
                </a:effectLst>
              </a:rPr>
              <a:t>” – the kind that only God can demonstrate. </a:t>
            </a:r>
          </a:p>
          <a:p>
            <a:r>
              <a:rPr lang="en-US" sz="4000" dirty="0">
                <a:effectLst>
                  <a:outerShdw blurRad="38100" dist="38100" dir="2700000" algn="tl">
                    <a:srgbClr val="000000"/>
                  </a:outerShdw>
                </a:effectLst>
              </a:rPr>
              <a:t>Graciously gathering up a chastened Israel in his arms, he reminds her that he is her “</a:t>
            </a:r>
            <a:r>
              <a:rPr lang="en-US" sz="4000" i="1"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Redeemer</a:t>
            </a:r>
            <a:r>
              <a:rPr lang="en-US" sz="4000" dirty="0">
                <a:effectLst>
                  <a:outerShdw blurRad="38100" dist="38100" dir="2700000" algn="tl">
                    <a:srgbClr val="000000"/>
                  </a:outerShdw>
                </a:effectLst>
              </a:rPr>
              <a:t>”.</a:t>
            </a:r>
          </a:p>
        </p:txBody>
      </p:sp>
      <p:sp>
        <p:nvSpPr>
          <p:cNvPr id="4" name="TextBox 3">
            <a:extLst>
              <a:ext uri="{FF2B5EF4-FFF2-40B4-BE49-F238E27FC236}">
                <a16:creationId xmlns:a16="http://schemas.microsoft.com/office/drawing/2014/main" id="{AA725C47-CB4B-58A9-09E6-FE624C18B736}"/>
              </a:ext>
            </a:extLst>
          </p:cNvPr>
          <p:cNvSpPr txBox="1"/>
          <p:nvPr/>
        </p:nvSpPr>
        <p:spPr>
          <a:xfrm>
            <a:off x="0" y="6488665"/>
            <a:ext cx="9144000"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a typeface="+mn-ea"/>
                <a:cs typeface="+mn-cs"/>
              </a:rPr>
              <a:t>Wegner, Paul D. – </a:t>
            </a:r>
            <a:r>
              <a:rPr kumimoji="0" lang="en-US" sz="1800" b="0" i="1"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a typeface="+mn-ea"/>
                <a:cs typeface="+mn-cs"/>
              </a:rPr>
              <a:t>Isaiah An Introduction and Commentary – </a:t>
            </a:r>
            <a:r>
              <a:rPr kumimoji="0" lang="en-US" sz="1800" b="0" i="0"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a typeface="+mn-ea"/>
                <a:cs typeface="+mn-cs"/>
              </a:rPr>
              <a:t>Tyndale OT Commentaries</a:t>
            </a:r>
          </a:p>
        </p:txBody>
      </p:sp>
    </p:spTree>
    <p:extLst>
      <p:ext uri="{BB962C8B-B14F-4D97-AF65-F5344CB8AC3E}">
        <p14:creationId xmlns:p14="http://schemas.microsoft.com/office/powerpoint/2010/main" val="3842851882"/>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3">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 calcmode="lin" valueType="num">
                                      <p:cBhvr>
                                        <p:cTn id="14"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6EE998C-674E-70C8-B975-0D971C8E04C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5992BFC-A54D-5157-3D59-2B6CC47925F0}"/>
              </a:ext>
            </a:extLst>
          </p:cNvPr>
          <p:cNvSpPr>
            <a:spLocks noGrp="1"/>
          </p:cNvSpPr>
          <p:nvPr>
            <p:ph type="title"/>
          </p:nvPr>
        </p:nvSpPr>
        <p:spPr>
          <a:xfrm>
            <a:off x="0" y="-5"/>
            <a:ext cx="9144000" cy="1292633"/>
          </a:xfrm>
        </p:spPr>
        <p:txBody>
          <a:bodyPr>
            <a:noAutofit/>
          </a:bodyPr>
          <a:lstStyle/>
          <a:p>
            <a:pPr marL="458788" indent="-458788"/>
            <a:r>
              <a:rPr lang="en-US" sz="4400" dirty="0">
                <a:effectLst>
                  <a:outerShdw blurRad="38100" dist="38100" dir="2700000" algn="tl">
                    <a:srgbClr val="000000"/>
                  </a:outerShdw>
                </a:effectLst>
              </a:rPr>
              <a:t>Promised Restoration and Hope (54:9-10)</a:t>
            </a:r>
          </a:p>
        </p:txBody>
      </p:sp>
      <p:sp>
        <p:nvSpPr>
          <p:cNvPr id="3" name="Content Placeholder 2">
            <a:extLst>
              <a:ext uri="{FF2B5EF4-FFF2-40B4-BE49-F238E27FC236}">
                <a16:creationId xmlns:a16="http://schemas.microsoft.com/office/drawing/2014/main" id="{FCDC66B9-F3D8-FBA2-A47D-ED33A6C462E9}"/>
              </a:ext>
            </a:extLst>
          </p:cNvPr>
          <p:cNvSpPr>
            <a:spLocks noGrp="1"/>
          </p:cNvSpPr>
          <p:nvPr>
            <p:ph idx="1"/>
          </p:nvPr>
        </p:nvSpPr>
        <p:spPr>
          <a:xfrm>
            <a:off x="386543" y="1475509"/>
            <a:ext cx="8441574" cy="5349239"/>
          </a:xfrm>
        </p:spPr>
        <p:txBody>
          <a:bodyPr>
            <a:normAutofit/>
          </a:bodyPr>
          <a:lstStyle/>
          <a:p>
            <a:pPr marL="0" indent="0">
              <a:buNone/>
            </a:pPr>
            <a:r>
              <a:rPr lang="en-US" sz="3600" baseline="30000" dirty="0">
                <a:effectLst>
                  <a:outerShdw blurRad="38100" dist="38100" dir="2700000" algn="tl">
                    <a:srgbClr val="000000"/>
                  </a:outerShdw>
                </a:effectLst>
                <a:latin typeface="Cambria" panose="02040503050406030204" pitchFamily="18" charset="0"/>
                <a:ea typeface="Cambria" panose="02040503050406030204" pitchFamily="18" charset="0"/>
              </a:rPr>
              <a:t>54:9</a:t>
            </a:r>
            <a:r>
              <a:rPr lang="en-US" sz="36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 “As far as I am concerned, this is like in Noah’s time, when I vowed that the waters of Noah’s flood would never again cover the earth. In the same way I have vowed that I will not be angry at you or shout at you. </a:t>
            </a:r>
            <a:r>
              <a:rPr lang="en-US" sz="3600" baseline="30000" dirty="0">
                <a:effectLst>
                  <a:outerShdw blurRad="38100" dist="38100" dir="2700000" algn="tl">
                    <a:srgbClr val="000000"/>
                  </a:outerShdw>
                </a:effectLst>
                <a:latin typeface="Cambria" panose="02040503050406030204" pitchFamily="18" charset="0"/>
                <a:ea typeface="Cambria" panose="02040503050406030204" pitchFamily="18" charset="0"/>
              </a:rPr>
              <a:t>10</a:t>
            </a:r>
            <a:r>
              <a:rPr lang="en-US" sz="36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 Even if the mountains are removed and the hills displaced, my devotion will not be removed from you, nor will my covenant of [peace] be displaced,” says the LORD, the one who has compassion on you.</a:t>
            </a:r>
          </a:p>
        </p:txBody>
      </p:sp>
    </p:spTree>
    <p:extLst>
      <p:ext uri="{BB962C8B-B14F-4D97-AF65-F5344CB8AC3E}">
        <p14:creationId xmlns:p14="http://schemas.microsoft.com/office/powerpoint/2010/main" val="2385609095"/>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59C293C-CDC6-403B-D909-D911600D1A7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9BCE234-9813-7B7D-089A-8EC9ECDC7625}"/>
              </a:ext>
            </a:extLst>
          </p:cNvPr>
          <p:cNvSpPr>
            <a:spLocks noGrp="1"/>
          </p:cNvSpPr>
          <p:nvPr>
            <p:ph type="title"/>
          </p:nvPr>
        </p:nvSpPr>
        <p:spPr>
          <a:xfrm>
            <a:off x="0" y="3"/>
            <a:ext cx="9144000" cy="739830"/>
          </a:xfrm>
        </p:spPr>
        <p:txBody>
          <a:bodyPr>
            <a:noAutofit/>
          </a:bodyPr>
          <a:lstStyle/>
          <a:p>
            <a:pPr marL="0" indent="0">
              <a:buNone/>
            </a:pPr>
            <a:r>
              <a:rPr lang="en-US" sz="4400" dirty="0">
                <a:effectLst>
                  <a:outerShdw blurRad="38100" dist="38100" dir="2700000" algn="tl">
                    <a:srgbClr val="000000"/>
                  </a:outerShdw>
                </a:effectLst>
              </a:rPr>
              <a:t>Restoration and Hope (54:9-10)</a:t>
            </a:r>
          </a:p>
        </p:txBody>
      </p:sp>
      <p:sp>
        <p:nvSpPr>
          <p:cNvPr id="3" name="Content Placeholder 2">
            <a:extLst>
              <a:ext uri="{FF2B5EF4-FFF2-40B4-BE49-F238E27FC236}">
                <a16:creationId xmlns:a16="http://schemas.microsoft.com/office/drawing/2014/main" id="{6C9B565D-3D67-3A03-650E-BD4A53BA8A6F}"/>
              </a:ext>
            </a:extLst>
          </p:cNvPr>
          <p:cNvSpPr>
            <a:spLocks noGrp="1"/>
          </p:cNvSpPr>
          <p:nvPr>
            <p:ph idx="1"/>
          </p:nvPr>
        </p:nvSpPr>
        <p:spPr>
          <a:xfrm>
            <a:off x="120535" y="822960"/>
            <a:ext cx="8965276" cy="5665705"/>
          </a:xfrm>
        </p:spPr>
        <p:txBody>
          <a:bodyPr>
            <a:normAutofit fontScale="77500" lnSpcReduction="20000"/>
          </a:bodyPr>
          <a:lstStyle/>
          <a:p>
            <a:r>
              <a:rPr lang="en-US" sz="4000" dirty="0">
                <a:effectLst>
                  <a:outerShdw blurRad="38100" dist="38100" dir="2700000" algn="tl">
                    <a:srgbClr val="000000"/>
                  </a:outerShdw>
                </a:effectLst>
              </a:rPr>
              <a:t>The LORD, seeking to reassure Israel that he will not abandon her again, gives </a:t>
            </a:r>
            <a:r>
              <a:rPr lang="en-US" sz="4000" b="1" i="1" dirty="0">
                <a:effectLst>
                  <a:outerShdw blurRad="38100" dist="38100" dir="2700000" algn="tl">
                    <a:srgbClr val="000000"/>
                  </a:outerShdw>
                </a:effectLst>
              </a:rPr>
              <a:t>two</a:t>
            </a:r>
            <a:r>
              <a:rPr lang="en-US" sz="4000" dirty="0">
                <a:effectLst>
                  <a:outerShdw blurRad="38100" dist="38100" dir="2700000" algn="tl">
                    <a:srgbClr val="000000"/>
                  </a:outerShdw>
                </a:effectLst>
              </a:rPr>
              <a:t> reasons why he can be trusted. </a:t>
            </a:r>
          </a:p>
          <a:p>
            <a:r>
              <a:rPr lang="en-US" sz="4000" b="1" i="1" dirty="0">
                <a:effectLst>
                  <a:outerShdw blurRad="38100" dist="38100" dir="2700000" algn="tl">
                    <a:srgbClr val="000000"/>
                  </a:outerShdw>
                </a:effectLst>
              </a:rPr>
              <a:t>First</a:t>
            </a:r>
            <a:r>
              <a:rPr lang="en-US" sz="4000" dirty="0">
                <a:effectLst>
                  <a:outerShdw blurRad="38100" dist="38100" dir="2700000" algn="tl">
                    <a:srgbClr val="000000"/>
                  </a:outerShdw>
                </a:effectLst>
              </a:rPr>
              <a:t>, he equates the oath he makes here with the one he made to Noah when he promised that he would </a:t>
            </a:r>
            <a:r>
              <a:rPr lang="en-US" sz="4000" b="1" i="1" dirty="0">
                <a:effectLst>
                  <a:outerShdw blurRad="38100" dist="38100" dir="2700000" algn="tl">
                    <a:srgbClr val="000000"/>
                  </a:outerShdw>
                </a:effectLst>
              </a:rPr>
              <a:t>never again </a:t>
            </a:r>
            <a:r>
              <a:rPr lang="en-US" sz="4000" dirty="0">
                <a:effectLst>
                  <a:outerShdw blurRad="38100" dist="38100" dir="2700000" algn="tl">
                    <a:srgbClr val="000000"/>
                  </a:outerShdw>
                </a:effectLst>
              </a:rPr>
              <a:t>flood the earth. </a:t>
            </a:r>
          </a:p>
          <a:p>
            <a:r>
              <a:rPr lang="en-US" sz="4000" dirty="0">
                <a:effectLst>
                  <a:outerShdw blurRad="38100" dist="38100" dir="2700000" algn="tl">
                    <a:srgbClr val="000000"/>
                  </a:outerShdw>
                </a:effectLst>
              </a:rPr>
              <a:t>In the same way he will </a:t>
            </a:r>
            <a:r>
              <a:rPr lang="en-US" sz="4000" b="1" i="1" dirty="0">
                <a:effectLst>
                  <a:outerShdw blurRad="38100" dist="38100" dir="2700000" algn="tl">
                    <a:srgbClr val="000000"/>
                  </a:outerShdw>
                </a:effectLst>
              </a:rPr>
              <a:t>never again </a:t>
            </a:r>
            <a:r>
              <a:rPr lang="en-US" sz="4000" dirty="0">
                <a:effectLst>
                  <a:outerShdw blurRad="38100" dist="38100" dir="2700000" algn="tl">
                    <a:srgbClr val="000000"/>
                  </a:outerShdw>
                </a:effectLst>
              </a:rPr>
              <a:t>be angry with Israel. </a:t>
            </a:r>
          </a:p>
          <a:p>
            <a:r>
              <a:rPr lang="en-US" sz="4000" dirty="0">
                <a:effectLst>
                  <a:outerShdw blurRad="38100" dist="38100" dir="2700000" algn="tl">
                    <a:srgbClr val="000000"/>
                  </a:outerShdw>
                </a:effectLst>
              </a:rPr>
              <a:t>The days of Noah were a time like the exile when people were subjected to severe punishment from the LORD. </a:t>
            </a:r>
          </a:p>
          <a:p>
            <a:r>
              <a:rPr lang="en-US" sz="4000" dirty="0">
                <a:effectLst>
                  <a:outerShdw blurRad="38100" dist="38100" dir="2700000" algn="tl">
                    <a:srgbClr val="000000"/>
                  </a:outerShdw>
                </a:effectLst>
              </a:rPr>
              <a:t>The “</a:t>
            </a:r>
            <a:r>
              <a:rPr lang="en-US" sz="4000" i="1"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vow</a:t>
            </a:r>
            <a:r>
              <a:rPr lang="en-US" sz="4000" dirty="0">
                <a:effectLst>
                  <a:outerShdw blurRad="38100" dist="38100" dir="2700000" algn="tl">
                    <a:srgbClr val="000000"/>
                  </a:outerShdw>
                </a:effectLst>
              </a:rPr>
              <a:t>”, one of the most compelling means of confirming the truthfulness of a statement, was meant to unequivocally assure them that their punishment was now finished.</a:t>
            </a:r>
          </a:p>
        </p:txBody>
      </p:sp>
      <p:sp>
        <p:nvSpPr>
          <p:cNvPr id="4" name="TextBox 3">
            <a:extLst>
              <a:ext uri="{FF2B5EF4-FFF2-40B4-BE49-F238E27FC236}">
                <a16:creationId xmlns:a16="http://schemas.microsoft.com/office/drawing/2014/main" id="{AA725C47-CB4B-58A9-09E6-FE624C18B736}"/>
              </a:ext>
            </a:extLst>
          </p:cNvPr>
          <p:cNvSpPr txBox="1"/>
          <p:nvPr/>
        </p:nvSpPr>
        <p:spPr>
          <a:xfrm>
            <a:off x="0" y="6488665"/>
            <a:ext cx="9144000"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a typeface="+mn-ea"/>
                <a:cs typeface="+mn-cs"/>
              </a:rPr>
              <a:t>Wegner, Paul D. – </a:t>
            </a:r>
            <a:r>
              <a:rPr kumimoji="0" lang="en-US" sz="1800" b="0" i="1"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a typeface="+mn-ea"/>
                <a:cs typeface="+mn-cs"/>
              </a:rPr>
              <a:t>Isaiah An Introduction and Commentary – </a:t>
            </a:r>
            <a:r>
              <a:rPr kumimoji="0" lang="en-US" sz="1800" b="0" i="0"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a typeface="+mn-ea"/>
                <a:cs typeface="+mn-cs"/>
              </a:rPr>
              <a:t>Tyndale OT Commentaries</a:t>
            </a:r>
          </a:p>
        </p:txBody>
      </p:sp>
    </p:spTree>
    <p:extLst>
      <p:ext uri="{BB962C8B-B14F-4D97-AF65-F5344CB8AC3E}">
        <p14:creationId xmlns:p14="http://schemas.microsoft.com/office/powerpoint/2010/main" val="3343695229"/>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3">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 calcmode="lin" valueType="num">
                                      <p:cBhvr>
                                        <p:cTn id="14"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3">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 calcmode="lin" valueType="num">
                                      <p:cBhvr>
                                        <p:cTn id="21"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3">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3">
                                            <p:txEl>
                                              <p:pRg st="4" end="4"/>
                                            </p:txEl>
                                          </p:spTgt>
                                        </p:tgtEl>
                                        <p:attrNameLst>
                                          <p:attrName>style.visibility</p:attrName>
                                        </p:attrNameLst>
                                      </p:cBhvr>
                                      <p:to>
                                        <p:strVal val="visible"/>
                                      </p:to>
                                    </p:set>
                                    <p:anim calcmode="lin" valueType="num">
                                      <p:cBhvr>
                                        <p:cTn id="28"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3">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59C293C-CDC6-403B-D909-D911600D1A7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9BCE234-9813-7B7D-089A-8EC9ECDC7625}"/>
              </a:ext>
            </a:extLst>
          </p:cNvPr>
          <p:cNvSpPr>
            <a:spLocks noGrp="1"/>
          </p:cNvSpPr>
          <p:nvPr>
            <p:ph type="title"/>
          </p:nvPr>
        </p:nvSpPr>
        <p:spPr>
          <a:xfrm>
            <a:off x="0" y="3"/>
            <a:ext cx="9144000" cy="739830"/>
          </a:xfrm>
        </p:spPr>
        <p:txBody>
          <a:bodyPr>
            <a:noAutofit/>
          </a:bodyPr>
          <a:lstStyle/>
          <a:p>
            <a:pPr marL="0" indent="0">
              <a:buNone/>
            </a:pPr>
            <a:r>
              <a:rPr lang="en-US" sz="4400" dirty="0">
                <a:effectLst>
                  <a:outerShdw blurRad="38100" dist="38100" dir="2700000" algn="tl">
                    <a:srgbClr val="000000"/>
                  </a:outerShdw>
                </a:effectLst>
              </a:rPr>
              <a:t>Restoration and Hope (54:9-10)</a:t>
            </a:r>
          </a:p>
        </p:txBody>
      </p:sp>
      <p:sp>
        <p:nvSpPr>
          <p:cNvPr id="3" name="Content Placeholder 2">
            <a:extLst>
              <a:ext uri="{FF2B5EF4-FFF2-40B4-BE49-F238E27FC236}">
                <a16:creationId xmlns:a16="http://schemas.microsoft.com/office/drawing/2014/main" id="{6C9B565D-3D67-3A03-650E-BD4A53BA8A6F}"/>
              </a:ext>
            </a:extLst>
          </p:cNvPr>
          <p:cNvSpPr>
            <a:spLocks noGrp="1"/>
          </p:cNvSpPr>
          <p:nvPr>
            <p:ph idx="1"/>
          </p:nvPr>
        </p:nvSpPr>
        <p:spPr>
          <a:xfrm>
            <a:off x="120535" y="660863"/>
            <a:ext cx="8965276" cy="5972694"/>
          </a:xfrm>
        </p:spPr>
        <p:txBody>
          <a:bodyPr>
            <a:normAutofit fontScale="92500" lnSpcReduction="20000"/>
          </a:bodyPr>
          <a:lstStyle/>
          <a:p>
            <a:r>
              <a:rPr lang="en-US" sz="4000" b="1" i="1" dirty="0">
                <a:effectLst>
                  <a:outerShdw blurRad="38100" dist="38100" dir="2700000" algn="tl">
                    <a:srgbClr val="000000"/>
                  </a:outerShdw>
                </a:effectLst>
              </a:rPr>
              <a:t>Second</a:t>
            </a:r>
            <a:r>
              <a:rPr lang="en-US" sz="4000" dirty="0">
                <a:effectLst>
                  <a:outerShdw blurRad="38100" dist="38100" dir="2700000" algn="tl">
                    <a:srgbClr val="000000"/>
                  </a:outerShdw>
                </a:effectLst>
              </a:rPr>
              <a:t>, God can be trusted because he gives his word not to revoke his “</a:t>
            </a:r>
            <a:r>
              <a:rPr lang="en-US" sz="4000" i="1"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covenant of peace</a:t>
            </a:r>
            <a:r>
              <a:rPr lang="en-US" sz="4000" dirty="0">
                <a:effectLst>
                  <a:outerShdw blurRad="38100" dist="38100" dir="2700000" algn="tl">
                    <a:srgbClr val="000000"/>
                  </a:outerShdw>
                </a:effectLst>
              </a:rPr>
              <a:t>”. </a:t>
            </a:r>
          </a:p>
          <a:p>
            <a:r>
              <a:rPr lang="en-US" sz="4000" dirty="0">
                <a:effectLst>
                  <a:outerShdw blurRad="38100" dist="38100" dir="2700000" algn="tl">
                    <a:srgbClr val="000000"/>
                  </a:outerShdw>
                </a:effectLst>
              </a:rPr>
              <a:t>Even though the “</a:t>
            </a:r>
            <a:r>
              <a:rPr lang="en-US" sz="4000" i="1"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mountains</a:t>
            </a:r>
            <a:r>
              <a:rPr lang="en-US" sz="4000" dirty="0">
                <a:effectLst>
                  <a:outerShdw blurRad="38100" dist="38100" dir="2700000" algn="tl">
                    <a:srgbClr val="000000"/>
                  </a:outerShdw>
                </a:effectLst>
              </a:rPr>
              <a:t>”, an image of stability and permanence, may be “</a:t>
            </a:r>
            <a:r>
              <a:rPr lang="en-US" sz="4000" i="1"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removed</a:t>
            </a:r>
            <a:r>
              <a:rPr lang="en-US" sz="4000" dirty="0">
                <a:effectLst>
                  <a:outerShdw blurRad="38100" dist="38100" dir="2700000" algn="tl">
                    <a:srgbClr val="000000"/>
                  </a:outerShdw>
                </a:effectLst>
              </a:rPr>
              <a:t>” and “</a:t>
            </a:r>
            <a:r>
              <a:rPr lang="en-US" sz="4000" i="1"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displaced</a:t>
            </a:r>
            <a:r>
              <a:rPr lang="en-US" sz="4000" dirty="0">
                <a:effectLst>
                  <a:outerShdw blurRad="38100" dist="38100" dir="2700000" algn="tl">
                    <a:srgbClr val="000000"/>
                  </a:outerShdw>
                </a:effectLst>
              </a:rPr>
              <a:t>”, neither God’s unfailing love, nor will his “</a:t>
            </a:r>
            <a:r>
              <a:rPr lang="en-US" sz="4000" i="1"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covenant of peace</a:t>
            </a:r>
            <a:r>
              <a:rPr lang="en-US" sz="4000" dirty="0">
                <a:effectLst>
                  <a:outerShdw blurRad="38100" dist="38100" dir="2700000" algn="tl">
                    <a:srgbClr val="000000"/>
                  </a:outerShdw>
                </a:effectLst>
              </a:rPr>
              <a:t>” with Israel be removed. </a:t>
            </a:r>
          </a:p>
          <a:p>
            <a:r>
              <a:rPr lang="en-US" sz="4000" dirty="0">
                <a:effectLst>
                  <a:outerShdw blurRad="38100" dist="38100" dir="2700000" algn="tl">
                    <a:srgbClr val="000000"/>
                  </a:outerShdw>
                </a:effectLst>
              </a:rPr>
              <a:t>This covenant corresponds to the “</a:t>
            </a:r>
            <a:r>
              <a:rPr lang="en-US" sz="4000" i="1"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covenant of peace</a:t>
            </a:r>
            <a:r>
              <a:rPr lang="en-US" sz="4000" dirty="0">
                <a:effectLst>
                  <a:outerShdw blurRad="38100" dist="38100" dir="2700000" algn="tl">
                    <a:srgbClr val="000000"/>
                  </a:outerShdw>
                </a:effectLst>
              </a:rPr>
              <a:t>” in Ezekiel 37:26 and the “</a:t>
            </a:r>
            <a:r>
              <a:rPr lang="en-US" sz="4000" i="1"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new covenant</a:t>
            </a:r>
            <a:r>
              <a:rPr lang="en-US" sz="4000" dirty="0">
                <a:effectLst>
                  <a:outerShdw blurRad="38100" dist="38100" dir="2700000" algn="tl">
                    <a:srgbClr val="000000"/>
                  </a:outerShdw>
                </a:effectLst>
              </a:rPr>
              <a:t>” in Jeremiah 31:31–34. </a:t>
            </a:r>
          </a:p>
          <a:p>
            <a:r>
              <a:rPr lang="en-US" sz="4000" dirty="0">
                <a:effectLst>
                  <a:outerShdw blurRad="38100" dist="38100" dir="2700000" algn="tl">
                    <a:srgbClr val="000000"/>
                  </a:outerShdw>
                </a:effectLst>
              </a:rPr>
              <a:t>God’s “</a:t>
            </a:r>
            <a:r>
              <a:rPr lang="en-US" sz="4000" i="1"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devotion</a:t>
            </a:r>
            <a:r>
              <a:rPr lang="en-US" sz="4000" dirty="0">
                <a:effectLst>
                  <a:outerShdw blurRad="38100" dist="38100" dir="2700000" algn="tl">
                    <a:srgbClr val="000000"/>
                  </a:outerShdw>
                </a:effectLst>
              </a:rPr>
              <a:t>” (</a:t>
            </a:r>
            <a:r>
              <a:rPr lang="en-US" sz="4000" i="1" dirty="0" err="1">
                <a:effectLst>
                  <a:outerShdw blurRad="38100" dist="38100" dir="2700000" algn="tl">
                    <a:srgbClr val="000000"/>
                  </a:outerShdw>
                </a:effectLst>
              </a:rPr>
              <a:t>ḥeṣed</a:t>
            </a:r>
            <a:r>
              <a:rPr lang="en-US" sz="4000" dirty="0">
                <a:effectLst>
                  <a:outerShdw blurRad="38100" dist="38100" dir="2700000" algn="tl">
                    <a:srgbClr val="000000"/>
                  </a:outerShdw>
                </a:effectLst>
              </a:rPr>
              <a:t>) and “</a:t>
            </a:r>
            <a:r>
              <a:rPr lang="en-US" sz="4000" i="1"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compassion</a:t>
            </a:r>
            <a:r>
              <a:rPr lang="en-US" sz="4000" dirty="0">
                <a:effectLst>
                  <a:outerShdw blurRad="38100" dist="38100" dir="2700000" algn="tl">
                    <a:srgbClr val="000000"/>
                  </a:outerShdw>
                </a:effectLst>
              </a:rPr>
              <a:t>” (</a:t>
            </a:r>
            <a:r>
              <a:rPr lang="en-US" sz="4000" i="1" dirty="0" err="1">
                <a:effectLst>
                  <a:outerShdw blurRad="38100" dist="38100" dir="2700000" algn="tl">
                    <a:srgbClr val="000000"/>
                  </a:outerShdw>
                </a:effectLst>
              </a:rPr>
              <a:t>rāḥam</a:t>
            </a:r>
            <a:r>
              <a:rPr lang="en-US" sz="4000" dirty="0">
                <a:effectLst>
                  <a:outerShdw blurRad="38100" dist="38100" dir="2700000" algn="tl">
                    <a:srgbClr val="000000"/>
                  </a:outerShdw>
                </a:effectLst>
              </a:rPr>
              <a:t>) are the ultimate benefits of this “</a:t>
            </a:r>
            <a:r>
              <a:rPr lang="en-US" sz="4000" i="1"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covenant of peace</a:t>
            </a:r>
            <a:r>
              <a:rPr lang="en-US" sz="4000" dirty="0">
                <a:effectLst>
                  <a:outerShdw blurRad="38100" dist="38100" dir="2700000" algn="tl">
                    <a:srgbClr val="000000"/>
                  </a:outerShdw>
                </a:effectLst>
              </a:rPr>
              <a:t>”.</a:t>
            </a:r>
          </a:p>
        </p:txBody>
      </p:sp>
      <p:sp>
        <p:nvSpPr>
          <p:cNvPr id="4" name="TextBox 3">
            <a:extLst>
              <a:ext uri="{FF2B5EF4-FFF2-40B4-BE49-F238E27FC236}">
                <a16:creationId xmlns:a16="http://schemas.microsoft.com/office/drawing/2014/main" id="{AA725C47-CB4B-58A9-09E6-FE624C18B736}"/>
              </a:ext>
            </a:extLst>
          </p:cNvPr>
          <p:cNvSpPr txBox="1"/>
          <p:nvPr/>
        </p:nvSpPr>
        <p:spPr>
          <a:xfrm>
            <a:off x="0" y="6488665"/>
            <a:ext cx="9144000"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a typeface="+mn-ea"/>
                <a:cs typeface="+mn-cs"/>
              </a:rPr>
              <a:t>Wegner, Paul D. – </a:t>
            </a:r>
            <a:r>
              <a:rPr kumimoji="0" lang="en-US" sz="1800" b="0" i="1"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a typeface="+mn-ea"/>
                <a:cs typeface="+mn-cs"/>
              </a:rPr>
              <a:t>Isaiah An Introduction and Commentary – </a:t>
            </a:r>
            <a:r>
              <a:rPr kumimoji="0" lang="en-US" sz="1800" b="0" i="0"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a typeface="+mn-ea"/>
                <a:cs typeface="+mn-cs"/>
              </a:rPr>
              <a:t>Tyndale OT Commentaries</a:t>
            </a:r>
          </a:p>
        </p:txBody>
      </p:sp>
    </p:spTree>
    <p:extLst>
      <p:ext uri="{BB962C8B-B14F-4D97-AF65-F5344CB8AC3E}">
        <p14:creationId xmlns:p14="http://schemas.microsoft.com/office/powerpoint/2010/main" val="3456379675"/>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3">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 calcmode="lin" valueType="num">
                                      <p:cBhvr>
                                        <p:cTn id="14"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3">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 calcmode="lin" valueType="num">
                                      <p:cBhvr>
                                        <p:cTn id="21"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59C293C-CDC6-403B-D909-D911600D1A7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9BCE234-9813-7B7D-089A-8EC9ECDC7625}"/>
              </a:ext>
            </a:extLst>
          </p:cNvPr>
          <p:cNvSpPr>
            <a:spLocks noGrp="1"/>
          </p:cNvSpPr>
          <p:nvPr>
            <p:ph type="title"/>
          </p:nvPr>
        </p:nvSpPr>
        <p:spPr>
          <a:xfrm>
            <a:off x="0" y="3"/>
            <a:ext cx="9144000" cy="922712"/>
          </a:xfrm>
        </p:spPr>
        <p:txBody>
          <a:bodyPr>
            <a:noAutofit/>
          </a:bodyPr>
          <a:lstStyle/>
          <a:p>
            <a:pPr marL="0" indent="0">
              <a:buNone/>
            </a:pPr>
            <a:r>
              <a:rPr lang="en-US" sz="3600" b="1" dirty="0">
                <a:effectLst>
                  <a:outerShdw blurRad="38100" dist="38100" dir="2700000" algn="tl">
                    <a:srgbClr val="000000"/>
                  </a:outerShdw>
                </a:effectLst>
              </a:rPr>
              <a:t>Restoration and Hope for a Disgraced Woman</a:t>
            </a:r>
            <a:r>
              <a:rPr lang="en-US" sz="3600" dirty="0">
                <a:effectLst>
                  <a:outerShdw blurRad="38100" dist="38100" dir="2700000" algn="tl">
                    <a:srgbClr val="000000"/>
                  </a:outerShdw>
                </a:effectLst>
              </a:rPr>
              <a:t> (</a:t>
            </a:r>
            <a:r>
              <a:rPr lang="en-US" sz="3600" dirty="0">
                <a:solidFill>
                  <a:srgbClr val="FFFF99"/>
                </a:solidFill>
                <a:effectLst>
                  <a:outerShdw blurRad="38100" dist="38100" dir="2700000" algn="tl">
                    <a:srgbClr val="000000"/>
                  </a:outerShdw>
                </a:effectLst>
              </a:rPr>
              <a:t>Isaiah 54:1-10</a:t>
            </a:r>
            <a:r>
              <a:rPr lang="en-US" sz="3600" dirty="0">
                <a:effectLst>
                  <a:outerShdw blurRad="38100" dist="38100" dir="2700000" algn="tl">
                    <a:srgbClr val="000000"/>
                  </a:outerShdw>
                </a:effectLst>
              </a:rPr>
              <a:t>)</a:t>
            </a:r>
          </a:p>
        </p:txBody>
      </p:sp>
      <p:sp>
        <p:nvSpPr>
          <p:cNvPr id="3" name="Content Placeholder 2">
            <a:extLst>
              <a:ext uri="{FF2B5EF4-FFF2-40B4-BE49-F238E27FC236}">
                <a16:creationId xmlns:a16="http://schemas.microsoft.com/office/drawing/2014/main" id="{6C9B565D-3D67-3A03-650E-BD4A53BA8A6F}"/>
              </a:ext>
            </a:extLst>
          </p:cNvPr>
          <p:cNvSpPr>
            <a:spLocks noGrp="1"/>
          </p:cNvSpPr>
          <p:nvPr>
            <p:ph idx="1"/>
          </p:nvPr>
        </p:nvSpPr>
        <p:spPr>
          <a:xfrm>
            <a:off x="141317" y="1018309"/>
            <a:ext cx="8965276" cy="5744094"/>
          </a:xfrm>
        </p:spPr>
        <p:txBody>
          <a:bodyPr>
            <a:normAutofit fontScale="77500" lnSpcReduction="20000"/>
          </a:bodyPr>
          <a:lstStyle/>
          <a:p>
            <a:r>
              <a:rPr lang="en-US" sz="4000" dirty="0">
                <a:effectLst>
                  <a:outerShdw blurRad="38100" dist="38100" dir="2700000" algn="tl">
                    <a:srgbClr val="000000"/>
                  </a:outerShdw>
                </a:effectLst>
              </a:rPr>
              <a:t>The text that we will be looking at this morning follows on the heels of the section we looked at </a:t>
            </a:r>
            <a:r>
              <a:rPr lang="en-US" sz="4000" b="1" i="1" dirty="0">
                <a:effectLst>
                  <a:outerShdw blurRad="38100" dist="38100" dir="2700000" algn="tl">
                    <a:srgbClr val="000000"/>
                  </a:outerShdw>
                </a:effectLst>
              </a:rPr>
              <a:t>last</a:t>
            </a:r>
            <a:r>
              <a:rPr lang="en-US" sz="4000" dirty="0">
                <a:effectLst>
                  <a:outerShdw blurRad="38100" dist="38100" dir="2700000" algn="tl">
                    <a:srgbClr val="000000"/>
                  </a:outerShdw>
                </a:effectLst>
              </a:rPr>
              <a:t> </a:t>
            </a:r>
            <a:r>
              <a:rPr lang="en-US" sz="4000" b="1" i="1" dirty="0">
                <a:effectLst>
                  <a:outerShdw blurRad="38100" dist="38100" dir="2700000" algn="tl">
                    <a:srgbClr val="000000"/>
                  </a:outerShdw>
                </a:effectLst>
              </a:rPr>
              <a:t>week</a:t>
            </a:r>
            <a:r>
              <a:rPr lang="en-US" sz="4000" dirty="0">
                <a:effectLst>
                  <a:outerShdw blurRad="38100" dist="38100" dir="2700000" algn="tl">
                    <a:srgbClr val="000000"/>
                  </a:outerShdw>
                </a:effectLst>
              </a:rPr>
              <a:t> which gave a description of how the servant would suffer and die for “</a:t>
            </a:r>
            <a:r>
              <a:rPr lang="en-US" sz="4000" i="1"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many</a:t>
            </a:r>
            <a:r>
              <a:rPr lang="en-US" sz="4000" dirty="0">
                <a:effectLst>
                  <a:outerShdw blurRad="38100" dist="38100" dir="2700000" algn="tl">
                    <a:srgbClr val="000000"/>
                  </a:outerShdw>
                </a:effectLst>
              </a:rPr>
              <a:t>” (cf. Isaiah 53:11).</a:t>
            </a:r>
          </a:p>
          <a:p>
            <a:r>
              <a:rPr lang="en-US" sz="4000" b="1" i="1" dirty="0">
                <a:effectLst>
                  <a:outerShdw blurRad="38100" dist="38100" dir="2700000" algn="tl">
                    <a:srgbClr val="000000"/>
                  </a:outerShdw>
                </a:effectLst>
              </a:rPr>
              <a:t>Today’s text </a:t>
            </a:r>
            <a:r>
              <a:rPr lang="en-US" sz="4000" dirty="0">
                <a:effectLst>
                  <a:outerShdw blurRad="38100" dist="38100" dir="2700000" algn="tl">
                    <a:srgbClr val="000000"/>
                  </a:outerShdw>
                </a:effectLst>
              </a:rPr>
              <a:t>tells us about the </a:t>
            </a:r>
            <a:r>
              <a:rPr lang="en-US" sz="4000" b="1" i="1" dirty="0">
                <a:effectLst>
                  <a:outerShdw blurRad="38100" dist="38100" dir="2700000" algn="tl">
                    <a:srgbClr val="000000"/>
                  </a:outerShdw>
                </a:effectLst>
              </a:rPr>
              <a:t>glorious future </a:t>
            </a:r>
            <a:r>
              <a:rPr lang="en-US" sz="4000" dirty="0">
                <a:effectLst>
                  <a:outerShdw blurRad="38100" dist="38100" dir="2700000" algn="tl">
                    <a:srgbClr val="000000"/>
                  </a:outerShdw>
                </a:effectLst>
              </a:rPr>
              <a:t>awaiting Zion and her citizens which comes about as a </a:t>
            </a:r>
            <a:r>
              <a:rPr lang="en-US" sz="4000" b="1" i="1" dirty="0">
                <a:effectLst>
                  <a:outerShdw blurRad="38100" dist="38100" dir="2700000" algn="tl">
                    <a:srgbClr val="000000"/>
                  </a:outerShdw>
                </a:effectLst>
              </a:rPr>
              <a:t>result</a:t>
            </a:r>
            <a:r>
              <a:rPr lang="en-US" sz="4000" dirty="0">
                <a:effectLst>
                  <a:outerShdw blurRad="38100" dist="38100" dir="2700000" algn="tl">
                    <a:srgbClr val="000000"/>
                  </a:outerShdw>
                </a:effectLst>
              </a:rPr>
              <a:t> of the servant’s death.</a:t>
            </a:r>
          </a:p>
          <a:p>
            <a:r>
              <a:rPr lang="en-US" sz="4000" dirty="0">
                <a:effectLst>
                  <a:outerShdw blurRad="38100" dist="38100" dir="2700000" algn="tl">
                    <a:srgbClr val="000000"/>
                  </a:outerShdw>
                </a:effectLst>
              </a:rPr>
              <a:t>Zion and her citizens represent the people of God and are symbolized in this text as a disgraced “</a:t>
            </a:r>
            <a:r>
              <a:rPr lang="en-US" sz="4000" i="1"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woman</a:t>
            </a:r>
            <a:r>
              <a:rPr lang="en-US" sz="4000" dirty="0">
                <a:effectLst>
                  <a:outerShdw blurRad="38100" dist="38100" dir="2700000" algn="tl">
                    <a:srgbClr val="000000"/>
                  </a:outerShdw>
                </a:effectLst>
              </a:rPr>
              <a:t>”.</a:t>
            </a:r>
          </a:p>
          <a:p>
            <a:r>
              <a:rPr lang="en-US" sz="4000" dirty="0">
                <a:effectLst>
                  <a:outerShdw blurRad="38100" dist="38100" dir="2700000" algn="tl">
                    <a:srgbClr val="000000"/>
                  </a:outerShdw>
                </a:effectLst>
              </a:rPr>
              <a:t>And so we see from this that the “</a:t>
            </a:r>
            <a:r>
              <a:rPr lang="en-US" sz="4000" i="1"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many</a:t>
            </a:r>
            <a:r>
              <a:rPr lang="en-US" sz="4000" dirty="0">
                <a:effectLst>
                  <a:outerShdw blurRad="38100" dist="38100" dir="2700000" algn="tl">
                    <a:srgbClr val="000000"/>
                  </a:outerShdw>
                </a:effectLst>
              </a:rPr>
              <a:t>” for whom the servant suffered and died  are the people of God, whom the servant will </a:t>
            </a:r>
            <a:r>
              <a:rPr lang="en-US" sz="4000" b="1" i="1" dirty="0">
                <a:effectLst>
                  <a:outerShdw blurRad="38100" dist="38100" dir="2700000" algn="tl">
                    <a:srgbClr val="000000"/>
                  </a:outerShdw>
                </a:effectLst>
              </a:rPr>
              <a:t>justify</a:t>
            </a:r>
            <a:r>
              <a:rPr lang="en-US" sz="4000" dirty="0">
                <a:effectLst>
                  <a:outerShdw blurRad="38100" dist="38100" dir="2700000" algn="tl">
                    <a:srgbClr val="000000"/>
                  </a:outerShdw>
                </a:effectLst>
              </a:rPr>
              <a:t> by </a:t>
            </a:r>
            <a:r>
              <a:rPr lang="en-US" sz="4000" b="1" i="1" dirty="0">
                <a:effectLst>
                  <a:outerShdw blurRad="38100" dist="38100" dir="2700000" algn="tl">
                    <a:srgbClr val="000000"/>
                  </a:outerShdw>
                </a:effectLst>
              </a:rPr>
              <a:t>removing their sins</a:t>
            </a:r>
            <a:r>
              <a:rPr lang="en-US" sz="4000" dirty="0">
                <a:effectLst>
                  <a:outerShdw blurRad="38100" dist="38100" dir="2700000" algn="tl">
                    <a:srgbClr val="000000"/>
                  </a:outerShdw>
                </a:effectLst>
              </a:rPr>
              <a:t>:</a:t>
            </a:r>
          </a:p>
          <a:p>
            <a:pPr lvl="1"/>
            <a:r>
              <a:rPr lang="en-US" sz="3600" i="1"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Having </a:t>
            </a:r>
            <a:r>
              <a:rPr lang="en-US" sz="3600" i="1" dirty="0">
                <a:solidFill>
                  <a:schemeClr val="accent2"/>
                </a:solidFill>
                <a:effectLst>
                  <a:outerShdw blurRad="38100" dist="38100" dir="2700000" algn="tl">
                    <a:srgbClr val="000000"/>
                  </a:outerShdw>
                </a:effectLst>
                <a:latin typeface="Cambria" panose="02040503050406030204" pitchFamily="18" charset="0"/>
                <a:ea typeface="Cambria" panose="02040503050406030204" pitchFamily="18" charset="0"/>
              </a:rPr>
              <a:t>suffered</a:t>
            </a:r>
            <a:r>
              <a:rPr lang="en-US" sz="3600" i="1"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 [the servant] will reflect on his work, he will be satisfied when he understands what he has done. “My servant will </a:t>
            </a:r>
            <a:r>
              <a:rPr lang="en-US" sz="3600" i="1" dirty="0">
                <a:solidFill>
                  <a:schemeClr val="accent2"/>
                </a:solidFill>
                <a:effectLst>
                  <a:outerShdw blurRad="38100" dist="38100" dir="2700000" algn="tl">
                    <a:srgbClr val="000000"/>
                  </a:outerShdw>
                </a:effectLst>
                <a:latin typeface="Cambria" panose="02040503050406030204" pitchFamily="18" charset="0"/>
                <a:ea typeface="Cambria" panose="02040503050406030204" pitchFamily="18" charset="0"/>
              </a:rPr>
              <a:t>acquit</a:t>
            </a:r>
            <a:r>
              <a:rPr lang="en-US" sz="3600" i="1"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 </a:t>
            </a:r>
            <a:r>
              <a:rPr lang="en-US" sz="3600" i="1" dirty="0">
                <a:solidFill>
                  <a:schemeClr val="accent2"/>
                </a:solidFill>
                <a:effectLst>
                  <a:outerShdw blurRad="38100" dist="38100" dir="2700000" algn="tl">
                    <a:srgbClr val="000000"/>
                  </a:outerShdw>
                </a:effectLst>
                <a:latin typeface="Cambria" panose="02040503050406030204" pitchFamily="18" charset="0"/>
                <a:ea typeface="Cambria" panose="02040503050406030204" pitchFamily="18" charset="0"/>
              </a:rPr>
              <a:t>many</a:t>
            </a:r>
            <a:r>
              <a:rPr lang="en-US" sz="3600" i="1"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 for he </a:t>
            </a:r>
            <a:r>
              <a:rPr lang="en-US" sz="3600" i="1" dirty="0">
                <a:solidFill>
                  <a:schemeClr val="accent2"/>
                </a:solidFill>
                <a:effectLst>
                  <a:outerShdw blurRad="38100" dist="38100" dir="2700000" algn="tl">
                    <a:srgbClr val="000000"/>
                  </a:outerShdw>
                </a:effectLst>
                <a:latin typeface="Cambria" panose="02040503050406030204" pitchFamily="18" charset="0"/>
                <a:ea typeface="Cambria" panose="02040503050406030204" pitchFamily="18" charset="0"/>
              </a:rPr>
              <a:t>carried their sins</a:t>
            </a:r>
            <a:r>
              <a:rPr lang="en-US" sz="3600" i="1"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 </a:t>
            </a:r>
            <a:r>
              <a:rPr lang="en-US" sz="3600" dirty="0">
                <a:effectLst>
                  <a:outerShdw blurRad="38100" dist="38100" dir="2700000" algn="tl">
                    <a:srgbClr val="000000"/>
                  </a:outerShdw>
                </a:effectLst>
              </a:rPr>
              <a:t>(Isaiah 53:11)</a:t>
            </a:r>
          </a:p>
        </p:txBody>
      </p:sp>
      <p:sp>
        <p:nvSpPr>
          <p:cNvPr id="4" name="TextBox 3">
            <a:extLst>
              <a:ext uri="{FF2B5EF4-FFF2-40B4-BE49-F238E27FC236}">
                <a16:creationId xmlns:a16="http://schemas.microsoft.com/office/drawing/2014/main" id="{AA725C47-CB4B-58A9-09E6-FE624C18B736}"/>
              </a:ext>
            </a:extLst>
          </p:cNvPr>
          <p:cNvSpPr txBox="1"/>
          <p:nvPr/>
        </p:nvSpPr>
        <p:spPr>
          <a:xfrm>
            <a:off x="0" y="6488665"/>
            <a:ext cx="9144000"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solidFill>
                  <a:prstClr val="white"/>
                </a:solidFill>
                <a:effectLst>
                  <a:outerShdw blurRad="38100" dist="38100" dir="2700000" algn="tl">
                    <a:srgbClr val="000000"/>
                  </a:outerShdw>
                </a:effectLst>
              </a:rPr>
              <a:t>Wegner, Paul D. – </a:t>
            </a:r>
            <a:r>
              <a:rPr lang="en-US" i="1" dirty="0">
                <a:solidFill>
                  <a:prstClr val="white"/>
                </a:solidFill>
                <a:effectLst>
                  <a:outerShdw blurRad="38100" dist="38100" dir="2700000" algn="tl">
                    <a:srgbClr val="000000"/>
                  </a:outerShdw>
                </a:effectLst>
              </a:rPr>
              <a:t>Isaiah An Introduction and Commentary – </a:t>
            </a:r>
            <a:r>
              <a:rPr lang="en-US" dirty="0">
                <a:solidFill>
                  <a:prstClr val="white"/>
                </a:solidFill>
                <a:effectLst>
                  <a:outerShdw blurRad="38100" dist="38100" dir="2700000" algn="tl">
                    <a:srgbClr val="000000"/>
                  </a:outerShdw>
                </a:effectLst>
              </a:rPr>
              <a:t>Tyndale OT Commentaries</a:t>
            </a:r>
            <a:endParaRPr kumimoji="0" lang="en-US" sz="1800" b="0" i="0"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ndParaRPr>
          </a:p>
        </p:txBody>
      </p:sp>
    </p:spTree>
    <p:extLst>
      <p:ext uri="{BB962C8B-B14F-4D97-AF65-F5344CB8AC3E}">
        <p14:creationId xmlns:p14="http://schemas.microsoft.com/office/powerpoint/2010/main" val="2538621733"/>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p:cTn id="21"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3">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 calcmode="lin" valueType="num">
                                      <p:cBhvr>
                                        <p:cTn id="28"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3">
                                            <p:txEl>
                                              <p:pRg st="3" end="3"/>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 calcmode="lin" valueType="num">
                                      <p:cBhvr>
                                        <p:cTn id="35"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36" dur="500" fill="hold"/>
                                        <p:tgtEl>
                                          <p:spTgt spid="3">
                                            <p:txEl>
                                              <p:pRg st="4" end="4"/>
                                            </p:txEl>
                                          </p:spTgt>
                                        </p:tgtEl>
                                        <p:attrNameLst>
                                          <p:attrName>ppt_h</p:attrName>
                                        </p:attrNameLst>
                                      </p:cBhvr>
                                      <p:tavLst>
                                        <p:tav tm="0">
                                          <p:val>
                                            <p:fltVal val="0"/>
                                          </p:val>
                                        </p:tav>
                                        <p:tav tm="100000">
                                          <p:val>
                                            <p:strVal val="#ppt_h"/>
                                          </p:val>
                                        </p:tav>
                                      </p:tavLst>
                                    </p:anim>
                                    <p:animEffect transition="in" filter="fade">
                                      <p:cBhvr>
                                        <p:cTn id="3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CD3185-EF80-D9D1-F41B-C2D6768C7D37}"/>
              </a:ext>
            </a:extLst>
          </p:cNvPr>
          <p:cNvSpPr>
            <a:spLocks noGrp="1"/>
          </p:cNvSpPr>
          <p:nvPr>
            <p:ph type="title"/>
          </p:nvPr>
        </p:nvSpPr>
        <p:spPr>
          <a:xfrm>
            <a:off x="0" y="1180407"/>
            <a:ext cx="9144000" cy="4335088"/>
          </a:xfrm>
        </p:spPr>
        <p:txBody>
          <a:bodyPr>
            <a:noAutofit/>
          </a:bodyPr>
          <a:lstStyle/>
          <a:p>
            <a:pPr algn="ctr"/>
            <a:r>
              <a:rPr lang="en-US" sz="6600" dirty="0">
                <a:effectLst>
                  <a:outerShdw blurRad="38100" dist="38100" dir="2700000" algn="tl">
                    <a:srgbClr val="000000"/>
                  </a:outerShdw>
                </a:effectLst>
              </a:rPr>
              <a:t>The Apostle Paul’s Use of </a:t>
            </a:r>
            <a:br>
              <a:rPr lang="en-US" sz="6600" dirty="0">
                <a:effectLst>
                  <a:outerShdw blurRad="38100" dist="38100" dir="2700000" algn="tl">
                    <a:srgbClr val="000000"/>
                  </a:outerShdw>
                </a:effectLst>
              </a:rPr>
            </a:br>
            <a:r>
              <a:rPr lang="en-US" sz="6600" dirty="0">
                <a:solidFill>
                  <a:srgbClr val="FFFF99"/>
                </a:solidFill>
                <a:effectLst>
                  <a:outerShdw blurRad="38100" dist="38100" dir="2700000" algn="tl">
                    <a:srgbClr val="000000"/>
                  </a:outerShdw>
                </a:effectLst>
              </a:rPr>
              <a:t>Isaiah 54:1</a:t>
            </a:r>
            <a:br>
              <a:rPr lang="en-US" sz="6600" dirty="0">
                <a:solidFill>
                  <a:srgbClr val="FFFF99"/>
                </a:solidFill>
                <a:effectLst>
                  <a:outerShdw blurRad="38100" dist="38100" dir="2700000" algn="tl">
                    <a:srgbClr val="000000"/>
                  </a:outerShdw>
                </a:effectLst>
              </a:rPr>
            </a:br>
            <a:r>
              <a:rPr lang="en-US" sz="6600" dirty="0">
                <a:solidFill>
                  <a:srgbClr val="FFFF99"/>
                </a:solidFill>
                <a:effectLst>
                  <a:outerShdw blurRad="38100" dist="38100" dir="2700000" algn="tl">
                    <a:srgbClr val="000000"/>
                  </a:outerShdw>
                </a:effectLst>
              </a:rPr>
              <a:t>in Galatians 4:27</a:t>
            </a:r>
            <a:endParaRPr lang="en-US" sz="6600" dirty="0">
              <a:effectLst>
                <a:outerShdw blurRad="38100" dist="38100" dir="2700000" algn="tl">
                  <a:srgbClr val="000000"/>
                </a:outerShdw>
              </a:effectLst>
            </a:endParaRPr>
          </a:p>
        </p:txBody>
      </p:sp>
    </p:spTree>
    <p:extLst>
      <p:ext uri="{BB962C8B-B14F-4D97-AF65-F5344CB8AC3E}">
        <p14:creationId xmlns:p14="http://schemas.microsoft.com/office/powerpoint/2010/main" val="204608738"/>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70F7D930-7AE4-D22C-3C88-BE0E516600FB}"/>
              </a:ext>
            </a:extLst>
          </p:cNvPr>
          <p:cNvSpPr txBox="1">
            <a:spLocks/>
          </p:cNvSpPr>
          <p:nvPr/>
        </p:nvSpPr>
        <p:spPr>
          <a:xfrm>
            <a:off x="0" y="1"/>
            <a:ext cx="9144000" cy="1691639"/>
          </a:xfrm>
          <a:prstGeom prst="rect">
            <a:avLst/>
          </a:prstGeom>
          <a:solidFill>
            <a:schemeClr val="tx1"/>
          </a:solidFill>
          <a:ln w="25400">
            <a:solidFill>
              <a:srgbClr val="FFFF99"/>
            </a:solidFill>
          </a:ln>
        </p:spPr>
        <p:txBody>
          <a:bodyPr vert="horz" lIns="91440" tIns="45720" rIns="91440" bIns="45720" rtlCol="0" anchor="ctr">
            <a:noAutofit/>
          </a:bodyPr>
          <a:lstStyle>
            <a:lvl1pPr algn="ctr" defTabSz="685800" rtl="0" eaLnBrk="1" latinLnBrk="0" hangingPunct="1">
              <a:lnSpc>
                <a:spcPct val="90000"/>
              </a:lnSpc>
              <a:spcBef>
                <a:spcPct val="0"/>
              </a:spcBef>
              <a:buNone/>
              <a:defRPr sz="4800" b="1" kern="1200">
                <a:solidFill>
                  <a:srgbClr val="FFFF99"/>
                </a:solidFill>
                <a:latin typeface="Century Gothic" panose="020B0502020202020204" pitchFamily="34" charset="0"/>
                <a:ea typeface="+mj-ea"/>
                <a:cs typeface="+mj-cs"/>
              </a:defRPr>
            </a:lvl1pPr>
          </a:lstStyle>
          <a:p>
            <a:pPr marL="0" marR="0" lvl="0" indent="0" algn="l" defTabSz="685800" rtl="0" eaLnBrk="1" fontAlgn="auto" latinLnBrk="0" hangingPunct="1">
              <a:lnSpc>
                <a:spcPct val="90000"/>
              </a:lnSpc>
              <a:spcBef>
                <a:spcPts val="750"/>
              </a:spcBef>
              <a:spcAft>
                <a:spcPts val="0"/>
              </a:spcAft>
              <a:buClrTx/>
              <a:buSzTx/>
              <a:buFontTx/>
              <a:buNone/>
              <a:tabLst/>
              <a:defRPr/>
            </a:pPr>
            <a:r>
              <a:rPr kumimoji="0" lang="en-US" sz="2600" b="0" i="0" u="none" strike="noStrike" kern="1200" cap="none" spc="0" normalizeH="0" baseline="30000" noProof="0" dirty="0">
                <a:ln>
                  <a:noFill/>
                </a:ln>
                <a:solidFill>
                  <a:prstClr val="white"/>
                </a:solidFill>
                <a:effectLst>
                  <a:outerShdw blurRad="38100" dist="38100" dir="2700000" algn="tl">
                    <a:srgbClr val="000000"/>
                  </a:outerShdw>
                </a:effectLst>
                <a:uLnTx/>
                <a:uFillTx/>
                <a:latin typeface="Cambria" panose="02040503050406030204" pitchFamily="18" charset="0"/>
                <a:ea typeface="Cambria" panose="02040503050406030204" pitchFamily="18" charset="0"/>
                <a:cs typeface="+mj-cs"/>
              </a:rPr>
              <a:t>Isaiah 54:1</a:t>
            </a:r>
            <a:r>
              <a:rPr kumimoji="0" lang="en-US" sz="2600" b="0" i="1" u="none" strike="noStrike" kern="1200" cap="none" spc="0" normalizeH="0" baseline="0" noProof="0" dirty="0">
                <a:ln>
                  <a:noFill/>
                </a:ln>
                <a:solidFill>
                  <a:prstClr val="white"/>
                </a:solidFill>
                <a:effectLst>
                  <a:outerShdw blurRad="38100" dist="38100" dir="2700000" algn="tl">
                    <a:srgbClr val="000000"/>
                  </a:outerShdw>
                </a:effectLst>
                <a:uLnTx/>
                <a:uFillTx/>
                <a:latin typeface="Cambria" panose="02040503050406030204" pitchFamily="18" charset="0"/>
                <a:ea typeface="Cambria" panose="02040503050406030204" pitchFamily="18" charset="0"/>
                <a:cs typeface="+mj-cs"/>
              </a:rPr>
              <a:t> </a:t>
            </a:r>
            <a:r>
              <a:rPr kumimoji="0" lang="en-US" sz="2600" b="0" i="1" u="none" strike="noStrike" kern="1200" cap="none" spc="0" normalizeH="0" baseline="0" noProof="0" dirty="0">
                <a:ln>
                  <a:noFill/>
                </a:ln>
                <a:solidFill>
                  <a:srgbClr val="F4B183"/>
                </a:solidFill>
                <a:effectLst>
                  <a:outerShdw blurRad="38100" dist="38100" dir="2700000" algn="tl">
                    <a:srgbClr val="000000"/>
                  </a:outerShdw>
                </a:effectLst>
                <a:uLnTx/>
                <a:uFillTx/>
                <a:latin typeface="Cambria" panose="02040503050406030204" pitchFamily="18" charset="0"/>
                <a:ea typeface="Cambria" panose="02040503050406030204" pitchFamily="18" charset="0"/>
                <a:cs typeface="+mj-cs"/>
              </a:rPr>
              <a:t>Shout for joy, O barren one who has not given birth! Give a joyful shout and cry out, you who have not been in labor! For the children of the desolate one are more numerous than the children of the married woman," says the LORD. (NET)</a:t>
            </a:r>
            <a:endParaRPr kumimoji="0" lang="en-US" sz="2600" b="0" i="0"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a typeface="Cambria" panose="02040503050406030204" pitchFamily="18" charset="0"/>
              <a:cs typeface="+mj-cs"/>
            </a:endParaRPr>
          </a:p>
        </p:txBody>
      </p:sp>
      <p:sp>
        <p:nvSpPr>
          <p:cNvPr id="9" name="Title 1">
            <a:extLst>
              <a:ext uri="{FF2B5EF4-FFF2-40B4-BE49-F238E27FC236}">
                <a16:creationId xmlns:a16="http://schemas.microsoft.com/office/drawing/2014/main" id="{D4BD0E45-49D7-D606-9A35-208F09FEFD7D}"/>
              </a:ext>
            </a:extLst>
          </p:cNvPr>
          <p:cNvSpPr txBox="1">
            <a:spLocks/>
          </p:cNvSpPr>
          <p:nvPr/>
        </p:nvSpPr>
        <p:spPr>
          <a:xfrm>
            <a:off x="0" y="1691641"/>
            <a:ext cx="9144000" cy="1691640"/>
          </a:xfrm>
          <a:prstGeom prst="rect">
            <a:avLst/>
          </a:prstGeom>
          <a:solidFill>
            <a:schemeClr val="tx1"/>
          </a:solidFill>
          <a:ln w="25400">
            <a:solidFill>
              <a:srgbClr val="FFFF99"/>
            </a:solidFill>
          </a:ln>
        </p:spPr>
        <p:txBody>
          <a:bodyPr vert="horz" lIns="91440" tIns="45720" rIns="91440" bIns="45720" rtlCol="0" anchor="ctr">
            <a:noAutofit/>
          </a:bodyPr>
          <a:lstStyle>
            <a:lvl1pPr algn="ctr" defTabSz="685800" rtl="0" eaLnBrk="1" latinLnBrk="0" hangingPunct="1">
              <a:lnSpc>
                <a:spcPct val="90000"/>
              </a:lnSpc>
              <a:spcBef>
                <a:spcPct val="0"/>
              </a:spcBef>
              <a:buNone/>
              <a:defRPr sz="4800" b="1" kern="1200">
                <a:solidFill>
                  <a:srgbClr val="FFFF99"/>
                </a:solidFill>
                <a:latin typeface="Century Gothic" panose="020B0502020202020204" pitchFamily="34" charset="0"/>
                <a:ea typeface="+mj-ea"/>
                <a:cs typeface="+mj-cs"/>
              </a:defRPr>
            </a:lvl1pPr>
          </a:lstStyle>
          <a:p>
            <a:pPr lvl="0" algn="l">
              <a:spcBef>
                <a:spcPts val="750"/>
              </a:spcBef>
              <a:defRPr/>
            </a:pPr>
            <a:r>
              <a:rPr kumimoji="0" lang="en-US" sz="2600" b="0" i="0" u="none" strike="noStrike" kern="1200" cap="none" spc="0" normalizeH="0" baseline="30000" noProof="0" dirty="0">
                <a:ln>
                  <a:noFill/>
                </a:ln>
                <a:solidFill>
                  <a:prstClr val="white"/>
                </a:solidFill>
                <a:effectLst>
                  <a:outerShdw blurRad="38100" dist="38100" dir="2700000" algn="tl">
                    <a:srgbClr val="000000"/>
                  </a:outerShdw>
                </a:effectLst>
                <a:uLnTx/>
                <a:uFillTx/>
                <a:latin typeface="Cambria" panose="02040503050406030204" pitchFamily="18" charset="0"/>
                <a:ea typeface="Cambria" panose="02040503050406030204" pitchFamily="18" charset="0"/>
                <a:cs typeface="+mj-cs"/>
              </a:rPr>
              <a:t>Galatians 4:27 </a:t>
            </a:r>
            <a:r>
              <a:rPr lang="en-US" sz="2600" b="0" i="1" dirty="0">
                <a:solidFill>
                  <a:srgbClr val="5B9BD5">
                    <a:lumMod val="40000"/>
                    <a:lumOff val="60000"/>
                  </a:srgbClr>
                </a:solidFill>
                <a:effectLst>
                  <a:outerShdw blurRad="38100" dist="38100" dir="2700000" algn="tl">
                    <a:srgbClr val="000000"/>
                  </a:outerShdw>
                </a:effectLst>
                <a:latin typeface="Cambria" panose="02040503050406030204" pitchFamily="18" charset="0"/>
                <a:ea typeface="Cambria" panose="02040503050406030204" pitchFamily="18" charset="0"/>
              </a:rPr>
              <a:t>For it is written: “Rejoice, O barren woman who does not bear children; break forth and shout, you who have no birth pains, because the children of the desolate woman are more numerous than those of the woman who has a husband.” (NET)</a:t>
            </a:r>
            <a:endParaRPr kumimoji="0" lang="en-US" sz="2600" b="0" i="0" u="none" strike="noStrike" kern="1200" cap="none" spc="0" normalizeH="0" baseline="0" noProof="0" dirty="0">
              <a:ln>
                <a:noFill/>
              </a:ln>
              <a:solidFill>
                <a:srgbClr val="5B9BD5">
                  <a:lumMod val="40000"/>
                  <a:lumOff val="60000"/>
                </a:srgbClr>
              </a:solidFill>
              <a:effectLst>
                <a:outerShdw blurRad="38100" dist="38100" dir="2700000" algn="tl">
                  <a:srgbClr val="000000"/>
                </a:outerShdw>
              </a:effectLst>
              <a:uLnTx/>
              <a:uFillTx/>
              <a:latin typeface="Calibri" panose="020F0502020204030204"/>
              <a:ea typeface="Cambria" panose="02040503050406030204" pitchFamily="18" charset="0"/>
            </a:endParaRPr>
          </a:p>
        </p:txBody>
      </p:sp>
    </p:spTree>
    <p:extLst>
      <p:ext uri="{BB962C8B-B14F-4D97-AF65-F5344CB8AC3E}">
        <p14:creationId xmlns:p14="http://schemas.microsoft.com/office/powerpoint/2010/main" val="841064000"/>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p:cTn id="7" dur="500" fill="hold"/>
                                        <p:tgtEl>
                                          <p:spTgt spid="9"/>
                                        </p:tgtEl>
                                        <p:attrNameLst>
                                          <p:attrName>ppt_w</p:attrName>
                                        </p:attrNameLst>
                                      </p:cBhvr>
                                      <p:tavLst>
                                        <p:tav tm="0">
                                          <p:val>
                                            <p:fltVal val="0"/>
                                          </p:val>
                                        </p:tav>
                                        <p:tav tm="100000">
                                          <p:val>
                                            <p:strVal val="#ppt_w"/>
                                          </p:val>
                                        </p:tav>
                                      </p:tavLst>
                                    </p:anim>
                                    <p:anim calcmode="lin" valueType="num">
                                      <p:cBhvr>
                                        <p:cTn id="8" dur="500" fill="hold"/>
                                        <p:tgtEl>
                                          <p:spTgt spid="9"/>
                                        </p:tgtEl>
                                        <p:attrNameLst>
                                          <p:attrName>ppt_h</p:attrName>
                                        </p:attrNameLst>
                                      </p:cBhvr>
                                      <p:tavLst>
                                        <p:tav tm="0">
                                          <p:val>
                                            <p:fltVal val="0"/>
                                          </p:val>
                                        </p:tav>
                                        <p:tav tm="100000">
                                          <p:val>
                                            <p:strVal val="#ppt_h"/>
                                          </p:val>
                                        </p:tav>
                                      </p:tavLst>
                                    </p:anim>
                                    <p:animEffect transition="in" filter="fade">
                                      <p:cBhvr>
                                        <p:cTn id="9"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59C293C-CDC6-403B-D909-D911600D1A7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9BCE234-9813-7B7D-089A-8EC9ECDC7625}"/>
              </a:ext>
            </a:extLst>
          </p:cNvPr>
          <p:cNvSpPr>
            <a:spLocks noGrp="1"/>
          </p:cNvSpPr>
          <p:nvPr>
            <p:ph type="title"/>
          </p:nvPr>
        </p:nvSpPr>
        <p:spPr>
          <a:xfrm>
            <a:off x="0" y="3"/>
            <a:ext cx="9144000" cy="739830"/>
          </a:xfrm>
        </p:spPr>
        <p:txBody>
          <a:bodyPr>
            <a:noAutofit/>
          </a:bodyPr>
          <a:lstStyle/>
          <a:p>
            <a:pPr marL="0" indent="0">
              <a:buNone/>
            </a:pPr>
            <a:r>
              <a:rPr lang="en-US" sz="4400" dirty="0">
                <a:effectLst>
                  <a:outerShdw blurRad="38100" dist="38100" dir="2700000" algn="tl">
                    <a:srgbClr val="000000"/>
                  </a:outerShdw>
                </a:effectLst>
              </a:rPr>
              <a:t>Rejoice O Barren Woman</a:t>
            </a:r>
          </a:p>
        </p:txBody>
      </p:sp>
      <p:sp>
        <p:nvSpPr>
          <p:cNvPr id="3" name="Content Placeholder 2">
            <a:extLst>
              <a:ext uri="{FF2B5EF4-FFF2-40B4-BE49-F238E27FC236}">
                <a16:creationId xmlns:a16="http://schemas.microsoft.com/office/drawing/2014/main" id="{6C9B565D-3D67-3A03-650E-BD4A53BA8A6F}"/>
              </a:ext>
            </a:extLst>
          </p:cNvPr>
          <p:cNvSpPr>
            <a:spLocks noGrp="1"/>
          </p:cNvSpPr>
          <p:nvPr>
            <p:ph idx="1"/>
          </p:nvPr>
        </p:nvSpPr>
        <p:spPr>
          <a:xfrm>
            <a:off x="120535" y="739833"/>
            <a:ext cx="8965276" cy="6039195"/>
          </a:xfrm>
        </p:spPr>
        <p:txBody>
          <a:bodyPr>
            <a:normAutofit lnSpcReduction="10000"/>
          </a:bodyPr>
          <a:lstStyle/>
          <a:p>
            <a:r>
              <a:rPr lang="en-US" dirty="0">
                <a:effectLst>
                  <a:outerShdw blurRad="38100" dist="38100" dir="2700000" algn="tl">
                    <a:srgbClr val="000000"/>
                  </a:outerShdw>
                </a:effectLst>
              </a:rPr>
              <a:t>The Apostle Paul’s citation of </a:t>
            </a:r>
            <a:r>
              <a:rPr lang="en-US" dirty="0">
                <a:solidFill>
                  <a:srgbClr val="FFFF99"/>
                </a:solidFill>
                <a:effectLst>
                  <a:outerShdw blurRad="38100" dist="38100" dir="2700000" algn="tl">
                    <a:srgbClr val="000000"/>
                  </a:outerShdw>
                </a:effectLst>
              </a:rPr>
              <a:t>Isaiah 54:1 </a:t>
            </a:r>
            <a:r>
              <a:rPr lang="en-US" dirty="0">
                <a:effectLst>
                  <a:outerShdw blurRad="38100" dist="38100" dir="2700000" algn="tl">
                    <a:srgbClr val="000000"/>
                  </a:outerShdw>
                </a:effectLst>
              </a:rPr>
              <a:t>(in </a:t>
            </a:r>
            <a:r>
              <a:rPr lang="en-US" dirty="0">
                <a:solidFill>
                  <a:srgbClr val="FFFF99"/>
                </a:solidFill>
                <a:effectLst>
                  <a:outerShdw blurRad="38100" dist="38100" dir="2700000" algn="tl">
                    <a:srgbClr val="000000"/>
                  </a:outerShdw>
                </a:effectLst>
              </a:rPr>
              <a:t>Galatians 4:27</a:t>
            </a:r>
            <a:r>
              <a:rPr lang="en-US" dirty="0">
                <a:effectLst>
                  <a:outerShdw blurRad="38100" dist="38100" dir="2700000" algn="tl">
                    <a:srgbClr val="000000"/>
                  </a:outerShdw>
                </a:effectLst>
              </a:rPr>
              <a:t>) is in a section of the book (</a:t>
            </a:r>
            <a:r>
              <a:rPr lang="en-US" dirty="0">
                <a:solidFill>
                  <a:srgbClr val="FFFF99"/>
                </a:solidFill>
                <a:effectLst>
                  <a:outerShdw blurRad="38100" dist="38100" dir="2700000" algn="tl">
                    <a:srgbClr val="000000"/>
                  </a:outerShdw>
                </a:effectLst>
              </a:rPr>
              <a:t>Galatians 4:21-31</a:t>
            </a:r>
            <a:r>
              <a:rPr lang="en-US" dirty="0">
                <a:effectLst>
                  <a:outerShdw blurRad="38100" dist="38100" dir="2700000" algn="tl">
                    <a:srgbClr val="000000"/>
                  </a:outerShdw>
                </a:effectLst>
              </a:rPr>
              <a:t>) where Paul, as a part of his defense of his Law-Free gospel, draws a </a:t>
            </a:r>
            <a:r>
              <a:rPr lang="en-US" b="1" i="1" dirty="0">
                <a:effectLst>
                  <a:outerShdw blurRad="38100" dist="38100" dir="2700000" algn="tl">
                    <a:srgbClr val="000000"/>
                  </a:outerShdw>
                </a:effectLst>
              </a:rPr>
              <a:t>contrast</a:t>
            </a:r>
            <a:r>
              <a:rPr lang="en-US" dirty="0">
                <a:effectLst>
                  <a:outerShdw blurRad="38100" dist="38100" dir="2700000" algn="tl">
                    <a:srgbClr val="000000"/>
                  </a:outerShdw>
                </a:effectLst>
              </a:rPr>
              <a:t> between the </a:t>
            </a:r>
            <a:r>
              <a:rPr lang="en-US" b="1" i="1" dirty="0">
                <a:effectLst>
                  <a:outerShdw blurRad="38100" dist="38100" dir="2700000" algn="tl">
                    <a:srgbClr val="000000"/>
                  </a:outerShdw>
                </a:effectLst>
              </a:rPr>
              <a:t>two</a:t>
            </a:r>
            <a:r>
              <a:rPr lang="en-US" dirty="0">
                <a:effectLst>
                  <a:outerShdw blurRad="38100" dist="38100" dir="2700000" algn="tl">
                    <a:srgbClr val="000000"/>
                  </a:outerShdw>
                </a:effectLst>
              </a:rPr>
              <a:t> families of Abraham:</a:t>
            </a:r>
          </a:p>
          <a:p>
            <a:pPr lvl="1"/>
            <a:r>
              <a:rPr lang="en-US" dirty="0"/>
              <a:t>The </a:t>
            </a:r>
            <a:r>
              <a:rPr lang="en-US" b="1" i="1" dirty="0"/>
              <a:t>natural</a:t>
            </a:r>
            <a:r>
              <a:rPr lang="en-US" dirty="0"/>
              <a:t> family who is </a:t>
            </a:r>
            <a:r>
              <a:rPr lang="en-US" b="1" i="1" dirty="0"/>
              <a:t>enslaved</a:t>
            </a:r>
            <a:r>
              <a:rPr lang="en-US" dirty="0"/>
              <a:t> to the Law</a:t>
            </a:r>
          </a:p>
          <a:p>
            <a:pPr lvl="1"/>
            <a:r>
              <a:rPr lang="en-US" dirty="0"/>
              <a:t>The </a:t>
            </a:r>
            <a:r>
              <a:rPr lang="en-US" b="1" i="1" dirty="0"/>
              <a:t>supernatural</a:t>
            </a:r>
            <a:r>
              <a:rPr lang="en-US" dirty="0"/>
              <a:t> family who is </a:t>
            </a:r>
            <a:r>
              <a:rPr lang="en-US" b="1" i="1" dirty="0"/>
              <a:t>free</a:t>
            </a:r>
            <a:r>
              <a:rPr lang="en-US" dirty="0"/>
              <a:t> from the Law</a:t>
            </a:r>
          </a:p>
          <a:p>
            <a:r>
              <a:rPr lang="en-US" dirty="0">
                <a:effectLst>
                  <a:outerShdw blurRad="38100" dist="38100" dir="2700000" algn="tl">
                    <a:srgbClr val="000000"/>
                  </a:outerShdw>
                </a:effectLst>
              </a:rPr>
              <a:t>Paul begins drawing this contrast by giving a brief synopsis of the historical Genesis account:</a:t>
            </a:r>
          </a:p>
          <a:p>
            <a:pPr lvl="1"/>
            <a:r>
              <a:rPr lang="en-US" i="1" dirty="0">
                <a:solidFill>
                  <a:schemeClr val="accent1">
                    <a:lumMod val="40000"/>
                    <a:lumOff val="60000"/>
                  </a:schemeClr>
                </a:solidFill>
                <a:latin typeface="Cambria" panose="02040503050406030204" pitchFamily="18" charset="0"/>
                <a:ea typeface="Cambria" panose="02040503050406030204" pitchFamily="18" charset="0"/>
              </a:rPr>
              <a:t>For it is written that Abraham had </a:t>
            </a:r>
            <a:r>
              <a:rPr lang="en-US" i="1" dirty="0">
                <a:solidFill>
                  <a:srgbClr val="00B0F0"/>
                </a:solidFill>
                <a:latin typeface="Cambria" panose="02040503050406030204" pitchFamily="18" charset="0"/>
                <a:ea typeface="Cambria" panose="02040503050406030204" pitchFamily="18" charset="0"/>
              </a:rPr>
              <a:t>two</a:t>
            </a:r>
            <a:r>
              <a:rPr lang="en-US" i="1" dirty="0">
                <a:solidFill>
                  <a:schemeClr val="accent1">
                    <a:lumMod val="40000"/>
                    <a:lumOff val="60000"/>
                  </a:schemeClr>
                </a:solidFill>
                <a:latin typeface="Cambria" panose="02040503050406030204" pitchFamily="18" charset="0"/>
                <a:ea typeface="Cambria" panose="02040503050406030204" pitchFamily="18" charset="0"/>
              </a:rPr>
              <a:t> sons, </a:t>
            </a:r>
            <a:r>
              <a:rPr lang="en-US" i="1" dirty="0">
                <a:solidFill>
                  <a:srgbClr val="00B0F0"/>
                </a:solidFill>
                <a:latin typeface="Cambria" panose="02040503050406030204" pitchFamily="18" charset="0"/>
                <a:ea typeface="Cambria" panose="02040503050406030204" pitchFamily="18" charset="0"/>
              </a:rPr>
              <a:t>one by the slave woman</a:t>
            </a:r>
            <a:r>
              <a:rPr lang="en-US" i="1" dirty="0">
                <a:solidFill>
                  <a:schemeClr val="accent1">
                    <a:lumMod val="40000"/>
                    <a:lumOff val="60000"/>
                  </a:schemeClr>
                </a:solidFill>
                <a:latin typeface="Cambria" panose="02040503050406030204" pitchFamily="18" charset="0"/>
                <a:ea typeface="Cambria" panose="02040503050406030204" pitchFamily="18" charset="0"/>
              </a:rPr>
              <a:t> and </a:t>
            </a:r>
            <a:r>
              <a:rPr lang="en-US" i="1" dirty="0">
                <a:solidFill>
                  <a:srgbClr val="00B0F0"/>
                </a:solidFill>
                <a:latin typeface="Cambria" panose="02040503050406030204" pitchFamily="18" charset="0"/>
                <a:ea typeface="Cambria" panose="02040503050406030204" pitchFamily="18" charset="0"/>
              </a:rPr>
              <a:t>the other by the free woman</a:t>
            </a:r>
            <a:r>
              <a:rPr lang="en-US" i="1" dirty="0">
                <a:solidFill>
                  <a:schemeClr val="accent1">
                    <a:lumMod val="40000"/>
                    <a:lumOff val="60000"/>
                  </a:schemeClr>
                </a:solidFill>
                <a:latin typeface="Cambria" panose="02040503050406030204" pitchFamily="18" charset="0"/>
                <a:ea typeface="Cambria" panose="02040503050406030204" pitchFamily="18" charset="0"/>
              </a:rPr>
              <a:t>. But </a:t>
            </a:r>
            <a:r>
              <a:rPr lang="en-US" i="1" dirty="0">
                <a:solidFill>
                  <a:srgbClr val="00B0F0"/>
                </a:solidFill>
                <a:latin typeface="Cambria" panose="02040503050406030204" pitchFamily="18" charset="0"/>
                <a:ea typeface="Cambria" panose="02040503050406030204" pitchFamily="18" charset="0"/>
              </a:rPr>
              <a:t>one</a:t>
            </a:r>
            <a:r>
              <a:rPr lang="en-US" i="1" dirty="0">
                <a:solidFill>
                  <a:schemeClr val="accent1">
                    <a:lumMod val="40000"/>
                    <a:lumOff val="60000"/>
                  </a:schemeClr>
                </a:solidFill>
                <a:latin typeface="Cambria" panose="02040503050406030204" pitchFamily="18" charset="0"/>
                <a:ea typeface="Cambria" panose="02040503050406030204" pitchFamily="18" charset="0"/>
              </a:rPr>
              <a:t>, the son by the slave woman, was born </a:t>
            </a:r>
            <a:r>
              <a:rPr lang="en-US" i="1" dirty="0">
                <a:solidFill>
                  <a:srgbClr val="00B0F0"/>
                </a:solidFill>
                <a:latin typeface="Cambria" panose="02040503050406030204" pitchFamily="18" charset="0"/>
                <a:ea typeface="Cambria" panose="02040503050406030204" pitchFamily="18" charset="0"/>
              </a:rPr>
              <a:t>by natural descent</a:t>
            </a:r>
            <a:r>
              <a:rPr lang="en-US" i="1" dirty="0">
                <a:solidFill>
                  <a:schemeClr val="accent1">
                    <a:lumMod val="40000"/>
                    <a:lumOff val="60000"/>
                  </a:schemeClr>
                </a:solidFill>
                <a:latin typeface="Cambria" panose="02040503050406030204" pitchFamily="18" charset="0"/>
                <a:ea typeface="Cambria" panose="02040503050406030204" pitchFamily="18" charset="0"/>
              </a:rPr>
              <a:t>, while </a:t>
            </a:r>
            <a:r>
              <a:rPr lang="en-US" i="1" dirty="0">
                <a:solidFill>
                  <a:srgbClr val="00B0F0"/>
                </a:solidFill>
                <a:latin typeface="Cambria" panose="02040503050406030204" pitchFamily="18" charset="0"/>
                <a:ea typeface="Cambria" panose="02040503050406030204" pitchFamily="18" charset="0"/>
              </a:rPr>
              <a:t>the other</a:t>
            </a:r>
            <a:r>
              <a:rPr lang="en-US" i="1" dirty="0">
                <a:solidFill>
                  <a:schemeClr val="accent1">
                    <a:lumMod val="40000"/>
                    <a:lumOff val="60000"/>
                  </a:schemeClr>
                </a:solidFill>
                <a:latin typeface="Cambria" panose="02040503050406030204" pitchFamily="18" charset="0"/>
                <a:ea typeface="Cambria" panose="02040503050406030204" pitchFamily="18" charset="0"/>
              </a:rPr>
              <a:t>, the son by the free woman, </a:t>
            </a:r>
            <a:r>
              <a:rPr lang="en-US" i="1" dirty="0">
                <a:solidFill>
                  <a:srgbClr val="00B0F0"/>
                </a:solidFill>
                <a:latin typeface="Cambria" panose="02040503050406030204" pitchFamily="18" charset="0"/>
                <a:ea typeface="Cambria" panose="02040503050406030204" pitchFamily="18" charset="0"/>
              </a:rPr>
              <a:t>was born through the promise</a:t>
            </a:r>
            <a:r>
              <a:rPr lang="en-US" i="1" dirty="0">
                <a:solidFill>
                  <a:schemeClr val="accent1">
                    <a:lumMod val="40000"/>
                    <a:lumOff val="60000"/>
                  </a:schemeClr>
                </a:solidFill>
                <a:latin typeface="Cambria" panose="02040503050406030204" pitchFamily="18" charset="0"/>
                <a:ea typeface="Cambria" panose="02040503050406030204" pitchFamily="18" charset="0"/>
              </a:rPr>
              <a:t>. </a:t>
            </a:r>
            <a:r>
              <a:rPr lang="en-US" dirty="0"/>
              <a:t>(Gal 4:22-23)</a:t>
            </a:r>
            <a:endParaRPr lang="en-US" dirty="0">
              <a:effectLst>
                <a:outerShdw blurRad="38100" dist="38100" dir="2700000" algn="tl">
                  <a:srgbClr val="000000"/>
                </a:outerShdw>
              </a:effectLst>
            </a:endParaRPr>
          </a:p>
        </p:txBody>
      </p:sp>
    </p:spTree>
    <p:extLst>
      <p:ext uri="{BB962C8B-B14F-4D97-AF65-F5344CB8AC3E}">
        <p14:creationId xmlns:p14="http://schemas.microsoft.com/office/powerpoint/2010/main" val="3284235545"/>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3">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 calcmode="lin" valueType="num">
                                      <p:cBhvr>
                                        <p:cTn id="14"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3">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 calcmode="lin" valueType="num">
                                      <p:cBhvr>
                                        <p:cTn id="21"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3">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3">
                                            <p:txEl>
                                              <p:pRg st="4" end="4"/>
                                            </p:txEl>
                                          </p:spTgt>
                                        </p:tgtEl>
                                        <p:attrNameLst>
                                          <p:attrName>style.visibility</p:attrName>
                                        </p:attrNameLst>
                                      </p:cBhvr>
                                      <p:to>
                                        <p:strVal val="visible"/>
                                      </p:to>
                                    </p:set>
                                    <p:anim calcmode="lin" valueType="num">
                                      <p:cBhvr>
                                        <p:cTn id="28"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3">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59C293C-CDC6-403B-D909-D911600D1A7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9BCE234-9813-7B7D-089A-8EC9ECDC7625}"/>
              </a:ext>
            </a:extLst>
          </p:cNvPr>
          <p:cNvSpPr>
            <a:spLocks noGrp="1"/>
          </p:cNvSpPr>
          <p:nvPr>
            <p:ph type="title"/>
          </p:nvPr>
        </p:nvSpPr>
        <p:spPr>
          <a:xfrm>
            <a:off x="0" y="3"/>
            <a:ext cx="9144000" cy="739830"/>
          </a:xfrm>
        </p:spPr>
        <p:txBody>
          <a:bodyPr>
            <a:noAutofit/>
          </a:bodyPr>
          <a:lstStyle/>
          <a:p>
            <a:pPr marL="0" indent="0">
              <a:buNone/>
            </a:pPr>
            <a:r>
              <a:rPr lang="en-US" sz="4400" dirty="0">
                <a:effectLst>
                  <a:outerShdw blurRad="38100" dist="38100" dir="2700000" algn="tl">
                    <a:srgbClr val="000000"/>
                  </a:outerShdw>
                </a:effectLst>
              </a:rPr>
              <a:t>Rejoice O Barren Woman</a:t>
            </a:r>
          </a:p>
        </p:txBody>
      </p:sp>
      <p:sp>
        <p:nvSpPr>
          <p:cNvPr id="3" name="Content Placeholder 2">
            <a:extLst>
              <a:ext uri="{FF2B5EF4-FFF2-40B4-BE49-F238E27FC236}">
                <a16:creationId xmlns:a16="http://schemas.microsoft.com/office/drawing/2014/main" id="{6C9B565D-3D67-3A03-650E-BD4A53BA8A6F}"/>
              </a:ext>
            </a:extLst>
          </p:cNvPr>
          <p:cNvSpPr>
            <a:spLocks noGrp="1"/>
          </p:cNvSpPr>
          <p:nvPr>
            <p:ph idx="1"/>
          </p:nvPr>
        </p:nvSpPr>
        <p:spPr>
          <a:xfrm>
            <a:off x="120535" y="739833"/>
            <a:ext cx="8965276" cy="6064133"/>
          </a:xfrm>
        </p:spPr>
        <p:txBody>
          <a:bodyPr>
            <a:normAutofit/>
          </a:bodyPr>
          <a:lstStyle/>
          <a:p>
            <a:r>
              <a:rPr lang="en-US" dirty="0">
                <a:effectLst>
                  <a:outerShdw blurRad="38100" dist="38100" dir="2700000" algn="tl">
                    <a:srgbClr val="000000"/>
                  </a:outerShdw>
                </a:effectLst>
              </a:rPr>
              <a:t>So, from the Genesis account, Paul makes </a:t>
            </a:r>
            <a:r>
              <a:rPr lang="en-US" b="1" i="1" dirty="0">
                <a:effectLst>
                  <a:outerShdw blurRad="38100" dist="38100" dir="2700000" algn="tl">
                    <a:srgbClr val="000000"/>
                  </a:outerShdw>
                </a:effectLst>
              </a:rPr>
              <a:t>two</a:t>
            </a:r>
            <a:r>
              <a:rPr lang="en-US" dirty="0">
                <a:effectLst>
                  <a:outerShdw blurRad="38100" dist="38100" dir="2700000" algn="tl">
                    <a:srgbClr val="000000"/>
                  </a:outerShdw>
                </a:effectLst>
              </a:rPr>
              <a:t> observations about the two families of Abraham as illustrated by these two sons:</a:t>
            </a:r>
          </a:p>
          <a:p>
            <a:r>
              <a:rPr lang="en-US" dirty="0">
                <a:effectLst>
                  <a:outerShdw blurRad="38100" dist="38100" dir="2700000" algn="tl">
                    <a:srgbClr val="000000"/>
                  </a:outerShdw>
                </a:effectLst>
              </a:rPr>
              <a:t>Abraham’s two sons were different in </a:t>
            </a:r>
            <a:r>
              <a:rPr lang="en-US" b="1" i="1" dirty="0">
                <a:effectLst>
                  <a:outerShdw blurRad="38100" dist="38100" dir="2700000" algn="tl">
                    <a:srgbClr val="000000"/>
                  </a:outerShdw>
                </a:effectLst>
              </a:rPr>
              <a:t>origin</a:t>
            </a:r>
            <a:r>
              <a:rPr lang="en-US" dirty="0">
                <a:effectLst>
                  <a:outerShdw blurRad="38100" dist="38100" dir="2700000" algn="tl">
                    <a:srgbClr val="000000"/>
                  </a:outerShdw>
                </a:effectLst>
              </a:rPr>
              <a:t>:</a:t>
            </a:r>
          </a:p>
          <a:p>
            <a:pPr lvl="1"/>
            <a:r>
              <a:rPr lang="en-US" sz="2600" dirty="0">
                <a:effectLst>
                  <a:outerShdw blurRad="38100" dist="38100" dir="2700000" algn="tl">
                    <a:srgbClr val="000000"/>
                  </a:outerShdw>
                </a:effectLst>
              </a:rPr>
              <a:t>Ishmael was born of a </a:t>
            </a:r>
            <a:r>
              <a:rPr lang="en-US" sz="2600" b="1" i="1" dirty="0">
                <a:effectLst>
                  <a:outerShdw blurRad="38100" dist="38100" dir="2700000" algn="tl">
                    <a:srgbClr val="000000"/>
                  </a:outerShdw>
                </a:effectLst>
              </a:rPr>
              <a:t>slave</a:t>
            </a:r>
            <a:r>
              <a:rPr lang="en-US" sz="2600" dirty="0">
                <a:effectLst>
                  <a:outerShdw blurRad="38100" dist="38100" dir="2700000" algn="tl">
                    <a:srgbClr val="000000"/>
                  </a:outerShdw>
                </a:effectLst>
              </a:rPr>
              <a:t> woman</a:t>
            </a:r>
          </a:p>
          <a:p>
            <a:pPr lvl="1"/>
            <a:r>
              <a:rPr lang="en-US" sz="2600" dirty="0">
                <a:effectLst>
                  <a:outerShdw blurRad="38100" dist="38100" dir="2700000" algn="tl">
                    <a:srgbClr val="000000"/>
                  </a:outerShdw>
                </a:effectLst>
              </a:rPr>
              <a:t>Isaac was born of a </a:t>
            </a:r>
            <a:r>
              <a:rPr lang="en-US" sz="2600" b="1" i="1" dirty="0">
                <a:effectLst>
                  <a:outerShdw blurRad="38100" dist="38100" dir="2700000" algn="tl">
                    <a:srgbClr val="000000"/>
                  </a:outerShdw>
                </a:effectLst>
              </a:rPr>
              <a:t>free</a:t>
            </a:r>
            <a:r>
              <a:rPr lang="en-US" sz="2600" dirty="0">
                <a:effectLst>
                  <a:outerShdw blurRad="38100" dist="38100" dir="2700000" algn="tl">
                    <a:srgbClr val="000000"/>
                  </a:outerShdw>
                </a:effectLst>
              </a:rPr>
              <a:t> woman</a:t>
            </a:r>
          </a:p>
          <a:p>
            <a:r>
              <a:rPr lang="en-US" dirty="0">
                <a:effectLst>
                  <a:outerShdw blurRad="38100" dist="38100" dir="2700000" algn="tl">
                    <a:srgbClr val="000000"/>
                  </a:outerShdw>
                </a:effectLst>
              </a:rPr>
              <a:t>Abraham’s two sons were different in the </a:t>
            </a:r>
            <a:r>
              <a:rPr lang="en-US" b="1" i="1" dirty="0">
                <a:effectLst>
                  <a:outerShdw blurRad="38100" dist="38100" dir="2700000" algn="tl">
                    <a:srgbClr val="000000"/>
                  </a:outerShdw>
                </a:effectLst>
              </a:rPr>
              <a:t>circumstances of their birth</a:t>
            </a:r>
            <a:r>
              <a:rPr lang="en-US" dirty="0">
                <a:effectLst>
                  <a:outerShdw blurRad="38100" dist="38100" dir="2700000" algn="tl">
                    <a:srgbClr val="000000"/>
                  </a:outerShdw>
                </a:effectLst>
              </a:rPr>
              <a:t>:</a:t>
            </a:r>
          </a:p>
          <a:p>
            <a:pPr lvl="1"/>
            <a:r>
              <a:rPr lang="en-US" sz="2600" dirty="0">
                <a:effectLst>
                  <a:outerShdw blurRad="38100" dist="38100" dir="2700000" algn="tl">
                    <a:srgbClr val="000000"/>
                  </a:outerShdw>
                </a:effectLst>
              </a:rPr>
              <a:t>Ishmael was “</a:t>
            </a:r>
            <a:r>
              <a:rPr lang="en-US" sz="2400" i="1" dirty="0">
                <a:solidFill>
                  <a:schemeClr val="accent1">
                    <a:lumMod val="40000"/>
                    <a:lumOff val="6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by </a:t>
            </a:r>
            <a:r>
              <a:rPr lang="en-US" sz="2400" i="1" dirty="0">
                <a:solidFill>
                  <a:srgbClr val="00B0F0"/>
                </a:solidFill>
                <a:effectLst>
                  <a:outerShdw blurRad="38100" dist="38100" dir="2700000" algn="tl">
                    <a:srgbClr val="000000"/>
                  </a:outerShdw>
                </a:effectLst>
                <a:latin typeface="Cambria" panose="02040503050406030204" pitchFamily="18" charset="0"/>
                <a:ea typeface="Cambria" panose="02040503050406030204" pitchFamily="18" charset="0"/>
              </a:rPr>
              <a:t>natural</a:t>
            </a:r>
            <a:r>
              <a:rPr lang="en-US" sz="2400" i="1" dirty="0">
                <a:solidFill>
                  <a:schemeClr val="accent1">
                    <a:lumMod val="40000"/>
                    <a:lumOff val="6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 descent</a:t>
            </a:r>
            <a:r>
              <a:rPr lang="en-US" sz="2600" dirty="0">
                <a:effectLst>
                  <a:outerShdw blurRad="38100" dist="38100" dir="2700000" algn="tl">
                    <a:srgbClr val="000000"/>
                  </a:outerShdw>
                </a:effectLst>
              </a:rPr>
              <a:t>”: there was no miracle involved his birth</a:t>
            </a:r>
          </a:p>
          <a:p>
            <a:pPr lvl="1"/>
            <a:r>
              <a:rPr lang="en-US" sz="2600" dirty="0">
                <a:effectLst>
                  <a:outerShdw blurRad="38100" dist="38100" dir="2700000" algn="tl">
                    <a:srgbClr val="000000"/>
                  </a:outerShdw>
                </a:effectLst>
              </a:rPr>
              <a:t>Isaac was “</a:t>
            </a:r>
            <a:r>
              <a:rPr lang="en-US" sz="2400" i="1" dirty="0">
                <a:solidFill>
                  <a:schemeClr val="accent1">
                    <a:lumMod val="40000"/>
                    <a:lumOff val="6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was born through the </a:t>
            </a:r>
            <a:r>
              <a:rPr lang="en-US" sz="2400" i="1" dirty="0">
                <a:solidFill>
                  <a:srgbClr val="00B0F0"/>
                </a:solidFill>
                <a:effectLst>
                  <a:outerShdw blurRad="38100" dist="38100" dir="2700000" algn="tl">
                    <a:srgbClr val="000000"/>
                  </a:outerShdw>
                </a:effectLst>
                <a:latin typeface="Cambria" panose="02040503050406030204" pitchFamily="18" charset="0"/>
                <a:ea typeface="Cambria" panose="02040503050406030204" pitchFamily="18" charset="0"/>
              </a:rPr>
              <a:t>promise</a:t>
            </a:r>
            <a:r>
              <a:rPr lang="en-US" sz="2600" dirty="0">
                <a:effectLst>
                  <a:outerShdw blurRad="38100" dist="38100" dir="2700000" algn="tl">
                    <a:srgbClr val="000000"/>
                  </a:outerShdw>
                </a:effectLst>
              </a:rPr>
              <a:t>” – that is, the birth God had promised came about through miraculous intervention (cf. Romans 9:8)</a:t>
            </a:r>
          </a:p>
          <a:p>
            <a:endParaRPr lang="en-US" sz="3000" dirty="0">
              <a:effectLst>
                <a:outerShdw blurRad="38100" dist="38100" dir="2700000" algn="tl">
                  <a:srgbClr val="000000"/>
                </a:outerShdw>
              </a:effectLst>
            </a:endParaRPr>
          </a:p>
        </p:txBody>
      </p:sp>
    </p:spTree>
    <p:extLst>
      <p:ext uri="{BB962C8B-B14F-4D97-AF65-F5344CB8AC3E}">
        <p14:creationId xmlns:p14="http://schemas.microsoft.com/office/powerpoint/2010/main" val="2819118701"/>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3">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 calcmode="lin" valueType="num">
                                      <p:cBhvr>
                                        <p:cTn id="14"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3">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 calcmode="lin" valueType="num">
                                      <p:cBhvr>
                                        <p:cTn id="21"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3">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3">
                                            <p:txEl>
                                              <p:pRg st="4" end="4"/>
                                            </p:txEl>
                                          </p:spTgt>
                                        </p:tgtEl>
                                        <p:attrNameLst>
                                          <p:attrName>style.visibility</p:attrName>
                                        </p:attrNameLst>
                                      </p:cBhvr>
                                      <p:to>
                                        <p:strVal val="visible"/>
                                      </p:to>
                                    </p:set>
                                    <p:anim calcmode="lin" valueType="num">
                                      <p:cBhvr>
                                        <p:cTn id="28"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3">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3">
                                            <p:txEl>
                                              <p:pRg st="4" end="4"/>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3">
                                            <p:txEl>
                                              <p:pRg st="5" end="5"/>
                                            </p:txEl>
                                          </p:spTgt>
                                        </p:tgtEl>
                                        <p:attrNameLst>
                                          <p:attrName>style.visibility</p:attrName>
                                        </p:attrNameLst>
                                      </p:cBhvr>
                                      <p:to>
                                        <p:strVal val="visible"/>
                                      </p:to>
                                    </p:set>
                                    <p:anim calcmode="lin" valueType="num">
                                      <p:cBhvr>
                                        <p:cTn id="35" dur="500" fill="hold"/>
                                        <p:tgtEl>
                                          <p:spTgt spid="3">
                                            <p:txEl>
                                              <p:pRg st="5" end="5"/>
                                            </p:txEl>
                                          </p:spTgt>
                                        </p:tgtEl>
                                        <p:attrNameLst>
                                          <p:attrName>ppt_w</p:attrName>
                                        </p:attrNameLst>
                                      </p:cBhvr>
                                      <p:tavLst>
                                        <p:tav tm="0">
                                          <p:val>
                                            <p:fltVal val="0"/>
                                          </p:val>
                                        </p:tav>
                                        <p:tav tm="100000">
                                          <p:val>
                                            <p:strVal val="#ppt_w"/>
                                          </p:val>
                                        </p:tav>
                                      </p:tavLst>
                                    </p:anim>
                                    <p:anim calcmode="lin" valueType="num">
                                      <p:cBhvr>
                                        <p:cTn id="36" dur="500" fill="hold"/>
                                        <p:tgtEl>
                                          <p:spTgt spid="3">
                                            <p:txEl>
                                              <p:pRg st="5" end="5"/>
                                            </p:txEl>
                                          </p:spTgt>
                                        </p:tgtEl>
                                        <p:attrNameLst>
                                          <p:attrName>ppt_h</p:attrName>
                                        </p:attrNameLst>
                                      </p:cBhvr>
                                      <p:tavLst>
                                        <p:tav tm="0">
                                          <p:val>
                                            <p:fltVal val="0"/>
                                          </p:val>
                                        </p:tav>
                                        <p:tav tm="100000">
                                          <p:val>
                                            <p:strVal val="#ppt_h"/>
                                          </p:val>
                                        </p:tav>
                                      </p:tavLst>
                                    </p:anim>
                                    <p:animEffect transition="in" filter="fade">
                                      <p:cBhvr>
                                        <p:cTn id="37" dur="500"/>
                                        <p:tgtEl>
                                          <p:spTgt spid="3">
                                            <p:txEl>
                                              <p:pRg st="5" end="5"/>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53" presetClass="entr" presetSubtype="16" fill="hold" nodeType="clickEffect">
                                  <p:stCondLst>
                                    <p:cond delay="0"/>
                                  </p:stCondLst>
                                  <p:childTnLst>
                                    <p:set>
                                      <p:cBhvr>
                                        <p:cTn id="41" dur="1" fill="hold">
                                          <p:stCondLst>
                                            <p:cond delay="0"/>
                                          </p:stCondLst>
                                        </p:cTn>
                                        <p:tgtEl>
                                          <p:spTgt spid="3">
                                            <p:txEl>
                                              <p:pRg st="6" end="6"/>
                                            </p:txEl>
                                          </p:spTgt>
                                        </p:tgtEl>
                                        <p:attrNameLst>
                                          <p:attrName>style.visibility</p:attrName>
                                        </p:attrNameLst>
                                      </p:cBhvr>
                                      <p:to>
                                        <p:strVal val="visible"/>
                                      </p:to>
                                    </p:set>
                                    <p:anim calcmode="lin" valueType="num">
                                      <p:cBhvr>
                                        <p:cTn id="42" dur="500" fill="hold"/>
                                        <p:tgtEl>
                                          <p:spTgt spid="3">
                                            <p:txEl>
                                              <p:pRg st="6" end="6"/>
                                            </p:txEl>
                                          </p:spTgt>
                                        </p:tgtEl>
                                        <p:attrNameLst>
                                          <p:attrName>ppt_w</p:attrName>
                                        </p:attrNameLst>
                                      </p:cBhvr>
                                      <p:tavLst>
                                        <p:tav tm="0">
                                          <p:val>
                                            <p:fltVal val="0"/>
                                          </p:val>
                                        </p:tav>
                                        <p:tav tm="100000">
                                          <p:val>
                                            <p:strVal val="#ppt_w"/>
                                          </p:val>
                                        </p:tav>
                                      </p:tavLst>
                                    </p:anim>
                                    <p:anim calcmode="lin" valueType="num">
                                      <p:cBhvr>
                                        <p:cTn id="43" dur="500" fill="hold"/>
                                        <p:tgtEl>
                                          <p:spTgt spid="3">
                                            <p:txEl>
                                              <p:pRg st="6" end="6"/>
                                            </p:txEl>
                                          </p:spTgt>
                                        </p:tgtEl>
                                        <p:attrNameLst>
                                          <p:attrName>ppt_h</p:attrName>
                                        </p:attrNameLst>
                                      </p:cBhvr>
                                      <p:tavLst>
                                        <p:tav tm="0">
                                          <p:val>
                                            <p:fltVal val="0"/>
                                          </p:val>
                                        </p:tav>
                                        <p:tav tm="100000">
                                          <p:val>
                                            <p:strVal val="#ppt_h"/>
                                          </p:val>
                                        </p:tav>
                                      </p:tavLst>
                                    </p:anim>
                                    <p:animEffect transition="in" filter="fade">
                                      <p:cBhvr>
                                        <p:cTn id="44"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59C293C-CDC6-403B-D909-D911600D1A7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9BCE234-9813-7B7D-089A-8EC9ECDC7625}"/>
              </a:ext>
            </a:extLst>
          </p:cNvPr>
          <p:cNvSpPr>
            <a:spLocks noGrp="1"/>
          </p:cNvSpPr>
          <p:nvPr>
            <p:ph type="title"/>
          </p:nvPr>
        </p:nvSpPr>
        <p:spPr>
          <a:xfrm>
            <a:off x="0" y="3"/>
            <a:ext cx="9144000" cy="739830"/>
          </a:xfrm>
        </p:spPr>
        <p:txBody>
          <a:bodyPr>
            <a:noAutofit/>
          </a:bodyPr>
          <a:lstStyle/>
          <a:p>
            <a:pPr marL="0" indent="0">
              <a:buNone/>
            </a:pPr>
            <a:r>
              <a:rPr lang="en-US" sz="4400" dirty="0">
                <a:effectLst>
                  <a:outerShdw blurRad="38100" dist="38100" dir="2700000" algn="tl">
                    <a:srgbClr val="000000"/>
                  </a:outerShdw>
                </a:effectLst>
              </a:rPr>
              <a:t>Rejoice O Barren Woman</a:t>
            </a:r>
          </a:p>
        </p:txBody>
      </p:sp>
      <p:sp>
        <p:nvSpPr>
          <p:cNvPr id="3" name="Content Placeholder 2">
            <a:extLst>
              <a:ext uri="{FF2B5EF4-FFF2-40B4-BE49-F238E27FC236}">
                <a16:creationId xmlns:a16="http://schemas.microsoft.com/office/drawing/2014/main" id="{6C9B565D-3D67-3A03-650E-BD4A53BA8A6F}"/>
              </a:ext>
            </a:extLst>
          </p:cNvPr>
          <p:cNvSpPr>
            <a:spLocks noGrp="1"/>
          </p:cNvSpPr>
          <p:nvPr>
            <p:ph idx="1"/>
          </p:nvPr>
        </p:nvSpPr>
        <p:spPr>
          <a:xfrm>
            <a:off x="120535" y="739833"/>
            <a:ext cx="8965276" cy="6064133"/>
          </a:xfrm>
        </p:spPr>
        <p:txBody>
          <a:bodyPr>
            <a:normAutofit fontScale="92500"/>
          </a:bodyPr>
          <a:lstStyle/>
          <a:p>
            <a:r>
              <a:rPr lang="en-US" dirty="0">
                <a:effectLst>
                  <a:outerShdw blurRad="38100" dist="38100" dir="2700000" algn="tl">
                    <a:srgbClr val="000000"/>
                  </a:outerShdw>
                </a:effectLst>
              </a:rPr>
              <a:t>Paul then goes on to draw an “</a:t>
            </a:r>
            <a:r>
              <a:rPr lang="en-US" i="1" dirty="0">
                <a:solidFill>
                  <a:schemeClr val="accent1">
                    <a:lumMod val="40000"/>
                    <a:lumOff val="6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allegory</a:t>
            </a:r>
            <a:r>
              <a:rPr lang="en-US" dirty="0">
                <a:effectLst>
                  <a:outerShdw blurRad="38100" dist="38100" dir="2700000" algn="tl">
                    <a:srgbClr val="000000"/>
                  </a:outerShdw>
                </a:effectLst>
              </a:rPr>
              <a:t>” or secondary understanding from the Genesis account:</a:t>
            </a:r>
          </a:p>
          <a:p>
            <a:r>
              <a:rPr lang="en-US" i="1" dirty="0">
                <a:solidFill>
                  <a:schemeClr val="accent1">
                    <a:lumMod val="40000"/>
                    <a:lumOff val="6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These things may be treated as an </a:t>
            </a:r>
            <a:r>
              <a:rPr lang="en-US" i="1" dirty="0">
                <a:solidFill>
                  <a:srgbClr val="00B0F0"/>
                </a:solidFill>
                <a:effectLst>
                  <a:outerShdw blurRad="38100" dist="38100" dir="2700000" algn="tl">
                    <a:srgbClr val="000000"/>
                  </a:outerShdw>
                </a:effectLst>
                <a:latin typeface="Cambria" panose="02040503050406030204" pitchFamily="18" charset="0"/>
                <a:ea typeface="Cambria" panose="02040503050406030204" pitchFamily="18" charset="0"/>
              </a:rPr>
              <a:t>allegory</a:t>
            </a:r>
            <a:r>
              <a:rPr lang="en-US" i="1" dirty="0">
                <a:solidFill>
                  <a:schemeClr val="accent1">
                    <a:lumMod val="40000"/>
                    <a:lumOff val="6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 for these </a:t>
            </a:r>
            <a:r>
              <a:rPr lang="en-US" i="1" dirty="0">
                <a:solidFill>
                  <a:srgbClr val="00B0F0"/>
                </a:solidFill>
                <a:effectLst>
                  <a:outerShdw blurRad="38100" dist="38100" dir="2700000" algn="tl">
                    <a:srgbClr val="000000"/>
                  </a:outerShdw>
                </a:effectLst>
                <a:latin typeface="Cambria" panose="02040503050406030204" pitchFamily="18" charset="0"/>
                <a:ea typeface="Cambria" panose="02040503050406030204" pitchFamily="18" charset="0"/>
              </a:rPr>
              <a:t>[two] women </a:t>
            </a:r>
            <a:r>
              <a:rPr lang="en-US" i="1" dirty="0">
                <a:solidFill>
                  <a:schemeClr val="accent1">
                    <a:lumMod val="40000"/>
                    <a:lumOff val="6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represent </a:t>
            </a:r>
            <a:r>
              <a:rPr lang="en-US" i="1" dirty="0">
                <a:solidFill>
                  <a:srgbClr val="00B0F0"/>
                </a:solidFill>
                <a:effectLst>
                  <a:outerShdw blurRad="38100" dist="38100" dir="2700000" algn="tl">
                    <a:srgbClr val="000000"/>
                  </a:outerShdw>
                </a:effectLst>
                <a:latin typeface="Cambria" panose="02040503050406030204" pitchFamily="18" charset="0"/>
                <a:ea typeface="Cambria" panose="02040503050406030204" pitchFamily="18" charset="0"/>
              </a:rPr>
              <a:t>two covenants</a:t>
            </a:r>
            <a:r>
              <a:rPr lang="en-US" i="1" dirty="0">
                <a:solidFill>
                  <a:schemeClr val="accent1">
                    <a:lumMod val="40000"/>
                    <a:lumOff val="6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 One is from Mount Sinai bearing children for slavery; this is Hagar. Now Hagar represents Mount Sinai in Arabia and corresponds to </a:t>
            </a:r>
            <a:r>
              <a:rPr lang="en-US" i="1" dirty="0">
                <a:solidFill>
                  <a:srgbClr val="00B0F0"/>
                </a:solidFill>
                <a:effectLst>
                  <a:outerShdw blurRad="38100" dist="38100" dir="2700000" algn="tl">
                    <a:srgbClr val="000000"/>
                  </a:outerShdw>
                </a:effectLst>
                <a:latin typeface="Cambria" panose="02040503050406030204" pitchFamily="18" charset="0"/>
                <a:ea typeface="Cambria" panose="02040503050406030204" pitchFamily="18" charset="0"/>
              </a:rPr>
              <a:t>the present Jerusalem</a:t>
            </a:r>
            <a:r>
              <a:rPr lang="en-US" i="1" dirty="0">
                <a:solidFill>
                  <a:schemeClr val="accent1">
                    <a:lumMod val="40000"/>
                    <a:lumOff val="6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 for she is in slavery with her children. But </a:t>
            </a:r>
            <a:r>
              <a:rPr lang="en-US" i="1" dirty="0">
                <a:solidFill>
                  <a:srgbClr val="00B0F0"/>
                </a:solidFill>
                <a:effectLst>
                  <a:outerShdw blurRad="38100" dist="38100" dir="2700000" algn="tl">
                    <a:srgbClr val="000000"/>
                  </a:outerShdw>
                </a:effectLst>
                <a:latin typeface="Cambria" panose="02040503050406030204" pitchFamily="18" charset="0"/>
                <a:ea typeface="Cambria" panose="02040503050406030204" pitchFamily="18" charset="0"/>
              </a:rPr>
              <a:t>the Jerusalem above </a:t>
            </a:r>
            <a:r>
              <a:rPr lang="en-US" i="1" dirty="0">
                <a:solidFill>
                  <a:schemeClr val="accent1">
                    <a:lumMod val="40000"/>
                    <a:lumOff val="6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is free, and she is our mother. </a:t>
            </a:r>
            <a:r>
              <a:rPr lang="en-US" dirty="0">
                <a:effectLst>
                  <a:outerShdw blurRad="38100" dist="38100" dir="2700000" algn="tl">
                    <a:srgbClr val="000000"/>
                  </a:outerShdw>
                </a:effectLst>
              </a:rPr>
              <a:t>(Gal 4:24-26)</a:t>
            </a:r>
          </a:p>
          <a:p>
            <a:r>
              <a:rPr lang="en-US" dirty="0">
                <a:effectLst>
                  <a:outerShdw blurRad="38100" dist="38100" dir="2700000" algn="tl">
                    <a:srgbClr val="000000"/>
                  </a:outerShdw>
                </a:effectLst>
              </a:rPr>
              <a:t>In this section Paul draws a contrast between:</a:t>
            </a:r>
          </a:p>
          <a:p>
            <a:pPr lvl="1"/>
            <a:r>
              <a:rPr lang="en-US" dirty="0">
                <a:effectLst>
                  <a:outerShdw blurRad="38100" dist="38100" dir="2700000" algn="tl">
                    <a:srgbClr val="000000"/>
                  </a:outerShdw>
                </a:effectLst>
              </a:rPr>
              <a:t>Two Women</a:t>
            </a:r>
          </a:p>
          <a:p>
            <a:pPr lvl="1"/>
            <a:r>
              <a:rPr lang="en-US" dirty="0">
                <a:effectLst>
                  <a:outerShdw blurRad="38100" dist="38100" dir="2700000" algn="tl">
                    <a:srgbClr val="000000"/>
                  </a:outerShdw>
                </a:effectLst>
              </a:rPr>
              <a:t>Two Covenants</a:t>
            </a:r>
          </a:p>
          <a:p>
            <a:pPr lvl="1"/>
            <a:r>
              <a:rPr lang="en-US" dirty="0">
                <a:effectLst>
                  <a:outerShdw blurRad="38100" dist="38100" dir="2700000" algn="tl">
                    <a:srgbClr val="000000"/>
                  </a:outerShdw>
                </a:effectLst>
              </a:rPr>
              <a:t>Two Cities</a:t>
            </a:r>
          </a:p>
          <a:p>
            <a:pPr lvl="1"/>
            <a:r>
              <a:rPr lang="en-US" dirty="0">
                <a:effectLst>
                  <a:outerShdw blurRad="38100" dist="38100" dir="2700000" algn="tl">
                    <a:srgbClr val="000000"/>
                  </a:outerShdw>
                </a:effectLst>
              </a:rPr>
              <a:t>Two Sets of Children</a:t>
            </a:r>
          </a:p>
          <a:p>
            <a:pPr lvl="1"/>
            <a:endParaRPr lang="en-US" dirty="0">
              <a:effectLst>
                <a:outerShdw blurRad="38100" dist="38100" dir="2700000" algn="tl">
                  <a:srgbClr val="000000"/>
                </a:outerShdw>
              </a:effectLst>
            </a:endParaRPr>
          </a:p>
          <a:p>
            <a:endParaRPr lang="en-US" sz="3000" dirty="0">
              <a:effectLst>
                <a:outerShdw blurRad="38100" dist="38100" dir="2700000" algn="tl">
                  <a:srgbClr val="000000"/>
                </a:outerShdw>
              </a:effectLst>
            </a:endParaRPr>
          </a:p>
        </p:txBody>
      </p:sp>
    </p:spTree>
    <p:extLst>
      <p:ext uri="{BB962C8B-B14F-4D97-AF65-F5344CB8AC3E}">
        <p14:creationId xmlns:p14="http://schemas.microsoft.com/office/powerpoint/2010/main" val="443420537"/>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3">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 calcmode="lin" valueType="num">
                                      <p:cBhvr>
                                        <p:cTn id="14"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3">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 calcmode="lin" valueType="num">
                                      <p:cBhvr>
                                        <p:cTn id="21"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3">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3">
                                            <p:txEl>
                                              <p:pRg st="4" end="4"/>
                                            </p:txEl>
                                          </p:spTgt>
                                        </p:tgtEl>
                                        <p:attrNameLst>
                                          <p:attrName>style.visibility</p:attrName>
                                        </p:attrNameLst>
                                      </p:cBhvr>
                                      <p:to>
                                        <p:strVal val="visible"/>
                                      </p:to>
                                    </p:set>
                                    <p:anim calcmode="lin" valueType="num">
                                      <p:cBhvr>
                                        <p:cTn id="28"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3">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3">
                                            <p:txEl>
                                              <p:pRg st="4" end="4"/>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3">
                                            <p:txEl>
                                              <p:pRg st="5" end="5"/>
                                            </p:txEl>
                                          </p:spTgt>
                                        </p:tgtEl>
                                        <p:attrNameLst>
                                          <p:attrName>style.visibility</p:attrName>
                                        </p:attrNameLst>
                                      </p:cBhvr>
                                      <p:to>
                                        <p:strVal val="visible"/>
                                      </p:to>
                                    </p:set>
                                    <p:anim calcmode="lin" valueType="num">
                                      <p:cBhvr>
                                        <p:cTn id="35" dur="500" fill="hold"/>
                                        <p:tgtEl>
                                          <p:spTgt spid="3">
                                            <p:txEl>
                                              <p:pRg st="5" end="5"/>
                                            </p:txEl>
                                          </p:spTgt>
                                        </p:tgtEl>
                                        <p:attrNameLst>
                                          <p:attrName>ppt_w</p:attrName>
                                        </p:attrNameLst>
                                      </p:cBhvr>
                                      <p:tavLst>
                                        <p:tav tm="0">
                                          <p:val>
                                            <p:fltVal val="0"/>
                                          </p:val>
                                        </p:tav>
                                        <p:tav tm="100000">
                                          <p:val>
                                            <p:strVal val="#ppt_w"/>
                                          </p:val>
                                        </p:tav>
                                      </p:tavLst>
                                    </p:anim>
                                    <p:anim calcmode="lin" valueType="num">
                                      <p:cBhvr>
                                        <p:cTn id="36" dur="500" fill="hold"/>
                                        <p:tgtEl>
                                          <p:spTgt spid="3">
                                            <p:txEl>
                                              <p:pRg st="5" end="5"/>
                                            </p:txEl>
                                          </p:spTgt>
                                        </p:tgtEl>
                                        <p:attrNameLst>
                                          <p:attrName>ppt_h</p:attrName>
                                        </p:attrNameLst>
                                      </p:cBhvr>
                                      <p:tavLst>
                                        <p:tav tm="0">
                                          <p:val>
                                            <p:fltVal val="0"/>
                                          </p:val>
                                        </p:tav>
                                        <p:tav tm="100000">
                                          <p:val>
                                            <p:strVal val="#ppt_h"/>
                                          </p:val>
                                        </p:tav>
                                      </p:tavLst>
                                    </p:anim>
                                    <p:animEffect transition="in" filter="fade">
                                      <p:cBhvr>
                                        <p:cTn id="37" dur="500"/>
                                        <p:tgtEl>
                                          <p:spTgt spid="3">
                                            <p:txEl>
                                              <p:pRg st="5" end="5"/>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53" presetClass="entr" presetSubtype="16" fill="hold" nodeType="clickEffect">
                                  <p:stCondLst>
                                    <p:cond delay="0"/>
                                  </p:stCondLst>
                                  <p:childTnLst>
                                    <p:set>
                                      <p:cBhvr>
                                        <p:cTn id="41" dur="1" fill="hold">
                                          <p:stCondLst>
                                            <p:cond delay="0"/>
                                          </p:stCondLst>
                                        </p:cTn>
                                        <p:tgtEl>
                                          <p:spTgt spid="3">
                                            <p:txEl>
                                              <p:pRg st="6" end="6"/>
                                            </p:txEl>
                                          </p:spTgt>
                                        </p:tgtEl>
                                        <p:attrNameLst>
                                          <p:attrName>style.visibility</p:attrName>
                                        </p:attrNameLst>
                                      </p:cBhvr>
                                      <p:to>
                                        <p:strVal val="visible"/>
                                      </p:to>
                                    </p:set>
                                    <p:anim calcmode="lin" valueType="num">
                                      <p:cBhvr>
                                        <p:cTn id="42" dur="500" fill="hold"/>
                                        <p:tgtEl>
                                          <p:spTgt spid="3">
                                            <p:txEl>
                                              <p:pRg st="6" end="6"/>
                                            </p:txEl>
                                          </p:spTgt>
                                        </p:tgtEl>
                                        <p:attrNameLst>
                                          <p:attrName>ppt_w</p:attrName>
                                        </p:attrNameLst>
                                      </p:cBhvr>
                                      <p:tavLst>
                                        <p:tav tm="0">
                                          <p:val>
                                            <p:fltVal val="0"/>
                                          </p:val>
                                        </p:tav>
                                        <p:tav tm="100000">
                                          <p:val>
                                            <p:strVal val="#ppt_w"/>
                                          </p:val>
                                        </p:tav>
                                      </p:tavLst>
                                    </p:anim>
                                    <p:anim calcmode="lin" valueType="num">
                                      <p:cBhvr>
                                        <p:cTn id="43" dur="500" fill="hold"/>
                                        <p:tgtEl>
                                          <p:spTgt spid="3">
                                            <p:txEl>
                                              <p:pRg st="6" end="6"/>
                                            </p:txEl>
                                          </p:spTgt>
                                        </p:tgtEl>
                                        <p:attrNameLst>
                                          <p:attrName>ppt_h</p:attrName>
                                        </p:attrNameLst>
                                      </p:cBhvr>
                                      <p:tavLst>
                                        <p:tav tm="0">
                                          <p:val>
                                            <p:fltVal val="0"/>
                                          </p:val>
                                        </p:tav>
                                        <p:tav tm="100000">
                                          <p:val>
                                            <p:strVal val="#ppt_h"/>
                                          </p:val>
                                        </p:tav>
                                      </p:tavLst>
                                    </p:anim>
                                    <p:animEffect transition="in" filter="fade">
                                      <p:cBhvr>
                                        <p:cTn id="44"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59C293C-CDC6-403B-D909-D911600D1A7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9BCE234-9813-7B7D-089A-8EC9ECDC7625}"/>
              </a:ext>
            </a:extLst>
          </p:cNvPr>
          <p:cNvSpPr>
            <a:spLocks noGrp="1"/>
          </p:cNvSpPr>
          <p:nvPr>
            <p:ph type="title"/>
          </p:nvPr>
        </p:nvSpPr>
        <p:spPr>
          <a:xfrm>
            <a:off x="0" y="3"/>
            <a:ext cx="9144000" cy="739830"/>
          </a:xfrm>
        </p:spPr>
        <p:txBody>
          <a:bodyPr>
            <a:noAutofit/>
          </a:bodyPr>
          <a:lstStyle/>
          <a:p>
            <a:pPr marL="0" indent="0">
              <a:buNone/>
            </a:pPr>
            <a:r>
              <a:rPr lang="en-US" sz="4400" dirty="0">
                <a:effectLst>
                  <a:outerShdw blurRad="38100" dist="38100" dir="2700000" algn="tl">
                    <a:srgbClr val="000000"/>
                  </a:outerShdw>
                </a:effectLst>
              </a:rPr>
              <a:t>Rejoice O Barren Woman</a:t>
            </a:r>
          </a:p>
        </p:txBody>
      </p:sp>
      <p:sp>
        <p:nvSpPr>
          <p:cNvPr id="3" name="Content Placeholder 2">
            <a:extLst>
              <a:ext uri="{FF2B5EF4-FFF2-40B4-BE49-F238E27FC236}">
                <a16:creationId xmlns:a16="http://schemas.microsoft.com/office/drawing/2014/main" id="{6C9B565D-3D67-3A03-650E-BD4A53BA8A6F}"/>
              </a:ext>
            </a:extLst>
          </p:cNvPr>
          <p:cNvSpPr>
            <a:spLocks noGrp="1"/>
          </p:cNvSpPr>
          <p:nvPr>
            <p:ph idx="1"/>
          </p:nvPr>
        </p:nvSpPr>
        <p:spPr>
          <a:xfrm>
            <a:off x="120535" y="739833"/>
            <a:ext cx="8965276" cy="6064133"/>
          </a:xfrm>
        </p:spPr>
        <p:txBody>
          <a:bodyPr>
            <a:normAutofit fontScale="92500" lnSpcReduction="20000"/>
          </a:bodyPr>
          <a:lstStyle/>
          <a:p>
            <a:r>
              <a:rPr lang="en-US" dirty="0">
                <a:effectLst>
                  <a:outerShdw blurRad="38100" dist="38100" dir="2700000" algn="tl">
                    <a:srgbClr val="000000"/>
                  </a:outerShdw>
                </a:effectLst>
              </a:rPr>
              <a:t>Two Women:</a:t>
            </a:r>
          </a:p>
          <a:p>
            <a:pPr lvl="1"/>
            <a:r>
              <a:rPr lang="en-US" dirty="0">
                <a:effectLst>
                  <a:outerShdw blurRad="38100" dist="38100" dir="2700000" algn="tl">
                    <a:srgbClr val="000000"/>
                  </a:outerShdw>
                </a:effectLst>
              </a:rPr>
              <a:t>Hagar</a:t>
            </a:r>
          </a:p>
          <a:p>
            <a:pPr lvl="1"/>
            <a:r>
              <a:rPr lang="en-US" dirty="0">
                <a:effectLst>
                  <a:outerShdw blurRad="38100" dist="38100" dir="2700000" algn="tl">
                    <a:srgbClr val="000000"/>
                  </a:outerShdw>
                </a:effectLst>
              </a:rPr>
              <a:t>Sarah (not named, but is </a:t>
            </a:r>
            <a:r>
              <a:rPr lang="en-US" b="1" i="1" dirty="0">
                <a:effectLst>
                  <a:outerShdw blurRad="38100" dist="38100" dir="2700000" algn="tl">
                    <a:srgbClr val="000000"/>
                  </a:outerShdw>
                </a:effectLst>
              </a:rPr>
              <a:t>clearly</a:t>
            </a:r>
            <a:r>
              <a:rPr lang="en-US" dirty="0">
                <a:effectLst>
                  <a:outerShdw blurRad="38100" dist="38100" dir="2700000" algn="tl">
                    <a:srgbClr val="000000"/>
                  </a:outerShdw>
                </a:effectLst>
              </a:rPr>
              <a:t> implied)</a:t>
            </a:r>
          </a:p>
          <a:p>
            <a:r>
              <a:rPr lang="en-US" dirty="0">
                <a:effectLst>
                  <a:outerShdw blurRad="38100" dist="38100" dir="2700000" algn="tl">
                    <a:srgbClr val="000000"/>
                  </a:outerShdw>
                </a:effectLst>
              </a:rPr>
              <a:t>Two Covenants:</a:t>
            </a:r>
          </a:p>
          <a:p>
            <a:pPr lvl="1"/>
            <a:r>
              <a:rPr lang="en-US" dirty="0">
                <a:effectLst>
                  <a:outerShdw blurRad="38100" dist="38100" dir="2700000" algn="tl">
                    <a:srgbClr val="000000"/>
                  </a:outerShdw>
                </a:effectLst>
              </a:rPr>
              <a:t>The Old Covenant made at “</a:t>
            </a:r>
            <a:r>
              <a:rPr lang="en-US" i="1" dirty="0">
                <a:solidFill>
                  <a:schemeClr val="accent1">
                    <a:lumMod val="40000"/>
                    <a:lumOff val="6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Mount Sinai </a:t>
            </a:r>
            <a:r>
              <a:rPr lang="en-US" dirty="0">
                <a:effectLst>
                  <a:outerShdw blurRad="38100" dist="38100" dir="2700000" algn="tl">
                    <a:srgbClr val="000000"/>
                  </a:outerShdw>
                </a:effectLst>
              </a:rPr>
              <a:t>” (cf. 2Cor 3:6-14; Hebrews 7-10) </a:t>
            </a:r>
          </a:p>
          <a:p>
            <a:pPr lvl="1"/>
            <a:r>
              <a:rPr lang="en-US" dirty="0">
                <a:effectLst>
                  <a:outerShdw blurRad="38100" dist="38100" dir="2700000" algn="tl">
                    <a:srgbClr val="000000"/>
                  </a:outerShdw>
                </a:effectLst>
              </a:rPr>
              <a:t>The New Covenant – not named here, but implied (cf. Jer 31:31; Luke 22:20; 2Cor 3:6; Heb 8:8; 9:15; 12:24)</a:t>
            </a:r>
          </a:p>
          <a:p>
            <a:r>
              <a:rPr lang="en-US" dirty="0">
                <a:effectLst>
                  <a:outerShdw blurRad="38100" dist="38100" dir="2700000" algn="tl">
                    <a:srgbClr val="000000"/>
                  </a:outerShdw>
                </a:effectLst>
              </a:rPr>
              <a:t>Two Cities:</a:t>
            </a:r>
          </a:p>
          <a:p>
            <a:pPr lvl="1"/>
            <a:r>
              <a:rPr lang="en-US" dirty="0">
                <a:effectLst>
                  <a:outerShdw blurRad="38100" dist="38100" dir="2700000" algn="tl">
                    <a:srgbClr val="000000"/>
                  </a:outerShdw>
                </a:effectLst>
              </a:rPr>
              <a:t>“</a:t>
            </a:r>
            <a:r>
              <a:rPr lang="en-US" i="1" dirty="0">
                <a:solidFill>
                  <a:schemeClr val="accent1">
                    <a:lumMod val="40000"/>
                    <a:lumOff val="6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the present Jerusalem</a:t>
            </a:r>
            <a:r>
              <a:rPr lang="en-US" dirty="0">
                <a:effectLst>
                  <a:outerShdw blurRad="38100" dist="38100" dir="2700000" algn="tl">
                    <a:srgbClr val="000000"/>
                  </a:outerShdw>
                </a:effectLst>
              </a:rPr>
              <a:t>” (= the center of Judaism in Paul’s day) </a:t>
            </a:r>
          </a:p>
          <a:p>
            <a:pPr lvl="1"/>
            <a:r>
              <a:rPr lang="en-US" dirty="0">
                <a:effectLst>
                  <a:outerShdw blurRad="38100" dist="38100" dir="2700000" algn="tl">
                    <a:srgbClr val="000000"/>
                  </a:outerShdw>
                </a:effectLst>
              </a:rPr>
              <a:t>“</a:t>
            </a:r>
            <a:r>
              <a:rPr lang="en-US" i="1" dirty="0">
                <a:solidFill>
                  <a:schemeClr val="accent1">
                    <a:lumMod val="40000"/>
                    <a:lumOff val="6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the Jerusalem above</a:t>
            </a:r>
            <a:r>
              <a:rPr lang="en-US" dirty="0">
                <a:effectLst>
                  <a:outerShdw blurRad="38100" dist="38100" dir="2700000" algn="tl">
                    <a:srgbClr val="000000"/>
                  </a:outerShdw>
                </a:effectLst>
              </a:rPr>
              <a:t>” (= the heavenly Jerusalem, cf. Heb 12:22; Rev 3:12; 21:2,10)</a:t>
            </a:r>
          </a:p>
          <a:p>
            <a:r>
              <a:rPr lang="en-US" dirty="0">
                <a:effectLst>
                  <a:outerShdw blurRad="38100" dist="38100" dir="2700000" algn="tl">
                    <a:srgbClr val="000000"/>
                  </a:outerShdw>
                </a:effectLst>
              </a:rPr>
              <a:t>Two Sets of Children:</a:t>
            </a:r>
          </a:p>
          <a:p>
            <a:pPr lvl="1"/>
            <a:r>
              <a:rPr lang="en-US" dirty="0">
                <a:effectLst>
                  <a:outerShdw blurRad="38100" dist="38100" dir="2700000" algn="tl">
                    <a:srgbClr val="000000"/>
                  </a:outerShdw>
                </a:effectLst>
              </a:rPr>
              <a:t>Those children who are “</a:t>
            </a:r>
            <a:r>
              <a:rPr lang="en-US" i="1" dirty="0">
                <a:solidFill>
                  <a:schemeClr val="accent1">
                    <a:lumMod val="40000"/>
                    <a:lumOff val="6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in slavery</a:t>
            </a:r>
            <a:r>
              <a:rPr lang="en-US" dirty="0">
                <a:effectLst>
                  <a:outerShdw blurRad="38100" dist="38100" dir="2700000" algn="tl">
                    <a:srgbClr val="000000"/>
                  </a:outerShdw>
                </a:effectLst>
              </a:rPr>
              <a:t>” (= the Jews in Paul’s day who are enslaved to the Law ) </a:t>
            </a:r>
          </a:p>
          <a:p>
            <a:pPr lvl="1"/>
            <a:r>
              <a:rPr lang="en-US" dirty="0">
                <a:effectLst>
                  <a:outerShdw blurRad="38100" dist="38100" dir="2700000" algn="tl">
                    <a:srgbClr val="000000"/>
                  </a:outerShdw>
                </a:effectLst>
              </a:rPr>
              <a:t>Those children who are “</a:t>
            </a:r>
            <a:r>
              <a:rPr lang="en-US" i="1" dirty="0">
                <a:solidFill>
                  <a:schemeClr val="accent1">
                    <a:lumMod val="40000"/>
                    <a:lumOff val="6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free</a:t>
            </a:r>
            <a:r>
              <a:rPr lang="en-US" dirty="0">
                <a:effectLst>
                  <a:outerShdw blurRad="38100" dist="38100" dir="2700000" algn="tl">
                    <a:srgbClr val="000000"/>
                  </a:outerShdw>
                </a:effectLst>
              </a:rPr>
              <a:t>” (= Christians like Paul and the Galatians who are free from the Law)</a:t>
            </a:r>
          </a:p>
          <a:p>
            <a:pPr lvl="1"/>
            <a:endParaRPr lang="en-US" dirty="0">
              <a:effectLst>
                <a:outerShdw blurRad="38100" dist="38100" dir="2700000" algn="tl">
                  <a:srgbClr val="000000"/>
                </a:outerShdw>
              </a:effectLst>
            </a:endParaRPr>
          </a:p>
          <a:p>
            <a:endParaRPr lang="en-US" sz="3000" dirty="0">
              <a:effectLst>
                <a:outerShdw blurRad="38100" dist="38100" dir="2700000" algn="tl">
                  <a:srgbClr val="000000"/>
                </a:outerShdw>
              </a:effectLst>
            </a:endParaRPr>
          </a:p>
        </p:txBody>
      </p:sp>
    </p:spTree>
    <p:extLst>
      <p:ext uri="{BB962C8B-B14F-4D97-AF65-F5344CB8AC3E}">
        <p14:creationId xmlns:p14="http://schemas.microsoft.com/office/powerpoint/2010/main" val="3253222846"/>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3">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 calcmode="lin" valueType="num">
                                      <p:cBhvr>
                                        <p:cTn id="14"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3">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 calcmode="lin" valueType="num">
                                      <p:cBhvr>
                                        <p:cTn id="21"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3">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3">
                                            <p:txEl>
                                              <p:pRg st="4" end="4"/>
                                            </p:txEl>
                                          </p:spTgt>
                                        </p:tgtEl>
                                        <p:attrNameLst>
                                          <p:attrName>style.visibility</p:attrName>
                                        </p:attrNameLst>
                                      </p:cBhvr>
                                      <p:to>
                                        <p:strVal val="visible"/>
                                      </p:to>
                                    </p:set>
                                    <p:anim calcmode="lin" valueType="num">
                                      <p:cBhvr>
                                        <p:cTn id="28"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3">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3">
                                            <p:txEl>
                                              <p:pRg st="4" end="4"/>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3">
                                            <p:txEl>
                                              <p:pRg st="5" end="5"/>
                                            </p:txEl>
                                          </p:spTgt>
                                        </p:tgtEl>
                                        <p:attrNameLst>
                                          <p:attrName>style.visibility</p:attrName>
                                        </p:attrNameLst>
                                      </p:cBhvr>
                                      <p:to>
                                        <p:strVal val="visible"/>
                                      </p:to>
                                    </p:set>
                                    <p:anim calcmode="lin" valueType="num">
                                      <p:cBhvr>
                                        <p:cTn id="35" dur="500" fill="hold"/>
                                        <p:tgtEl>
                                          <p:spTgt spid="3">
                                            <p:txEl>
                                              <p:pRg st="5" end="5"/>
                                            </p:txEl>
                                          </p:spTgt>
                                        </p:tgtEl>
                                        <p:attrNameLst>
                                          <p:attrName>ppt_w</p:attrName>
                                        </p:attrNameLst>
                                      </p:cBhvr>
                                      <p:tavLst>
                                        <p:tav tm="0">
                                          <p:val>
                                            <p:fltVal val="0"/>
                                          </p:val>
                                        </p:tav>
                                        <p:tav tm="100000">
                                          <p:val>
                                            <p:strVal val="#ppt_w"/>
                                          </p:val>
                                        </p:tav>
                                      </p:tavLst>
                                    </p:anim>
                                    <p:anim calcmode="lin" valueType="num">
                                      <p:cBhvr>
                                        <p:cTn id="36" dur="500" fill="hold"/>
                                        <p:tgtEl>
                                          <p:spTgt spid="3">
                                            <p:txEl>
                                              <p:pRg st="5" end="5"/>
                                            </p:txEl>
                                          </p:spTgt>
                                        </p:tgtEl>
                                        <p:attrNameLst>
                                          <p:attrName>ppt_h</p:attrName>
                                        </p:attrNameLst>
                                      </p:cBhvr>
                                      <p:tavLst>
                                        <p:tav tm="0">
                                          <p:val>
                                            <p:fltVal val="0"/>
                                          </p:val>
                                        </p:tav>
                                        <p:tav tm="100000">
                                          <p:val>
                                            <p:strVal val="#ppt_h"/>
                                          </p:val>
                                        </p:tav>
                                      </p:tavLst>
                                    </p:anim>
                                    <p:animEffect transition="in" filter="fade">
                                      <p:cBhvr>
                                        <p:cTn id="37" dur="500"/>
                                        <p:tgtEl>
                                          <p:spTgt spid="3">
                                            <p:txEl>
                                              <p:pRg st="5" end="5"/>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53" presetClass="entr" presetSubtype="16" fill="hold" nodeType="clickEffect">
                                  <p:stCondLst>
                                    <p:cond delay="0"/>
                                  </p:stCondLst>
                                  <p:childTnLst>
                                    <p:set>
                                      <p:cBhvr>
                                        <p:cTn id="41" dur="1" fill="hold">
                                          <p:stCondLst>
                                            <p:cond delay="0"/>
                                          </p:stCondLst>
                                        </p:cTn>
                                        <p:tgtEl>
                                          <p:spTgt spid="3">
                                            <p:txEl>
                                              <p:pRg st="6" end="6"/>
                                            </p:txEl>
                                          </p:spTgt>
                                        </p:tgtEl>
                                        <p:attrNameLst>
                                          <p:attrName>style.visibility</p:attrName>
                                        </p:attrNameLst>
                                      </p:cBhvr>
                                      <p:to>
                                        <p:strVal val="visible"/>
                                      </p:to>
                                    </p:set>
                                    <p:anim calcmode="lin" valueType="num">
                                      <p:cBhvr>
                                        <p:cTn id="42" dur="500" fill="hold"/>
                                        <p:tgtEl>
                                          <p:spTgt spid="3">
                                            <p:txEl>
                                              <p:pRg st="6" end="6"/>
                                            </p:txEl>
                                          </p:spTgt>
                                        </p:tgtEl>
                                        <p:attrNameLst>
                                          <p:attrName>ppt_w</p:attrName>
                                        </p:attrNameLst>
                                      </p:cBhvr>
                                      <p:tavLst>
                                        <p:tav tm="0">
                                          <p:val>
                                            <p:fltVal val="0"/>
                                          </p:val>
                                        </p:tav>
                                        <p:tav tm="100000">
                                          <p:val>
                                            <p:strVal val="#ppt_w"/>
                                          </p:val>
                                        </p:tav>
                                      </p:tavLst>
                                    </p:anim>
                                    <p:anim calcmode="lin" valueType="num">
                                      <p:cBhvr>
                                        <p:cTn id="43" dur="500" fill="hold"/>
                                        <p:tgtEl>
                                          <p:spTgt spid="3">
                                            <p:txEl>
                                              <p:pRg st="6" end="6"/>
                                            </p:txEl>
                                          </p:spTgt>
                                        </p:tgtEl>
                                        <p:attrNameLst>
                                          <p:attrName>ppt_h</p:attrName>
                                        </p:attrNameLst>
                                      </p:cBhvr>
                                      <p:tavLst>
                                        <p:tav tm="0">
                                          <p:val>
                                            <p:fltVal val="0"/>
                                          </p:val>
                                        </p:tav>
                                        <p:tav tm="100000">
                                          <p:val>
                                            <p:strVal val="#ppt_h"/>
                                          </p:val>
                                        </p:tav>
                                      </p:tavLst>
                                    </p:anim>
                                    <p:animEffect transition="in" filter="fade">
                                      <p:cBhvr>
                                        <p:cTn id="44" dur="500"/>
                                        <p:tgtEl>
                                          <p:spTgt spid="3">
                                            <p:txEl>
                                              <p:pRg st="6" end="6"/>
                                            </p:txEl>
                                          </p:spTgt>
                                        </p:tgtEl>
                                      </p:cBhvr>
                                    </p:animEffect>
                                  </p:childTnLst>
                                </p:cTn>
                              </p:par>
                            </p:childTnLst>
                          </p:cTn>
                        </p:par>
                      </p:childTnLst>
                    </p:cTn>
                  </p:par>
                  <p:par>
                    <p:cTn id="45" fill="hold">
                      <p:stCondLst>
                        <p:cond delay="indefinite"/>
                      </p:stCondLst>
                      <p:childTnLst>
                        <p:par>
                          <p:cTn id="46" fill="hold">
                            <p:stCondLst>
                              <p:cond delay="0"/>
                            </p:stCondLst>
                            <p:childTnLst>
                              <p:par>
                                <p:cTn id="47" presetID="53" presetClass="entr" presetSubtype="16" fill="hold" nodeType="clickEffect">
                                  <p:stCondLst>
                                    <p:cond delay="0"/>
                                  </p:stCondLst>
                                  <p:childTnLst>
                                    <p:set>
                                      <p:cBhvr>
                                        <p:cTn id="48" dur="1" fill="hold">
                                          <p:stCondLst>
                                            <p:cond delay="0"/>
                                          </p:stCondLst>
                                        </p:cTn>
                                        <p:tgtEl>
                                          <p:spTgt spid="3">
                                            <p:txEl>
                                              <p:pRg st="7" end="7"/>
                                            </p:txEl>
                                          </p:spTgt>
                                        </p:tgtEl>
                                        <p:attrNameLst>
                                          <p:attrName>style.visibility</p:attrName>
                                        </p:attrNameLst>
                                      </p:cBhvr>
                                      <p:to>
                                        <p:strVal val="visible"/>
                                      </p:to>
                                    </p:set>
                                    <p:anim calcmode="lin" valueType="num">
                                      <p:cBhvr>
                                        <p:cTn id="49" dur="500" fill="hold"/>
                                        <p:tgtEl>
                                          <p:spTgt spid="3">
                                            <p:txEl>
                                              <p:pRg st="7" end="7"/>
                                            </p:txEl>
                                          </p:spTgt>
                                        </p:tgtEl>
                                        <p:attrNameLst>
                                          <p:attrName>ppt_w</p:attrName>
                                        </p:attrNameLst>
                                      </p:cBhvr>
                                      <p:tavLst>
                                        <p:tav tm="0">
                                          <p:val>
                                            <p:fltVal val="0"/>
                                          </p:val>
                                        </p:tav>
                                        <p:tav tm="100000">
                                          <p:val>
                                            <p:strVal val="#ppt_w"/>
                                          </p:val>
                                        </p:tav>
                                      </p:tavLst>
                                    </p:anim>
                                    <p:anim calcmode="lin" valueType="num">
                                      <p:cBhvr>
                                        <p:cTn id="50" dur="500" fill="hold"/>
                                        <p:tgtEl>
                                          <p:spTgt spid="3">
                                            <p:txEl>
                                              <p:pRg st="7" end="7"/>
                                            </p:txEl>
                                          </p:spTgt>
                                        </p:tgtEl>
                                        <p:attrNameLst>
                                          <p:attrName>ppt_h</p:attrName>
                                        </p:attrNameLst>
                                      </p:cBhvr>
                                      <p:tavLst>
                                        <p:tav tm="0">
                                          <p:val>
                                            <p:fltVal val="0"/>
                                          </p:val>
                                        </p:tav>
                                        <p:tav tm="100000">
                                          <p:val>
                                            <p:strVal val="#ppt_h"/>
                                          </p:val>
                                        </p:tav>
                                      </p:tavLst>
                                    </p:anim>
                                    <p:animEffect transition="in" filter="fade">
                                      <p:cBhvr>
                                        <p:cTn id="51" dur="500"/>
                                        <p:tgtEl>
                                          <p:spTgt spid="3">
                                            <p:txEl>
                                              <p:pRg st="7" end="7"/>
                                            </p:txEl>
                                          </p:spTgt>
                                        </p:tgtEl>
                                      </p:cBhvr>
                                    </p:animEffect>
                                  </p:childTnLst>
                                </p:cTn>
                              </p:par>
                            </p:childTnLst>
                          </p:cTn>
                        </p:par>
                      </p:childTnLst>
                    </p:cTn>
                  </p:par>
                  <p:par>
                    <p:cTn id="52" fill="hold">
                      <p:stCondLst>
                        <p:cond delay="indefinite"/>
                      </p:stCondLst>
                      <p:childTnLst>
                        <p:par>
                          <p:cTn id="53" fill="hold">
                            <p:stCondLst>
                              <p:cond delay="0"/>
                            </p:stCondLst>
                            <p:childTnLst>
                              <p:par>
                                <p:cTn id="54" presetID="53" presetClass="entr" presetSubtype="16" fill="hold" nodeType="clickEffect">
                                  <p:stCondLst>
                                    <p:cond delay="0"/>
                                  </p:stCondLst>
                                  <p:childTnLst>
                                    <p:set>
                                      <p:cBhvr>
                                        <p:cTn id="55" dur="1" fill="hold">
                                          <p:stCondLst>
                                            <p:cond delay="0"/>
                                          </p:stCondLst>
                                        </p:cTn>
                                        <p:tgtEl>
                                          <p:spTgt spid="3">
                                            <p:txEl>
                                              <p:pRg st="8" end="8"/>
                                            </p:txEl>
                                          </p:spTgt>
                                        </p:tgtEl>
                                        <p:attrNameLst>
                                          <p:attrName>style.visibility</p:attrName>
                                        </p:attrNameLst>
                                      </p:cBhvr>
                                      <p:to>
                                        <p:strVal val="visible"/>
                                      </p:to>
                                    </p:set>
                                    <p:anim calcmode="lin" valueType="num">
                                      <p:cBhvr>
                                        <p:cTn id="56" dur="500" fill="hold"/>
                                        <p:tgtEl>
                                          <p:spTgt spid="3">
                                            <p:txEl>
                                              <p:pRg st="8" end="8"/>
                                            </p:txEl>
                                          </p:spTgt>
                                        </p:tgtEl>
                                        <p:attrNameLst>
                                          <p:attrName>ppt_w</p:attrName>
                                        </p:attrNameLst>
                                      </p:cBhvr>
                                      <p:tavLst>
                                        <p:tav tm="0">
                                          <p:val>
                                            <p:fltVal val="0"/>
                                          </p:val>
                                        </p:tav>
                                        <p:tav tm="100000">
                                          <p:val>
                                            <p:strVal val="#ppt_w"/>
                                          </p:val>
                                        </p:tav>
                                      </p:tavLst>
                                    </p:anim>
                                    <p:anim calcmode="lin" valueType="num">
                                      <p:cBhvr>
                                        <p:cTn id="57" dur="500" fill="hold"/>
                                        <p:tgtEl>
                                          <p:spTgt spid="3">
                                            <p:txEl>
                                              <p:pRg st="8" end="8"/>
                                            </p:txEl>
                                          </p:spTgt>
                                        </p:tgtEl>
                                        <p:attrNameLst>
                                          <p:attrName>ppt_h</p:attrName>
                                        </p:attrNameLst>
                                      </p:cBhvr>
                                      <p:tavLst>
                                        <p:tav tm="0">
                                          <p:val>
                                            <p:fltVal val="0"/>
                                          </p:val>
                                        </p:tav>
                                        <p:tav tm="100000">
                                          <p:val>
                                            <p:strVal val="#ppt_h"/>
                                          </p:val>
                                        </p:tav>
                                      </p:tavLst>
                                    </p:anim>
                                    <p:animEffect transition="in" filter="fade">
                                      <p:cBhvr>
                                        <p:cTn id="58" dur="500"/>
                                        <p:tgtEl>
                                          <p:spTgt spid="3">
                                            <p:txEl>
                                              <p:pRg st="8" end="8"/>
                                            </p:txEl>
                                          </p:spTgt>
                                        </p:tgtEl>
                                      </p:cBhvr>
                                    </p:animEffect>
                                  </p:childTnLst>
                                </p:cTn>
                              </p:par>
                            </p:childTnLst>
                          </p:cTn>
                        </p:par>
                      </p:childTnLst>
                    </p:cTn>
                  </p:par>
                  <p:par>
                    <p:cTn id="59" fill="hold">
                      <p:stCondLst>
                        <p:cond delay="indefinite"/>
                      </p:stCondLst>
                      <p:childTnLst>
                        <p:par>
                          <p:cTn id="60" fill="hold">
                            <p:stCondLst>
                              <p:cond delay="0"/>
                            </p:stCondLst>
                            <p:childTnLst>
                              <p:par>
                                <p:cTn id="61" presetID="53" presetClass="entr" presetSubtype="16" fill="hold" nodeType="clickEffect">
                                  <p:stCondLst>
                                    <p:cond delay="0"/>
                                  </p:stCondLst>
                                  <p:childTnLst>
                                    <p:set>
                                      <p:cBhvr>
                                        <p:cTn id="62" dur="1" fill="hold">
                                          <p:stCondLst>
                                            <p:cond delay="0"/>
                                          </p:stCondLst>
                                        </p:cTn>
                                        <p:tgtEl>
                                          <p:spTgt spid="3">
                                            <p:txEl>
                                              <p:pRg st="9" end="9"/>
                                            </p:txEl>
                                          </p:spTgt>
                                        </p:tgtEl>
                                        <p:attrNameLst>
                                          <p:attrName>style.visibility</p:attrName>
                                        </p:attrNameLst>
                                      </p:cBhvr>
                                      <p:to>
                                        <p:strVal val="visible"/>
                                      </p:to>
                                    </p:set>
                                    <p:anim calcmode="lin" valueType="num">
                                      <p:cBhvr>
                                        <p:cTn id="63" dur="500" fill="hold"/>
                                        <p:tgtEl>
                                          <p:spTgt spid="3">
                                            <p:txEl>
                                              <p:pRg st="9" end="9"/>
                                            </p:txEl>
                                          </p:spTgt>
                                        </p:tgtEl>
                                        <p:attrNameLst>
                                          <p:attrName>ppt_w</p:attrName>
                                        </p:attrNameLst>
                                      </p:cBhvr>
                                      <p:tavLst>
                                        <p:tav tm="0">
                                          <p:val>
                                            <p:fltVal val="0"/>
                                          </p:val>
                                        </p:tav>
                                        <p:tav tm="100000">
                                          <p:val>
                                            <p:strVal val="#ppt_w"/>
                                          </p:val>
                                        </p:tav>
                                      </p:tavLst>
                                    </p:anim>
                                    <p:anim calcmode="lin" valueType="num">
                                      <p:cBhvr>
                                        <p:cTn id="64" dur="500" fill="hold"/>
                                        <p:tgtEl>
                                          <p:spTgt spid="3">
                                            <p:txEl>
                                              <p:pRg st="9" end="9"/>
                                            </p:txEl>
                                          </p:spTgt>
                                        </p:tgtEl>
                                        <p:attrNameLst>
                                          <p:attrName>ppt_h</p:attrName>
                                        </p:attrNameLst>
                                      </p:cBhvr>
                                      <p:tavLst>
                                        <p:tav tm="0">
                                          <p:val>
                                            <p:fltVal val="0"/>
                                          </p:val>
                                        </p:tav>
                                        <p:tav tm="100000">
                                          <p:val>
                                            <p:strVal val="#ppt_h"/>
                                          </p:val>
                                        </p:tav>
                                      </p:tavLst>
                                    </p:anim>
                                    <p:animEffect transition="in" filter="fade">
                                      <p:cBhvr>
                                        <p:cTn id="65" dur="500"/>
                                        <p:tgtEl>
                                          <p:spTgt spid="3">
                                            <p:txEl>
                                              <p:pRg st="9" end="9"/>
                                            </p:txEl>
                                          </p:spTgt>
                                        </p:tgtEl>
                                      </p:cBhvr>
                                    </p:animEffect>
                                  </p:childTnLst>
                                </p:cTn>
                              </p:par>
                            </p:childTnLst>
                          </p:cTn>
                        </p:par>
                      </p:childTnLst>
                    </p:cTn>
                  </p:par>
                  <p:par>
                    <p:cTn id="66" fill="hold">
                      <p:stCondLst>
                        <p:cond delay="indefinite"/>
                      </p:stCondLst>
                      <p:childTnLst>
                        <p:par>
                          <p:cTn id="67" fill="hold">
                            <p:stCondLst>
                              <p:cond delay="0"/>
                            </p:stCondLst>
                            <p:childTnLst>
                              <p:par>
                                <p:cTn id="68" presetID="53" presetClass="entr" presetSubtype="16" fill="hold" nodeType="clickEffect">
                                  <p:stCondLst>
                                    <p:cond delay="0"/>
                                  </p:stCondLst>
                                  <p:childTnLst>
                                    <p:set>
                                      <p:cBhvr>
                                        <p:cTn id="69" dur="1" fill="hold">
                                          <p:stCondLst>
                                            <p:cond delay="0"/>
                                          </p:stCondLst>
                                        </p:cTn>
                                        <p:tgtEl>
                                          <p:spTgt spid="3">
                                            <p:txEl>
                                              <p:pRg st="10" end="10"/>
                                            </p:txEl>
                                          </p:spTgt>
                                        </p:tgtEl>
                                        <p:attrNameLst>
                                          <p:attrName>style.visibility</p:attrName>
                                        </p:attrNameLst>
                                      </p:cBhvr>
                                      <p:to>
                                        <p:strVal val="visible"/>
                                      </p:to>
                                    </p:set>
                                    <p:anim calcmode="lin" valueType="num">
                                      <p:cBhvr>
                                        <p:cTn id="70" dur="500" fill="hold"/>
                                        <p:tgtEl>
                                          <p:spTgt spid="3">
                                            <p:txEl>
                                              <p:pRg st="10" end="10"/>
                                            </p:txEl>
                                          </p:spTgt>
                                        </p:tgtEl>
                                        <p:attrNameLst>
                                          <p:attrName>ppt_w</p:attrName>
                                        </p:attrNameLst>
                                      </p:cBhvr>
                                      <p:tavLst>
                                        <p:tav tm="0">
                                          <p:val>
                                            <p:fltVal val="0"/>
                                          </p:val>
                                        </p:tav>
                                        <p:tav tm="100000">
                                          <p:val>
                                            <p:strVal val="#ppt_w"/>
                                          </p:val>
                                        </p:tav>
                                      </p:tavLst>
                                    </p:anim>
                                    <p:anim calcmode="lin" valueType="num">
                                      <p:cBhvr>
                                        <p:cTn id="71" dur="500" fill="hold"/>
                                        <p:tgtEl>
                                          <p:spTgt spid="3">
                                            <p:txEl>
                                              <p:pRg st="10" end="10"/>
                                            </p:txEl>
                                          </p:spTgt>
                                        </p:tgtEl>
                                        <p:attrNameLst>
                                          <p:attrName>ppt_h</p:attrName>
                                        </p:attrNameLst>
                                      </p:cBhvr>
                                      <p:tavLst>
                                        <p:tav tm="0">
                                          <p:val>
                                            <p:fltVal val="0"/>
                                          </p:val>
                                        </p:tav>
                                        <p:tav tm="100000">
                                          <p:val>
                                            <p:strVal val="#ppt_h"/>
                                          </p:val>
                                        </p:tav>
                                      </p:tavLst>
                                    </p:anim>
                                    <p:animEffect transition="in" filter="fade">
                                      <p:cBhvr>
                                        <p:cTn id="72" dur="500"/>
                                        <p:tgtEl>
                                          <p:spTgt spid="3">
                                            <p:txEl>
                                              <p:pRg st="10" end="10"/>
                                            </p:txEl>
                                          </p:spTgt>
                                        </p:tgtEl>
                                      </p:cBhvr>
                                    </p:animEffect>
                                  </p:childTnLst>
                                </p:cTn>
                              </p:par>
                            </p:childTnLst>
                          </p:cTn>
                        </p:par>
                      </p:childTnLst>
                    </p:cTn>
                  </p:par>
                  <p:par>
                    <p:cTn id="73" fill="hold">
                      <p:stCondLst>
                        <p:cond delay="indefinite"/>
                      </p:stCondLst>
                      <p:childTnLst>
                        <p:par>
                          <p:cTn id="74" fill="hold">
                            <p:stCondLst>
                              <p:cond delay="0"/>
                            </p:stCondLst>
                            <p:childTnLst>
                              <p:par>
                                <p:cTn id="75" presetID="53" presetClass="entr" presetSubtype="16" fill="hold" nodeType="clickEffect">
                                  <p:stCondLst>
                                    <p:cond delay="0"/>
                                  </p:stCondLst>
                                  <p:childTnLst>
                                    <p:set>
                                      <p:cBhvr>
                                        <p:cTn id="76" dur="1" fill="hold">
                                          <p:stCondLst>
                                            <p:cond delay="0"/>
                                          </p:stCondLst>
                                        </p:cTn>
                                        <p:tgtEl>
                                          <p:spTgt spid="3">
                                            <p:txEl>
                                              <p:pRg st="11" end="11"/>
                                            </p:txEl>
                                          </p:spTgt>
                                        </p:tgtEl>
                                        <p:attrNameLst>
                                          <p:attrName>style.visibility</p:attrName>
                                        </p:attrNameLst>
                                      </p:cBhvr>
                                      <p:to>
                                        <p:strVal val="visible"/>
                                      </p:to>
                                    </p:set>
                                    <p:anim calcmode="lin" valueType="num">
                                      <p:cBhvr>
                                        <p:cTn id="77" dur="500" fill="hold"/>
                                        <p:tgtEl>
                                          <p:spTgt spid="3">
                                            <p:txEl>
                                              <p:pRg st="11" end="11"/>
                                            </p:txEl>
                                          </p:spTgt>
                                        </p:tgtEl>
                                        <p:attrNameLst>
                                          <p:attrName>ppt_w</p:attrName>
                                        </p:attrNameLst>
                                      </p:cBhvr>
                                      <p:tavLst>
                                        <p:tav tm="0">
                                          <p:val>
                                            <p:fltVal val="0"/>
                                          </p:val>
                                        </p:tav>
                                        <p:tav tm="100000">
                                          <p:val>
                                            <p:strVal val="#ppt_w"/>
                                          </p:val>
                                        </p:tav>
                                      </p:tavLst>
                                    </p:anim>
                                    <p:anim calcmode="lin" valueType="num">
                                      <p:cBhvr>
                                        <p:cTn id="78" dur="500" fill="hold"/>
                                        <p:tgtEl>
                                          <p:spTgt spid="3">
                                            <p:txEl>
                                              <p:pRg st="11" end="11"/>
                                            </p:txEl>
                                          </p:spTgt>
                                        </p:tgtEl>
                                        <p:attrNameLst>
                                          <p:attrName>ppt_h</p:attrName>
                                        </p:attrNameLst>
                                      </p:cBhvr>
                                      <p:tavLst>
                                        <p:tav tm="0">
                                          <p:val>
                                            <p:fltVal val="0"/>
                                          </p:val>
                                        </p:tav>
                                        <p:tav tm="100000">
                                          <p:val>
                                            <p:strVal val="#ppt_h"/>
                                          </p:val>
                                        </p:tav>
                                      </p:tavLst>
                                    </p:anim>
                                    <p:animEffect transition="in" filter="fade">
                                      <p:cBhvr>
                                        <p:cTn id="79" dur="500"/>
                                        <p:tgtEl>
                                          <p:spTgt spid="3">
                                            <p:txEl>
                                              <p:pRg st="11" end="1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59C293C-CDC6-403B-D909-D911600D1A7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9BCE234-9813-7B7D-089A-8EC9ECDC7625}"/>
              </a:ext>
            </a:extLst>
          </p:cNvPr>
          <p:cNvSpPr>
            <a:spLocks noGrp="1"/>
          </p:cNvSpPr>
          <p:nvPr>
            <p:ph type="title"/>
          </p:nvPr>
        </p:nvSpPr>
        <p:spPr>
          <a:xfrm>
            <a:off x="0" y="3"/>
            <a:ext cx="9144000" cy="739830"/>
          </a:xfrm>
        </p:spPr>
        <p:txBody>
          <a:bodyPr>
            <a:noAutofit/>
          </a:bodyPr>
          <a:lstStyle/>
          <a:p>
            <a:pPr marL="0" indent="0">
              <a:buNone/>
            </a:pPr>
            <a:r>
              <a:rPr lang="en-US" sz="4400" dirty="0">
                <a:effectLst>
                  <a:outerShdw blurRad="38100" dist="38100" dir="2700000" algn="tl">
                    <a:srgbClr val="000000"/>
                  </a:outerShdw>
                </a:effectLst>
              </a:rPr>
              <a:t>Rejoice O Barren Woman</a:t>
            </a:r>
          </a:p>
        </p:txBody>
      </p:sp>
      <p:sp>
        <p:nvSpPr>
          <p:cNvPr id="3" name="Content Placeholder 2">
            <a:extLst>
              <a:ext uri="{FF2B5EF4-FFF2-40B4-BE49-F238E27FC236}">
                <a16:creationId xmlns:a16="http://schemas.microsoft.com/office/drawing/2014/main" id="{6C9B565D-3D67-3A03-650E-BD4A53BA8A6F}"/>
              </a:ext>
            </a:extLst>
          </p:cNvPr>
          <p:cNvSpPr>
            <a:spLocks noGrp="1"/>
          </p:cNvSpPr>
          <p:nvPr>
            <p:ph idx="1"/>
          </p:nvPr>
        </p:nvSpPr>
        <p:spPr>
          <a:xfrm>
            <a:off x="120535" y="739833"/>
            <a:ext cx="8965276" cy="6064133"/>
          </a:xfrm>
        </p:spPr>
        <p:txBody>
          <a:bodyPr>
            <a:normAutofit fontScale="92500" lnSpcReduction="20000"/>
          </a:bodyPr>
          <a:lstStyle/>
          <a:p>
            <a:r>
              <a:rPr lang="en-US" dirty="0">
                <a:effectLst>
                  <a:outerShdw blurRad="38100" dist="38100" dir="2700000" algn="tl">
                    <a:srgbClr val="000000"/>
                  </a:outerShdw>
                </a:effectLst>
              </a:rPr>
              <a:t>With this allegory as background, Paul then gives his citation of Isaiah 54:1:</a:t>
            </a:r>
          </a:p>
          <a:p>
            <a:r>
              <a:rPr lang="en-US" i="1" dirty="0">
                <a:solidFill>
                  <a:srgbClr val="5B9BD5">
                    <a:lumMod val="40000"/>
                    <a:lumOff val="60000"/>
                  </a:srgbClr>
                </a:solidFill>
                <a:effectLst>
                  <a:outerShdw blurRad="38100" dist="38100" dir="2700000" algn="tl">
                    <a:srgbClr val="000000"/>
                  </a:outerShdw>
                </a:effectLst>
                <a:latin typeface="Cambria" panose="02040503050406030204" pitchFamily="18" charset="0"/>
                <a:ea typeface="Cambria" panose="02040503050406030204" pitchFamily="18" charset="0"/>
              </a:rPr>
              <a:t>For it is written: “Rejoice, O barren woman who does not bear children; break forth and shout, you who have no birth pains, because the children of the desolate woman are more numerous than those of the woman who has a husband.”</a:t>
            </a:r>
          </a:p>
          <a:p>
            <a:r>
              <a:rPr lang="en-US" dirty="0">
                <a:effectLst>
                  <a:outerShdw blurRad="38100" dist="38100" dir="2700000" algn="tl">
                    <a:srgbClr val="000000"/>
                  </a:outerShdw>
                </a:effectLst>
              </a:rPr>
              <a:t>This quotation from Isaiah picks up the idea of motherhood which was introduced in the preceding verse.</a:t>
            </a:r>
          </a:p>
          <a:p>
            <a:r>
              <a:rPr lang="en-US" dirty="0">
                <a:effectLst>
                  <a:outerShdw blurRad="38100" dist="38100" dir="2700000" algn="tl">
                    <a:srgbClr val="000000"/>
                  </a:outerShdw>
                </a:effectLst>
              </a:rPr>
              <a:t>The barren woman corresponds to Sarah, who had no child until late in her life. </a:t>
            </a:r>
          </a:p>
          <a:p>
            <a:r>
              <a:rPr lang="en-US" dirty="0">
                <a:effectLst>
                  <a:outerShdw blurRad="38100" dist="38100" dir="2700000" algn="tl">
                    <a:srgbClr val="000000"/>
                  </a:outerShdw>
                </a:effectLst>
              </a:rPr>
              <a:t>The woman who “</a:t>
            </a:r>
            <a:r>
              <a:rPr lang="en-US" i="1" dirty="0">
                <a:solidFill>
                  <a:srgbClr val="5B9BD5">
                    <a:lumMod val="40000"/>
                    <a:lumOff val="60000"/>
                  </a:srgbClr>
                </a:solidFill>
                <a:effectLst>
                  <a:outerShdw blurRad="38100" dist="38100" dir="2700000" algn="tl">
                    <a:srgbClr val="000000"/>
                  </a:outerShdw>
                </a:effectLst>
                <a:latin typeface="Cambria" panose="02040503050406030204" pitchFamily="18" charset="0"/>
                <a:ea typeface="Cambria" panose="02040503050406030204" pitchFamily="18" charset="0"/>
              </a:rPr>
              <a:t>has a husband</a:t>
            </a:r>
            <a:r>
              <a:rPr lang="en-US" dirty="0">
                <a:effectLst>
                  <a:outerShdw blurRad="38100" dist="38100" dir="2700000" algn="tl">
                    <a:srgbClr val="000000"/>
                  </a:outerShdw>
                </a:effectLst>
              </a:rPr>
              <a:t>” (by whom she has children) corresponds to Hagar.</a:t>
            </a:r>
          </a:p>
          <a:p>
            <a:r>
              <a:rPr lang="en-US" dirty="0">
                <a:effectLst>
                  <a:outerShdw blurRad="38100" dist="38100" dir="2700000" algn="tl">
                    <a:srgbClr val="000000"/>
                  </a:outerShdw>
                </a:effectLst>
              </a:rPr>
              <a:t>The point of the quotation is that Sarah, though barren most of her life, finally became (through Isaac) the mother of more children than Hagar.</a:t>
            </a:r>
          </a:p>
          <a:p>
            <a:endParaRPr lang="en-US" sz="3000" dirty="0">
              <a:effectLst>
                <a:outerShdw blurRad="38100" dist="38100" dir="2700000" algn="tl">
                  <a:srgbClr val="000000"/>
                </a:outerShdw>
              </a:effectLst>
            </a:endParaRPr>
          </a:p>
        </p:txBody>
      </p:sp>
    </p:spTree>
    <p:extLst>
      <p:ext uri="{BB962C8B-B14F-4D97-AF65-F5344CB8AC3E}">
        <p14:creationId xmlns:p14="http://schemas.microsoft.com/office/powerpoint/2010/main" val="130727250"/>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3">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 calcmode="lin" valueType="num">
                                      <p:cBhvr>
                                        <p:cTn id="14"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3">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 calcmode="lin" valueType="num">
                                      <p:cBhvr>
                                        <p:cTn id="21"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3">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3">
                                            <p:txEl>
                                              <p:pRg st="4" end="4"/>
                                            </p:txEl>
                                          </p:spTgt>
                                        </p:tgtEl>
                                        <p:attrNameLst>
                                          <p:attrName>style.visibility</p:attrName>
                                        </p:attrNameLst>
                                      </p:cBhvr>
                                      <p:to>
                                        <p:strVal val="visible"/>
                                      </p:to>
                                    </p:set>
                                    <p:anim calcmode="lin" valueType="num">
                                      <p:cBhvr>
                                        <p:cTn id="28"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3">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3">
                                            <p:txEl>
                                              <p:pRg st="4" end="4"/>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3">
                                            <p:txEl>
                                              <p:pRg st="5" end="5"/>
                                            </p:txEl>
                                          </p:spTgt>
                                        </p:tgtEl>
                                        <p:attrNameLst>
                                          <p:attrName>style.visibility</p:attrName>
                                        </p:attrNameLst>
                                      </p:cBhvr>
                                      <p:to>
                                        <p:strVal val="visible"/>
                                      </p:to>
                                    </p:set>
                                    <p:anim calcmode="lin" valueType="num">
                                      <p:cBhvr>
                                        <p:cTn id="35" dur="500" fill="hold"/>
                                        <p:tgtEl>
                                          <p:spTgt spid="3">
                                            <p:txEl>
                                              <p:pRg st="5" end="5"/>
                                            </p:txEl>
                                          </p:spTgt>
                                        </p:tgtEl>
                                        <p:attrNameLst>
                                          <p:attrName>ppt_w</p:attrName>
                                        </p:attrNameLst>
                                      </p:cBhvr>
                                      <p:tavLst>
                                        <p:tav tm="0">
                                          <p:val>
                                            <p:fltVal val="0"/>
                                          </p:val>
                                        </p:tav>
                                        <p:tav tm="100000">
                                          <p:val>
                                            <p:strVal val="#ppt_w"/>
                                          </p:val>
                                        </p:tav>
                                      </p:tavLst>
                                    </p:anim>
                                    <p:anim calcmode="lin" valueType="num">
                                      <p:cBhvr>
                                        <p:cTn id="36" dur="500" fill="hold"/>
                                        <p:tgtEl>
                                          <p:spTgt spid="3">
                                            <p:txEl>
                                              <p:pRg st="5" end="5"/>
                                            </p:txEl>
                                          </p:spTgt>
                                        </p:tgtEl>
                                        <p:attrNameLst>
                                          <p:attrName>ppt_h</p:attrName>
                                        </p:attrNameLst>
                                      </p:cBhvr>
                                      <p:tavLst>
                                        <p:tav tm="0">
                                          <p:val>
                                            <p:fltVal val="0"/>
                                          </p:val>
                                        </p:tav>
                                        <p:tav tm="100000">
                                          <p:val>
                                            <p:strVal val="#ppt_h"/>
                                          </p:val>
                                        </p:tav>
                                      </p:tavLst>
                                    </p:anim>
                                    <p:animEffect transition="in" filter="fade">
                                      <p:cBhvr>
                                        <p:cTn id="37"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59C293C-CDC6-403B-D909-D911600D1A7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9BCE234-9813-7B7D-089A-8EC9ECDC7625}"/>
              </a:ext>
            </a:extLst>
          </p:cNvPr>
          <p:cNvSpPr>
            <a:spLocks noGrp="1"/>
          </p:cNvSpPr>
          <p:nvPr>
            <p:ph type="title"/>
          </p:nvPr>
        </p:nvSpPr>
        <p:spPr>
          <a:xfrm>
            <a:off x="0" y="3"/>
            <a:ext cx="9144000" cy="739830"/>
          </a:xfrm>
        </p:spPr>
        <p:txBody>
          <a:bodyPr>
            <a:noAutofit/>
          </a:bodyPr>
          <a:lstStyle/>
          <a:p>
            <a:pPr marL="0" indent="0">
              <a:buNone/>
            </a:pPr>
            <a:r>
              <a:rPr lang="en-US" sz="4400" dirty="0">
                <a:effectLst>
                  <a:outerShdw blurRad="38100" dist="38100" dir="2700000" algn="tl">
                    <a:srgbClr val="000000"/>
                  </a:outerShdw>
                </a:effectLst>
              </a:rPr>
              <a:t>Rejoice O Barren Woman</a:t>
            </a:r>
          </a:p>
        </p:txBody>
      </p:sp>
      <p:sp>
        <p:nvSpPr>
          <p:cNvPr id="3" name="Content Placeholder 2">
            <a:extLst>
              <a:ext uri="{FF2B5EF4-FFF2-40B4-BE49-F238E27FC236}">
                <a16:creationId xmlns:a16="http://schemas.microsoft.com/office/drawing/2014/main" id="{6C9B565D-3D67-3A03-650E-BD4A53BA8A6F}"/>
              </a:ext>
            </a:extLst>
          </p:cNvPr>
          <p:cNvSpPr>
            <a:spLocks noGrp="1"/>
          </p:cNvSpPr>
          <p:nvPr>
            <p:ph idx="1"/>
          </p:nvPr>
        </p:nvSpPr>
        <p:spPr>
          <a:xfrm>
            <a:off x="120535" y="739833"/>
            <a:ext cx="8965276" cy="6064133"/>
          </a:xfrm>
        </p:spPr>
        <p:txBody>
          <a:bodyPr>
            <a:normAutofit/>
          </a:bodyPr>
          <a:lstStyle/>
          <a:p>
            <a:r>
              <a:rPr lang="en-US" dirty="0">
                <a:effectLst>
                  <a:outerShdw blurRad="38100" dist="38100" dir="2700000" algn="tl">
                    <a:srgbClr val="000000"/>
                  </a:outerShdw>
                </a:effectLst>
              </a:rPr>
              <a:t>Applied spiritually, it means that in Paul’s day the Christian community (symbolized by Sarah) was small and did not have the size and strength that Judaism (symbolized by Hagar) had. </a:t>
            </a:r>
          </a:p>
          <a:p>
            <a:r>
              <a:rPr lang="en-US" dirty="0">
                <a:effectLst>
                  <a:outerShdw blurRad="38100" dist="38100" dir="2700000" algn="tl">
                    <a:srgbClr val="000000"/>
                  </a:outerShdw>
                </a:effectLst>
              </a:rPr>
              <a:t>But it was destined for greater fruitfulness and glory in the future.</a:t>
            </a:r>
          </a:p>
        </p:txBody>
      </p:sp>
    </p:spTree>
    <p:extLst>
      <p:ext uri="{BB962C8B-B14F-4D97-AF65-F5344CB8AC3E}">
        <p14:creationId xmlns:p14="http://schemas.microsoft.com/office/powerpoint/2010/main" val="1901229384"/>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FD19B2E-1575-CF3F-8FA0-D64C61E47D7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30A7B74-5E2F-14C2-126B-8B70491B99E4}"/>
              </a:ext>
            </a:extLst>
          </p:cNvPr>
          <p:cNvSpPr>
            <a:spLocks noGrp="1"/>
          </p:cNvSpPr>
          <p:nvPr>
            <p:ph type="title"/>
          </p:nvPr>
        </p:nvSpPr>
        <p:spPr>
          <a:xfrm>
            <a:off x="0" y="1"/>
            <a:ext cx="9144000" cy="1188719"/>
          </a:xfrm>
        </p:spPr>
        <p:txBody>
          <a:bodyPr>
            <a:noAutofit/>
          </a:bodyPr>
          <a:lstStyle/>
          <a:p>
            <a:r>
              <a:rPr lang="en-US" sz="4400" dirty="0">
                <a:effectLst>
                  <a:outerShdw blurRad="38100" dist="38100" dir="2700000" algn="tl">
                    <a:srgbClr val="000000"/>
                  </a:outerShdw>
                </a:effectLst>
              </a:rPr>
              <a:t>Next Time</a:t>
            </a:r>
          </a:p>
        </p:txBody>
      </p:sp>
      <p:sp>
        <p:nvSpPr>
          <p:cNvPr id="3" name="Content Placeholder 2">
            <a:extLst>
              <a:ext uri="{FF2B5EF4-FFF2-40B4-BE49-F238E27FC236}">
                <a16:creationId xmlns:a16="http://schemas.microsoft.com/office/drawing/2014/main" id="{8ADAFF6B-4CCB-CFED-E145-3E800B4A2267}"/>
              </a:ext>
            </a:extLst>
          </p:cNvPr>
          <p:cNvSpPr>
            <a:spLocks noGrp="1"/>
          </p:cNvSpPr>
          <p:nvPr>
            <p:ph idx="1"/>
          </p:nvPr>
        </p:nvSpPr>
        <p:spPr>
          <a:xfrm>
            <a:off x="364974" y="1284315"/>
            <a:ext cx="8525487" cy="5353398"/>
          </a:xfrm>
        </p:spPr>
        <p:txBody>
          <a:bodyPr>
            <a:normAutofit/>
          </a:bodyPr>
          <a:lstStyle/>
          <a:p>
            <a:pPr marL="0" indent="0">
              <a:buNone/>
            </a:pPr>
            <a:r>
              <a:rPr lang="en-US" sz="3600" dirty="0">
                <a:effectLst>
                  <a:outerShdw blurRad="38100" dist="38100" dir="2700000" algn="tl">
                    <a:srgbClr val="000000"/>
                  </a:outerShdw>
                </a:effectLst>
              </a:rPr>
              <a:t>I plan to begin looking at a section entitled “</a:t>
            </a:r>
            <a:r>
              <a:rPr lang="en-US" sz="3600" b="1" dirty="0">
                <a:effectLst>
                  <a:outerShdw blurRad="38100" dist="38100" dir="2700000" algn="tl">
                    <a:srgbClr val="000000"/>
                  </a:outerShdw>
                </a:effectLst>
              </a:rPr>
              <a:t>A City Restored</a:t>
            </a:r>
            <a:r>
              <a:rPr lang="en-US" sz="3600" dirty="0">
                <a:effectLst>
                  <a:outerShdw blurRad="38100" dist="38100" dir="2700000" algn="tl">
                    <a:srgbClr val="000000"/>
                  </a:outerShdw>
                </a:effectLst>
              </a:rPr>
              <a:t>” (</a:t>
            </a:r>
            <a:r>
              <a:rPr lang="en-US" sz="3600" dirty="0">
                <a:solidFill>
                  <a:srgbClr val="FFFF99"/>
                </a:solidFill>
                <a:effectLst>
                  <a:outerShdw blurRad="38100" dist="38100" dir="2700000" algn="tl">
                    <a:srgbClr val="000000"/>
                  </a:outerShdw>
                </a:effectLst>
              </a:rPr>
              <a:t>Isaiah 54:11-17</a:t>
            </a:r>
            <a:r>
              <a:rPr lang="en-US" sz="3600" dirty="0">
                <a:effectLst>
                  <a:outerShdw blurRad="38100" dist="38100" dir="2700000" algn="tl">
                    <a:srgbClr val="000000"/>
                  </a:outerShdw>
                </a:effectLst>
              </a:rPr>
              <a:t>)</a:t>
            </a:r>
          </a:p>
          <a:p>
            <a:pPr marL="0" indent="0">
              <a:buNone/>
            </a:pPr>
            <a:endParaRPr lang="en-US" sz="3600" dirty="0">
              <a:effectLst>
                <a:outerShdw blurRad="38100" dist="38100" dir="2700000" algn="tl">
                  <a:srgbClr val="000000"/>
                </a:outerShdw>
              </a:effectLst>
            </a:endParaRPr>
          </a:p>
          <a:p>
            <a:pPr marL="0" indent="0">
              <a:buNone/>
            </a:pPr>
            <a:endParaRPr lang="en-US" sz="3600" dirty="0">
              <a:effectLst>
                <a:outerShdw blurRad="38100" dist="38100" dir="2700000" algn="tl">
                  <a:srgbClr val="000000"/>
                </a:outerShdw>
              </a:effectLst>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314671364"/>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29.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l="-17000" r="-17000"/>
          </a:stretch>
        </a:blipFill>
        <a:effectLst/>
      </p:bgPr>
    </p:bg>
    <p:spTree>
      <p:nvGrpSpPr>
        <p:cNvPr id="1" name="">
          <a:extLst>
            <a:ext uri="{FF2B5EF4-FFF2-40B4-BE49-F238E27FC236}">
              <a16:creationId xmlns:a16="http://schemas.microsoft.com/office/drawing/2014/main" id="{79502EDF-EC72-2841-839E-FC85B475EB78}"/>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1681DCD0-DD6D-5A0E-9E18-C996D4F6BCFD}"/>
              </a:ext>
            </a:extLst>
          </p:cNvPr>
          <p:cNvSpPr/>
          <p:nvPr/>
        </p:nvSpPr>
        <p:spPr>
          <a:xfrm>
            <a:off x="152400" y="6519446"/>
            <a:ext cx="8915400" cy="338554"/>
          </a:xfrm>
          <a:prstGeom prst="rect">
            <a:avLst/>
          </a:prstGeom>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a:ln>
                  <a:noFill/>
                </a:ln>
                <a:solidFill>
                  <a:prstClr val="black"/>
                </a:solidFill>
                <a:effectLst/>
                <a:uLnTx/>
                <a:uFillTx/>
                <a:latin typeface="Calibri"/>
                <a:ea typeface="+mn-ea"/>
                <a:cs typeface="+mn-cs"/>
                <a:hlinkClick r:id="rId4"/>
              </a:rPr>
              <a:t>https://www.weareteachers.com/moving-beyond-classroom-discussions/</a:t>
            </a:r>
            <a:r>
              <a:rPr kumimoji="0" lang="en-US" sz="1600" b="0" i="0" u="none" strike="noStrike" kern="1200" cap="none" spc="0" normalizeH="0" baseline="0" noProof="0">
                <a:ln>
                  <a:noFill/>
                </a:ln>
                <a:solidFill>
                  <a:prstClr val="black"/>
                </a:solidFill>
                <a:effectLst/>
                <a:uLnTx/>
                <a:uFillTx/>
                <a:latin typeface="Calibri"/>
                <a:ea typeface="+mn-ea"/>
                <a:cs typeface="+mn-cs"/>
              </a:rPr>
              <a:t> </a:t>
            </a:r>
          </a:p>
        </p:txBody>
      </p:sp>
      <p:sp>
        <p:nvSpPr>
          <p:cNvPr id="7" name="Title 2">
            <a:extLst>
              <a:ext uri="{FF2B5EF4-FFF2-40B4-BE49-F238E27FC236}">
                <a16:creationId xmlns:a16="http://schemas.microsoft.com/office/drawing/2014/main" id="{3569D963-C6CC-66F2-D601-1123CEA0E016}"/>
              </a:ext>
            </a:extLst>
          </p:cNvPr>
          <p:cNvSpPr>
            <a:spLocks noGrp="1"/>
          </p:cNvSpPr>
          <p:nvPr>
            <p:ph type="title"/>
          </p:nvPr>
        </p:nvSpPr>
        <p:spPr>
          <a:xfrm>
            <a:off x="0" y="25879"/>
            <a:ext cx="9144000" cy="1269521"/>
          </a:xfrm>
          <a:effectLst/>
        </p:spPr>
        <p:txBody>
          <a:bodyPr>
            <a:noAutofit/>
          </a:bodyPr>
          <a:lstStyle/>
          <a:p>
            <a:r>
              <a:rPr lang="en-US" sz="6600" b="1">
                <a:solidFill>
                  <a:schemeClr val="bg1"/>
                </a:solidFill>
                <a:effectLst>
                  <a:glow rad="139700">
                    <a:srgbClr val="C00000">
                      <a:alpha val="40000"/>
                    </a:srgbClr>
                  </a:glow>
                  <a:outerShdw blurRad="114300" dist="38100" dir="13500000" algn="br" rotWithShape="0">
                    <a:prstClr val="black"/>
                  </a:outerShdw>
                </a:effectLst>
              </a:rPr>
              <a:t>Class Discussion Time</a:t>
            </a:r>
            <a:endParaRPr lang="en-US" sz="4000" b="1">
              <a:ln w="12700">
                <a:solidFill>
                  <a:schemeClr val="tx2">
                    <a:satMod val="155000"/>
                  </a:schemeClr>
                </a:solidFill>
                <a:prstDash val="solid"/>
              </a:ln>
              <a:solidFill>
                <a:schemeClr val="bg1"/>
              </a:solidFill>
              <a:effectLst>
                <a:glow rad="139700">
                  <a:srgbClr val="C00000">
                    <a:alpha val="40000"/>
                  </a:srgbClr>
                </a:glow>
                <a:outerShdw blurRad="114300" dist="38100" dir="13500000" algn="br" rotWithShape="0">
                  <a:prstClr val="black"/>
                </a:outerShdw>
              </a:effectLst>
            </a:endParaRPr>
          </a:p>
        </p:txBody>
      </p:sp>
    </p:spTree>
    <p:extLst>
      <p:ext uri="{BB962C8B-B14F-4D97-AF65-F5344CB8AC3E}">
        <p14:creationId xmlns:p14="http://schemas.microsoft.com/office/powerpoint/2010/main" val="3595838555"/>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59C293C-CDC6-403B-D909-D911600D1A7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9BCE234-9813-7B7D-089A-8EC9ECDC7625}"/>
              </a:ext>
            </a:extLst>
          </p:cNvPr>
          <p:cNvSpPr>
            <a:spLocks noGrp="1"/>
          </p:cNvSpPr>
          <p:nvPr>
            <p:ph type="title"/>
          </p:nvPr>
        </p:nvSpPr>
        <p:spPr>
          <a:xfrm>
            <a:off x="0" y="3"/>
            <a:ext cx="9144000" cy="972586"/>
          </a:xfrm>
        </p:spPr>
        <p:txBody>
          <a:bodyPr>
            <a:noAutofit/>
          </a:bodyPr>
          <a:lstStyle/>
          <a:p>
            <a:pPr marL="0" indent="0">
              <a:buNone/>
            </a:pPr>
            <a:r>
              <a:rPr lang="en-US" sz="3600" b="1" dirty="0">
                <a:effectLst>
                  <a:outerShdw blurRad="38100" dist="38100" dir="2700000" algn="tl">
                    <a:srgbClr val="000000"/>
                  </a:outerShdw>
                </a:effectLst>
              </a:rPr>
              <a:t>Restoration and Hope for a Disgraced Woman</a:t>
            </a:r>
            <a:r>
              <a:rPr lang="en-US" sz="3600" dirty="0">
                <a:effectLst>
                  <a:outerShdw blurRad="38100" dist="38100" dir="2700000" algn="tl">
                    <a:srgbClr val="000000"/>
                  </a:outerShdw>
                </a:effectLst>
              </a:rPr>
              <a:t> (</a:t>
            </a:r>
            <a:r>
              <a:rPr lang="en-US" sz="3600" dirty="0">
                <a:solidFill>
                  <a:srgbClr val="FFFF99"/>
                </a:solidFill>
                <a:effectLst>
                  <a:outerShdw blurRad="38100" dist="38100" dir="2700000" algn="tl">
                    <a:srgbClr val="000000"/>
                  </a:outerShdw>
                </a:effectLst>
              </a:rPr>
              <a:t>Isaiah 54:1-10</a:t>
            </a:r>
            <a:r>
              <a:rPr lang="en-US" sz="3600" dirty="0">
                <a:effectLst>
                  <a:outerShdw blurRad="38100" dist="38100" dir="2700000" algn="tl">
                    <a:srgbClr val="000000"/>
                  </a:outerShdw>
                </a:effectLst>
              </a:rPr>
              <a:t>)</a:t>
            </a:r>
          </a:p>
        </p:txBody>
      </p:sp>
      <p:sp>
        <p:nvSpPr>
          <p:cNvPr id="3" name="Content Placeholder 2">
            <a:extLst>
              <a:ext uri="{FF2B5EF4-FFF2-40B4-BE49-F238E27FC236}">
                <a16:creationId xmlns:a16="http://schemas.microsoft.com/office/drawing/2014/main" id="{6C9B565D-3D67-3A03-650E-BD4A53BA8A6F}"/>
              </a:ext>
            </a:extLst>
          </p:cNvPr>
          <p:cNvSpPr>
            <a:spLocks noGrp="1"/>
          </p:cNvSpPr>
          <p:nvPr>
            <p:ph idx="1"/>
          </p:nvPr>
        </p:nvSpPr>
        <p:spPr>
          <a:xfrm>
            <a:off x="120535" y="1037013"/>
            <a:ext cx="8965276" cy="5387228"/>
          </a:xfrm>
        </p:spPr>
        <p:txBody>
          <a:bodyPr>
            <a:normAutofit lnSpcReduction="10000"/>
          </a:bodyPr>
          <a:lstStyle/>
          <a:p>
            <a:r>
              <a:rPr lang="en-US" sz="3600" dirty="0">
                <a:effectLst>
                  <a:outerShdw blurRad="38100" dist="38100" dir="2700000" algn="tl">
                    <a:srgbClr val="000000"/>
                  </a:outerShdw>
                </a:effectLst>
              </a:rPr>
              <a:t>In these climactic verses God makes it clear again that the problem being addressed in this section is not </a:t>
            </a:r>
            <a:r>
              <a:rPr lang="en-US" sz="3600" b="1" i="1" dirty="0">
                <a:effectLst>
                  <a:outerShdw blurRad="38100" dist="38100" dir="2700000" algn="tl">
                    <a:srgbClr val="000000"/>
                  </a:outerShdw>
                </a:effectLst>
              </a:rPr>
              <a:t>primarily</a:t>
            </a:r>
            <a:r>
              <a:rPr lang="en-US" sz="3600" dirty="0">
                <a:effectLst>
                  <a:outerShdw blurRad="38100" dist="38100" dir="2700000" algn="tl">
                    <a:srgbClr val="000000"/>
                  </a:outerShdw>
                </a:effectLst>
              </a:rPr>
              <a:t> captivity in Babylon, but </a:t>
            </a:r>
            <a:r>
              <a:rPr lang="en-US" sz="3600" b="1" i="1" dirty="0">
                <a:effectLst>
                  <a:outerShdw blurRad="38100" dist="38100" dir="2700000" algn="tl">
                    <a:srgbClr val="000000"/>
                  </a:outerShdw>
                </a:effectLst>
              </a:rPr>
              <a:t>alienation</a:t>
            </a:r>
            <a:r>
              <a:rPr lang="en-US" sz="3600" dirty="0">
                <a:effectLst>
                  <a:outerShdw blurRad="38100" dist="38100" dir="2700000" algn="tl">
                    <a:srgbClr val="000000"/>
                  </a:outerShdw>
                </a:effectLst>
              </a:rPr>
              <a:t> from his presence. </a:t>
            </a:r>
          </a:p>
          <a:p>
            <a:r>
              <a:rPr lang="en-US" sz="3600" dirty="0">
                <a:effectLst>
                  <a:outerShdw blurRad="38100" dist="38100" dir="2700000" algn="tl">
                    <a:srgbClr val="000000"/>
                  </a:outerShdw>
                </a:effectLst>
              </a:rPr>
              <a:t>He goes on to tell us that his “unfailing love” and “his covenant of peace” are forever. </a:t>
            </a:r>
          </a:p>
          <a:p>
            <a:r>
              <a:rPr lang="en-US" sz="3600" dirty="0">
                <a:effectLst>
                  <a:outerShdw blurRad="38100" dist="38100" dir="2700000" algn="tl">
                    <a:srgbClr val="000000"/>
                  </a:outerShdw>
                </a:effectLst>
              </a:rPr>
              <a:t>This does not mean that Israel will no longer be subject to condemnation and punishment, as later history shows. </a:t>
            </a:r>
          </a:p>
          <a:p>
            <a:r>
              <a:rPr lang="en-US" sz="3600" dirty="0">
                <a:effectLst>
                  <a:outerShdw blurRad="38100" dist="38100" dir="2700000" algn="tl">
                    <a:srgbClr val="000000"/>
                  </a:outerShdw>
                </a:effectLst>
              </a:rPr>
              <a:t>What it </a:t>
            </a:r>
            <a:r>
              <a:rPr lang="en-US" sz="3600" b="1" i="1" dirty="0">
                <a:effectLst>
                  <a:outerShdw blurRad="38100" dist="38100" dir="2700000" algn="tl">
                    <a:srgbClr val="000000"/>
                  </a:outerShdw>
                </a:effectLst>
              </a:rPr>
              <a:t>does</a:t>
            </a:r>
            <a:r>
              <a:rPr lang="en-US" sz="3600" dirty="0">
                <a:effectLst>
                  <a:outerShdw blurRad="38100" dist="38100" dir="2700000" algn="tl">
                    <a:srgbClr val="000000"/>
                  </a:outerShdw>
                </a:effectLst>
              </a:rPr>
              <a:t> mean is that God has now </a:t>
            </a:r>
            <a:r>
              <a:rPr lang="en-US" sz="3600" b="1" i="1" dirty="0">
                <a:effectLst>
                  <a:outerShdw blurRad="38100" dist="38100" dir="2700000" algn="tl">
                    <a:srgbClr val="000000"/>
                  </a:outerShdw>
                </a:effectLst>
              </a:rPr>
              <a:t>reconciled</a:t>
            </a:r>
            <a:r>
              <a:rPr lang="en-US" sz="3600" dirty="0">
                <a:effectLst>
                  <a:outerShdw blurRad="38100" dist="38100" dir="2700000" algn="tl">
                    <a:srgbClr val="000000"/>
                  </a:outerShdw>
                </a:effectLst>
              </a:rPr>
              <a:t> his people </a:t>
            </a:r>
            <a:r>
              <a:rPr lang="en-US" sz="3600" b="1" i="1" dirty="0">
                <a:effectLst>
                  <a:outerShdw blurRad="38100" dist="38100" dir="2700000" algn="tl">
                    <a:srgbClr val="000000"/>
                  </a:outerShdw>
                </a:effectLst>
              </a:rPr>
              <a:t>to himself</a:t>
            </a:r>
            <a:r>
              <a:rPr lang="en-US" sz="3600" dirty="0">
                <a:effectLst>
                  <a:outerShdw blurRad="38100" dist="38100" dir="2700000" algn="tl">
                    <a:srgbClr val="000000"/>
                  </a:outerShdw>
                </a:effectLst>
              </a:rPr>
              <a:t>. </a:t>
            </a:r>
          </a:p>
        </p:txBody>
      </p:sp>
      <p:sp>
        <p:nvSpPr>
          <p:cNvPr id="4" name="TextBox 3">
            <a:extLst>
              <a:ext uri="{FF2B5EF4-FFF2-40B4-BE49-F238E27FC236}">
                <a16:creationId xmlns:a16="http://schemas.microsoft.com/office/drawing/2014/main" id="{AA725C47-CB4B-58A9-09E6-FE624C18B736}"/>
              </a:ext>
            </a:extLst>
          </p:cNvPr>
          <p:cNvSpPr txBox="1"/>
          <p:nvPr/>
        </p:nvSpPr>
        <p:spPr>
          <a:xfrm>
            <a:off x="0" y="6488665"/>
            <a:ext cx="9144000"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solidFill>
                  <a:prstClr val="white"/>
                </a:solidFill>
                <a:effectLst>
                  <a:outerShdw blurRad="38100" dist="38100" dir="2700000" algn="tl">
                    <a:srgbClr val="000000"/>
                  </a:outerShdw>
                </a:effectLst>
              </a:rPr>
              <a:t>Oswalt, John . </a:t>
            </a:r>
            <a:r>
              <a:rPr lang="en-US" i="1" dirty="0">
                <a:solidFill>
                  <a:prstClr val="white"/>
                </a:solidFill>
                <a:effectLst>
                  <a:outerShdw blurRad="38100" dist="38100" dir="2700000" algn="tl">
                    <a:srgbClr val="000000"/>
                  </a:outerShdw>
                </a:effectLst>
              </a:rPr>
              <a:t>Isaiah (The NIV Application Commentary) </a:t>
            </a:r>
            <a:r>
              <a:rPr lang="en-US" dirty="0">
                <a:solidFill>
                  <a:prstClr val="white"/>
                </a:solidFill>
                <a:effectLst>
                  <a:outerShdw blurRad="38100" dist="38100" dir="2700000" algn="tl">
                    <a:srgbClr val="000000"/>
                  </a:outerShdw>
                </a:effectLst>
              </a:rPr>
              <a:t>(p. 595)</a:t>
            </a:r>
            <a:endParaRPr kumimoji="0" lang="en-US" sz="1800" b="0" i="0"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ndParaRPr>
          </a:p>
        </p:txBody>
      </p:sp>
    </p:spTree>
    <p:extLst>
      <p:ext uri="{BB962C8B-B14F-4D97-AF65-F5344CB8AC3E}">
        <p14:creationId xmlns:p14="http://schemas.microsoft.com/office/powerpoint/2010/main" val="4156078839"/>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3">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 calcmode="lin" valueType="num">
                                      <p:cBhvr>
                                        <p:cTn id="14"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3">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 calcmode="lin" valueType="num">
                                      <p:cBhvr>
                                        <p:cTn id="21"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15000"/>
            <a:lum/>
          </a:blip>
          <a:srcRect/>
          <a:stretch>
            <a:fillRect l="-17000" r="-17000"/>
          </a:stretch>
        </a:blipFill>
        <a:effectLst/>
      </p:bgPr>
    </p:bg>
    <p:spTree>
      <p:nvGrpSpPr>
        <p:cNvPr id="1" name="">
          <a:extLst>
            <a:ext uri="{FF2B5EF4-FFF2-40B4-BE49-F238E27FC236}">
              <a16:creationId xmlns:a16="http://schemas.microsoft.com/office/drawing/2014/main" id="{5E46FAD2-F8D2-6521-F61F-1AF60B62D239}"/>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E1D4EEEC-1A6F-D53D-2614-B01E2A5DC60E}"/>
              </a:ext>
            </a:extLst>
          </p:cNvPr>
          <p:cNvSpPr>
            <a:spLocks noGrp="1"/>
          </p:cNvSpPr>
          <p:nvPr>
            <p:ph type="title"/>
          </p:nvPr>
        </p:nvSpPr>
        <p:spPr>
          <a:xfrm>
            <a:off x="0" y="29593"/>
            <a:ext cx="9144000" cy="598322"/>
          </a:xfrm>
        </p:spPr>
        <p:txBody>
          <a:bodyPr>
            <a:normAutofit fontScale="90000"/>
          </a:bodyPr>
          <a:lstStyle/>
          <a:p>
            <a:r>
              <a:rPr lang="en-US" sz="4000" b="1" dirty="0"/>
              <a:t>Class Discussion Time</a:t>
            </a:r>
          </a:p>
        </p:txBody>
      </p:sp>
      <p:sp>
        <p:nvSpPr>
          <p:cNvPr id="4" name="Content Placeholder 3">
            <a:extLst>
              <a:ext uri="{FF2B5EF4-FFF2-40B4-BE49-F238E27FC236}">
                <a16:creationId xmlns:a16="http://schemas.microsoft.com/office/drawing/2014/main" id="{67F8CEC3-9DAC-416F-F55C-3623A69B0797}"/>
              </a:ext>
            </a:extLst>
          </p:cNvPr>
          <p:cNvSpPr>
            <a:spLocks noGrp="1"/>
          </p:cNvSpPr>
          <p:nvPr>
            <p:ph idx="1"/>
          </p:nvPr>
        </p:nvSpPr>
        <p:spPr>
          <a:xfrm>
            <a:off x="31630" y="561109"/>
            <a:ext cx="8991600" cy="6267298"/>
          </a:xfrm>
        </p:spPr>
        <p:txBody>
          <a:bodyPr>
            <a:normAutofit fontScale="92500" lnSpcReduction="20000"/>
          </a:bodyPr>
          <a:lstStyle/>
          <a:p>
            <a:r>
              <a:rPr lang="en-US" sz="4000" dirty="0"/>
              <a:t>Our text today describes the people of God in a disgraced and barren condition being commanded to “shout for joy” because of the future hope that they now have as a result of the servant’s work on their behalf.</a:t>
            </a:r>
          </a:p>
          <a:p>
            <a:r>
              <a:rPr lang="en-US" sz="4000" dirty="0"/>
              <a:t>As the people of God today living in a fallen world and in a nation that seems to be turning away from God more and more, is there a lesson here for </a:t>
            </a:r>
            <a:r>
              <a:rPr lang="en-US" sz="4000" b="1" i="1" dirty="0"/>
              <a:t>us</a:t>
            </a:r>
            <a:r>
              <a:rPr lang="en-US" sz="4000" dirty="0"/>
              <a:t>?</a:t>
            </a:r>
          </a:p>
          <a:p>
            <a:r>
              <a:rPr lang="en-US" sz="4000" dirty="0"/>
              <a:t>Do we have reason to be </a:t>
            </a:r>
            <a:r>
              <a:rPr lang="en-US" sz="4000" b="1" i="1" dirty="0"/>
              <a:t>optimistic</a:t>
            </a:r>
            <a:r>
              <a:rPr lang="en-US" sz="4000" dirty="0"/>
              <a:t>, though the world around us seems to be collapsing?</a:t>
            </a:r>
          </a:p>
          <a:p>
            <a:endParaRPr lang="en-US" sz="3600" dirty="0"/>
          </a:p>
          <a:p>
            <a:endParaRPr lang="en-US" sz="4000" dirty="0"/>
          </a:p>
          <a:p>
            <a:endParaRPr lang="en-US" sz="4000" dirty="0"/>
          </a:p>
          <a:p>
            <a:endParaRPr lang="en-US" sz="4000" dirty="0"/>
          </a:p>
        </p:txBody>
      </p:sp>
    </p:spTree>
    <p:extLst>
      <p:ext uri="{BB962C8B-B14F-4D97-AF65-F5344CB8AC3E}">
        <p14:creationId xmlns:p14="http://schemas.microsoft.com/office/powerpoint/2010/main" val="2222721721"/>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anim calcmode="lin" valueType="num">
                                      <p:cBhvr>
                                        <p:cTn id="7" dur="500" fill="hold"/>
                                        <p:tgtEl>
                                          <p:spTgt spid="4">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4">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4">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4">
                                            <p:txEl>
                                              <p:pRg st="2" end="2"/>
                                            </p:txEl>
                                          </p:spTgt>
                                        </p:tgtEl>
                                        <p:attrNameLst>
                                          <p:attrName>style.visibility</p:attrName>
                                        </p:attrNameLst>
                                      </p:cBhvr>
                                      <p:to>
                                        <p:strVal val="visible"/>
                                      </p:to>
                                    </p:set>
                                    <p:anim calcmode="lin" valueType="num">
                                      <p:cBhvr>
                                        <p:cTn id="14" dur="500" fill="hold"/>
                                        <p:tgtEl>
                                          <p:spTgt spid="4">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4">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4">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15000"/>
            <a:lum/>
          </a:blip>
          <a:srcRect/>
          <a:stretch>
            <a:fillRect l="-17000" r="-17000"/>
          </a:stretch>
        </a:blipFill>
        <a:effectLst/>
      </p:bgPr>
    </p:bg>
    <p:spTree>
      <p:nvGrpSpPr>
        <p:cNvPr id="1" name="">
          <a:extLst>
            <a:ext uri="{FF2B5EF4-FFF2-40B4-BE49-F238E27FC236}">
              <a16:creationId xmlns:a16="http://schemas.microsoft.com/office/drawing/2014/main" id="{5E46FAD2-F8D2-6521-F61F-1AF60B62D239}"/>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E1D4EEEC-1A6F-D53D-2614-B01E2A5DC60E}"/>
              </a:ext>
            </a:extLst>
          </p:cNvPr>
          <p:cNvSpPr>
            <a:spLocks noGrp="1"/>
          </p:cNvSpPr>
          <p:nvPr>
            <p:ph type="title"/>
          </p:nvPr>
        </p:nvSpPr>
        <p:spPr>
          <a:xfrm>
            <a:off x="0" y="29593"/>
            <a:ext cx="9144000" cy="598322"/>
          </a:xfrm>
        </p:spPr>
        <p:txBody>
          <a:bodyPr>
            <a:normAutofit fontScale="90000"/>
          </a:bodyPr>
          <a:lstStyle/>
          <a:p>
            <a:r>
              <a:rPr lang="en-US" sz="4000" b="1" dirty="0"/>
              <a:t>Class Discussion Time</a:t>
            </a:r>
          </a:p>
        </p:txBody>
      </p:sp>
      <p:sp>
        <p:nvSpPr>
          <p:cNvPr id="4" name="Content Placeholder 3">
            <a:extLst>
              <a:ext uri="{FF2B5EF4-FFF2-40B4-BE49-F238E27FC236}">
                <a16:creationId xmlns:a16="http://schemas.microsoft.com/office/drawing/2014/main" id="{67F8CEC3-9DAC-416F-F55C-3623A69B0797}"/>
              </a:ext>
            </a:extLst>
          </p:cNvPr>
          <p:cNvSpPr>
            <a:spLocks noGrp="1"/>
          </p:cNvSpPr>
          <p:nvPr>
            <p:ph idx="1"/>
          </p:nvPr>
        </p:nvSpPr>
        <p:spPr>
          <a:xfrm>
            <a:off x="31630" y="561109"/>
            <a:ext cx="8991600" cy="6267298"/>
          </a:xfrm>
        </p:spPr>
        <p:txBody>
          <a:bodyPr>
            <a:normAutofit/>
          </a:bodyPr>
          <a:lstStyle/>
          <a:p>
            <a:r>
              <a:rPr lang="en-US" sz="4000" dirty="0"/>
              <a:t>There are many believers today, even conservative, orthodox believers in the Reformed camp, that believe we are in some way still under the Law of Moses.</a:t>
            </a:r>
          </a:p>
          <a:p>
            <a:r>
              <a:rPr lang="en-US" sz="4000" dirty="0"/>
              <a:t>And yet the Apostle Paul in his citation of Isaiah 54:1 in Galatians 4:27, stresses the fact that New Covenant believers are no longer under the Law of Moses.</a:t>
            </a:r>
          </a:p>
          <a:p>
            <a:r>
              <a:rPr lang="en-US" sz="4000" dirty="0"/>
              <a:t>Can we learn something from this?</a:t>
            </a:r>
          </a:p>
          <a:p>
            <a:endParaRPr lang="en-US" sz="3600" dirty="0"/>
          </a:p>
          <a:p>
            <a:endParaRPr lang="en-US" sz="4000" dirty="0"/>
          </a:p>
          <a:p>
            <a:endParaRPr lang="en-US" sz="4000" dirty="0"/>
          </a:p>
          <a:p>
            <a:endParaRPr lang="en-US" sz="4000" dirty="0"/>
          </a:p>
        </p:txBody>
      </p:sp>
    </p:spTree>
    <p:extLst>
      <p:ext uri="{BB962C8B-B14F-4D97-AF65-F5344CB8AC3E}">
        <p14:creationId xmlns:p14="http://schemas.microsoft.com/office/powerpoint/2010/main" val="2517235035"/>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anim calcmode="lin" valueType="num">
                                      <p:cBhvr>
                                        <p:cTn id="7" dur="500" fill="hold"/>
                                        <p:tgtEl>
                                          <p:spTgt spid="4">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4">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4">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4">
                                            <p:txEl>
                                              <p:pRg st="2" end="2"/>
                                            </p:txEl>
                                          </p:spTgt>
                                        </p:tgtEl>
                                        <p:attrNameLst>
                                          <p:attrName>style.visibility</p:attrName>
                                        </p:attrNameLst>
                                      </p:cBhvr>
                                      <p:to>
                                        <p:strVal val="visible"/>
                                      </p:to>
                                    </p:set>
                                    <p:anim calcmode="lin" valueType="num">
                                      <p:cBhvr>
                                        <p:cTn id="14" dur="500" fill="hold"/>
                                        <p:tgtEl>
                                          <p:spTgt spid="4">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4">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4">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59C293C-CDC6-403B-D909-D911600D1A7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9BCE234-9813-7B7D-089A-8EC9ECDC7625}"/>
              </a:ext>
            </a:extLst>
          </p:cNvPr>
          <p:cNvSpPr>
            <a:spLocks noGrp="1"/>
          </p:cNvSpPr>
          <p:nvPr>
            <p:ph type="title"/>
          </p:nvPr>
        </p:nvSpPr>
        <p:spPr>
          <a:xfrm>
            <a:off x="0" y="3"/>
            <a:ext cx="9144000" cy="972586"/>
          </a:xfrm>
        </p:spPr>
        <p:txBody>
          <a:bodyPr>
            <a:noAutofit/>
          </a:bodyPr>
          <a:lstStyle/>
          <a:p>
            <a:pPr marL="0" indent="0">
              <a:buNone/>
            </a:pPr>
            <a:r>
              <a:rPr lang="en-US" sz="3600" b="1" dirty="0">
                <a:effectLst>
                  <a:outerShdw blurRad="38100" dist="38100" dir="2700000" algn="tl">
                    <a:srgbClr val="000000"/>
                  </a:outerShdw>
                </a:effectLst>
              </a:rPr>
              <a:t>Restoration and Hope for a Disgraced Woman</a:t>
            </a:r>
            <a:r>
              <a:rPr lang="en-US" sz="3600" dirty="0">
                <a:effectLst>
                  <a:outerShdw blurRad="38100" dist="38100" dir="2700000" algn="tl">
                    <a:srgbClr val="000000"/>
                  </a:outerShdw>
                </a:effectLst>
              </a:rPr>
              <a:t> (</a:t>
            </a:r>
            <a:r>
              <a:rPr lang="en-US" sz="3600" dirty="0">
                <a:solidFill>
                  <a:srgbClr val="FFFF99"/>
                </a:solidFill>
                <a:effectLst>
                  <a:outerShdw blurRad="38100" dist="38100" dir="2700000" algn="tl">
                    <a:srgbClr val="000000"/>
                  </a:outerShdw>
                </a:effectLst>
              </a:rPr>
              <a:t>Isaiah 54:1-10</a:t>
            </a:r>
            <a:r>
              <a:rPr lang="en-US" sz="3600" dirty="0">
                <a:effectLst>
                  <a:outerShdw blurRad="38100" dist="38100" dir="2700000" algn="tl">
                    <a:srgbClr val="000000"/>
                  </a:outerShdw>
                </a:effectLst>
              </a:rPr>
              <a:t>)</a:t>
            </a:r>
          </a:p>
        </p:txBody>
      </p:sp>
      <p:sp>
        <p:nvSpPr>
          <p:cNvPr id="3" name="Content Placeholder 2">
            <a:extLst>
              <a:ext uri="{FF2B5EF4-FFF2-40B4-BE49-F238E27FC236}">
                <a16:creationId xmlns:a16="http://schemas.microsoft.com/office/drawing/2014/main" id="{6C9B565D-3D67-3A03-650E-BD4A53BA8A6F}"/>
              </a:ext>
            </a:extLst>
          </p:cNvPr>
          <p:cNvSpPr>
            <a:spLocks noGrp="1"/>
          </p:cNvSpPr>
          <p:nvPr>
            <p:ph idx="1"/>
          </p:nvPr>
        </p:nvSpPr>
        <p:spPr>
          <a:xfrm>
            <a:off x="120535" y="1059873"/>
            <a:ext cx="8965276" cy="5286894"/>
          </a:xfrm>
        </p:spPr>
        <p:txBody>
          <a:bodyPr>
            <a:normAutofit lnSpcReduction="10000"/>
          </a:bodyPr>
          <a:lstStyle/>
          <a:p>
            <a:r>
              <a:rPr lang="en-US" sz="3600" dirty="0">
                <a:effectLst>
                  <a:outerShdw blurRad="38100" dist="38100" dir="2700000" algn="tl">
                    <a:srgbClr val="000000"/>
                  </a:outerShdw>
                </a:effectLst>
              </a:rPr>
              <a:t>That which was necessary to satisfy the righteous anger of God at human sin has been taken care of, and so God can now proclaim that there is no longer </a:t>
            </a:r>
            <a:r>
              <a:rPr lang="en-US" sz="3600" b="1" i="1" dirty="0">
                <a:effectLst>
                  <a:outerShdw blurRad="38100" dist="38100" dir="2700000" algn="tl">
                    <a:srgbClr val="000000"/>
                  </a:outerShdw>
                </a:effectLst>
              </a:rPr>
              <a:t>any</a:t>
            </a:r>
            <a:r>
              <a:rPr lang="en-US" sz="3600" dirty="0">
                <a:effectLst>
                  <a:outerShdw blurRad="38100" dist="38100" dir="2700000" algn="tl">
                    <a:srgbClr val="000000"/>
                  </a:outerShdw>
                </a:effectLst>
              </a:rPr>
              <a:t> barrier to his people experiencing reconciliation to himself. </a:t>
            </a:r>
          </a:p>
          <a:p>
            <a:r>
              <a:rPr lang="en-US" sz="3600" dirty="0">
                <a:effectLst>
                  <a:outerShdw blurRad="38100" dist="38100" dir="2700000" algn="tl">
                    <a:srgbClr val="000000"/>
                  </a:outerShdw>
                </a:effectLst>
              </a:rPr>
              <a:t>The suffering of the servant for the sins of others described in the section we looked at last week (Isaiah 52:13 – 53:12) is the </a:t>
            </a:r>
            <a:r>
              <a:rPr lang="en-US" sz="3600" b="1" i="1" dirty="0">
                <a:effectLst>
                  <a:outerShdw blurRad="38100" dist="38100" dir="2700000" algn="tl">
                    <a:srgbClr val="000000"/>
                  </a:outerShdw>
                </a:effectLst>
              </a:rPr>
              <a:t>means</a:t>
            </a:r>
            <a:r>
              <a:rPr lang="en-US" sz="3600" dirty="0">
                <a:effectLst>
                  <a:outerShdw blurRad="38100" dist="38100" dir="2700000" algn="tl">
                    <a:srgbClr val="000000"/>
                  </a:outerShdw>
                </a:effectLst>
              </a:rPr>
              <a:t> by which this reconciliation was achieved.</a:t>
            </a:r>
          </a:p>
          <a:p>
            <a:r>
              <a:rPr lang="en-US" sz="3600" dirty="0">
                <a:effectLst>
                  <a:outerShdw blurRad="38100" dist="38100" dir="2700000" algn="tl">
                    <a:srgbClr val="000000"/>
                  </a:outerShdw>
                </a:effectLst>
              </a:rPr>
              <a:t>As a result of his work, God’s people need never be separated from him again. </a:t>
            </a:r>
          </a:p>
        </p:txBody>
      </p:sp>
      <p:sp>
        <p:nvSpPr>
          <p:cNvPr id="4" name="TextBox 3">
            <a:extLst>
              <a:ext uri="{FF2B5EF4-FFF2-40B4-BE49-F238E27FC236}">
                <a16:creationId xmlns:a16="http://schemas.microsoft.com/office/drawing/2014/main" id="{AA725C47-CB4B-58A9-09E6-FE624C18B736}"/>
              </a:ext>
            </a:extLst>
          </p:cNvPr>
          <p:cNvSpPr txBox="1"/>
          <p:nvPr/>
        </p:nvSpPr>
        <p:spPr>
          <a:xfrm>
            <a:off x="0" y="6488665"/>
            <a:ext cx="9144000"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solidFill>
                  <a:prstClr val="white"/>
                </a:solidFill>
                <a:effectLst>
                  <a:outerShdw blurRad="38100" dist="38100" dir="2700000" algn="tl">
                    <a:srgbClr val="000000"/>
                  </a:outerShdw>
                </a:effectLst>
              </a:rPr>
              <a:t>Oswalt, John . </a:t>
            </a:r>
            <a:r>
              <a:rPr lang="en-US" i="1" dirty="0">
                <a:solidFill>
                  <a:prstClr val="white"/>
                </a:solidFill>
                <a:effectLst>
                  <a:outerShdw blurRad="38100" dist="38100" dir="2700000" algn="tl">
                    <a:srgbClr val="000000"/>
                  </a:outerShdw>
                </a:effectLst>
              </a:rPr>
              <a:t>Isaiah (The NIV Application Commentary) </a:t>
            </a:r>
            <a:r>
              <a:rPr lang="en-US" dirty="0">
                <a:solidFill>
                  <a:prstClr val="white"/>
                </a:solidFill>
                <a:effectLst>
                  <a:outerShdw blurRad="38100" dist="38100" dir="2700000" algn="tl">
                    <a:srgbClr val="000000"/>
                  </a:outerShdw>
                </a:effectLst>
              </a:rPr>
              <a:t>(p. 595)</a:t>
            </a:r>
            <a:endParaRPr kumimoji="0" lang="en-US" sz="1800" b="0" i="0"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ndParaRPr>
          </a:p>
        </p:txBody>
      </p:sp>
    </p:spTree>
    <p:extLst>
      <p:ext uri="{BB962C8B-B14F-4D97-AF65-F5344CB8AC3E}">
        <p14:creationId xmlns:p14="http://schemas.microsoft.com/office/powerpoint/2010/main" val="2298667312"/>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3">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 calcmode="lin" valueType="num">
                                      <p:cBhvr>
                                        <p:cTn id="14"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59C293C-CDC6-403B-D909-D911600D1A7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9BCE234-9813-7B7D-089A-8EC9ECDC7625}"/>
              </a:ext>
            </a:extLst>
          </p:cNvPr>
          <p:cNvSpPr>
            <a:spLocks noGrp="1"/>
          </p:cNvSpPr>
          <p:nvPr>
            <p:ph type="title"/>
          </p:nvPr>
        </p:nvSpPr>
        <p:spPr>
          <a:xfrm>
            <a:off x="0" y="3"/>
            <a:ext cx="9144000" cy="972586"/>
          </a:xfrm>
        </p:spPr>
        <p:txBody>
          <a:bodyPr>
            <a:noAutofit/>
          </a:bodyPr>
          <a:lstStyle/>
          <a:p>
            <a:pPr marL="0" indent="0">
              <a:buNone/>
            </a:pPr>
            <a:r>
              <a:rPr lang="en-US" sz="3600" b="1" dirty="0">
                <a:effectLst>
                  <a:outerShdw blurRad="38100" dist="38100" dir="2700000" algn="tl">
                    <a:srgbClr val="000000"/>
                  </a:outerShdw>
                </a:effectLst>
              </a:rPr>
              <a:t>Restoration and Hope for a Disgraced Woman</a:t>
            </a:r>
            <a:r>
              <a:rPr lang="en-US" sz="3600" dirty="0">
                <a:effectLst>
                  <a:outerShdw blurRad="38100" dist="38100" dir="2700000" algn="tl">
                    <a:srgbClr val="000000"/>
                  </a:outerShdw>
                </a:effectLst>
              </a:rPr>
              <a:t> (</a:t>
            </a:r>
            <a:r>
              <a:rPr lang="en-US" sz="3600" dirty="0">
                <a:solidFill>
                  <a:srgbClr val="FFFF99"/>
                </a:solidFill>
                <a:effectLst>
                  <a:outerShdw blurRad="38100" dist="38100" dir="2700000" algn="tl">
                    <a:srgbClr val="000000"/>
                  </a:outerShdw>
                </a:effectLst>
              </a:rPr>
              <a:t>Isaiah 54:1-10</a:t>
            </a:r>
            <a:r>
              <a:rPr lang="en-US" sz="3600" dirty="0">
                <a:effectLst>
                  <a:outerShdw blurRad="38100" dist="38100" dir="2700000" algn="tl">
                    <a:srgbClr val="000000"/>
                  </a:outerShdw>
                </a:effectLst>
              </a:rPr>
              <a:t>)</a:t>
            </a:r>
          </a:p>
        </p:txBody>
      </p:sp>
      <p:sp>
        <p:nvSpPr>
          <p:cNvPr id="3" name="Content Placeholder 2">
            <a:extLst>
              <a:ext uri="{FF2B5EF4-FFF2-40B4-BE49-F238E27FC236}">
                <a16:creationId xmlns:a16="http://schemas.microsoft.com/office/drawing/2014/main" id="{6C9B565D-3D67-3A03-650E-BD4A53BA8A6F}"/>
              </a:ext>
            </a:extLst>
          </p:cNvPr>
          <p:cNvSpPr>
            <a:spLocks noGrp="1"/>
          </p:cNvSpPr>
          <p:nvPr>
            <p:ph idx="1"/>
          </p:nvPr>
        </p:nvSpPr>
        <p:spPr>
          <a:xfrm>
            <a:off x="120535" y="1059873"/>
            <a:ext cx="8965276" cy="5286894"/>
          </a:xfrm>
        </p:spPr>
        <p:txBody>
          <a:bodyPr>
            <a:normAutofit/>
          </a:bodyPr>
          <a:lstStyle/>
          <a:p>
            <a:r>
              <a:rPr lang="en-US" sz="4000" dirty="0">
                <a:effectLst>
                  <a:outerShdw blurRad="38100" dist="38100" dir="2700000" algn="tl">
                    <a:srgbClr val="000000"/>
                  </a:outerShdw>
                </a:effectLst>
              </a:rPr>
              <a:t>In these ten verses, God speaks to Israel using the metaphor of </a:t>
            </a:r>
            <a:r>
              <a:rPr lang="en-US" sz="3600" dirty="0">
                <a:effectLst>
                  <a:outerShdw blurRad="38100" dist="38100" dir="2700000" algn="tl">
                    <a:srgbClr val="000000"/>
                  </a:outerShdw>
                </a:effectLst>
              </a:rPr>
              <a:t>a disgraced woman. She is described as:</a:t>
            </a:r>
          </a:p>
          <a:p>
            <a:pPr lvl="1"/>
            <a:r>
              <a:rPr lang="en-US" sz="3200" dirty="0">
                <a:effectLst>
                  <a:outerShdw blurRad="38100" dist="38100" dir="2700000" algn="tl">
                    <a:srgbClr val="000000"/>
                  </a:outerShdw>
                </a:effectLst>
              </a:rPr>
              <a:t>A Barren Woman (vv. 1-3)</a:t>
            </a:r>
          </a:p>
          <a:p>
            <a:pPr lvl="1"/>
            <a:r>
              <a:rPr lang="en-US" sz="3200" dirty="0">
                <a:effectLst>
                  <a:outerShdw blurRad="38100" dist="38100" dir="2700000" algn="tl">
                    <a:srgbClr val="000000"/>
                  </a:outerShdw>
                </a:effectLst>
              </a:rPr>
              <a:t>A Widow (vv. 4-5)</a:t>
            </a:r>
          </a:p>
          <a:p>
            <a:pPr lvl="1"/>
            <a:r>
              <a:rPr lang="en-US" sz="3200" dirty="0">
                <a:effectLst>
                  <a:outerShdw blurRad="38100" dist="38100" dir="2700000" algn="tl">
                    <a:srgbClr val="000000"/>
                  </a:outerShdw>
                </a:effectLst>
              </a:rPr>
              <a:t>A Divorced Woman (vv. 6-8)</a:t>
            </a:r>
          </a:p>
          <a:p>
            <a:r>
              <a:rPr lang="en-US" sz="3600" dirty="0">
                <a:effectLst>
                  <a:outerShdw blurRad="38100" dist="38100" dir="2700000" algn="tl">
                    <a:srgbClr val="000000"/>
                  </a:outerShdw>
                </a:effectLst>
              </a:rPr>
              <a:t>To each of these, God promises restoration and hope, and his promises are brought to a </a:t>
            </a:r>
            <a:r>
              <a:rPr lang="en-US" sz="3600" b="1" i="1" dirty="0">
                <a:effectLst>
                  <a:outerShdw blurRad="38100" dist="38100" dir="2700000" algn="tl">
                    <a:srgbClr val="000000"/>
                  </a:outerShdw>
                </a:effectLst>
              </a:rPr>
              <a:t>climax</a:t>
            </a:r>
            <a:r>
              <a:rPr lang="en-US" sz="3600" dirty="0">
                <a:effectLst>
                  <a:outerShdw blurRad="38100" dist="38100" dir="2700000" algn="tl">
                    <a:srgbClr val="000000"/>
                  </a:outerShdw>
                </a:effectLst>
              </a:rPr>
              <a:t> in verses 9-10. </a:t>
            </a:r>
          </a:p>
        </p:txBody>
      </p:sp>
      <p:sp>
        <p:nvSpPr>
          <p:cNvPr id="4" name="TextBox 3">
            <a:extLst>
              <a:ext uri="{FF2B5EF4-FFF2-40B4-BE49-F238E27FC236}">
                <a16:creationId xmlns:a16="http://schemas.microsoft.com/office/drawing/2014/main" id="{AA725C47-CB4B-58A9-09E6-FE624C18B736}"/>
              </a:ext>
            </a:extLst>
          </p:cNvPr>
          <p:cNvSpPr txBox="1"/>
          <p:nvPr/>
        </p:nvSpPr>
        <p:spPr>
          <a:xfrm>
            <a:off x="0" y="6488665"/>
            <a:ext cx="9144000"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solidFill>
                  <a:prstClr val="white"/>
                </a:solidFill>
                <a:effectLst>
                  <a:outerShdw blurRad="38100" dist="38100" dir="2700000" algn="tl">
                    <a:srgbClr val="000000"/>
                  </a:outerShdw>
                </a:effectLst>
              </a:rPr>
              <a:t>Oswalt, John . </a:t>
            </a:r>
            <a:r>
              <a:rPr lang="en-US" i="1" dirty="0">
                <a:solidFill>
                  <a:prstClr val="white"/>
                </a:solidFill>
                <a:effectLst>
                  <a:outerShdw blurRad="38100" dist="38100" dir="2700000" algn="tl">
                    <a:srgbClr val="000000"/>
                  </a:outerShdw>
                </a:effectLst>
              </a:rPr>
              <a:t>Isaiah (The NIV Application Commentary) </a:t>
            </a:r>
            <a:r>
              <a:rPr lang="en-US" dirty="0">
                <a:solidFill>
                  <a:prstClr val="white"/>
                </a:solidFill>
                <a:effectLst>
                  <a:outerShdw blurRad="38100" dist="38100" dir="2700000" algn="tl">
                    <a:srgbClr val="000000"/>
                  </a:outerShdw>
                </a:effectLst>
              </a:rPr>
              <a:t>(p. 595)</a:t>
            </a:r>
            <a:endParaRPr kumimoji="0" lang="en-US" sz="1800" b="0" i="0"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ndParaRPr>
          </a:p>
        </p:txBody>
      </p:sp>
    </p:spTree>
    <p:extLst>
      <p:ext uri="{BB962C8B-B14F-4D97-AF65-F5344CB8AC3E}">
        <p14:creationId xmlns:p14="http://schemas.microsoft.com/office/powerpoint/2010/main" val="24279334"/>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3">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 calcmode="lin" valueType="num">
                                      <p:cBhvr>
                                        <p:cTn id="14"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3">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 calcmode="lin" valueType="num">
                                      <p:cBhvr>
                                        <p:cTn id="21"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3">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3">
                                            <p:txEl>
                                              <p:pRg st="4" end="4"/>
                                            </p:txEl>
                                          </p:spTgt>
                                        </p:tgtEl>
                                        <p:attrNameLst>
                                          <p:attrName>style.visibility</p:attrName>
                                        </p:attrNameLst>
                                      </p:cBhvr>
                                      <p:to>
                                        <p:strVal val="visible"/>
                                      </p:to>
                                    </p:set>
                                    <p:anim calcmode="lin" valueType="num">
                                      <p:cBhvr>
                                        <p:cTn id="28"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3">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6EE998C-674E-70C8-B975-0D971C8E04C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5992BFC-A54D-5157-3D59-2B6CC47925F0}"/>
              </a:ext>
            </a:extLst>
          </p:cNvPr>
          <p:cNvSpPr>
            <a:spLocks noGrp="1"/>
          </p:cNvSpPr>
          <p:nvPr>
            <p:ph type="title"/>
          </p:nvPr>
        </p:nvSpPr>
        <p:spPr>
          <a:xfrm>
            <a:off x="0" y="-3"/>
            <a:ext cx="9144000" cy="1005843"/>
          </a:xfrm>
        </p:spPr>
        <p:txBody>
          <a:bodyPr>
            <a:noAutofit/>
          </a:bodyPr>
          <a:lstStyle/>
          <a:p>
            <a:pPr marL="458788" indent="-458788"/>
            <a:r>
              <a:rPr lang="en-US" dirty="0">
                <a:effectLst>
                  <a:outerShdw blurRad="38100" dist="38100" dir="2700000" algn="tl">
                    <a:srgbClr val="000000"/>
                  </a:outerShdw>
                </a:effectLst>
              </a:rPr>
              <a:t>The Barren Woman (54:1–3)</a:t>
            </a:r>
          </a:p>
        </p:txBody>
      </p:sp>
      <p:sp>
        <p:nvSpPr>
          <p:cNvPr id="3" name="Content Placeholder 2">
            <a:extLst>
              <a:ext uri="{FF2B5EF4-FFF2-40B4-BE49-F238E27FC236}">
                <a16:creationId xmlns:a16="http://schemas.microsoft.com/office/drawing/2014/main" id="{FCDC66B9-F3D8-FBA2-A47D-ED33A6C462E9}"/>
              </a:ext>
            </a:extLst>
          </p:cNvPr>
          <p:cNvSpPr>
            <a:spLocks noGrp="1"/>
          </p:cNvSpPr>
          <p:nvPr>
            <p:ph idx="1"/>
          </p:nvPr>
        </p:nvSpPr>
        <p:spPr>
          <a:xfrm>
            <a:off x="386543" y="1375756"/>
            <a:ext cx="8441574" cy="5448994"/>
          </a:xfrm>
        </p:spPr>
        <p:txBody>
          <a:bodyPr>
            <a:normAutofit lnSpcReduction="10000"/>
          </a:bodyPr>
          <a:lstStyle/>
          <a:p>
            <a:pPr marL="0" indent="0">
              <a:buNone/>
            </a:pPr>
            <a:r>
              <a:rPr lang="en-US" sz="3600" baseline="30000" dirty="0">
                <a:effectLst>
                  <a:outerShdw blurRad="38100" dist="38100" dir="2700000" algn="tl">
                    <a:srgbClr val="000000"/>
                  </a:outerShdw>
                </a:effectLst>
                <a:latin typeface="Cambria" panose="02040503050406030204" pitchFamily="18" charset="0"/>
                <a:ea typeface="Cambria" panose="02040503050406030204" pitchFamily="18" charset="0"/>
              </a:rPr>
              <a:t>54:1</a:t>
            </a:r>
            <a:r>
              <a:rPr lang="en-US" sz="36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  “Shout for joy, O barren one who has not given birth! Give a joyful shout and cry out, you who have not been in labor! For the children of the desolate one are more numerous than the children of the married woman,” says the LORD. </a:t>
            </a:r>
            <a:r>
              <a:rPr lang="en-US" sz="3600" baseline="30000" dirty="0">
                <a:effectLst>
                  <a:outerShdw blurRad="38100" dist="38100" dir="2700000" algn="tl">
                    <a:srgbClr val="000000"/>
                  </a:outerShdw>
                </a:effectLst>
                <a:latin typeface="Cambria" panose="02040503050406030204" pitchFamily="18" charset="0"/>
                <a:ea typeface="Cambria" panose="02040503050406030204" pitchFamily="18" charset="0"/>
              </a:rPr>
              <a:t>2</a:t>
            </a:r>
            <a:r>
              <a:rPr lang="en-US" sz="36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 Make your tent larger, stretch your tent curtains farther out! Spare no effort, lengthen your ropes, and pound your stakes deep. </a:t>
            </a:r>
            <a:r>
              <a:rPr lang="en-US" sz="3600" baseline="30000" dirty="0">
                <a:effectLst>
                  <a:outerShdw blurRad="38100" dist="38100" dir="2700000" algn="tl">
                    <a:srgbClr val="000000"/>
                  </a:outerShdw>
                </a:effectLst>
                <a:latin typeface="Cambria" panose="02040503050406030204" pitchFamily="18" charset="0"/>
                <a:ea typeface="Cambria" panose="02040503050406030204" pitchFamily="18" charset="0"/>
              </a:rPr>
              <a:t>3</a:t>
            </a:r>
            <a:r>
              <a:rPr lang="en-US" sz="36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 For you will spread out to the right and to the left; your children will conquer nations and will resettle desolate cities. </a:t>
            </a:r>
          </a:p>
        </p:txBody>
      </p:sp>
    </p:spTree>
    <p:extLst>
      <p:ext uri="{BB962C8B-B14F-4D97-AF65-F5344CB8AC3E}">
        <p14:creationId xmlns:p14="http://schemas.microsoft.com/office/powerpoint/2010/main" val="3077114271"/>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59C293C-CDC6-403B-D909-D911600D1A7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9BCE234-9813-7B7D-089A-8EC9ECDC7625}"/>
              </a:ext>
            </a:extLst>
          </p:cNvPr>
          <p:cNvSpPr>
            <a:spLocks noGrp="1"/>
          </p:cNvSpPr>
          <p:nvPr>
            <p:ph type="title"/>
          </p:nvPr>
        </p:nvSpPr>
        <p:spPr>
          <a:xfrm>
            <a:off x="0" y="3"/>
            <a:ext cx="9144000" cy="739830"/>
          </a:xfrm>
        </p:spPr>
        <p:txBody>
          <a:bodyPr>
            <a:noAutofit/>
          </a:bodyPr>
          <a:lstStyle/>
          <a:p>
            <a:pPr marL="0" indent="0">
              <a:buNone/>
            </a:pPr>
            <a:r>
              <a:rPr lang="en-US" sz="4400" dirty="0">
                <a:effectLst>
                  <a:outerShdw blurRad="38100" dist="38100" dir="2700000" algn="tl">
                    <a:srgbClr val="000000"/>
                  </a:outerShdw>
                </a:effectLst>
              </a:rPr>
              <a:t>The Barren Woman (54:1–3)</a:t>
            </a:r>
          </a:p>
        </p:txBody>
      </p:sp>
      <p:sp>
        <p:nvSpPr>
          <p:cNvPr id="3" name="Content Placeholder 2">
            <a:extLst>
              <a:ext uri="{FF2B5EF4-FFF2-40B4-BE49-F238E27FC236}">
                <a16:creationId xmlns:a16="http://schemas.microsoft.com/office/drawing/2014/main" id="{6C9B565D-3D67-3A03-650E-BD4A53BA8A6F}"/>
              </a:ext>
            </a:extLst>
          </p:cNvPr>
          <p:cNvSpPr>
            <a:spLocks noGrp="1"/>
          </p:cNvSpPr>
          <p:nvPr>
            <p:ph idx="1"/>
          </p:nvPr>
        </p:nvSpPr>
        <p:spPr>
          <a:xfrm>
            <a:off x="120535" y="739834"/>
            <a:ext cx="8965276" cy="5802282"/>
          </a:xfrm>
        </p:spPr>
        <p:txBody>
          <a:bodyPr>
            <a:normAutofit fontScale="92500"/>
          </a:bodyPr>
          <a:lstStyle/>
          <a:p>
            <a:r>
              <a:rPr lang="en-US" dirty="0">
                <a:effectLst>
                  <a:outerShdw blurRad="38100" dist="38100" dir="2700000" algn="tl">
                    <a:srgbClr val="000000"/>
                  </a:outerShdw>
                </a:effectLst>
              </a:rPr>
              <a:t>While it had previously been the </a:t>
            </a:r>
            <a:r>
              <a:rPr lang="en-US" b="1" i="1" dirty="0">
                <a:effectLst>
                  <a:outerShdw blurRad="38100" dist="38100" dir="2700000" algn="tl">
                    <a:srgbClr val="000000"/>
                  </a:outerShdw>
                </a:effectLst>
              </a:rPr>
              <a:t>natural realm </a:t>
            </a:r>
            <a:r>
              <a:rPr lang="en-US" dirty="0">
                <a:effectLst>
                  <a:outerShdw blurRad="38100" dist="38100" dir="2700000" algn="tl">
                    <a:srgbClr val="000000"/>
                  </a:outerShdw>
                </a:effectLst>
              </a:rPr>
              <a:t>that burst into joyful shouts of acclamation (cf. 44:23; 49:13), </a:t>
            </a:r>
            <a:r>
              <a:rPr lang="en-US" b="1" i="1" dirty="0">
                <a:effectLst>
                  <a:outerShdw blurRad="38100" dist="38100" dir="2700000" algn="tl">
                    <a:srgbClr val="000000"/>
                  </a:outerShdw>
                </a:effectLst>
              </a:rPr>
              <a:t>now</a:t>
            </a:r>
            <a:r>
              <a:rPr lang="en-US" dirty="0">
                <a:effectLst>
                  <a:outerShdw blurRad="38100" dist="38100" dir="2700000" algn="tl">
                    <a:srgbClr val="000000"/>
                  </a:outerShdw>
                </a:effectLst>
              </a:rPr>
              <a:t> those called upon to “</a:t>
            </a:r>
            <a:r>
              <a:rPr lang="en-US" i="1"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shout for joy</a:t>
            </a:r>
            <a:r>
              <a:rPr lang="en-US" dirty="0">
                <a:effectLst>
                  <a:outerShdw blurRad="38100" dist="38100" dir="2700000" algn="tl">
                    <a:srgbClr val="000000"/>
                  </a:outerShdw>
                </a:effectLst>
              </a:rPr>
              <a:t>” are the people of Zion or the </a:t>
            </a:r>
            <a:r>
              <a:rPr lang="en-US" b="1" i="1" dirty="0">
                <a:effectLst>
                  <a:outerShdw blurRad="38100" dist="38100" dir="2700000" algn="tl">
                    <a:srgbClr val="000000"/>
                  </a:outerShdw>
                </a:effectLst>
              </a:rPr>
              <a:t>covenant community</a:t>
            </a:r>
            <a:r>
              <a:rPr lang="en-US" dirty="0">
                <a:effectLst>
                  <a:outerShdw blurRad="38100" dist="38100" dir="2700000" algn="tl">
                    <a:srgbClr val="000000"/>
                  </a:outerShdw>
                </a:effectLst>
              </a:rPr>
              <a:t>, here </a:t>
            </a:r>
            <a:r>
              <a:rPr lang="en-US" b="1" i="1" dirty="0">
                <a:effectLst>
                  <a:outerShdw blurRad="38100" dist="38100" dir="2700000" algn="tl">
                    <a:srgbClr val="000000"/>
                  </a:outerShdw>
                </a:effectLst>
              </a:rPr>
              <a:t>personified</a:t>
            </a:r>
            <a:r>
              <a:rPr lang="en-US" dirty="0">
                <a:effectLst>
                  <a:outerShdw blurRad="38100" dist="38100" dir="2700000" algn="tl">
                    <a:srgbClr val="000000"/>
                  </a:outerShdw>
                </a:effectLst>
              </a:rPr>
              <a:t> as a </a:t>
            </a:r>
            <a:r>
              <a:rPr lang="en-US" b="1" i="1" dirty="0">
                <a:effectLst>
                  <a:outerShdw blurRad="38100" dist="38100" dir="2700000" algn="tl">
                    <a:srgbClr val="000000"/>
                  </a:outerShdw>
                </a:effectLst>
              </a:rPr>
              <a:t>woman</a:t>
            </a:r>
            <a:r>
              <a:rPr lang="en-US" dirty="0">
                <a:effectLst>
                  <a:outerShdw blurRad="38100" dist="38100" dir="2700000" algn="tl">
                    <a:srgbClr val="000000"/>
                  </a:outerShdw>
                </a:effectLst>
              </a:rPr>
              <a:t>.</a:t>
            </a:r>
          </a:p>
          <a:p>
            <a:r>
              <a:rPr lang="en-US" dirty="0">
                <a:effectLst>
                  <a:outerShdw blurRad="38100" dist="38100" dir="2700000" algn="tl">
                    <a:srgbClr val="000000"/>
                  </a:outerShdw>
                </a:effectLst>
              </a:rPr>
              <a:t>The “</a:t>
            </a:r>
            <a:r>
              <a:rPr lang="en-US" i="1"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barren one who has not given birth</a:t>
            </a:r>
            <a:r>
              <a:rPr lang="en-US" dirty="0">
                <a:effectLst>
                  <a:outerShdw blurRad="38100" dist="38100" dir="2700000" algn="tl">
                    <a:srgbClr val="000000"/>
                  </a:outerShdw>
                </a:effectLst>
              </a:rPr>
              <a:t>” and “</a:t>
            </a:r>
            <a:r>
              <a:rPr lang="en-US" i="1"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who [has] not been in labor</a:t>
            </a:r>
            <a:r>
              <a:rPr lang="en-US" dirty="0">
                <a:effectLst>
                  <a:outerShdw blurRad="38100" dist="38100" dir="2700000" algn="tl">
                    <a:srgbClr val="000000"/>
                  </a:outerShdw>
                </a:effectLst>
              </a:rPr>
              <a:t>” are synonymous expressions to describe the woman’s </a:t>
            </a:r>
            <a:r>
              <a:rPr lang="en-US" b="1" i="1" dirty="0">
                <a:effectLst>
                  <a:outerShdw blurRad="38100" dist="38100" dir="2700000" algn="tl">
                    <a:srgbClr val="000000"/>
                  </a:outerShdw>
                </a:effectLst>
              </a:rPr>
              <a:t>childlessness</a:t>
            </a:r>
            <a:r>
              <a:rPr lang="en-US" dirty="0">
                <a:effectLst>
                  <a:outerShdw blurRad="38100" dist="38100" dir="2700000" algn="tl">
                    <a:srgbClr val="000000"/>
                  </a:outerShdw>
                </a:effectLst>
              </a:rPr>
              <a:t>. </a:t>
            </a:r>
          </a:p>
          <a:p>
            <a:r>
              <a:rPr lang="en-US" dirty="0">
                <a:effectLst>
                  <a:outerShdw blurRad="38100" dist="38100" dir="2700000" algn="tl">
                    <a:srgbClr val="000000"/>
                  </a:outerShdw>
                </a:effectLst>
              </a:rPr>
              <a:t>In the culture of the times a childless woman was viewed as </a:t>
            </a:r>
            <a:r>
              <a:rPr lang="en-US" b="1" i="1" dirty="0">
                <a:effectLst>
                  <a:outerShdw blurRad="38100" dist="38100" dir="2700000" algn="tl">
                    <a:srgbClr val="000000"/>
                  </a:outerShdw>
                </a:effectLst>
              </a:rPr>
              <a:t>disgraced</a:t>
            </a:r>
            <a:r>
              <a:rPr lang="en-US" dirty="0">
                <a:effectLst>
                  <a:outerShdw blurRad="38100" dist="38100" dir="2700000" algn="tl">
                    <a:srgbClr val="000000"/>
                  </a:outerShdw>
                </a:effectLst>
              </a:rPr>
              <a:t> (cf. 4:1; Luke 1:25).</a:t>
            </a:r>
          </a:p>
          <a:p>
            <a:r>
              <a:rPr lang="en-US" dirty="0">
                <a:effectLst>
                  <a:outerShdw blurRad="38100" dist="38100" dir="2700000" algn="tl">
                    <a:srgbClr val="000000"/>
                  </a:outerShdw>
                </a:effectLst>
              </a:rPr>
              <a:t>But her situation has now been changed, and she is told to “</a:t>
            </a:r>
            <a:r>
              <a:rPr lang="en-US" i="1"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shout for joy</a:t>
            </a:r>
            <a:r>
              <a:rPr lang="en-US" dirty="0">
                <a:effectLst>
                  <a:outerShdw blurRad="38100" dist="38100" dir="2700000" algn="tl">
                    <a:srgbClr val="000000"/>
                  </a:outerShdw>
                </a:effectLst>
              </a:rPr>
              <a:t>” as she recognizes the provision that the LORD, through the Servant, has made for her.</a:t>
            </a:r>
          </a:p>
        </p:txBody>
      </p:sp>
      <p:sp>
        <p:nvSpPr>
          <p:cNvPr id="4" name="TextBox 3">
            <a:extLst>
              <a:ext uri="{FF2B5EF4-FFF2-40B4-BE49-F238E27FC236}">
                <a16:creationId xmlns:a16="http://schemas.microsoft.com/office/drawing/2014/main" id="{AA725C47-CB4B-58A9-09E6-FE624C18B736}"/>
              </a:ext>
            </a:extLst>
          </p:cNvPr>
          <p:cNvSpPr txBox="1"/>
          <p:nvPr/>
        </p:nvSpPr>
        <p:spPr>
          <a:xfrm>
            <a:off x="0" y="6488665"/>
            <a:ext cx="9144000" cy="369332"/>
          </a:xfrm>
          <a:prstGeom prst="rect">
            <a:avLst/>
          </a:prstGeom>
          <a:noFill/>
        </p:spPr>
        <p:txBody>
          <a:bodyPr wrap="square" rtlCol="0">
            <a:spAutoFit/>
          </a:bodyPr>
          <a:lstStyle/>
          <a:p>
            <a:pPr>
              <a:defRPr/>
            </a:pPr>
            <a:r>
              <a:rPr lang="en-US" sz="1800" dirty="0">
                <a:solidFill>
                  <a:prstClr val="white"/>
                </a:solidFill>
                <a:effectLst>
                  <a:outerShdw blurRad="38100" dist="38100" dir="2700000" algn="tl">
                    <a:srgbClr val="000000"/>
                  </a:outerShdw>
                </a:effectLst>
              </a:rPr>
              <a:t>Mackay, John L. – </a:t>
            </a:r>
            <a:r>
              <a:rPr lang="en-US" sz="1800" i="1" dirty="0">
                <a:solidFill>
                  <a:prstClr val="white"/>
                </a:solidFill>
                <a:effectLst>
                  <a:outerShdw blurRad="38100" dist="38100" dir="2700000" algn="tl">
                    <a:srgbClr val="000000"/>
                  </a:outerShdw>
                </a:effectLst>
              </a:rPr>
              <a:t>A Study Commentary on Isaiah Volume 2: Chapters 40-66 </a:t>
            </a:r>
            <a:r>
              <a:rPr lang="en-US" sz="1800" dirty="0">
                <a:solidFill>
                  <a:prstClr val="white"/>
                </a:solidFill>
                <a:effectLst>
                  <a:outerShdw blurRad="38100" dist="38100" dir="2700000" algn="tl">
                    <a:srgbClr val="000000"/>
                  </a:outerShdw>
                </a:effectLst>
              </a:rPr>
              <a:t>– </a:t>
            </a:r>
            <a:r>
              <a:rPr lang="en-US" sz="1800" dirty="0">
                <a:solidFill>
                  <a:schemeClr val="bg1"/>
                </a:solidFill>
                <a:effectLst>
                  <a:outerShdw blurRad="38100" dist="38100" dir="2700000" algn="tl">
                    <a:srgbClr val="000000"/>
                  </a:outerShdw>
                </a:effectLst>
              </a:rPr>
              <a:t>pp. 369–370.</a:t>
            </a:r>
            <a:endParaRPr lang="en-US" dirty="0">
              <a:solidFill>
                <a:prstClr val="white"/>
              </a:solidFill>
              <a:effectLst>
                <a:outerShdw blurRad="38100" dist="38100" dir="2700000" algn="tl">
                  <a:srgbClr val="000000"/>
                </a:outerShdw>
              </a:effectLst>
            </a:endParaRPr>
          </a:p>
        </p:txBody>
      </p:sp>
    </p:spTree>
    <p:extLst>
      <p:ext uri="{BB962C8B-B14F-4D97-AF65-F5344CB8AC3E}">
        <p14:creationId xmlns:p14="http://schemas.microsoft.com/office/powerpoint/2010/main" val="2938674855"/>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3">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 calcmode="lin" valueType="num">
                                      <p:cBhvr>
                                        <p:cTn id="14"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3">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 calcmode="lin" valueType="num">
                                      <p:cBhvr>
                                        <p:cTn id="21"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59C293C-CDC6-403B-D909-D911600D1A7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9BCE234-9813-7B7D-089A-8EC9ECDC7625}"/>
              </a:ext>
            </a:extLst>
          </p:cNvPr>
          <p:cNvSpPr>
            <a:spLocks noGrp="1"/>
          </p:cNvSpPr>
          <p:nvPr>
            <p:ph type="title"/>
          </p:nvPr>
        </p:nvSpPr>
        <p:spPr>
          <a:xfrm>
            <a:off x="0" y="3"/>
            <a:ext cx="9144000" cy="739830"/>
          </a:xfrm>
        </p:spPr>
        <p:txBody>
          <a:bodyPr>
            <a:noAutofit/>
          </a:bodyPr>
          <a:lstStyle/>
          <a:p>
            <a:pPr marL="0" indent="0">
              <a:buNone/>
            </a:pPr>
            <a:r>
              <a:rPr lang="en-US" sz="4400" dirty="0">
                <a:effectLst>
                  <a:outerShdw blurRad="38100" dist="38100" dir="2700000" algn="tl">
                    <a:srgbClr val="000000"/>
                  </a:outerShdw>
                </a:effectLst>
              </a:rPr>
              <a:t>The Barren Woman (54:1–3)</a:t>
            </a:r>
          </a:p>
        </p:txBody>
      </p:sp>
      <p:sp>
        <p:nvSpPr>
          <p:cNvPr id="3" name="Content Placeholder 2">
            <a:extLst>
              <a:ext uri="{FF2B5EF4-FFF2-40B4-BE49-F238E27FC236}">
                <a16:creationId xmlns:a16="http://schemas.microsoft.com/office/drawing/2014/main" id="{6C9B565D-3D67-3A03-650E-BD4A53BA8A6F}"/>
              </a:ext>
            </a:extLst>
          </p:cNvPr>
          <p:cNvSpPr>
            <a:spLocks noGrp="1"/>
          </p:cNvSpPr>
          <p:nvPr>
            <p:ph idx="1"/>
          </p:nvPr>
        </p:nvSpPr>
        <p:spPr>
          <a:xfrm>
            <a:off x="137160" y="679857"/>
            <a:ext cx="8965276" cy="5868784"/>
          </a:xfrm>
        </p:spPr>
        <p:txBody>
          <a:bodyPr>
            <a:normAutofit fontScale="77500" lnSpcReduction="20000"/>
          </a:bodyPr>
          <a:lstStyle/>
          <a:p>
            <a:r>
              <a:rPr lang="en-US" sz="4000" dirty="0">
                <a:effectLst>
                  <a:outerShdw blurRad="38100" dist="38100" dir="2700000" algn="tl">
                    <a:srgbClr val="000000"/>
                  </a:outerShdw>
                </a:effectLst>
              </a:rPr>
              <a:t>The LORD compares </a:t>
            </a:r>
            <a:r>
              <a:rPr lang="en-US" sz="4000" b="1" i="1" dirty="0">
                <a:effectLst>
                  <a:outerShdw blurRad="38100" dist="38100" dir="2700000" algn="tl">
                    <a:srgbClr val="000000"/>
                  </a:outerShdw>
                </a:effectLst>
              </a:rPr>
              <a:t>two</a:t>
            </a:r>
            <a:r>
              <a:rPr lang="en-US" sz="4000" dirty="0">
                <a:effectLst>
                  <a:outerShdw blurRad="38100" dist="38100" dir="2700000" algn="tl">
                    <a:srgbClr val="000000"/>
                  </a:outerShdw>
                </a:effectLst>
              </a:rPr>
              <a:t> different periods of Zion’s life: </a:t>
            </a:r>
          </a:p>
          <a:p>
            <a:pPr lvl="1"/>
            <a:r>
              <a:rPr lang="en-US" sz="3600" dirty="0">
                <a:effectLst>
                  <a:outerShdw blurRad="38100" dist="38100" dir="2700000" algn="tl">
                    <a:srgbClr val="000000"/>
                  </a:outerShdw>
                </a:effectLst>
              </a:rPr>
              <a:t>As a “</a:t>
            </a:r>
            <a:r>
              <a:rPr lang="en-US" sz="3600" i="1"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married woman</a:t>
            </a:r>
            <a:r>
              <a:rPr lang="en-US" sz="3600" dirty="0">
                <a:effectLst>
                  <a:outerShdw blurRad="38100" dist="38100" dir="2700000" algn="tl">
                    <a:srgbClr val="000000"/>
                  </a:outerShdw>
                </a:effectLst>
              </a:rPr>
              <a:t>” – Zion </a:t>
            </a:r>
            <a:r>
              <a:rPr lang="en-US" sz="3600" b="1" i="1" dirty="0">
                <a:effectLst>
                  <a:outerShdw blurRad="38100" dist="38100" dir="2700000" algn="tl">
                    <a:srgbClr val="000000"/>
                  </a:outerShdw>
                </a:effectLst>
              </a:rPr>
              <a:t>prior</a:t>
            </a:r>
            <a:r>
              <a:rPr lang="en-US" sz="3600" dirty="0">
                <a:effectLst>
                  <a:outerShdw blurRad="38100" dist="38100" dir="2700000" algn="tl">
                    <a:srgbClr val="000000"/>
                  </a:outerShdw>
                </a:effectLst>
              </a:rPr>
              <a:t> to exile </a:t>
            </a:r>
          </a:p>
          <a:p>
            <a:pPr lvl="1"/>
            <a:r>
              <a:rPr lang="en-US" sz="3600" dirty="0">
                <a:effectLst>
                  <a:outerShdw blurRad="38100" dist="38100" dir="2700000" algn="tl">
                    <a:srgbClr val="000000"/>
                  </a:outerShdw>
                </a:effectLst>
              </a:rPr>
              <a:t>As a “</a:t>
            </a:r>
            <a:r>
              <a:rPr lang="en-US" sz="3600" i="1"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desolate</a:t>
            </a:r>
            <a:r>
              <a:rPr lang="en-US" sz="3600" dirty="0">
                <a:effectLst>
                  <a:outerShdw blurRad="38100" dist="38100" dir="2700000" algn="tl">
                    <a:srgbClr val="000000"/>
                  </a:outerShdw>
                </a:effectLst>
              </a:rPr>
              <a:t>” woman – Zion while </a:t>
            </a:r>
            <a:r>
              <a:rPr lang="en-US" sz="3600" b="1" i="1" dirty="0">
                <a:effectLst>
                  <a:outerShdw blurRad="38100" dist="38100" dir="2700000" algn="tl">
                    <a:srgbClr val="000000"/>
                  </a:outerShdw>
                </a:effectLst>
              </a:rPr>
              <a:t>in</a:t>
            </a:r>
            <a:r>
              <a:rPr lang="en-US" sz="3600" dirty="0">
                <a:effectLst>
                  <a:outerShdw blurRad="38100" dist="38100" dir="2700000" algn="tl">
                    <a:srgbClr val="000000"/>
                  </a:outerShdw>
                </a:effectLst>
              </a:rPr>
              <a:t> exile.</a:t>
            </a:r>
            <a:r>
              <a:rPr lang="en-US" sz="3600" baseline="30000" dirty="0">
                <a:solidFill>
                  <a:prstClr val="white"/>
                </a:solidFill>
                <a:effectLst>
                  <a:outerShdw blurRad="38100" dist="38100" dir="2700000" algn="tl">
                    <a:srgbClr val="000000"/>
                  </a:outerShdw>
                </a:effectLst>
              </a:rPr>
              <a:t> </a:t>
            </a:r>
            <a:r>
              <a:rPr lang="en-US" sz="3600" dirty="0">
                <a:effectLst>
                  <a:outerShdw blurRad="38100" dist="38100" dir="2700000" algn="tl">
                    <a:srgbClr val="000000"/>
                  </a:outerShdw>
                </a:effectLst>
              </a:rPr>
              <a:t> </a:t>
            </a:r>
          </a:p>
          <a:p>
            <a:r>
              <a:rPr lang="en-US" sz="4000" dirty="0">
                <a:effectLst>
                  <a:outerShdw blurRad="38100" dist="38100" dir="2700000" algn="tl">
                    <a:srgbClr val="000000"/>
                  </a:outerShdw>
                </a:effectLst>
              </a:rPr>
              <a:t>He promises that Zion will be repopulated; in fact, her inhabitants (i.e. children of the “</a:t>
            </a:r>
            <a:r>
              <a:rPr lang="en-US" sz="4000" i="1"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desolate</a:t>
            </a:r>
            <a:r>
              <a:rPr lang="en-US" sz="4000" dirty="0">
                <a:effectLst>
                  <a:outerShdw blurRad="38100" dist="38100" dir="2700000" algn="tl">
                    <a:srgbClr val="000000"/>
                  </a:outerShdw>
                </a:effectLst>
              </a:rPr>
              <a:t>” woman) will (eventually) be </a:t>
            </a:r>
            <a:r>
              <a:rPr lang="en-US" sz="4000" b="1" i="1" dirty="0">
                <a:effectLst>
                  <a:outerShdw blurRad="38100" dist="38100" dir="2700000" algn="tl">
                    <a:srgbClr val="000000"/>
                  </a:outerShdw>
                </a:effectLst>
              </a:rPr>
              <a:t>more numerous </a:t>
            </a:r>
            <a:r>
              <a:rPr lang="en-US" sz="4000" dirty="0">
                <a:effectLst>
                  <a:outerShdw blurRad="38100" dist="38100" dir="2700000" algn="tl">
                    <a:srgbClr val="000000"/>
                  </a:outerShdw>
                </a:effectLst>
              </a:rPr>
              <a:t>than before.</a:t>
            </a:r>
            <a:r>
              <a:rPr lang="en-US" sz="4000" baseline="30000" dirty="0">
                <a:solidFill>
                  <a:prstClr val="white"/>
                </a:solidFill>
                <a:effectLst>
                  <a:outerShdw blurRad="38100" dist="38100" dir="2700000" algn="tl">
                    <a:srgbClr val="000000"/>
                  </a:outerShdw>
                </a:effectLst>
              </a:rPr>
              <a:t> </a:t>
            </a:r>
            <a:endParaRPr lang="en-US" sz="4000" dirty="0">
              <a:effectLst>
                <a:outerShdw blurRad="38100" dist="38100" dir="2700000" algn="tl">
                  <a:srgbClr val="000000"/>
                </a:outerShdw>
              </a:effectLst>
            </a:endParaRPr>
          </a:p>
          <a:p>
            <a:r>
              <a:rPr lang="en-US" sz="4000" dirty="0">
                <a:effectLst>
                  <a:outerShdw blurRad="38100" dist="38100" dir="2700000" algn="tl">
                    <a:srgbClr val="000000"/>
                  </a:outerShdw>
                </a:effectLst>
              </a:rPr>
              <a:t>Galatians 4:27 quotes Isaiah 54:1 and applies it to a future time of blessing under the new covenant when the new heavenly Jerusalem will be more densely populated than anything ever experienced in the old physical Jerusalem. </a:t>
            </a:r>
          </a:p>
          <a:p>
            <a:r>
              <a:rPr lang="en-US" sz="4000" dirty="0">
                <a:effectLst>
                  <a:outerShdw blurRad="38100" dist="38100" dir="2700000" algn="tl">
                    <a:srgbClr val="000000"/>
                  </a:outerShdw>
                </a:effectLst>
              </a:rPr>
              <a:t>The Babylonian exile had a </a:t>
            </a:r>
            <a:r>
              <a:rPr lang="en-US" sz="4000" b="1" i="1" dirty="0">
                <a:effectLst>
                  <a:outerShdw blurRad="38100" dist="38100" dir="2700000" algn="tl">
                    <a:srgbClr val="000000"/>
                  </a:outerShdw>
                </a:effectLst>
              </a:rPr>
              <a:t>purging</a:t>
            </a:r>
            <a:r>
              <a:rPr lang="en-US" sz="4000" dirty="0">
                <a:effectLst>
                  <a:outerShdw blurRad="38100" dist="38100" dir="2700000" algn="tl">
                    <a:srgbClr val="000000"/>
                  </a:outerShdw>
                </a:effectLst>
              </a:rPr>
              <a:t> effect, allowing God to bring a </a:t>
            </a:r>
            <a:r>
              <a:rPr lang="en-US" sz="4000" b="1" i="1" dirty="0">
                <a:effectLst>
                  <a:outerShdw blurRad="38100" dist="38100" dir="2700000" algn="tl">
                    <a:srgbClr val="000000"/>
                  </a:outerShdw>
                </a:effectLst>
              </a:rPr>
              <a:t>believing remnant </a:t>
            </a:r>
            <a:r>
              <a:rPr lang="en-US" sz="4000" dirty="0">
                <a:effectLst>
                  <a:outerShdw blurRad="38100" dist="38100" dir="2700000" algn="tl">
                    <a:srgbClr val="000000"/>
                  </a:outerShdw>
                </a:effectLst>
              </a:rPr>
              <a:t>back to Zion. </a:t>
            </a:r>
          </a:p>
          <a:p>
            <a:r>
              <a:rPr lang="en-US" sz="4000" dirty="0">
                <a:effectLst>
                  <a:outerShdw blurRad="38100" dist="38100" dir="2700000" algn="tl">
                    <a:srgbClr val="000000"/>
                  </a:outerShdw>
                </a:effectLst>
              </a:rPr>
              <a:t>This serves as a </a:t>
            </a:r>
            <a:r>
              <a:rPr lang="en-US" sz="4000" b="1" i="1" dirty="0">
                <a:effectLst>
                  <a:outerShdw blurRad="38100" dist="38100" dir="2700000" algn="tl">
                    <a:srgbClr val="000000"/>
                  </a:outerShdw>
                </a:effectLst>
              </a:rPr>
              <a:t>picture</a:t>
            </a:r>
            <a:r>
              <a:rPr lang="en-US" sz="4000" dirty="0">
                <a:effectLst>
                  <a:outerShdw blurRad="38100" dist="38100" dir="2700000" algn="tl">
                    <a:srgbClr val="000000"/>
                  </a:outerShdw>
                </a:effectLst>
              </a:rPr>
              <a:t> of the LORD bringing New Testament believers into the </a:t>
            </a:r>
            <a:r>
              <a:rPr lang="en-US" sz="4000" b="1" i="1" dirty="0">
                <a:effectLst>
                  <a:outerShdw blurRad="38100" dist="38100" dir="2700000" algn="tl">
                    <a:srgbClr val="000000"/>
                  </a:outerShdw>
                </a:effectLst>
              </a:rPr>
              <a:t>heavenly</a:t>
            </a:r>
            <a:r>
              <a:rPr lang="en-US" sz="4000" dirty="0">
                <a:effectLst>
                  <a:outerShdw blurRad="38100" dist="38100" dir="2700000" algn="tl">
                    <a:srgbClr val="000000"/>
                  </a:outerShdw>
                </a:effectLst>
              </a:rPr>
              <a:t> Zion.</a:t>
            </a:r>
          </a:p>
        </p:txBody>
      </p:sp>
      <p:sp>
        <p:nvSpPr>
          <p:cNvPr id="4" name="TextBox 3">
            <a:extLst>
              <a:ext uri="{FF2B5EF4-FFF2-40B4-BE49-F238E27FC236}">
                <a16:creationId xmlns:a16="http://schemas.microsoft.com/office/drawing/2014/main" id="{AA725C47-CB4B-58A9-09E6-FE624C18B736}"/>
              </a:ext>
            </a:extLst>
          </p:cNvPr>
          <p:cNvSpPr txBox="1"/>
          <p:nvPr/>
        </p:nvSpPr>
        <p:spPr>
          <a:xfrm>
            <a:off x="0" y="6488665"/>
            <a:ext cx="9144000"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solidFill>
                  <a:prstClr val="white"/>
                </a:solidFill>
                <a:effectLst>
                  <a:outerShdw blurRad="38100" dist="38100" dir="2700000" algn="tl">
                    <a:srgbClr val="000000"/>
                  </a:outerShdw>
                </a:effectLst>
              </a:rPr>
              <a:t>Wegner, Paul D. – </a:t>
            </a:r>
            <a:r>
              <a:rPr lang="en-US" i="1" dirty="0">
                <a:solidFill>
                  <a:prstClr val="white"/>
                </a:solidFill>
                <a:effectLst>
                  <a:outerShdw blurRad="38100" dist="38100" dir="2700000" algn="tl">
                    <a:srgbClr val="000000"/>
                  </a:outerShdw>
                </a:effectLst>
              </a:rPr>
              <a:t>Isaiah An Introduction and Commentary – </a:t>
            </a:r>
            <a:r>
              <a:rPr lang="en-US" dirty="0">
                <a:solidFill>
                  <a:prstClr val="white"/>
                </a:solidFill>
                <a:effectLst>
                  <a:outerShdw blurRad="38100" dist="38100" dir="2700000" algn="tl">
                    <a:srgbClr val="000000"/>
                  </a:outerShdw>
                </a:effectLst>
              </a:rPr>
              <a:t>Tyndale OT Commentaries</a:t>
            </a:r>
            <a:endParaRPr kumimoji="0" lang="en-US" sz="1800" b="0" i="0"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ndParaRPr>
          </a:p>
        </p:txBody>
      </p:sp>
    </p:spTree>
    <p:extLst>
      <p:ext uri="{BB962C8B-B14F-4D97-AF65-F5344CB8AC3E}">
        <p14:creationId xmlns:p14="http://schemas.microsoft.com/office/powerpoint/2010/main" val="2396437574"/>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3">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 calcmode="lin" valueType="num">
                                      <p:cBhvr>
                                        <p:cTn id="14"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3">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 calcmode="lin" valueType="num">
                                      <p:cBhvr>
                                        <p:cTn id="21"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3">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3">
                                            <p:txEl>
                                              <p:pRg st="4" end="4"/>
                                            </p:txEl>
                                          </p:spTgt>
                                        </p:tgtEl>
                                        <p:attrNameLst>
                                          <p:attrName>style.visibility</p:attrName>
                                        </p:attrNameLst>
                                      </p:cBhvr>
                                      <p:to>
                                        <p:strVal val="visible"/>
                                      </p:to>
                                    </p:set>
                                    <p:anim calcmode="lin" valueType="num">
                                      <p:cBhvr>
                                        <p:cTn id="28"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3">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3">
                                            <p:txEl>
                                              <p:pRg st="4" end="4"/>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3">
                                            <p:txEl>
                                              <p:pRg st="5" end="5"/>
                                            </p:txEl>
                                          </p:spTgt>
                                        </p:tgtEl>
                                        <p:attrNameLst>
                                          <p:attrName>style.visibility</p:attrName>
                                        </p:attrNameLst>
                                      </p:cBhvr>
                                      <p:to>
                                        <p:strVal val="visible"/>
                                      </p:to>
                                    </p:set>
                                    <p:anim calcmode="lin" valueType="num">
                                      <p:cBhvr>
                                        <p:cTn id="35" dur="500" fill="hold"/>
                                        <p:tgtEl>
                                          <p:spTgt spid="3">
                                            <p:txEl>
                                              <p:pRg st="5" end="5"/>
                                            </p:txEl>
                                          </p:spTgt>
                                        </p:tgtEl>
                                        <p:attrNameLst>
                                          <p:attrName>ppt_w</p:attrName>
                                        </p:attrNameLst>
                                      </p:cBhvr>
                                      <p:tavLst>
                                        <p:tav tm="0">
                                          <p:val>
                                            <p:fltVal val="0"/>
                                          </p:val>
                                        </p:tav>
                                        <p:tav tm="100000">
                                          <p:val>
                                            <p:strVal val="#ppt_w"/>
                                          </p:val>
                                        </p:tav>
                                      </p:tavLst>
                                    </p:anim>
                                    <p:anim calcmode="lin" valueType="num">
                                      <p:cBhvr>
                                        <p:cTn id="36" dur="500" fill="hold"/>
                                        <p:tgtEl>
                                          <p:spTgt spid="3">
                                            <p:txEl>
                                              <p:pRg st="5" end="5"/>
                                            </p:txEl>
                                          </p:spTgt>
                                        </p:tgtEl>
                                        <p:attrNameLst>
                                          <p:attrName>ppt_h</p:attrName>
                                        </p:attrNameLst>
                                      </p:cBhvr>
                                      <p:tavLst>
                                        <p:tav tm="0">
                                          <p:val>
                                            <p:fltVal val="0"/>
                                          </p:val>
                                        </p:tav>
                                        <p:tav tm="100000">
                                          <p:val>
                                            <p:strVal val="#ppt_h"/>
                                          </p:val>
                                        </p:tav>
                                      </p:tavLst>
                                    </p:anim>
                                    <p:animEffect transition="in" filter="fade">
                                      <p:cBhvr>
                                        <p:cTn id="37" dur="500"/>
                                        <p:tgtEl>
                                          <p:spTgt spid="3">
                                            <p:txEl>
                                              <p:pRg st="5" end="5"/>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53" presetClass="entr" presetSubtype="16" fill="hold" nodeType="clickEffect">
                                  <p:stCondLst>
                                    <p:cond delay="0"/>
                                  </p:stCondLst>
                                  <p:childTnLst>
                                    <p:set>
                                      <p:cBhvr>
                                        <p:cTn id="41" dur="1" fill="hold">
                                          <p:stCondLst>
                                            <p:cond delay="0"/>
                                          </p:stCondLst>
                                        </p:cTn>
                                        <p:tgtEl>
                                          <p:spTgt spid="3">
                                            <p:txEl>
                                              <p:pRg st="6" end="6"/>
                                            </p:txEl>
                                          </p:spTgt>
                                        </p:tgtEl>
                                        <p:attrNameLst>
                                          <p:attrName>style.visibility</p:attrName>
                                        </p:attrNameLst>
                                      </p:cBhvr>
                                      <p:to>
                                        <p:strVal val="visible"/>
                                      </p:to>
                                    </p:set>
                                    <p:anim calcmode="lin" valueType="num">
                                      <p:cBhvr>
                                        <p:cTn id="42" dur="500" fill="hold"/>
                                        <p:tgtEl>
                                          <p:spTgt spid="3">
                                            <p:txEl>
                                              <p:pRg st="6" end="6"/>
                                            </p:txEl>
                                          </p:spTgt>
                                        </p:tgtEl>
                                        <p:attrNameLst>
                                          <p:attrName>ppt_w</p:attrName>
                                        </p:attrNameLst>
                                      </p:cBhvr>
                                      <p:tavLst>
                                        <p:tav tm="0">
                                          <p:val>
                                            <p:fltVal val="0"/>
                                          </p:val>
                                        </p:tav>
                                        <p:tav tm="100000">
                                          <p:val>
                                            <p:strVal val="#ppt_w"/>
                                          </p:val>
                                        </p:tav>
                                      </p:tavLst>
                                    </p:anim>
                                    <p:anim calcmode="lin" valueType="num">
                                      <p:cBhvr>
                                        <p:cTn id="43" dur="500" fill="hold"/>
                                        <p:tgtEl>
                                          <p:spTgt spid="3">
                                            <p:txEl>
                                              <p:pRg st="6" end="6"/>
                                            </p:txEl>
                                          </p:spTgt>
                                        </p:tgtEl>
                                        <p:attrNameLst>
                                          <p:attrName>ppt_h</p:attrName>
                                        </p:attrNameLst>
                                      </p:cBhvr>
                                      <p:tavLst>
                                        <p:tav tm="0">
                                          <p:val>
                                            <p:fltVal val="0"/>
                                          </p:val>
                                        </p:tav>
                                        <p:tav tm="100000">
                                          <p:val>
                                            <p:strVal val="#ppt_h"/>
                                          </p:val>
                                        </p:tav>
                                      </p:tavLst>
                                    </p:anim>
                                    <p:animEffect transition="in" filter="fade">
                                      <p:cBhvr>
                                        <p:cTn id="44"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59C293C-CDC6-403B-D909-D911600D1A7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9BCE234-9813-7B7D-089A-8EC9ECDC7625}"/>
              </a:ext>
            </a:extLst>
          </p:cNvPr>
          <p:cNvSpPr>
            <a:spLocks noGrp="1"/>
          </p:cNvSpPr>
          <p:nvPr>
            <p:ph type="title"/>
          </p:nvPr>
        </p:nvSpPr>
        <p:spPr>
          <a:xfrm>
            <a:off x="0" y="3"/>
            <a:ext cx="9144000" cy="739830"/>
          </a:xfrm>
        </p:spPr>
        <p:txBody>
          <a:bodyPr>
            <a:noAutofit/>
          </a:bodyPr>
          <a:lstStyle/>
          <a:p>
            <a:pPr marL="0" indent="0">
              <a:buNone/>
            </a:pPr>
            <a:r>
              <a:rPr lang="en-US" sz="4400" dirty="0">
                <a:effectLst>
                  <a:outerShdw blurRad="38100" dist="38100" dir="2700000" algn="tl">
                    <a:srgbClr val="000000"/>
                  </a:outerShdw>
                </a:effectLst>
              </a:rPr>
              <a:t>The Barren Woman (54:1–3)</a:t>
            </a:r>
          </a:p>
        </p:txBody>
      </p:sp>
      <p:sp>
        <p:nvSpPr>
          <p:cNvPr id="3" name="Content Placeholder 2">
            <a:extLst>
              <a:ext uri="{FF2B5EF4-FFF2-40B4-BE49-F238E27FC236}">
                <a16:creationId xmlns:a16="http://schemas.microsoft.com/office/drawing/2014/main" id="{6C9B565D-3D67-3A03-650E-BD4A53BA8A6F}"/>
              </a:ext>
            </a:extLst>
          </p:cNvPr>
          <p:cNvSpPr>
            <a:spLocks noGrp="1"/>
          </p:cNvSpPr>
          <p:nvPr>
            <p:ph idx="1"/>
          </p:nvPr>
        </p:nvSpPr>
        <p:spPr>
          <a:xfrm>
            <a:off x="120535" y="706581"/>
            <a:ext cx="8965276" cy="5926975"/>
          </a:xfrm>
        </p:spPr>
        <p:txBody>
          <a:bodyPr>
            <a:normAutofit lnSpcReduction="10000"/>
          </a:bodyPr>
          <a:lstStyle/>
          <a:p>
            <a:r>
              <a:rPr lang="en-US" sz="2800" dirty="0">
                <a:effectLst>
                  <a:outerShdw blurRad="38100" dist="38100" dir="2700000" algn="tl">
                    <a:srgbClr val="000000"/>
                  </a:outerShdw>
                </a:effectLst>
              </a:rPr>
              <a:t>In order to accommodate all her future children, Zion is encouraged to “</a:t>
            </a:r>
            <a:r>
              <a:rPr lang="en-US" sz="2800" i="1"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make [her] tent </a:t>
            </a:r>
            <a:r>
              <a:rPr lang="en-US" sz="2800" i="1" dirty="0">
                <a:solidFill>
                  <a:schemeClr val="accent2"/>
                </a:solidFill>
                <a:effectLst>
                  <a:outerShdw blurRad="38100" dist="38100" dir="2700000" algn="tl">
                    <a:srgbClr val="000000"/>
                  </a:outerShdw>
                </a:effectLst>
                <a:latin typeface="Cambria" panose="02040503050406030204" pitchFamily="18" charset="0"/>
                <a:ea typeface="Cambria" panose="02040503050406030204" pitchFamily="18" charset="0"/>
              </a:rPr>
              <a:t>larger</a:t>
            </a:r>
            <a:r>
              <a:rPr lang="en-US" sz="2800" dirty="0">
                <a:effectLst>
                  <a:outerShdw blurRad="38100" dist="38100" dir="2700000" algn="tl">
                    <a:srgbClr val="000000"/>
                  </a:outerShdw>
                </a:effectLst>
              </a:rPr>
              <a:t>”. </a:t>
            </a:r>
          </a:p>
          <a:p>
            <a:r>
              <a:rPr lang="en-US" sz="2800" dirty="0">
                <a:effectLst>
                  <a:outerShdw blurRad="38100" dist="38100" dir="2700000" algn="tl">
                    <a:srgbClr val="000000"/>
                  </a:outerShdw>
                </a:effectLst>
              </a:rPr>
              <a:t>Women in the Ancient Near East were typically responsible for erecting and maintaining the family tent. </a:t>
            </a:r>
          </a:p>
          <a:p>
            <a:r>
              <a:rPr lang="en-US" sz="2800" dirty="0">
                <a:effectLst>
                  <a:outerShdw blurRad="38100" dist="38100" dir="2700000" algn="tl">
                    <a:srgbClr val="000000"/>
                  </a:outerShdw>
                </a:effectLst>
              </a:rPr>
              <a:t>Zion is to generously and substantially </a:t>
            </a:r>
            <a:r>
              <a:rPr lang="en-US" sz="2800" b="1" i="1" dirty="0">
                <a:effectLst>
                  <a:outerShdw blurRad="38100" dist="38100" dir="2700000" algn="tl">
                    <a:srgbClr val="000000"/>
                  </a:outerShdw>
                </a:effectLst>
              </a:rPr>
              <a:t>expand</a:t>
            </a:r>
            <a:r>
              <a:rPr lang="en-US" sz="2800" dirty="0">
                <a:effectLst>
                  <a:outerShdw blurRad="38100" dist="38100" dir="2700000" algn="tl">
                    <a:srgbClr val="000000"/>
                  </a:outerShdw>
                </a:effectLst>
              </a:rPr>
              <a:t> her tent: “</a:t>
            </a:r>
            <a:r>
              <a:rPr lang="en-US" sz="2800" i="1"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stretch your tent curtains farther out! Spare no effort, lengthen your ropes, and pound your stakes deep.</a:t>
            </a:r>
            <a:r>
              <a:rPr lang="en-US" sz="2800" dirty="0">
                <a:effectLst>
                  <a:outerShdw blurRad="38100" dist="38100" dir="2700000" algn="tl">
                    <a:srgbClr val="000000"/>
                  </a:outerShdw>
                </a:effectLst>
              </a:rPr>
              <a:t>”</a:t>
            </a:r>
          </a:p>
          <a:p>
            <a:r>
              <a:rPr lang="en-US" sz="2800" dirty="0">
                <a:effectLst>
                  <a:outerShdw blurRad="38100" dist="38100" dir="2700000" algn="tl">
                    <a:srgbClr val="000000"/>
                  </a:outerShdw>
                </a:effectLst>
              </a:rPr>
              <a:t>The command to “</a:t>
            </a:r>
            <a:r>
              <a:rPr lang="en-US" sz="2800" i="1"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spread out to the right and to the left</a:t>
            </a:r>
            <a:r>
              <a:rPr lang="en-US" sz="2800" dirty="0">
                <a:effectLst>
                  <a:outerShdw blurRad="38100" dist="38100" dir="2700000" algn="tl">
                    <a:srgbClr val="000000"/>
                  </a:outerShdw>
                </a:effectLst>
              </a:rPr>
              <a:t>” is reminiscent of the covenant promise of numerical growth and territorial expansion given to Jacob:</a:t>
            </a:r>
          </a:p>
          <a:p>
            <a:pPr lvl="1"/>
            <a:r>
              <a:rPr lang="en-US" sz="2600" i="1"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[The LORD speaking to Jacob said:] Your descendants will be like the dust of the earth, and </a:t>
            </a:r>
            <a:r>
              <a:rPr lang="en-US" sz="2600" i="1" dirty="0">
                <a:solidFill>
                  <a:schemeClr val="accent2"/>
                </a:solidFill>
                <a:effectLst>
                  <a:outerShdw blurRad="38100" dist="38100" dir="2700000" algn="tl">
                    <a:srgbClr val="000000"/>
                  </a:outerShdw>
                </a:effectLst>
                <a:latin typeface="Cambria" panose="02040503050406030204" pitchFamily="18" charset="0"/>
                <a:ea typeface="Cambria" panose="02040503050406030204" pitchFamily="18" charset="0"/>
              </a:rPr>
              <a:t>you will spread out to the west, east, north, and south</a:t>
            </a:r>
            <a:r>
              <a:rPr lang="en-US" sz="2600" i="1"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 </a:t>
            </a:r>
            <a:r>
              <a:rPr lang="en-US" sz="2600" dirty="0">
                <a:effectLst>
                  <a:outerShdw blurRad="38100" dist="38100" dir="2700000" algn="tl">
                    <a:srgbClr val="000000"/>
                  </a:outerShdw>
                </a:effectLst>
              </a:rPr>
              <a:t>(Gen 28:14a). </a:t>
            </a:r>
          </a:p>
          <a:p>
            <a:r>
              <a:rPr lang="en-US" sz="2800" dirty="0">
                <a:effectLst>
                  <a:outerShdw blurRad="38100" dist="38100" dir="2700000" algn="tl">
                    <a:srgbClr val="000000"/>
                  </a:outerShdw>
                </a:effectLst>
              </a:rPr>
              <a:t>But Zion will need to act </a:t>
            </a:r>
            <a:r>
              <a:rPr lang="en-US" sz="2800" b="1" i="1" dirty="0">
                <a:effectLst>
                  <a:outerShdw blurRad="38100" dist="38100" dir="2700000" algn="tl">
                    <a:srgbClr val="000000"/>
                  </a:outerShdw>
                </a:effectLst>
              </a:rPr>
              <a:t>in faith </a:t>
            </a:r>
            <a:r>
              <a:rPr lang="en-US" sz="2800" dirty="0">
                <a:effectLst>
                  <a:outerShdw blurRad="38100" dist="38100" dir="2700000" algn="tl">
                    <a:srgbClr val="000000"/>
                  </a:outerShdw>
                </a:effectLst>
              </a:rPr>
              <a:t>since she is </a:t>
            </a:r>
            <a:r>
              <a:rPr lang="en-US" sz="2800" b="1" i="1" dirty="0">
                <a:effectLst>
                  <a:outerShdw blurRad="38100" dist="38100" dir="2700000" algn="tl">
                    <a:srgbClr val="000000"/>
                  </a:outerShdw>
                </a:effectLst>
              </a:rPr>
              <a:t>barren</a:t>
            </a:r>
            <a:r>
              <a:rPr lang="en-US" sz="2800" dirty="0">
                <a:effectLst>
                  <a:outerShdw blurRad="38100" dist="38100" dir="2700000" algn="tl">
                    <a:srgbClr val="000000"/>
                  </a:outerShdw>
                </a:effectLst>
              </a:rPr>
              <a:t> at the time that she </a:t>
            </a:r>
            <a:r>
              <a:rPr lang="en-US" sz="2800" b="1" i="1" dirty="0">
                <a:effectLst>
                  <a:outerShdw blurRad="38100" dist="38100" dir="2700000" algn="tl">
                    <a:srgbClr val="000000"/>
                  </a:outerShdw>
                </a:effectLst>
              </a:rPr>
              <a:t>receives</a:t>
            </a:r>
            <a:r>
              <a:rPr lang="en-US" sz="2800" dirty="0">
                <a:effectLst>
                  <a:outerShdw blurRad="38100" dist="38100" dir="2700000" algn="tl">
                    <a:srgbClr val="000000"/>
                  </a:outerShdw>
                </a:effectLst>
              </a:rPr>
              <a:t> this promise.</a:t>
            </a:r>
            <a:endParaRPr lang="en-US" sz="1800" dirty="0">
              <a:effectLst>
                <a:outerShdw blurRad="38100" dist="38100" dir="2700000" algn="tl">
                  <a:srgbClr val="000000"/>
                </a:outerShdw>
              </a:effectLst>
            </a:endParaRPr>
          </a:p>
        </p:txBody>
      </p:sp>
      <p:sp>
        <p:nvSpPr>
          <p:cNvPr id="4" name="TextBox 3">
            <a:extLst>
              <a:ext uri="{FF2B5EF4-FFF2-40B4-BE49-F238E27FC236}">
                <a16:creationId xmlns:a16="http://schemas.microsoft.com/office/drawing/2014/main" id="{AA725C47-CB4B-58A9-09E6-FE624C18B736}"/>
              </a:ext>
            </a:extLst>
          </p:cNvPr>
          <p:cNvSpPr txBox="1"/>
          <p:nvPr/>
        </p:nvSpPr>
        <p:spPr>
          <a:xfrm>
            <a:off x="0" y="6488665"/>
            <a:ext cx="9144000"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solidFill>
                  <a:prstClr val="white"/>
                </a:solidFill>
                <a:effectLst>
                  <a:outerShdw blurRad="38100" dist="38100" dir="2700000" algn="tl">
                    <a:srgbClr val="000000"/>
                  </a:outerShdw>
                </a:effectLst>
              </a:rPr>
              <a:t>Wegner, Paul D. – </a:t>
            </a:r>
            <a:r>
              <a:rPr lang="en-US" i="1" dirty="0">
                <a:solidFill>
                  <a:prstClr val="white"/>
                </a:solidFill>
                <a:effectLst>
                  <a:outerShdw blurRad="38100" dist="38100" dir="2700000" algn="tl">
                    <a:srgbClr val="000000"/>
                  </a:outerShdw>
                </a:effectLst>
              </a:rPr>
              <a:t>Isaiah An Introduction and Commentary – </a:t>
            </a:r>
            <a:r>
              <a:rPr lang="en-US" dirty="0">
                <a:solidFill>
                  <a:prstClr val="white"/>
                </a:solidFill>
                <a:effectLst>
                  <a:outerShdw blurRad="38100" dist="38100" dir="2700000" algn="tl">
                    <a:srgbClr val="000000"/>
                  </a:outerShdw>
                </a:effectLst>
              </a:rPr>
              <a:t>Tyndale OT Commentaries</a:t>
            </a:r>
            <a:endParaRPr kumimoji="0" lang="en-US" sz="1800" b="0" i="0"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ndParaRPr>
          </a:p>
        </p:txBody>
      </p:sp>
    </p:spTree>
    <p:extLst>
      <p:ext uri="{BB962C8B-B14F-4D97-AF65-F5344CB8AC3E}">
        <p14:creationId xmlns:p14="http://schemas.microsoft.com/office/powerpoint/2010/main" val="2532150629"/>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3">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 calcmode="lin" valueType="num">
                                      <p:cBhvr>
                                        <p:cTn id="14"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3">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 calcmode="lin" valueType="num">
                                      <p:cBhvr>
                                        <p:cTn id="21"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3">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3">
                                            <p:txEl>
                                              <p:pRg st="4" end="4"/>
                                            </p:txEl>
                                          </p:spTgt>
                                        </p:tgtEl>
                                        <p:attrNameLst>
                                          <p:attrName>style.visibility</p:attrName>
                                        </p:attrNameLst>
                                      </p:cBhvr>
                                      <p:to>
                                        <p:strVal val="visible"/>
                                      </p:to>
                                    </p:set>
                                    <p:anim calcmode="lin" valueType="num">
                                      <p:cBhvr>
                                        <p:cTn id="28"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3">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3">
                                            <p:txEl>
                                              <p:pRg st="4" end="4"/>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3">
                                            <p:txEl>
                                              <p:pRg st="5" end="5"/>
                                            </p:txEl>
                                          </p:spTgt>
                                        </p:tgtEl>
                                        <p:attrNameLst>
                                          <p:attrName>style.visibility</p:attrName>
                                        </p:attrNameLst>
                                      </p:cBhvr>
                                      <p:to>
                                        <p:strVal val="visible"/>
                                      </p:to>
                                    </p:set>
                                    <p:anim calcmode="lin" valueType="num">
                                      <p:cBhvr>
                                        <p:cTn id="35" dur="500" fill="hold"/>
                                        <p:tgtEl>
                                          <p:spTgt spid="3">
                                            <p:txEl>
                                              <p:pRg st="5" end="5"/>
                                            </p:txEl>
                                          </p:spTgt>
                                        </p:tgtEl>
                                        <p:attrNameLst>
                                          <p:attrName>ppt_w</p:attrName>
                                        </p:attrNameLst>
                                      </p:cBhvr>
                                      <p:tavLst>
                                        <p:tav tm="0">
                                          <p:val>
                                            <p:fltVal val="0"/>
                                          </p:val>
                                        </p:tav>
                                        <p:tav tm="100000">
                                          <p:val>
                                            <p:strVal val="#ppt_w"/>
                                          </p:val>
                                        </p:tav>
                                      </p:tavLst>
                                    </p:anim>
                                    <p:anim calcmode="lin" valueType="num">
                                      <p:cBhvr>
                                        <p:cTn id="36" dur="500" fill="hold"/>
                                        <p:tgtEl>
                                          <p:spTgt spid="3">
                                            <p:txEl>
                                              <p:pRg st="5" end="5"/>
                                            </p:txEl>
                                          </p:spTgt>
                                        </p:tgtEl>
                                        <p:attrNameLst>
                                          <p:attrName>ppt_h</p:attrName>
                                        </p:attrNameLst>
                                      </p:cBhvr>
                                      <p:tavLst>
                                        <p:tav tm="0">
                                          <p:val>
                                            <p:fltVal val="0"/>
                                          </p:val>
                                        </p:tav>
                                        <p:tav tm="100000">
                                          <p:val>
                                            <p:strVal val="#ppt_h"/>
                                          </p:val>
                                        </p:tav>
                                      </p:tavLst>
                                    </p:anim>
                                    <p:animEffect transition="in" filter="fade">
                                      <p:cBhvr>
                                        <p:cTn id="37"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2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2.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3.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docProps/app.xml><?xml version="1.0" encoding="utf-8"?>
<Properties xmlns="http://schemas.openxmlformats.org/officeDocument/2006/extended-properties" xmlns:vt="http://schemas.openxmlformats.org/officeDocument/2006/docPropsVTypes">
  <Template/>
  <TotalTime>251647</TotalTime>
  <Words>3687</Words>
  <Application>Microsoft Office PowerPoint</Application>
  <PresentationFormat>On-screen Show (4:3)</PresentationFormat>
  <Paragraphs>208</Paragraphs>
  <Slides>31</Slides>
  <Notes>20</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31</vt:i4>
      </vt:variant>
    </vt:vector>
  </HeadingPairs>
  <TitlesOfParts>
    <vt:vector size="38" baseType="lpstr">
      <vt:lpstr>Arial</vt:lpstr>
      <vt:lpstr>Calibri</vt:lpstr>
      <vt:lpstr>Calibri Light</vt:lpstr>
      <vt:lpstr>Cambria</vt:lpstr>
      <vt:lpstr>Century Gothic</vt:lpstr>
      <vt:lpstr>Office Theme</vt:lpstr>
      <vt:lpstr>2_Office Theme</vt:lpstr>
      <vt:lpstr>Highlights     From the  Book of  Isaiah</vt:lpstr>
      <vt:lpstr>Restoration and Hope for a Disgraced Woman (Isaiah 54:1-10)</vt:lpstr>
      <vt:lpstr>Restoration and Hope for a Disgraced Woman (Isaiah 54:1-10)</vt:lpstr>
      <vt:lpstr>Restoration and Hope for a Disgraced Woman (Isaiah 54:1-10)</vt:lpstr>
      <vt:lpstr>Restoration and Hope for a Disgraced Woman (Isaiah 54:1-10)</vt:lpstr>
      <vt:lpstr>The Barren Woman (54:1–3)</vt:lpstr>
      <vt:lpstr>The Barren Woman (54:1–3)</vt:lpstr>
      <vt:lpstr>The Barren Woman (54:1–3)</vt:lpstr>
      <vt:lpstr>The Barren Woman (54:1–3)</vt:lpstr>
      <vt:lpstr>The Barren Woman (54:1–3)</vt:lpstr>
      <vt:lpstr>The Widow (54:4-5)</vt:lpstr>
      <vt:lpstr>The Widow (54:4-5)</vt:lpstr>
      <vt:lpstr>The Widow (54:4-5)</vt:lpstr>
      <vt:lpstr>The Divorced Woman (54:6-8)</vt:lpstr>
      <vt:lpstr>The Divorced Woman (54:6-8)</vt:lpstr>
      <vt:lpstr>The Divorced Woman (54:6-8)</vt:lpstr>
      <vt:lpstr>Promised Restoration and Hope (54:9-10)</vt:lpstr>
      <vt:lpstr>Restoration and Hope (54:9-10)</vt:lpstr>
      <vt:lpstr>Restoration and Hope (54:9-10)</vt:lpstr>
      <vt:lpstr>The Apostle Paul’s Use of  Isaiah 54:1 in Galatians 4:27</vt:lpstr>
      <vt:lpstr>PowerPoint Presentation</vt:lpstr>
      <vt:lpstr>Rejoice O Barren Woman</vt:lpstr>
      <vt:lpstr>Rejoice O Barren Woman</vt:lpstr>
      <vt:lpstr>Rejoice O Barren Woman</vt:lpstr>
      <vt:lpstr>Rejoice O Barren Woman</vt:lpstr>
      <vt:lpstr>Rejoice O Barren Woman</vt:lpstr>
      <vt:lpstr>Rejoice O Barren Woman</vt:lpstr>
      <vt:lpstr>Next Time</vt:lpstr>
      <vt:lpstr>Class Discussion Time</vt:lpstr>
      <vt:lpstr>Class Discussion Time</vt:lpstr>
      <vt:lpstr>Class Discussion Time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Highlights  from the  Book of  Isaiah</dc:title>
  <dc:creator>Robert Connolly</dc:creator>
  <cp:lastModifiedBy>Robert Connolly</cp:lastModifiedBy>
  <cp:revision>3202</cp:revision>
  <cp:lastPrinted>2024-03-24T14:09:40Z</cp:lastPrinted>
  <dcterms:created xsi:type="dcterms:W3CDTF">2022-12-04T03:23:23Z</dcterms:created>
  <dcterms:modified xsi:type="dcterms:W3CDTF">2024-03-24T14:12:30Z</dcterms:modified>
</cp:coreProperties>
</file>