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 id="2147483816" r:id="rId2"/>
  </p:sldMasterIdLst>
  <p:notesMasterIdLst>
    <p:notesMasterId r:id="rId34"/>
  </p:notesMasterIdLst>
  <p:handoutMasterIdLst>
    <p:handoutMasterId r:id="rId35"/>
  </p:handoutMasterIdLst>
  <p:sldIdLst>
    <p:sldId id="5143" r:id="rId3"/>
    <p:sldId id="5144" r:id="rId4"/>
    <p:sldId id="5154" r:id="rId5"/>
    <p:sldId id="5155" r:id="rId6"/>
    <p:sldId id="5151" r:id="rId7"/>
    <p:sldId id="5169" r:id="rId8"/>
    <p:sldId id="5170" r:id="rId9"/>
    <p:sldId id="5171" r:id="rId10"/>
    <p:sldId id="5181" r:id="rId11"/>
    <p:sldId id="5173" r:id="rId12"/>
    <p:sldId id="5174" r:id="rId13"/>
    <p:sldId id="5192" r:id="rId14"/>
    <p:sldId id="5175" r:id="rId15"/>
    <p:sldId id="5176" r:id="rId16"/>
    <p:sldId id="5177" r:id="rId17"/>
    <p:sldId id="5178" r:id="rId18"/>
    <p:sldId id="5179" r:id="rId19"/>
    <p:sldId id="5152" r:id="rId20"/>
    <p:sldId id="5183" r:id="rId21"/>
    <p:sldId id="5184" r:id="rId22"/>
    <p:sldId id="5185" r:id="rId23"/>
    <p:sldId id="5186" r:id="rId24"/>
    <p:sldId id="5187" r:id="rId25"/>
    <p:sldId id="5188" r:id="rId26"/>
    <p:sldId id="5190" r:id="rId27"/>
    <p:sldId id="5153" r:id="rId28"/>
    <p:sldId id="5191" r:id="rId29"/>
    <p:sldId id="5146" r:id="rId30"/>
    <p:sldId id="5147" r:id="rId31"/>
    <p:sldId id="5148" r:id="rId32"/>
    <p:sldId id="5193" r:id="rId33"/>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4B183"/>
    <a:srgbClr val="FFFF99"/>
    <a:srgbClr val="0000FF"/>
    <a:srgbClr val="9999FF"/>
    <a:srgbClr val="000066"/>
    <a:srgbClr val="333399"/>
    <a:srgbClr val="6600FF"/>
    <a:srgbClr val="6600CC"/>
    <a:srgbClr val="FFF4E7"/>
    <a:srgbClr val="FFF2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267" autoAdjust="0"/>
    <p:restoredTop sz="94800" autoAdjust="0"/>
  </p:normalViewPr>
  <p:slideViewPr>
    <p:cSldViewPr snapToGrid="0">
      <p:cViewPr varScale="1">
        <p:scale>
          <a:sx n="153" d="100"/>
          <a:sy n="153" d="100"/>
        </p:scale>
        <p:origin x="556" y="116"/>
      </p:cViewPr>
      <p:guideLst/>
    </p:cSldViewPr>
  </p:slideViewPr>
  <p:notesTextViewPr>
    <p:cViewPr>
      <p:scale>
        <a:sx n="1" d="1"/>
        <a:sy n="1" d="1"/>
      </p:scale>
      <p:origin x="0" y="0"/>
    </p:cViewPr>
  </p:notesTextViewPr>
  <p:sorterViewPr>
    <p:cViewPr>
      <p:scale>
        <a:sx n="100" d="100"/>
        <a:sy n="100" d="100"/>
      </p:scale>
      <p:origin x="0" y="-114268"/>
    </p:cViewPr>
  </p:sorterViewPr>
  <p:notesViewPr>
    <p:cSldViewPr snapToGrid="0">
      <p:cViewPr varScale="1">
        <p:scale>
          <a:sx n="122" d="100"/>
          <a:sy n="122" d="100"/>
        </p:scale>
        <p:origin x="4932" y="9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ableStyles" Target="tableStyles.xml"/><Relationship Id="rId21" Type="http://schemas.openxmlformats.org/officeDocument/2006/relationships/slide" Target="slides/slide19.xml"/><Relationship Id="rId34"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handoutMaster" Target="handoutMasters/handoutMaster1.xml"/><Relationship Id="rId8" Type="http://schemas.openxmlformats.org/officeDocument/2006/relationships/slide" Target="slides/slide6.xml"/><Relationship Id="rId3"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6D050F2-B705-22B0-17E5-C826B5D73077}"/>
              </a:ext>
            </a:extLst>
          </p:cNvPr>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a:extLst>
              <a:ext uri="{FF2B5EF4-FFF2-40B4-BE49-F238E27FC236}">
                <a16:creationId xmlns:a16="http://schemas.microsoft.com/office/drawing/2014/main" id="{9A68D3AA-DD06-9A33-8DC5-B8D77E9ECFF7}"/>
              </a:ext>
            </a:extLst>
          </p:cNvPr>
          <p:cNvSpPr>
            <a:spLocks noGrp="1"/>
          </p:cNvSpPr>
          <p:nvPr>
            <p:ph type="dt" sz="quarter" idx="1"/>
          </p:nvPr>
        </p:nvSpPr>
        <p:spPr>
          <a:xfrm>
            <a:off x="4023092" y="0"/>
            <a:ext cx="3077739" cy="471054"/>
          </a:xfrm>
          <a:prstGeom prst="rect">
            <a:avLst/>
          </a:prstGeom>
        </p:spPr>
        <p:txBody>
          <a:bodyPr vert="horz" lIns="94229" tIns="47114" rIns="94229" bIns="47114" rtlCol="0"/>
          <a:lstStyle>
            <a:lvl1pPr algn="r">
              <a:defRPr sz="1200"/>
            </a:lvl1pPr>
          </a:lstStyle>
          <a:p>
            <a:fld id="{9C46CDA2-243C-4BE4-BB8A-CCE78D818377}" type="datetimeFigureOut">
              <a:rPr lang="en-US" smtClean="0"/>
              <a:t>4/4/2024</a:t>
            </a:fld>
            <a:endParaRPr lang="en-US"/>
          </a:p>
        </p:txBody>
      </p:sp>
      <p:sp>
        <p:nvSpPr>
          <p:cNvPr id="4" name="Footer Placeholder 3">
            <a:extLst>
              <a:ext uri="{FF2B5EF4-FFF2-40B4-BE49-F238E27FC236}">
                <a16:creationId xmlns:a16="http://schemas.microsoft.com/office/drawing/2014/main" id="{C3D82612-C319-9F33-BE08-ACC0E330D2D7}"/>
              </a:ext>
            </a:extLst>
          </p:cNvPr>
          <p:cNvSpPr>
            <a:spLocks noGrp="1"/>
          </p:cNvSpPr>
          <p:nvPr>
            <p:ph type="ftr" sz="quarter" idx="2"/>
          </p:nvPr>
        </p:nvSpPr>
        <p:spPr>
          <a:xfrm>
            <a:off x="0" y="8917422"/>
            <a:ext cx="3077739" cy="471053"/>
          </a:xfrm>
          <a:prstGeom prst="rect">
            <a:avLst/>
          </a:prstGeom>
        </p:spPr>
        <p:txBody>
          <a:bodyPr vert="horz" lIns="94229" tIns="47114" rIns="94229" bIns="47114" rtlCol="0" anchor="b"/>
          <a:lstStyle>
            <a:lvl1pPr algn="l">
              <a:defRPr sz="1200"/>
            </a:lvl1pPr>
          </a:lstStyle>
          <a:p>
            <a:r>
              <a:rPr lang="en-US"/>
              <a:t>http://purifiedbyfaith.com/Isaiah/Isaiah.htm</a:t>
            </a:r>
          </a:p>
        </p:txBody>
      </p:sp>
      <p:sp>
        <p:nvSpPr>
          <p:cNvPr id="5" name="Slide Number Placeholder 4">
            <a:extLst>
              <a:ext uri="{FF2B5EF4-FFF2-40B4-BE49-F238E27FC236}">
                <a16:creationId xmlns:a16="http://schemas.microsoft.com/office/drawing/2014/main" id="{6D2CB308-4E45-9087-D1EF-880A281B03A3}"/>
              </a:ext>
            </a:extLst>
          </p:cNvPr>
          <p:cNvSpPr>
            <a:spLocks noGrp="1"/>
          </p:cNvSpPr>
          <p:nvPr>
            <p:ph type="sldNum" sz="quarter" idx="3"/>
          </p:nvPr>
        </p:nvSpPr>
        <p:spPr>
          <a:xfrm>
            <a:off x="4023092" y="8917422"/>
            <a:ext cx="3077739" cy="471053"/>
          </a:xfrm>
          <a:prstGeom prst="rect">
            <a:avLst/>
          </a:prstGeom>
        </p:spPr>
        <p:txBody>
          <a:bodyPr vert="horz" lIns="94229" tIns="47114" rIns="94229" bIns="47114" rtlCol="0" anchor="b"/>
          <a:lstStyle>
            <a:lvl1pPr algn="r">
              <a:defRPr sz="1200"/>
            </a:lvl1pPr>
          </a:lstStyle>
          <a:p>
            <a:fld id="{D3B2534E-7144-40B4-918B-7E2BA6B00A45}" type="slidenum">
              <a:rPr lang="en-US" smtClean="0"/>
              <a:t>‹#›</a:t>
            </a:fld>
            <a:endParaRPr lang="en-US"/>
          </a:p>
        </p:txBody>
      </p:sp>
    </p:spTree>
    <p:extLst>
      <p:ext uri="{BB962C8B-B14F-4D97-AF65-F5344CB8AC3E}">
        <p14:creationId xmlns:p14="http://schemas.microsoft.com/office/powerpoint/2010/main" val="2042909668"/>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495968A8-64DE-47C8-ACE8-5907827ACF34}" type="datetimeFigureOut">
              <a:rPr lang="en-US" smtClean="0"/>
              <a:t>4/4/2024</a:t>
            </a:fld>
            <a:endParaRPr lang="en-US"/>
          </a:p>
        </p:txBody>
      </p:sp>
      <p:sp>
        <p:nvSpPr>
          <p:cNvPr id="4" name="Slide Image Placeholder 3"/>
          <p:cNvSpPr>
            <a:spLocks noGrp="1" noRot="1" noChangeAspect="1"/>
          </p:cNvSpPr>
          <p:nvPr>
            <p:ph type="sldImg" idx="2"/>
          </p:nvPr>
        </p:nvSpPr>
        <p:spPr>
          <a:xfrm>
            <a:off x="1438275" y="1173163"/>
            <a:ext cx="4225925"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r>
              <a:rPr lang="en-US"/>
              <a:t>http://purifiedbyfaith.com/Isaiah/Isaiah.htm</a:t>
            </a:r>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B78FD6F2-DA5A-4383-88C2-0A1D32D7323F}" type="slidenum">
              <a:rPr lang="en-US" smtClean="0"/>
              <a:t>‹#›</a:t>
            </a:fld>
            <a:endParaRPr lang="en-US"/>
          </a:p>
        </p:txBody>
      </p:sp>
    </p:spTree>
    <p:extLst>
      <p:ext uri="{BB962C8B-B14F-4D97-AF65-F5344CB8AC3E}">
        <p14:creationId xmlns:p14="http://schemas.microsoft.com/office/powerpoint/2010/main" val="2536152781"/>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70149B-B301-B670-4B75-4E7FB1228A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C425CA-BC0D-ECD0-23B6-28866BB647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3C18FF-1AFD-1F84-D0A7-E9B5DE5E6A4F}"/>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1B4DEB38-FE6E-6702-7EBA-E0546E99C30E}"/>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AEC14616-2247-C330-7D5A-4C604846126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64518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70149B-B301-B670-4B75-4E7FB1228A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C425CA-BC0D-ECD0-23B6-28866BB647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3C18FF-1AFD-1F84-D0A7-E9B5DE5E6A4F}"/>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1B4DEB38-FE6E-6702-7EBA-E0546E99C30E}"/>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AEC14616-2247-C330-7D5A-4C604846126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924127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70149B-B301-B670-4B75-4E7FB1228A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C425CA-BC0D-ECD0-23B6-28866BB647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3C18FF-1AFD-1F84-D0A7-E9B5DE5E6A4F}"/>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1B4DEB38-FE6E-6702-7EBA-E0546E99C30E}"/>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AEC14616-2247-C330-7D5A-4C604846126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186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70149B-B301-B670-4B75-4E7FB1228A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C425CA-BC0D-ECD0-23B6-28866BB647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3C18FF-1AFD-1F84-D0A7-E9B5DE5E6A4F}"/>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1B4DEB38-FE6E-6702-7EBA-E0546E99C30E}"/>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AEC14616-2247-C330-7D5A-4C604846126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172841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2AB77-487A-CC2B-ACF6-94DC113A73E9}"/>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5E1D5E2C-365B-D2DD-CFBE-34511E03293B}"/>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4D250012-B16C-E6B3-1135-9DDED2153C1C}"/>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4/4/2024</a:t>
            </a:fld>
            <a:endParaRPr lang="en-US"/>
          </a:p>
        </p:txBody>
      </p:sp>
      <p:sp>
        <p:nvSpPr>
          <p:cNvPr id="5" name="Footer Placeholder 4">
            <a:extLst>
              <a:ext uri="{FF2B5EF4-FFF2-40B4-BE49-F238E27FC236}">
                <a16:creationId xmlns:a16="http://schemas.microsoft.com/office/drawing/2014/main" id="{F22E8138-1B51-C3C1-A56D-E7378E02A4A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C5A051-833C-F097-0163-0DE7828FD56B}"/>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644996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B7CDE-6A48-EDB8-49BF-EED5573444F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186AB15-130B-B498-CBA2-F02B539D3AD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785008-485D-300B-FE28-FD64D465CD03}"/>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4/4/2024</a:t>
            </a:fld>
            <a:endParaRPr lang="en-US"/>
          </a:p>
        </p:txBody>
      </p:sp>
      <p:sp>
        <p:nvSpPr>
          <p:cNvPr id="5" name="Footer Placeholder 4">
            <a:extLst>
              <a:ext uri="{FF2B5EF4-FFF2-40B4-BE49-F238E27FC236}">
                <a16:creationId xmlns:a16="http://schemas.microsoft.com/office/drawing/2014/main" id="{A104E38C-BF2D-EFB0-F248-4EB5C202B5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ACD659-9E26-5BF8-A5F8-DE8143D9046E}"/>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42157335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CB24557-7F9A-2497-5FE6-AE81CDD1B28C}"/>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63107AF-F674-233C-8BE3-B93A8819C780}"/>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FF0A74-074B-045E-87F8-F14CA0F5573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4/4/2024</a:t>
            </a:fld>
            <a:endParaRPr lang="en-US"/>
          </a:p>
        </p:txBody>
      </p:sp>
      <p:sp>
        <p:nvSpPr>
          <p:cNvPr id="5" name="Footer Placeholder 4">
            <a:extLst>
              <a:ext uri="{FF2B5EF4-FFF2-40B4-BE49-F238E27FC236}">
                <a16:creationId xmlns:a16="http://schemas.microsoft.com/office/drawing/2014/main" id="{C002A128-B25E-4D40-250D-26BFFE7C36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36E019-3400-0882-28F5-938FC3C5C581}"/>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3010320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4/4/2024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7719930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4/4/2024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5200357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4/4/2024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7496699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4/4/2024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4121489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4/4/2024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1526638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4/4/2024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9901274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4/4/2024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2622759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4/4/2024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953882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0">
              <a:srgbClr val="3D481F"/>
            </a:gs>
            <a:gs pos="100000">
              <a:srgbClr val="334017"/>
            </a:gs>
          </a:gsLst>
          <a:lin ang="1080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40CA6-7632-25D4-B48A-BFA8A91319E9}"/>
              </a:ext>
            </a:extLst>
          </p:cNvPr>
          <p:cNvSpPr>
            <a:spLocks noGrp="1"/>
          </p:cNvSpPr>
          <p:nvPr>
            <p:ph type="title"/>
          </p:nvPr>
        </p:nvSpPr>
        <p:spPr>
          <a:xfrm>
            <a:off x="0" y="0"/>
            <a:ext cx="9144000" cy="896145"/>
          </a:xfrm>
        </p:spPr>
        <p:txBody>
          <a:bodyPr>
            <a:normAutofit/>
          </a:bodyPr>
          <a:lstStyle>
            <a:lvl1pPr algn="ctr">
              <a:defRPr sz="4800" b="1">
                <a:solidFill>
                  <a:srgbClr val="FFFF99"/>
                </a:solidFill>
                <a:latin typeface="Century Gothic" panose="020B0502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5435CAD6-6C27-7A82-467E-BD3D43667402}"/>
              </a:ext>
            </a:extLst>
          </p:cNvPr>
          <p:cNvSpPr>
            <a:spLocks noGrp="1"/>
          </p:cNvSpPr>
          <p:nvPr>
            <p:ph idx="1"/>
          </p:nvPr>
        </p:nvSpPr>
        <p:spPr>
          <a:xfrm>
            <a:off x="364975" y="1047832"/>
            <a:ext cx="8449370" cy="5278403"/>
          </a:xfrm>
        </p:spPr>
        <p:txBody>
          <a:bodyPr>
            <a:normAutofit/>
          </a:bodyPr>
          <a:lstStyle>
            <a:lvl1pPr>
              <a:defRPr sz="3200">
                <a:solidFill>
                  <a:schemeClr val="bg1"/>
                </a:solidFill>
              </a:defRPr>
            </a:lvl1pPr>
            <a:lvl2pPr>
              <a:defRPr sz="2800">
                <a:solidFill>
                  <a:schemeClr val="bg1"/>
                </a:solidFill>
              </a:defRPr>
            </a:lvl2pPr>
            <a:lvl3pPr>
              <a:defRPr sz="2000">
                <a:solidFill>
                  <a:schemeClr val="bg1"/>
                </a:solidFill>
              </a:defRPr>
            </a:lvl3pPr>
            <a:lvl4pPr>
              <a:defRPr sz="1800">
                <a:solidFill>
                  <a:schemeClr val="bg1"/>
                </a:solidFill>
              </a:defRPr>
            </a:lvl4pPr>
            <a:lvl5pPr>
              <a:defRPr sz="18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E638947B-5521-3397-C94B-6EDAF3D7E541}"/>
              </a:ext>
            </a:extLst>
          </p:cNvPr>
          <p:cNvSpPr>
            <a:spLocks noGrp="1"/>
          </p:cNvSpPr>
          <p:nvPr>
            <p:ph type="ftr" sz="quarter" idx="11"/>
          </p:nvPr>
        </p:nvSpPr>
        <p:spPr>
          <a:xfrm>
            <a:off x="0" y="6492875"/>
            <a:ext cx="9144000" cy="365125"/>
          </a:xfrm>
        </p:spPr>
        <p:txBody>
          <a:bodyPr/>
          <a:lstStyle>
            <a:lvl1pPr algn="l">
              <a:defRPr sz="1800">
                <a:solidFill>
                  <a:schemeClr val="bg1"/>
                </a:solidFill>
              </a:defRPr>
            </a:lvl1pPr>
          </a:lstStyle>
          <a:p>
            <a:r>
              <a:rPr lang="en-US"/>
              <a:t>Footer</a:t>
            </a:r>
            <a:endParaRPr lang="en-US" dirty="0"/>
          </a:p>
        </p:txBody>
      </p:sp>
    </p:spTree>
    <p:extLst>
      <p:ext uri="{BB962C8B-B14F-4D97-AF65-F5344CB8AC3E}">
        <p14:creationId xmlns:p14="http://schemas.microsoft.com/office/powerpoint/2010/main" val="121330116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4/4/2024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9538379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4/4/2024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0091238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4/4/2024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7914916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EFDE3-4C31-932F-C15E-1ACF814F1020}"/>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97C8FBD2-43D8-4C19-977D-583994355495}"/>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4AD6EDB-B552-2B48-2A4B-ACF1F1B6E50B}"/>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4/4/2024</a:t>
            </a:fld>
            <a:endParaRPr lang="en-US"/>
          </a:p>
        </p:txBody>
      </p:sp>
      <p:sp>
        <p:nvSpPr>
          <p:cNvPr id="5" name="Footer Placeholder 4">
            <a:extLst>
              <a:ext uri="{FF2B5EF4-FFF2-40B4-BE49-F238E27FC236}">
                <a16:creationId xmlns:a16="http://schemas.microsoft.com/office/drawing/2014/main" id="{AEE4F342-91BE-6EEE-8ADC-741967A156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F84FE7-5F44-3368-149B-B9651396EE0E}"/>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3592309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7D7404-C9B0-1AE3-C397-FAAA137F7F4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E94BD34-B193-A1C3-51DA-AF91DC2CCBDC}"/>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AB51081-C60F-DED8-2436-24B862136439}"/>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CBFBB94-90A8-F8FC-967B-84DB0A7B4295}"/>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4/4/2024</a:t>
            </a:fld>
            <a:endParaRPr lang="en-US"/>
          </a:p>
        </p:txBody>
      </p:sp>
      <p:sp>
        <p:nvSpPr>
          <p:cNvPr id="6" name="Footer Placeholder 5">
            <a:extLst>
              <a:ext uri="{FF2B5EF4-FFF2-40B4-BE49-F238E27FC236}">
                <a16:creationId xmlns:a16="http://schemas.microsoft.com/office/drawing/2014/main" id="{700EE73D-3696-BECE-C8B3-4D5DE43FAA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0BE6DE2-C09A-F5BD-2960-7EB53FAD0660}"/>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26205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C74CCA-7B59-179B-85D3-4D30970FE9B1}"/>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7CAA025-89AA-816C-2BCF-30160B3E999D}"/>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0655EB38-B8D4-6F57-912F-254232804469}"/>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6909745-13BC-AD72-660A-7C76352CE4C8}"/>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7DCE41B4-D4B3-68FD-B42C-5F8701719B9C}"/>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E6C55AD-B154-C65C-B81E-B7A9F198C46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4/4/2024</a:t>
            </a:fld>
            <a:endParaRPr lang="en-US"/>
          </a:p>
        </p:txBody>
      </p:sp>
      <p:sp>
        <p:nvSpPr>
          <p:cNvPr id="8" name="Footer Placeholder 7">
            <a:extLst>
              <a:ext uri="{FF2B5EF4-FFF2-40B4-BE49-F238E27FC236}">
                <a16:creationId xmlns:a16="http://schemas.microsoft.com/office/drawing/2014/main" id="{A8AAD716-F2EA-9743-B03F-56A781D6B2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1959F30-DB59-6E43-0343-E63D131464A5}"/>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5496393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51379-91C6-EADA-843E-AAF82B2EF0D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35EB847-734C-2F82-8FFB-9757D1FC7EA5}"/>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4/4/2024</a:t>
            </a:fld>
            <a:endParaRPr lang="en-US"/>
          </a:p>
        </p:txBody>
      </p:sp>
      <p:sp>
        <p:nvSpPr>
          <p:cNvPr id="4" name="Footer Placeholder 3">
            <a:extLst>
              <a:ext uri="{FF2B5EF4-FFF2-40B4-BE49-F238E27FC236}">
                <a16:creationId xmlns:a16="http://schemas.microsoft.com/office/drawing/2014/main" id="{A8D90EAD-B22D-0ADA-9985-3A4081C24B7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0E7D041-5C2D-6229-D4E9-5EF75A18AB2B}"/>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9645861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AD377EE-D810-B322-03EF-4A5E9735506D}"/>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4/4/2024</a:t>
            </a:fld>
            <a:endParaRPr lang="en-US"/>
          </a:p>
        </p:txBody>
      </p:sp>
      <p:sp>
        <p:nvSpPr>
          <p:cNvPr id="3" name="Footer Placeholder 2">
            <a:extLst>
              <a:ext uri="{FF2B5EF4-FFF2-40B4-BE49-F238E27FC236}">
                <a16:creationId xmlns:a16="http://schemas.microsoft.com/office/drawing/2014/main" id="{1C9BDFDF-E4CC-0BE1-9686-85C9A5AEC5E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E373F9B-9295-EFC5-72C6-AEE3AA04C391}"/>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741451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3BF13F-C5E7-411E-3139-66D2B2F92A2E}"/>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02B1C6DE-6BDC-754B-1030-90000660C0C4}"/>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CCDC634-E992-FFC7-5E95-C09E32FCCC84}"/>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1FFF0504-E538-AEA6-DA07-85DE0B2BC16F}"/>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4/4/2024</a:t>
            </a:fld>
            <a:endParaRPr lang="en-US"/>
          </a:p>
        </p:txBody>
      </p:sp>
      <p:sp>
        <p:nvSpPr>
          <p:cNvPr id="6" name="Footer Placeholder 5">
            <a:extLst>
              <a:ext uri="{FF2B5EF4-FFF2-40B4-BE49-F238E27FC236}">
                <a16:creationId xmlns:a16="http://schemas.microsoft.com/office/drawing/2014/main" id="{5C131B50-9F9E-5E07-2B9E-BA8A162E1D7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F9E9388-3D8D-5C5E-496D-959ECB0F07A6}"/>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8855351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C8185E-456F-DBF4-01DC-AA58F669C46B}"/>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FABAC5F3-E8E2-1769-A98E-0D722CCD448F}"/>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C2F77438-FF38-4876-7603-E44DC78FF275}"/>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3F231DF7-1A17-170B-F324-B4658DEF862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4/4/2024</a:t>
            </a:fld>
            <a:endParaRPr lang="en-US"/>
          </a:p>
        </p:txBody>
      </p:sp>
      <p:sp>
        <p:nvSpPr>
          <p:cNvPr id="6" name="Footer Placeholder 5">
            <a:extLst>
              <a:ext uri="{FF2B5EF4-FFF2-40B4-BE49-F238E27FC236}">
                <a16:creationId xmlns:a16="http://schemas.microsoft.com/office/drawing/2014/main" id="{7C8B79E2-B300-6A1E-9B9B-B3A6249216C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01AC83-6463-B1C9-720A-0A8E9D597830}"/>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780899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3D481F"/>
            </a:gs>
            <a:gs pos="100000">
              <a:srgbClr val="334017"/>
            </a:gs>
          </a:gsLst>
          <a:lin ang="10800000" scaled="0"/>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86B16CA-9AA2-7FDF-7B0C-5E3786063340}"/>
              </a:ext>
            </a:extLst>
          </p:cNvPr>
          <p:cNvSpPr>
            <a:spLocks noGrp="1"/>
          </p:cNvSpPr>
          <p:nvPr>
            <p:ph type="title"/>
          </p:nvPr>
        </p:nvSpPr>
        <p:spPr>
          <a:xfrm>
            <a:off x="0" y="0"/>
            <a:ext cx="9144000" cy="820213"/>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a:extLst>
              <a:ext uri="{FF2B5EF4-FFF2-40B4-BE49-F238E27FC236}">
                <a16:creationId xmlns:a16="http://schemas.microsoft.com/office/drawing/2014/main" id="{699A3427-95DE-CABD-A825-2118C7DA8262}"/>
              </a:ext>
            </a:extLst>
          </p:cNvPr>
          <p:cNvSpPr>
            <a:spLocks noGrp="1"/>
          </p:cNvSpPr>
          <p:nvPr>
            <p:ph type="body" idx="1"/>
          </p:nvPr>
        </p:nvSpPr>
        <p:spPr>
          <a:xfrm>
            <a:off x="290410" y="985040"/>
            <a:ext cx="8527860" cy="519192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BD5F239E-E35A-7E8A-F4E8-62FDEE17AACB}"/>
              </a:ext>
            </a:extLst>
          </p:cNvPr>
          <p:cNvSpPr>
            <a:spLocks noGrp="1"/>
          </p:cNvSpPr>
          <p:nvPr>
            <p:ph type="ftr" sz="quarter" idx="3"/>
          </p:nvPr>
        </p:nvSpPr>
        <p:spPr>
          <a:xfrm>
            <a:off x="0" y="6492875"/>
            <a:ext cx="9143999" cy="365125"/>
          </a:xfrm>
          <a:prstGeom prst="rect">
            <a:avLst/>
          </a:prstGeom>
        </p:spPr>
        <p:txBody>
          <a:bodyPr vert="horz" lIns="91440" tIns="45720" rIns="91440" bIns="45720" rtlCol="0" anchor="ctr"/>
          <a:lstStyle>
            <a:lvl1pPr algn="ctr">
              <a:defRPr sz="1800">
                <a:solidFill>
                  <a:schemeClr val="bg1"/>
                </a:solidFill>
              </a:defRPr>
            </a:lvl1pPr>
          </a:lstStyle>
          <a:p>
            <a:endParaRPr lang="en-US" dirty="0"/>
          </a:p>
        </p:txBody>
      </p:sp>
    </p:spTree>
    <p:extLst>
      <p:ext uri="{BB962C8B-B14F-4D97-AF65-F5344CB8AC3E}">
        <p14:creationId xmlns:p14="http://schemas.microsoft.com/office/powerpoint/2010/main" val="341227461"/>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defTabSz="685800" rtl="0" eaLnBrk="1" latinLnBrk="0" hangingPunct="1">
        <a:lnSpc>
          <a:spcPct val="90000"/>
        </a:lnSpc>
        <a:spcBef>
          <a:spcPct val="0"/>
        </a:spcBef>
        <a:buNone/>
        <a:defRPr sz="5400" b="1" kern="1200">
          <a:solidFill>
            <a:srgbClr val="FFFF99"/>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chemeClr val="bg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chemeClr val="bg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000" kern="1200">
          <a:solidFill>
            <a:schemeClr val="bg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4/4/2024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a:p>
        </p:txBody>
      </p:sp>
    </p:spTree>
    <p:extLst>
      <p:ext uri="{BB962C8B-B14F-4D97-AF65-F5344CB8AC3E}">
        <p14:creationId xmlns:p14="http://schemas.microsoft.com/office/powerpoint/2010/main" val="389328123"/>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wikiart.org/en/ernest-meissonier/isaiah" TargetMode="External"/><Relationship Id="rId2" Type="http://schemas.openxmlformats.org/officeDocument/2006/relationships/image" Target="../media/image1.jpg"/><Relationship Id="rId1" Type="http://schemas.openxmlformats.org/officeDocument/2006/relationships/slideLayout" Target="../slideLayouts/slideLayout17.xml"/><Relationship Id="rId4" Type="http://schemas.openxmlformats.org/officeDocument/2006/relationships/hyperlink" Target="http://www.purifiedbyfaith.com/Isaiah/Hebrews.ht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7.xml"/><Relationship Id="rId1" Type="http://schemas.openxmlformats.org/officeDocument/2006/relationships/themeOverride" Target="../theme/themeOverride1.xml"/><Relationship Id="rId4" Type="http://schemas.openxmlformats.org/officeDocument/2006/relationships/hyperlink" Target="https://www.weareteachers.com/moving-beyond-classroom-discussions/"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2.xml"/></Relationships>
</file>

<file path=ppt/slides/_rels/slide3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10868E-501A-B3AC-879B-4BA5E7490913}"/>
            </a:ext>
          </a:extLst>
        </p:cNvPr>
        <p:cNvGrpSpPr/>
        <p:nvPr/>
      </p:nvGrpSpPr>
      <p:grpSpPr>
        <a:xfrm>
          <a:off x="0" y="0"/>
          <a:ext cx="0" cy="0"/>
          <a:chOff x="0" y="0"/>
          <a:chExt cx="0" cy="0"/>
        </a:xfrm>
      </p:grpSpPr>
      <p:pic>
        <p:nvPicPr>
          <p:cNvPr id="9" name="Picture 8">
            <a:extLst>
              <a:ext uri="{FF2B5EF4-FFF2-40B4-BE49-F238E27FC236}">
                <a16:creationId xmlns:a16="http://schemas.microsoft.com/office/drawing/2014/main" id="{C77ADF21-91E4-2BC4-B5F4-46C1B893479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17" y="0"/>
            <a:ext cx="9136766" cy="6858000"/>
          </a:xfrm>
          <a:prstGeom prst="rect">
            <a:avLst/>
          </a:prstGeom>
        </p:spPr>
      </p:pic>
      <p:sp>
        <p:nvSpPr>
          <p:cNvPr id="7" name="Title 6">
            <a:extLst>
              <a:ext uri="{FF2B5EF4-FFF2-40B4-BE49-F238E27FC236}">
                <a16:creationId xmlns:a16="http://schemas.microsoft.com/office/drawing/2014/main" id="{FBF37B7A-9C7E-BE67-E125-9B9C2606E9FD}"/>
              </a:ext>
            </a:extLst>
          </p:cNvPr>
          <p:cNvSpPr>
            <a:spLocks noGrp="1"/>
          </p:cNvSpPr>
          <p:nvPr>
            <p:ph type="title"/>
          </p:nvPr>
        </p:nvSpPr>
        <p:spPr>
          <a:xfrm>
            <a:off x="4816829" y="0"/>
            <a:ext cx="4219106" cy="4733886"/>
          </a:xfrm>
          <a:effectLst/>
        </p:spPr>
        <p:txBody>
          <a:bodyPr>
            <a:noAutofit/>
          </a:bodyPr>
          <a:lstStyle/>
          <a:p>
            <a:pPr algn="ctr">
              <a:spcBef>
                <a:spcPts val="0"/>
              </a:spcBef>
            </a:pP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Highlights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800" b="1" dirty="0">
                <a:solidFill>
                  <a:srgbClr val="CC3300"/>
                </a:solidFill>
                <a:effectLst>
                  <a:outerShdw blurRad="25400" dist="38100" dir="2400000" algn="tl" rotWithShape="0">
                    <a:srgbClr val="FFFF99"/>
                  </a:outerShdw>
                </a:effectLst>
                <a:latin typeface="Century Gothic" panose="020B0502020202020204" pitchFamily="34" charset="0"/>
              </a:rPr>
              <a:t>  </a:t>
            </a:r>
            <a:br>
              <a:rPr lang="en-US" sz="8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From the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Book of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9600" b="1" dirty="0">
                <a:solidFill>
                  <a:srgbClr val="CC3300"/>
                </a:solidFill>
                <a:effectLst>
                  <a:outerShdw blurRad="25400" dist="38100" dir="2400000" algn="tl" rotWithShape="0">
                    <a:srgbClr val="FFFF99"/>
                  </a:outerShdw>
                </a:effectLst>
                <a:latin typeface="Century Gothic" panose="020B0502020202020204" pitchFamily="34" charset="0"/>
              </a:rPr>
              <a:t>Isaiah</a:t>
            </a:r>
          </a:p>
        </p:txBody>
      </p:sp>
      <p:sp>
        <p:nvSpPr>
          <p:cNvPr id="10" name="TextBox 9">
            <a:extLst>
              <a:ext uri="{FF2B5EF4-FFF2-40B4-BE49-F238E27FC236}">
                <a16:creationId xmlns:a16="http://schemas.microsoft.com/office/drawing/2014/main" id="{3AC9EE1D-6164-F8F5-1483-3A0FFBC47427}"/>
              </a:ext>
            </a:extLst>
          </p:cNvPr>
          <p:cNvSpPr txBox="1"/>
          <p:nvPr/>
        </p:nvSpPr>
        <p:spPr>
          <a:xfrm>
            <a:off x="4921277" y="6550223"/>
            <a:ext cx="4219106"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70AD47">
                    <a:lumMod val="60000"/>
                    <a:lumOff val="40000"/>
                  </a:srgbClr>
                </a:solidFill>
                <a:effectLst/>
                <a:uLnTx/>
                <a:uFillTx/>
                <a:latin typeface="Calibri" panose="020F0502020204030204"/>
                <a:ea typeface="+mn-ea"/>
                <a:cs typeface="+mn-cs"/>
                <a:hlinkClick r:id="rId3"/>
              </a:rPr>
              <a:t>https://www.wikiart.org/en/ernest-meissonier/isaiah</a:t>
            </a:r>
            <a:endParaRPr kumimoji="0" lang="en-US" sz="1400" b="0" i="0" u="none" strike="noStrike" kern="1200" cap="none" spc="0" normalizeH="0" baseline="0" noProof="0" dirty="0">
              <a:ln>
                <a:noFill/>
              </a:ln>
              <a:solidFill>
                <a:srgbClr val="70AD47">
                  <a:lumMod val="60000"/>
                  <a:lumOff val="40000"/>
                </a:srgbClr>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F97923F8-27B9-0DA1-B747-A97538E7C50F}"/>
              </a:ext>
            </a:extLst>
          </p:cNvPr>
          <p:cNvSpPr txBox="1"/>
          <p:nvPr/>
        </p:nvSpPr>
        <p:spPr>
          <a:xfrm>
            <a:off x="0" y="6334780"/>
            <a:ext cx="4307306"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CC3300"/>
                </a:solidFill>
                <a:effectLst>
                  <a:outerShdw blurRad="50800" dist="38100" dir="2700000" algn="tl" rotWithShape="0">
                    <a:prstClr val="black">
                      <a:alpha val="40000"/>
                    </a:prstClr>
                  </a:outerShdw>
                </a:effectLst>
                <a:uLnTx/>
                <a:uFillTx/>
                <a:latin typeface="Calibri" panose="020F0502020204030204"/>
                <a:ea typeface="+mn-ea"/>
                <a:cs typeface="+mn-cs"/>
              </a:rPr>
              <a:t>To Download this lesson go to: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prstClr val="black"/>
                </a:solidFill>
                <a:effectLst/>
                <a:uLnTx/>
                <a:uFillTx/>
                <a:latin typeface="Calibri" panose="020F0502020204030204"/>
                <a:ea typeface="+mn-ea"/>
                <a:cs typeface="+mn-cs"/>
                <a:hlinkClick r:id="rId4"/>
              </a:rPr>
              <a:t>http://www.purifiedbyfaith.com/Isaiah/Isaiah.htm</a:t>
            </a:r>
            <a:r>
              <a:rPr kumimoji="0" lang="en-US" sz="1400" b="0" i="0" u="none" strike="noStrike" kern="0" cap="none" spc="0" normalizeH="0" baseline="0" noProof="0" dirty="0">
                <a:ln>
                  <a:noFill/>
                </a:ln>
                <a:solidFill>
                  <a:prstClr val="black"/>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212776154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02E8A-DA23-2413-E7DE-FB7CE9450033}"/>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62AB59E7-4AE1-35CA-26F0-AEB3D97E3D6A}"/>
              </a:ext>
            </a:extLst>
          </p:cNvPr>
          <p:cNvSpPr txBox="1">
            <a:spLocks/>
          </p:cNvSpPr>
          <p:nvPr/>
        </p:nvSpPr>
        <p:spPr>
          <a:xfrm>
            <a:off x="0" y="0"/>
            <a:ext cx="9144000" cy="1122213"/>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55:3</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Pay attention and come to me. Listen, so you can live. Then I will make an [eternal covenant with] you, just like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the reliable covenantal promises I made to David</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endPar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71788EC1-7E79-3674-066D-4E3BA5D66107}"/>
              </a:ext>
            </a:extLst>
          </p:cNvPr>
          <p:cNvSpPr>
            <a:spLocks noGrp="1"/>
          </p:cNvSpPr>
          <p:nvPr>
            <p:ph idx="1"/>
          </p:nvPr>
        </p:nvSpPr>
        <p:spPr>
          <a:xfrm>
            <a:off x="123537" y="1195247"/>
            <a:ext cx="8695268" cy="5478087"/>
          </a:xfrm>
        </p:spPr>
        <p:txBody>
          <a:bodyPr>
            <a:normAutofit/>
          </a:bodyPr>
          <a:lstStyle/>
          <a:p>
            <a:r>
              <a:rPr lang="en-US" dirty="0"/>
              <a:t>As this passage unfolds, we will see that it is through the life and work of the Davidic Messiah, who was the </a:t>
            </a:r>
            <a:r>
              <a:rPr lang="en-US" b="1" i="1" dirty="0"/>
              <a:t>ultimate</a:t>
            </a:r>
            <a:r>
              <a:rPr lang="en-US" dirty="0"/>
              <a:t> fulfillment of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the</a:t>
            </a:r>
            <a:r>
              <a:rPr lang="en-US"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reliable covenantal promises [the LORD] made to David</a:t>
            </a:r>
            <a:r>
              <a:rPr lang="en-US" dirty="0"/>
              <a:t>”, that the covenant pledges are extended to </a:t>
            </a:r>
            <a:r>
              <a:rPr lang="en-US" b="1" i="1" dirty="0"/>
              <a:t>all </a:t>
            </a:r>
            <a:r>
              <a:rPr lang="en-US" dirty="0"/>
              <a:t>who acknowledge this Davidic Messiah as the one who rules over them and provides for them. </a:t>
            </a:r>
          </a:p>
          <a:p>
            <a:r>
              <a:rPr lang="en-US" dirty="0"/>
              <a:t>The Apostle Paul saw these promises as fulfilled in the resurrection of Jesus (Acts 13:34), </a:t>
            </a:r>
            <a:r>
              <a:rPr lang="en-US" b="1" i="1" dirty="0"/>
              <a:t>and</a:t>
            </a:r>
            <a:r>
              <a:rPr lang="en-US" dirty="0"/>
              <a:t> in all the benefits that come </a:t>
            </a:r>
            <a:r>
              <a:rPr lang="en-US" b="1" i="1" dirty="0"/>
              <a:t>from</a:t>
            </a:r>
            <a:r>
              <a:rPr lang="en-US" dirty="0"/>
              <a:t> that resurrection to those who are united with him by faith (1 Cor 15:20).</a:t>
            </a:r>
          </a:p>
          <a:p>
            <a:endParaRPr lang="en-US" sz="3600" dirty="0"/>
          </a:p>
        </p:txBody>
      </p:sp>
      <p:sp>
        <p:nvSpPr>
          <p:cNvPr id="2" name="TextBox 1">
            <a:extLst>
              <a:ext uri="{FF2B5EF4-FFF2-40B4-BE49-F238E27FC236}">
                <a16:creationId xmlns:a16="http://schemas.microsoft.com/office/drawing/2014/main" id="{44826958-7776-8632-E78E-D2A1CE2F0EBC}"/>
              </a:ext>
            </a:extLst>
          </p:cNvPr>
          <p:cNvSpPr txBox="1"/>
          <p:nvPr/>
        </p:nvSpPr>
        <p:spPr>
          <a:xfrm>
            <a:off x="-3"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Mackay, John L. –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A Study Commentary on Isaiah Volume 2: Chapters 40-66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pp. 391–392.</a:t>
            </a:r>
          </a:p>
        </p:txBody>
      </p:sp>
    </p:spTree>
    <p:extLst>
      <p:ext uri="{BB962C8B-B14F-4D97-AF65-F5344CB8AC3E}">
        <p14:creationId xmlns:p14="http://schemas.microsoft.com/office/powerpoint/2010/main" val="96804394"/>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02E8A-DA23-2413-E7DE-FB7CE9450033}"/>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62AB59E7-4AE1-35CA-26F0-AEB3D97E3D6A}"/>
              </a:ext>
            </a:extLst>
          </p:cNvPr>
          <p:cNvSpPr txBox="1">
            <a:spLocks/>
          </p:cNvSpPr>
          <p:nvPr/>
        </p:nvSpPr>
        <p:spPr>
          <a:xfrm>
            <a:off x="0" y="0"/>
            <a:ext cx="9144000" cy="1512916"/>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55:4</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Look</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I made him a witness to nations, a ruler and commander of nations.” </a:t>
            </a: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5</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Look</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you will summon nations </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you did not previously know; nations that did not previously know you will run to you, because of the LORD your God, the Holy One of Israel, for he bestows honor on you.</a:t>
            </a:r>
            <a:endPar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endParaRPr>
          </a:p>
        </p:txBody>
      </p:sp>
      <p:sp>
        <p:nvSpPr>
          <p:cNvPr id="5" name="Content Placeholder 2">
            <a:extLst>
              <a:ext uri="{FF2B5EF4-FFF2-40B4-BE49-F238E27FC236}">
                <a16:creationId xmlns:a16="http://schemas.microsoft.com/office/drawing/2014/main" id="{71788EC1-7E79-3674-066D-4E3BA5D66107}"/>
              </a:ext>
            </a:extLst>
          </p:cNvPr>
          <p:cNvSpPr>
            <a:spLocks noGrp="1"/>
          </p:cNvSpPr>
          <p:nvPr>
            <p:ph idx="1"/>
          </p:nvPr>
        </p:nvSpPr>
        <p:spPr>
          <a:xfrm>
            <a:off x="0" y="1562793"/>
            <a:ext cx="9077497" cy="5124796"/>
          </a:xfrm>
        </p:spPr>
        <p:txBody>
          <a:bodyPr>
            <a:normAutofit fontScale="92500" lnSpcReduction="10000"/>
          </a:bodyPr>
          <a:lstStyle/>
          <a:p>
            <a:r>
              <a:rPr lang="en-US" dirty="0">
                <a:effectLst>
                  <a:outerShdw blurRad="38100" dist="38100" dir="2700000" algn="tl">
                    <a:srgbClr val="000000"/>
                  </a:outerShdw>
                </a:effectLst>
              </a:rPr>
              <a:t>Verses 4 and 5 </a:t>
            </a:r>
            <a:r>
              <a:rPr lang="en-US" b="1" i="1" dirty="0">
                <a:effectLst>
                  <a:outerShdw blurRad="38100" dist="38100" dir="2700000" algn="tl">
                    <a:srgbClr val="000000"/>
                  </a:outerShdw>
                </a:effectLst>
              </a:rPr>
              <a:t>continue</a:t>
            </a:r>
            <a:r>
              <a:rPr lang="en-US" dirty="0">
                <a:effectLst>
                  <a:outerShdw blurRad="38100" dist="38100" dir="2700000" algn="tl">
                    <a:srgbClr val="000000"/>
                  </a:outerShdw>
                </a:effectLst>
              </a:rPr>
              <a:t> the thought begun in verse 3 by describing and contrasting describe </a:t>
            </a:r>
            <a:r>
              <a:rPr lang="en-US" b="1" i="1" dirty="0">
                <a:effectLst>
                  <a:outerShdw blurRad="38100" dist="38100" dir="2700000" algn="tl">
                    <a:srgbClr val="000000"/>
                  </a:outerShdw>
                </a:effectLst>
              </a:rPr>
              <a:t>two</a:t>
            </a:r>
            <a:r>
              <a:rPr lang="en-US" dirty="0">
                <a:effectLst>
                  <a:outerShdw blurRad="38100" dist="38100" dir="2700000" algn="tl">
                    <a:srgbClr val="000000"/>
                  </a:outerShdw>
                </a:effectLst>
              </a:rPr>
              <a:t> ministries: </a:t>
            </a:r>
          </a:p>
          <a:p>
            <a:pPr lvl="1"/>
            <a:r>
              <a:rPr lang="en-US" dirty="0">
                <a:effectLst>
                  <a:outerShdw blurRad="38100" dist="38100" dir="2700000" algn="tl">
                    <a:srgbClr val="000000"/>
                  </a:outerShdw>
                </a:effectLst>
              </a:rPr>
              <a:t>In </a:t>
            </a:r>
            <a:r>
              <a:rPr lang="en-US" dirty="0">
                <a:solidFill>
                  <a:srgbClr val="FFFF99"/>
                </a:solidFill>
                <a:effectLst>
                  <a:outerShdw blurRad="38100" dist="38100" dir="2700000" algn="tl">
                    <a:srgbClr val="000000"/>
                  </a:outerShdw>
                </a:effectLst>
              </a:rPr>
              <a:t>Verse 4</a:t>
            </a:r>
            <a:r>
              <a:rPr lang="en-US" dirty="0">
                <a:effectLst>
                  <a:outerShdw blurRad="38100" dist="38100" dir="2700000" algn="tl">
                    <a:srgbClr val="000000"/>
                  </a:outerShdw>
                </a:effectLst>
              </a:rPr>
              <a:t> it describes the historical King David. </a:t>
            </a:r>
          </a:p>
          <a:p>
            <a:pPr lvl="1"/>
            <a:r>
              <a:rPr lang="en-US" dirty="0">
                <a:effectLst>
                  <a:outerShdw blurRad="38100" dist="38100" dir="2700000" algn="tl">
                    <a:srgbClr val="000000"/>
                  </a:outerShdw>
                </a:effectLst>
              </a:rPr>
              <a:t>In </a:t>
            </a:r>
            <a:r>
              <a:rPr lang="en-US" dirty="0">
                <a:solidFill>
                  <a:srgbClr val="FFFF99"/>
                </a:solidFill>
                <a:effectLst>
                  <a:outerShdw blurRad="38100" dist="38100" dir="2700000" algn="tl">
                    <a:srgbClr val="000000"/>
                  </a:outerShdw>
                </a:effectLst>
              </a:rPr>
              <a:t>Verse 5</a:t>
            </a:r>
            <a:r>
              <a:rPr lang="en-US" dirty="0">
                <a:effectLst>
                  <a:outerShdw blurRad="38100" dist="38100" dir="2700000" algn="tl">
                    <a:srgbClr val="000000"/>
                  </a:outerShdw>
                </a:effectLst>
              </a:rPr>
              <a:t> I believe we see the LORD addressing “</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the Servant</a:t>
            </a:r>
            <a:r>
              <a:rPr lang="en-US" dirty="0">
                <a:effectLst>
                  <a:outerShdw blurRad="38100" dist="38100" dir="2700000" algn="tl">
                    <a:srgbClr val="000000"/>
                  </a:outerShdw>
                </a:effectLst>
              </a:rPr>
              <a:t>” as the Davidic Messiah.</a:t>
            </a:r>
          </a:p>
          <a:p>
            <a:r>
              <a:rPr lang="en-US" dirty="0">
                <a:effectLst>
                  <a:outerShdw blurRad="38100" dist="38100" dir="2700000" algn="tl">
                    <a:srgbClr val="000000"/>
                  </a:outerShdw>
                </a:effectLst>
              </a:rPr>
              <a:t>This fits with what we saw in </a:t>
            </a:r>
            <a:r>
              <a:rPr lang="en-US" b="1" i="1" dirty="0">
                <a:effectLst>
                  <a:outerShdw blurRad="38100" dist="38100" dir="2700000" algn="tl">
                    <a:srgbClr val="000000"/>
                  </a:outerShdw>
                </a:effectLst>
              </a:rPr>
              <a:t>earlier</a:t>
            </a:r>
            <a:r>
              <a:rPr lang="en-US" dirty="0">
                <a:effectLst>
                  <a:outerShdw blurRad="38100" dist="38100" dir="2700000" algn="tl">
                    <a:srgbClr val="000000"/>
                  </a:outerShdw>
                </a:effectLst>
              </a:rPr>
              <a:t> passages in the book of Isaiah that speak of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the Servant</a:t>
            </a:r>
            <a:r>
              <a:rPr lang="en-US" dirty="0">
                <a:effectLst>
                  <a:outerShdw blurRad="38100" dist="38100" dir="2700000" algn="tl">
                    <a:srgbClr val="000000"/>
                  </a:outerShdw>
                </a:effectLst>
              </a:rPr>
              <a:t>” bringing light to the nations and drawing the nations to God. See, for example where the LORD says to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the Servant</a:t>
            </a:r>
            <a:r>
              <a:rPr lang="en-US" dirty="0">
                <a:effectLst>
                  <a:outerShdw blurRad="38100" dist="38100" dir="2700000" algn="tl">
                    <a:srgbClr val="000000"/>
                  </a:outerShdw>
                </a:effectLst>
              </a:rPr>
              <a:t>”:</a:t>
            </a:r>
          </a:p>
          <a:p>
            <a:pPr lvl="1"/>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It is too light a thing that </a:t>
            </a:r>
            <a:r>
              <a:rPr lang="en-US"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you should be my servant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to raise up the tribes of Jacob and to bring back the preserved of Israel; </a:t>
            </a:r>
            <a:r>
              <a:rPr lang="en-US"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I will make you as a light for the nations, that my salvation may reach to the end of the earth</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dirty="0">
                <a:effectLst>
                  <a:outerShdw blurRad="38100" dist="38100" dir="2700000" algn="tl">
                    <a:srgbClr val="000000"/>
                  </a:outerShdw>
                </a:effectLst>
              </a:rPr>
              <a:t>(Isaiah 49:6) </a:t>
            </a:r>
          </a:p>
        </p:txBody>
      </p:sp>
      <p:sp>
        <p:nvSpPr>
          <p:cNvPr id="2" name="TextBox 1">
            <a:extLst>
              <a:ext uri="{FF2B5EF4-FFF2-40B4-BE49-F238E27FC236}">
                <a16:creationId xmlns:a16="http://schemas.microsoft.com/office/drawing/2014/main" id="{44826958-7776-8632-E78E-D2A1CE2F0EBC}"/>
              </a:ext>
            </a:extLst>
          </p:cNvPr>
          <p:cNvSpPr txBox="1"/>
          <p:nvPr/>
        </p:nvSpPr>
        <p:spPr>
          <a:xfrm>
            <a:off x="-3"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Oswalt, John N..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The Book of Isaiah, Chapters 40–66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a:t>
            </a:r>
            <a:r>
              <a:rPr lang="en-US" sz="1800" i="1" dirty="0">
                <a:solidFill>
                  <a:prstClr val="white"/>
                </a:solidFill>
                <a:effectLst>
                  <a:outerShdw blurRad="38100" dist="38100" dir="2700000" algn="tl">
                    <a:srgbClr val="000000"/>
                  </a:outerShdw>
                </a:effectLst>
                <a:latin typeface="Calibri" panose="020F0502020204030204"/>
              </a:rPr>
              <a:t>The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NIC on the OT</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 (pp. 439-440).</a:t>
            </a:r>
          </a:p>
        </p:txBody>
      </p:sp>
    </p:spTree>
    <p:extLst>
      <p:ext uri="{BB962C8B-B14F-4D97-AF65-F5344CB8AC3E}">
        <p14:creationId xmlns:p14="http://schemas.microsoft.com/office/powerpoint/2010/main" val="409215788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02E8A-DA23-2413-E7DE-FB7CE9450033}"/>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62AB59E7-4AE1-35CA-26F0-AEB3D97E3D6A}"/>
              </a:ext>
            </a:extLst>
          </p:cNvPr>
          <p:cNvSpPr txBox="1">
            <a:spLocks/>
          </p:cNvSpPr>
          <p:nvPr/>
        </p:nvSpPr>
        <p:spPr>
          <a:xfrm>
            <a:off x="0" y="0"/>
            <a:ext cx="9144000" cy="1512916"/>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55:4</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2400" b="0" i="1" u="none" strike="noStrike" baseline="0"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Look</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I made him a witness to nations, a ruler and commander of nations.” </a:t>
            </a: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5</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Look, you will summon nations you did not previously know; nations that did not previously know you will run to you, because of the LORD your God, the Holy One of Israel, for he bestows honor on you.</a:t>
            </a:r>
            <a:endParaRPr kumimoji="0" lang="en-US" sz="2400" b="0" i="1" u="none" strike="noStrike" kern="1200" cap="none" spc="0" normalizeH="0" baseline="0" noProof="0" dirty="0">
              <a:ln>
                <a:noFill/>
              </a:ln>
              <a:solidFill>
                <a:schemeClr val="accent2"/>
              </a:solidFill>
              <a:effectLst>
                <a:outerShdw blurRad="38100" dist="38100" dir="2700000" algn="tl">
                  <a:srgbClr val="000000"/>
                </a:outerShdw>
              </a:effectLst>
              <a:uLnTx/>
              <a:uFillTx/>
              <a:latin typeface="Cambria" panose="02040503050406030204" pitchFamily="18" charset="0"/>
              <a:ea typeface="Cambria" panose="02040503050406030204" pitchFamily="18" charset="0"/>
            </a:endParaRPr>
          </a:p>
        </p:txBody>
      </p:sp>
      <p:sp>
        <p:nvSpPr>
          <p:cNvPr id="5" name="Content Placeholder 2">
            <a:extLst>
              <a:ext uri="{FF2B5EF4-FFF2-40B4-BE49-F238E27FC236}">
                <a16:creationId xmlns:a16="http://schemas.microsoft.com/office/drawing/2014/main" id="{71788EC1-7E79-3674-066D-4E3BA5D66107}"/>
              </a:ext>
            </a:extLst>
          </p:cNvPr>
          <p:cNvSpPr>
            <a:spLocks noGrp="1"/>
          </p:cNvSpPr>
          <p:nvPr>
            <p:ph idx="1"/>
          </p:nvPr>
        </p:nvSpPr>
        <p:spPr>
          <a:xfrm>
            <a:off x="0" y="1562793"/>
            <a:ext cx="9077497" cy="5124796"/>
          </a:xfrm>
        </p:spPr>
        <p:txBody>
          <a:bodyPr>
            <a:normAutofit/>
          </a:bodyPr>
          <a:lstStyle/>
          <a:p>
            <a:r>
              <a:rPr lang="en-US" sz="3600" dirty="0">
                <a:effectLst>
                  <a:outerShdw blurRad="38100" dist="38100" dir="2700000" algn="tl">
                    <a:srgbClr val="000000"/>
                  </a:outerShdw>
                </a:effectLst>
              </a:rPr>
              <a:t>No doubt, insofar as the people of God accept the Servant and identify with him, the statements of verse 5 would apply to them as well.</a:t>
            </a:r>
          </a:p>
          <a:p>
            <a:r>
              <a:rPr lang="en-US" sz="3600" dirty="0">
                <a:effectLst>
                  <a:outerShdw blurRad="38100" dist="38100" dir="2700000" algn="tl">
                    <a:srgbClr val="000000"/>
                  </a:outerShdw>
                </a:effectLst>
              </a:rPr>
              <a:t>But I believe that the </a:t>
            </a:r>
            <a:r>
              <a:rPr lang="en-US" sz="3600" b="1" i="1" dirty="0">
                <a:effectLst>
                  <a:outerShdw blurRad="38100" dist="38100" dir="2700000" algn="tl">
                    <a:srgbClr val="000000"/>
                  </a:outerShdw>
                </a:effectLst>
              </a:rPr>
              <a:t>primary</a:t>
            </a:r>
            <a:r>
              <a:rPr lang="en-US" sz="3600" dirty="0">
                <a:effectLst>
                  <a:outerShdw blurRad="38100" dist="38100" dir="2700000" algn="tl">
                    <a:srgbClr val="000000"/>
                  </a:outerShdw>
                </a:effectLst>
              </a:rPr>
              <a:t> person referred to here is the Servant/Messiah (who we now know as Jesus), who makes such a call possible. </a:t>
            </a:r>
          </a:p>
        </p:txBody>
      </p:sp>
      <p:sp>
        <p:nvSpPr>
          <p:cNvPr id="2" name="TextBox 1">
            <a:extLst>
              <a:ext uri="{FF2B5EF4-FFF2-40B4-BE49-F238E27FC236}">
                <a16:creationId xmlns:a16="http://schemas.microsoft.com/office/drawing/2014/main" id="{44826958-7776-8632-E78E-D2A1CE2F0EBC}"/>
              </a:ext>
            </a:extLst>
          </p:cNvPr>
          <p:cNvSpPr txBox="1"/>
          <p:nvPr/>
        </p:nvSpPr>
        <p:spPr>
          <a:xfrm>
            <a:off x="-3"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Oswalt, John N..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The Book of Isaiah, Chapters 40–66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a:t>
            </a:r>
            <a:r>
              <a:rPr lang="en-US" sz="1800" i="1" dirty="0">
                <a:solidFill>
                  <a:prstClr val="white"/>
                </a:solidFill>
                <a:effectLst>
                  <a:outerShdw blurRad="38100" dist="38100" dir="2700000" algn="tl">
                    <a:srgbClr val="000000"/>
                  </a:outerShdw>
                </a:effectLst>
                <a:latin typeface="Calibri" panose="020F0502020204030204"/>
              </a:rPr>
              <a:t>The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NIC on the OT</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 (pp. 439-440).</a:t>
            </a:r>
          </a:p>
        </p:txBody>
      </p:sp>
    </p:spTree>
    <p:extLst>
      <p:ext uri="{BB962C8B-B14F-4D97-AF65-F5344CB8AC3E}">
        <p14:creationId xmlns:p14="http://schemas.microsoft.com/office/powerpoint/2010/main" val="358414898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02E8A-DA23-2413-E7DE-FB7CE9450033}"/>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62AB59E7-4AE1-35CA-26F0-AEB3D97E3D6A}"/>
              </a:ext>
            </a:extLst>
          </p:cNvPr>
          <p:cNvSpPr txBox="1">
            <a:spLocks/>
          </p:cNvSpPr>
          <p:nvPr/>
        </p:nvSpPr>
        <p:spPr>
          <a:xfrm>
            <a:off x="0" y="0"/>
            <a:ext cx="9144000" cy="1512916"/>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55:4</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Look</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I made him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a witness </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to nations, a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ruler</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and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commander</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of nations.” </a:t>
            </a: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5</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Look</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you will summon nations you did not previously know; nations that did not previously know you will run to you, because of the LORD your God, the Holy One of Israel, for he bestows honor on you.</a:t>
            </a:r>
            <a:endPar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71788EC1-7E79-3674-066D-4E3BA5D66107}"/>
              </a:ext>
            </a:extLst>
          </p:cNvPr>
          <p:cNvSpPr>
            <a:spLocks noGrp="1"/>
          </p:cNvSpPr>
          <p:nvPr>
            <p:ph idx="1"/>
          </p:nvPr>
        </p:nvSpPr>
        <p:spPr>
          <a:xfrm>
            <a:off x="207818" y="1562793"/>
            <a:ext cx="8649393" cy="5029200"/>
          </a:xfrm>
        </p:spPr>
        <p:txBody>
          <a:bodyPr>
            <a:normAutofit/>
          </a:bodyPr>
          <a:lstStyle/>
          <a:p>
            <a:r>
              <a:rPr lang="en-US" sz="2800" dirty="0"/>
              <a:t>The use of the word attention grabbing word “</a:t>
            </a:r>
            <a:r>
              <a:rPr lang="en-US" sz="28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Look</a:t>
            </a:r>
            <a:r>
              <a:rPr lang="en-US" sz="2800" dirty="0"/>
              <a:t>” at the beginning of each of these verses invites the reader to </a:t>
            </a:r>
            <a:r>
              <a:rPr lang="en-US" sz="2800" b="1" i="1" dirty="0"/>
              <a:t>compare</a:t>
            </a:r>
            <a:r>
              <a:rPr lang="en-US" sz="2800" dirty="0"/>
              <a:t> the two ministries being discussed. </a:t>
            </a:r>
          </a:p>
          <a:p>
            <a:r>
              <a:rPr lang="en-US" sz="2800" dirty="0"/>
              <a:t>With regard to </a:t>
            </a:r>
            <a:r>
              <a:rPr lang="en-US" sz="2800" b="1" i="1" dirty="0"/>
              <a:t>David</a:t>
            </a:r>
            <a:r>
              <a:rPr lang="en-US" sz="2800" dirty="0"/>
              <a:t>, the point is a </a:t>
            </a:r>
            <a:r>
              <a:rPr lang="en-US" sz="2800" b="1" i="1" dirty="0"/>
              <a:t>surprising</a:t>
            </a:r>
            <a:r>
              <a:rPr lang="en-US" sz="2800" dirty="0"/>
              <a:t> one, for the author uses a term that is </a:t>
            </a:r>
            <a:r>
              <a:rPr lang="en-US" sz="2800" b="1" i="1" dirty="0"/>
              <a:t>never</a:t>
            </a:r>
            <a:r>
              <a:rPr lang="en-US" sz="2800" dirty="0"/>
              <a:t> applied to him anywhere else in the OT.  He is called here: “</a:t>
            </a:r>
            <a:r>
              <a:rPr lang="en-US" sz="28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 witness</a:t>
            </a:r>
            <a:r>
              <a:rPr lang="en-US" sz="2800" dirty="0"/>
              <a:t>”. </a:t>
            </a:r>
          </a:p>
          <a:p>
            <a:r>
              <a:rPr lang="en-US" sz="2800" dirty="0"/>
              <a:t>By using this term, Isaiah then shapes how we understand the two more </a:t>
            </a:r>
            <a:r>
              <a:rPr lang="en-US" sz="2800" b="1" i="1" dirty="0"/>
              <a:t>expected</a:t>
            </a:r>
            <a:r>
              <a:rPr lang="en-US" sz="2800" dirty="0"/>
              <a:t> descriptions of David that follow: “</a:t>
            </a:r>
            <a:r>
              <a:rPr lang="en-US" sz="28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ruler</a:t>
            </a:r>
            <a:r>
              <a:rPr lang="en-US" sz="2800" dirty="0"/>
              <a:t>” and “</a:t>
            </a:r>
            <a:r>
              <a:rPr lang="en-US" sz="28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commander</a:t>
            </a:r>
            <a:r>
              <a:rPr lang="en-US" sz="2800" dirty="0"/>
              <a:t>”. </a:t>
            </a:r>
          </a:p>
          <a:p>
            <a:r>
              <a:rPr lang="en-US" sz="2800" dirty="0"/>
              <a:t>It seems likely that the term “</a:t>
            </a:r>
            <a:r>
              <a:rPr lang="en-US" sz="28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witness</a:t>
            </a:r>
            <a:r>
              <a:rPr lang="en-US" sz="2800" dirty="0"/>
              <a:t>” was chosen to describe David here because it fits in with the ideas being discussed here. </a:t>
            </a:r>
          </a:p>
        </p:txBody>
      </p:sp>
      <p:sp>
        <p:nvSpPr>
          <p:cNvPr id="2" name="TextBox 1">
            <a:extLst>
              <a:ext uri="{FF2B5EF4-FFF2-40B4-BE49-F238E27FC236}">
                <a16:creationId xmlns:a16="http://schemas.microsoft.com/office/drawing/2014/main" id="{44826958-7776-8632-E78E-D2A1CE2F0EBC}"/>
              </a:ext>
            </a:extLst>
          </p:cNvPr>
          <p:cNvSpPr txBox="1"/>
          <p:nvPr/>
        </p:nvSpPr>
        <p:spPr>
          <a:xfrm>
            <a:off x="-3"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Oswalt, John N..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 Chapters 40–66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a:t>
            </a:r>
            <a:r>
              <a:rPr lang="en-US" sz="1800" i="1" dirty="0">
                <a:solidFill>
                  <a:prstClr val="white"/>
                </a:solidFill>
                <a:latin typeface="Calibri" panose="020F0502020204030204"/>
              </a:rPr>
              <a:t>The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NIC on the OT</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(pp. 439-440).</a:t>
            </a:r>
          </a:p>
        </p:txBody>
      </p:sp>
    </p:spTree>
    <p:extLst>
      <p:ext uri="{BB962C8B-B14F-4D97-AF65-F5344CB8AC3E}">
        <p14:creationId xmlns:p14="http://schemas.microsoft.com/office/powerpoint/2010/main" val="3437722501"/>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02E8A-DA23-2413-E7DE-FB7CE9450033}"/>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62AB59E7-4AE1-35CA-26F0-AEB3D97E3D6A}"/>
              </a:ext>
            </a:extLst>
          </p:cNvPr>
          <p:cNvSpPr txBox="1">
            <a:spLocks/>
          </p:cNvSpPr>
          <p:nvPr/>
        </p:nvSpPr>
        <p:spPr>
          <a:xfrm>
            <a:off x="0" y="0"/>
            <a:ext cx="9144000" cy="1512916"/>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55:4</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Look, I made him a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witness</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to nations, a ruler and commander of nations.” </a:t>
            </a: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5</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Look, you will summon nations you did not previously know; nations that did not previously know you will run to you, because of the LORD your God, the Holy One of Israel, for he bestows honor on you.</a:t>
            </a:r>
            <a:endPar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endParaRPr>
          </a:p>
        </p:txBody>
      </p:sp>
      <p:sp>
        <p:nvSpPr>
          <p:cNvPr id="5" name="Content Placeholder 2">
            <a:extLst>
              <a:ext uri="{FF2B5EF4-FFF2-40B4-BE49-F238E27FC236}">
                <a16:creationId xmlns:a16="http://schemas.microsoft.com/office/drawing/2014/main" id="{71788EC1-7E79-3674-066D-4E3BA5D66107}"/>
              </a:ext>
            </a:extLst>
          </p:cNvPr>
          <p:cNvSpPr>
            <a:spLocks noGrp="1"/>
          </p:cNvSpPr>
          <p:nvPr>
            <p:ph idx="1"/>
          </p:nvPr>
        </p:nvSpPr>
        <p:spPr>
          <a:xfrm>
            <a:off x="295102" y="1704109"/>
            <a:ext cx="8424949" cy="4817226"/>
          </a:xfrm>
        </p:spPr>
        <p:txBody>
          <a:bodyPr>
            <a:normAutofit fontScale="92500" lnSpcReduction="10000"/>
          </a:bodyPr>
          <a:lstStyle/>
          <a:p>
            <a:r>
              <a:rPr lang="en-US" dirty="0">
                <a:effectLst>
                  <a:outerShdw blurRad="38100" dist="38100" dir="2700000" algn="tl">
                    <a:srgbClr val="000000"/>
                  </a:outerShdw>
                </a:effectLst>
              </a:rPr>
              <a:t>The nation of Israel’s function as a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servant of the Lord</a:t>
            </a:r>
            <a:r>
              <a:rPr lang="en-US" dirty="0">
                <a:effectLst>
                  <a:outerShdw blurRad="38100" dist="38100" dir="2700000" algn="tl">
                    <a:srgbClr val="000000"/>
                  </a:outerShdw>
                </a:effectLst>
              </a:rPr>
              <a:t>” has been identified several times in the book of Isaiah as being a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witness</a:t>
            </a:r>
            <a:r>
              <a:rPr lang="en-US" dirty="0">
                <a:effectLst>
                  <a:outerShdw blurRad="38100" dist="38100" dir="2700000" algn="tl">
                    <a:srgbClr val="000000"/>
                  </a:outerShdw>
                </a:effectLst>
              </a:rPr>
              <a:t>” to the nations of the power and glory of God:</a:t>
            </a:r>
          </a:p>
          <a:p>
            <a:pPr lvl="1"/>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t>
            </a:r>
            <a:r>
              <a:rPr lang="en-US"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You are my witnesses</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says the LORD, “</a:t>
            </a:r>
            <a:r>
              <a:rPr lang="en-US"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my servant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whom I have chosen, so that you may consider and believe in me, and understand that I am he. No god was formed before me, and none will outlive me... </a:t>
            </a:r>
            <a:r>
              <a:rPr lang="en-US"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You are my witnesses</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says the LORD, “</a:t>
            </a:r>
            <a:r>
              <a:rPr lang="en-US"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that I am God</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dirty="0">
                <a:effectLst>
                  <a:outerShdw blurRad="38100" dist="38100" dir="2700000" algn="tl">
                    <a:srgbClr val="000000"/>
                  </a:outerShdw>
                </a:effectLst>
              </a:rPr>
              <a:t>(Isaiah 43:10,12) </a:t>
            </a:r>
          </a:p>
          <a:p>
            <a:r>
              <a:rPr lang="en-US" dirty="0">
                <a:effectLst>
                  <a:outerShdw blurRad="38100" dist="38100" dir="2700000" algn="tl">
                    <a:srgbClr val="000000"/>
                  </a:outerShdw>
                </a:effectLst>
              </a:rPr>
              <a:t>So as he prepares to speak about the ministry of the Davidic </a:t>
            </a:r>
            <a:r>
              <a:rPr lang="en-US" b="1" i="1" dirty="0">
                <a:effectLst>
                  <a:outerShdw blurRad="38100" dist="38100" dir="2700000" algn="tl">
                    <a:srgbClr val="000000"/>
                  </a:outerShdw>
                </a:effectLst>
              </a:rPr>
              <a:t>Messiah </a:t>
            </a:r>
            <a:r>
              <a:rPr lang="en-US" dirty="0">
                <a:effectLst>
                  <a:outerShdw blurRad="38100" dist="38100" dir="2700000" algn="tl">
                    <a:srgbClr val="000000"/>
                  </a:outerShdw>
                </a:effectLst>
              </a:rPr>
              <a:t>in verse 5, Isaiah emphasizes this </a:t>
            </a:r>
            <a:r>
              <a:rPr lang="en-US" b="1" i="1" dirty="0">
                <a:effectLst>
                  <a:outerShdw blurRad="38100" dist="38100" dir="2700000" algn="tl">
                    <a:srgbClr val="000000"/>
                  </a:outerShdw>
                </a:effectLst>
              </a:rPr>
              <a:t>witnessing</a:t>
            </a:r>
            <a:r>
              <a:rPr lang="en-US" dirty="0">
                <a:effectLst>
                  <a:outerShdw blurRad="38100" dist="38100" dir="2700000" algn="tl">
                    <a:srgbClr val="000000"/>
                  </a:outerShdw>
                </a:effectLst>
              </a:rPr>
              <a:t> aspect of </a:t>
            </a:r>
            <a:r>
              <a:rPr lang="en-US" b="1" i="1" dirty="0">
                <a:effectLst>
                  <a:outerShdw blurRad="38100" dist="38100" dir="2700000" algn="tl">
                    <a:srgbClr val="000000"/>
                  </a:outerShdw>
                </a:effectLst>
              </a:rPr>
              <a:t>David’s</a:t>
            </a:r>
            <a:r>
              <a:rPr lang="en-US" dirty="0">
                <a:effectLst>
                  <a:outerShdw blurRad="38100" dist="38100" dir="2700000" algn="tl">
                    <a:srgbClr val="000000"/>
                  </a:outerShdw>
                </a:effectLst>
              </a:rPr>
              <a:t> life and work. </a:t>
            </a:r>
          </a:p>
        </p:txBody>
      </p:sp>
      <p:sp>
        <p:nvSpPr>
          <p:cNvPr id="2" name="TextBox 1">
            <a:extLst>
              <a:ext uri="{FF2B5EF4-FFF2-40B4-BE49-F238E27FC236}">
                <a16:creationId xmlns:a16="http://schemas.microsoft.com/office/drawing/2014/main" id="{44826958-7776-8632-E78E-D2A1CE2F0EBC}"/>
              </a:ext>
            </a:extLst>
          </p:cNvPr>
          <p:cNvSpPr txBox="1"/>
          <p:nvPr/>
        </p:nvSpPr>
        <p:spPr>
          <a:xfrm>
            <a:off x="-3"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Oswalt, John N..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The Book of Isaiah, Chapters 40–66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a:t>
            </a:r>
            <a:r>
              <a:rPr lang="en-US" sz="1800" i="1" dirty="0">
                <a:solidFill>
                  <a:prstClr val="white"/>
                </a:solidFill>
                <a:effectLst>
                  <a:outerShdw blurRad="38100" dist="38100" dir="2700000" algn="tl">
                    <a:srgbClr val="000000"/>
                  </a:outerShdw>
                </a:effectLst>
                <a:latin typeface="Calibri" panose="020F0502020204030204"/>
              </a:rPr>
              <a:t>The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NIC on the OT</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 (pp. 439-440).</a:t>
            </a:r>
          </a:p>
        </p:txBody>
      </p:sp>
    </p:spTree>
    <p:extLst>
      <p:ext uri="{BB962C8B-B14F-4D97-AF65-F5344CB8AC3E}">
        <p14:creationId xmlns:p14="http://schemas.microsoft.com/office/powerpoint/2010/main" val="2765896414"/>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02E8A-DA23-2413-E7DE-FB7CE9450033}"/>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62AB59E7-4AE1-35CA-26F0-AEB3D97E3D6A}"/>
              </a:ext>
            </a:extLst>
          </p:cNvPr>
          <p:cNvSpPr txBox="1">
            <a:spLocks/>
          </p:cNvSpPr>
          <p:nvPr/>
        </p:nvSpPr>
        <p:spPr>
          <a:xfrm>
            <a:off x="0" y="0"/>
            <a:ext cx="9144000" cy="1512916"/>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55:4</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Look, I made him a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witness</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to nations, a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ruler</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and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commander</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of nations.” </a:t>
            </a: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5</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Look, you will summon nations you did not previously know; nations that did not previously know you will run to you, because of the LORD your God, the Holy One of Israel, for he bestows honor on you.</a:t>
            </a:r>
            <a:endPar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71788EC1-7E79-3674-066D-4E3BA5D66107}"/>
              </a:ext>
            </a:extLst>
          </p:cNvPr>
          <p:cNvSpPr>
            <a:spLocks noGrp="1"/>
          </p:cNvSpPr>
          <p:nvPr>
            <p:ph idx="1"/>
          </p:nvPr>
        </p:nvSpPr>
        <p:spPr>
          <a:xfrm>
            <a:off x="207818" y="1562793"/>
            <a:ext cx="8512233" cy="4925875"/>
          </a:xfrm>
        </p:spPr>
        <p:txBody>
          <a:bodyPr>
            <a:normAutofit fontScale="92500" lnSpcReduction="20000"/>
          </a:bodyPr>
          <a:lstStyle/>
          <a:p>
            <a:r>
              <a:rPr lang="en-US" dirty="0"/>
              <a:t>In his role as a “</a:t>
            </a:r>
            <a:r>
              <a:rPr lang="en-US"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ruler</a:t>
            </a:r>
            <a:r>
              <a:rPr lang="en-US" dirty="0"/>
              <a:t>” and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commander</a:t>
            </a:r>
            <a:r>
              <a:rPr lang="en-US" dirty="0"/>
              <a:t>”, David was </a:t>
            </a:r>
            <a:r>
              <a:rPr lang="en-US" b="1" i="1" dirty="0"/>
              <a:t>ultimately</a:t>
            </a:r>
            <a:r>
              <a:rPr lang="en-US" dirty="0"/>
              <a:t> bearing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witness</a:t>
            </a:r>
            <a:r>
              <a:rPr lang="en-US" dirty="0"/>
              <a:t>” to the power of God. </a:t>
            </a:r>
          </a:p>
          <a:p>
            <a:r>
              <a:rPr lang="en-US" dirty="0"/>
              <a:t>Because, in the eyes of the surrounding nations, as David gained influence over them, it gave them reason to believe that David’s God was indeed </a:t>
            </a:r>
            <a:r>
              <a:rPr lang="en-US" b="1" i="1" dirty="0"/>
              <a:t>the</a:t>
            </a:r>
            <a:r>
              <a:rPr lang="en-US" dirty="0"/>
              <a:t> God who is over all. </a:t>
            </a:r>
          </a:p>
          <a:p>
            <a:r>
              <a:rPr lang="en-US" dirty="0"/>
              <a:t>Furthermore, David also bore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witness</a:t>
            </a:r>
            <a:r>
              <a:rPr lang="en-US" dirty="0"/>
              <a:t>” to the truths of God’s character and nature in the </a:t>
            </a:r>
            <a:r>
              <a:rPr lang="en-US" b="1" i="1" dirty="0"/>
              <a:t>psalms</a:t>
            </a:r>
            <a:r>
              <a:rPr lang="en-US" dirty="0"/>
              <a:t> that he wrote. </a:t>
            </a:r>
          </a:p>
          <a:p>
            <a:r>
              <a:rPr lang="en-US" dirty="0"/>
              <a:t>Here we see, that in doing those things, David was not so much building a kingdom as he was declaring the character of the one who </a:t>
            </a:r>
            <a:r>
              <a:rPr lang="en-US" b="1" i="1" dirty="0"/>
              <a:t>alone</a:t>
            </a:r>
            <a:r>
              <a:rPr lang="en-US" dirty="0"/>
              <a:t> can be called King of all the earth. </a:t>
            </a:r>
          </a:p>
        </p:txBody>
      </p:sp>
      <p:sp>
        <p:nvSpPr>
          <p:cNvPr id="2" name="TextBox 1">
            <a:extLst>
              <a:ext uri="{FF2B5EF4-FFF2-40B4-BE49-F238E27FC236}">
                <a16:creationId xmlns:a16="http://schemas.microsoft.com/office/drawing/2014/main" id="{44826958-7776-8632-E78E-D2A1CE2F0EBC}"/>
              </a:ext>
            </a:extLst>
          </p:cNvPr>
          <p:cNvSpPr txBox="1"/>
          <p:nvPr/>
        </p:nvSpPr>
        <p:spPr>
          <a:xfrm>
            <a:off x="-3"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Oswalt, John N..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 Chapters 40–66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a:t>
            </a:r>
            <a:r>
              <a:rPr lang="en-US" sz="1800" i="1" dirty="0">
                <a:solidFill>
                  <a:prstClr val="white"/>
                </a:solidFill>
                <a:latin typeface="Calibri" panose="020F0502020204030204"/>
              </a:rPr>
              <a:t>The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NIC on the OT</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(pp. 439-440).</a:t>
            </a:r>
          </a:p>
        </p:txBody>
      </p:sp>
    </p:spTree>
    <p:extLst>
      <p:ext uri="{BB962C8B-B14F-4D97-AF65-F5344CB8AC3E}">
        <p14:creationId xmlns:p14="http://schemas.microsoft.com/office/powerpoint/2010/main" val="1032487406"/>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02E8A-DA23-2413-E7DE-FB7CE9450033}"/>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62AB59E7-4AE1-35CA-26F0-AEB3D97E3D6A}"/>
              </a:ext>
            </a:extLst>
          </p:cNvPr>
          <p:cNvSpPr txBox="1">
            <a:spLocks/>
          </p:cNvSpPr>
          <p:nvPr/>
        </p:nvSpPr>
        <p:spPr>
          <a:xfrm>
            <a:off x="0" y="0"/>
            <a:ext cx="9144000" cy="1512916"/>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55:4</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Look, I made him a witness to nations, a ruler and commander of nations.” </a:t>
            </a: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5</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Look, you will summon nations you did not previously know; nations that did not previously know you will run to you, because of the LORD your God, the Holy One of Israel, for he bestows honor on you.</a:t>
            </a:r>
            <a:endPar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71788EC1-7E79-3674-066D-4E3BA5D66107}"/>
              </a:ext>
            </a:extLst>
          </p:cNvPr>
          <p:cNvSpPr>
            <a:spLocks noGrp="1"/>
          </p:cNvSpPr>
          <p:nvPr>
            <p:ph idx="1"/>
          </p:nvPr>
        </p:nvSpPr>
        <p:spPr>
          <a:xfrm>
            <a:off x="207818" y="1562793"/>
            <a:ext cx="8790709" cy="4925875"/>
          </a:xfrm>
        </p:spPr>
        <p:txBody>
          <a:bodyPr>
            <a:normAutofit fontScale="92500"/>
          </a:bodyPr>
          <a:lstStyle/>
          <a:p>
            <a:r>
              <a:rPr lang="en-US" sz="3200" dirty="0"/>
              <a:t>So in verse 5 we see that as God keeps his promise to David that he would never lack for a descendant on the throne of Israel, the </a:t>
            </a:r>
            <a:r>
              <a:rPr lang="en-US" sz="3200" b="1" i="1" dirty="0"/>
              <a:t>whole world</a:t>
            </a:r>
            <a:r>
              <a:rPr lang="en-US" sz="3200" dirty="0"/>
              <a:t> experiences the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covenantal promises [God] made to David</a:t>
            </a:r>
            <a:r>
              <a:rPr lang="en-US" sz="3200" dirty="0"/>
              <a:t>” talked about in verse 3.</a:t>
            </a:r>
          </a:p>
          <a:p>
            <a:r>
              <a:rPr lang="en-US" sz="3200" dirty="0"/>
              <a:t>And that promised descendant (the Servant/Messiah, i.e. Jesus) becomes the one through whom </a:t>
            </a:r>
            <a:r>
              <a:rPr lang="en-US" sz="3200" b="1" i="1" dirty="0"/>
              <a:t>Israel’s</a:t>
            </a:r>
            <a:r>
              <a:rPr lang="en-US" sz="3200" dirty="0"/>
              <a:t> servanthood becomes possible. </a:t>
            </a:r>
          </a:p>
          <a:p>
            <a:r>
              <a:rPr lang="en-US" sz="3200" dirty="0"/>
              <a:t>As he calls all nations to himself, the nations come running to Israel to learn the ways of David’s God (see also: Isaiah 2:3; 42:4; 66:18, 21). </a:t>
            </a:r>
          </a:p>
        </p:txBody>
      </p:sp>
      <p:sp>
        <p:nvSpPr>
          <p:cNvPr id="2" name="TextBox 1">
            <a:extLst>
              <a:ext uri="{FF2B5EF4-FFF2-40B4-BE49-F238E27FC236}">
                <a16:creationId xmlns:a16="http://schemas.microsoft.com/office/drawing/2014/main" id="{44826958-7776-8632-E78E-D2A1CE2F0EBC}"/>
              </a:ext>
            </a:extLst>
          </p:cNvPr>
          <p:cNvSpPr txBox="1"/>
          <p:nvPr/>
        </p:nvSpPr>
        <p:spPr>
          <a:xfrm>
            <a:off x="-3"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Oswalt, John N..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 Chapters 40–66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a:t>
            </a:r>
            <a:r>
              <a:rPr lang="en-US" sz="1800" i="1" dirty="0">
                <a:solidFill>
                  <a:prstClr val="white"/>
                </a:solidFill>
                <a:latin typeface="Calibri" panose="020F0502020204030204"/>
              </a:rPr>
              <a:t>The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NIC on the OT</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(pp. 439-440).</a:t>
            </a:r>
          </a:p>
        </p:txBody>
      </p:sp>
    </p:spTree>
    <p:extLst>
      <p:ext uri="{BB962C8B-B14F-4D97-AF65-F5344CB8AC3E}">
        <p14:creationId xmlns:p14="http://schemas.microsoft.com/office/powerpoint/2010/main" val="160669548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02E8A-DA23-2413-E7DE-FB7CE9450033}"/>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62AB59E7-4AE1-35CA-26F0-AEB3D97E3D6A}"/>
              </a:ext>
            </a:extLst>
          </p:cNvPr>
          <p:cNvSpPr txBox="1">
            <a:spLocks/>
          </p:cNvSpPr>
          <p:nvPr/>
        </p:nvSpPr>
        <p:spPr>
          <a:xfrm>
            <a:off x="0" y="0"/>
            <a:ext cx="9144000" cy="1512916"/>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55:4</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Look, I made him a witness to nations, a ruler and commander of nations.” </a:t>
            </a: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5</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Look, you will summon nations you did not previously know; nations that did not previously know you will run to you, because of the LORD your God,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the Holy One of Israel</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for he bestows honor on you.</a:t>
            </a:r>
            <a:endPar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71788EC1-7E79-3674-066D-4E3BA5D66107}"/>
              </a:ext>
            </a:extLst>
          </p:cNvPr>
          <p:cNvSpPr>
            <a:spLocks noGrp="1"/>
          </p:cNvSpPr>
          <p:nvPr>
            <p:ph idx="1"/>
          </p:nvPr>
        </p:nvSpPr>
        <p:spPr>
          <a:xfrm>
            <a:off x="137160" y="1745673"/>
            <a:ext cx="8724207" cy="4854632"/>
          </a:xfrm>
        </p:spPr>
        <p:txBody>
          <a:bodyPr>
            <a:normAutofit lnSpcReduction="10000"/>
          </a:bodyPr>
          <a:lstStyle/>
          <a:p>
            <a:r>
              <a:rPr lang="en-US" dirty="0"/>
              <a:t>As the Servant bears witness to the power of God to deliver all people everywhere from the power of their sin, Israel has something to witness to and is enabled to participate in the Messiah’s power. </a:t>
            </a:r>
          </a:p>
          <a:p>
            <a:r>
              <a:rPr lang="en-US" dirty="0"/>
              <a:t>And so, as God glorifies himself through the Servant, Israel </a:t>
            </a:r>
            <a:r>
              <a:rPr lang="en-US" b="1" i="1" dirty="0"/>
              <a:t>also</a:t>
            </a:r>
            <a:r>
              <a:rPr lang="en-US" dirty="0"/>
              <a:t> will be glorified. </a:t>
            </a:r>
          </a:p>
          <a:p>
            <a:r>
              <a:rPr lang="en-US" dirty="0"/>
              <a:t>The one who promises all this is none other than “</a:t>
            </a:r>
            <a:r>
              <a:rPr lang="en-US"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the Holy One of Israel</a:t>
            </a:r>
            <a:r>
              <a:rPr lang="en-US" dirty="0"/>
              <a:t>”, the one who ought to be obeyed because he has all power in his hands, and the one who ought to be loved because he has gone to the farthest lengths to redeem his people.</a:t>
            </a:r>
          </a:p>
        </p:txBody>
      </p:sp>
      <p:sp>
        <p:nvSpPr>
          <p:cNvPr id="2" name="TextBox 1">
            <a:extLst>
              <a:ext uri="{FF2B5EF4-FFF2-40B4-BE49-F238E27FC236}">
                <a16:creationId xmlns:a16="http://schemas.microsoft.com/office/drawing/2014/main" id="{44826958-7776-8632-E78E-D2A1CE2F0EBC}"/>
              </a:ext>
            </a:extLst>
          </p:cNvPr>
          <p:cNvSpPr txBox="1"/>
          <p:nvPr/>
        </p:nvSpPr>
        <p:spPr>
          <a:xfrm>
            <a:off x="-3"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Oswalt, John N..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 Chapters 40–66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a:t>
            </a:r>
            <a:r>
              <a:rPr lang="en-US" sz="1800" i="1" dirty="0">
                <a:solidFill>
                  <a:prstClr val="white"/>
                </a:solidFill>
                <a:latin typeface="Calibri" panose="020F0502020204030204"/>
              </a:rPr>
              <a:t>The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NIC on the OT</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(pp. 439-440).</a:t>
            </a:r>
          </a:p>
        </p:txBody>
      </p:sp>
    </p:spTree>
    <p:extLst>
      <p:ext uri="{BB962C8B-B14F-4D97-AF65-F5344CB8AC3E}">
        <p14:creationId xmlns:p14="http://schemas.microsoft.com/office/powerpoint/2010/main" val="141952860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EE998C-674E-70C8-B975-0D971C8E04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992BFC-A54D-5157-3D59-2B6CC47925F0}"/>
              </a:ext>
            </a:extLst>
          </p:cNvPr>
          <p:cNvSpPr>
            <a:spLocks noGrp="1"/>
          </p:cNvSpPr>
          <p:nvPr>
            <p:ph type="title"/>
          </p:nvPr>
        </p:nvSpPr>
        <p:spPr>
          <a:xfrm>
            <a:off x="0" y="0"/>
            <a:ext cx="9144000" cy="1018309"/>
          </a:xfrm>
        </p:spPr>
        <p:txBody>
          <a:bodyPr>
            <a:noAutofit/>
          </a:bodyPr>
          <a:lstStyle/>
          <a:p>
            <a:pPr marL="458788" indent="-458788"/>
            <a:r>
              <a:rPr lang="en-US" sz="4000" dirty="0">
                <a:effectLst>
                  <a:outerShdw blurRad="38100" dist="38100" dir="2700000" algn="tl">
                    <a:srgbClr val="000000"/>
                  </a:outerShdw>
                </a:effectLst>
              </a:rPr>
              <a:t>The Need for Those Who Hear to Respond (55:6-11)</a:t>
            </a:r>
          </a:p>
        </p:txBody>
      </p:sp>
      <p:sp>
        <p:nvSpPr>
          <p:cNvPr id="3" name="Content Placeholder 2">
            <a:extLst>
              <a:ext uri="{FF2B5EF4-FFF2-40B4-BE49-F238E27FC236}">
                <a16:creationId xmlns:a16="http://schemas.microsoft.com/office/drawing/2014/main" id="{FCDC66B9-F3D8-FBA2-A47D-ED33A6C462E9}"/>
              </a:ext>
            </a:extLst>
          </p:cNvPr>
          <p:cNvSpPr>
            <a:spLocks noGrp="1"/>
          </p:cNvSpPr>
          <p:nvPr>
            <p:ph idx="1"/>
          </p:nvPr>
        </p:nvSpPr>
        <p:spPr>
          <a:xfrm>
            <a:off x="189114" y="1072342"/>
            <a:ext cx="8688879" cy="5785658"/>
          </a:xfrm>
        </p:spPr>
        <p:txBody>
          <a:bodyPr>
            <a:normAutofit fontScale="85000" lnSpcReduction="20000"/>
          </a:bodyPr>
          <a:lstStyle/>
          <a:p>
            <a:pPr marL="0" indent="0">
              <a:buNone/>
            </a:pP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55:6</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Seek the LORD while he makes himself available; call to him while he is nearby! </a:t>
            </a: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7</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[Let the wicked one abandon his way] and </a:t>
            </a:r>
            <a:r>
              <a:rPr lang="en-US" sz="36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[and the man of evil his thoughts]</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They should return to the LORD, and he will show mercy to them, and to their God, for he will freely forgive them. </a:t>
            </a: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8</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“Indeed, my [thoughts] are not like your [thoughts], and my [ways] are not like your [ways],” says the LORD, </a:t>
            </a: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9</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“for just as the sky is higher than the earth, so my [ways] are superior to your [ways] and my [thoughts] superior to your [thoughts]. </a:t>
            </a: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10</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The rain and snow fall from the sky and do not return, but instead water the earth and make it produce and yield crops, and provide seed for the planter and food for those who must eat. </a:t>
            </a: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11</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In the same way, the promise that I make does not return to me, having accomplished nothing. No, it is realized as I desire and is fulfilled as I intend.”</a:t>
            </a:r>
          </a:p>
        </p:txBody>
      </p:sp>
    </p:spTree>
    <p:extLst>
      <p:ext uri="{BB962C8B-B14F-4D97-AF65-F5344CB8AC3E}">
        <p14:creationId xmlns:p14="http://schemas.microsoft.com/office/powerpoint/2010/main" val="372306679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02E8A-DA23-2413-E7DE-FB7CE9450033}"/>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62AB59E7-4AE1-35CA-26F0-AEB3D97E3D6A}"/>
              </a:ext>
            </a:extLst>
          </p:cNvPr>
          <p:cNvSpPr txBox="1">
            <a:spLocks/>
          </p:cNvSpPr>
          <p:nvPr/>
        </p:nvSpPr>
        <p:spPr>
          <a:xfrm>
            <a:off x="0" y="0"/>
            <a:ext cx="9144000" cy="906087"/>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55:6</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Seek the LORD while he makes himself available; call to him while he is nearby! </a:t>
            </a:r>
            <a:endPar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71788EC1-7E79-3674-066D-4E3BA5D66107}"/>
              </a:ext>
            </a:extLst>
          </p:cNvPr>
          <p:cNvSpPr>
            <a:spLocks noGrp="1"/>
          </p:cNvSpPr>
          <p:nvPr>
            <p:ph idx="1"/>
          </p:nvPr>
        </p:nvSpPr>
        <p:spPr>
          <a:xfrm>
            <a:off x="-2" y="951806"/>
            <a:ext cx="9073344" cy="5906194"/>
          </a:xfrm>
        </p:spPr>
        <p:txBody>
          <a:bodyPr>
            <a:normAutofit fontScale="92500" lnSpcReduction="20000"/>
          </a:bodyPr>
          <a:lstStyle/>
          <a:p>
            <a:r>
              <a:rPr lang="en-US" dirty="0"/>
              <a:t>After the glorious declarations of salvation just uttered, the prophet commands all men to seek the Lord. </a:t>
            </a:r>
          </a:p>
          <a:p>
            <a:r>
              <a:rPr lang="en-US" dirty="0"/>
              <a:t>This invitation is universal, addressed to </a:t>
            </a:r>
            <a:r>
              <a:rPr lang="en-US" b="1" i="1" dirty="0"/>
              <a:t>all</a:t>
            </a:r>
            <a:r>
              <a:rPr lang="en-US" dirty="0"/>
              <a:t> who are pursuing a sinful life apart from God. </a:t>
            </a:r>
          </a:p>
          <a:p>
            <a:r>
              <a:rPr lang="en-US" dirty="0"/>
              <a:t>Sovereign grace is apparent in these words. God cannot be found at </a:t>
            </a:r>
            <a:r>
              <a:rPr lang="en-US" b="1" i="1" dirty="0"/>
              <a:t>any</a:t>
            </a:r>
            <a:r>
              <a:rPr lang="en-US" dirty="0"/>
              <a:t> time but only when He </a:t>
            </a:r>
            <a:r>
              <a:rPr lang="en-US" b="1" i="1" dirty="0"/>
              <a:t>desires</a:t>
            </a:r>
            <a:r>
              <a:rPr lang="en-US" dirty="0"/>
              <a:t> to be found. </a:t>
            </a:r>
          </a:p>
          <a:p>
            <a:r>
              <a:rPr lang="en-US" dirty="0"/>
              <a:t>What is implied is that the </a:t>
            </a:r>
            <a:r>
              <a:rPr lang="en-US" b="1" i="1" dirty="0"/>
              <a:t>present time</a:t>
            </a:r>
            <a:r>
              <a:rPr lang="en-US" dirty="0"/>
              <a:t>, the time when these commands are given, </a:t>
            </a:r>
            <a:r>
              <a:rPr lang="en-US" b="1" i="1" dirty="0"/>
              <a:t>that</a:t>
            </a:r>
            <a:r>
              <a:rPr lang="en-US" dirty="0"/>
              <a:t> is the time to seek him. </a:t>
            </a:r>
          </a:p>
          <a:p>
            <a:r>
              <a:rPr lang="en-US" dirty="0"/>
              <a:t>The thought is similar to that expressed in 2 Corinthians 6:2: “</a:t>
            </a:r>
            <a:r>
              <a:rPr lang="en-US" i="1" dirty="0">
                <a:solidFill>
                  <a:srgbClr val="F4B183"/>
                </a:solidFill>
                <a:latin typeface="Cambria" panose="02040503050406030204" pitchFamily="18" charset="0"/>
                <a:ea typeface="Cambria" panose="02040503050406030204" pitchFamily="18" charset="0"/>
              </a:rPr>
              <a:t>Look, </a:t>
            </a:r>
            <a:r>
              <a:rPr lang="en-US" i="1" dirty="0">
                <a:solidFill>
                  <a:schemeClr val="accent2"/>
                </a:solidFill>
                <a:latin typeface="Cambria" panose="02040503050406030204" pitchFamily="18" charset="0"/>
                <a:ea typeface="Cambria" panose="02040503050406030204" pitchFamily="18" charset="0"/>
              </a:rPr>
              <a:t>now</a:t>
            </a:r>
            <a:r>
              <a:rPr lang="en-US" i="1" dirty="0">
                <a:solidFill>
                  <a:srgbClr val="F4B183"/>
                </a:solidFill>
                <a:latin typeface="Cambria" panose="02040503050406030204" pitchFamily="18" charset="0"/>
                <a:ea typeface="Cambria" panose="02040503050406030204" pitchFamily="18" charset="0"/>
              </a:rPr>
              <a:t> is the acceptable time; look, </a:t>
            </a:r>
            <a:r>
              <a:rPr lang="en-US" i="1" dirty="0">
                <a:solidFill>
                  <a:schemeClr val="accent2"/>
                </a:solidFill>
                <a:latin typeface="Cambria" panose="02040503050406030204" pitchFamily="18" charset="0"/>
                <a:ea typeface="Cambria" panose="02040503050406030204" pitchFamily="18" charset="0"/>
              </a:rPr>
              <a:t>now</a:t>
            </a:r>
            <a:r>
              <a:rPr lang="en-US" i="1" dirty="0">
                <a:solidFill>
                  <a:srgbClr val="F4B183"/>
                </a:solidFill>
                <a:latin typeface="Cambria" panose="02040503050406030204" pitchFamily="18" charset="0"/>
                <a:ea typeface="Cambria" panose="02040503050406030204" pitchFamily="18" charset="0"/>
              </a:rPr>
              <a:t> is the day of salvation!</a:t>
            </a:r>
            <a:r>
              <a:rPr lang="en-US" dirty="0"/>
              <a:t>”</a:t>
            </a:r>
          </a:p>
          <a:p>
            <a:r>
              <a:rPr lang="en-US" dirty="0"/>
              <a:t>In other words, don’t </a:t>
            </a:r>
            <a:r>
              <a:rPr lang="en-US" b="1" i="1" dirty="0"/>
              <a:t>put off </a:t>
            </a:r>
            <a:r>
              <a:rPr lang="en-US" dirty="0"/>
              <a:t>seeking the LORD. You don’t know what the future holds. Call upon him </a:t>
            </a:r>
            <a:r>
              <a:rPr lang="en-US" b="1" i="1" dirty="0"/>
              <a:t>now</a:t>
            </a:r>
            <a:r>
              <a:rPr lang="en-US" dirty="0"/>
              <a:t> while there is still time!</a:t>
            </a:r>
          </a:p>
        </p:txBody>
      </p:sp>
      <p:sp>
        <p:nvSpPr>
          <p:cNvPr id="2" name="TextBox 1">
            <a:extLst>
              <a:ext uri="{FF2B5EF4-FFF2-40B4-BE49-F238E27FC236}">
                <a16:creationId xmlns:a16="http://schemas.microsoft.com/office/drawing/2014/main" id="{44826958-7776-8632-E78E-D2A1CE2F0EBC}"/>
              </a:ext>
            </a:extLst>
          </p:cNvPr>
          <p:cNvSpPr txBox="1"/>
          <p:nvPr/>
        </p:nvSpPr>
        <p:spPr>
          <a:xfrm>
            <a:off x="-3"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Young, Edward –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 Volume 3: Chapters 40–66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(p. 380)</a:t>
            </a:r>
          </a:p>
        </p:txBody>
      </p:sp>
    </p:spTree>
    <p:extLst>
      <p:ext uri="{BB962C8B-B14F-4D97-AF65-F5344CB8AC3E}">
        <p14:creationId xmlns:p14="http://schemas.microsoft.com/office/powerpoint/2010/main" val="3451420635"/>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p:cTn id="35"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9C293C-CDC6-403B-D909-D911600D1A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BCE234-9813-7B7D-089A-8EC9ECDC7625}"/>
              </a:ext>
            </a:extLst>
          </p:cNvPr>
          <p:cNvSpPr>
            <a:spLocks noGrp="1"/>
          </p:cNvSpPr>
          <p:nvPr>
            <p:ph type="title"/>
          </p:nvPr>
        </p:nvSpPr>
        <p:spPr>
          <a:xfrm>
            <a:off x="0" y="3"/>
            <a:ext cx="9144000" cy="1176248"/>
          </a:xfrm>
        </p:spPr>
        <p:txBody>
          <a:bodyPr>
            <a:noAutofit/>
          </a:bodyPr>
          <a:lstStyle/>
          <a:p>
            <a:pPr marL="0" indent="0">
              <a:buNone/>
            </a:pPr>
            <a:r>
              <a:rPr lang="en-US" sz="4000" b="1" dirty="0">
                <a:effectLst>
                  <a:outerShdw blurRad="38100" dist="38100" dir="2700000" algn="tl">
                    <a:srgbClr val="000000"/>
                  </a:outerShdw>
                </a:effectLst>
              </a:rPr>
              <a:t>An Invitation to Seek the LORD </a:t>
            </a:r>
            <a:r>
              <a:rPr lang="en-US" sz="4000" dirty="0">
                <a:effectLst>
                  <a:outerShdw blurRad="38100" dist="38100" dir="2700000" algn="tl">
                    <a:srgbClr val="000000"/>
                  </a:outerShdw>
                </a:effectLst>
              </a:rPr>
              <a:t>(</a:t>
            </a:r>
            <a:r>
              <a:rPr lang="en-US" sz="4000" dirty="0">
                <a:solidFill>
                  <a:srgbClr val="FFFF99"/>
                </a:solidFill>
                <a:effectLst>
                  <a:outerShdw blurRad="38100" dist="38100" dir="2700000" algn="tl">
                    <a:srgbClr val="000000"/>
                  </a:outerShdw>
                </a:effectLst>
              </a:rPr>
              <a:t>Isaiah 55:1-13</a:t>
            </a:r>
            <a:r>
              <a:rPr lang="en-US" sz="4000" dirty="0">
                <a:effectLst>
                  <a:outerShdw blurRad="38100" dist="38100" dir="2700000" algn="tl">
                    <a:srgbClr val="000000"/>
                  </a:outerShdw>
                </a:effectLst>
              </a:rPr>
              <a:t>)</a:t>
            </a:r>
          </a:p>
        </p:txBody>
      </p:sp>
      <p:sp>
        <p:nvSpPr>
          <p:cNvPr id="3" name="Content Placeholder 2">
            <a:extLst>
              <a:ext uri="{FF2B5EF4-FFF2-40B4-BE49-F238E27FC236}">
                <a16:creationId xmlns:a16="http://schemas.microsoft.com/office/drawing/2014/main" id="{6C9B565D-3D67-3A03-650E-BD4A53BA8A6F}"/>
              </a:ext>
            </a:extLst>
          </p:cNvPr>
          <p:cNvSpPr>
            <a:spLocks noGrp="1"/>
          </p:cNvSpPr>
          <p:nvPr>
            <p:ph idx="1"/>
          </p:nvPr>
        </p:nvSpPr>
        <p:spPr>
          <a:xfrm>
            <a:off x="141317" y="1325879"/>
            <a:ext cx="8965276" cy="4991793"/>
          </a:xfrm>
        </p:spPr>
        <p:txBody>
          <a:bodyPr>
            <a:normAutofit/>
          </a:bodyPr>
          <a:lstStyle/>
          <a:p>
            <a:r>
              <a:rPr lang="en-US" sz="4000" dirty="0"/>
              <a:t>We saw in </a:t>
            </a:r>
            <a:r>
              <a:rPr lang="en-US" sz="4000" dirty="0">
                <a:solidFill>
                  <a:srgbClr val="FFFF99"/>
                </a:solidFill>
              </a:rPr>
              <a:t>Isaiah 53 </a:t>
            </a:r>
            <a:r>
              <a:rPr lang="en-US" sz="4000" dirty="0"/>
              <a:t>how the LORD’s “</a:t>
            </a:r>
            <a:r>
              <a:rPr lang="en-US" sz="4000" i="1" dirty="0">
                <a:solidFill>
                  <a:srgbClr val="F4B183"/>
                </a:solidFill>
                <a:latin typeface="Cambria" panose="02040503050406030204" pitchFamily="18" charset="0"/>
                <a:ea typeface="Cambria" panose="02040503050406030204" pitchFamily="18" charset="0"/>
              </a:rPr>
              <a:t>Servant</a:t>
            </a:r>
            <a:r>
              <a:rPr lang="en-US" sz="4000" dirty="0"/>
              <a:t>” prepared the way for the glorious deliverance of God’s people.</a:t>
            </a:r>
          </a:p>
          <a:p>
            <a:r>
              <a:rPr lang="en-US" sz="4000" dirty="0"/>
              <a:t>In </a:t>
            </a:r>
            <a:r>
              <a:rPr lang="en-US" sz="4000" dirty="0">
                <a:solidFill>
                  <a:srgbClr val="FFFF99"/>
                </a:solidFill>
              </a:rPr>
              <a:t>Isaiah 54 </a:t>
            </a:r>
            <a:r>
              <a:rPr lang="en-US" sz="4000" dirty="0"/>
              <a:t>we saw a poetic description of what that deliverance will look like. </a:t>
            </a:r>
          </a:p>
          <a:p>
            <a:r>
              <a:rPr lang="en-US" sz="4000" dirty="0"/>
              <a:t>Now in </a:t>
            </a:r>
            <a:r>
              <a:rPr lang="en-US" sz="4000" dirty="0">
                <a:solidFill>
                  <a:srgbClr val="FFFF99"/>
                </a:solidFill>
              </a:rPr>
              <a:t>Isaiah 55 </a:t>
            </a:r>
            <a:r>
              <a:rPr lang="en-US" sz="4000" dirty="0"/>
              <a:t>this deliverance is </a:t>
            </a:r>
            <a:r>
              <a:rPr lang="en-US" sz="4000" b="1" i="1" dirty="0"/>
              <a:t>offered</a:t>
            </a:r>
            <a:r>
              <a:rPr lang="en-US" sz="4000" dirty="0"/>
              <a:t> to those who desire it.</a:t>
            </a:r>
            <a:endParaRPr lang="en-US" sz="4000" dirty="0">
              <a:effectLst>
                <a:outerShdw blurRad="38100" dist="38100" dir="2700000" algn="tl">
                  <a:srgbClr val="000000"/>
                </a:outerShdw>
              </a:effectLst>
            </a:endParaRPr>
          </a:p>
        </p:txBody>
      </p:sp>
      <p:sp>
        <p:nvSpPr>
          <p:cNvPr id="4" name="TextBox 3">
            <a:extLst>
              <a:ext uri="{FF2B5EF4-FFF2-40B4-BE49-F238E27FC236}">
                <a16:creationId xmlns:a16="http://schemas.microsoft.com/office/drawing/2014/main" id="{AA725C47-CB4B-58A9-09E6-FE624C18B736}"/>
              </a:ext>
            </a:extLst>
          </p:cNvPr>
          <p:cNvSpPr txBox="1"/>
          <p:nvPr/>
        </p:nvSpPr>
        <p:spPr>
          <a:xfrm>
            <a:off x="0"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prstClr val="white"/>
                </a:solidFill>
              </a:rPr>
              <a:t>Wegner, Paul D. – </a:t>
            </a:r>
            <a:r>
              <a:rPr lang="en-US" i="1" dirty="0">
                <a:solidFill>
                  <a:prstClr val="white"/>
                </a:solidFill>
              </a:rPr>
              <a:t>Isaiah An Introduction and Commentary – </a:t>
            </a:r>
            <a:r>
              <a:rPr lang="en-US" dirty="0">
                <a:solidFill>
                  <a:prstClr val="white"/>
                </a:solidFill>
              </a:rPr>
              <a:t>Tyndale OT Commentaries</a:t>
            </a: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6913452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02E8A-DA23-2413-E7DE-FB7CE9450033}"/>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62AB59E7-4AE1-35CA-26F0-AEB3D97E3D6A}"/>
              </a:ext>
            </a:extLst>
          </p:cNvPr>
          <p:cNvSpPr txBox="1">
            <a:spLocks/>
          </p:cNvSpPr>
          <p:nvPr/>
        </p:nvSpPr>
        <p:spPr>
          <a:xfrm>
            <a:off x="0" y="0"/>
            <a:ext cx="9144000" cy="1118062"/>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55:7</a:t>
            </a:r>
            <a:r>
              <a:rPr lang="en-US" sz="2400" b="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[Let the wicked one abandon his way] and [and the man of evil his thoughts]. </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They should return to the LORD, and he will show mercy to them, and to their God, for he will freely forgive them. </a:t>
            </a:r>
            <a:endPar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71788EC1-7E79-3674-066D-4E3BA5D66107}"/>
              </a:ext>
            </a:extLst>
          </p:cNvPr>
          <p:cNvSpPr>
            <a:spLocks noGrp="1"/>
          </p:cNvSpPr>
          <p:nvPr>
            <p:ph idx="1"/>
          </p:nvPr>
        </p:nvSpPr>
        <p:spPr>
          <a:xfrm>
            <a:off x="111068" y="1217814"/>
            <a:ext cx="8829270" cy="5357553"/>
          </a:xfrm>
        </p:spPr>
        <p:txBody>
          <a:bodyPr>
            <a:normAutofit fontScale="85000" lnSpcReduction="20000"/>
          </a:bodyPr>
          <a:lstStyle/>
          <a:p>
            <a:r>
              <a:rPr lang="en-US" dirty="0"/>
              <a:t>The command to repentance continues, but where the previous verse was </a:t>
            </a:r>
            <a:r>
              <a:rPr lang="en-US" b="1" i="1" dirty="0"/>
              <a:t>positive</a:t>
            </a:r>
            <a:r>
              <a:rPr lang="en-US" dirty="0"/>
              <a:t>, </a:t>
            </a:r>
            <a:r>
              <a:rPr lang="en-US" b="1" i="1" dirty="0"/>
              <a:t>here</a:t>
            </a:r>
            <a:r>
              <a:rPr lang="en-US" dirty="0"/>
              <a:t> the commands are </a:t>
            </a:r>
            <a:r>
              <a:rPr lang="en-US" b="1" i="1" dirty="0"/>
              <a:t>negative</a:t>
            </a:r>
            <a:r>
              <a:rPr lang="en-US" dirty="0"/>
              <a:t>. </a:t>
            </a:r>
          </a:p>
          <a:p>
            <a:r>
              <a:rPr lang="en-US" dirty="0"/>
              <a:t>The command is full – demanding not merely a turning </a:t>
            </a:r>
            <a:r>
              <a:rPr lang="en-US" b="1" i="1" dirty="0"/>
              <a:t>away</a:t>
            </a:r>
            <a:r>
              <a:rPr lang="en-US" dirty="0"/>
              <a:t> from what was evil but a turning </a:t>
            </a:r>
            <a:r>
              <a:rPr lang="en-US" b="1" i="1" dirty="0"/>
              <a:t>towards</a:t>
            </a:r>
            <a:r>
              <a:rPr lang="en-US" dirty="0"/>
              <a:t> God and a </a:t>
            </a:r>
            <a:r>
              <a:rPr lang="en-US" b="1" i="1" dirty="0"/>
              <a:t>wholehearted embrace </a:t>
            </a:r>
            <a:r>
              <a:rPr lang="en-US" dirty="0"/>
              <a:t>of His promises of salvation. </a:t>
            </a:r>
          </a:p>
          <a:p>
            <a:r>
              <a:rPr lang="en-US" dirty="0"/>
              <a:t>The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wicked</a:t>
            </a:r>
            <a:r>
              <a:rPr lang="en-US" dirty="0"/>
              <a:t>” refers to the man who is guilty of sin against God, and his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way</a:t>
            </a:r>
            <a:r>
              <a:rPr lang="en-US" dirty="0"/>
              <a:t>” is the evil course of life which he follows. </a:t>
            </a:r>
          </a:p>
          <a:p>
            <a:r>
              <a:rPr lang="en-US" dirty="0"/>
              <a:t>He must </a:t>
            </a:r>
            <a:r>
              <a:rPr lang="en-US" b="1" i="1" dirty="0"/>
              <a:t>abandon</a:t>
            </a:r>
            <a:r>
              <a:rPr lang="en-US" dirty="0"/>
              <a:t> this way of life, and instead is to turn unto the Lord. </a:t>
            </a:r>
          </a:p>
          <a:p>
            <a:r>
              <a:rPr lang="en-US" dirty="0"/>
              <a:t>The thought here is </a:t>
            </a:r>
            <a:r>
              <a:rPr lang="en-US" b="1" i="1" dirty="0"/>
              <a:t>not</a:t>
            </a:r>
            <a:r>
              <a:rPr lang="en-US" dirty="0"/>
              <a:t> that one must </a:t>
            </a:r>
            <a:r>
              <a:rPr lang="en-US" b="1" i="1" dirty="0"/>
              <a:t>first</a:t>
            </a:r>
            <a:r>
              <a:rPr lang="en-US" dirty="0"/>
              <a:t> return in order that God may show mercy, for the </a:t>
            </a:r>
            <a:r>
              <a:rPr lang="en-US" b="1" i="1" dirty="0"/>
              <a:t>very act </a:t>
            </a:r>
            <a:r>
              <a:rPr lang="en-US" dirty="0"/>
              <a:t>of returning is a </a:t>
            </a:r>
            <a:r>
              <a:rPr lang="en-US" b="1" i="1" dirty="0"/>
              <a:t>manifestation</a:t>
            </a:r>
            <a:r>
              <a:rPr lang="en-US" dirty="0"/>
              <a:t> of the mercy of the Lord. </a:t>
            </a:r>
          </a:p>
          <a:p>
            <a:r>
              <a:rPr lang="en-US" dirty="0"/>
              <a:t>Rather, man is to return, and having returned will discover that God will show mercy.</a:t>
            </a:r>
          </a:p>
        </p:txBody>
      </p:sp>
      <p:sp>
        <p:nvSpPr>
          <p:cNvPr id="2" name="TextBox 1">
            <a:extLst>
              <a:ext uri="{FF2B5EF4-FFF2-40B4-BE49-F238E27FC236}">
                <a16:creationId xmlns:a16="http://schemas.microsoft.com/office/drawing/2014/main" id="{44826958-7776-8632-E78E-D2A1CE2F0EBC}"/>
              </a:ext>
            </a:extLst>
          </p:cNvPr>
          <p:cNvSpPr txBox="1"/>
          <p:nvPr/>
        </p:nvSpPr>
        <p:spPr>
          <a:xfrm>
            <a:off x="-3"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Young, Edward –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 Volume 3: Chapters 40–66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(pp. 380=381)</a:t>
            </a:r>
          </a:p>
        </p:txBody>
      </p:sp>
    </p:spTree>
    <p:extLst>
      <p:ext uri="{BB962C8B-B14F-4D97-AF65-F5344CB8AC3E}">
        <p14:creationId xmlns:p14="http://schemas.microsoft.com/office/powerpoint/2010/main" val="49828558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02E8A-DA23-2413-E7DE-FB7CE9450033}"/>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62AB59E7-4AE1-35CA-26F0-AEB3D97E3D6A}"/>
              </a:ext>
            </a:extLst>
          </p:cNvPr>
          <p:cNvSpPr txBox="1">
            <a:spLocks/>
          </p:cNvSpPr>
          <p:nvPr/>
        </p:nvSpPr>
        <p:spPr>
          <a:xfrm>
            <a:off x="0" y="0"/>
            <a:ext cx="9144000" cy="1421476"/>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55:8</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“Indeed, my [thoughts] are not like your [thoughts], and my [ways] are not like your [ways],” says the LORD, </a:t>
            </a: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9</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“for just as the sky is higher than the earth, so my [ways] are superior to your [ways] and my [thoughts] superior to your [thoughts] . </a:t>
            </a:r>
            <a:endPar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71788EC1-7E79-3674-066D-4E3BA5D66107}"/>
              </a:ext>
            </a:extLst>
          </p:cNvPr>
          <p:cNvSpPr>
            <a:spLocks noGrp="1"/>
          </p:cNvSpPr>
          <p:nvPr>
            <p:ph idx="1"/>
          </p:nvPr>
        </p:nvSpPr>
        <p:spPr>
          <a:xfrm>
            <a:off x="123537" y="1533696"/>
            <a:ext cx="8695268" cy="5016731"/>
          </a:xfrm>
        </p:spPr>
        <p:txBody>
          <a:bodyPr>
            <a:normAutofit fontScale="92500" lnSpcReduction="10000"/>
          </a:bodyPr>
          <a:lstStyle/>
          <a:p>
            <a:r>
              <a:rPr lang="en-US" dirty="0"/>
              <a:t>The inclusion of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ways</a:t>
            </a:r>
            <a:r>
              <a:rPr lang="en-US" dirty="0"/>
              <a:t>” and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thoughts</a:t>
            </a:r>
            <a:r>
              <a:rPr lang="en-US" dirty="0"/>
              <a:t>” here is significant. </a:t>
            </a:r>
          </a:p>
          <a:p>
            <a:r>
              <a:rPr lang="en-US" b="1" i="1" dirty="0"/>
              <a:t>Together</a:t>
            </a:r>
            <a:r>
              <a:rPr lang="en-US" dirty="0"/>
              <a:t> they make up a whole of who we are. </a:t>
            </a:r>
          </a:p>
          <a:p>
            <a:r>
              <a:rPr lang="en-US" dirty="0"/>
              <a:t>A person’s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ways</a:t>
            </a:r>
            <a:r>
              <a:rPr lang="en-US" dirty="0"/>
              <a:t>” are one’s patterns of behavior, and those must be changed if one is ever to live with the God of the Bible. </a:t>
            </a:r>
          </a:p>
          <a:p>
            <a:r>
              <a:rPr lang="en-US" dirty="0"/>
              <a:t>He makes it plain that faith in him without a life like his is not faith at all. (cf. James 2:14ff)</a:t>
            </a:r>
          </a:p>
          <a:p>
            <a:r>
              <a:rPr lang="en-US" dirty="0"/>
              <a:t>At the same time a outward change of behavior without an accompanying change in our way of thinking is </a:t>
            </a:r>
            <a:r>
              <a:rPr lang="en-US" b="1" i="1" dirty="0"/>
              <a:t>not</a:t>
            </a:r>
            <a:r>
              <a:rPr lang="en-US" dirty="0"/>
              <a:t> genuine change. </a:t>
            </a:r>
          </a:p>
          <a:p>
            <a:r>
              <a:rPr lang="en-US" dirty="0"/>
              <a:t>Sin is ultimately a matter of attitude. (Prov 23:7)</a:t>
            </a:r>
          </a:p>
        </p:txBody>
      </p:sp>
      <p:sp>
        <p:nvSpPr>
          <p:cNvPr id="2" name="TextBox 1">
            <a:extLst>
              <a:ext uri="{FF2B5EF4-FFF2-40B4-BE49-F238E27FC236}">
                <a16:creationId xmlns:a16="http://schemas.microsoft.com/office/drawing/2014/main" id="{44826958-7776-8632-E78E-D2A1CE2F0EBC}"/>
              </a:ext>
            </a:extLst>
          </p:cNvPr>
          <p:cNvSpPr txBox="1"/>
          <p:nvPr/>
        </p:nvSpPr>
        <p:spPr>
          <a:xfrm>
            <a:off x="-3"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Oswalt, John N..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 Chapters 40–66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a:t>
            </a:r>
            <a:r>
              <a:rPr lang="en-US" sz="1800" i="1" dirty="0">
                <a:solidFill>
                  <a:prstClr val="white"/>
                </a:solidFill>
                <a:latin typeface="Calibri" panose="020F0502020204030204"/>
              </a:rPr>
              <a:t>The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NIC on the OT</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(pp. 444-445).</a:t>
            </a:r>
          </a:p>
        </p:txBody>
      </p:sp>
    </p:spTree>
    <p:extLst>
      <p:ext uri="{BB962C8B-B14F-4D97-AF65-F5344CB8AC3E}">
        <p14:creationId xmlns:p14="http://schemas.microsoft.com/office/powerpoint/2010/main" val="59930127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02E8A-DA23-2413-E7DE-FB7CE9450033}"/>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62AB59E7-4AE1-35CA-26F0-AEB3D97E3D6A}"/>
              </a:ext>
            </a:extLst>
          </p:cNvPr>
          <p:cNvSpPr txBox="1">
            <a:spLocks/>
          </p:cNvSpPr>
          <p:nvPr/>
        </p:nvSpPr>
        <p:spPr>
          <a:xfrm>
            <a:off x="0" y="0"/>
            <a:ext cx="9144000" cy="1421476"/>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55:8</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“Indeed, my [thoughts] are not like your [thoughts], and my [ways] are not like your [ways],” says the LORD, </a:t>
            </a: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9</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“for just as the sky is higher than the earth, so my [ways] are superior to your [ways] and my [thoughts] superior to your [thoughts] . </a:t>
            </a:r>
            <a:endPar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71788EC1-7E79-3674-066D-4E3BA5D66107}"/>
              </a:ext>
            </a:extLst>
          </p:cNvPr>
          <p:cNvSpPr>
            <a:spLocks noGrp="1"/>
          </p:cNvSpPr>
          <p:nvPr>
            <p:ph idx="1"/>
          </p:nvPr>
        </p:nvSpPr>
        <p:spPr>
          <a:xfrm>
            <a:off x="123537" y="1558636"/>
            <a:ext cx="8695268" cy="4892040"/>
          </a:xfrm>
        </p:spPr>
        <p:txBody>
          <a:bodyPr>
            <a:normAutofit/>
          </a:bodyPr>
          <a:lstStyle/>
          <a:p>
            <a:r>
              <a:rPr lang="en-US" dirty="0"/>
              <a:t>The repetition of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ways</a:t>
            </a:r>
            <a:r>
              <a:rPr lang="en-US" dirty="0"/>
              <a:t>” and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thoughts</a:t>
            </a:r>
            <a:r>
              <a:rPr lang="en-US" dirty="0"/>
              <a:t>” from v. 7 suggests that what is wrong with human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ways</a:t>
            </a:r>
            <a:r>
              <a:rPr lang="en-US" dirty="0"/>
              <a:t>” and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thoughts</a:t>
            </a:r>
            <a:r>
              <a:rPr lang="en-US" dirty="0"/>
              <a:t>” and requires us to </a:t>
            </a:r>
            <a:r>
              <a:rPr lang="en-US" b="1" i="1" dirty="0"/>
              <a:t>turn away </a:t>
            </a:r>
            <a:r>
              <a:rPr lang="en-US" dirty="0"/>
              <a:t>from them is that they are not </a:t>
            </a:r>
            <a:r>
              <a:rPr lang="en-US" b="1" i="1" dirty="0"/>
              <a:t>God’s</a:t>
            </a:r>
            <a:r>
              <a:rPr lang="en-US" dirty="0"/>
              <a:t>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ways</a:t>
            </a:r>
            <a:r>
              <a:rPr lang="en-US" dirty="0"/>
              <a:t>” and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thoughts</a:t>
            </a:r>
            <a:r>
              <a:rPr lang="en-US" dirty="0"/>
              <a:t>” . </a:t>
            </a:r>
          </a:p>
          <a:p>
            <a:r>
              <a:rPr lang="en-US" b="1" i="1" dirty="0"/>
              <a:t>Our</a:t>
            </a:r>
            <a:r>
              <a:rPr lang="en-US" dirty="0"/>
              <a:t>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ways</a:t>
            </a:r>
            <a:r>
              <a:rPr lang="en-US" dirty="0"/>
              <a:t>” and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thoughts</a:t>
            </a:r>
            <a:r>
              <a:rPr lang="en-US" dirty="0"/>
              <a:t>” have been perverted by sin from the moment of conception, and it is only as we turn </a:t>
            </a:r>
            <a:r>
              <a:rPr lang="en-US" b="1" i="1" dirty="0"/>
              <a:t>from</a:t>
            </a:r>
            <a:r>
              <a:rPr lang="en-US" dirty="0"/>
              <a:t> them </a:t>
            </a:r>
            <a:r>
              <a:rPr lang="en-US" b="1" i="1" dirty="0"/>
              <a:t>to</a:t>
            </a:r>
            <a:r>
              <a:rPr lang="en-US" dirty="0"/>
              <a:t> God and his mercy that we can </a:t>
            </a:r>
            <a:r>
              <a:rPr lang="en-US" b="1" i="1" dirty="0"/>
              <a:t>ever</a:t>
            </a:r>
            <a:r>
              <a:rPr lang="en-US" dirty="0"/>
              <a:t> have peace with him and live lives that will be truly pleasing to him. </a:t>
            </a:r>
          </a:p>
        </p:txBody>
      </p:sp>
      <p:sp>
        <p:nvSpPr>
          <p:cNvPr id="2" name="TextBox 1">
            <a:extLst>
              <a:ext uri="{FF2B5EF4-FFF2-40B4-BE49-F238E27FC236}">
                <a16:creationId xmlns:a16="http://schemas.microsoft.com/office/drawing/2014/main" id="{44826958-7776-8632-E78E-D2A1CE2F0EBC}"/>
              </a:ext>
            </a:extLst>
          </p:cNvPr>
          <p:cNvSpPr txBox="1"/>
          <p:nvPr/>
        </p:nvSpPr>
        <p:spPr>
          <a:xfrm>
            <a:off x="-3"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Oswalt, John N..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 Chapters 40–66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a:t>
            </a:r>
            <a:r>
              <a:rPr lang="en-US" sz="1800" i="1" dirty="0">
                <a:solidFill>
                  <a:prstClr val="white"/>
                </a:solidFill>
                <a:latin typeface="Calibri" panose="020F0502020204030204"/>
              </a:rPr>
              <a:t>The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NIC on the OT</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(pp. 444-445).</a:t>
            </a:r>
          </a:p>
        </p:txBody>
      </p:sp>
    </p:spTree>
    <p:extLst>
      <p:ext uri="{BB962C8B-B14F-4D97-AF65-F5344CB8AC3E}">
        <p14:creationId xmlns:p14="http://schemas.microsoft.com/office/powerpoint/2010/main" val="210703397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02E8A-DA23-2413-E7DE-FB7CE9450033}"/>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62AB59E7-4AE1-35CA-26F0-AEB3D97E3D6A}"/>
              </a:ext>
            </a:extLst>
          </p:cNvPr>
          <p:cNvSpPr txBox="1">
            <a:spLocks/>
          </p:cNvSpPr>
          <p:nvPr/>
        </p:nvSpPr>
        <p:spPr>
          <a:xfrm>
            <a:off x="0" y="-1"/>
            <a:ext cx="9144000" cy="1778925"/>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55:10</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The rain and snow fall from the sky and do not return, but instead water the earth and make it produce and yield crops, and provide seed for the planter and food for those who must eat. </a:t>
            </a: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11</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In the same way, the promise that I make does not return to me, having accomplished nothing. No, it is realized as I desire and is fulfilled as I intend.”</a:t>
            </a:r>
            <a:endPar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71788EC1-7E79-3674-066D-4E3BA5D66107}"/>
              </a:ext>
            </a:extLst>
          </p:cNvPr>
          <p:cNvSpPr>
            <a:spLocks noGrp="1"/>
          </p:cNvSpPr>
          <p:nvPr>
            <p:ph idx="1"/>
          </p:nvPr>
        </p:nvSpPr>
        <p:spPr>
          <a:xfrm>
            <a:off x="140161" y="1883419"/>
            <a:ext cx="8924867" cy="4605249"/>
          </a:xfrm>
        </p:spPr>
        <p:txBody>
          <a:bodyPr>
            <a:normAutofit fontScale="92500" lnSpcReduction="20000"/>
          </a:bodyPr>
          <a:lstStyle/>
          <a:p>
            <a:r>
              <a:rPr lang="en-US" dirty="0"/>
              <a:t>These verses provide the an</a:t>
            </a:r>
            <a:r>
              <a:rPr lang="en-US" b="1" i="1" dirty="0"/>
              <a:t> additional</a:t>
            </a:r>
            <a:r>
              <a:rPr lang="en-US" dirty="0"/>
              <a:t> reason why we should seek the Lord and abandon our wickedness: the </a:t>
            </a:r>
            <a:r>
              <a:rPr lang="en-US" b="1" i="1" dirty="0"/>
              <a:t>absolute dependability </a:t>
            </a:r>
            <a:r>
              <a:rPr lang="en-US" dirty="0"/>
              <a:t>of God’s word. </a:t>
            </a:r>
          </a:p>
          <a:p>
            <a:r>
              <a:rPr lang="en-US" dirty="0"/>
              <a:t>This point is made here by an extended comparison between the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rain and snow</a:t>
            </a:r>
            <a:r>
              <a:rPr lang="en-US" dirty="0"/>
              <a:t>” and God’s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promise</a:t>
            </a:r>
            <a:r>
              <a:rPr lang="en-US" dirty="0"/>
              <a:t>” as found in his word. </a:t>
            </a:r>
          </a:p>
          <a:p>
            <a:r>
              <a:rPr lang="en-US" dirty="0"/>
              <a:t>What God has said about the certainty of pardon being available is </a:t>
            </a:r>
            <a:r>
              <a:rPr lang="en-US" b="1" i="1" dirty="0"/>
              <a:t>absolutely dependable</a:t>
            </a:r>
            <a:r>
              <a:rPr lang="en-US" dirty="0"/>
              <a:t>. </a:t>
            </a:r>
          </a:p>
          <a:p>
            <a:r>
              <a:rPr lang="en-US" dirty="0"/>
              <a:t>But even more than that, </a:t>
            </a:r>
            <a:r>
              <a:rPr lang="en-US" b="1" i="1" dirty="0"/>
              <a:t>all</a:t>
            </a:r>
            <a:r>
              <a:rPr lang="en-US" dirty="0"/>
              <a:t> that God has said or promised in his word is reliable, whether it is about himself and his love, or about the nature of reality and the foolishness of idolatry, or about the human predicament and the necessity of repentance. </a:t>
            </a:r>
          </a:p>
        </p:txBody>
      </p:sp>
      <p:sp>
        <p:nvSpPr>
          <p:cNvPr id="2" name="TextBox 1">
            <a:extLst>
              <a:ext uri="{FF2B5EF4-FFF2-40B4-BE49-F238E27FC236}">
                <a16:creationId xmlns:a16="http://schemas.microsoft.com/office/drawing/2014/main" id="{44826958-7776-8632-E78E-D2A1CE2F0EBC}"/>
              </a:ext>
            </a:extLst>
          </p:cNvPr>
          <p:cNvSpPr txBox="1"/>
          <p:nvPr/>
        </p:nvSpPr>
        <p:spPr>
          <a:xfrm>
            <a:off x="-3"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Oswalt, John N..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 Chapters 40–66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a:t>
            </a:r>
            <a:r>
              <a:rPr lang="en-US" sz="1800" i="1" dirty="0">
                <a:solidFill>
                  <a:prstClr val="white"/>
                </a:solidFill>
                <a:latin typeface="Calibri" panose="020F0502020204030204"/>
              </a:rPr>
              <a:t>The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NIC on the OT</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(pp. 445-447).</a:t>
            </a:r>
          </a:p>
        </p:txBody>
      </p:sp>
    </p:spTree>
    <p:extLst>
      <p:ext uri="{BB962C8B-B14F-4D97-AF65-F5344CB8AC3E}">
        <p14:creationId xmlns:p14="http://schemas.microsoft.com/office/powerpoint/2010/main" val="118981775"/>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02E8A-DA23-2413-E7DE-FB7CE9450033}"/>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62AB59E7-4AE1-35CA-26F0-AEB3D97E3D6A}"/>
              </a:ext>
            </a:extLst>
          </p:cNvPr>
          <p:cNvSpPr txBox="1">
            <a:spLocks/>
          </p:cNvSpPr>
          <p:nvPr/>
        </p:nvSpPr>
        <p:spPr>
          <a:xfrm>
            <a:off x="0" y="-1"/>
            <a:ext cx="9144000" cy="1778925"/>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55:10</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The rain and snow fall from the sky and do not return, but instead water the earth and make it produce and yield crops, and provide seed for the planter and food for those who must eat. </a:t>
            </a: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11</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In the same way, the promise that I make does not return to me, having accomplished nothing. No, it is realized as I desire and is fulfilled as I intend.”</a:t>
            </a:r>
            <a:endPar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71788EC1-7E79-3674-066D-4E3BA5D66107}"/>
              </a:ext>
            </a:extLst>
          </p:cNvPr>
          <p:cNvSpPr>
            <a:spLocks noGrp="1"/>
          </p:cNvSpPr>
          <p:nvPr>
            <p:ph idx="1"/>
          </p:nvPr>
        </p:nvSpPr>
        <p:spPr>
          <a:xfrm>
            <a:off x="123537" y="1949336"/>
            <a:ext cx="8695268" cy="4501340"/>
          </a:xfrm>
        </p:spPr>
        <p:txBody>
          <a:bodyPr>
            <a:normAutofit fontScale="85000" lnSpcReduction="20000"/>
          </a:bodyPr>
          <a:lstStyle/>
          <a:p>
            <a:r>
              <a:rPr lang="en-US" dirty="0"/>
              <a:t>In the ancient Near East rain spelled the difference between life and death. </a:t>
            </a:r>
          </a:p>
          <a:p>
            <a:r>
              <a:rPr lang="en-US" dirty="0"/>
              <a:t>If the rains came at the appropriate times one could hope for good crops, which meant enough food (bread) for the coming year, and, of at least equal importance, seed for the following year’s crop. </a:t>
            </a:r>
          </a:p>
          <a:p>
            <a:r>
              <a:rPr lang="en-US" dirty="0"/>
              <a:t>If the rains did not come, not only was the crop lost but also the seed, and famine stared one in the face. </a:t>
            </a:r>
          </a:p>
          <a:p>
            <a:r>
              <a:rPr lang="en-US" dirty="0"/>
              <a:t>In a powerful comparison, Isaiah says that God’s word is just like the rain. </a:t>
            </a:r>
          </a:p>
          <a:p>
            <a:r>
              <a:rPr lang="en-US" dirty="0"/>
              <a:t>In particular, he compares the effectiveness of the two. </a:t>
            </a:r>
          </a:p>
          <a:p>
            <a:r>
              <a:rPr lang="en-US" dirty="0"/>
              <a:t>Each one achieves the purposes of blessing and life-giving for which it was intended. </a:t>
            </a:r>
          </a:p>
        </p:txBody>
      </p:sp>
      <p:sp>
        <p:nvSpPr>
          <p:cNvPr id="2" name="TextBox 1">
            <a:extLst>
              <a:ext uri="{FF2B5EF4-FFF2-40B4-BE49-F238E27FC236}">
                <a16:creationId xmlns:a16="http://schemas.microsoft.com/office/drawing/2014/main" id="{44826958-7776-8632-E78E-D2A1CE2F0EBC}"/>
              </a:ext>
            </a:extLst>
          </p:cNvPr>
          <p:cNvSpPr txBox="1"/>
          <p:nvPr/>
        </p:nvSpPr>
        <p:spPr>
          <a:xfrm>
            <a:off x="-3"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Oswalt, John N..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 Chapters 40–66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a:t>
            </a:r>
            <a:r>
              <a:rPr lang="en-US" sz="1800" i="1" dirty="0">
                <a:solidFill>
                  <a:prstClr val="white"/>
                </a:solidFill>
                <a:latin typeface="Calibri" panose="020F0502020204030204"/>
              </a:rPr>
              <a:t>The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NIC on the OT</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(pp. 445-447).</a:t>
            </a:r>
          </a:p>
        </p:txBody>
      </p:sp>
    </p:spTree>
    <p:extLst>
      <p:ext uri="{BB962C8B-B14F-4D97-AF65-F5344CB8AC3E}">
        <p14:creationId xmlns:p14="http://schemas.microsoft.com/office/powerpoint/2010/main" val="2297395261"/>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p:cTn id="35"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02E8A-DA23-2413-E7DE-FB7CE9450033}"/>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62AB59E7-4AE1-35CA-26F0-AEB3D97E3D6A}"/>
              </a:ext>
            </a:extLst>
          </p:cNvPr>
          <p:cNvSpPr txBox="1">
            <a:spLocks/>
          </p:cNvSpPr>
          <p:nvPr/>
        </p:nvSpPr>
        <p:spPr>
          <a:xfrm>
            <a:off x="0" y="-1"/>
            <a:ext cx="9144000" cy="1778925"/>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55:10</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The rain and snow fall from the sky and do not return, but instead water the earth and make it produce and yield crops, and provide seed for the planter and food for those who must eat. </a:t>
            </a: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11</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In the same way, the promise that I make does not return to me, having accomplished nothing. No, it is realized as I desire and is fulfilled as I intend.”</a:t>
            </a:r>
            <a:endPar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71788EC1-7E79-3674-066D-4E3BA5D66107}"/>
              </a:ext>
            </a:extLst>
          </p:cNvPr>
          <p:cNvSpPr>
            <a:spLocks noGrp="1"/>
          </p:cNvSpPr>
          <p:nvPr>
            <p:ph idx="1"/>
          </p:nvPr>
        </p:nvSpPr>
        <p:spPr>
          <a:xfrm>
            <a:off x="123537" y="1949336"/>
            <a:ext cx="8695268" cy="4501340"/>
          </a:xfrm>
        </p:spPr>
        <p:txBody>
          <a:bodyPr>
            <a:normAutofit/>
          </a:bodyPr>
          <a:lstStyle/>
          <a:p>
            <a:r>
              <a:rPr lang="en-US" dirty="0"/>
              <a:t>God’s plans and purposes are for our good. </a:t>
            </a:r>
          </a:p>
          <a:p>
            <a:r>
              <a:rPr lang="en-US" dirty="0"/>
              <a:t>God intends to bless the human race, to forgive its sins, to redeem its failures, and to give permanence to its work. </a:t>
            </a:r>
          </a:p>
          <a:p>
            <a:r>
              <a:rPr lang="en-US" dirty="0"/>
              <a:t>All this will be accomplished through his word as we now find it in the Bible. </a:t>
            </a:r>
          </a:p>
          <a:p>
            <a:r>
              <a:rPr lang="en-US" dirty="0"/>
              <a:t>It is not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rain</a:t>
            </a:r>
            <a:r>
              <a:rPr lang="en-US" dirty="0"/>
              <a:t>” that is </a:t>
            </a:r>
            <a:r>
              <a:rPr lang="en-US" b="1" i="1" dirty="0"/>
              <a:t>ultimately</a:t>
            </a:r>
            <a:r>
              <a:rPr lang="en-US" dirty="0"/>
              <a:t> the source of life but the word of God. </a:t>
            </a:r>
          </a:p>
        </p:txBody>
      </p:sp>
      <p:sp>
        <p:nvSpPr>
          <p:cNvPr id="2" name="TextBox 1">
            <a:extLst>
              <a:ext uri="{FF2B5EF4-FFF2-40B4-BE49-F238E27FC236}">
                <a16:creationId xmlns:a16="http://schemas.microsoft.com/office/drawing/2014/main" id="{44826958-7776-8632-E78E-D2A1CE2F0EBC}"/>
              </a:ext>
            </a:extLst>
          </p:cNvPr>
          <p:cNvSpPr txBox="1"/>
          <p:nvPr/>
        </p:nvSpPr>
        <p:spPr>
          <a:xfrm>
            <a:off x="-3"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Oswalt, John N..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 Chapters 40–66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a:t>
            </a:r>
            <a:r>
              <a:rPr lang="en-US" sz="1800" i="1" dirty="0">
                <a:solidFill>
                  <a:prstClr val="white"/>
                </a:solidFill>
                <a:latin typeface="Calibri" panose="020F0502020204030204"/>
              </a:rPr>
              <a:t>The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NIC on the OT</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(pp. 445-447).</a:t>
            </a:r>
          </a:p>
        </p:txBody>
      </p:sp>
    </p:spTree>
    <p:extLst>
      <p:ext uri="{BB962C8B-B14F-4D97-AF65-F5344CB8AC3E}">
        <p14:creationId xmlns:p14="http://schemas.microsoft.com/office/powerpoint/2010/main" val="883797505"/>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EE998C-674E-70C8-B975-0D971C8E04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992BFC-A54D-5157-3D59-2B6CC47925F0}"/>
              </a:ext>
            </a:extLst>
          </p:cNvPr>
          <p:cNvSpPr>
            <a:spLocks noGrp="1"/>
          </p:cNvSpPr>
          <p:nvPr>
            <p:ph type="title"/>
          </p:nvPr>
        </p:nvSpPr>
        <p:spPr>
          <a:xfrm>
            <a:off x="0" y="-3"/>
            <a:ext cx="9144000" cy="1375759"/>
          </a:xfrm>
        </p:spPr>
        <p:txBody>
          <a:bodyPr>
            <a:noAutofit/>
          </a:bodyPr>
          <a:lstStyle/>
          <a:p>
            <a:pPr marL="458788" indent="-458788"/>
            <a:r>
              <a:rPr lang="en-US" sz="4400" dirty="0">
                <a:effectLst>
                  <a:outerShdw blurRad="38100" dist="38100" dir="2700000" algn="tl">
                    <a:srgbClr val="000000"/>
                  </a:outerShdw>
                </a:effectLst>
              </a:rPr>
              <a:t>Joy Is Promised to Those Who Respond (55:12-13)</a:t>
            </a:r>
          </a:p>
        </p:txBody>
      </p:sp>
      <p:sp>
        <p:nvSpPr>
          <p:cNvPr id="3" name="Content Placeholder 2">
            <a:extLst>
              <a:ext uri="{FF2B5EF4-FFF2-40B4-BE49-F238E27FC236}">
                <a16:creationId xmlns:a16="http://schemas.microsoft.com/office/drawing/2014/main" id="{FCDC66B9-F3D8-FBA2-A47D-ED33A6C462E9}"/>
              </a:ext>
            </a:extLst>
          </p:cNvPr>
          <p:cNvSpPr>
            <a:spLocks noGrp="1"/>
          </p:cNvSpPr>
          <p:nvPr>
            <p:ph idx="1"/>
          </p:nvPr>
        </p:nvSpPr>
        <p:spPr>
          <a:xfrm>
            <a:off x="386543" y="1442258"/>
            <a:ext cx="8441574" cy="5382492"/>
          </a:xfrm>
        </p:spPr>
        <p:txBody>
          <a:bodyPr>
            <a:normAutofit/>
          </a:bodyPr>
          <a:lstStyle/>
          <a:p>
            <a:pPr marL="0" indent="0">
              <a:buNone/>
            </a:pP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55:12</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Indeed you will go out with joy; you will be led along in peace; the mountains and hills will give a joyful shout before you, and all the trees in the field will clap their hands. </a:t>
            </a: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13</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Evergreens will grow in place of thornbushes; firs will grow in place of nettles; they will be a monument to the LORD, a permanent reminder that will remain. </a:t>
            </a:r>
          </a:p>
        </p:txBody>
      </p:sp>
    </p:spTree>
    <p:extLst>
      <p:ext uri="{BB962C8B-B14F-4D97-AF65-F5344CB8AC3E}">
        <p14:creationId xmlns:p14="http://schemas.microsoft.com/office/powerpoint/2010/main" val="157552362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9C293C-CDC6-403B-D909-D911600D1A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BCE234-9813-7B7D-089A-8EC9ECDC7625}"/>
              </a:ext>
            </a:extLst>
          </p:cNvPr>
          <p:cNvSpPr>
            <a:spLocks noGrp="1"/>
          </p:cNvSpPr>
          <p:nvPr>
            <p:ph type="title"/>
          </p:nvPr>
        </p:nvSpPr>
        <p:spPr>
          <a:xfrm>
            <a:off x="0" y="3"/>
            <a:ext cx="9144000" cy="1122214"/>
          </a:xfrm>
        </p:spPr>
        <p:txBody>
          <a:bodyPr>
            <a:noAutofit/>
          </a:bodyPr>
          <a:lstStyle/>
          <a:p>
            <a:pPr marL="0" indent="0">
              <a:buNone/>
            </a:pPr>
            <a:r>
              <a:rPr lang="en-US" sz="3600" dirty="0">
                <a:effectLst>
                  <a:outerShdw blurRad="38100" dist="38100" dir="2700000" algn="tl">
                    <a:srgbClr val="000000"/>
                  </a:outerShdw>
                </a:effectLst>
              </a:rPr>
              <a:t>Joy Is Promised to Those Who Respond (55:12-13)</a:t>
            </a:r>
          </a:p>
        </p:txBody>
      </p:sp>
      <p:sp>
        <p:nvSpPr>
          <p:cNvPr id="3" name="Content Placeholder 2">
            <a:extLst>
              <a:ext uri="{FF2B5EF4-FFF2-40B4-BE49-F238E27FC236}">
                <a16:creationId xmlns:a16="http://schemas.microsoft.com/office/drawing/2014/main" id="{6C9B565D-3D67-3A03-650E-BD4A53BA8A6F}"/>
              </a:ext>
            </a:extLst>
          </p:cNvPr>
          <p:cNvSpPr>
            <a:spLocks noGrp="1"/>
          </p:cNvSpPr>
          <p:nvPr>
            <p:ph idx="1"/>
          </p:nvPr>
        </p:nvSpPr>
        <p:spPr>
          <a:xfrm>
            <a:off x="141317" y="1188721"/>
            <a:ext cx="8965276" cy="5299944"/>
          </a:xfrm>
        </p:spPr>
        <p:txBody>
          <a:bodyPr>
            <a:normAutofit fontScale="70000" lnSpcReduction="20000"/>
          </a:bodyPr>
          <a:lstStyle/>
          <a:p>
            <a:r>
              <a:rPr lang="en-US" sz="4000" dirty="0"/>
              <a:t>There will be an exodus from Babylon of those who have turned towards God. </a:t>
            </a:r>
          </a:p>
          <a:p>
            <a:r>
              <a:rPr lang="en-US" sz="4000" dirty="0"/>
              <a:t>Their departure will be marked by great joy and peace; even nature (figuratively speaking) will burst into song and “</a:t>
            </a:r>
            <a:r>
              <a:rPr lang="en-US" sz="40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clap their hands</a:t>
            </a:r>
            <a:r>
              <a:rPr lang="en-US" sz="4000" dirty="0"/>
              <a:t>” because the LORD has delivered the exiles.</a:t>
            </a:r>
          </a:p>
          <a:p>
            <a:r>
              <a:rPr lang="en-US" sz="4000" dirty="0"/>
              <a:t>The highly figurative language continues in verse 13 with images of God’s renewal: the “</a:t>
            </a:r>
            <a:r>
              <a:rPr lang="en-US" sz="40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thornbushes</a:t>
            </a:r>
            <a:r>
              <a:rPr lang="en-US" sz="4000" dirty="0"/>
              <a:t>” and “</a:t>
            </a:r>
            <a:r>
              <a:rPr lang="en-US" sz="40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nettles</a:t>
            </a:r>
            <a:r>
              <a:rPr lang="en-US" sz="4000" dirty="0"/>
              <a:t>” will be transformed into trees, implying a reversal of the curse to which the ground was subjected in Genesis 3:18.</a:t>
            </a:r>
          </a:p>
          <a:p>
            <a:r>
              <a:rPr lang="en-US" sz="4000" dirty="0"/>
              <a:t>The fruitfulness of the land will be a “</a:t>
            </a:r>
            <a:r>
              <a:rPr lang="en-US" sz="40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monument to the LORD</a:t>
            </a:r>
            <a:r>
              <a:rPr lang="en-US" sz="4000" dirty="0"/>
              <a:t>”, which “</a:t>
            </a:r>
            <a:r>
              <a:rPr lang="en-US" sz="40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will remain</a:t>
            </a:r>
            <a:r>
              <a:rPr lang="en-US" sz="4000" dirty="0"/>
              <a:t>”. </a:t>
            </a:r>
          </a:p>
          <a:p>
            <a:r>
              <a:rPr lang="en-US" sz="4000" dirty="0"/>
              <a:t>As we have seen so often in Isaiah, the deliverance from Babylon spoken of in this original context </a:t>
            </a:r>
            <a:r>
              <a:rPr lang="en-US" sz="4000" b="1" i="1" dirty="0"/>
              <a:t>prefigures</a:t>
            </a:r>
            <a:r>
              <a:rPr lang="en-US" sz="4000" dirty="0"/>
              <a:t> what  God will </a:t>
            </a:r>
            <a:r>
              <a:rPr lang="en-US" sz="4000" b="1" i="1" dirty="0"/>
              <a:t>ultimately</a:t>
            </a:r>
            <a:r>
              <a:rPr lang="en-US" sz="4000" dirty="0"/>
              <a:t> accomplish in the restoration of the whole earth.</a:t>
            </a:r>
          </a:p>
        </p:txBody>
      </p:sp>
      <p:sp>
        <p:nvSpPr>
          <p:cNvPr id="4" name="TextBox 3">
            <a:extLst>
              <a:ext uri="{FF2B5EF4-FFF2-40B4-BE49-F238E27FC236}">
                <a16:creationId xmlns:a16="http://schemas.microsoft.com/office/drawing/2014/main" id="{AA725C47-CB4B-58A9-09E6-FE624C18B736}"/>
              </a:ext>
            </a:extLst>
          </p:cNvPr>
          <p:cNvSpPr txBox="1"/>
          <p:nvPr/>
        </p:nvSpPr>
        <p:spPr>
          <a:xfrm>
            <a:off x="0"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prstClr val="white"/>
                </a:solidFill>
              </a:rPr>
              <a:t>Wegner, Paul D. – </a:t>
            </a:r>
            <a:r>
              <a:rPr lang="en-US" i="1" dirty="0">
                <a:solidFill>
                  <a:prstClr val="white"/>
                </a:solidFill>
              </a:rPr>
              <a:t>Isaiah An Introduction and Commentary – </a:t>
            </a:r>
            <a:r>
              <a:rPr lang="en-US" dirty="0">
                <a:solidFill>
                  <a:prstClr val="white"/>
                </a:solidFill>
              </a:rPr>
              <a:t>Tyndale OT Commentaries</a:t>
            </a: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9009822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D19B2E-1575-CF3F-8FA0-D64C61E47D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0A7B74-5E2F-14C2-126B-8B70491B99E4}"/>
              </a:ext>
            </a:extLst>
          </p:cNvPr>
          <p:cNvSpPr>
            <a:spLocks noGrp="1"/>
          </p:cNvSpPr>
          <p:nvPr>
            <p:ph type="title"/>
          </p:nvPr>
        </p:nvSpPr>
        <p:spPr>
          <a:xfrm>
            <a:off x="0" y="1"/>
            <a:ext cx="9144000" cy="1188719"/>
          </a:xfrm>
        </p:spPr>
        <p:txBody>
          <a:bodyPr>
            <a:noAutofit/>
          </a:bodyPr>
          <a:lstStyle/>
          <a:p>
            <a:r>
              <a:rPr lang="en-US" sz="4400" dirty="0">
                <a:effectLst>
                  <a:outerShdw blurRad="38100" dist="38100" dir="2700000" algn="tl">
                    <a:srgbClr val="000000"/>
                  </a:outerShdw>
                </a:effectLst>
              </a:rPr>
              <a:t>Next Time</a:t>
            </a:r>
          </a:p>
        </p:txBody>
      </p:sp>
      <p:sp>
        <p:nvSpPr>
          <p:cNvPr id="3" name="Content Placeholder 2">
            <a:extLst>
              <a:ext uri="{FF2B5EF4-FFF2-40B4-BE49-F238E27FC236}">
                <a16:creationId xmlns:a16="http://schemas.microsoft.com/office/drawing/2014/main" id="{8ADAFF6B-4CCB-CFED-E145-3E800B4A2267}"/>
              </a:ext>
            </a:extLst>
          </p:cNvPr>
          <p:cNvSpPr>
            <a:spLocks noGrp="1"/>
          </p:cNvSpPr>
          <p:nvPr>
            <p:ph idx="1"/>
          </p:nvPr>
        </p:nvSpPr>
        <p:spPr>
          <a:xfrm>
            <a:off x="364974" y="1284315"/>
            <a:ext cx="8525487" cy="5353398"/>
          </a:xfrm>
        </p:spPr>
        <p:txBody>
          <a:bodyPr>
            <a:normAutofit/>
          </a:bodyPr>
          <a:lstStyle/>
          <a:p>
            <a:pPr lvl="1"/>
            <a:r>
              <a:rPr lang="en-US" sz="3600" dirty="0">
                <a:effectLst>
                  <a:outerShdw blurRad="38100" dist="38100" dir="2700000" algn="tl">
                    <a:srgbClr val="000000"/>
                  </a:outerShdw>
                </a:effectLst>
              </a:rPr>
              <a:t>We will see how the LORD Welcomes Outsiders (</a:t>
            </a:r>
            <a:r>
              <a:rPr lang="en-US" sz="3600" dirty="0">
                <a:solidFill>
                  <a:srgbClr val="FFFF99"/>
                </a:solidFill>
                <a:effectLst>
                  <a:outerShdw blurRad="38100" dist="38100" dir="2700000" algn="tl">
                    <a:srgbClr val="000000"/>
                  </a:outerShdw>
                </a:effectLst>
              </a:rPr>
              <a:t>56:1-8</a:t>
            </a:r>
            <a:r>
              <a:rPr lang="en-US" sz="3600" dirty="0">
                <a:effectLst>
                  <a:outerShdw blurRad="38100" dist="38100" dir="2700000" algn="tl">
                    <a:srgbClr val="000000"/>
                  </a:outerShdw>
                </a:effectLst>
              </a:rPr>
              <a:t>)</a:t>
            </a:r>
          </a:p>
          <a:p>
            <a:pPr marL="0" indent="0">
              <a:buNone/>
            </a:pPr>
            <a:endParaRPr lang="en-US" sz="3600" dirty="0">
              <a:effectLst>
                <a:outerShdw blurRad="38100" dist="38100" dir="2700000" algn="tl">
                  <a:srgbClr val="000000"/>
                </a:outerShdw>
              </a:effectLst>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21879511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a:extLst>
            <a:ext uri="{FF2B5EF4-FFF2-40B4-BE49-F238E27FC236}">
              <a16:creationId xmlns:a16="http://schemas.microsoft.com/office/drawing/2014/main" id="{79502EDF-EC72-2841-839E-FC85B475EB7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681DCD0-DD6D-5A0E-9E18-C996D4F6BCFD}"/>
              </a:ext>
            </a:extLst>
          </p:cNvPr>
          <p:cNvSpPr/>
          <p:nvPr/>
        </p:nvSpPr>
        <p:spPr>
          <a:xfrm>
            <a:off x="152400" y="6519446"/>
            <a:ext cx="8915400"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libri"/>
                <a:ea typeface="+mn-ea"/>
                <a:cs typeface="+mn-cs"/>
                <a:hlinkClick r:id="rId4"/>
              </a:rPr>
              <a:t>https://www.weareteachers.com/moving-beyond-classroom-discussions/</a:t>
            </a:r>
            <a:r>
              <a:rPr kumimoji="0" lang="en-US" sz="1600" b="0" i="0" u="none" strike="noStrike" kern="1200" cap="none" spc="0" normalizeH="0" baseline="0" noProof="0">
                <a:ln>
                  <a:noFill/>
                </a:ln>
                <a:solidFill>
                  <a:prstClr val="black"/>
                </a:solidFill>
                <a:effectLst/>
                <a:uLnTx/>
                <a:uFillTx/>
                <a:latin typeface="Calibri"/>
                <a:ea typeface="+mn-ea"/>
                <a:cs typeface="+mn-cs"/>
              </a:rPr>
              <a:t> </a:t>
            </a:r>
          </a:p>
        </p:txBody>
      </p:sp>
      <p:sp>
        <p:nvSpPr>
          <p:cNvPr id="7" name="Title 2">
            <a:extLst>
              <a:ext uri="{FF2B5EF4-FFF2-40B4-BE49-F238E27FC236}">
                <a16:creationId xmlns:a16="http://schemas.microsoft.com/office/drawing/2014/main" id="{3569D963-C6CC-66F2-D601-1123CEA0E016}"/>
              </a:ext>
            </a:extLst>
          </p:cNvPr>
          <p:cNvSpPr>
            <a:spLocks noGrp="1"/>
          </p:cNvSpPr>
          <p:nvPr>
            <p:ph type="title"/>
          </p:nvPr>
        </p:nvSpPr>
        <p:spPr>
          <a:xfrm>
            <a:off x="0" y="25879"/>
            <a:ext cx="9144000" cy="1269521"/>
          </a:xfrm>
          <a:effectLst/>
        </p:spPr>
        <p:txBody>
          <a:bodyPr>
            <a:noAutofit/>
          </a:bodyPr>
          <a:lstStyle/>
          <a:p>
            <a:r>
              <a:rPr lang="en-US" sz="6600" b="1">
                <a:solidFill>
                  <a:schemeClr val="bg1"/>
                </a:solidFill>
                <a:effectLst>
                  <a:glow rad="139700">
                    <a:srgbClr val="C00000">
                      <a:alpha val="40000"/>
                    </a:srgbClr>
                  </a:glow>
                  <a:outerShdw blurRad="114300" dist="38100" dir="13500000" algn="br" rotWithShape="0">
                    <a:prstClr val="black"/>
                  </a:outerShdw>
                </a:effectLst>
              </a:rPr>
              <a:t>Class Discussion Time</a:t>
            </a:r>
            <a:endParaRPr lang="en-US" sz="4000" b="1">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404310132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9C293C-CDC6-403B-D909-D911600D1A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BCE234-9813-7B7D-089A-8EC9ECDC7625}"/>
              </a:ext>
            </a:extLst>
          </p:cNvPr>
          <p:cNvSpPr>
            <a:spLocks noGrp="1"/>
          </p:cNvSpPr>
          <p:nvPr>
            <p:ph type="title"/>
          </p:nvPr>
        </p:nvSpPr>
        <p:spPr>
          <a:xfrm>
            <a:off x="0" y="3"/>
            <a:ext cx="9144000" cy="1176248"/>
          </a:xfrm>
        </p:spPr>
        <p:txBody>
          <a:bodyPr>
            <a:noAutofit/>
          </a:bodyPr>
          <a:lstStyle/>
          <a:p>
            <a:pPr marL="0" indent="0">
              <a:buNone/>
            </a:pPr>
            <a:r>
              <a:rPr lang="en-US" sz="4000" b="1" dirty="0">
                <a:effectLst>
                  <a:outerShdw blurRad="38100" dist="38100" dir="2700000" algn="tl">
                    <a:srgbClr val="000000"/>
                  </a:outerShdw>
                </a:effectLst>
              </a:rPr>
              <a:t>An Invitation to Seek the LORD </a:t>
            </a:r>
            <a:r>
              <a:rPr lang="en-US" sz="4000" dirty="0">
                <a:effectLst>
                  <a:outerShdw blurRad="38100" dist="38100" dir="2700000" algn="tl">
                    <a:srgbClr val="000000"/>
                  </a:outerShdw>
                </a:effectLst>
              </a:rPr>
              <a:t>(</a:t>
            </a:r>
            <a:r>
              <a:rPr lang="en-US" sz="4000" dirty="0">
                <a:solidFill>
                  <a:srgbClr val="FFFF99"/>
                </a:solidFill>
                <a:effectLst>
                  <a:outerShdw blurRad="38100" dist="38100" dir="2700000" algn="tl">
                    <a:srgbClr val="000000"/>
                  </a:outerShdw>
                </a:effectLst>
              </a:rPr>
              <a:t>Isaiah 55:1-13</a:t>
            </a:r>
            <a:r>
              <a:rPr lang="en-US" sz="4000" dirty="0">
                <a:effectLst>
                  <a:outerShdw blurRad="38100" dist="38100" dir="2700000" algn="tl">
                    <a:srgbClr val="000000"/>
                  </a:outerShdw>
                </a:effectLst>
              </a:rPr>
              <a:t>)</a:t>
            </a:r>
          </a:p>
        </p:txBody>
      </p:sp>
      <p:sp>
        <p:nvSpPr>
          <p:cNvPr id="3" name="Content Placeholder 2">
            <a:extLst>
              <a:ext uri="{FF2B5EF4-FFF2-40B4-BE49-F238E27FC236}">
                <a16:creationId xmlns:a16="http://schemas.microsoft.com/office/drawing/2014/main" id="{6C9B565D-3D67-3A03-650E-BD4A53BA8A6F}"/>
              </a:ext>
            </a:extLst>
          </p:cNvPr>
          <p:cNvSpPr>
            <a:spLocks noGrp="1"/>
          </p:cNvSpPr>
          <p:nvPr>
            <p:ph idx="1"/>
          </p:nvPr>
        </p:nvSpPr>
        <p:spPr>
          <a:xfrm>
            <a:off x="141317" y="1176251"/>
            <a:ext cx="8965276" cy="5249487"/>
          </a:xfrm>
        </p:spPr>
        <p:txBody>
          <a:bodyPr>
            <a:normAutofit fontScale="85000" lnSpcReduction="20000"/>
          </a:bodyPr>
          <a:lstStyle/>
          <a:p>
            <a:r>
              <a:rPr lang="en-US" sz="4000" dirty="0"/>
              <a:t>Despite the </a:t>
            </a:r>
            <a:r>
              <a:rPr lang="en-US" sz="4000" b="1" i="1" dirty="0"/>
              <a:t>strong exhortation </a:t>
            </a:r>
            <a:r>
              <a:rPr lang="en-US" sz="4000" dirty="0"/>
              <a:t>given in this chapter, the tone is </a:t>
            </a:r>
            <a:r>
              <a:rPr lang="en-US" sz="4000" b="1" i="1" dirty="0"/>
              <a:t>not</a:t>
            </a:r>
            <a:r>
              <a:rPr lang="en-US" sz="4000" dirty="0"/>
              <a:t> one of disapproval. </a:t>
            </a:r>
          </a:p>
          <a:p>
            <a:r>
              <a:rPr lang="en-US" sz="4000" dirty="0"/>
              <a:t>Instead, it is one of encouragement and hope. </a:t>
            </a:r>
          </a:p>
          <a:p>
            <a:r>
              <a:rPr lang="en-US" sz="4000" dirty="0"/>
              <a:t>Because of what “</a:t>
            </a:r>
            <a:r>
              <a:rPr lang="en-US" sz="4000" i="1" dirty="0">
                <a:solidFill>
                  <a:srgbClr val="F4B183"/>
                </a:solidFill>
                <a:latin typeface="Cambria" panose="02040503050406030204" pitchFamily="18" charset="0"/>
                <a:ea typeface="Cambria" panose="02040503050406030204" pitchFamily="18" charset="0"/>
              </a:rPr>
              <a:t>the Servant</a:t>
            </a:r>
            <a:r>
              <a:rPr lang="en-US" sz="4000" dirty="0"/>
              <a:t>” has done, God’s face toward his people is not stormy but sunny. </a:t>
            </a:r>
          </a:p>
          <a:p>
            <a:r>
              <a:rPr lang="en-US" sz="4000" dirty="0"/>
              <a:t>The only thing the LORD’s people must do is </a:t>
            </a:r>
            <a:r>
              <a:rPr lang="en-US" sz="4000" b="1" i="1" dirty="0"/>
              <a:t>accept</a:t>
            </a:r>
            <a:r>
              <a:rPr lang="en-US" sz="4000" dirty="0"/>
              <a:t> the sin offering that the Servant has made and </a:t>
            </a:r>
            <a:r>
              <a:rPr lang="en-US" sz="4000" b="1" i="1" dirty="0"/>
              <a:t>receive</a:t>
            </a:r>
            <a:r>
              <a:rPr lang="en-US" sz="4000" dirty="0"/>
              <a:t> the mercy of God that comes as a result. </a:t>
            </a:r>
          </a:p>
          <a:p>
            <a:r>
              <a:rPr lang="en-US" sz="4000" dirty="0"/>
              <a:t>If they do this, they themselves will be able to be the servants of God in the world, a role which the book of Isaiah has been talking about since chapter 2.</a:t>
            </a:r>
          </a:p>
        </p:txBody>
      </p:sp>
      <p:sp>
        <p:nvSpPr>
          <p:cNvPr id="4" name="TextBox 3">
            <a:extLst>
              <a:ext uri="{FF2B5EF4-FFF2-40B4-BE49-F238E27FC236}">
                <a16:creationId xmlns:a16="http://schemas.microsoft.com/office/drawing/2014/main" id="{AA725C47-CB4B-58A9-09E6-FE624C18B736}"/>
              </a:ext>
            </a:extLst>
          </p:cNvPr>
          <p:cNvSpPr txBox="1"/>
          <p:nvPr/>
        </p:nvSpPr>
        <p:spPr>
          <a:xfrm>
            <a:off x="0"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Oswalt, John N..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 Chapters 40–66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a:t>
            </a:r>
            <a:r>
              <a:rPr lang="en-US" sz="1800" i="1" dirty="0">
                <a:solidFill>
                  <a:prstClr val="white"/>
                </a:solidFill>
                <a:latin typeface="Calibri" panose="020F0502020204030204"/>
              </a:rPr>
              <a:t>The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NIC on the OT</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(pp. 434-435).</a:t>
            </a:r>
          </a:p>
        </p:txBody>
      </p:sp>
    </p:spTree>
    <p:extLst>
      <p:ext uri="{BB962C8B-B14F-4D97-AF65-F5344CB8AC3E}">
        <p14:creationId xmlns:p14="http://schemas.microsoft.com/office/powerpoint/2010/main" val="22284946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a:extLst>
            <a:ext uri="{FF2B5EF4-FFF2-40B4-BE49-F238E27FC236}">
              <a16:creationId xmlns:a16="http://schemas.microsoft.com/office/drawing/2014/main" id="{5E46FAD2-F8D2-6521-F61F-1AF60B62D23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1D4EEEC-1A6F-D53D-2614-B01E2A5DC60E}"/>
              </a:ext>
            </a:extLst>
          </p:cNvPr>
          <p:cNvSpPr>
            <a:spLocks noGrp="1"/>
          </p:cNvSpPr>
          <p:nvPr>
            <p:ph type="title"/>
          </p:nvPr>
        </p:nvSpPr>
        <p:spPr>
          <a:xfrm>
            <a:off x="0" y="29593"/>
            <a:ext cx="9144000" cy="598322"/>
          </a:xfrm>
        </p:spPr>
        <p:txBody>
          <a:bodyPr>
            <a:normAutofit fontScale="90000"/>
          </a:bodyPr>
          <a:lstStyle/>
          <a:p>
            <a:r>
              <a:rPr lang="en-US" sz="4000" b="1" dirty="0"/>
              <a:t>Class Discussion Time</a:t>
            </a:r>
          </a:p>
        </p:txBody>
      </p:sp>
      <p:sp>
        <p:nvSpPr>
          <p:cNvPr id="4" name="Content Placeholder 3">
            <a:extLst>
              <a:ext uri="{FF2B5EF4-FFF2-40B4-BE49-F238E27FC236}">
                <a16:creationId xmlns:a16="http://schemas.microsoft.com/office/drawing/2014/main" id="{67F8CEC3-9DAC-416F-F55C-3623A69B0797}"/>
              </a:ext>
            </a:extLst>
          </p:cNvPr>
          <p:cNvSpPr>
            <a:spLocks noGrp="1"/>
          </p:cNvSpPr>
          <p:nvPr>
            <p:ph idx="1"/>
          </p:nvPr>
        </p:nvSpPr>
        <p:spPr>
          <a:xfrm>
            <a:off x="31630" y="561109"/>
            <a:ext cx="8991600" cy="6267298"/>
          </a:xfrm>
        </p:spPr>
        <p:txBody>
          <a:bodyPr>
            <a:normAutofit fontScale="92500" lnSpcReduction="10000"/>
          </a:bodyPr>
          <a:lstStyle/>
          <a:p>
            <a:r>
              <a:rPr lang="en-US" sz="4000" dirty="0"/>
              <a:t>In our text today we see how the LORD stresses the urgency of coming to him </a:t>
            </a:r>
            <a:r>
              <a:rPr lang="en-US" sz="4000" b="1" i="1" dirty="0"/>
              <a:t>now</a:t>
            </a:r>
            <a:r>
              <a:rPr lang="en-US" sz="4000" dirty="0"/>
              <a:t> while he may still be found.</a:t>
            </a:r>
          </a:p>
          <a:p>
            <a:r>
              <a:rPr lang="en-US" sz="4000" dirty="0"/>
              <a:t>Have you ever talked to someone who knew they needed to come to the LORD or repent of some sinful practice, but were putting it off, thinking they still had time to repent later? Have you ever found </a:t>
            </a:r>
            <a:r>
              <a:rPr lang="en-US" sz="4000" b="1" i="1" dirty="0"/>
              <a:t>yourself</a:t>
            </a:r>
            <a:r>
              <a:rPr lang="en-US" sz="4000" dirty="0"/>
              <a:t> thinking this way?</a:t>
            </a:r>
          </a:p>
          <a:p>
            <a:r>
              <a:rPr lang="en-US" sz="4000" dirty="0"/>
              <a:t>What is the problem with this kind of thinking?</a:t>
            </a:r>
          </a:p>
          <a:p>
            <a:endParaRPr lang="en-US" sz="4000" dirty="0"/>
          </a:p>
          <a:p>
            <a:endParaRPr lang="en-US" sz="4000" dirty="0"/>
          </a:p>
        </p:txBody>
      </p:sp>
    </p:spTree>
    <p:extLst>
      <p:ext uri="{BB962C8B-B14F-4D97-AF65-F5344CB8AC3E}">
        <p14:creationId xmlns:p14="http://schemas.microsoft.com/office/powerpoint/2010/main" val="385132278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a:extLst>
            <a:ext uri="{FF2B5EF4-FFF2-40B4-BE49-F238E27FC236}">
              <a16:creationId xmlns:a16="http://schemas.microsoft.com/office/drawing/2014/main" id="{5E46FAD2-F8D2-6521-F61F-1AF60B62D23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1D4EEEC-1A6F-D53D-2614-B01E2A5DC60E}"/>
              </a:ext>
            </a:extLst>
          </p:cNvPr>
          <p:cNvSpPr>
            <a:spLocks noGrp="1"/>
          </p:cNvSpPr>
          <p:nvPr>
            <p:ph type="title"/>
          </p:nvPr>
        </p:nvSpPr>
        <p:spPr>
          <a:xfrm>
            <a:off x="0" y="29593"/>
            <a:ext cx="9144000" cy="598322"/>
          </a:xfrm>
        </p:spPr>
        <p:txBody>
          <a:bodyPr>
            <a:normAutofit fontScale="90000"/>
          </a:bodyPr>
          <a:lstStyle/>
          <a:p>
            <a:r>
              <a:rPr lang="en-US" sz="4000" b="1" dirty="0"/>
              <a:t>Class Discussion Time</a:t>
            </a:r>
          </a:p>
        </p:txBody>
      </p:sp>
      <p:sp>
        <p:nvSpPr>
          <p:cNvPr id="4" name="Content Placeholder 3">
            <a:extLst>
              <a:ext uri="{FF2B5EF4-FFF2-40B4-BE49-F238E27FC236}">
                <a16:creationId xmlns:a16="http://schemas.microsoft.com/office/drawing/2014/main" id="{67F8CEC3-9DAC-416F-F55C-3623A69B0797}"/>
              </a:ext>
            </a:extLst>
          </p:cNvPr>
          <p:cNvSpPr>
            <a:spLocks noGrp="1"/>
          </p:cNvSpPr>
          <p:nvPr>
            <p:ph idx="1"/>
          </p:nvPr>
        </p:nvSpPr>
        <p:spPr>
          <a:xfrm>
            <a:off x="31630" y="561109"/>
            <a:ext cx="8991600" cy="6267298"/>
          </a:xfrm>
        </p:spPr>
        <p:txBody>
          <a:bodyPr>
            <a:normAutofit fontScale="70000" lnSpcReduction="20000"/>
          </a:bodyPr>
          <a:lstStyle/>
          <a:p>
            <a:r>
              <a:rPr lang="en-US" sz="4000" dirty="0"/>
              <a:t>Our passage today assures us of the absolute reliability and dependability of God’s word in </a:t>
            </a:r>
            <a:r>
              <a:rPr lang="en-US" sz="4000" b="1" i="1" dirty="0"/>
              <a:t>every</a:t>
            </a:r>
            <a:r>
              <a:rPr lang="en-US" sz="4000" dirty="0"/>
              <a:t> area of life.</a:t>
            </a:r>
          </a:p>
          <a:p>
            <a:r>
              <a:rPr lang="en-US" sz="4000" dirty="0"/>
              <a:t>Yet it is common in our modern secular age to be critical or skeptical of the Biblical view of things in light of modern “scientific” thinking.</a:t>
            </a:r>
          </a:p>
          <a:p>
            <a:r>
              <a:rPr lang="en-US" sz="4000" dirty="0"/>
              <a:t>The modern evolutionary view of the origins of the cosmos comes to mind. Also, modern psychological analysis will often conflict with Biblical teaching. </a:t>
            </a:r>
          </a:p>
          <a:p>
            <a:r>
              <a:rPr lang="en-US" sz="4000" dirty="0"/>
              <a:t>People who believe in biblical teaching on sexuality are often told today that they are  on “the wrong side of history”.</a:t>
            </a:r>
          </a:p>
          <a:p>
            <a:r>
              <a:rPr lang="en-US" sz="4000" dirty="0"/>
              <a:t>Have you encountered these kind of thinking in your interactions with other people? How do you address these kinds of ideas when you encounter them?</a:t>
            </a:r>
          </a:p>
          <a:p>
            <a:r>
              <a:rPr lang="en-US" sz="4000" dirty="0"/>
              <a:t>Have you </a:t>
            </a:r>
            <a:r>
              <a:rPr lang="en-US" sz="4000" b="1" i="1" dirty="0"/>
              <a:t>personally</a:t>
            </a:r>
            <a:r>
              <a:rPr lang="en-US" sz="4000" dirty="0"/>
              <a:t> ever found yourself having doubts in some of these areas? If so, what do you do about?</a:t>
            </a:r>
          </a:p>
          <a:p>
            <a:endParaRPr lang="en-US" sz="4000" dirty="0"/>
          </a:p>
          <a:p>
            <a:endParaRPr lang="en-US" sz="4000" dirty="0"/>
          </a:p>
        </p:txBody>
      </p:sp>
    </p:spTree>
    <p:extLst>
      <p:ext uri="{BB962C8B-B14F-4D97-AF65-F5344CB8AC3E}">
        <p14:creationId xmlns:p14="http://schemas.microsoft.com/office/powerpoint/2010/main" val="165863429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9C293C-CDC6-403B-D909-D911600D1A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BCE234-9813-7B7D-089A-8EC9ECDC7625}"/>
              </a:ext>
            </a:extLst>
          </p:cNvPr>
          <p:cNvSpPr>
            <a:spLocks noGrp="1"/>
          </p:cNvSpPr>
          <p:nvPr>
            <p:ph type="title"/>
          </p:nvPr>
        </p:nvSpPr>
        <p:spPr>
          <a:xfrm>
            <a:off x="0" y="3"/>
            <a:ext cx="9144000" cy="1176248"/>
          </a:xfrm>
        </p:spPr>
        <p:txBody>
          <a:bodyPr>
            <a:noAutofit/>
          </a:bodyPr>
          <a:lstStyle/>
          <a:p>
            <a:pPr marL="0" indent="0">
              <a:buNone/>
            </a:pPr>
            <a:r>
              <a:rPr lang="en-US" sz="4000" b="1" dirty="0">
                <a:effectLst>
                  <a:outerShdw blurRad="38100" dist="38100" dir="2700000" algn="tl">
                    <a:srgbClr val="000000"/>
                  </a:outerShdw>
                </a:effectLst>
              </a:rPr>
              <a:t>An Invitation to Seek the LORD </a:t>
            </a:r>
            <a:r>
              <a:rPr lang="en-US" sz="4000" dirty="0">
                <a:effectLst>
                  <a:outerShdw blurRad="38100" dist="38100" dir="2700000" algn="tl">
                    <a:srgbClr val="000000"/>
                  </a:outerShdw>
                </a:effectLst>
              </a:rPr>
              <a:t>(</a:t>
            </a:r>
            <a:r>
              <a:rPr lang="en-US" sz="4000" dirty="0">
                <a:solidFill>
                  <a:srgbClr val="FFFF99"/>
                </a:solidFill>
                <a:effectLst>
                  <a:outerShdw blurRad="38100" dist="38100" dir="2700000" algn="tl">
                    <a:srgbClr val="000000"/>
                  </a:outerShdw>
                </a:effectLst>
              </a:rPr>
              <a:t>Isaiah 55:1-13</a:t>
            </a:r>
            <a:r>
              <a:rPr lang="en-US" sz="4000" dirty="0">
                <a:effectLst>
                  <a:outerShdw blurRad="38100" dist="38100" dir="2700000" algn="tl">
                    <a:srgbClr val="000000"/>
                  </a:outerShdw>
                </a:effectLst>
              </a:rPr>
              <a:t>)</a:t>
            </a:r>
          </a:p>
        </p:txBody>
      </p:sp>
      <p:sp>
        <p:nvSpPr>
          <p:cNvPr id="3" name="Content Placeholder 2">
            <a:extLst>
              <a:ext uri="{FF2B5EF4-FFF2-40B4-BE49-F238E27FC236}">
                <a16:creationId xmlns:a16="http://schemas.microsoft.com/office/drawing/2014/main" id="{6C9B565D-3D67-3A03-650E-BD4A53BA8A6F}"/>
              </a:ext>
            </a:extLst>
          </p:cNvPr>
          <p:cNvSpPr>
            <a:spLocks noGrp="1"/>
          </p:cNvSpPr>
          <p:nvPr>
            <p:ph idx="1"/>
          </p:nvPr>
        </p:nvSpPr>
        <p:spPr>
          <a:xfrm>
            <a:off x="141317" y="1325879"/>
            <a:ext cx="8965276" cy="4991793"/>
          </a:xfrm>
        </p:spPr>
        <p:txBody>
          <a:bodyPr>
            <a:normAutofit/>
          </a:bodyPr>
          <a:lstStyle/>
          <a:p>
            <a:r>
              <a:rPr lang="en-US" sz="4000" dirty="0"/>
              <a:t>This chapter can be divided into three sections:</a:t>
            </a:r>
          </a:p>
          <a:p>
            <a:pPr lvl="1"/>
            <a:r>
              <a:rPr lang="en-US" sz="3600" dirty="0">
                <a:effectLst>
                  <a:outerShdw blurRad="38100" dist="38100" dir="2700000" algn="tl">
                    <a:srgbClr val="000000"/>
                  </a:outerShdw>
                </a:effectLst>
              </a:rPr>
              <a:t>An Invitation to Those in Need (</a:t>
            </a:r>
            <a:r>
              <a:rPr lang="en-US" sz="3600" dirty="0">
                <a:solidFill>
                  <a:srgbClr val="FFFF99"/>
                </a:solidFill>
                <a:effectLst>
                  <a:outerShdw blurRad="38100" dist="38100" dir="2700000" algn="tl">
                    <a:srgbClr val="000000"/>
                  </a:outerShdw>
                </a:effectLst>
              </a:rPr>
              <a:t>55:1-5</a:t>
            </a:r>
            <a:r>
              <a:rPr lang="en-US" sz="3600" dirty="0">
                <a:effectLst>
                  <a:outerShdw blurRad="38100" dist="38100" dir="2700000" algn="tl">
                    <a:srgbClr val="000000"/>
                  </a:outerShdw>
                </a:effectLst>
              </a:rPr>
              <a:t>)</a:t>
            </a:r>
          </a:p>
          <a:p>
            <a:pPr lvl="1"/>
            <a:r>
              <a:rPr lang="en-US" sz="3600" dirty="0">
                <a:effectLst>
                  <a:outerShdw blurRad="38100" dist="38100" dir="2700000" algn="tl">
                    <a:srgbClr val="000000"/>
                  </a:outerShdw>
                </a:effectLst>
              </a:rPr>
              <a:t>The Need for Those Who Hear to Respond (</a:t>
            </a:r>
            <a:r>
              <a:rPr lang="en-US" sz="3600" dirty="0">
                <a:solidFill>
                  <a:srgbClr val="FFFF99"/>
                </a:solidFill>
                <a:effectLst>
                  <a:outerShdw blurRad="38100" dist="38100" dir="2700000" algn="tl">
                    <a:srgbClr val="000000"/>
                  </a:outerShdw>
                </a:effectLst>
              </a:rPr>
              <a:t>55:6-11</a:t>
            </a:r>
            <a:r>
              <a:rPr lang="en-US" sz="3600" dirty="0">
                <a:effectLst>
                  <a:outerShdw blurRad="38100" dist="38100" dir="2700000" algn="tl">
                    <a:srgbClr val="000000"/>
                  </a:outerShdw>
                </a:effectLst>
              </a:rPr>
              <a:t>)</a:t>
            </a:r>
          </a:p>
          <a:p>
            <a:pPr lvl="1"/>
            <a:r>
              <a:rPr lang="en-US" sz="3600" dirty="0">
                <a:effectLst>
                  <a:outerShdw blurRad="38100" dist="38100" dir="2700000" algn="tl">
                    <a:srgbClr val="000000"/>
                  </a:outerShdw>
                </a:effectLst>
              </a:rPr>
              <a:t>The Joy That Is Promised to Those Who Respond (</a:t>
            </a:r>
            <a:r>
              <a:rPr lang="en-US" sz="3600" dirty="0">
                <a:solidFill>
                  <a:srgbClr val="FFFF99"/>
                </a:solidFill>
                <a:effectLst>
                  <a:outerShdw blurRad="38100" dist="38100" dir="2700000" algn="tl">
                    <a:srgbClr val="000000"/>
                  </a:outerShdw>
                </a:effectLst>
              </a:rPr>
              <a:t>55:12-13</a:t>
            </a:r>
            <a:r>
              <a:rPr lang="en-US" sz="3600" dirty="0">
                <a:effectLst>
                  <a:outerShdw blurRad="38100" dist="38100" dir="2700000" algn="tl">
                    <a:srgbClr val="000000"/>
                  </a:outerShdw>
                </a:effectLst>
              </a:rPr>
              <a:t>)</a:t>
            </a:r>
            <a:endParaRPr lang="en-US" sz="3600" dirty="0"/>
          </a:p>
        </p:txBody>
      </p:sp>
      <p:sp>
        <p:nvSpPr>
          <p:cNvPr id="4" name="TextBox 3">
            <a:extLst>
              <a:ext uri="{FF2B5EF4-FFF2-40B4-BE49-F238E27FC236}">
                <a16:creationId xmlns:a16="http://schemas.microsoft.com/office/drawing/2014/main" id="{AA725C47-CB4B-58A9-09E6-FE624C18B736}"/>
              </a:ext>
            </a:extLst>
          </p:cNvPr>
          <p:cNvSpPr txBox="1"/>
          <p:nvPr/>
        </p:nvSpPr>
        <p:spPr>
          <a:xfrm>
            <a:off x="0"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Oswalt, John N..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 Chapters 40–66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a:t>
            </a:r>
            <a:r>
              <a:rPr lang="en-US" sz="1800" i="1" dirty="0">
                <a:solidFill>
                  <a:prstClr val="white"/>
                </a:solidFill>
                <a:latin typeface="Calibri" panose="020F0502020204030204"/>
              </a:rPr>
              <a:t>The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NIC on the OT</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(pp. 434-435).</a:t>
            </a:r>
          </a:p>
        </p:txBody>
      </p:sp>
    </p:spTree>
    <p:extLst>
      <p:ext uri="{BB962C8B-B14F-4D97-AF65-F5344CB8AC3E}">
        <p14:creationId xmlns:p14="http://schemas.microsoft.com/office/powerpoint/2010/main" val="343280573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EE998C-674E-70C8-B975-0D971C8E04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992BFC-A54D-5157-3D59-2B6CC47925F0}"/>
              </a:ext>
            </a:extLst>
          </p:cNvPr>
          <p:cNvSpPr>
            <a:spLocks noGrp="1"/>
          </p:cNvSpPr>
          <p:nvPr>
            <p:ph type="title"/>
          </p:nvPr>
        </p:nvSpPr>
        <p:spPr>
          <a:xfrm>
            <a:off x="0" y="-3"/>
            <a:ext cx="9144000" cy="868683"/>
          </a:xfrm>
        </p:spPr>
        <p:txBody>
          <a:bodyPr>
            <a:noAutofit/>
          </a:bodyPr>
          <a:lstStyle/>
          <a:p>
            <a:pPr marL="458788" indent="-458788"/>
            <a:r>
              <a:rPr lang="en-US" sz="4000" dirty="0">
                <a:effectLst>
                  <a:outerShdw blurRad="38100" dist="38100" dir="2700000" algn="tl">
                    <a:srgbClr val="000000"/>
                  </a:outerShdw>
                </a:effectLst>
              </a:rPr>
              <a:t>Invitation to Those in Need (55:1-5)</a:t>
            </a:r>
          </a:p>
        </p:txBody>
      </p:sp>
      <p:sp>
        <p:nvSpPr>
          <p:cNvPr id="3" name="Content Placeholder 2">
            <a:extLst>
              <a:ext uri="{FF2B5EF4-FFF2-40B4-BE49-F238E27FC236}">
                <a16:creationId xmlns:a16="http://schemas.microsoft.com/office/drawing/2014/main" id="{FCDC66B9-F3D8-FBA2-A47D-ED33A6C462E9}"/>
              </a:ext>
            </a:extLst>
          </p:cNvPr>
          <p:cNvSpPr>
            <a:spLocks noGrp="1"/>
          </p:cNvSpPr>
          <p:nvPr>
            <p:ph idx="1"/>
          </p:nvPr>
        </p:nvSpPr>
        <p:spPr>
          <a:xfrm>
            <a:off x="386543" y="901931"/>
            <a:ext cx="8441574" cy="5922819"/>
          </a:xfrm>
        </p:spPr>
        <p:txBody>
          <a:bodyPr>
            <a:normAutofit fontScale="85000" lnSpcReduction="20000"/>
          </a:bodyPr>
          <a:lstStyle/>
          <a:p>
            <a:pPr marL="0" indent="0">
              <a:buNone/>
            </a:pP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55:1</a:t>
            </a:r>
            <a:r>
              <a:rPr lang="en-US" sz="36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“Hey, all who are thirsty, come to the water! You who have no money, come! Buy and eat! Come! Buy wine and milk without money and without cost. </a:t>
            </a: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2</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Why pay money for something that will not nourish you? Why spend your hard-earned money on something that will not satisfy? Listen carefully to me and eat what is nourishing! Enjoy fine food. </a:t>
            </a: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3</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Pay attention and come to me. Listen, so you can live. Then I will make an [eternal covenant with] you, just like the reliable covenantal promises I made to David. </a:t>
            </a: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4</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Look, I made him a witness to nations, a ruler and commander of nations.” </a:t>
            </a: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5</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Look, you will summon nations you did not previously know; nations that did not previously know you will run to you, because of the LORD your God, the Holy One of Israel, for he bestows honor on you.</a:t>
            </a:r>
          </a:p>
        </p:txBody>
      </p:sp>
    </p:spTree>
    <p:extLst>
      <p:ext uri="{BB962C8B-B14F-4D97-AF65-F5344CB8AC3E}">
        <p14:creationId xmlns:p14="http://schemas.microsoft.com/office/powerpoint/2010/main" val="33521246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02E8A-DA23-2413-E7DE-FB7CE9450033}"/>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62AB59E7-4AE1-35CA-26F0-AEB3D97E3D6A}"/>
              </a:ext>
            </a:extLst>
          </p:cNvPr>
          <p:cNvSpPr txBox="1">
            <a:spLocks/>
          </p:cNvSpPr>
          <p:nvPr/>
        </p:nvSpPr>
        <p:spPr>
          <a:xfrm>
            <a:off x="0" y="0"/>
            <a:ext cx="9144000" cy="1122213"/>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55:1</a:t>
            </a:r>
            <a:r>
              <a:rPr lang="en-US" sz="24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Hey</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all who are thirsty</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come</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to the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water</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You who have no money,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come</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Buy</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and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eat</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Come! Buy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wine</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and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milk</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without money and without cost. </a:t>
            </a:r>
            <a:endPar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71788EC1-7E79-3674-066D-4E3BA5D66107}"/>
              </a:ext>
            </a:extLst>
          </p:cNvPr>
          <p:cNvSpPr>
            <a:spLocks noGrp="1"/>
          </p:cNvSpPr>
          <p:nvPr>
            <p:ph idx="1"/>
          </p:nvPr>
        </p:nvSpPr>
        <p:spPr>
          <a:xfrm>
            <a:off x="127693" y="1197033"/>
            <a:ext cx="8825114" cy="5577840"/>
          </a:xfrm>
        </p:spPr>
        <p:txBody>
          <a:bodyPr>
            <a:normAutofit fontScale="92500" lnSpcReduction="20000"/>
          </a:bodyPr>
          <a:lstStyle/>
          <a:p>
            <a:r>
              <a:rPr lang="en-US" dirty="0"/>
              <a:t>The LORD seeks the listeners’ attention with the interjection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Hey</a:t>
            </a:r>
            <a:r>
              <a:rPr lang="en-US" dirty="0"/>
              <a:t>”. </a:t>
            </a:r>
          </a:p>
          <a:p>
            <a:r>
              <a:rPr lang="en-US" dirty="0"/>
              <a:t>Then, in a series of imperatives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come</a:t>
            </a:r>
            <a:r>
              <a:rPr lang="en-US" dirty="0"/>
              <a:t>”,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buy</a:t>
            </a:r>
            <a:r>
              <a:rPr lang="en-US" dirty="0"/>
              <a:t>”,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eat</a:t>
            </a:r>
            <a:r>
              <a:rPr lang="en-US" dirty="0"/>
              <a:t>”), the LORD offers </a:t>
            </a:r>
            <a:r>
              <a:rPr lang="en-US" b="1" i="1" dirty="0"/>
              <a:t>deliverance</a:t>
            </a:r>
            <a:r>
              <a:rPr lang="en-US" dirty="0"/>
              <a:t> (pictured as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water</a:t>
            </a:r>
            <a:r>
              <a:rPr lang="en-US" dirty="0"/>
              <a:t>”,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wine</a:t>
            </a:r>
            <a:r>
              <a:rPr lang="en-US" dirty="0"/>
              <a:t>” and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milk</a:t>
            </a:r>
            <a:r>
              <a:rPr lang="en-US" dirty="0"/>
              <a:t>”) to anyone who thirsts for it. </a:t>
            </a:r>
          </a:p>
          <a:p>
            <a:r>
              <a:rPr lang="en-US" dirty="0"/>
              <a:t>The imagery is reminiscent of lady wisdom in Proverbs 9:1–9, who calls out to the “simple” to come and gain insight: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Come, eat some of my food, and drink some of the wine I have mixed</a:t>
            </a:r>
            <a:r>
              <a:rPr lang="en-US" dirty="0"/>
              <a:t>” (Prov 9:5). </a:t>
            </a:r>
          </a:p>
          <a:p>
            <a:r>
              <a:rPr lang="en-US" dirty="0"/>
              <a:t>It also echoes the cries of Ancient Near Eastern water-sellers, with one crucial difference: the water, wine and milk </a:t>
            </a:r>
            <a:r>
              <a:rPr lang="en-US" b="1" i="1" dirty="0"/>
              <a:t>here</a:t>
            </a:r>
            <a:r>
              <a:rPr lang="en-US" dirty="0"/>
              <a:t> are offered </a:t>
            </a:r>
            <a:r>
              <a:rPr lang="en-US" b="1" i="1" dirty="0"/>
              <a:t>without cost</a:t>
            </a:r>
            <a:r>
              <a:rPr lang="en-US" dirty="0"/>
              <a:t>, and so we see that the deliverance being offered here is </a:t>
            </a:r>
            <a:r>
              <a:rPr lang="en-US" b="1" i="1" dirty="0"/>
              <a:t>free</a:t>
            </a:r>
            <a:r>
              <a:rPr lang="en-US" dirty="0"/>
              <a:t>.</a:t>
            </a:r>
          </a:p>
          <a:p>
            <a:r>
              <a:rPr lang="en-US" dirty="0"/>
              <a:t>This offer extends to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all who are thirsty</a:t>
            </a:r>
            <a:r>
              <a:rPr lang="en-US" dirty="0"/>
              <a:t>” and not just those returning from Babylon. </a:t>
            </a:r>
          </a:p>
        </p:txBody>
      </p:sp>
      <p:sp>
        <p:nvSpPr>
          <p:cNvPr id="2" name="TextBox 1">
            <a:extLst>
              <a:ext uri="{FF2B5EF4-FFF2-40B4-BE49-F238E27FC236}">
                <a16:creationId xmlns:a16="http://schemas.microsoft.com/office/drawing/2014/main" id="{44826958-7776-8632-E78E-D2A1CE2F0EBC}"/>
              </a:ext>
            </a:extLst>
          </p:cNvPr>
          <p:cNvSpPr txBox="1"/>
          <p:nvPr/>
        </p:nvSpPr>
        <p:spPr>
          <a:xfrm>
            <a:off x="-3"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Wegner, Paul D. –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Isaiah An Introduction and Commentary –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Tyndale OT Commentaries</a:t>
            </a:r>
          </a:p>
        </p:txBody>
      </p:sp>
    </p:spTree>
    <p:extLst>
      <p:ext uri="{BB962C8B-B14F-4D97-AF65-F5344CB8AC3E}">
        <p14:creationId xmlns:p14="http://schemas.microsoft.com/office/powerpoint/2010/main" val="100266468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02E8A-DA23-2413-E7DE-FB7CE9450033}"/>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62AB59E7-4AE1-35CA-26F0-AEB3D97E3D6A}"/>
              </a:ext>
            </a:extLst>
          </p:cNvPr>
          <p:cNvSpPr txBox="1">
            <a:spLocks/>
          </p:cNvSpPr>
          <p:nvPr/>
        </p:nvSpPr>
        <p:spPr>
          <a:xfrm>
            <a:off x="0" y="0"/>
            <a:ext cx="9144000" cy="1122213"/>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55:2</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Why pay money for something that will not nourish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you</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Why spend your hard-earned money on something that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will not satisfy</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Listen carefully </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to me and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eat what is nourishing</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Enjoy fine food</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endPar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71788EC1-7E79-3674-066D-4E3BA5D66107}"/>
              </a:ext>
            </a:extLst>
          </p:cNvPr>
          <p:cNvSpPr>
            <a:spLocks noGrp="1"/>
          </p:cNvSpPr>
          <p:nvPr>
            <p:ph idx="1"/>
          </p:nvPr>
        </p:nvSpPr>
        <p:spPr>
          <a:xfrm>
            <a:off x="127693" y="1230285"/>
            <a:ext cx="8695268" cy="5311832"/>
          </a:xfrm>
        </p:spPr>
        <p:txBody>
          <a:bodyPr>
            <a:normAutofit fontScale="92500" lnSpcReduction="10000"/>
          </a:bodyPr>
          <a:lstStyle/>
          <a:p>
            <a:r>
              <a:rPr lang="en-US" sz="3600" dirty="0"/>
              <a:t>Israel (= “</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you</a:t>
            </a:r>
            <a:r>
              <a:rPr lang="en-US" sz="3600" dirty="0"/>
              <a:t>”) had </a:t>
            </a:r>
            <a:r>
              <a:rPr lang="en-US" sz="3600" b="1" i="1" dirty="0"/>
              <a:t>often</a:t>
            </a:r>
            <a:r>
              <a:rPr lang="en-US" sz="3600" dirty="0"/>
              <a:t> labored for and spent money on things that “</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will not satisfy</a:t>
            </a:r>
            <a:r>
              <a:rPr lang="en-US" sz="3600" dirty="0"/>
              <a:t>”. </a:t>
            </a:r>
          </a:p>
          <a:p>
            <a:r>
              <a:rPr lang="en-US" sz="3600" dirty="0"/>
              <a:t>The LORD offers that which </a:t>
            </a:r>
            <a:r>
              <a:rPr lang="en-US" sz="3600" b="1" i="1" dirty="0"/>
              <a:t>truly</a:t>
            </a:r>
            <a:r>
              <a:rPr lang="en-US" sz="3600" dirty="0"/>
              <a:t> satisfies – “</a:t>
            </a:r>
            <a:r>
              <a:rPr lang="en-US" sz="36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water</a:t>
            </a:r>
            <a:r>
              <a:rPr lang="en-US" sz="3600" dirty="0"/>
              <a:t>” and “</a:t>
            </a:r>
            <a:r>
              <a:rPr lang="en-US" sz="36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bread</a:t>
            </a:r>
            <a:r>
              <a:rPr lang="en-US" sz="3600" dirty="0"/>
              <a:t>” that represent true spiritual food. </a:t>
            </a:r>
          </a:p>
          <a:p>
            <a:r>
              <a:rPr lang="en-US" sz="3600" dirty="0"/>
              <a:t>The LORD urges the people to “</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listen carefully</a:t>
            </a:r>
            <a:r>
              <a:rPr lang="en-US" sz="3600" dirty="0"/>
              <a:t>” and to </a:t>
            </a:r>
            <a:r>
              <a:rPr lang="en-US" sz="3600" b="1" i="1" dirty="0"/>
              <a:t>accept</a:t>
            </a:r>
            <a:r>
              <a:rPr lang="en-US" sz="3600" dirty="0"/>
              <a:t> his offer, for it is </a:t>
            </a:r>
            <a:r>
              <a:rPr lang="en-US" sz="3600" b="1" i="1" dirty="0"/>
              <a:t>far better</a:t>
            </a:r>
            <a:r>
              <a:rPr lang="en-US" sz="3600" dirty="0"/>
              <a:t> than what they currently have.</a:t>
            </a:r>
          </a:p>
          <a:p>
            <a:r>
              <a:rPr lang="en-US" sz="3600" dirty="0"/>
              <a:t>If they accept what the LORD is offering, they will “</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eat what is nourishing</a:t>
            </a:r>
            <a:r>
              <a:rPr lang="en-US" sz="3600" dirty="0"/>
              <a:t>” and “</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enjoy fine food.</a:t>
            </a:r>
            <a:r>
              <a:rPr lang="en-US" sz="3600" dirty="0"/>
              <a:t>”</a:t>
            </a:r>
          </a:p>
        </p:txBody>
      </p:sp>
      <p:sp>
        <p:nvSpPr>
          <p:cNvPr id="2" name="TextBox 1">
            <a:extLst>
              <a:ext uri="{FF2B5EF4-FFF2-40B4-BE49-F238E27FC236}">
                <a16:creationId xmlns:a16="http://schemas.microsoft.com/office/drawing/2014/main" id="{44826958-7776-8632-E78E-D2A1CE2F0EBC}"/>
              </a:ext>
            </a:extLst>
          </p:cNvPr>
          <p:cNvSpPr txBox="1"/>
          <p:nvPr/>
        </p:nvSpPr>
        <p:spPr>
          <a:xfrm>
            <a:off x="-3"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Wegner, Paul D. –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Isaiah An Introduction and Commentary –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Tyndale OT Commentaries</a:t>
            </a:r>
          </a:p>
        </p:txBody>
      </p:sp>
    </p:spTree>
    <p:extLst>
      <p:ext uri="{BB962C8B-B14F-4D97-AF65-F5344CB8AC3E}">
        <p14:creationId xmlns:p14="http://schemas.microsoft.com/office/powerpoint/2010/main" val="238607812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02E8A-DA23-2413-E7DE-FB7CE9450033}"/>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62AB59E7-4AE1-35CA-26F0-AEB3D97E3D6A}"/>
              </a:ext>
            </a:extLst>
          </p:cNvPr>
          <p:cNvSpPr txBox="1">
            <a:spLocks/>
          </p:cNvSpPr>
          <p:nvPr/>
        </p:nvSpPr>
        <p:spPr>
          <a:xfrm>
            <a:off x="0" y="0"/>
            <a:ext cx="9144000" cy="1122213"/>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55:3</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Pay attention and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come to me</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Listen</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so </a:t>
            </a:r>
            <a:r>
              <a:rPr lang="en-US" sz="2400" b="0" i="1" u="none" strike="noStrike" baseline="0"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you</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 can live</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Then I will make an [eternal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covenant</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with] you, just like the reliable covenantal promises I made to David. </a:t>
            </a:r>
            <a:endPar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endParaRPr>
          </a:p>
        </p:txBody>
      </p:sp>
      <p:sp>
        <p:nvSpPr>
          <p:cNvPr id="5" name="Content Placeholder 2">
            <a:extLst>
              <a:ext uri="{FF2B5EF4-FFF2-40B4-BE49-F238E27FC236}">
                <a16:creationId xmlns:a16="http://schemas.microsoft.com/office/drawing/2014/main" id="{71788EC1-7E79-3674-066D-4E3BA5D66107}"/>
              </a:ext>
            </a:extLst>
          </p:cNvPr>
          <p:cNvSpPr>
            <a:spLocks noGrp="1"/>
          </p:cNvSpPr>
          <p:nvPr>
            <p:ph idx="1"/>
          </p:nvPr>
        </p:nvSpPr>
        <p:spPr>
          <a:xfrm>
            <a:off x="127693" y="1230284"/>
            <a:ext cx="8695268" cy="5424053"/>
          </a:xfrm>
        </p:spPr>
        <p:txBody>
          <a:bodyPr>
            <a:normAutofit fontScale="92500" lnSpcReduction="20000"/>
          </a:bodyPr>
          <a:lstStyle/>
          <a:p>
            <a:r>
              <a:rPr lang="en-US" sz="3600" dirty="0">
                <a:effectLst>
                  <a:outerShdw blurRad="38100" dist="38100" dir="2700000" algn="tl">
                    <a:srgbClr val="000000"/>
                  </a:outerShdw>
                </a:effectLst>
              </a:rPr>
              <a:t>Starting here in verse 3, the metaphors of the marketplace drop away, but there is </a:t>
            </a:r>
            <a:r>
              <a:rPr lang="en-US" sz="3600" b="1" i="1" dirty="0">
                <a:effectLst>
                  <a:outerShdw blurRad="38100" dist="38100" dir="2700000" algn="tl">
                    <a:srgbClr val="000000"/>
                  </a:outerShdw>
                </a:effectLst>
              </a:rPr>
              <a:t>no reduction </a:t>
            </a:r>
            <a:r>
              <a:rPr lang="en-US" sz="3600" dirty="0">
                <a:effectLst>
                  <a:outerShdw blurRad="38100" dist="38100" dir="2700000" algn="tl">
                    <a:srgbClr val="000000"/>
                  </a:outerShdw>
                </a:effectLst>
              </a:rPr>
              <a:t>in the degree of </a:t>
            </a:r>
            <a:r>
              <a:rPr lang="en-US" sz="3600" b="1" i="1" dirty="0">
                <a:effectLst>
                  <a:outerShdw blurRad="38100" dist="38100" dir="2700000" algn="tl">
                    <a:srgbClr val="000000"/>
                  </a:outerShdw>
                </a:effectLst>
              </a:rPr>
              <a:t>urgency</a:t>
            </a:r>
            <a:r>
              <a:rPr lang="en-US" sz="3600" dirty="0">
                <a:effectLst>
                  <a:outerShdw blurRad="38100" dist="38100" dir="2700000" algn="tl">
                    <a:srgbClr val="000000"/>
                  </a:outerShdw>
                </a:effectLst>
              </a:rPr>
              <a:t> for those who are addressed to </a:t>
            </a:r>
            <a:r>
              <a:rPr lang="en-US" sz="3600" b="1" i="1" dirty="0">
                <a:effectLst>
                  <a:outerShdw blurRad="38100" dist="38100" dir="2700000" algn="tl">
                    <a:srgbClr val="000000"/>
                  </a:outerShdw>
                </a:effectLst>
              </a:rPr>
              <a:t>respond</a:t>
            </a:r>
            <a:r>
              <a:rPr lang="en-US" sz="3600" dirty="0">
                <a:effectLst>
                  <a:outerShdw blurRad="38100" dist="38100" dir="2700000" algn="tl">
                    <a:srgbClr val="000000"/>
                  </a:outerShdw>
                </a:effectLst>
              </a:rPr>
              <a:t> to the divine invitation. </a:t>
            </a:r>
          </a:p>
          <a:p>
            <a:r>
              <a:rPr lang="en-US" sz="3600" dirty="0">
                <a:effectLst>
                  <a:outerShdw blurRad="38100" dist="38100" dir="2700000" algn="tl">
                    <a:srgbClr val="000000"/>
                  </a:outerShdw>
                </a:effectLst>
              </a:rPr>
              <a:t>The command to “</a:t>
            </a:r>
            <a:r>
              <a:rPr lang="en-US" sz="3600"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come</a:t>
            </a:r>
            <a:r>
              <a:rPr lang="en-US" sz="3600" dirty="0">
                <a:effectLst>
                  <a:outerShdw blurRad="38100" dist="38100" dir="2700000" algn="tl">
                    <a:srgbClr val="000000"/>
                  </a:outerShdw>
                </a:effectLst>
              </a:rPr>
              <a:t>”, issued three times in 55:1, is now made more </a:t>
            </a:r>
            <a:r>
              <a:rPr lang="en-US" sz="3600" b="1" i="1" dirty="0">
                <a:effectLst>
                  <a:outerShdw blurRad="38100" dist="38100" dir="2700000" algn="tl">
                    <a:srgbClr val="000000"/>
                  </a:outerShdw>
                </a:effectLst>
              </a:rPr>
              <a:t>specific</a:t>
            </a:r>
            <a:r>
              <a:rPr lang="en-US" sz="3600" dirty="0">
                <a:effectLst>
                  <a:outerShdw blurRad="38100" dist="38100" dir="2700000" algn="tl">
                    <a:srgbClr val="000000"/>
                  </a:outerShdw>
                </a:effectLst>
              </a:rPr>
              <a:t> – they are to “</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come </a:t>
            </a:r>
            <a:r>
              <a:rPr lang="en-US" sz="36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to me </a:t>
            </a:r>
            <a:r>
              <a:rPr lang="en-US" sz="36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[i.e., to the LORD]</a:t>
            </a:r>
            <a:r>
              <a:rPr lang="en-US" sz="3600" dirty="0">
                <a:effectLst>
                  <a:outerShdw blurRad="38100" dist="38100" dir="2700000" algn="tl">
                    <a:srgbClr val="000000"/>
                  </a:outerShdw>
                </a:effectLst>
              </a:rPr>
              <a:t>”’. </a:t>
            </a:r>
          </a:p>
          <a:p>
            <a:r>
              <a:rPr lang="en-US" sz="3600" dirty="0">
                <a:effectLst>
                  <a:outerShdw blurRad="38100" dist="38100" dir="2700000" algn="tl">
                    <a:srgbClr val="000000"/>
                  </a:outerShdw>
                </a:effectLst>
              </a:rPr>
              <a:t>They are to present themselves before the LORD so that they may “</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listen</a:t>
            </a:r>
            <a:r>
              <a:rPr lang="en-US" sz="3600" dirty="0">
                <a:effectLst>
                  <a:outerShdw blurRad="38100" dist="38100" dir="2700000" algn="tl">
                    <a:srgbClr val="000000"/>
                  </a:outerShdw>
                </a:effectLst>
              </a:rPr>
              <a:t>” to what he has to say to them through his appointed spokesman. </a:t>
            </a:r>
          </a:p>
          <a:p>
            <a:r>
              <a:rPr lang="en-US" sz="3600" dirty="0">
                <a:effectLst>
                  <a:outerShdw blurRad="38100" dist="38100" dir="2700000" algn="tl">
                    <a:srgbClr val="000000"/>
                  </a:outerShdw>
                </a:effectLst>
              </a:rPr>
              <a:t>In this way they “</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can </a:t>
            </a:r>
            <a:r>
              <a:rPr lang="en-US" sz="36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live</a:t>
            </a:r>
            <a:r>
              <a:rPr lang="en-US" sz="3600" dirty="0">
                <a:effectLst>
                  <a:outerShdw blurRad="38100" dist="38100" dir="2700000" algn="tl">
                    <a:srgbClr val="000000"/>
                  </a:outerShdw>
                </a:effectLst>
              </a:rPr>
              <a:t>” – that is, fully enjoy the blessings of the “</a:t>
            </a:r>
            <a:r>
              <a:rPr lang="en-US" sz="36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covenant</a:t>
            </a:r>
            <a:r>
              <a:rPr lang="en-US" sz="3600" dirty="0">
                <a:effectLst>
                  <a:outerShdw blurRad="38100" dist="38100" dir="2700000" algn="tl">
                    <a:srgbClr val="000000"/>
                  </a:outerShdw>
                </a:effectLst>
              </a:rPr>
              <a:t>” relationship with the LORD that he is now about to discuss. </a:t>
            </a:r>
          </a:p>
        </p:txBody>
      </p:sp>
      <p:sp>
        <p:nvSpPr>
          <p:cNvPr id="2" name="TextBox 1">
            <a:extLst>
              <a:ext uri="{FF2B5EF4-FFF2-40B4-BE49-F238E27FC236}">
                <a16:creationId xmlns:a16="http://schemas.microsoft.com/office/drawing/2014/main" id="{44826958-7776-8632-E78E-D2A1CE2F0EBC}"/>
              </a:ext>
            </a:extLst>
          </p:cNvPr>
          <p:cNvSpPr txBox="1"/>
          <p:nvPr/>
        </p:nvSpPr>
        <p:spPr>
          <a:xfrm>
            <a:off x="-3"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Mackay, John L. –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A Study Commentary on Isaiah Volume 2: Chapters 40-66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 pp. 391–392.</a:t>
            </a:r>
          </a:p>
        </p:txBody>
      </p:sp>
    </p:spTree>
    <p:extLst>
      <p:ext uri="{BB962C8B-B14F-4D97-AF65-F5344CB8AC3E}">
        <p14:creationId xmlns:p14="http://schemas.microsoft.com/office/powerpoint/2010/main" val="3240677427"/>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02E8A-DA23-2413-E7DE-FB7CE9450033}"/>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62AB59E7-4AE1-35CA-26F0-AEB3D97E3D6A}"/>
              </a:ext>
            </a:extLst>
          </p:cNvPr>
          <p:cNvSpPr txBox="1">
            <a:spLocks/>
          </p:cNvSpPr>
          <p:nvPr/>
        </p:nvSpPr>
        <p:spPr>
          <a:xfrm>
            <a:off x="0" y="0"/>
            <a:ext cx="9144000" cy="1122213"/>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55:3</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2400" b="0" i="1" u="none" strike="noStrike" baseline="0"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Pay attention and come to me. Listen, so you can live. Then I will make an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eternal </a:t>
            </a:r>
            <a:r>
              <a:rPr lang="en-US" sz="2400" b="0"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covenant</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2400" b="0" i="1" u="none" strike="noStrike" baseline="0"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with] you, just like the reliable covenantal promises I made to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David</a:t>
            </a:r>
            <a:r>
              <a:rPr lang="en-US" sz="2400" b="0" i="1" u="none" strike="noStrike" baseline="0"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 </a:t>
            </a:r>
            <a:endParaRPr kumimoji="0" lang="en-US" sz="2400" b="0" i="1" u="none" strike="noStrike" kern="1200" cap="none" spc="0" normalizeH="0" baseline="0" noProof="0" dirty="0">
              <a:ln>
                <a:noFill/>
              </a:ln>
              <a:solidFill>
                <a:srgbClr val="F4B183"/>
              </a:solidFill>
              <a:effectLst>
                <a:outerShdw blurRad="38100" dist="38100" dir="2700000" algn="tl">
                  <a:srgbClr val="000000"/>
                </a:outerShdw>
              </a:effectLst>
              <a:uLnTx/>
              <a:uFillTx/>
              <a:latin typeface="Cambria" panose="02040503050406030204" pitchFamily="18" charset="0"/>
              <a:ea typeface="Cambria" panose="02040503050406030204" pitchFamily="18" charset="0"/>
            </a:endParaRPr>
          </a:p>
        </p:txBody>
      </p:sp>
      <p:sp>
        <p:nvSpPr>
          <p:cNvPr id="5" name="Content Placeholder 2">
            <a:extLst>
              <a:ext uri="{FF2B5EF4-FFF2-40B4-BE49-F238E27FC236}">
                <a16:creationId xmlns:a16="http://schemas.microsoft.com/office/drawing/2014/main" id="{71788EC1-7E79-3674-066D-4E3BA5D66107}"/>
              </a:ext>
            </a:extLst>
          </p:cNvPr>
          <p:cNvSpPr>
            <a:spLocks noGrp="1"/>
          </p:cNvSpPr>
          <p:nvPr>
            <p:ph idx="1"/>
          </p:nvPr>
        </p:nvSpPr>
        <p:spPr>
          <a:xfrm>
            <a:off x="127693" y="1230285"/>
            <a:ext cx="8695268" cy="5311832"/>
          </a:xfrm>
        </p:spPr>
        <p:txBody>
          <a:bodyPr>
            <a:normAutofit fontScale="92500" lnSpcReduction="20000"/>
          </a:bodyPr>
          <a:lstStyle/>
          <a:p>
            <a:r>
              <a:rPr lang="en-US" dirty="0">
                <a:effectLst>
                  <a:outerShdw blurRad="38100" dist="38100" dir="2700000" algn="tl">
                    <a:srgbClr val="000000"/>
                  </a:outerShdw>
                </a:effectLst>
              </a:rPr>
              <a:t>God here promises that those who will “</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come</a:t>
            </a:r>
            <a:r>
              <a:rPr lang="en-US" dirty="0">
                <a:effectLst>
                  <a:outerShdw blurRad="38100" dist="38100" dir="2700000" algn="tl">
                    <a:srgbClr val="000000"/>
                  </a:outerShdw>
                </a:effectLst>
              </a:rPr>
              <a:t>” to him and receive what he freely offers will be the beneficiaries of an “</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eternal covenant</a:t>
            </a:r>
            <a:r>
              <a:rPr lang="en-US" dirty="0">
                <a:effectLst>
                  <a:outerShdw blurRad="38100" dist="38100" dir="2700000" algn="tl">
                    <a:srgbClr val="000000"/>
                  </a:outerShdw>
                </a:effectLst>
              </a:rPr>
              <a:t>”. </a:t>
            </a:r>
          </a:p>
          <a:p>
            <a:r>
              <a:rPr lang="en-US" dirty="0">
                <a:effectLst>
                  <a:outerShdw blurRad="38100" dist="38100" dir="2700000" algn="tl">
                    <a:srgbClr val="000000"/>
                  </a:outerShdw>
                </a:effectLst>
              </a:rPr>
              <a:t>The covenant made between Israel and God through Moses on Mount Sinai had been </a:t>
            </a:r>
            <a:r>
              <a:rPr lang="en-US" b="1" i="1" dirty="0">
                <a:effectLst>
                  <a:outerShdw blurRad="38100" dist="38100" dir="2700000" algn="tl">
                    <a:srgbClr val="000000"/>
                  </a:outerShdw>
                </a:effectLst>
              </a:rPr>
              <a:t>broken</a:t>
            </a:r>
            <a:r>
              <a:rPr lang="en-US" dirty="0">
                <a:effectLst>
                  <a:outerShdw blurRad="38100" dist="38100" dir="2700000" algn="tl">
                    <a:srgbClr val="000000"/>
                  </a:outerShdw>
                </a:effectLst>
              </a:rPr>
              <a:t> and thus, in a real sense, had already been </a:t>
            </a:r>
            <a:r>
              <a:rPr lang="en-US" b="1" i="1" dirty="0">
                <a:effectLst>
                  <a:outerShdw blurRad="38100" dist="38100" dir="2700000" algn="tl">
                    <a:srgbClr val="000000"/>
                  </a:outerShdw>
                </a:effectLst>
              </a:rPr>
              <a:t>abrogated</a:t>
            </a:r>
            <a:r>
              <a:rPr lang="en-US" dirty="0">
                <a:effectLst>
                  <a:outerShdw blurRad="38100" dist="38100" dir="2700000" algn="tl">
                    <a:srgbClr val="000000"/>
                  </a:outerShdw>
                </a:effectLst>
              </a:rPr>
              <a:t>. </a:t>
            </a:r>
          </a:p>
          <a:p>
            <a:r>
              <a:rPr lang="en-US" dirty="0">
                <a:effectLst>
                  <a:outerShdw blurRad="38100" dist="38100" dir="2700000" algn="tl">
                    <a:srgbClr val="000000"/>
                  </a:outerShdw>
                </a:effectLst>
              </a:rPr>
              <a:t>So, the question becomes, how was the nation to going to continue in covenant with God? </a:t>
            </a:r>
          </a:p>
          <a:p>
            <a:r>
              <a:rPr lang="en-US" dirty="0">
                <a:effectLst>
                  <a:outerShdw blurRad="38100" dist="38100" dir="2700000" algn="tl">
                    <a:srgbClr val="000000"/>
                  </a:outerShdw>
                </a:effectLst>
              </a:rPr>
              <a:t>About a hundred years after Isaiah has written this, the LORD will announce through the prophet Jeremiah that he is going to make “</a:t>
            </a:r>
            <a:r>
              <a:rPr lang="en-US"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new</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 covenant</a:t>
            </a:r>
            <a:r>
              <a:rPr lang="en-US" dirty="0">
                <a:effectLst>
                  <a:outerShdw blurRad="38100" dist="38100" dir="2700000" algn="tl">
                    <a:srgbClr val="000000"/>
                  </a:outerShdw>
                </a:effectLst>
              </a:rPr>
              <a:t>” with his people (Jer 31:31) – one that differs </a:t>
            </a:r>
            <a:r>
              <a:rPr lang="en-US" b="1" i="1" dirty="0">
                <a:effectLst>
                  <a:outerShdw blurRad="38100" dist="38100" dir="2700000" algn="tl">
                    <a:srgbClr val="000000"/>
                  </a:outerShdw>
                </a:effectLst>
              </a:rPr>
              <a:t>significantly</a:t>
            </a:r>
            <a:r>
              <a:rPr lang="en-US" dirty="0">
                <a:effectLst>
                  <a:outerShdw blurRad="38100" dist="38100" dir="2700000" algn="tl">
                    <a:srgbClr val="000000"/>
                  </a:outerShdw>
                </a:effectLst>
              </a:rPr>
              <a:t> from the old covenant made at Sinai.</a:t>
            </a:r>
          </a:p>
          <a:p>
            <a:r>
              <a:rPr lang="en-US" dirty="0">
                <a:effectLst>
                  <a:outerShdw blurRad="38100" dist="38100" dir="2700000" algn="tl">
                    <a:srgbClr val="000000"/>
                  </a:outerShdw>
                </a:effectLst>
              </a:rPr>
              <a:t>Isaiah speaks </a:t>
            </a:r>
            <a:r>
              <a:rPr lang="en-US" b="1" i="1" dirty="0">
                <a:effectLst>
                  <a:outerShdw blurRad="38100" dist="38100" dir="2700000" algn="tl">
                    <a:srgbClr val="000000"/>
                  </a:outerShdw>
                </a:effectLst>
              </a:rPr>
              <a:t>here</a:t>
            </a:r>
            <a:r>
              <a:rPr lang="en-US" dirty="0">
                <a:effectLst>
                  <a:outerShdw blurRad="38100" dist="38100" dir="2700000" algn="tl">
                    <a:srgbClr val="000000"/>
                  </a:outerShdw>
                </a:effectLst>
              </a:rPr>
              <a:t> in terms of the covenant with “</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David</a:t>
            </a:r>
            <a:r>
              <a:rPr lang="en-US" dirty="0">
                <a:effectLst>
                  <a:outerShdw blurRad="38100" dist="38100" dir="2700000" algn="tl">
                    <a:srgbClr val="000000"/>
                  </a:outerShdw>
                </a:effectLst>
              </a:rPr>
              <a:t>”. </a:t>
            </a:r>
          </a:p>
          <a:p>
            <a:endParaRPr lang="en-US" dirty="0">
              <a:effectLst>
                <a:outerShdw blurRad="38100" dist="38100" dir="2700000" algn="tl">
                  <a:srgbClr val="000000"/>
                </a:outerShdw>
              </a:effectLst>
            </a:endParaRPr>
          </a:p>
        </p:txBody>
      </p:sp>
      <p:sp>
        <p:nvSpPr>
          <p:cNvPr id="2" name="TextBox 1">
            <a:extLst>
              <a:ext uri="{FF2B5EF4-FFF2-40B4-BE49-F238E27FC236}">
                <a16:creationId xmlns:a16="http://schemas.microsoft.com/office/drawing/2014/main" id="{44826958-7776-8632-E78E-D2A1CE2F0EBC}"/>
              </a:ext>
            </a:extLst>
          </p:cNvPr>
          <p:cNvSpPr txBox="1"/>
          <p:nvPr/>
        </p:nvSpPr>
        <p:spPr>
          <a:xfrm>
            <a:off x="-3"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Oswalt, John N..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The Book of Isaiah, Chapters 40–66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a:t>
            </a:r>
            <a:r>
              <a:rPr lang="en-US" sz="1800" i="1" dirty="0">
                <a:solidFill>
                  <a:prstClr val="white"/>
                </a:solidFill>
                <a:effectLst>
                  <a:outerShdw blurRad="38100" dist="38100" dir="2700000" algn="tl">
                    <a:srgbClr val="000000"/>
                  </a:outerShdw>
                </a:effectLst>
                <a:latin typeface="Calibri" panose="020F0502020204030204"/>
              </a:rPr>
              <a:t>The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NIC on the OT</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 (pp. 437-439).</a:t>
            </a:r>
          </a:p>
        </p:txBody>
      </p:sp>
    </p:spTree>
    <p:extLst>
      <p:ext uri="{BB962C8B-B14F-4D97-AF65-F5344CB8AC3E}">
        <p14:creationId xmlns:p14="http://schemas.microsoft.com/office/powerpoint/2010/main" val="2494779637"/>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263539</TotalTime>
  <Words>5046</Words>
  <Application>Microsoft Office PowerPoint</Application>
  <PresentationFormat>On-screen Show (4:3)</PresentationFormat>
  <Paragraphs>174</Paragraphs>
  <Slides>31</Slides>
  <Notes>4</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31</vt:i4>
      </vt:variant>
    </vt:vector>
  </HeadingPairs>
  <TitlesOfParts>
    <vt:vector size="38" baseType="lpstr">
      <vt:lpstr>Arial</vt:lpstr>
      <vt:lpstr>Calibri</vt:lpstr>
      <vt:lpstr>Calibri Light</vt:lpstr>
      <vt:lpstr>Cambria</vt:lpstr>
      <vt:lpstr>Century Gothic</vt:lpstr>
      <vt:lpstr>Office Theme</vt:lpstr>
      <vt:lpstr>2_Office Theme</vt:lpstr>
      <vt:lpstr>Highlights     From the  Book of  Isaiah</vt:lpstr>
      <vt:lpstr>An Invitation to Seek the LORD (Isaiah 55:1-13)</vt:lpstr>
      <vt:lpstr>An Invitation to Seek the LORD (Isaiah 55:1-13)</vt:lpstr>
      <vt:lpstr>An Invitation to Seek the LORD (Isaiah 55:1-13)</vt:lpstr>
      <vt:lpstr>Invitation to Those in Need (55:1-5)</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Need for Those Who Hear to Respond (55:6-11)</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Joy Is Promised to Those Who Respond (55:12-13)</vt:lpstr>
      <vt:lpstr>Joy Is Promised to Those Who Respond (55:12-13)</vt:lpstr>
      <vt:lpstr>Next Time</vt:lpstr>
      <vt:lpstr>Class Discussion Time</vt:lpstr>
      <vt:lpstr>Class Discussion Time</vt:lpstr>
      <vt:lpstr>Class Discussion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Highlights  from the  Book of  Isaiah</dc:title>
  <dc:creator>Robert Connolly</dc:creator>
  <cp:lastModifiedBy>Robert Connolly</cp:lastModifiedBy>
  <cp:revision>3365</cp:revision>
  <cp:lastPrinted>2024-04-07T14:24:20Z</cp:lastPrinted>
  <dcterms:created xsi:type="dcterms:W3CDTF">2022-12-04T03:23:23Z</dcterms:created>
  <dcterms:modified xsi:type="dcterms:W3CDTF">2024-04-07T14:25:06Z</dcterms:modified>
</cp:coreProperties>
</file>