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5"/>
  </p:notesMasterIdLst>
  <p:handoutMasterIdLst>
    <p:handoutMasterId r:id="rId36"/>
  </p:handoutMasterIdLst>
  <p:sldIdLst>
    <p:sldId id="5194" r:id="rId3"/>
    <p:sldId id="5198" r:id="rId4"/>
    <p:sldId id="5195" r:id="rId5"/>
    <p:sldId id="5203" r:id="rId6"/>
    <p:sldId id="5205" r:id="rId7"/>
    <p:sldId id="5201" r:id="rId8"/>
    <p:sldId id="5209" r:id="rId9"/>
    <p:sldId id="5199" r:id="rId10"/>
    <p:sldId id="5197" r:id="rId11"/>
    <p:sldId id="5230" r:id="rId12"/>
    <p:sldId id="5210" r:id="rId13"/>
    <p:sldId id="5212" r:id="rId14"/>
    <p:sldId id="5196" r:id="rId15"/>
    <p:sldId id="5225" r:id="rId16"/>
    <p:sldId id="5232" r:id="rId17"/>
    <p:sldId id="5233" r:id="rId18"/>
    <p:sldId id="5234" r:id="rId19"/>
    <p:sldId id="5236" r:id="rId20"/>
    <p:sldId id="5242" r:id="rId21"/>
    <p:sldId id="5235" r:id="rId22"/>
    <p:sldId id="5237" r:id="rId23"/>
    <p:sldId id="5238" r:id="rId24"/>
    <p:sldId id="5239" r:id="rId25"/>
    <p:sldId id="5240" r:id="rId26"/>
    <p:sldId id="5241" r:id="rId27"/>
    <p:sldId id="5247" r:id="rId28"/>
    <p:sldId id="5244" r:id="rId29"/>
    <p:sldId id="5249" r:id="rId30"/>
    <p:sldId id="5245" r:id="rId31"/>
    <p:sldId id="5200" r:id="rId32"/>
    <p:sldId id="5250" r:id="rId33"/>
    <p:sldId id="5251" r:id="rId34"/>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4B183"/>
    <a:srgbClr val="9999FF"/>
    <a:srgbClr val="0000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800" autoAdjust="0"/>
  </p:normalViewPr>
  <p:slideViewPr>
    <p:cSldViewPr snapToGrid="0">
      <p:cViewPr varScale="1">
        <p:scale>
          <a:sx n="153" d="100"/>
          <a:sy n="153" d="100"/>
        </p:scale>
        <p:origin x="556" y="116"/>
      </p:cViewPr>
      <p:guideLst/>
    </p:cSldViewPr>
  </p:slideViewPr>
  <p:notesTextViewPr>
    <p:cViewPr>
      <p:scale>
        <a:sx n="1" d="1"/>
        <a:sy n="1" d="1"/>
      </p:scale>
      <p:origin x="0" y="0"/>
    </p:cViewPr>
  </p:notesTextViewPr>
  <p:sorterViewPr>
    <p:cViewPr>
      <p:scale>
        <a:sx n="100" d="100"/>
        <a:sy n="100" d="100"/>
      </p:scale>
      <p:origin x="0" y="-114268"/>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4/19/2024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4/19/2024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8062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5068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05206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3373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70149B-B301-B670-4B75-4E7FB1228A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C425CA-BC0D-ECD0-23B6-28866BB647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3C18FF-1AFD-1F84-D0A7-E9B5DE5E6A4F}"/>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1B4DEB38-FE6E-6702-7EBA-E0546E99C30E}"/>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AEC14616-2247-C330-7D5A-4C604846126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5003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4/19/2024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4/19/2024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4/19/2024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4/19/2024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4/19/2024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4/19/2024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4/19/2024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4/19/2024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0868E-501A-B3AC-879B-4BA5E7490913}"/>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77ADF21-91E4-2BC4-B5F4-46C1B8934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FBF37B7A-9C7E-BE67-E125-9B9C2606E9FD}"/>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3AC9EE1D-6164-F8F5-1483-3A0FFBC47427}"/>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7923F8-27B9-0DA1-B747-A97538E7C50F}"/>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1696194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99337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56:1</a:t>
            </a:r>
            <a:r>
              <a:rPr lang="en-US" sz="24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 “Promote justice! Do what is right!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For</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am ready to deliver you.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am ready to vindicate you openly.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109749"/>
            <a:ext cx="8825114" cy="5432367"/>
          </a:xfrm>
        </p:spPr>
        <p:txBody>
          <a:bodyPr>
            <a:normAutofit lnSpcReduction="10000"/>
          </a:bodyPr>
          <a:lstStyle/>
          <a:p>
            <a:r>
              <a:rPr lang="en-US" dirty="0">
                <a:effectLst>
                  <a:outerShdw blurRad="38100" dist="38100" dir="2700000" algn="tl">
                    <a:srgbClr val="000000"/>
                  </a:outerShdw>
                </a:effectLst>
              </a:rPr>
              <a:t>In other words, it is </a:t>
            </a:r>
            <a:r>
              <a:rPr lang="en-US" b="1" i="1" dirty="0">
                <a:effectLst>
                  <a:outerShdw blurRad="38100" dist="38100" dir="2700000" algn="tl">
                    <a:srgbClr val="000000"/>
                  </a:outerShdw>
                </a:effectLst>
              </a:rPr>
              <a:t>because</a:t>
            </a:r>
            <a:r>
              <a:rPr lang="en-US" dirty="0">
                <a:effectLst>
                  <a:outerShdw blurRad="38100" dist="38100" dir="2700000" algn="tl">
                    <a:srgbClr val="000000"/>
                  </a:outerShdw>
                </a:effectLst>
              </a:rPr>
              <a:t> of the gracious work of God in salvation and deliverance that we are expected to live righteous lives. </a:t>
            </a:r>
          </a:p>
          <a:p>
            <a:r>
              <a:rPr lang="en-US" dirty="0">
                <a:effectLst>
                  <a:outerShdw blurRad="38100" dist="38100" dir="2700000" algn="tl">
                    <a:srgbClr val="000000"/>
                  </a:outerShdw>
                </a:effectLst>
              </a:rPr>
              <a:t>People to whom salvation has come are urged to do what was </a:t>
            </a:r>
            <a:r>
              <a:rPr lang="en-US" b="1" i="1" dirty="0">
                <a:effectLst>
                  <a:outerShdw blurRad="38100" dist="38100" dir="2700000" algn="tl">
                    <a:srgbClr val="000000"/>
                  </a:outerShdw>
                </a:effectLst>
              </a:rPr>
              <a:t>previously</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impossible</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Because God will do what he alone </a:t>
            </a:r>
            <a:r>
              <a:rPr lang="en-US" b="1" i="1" dirty="0">
                <a:effectLst>
                  <a:outerShdw blurRad="38100" dist="38100" dir="2700000" algn="tl">
                    <a:srgbClr val="000000"/>
                  </a:outerShdw>
                </a:effectLst>
              </a:rPr>
              <a:t>can</a:t>
            </a:r>
            <a:r>
              <a:rPr lang="en-US" dirty="0">
                <a:effectLst>
                  <a:outerShdw blurRad="38100" dist="38100" dir="2700000" algn="tl">
                    <a:srgbClr val="000000"/>
                  </a:outerShdw>
                </a:effectLst>
              </a:rPr>
              <a:t> do, the people will be </a:t>
            </a:r>
            <a:r>
              <a:rPr lang="en-US" b="1" i="1" dirty="0">
                <a:effectLst>
                  <a:outerShdw blurRad="38100" dist="38100" dir="2700000" algn="tl">
                    <a:srgbClr val="000000"/>
                  </a:outerShdw>
                </a:effectLst>
              </a:rPr>
              <a:t>enabled</a:t>
            </a:r>
            <a:r>
              <a:rPr lang="en-US" dirty="0">
                <a:effectLst>
                  <a:outerShdw blurRad="38100" dist="38100" dir="2700000" algn="tl">
                    <a:srgbClr val="000000"/>
                  </a:outerShdw>
                </a:effectLst>
              </a:rPr>
              <a:t> to do what they in freedom </a:t>
            </a:r>
            <a:r>
              <a:rPr lang="en-US" b="1" i="1" dirty="0">
                <a:effectLst>
                  <a:outerShdw blurRad="38100" dist="38100" dir="2700000" algn="tl">
                    <a:srgbClr val="000000"/>
                  </a:outerShdw>
                </a:effectLst>
              </a:rPr>
              <a:t>must</a:t>
            </a:r>
            <a:r>
              <a:rPr lang="en-US" dirty="0">
                <a:effectLst>
                  <a:outerShdw blurRad="38100" dist="38100" dir="2700000" algn="tl">
                    <a:srgbClr val="000000"/>
                  </a:outerShdw>
                </a:effectLst>
              </a:rPr>
              <a:t> do. </a:t>
            </a:r>
          </a:p>
          <a:p>
            <a:r>
              <a:rPr lang="en-US" dirty="0">
                <a:effectLst>
                  <a:outerShdw blurRad="38100" dist="38100" dir="2700000" algn="tl">
                    <a:srgbClr val="000000"/>
                  </a:outerShdw>
                </a:effectLst>
              </a:rPr>
              <a:t>The righteousness that chapters 1–39 called for, but that the people </a:t>
            </a:r>
            <a:r>
              <a:rPr lang="en-US" b="1" i="1" dirty="0">
                <a:effectLst>
                  <a:outerShdw blurRad="38100" dist="38100" dir="2700000" algn="tl">
                    <a:srgbClr val="000000"/>
                  </a:outerShdw>
                </a:effectLst>
              </a:rPr>
              <a:t>could not </a:t>
            </a:r>
            <a:r>
              <a:rPr lang="en-US" dirty="0">
                <a:effectLst>
                  <a:outerShdw blurRad="38100" dist="38100" dir="2700000" algn="tl">
                    <a:srgbClr val="000000"/>
                  </a:outerShdw>
                </a:effectLst>
              </a:rPr>
              <a:t>produce, </a:t>
            </a:r>
            <a:r>
              <a:rPr lang="en-US" b="1" i="1" dirty="0">
                <a:effectLst>
                  <a:outerShdw blurRad="38100" dist="38100" dir="2700000" algn="tl">
                    <a:srgbClr val="000000"/>
                  </a:outerShdw>
                </a:effectLst>
              </a:rPr>
              <a:t>can</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now</a:t>
            </a:r>
            <a:r>
              <a:rPr lang="en-US" dirty="0">
                <a:effectLst>
                  <a:outerShdw blurRad="38100" dist="38100" dir="2700000" algn="tl">
                    <a:srgbClr val="000000"/>
                  </a:outerShdw>
                </a:effectLst>
              </a:rPr>
              <a:t> be produced by means of the righteousness of God that chapters 40–55 revealed.</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455). Eerdmans.</a:t>
            </a:r>
          </a:p>
        </p:txBody>
      </p:sp>
    </p:spTree>
    <p:extLst>
      <p:ext uri="{BB962C8B-B14F-4D97-AF65-F5344CB8AC3E}">
        <p14:creationId xmlns:p14="http://schemas.microsoft.com/office/powerpoint/2010/main" val="309366195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7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56:2</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people who do this will be blessed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people who commit themselves to obedience, who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observe the Sabbath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do not defile it, who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refrain from doing anything that is wrong</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246908"/>
            <a:ext cx="8825114" cy="4964761"/>
          </a:xfrm>
        </p:spPr>
        <p:txBody>
          <a:bodyPr>
            <a:normAutofit fontScale="92500" lnSpcReduction="20000"/>
          </a:bodyPr>
          <a:lstStyle/>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people who do this will be blessed</a:t>
            </a:r>
            <a:r>
              <a:rPr lang="en-US" dirty="0">
                <a:effectLst>
                  <a:outerShdw blurRad="38100" dist="38100" dir="2700000" algn="tl">
                    <a:srgbClr val="000000"/>
                  </a:outerShdw>
                </a:effectLst>
              </a:rPr>
              <a:t>” – In the end the responsibility for maintaining justice rests upon each individual.</a:t>
            </a:r>
            <a:r>
              <a:rPr kumimoji="0" lang="en-US" sz="32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a:t>
            </a:r>
            <a:r>
              <a:rPr lang="en-US" dirty="0">
                <a:effectLst>
                  <a:outerShdw blurRad="38100" dist="38100" dir="2700000" algn="tl">
                    <a:srgbClr val="000000"/>
                  </a:outerShdw>
                </a:effectLst>
              </a:rPr>
              <a:t>It is not something that can be left to leaders alone.</a:t>
            </a:r>
            <a:r>
              <a:rPr kumimoji="0" lang="en-US" sz="32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rPr>
              <a:t> 1</a:t>
            </a:r>
            <a:endParaRPr lang="en-US" dirty="0">
              <a:effectLst>
                <a:outerShdw blurRad="38100" dist="38100" dir="2700000" algn="tl">
                  <a:srgbClr val="000000"/>
                </a:outerShdw>
              </a:effectLst>
            </a:endParaRPr>
          </a:p>
          <a:p>
            <a:r>
              <a:rPr lang="en-US" dirty="0">
                <a:effectLst>
                  <a:outerShdw blurRad="38100" dist="38100" dir="2700000" algn="tl">
                    <a:srgbClr val="000000"/>
                  </a:outerShdw>
                </a:effectLst>
              </a:rPr>
              <a:t>The LORD then gives two negative commands: to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observe the Sabbath</a:t>
            </a:r>
            <a:r>
              <a:rPr lang="en-US" dirty="0">
                <a:effectLst>
                  <a:outerShdw blurRad="38100" dist="38100" dir="2700000" algn="tl">
                    <a:srgbClr val="000000"/>
                  </a:outerShdw>
                </a:effectLst>
              </a:rPr>
              <a:t>” without desecrating it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refrain from doing anything that is wrong</a:t>
            </a:r>
            <a:r>
              <a:rPr lang="en-US" dirty="0">
                <a:effectLst>
                  <a:outerShdw blurRad="38100" dist="38100" dir="2700000" algn="tl">
                    <a:srgbClr val="000000"/>
                  </a:outerShdw>
                </a:effectLst>
              </a:rPr>
              <a:t>”.</a:t>
            </a:r>
            <a:r>
              <a:rPr kumimoji="0" lang="en-US" sz="32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2</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It is easy to see how keeping the Sabbath might take on great significance following the Babylonian exile since the nation had been restricted from temple worship for so long.</a:t>
            </a:r>
            <a:r>
              <a:rPr kumimoji="0" lang="en-US" sz="32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2</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It was important to remind the Israelites that gathering on the Sabbath was still an essential part of God’s laws.</a:t>
            </a:r>
            <a:r>
              <a:rPr kumimoji="0" lang="en-US" sz="32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rPr>
              <a:t> 2</a:t>
            </a:r>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44826958-7776-8632-E78E-D2A1CE2F0EBC}"/>
              </a:ext>
            </a:extLst>
          </p:cNvPr>
          <p:cNvSpPr txBox="1"/>
          <p:nvPr/>
        </p:nvSpPr>
        <p:spPr>
          <a:xfrm>
            <a:off x="0" y="6211669"/>
            <a:ext cx="9144000" cy="646331"/>
          </a:xfrm>
          <a:prstGeom prst="rect">
            <a:avLst/>
          </a:prstGeom>
          <a:noFill/>
        </p:spPr>
        <p:txBody>
          <a:bodyPr wrap="square" rtlCol="0">
            <a:spAutoFit/>
          </a:bodyPr>
          <a:lstStyle/>
          <a:p>
            <a:pPr>
              <a:defRPr/>
            </a:pPr>
            <a:r>
              <a:rPr kumimoji="0" lang="en-US" sz="18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1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220-221)</a:t>
            </a:r>
          </a:p>
          <a:p>
            <a:pPr>
              <a:defRPr/>
            </a:pPr>
            <a:r>
              <a:rPr kumimoji="0" lang="en-US" sz="18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2 </a:t>
            </a: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35456908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7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56:2</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people who do this will be blessed, the people who commit themselves to obedience, who observe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Sabbath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do not defile it, who refrain from doing anything that is wrong.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15223" y="1224341"/>
            <a:ext cx="8858365" cy="5448993"/>
          </a:xfrm>
        </p:spPr>
        <p:txBody>
          <a:bodyPr>
            <a:normAutofit fontScale="92500" lnSpcReduction="10000"/>
          </a:bodyPr>
          <a:lstStyle/>
          <a:p>
            <a:r>
              <a:rPr lang="en-US" dirty="0">
                <a:effectLst>
                  <a:outerShdw blurRad="38100" dist="38100" dir="2700000" algn="tl">
                    <a:srgbClr val="000000"/>
                  </a:outerShdw>
                </a:effectLst>
              </a:rPr>
              <a:t>Under Old Testament Law, to keep the Sabbath meant, among other things, to recognize the </a:t>
            </a:r>
            <a:r>
              <a:rPr lang="en-US" b="1" i="1" dirty="0">
                <a:effectLst>
                  <a:outerShdw blurRad="38100" dist="38100" dir="2700000" algn="tl">
                    <a:srgbClr val="000000"/>
                  </a:outerShdw>
                </a:effectLst>
              </a:rPr>
              <a:t>completeness</a:t>
            </a:r>
            <a:r>
              <a:rPr lang="en-US" dirty="0">
                <a:effectLst>
                  <a:outerShdw blurRad="38100" dist="38100" dir="2700000" algn="tl">
                    <a:srgbClr val="000000"/>
                  </a:outerShdw>
                </a:effectLst>
              </a:rPr>
              <a:t> of God’s original work of creation:</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in six days the LORD made the heavens and the earth and the sea and all that is in them, and he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rested</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on the seventh day; therefore the LORD blessed the Sabbath day and set it apart as holy. </a:t>
            </a:r>
            <a:r>
              <a:rPr lang="en-US" dirty="0">
                <a:effectLst>
                  <a:outerShdw blurRad="38100" dist="38100" dir="2700000" algn="tl">
                    <a:srgbClr val="000000"/>
                  </a:outerShdw>
                </a:effectLst>
              </a:rPr>
              <a:t>(Exodus 20:11) </a:t>
            </a:r>
          </a:p>
          <a:p>
            <a:r>
              <a:rPr lang="en-US" dirty="0">
                <a:effectLst>
                  <a:outerShdw blurRad="38100" dist="38100" dir="2700000" algn="tl">
                    <a:srgbClr val="000000"/>
                  </a:outerShdw>
                </a:effectLst>
              </a:rPr>
              <a:t>But the Sabbath </a:t>
            </a:r>
            <a:r>
              <a:rPr lang="en-US" b="1" i="1" dirty="0">
                <a:effectLst>
                  <a:outerShdw blurRad="38100" dist="38100" dir="2700000" algn="tl">
                    <a:srgbClr val="000000"/>
                  </a:outerShdw>
                </a:effectLst>
              </a:rPr>
              <a:t>also</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looked forward </a:t>
            </a:r>
            <a:r>
              <a:rPr lang="en-US" dirty="0">
                <a:effectLst>
                  <a:outerShdw blurRad="38100" dist="38100" dir="2700000" algn="tl">
                    <a:srgbClr val="000000"/>
                  </a:outerShdw>
                </a:effectLst>
              </a:rPr>
              <a:t>to the time when the LORD’s work of </a:t>
            </a:r>
            <a:r>
              <a:rPr lang="en-US" b="1" i="1" dirty="0">
                <a:effectLst>
                  <a:outerShdw blurRad="38100" dist="38100" dir="2700000" algn="tl">
                    <a:srgbClr val="000000"/>
                  </a:outerShdw>
                </a:effectLst>
              </a:rPr>
              <a:t>re-creation</a:t>
            </a:r>
            <a:r>
              <a:rPr lang="en-US" dirty="0">
                <a:effectLst>
                  <a:outerShdw blurRad="38100" dist="38100" dir="2700000" algn="tl">
                    <a:srgbClr val="000000"/>
                  </a:outerShdw>
                </a:effectLst>
              </a:rPr>
              <a:t> would also be completed and was therefore a sign of the </a:t>
            </a:r>
            <a:r>
              <a:rPr lang="en-US" b="1" i="1" dirty="0">
                <a:effectLst>
                  <a:outerShdw blurRad="38100" dist="38100" dir="2700000" algn="tl">
                    <a:srgbClr val="000000"/>
                  </a:outerShdw>
                </a:effectLst>
              </a:rPr>
              <a:t>final</a:t>
            </a:r>
            <a:r>
              <a:rPr lang="en-US" dirty="0">
                <a:effectLst>
                  <a:outerShdw blurRad="38100" dist="38100" dir="2700000" algn="tl">
                    <a:srgbClr val="000000"/>
                  </a:outerShdw>
                </a:effectLst>
              </a:rPr>
              <a:t> rest which all God’s people will enjoy in the new heavens and new earth (66:22-23). </a:t>
            </a:r>
          </a:p>
          <a:p>
            <a:r>
              <a:rPr lang="en-US" dirty="0">
                <a:effectLst>
                  <a:outerShdw blurRad="38100" dist="38100" dir="2700000" algn="tl">
                    <a:srgbClr val="000000"/>
                  </a:outerShdw>
                </a:effectLst>
              </a:rPr>
              <a:t>It is this </a:t>
            </a:r>
            <a:r>
              <a:rPr lang="en-US" b="1" i="1" dirty="0">
                <a:effectLst>
                  <a:outerShdw blurRad="38100" dist="38100" dir="2700000" algn="tl">
                    <a:srgbClr val="000000"/>
                  </a:outerShdw>
                </a:effectLst>
              </a:rPr>
              <a:t>final rest </a:t>
            </a:r>
            <a:r>
              <a:rPr lang="en-US" dirty="0">
                <a:effectLst>
                  <a:outerShdw blurRad="38100" dist="38100" dir="2700000" algn="tl">
                    <a:srgbClr val="000000"/>
                  </a:outerShdw>
                </a:effectLst>
              </a:rPr>
              <a:t>that</a:t>
            </a:r>
            <a:r>
              <a:rPr lang="en-US" b="1" i="1" dirty="0">
                <a:effectLst>
                  <a:outerShdw blurRad="38100" dist="38100" dir="2700000" algn="tl">
                    <a:srgbClr val="000000"/>
                  </a:outerShdw>
                </a:effectLst>
              </a:rPr>
              <a:t> </a:t>
            </a:r>
            <a:r>
              <a:rPr lang="en-US" dirty="0">
                <a:effectLst>
                  <a:outerShdw blurRad="38100" dist="38100" dir="2700000" algn="tl">
                    <a:srgbClr val="000000"/>
                  </a:outerShdw>
                </a:effectLst>
              </a:rPr>
              <a:t>is the </a:t>
            </a:r>
            <a:r>
              <a:rPr lang="en-US" b="1" i="1" dirty="0">
                <a:effectLst>
                  <a:outerShdw blurRad="38100" dist="38100" dir="2700000" algn="tl">
                    <a:srgbClr val="000000"/>
                  </a:outerShdw>
                </a:effectLst>
              </a:rPr>
              <a:t>major theme </a:t>
            </a:r>
            <a:r>
              <a:rPr lang="en-US" dirty="0">
                <a:effectLst>
                  <a:outerShdw blurRad="38100" dist="38100" dir="2700000" algn="tl">
                    <a:srgbClr val="000000"/>
                  </a:outerShdw>
                </a:effectLst>
              </a:rPr>
              <a:t>of this last section of Isaiah. </a:t>
            </a:r>
          </a:p>
          <a:p>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Webb, Barry G..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Message of Isaiah (The Bible Speaks Today Series)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220-221)</a:t>
            </a:r>
          </a:p>
        </p:txBody>
      </p:sp>
    </p:spTree>
    <p:extLst>
      <p:ext uri="{BB962C8B-B14F-4D97-AF65-F5344CB8AC3E}">
        <p14:creationId xmlns:p14="http://schemas.microsoft.com/office/powerpoint/2010/main" val="3911888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1587734"/>
          </a:xfrm>
        </p:spPr>
        <p:txBody>
          <a:bodyPr>
            <a:noAutofit/>
          </a:bodyPr>
          <a:lstStyle/>
          <a:p>
            <a:pPr marL="458788" indent="-458788"/>
            <a:r>
              <a:rPr lang="en-US" sz="3600" dirty="0">
                <a:effectLst>
                  <a:outerShdw blurRad="38100" dist="38100" dir="2700000" algn="tl">
                    <a:srgbClr val="000000"/>
                  </a:outerShdw>
                </a:effectLst>
              </a:rPr>
              <a:t>Outsiders Should Be Welcomed into the Congregation of God’s People </a:t>
            </a:r>
            <a:br>
              <a:rPr lang="en-US" sz="3600" dirty="0">
                <a:effectLst>
                  <a:outerShdw blurRad="38100" dist="38100" dir="2700000" algn="tl">
                    <a:srgbClr val="000000"/>
                  </a:outerShdw>
                </a:effectLst>
              </a:rPr>
            </a:br>
            <a:r>
              <a:rPr lang="en-US" sz="3600" dirty="0">
                <a:effectLst>
                  <a:outerShdw blurRad="38100" dist="38100" dir="2700000" algn="tl">
                    <a:srgbClr val="000000"/>
                  </a:outerShdw>
                </a:effectLst>
              </a:rPr>
              <a:t>(56:3-8)</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24196" y="1587731"/>
            <a:ext cx="8778240" cy="5079076"/>
          </a:xfrm>
        </p:spPr>
        <p:txBody>
          <a:bodyPr>
            <a:normAutofit fontScale="925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56:</a:t>
            </a:r>
            <a:r>
              <a:rPr lang="en-US" sz="37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No foreigner who becomes a follower of the LORD should say, ‘The LORD will certainly exclude me from his people.’ The eunuch should not say, ‘Look, I am like a dried-up tree.’” </a:t>
            </a:r>
            <a:r>
              <a:rPr lang="en-US" sz="3700" baseline="30000" dirty="0">
                <a:effectLst>
                  <a:outerShdw blurRad="38100" dist="38100" dir="2700000" algn="tl">
                    <a:srgbClr val="000000"/>
                  </a:outerShdw>
                </a:effectLst>
                <a:latin typeface="Cambria" panose="02040503050406030204" pitchFamily="18" charset="0"/>
                <a:ea typeface="Cambria" panose="02040503050406030204" pitchFamily="18" charset="0"/>
              </a:rPr>
              <a:t>4</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this is what the LORD says: “For the eunuchs who observe my Sabbaths and choose what pleases me and are faithful to my covenant, </a:t>
            </a:r>
            <a:r>
              <a:rPr lang="en-US" sz="37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will set up within my temple and my walls a monument that will be better than sons and daughters. I will set up a permanent monument for them that will remain. </a:t>
            </a:r>
          </a:p>
        </p:txBody>
      </p:sp>
    </p:spTree>
    <p:extLst>
      <p:ext uri="{BB962C8B-B14F-4D97-AF65-F5344CB8AC3E}">
        <p14:creationId xmlns:p14="http://schemas.microsoft.com/office/powerpoint/2010/main" val="18672571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1558639"/>
          </a:xfrm>
        </p:spPr>
        <p:txBody>
          <a:bodyPr>
            <a:noAutofit/>
          </a:bodyPr>
          <a:lstStyle/>
          <a:p>
            <a:pPr marL="458788" indent="-458788"/>
            <a:r>
              <a:rPr lang="en-US" sz="3600" dirty="0">
                <a:effectLst>
                  <a:outerShdw blurRad="38100" dist="38100" dir="2700000" algn="tl">
                    <a:srgbClr val="000000"/>
                  </a:outerShdw>
                </a:effectLst>
              </a:rPr>
              <a:t>Outsiders Should Be Welcomed into the Congregation of God’s People </a:t>
            </a:r>
            <a:br>
              <a:rPr lang="en-US" sz="3600" dirty="0">
                <a:effectLst>
                  <a:outerShdw blurRad="38100" dist="38100" dir="2700000" algn="tl">
                    <a:srgbClr val="000000"/>
                  </a:outerShdw>
                </a:effectLst>
              </a:rPr>
            </a:br>
            <a:r>
              <a:rPr lang="en-US" sz="3600" dirty="0">
                <a:effectLst>
                  <a:outerShdw blurRad="38100" dist="38100" dir="2700000" algn="tl">
                    <a:srgbClr val="000000"/>
                  </a:outerShdw>
                </a:effectLst>
              </a:rPr>
              <a:t>(56:3-8)</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469669" y="1733204"/>
            <a:ext cx="8512234" cy="4950229"/>
          </a:xfrm>
        </p:spPr>
        <p:txBody>
          <a:bodyPr>
            <a:normAutofit fontScale="92500" lnSpcReduction="20000"/>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56:</a:t>
            </a:r>
            <a:r>
              <a:rPr lang="en-US" sz="3700" baseline="30000" dirty="0">
                <a:effectLst>
                  <a:outerShdw blurRad="38100" dist="38100" dir="2700000" algn="tl">
                    <a:srgbClr val="000000"/>
                  </a:outerShdw>
                </a:effectLst>
                <a:latin typeface="Cambria" panose="02040503050406030204" pitchFamily="18" charset="0"/>
                <a:ea typeface="Cambria" panose="02040503050406030204" pitchFamily="18" charset="0"/>
              </a:rPr>
              <a:t>6</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As for foreigners who become followers of the LORD and serve him, who love the name of the LORD and want to be his servants – all who observe the Sabbath and do not defile it, and who are faithful to my covenant – </a:t>
            </a:r>
            <a:r>
              <a:rPr lang="en-US" sz="3700" baseline="30000" dirty="0">
                <a:effectLst>
                  <a:outerShdw blurRad="38100" dist="38100" dir="2700000" algn="tl">
                    <a:srgbClr val="000000"/>
                  </a:outerShdw>
                </a:effectLst>
                <a:latin typeface="Cambria" panose="02040503050406030204" pitchFamily="18" charset="0"/>
                <a:ea typeface="Cambria" panose="02040503050406030204" pitchFamily="18" charset="0"/>
              </a:rPr>
              <a:t>7</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will bring them to my holy mountain; I will make them happy in the temple where people pray to me. Their burnt offerings and sacrifices will be accepted on my altar, for my temple will be known as a temple where all nations may pray.” </a:t>
            </a:r>
            <a:r>
              <a:rPr lang="en-US" sz="3700" baseline="30000" dirty="0">
                <a:effectLst>
                  <a:outerShdw blurRad="38100" dist="38100" dir="2700000" algn="tl">
                    <a:srgbClr val="000000"/>
                  </a:outerShdw>
                </a:effectLst>
                <a:latin typeface="Cambria" panose="02040503050406030204" pitchFamily="18" charset="0"/>
                <a:ea typeface="Cambria" panose="02040503050406030204" pitchFamily="18" charset="0"/>
              </a:rPr>
              <a:t>8</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Sovereign LORD says this, the one who gathers the dispersed of Israel: “I will still gather them up.” </a:t>
            </a:r>
          </a:p>
        </p:txBody>
      </p:sp>
    </p:spTree>
    <p:extLst>
      <p:ext uri="{BB962C8B-B14F-4D97-AF65-F5344CB8AC3E}">
        <p14:creationId xmlns:p14="http://schemas.microsoft.com/office/powerpoint/2010/main" val="199755150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7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No foreigner who becomes a follower of the LORD should say, ‘The LORD will certainly exclude me from his people.’ The eunuch should not say, ‘Look, I am like a dried-up tree.’”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15224" y="1276003"/>
            <a:ext cx="8825114" cy="5245332"/>
          </a:xfrm>
        </p:spPr>
        <p:txBody>
          <a:bodyPr>
            <a:normAutofit/>
          </a:bodyPr>
          <a:lstStyle/>
          <a:p>
            <a:r>
              <a:rPr lang="en-US" dirty="0">
                <a:effectLst>
                  <a:outerShdw blurRad="38100" dist="38100" dir="2700000" algn="tl">
                    <a:srgbClr val="000000"/>
                  </a:outerShdw>
                </a:effectLst>
              </a:rPr>
              <a:t>Now Isaiah sharpens his focus </a:t>
            </a:r>
            <a:r>
              <a:rPr lang="en-US" b="1" i="1" dirty="0">
                <a:effectLst>
                  <a:outerShdw blurRad="38100" dist="38100" dir="2700000" algn="tl">
                    <a:srgbClr val="000000"/>
                  </a:outerShdw>
                </a:effectLst>
              </a:rPr>
              <a:t>even further</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In verse 2 he stressed the </a:t>
            </a:r>
            <a:r>
              <a:rPr lang="en-US" b="1" i="1" dirty="0">
                <a:effectLst>
                  <a:outerShdw blurRad="38100" dist="38100" dir="2700000" algn="tl">
                    <a:srgbClr val="000000"/>
                  </a:outerShdw>
                </a:effectLst>
              </a:rPr>
              <a:t>importance</a:t>
            </a:r>
            <a:r>
              <a:rPr lang="en-US" dirty="0">
                <a:effectLst>
                  <a:outerShdw blurRad="38100" dist="38100" dir="2700000" algn="tl">
                    <a:srgbClr val="000000"/>
                  </a:outerShdw>
                </a:effectLst>
              </a:rPr>
              <a:t> of “justice” and “righteousness”, but now he uses a </a:t>
            </a:r>
            <a:r>
              <a:rPr lang="en-US" b="1" i="1" dirty="0">
                <a:effectLst>
                  <a:outerShdw blurRad="38100" dist="38100" dir="2700000" algn="tl">
                    <a:srgbClr val="000000"/>
                  </a:outerShdw>
                </a:effectLst>
              </a:rPr>
              <a:t>dramatic example</a:t>
            </a:r>
            <a:r>
              <a:rPr lang="en-US" dirty="0">
                <a:effectLst>
                  <a:outerShdw blurRad="38100" dist="38100" dir="2700000" algn="tl">
                    <a:srgbClr val="000000"/>
                  </a:outerShdw>
                </a:effectLst>
              </a:rPr>
              <a:t> to drive home the point. </a:t>
            </a:r>
          </a:p>
          <a:p>
            <a:r>
              <a:rPr lang="en-US" dirty="0">
                <a:effectLst>
                  <a:outerShdw blurRad="38100" dist="38100" dir="2700000" algn="tl">
                    <a:srgbClr val="000000"/>
                  </a:outerShdw>
                </a:effectLst>
              </a:rPr>
              <a:t>The doing of justice and righteousness is the </a:t>
            </a:r>
            <a:r>
              <a:rPr lang="en-US" b="1" i="1" dirty="0">
                <a:effectLst>
                  <a:outerShdw blurRad="38100" dist="38100" dir="2700000" algn="tl">
                    <a:srgbClr val="000000"/>
                  </a:outerShdw>
                </a:effectLst>
              </a:rPr>
              <a:t>fundamental requirement </a:t>
            </a:r>
            <a:r>
              <a:rPr lang="en-US" dirty="0">
                <a:effectLst>
                  <a:outerShdw blurRad="38100" dist="38100" dir="2700000" algn="tl">
                    <a:srgbClr val="000000"/>
                  </a:outerShdw>
                </a:effectLst>
              </a:rPr>
              <a:t>for being counted among the “servants of the Lord”. </a:t>
            </a:r>
          </a:p>
          <a:p>
            <a:r>
              <a:rPr lang="en-US" dirty="0">
                <a:effectLst>
                  <a:outerShdw blurRad="38100" dist="38100" dir="2700000" algn="tl">
                    <a:srgbClr val="000000"/>
                  </a:outerShdw>
                </a:effectLst>
              </a:rPr>
              <a:t>So much so, that if people, who might otherwise have considered themselves </a:t>
            </a:r>
            <a:r>
              <a:rPr lang="en-US" b="1" i="1" dirty="0">
                <a:effectLst>
                  <a:outerShdw blurRad="38100" dist="38100" dir="2700000" algn="tl">
                    <a:srgbClr val="000000"/>
                  </a:outerShdw>
                </a:effectLst>
              </a:rPr>
              <a:t>excluded</a:t>
            </a:r>
            <a:r>
              <a:rPr lang="en-US" dirty="0">
                <a:effectLst>
                  <a:outerShdw blurRad="38100" dist="38100" dir="2700000" algn="tl">
                    <a:srgbClr val="000000"/>
                  </a:outerShdw>
                </a:effectLst>
              </a:rPr>
              <a:t> from covenant fellowship, do justice and righteousness –  they will be </a:t>
            </a:r>
            <a:r>
              <a:rPr lang="en-US" b="1" i="1" dirty="0">
                <a:effectLst>
                  <a:outerShdw blurRad="38100" dist="38100" dir="2700000" algn="tl">
                    <a:srgbClr val="000000"/>
                  </a:outerShdw>
                </a:effectLst>
              </a:rPr>
              <a:t>included</a:t>
            </a:r>
            <a:r>
              <a:rPr lang="en-US" dirty="0">
                <a:effectLst>
                  <a:outerShdw blurRad="38100" dist="38100" dir="2700000" algn="tl">
                    <a:srgbClr val="000000"/>
                  </a:outerShdw>
                </a:effectLst>
              </a:rPr>
              <a:t> as God’s children.</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456). Eerdmans.</a:t>
            </a:r>
          </a:p>
        </p:txBody>
      </p:sp>
    </p:spTree>
    <p:extLst>
      <p:ext uri="{BB962C8B-B14F-4D97-AF65-F5344CB8AC3E}">
        <p14:creationId xmlns:p14="http://schemas.microsoft.com/office/powerpoint/2010/main" val="45398329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7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No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foreigner</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becomes a follower of the LORD should say, ‘The LORD will certainly exclude me from his people.’ The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eunuch</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should not say, ‘Look, I am like a dried-up tree.’”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325879"/>
            <a:ext cx="8825114" cy="5079077"/>
          </a:xfrm>
        </p:spPr>
        <p:txBody>
          <a:bodyPr>
            <a:normAutofit fontScale="92500"/>
          </a:bodyPr>
          <a:lstStyle/>
          <a:p>
            <a:r>
              <a:rPr lang="en-US" dirty="0">
                <a:effectLst>
                  <a:outerShdw blurRad="38100" dist="38100" dir="2700000" algn="tl">
                    <a:srgbClr val="000000"/>
                  </a:outerShdw>
                </a:effectLst>
              </a:rPr>
              <a:t>Specifically, he addresses </a:t>
            </a:r>
            <a:r>
              <a:rPr lang="en-US" b="1" i="1" dirty="0">
                <a:effectLst>
                  <a:outerShdw blurRad="38100" dist="38100" dir="2700000" algn="tl">
                    <a:srgbClr val="000000"/>
                  </a:outerShdw>
                </a:effectLst>
              </a:rPr>
              <a:t>two</a:t>
            </a:r>
            <a:r>
              <a:rPr lang="en-US" dirty="0">
                <a:effectLst>
                  <a:outerShdw blurRad="38100" dist="38100" dir="2700000" algn="tl">
                    <a:srgbClr val="000000"/>
                  </a:outerShdw>
                </a:effectLst>
              </a:rPr>
              <a:t> categories of outcast individuals: 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foreigner</a:t>
            </a:r>
            <a:r>
              <a:rPr lang="en-US" dirty="0">
                <a:effectLst>
                  <a:outerShdw blurRad="38100" dist="38100" dir="2700000" algn="tl">
                    <a:srgbClr val="000000"/>
                  </a:outerShdw>
                </a:effectLst>
              </a:rPr>
              <a:t>” and 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eunuch</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They are told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to view themselves as outcasts. </a:t>
            </a:r>
          </a:p>
          <a:p>
            <a:r>
              <a:rPr lang="en-US" b="1" i="1" dirty="0">
                <a:effectLst>
                  <a:outerShdw blurRad="38100" dist="38100" dir="2700000" algn="tl">
                    <a:srgbClr val="000000"/>
                  </a:outerShdw>
                </a:effectLst>
              </a:rPr>
              <a:t>Others</a:t>
            </a:r>
            <a:r>
              <a:rPr lang="en-US" dirty="0">
                <a:effectLst>
                  <a:outerShdw blurRad="38100" dist="38100" dir="2700000" algn="tl">
                    <a:srgbClr val="000000"/>
                  </a:outerShdw>
                </a:effectLst>
              </a:rPr>
              <a:t> might try to characterize them in that way, but they are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to go along with it. </a:t>
            </a:r>
          </a:p>
          <a:p>
            <a:r>
              <a:rPr lang="en-US" dirty="0">
                <a:effectLst>
                  <a:outerShdw blurRad="38100" dist="38100" dir="2700000" algn="tl">
                    <a:srgbClr val="000000"/>
                  </a:outerShdw>
                </a:effectLst>
              </a:rPr>
              <a:t>The LORD will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cut them off; they </a:t>
            </a:r>
            <a:r>
              <a:rPr lang="en-US" b="1" i="1" dirty="0">
                <a:effectLst>
                  <a:outerShdw blurRad="38100" dist="38100" dir="2700000" algn="tl">
                    <a:srgbClr val="000000"/>
                  </a:outerShdw>
                </a:effectLst>
              </a:rPr>
              <a:t>are</a:t>
            </a:r>
            <a:r>
              <a:rPr lang="en-US" dirty="0">
                <a:effectLst>
                  <a:outerShdw blurRad="38100" dist="38100" dir="2700000" algn="tl">
                    <a:srgbClr val="000000"/>
                  </a:outerShdw>
                </a:effectLst>
              </a:rPr>
              <a:t> not lifeless and fruitless. </a:t>
            </a:r>
          </a:p>
          <a:p>
            <a:r>
              <a:rPr lang="en-US" dirty="0">
                <a:effectLst>
                  <a:outerShdw blurRad="38100" dist="38100" dir="2700000" algn="tl">
                    <a:srgbClr val="000000"/>
                  </a:outerShdw>
                </a:effectLst>
              </a:rPr>
              <a:t>Those who seek the LORD (55:6) in sincerity by turning from their own wicked ways and thoughts (55:7) to the blessed ways and thoughts of God (55:10-11) will find themselves included </a:t>
            </a:r>
            <a:r>
              <a:rPr lang="en-US" b="1" i="1" dirty="0">
                <a:effectLst>
                  <a:outerShdw blurRad="38100" dist="38100" dir="2700000" algn="tl">
                    <a:srgbClr val="000000"/>
                  </a:outerShdw>
                </a:effectLst>
              </a:rPr>
              <a:t>regardless</a:t>
            </a:r>
            <a:r>
              <a:rPr lang="en-US" dirty="0">
                <a:effectLst>
                  <a:outerShdw blurRad="38100" dist="38100" dir="2700000" algn="tl">
                    <a:srgbClr val="000000"/>
                  </a:outerShdw>
                </a:effectLst>
              </a:rPr>
              <a:t> of who they are.</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457-458). </a:t>
            </a:r>
          </a:p>
        </p:txBody>
      </p:sp>
    </p:spTree>
    <p:extLst>
      <p:ext uri="{BB962C8B-B14F-4D97-AF65-F5344CB8AC3E}">
        <p14:creationId xmlns:p14="http://schemas.microsoft.com/office/powerpoint/2010/main" val="340769711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7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No foreigner who becomes a follower of the LORD should say, ‘The LORD will certainly exclude me from his people.’ The eunuch should not say, ‘Look, I am like a dried-up tree.’”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338348"/>
            <a:ext cx="8825114" cy="5079077"/>
          </a:xfrm>
        </p:spPr>
        <p:txBody>
          <a:bodyPr>
            <a:normAutofit fontScale="92500" lnSpcReduction="10000"/>
          </a:bodyPr>
          <a:lstStyle/>
          <a:p>
            <a:r>
              <a:rPr lang="en-US" dirty="0">
                <a:effectLst>
                  <a:outerShdw blurRad="38100" dist="38100" dir="2700000" algn="tl">
                    <a:srgbClr val="000000"/>
                  </a:outerShdw>
                </a:effectLst>
              </a:rPr>
              <a:t>But how does what Isaiah says here fit with </a:t>
            </a:r>
            <a:r>
              <a:rPr lang="en-US" b="1" i="1" dirty="0">
                <a:effectLst>
                  <a:outerShdw blurRad="38100" dist="38100" dir="2700000" algn="tl">
                    <a:srgbClr val="000000"/>
                  </a:outerShdw>
                </a:effectLst>
              </a:rPr>
              <a:t>other</a:t>
            </a:r>
            <a:r>
              <a:rPr lang="en-US" dirty="0">
                <a:effectLst>
                  <a:outerShdw blurRad="38100" dist="38100" dir="2700000" algn="tl">
                    <a:srgbClr val="000000"/>
                  </a:outerShdw>
                </a:effectLst>
              </a:rPr>
              <a:t> Old Testament passages where these categories of individuals </a:t>
            </a:r>
            <a:r>
              <a:rPr lang="en-US" b="1" i="1" dirty="0">
                <a:effectLst>
                  <a:outerShdw blurRad="38100" dist="38100" dir="2700000" algn="tl">
                    <a:srgbClr val="000000"/>
                  </a:outerShdw>
                </a:effectLst>
              </a:rPr>
              <a:t>do</a:t>
            </a:r>
            <a:r>
              <a:rPr lang="en-US" dirty="0">
                <a:effectLst>
                  <a:outerShdw blurRad="38100" dist="38100" dir="2700000" algn="tl">
                    <a:srgbClr val="000000"/>
                  </a:outerShdw>
                </a:effectLst>
              </a:rPr>
              <a:t> seem to be excluded?</a:t>
            </a:r>
          </a:p>
          <a:p>
            <a:r>
              <a:rPr lang="en-US" dirty="0">
                <a:effectLst>
                  <a:outerShdw blurRad="38100" dist="38100" dir="2700000" algn="tl">
                    <a:srgbClr val="000000"/>
                  </a:outerShdw>
                </a:effectLst>
              </a:rPr>
              <a:t>Deut 23:1-4, for example, is </a:t>
            </a:r>
            <a:r>
              <a:rPr lang="en-US" b="1" i="1" dirty="0">
                <a:effectLst>
                  <a:outerShdw blurRad="38100" dist="38100" dir="2700000" algn="tl">
                    <a:srgbClr val="000000"/>
                  </a:outerShdw>
                </a:effectLst>
              </a:rPr>
              <a:t>explicit</a:t>
            </a:r>
            <a:r>
              <a:rPr lang="en-US" dirty="0">
                <a:effectLst>
                  <a:outerShdw blurRad="38100" dist="38100" dir="2700000" algn="tl">
                    <a:srgbClr val="000000"/>
                  </a:outerShdw>
                </a:effectLst>
              </a:rPr>
              <a:t>: neither </a:t>
            </a:r>
            <a:r>
              <a:rPr lang="en-US" b="1" i="1" dirty="0">
                <a:effectLst>
                  <a:outerShdw blurRad="38100" dist="38100" dir="2700000" algn="tl">
                    <a:srgbClr val="000000"/>
                  </a:outerShdw>
                </a:effectLst>
              </a:rPr>
              <a:t>eunuchs</a:t>
            </a:r>
            <a:r>
              <a:rPr lang="en-US" dirty="0">
                <a:effectLst>
                  <a:outerShdw blurRad="38100" dist="38100" dir="2700000" algn="tl">
                    <a:srgbClr val="000000"/>
                  </a:outerShdw>
                </a:effectLst>
              </a:rPr>
              <a:t> nor Ammonites nor Moabites (i.e. </a:t>
            </a:r>
            <a:r>
              <a:rPr lang="en-US" b="1" i="1" dirty="0">
                <a:effectLst>
                  <a:outerShdw blurRad="38100" dist="38100" dir="2700000" algn="tl">
                    <a:srgbClr val="000000"/>
                  </a:outerShdw>
                </a:effectLst>
              </a:rPr>
              <a:t>foreigners</a:t>
            </a:r>
            <a:r>
              <a:rPr lang="en-US" dirty="0">
                <a:effectLst>
                  <a:outerShdw blurRad="38100" dist="38100" dir="2700000" algn="tl">
                    <a:srgbClr val="000000"/>
                  </a:outerShdw>
                </a:effectLst>
              </a:rPr>
              <a:t>) are to enter the assembly of the LORD:</a:t>
            </a:r>
          </a:p>
          <a:p>
            <a:pPr lvl="1"/>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 man with crushed or severed genitals [i.e. a eunuch] may not enter the assembly of the LORD… An Ammonite or Moabite [i.e. a foreigner]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may not enter the assembly of the LORD</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the tenth generation none of their descendants shall ever do so, for they did not meet you with food and water on the way as you came from Egypt, and furthermore, they hired Balaam son of Beor … to curse you </a:t>
            </a:r>
            <a:r>
              <a:rPr lang="en-US" dirty="0">
                <a:effectLst>
                  <a:outerShdw blurRad="38100" dist="38100" dir="2700000" algn="tl">
                    <a:srgbClr val="000000"/>
                  </a:outerShdw>
                </a:effectLst>
              </a:rPr>
              <a:t>(Deut 23:1-4)</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457-458). </a:t>
            </a:r>
          </a:p>
        </p:txBody>
      </p:sp>
    </p:spTree>
    <p:extLst>
      <p:ext uri="{BB962C8B-B14F-4D97-AF65-F5344CB8AC3E}">
        <p14:creationId xmlns:p14="http://schemas.microsoft.com/office/powerpoint/2010/main" val="25371324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7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No foreigner who becomes a follower of the LORD should say, ‘The LORD will certainly exclude me from his people.’ The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eunuch</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should not say, ‘Look, I am like a dried-up tree.’”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325879"/>
            <a:ext cx="8825114" cy="5079077"/>
          </a:xfrm>
        </p:spPr>
        <p:txBody>
          <a:bodyPr>
            <a:normAutofit fontScale="85000" lnSpcReduction="10000"/>
          </a:bodyPr>
          <a:lstStyle/>
          <a:p>
            <a:r>
              <a:rPr lang="en-US" dirty="0">
                <a:effectLst>
                  <a:outerShdw blurRad="38100" dist="38100" dir="2700000" algn="tl">
                    <a:srgbClr val="000000"/>
                  </a:outerShdw>
                </a:effectLst>
              </a:rPr>
              <a:t>In order to see how these two ideas fit together we must first ask: Why was this law that excludes these groups given in the first place?</a:t>
            </a:r>
          </a:p>
          <a:p>
            <a:r>
              <a:rPr lang="en-US" dirty="0">
                <a:effectLst>
                  <a:outerShdw blurRad="38100" dist="38100" dir="2700000" algn="tl">
                    <a:srgbClr val="000000"/>
                  </a:outerShdw>
                </a:effectLst>
              </a:rPr>
              <a:t>Is it because being emasculated, or being an Ammonite or a Moabite, is </a:t>
            </a:r>
            <a:r>
              <a:rPr lang="en-US" b="1" i="1" dirty="0">
                <a:effectLst>
                  <a:outerShdw blurRad="38100" dist="38100" dir="2700000" algn="tl">
                    <a:srgbClr val="000000"/>
                  </a:outerShdw>
                </a:effectLst>
              </a:rPr>
              <a:t>intrinsically evil</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Obviously not.</a:t>
            </a:r>
          </a:p>
          <a:p>
            <a:r>
              <a:rPr lang="en-US" dirty="0">
                <a:effectLst>
                  <a:outerShdw blurRad="38100" dist="38100" dir="2700000" algn="tl">
                    <a:srgbClr val="000000"/>
                  </a:outerShdw>
                </a:effectLst>
              </a:rPr>
              <a:t>The law was given to make a </a:t>
            </a:r>
            <a:r>
              <a:rPr lang="en-US" b="1" i="1" dirty="0">
                <a:effectLst>
                  <a:outerShdw blurRad="38100" dist="38100" dir="2700000" algn="tl">
                    <a:srgbClr val="000000"/>
                  </a:outerShdw>
                </a:effectLst>
              </a:rPr>
              <a:t>theological point </a:t>
            </a:r>
            <a:r>
              <a:rPr lang="en-US" dirty="0">
                <a:effectLst>
                  <a:outerShdw blurRad="38100" dist="38100" dir="2700000" algn="tl">
                    <a:srgbClr val="000000"/>
                  </a:outerShdw>
                </a:effectLst>
              </a:rPr>
              <a:t>(as were many of the ceremonial laws).</a:t>
            </a:r>
          </a:p>
          <a:p>
            <a:r>
              <a:rPr lang="en-US" dirty="0">
                <a:effectLst>
                  <a:outerShdw blurRad="38100" dist="38100" dir="2700000" algn="tl">
                    <a:srgbClr val="000000"/>
                  </a:outerShdw>
                </a:effectLst>
              </a:rPr>
              <a:t>With respect to 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eunuch</a:t>
            </a:r>
            <a:r>
              <a:rPr lang="en-US" dirty="0">
                <a:effectLst>
                  <a:outerShdw blurRad="38100" dist="38100" dir="2700000" algn="tl">
                    <a:srgbClr val="000000"/>
                  </a:outerShdw>
                </a:effectLst>
              </a:rPr>
              <a:t>”, the purpose of the prohibition is clearly to teach the goodness of nature as we find it in creation. </a:t>
            </a:r>
          </a:p>
          <a:p>
            <a:r>
              <a:rPr lang="en-US" dirty="0">
                <a:effectLst>
                  <a:outerShdw blurRad="38100" dist="38100" dir="2700000" algn="tl">
                    <a:srgbClr val="000000"/>
                  </a:outerShdw>
                </a:effectLst>
              </a:rPr>
              <a:t>Sexuality is a good part of God’s creation, and while we are not to worship it, neither are we to condone its destruction.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457-458). </a:t>
            </a:r>
          </a:p>
        </p:txBody>
      </p:sp>
    </p:spTree>
    <p:extLst>
      <p:ext uri="{BB962C8B-B14F-4D97-AF65-F5344CB8AC3E}">
        <p14:creationId xmlns:p14="http://schemas.microsoft.com/office/powerpoint/2010/main" val="34904951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7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No foreigner who becomes a follower of the LORD should say, ‘The LORD will certainly exclude me from his people.’ The eunuch should not say, ‘Look, I am like a dried-up tree.’”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325879"/>
            <a:ext cx="8825114" cy="5079077"/>
          </a:xfrm>
        </p:spPr>
        <p:txBody>
          <a:bodyPr>
            <a:normAutofit lnSpcReduction="10000"/>
          </a:bodyPr>
          <a:lstStyle/>
          <a:p>
            <a:r>
              <a:rPr lang="en-US" dirty="0">
                <a:effectLst>
                  <a:outerShdw blurRad="38100" dist="38100" dir="2700000" algn="tl">
                    <a:srgbClr val="000000"/>
                  </a:outerShdw>
                </a:effectLst>
              </a:rPr>
              <a:t>Similarly, with the Ammonites and Moabites a point about historical responsibility was being made. </a:t>
            </a:r>
          </a:p>
          <a:p>
            <a:r>
              <a:rPr lang="en-US" dirty="0">
                <a:effectLst>
                  <a:outerShdw blurRad="38100" dist="38100" dir="2700000" algn="tl">
                    <a:srgbClr val="000000"/>
                  </a:outerShdw>
                </a:effectLst>
              </a:rPr>
              <a:t>We must not forget that actions have consequences, especially when those actions are in opposition to God’s plan to bring his salvation into the world. </a:t>
            </a:r>
          </a:p>
          <a:p>
            <a:r>
              <a:rPr lang="en-US" dirty="0">
                <a:effectLst>
                  <a:outerShdw blurRad="38100" dist="38100" dir="2700000" algn="tl">
                    <a:srgbClr val="000000"/>
                  </a:outerShdw>
                </a:effectLst>
              </a:rPr>
              <a:t>So, when we keep in mind the </a:t>
            </a:r>
            <a:r>
              <a:rPr lang="en-US" b="1" i="1" dirty="0">
                <a:effectLst>
                  <a:outerShdw blurRad="38100" dist="38100" dir="2700000" algn="tl">
                    <a:srgbClr val="000000"/>
                  </a:outerShdw>
                </a:effectLst>
              </a:rPr>
              <a:t>bigger</a:t>
            </a:r>
            <a:r>
              <a:rPr lang="en-US" dirty="0">
                <a:effectLst>
                  <a:outerShdw blurRad="38100" dist="38100" dir="2700000" algn="tl">
                    <a:srgbClr val="000000"/>
                  </a:outerShdw>
                </a:effectLst>
              </a:rPr>
              <a:t> point being made, I believe it helps us to see that the </a:t>
            </a:r>
            <a:r>
              <a:rPr lang="en-US" b="1" i="1" dirty="0">
                <a:effectLst>
                  <a:outerShdw blurRad="38100" dist="38100" dir="2700000" algn="tl">
                    <a:srgbClr val="000000"/>
                  </a:outerShdw>
                </a:effectLst>
              </a:rPr>
              <a:t>exclusions</a:t>
            </a:r>
            <a:r>
              <a:rPr lang="en-US" dirty="0">
                <a:effectLst>
                  <a:outerShdw blurRad="38100" dist="38100" dir="2700000" algn="tl">
                    <a:srgbClr val="000000"/>
                  </a:outerShdw>
                </a:effectLst>
              </a:rPr>
              <a:t> commanded in Deuteronomy are </a:t>
            </a:r>
            <a:r>
              <a:rPr lang="en-US" b="1" i="1" dirty="0">
                <a:effectLst>
                  <a:outerShdw blurRad="38100" dist="38100" dir="2700000" algn="tl">
                    <a:srgbClr val="000000"/>
                  </a:outerShdw>
                </a:effectLst>
              </a:rPr>
              <a:t>not inconsistent </a:t>
            </a:r>
            <a:r>
              <a:rPr lang="en-US" dirty="0">
                <a:effectLst>
                  <a:outerShdw blurRad="38100" dist="38100" dir="2700000" algn="tl">
                    <a:srgbClr val="000000"/>
                  </a:outerShdw>
                </a:effectLst>
              </a:rPr>
              <a:t>with the </a:t>
            </a:r>
            <a:r>
              <a:rPr lang="en-US" b="1" i="1" dirty="0">
                <a:effectLst>
                  <a:outerShdw blurRad="38100" dist="38100" dir="2700000" algn="tl">
                    <a:srgbClr val="000000"/>
                  </a:outerShdw>
                </a:effectLst>
              </a:rPr>
              <a:t>inclusions</a:t>
            </a:r>
            <a:r>
              <a:rPr lang="en-US" dirty="0">
                <a:effectLst>
                  <a:outerShdw blurRad="38100" dist="38100" dir="2700000" algn="tl">
                    <a:srgbClr val="000000"/>
                  </a:outerShdw>
                </a:effectLst>
              </a:rPr>
              <a:t> that Isaiah talks about here. </a:t>
            </a:r>
          </a:p>
          <a:p>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457-458). </a:t>
            </a:r>
          </a:p>
        </p:txBody>
      </p:sp>
    </p:spTree>
    <p:extLst>
      <p:ext uri="{BB962C8B-B14F-4D97-AF65-F5344CB8AC3E}">
        <p14:creationId xmlns:p14="http://schemas.microsoft.com/office/powerpoint/2010/main" val="243173880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647534"/>
          </a:xfrm>
        </p:spPr>
        <p:txBody>
          <a:bodyPr>
            <a:noAutofit/>
          </a:bodyPr>
          <a:lstStyle/>
          <a:p>
            <a:r>
              <a:rPr lang="en-US" sz="4000" dirty="0">
                <a:effectLst>
                  <a:outerShdw blurRad="38100" dist="38100" dir="2700000" algn="tl">
                    <a:srgbClr val="000000"/>
                  </a:outerShdw>
                </a:effectLst>
              </a:rPr>
              <a:t>Outline of the Book of Isaiah</a:t>
            </a:r>
            <a:endParaRPr lang="en-US" sz="4000" b="1"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27470" y="722101"/>
            <a:ext cx="9116529" cy="6135896"/>
          </a:xfrm>
        </p:spPr>
        <p:txBody>
          <a:bodyPr>
            <a:normAutofit/>
          </a:bodyPr>
          <a:lstStyle/>
          <a:p>
            <a:pPr marL="687388" lvl="0" indent="-687388">
              <a:spcBef>
                <a:spcPts val="600"/>
              </a:spcBef>
              <a:buFont typeface="+mj-lt"/>
              <a:buAutoNum type="romanUcPeriod"/>
            </a:pPr>
            <a:r>
              <a:rPr lang="en-US" sz="4300" b="1" dirty="0">
                <a:solidFill>
                  <a:schemeClr val="bg1">
                    <a:lumMod val="65000"/>
                  </a:schemeClr>
                </a:solidFill>
                <a:effectLst>
                  <a:outerShdw blurRad="38100" dist="38100" dir="2700000" algn="tl">
                    <a:srgbClr val="000000"/>
                  </a:outerShdw>
                </a:effectLst>
              </a:rPr>
              <a:t>Warning of Judgment on Israel </a:t>
            </a:r>
            <a:r>
              <a:rPr lang="en-US" sz="4300" dirty="0">
                <a:solidFill>
                  <a:srgbClr val="FFFF99"/>
                </a:solidFill>
                <a:effectLst>
                  <a:outerShdw blurRad="38100" dist="38100" dir="2700000" algn="tl">
                    <a:srgbClr val="000000"/>
                  </a:outerShdw>
                </a:effectLst>
              </a:rPr>
              <a:t>(1-39)</a:t>
            </a:r>
          </a:p>
          <a:p>
            <a:pPr marL="687388" indent="-687388">
              <a:spcBef>
                <a:spcPts val="600"/>
              </a:spcBef>
              <a:buFont typeface="+mj-lt"/>
              <a:buAutoNum type="romanUcPeriod"/>
            </a:pPr>
            <a:r>
              <a:rPr lang="en-US" sz="4300" b="1" dirty="0">
                <a:effectLst>
                  <a:outerShdw blurRad="38100" dist="38100" dir="2700000" algn="tl">
                    <a:srgbClr val="000000"/>
                  </a:outerShdw>
                </a:effectLst>
              </a:rPr>
              <a:t>The Promise of Future Hope in the New Jerusalem </a:t>
            </a:r>
            <a:r>
              <a:rPr lang="en-US" sz="4300" dirty="0">
                <a:solidFill>
                  <a:srgbClr val="FFFF99"/>
                </a:solidFill>
                <a:effectLst>
                  <a:outerShdw blurRad="38100" dist="38100" dir="2700000" algn="tl">
                    <a:srgbClr val="000000"/>
                  </a:outerShdw>
                </a:effectLst>
              </a:rPr>
              <a:t>(40-66)</a:t>
            </a:r>
          </a:p>
          <a:p>
            <a:pPr marL="1373188" lvl="1" indent="-685800">
              <a:spcBef>
                <a:spcPts val="600"/>
              </a:spcBef>
              <a:buAutoNum type="alphaUcPeriod"/>
            </a:pPr>
            <a:r>
              <a:rPr lang="en-US" sz="3900" b="1" dirty="0">
                <a:solidFill>
                  <a:schemeClr val="bg1">
                    <a:lumMod val="65000"/>
                  </a:schemeClr>
                </a:solidFill>
                <a:effectLst>
                  <a:outerShdw blurRad="38100" dist="38100" dir="2700000" algn="tl">
                    <a:srgbClr val="000000"/>
                  </a:outerShdw>
                </a:effectLst>
              </a:rPr>
              <a:t>The Announcement of Hope </a:t>
            </a:r>
            <a:r>
              <a:rPr lang="en-US" sz="3900" dirty="0">
                <a:solidFill>
                  <a:srgbClr val="FFFF99"/>
                </a:solidFill>
                <a:effectLst>
                  <a:outerShdw blurRad="38100" dist="38100" dir="2700000" algn="tl">
                    <a:srgbClr val="000000"/>
                  </a:outerShdw>
                </a:effectLst>
              </a:rPr>
              <a:t>(40-48)</a:t>
            </a:r>
          </a:p>
          <a:p>
            <a:pPr marL="1373188" lvl="1" indent="-685800">
              <a:spcBef>
                <a:spcPts val="600"/>
              </a:spcBef>
              <a:buAutoNum type="alphaUcPeriod"/>
            </a:pPr>
            <a:r>
              <a:rPr lang="en-US" sz="3900" b="1" dirty="0">
                <a:solidFill>
                  <a:schemeClr val="bg1">
                    <a:lumMod val="65000"/>
                  </a:schemeClr>
                </a:solidFill>
                <a:effectLst>
                  <a:outerShdw blurRad="38100" dist="38100" dir="2700000" algn="tl">
                    <a:srgbClr val="000000"/>
                  </a:outerShdw>
                </a:effectLst>
              </a:rPr>
              <a:t>The Servant Fulfills God’s Mission </a:t>
            </a:r>
            <a:r>
              <a:rPr lang="en-US" sz="3900" dirty="0">
                <a:solidFill>
                  <a:srgbClr val="FFFF99"/>
                </a:solidFill>
                <a:effectLst>
                  <a:outerShdw blurRad="38100" dist="38100" dir="2700000" algn="tl">
                    <a:srgbClr val="000000"/>
                  </a:outerShdw>
                </a:effectLst>
              </a:rPr>
              <a:t>(49-55)</a:t>
            </a:r>
          </a:p>
          <a:p>
            <a:pPr marL="1373188" lvl="1" indent="-685800">
              <a:spcBef>
                <a:spcPts val="600"/>
              </a:spcBef>
              <a:buAutoNum type="alphaUcPeriod"/>
            </a:pPr>
            <a:r>
              <a:rPr lang="en-US" sz="3900" b="1" dirty="0">
                <a:effectLst>
                  <a:outerShdw blurRad="38100" dist="38100" dir="2700000" algn="tl">
                    <a:srgbClr val="000000"/>
                  </a:outerShdw>
                </a:effectLst>
              </a:rPr>
              <a:t>The Servants Inherit God’s Kingdom </a:t>
            </a:r>
            <a:r>
              <a:rPr lang="en-US" sz="3900" dirty="0">
                <a:solidFill>
                  <a:srgbClr val="FFFF99"/>
                </a:solidFill>
                <a:effectLst>
                  <a:outerShdw blurRad="38100" dist="38100" dir="2700000" algn="tl">
                    <a:srgbClr val="000000"/>
                  </a:outerShdw>
                </a:effectLst>
              </a:rPr>
              <a:t>(56-66)</a:t>
            </a:r>
          </a:p>
          <a:p>
            <a:pPr marL="1085850" lvl="1" indent="-742950">
              <a:spcBef>
                <a:spcPts val="600"/>
              </a:spcBef>
              <a:buAutoNum type="alphaUcPeriod"/>
            </a:pPr>
            <a:endParaRPr lang="en-US" sz="3900" dirty="0">
              <a:solidFill>
                <a:srgbClr val="FFFF99"/>
              </a:solidFill>
              <a:effectLst>
                <a:outerShdw blurRad="38100" dist="38100" dir="2700000" algn="tl">
                  <a:srgbClr val="000000"/>
                </a:outerShdw>
              </a:effectLst>
            </a:endParaRPr>
          </a:p>
          <a:p>
            <a:pPr marL="1085850" lvl="1" indent="-742950">
              <a:spcBef>
                <a:spcPts val="600"/>
              </a:spcBef>
              <a:buAutoNum type="alphaUcPeriod"/>
            </a:pPr>
            <a:endParaRPr lang="en-US" sz="3900" dirty="0">
              <a:solidFill>
                <a:srgbClr val="FFFF99"/>
              </a:solidFill>
              <a:effectLst>
                <a:outerShdw blurRad="38100" dist="38100" dir="2700000" algn="tl">
                  <a:srgbClr val="000000"/>
                </a:outerShdw>
              </a:effectLst>
            </a:endParaRPr>
          </a:p>
          <a:p>
            <a:pPr marL="457200" indent="-457200">
              <a:buFont typeface="+mj-lt"/>
              <a:buAutoNum type="romanUcPeriod"/>
            </a:pPr>
            <a:endParaRPr lang="en-US" b="1" dirty="0">
              <a:effectLst>
                <a:outerShdw blurRad="38100" dist="38100" dir="2700000" algn="tl">
                  <a:srgbClr val="000000"/>
                </a:outerShdw>
              </a:effectLst>
            </a:endParaRPr>
          </a:p>
        </p:txBody>
      </p:sp>
    </p:spTree>
    <p:extLst>
      <p:ext uri="{BB962C8B-B14F-4D97-AF65-F5344CB8AC3E}">
        <p14:creationId xmlns:p14="http://schemas.microsoft.com/office/powerpoint/2010/main" val="41521028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7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No foreigner who becomes a follower of the LORD should say, ‘The LORD will certainly exclude me from his people.’ The eunuch should not say, ‘Look, I am like a dried-up tree.’”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59440" y="1307468"/>
            <a:ext cx="8825114" cy="5365866"/>
          </a:xfrm>
        </p:spPr>
        <p:txBody>
          <a:bodyPr>
            <a:normAutofit lnSpcReduction="10000"/>
          </a:bodyPr>
          <a:lstStyle/>
          <a:p>
            <a:r>
              <a:rPr lang="en-US" dirty="0">
                <a:effectLst>
                  <a:outerShdw blurRad="38100" dist="38100" dir="2700000" algn="tl">
                    <a:srgbClr val="000000"/>
                  </a:outerShdw>
                </a:effectLst>
              </a:rPr>
              <a:t>Isaiah’s point is that it doesn’t matter who a person is when it comes to being included among the people of God. </a:t>
            </a:r>
          </a:p>
          <a:p>
            <a:r>
              <a:rPr lang="en-US" dirty="0">
                <a:effectLst>
                  <a:outerShdw blurRad="38100" dist="38100" dir="2700000" algn="tl">
                    <a:srgbClr val="000000"/>
                  </a:outerShdw>
                </a:effectLst>
              </a:rPr>
              <a:t>Foreigners who come to him in glad obedience will be </a:t>
            </a:r>
            <a:r>
              <a:rPr lang="en-US" b="1" i="1" dirty="0">
                <a:effectLst>
                  <a:outerShdw blurRad="38100" dist="38100" dir="2700000" algn="tl">
                    <a:srgbClr val="000000"/>
                  </a:outerShdw>
                </a:effectLst>
              </a:rPr>
              <a:t>included</a:t>
            </a:r>
            <a:r>
              <a:rPr lang="en-US" dirty="0">
                <a:effectLst>
                  <a:outerShdw blurRad="38100" dist="38100" dir="2700000" algn="tl">
                    <a:srgbClr val="000000"/>
                  </a:outerShdw>
                </a:effectLst>
              </a:rPr>
              <a:t>, while Jews who want to depend on their birthright will be </a:t>
            </a:r>
            <a:r>
              <a:rPr lang="en-US" b="1" i="1" dirty="0">
                <a:effectLst>
                  <a:outerShdw blurRad="38100" dist="38100" dir="2700000" algn="tl">
                    <a:srgbClr val="000000"/>
                  </a:outerShdw>
                </a:effectLst>
              </a:rPr>
              <a:t>excluded</a:t>
            </a:r>
            <a:r>
              <a:rPr lang="en-US" dirty="0">
                <a:effectLst>
                  <a:outerShdw blurRad="38100" dist="38100" dir="2700000" algn="tl">
                    <a:srgbClr val="000000"/>
                  </a:outerShdw>
                </a:effectLst>
              </a:rPr>
              <a:t> (cf. Mat 3:9) .</a:t>
            </a:r>
          </a:p>
          <a:p>
            <a:r>
              <a:rPr lang="en-US" dirty="0">
                <a:effectLst>
                  <a:outerShdw blurRad="38100" dist="38100" dir="2700000" algn="tl">
                    <a:srgbClr val="000000"/>
                  </a:outerShdw>
                </a:effectLst>
              </a:rPr>
              <a:t>By the same token, foreigners who persist in their arrogant contempt for Israel will be </a:t>
            </a:r>
            <a:r>
              <a:rPr lang="en-US" b="1" i="1" dirty="0">
                <a:effectLst>
                  <a:outerShdw blurRad="38100" dist="38100" dir="2700000" algn="tl">
                    <a:srgbClr val="000000"/>
                  </a:outerShdw>
                </a:effectLst>
              </a:rPr>
              <a:t>excluded</a:t>
            </a:r>
            <a:r>
              <a:rPr lang="en-US" dirty="0">
                <a:effectLst>
                  <a:outerShdw blurRad="38100" dist="38100" dir="2700000" algn="tl">
                    <a:srgbClr val="000000"/>
                  </a:outerShdw>
                </a:effectLst>
              </a:rPr>
              <a:t> while Jews who submit themselves to the Spirit of God will be </a:t>
            </a:r>
            <a:r>
              <a:rPr lang="en-US" b="1" i="1" dirty="0">
                <a:effectLst>
                  <a:outerShdw blurRad="38100" dist="38100" dir="2700000" algn="tl">
                    <a:srgbClr val="000000"/>
                  </a:outerShdw>
                </a:effectLst>
              </a:rPr>
              <a:t>included</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The issue is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who you are, but whether you are </a:t>
            </a:r>
            <a:r>
              <a:rPr lang="en-US" b="1" i="1" dirty="0">
                <a:effectLst>
                  <a:outerShdw blurRad="38100" dist="38100" dir="2700000" algn="tl">
                    <a:srgbClr val="000000"/>
                  </a:outerShdw>
                </a:effectLst>
              </a:rPr>
              <a:t>obedient</a:t>
            </a:r>
            <a:r>
              <a:rPr lang="en-US" dirty="0">
                <a:effectLst>
                  <a:outerShdw blurRad="38100" dist="38100" dir="2700000" algn="tl">
                    <a:srgbClr val="000000"/>
                  </a:outerShdw>
                </a:effectLst>
              </a:rPr>
              <a:t>.</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693). </a:t>
            </a:r>
          </a:p>
        </p:txBody>
      </p:sp>
    </p:spTree>
    <p:extLst>
      <p:ext uri="{BB962C8B-B14F-4D97-AF65-F5344CB8AC3E}">
        <p14:creationId xmlns:p14="http://schemas.microsoft.com/office/powerpoint/2010/main" val="40432676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1970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56:3</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No foreigner who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becomes a follower of the LORD </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should say, ‘The LORD will certainly exclude me from his people.’ The eunuch should not say, ‘Look, I am like a dried-up tree.’” </a:t>
            </a: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259379"/>
            <a:ext cx="8825114" cy="5365866"/>
          </a:xfrm>
        </p:spPr>
        <p:txBody>
          <a:bodyPr>
            <a:normAutofit fontScale="92500" lnSpcReduction="10000"/>
          </a:bodyPr>
          <a:lstStyle/>
          <a:p>
            <a:r>
              <a:rPr lang="en-US" dirty="0">
                <a:effectLst>
                  <a:outerShdw blurRad="38100" dist="38100" dir="2700000" algn="tl">
                    <a:srgbClr val="000000"/>
                  </a:outerShdw>
                </a:effectLst>
              </a:rPr>
              <a:t>There had always been an understanding under the Old Covenant that a foreigner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who becomes a follower of the LORD </a:t>
            </a:r>
            <a:r>
              <a:rPr lang="en-US" dirty="0">
                <a:effectLst>
                  <a:outerShdw blurRad="38100" dist="38100" dir="2700000" algn="tl">
                    <a:srgbClr val="000000"/>
                  </a:outerShdw>
                </a:effectLst>
              </a:rPr>
              <a:t>” could participate in the worship of God along with the Jews:</a:t>
            </a:r>
          </a:p>
          <a:p>
            <a:pPr lvl="1"/>
            <a:r>
              <a:rPr lang="en-US" sz="27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When a foreigner lives with you and wants to observe the Passover to the LORD, all his males must be circumcised, and then he may approach and observe it, and he will be like one who is born in the land – but no uncircumcised person may eat of it. The same law will apply to the person who is native-born and to the foreigner who lives among you.</a:t>
            </a:r>
            <a:r>
              <a:rPr lang="en-US" dirty="0">
                <a:effectLst>
                  <a:outerShdw blurRad="38100" dist="38100" dir="2700000" algn="tl">
                    <a:srgbClr val="000000"/>
                  </a:outerShdw>
                </a:effectLst>
              </a:rPr>
              <a:t>  (Exodus 12:48-49 )</a:t>
            </a:r>
          </a:p>
          <a:p>
            <a:r>
              <a:rPr lang="en-US" dirty="0">
                <a:effectLst>
                  <a:outerShdw blurRad="38100" dist="38100" dir="2700000" algn="tl">
                    <a:srgbClr val="000000"/>
                  </a:outerShdw>
                </a:effectLst>
              </a:rPr>
              <a:t>Isaiah here is showing that background and nationality will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be a barrier to having a </a:t>
            </a:r>
            <a:r>
              <a:rPr lang="en-US" b="1" i="1" dirty="0">
                <a:effectLst>
                  <a:outerShdw blurRad="38100" dist="38100" dir="2700000" algn="tl">
                    <a:srgbClr val="000000"/>
                  </a:outerShdw>
                </a:effectLst>
              </a:rPr>
              <a:t>relationship</a:t>
            </a:r>
            <a:r>
              <a:rPr lang="en-US" dirty="0">
                <a:effectLst>
                  <a:outerShdw blurRad="38100" dist="38100" dir="2700000" algn="tl">
                    <a:srgbClr val="000000"/>
                  </a:outerShdw>
                </a:effectLst>
              </a:rPr>
              <a:t> with the LORD, as long as there is a genuine commitment to serving and obeying the LORD. </a:t>
            </a:r>
          </a:p>
          <a:p>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415–416.</a:t>
            </a:r>
          </a:p>
        </p:txBody>
      </p:sp>
    </p:spTree>
    <p:extLst>
      <p:ext uri="{BB962C8B-B14F-4D97-AF65-F5344CB8AC3E}">
        <p14:creationId xmlns:p14="http://schemas.microsoft.com/office/powerpoint/2010/main" val="117188337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1"/>
            <a:ext cx="9144000" cy="1122218"/>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4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56:3</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No foreigner who becomes a follower of the LORD should say, ‘The LORD will certainly exclude me from his people.’ The eunuch should not say, ‘Look, I am like a dried-up tree.’” </a:t>
            </a: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83128" y="1180408"/>
            <a:ext cx="8919556" cy="5677592"/>
          </a:xfrm>
        </p:spPr>
        <p:txBody>
          <a:bodyPr>
            <a:normAutofit lnSpcReduction="10000"/>
          </a:bodyPr>
          <a:lstStyle/>
          <a:p>
            <a:r>
              <a:rPr lang="en-US" dirty="0">
                <a:effectLst>
                  <a:outerShdw blurRad="38100" dist="38100" dir="2700000" algn="tl">
                    <a:srgbClr val="000000"/>
                  </a:outerShdw>
                </a:effectLst>
              </a:rPr>
              <a:t>Nevertheless, Old Testament Law </a:t>
            </a:r>
            <a:r>
              <a:rPr lang="en-US" b="1" i="1" dirty="0">
                <a:effectLst>
                  <a:outerShdw blurRad="38100" dist="38100" dir="2700000" algn="tl">
                    <a:srgbClr val="000000"/>
                  </a:outerShdw>
                </a:effectLst>
              </a:rPr>
              <a:t>did</a:t>
            </a:r>
            <a:r>
              <a:rPr lang="en-US" dirty="0">
                <a:effectLst>
                  <a:outerShdw blurRad="38100" dist="38100" dir="2700000" algn="tl">
                    <a:srgbClr val="000000"/>
                  </a:outerShdw>
                </a:effectLst>
              </a:rPr>
              <a:t> place </a:t>
            </a:r>
            <a:r>
              <a:rPr lang="en-US" b="1" i="1" dirty="0">
                <a:effectLst>
                  <a:outerShdw blurRad="38100" dist="38100" dir="2700000" algn="tl">
                    <a:srgbClr val="000000"/>
                  </a:outerShdw>
                </a:effectLst>
              </a:rPr>
              <a:t>some</a:t>
            </a:r>
            <a:r>
              <a:rPr lang="en-US" dirty="0">
                <a:effectLst>
                  <a:outerShdw blurRad="38100" dist="38100" dir="2700000" algn="tl">
                    <a:srgbClr val="000000"/>
                  </a:outerShdw>
                </a:effectLst>
              </a:rPr>
              <a:t> restrictions on foreigners (as well as eunuchs).</a:t>
            </a:r>
          </a:p>
          <a:p>
            <a:r>
              <a:rPr lang="en-US" dirty="0">
                <a:effectLst>
                  <a:outerShdw blurRad="38100" dist="38100" dir="2700000" algn="tl">
                    <a:srgbClr val="000000"/>
                  </a:outerShdw>
                </a:effectLst>
              </a:rPr>
              <a:t>The emphasis on </a:t>
            </a:r>
            <a:r>
              <a:rPr lang="en-US" b="1" i="1" dirty="0">
                <a:effectLst>
                  <a:outerShdw blurRad="38100" dist="38100" dir="2700000" algn="tl">
                    <a:srgbClr val="000000"/>
                  </a:outerShdw>
                </a:effectLst>
              </a:rPr>
              <a:t>full</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unrestricted access </a:t>
            </a:r>
            <a:r>
              <a:rPr lang="en-US" dirty="0">
                <a:effectLst>
                  <a:outerShdw blurRad="38100" dist="38100" dir="2700000" algn="tl">
                    <a:srgbClr val="000000"/>
                  </a:outerShdw>
                </a:effectLst>
              </a:rPr>
              <a:t>talked about here by Isaiah </a:t>
            </a:r>
            <a:r>
              <a:rPr lang="en-US" b="1" i="1" dirty="0">
                <a:effectLst>
                  <a:outerShdw blurRad="38100" dist="38100" dir="2700000" algn="tl">
                    <a:srgbClr val="000000"/>
                  </a:outerShdw>
                </a:effectLst>
              </a:rPr>
              <a:t>prefigures</a:t>
            </a:r>
            <a:r>
              <a:rPr lang="en-US" dirty="0">
                <a:effectLst>
                  <a:outerShdw blurRad="38100" dist="38100" dir="2700000" algn="tl">
                    <a:srgbClr val="000000"/>
                  </a:outerShdw>
                </a:effectLst>
              </a:rPr>
              <a:t> the much fuller access that is granted to </a:t>
            </a:r>
            <a:r>
              <a:rPr lang="en-US" b="1" i="1" dirty="0">
                <a:effectLst>
                  <a:outerShdw blurRad="38100" dist="38100" dir="2700000" algn="tl">
                    <a:srgbClr val="000000"/>
                  </a:outerShdw>
                </a:effectLst>
              </a:rPr>
              <a:t>all</a:t>
            </a:r>
            <a:r>
              <a:rPr lang="en-US" dirty="0">
                <a:effectLst>
                  <a:outerShdw blurRad="38100" dist="38100" dir="2700000" algn="tl">
                    <a:srgbClr val="000000"/>
                  </a:outerShdw>
                </a:effectLst>
              </a:rPr>
              <a:t> people in the New Covenant. </a:t>
            </a:r>
          </a:p>
          <a:p>
            <a:r>
              <a:rPr lang="en-US" dirty="0">
                <a:effectLst>
                  <a:outerShdw blurRad="38100" dist="38100" dir="2700000" algn="tl">
                    <a:srgbClr val="000000"/>
                  </a:outerShdw>
                </a:effectLst>
              </a:rPr>
              <a:t>The book of Acts records the moment when the Apostle Peter first came to this realization, when it quotes him as saying:</a:t>
            </a:r>
          </a:p>
          <a:p>
            <a:pPr lvl="1"/>
            <a:r>
              <a:rPr lang="en-US"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j-cs"/>
              </a:rPr>
              <a:t>I now truly understand that God does not show favoritism in dealing with people, but in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cs typeface="+mj-cs"/>
              </a:rPr>
              <a:t>every nation </a:t>
            </a:r>
            <a:r>
              <a:rPr lang="en-US"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cs typeface="+mj-cs"/>
              </a:rPr>
              <a:t>the person who fears him and does what is right is welcomed before him. </a:t>
            </a:r>
            <a:r>
              <a:rPr lang="en-US" dirty="0">
                <a:effectLst>
                  <a:outerShdw blurRad="38100" dist="38100" dir="2700000" algn="tl">
                    <a:srgbClr val="000000"/>
                  </a:outerShdw>
                </a:effectLst>
              </a:rPr>
              <a:t>(Act 10:34-35)</a:t>
            </a:r>
          </a:p>
          <a:p>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240893218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1"/>
            <a:ext cx="9144000" cy="100168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56:4</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For this is what the LORD says: “For the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eunuchs</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who observe my Sabbaths and choose what pleases me and are faithful to my covenant,</a:t>
            </a: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097281"/>
            <a:ext cx="8825114" cy="5391387"/>
          </a:xfrm>
        </p:spPr>
        <p:txBody>
          <a:bodyPr>
            <a:normAutofit/>
          </a:bodyPr>
          <a:lstStyle/>
          <a:p>
            <a:r>
              <a:rPr lang="en-US" dirty="0">
                <a:effectLst>
                  <a:outerShdw blurRad="38100" dist="38100" dir="2700000" algn="tl">
                    <a:srgbClr val="000000"/>
                  </a:outerShdw>
                </a:effectLst>
              </a:rPr>
              <a:t>The two marginalized groups are now considered in reverse order, and it is authoritatively shown why they are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to consider themselves as </a:t>
            </a:r>
            <a:r>
              <a:rPr lang="en-US" b="1" i="1" dirty="0">
                <a:effectLst>
                  <a:outerShdw blurRad="38100" dist="38100" dir="2700000" algn="tl">
                    <a:srgbClr val="000000"/>
                  </a:outerShdw>
                </a:effectLst>
              </a:rPr>
              <a:t>outcasts</a:t>
            </a:r>
            <a:r>
              <a:rPr lang="en-US" dirty="0">
                <a:effectLst>
                  <a:outerShdw blurRad="38100" dist="38100" dir="2700000" algn="tl">
                    <a:srgbClr val="000000"/>
                  </a:outerShdw>
                </a:effectLst>
              </a:rPr>
              <a:t> from the community of faith. </a:t>
            </a:r>
          </a:p>
          <a:p>
            <a:r>
              <a:rPr lang="en-US" dirty="0">
                <a:effectLst>
                  <a:outerShdw blurRad="38100" dist="38100" dir="2700000" algn="tl">
                    <a:srgbClr val="000000"/>
                  </a:outerShdw>
                </a:effectLst>
              </a:rPr>
              <a:t>“</a:t>
            </a:r>
            <a:r>
              <a:rPr lang="en-US"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Eunuchs</a:t>
            </a:r>
            <a:r>
              <a:rPr lang="en-US" dirty="0">
                <a:effectLst>
                  <a:outerShdw blurRad="38100" dist="38100" dir="2700000" algn="tl">
                    <a:srgbClr val="000000"/>
                  </a:outerShdw>
                </a:effectLst>
              </a:rPr>
              <a:t>” are to demonstrate their commitment to the LORD by </a:t>
            </a:r>
          </a:p>
          <a:p>
            <a:pPr lvl="1"/>
            <a:r>
              <a:rPr lang="en-US" dirty="0">
                <a:effectLst>
                  <a:outerShdw blurRad="38100" dist="38100" dir="2700000" algn="tl">
                    <a:srgbClr val="000000"/>
                  </a:outerShdw>
                </a:effectLst>
              </a:rPr>
              <a:t>Observing the Sabbath </a:t>
            </a:r>
          </a:p>
          <a:p>
            <a:pPr lvl="1"/>
            <a:r>
              <a:rPr lang="en-US" dirty="0">
                <a:effectLst>
                  <a:outerShdw blurRad="38100" dist="38100" dir="2700000" algn="tl">
                    <a:srgbClr val="000000"/>
                  </a:outerShdw>
                </a:effectLst>
              </a:rPr>
              <a:t>Choosing what pleases God</a:t>
            </a:r>
          </a:p>
          <a:p>
            <a:pPr lvl="1"/>
            <a:r>
              <a:rPr lang="en-US" dirty="0">
                <a:effectLst>
                  <a:outerShdw blurRad="38100" dist="38100" dir="2700000" algn="tl">
                    <a:srgbClr val="000000"/>
                  </a:outerShdw>
                </a:effectLst>
              </a:rPr>
              <a:t>Being faithful to God’s covenant (i.e. the Mosaic covenant at this point).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effectLst>
                  <a:outerShdw blurRad="38100" dist="38100" dir="2700000" algn="tl">
                    <a:srgbClr val="000000"/>
                  </a:outerShdw>
                </a:effectLst>
              </a:rPr>
              <a:t>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endPar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ndParaRPr>
          </a:p>
        </p:txBody>
      </p:sp>
    </p:spTree>
    <p:extLst>
      <p:ext uri="{BB962C8B-B14F-4D97-AF65-F5344CB8AC3E}">
        <p14:creationId xmlns:p14="http://schemas.microsoft.com/office/powerpoint/2010/main" val="15577484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1"/>
            <a:ext cx="9144000" cy="10972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will set up within my temple and my walls a monument that will be better than sons and daughters. I will set up a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permanent monument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them that will remain.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300942"/>
            <a:ext cx="8825114" cy="5120640"/>
          </a:xfrm>
        </p:spPr>
        <p:txBody>
          <a:bodyPr>
            <a:normAutofit fontScale="92500" lnSpcReduction="20000"/>
          </a:bodyPr>
          <a:lstStyle/>
          <a:p>
            <a:r>
              <a:rPr lang="en-US" dirty="0">
                <a:effectLst>
                  <a:outerShdw blurRad="38100" dist="38100" dir="2700000" algn="tl">
                    <a:srgbClr val="000000"/>
                  </a:outerShdw>
                </a:effectLst>
              </a:rPr>
              <a:t>God now tells what he will do for this kind of eunuch. </a:t>
            </a:r>
          </a:p>
          <a:p>
            <a:r>
              <a:rPr lang="en-US" dirty="0">
                <a:effectLst>
                  <a:outerShdw blurRad="38100" dist="38100" dir="2700000" algn="tl">
                    <a:srgbClr val="000000"/>
                  </a:outerShdw>
                </a:effectLst>
              </a:rPr>
              <a:t>They may think that they will soon be forgotten in the community since they have neither sons nor daughters to carry on their lives and names after they have died. </a:t>
            </a:r>
          </a:p>
          <a:p>
            <a:r>
              <a:rPr lang="en-US" dirty="0">
                <a:effectLst>
                  <a:outerShdw blurRad="38100" dist="38100" dir="2700000" algn="tl">
                    <a:srgbClr val="000000"/>
                  </a:outerShdw>
                </a:effectLst>
              </a:rPr>
              <a:t>But God says the nameless eunuch will have a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permanent monument</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Instead of being limited to what little posterity children could give him, the eunuch who trusts God will live forever in God’s house (Ps. 23:6). </a:t>
            </a:r>
          </a:p>
          <a:p>
            <a:r>
              <a:rPr lang="en-US" dirty="0">
                <a:effectLst>
                  <a:outerShdw blurRad="38100" dist="38100" dir="2700000" algn="tl">
                    <a:srgbClr val="000000"/>
                  </a:outerShdw>
                </a:effectLst>
              </a:rPr>
              <a:t>The Ethiopian eunuch (Acts 8:27-39) is an example of what this verse is about. </a:t>
            </a:r>
          </a:p>
          <a:p>
            <a:r>
              <a:rPr lang="en-US" dirty="0">
                <a:effectLst>
                  <a:outerShdw blurRad="38100" dist="38100" dir="2700000" algn="tl">
                    <a:srgbClr val="000000"/>
                  </a:outerShdw>
                </a:effectLst>
              </a:rPr>
              <a:t>He has been remembered because of his faith far longer than if he had simply had sons and daughters.</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459). </a:t>
            </a:r>
          </a:p>
        </p:txBody>
      </p:sp>
    </p:spTree>
    <p:extLst>
      <p:ext uri="{BB962C8B-B14F-4D97-AF65-F5344CB8AC3E}">
        <p14:creationId xmlns:p14="http://schemas.microsoft.com/office/powerpoint/2010/main" val="10848670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41731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56:6</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As for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foreigners</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who become followers of the LORD and serve him, who love the name of the LORD and want to be his servants – all who observe the Sabbath and do not defile it, and who are faithful to my covenant – </a:t>
            </a: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529542"/>
            <a:ext cx="8825114" cy="4692534"/>
          </a:xfrm>
        </p:spPr>
        <p:txBody>
          <a:bodyPr>
            <a:normAutofit/>
          </a:bodyPr>
          <a:lstStyle/>
          <a:p>
            <a:r>
              <a:rPr lang="en-US" dirty="0">
                <a:effectLst>
                  <a:outerShdw blurRad="38100" dist="38100" dir="2700000" algn="tl">
                    <a:srgbClr val="000000"/>
                  </a:outerShdw>
                </a:effectLst>
              </a:rPr>
              <a:t>“</a:t>
            </a:r>
            <a:r>
              <a:rPr lang="en-US"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Foreigners</a:t>
            </a:r>
            <a:r>
              <a:rPr lang="en-US" dirty="0">
                <a:effectLst>
                  <a:outerShdw blurRad="38100" dist="38100" dir="2700000" algn="tl">
                    <a:srgbClr val="000000"/>
                  </a:outerShdw>
                </a:effectLst>
              </a:rPr>
              <a:t>” are likewise to demonstrate their commitment to the LORD by: </a:t>
            </a:r>
          </a:p>
          <a:p>
            <a:pPr lvl="1"/>
            <a:r>
              <a:rPr lang="en-US" dirty="0">
                <a:effectLst>
                  <a:outerShdw blurRad="38100" dist="38100" dir="2700000" algn="tl">
                    <a:srgbClr val="000000"/>
                  </a:outerShdw>
                </a:effectLst>
              </a:rPr>
              <a:t>Becoming followers of the LORD and serving him</a:t>
            </a:r>
          </a:p>
          <a:p>
            <a:pPr lvl="1"/>
            <a:r>
              <a:rPr lang="en-US" dirty="0">
                <a:effectLst>
                  <a:outerShdw blurRad="38100" dist="38100" dir="2700000" algn="tl">
                    <a:srgbClr val="000000"/>
                  </a:outerShdw>
                </a:effectLst>
              </a:rPr>
              <a:t>Loving the name of the LORD </a:t>
            </a:r>
          </a:p>
          <a:p>
            <a:pPr lvl="1"/>
            <a:r>
              <a:rPr lang="en-US" dirty="0">
                <a:effectLst>
                  <a:outerShdw blurRad="38100" dist="38100" dir="2700000" algn="tl">
                    <a:srgbClr val="000000"/>
                  </a:outerShdw>
                </a:effectLst>
              </a:rPr>
              <a:t>Wanting to be his servants </a:t>
            </a:r>
          </a:p>
          <a:p>
            <a:pPr lvl="1"/>
            <a:r>
              <a:rPr lang="en-US" dirty="0">
                <a:effectLst>
                  <a:outerShdw blurRad="38100" dist="38100" dir="2700000" algn="tl">
                    <a:srgbClr val="000000"/>
                  </a:outerShdw>
                </a:effectLst>
              </a:rPr>
              <a:t>Observing the Sabbath without defiling it </a:t>
            </a:r>
          </a:p>
          <a:p>
            <a:pPr lvl="1"/>
            <a:r>
              <a:rPr lang="en-US" dirty="0">
                <a:effectLst>
                  <a:outerShdw blurRad="38100" dist="38100" dir="2700000" algn="tl">
                    <a:srgbClr val="000000"/>
                  </a:outerShdw>
                </a:effectLst>
              </a:rPr>
              <a:t>Being faithful to the Mosaic covenant</a:t>
            </a:r>
            <a:r>
              <a:rPr lang="en-US" baseline="30000" dirty="0">
                <a:solidFill>
                  <a:prstClr val="white"/>
                </a:solidFill>
                <a:effectLst>
                  <a:outerShdw blurRad="38100" dist="38100" dir="2700000" algn="tl">
                    <a:srgbClr val="000000"/>
                  </a:outerShdw>
                </a:effectLst>
              </a:rPr>
              <a:t> 1</a:t>
            </a:r>
            <a:endParaRPr lang="en-US" dirty="0">
              <a:effectLst>
                <a:outerShdw blurRad="38100" dist="38100" dir="2700000" algn="tl">
                  <a:srgbClr val="000000"/>
                </a:outerShdw>
              </a:effectLst>
            </a:endParaRPr>
          </a:p>
          <a:p>
            <a:r>
              <a:rPr lang="en-US" dirty="0">
                <a:effectLst>
                  <a:outerShdw blurRad="38100" dist="38100" dir="2700000" algn="tl">
                    <a:srgbClr val="000000"/>
                  </a:outerShdw>
                </a:effectLst>
              </a:rPr>
              <a:t>Notice their focus is not on what they </a:t>
            </a:r>
            <a:r>
              <a:rPr lang="en-US" b="1" i="1" dirty="0">
                <a:effectLst>
                  <a:outerShdw blurRad="38100" dist="38100" dir="2700000" algn="tl">
                    <a:srgbClr val="000000"/>
                  </a:outerShdw>
                </a:effectLst>
              </a:rPr>
              <a:t>themselves</a:t>
            </a:r>
            <a:r>
              <a:rPr lang="en-US" dirty="0">
                <a:effectLst>
                  <a:outerShdw blurRad="38100" dist="38100" dir="2700000" algn="tl">
                    <a:srgbClr val="000000"/>
                  </a:outerShdw>
                </a:effectLst>
              </a:rPr>
              <a:t> might gain through doing these things, but on the one whom they serve.</a:t>
            </a:r>
            <a:r>
              <a:rPr kumimoji="0" lang="en-US" sz="32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rPr>
              <a:t> 2</a:t>
            </a:r>
            <a:endParaRPr lang="en-US" dirty="0">
              <a:effectLst>
                <a:outerShdw blurRad="38100" dist="38100" dir="2700000" algn="tl">
                  <a:srgbClr val="000000"/>
                </a:outerShdw>
              </a:effectLst>
            </a:endParaRPr>
          </a:p>
          <a:p>
            <a:endParaRPr lang="en-US" dirty="0">
              <a:effectLst>
                <a:outerShdw blurRad="38100" dist="38100" dir="2700000" algn="tl">
                  <a:srgbClr val="000000"/>
                </a:outerShdw>
              </a:effectLst>
            </a:endParaRPr>
          </a:p>
        </p:txBody>
      </p:sp>
      <p:sp>
        <p:nvSpPr>
          <p:cNvPr id="2" name="TextBox 1">
            <a:extLst>
              <a:ext uri="{FF2B5EF4-FFF2-40B4-BE49-F238E27FC236}">
                <a16:creationId xmlns:a16="http://schemas.microsoft.com/office/drawing/2014/main" id="{44826958-7776-8632-E78E-D2A1CE2F0EBC}"/>
              </a:ext>
            </a:extLst>
          </p:cNvPr>
          <p:cNvSpPr txBox="1"/>
          <p:nvPr/>
        </p:nvSpPr>
        <p:spPr>
          <a:xfrm>
            <a:off x="0" y="6211669"/>
            <a:ext cx="91440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30000" dirty="0">
                <a:solidFill>
                  <a:prstClr val="white"/>
                </a:solidFill>
                <a:effectLst>
                  <a:outerShdw blurRad="38100" dist="38100" dir="2700000" algn="tl">
                    <a:srgbClr val="000000"/>
                  </a:outerShdw>
                </a:effectLst>
              </a:rPr>
              <a:t>1</a:t>
            </a:r>
            <a:r>
              <a:rPr lang="en-US" dirty="0">
                <a:solidFill>
                  <a:prstClr val="white"/>
                </a:solidFill>
                <a:effectLst>
                  <a:outerShdw blurRad="38100" dist="38100" dir="2700000" algn="tl">
                    <a:srgbClr val="000000"/>
                  </a:outerShdw>
                </a:effectLst>
              </a:rPr>
              <a:t> Wegner, Paul D. – </a:t>
            </a:r>
            <a:r>
              <a:rPr lang="en-US" i="1" dirty="0">
                <a:solidFill>
                  <a:prstClr val="white"/>
                </a:solidFill>
                <a:effectLst>
                  <a:outerShdw blurRad="38100" dist="38100" dir="2700000" algn="tl">
                    <a:srgbClr val="000000"/>
                  </a:outerShdw>
                </a:effectLst>
              </a:rPr>
              <a:t>Isaiah An Introduction and Commentary – </a:t>
            </a:r>
            <a:r>
              <a:rPr lang="en-US" dirty="0">
                <a:solidFill>
                  <a:prstClr val="white"/>
                </a:solidFill>
                <a:effectLst>
                  <a:outerShdw blurRad="38100" dist="38100" dir="2700000" algn="tl">
                    <a:srgbClr val="000000"/>
                  </a:outerShdw>
                </a:effectLst>
              </a:rPr>
              <a:t>Tyndale OT Commentaries</a:t>
            </a:r>
          </a:p>
          <a:p>
            <a:pPr>
              <a:defRPr/>
            </a:pPr>
            <a:r>
              <a:rPr kumimoji="0" lang="en-US" sz="18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2</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418–419.</a:t>
            </a:r>
          </a:p>
        </p:txBody>
      </p:sp>
    </p:spTree>
    <p:extLst>
      <p:ext uri="{BB962C8B-B14F-4D97-AF65-F5344CB8AC3E}">
        <p14:creationId xmlns:p14="http://schemas.microsoft.com/office/powerpoint/2010/main" val="621398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41731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56:7</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I will bring them to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my holy mountain</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I will make them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happy</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in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the temple where people pray to me</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Their burnt offerings and sacrifices will be accepted on my altar, for my temple will be known as a temple where all nations may pray.” </a:t>
            </a: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529541"/>
            <a:ext cx="8825114" cy="5037513"/>
          </a:xfrm>
        </p:spPr>
        <p:txBody>
          <a:bodyPr>
            <a:normAutofit fontScale="85000" lnSpcReduction="10000"/>
          </a:bodyPr>
          <a:lstStyle/>
          <a:p>
            <a:r>
              <a:rPr lang="en-US" dirty="0">
                <a:effectLst>
                  <a:outerShdw blurRad="38100" dist="38100" dir="2700000" algn="tl">
                    <a:srgbClr val="000000"/>
                  </a:outerShdw>
                </a:effectLst>
              </a:rPr>
              <a:t>To such foreigners the LORD gives the promise that he will act so that they come to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my holy mountain</a:t>
            </a:r>
            <a:r>
              <a:rPr lang="en-US" dirty="0">
                <a:effectLst>
                  <a:outerShdw blurRad="38100" dist="38100" dir="2700000" algn="tl">
                    <a:srgbClr val="000000"/>
                  </a:outerShdw>
                </a:effectLst>
              </a:rPr>
              <a:t>”, the place where he has been especially pleased to reveal himself. </a:t>
            </a:r>
          </a:p>
          <a:p>
            <a:r>
              <a:rPr lang="en-US" dirty="0">
                <a:effectLst>
                  <a:outerShdw blurRad="38100" dist="38100" dir="2700000" algn="tl">
                    <a:srgbClr val="000000"/>
                  </a:outerShdw>
                </a:effectLst>
              </a:rPr>
              <a:t>They are brought there not merely as spectators, but as those who are spiritually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happy</a:t>
            </a:r>
            <a:r>
              <a:rPr lang="en-US" dirty="0">
                <a:effectLst>
                  <a:outerShdw blurRad="38100" dist="38100" dir="2700000" algn="tl">
                    <a:srgbClr val="000000"/>
                  </a:outerShdw>
                </a:effectLst>
              </a:rPr>
              <a:t>” with all they encounter in the place of the LORD’s presence.</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temple where people pray to me</a:t>
            </a:r>
            <a:r>
              <a:rPr lang="en-US" dirty="0">
                <a:effectLst>
                  <a:outerShdw blurRad="38100" dist="38100" dir="2700000" algn="tl">
                    <a:srgbClr val="000000"/>
                  </a:outerShdw>
                </a:effectLst>
              </a:rPr>
              <a:t>” is applied by Jesus during his earthly ministry to the Jerusalem temple (Mat 21:13), and it was true of that temple while it still stood. </a:t>
            </a:r>
          </a:p>
          <a:p>
            <a:r>
              <a:rPr lang="en-US" dirty="0">
                <a:effectLst>
                  <a:outerShdw blurRad="38100" dist="38100" dir="2700000" algn="tl">
                    <a:srgbClr val="000000"/>
                  </a:outerShdw>
                </a:effectLst>
              </a:rPr>
              <a:t>The </a:t>
            </a:r>
            <a:r>
              <a:rPr lang="en-US" b="1" i="1" dirty="0">
                <a:effectLst>
                  <a:outerShdw blurRad="38100" dist="38100" dir="2700000" algn="tl">
                    <a:srgbClr val="000000"/>
                  </a:outerShdw>
                </a:effectLst>
              </a:rPr>
              <a:t>full</a:t>
            </a:r>
            <a:r>
              <a:rPr lang="en-US" dirty="0">
                <a:effectLst>
                  <a:outerShdw blurRad="38100" dist="38100" dir="2700000" algn="tl">
                    <a:srgbClr val="000000"/>
                  </a:outerShdw>
                </a:effectLst>
              </a:rPr>
              <a:t> development of this promise, where the “</a:t>
            </a:r>
            <a:r>
              <a:rPr lang="en-US"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temple will be known as a temple where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all</a:t>
            </a:r>
            <a:r>
              <a:rPr lang="en-US"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nations may pray</a:t>
            </a:r>
            <a:r>
              <a:rPr lang="en-US" dirty="0">
                <a:effectLst>
                  <a:outerShdw blurRad="38100" dist="38100" dir="2700000" algn="tl">
                    <a:srgbClr val="000000"/>
                  </a:outerShdw>
                </a:effectLst>
              </a:rPr>
              <a:t>”, must wait for the </a:t>
            </a:r>
            <a:r>
              <a:rPr lang="en-US" b="1" i="1" dirty="0">
                <a:effectLst>
                  <a:outerShdw blurRad="38100" dist="38100" dir="2700000" algn="tl">
                    <a:srgbClr val="000000"/>
                  </a:outerShdw>
                </a:effectLst>
              </a:rPr>
              <a:t>destruction</a:t>
            </a:r>
            <a:r>
              <a:rPr lang="en-US" dirty="0">
                <a:effectLst>
                  <a:outerShdw blurRad="38100" dist="38100" dir="2700000" algn="tl">
                    <a:srgbClr val="000000"/>
                  </a:outerShdw>
                </a:effectLst>
              </a:rPr>
              <a:t> of the temple, when worship was internationalized and no longer limited to a specific geographical location (John 4:21–23).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419–420.</a:t>
            </a:r>
          </a:p>
        </p:txBody>
      </p:sp>
    </p:spTree>
    <p:extLst>
      <p:ext uri="{BB962C8B-B14F-4D97-AF65-F5344CB8AC3E}">
        <p14:creationId xmlns:p14="http://schemas.microsoft.com/office/powerpoint/2010/main" val="16585690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41731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56:7</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I will bring them to my holy mountain; I will make them happy in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the temple </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where people pray to me. Their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burnt offerings and sacrifices will be accepted on my altar</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for my temple will be known as a temple where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all nations </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may pray.” </a:t>
            </a: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529542"/>
            <a:ext cx="8825114" cy="4892040"/>
          </a:xfrm>
        </p:spPr>
        <p:txBody>
          <a:bodyPr>
            <a:normAutofit fontScale="92500"/>
          </a:bodyPr>
          <a:lstStyle/>
          <a:p>
            <a:r>
              <a:rPr lang="en-US" dirty="0">
                <a:effectLst>
                  <a:outerShdw blurRad="38100" dist="38100" dir="2700000" algn="tl">
                    <a:srgbClr val="000000"/>
                  </a:outerShdw>
                </a:effectLst>
              </a:rPr>
              <a:t>The worship here is </a:t>
            </a:r>
            <a:r>
              <a:rPr lang="en-US" b="1" dirty="0">
                <a:effectLst>
                  <a:outerShdw blurRad="38100" dist="38100" dir="2700000" algn="tl">
                    <a:srgbClr val="000000"/>
                  </a:outerShdw>
                </a:effectLst>
              </a:rPr>
              <a:t>described</a:t>
            </a:r>
            <a:r>
              <a:rPr lang="en-US" dirty="0">
                <a:effectLst>
                  <a:outerShdw blurRad="38100" dist="38100" dir="2700000" algn="tl">
                    <a:srgbClr val="000000"/>
                  </a:outerShdw>
                </a:effectLst>
              </a:rPr>
              <a:t> using Old Covenant terminology: “</a:t>
            </a:r>
            <a:r>
              <a:rPr kumimoji="0" lang="en-US" sz="32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burnt offerings and sacrifices will be accepted on my altar</a:t>
            </a:r>
            <a:r>
              <a:rPr lang="en-US" dirty="0">
                <a:effectLst>
                  <a:outerShdw blurRad="38100" dist="38100" dir="2700000" algn="tl">
                    <a:srgbClr val="000000"/>
                  </a:outerShdw>
                </a:effectLst>
              </a:rPr>
              <a:t>”, “</a:t>
            </a:r>
            <a:r>
              <a:rPr lang="en-US"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the temple </a:t>
            </a:r>
            <a:r>
              <a:rPr lang="en-US" dirty="0">
                <a:effectLst>
                  <a:outerShdw blurRad="38100" dist="38100" dir="2700000" algn="tl">
                    <a:srgbClr val="000000"/>
                  </a:outerShdw>
                </a:effectLst>
              </a:rPr>
              <a:t>” (“</a:t>
            </a:r>
            <a:r>
              <a:rPr lang="en-US"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Sabbaths</a:t>
            </a:r>
            <a:r>
              <a:rPr lang="en-US" dirty="0">
                <a:effectLst>
                  <a:outerShdw blurRad="38100" dist="38100" dir="2700000" algn="tl">
                    <a:srgbClr val="000000"/>
                  </a:outerShdw>
                </a:effectLst>
              </a:rPr>
              <a:t>”, mentioned in earlier verses) – because all of these things were </a:t>
            </a:r>
            <a:r>
              <a:rPr lang="en-US" b="1" i="1" dirty="0">
                <a:effectLst>
                  <a:outerShdw blurRad="38100" dist="38100" dir="2700000" algn="tl">
                    <a:srgbClr val="000000"/>
                  </a:outerShdw>
                </a:effectLst>
              </a:rPr>
              <a:t>types</a:t>
            </a:r>
            <a:r>
              <a:rPr lang="en-US" dirty="0">
                <a:effectLst>
                  <a:outerShdw blurRad="38100" dist="38100" dir="2700000" algn="tl">
                    <a:srgbClr val="000000"/>
                  </a:outerShdw>
                </a:effectLst>
              </a:rPr>
              <a:t> of that which is to come.</a:t>
            </a:r>
          </a:p>
          <a:p>
            <a:r>
              <a:rPr lang="en-US" dirty="0">
                <a:effectLst>
                  <a:outerShdw blurRad="38100" dist="38100" dir="2700000" algn="tl">
                    <a:srgbClr val="000000"/>
                  </a:outerShdw>
                </a:effectLst>
              </a:rPr>
              <a:t>But this prophecy is speaking of a future time when all the </a:t>
            </a:r>
            <a:r>
              <a:rPr lang="en-US" b="1" i="1" dirty="0">
                <a:effectLst>
                  <a:outerShdw blurRad="38100" dist="38100" dir="2700000" algn="tl">
                    <a:srgbClr val="000000"/>
                  </a:outerShdw>
                </a:effectLst>
              </a:rPr>
              <a:t>types</a:t>
            </a:r>
            <a:r>
              <a:rPr lang="en-US" dirty="0">
                <a:effectLst>
                  <a:outerShdw blurRad="38100" dist="38100" dir="2700000" algn="tl">
                    <a:srgbClr val="000000"/>
                  </a:outerShdw>
                </a:effectLst>
              </a:rPr>
              <a:t> will be replaced by future </a:t>
            </a:r>
            <a:r>
              <a:rPr lang="en-US" b="1" i="1" dirty="0">
                <a:effectLst>
                  <a:outerShdw blurRad="38100" dist="38100" dir="2700000" algn="tl">
                    <a:srgbClr val="000000"/>
                  </a:outerShdw>
                </a:effectLst>
              </a:rPr>
              <a:t>realities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At the time that Isaiah writing this, the temple is not </a:t>
            </a:r>
            <a:r>
              <a:rPr lang="en-US" b="1" i="1" dirty="0">
                <a:effectLst>
                  <a:outerShdw blurRad="38100" dist="38100" dir="2700000" algn="tl">
                    <a:srgbClr val="000000"/>
                  </a:outerShdw>
                </a:effectLst>
              </a:rPr>
              <a:t>yet</a:t>
            </a:r>
            <a:r>
              <a:rPr lang="en-US" dirty="0">
                <a:effectLst>
                  <a:outerShdw blurRad="38100" dist="38100" dir="2700000" algn="tl">
                    <a:srgbClr val="000000"/>
                  </a:outerShdw>
                </a:effectLst>
              </a:rPr>
              <a:t> a house of prayer for “</a:t>
            </a:r>
            <a:r>
              <a:rPr kumimoji="0" lang="en-US" sz="32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all nations </a:t>
            </a:r>
            <a:r>
              <a:rPr lang="en-US" dirty="0">
                <a:effectLst>
                  <a:outerShdw blurRad="38100" dist="38100" dir="2700000" algn="tl">
                    <a:srgbClr val="000000"/>
                  </a:outerShdw>
                </a:effectLst>
              </a:rPr>
              <a:t>”, but this is what </a:t>
            </a:r>
            <a:r>
              <a:rPr lang="en-US" b="1" i="1" dirty="0">
                <a:effectLst>
                  <a:outerShdw blurRad="38100" dist="38100" dir="2700000" algn="tl">
                    <a:srgbClr val="000000"/>
                  </a:outerShdw>
                </a:effectLst>
              </a:rPr>
              <a:t>will</a:t>
            </a:r>
            <a:r>
              <a:rPr lang="en-US" dirty="0">
                <a:effectLst>
                  <a:outerShdw blurRad="38100" dist="38100" dir="2700000" algn="tl">
                    <a:srgbClr val="000000"/>
                  </a:outerShdw>
                </a:effectLst>
              </a:rPr>
              <a:t> occur when God brings the eunuchs and strangers into His kingdom </a:t>
            </a:r>
            <a:r>
              <a:rPr lang="en-US" b="1" i="1" dirty="0">
                <a:effectLst>
                  <a:outerShdw blurRad="38100" dist="38100" dir="2700000" algn="tl">
                    <a:srgbClr val="000000"/>
                  </a:outerShdw>
                </a:effectLst>
              </a:rPr>
              <a:t>without restrictions</a:t>
            </a:r>
            <a:r>
              <a:rPr lang="en-US" dirty="0">
                <a:effectLst>
                  <a:outerShdw blurRad="38100" dist="38100" dir="2700000" algn="tl">
                    <a:srgbClr val="000000"/>
                  </a:outerShdw>
                </a:effectLst>
              </a:rPr>
              <a:t>. </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lvl="0">
              <a:defRPr/>
            </a:pPr>
            <a:r>
              <a:rPr lang="en-US" dirty="0">
                <a:solidFill>
                  <a:prstClr val="white"/>
                </a:solidFill>
                <a:effectLst>
                  <a:outerShdw blurRad="38100" dist="38100" dir="2700000" algn="tl">
                    <a:srgbClr val="000000"/>
                  </a:outerShdw>
                </a:effectLst>
              </a:rPr>
              <a:t>Young, Edward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vol. 3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393–394. </a:t>
            </a:r>
          </a:p>
        </p:txBody>
      </p:sp>
    </p:spTree>
    <p:extLst>
      <p:ext uri="{BB962C8B-B14F-4D97-AF65-F5344CB8AC3E}">
        <p14:creationId xmlns:p14="http://schemas.microsoft.com/office/powerpoint/2010/main" val="30954826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141731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56:7</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I will bring them to my holy mountain; I will make them happy in the </a:t>
            </a:r>
            <a:r>
              <a:rPr kumimoji="0" lang="en-US" sz="2400" b="0" i="1" u="none" strike="noStrike" kern="1200" cap="none" spc="0" normalizeH="0" baseline="0" noProof="0" dirty="0">
                <a:ln>
                  <a:noFill/>
                </a:ln>
                <a:solidFill>
                  <a:srgbClr val="F4B183"/>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temple where people pray to me. Their burnt offerings and sacrifices will be accepted on my altar, for my temple will be known as a temple where all nations may pray.” </a:t>
            </a: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529542"/>
            <a:ext cx="8825114" cy="4892040"/>
          </a:xfrm>
        </p:spPr>
        <p:txBody>
          <a:bodyPr>
            <a:normAutofit/>
          </a:bodyPr>
          <a:lstStyle/>
          <a:p>
            <a:r>
              <a:rPr lang="en-US" dirty="0">
                <a:effectLst>
                  <a:outerShdw blurRad="38100" dist="38100" dir="2700000" algn="tl">
                    <a:srgbClr val="000000"/>
                  </a:outerShdw>
                </a:effectLst>
              </a:rPr>
              <a:t>Under the </a:t>
            </a:r>
            <a:r>
              <a:rPr lang="en-US" b="1" i="1" dirty="0">
                <a:effectLst>
                  <a:outerShdw blurRad="38100" dist="38100" dir="2700000" algn="tl">
                    <a:srgbClr val="000000"/>
                  </a:outerShdw>
                </a:effectLst>
              </a:rPr>
              <a:t>Old Covenant </a:t>
            </a:r>
            <a:r>
              <a:rPr lang="en-US" dirty="0">
                <a:effectLst>
                  <a:outerShdw blurRad="38100" dist="38100" dir="2700000" algn="tl">
                    <a:srgbClr val="000000"/>
                  </a:outerShdw>
                </a:effectLst>
              </a:rPr>
              <a:t>the Lord was worshipped by </a:t>
            </a:r>
            <a:r>
              <a:rPr lang="en-US" b="1" i="1" dirty="0">
                <a:effectLst>
                  <a:outerShdw blurRad="38100" dist="38100" dir="2700000" algn="tl">
                    <a:srgbClr val="000000"/>
                  </a:outerShdw>
                </a:effectLst>
              </a:rPr>
              <a:t>one</a:t>
            </a:r>
            <a:r>
              <a:rPr lang="en-US" dirty="0">
                <a:effectLst>
                  <a:outerShdw blurRad="38100" dist="38100" dir="2700000" algn="tl">
                    <a:srgbClr val="000000"/>
                  </a:outerShdw>
                </a:effectLst>
              </a:rPr>
              <a:t> nation in the Temple</a:t>
            </a:r>
          </a:p>
          <a:p>
            <a:r>
              <a:rPr lang="en-US" dirty="0">
                <a:effectLst>
                  <a:outerShdw blurRad="38100" dist="38100" dir="2700000" algn="tl">
                    <a:srgbClr val="000000"/>
                  </a:outerShdw>
                </a:effectLst>
              </a:rPr>
              <a:t>In the </a:t>
            </a:r>
            <a:r>
              <a:rPr lang="en-US" b="1" i="1" dirty="0">
                <a:effectLst>
                  <a:outerShdw blurRad="38100" dist="38100" dir="2700000" algn="tl">
                    <a:srgbClr val="000000"/>
                  </a:outerShdw>
                </a:effectLst>
              </a:rPr>
              <a:t>New Covenant </a:t>
            </a:r>
            <a:r>
              <a:rPr lang="en-US" dirty="0">
                <a:effectLst>
                  <a:outerShdw blurRad="38100" dist="38100" dir="2700000" algn="tl">
                    <a:srgbClr val="000000"/>
                  </a:outerShdw>
                </a:effectLst>
              </a:rPr>
              <a:t>and as well as the </a:t>
            </a:r>
            <a:r>
              <a:rPr lang="en-US" b="1" i="1" dirty="0">
                <a:effectLst>
                  <a:outerShdw blurRad="38100" dist="38100" dir="2700000" algn="tl">
                    <a:srgbClr val="000000"/>
                  </a:outerShdw>
                </a:effectLst>
              </a:rPr>
              <a:t>future eternal kingdom</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all</a:t>
            </a:r>
            <a:r>
              <a:rPr lang="en-US" dirty="0">
                <a:effectLst>
                  <a:outerShdw blurRad="38100" dist="38100" dir="2700000" algn="tl">
                    <a:srgbClr val="000000"/>
                  </a:outerShdw>
                </a:effectLst>
              </a:rPr>
              <a:t> peoples, nations, and tongues will serve the LORD and lift up the sacrifice of prayer to His holy Name, which they love. (Mat 28:19-20; Rev 5:9)</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lvl="0">
              <a:defRPr/>
            </a:pPr>
            <a:r>
              <a:rPr lang="en-US" dirty="0">
                <a:solidFill>
                  <a:prstClr val="white"/>
                </a:solidFill>
                <a:effectLst>
                  <a:outerShdw blurRad="38100" dist="38100" dir="2700000" algn="tl">
                    <a:srgbClr val="000000"/>
                  </a:outerShdw>
                </a:effectLst>
              </a:rPr>
              <a:t>Young, Edward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vol. 3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393–394. </a:t>
            </a:r>
          </a:p>
        </p:txBody>
      </p:sp>
    </p:spTree>
    <p:extLst>
      <p:ext uri="{BB962C8B-B14F-4D97-AF65-F5344CB8AC3E}">
        <p14:creationId xmlns:p14="http://schemas.microsoft.com/office/powerpoint/2010/main" val="309777014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1"/>
            <a:ext cx="9144000" cy="95596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800" b="1" i="0" u="none" strike="noStrike" kern="1200" cap="none" spc="0" normalizeH="0" baseline="30000" noProof="0" dirty="0">
                <a:ln>
                  <a:noFill/>
                </a:ln>
                <a:solidFill>
                  <a:srgbClr val="FFFF99"/>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56:8</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The Sovereign LORD says this,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the one who gathers </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the dispersed of Israel: “I will still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gather</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them up.” </a:t>
            </a: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127693" y="1134687"/>
            <a:ext cx="8825114" cy="5286895"/>
          </a:xfrm>
        </p:spPr>
        <p:txBody>
          <a:bodyPr>
            <a:normAutofit/>
          </a:bodyPr>
          <a:lstStyle/>
          <a:p>
            <a:r>
              <a:rPr lang="en-US" dirty="0">
                <a:effectLst>
                  <a:outerShdw blurRad="38100" dist="38100" dir="2700000" algn="tl">
                    <a:srgbClr val="000000"/>
                  </a:outerShdw>
                </a:effectLst>
              </a:rPr>
              <a:t>The LORD is described here as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one who gathers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In the Hebrew, the word translated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gathers</a:t>
            </a:r>
            <a:r>
              <a:rPr lang="en-US" dirty="0">
                <a:effectLst>
                  <a:outerShdw blurRad="38100" dist="38100" dir="2700000" algn="tl">
                    <a:srgbClr val="000000"/>
                  </a:outerShdw>
                </a:effectLst>
              </a:rPr>
              <a:t>” is used three times in this verse. </a:t>
            </a:r>
          </a:p>
          <a:p>
            <a:r>
              <a:rPr lang="en-US" dirty="0">
                <a:effectLst>
                  <a:outerShdw blurRad="38100" dist="38100" dir="2700000" algn="tl">
                    <a:srgbClr val="000000"/>
                  </a:outerShdw>
                </a:effectLst>
              </a:rPr>
              <a:t>The LORD has given himself the task of, gathering, i.e., bringing back – not just the Jews scattered in physical dispersion by Babylon –  but </a:t>
            </a:r>
            <a:r>
              <a:rPr lang="en-US" b="1" i="1" dirty="0">
                <a:effectLst>
                  <a:outerShdw blurRad="38100" dist="38100" dir="2700000" algn="tl">
                    <a:srgbClr val="000000"/>
                  </a:outerShdw>
                </a:effectLst>
              </a:rPr>
              <a:t>all</a:t>
            </a:r>
            <a:r>
              <a:rPr lang="en-US" dirty="0">
                <a:effectLst>
                  <a:outerShdw blurRad="38100" dist="38100" dir="2700000" algn="tl">
                    <a:srgbClr val="000000"/>
                  </a:outerShdw>
                </a:effectLst>
              </a:rPr>
              <a:t> those of his people who have been scattered among </a:t>
            </a:r>
            <a:r>
              <a:rPr lang="en-US" b="1" i="1" dirty="0">
                <a:effectLst>
                  <a:outerShdw blurRad="38100" dist="38100" dir="2700000" algn="tl">
                    <a:srgbClr val="000000"/>
                  </a:outerShdw>
                </a:effectLst>
              </a:rPr>
              <a:t>all</a:t>
            </a:r>
            <a:r>
              <a:rPr lang="en-US" dirty="0">
                <a:effectLst>
                  <a:outerShdw blurRad="38100" dist="38100" dir="2700000" algn="tl">
                    <a:srgbClr val="000000"/>
                  </a:outerShdw>
                </a:effectLst>
              </a:rPr>
              <a:t> the nations in spiritual dispersion.</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419–420.</a:t>
            </a:r>
          </a:p>
        </p:txBody>
      </p:sp>
    </p:spTree>
    <p:extLst>
      <p:ext uri="{BB962C8B-B14F-4D97-AF65-F5344CB8AC3E}">
        <p14:creationId xmlns:p14="http://schemas.microsoft.com/office/powerpoint/2010/main" val="29233197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176248"/>
          </a:xfrm>
        </p:spPr>
        <p:txBody>
          <a:bodyPr>
            <a:noAutofit/>
          </a:bodyPr>
          <a:lstStyle/>
          <a:p>
            <a:pPr marL="0" indent="0">
              <a:buNone/>
            </a:pPr>
            <a:r>
              <a:rPr lang="en-US" sz="4000" b="1" dirty="0">
                <a:effectLst>
                  <a:outerShdw blurRad="38100" dist="38100" dir="2700000" algn="tl">
                    <a:srgbClr val="000000"/>
                  </a:outerShdw>
                </a:effectLst>
              </a:rPr>
              <a:t>The Servants Inherit God’s Kingdom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Isaiah 56-66</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41317" y="1325879"/>
            <a:ext cx="8965276" cy="4991793"/>
          </a:xfrm>
        </p:spPr>
        <p:txBody>
          <a:bodyPr>
            <a:normAutofit fontScale="92500" lnSpcReduction="10000"/>
          </a:bodyPr>
          <a:lstStyle/>
          <a:p>
            <a:r>
              <a:rPr lang="en-US" sz="4000" dirty="0">
                <a:effectLst>
                  <a:outerShdw blurRad="38100" dist="38100" dir="2700000" algn="tl">
                    <a:srgbClr val="000000"/>
                  </a:outerShdw>
                </a:effectLst>
              </a:rPr>
              <a:t>On the surface, it might seem as if the book should have ended with chapter 55. </a:t>
            </a:r>
          </a:p>
          <a:p>
            <a:r>
              <a:rPr lang="en-US" sz="4000" dirty="0">
                <a:effectLst>
                  <a:outerShdw blurRad="38100" dist="38100" dir="2700000" algn="tl">
                    <a:srgbClr val="000000"/>
                  </a:outerShdw>
                </a:effectLst>
              </a:rPr>
              <a:t>What more could remain after those stirring promises that God’s grace is freely available to all who accept the urgent invitation? </a:t>
            </a:r>
          </a:p>
          <a:p>
            <a:r>
              <a:rPr lang="en-US" sz="4000" dirty="0">
                <a:effectLst>
                  <a:outerShdw blurRad="38100" dist="38100" dir="2700000" algn="tl">
                    <a:srgbClr val="000000"/>
                  </a:outerShdw>
                </a:effectLst>
              </a:rPr>
              <a:t>Isaiah 55:12-13 reads almost like a final benediction. </a:t>
            </a:r>
          </a:p>
          <a:p>
            <a:r>
              <a:rPr lang="en-US" sz="4000" dirty="0">
                <a:effectLst>
                  <a:outerShdw blurRad="38100" dist="38100" dir="2700000" algn="tl">
                    <a:srgbClr val="000000"/>
                  </a:outerShdw>
                </a:effectLst>
              </a:rPr>
              <a:t>Yet the book is far from over. </a:t>
            </a:r>
          </a:p>
          <a:p>
            <a:r>
              <a:rPr lang="en-US" sz="4000" dirty="0">
                <a:effectLst>
                  <a:outerShdw blurRad="38100" dist="38100" dir="2700000" algn="tl">
                    <a:srgbClr val="000000"/>
                  </a:outerShdw>
                </a:effectLst>
              </a:rPr>
              <a:t>There are still eleven chapters left to go!</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(The NIV Application Commentary)</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606). </a:t>
            </a:r>
          </a:p>
        </p:txBody>
      </p:sp>
    </p:spTree>
    <p:extLst>
      <p:ext uri="{BB962C8B-B14F-4D97-AF65-F5344CB8AC3E}">
        <p14:creationId xmlns:p14="http://schemas.microsoft.com/office/powerpoint/2010/main" val="20952514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19B2E-1575-CF3F-8FA0-D64C61E47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A7B74-5E2F-14C2-126B-8B70491B99E4}"/>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8ADAFF6B-4CCB-CFED-E145-3E800B4A2267}"/>
              </a:ext>
            </a:extLst>
          </p:cNvPr>
          <p:cNvSpPr>
            <a:spLocks noGrp="1"/>
          </p:cNvSpPr>
          <p:nvPr>
            <p:ph idx="1"/>
          </p:nvPr>
        </p:nvSpPr>
        <p:spPr>
          <a:xfrm>
            <a:off x="364974" y="1284315"/>
            <a:ext cx="8525487" cy="5353398"/>
          </a:xfrm>
        </p:spPr>
        <p:txBody>
          <a:bodyPr>
            <a:normAutofit/>
          </a:bodyPr>
          <a:lstStyle/>
          <a:p>
            <a:pPr lvl="1"/>
            <a:r>
              <a:rPr lang="en-US" sz="3600" dirty="0">
                <a:effectLst>
                  <a:outerShdw blurRad="38100" dist="38100" dir="2700000" algn="tl">
                    <a:srgbClr val="000000"/>
                  </a:outerShdw>
                </a:effectLst>
              </a:rPr>
              <a:t>We will see how </a:t>
            </a:r>
            <a:r>
              <a:rPr lang="en-US" sz="3600" b="1" i="1" dirty="0">
                <a:effectLst>
                  <a:outerShdw blurRad="38100" dist="38100" dir="2700000" algn="tl">
                    <a:srgbClr val="000000"/>
                  </a:outerShdw>
                </a:effectLst>
              </a:rPr>
              <a:t>Injustice Brings Alienation from God </a:t>
            </a: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59:1-8</a:t>
            </a:r>
            <a:r>
              <a:rPr lang="en-US" sz="3600" dirty="0">
                <a:effectLst>
                  <a:outerShdw blurRad="38100" dist="38100" dir="2700000" algn="tl">
                    <a:srgbClr val="000000"/>
                  </a:outerShdw>
                </a:effectLst>
              </a:rPr>
              <a:t>)</a:t>
            </a: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5112909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85000" lnSpcReduction="20000"/>
          </a:bodyPr>
          <a:lstStyle/>
          <a:p>
            <a:r>
              <a:rPr lang="en-US" sz="4000" dirty="0"/>
              <a:t>Many, perhaps most of those outside of Christianity today think that what Christians </a:t>
            </a:r>
            <a:r>
              <a:rPr lang="en-US" sz="4000" b="1" i="1" dirty="0"/>
              <a:t>really</a:t>
            </a:r>
            <a:r>
              <a:rPr lang="en-US" sz="4000" dirty="0"/>
              <a:t> believe is that you have to become righteous before God will save you.</a:t>
            </a:r>
          </a:p>
          <a:p>
            <a:r>
              <a:rPr lang="en-US" sz="4000" dirty="0"/>
              <a:t>Much of professing Christianity today believes that once you “get your ticket punched” and are “saved”, you can go on living a life characterized by sin and God will still let us into heaven when we die, because after all, we’re saved by grace!</a:t>
            </a:r>
          </a:p>
          <a:p>
            <a:r>
              <a:rPr lang="en-US" sz="4000" dirty="0"/>
              <a:t>What we saw today is that Isaiah structures his </a:t>
            </a:r>
            <a:r>
              <a:rPr lang="en-US" sz="4000" b="1" i="1" dirty="0"/>
              <a:t>entire book </a:t>
            </a:r>
            <a:r>
              <a:rPr lang="en-US" sz="4000" dirty="0"/>
              <a:t>in a way that shows that both of the above views are false.</a:t>
            </a:r>
          </a:p>
          <a:p>
            <a:r>
              <a:rPr lang="en-US" sz="4000" dirty="0"/>
              <a:t>How would you summarize Isaiah’s (and all of the rest of scripture’s) view?</a:t>
            </a:r>
          </a:p>
          <a:p>
            <a:pPr marL="0" indent="0">
              <a:buNone/>
            </a:pPr>
            <a:endParaRPr lang="en-US" sz="4000" dirty="0"/>
          </a:p>
          <a:p>
            <a:endParaRPr lang="en-US" sz="4000" dirty="0"/>
          </a:p>
          <a:p>
            <a:endParaRPr lang="en-US" sz="4000" dirty="0"/>
          </a:p>
        </p:txBody>
      </p:sp>
    </p:spTree>
    <p:extLst>
      <p:ext uri="{BB962C8B-B14F-4D97-AF65-F5344CB8AC3E}">
        <p14:creationId xmlns:p14="http://schemas.microsoft.com/office/powerpoint/2010/main" val="39853240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85000" lnSpcReduction="20000"/>
          </a:bodyPr>
          <a:lstStyle/>
          <a:p>
            <a:r>
              <a:rPr lang="en-US" sz="4000" dirty="0"/>
              <a:t>Today’s text emphasizes the importance of welcoming outsiders into the congregation of God’s people.</a:t>
            </a:r>
          </a:p>
          <a:p>
            <a:r>
              <a:rPr lang="en-US" sz="4000" dirty="0"/>
              <a:t>The only requirement for their admission is that they be living lives that are characterized by godly obedience.</a:t>
            </a:r>
          </a:p>
          <a:p>
            <a:r>
              <a:rPr lang="en-US" sz="4000" dirty="0"/>
              <a:t>Have you ever seen a case where people were not welcomed into a church, merely because they didn’t “fit in”, they were viewed as “outsiders” in some way?</a:t>
            </a:r>
          </a:p>
          <a:p>
            <a:r>
              <a:rPr lang="en-US" sz="4000" dirty="0"/>
              <a:t>Given what we saw in our text today, how do you think God looks at a church that would try to exclude “outsiders” for reasons other than clearly sinful behavior?</a:t>
            </a:r>
          </a:p>
          <a:p>
            <a:pPr marL="0" indent="0">
              <a:buNone/>
            </a:pPr>
            <a:endParaRPr lang="en-US" sz="4000" dirty="0"/>
          </a:p>
          <a:p>
            <a:endParaRPr lang="en-US" sz="4000" dirty="0"/>
          </a:p>
          <a:p>
            <a:endParaRPr lang="en-US" sz="4000" dirty="0"/>
          </a:p>
        </p:txBody>
      </p:sp>
    </p:spTree>
    <p:extLst>
      <p:ext uri="{BB962C8B-B14F-4D97-AF65-F5344CB8AC3E}">
        <p14:creationId xmlns:p14="http://schemas.microsoft.com/office/powerpoint/2010/main" val="66116083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176248"/>
          </a:xfrm>
        </p:spPr>
        <p:txBody>
          <a:bodyPr>
            <a:noAutofit/>
          </a:bodyPr>
          <a:lstStyle/>
          <a:p>
            <a:pPr marL="0" indent="0">
              <a:buNone/>
            </a:pPr>
            <a:r>
              <a:rPr lang="en-US" sz="4000" b="1" dirty="0">
                <a:effectLst>
                  <a:outerShdw blurRad="38100" dist="38100" dir="2700000" algn="tl">
                    <a:srgbClr val="000000"/>
                  </a:outerShdw>
                </a:effectLst>
              </a:rPr>
              <a:t>The Servants Inherit God’s Kingdom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Isaiah 56-66</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41317" y="1176252"/>
            <a:ext cx="8965276" cy="5390804"/>
          </a:xfrm>
        </p:spPr>
        <p:txBody>
          <a:bodyPr>
            <a:normAutofit fontScale="70000" lnSpcReduction="20000"/>
          </a:bodyPr>
          <a:lstStyle/>
          <a:p>
            <a:r>
              <a:rPr lang="en-US" sz="4000" dirty="0">
                <a:effectLst>
                  <a:outerShdw blurRad="38100" dist="38100" dir="2700000" algn="tl">
                    <a:srgbClr val="000000"/>
                  </a:outerShdw>
                </a:effectLst>
              </a:rPr>
              <a:t>A careful reader will see there is a difference in </a:t>
            </a:r>
            <a:r>
              <a:rPr lang="en-US" sz="4000" b="1" i="1" dirty="0">
                <a:effectLst>
                  <a:outerShdw blurRad="38100" dist="38100" dir="2700000" algn="tl">
                    <a:srgbClr val="000000"/>
                  </a:outerShdw>
                </a:effectLst>
              </a:rPr>
              <a:t>emphasis</a:t>
            </a:r>
            <a:r>
              <a:rPr lang="en-US" sz="4000" dirty="0">
                <a:effectLst>
                  <a:outerShdw blurRad="38100" dist="38100" dir="2700000" algn="tl">
                    <a:srgbClr val="000000"/>
                  </a:outerShdw>
                </a:effectLst>
              </a:rPr>
              <a:t> between the teachings of </a:t>
            </a:r>
            <a:r>
              <a:rPr lang="en-US" sz="4000" dirty="0">
                <a:solidFill>
                  <a:srgbClr val="FFFF99"/>
                </a:solidFill>
                <a:effectLst>
                  <a:outerShdw blurRad="38100" dist="38100" dir="2700000" algn="tl">
                    <a:srgbClr val="000000"/>
                  </a:outerShdw>
                </a:effectLst>
              </a:rPr>
              <a:t>chapters 1-39 </a:t>
            </a:r>
            <a:r>
              <a:rPr lang="en-US" sz="4000" dirty="0">
                <a:effectLst>
                  <a:outerShdw blurRad="38100" dist="38100" dir="2700000" algn="tl">
                    <a:srgbClr val="000000"/>
                  </a:outerShdw>
                </a:effectLst>
              </a:rPr>
              <a:t>and those of </a:t>
            </a:r>
            <a:r>
              <a:rPr lang="en-US" sz="4000" dirty="0">
                <a:solidFill>
                  <a:srgbClr val="FFFF99"/>
                </a:solidFill>
                <a:effectLst>
                  <a:outerShdw blurRad="38100" dist="38100" dir="2700000" algn="tl">
                    <a:srgbClr val="000000"/>
                  </a:outerShdw>
                </a:effectLst>
              </a:rPr>
              <a:t>chapters 40-55</a:t>
            </a:r>
            <a:r>
              <a:rPr lang="en-US" sz="4000" dirty="0">
                <a:effectLst>
                  <a:outerShdw blurRad="38100" dist="38100" dir="2700000" algn="tl">
                    <a:srgbClr val="000000"/>
                  </a:outerShdw>
                </a:effectLst>
              </a:rPr>
              <a:t>. </a:t>
            </a:r>
          </a:p>
          <a:p>
            <a:r>
              <a:rPr lang="en-US" sz="4000" dirty="0">
                <a:effectLst>
                  <a:outerShdw blurRad="38100" dist="38100" dir="2700000" algn="tl">
                    <a:srgbClr val="000000"/>
                  </a:outerShdw>
                </a:effectLst>
              </a:rPr>
              <a:t>One way this difference can be seen is in how the word “</a:t>
            </a:r>
            <a:r>
              <a:rPr lang="en-US" sz="40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righteousness</a:t>
            </a:r>
            <a:r>
              <a:rPr lang="en-US" sz="4000" dirty="0">
                <a:effectLst>
                  <a:outerShdw blurRad="38100" dist="38100" dir="2700000" algn="tl">
                    <a:srgbClr val="000000"/>
                  </a:outerShdw>
                </a:effectLst>
              </a:rPr>
              <a:t>” is used in these two sections. </a:t>
            </a:r>
          </a:p>
          <a:p>
            <a:r>
              <a:rPr lang="en-US" sz="4000" dirty="0">
                <a:effectLst>
                  <a:outerShdw blurRad="38100" dist="38100" dir="2700000" algn="tl">
                    <a:srgbClr val="000000"/>
                  </a:outerShdw>
                </a:effectLst>
              </a:rPr>
              <a:t>In </a:t>
            </a:r>
            <a:r>
              <a:rPr lang="en-US" sz="4000" dirty="0">
                <a:solidFill>
                  <a:srgbClr val="FFFF99"/>
                </a:solidFill>
                <a:effectLst>
                  <a:outerShdw blurRad="38100" dist="38100" dir="2700000" algn="tl">
                    <a:srgbClr val="000000"/>
                  </a:outerShdw>
                </a:effectLst>
              </a:rPr>
              <a:t>chapters 1-39 </a:t>
            </a:r>
            <a:r>
              <a:rPr lang="en-US" sz="4000" dirty="0">
                <a:effectLst>
                  <a:outerShdw blurRad="38100" dist="38100" dir="2700000" algn="tl">
                    <a:srgbClr val="000000"/>
                  </a:outerShdw>
                </a:effectLst>
              </a:rPr>
              <a:t>“</a:t>
            </a:r>
            <a:r>
              <a:rPr lang="en-US" sz="40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righteousness</a:t>
            </a:r>
            <a:r>
              <a:rPr lang="en-US" sz="4000" dirty="0">
                <a:effectLst>
                  <a:outerShdw blurRad="38100" dist="38100" dir="2700000" algn="tl">
                    <a:srgbClr val="000000"/>
                  </a:outerShdw>
                </a:effectLst>
              </a:rPr>
              <a:t>” is used </a:t>
            </a:r>
            <a:r>
              <a:rPr lang="en-US" sz="4000" b="1" i="1" dirty="0">
                <a:effectLst>
                  <a:outerShdw blurRad="38100" dist="38100" dir="2700000" algn="tl">
                    <a:srgbClr val="000000"/>
                  </a:outerShdw>
                </a:effectLst>
              </a:rPr>
              <a:t>almost</a:t>
            </a:r>
            <a:r>
              <a:rPr lang="en-US" sz="4000" dirty="0">
                <a:effectLst>
                  <a:outerShdw blurRad="38100" dist="38100" dir="2700000" algn="tl">
                    <a:srgbClr val="000000"/>
                  </a:outerShdw>
                </a:effectLst>
              </a:rPr>
              <a:t> </a:t>
            </a:r>
            <a:r>
              <a:rPr lang="en-US" sz="4000" b="1" i="1" dirty="0">
                <a:effectLst>
                  <a:outerShdw blurRad="38100" dist="38100" dir="2700000" algn="tl">
                    <a:srgbClr val="000000"/>
                  </a:outerShdw>
                </a:effectLst>
              </a:rPr>
              <a:t>exclusively</a:t>
            </a:r>
            <a:r>
              <a:rPr lang="en-US" sz="4000" dirty="0">
                <a:effectLst>
                  <a:outerShdw blurRad="38100" dist="38100" dir="2700000" algn="tl">
                    <a:srgbClr val="000000"/>
                  </a:outerShdw>
                </a:effectLst>
              </a:rPr>
              <a:t> for human behavior that is in keeping with the laws of God:</a:t>
            </a:r>
          </a:p>
          <a:p>
            <a:pPr lvl="1"/>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Though grace is shown to the wicked, they do not learn </a:t>
            </a:r>
            <a:r>
              <a:rPr lang="en-US" sz="3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righteousness</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even in a land of uprightness they go on doing evil and regard not the majesty of the LORD. </a:t>
            </a:r>
            <a:r>
              <a:rPr lang="en-US" sz="3600" dirty="0">
                <a:effectLst>
                  <a:outerShdw blurRad="38100" dist="38100" dir="2700000" algn="tl">
                    <a:srgbClr val="000000"/>
                  </a:outerShdw>
                </a:effectLst>
              </a:rPr>
              <a:t>(Isaiah  26:10 NIV)</a:t>
            </a:r>
          </a:p>
          <a:p>
            <a:r>
              <a:rPr lang="en-US" sz="4000" dirty="0">
                <a:effectLst>
                  <a:outerShdw blurRad="38100" dist="38100" dir="2700000" algn="tl">
                    <a:srgbClr val="000000"/>
                  </a:outerShdw>
                </a:effectLst>
              </a:rPr>
              <a:t>But in </a:t>
            </a:r>
            <a:r>
              <a:rPr lang="en-US" sz="4000" dirty="0">
                <a:solidFill>
                  <a:srgbClr val="FFFF99"/>
                </a:solidFill>
                <a:effectLst>
                  <a:outerShdw blurRad="38100" dist="38100" dir="2700000" algn="tl">
                    <a:srgbClr val="000000"/>
                  </a:outerShdw>
                </a:effectLst>
              </a:rPr>
              <a:t>chapters 40-55</a:t>
            </a:r>
            <a:r>
              <a:rPr lang="en-US" sz="4000" dirty="0">
                <a:effectLst>
                  <a:outerShdw blurRad="38100" dist="38100" dir="2700000" algn="tl">
                    <a:srgbClr val="000000"/>
                  </a:outerShdw>
                </a:effectLst>
              </a:rPr>
              <a:t>, there is an emphasis on </a:t>
            </a:r>
            <a:r>
              <a:rPr lang="en-US" sz="4000" b="1" i="1" dirty="0">
                <a:effectLst>
                  <a:outerShdw blurRad="38100" dist="38100" dir="2700000" algn="tl">
                    <a:srgbClr val="000000"/>
                  </a:outerShdw>
                </a:effectLst>
              </a:rPr>
              <a:t>God’s</a:t>
            </a:r>
            <a:r>
              <a:rPr lang="en-US" sz="4000" dirty="0">
                <a:effectLst>
                  <a:outerShdw blurRad="38100" dist="38100" dir="2700000" algn="tl">
                    <a:srgbClr val="000000"/>
                  </a:outerShdw>
                </a:effectLst>
              </a:rPr>
              <a:t> “</a:t>
            </a:r>
            <a:r>
              <a:rPr lang="en-US" sz="40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righteousness</a:t>
            </a:r>
            <a:r>
              <a:rPr lang="en-US" sz="4000" dirty="0">
                <a:effectLst>
                  <a:outerShdw blurRad="38100" dist="38100" dir="2700000" algn="tl">
                    <a:srgbClr val="000000"/>
                  </a:outerShdw>
                </a:effectLst>
              </a:rPr>
              <a:t>” in faithfully delivering his people </a:t>
            </a:r>
            <a:r>
              <a:rPr lang="en-US" sz="4000" b="1" i="1" dirty="0">
                <a:effectLst>
                  <a:outerShdw blurRad="38100" dist="38100" dir="2700000" algn="tl">
                    <a:srgbClr val="000000"/>
                  </a:outerShdw>
                </a:effectLst>
              </a:rPr>
              <a:t>in spite of </a:t>
            </a:r>
            <a:r>
              <a:rPr lang="en-US" sz="4000" dirty="0">
                <a:effectLst>
                  <a:outerShdw blurRad="38100" dist="38100" dir="2700000" algn="tl">
                    <a:srgbClr val="000000"/>
                  </a:outerShdw>
                </a:effectLst>
              </a:rPr>
              <a:t>their previous sin:</a:t>
            </a:r>
          </a:p>
          <a:p>
            <a:pPr lvl="1"/>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 will raise up Cyrus in </a:t>
            </a:r>
            <a:r>
              <a:rPr lang="en-US" sz="3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my</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righteousness</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I will make all his ways straight. He will rebuild my city and set my exiles free… </a:t>
            </a:r>
            <a:r>
              <a:rPr lang="en-US" sz="3600" dirty="0">
                <a:effectLst>
                  <a:outerShdw blurRad="38100" dist="38100" dir="2700000" algn="tl">
                    <a:srgbClr val="000000"/>
                  </a:outerShdw>
                </a:effectLst>
              </a:rPr>
              <a:t>(Isaiah  45:13 NIV)</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(The NIV Application Commentary)</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606). </a:t>
            </a:r>
          </a:p>
        </p:txBody>
      </p:sp>
    </p:spTree>
    <p:extLst>
      <p:ext uri="{BB962C8B-B14F-4D97-AF65-F5344CB8AC3E}">
        <p14:creationId xmlns:p14="http://schemas.microsoft.com/office/powerpoint/2010/main" val="15098014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176248"/>
          </a:xfrm>
        </p:spPr>
        <p:txBody>
          <a:bodyPr>
            <a:noAutofit/>
          </a:bodyPr>
          <a:lstStyle/>
          <a:p>
            <a:pPr marL="0" indent="0">
              <a:buNone/>
            </a:pPr>
            <a:r>
              <a:rPr lang="en-US" sz="4000" b="1" dirty="0">
                <a:effectLst>
                  <a:outerShdw blurRad="38100" dist="38100" dir="2700000" algn="tl">
                    <a:srgbClr val="000000"/>
                  </a:outerShdw>
                </a:effectLst>
              </a:rPr>
              <a:t>The Servants Inherit God’s Kingdom </a:t>
            </a:r>
            <a:r>
              <a:rPr lang="en-US" sz="4000" dirty="0">
                <a:effectLst>
                  <a:outerShdw blurRad="38100" dist="38100" dir="2700000" algn="tl">
                    <a:srgbClr val="000000"/>
                  </a:outerShdw>
                </a:effectLst>
              </a:rPr>
              <a:t>(</a:t>
            </a:r>
            <a:r>
              <a:rPr lang="en-US" sz="4000" dirty="0">
                <a:solidFill>
                  <a:srgbClr val="FFFF99"/>
                </a:solidFill>
                <a:effectLst>
                  <a:outerShdw blurRad="38100" dist="38100" dir="2700000" algn="tl">
                    <a:srgbClr val="000000"/>
                  </a:outerShdw>
                </a:effectLst>
              </a:rPr>
              <a:t>Isaiah 56-66</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307570" y="1147156"/>
            <a:ext cx="8616142" cy="5419899"/>
          </a:xfrm>
        </p:spPr>
        <p:txBody>
          <a:bodyPr>
            <a:normAutofit fontScale="85000" lnSpcReduction="20000"/>
          </a:bodyPr>
          <a:lstStyle/>
          <a:p>
            <a:r>
              <a:rPr lang="en-US" sz="4000" dirty="0">
                <a:effectLst>
                  <a:outerShdw blurRad="38100" dist="38100" dir="2700000" algn="tl">
                    <a:srgbClr val="000000"/>
                  </a:outerShdw>
                </a:effectLst>
              </a:rPr>
              <a:t>If the book ended at chapter 55, a reader </a:t>
            </a:r>
            <a:r>
              <a:rPr lang="en-US" sz="4000" b="1" i="1" dirty="0">
                <a:effectLst>
                  <a:outerShdw blurRad="38100" dist="38100" dir="2700000" algn="tl">
                    <a:srgbClr val="000000"/>
                  </a:outerShdw>
                </a:effectLst>
              </a:rPr>
              <a:t>might</a:t>
            </a:r>
            <a:r>
              <a:rPr lang="en-US" sz="4000" dirty="0">
                <a:effectLst>
                  <a:outerShdw blurRad="38100" dist="38100" dir="2700000" algn="tl">
                    <a:srgbClr val="000000"/>
                  </a:outerShdw>
                </a:effectLst>
              </a:rPr>
              <a:t> </a:t>
            </a:r>
            <a:r>
              <a:rPr lang="en-US" sz="4000" b="1" i="1" dirty="0">
                <a:effectLst>
                  <a:outerShdw blurRad="38100" dist="38100" dir="2700000" algn="tl">
                    <a:srgbClr val="000000"/>
                  </a:outerShdw>
                </a:effectLst>
              </a:rPr>
              <a:t>mistakenly</a:t>
            </a:r>
            <a:r>
              <a:rPr lang="en-US" sz="4000" dirty="0">
                <a:effectLst>
                  <a:outerShdw blurRad="38100" dist="38100" dir="2700000" algn="tl">
                    <a:srgbClr val="000000"/>
                  </a:outerShdw>
                </a:effectLst>
              </a:rPr>
              <a:t> conclude that: </a:t>
            </a:r>
          </a:p>
          <a:p>
            <a:pPr lvl="1"/>
            <a:r>
              <a:rPr lang="en-US" sz="3600" dirty="0">
                <a:effectLst>
                  <a:outerShdw blurRad="38100" dist="38100" dir="2700000" algn="tl">
                    <a:srgbClr val="000000"/>
                  </a:outerShdw>
                </a:effectLst>
              </a:rPr>
              <a:t>Righteousness is basically impossible for humans </a:t>
            </a:r>
          </a:p>
          <a:p>
            <a:pPr lvl="1"/>
            <a:r>
              <a:rPr lang="en-US" sz="3600" dirty="0">
                <a:effectLst>
                  <a:outerShdw blurRad="38100" dist="38100" dir="2700000" algn="tl">
                    <a:srgbClr val="000000"/>
                  </a:outerShdw>
                </a:effectLst>
              </a:rPr>
              <a:t>We are counted as righteousness by God’s grace through his Servant </a:t>
            </a:r>
          </a:p>
          <a:p>
            <a:pPr lvl="1"/>
            <a:r>
              <a:rPr lang="en-US" sz="3600" dirty="0">
                <a:effectLst>
                  <a:outerShdw blurRad="38100" dist="38100" dir="2700000" algn="tl">
                    <a:srgbClr val="000000"/>
                  </a:outerShdw>
                </a:effectLst>
              </a:rPr>
              <a:t>Therefore the stress on righteous </a:t>
            </a:r>
            <a:r>
              <a:rPr lang="en-US" sz="3600" b="1" i="1" dirty="0">
                <a:effectLst>
                  <a:outerShdw blurRad="38100" dist="38100" dir="2700000" algn="tl">
                    <a:srgbClr val="000000"/>
                  </a:outerShdw>
                </a:effectLst>
              </a:rPr>
              <a:t>living</a:t>
            </a:r>
            <a:r>
              <a:rPr lang="en-US" sz="3600" dirty="0">
                <a:effectLst>
                  <a:outerShdw blurRad="38100" dist="38100" dir="2700000" algn="tl">
                    <a:srgbClr val="000000"/>
                  </a:outerShdw>
                </a:effectLst>
              </a:rPr>
              <a:t> in the first part of the book has no bearing on those living in grace.</a:t>
            </a:r>
          </a:p>
          <a:p>
            <a:r>
              <a:rPr lang="en-US" sz="4000" dirty="0">
                <a:effectLst>
                  <a:outerShdw blurRad="38100" dist="38100" dir="2700000" algn="tl">
                    <a:srgbClr val="000000"/>
                  </a:outerShdw>
                </a:effectLst>
              </a:rPr>
              <a:t>In a remarkable way, chapters 56-66 bring together the teaching of the two earlier sections, showing that </a:t>
            </a:r>
            <a:r>
              <a:rPr lang="en-US" sz="4000" b="1" i="1" dirty="0">
                <a:effectLst>
                  <a:outerShdw blurRad="38100" dist="38100" dir="2700000" algn="tl">
                    <a:srgbClr val="000000"/>
                  </a:outerShdw>
                </a:effectLst>
              </a:rPr>
              <a:t>actual righteous living is</a:t>
            </a:r>
            <a:r>
              <a:rPr lang="en-US" sz="4000" dirty="0">
                <a:effectLst>
                  <a:outerShdw blurRad="38100" dist="38100" dir="2700000" algn="tl">
                    <a:srgbClr val="000000"/>
                  </a:outerShdw>
                </a:effectLst>
              </a:rPr>
              <a:t> a </a:t>
            </a:r>
            <a:r>
              <a:rPr lang="en-US" sz="4000" b="1" i="1" dirty="0">
                <a:effectLst>
                  <a:outerShdw blurRad="38100" dist="38100" dir="2700000" algn="tl">
                    <a:srgbClr val="000000"/>
                  </a:outerShdw>
                </a:effectLst>
              </a:rPr>
              <a:t>requirement</a:t>
            </a:r>
            <a:r>
              <a:rPr lang="en-US" sz="4000" dirty="0">
                <a:effectLst>
                  <a:outerShdw blurRad="38100" dist="38100" dir="2700000" algn="tl">
                    <a:srgbClr val="000000"/>
                  </a:outerShdw>
                </a:effectLst>
              </a:rPr>
              <a:t> for the servants of God, but that such righteousness is only possible through the grace of God.</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Isaiah (The NIV Application Commentary)</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606-607). </a:t>
            </a:r>
          </a:p>
        </p:txBody>
      </p:sp>
    </p:spTree>
    <p:extLst>
      <p:ext uri="{BB962C8B-B14F-4D97-AF65-F5344CB8AC3E}">
        <p14:creationId xmlns:p14="http://schemas.microsoft.com/office/powerpoint/2010/main" val="21801333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176248"/>
          </a:xfrm>
        </p:spPr>
        <p:txBody>
          <a:bodyPr>
            <a:noAutofit/>
          </a:bodyPr>
          <a:lstStyle/>
          <a:p>
            <a:pPr marL="0" indent="0">
              <a:buNone/>
            </a:pPr>
            <a:r>
              <a:rPr lang="en-US" sz="4000" dirty="0">
                <a:effectLst>
                  <a:outerShdw blurRad="38100" dist="38100" dir="2700000" algn="tl">
                    <a:srgbClr val="000000"/>
                  </a:outerShdw>
                </a:effectLst>
              </a:rPr>
              <a:t>The LORD Welcomes Outsiders (</a:t>
            </a:r>
            <a:r>
              <a:rPr lang="en-US" sz="4000" dirty="0">
                <a:solidFill>
                  <a:srgbClr val="FFFF99"/>
                </a:solidFill>
                <a:effectLst>
                  <a:outerShdw blurRad="38100" dist="38100" dir="2700000" algn="tl">
                    <a:srgbClr val="000000"/>
                  </a:outerShdw>
                </a:effectLst>
              </a:rPr>
              <a:t>Isaiah 56:1-8</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41317" y="1176251"/>
            <a:ext cx="8965276" cy="5436524"/>
          </a:xfrm>
        </p:spPr>
        <p:txBody>
          <a:bodyPr>
            <a:normAutofit lnSpcReduction="10000"/>
          </a:bodyPr>
          <a:lstStyle/>
          <a:p>
            <a:r>
              <a:rPr lang="en-US" sz="4000" dirty="0">
                <a:effectLst>
                  <a:outerShdw blurRad="38100" dist="38100" dir="2700000" algn="tl">
                    <a:srgbClr val="000000"/>
                  </a:outerShdw>
                </a:effectLst>
              </a:rPr>
              <a:t>Today’s text looks back to the inclusive invitation of chapter 55 (that we looked at last time) and emphasizes just how </a:t>
            </a:r>
            <a:r>
              <a:rPr lang="en-US" sz="4000" b="1" i="1" dirty="0">
                <a:effectLst>
                  <a:outerShdw blurRad="38100" dist="38100" dir="2700000" algn="tl">
                    <a:srgbClr val="000000"/>
                  </a:outerShdw>
                </a:effectLst>
              </a:rPr>
              <a:t>universal</a:t>
            </a:r>
            <a:r>
              <a:rPr lang="en-US" sz="4000" dirty="0">
                <a:effectLst>
                  <a:outerShdw blurRad="38100" dist="38100" dir="2700000" algn="tl">
                    <a:srgbClr val="000000"/>
                  </a:outerShdw>
                </a:effectLst>
              </a:rPr>
              <a:t> that appeal really is. </a:t>
            </a:r>
          </a:p>
          <a:p>
            <a:r>
              <a:rPr lang="en-US" sz="4000" dirty="0">
                <a:effectLst>
                  <a:outerShdw blurRad="38100" dist="38100" dir="2700000" algn="tl">
                    <a:srgbClr val="000000"/>
                  </a:outerShdw>
                </a:effectLst>
              </a:rPr>
              <a:t>In today’s text we see that the servants of the LORD who make up the </a:t>
            </a:r>
            <a:r>
              <a:rPr lang="en-US" sz="4000" b="1" i="1" dirty="0">
                <a:effectLst>
                  <a:outerShdw blurRad="38100" dist="38100" dir="2700000" algn="tl">
                    <a:srgbClr val="000000"/>
                  </a:outerShdw>
                </a:effectLst>
              </a:rPr>
              <a:t>true</a:t>
            </a:r>
            <a:r>
              <a:rPr lang="en-US" sz="4000" dirty="0">
                <a:effectLst>
                  <a:outerShdw blurRad="38100" dist="38100" dir="2700000" algn="tl">
                    <a:srgbClr val="000000"/>
                  </a:outerShdw>
                </a:effectLst>
              </a:rPr>
              <a:t> covenant community are not defined by a particular nationality, family lineage, or physical characteristic, but by a heart allegiance to the LORD.</a:t>
            </a: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411–412.</a:t>
            </a:r>
          </a:p>
        </p:txBody>
      </p:sp>
    </p:spTree>
    <p:extLst>
      <p:ext uri="{BB962C8B-B14F-4D97-AF65-F5344CB8AC3E}">
        <p14:creationId xmlns:p14="http://schemas.microsoft.com/office/powerpoint/2010/main" val="7105964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C293C-CDC6-403B-D909-D911600D1A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BCE234-9813-7B7D-089A-8EC9ECDC7625}"/>
              </a:ext>
            </a:extLst>
          </p:cNvPr>
          <p:cNvSpPr>
            <a:spLocks noGrp="1"/>
          </p:cNvSpPr>
          <p:nvPr>
            <p:ph type="title"/>
          </p:nvPr>
        </p:nvSpPr>
        <p:spPr>
          <a:xfrm>
            <a:off x="0" y="3"/>
            <a:ext cx="9144000" cy="1176248"/>
          </a:xfrm>
        </p:spPr>
        <p:txBody>
          <a:bodyPr>
            <a:noAutofit/>
          </a:bodyPr>
          <a:lstStyle/>
          <a:p>
            <a:pPr marL="0" indent="0">
              <a:buNone/>
            </a:pPr>
            <a:r>
              <a:rPr lang="en-US" sz="4000" dirty="0">
                <a:effectLst>
                  <a:outerShdw blurRad="38100" dist="38100" dir="2700000" algn="tl">
                    <a:srgbClr val="000000"/>
                  </a:outerShdw>
                </a:effectLst>
              </a:rPr>
              <a:t>The LORD Welcomes Outsiders (</a:t>
            </a:r>
            <a:r>
              <a:rPr lang="en-US" sz="4000" dirty="0">
                <a:solidFill>
                  <a:srgbClr val="FFFF99"/>
                </a:solidFill>
                <a:effectLst>
                  <a:outerShdw blurRad="38100" dist="38100" dir="2700000" algn="tl">
                    <a:srgbClr val="000000"/>
                  </a:outerShdw>
                </a:effectLst>
              </a:rPr>
              <a:t>Isaiah 56:1-8</a:t>
            </a:r>
            <a:r>
              <a:rPr lang="en-US" sz="40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6C9B565D-3D67-3A03-650E-BD4A53BA8A6F}"/>
              </a:ext>
            </a:extLst>
          </p:cNvPr>
          <p:cNvSpPr>
            <a:spLocks noGrp="1"/>
          </p:cNvSpPr>
          <p:nvPr>
            <p:ph idx="1"/>
          </p:nvPr>
        </p:nvSpPr>
        <p:spPr>
          <a:xfrm>
            <a:off x="141317" y="1176251"/>
            <a:ext cx="8965276" cy="5436524"/>
          </a:xfrm>
        </p:spPr>
        <p:txBody>
          <a:bodyPr>
            <a:normAutofit fontScale="85000" lnSpcReduction="20000"/>
          </a:bodyPr>
          <a:lstStyle/>
          <a:p>
            <a:r>
              <a:rPr lang="en-US" sz="4000" dirty="0">
                <a:effectLst>
                  <a:outerShdw blurRad="38100" dist="38100" dir="2700000" algn="tl">
                    <a:srgbClr val="000000"/>
                  </a:outerShdw>
                </a:effectLst>
              </a:rPr>
              <a:t>The </a:t>
            </a:r>
            <a:r>
              <a:rPr lang="en-US" sz="4000" b="1" i="1" dirty="0">
                <a:effectLst>
                  <a:outerShdw blurRad="38100" dist="38100" dir="2700000" algn="tl">
                    <a:srgbClr val="000000"/>
                  </a:outerShdw>
                </a:effectLst>
              </a:rPr>
              <a:t>opening verses </a:t>
            </a:r>
            <a:r>
              <a:rPr lang="en-US" sz="4000" dirty="0">
                <a:effectLst>
                  <a:outerShdw blurRad="38100" dist="38100" dir="2700000" algn="tl">
                    <a:srgbClr val="000000"/>
                  </a:outerShdw>
                </a:effectLst>
              </a:rPr>
              <a:t>of today’s text begin with a statement of what constitutes </a:t>
            </a:r>
            <a:r>
              <a:rPr lang="en-US" sz="4000" b="1" i="1" dirty="0">
                <a:effectLst>
                  <a:outerShdw blurRad="38100" dist="38100" dir="2700000" algn="tl">
                    <a:srgbClr val="000000"/>
                  </a:outerShdw>
                </a:effectLst>
              </a:rPr>
              <a:t>true righteousness</a:t>
            </a:r>
            <a:r>
              <a:rPr lang="en-US" sz="4000" dirty="0">
                <a:effectLst>
                  <a:outerShdw blurRad="38100" dist="38100" dir="2700000" algn="tl">
                    <a:srgbClr val="000000"/>
                  </a:outerShdw>
                </a:effectLst>
              </a:rPr>
              <a:t>. </a:t>
            </a:r>
          </a:p>
          <a:p>
            <a:r>
              <a:rPr lang="en-US" sz="4000" dirty="0">
                <a:effectLst>
                  <a:outerShdw blurRad="38100" dist="38100" dir="2700000" algn="tl">
                    <a:srgbClr val="000000"/>
                  </a:outerShdw>
                </a:effectLst>
              </a:rPr>
              <a:t>Isaiah then assures his readers that those who live in a manner that is pleasing to the LORD will be </a:t>
            </a:r>
            <a:r>
              <a:rPr lang="en-US" sz="4000" b="1" i="1" dirty="0">
                <a:effectLst>
                  <a:outerShdw blurRad="38100" dist="38100" dir="2700000" algn="tl">
                    <a:srgbClr val="000000"/>
                  </a:outerShdw>
                </a:effectLst>
              </a:rPr>
              <a:t>acknowledged</a:t>
            </a:r>
            <a:r>
              <a:rPr lang="en-US" sz="4000" dirty="0">
                <a:effectLst>
                  <a:outerShdw blurRad="38100" dist="38100" dir="2700000" algn="tl">
                    <a:srgbClr val="000000"/>
                  </a:outerShdw>
                </a:effectLst>
              </a:rPr>
              <a:t> by him as his people, and he will </a:t>
            </a:r>
            <a:r>
              <a:rPr lang="en-US" sz="4000" b="1" i="1" dirty="0">
                <a:effectLst>
                  <a:outerShdw blurRad="38100" dist="38100" dir="2700000" algn="tl">
                    <a:srgbClr val="000000"/>
                  </a:outerShdw>
                </a:effectLst>
              </a:rPr>
              <a:t>provide</a:t>
            </a:r>
            <a:r>
              <a:rPr lang="en-US" sz="4000" dirty="0">
                <a:effectLst>
                  <a:outerShdw blurRad="38100" dist="38100" dir="2700000" algn="tl">
                    <a:srgbClr val="000000"/>
                  </a:outerShdw>
                </a:effectLst>
              </a:rPr>
              <a:t> for them in ways that </a:t>
            </a:r>
            <a:r>
              <a:rPr lang="en-US" sz="4000" b="1" i="1" dirty="0">
                <a:effectLst>
                  <a:outerShdw blurRad="38100" dist="38100" dir="2700000" algn="tl">
                    <a:srgbClr val="000000"/>
                  </a:outerShdw>
                </a:effectLst>
              </a:rPr>
              <a:t>more</a:t>
            </a:r>
            <a:r>
              <a:rPr lang="en-US" sz="4000" dirty="0">
                <a:effectLst>
                  <a:outerShdw blurRad="38100" dist="38100" dir="2700000" algn="tl">
                    <a:srgbClr val="000000"/>
                  </a:outerShdw>
                </a:effectLst>
              </a:rPr>
              <a:t> than compensate for any disability or shortcoming they may have otherwise.</a:t>
            </a:r>
          </a:p>
          <a:p>
            <a:r>
              <a:rPr lang="en-US" sz="4000" dirty="0">
                <a:effectLst>
                  <a:outerShdw blurRad="38100" dist="38100" dir="2700000" algn="tl">
                    <a:srgbClr val="000000"/>
                  </a:outerShdw>
                </a:effectLst>
              </a:rPr>
              <a:t>So, as I see it, today’s text can be divided into </a:t>
            </a:r>
            <a:r>
              <a:rPr lang="en-US" sz="4000" b="1" i="1" dirty="0">
                <a:effectLst>
                  <a:outerShdw blurRad="38100" dist="38100" dir="2700000" algn="tl">
                    <a:srgbClr val="000000"/>
                  </a:outerShdw>
                </a:effectLst>
              </a:rPr>
              <a:t>two</a:t>
            </a:r>
            <a:r>
              <a:rPr lang="en-US" sz="4000" dirty="0">
                <a:effectLst>
                  <a:outerShdw blurRad="38100" dist="38100" dir="2700000" algn="tl">
                    <a:srgbClr val="000000"/>
                  </a:outerShdw>
                </a:effectLst>
              </a:rPr>
              <a:t> sections:</a:t>
            </a:r>
          </a:p>
          <a:p>
            <a:pPr lvl="1"/>
            <a:r>
              <a:rPr lang="en-US" sz="3600" dirty="0">
                <a:solidFill>
                  <a:srgbClr val="FFFF99"/>
                </a:solidFill>
                <a:effectLst>
                  <a:outerShdw blurRad="38100" dist="38100" dir="2700000" algn="tl">
                    <a:srgbClr val="000000"/>
                  </a:outerShdw>
                </a:effectLst>
              </a:rPr>
              <a:t>56:1-2</a:t>
            </a:r>
            <a:r>
              <a:rPr lang="en-US" sz="3600" dirty="0">
                <a:effectLst>
                  <a:outerShdw blurRad="38100" dist="38100" dir="2700000" algn="tl">
                    <a:srgbClr val="000000"/>
                  </a:outerShdw>
                </a:effectLst>
              </a:rPr>
              <a:t> – The Importance of Holy Living </a:t>
            </a:r>
          </a:p>
          <a:p>
            <a:pPr lvl="1"/>
            <a:r>
              <a:rPr lang="en-US" sz="3600" dirty="0">
                <a:solidFill>
                  <a:srgbClr val="FFFF99"/>
                </a:solidFill>
                <a:effectLst>
                  <a:outerShdw blurRad="38100" dist="38100" dir="2700000" algn="tl">
                    <a:srgbClr val="000000"/>
                  </a:outerShdw>
                </a:effectLst>
              </a:rPr>
              <a:t>56:3-8</a:t>
            </a:r>
            <a:r>
              <a:rPr lang="en-US" sz="3600" dirty="0">
                <a:effectLst>
                  <a:outerShdw blurRad="38100" dist="38100" dir="2700000" algn="tl">
                    <a:srgbClr val="000000"/>
                  </a:outerShdw>
                </a:effectLst>
              </a:rPr>
              <a:t> – Outsiders Should Be Welcomed into the Congregation of God’s People</a:t>
            </a:r>
          </a:p>
          <a:p>
            <a:endParaRPr lang="en-US" sz="4000"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AA725C47-CB4B-58A9-09E6-FE624C18B736}"/>
              </a:ext>
            </a:extLst>
          </p:cNvPr>
          <p:cNvSpPr txBox="1"/>
          <p:nvPr/>
        </p:nvSpPr>
        <p:spPr>
          <a:xfrm>
            <a:off x="0"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pp. 411–412.</a:t>
            </a:r>
          </a:p>
        </p:txBody>
      </p:sp>
    </p:spTree>
    <p:extLst>
      <p:ext uri="{BB962C8B-B14F-4D97-AF65-F5344CB8AC3E}">
        <p14:creationId xmlns:p14="http://schemas.microsoft.com/office/powerpoint/2010/main" val="27946399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E998C-674E-70C8-B975-0D971C8E0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992BFC-A54D-5157-3D59-2B6CC47925F0}"/>
              </a:ext>
            </a:extLst>
          </p:cNvPr>
          <p:cNvSpPr>
            <a:spLocks noGrp="1"/>
          </p:cNvSpPr>
          <p:nvPr>
            <p:ph type="title"/>
          </p:nvPr>
        </p:nvSpPr>
        <p:spPr>
          <a:xfrm>
            <a:off x="0" y="-3"/>
            <a:ext cx="9144000" cy="1379916"/>
          </a:xfrm>
        </p:spPr>
        <p:txBody>
          <a:bodyPr>
            <a:noAutofit/>
          </a:bodyPr>
          <a:lstStyle/>
          <a:p>
            <a:pPr marL="458788" indent="-458788"/>
            <a:r>
              <a:rPr lang="en-US" sz="4400" dirty="0">
                <a:effectLst>
                  <a:outerShdw blurRad="38100" dist="38100" dir="2700000" algn="tl">
                    <a:srgbClr val="000000"/>
                  </a:outerShdw>
                </a:effectLst>
              </a:rPr>
              <a:t>The Importance of Holy Living (56:1-2)</a:t>
            </a:r>
          </a:p>
        </p:txBody>
      </p:sp>
      <p:sp>
        <p:nvSpPr>
          <p:cNvPr id="3" name="Content Placeholder 2">
            <a:extLst>
              <a:ext uri="{FF2B5EF4-FFF2-40B4-BE49-F238E27FC236}">
                <a16:creationId xmlns:a16="http://schemas.microsoft.com/office/drawing/2014/main" id="{FCDC66B9-F3D8-FBA2-A47D-ED33A6C462E9}"/>
              </a:ext>
            </a:extLst>
          </p:cNvPr>
          <p:cNvSpPr>
            <a:spLocks noGrp="1"/>
          </p:cNvSpPr>
          <p:nvPr>
            <p:ph idx="1"/>
          </p:nvPr>
        </p:nvSpPr>
        <p:spPr>
          <a:xfrm>
            <a:off x="386543" y="1932709"/>
            <a:ext cx="8441574" cy="4892041"/>
          </a:xfrm>
        </p:spPr>
        <p:txBody>
          <a:bodyPr>
            <a:normAutofit/>
          </a:bodyPr>
          <a:lstStyle/>
          <a:p>
            <a:pPr marL="0" indent="0">
              <a:buNone/>
            </a:pPr>
            <a:r>
              <a:rPr lang="en-US" sz="3600" baseline="30000" dirty="0">
                <a:effectLst>
                  <a:outerShdw blurRad="38100" dist="38100" dir="2700000" algn="tl">
                    <a:srgbClr val="000000"/>
                  </a:outerShdw>
                </a:effectLst>
                <a:latin typeface="Cambria" panose="02040503050406030204" pitchFamily="18" charset="0"/>
                <a:ea typeface="Cambria" panose="02040503050406030204" pitchFamily="18" charset="0"/>
              </a:rPr>
              <a:t>56:1</a:t>
            </a:r>
            <a:r>
              <a:rPr lang="en-US" sz="36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 “Promote justice! Do what is right! For I am ready to deliver you; I am ready to vindicate you openly. </a:t>
            </a:r>
            <a:r>
              <a:rPr lang="en-US" sz="3700" baseline="30000" dirty="0">
                <a:effectLst>
                  <a:outerShdw blurRad="38100" dist="38100" dir="2700000" algn="tl">
                    <a:srgbClr val="000000"/>
                  </a:outerShdw>
                </a:effectLst>
                <a:latin typeface="Cambria" panose="02040503050406030204" pitchFamily="18" charset="0"/>
                <a:ea typeface="Cambria" panose="02040503050406030204" pitchFamily="18" charset="0"/>
              </a:rPr>
              <a:t>2</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people who do this will be blessed, the people who commit themselves to obedience, who observe the Sabbath and do not defile it, who refrain from doing anything that is wrong. </a:t>
            </a:r>
          </a:p>
        </p:txBody>
      </p:sp>
    </p:spTree>
    <p:extLst>
      <p:ext uri="{BB962C8B-B14F-4D97-AF65-F5344CB8AC3E}">
        <p14:creationId xmlns:p14="http://schemas.microsoft.com/office/powerpoint/2010/main" val="11392369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2E8A-DA23-2413-E7DE-FB7CE945003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62AB59E7-4AE1-35CA-26F0-AEB3D97E3D6A}"/>
              </a:ext>
            </a:extLst>
          </p:cNvPr>
          <p:cNvSpPr txBox="1">
            <a:spLocks/>
          </p:cNvSpPr>
          <p:nvPr/>
        </p:nvSpPr>
        <p:spPr>
          <a:xfrm>
            <a:off x="0" y="0"/>
            <a:ext cx="9144000" cy="993371"/>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56:1</a:t>
            </a:r>
            <a:r>
              <a:rPr lang="en-US" sz="24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the LORD says, “</a:t>
            </a:r>
            <a:r>
              <a:rPr lang="en-US" sz="24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Promote justice! Do what is right! For I am ready to deliver you</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am ready to vindicate you openly. </a:t>
            </a:r>
            <a:endPar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endParaRPr>
          </a:p>
        </p:txBody>
      </p:sp>
      <p:sp>
        <p:nvSpPr>
          <p:cNvPr id="5" name="Content Placeholder 2">
            <a:extLst>
              <a:ext uri="{FF2B5EF4-FFF2-40B4-BE49-F238E27FC236}">
                <a16:creationId xmlns:a16="http://schemas.microsoft.com/office/drawing/2014/main" id="{71788EC1-7E79-3674-066D-4E3BA5D66107}"/>
              </a:ext>
            </a:extLst>
          </p:cNvPr>
          <p:cNvSpPr>
            <a:spLocks noGrp="1"/>
          </p:cNvSpPr>
          <p:nvPr>
            <p:ph idx="1"/>
          </p:nvPr>
        </p:nvSpPr>
        <p:spPr>
          <a:xfrm>
            <a:off x="54033" y="1047404"/>
            <a:ext cx="8990214" cy="5602778"/>
          </a:xfrm>
        </p:spPr>
        <p:txBody>
          <a:bodyPr>
            <a:normAutofit fontScale="92500" lnSpcReduction="20000"/>
          </a:bodyPr>
          <a:lstStyle/>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Promote justice! Do what is right! </a:t>
            </a:r>
            <a:r>
              <a:rPr lang="en-US" dirty="0">
                <a:effectLst>
                  <a:outerShdw blurRad="38100" dist="38100" dir="2700000" algn="tl">
                    <a:srgbClr val="000000"/>
                  </a:outerShdw>
                </a:effectLst>
              </a:rPr>
              <a:t>” is a splash of cold water in the face after the glowing promises of chapters 54 and 55. </a:t>
            </a:r>
          </a:p>
          <a:p>
            <a:r>
              <a:rPr lang="en-US" dirty="0">
                <a:effectLst>
                  <a:outerShdw blurRad="38100" dist="38100" dir="2700000" algn="tl">
                    <a:srgbClr val="000000"/>
                  </a:outerShdw>
                </a:effectLst>
              </a:rPr>
              <a:t>Reveling in the unconditional acceptance that those previous chapters convey, one might </a:t>
            </a:r>
            <a:r>
              <a:rPr lang="en-US" b="1" i="1" dirty="0">
                <a:effectLst>
                  <a:outerShdw blurRad="38100" dist="38100" dir="2700000" algn="tl">
                    <a:srgbClr val="000000"/>
                  </a:outerShdw>
                </a:effectLst>
              </a:rPr>
              <a:t>mistakenly</a:t>
            </a:r>
            <a:r>
              <a:rPr lang="en-US" dirty="0">
                <a:effectLst>
                  <a:outerShdw blurRad="38100" dist="38100" dir="2700000" algn="tl">
                    <a:srgbClr val="000000"/>
                  </a:outerShdw>
                </a:effectLst>
              </a:rPr>
              <a:t> believe that the </a:t>
            </a:r>
            <a:r>
              <a:rPr lang="en-US" b="1" i="1" dirty="0">
                <a:effectLst>
                  <a:outerShdw blurRad="38100" dist="38100" dir="2700000" algn="tl">
                    <a:srgbClr val="000000"/>
                  </a:outerShdw>
                </a:effectLst>
              </a:rPr>
              <a:t>grace</a:t>
            </a:r>
            <a:r>
              <a:rPr lang="en-US" dirty="0">
                <a:effectLst>
                  <a:outerShdw blurRad="38100" dist="38100" dir="2700000" algn="tl">
                    <a:srgbClr val="000000"/>
                  </a:outerShdw>
                </a:effectLst>
              </a:rPr>
              <a:t> of God carries </a:t>
            </a:r>
            <a:r>
              <a:rPr lang="en-US" b="1" i="1" dirty="0">
                <a:effectLst>
                  <a:outerShdw blurRad="38100" dist="38100" dir="2700000" algn="tl">
                    <a:srgbClr val="000000"/>
                  </a:outerShdw>
                </a:effectLst>
              </a:rPr>
              <a:t>no obligations </a:t>
            </a:r>
            <a:r>
              <a:rPr lang="en-US" dirty="0">
                <a:effectLst>
                  <a:outerShdw blurRad="38100" dist="38100" dir="2700000" algn="tl">
                    <a:srgbClr val="000000"/>
                  </a:outerShdw>
                </a:effectLst>
              </a:rPr>
              <a:t>with it. </a:t>
            </a:r>
          </a:p>
          <a:p>
            <a:r>
              <a:rPr lang="en-US" dirty="0">
                <a:effectLst>
                  <a:outerShdw blurRad="38100" dist="38100" dir="2700000" algn="tl">
                    <a:srgbClr val="000000"/>
                  </a:outerShdw>
                </a:effectLst>
              </a:rPr>
              <a:t>So, are these words a </a:t>
            </a:r>
            <a:r>
              <a:rPr lang="en-US" b="1" i="1" dirty="0">
                <a:effectLst>
                  <a:outerShdw blurRad="38100" dist="38100" dir="2700000" algn="tl">
                    <a:srgbClr val="000000"/>
                  </a:outerShdw>
                </a:effectLst>
              </a:rPr>
              <a:t>denial</a:t>
            </a:r>
            <a:r>
              <a:rPr lang="en-US" dirty="0">
                <a:effectLst>
                  <a:outerShdw blurRad="38100" dist="38100" dir="2700000" algn="tl">
                    <a:srgbClr val="000000"/>
                  </a:outerShdw>
                </a:effectLst>
              </a:rPr>
              <a:t> of what has just been said? </a:t>
            </a:r>
          </a:p>
          <a:p>
            <a:r>
              <a:rPr lang="en-US" dirty="0">
                <a:effectLst>
                  <a:outerShdw blurRad="38100" dist="38100" dir="2700000" algn="tl">
                    <a:srgbClr val="000000"/>
                  </a:outerShdw>
                </a:effectLst>
              </a:rPr>
              <a:t>Is it necessary to be righteous </a:t>
            </a:r>
            <a:r>
              <a:rPr lang="en-US" b="1" i="1" dirty="0">
                <a:effectLst>
                  <a:outerShdw blurRad="38100" dist="38100" dir="2700000" algn="tl">
                    <a:srgbClr val="000000"/>
                  </a:outerShdw>
                </a:effectLst>
              </a:rPr>
              <a:t>before</a:t>
            </a:r>
            <a:r>
              <a:rPr lang="en-US" dirty="0">
                <a:effectLst>
                  <a:outerShdw blurRad="38100" dist="38100" dir="2700000" algn="tl">
                    <a:srgbClr val="000000"/>
                  </a:outerShdw>
                </a:effectLst>
              </a:rPr>
              <a:t> one can receive the salvation of God? </a:t>
            </a:r>
          </a:p>
          <a:p>
            <a:r>
              <a:rPr lang="en-US" dirty="0">
                <a:effectLst>
                  <a:outerShdw blurRad="38100" dist="38100" dir="2700000" algn="tl">
                    <a:srgbClr val="000000"/>
                  </a:outerShdw>
                </a:effectLst>
              </a:rPr>
              <a:t>We </a:t>
            </a:r>
            <a:r>
              <a:rPr lang="en-US" b="1" i="1" dirty="0">
                <a:effectLst>
                  <a:outerShdw blurRad="38100" dist="38100" dir="2700000" algn="tl">
                    <a:srgbClr val="000000"/>
                  </a:outerShdw>
                </a:effectLst>
              </a:rPr>
              <a:t>know</a:t>
            </a:r>
            <a:r>
              <a:rPr lang="en-US" dirty="0">
                <a:effectLst>
                  <a:outerShdw blurRad="38100" dist="38100" dir="2700000" algn="tl">
                    <a:srgbClr val="000000"/>
                  </a:outerShdw>
                </a:effectLst>
              </a:rPr>
              <a:t> that’s not true – in fact the </a:t>
            </a:r>
            <a:r>
              <a:rPr lang="en-US" b="1" i="1" dirty="0">
                <a:effectLst>
                  <a:outerShdw blurRad="38100" dist="38100" dir="2700000" algn="tl">
                    <a:srgbClr val="000000"/>
                  </a:outerShdw>
                </a:effectLst>
              </a:rPr>
              <a:t>whole structure </a:t>
            </a:r>
            <a:r>
              <a:rPr lang="en-US" dirty="0">
                <a:effectLst>
                  <a:outerShdw blurRad="38100" dist="38100" dir="2700000" algn="tl">
                    <a:srgbClr val="000000"/>
                  </a:outerShdw>
                </a:effectLst>
              </a:rPr>
              <a:t>of the book argues </a:t>
            </a:r>
            <a:r>
              <a:rPr lang="en-US" b="1" i="1" dirty="0">
                <a:effectLst>
                  <a:outerShdw blurRad="38100" dist="38100" dir="2700000" algn="tl">
                    <a:srgbClr val="000000"/>
                  </a:outerShdw>
                </a:effectLst>
              </a:rPr>
              <a:t>against</a:t>
            </a:r>
            <a:r>
              <a:rPr lang="en-US" dirty="0">
                <a:effectLst>
                  <a:outerShdw blurRad="38100" dist="38100" dir="2700000" algn="tl">
                    <a:srgbClr val="000000"/>
                  </a:outerShdw>
                </a:effectLst>
              </a:rPr>
              <a:t> it. </a:t>
            </a:r>
          </a:p>
          <a:p>
            <a:r>
              <a:rPr lang="en-US" dirty="0">
                <a:effectLst>
                  <a:outerShdw blurRad="38100" dist="38100" dir="2700000" algn="tl">
                    <a:srgbClr val="000000"/>
                  </a:outerShdw>
                </a:effectLst>
              </a:rPr>
              <a:t>Well, what </a:t>
            </a:r>
            <a:r>
              <a:rPr lang="en-US" b="1" i="1" dirty="0">
                <a:effectLst>
                  <a:outerShdw blurRad="38100" dist="38100" dir="2700000" algn="tl">
                    <a:srgbClr val="000000"/>
                  </a:outerShdw>
                </a:effectLst>
              </a:rPr>
              <a:t>is</a:t>
            </a:r>
            <a:r>
              <a:rPr lang="en-US" dirty="0">
                <a:effectLst>
                  <a:outerShdw blurRad="38100" dist="38100" dir="2700000" algn="tl">
                    <a:srgbClr val="000000"/>
                  </a:outerShdw>
                </a:effectLst>
              </a:rPr>
              <a:t> being said then? </a:t>
            </a:r>
          </a:p>
          <a:p>
            <a:r>
              <a:rPr lang="en-US" dirty="0">
                <a:effectLst>
                  <a:outerShdw blurRad="38100" dist="38100" dir="2700000" algn="tl">
                    <a:srgbClr val="000000"/>
                  </a:outerShdw>
                </a:effectLst>
              </a:rPr>
              <a:t>Notice the </a:t>
            </a:r>
            <a:r>
              <a:rPr lang="en-US" b="1" i="1" dirty="0">
                <a:effectLst>
                  <a:outerShdw blurRad="38100" dist="38100" dir="2700000" algn="tl">
                    <a:srgbClr val="000000"/>
                  </a:outerShdw>
                </a:effectLst>
              </a:rPr>
              <a:t>reason</a:t>
            </a:r>
            <a:r>
              <a:rPr lang="en-US" dirty="0">
                <a:effectLst>
                  <a:outerShdw blurRad="38100" dist="38100" dir="2700000" algn="tl">
                    <a:srgbClr val="000000"/>
                  </a:outerShdw>
                </a:effectLst>
              </a:rPr>
              <a:t> given here for promoting justice and doing what is right: “</a:t>
            </a:r>
            <a:r>
              <a:rPr lang="en-US" sz="3200"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For</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am ready to deliver you.</a:t>
            </a:r>
            <a:r>
              <a:rPr lang="en-US" dirty="0">
                <a:effectLst>
                  <a:outerShdw blurRad="38100" dist="38100" dir="2700000" algn="tl">
                    <a:srgbClr val="000000"/>
                  </a:outerShdw>
                </a:effectLst>
              </a:rPr>
              <a:t>”</a:t>
            </a:r>
          </a:p>
        </p:txBody>
      </p:sp>
      <p:sp>
        <p:nvSpPr>
          <p:cNvPr id="2" name="TextBox 1">
            <a:extLst>
              <a:ext uri="{FF2B5EF4-FFF2-40B4-BE49-F238E27FC236}">
                <a16:creationId xmlns:a16="http://schemas.microsoft.com/office/drawing/2014/main" id="{44826958-7776-8632-E78E-D2A1CE2F0EBC}"/>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t>
            </a:r>
            <a:r>
              <a:rPr lang="en-US" sz="1800" i="1" dirty="0">
                <a:solidFill>
                  <a:prstClr val="white"/>
                </a:solidFill>
                <a:effectLst>
                  <a:outerShdw blurRad="38100" dist="38100" dir="2700000" algn="tl">
                    <a:srgbClr val="000000"/>
                  </a:outerShdw>
                </a:effectLst>
                <a:latin typeface="Calibri" panose="020F0502020204030204"/>
              </a:rPr>
              <a:t>The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 (p. 455). Eerdmans.</a:t>
            </a:r>
          </a:p>
        </p:txBody>
      </p:sp>
    </p:spTree>
    <p:extLst>
      <p:ext uri="{BB962C8B-B14F-4D97-AF65-F5344CB8AC3E}">
        <p14:creationId xmlns:p14="http://schemas.microsoft.com/office/powerpoint/2010/main" val="16040660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269063</TotalTime>
  <Words>4590</Words>
  <Application>Microsoft Office PowerPoint</Application>
  <PresentationFormat>On-screen Show (4:3)</PresentationFormat>
  <Paragraphs>194</Paragraphs>
  <Slides>32</Slides>
  <Notes>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32</vt:i4>
      </vt:variant>
    </vt:vector>
  </HeadingPairs>
  <TitlesOfParts>
    <vt:vector size="39" baseType="lpstr">
      <vt:lpstr>Arial</vt:lpstr>
      <vt:lpstr>Calibri</vt:lpstr>
      <vt:lpstr>Calibri Light</vt:lpstr>
      <vt:lpstr>Cambria</vt:lpstr>
      <vt:lpstr>Century Gothic</vt:lpstr>
      <vt:lpstr>Office Theme</vt:lpstr>
      <vt:lpstr>2_Office Theme</vt:lpstr>
      <vt:lpstr>Highlights     From the  Book of  Isaiah</vt:lpstr>
      <vt:lpstr>Outline of the Book of Isaiah</vt:lpstr>
      <vt:lpstr>The Servants Inherit God’s Kingdom (Isaiah 56-66)</vt:lpstr>
      <vt:lpstr>The Servants Inherit God’s Kingdom (Isaiah 56-66)</vt:lpstr>
      <vt:lpstr>The Servants Inherit God’s Kingdom (Isaiah 56-66)</vt:lpstr>
      <vt:lpstr>The LORD Welcomes Outsiders (Isaiah 56:1-8)</vt:lpstr>
      <vt:lpstr>The LORD Welcomes Outsiders (Isaiah 56:1-8)</vt:lpstr>
      <vt:lpstr>The Importance of Holy Living (56:1-2)</vt:lpstr>
      <vt:lpstr>PowerPoint Presentation</vt:lpstr>
      <vt:lpstr>PowerPoint Presentation</vt:lpstr>
      <vt:lpstr>PowerPoint Presentation</vt:lpstr>
      <vt:lpstr>PowerPoint Presentation</vt:lpstr>
      <vt:lpstr>Outsiders Should Be Welcomed into the Congregation of God’s People  (56:3-8)</vt:lpstr>
      <vt:lpstr>Outsiders Should Be Welcomed into the Congregation of God’s People  (56:3-8)</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Next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3420</cp:revision>
  <cp:lastPrinted>2024-04-21T14:28:43Z</cp:lastPrinted>
  <dcterms:created xsi:type="dcterms:W3CDTF">2022-12-04T03:23:23Z</dcterms:created>
  <dcterms:modified xsi:type="dcterms:W3CDTF">2024-04-21T14:29:24Z</dcterms:modified>
</cp:coreProperties>
</file>