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2"/>
  </p:notesMasterIdLst>
  <p:handoutMasterIdLst>
    <p:handoutMasterId r:id="rId33"/>
  </p:handoutMasterIdLst>
  <p:sldIdLst>
    <p:sldId id="5567" r:id="rId3"/>
    <p:sldId id="5603" r:id="rId4"/>
    <p:sldId id="5642" r:id="rId5"/>
    <p:sldId id="5641" r:id="rId6"/>
    <p:sldId id="5643" r:id="rId7"/>
    <p:sldId id="5644" r:id="rId8"/>
    <p:sldId id="5647" r:id="rId9"/>
    <p:sldId id="5650" r:id="rId10"/>
    <p:sldId id="5651" r:id="rId11"/>
    <p:sldId id="5652" r:id="rId12"/>
    <p:sldId id="5653" r:id="rId13"/>
    <p:sldId id="5654" r:id="rId14"/>
    <p:sldId id="5655" r:id="rId15"/>
    <p:sldId id="5656" r:id="rId16"/>
    <p:sldId id="5657" r:id="rId17"/>
    <p:sldId id="5658" r:id="rId18"/>
    <p:sldId id="5659" r:id="rId19"/>
    <p:sldId id="5662" r:id="rId20"/>
    <p:sldId id="5604" r:id="rId21"/>
    <p:sldId id="5661" r:id="rId22"/>
    <p:sldId id="5663" r:id="rId23"/>
    <p:sldId id="5666" r:id="rId24"/>
    <p:sldId id="5667" r:id="rId25"/>
    <p:sldId id="5671" r:id="rId26"/>
    <p:sldId id="5673" r:id="rId27"/>
    <p:sldId id="5676" r:id="rId28"/>
    <p:sldId id="5664" r:id="rId29"/>
    <p:sldId id="5665" r:id="rId30"/>
    <p:sldId id="5677" r:id="rId3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0000FF"/>
    <a:srgbClr val="FFFF99"/>
    <a:srgbClr val="9999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89491" autoAdjust="0"/>
  </p:normalViewPr>
  <p:slideViewPr>
    <p:cSldViewPr snapToGrid="0">
      <p:cViewPr varScale="1">
        <p:scale>
          <a:sx n="144" d="100"/>
          <a:sy n="144" d="100"/>
        </p:scale>
        <p:origin x="2108" y="12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72900"/>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6/30/2024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6/30/2024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7620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1074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3571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4426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1180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6/30/2024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6/30/2024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6/30/2024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6/30/2024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6/30/2024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6/30/2024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6/30/2024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6/30/2024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6/30/2024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6/30/2024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6/30/2024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6/30/2024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6/30/2024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6/30/2024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6/30/2024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6/30/2024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6/30/2024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0868E-501A-B3AC-879B-4BA5E7490913}"/>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C77ADF21-91E4-2BC4-B5F4-46C1B8934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FBF37B7A-9C7E-BE67-E125-9B9C2606E9FD}"/>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3AC9EE1D-6164-F8F5-1483-3A0FFBC47427}"/>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97923F8-27B9-0DA1-B747-A97538E7C50F}"/>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5464755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645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65:1</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allowed myself to be sought by those who did not ask; I allowed myself to be found by those who did not seek.] I said, ‘Here I am! Here I am!’ to a nation that [was not called by] my name.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446663"/>
            <a:ext cx="8825114" cy="5042005"/>
          </a:xfrm>
        </p:spPr>
        <p:txBody>
          <a:bodyPr>
            <a:normAutofit/>
          </a:bodyPr>
          <a:lstStyle/>
          <a:p>
            <a:r>
              <a:rPr lang="en-US" sz="3600" dirty="0">
                <a:effectLst>
                  <a:outerShdw blurRad="38100" dist="38100" dir="2700000" algn="tl">
                    <a:srgbClr val="000000"/>
                  </a:outerShdw>
                </a:effectLst>
              </a:rPr>
              <a:t>Through the proclamation of the gospel the LORD drew to himself those (Gentiles) who had previously been unaware of him. </a:t>
            </a:r>
          </a:p>
          <a:p>
            <a:r>
              <a:rPr lang="en-US" sz="3600" dirty="0">
                <a:effectLst>
                  <a:outerShdw blurRad="38100" dist="38100" dir="2700000" algn="tl">
                    <a:srgbClr val="000000"/>
                  </a:outerShdw>
                </a:effectLst>
              </a:rPr>
              <a:t>How </a:t>
            </a:r>
            <a:r>
              <a:rPr lang="en-US" sz="3600" b="1" i="1" dirty="0">
                <a:effectLst>
                  <a:outerShdw blurRad="38100" dist="38100" dir="2700000" algn="tl">
                    <a:srgbClr val="000000"/>
                  </a:outerShdw>
                </a:effectLst>
              </a:rPr>
              <a:t>much more </a:t>
            </a:r>
            <a:r>
              <a:rPr lang="en-US" sz="3600" dirty="0">
                <a:effectLst>
                  <a:outerShdw blurRad="38100" dist="38100" dir="2700000" algn="tl">
                    <a:srgbClr val="000000"/>
                  </a:outerShdw>
                </a:effectLst>
              </a:rPr>
              <a:t>would his approachability, invitation and welcome have been extended to his covenant people if they had not persisted in their rebellion! </a:t>
            </a:r>
          </a:p>
          <a:p>
            <a:r>
              <a:rPr lang="en-US" sz="3600" dirty="0">
                <a:effectLst>
                  <a:outerShdw blurRad="38100" dist="38100" dir="2700000" algn="tl">
                    <a:srgbClr val="000000"/>
                  </a:outerShdw>
                </a:effectLst>
              </a:rPr>
              <a:t>Introducing the nations here also anticipates their inclusion in the final scene of 66:18–24.</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pp. 584–585.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3702090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645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spread out my hands all day long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my rebellious people, who lived in a way that is morally unacceptable and who did what they desired.</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446663"/>
            <a:ext cx="8825114" cy="5042005"/>
          </a:xfrm>
        </p:spPr>
        <p:txBody>
          <a:bodyPr>
            <a:normAutofit fontScale="85000" lnSpcReduction="20000"/>
          </a:bodyPr>
          <a:lstStyle/>
          <a:p>
            <a:r>
              <a:rPr lang="en-US" sz="3600" dirty="0">
                <a:effectLst>
                  <a:outerShdw blurRad="38100" dist="38100" dir="2700000" algn="tl">
                    <a:srgbClr val="000000"/>
                  </a:outerShdw>
                </a:effectLst>
              </a:rPr>
              <a:t>Here the LORD reviews his dealings with </a:t>
            </a:r>
            <a:r>
              <a:rPr lang="en-US" sz="3600" b="1" i="1" dirty="0">
                <a:effectLst>
                  <a:outerShdw blurRad="38100" dist="38100" dir="2700000" algn="tl">
                    <a:srgbClr val="000000"/>
                  </a:outerShdw>
                </a:effectLst>
              </a:rPr>
              <a:t>Israel</a:t>
            </a:r>
            <a:r>
              <a:rPr lang="en-US" sz="3600" dirty="0">
                <a:effectLst>
                  <a:outerShdw blurRad="38100" dist="38100" dir="2700000" algn="tl">
                    <a:srgbClr val="000000"/>
                  </a:outerShdw>
                </a:effectLst>
              </a:rPr>
              <a:t>. </a:t>
            </a:r>
          </a:p>
          <a:p>
            <a:r>
              <a:rPr lang="en-US" sz="3600" dirty="0">
                <a:effectLst>
                  <a:outerShdw blurRad="38100" dist="38100" dir="2700000" algn="tl">
                    <a:srgbClr val="000000"/>
                  </a:outerShdw>
                </a:effectLst>
              </a:rPr>
              <a:t>To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spread out</a:t>
            </a:r>
            <a:r>
              <a:rPr lang="en-US" sz="3600" dirty="0">
                <a:effectLst>
                  <a:outerShdw blurRad="38100" dist="38100" dir="2700000" algn="tl">
                    <a:srgbClr val="000000"/>
                  </a:outerShdw>
                </a:effectLst>
              </a:rPr>
              <a:t>” one’s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hands</a:t>
            </a:r>
            <a:r>
              <a:rPr lang="en-US" sz="3600" dirty="0">
                <a:effectLst>
                  <a:outerShdw blurRad="38100" dist="38100" dir="2700000" algn="tl">
                    <a:srgbClr val="000000"/>
                  </a:outerShdw>
                </a:effectLst>
              </a:rPr>
              <a:t>” was something that </a:t>
            </a:r>
            <a:r>
              <a:rPr lang="en-US" sz="3600" b="1" i="1" dirty="0">
                <a:effectLst>
                  <a:outerShdw blurRad="38100" dist="38100" dir="2700000" algn="tl">
                    <a:srgbClr val="000000"/>
                  </a:outerShdw>
                </a:effectLst>
              </a:rPr>
              <a:t>people </a:t>
            </a:r>
            <a:r>
              <a:rPr lang="en-US" sz="3600" dirty="0">
                <a:effectLst>
                  <a:outerShdw blurRad="38100" dist="38100" dir="2700000" algn="tl">
                    <a:srgbClr val="000000"/>
                  </a:outerShdw>
                </a:effectLst>
              </a:rPr>
              <a:t>did as a gesture of the</a:t>
            </a:r>
            <a:r>
              <a:rPr lang="en-US" sz="3600" b="1" i="1" dirty="0">
                <a:effectLst>
                  <a:outerShdw blurRad="38100" dist="38100" dir="2700000" algn="tl">
                    <a:srgbClr val="000000"/>
                  </a:outerShdw>
                </a:effectLst>
              </a:rPr>
              <a:t> </a:t>
            </a:r>
            <a:r>
              <a:rPr lang="en-US" sz="3600" dirty="0">
                <a:effectLst>
                  <a:outerShdw blurRad="38100" dist="38100" dir="2700000" algn="tl">
                    <a:srgbClr val="000000"/>
                  </a:outerShdw>
                </a:effectLst>
              </a:rPr>
              <a:t>prayer and supplication of to </a:t>
            </a:r>
            <a:r>
              <a:rPr lang="en-US" sz="3600" b="1" i="1" dirty="0">
                <a:effectLst>
                  <a:outerShdw blurRad="38100" dist="38100" dir="2700000" algn="tl">
                    <a:srgbClr val="000000"/>
                  </a:outerShdw>
                </a:effectLst>
              </a:rPr>
              <a:t>God</a:t>
            </a:r>
            <a:r>
              <a:rPr lang="en-US" sz="3600" dirty="0">
                <a:effectLst>
                  <a:outerShdw blurRad="38100" dist="38100" dir="2700000" algn="tl">
                    <a:srgbClr val="000000"/>
                  </a:outerShdw>
                </a:effectLst>
              </a:rPr>
              <a:t> (cf. 1:15; Exod 9:29; Ps 143:6; Ezra 9:5). </a:t>
            </a:r>
          </a:p>
          <a:p>
            <a:r>
              <a:rPr lang="en-US" sz="3600" dirty="0">
                <a:effectLst>
                  <a:outerShdw blurRad="38100" dist="38100" dir="2700000" algn="tl">
                    <a:srgbClr val="000000"/>
                  </a:outerShdw>
                </a:effectLst>
              </a:rPr>
              <a:t>But here, in a </a:t>
            </a:r>
            <a:r>
              <a:rPr lang="en-US" sz="3600" b="1" i="1" dirty="0">
                <a:effectLst>
                  <a:outerShdw blurRad="38100" dist="38100" dir="2700000" algn="tl">
                    <a:srgbClr val="000000"/>
                  </a:outerShdw>
                </a:effectLst>
              </a:rPr>
              <a:t>startling reversal</a:t>
            </a:r>
            <a:r>
              <a:rPr lang="en-US" sz="3600" dirty="0">
                <a:effectLst>
                  <a:outerShdw blurRad="38100" dist="38100" dir="2700000" algn="tl">
                    <a:srgbClr val="000000"/>
                  </a:outerShdw>
                </a:effectLst>
              </a:rPr>
              <a:t>, it describes the </a:t>
            </a:r>
            <a:r>
              <a:rPr lang="en-US" sz="3600" b="1" i="1" dirty="0">
                <a:effectLst>
                  <a:outerShdw blurRad="38100" dist="38100" dir="2700000" algn="tl">
                    <a:srgbClr val="000000"/>
                  </a:outerShdw>
                </a:effectLst>
              </a:rPr>
              <a:t>LORD</a:t>
            </a:r>
            <a:r>
              <a:rPr lang="en-US" sz="3600" dirty="0">
                <a:effectLst>
                  <a:outerShdw blurRad="38100" dist="38100" dir="2700000" algn="tl">
                    <a:srgbClr val="000000"/>
                  </a:outerShdw>
                </a:effectLst>
              </a:rPr>
              <a:t> spreading out his hands in supplication to his </a:t>
            </a:r>
            <a:r>
              <a:rPr lang="en-US" sz="3600" b="1" i="1" dirty="0">
                <a:effectLst>
                  <a:outerShdw blurRad="38100" dist="38100" dir="2700000" algn="tl">
                    <a:srgbClr val="000000"/>
                  </a:outerShdw>
                </a:effectLst>
              </a:rPr>
              <a:t>people</a:t>
            </a:r>
            <a:r>
              <a:rPr lang="en-US" sz="3600" dirty="0">
                <a:effectLst>
                  <a:outerShdw blurRad="38100" dist="38100" dir="2700000" algn="tl">
                    <a:srgbClr val="000000"/>
                  </a:outerShdw>
                </a:effectLst>
              </a:rPr>
              <a:t>! </a:t>
            </a:r>
          </a:p>
          <a:p>
            <a:r>
              <a:rPr lang="en-US" sz="3600" dirty="0">
                <a:effectLst>
                  <a:outerShdw blurRad="38100" dist="38100" dir="2700000" algn="tl">
                    <a:srgbClr val="000000"/>
                  </a:outerShdw>
                </a:effectLst>
              </a:rPr>
              <a:t>And he does this </a:t>
            </a:r>
            <a:r>
              <a:rPr lang="en-US" sz="3600" b="1" i="1" dirty="0">
                <a:effectLst>
                  <a:outerShdw blurRad="38100" dist="38100" dir="2700000" algn="tl">
                    <a:srgbClr val="000000"/>
                  </a:outerShdw>
                </a:effectLst>
              </a:rPr>
              <a:t>continually</a:t>
            </a:r>
            <a:r>
              <a:rPr lang="en-US" sz="3600" dirty="0">
                <a:effectLst>
                  <a:outerShdw blurRad="38100" dist="38100" dir="2700000" algn="tl">
                    <a:srgbClr val="000000"/>
                  </a:outerShdw>
                </a:effectLst>
              </a:rPr>
              <a:t>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all day long</a:t>
            </a:r>
            <a:r>
              <a:rPr lang="en-US" sz="3600" dirty="0">
                <a:effectLst>
                  <a:outerShdw blurRad="38100" dist="38100" dir="2700000" algn="tl">
                    <a:srgbClr val="000000"/>
                  </a:outerShdw>
                </a:effectLst>
              </a:rPr>
              <a:t>”), as he entreats the people and invites them to listen to his message and respond (cf. Prov 1:24). </a:t>
            </a:r>
          </a:p>
          <a:p>
            <a:r>
              <a:rPr lang="en-US" sz="3600" dirty="0">
                <a:effectLst>
                  <a:outerShdw blurRad="38100" dist="38100" dir="2700000" algn="tl">
                    <a:srgbClr val="000000"/>
                  </a:outerShdw>
                </a:effectLst>
              </a:rPr>
              <a:t>However, it has been to no avail: no reaction is forthcoming from his rebellious people.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 586.</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9808450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645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spread out my hands all day long to my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rebellious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people, who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lived in a way that is morally unacceptable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who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did what they desired</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446663"/>
            <a:ext cx="8825114" cy="5042005"/>
          </a:xfrm>
        </p:spPr>
        <p:txBody>
          <a:bodyPr>
            <a:normAutofit lnSpcReduction="10000"/>
          </a:bodyPr>
          <a:lstStyle/>
          <a:p>
            <a:r>
              <a:rPr lang="en-US" sz="3600" dirty="0">
                <a:effectLst>
                  <a:outerShdw blurRad="38100" dist="38100" dir="2700000" algn="tl">
                    <a:srgbClr val="000000"/>
                  </a:outerShdw>
                </a:effectLst>
              </a:rPr>
              <a:t>The Israelites are defiantly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rebellious</a:t>
            </a:r>
            <a:r>
              <a:rPr lang="en-US" sz="3600" dirty="0">
                <a:effectLst>
                  <a:outerShdw blurRad="38100" dist="38100" dir="2700000" algn="tl">
                    <a:srgbClr val="000000"/>
                  </a:outerShdw>
                </a:effectLst>
              </a:rPr>
              <a:t>” in their disposition (cf. 1:23). </a:t>
            </a:r>
          </a:p>
          <a:p>
            <a:r>
              <a:rPr lang="en-US" sz="3600" dirty="0">
                <a:effectLst>
                  <a:outerShdw blurRad="38100" dist="38100" dir="2700000" algn="tl">
                    <a:srgbClr val="000000"/>
                  </a:outerShdw>
                </a:effectLst>
              </a:rPr>
              <a:t>They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lived in a way</a:t>
            </a:r>
            <a:r>
              <a:rPr lang="en-US" sz="3600" dirty="0">
                <a:effectLst>
                  <a:outerShdw blurRad="38100" dist="38100" dir="2700000" algn="tl">
                    <a:srgbClr val="000000"/>
                  </a:outerShdw>
                </a:effectLst>
              </a:rPr>
              <a:t>” that was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morally unacceptable</a:t>
            </a:r>
            <a:r>
              <a:rPr lang="en-US" sz="3600" dirty="0">
                <a:effectLst>
                  <a:outerShdw blurRad="38100" dist="38100" dir="2700000" algn="tl">
                    <a:srgbClr val="000000"/>
                  </a:outerShdw>
                </a:effectLst>
              </a:rPr>
              <a:t>” because what they were doing was </a:t>
            </a:r>
            <a:r>
              <a:rPr lang="en-US" sz="3600" b="1" i="1" dirty="0">
                <a:effectLst>
                  <a:outerShdw blurRad="38100" dist="38100" dir="2700000" algn="tl">
                    <a:srgbClr val="000000"/>
                  </a:outerShdw>
                </a:effectLst>
              </a:rPr>
              <a:t>contrary</a:t>
            </a:r>
            <a:r>
              <a:rPr lang="en-US" sz="3600" dirty="0">
                <a:effectLst>
                  <a:outerShdw blurRad="38100" dist="38100" dir="2700000" algn="tl">
                    <a:srgbClr val="000000"/>
                  </a:outerShdw>
                </a:effectLst>
              </a:rPr>
              <a:t> to the LORD’s commands, and would ultimately lead to their death. </a:t>
            </a:r>
          </a:p>
          <a:p>
            <a:r>
              <a:rPr lang="en-US" sz="3600" dirty="0">
                <a:effectLst>
                  <a:outerShdw blurRad="38100" dist="38100" dir="2700000" algn="tl">
                    <a:srgbClr val="000000"/>
                  </a:outerShdw>
                </a:effectLst>
              </a:rPr>
              <a:t>They were stubbornly determined to carry through on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what </a:t>
            </a:r>
            <a:r>
              <a:rPr lang="en-US" sz="36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they</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desired</a:t>
            </a:r>
            <a:r>
              <a:rPr lang="en-US" sz="3600" dirty="0">
                <a:effectLst>
                  <a:outerShdw blurRad="38100" dist="38100" dir="2700000" algn="tl">
                    <a:srgbClr val="000000"/>
                  </a:outerShdw>
                </a:effectLst>
              </a:rPr>
              <a:t>” for </a:t>
            </a:r>
            <a:r>
              <a:rPr lang="en-US" sz="3600" b="1" i="1" dirty="0">
                <a:effectLst>
                  <a:outerShdw blurRad="38100" dist="38100" dir="2700000" algn="tl">
                    <a:srgbClr val="000000"/>
                  </a:outerShdw>
                </a:effectLst>
              </a:rPr>
              <a:t>themselves</a:t>
            </a:r>
            <a:r>
              <a:rPr lang="en-US" sz="3600" dirty="0">
                <a:effectLst>
                  <a:outerShdw blurRad="38100" dist="38100" dir="2700000" algn="tl">
                    <a:srgbClr val="000000"/>
                  </a:outerShdw>
                </a:effectLst>
              </a:rPr>
              <a:t> rather than what </a:t>
            </a:r>
            <a:r>
              <a:rPr lang="en-US" sz="3600" b="1" i="1" dirty="0">
                <a:effectLst>
                  <a:outerShdw blurRad="38100" dist="38100" dir="2700000" algn="tl">
                    <a:srgbClr val="000000"/>
                  </a:outerShdw>
                </a:effectLst>
              </a:rPr>
              <a:t>God</a:t>
            </a:r>
            <a:r>
              <a:rPr lang="en-US" sz="3600" dirty="0">
                <a:effectLst>
                  <a:outerShdw blurRad="38100" dist="38100" dir="2700000" algn="tl">
                    <a:srgbClr val="000000"/>
                  </a:outerShdw>
                </a:effectLst>
              </a:rPr>
              <a:t> desired of them (cf. 55:7; 59:7; Jer 18:12).</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 586.</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2957894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83706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j-cs"/>
              </a:rPr>
              <a:t>65:</a:t>
            </a:r>
            <a:r>
              <a:rPr lang="en-US" sz="2400" baseline="30000"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3</a:t>
            </a:r>
            <a:r>
              <a:rPr lang="en-US" sz="2400" b="0" i="1" u="none" strike="noStrike" baseline="0" dirty="0">
                <a:solidFill>
                  <a:schemeClr val="accent2">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These people continually and blatantly offend me </a:t>
            </a:r>
            <a:r>
              <a:rPr lang="en-US" sz="2400" b="0" i="1" u="none" strike="noStrike" baseline="0" dirty="0">
                <a:solidFill>
                  <a:schemeClr val="accent2">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as they sacrifice in their sacred orchards and burn incense on brick altars.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100919"/>
            <a:ext cx="8825114" cy="5387749"/>
          </a:xfrm>
        </p:spPr>
        <p:txBody>
          <a:bodyPr>
            <a:normAutofit fontScale="92500"/>
          </a:bodyPr>
          <a:lstStyle/>
          <a:p>
            <a:r>
              <a:rPr lang="en-US" sz="3600" dirty="0">
                <a:effectLst>
                  <a:outerShdw blurRad="38100" dist="38100" dir="2700000" algn="tl">
                    <a:srgbClr val="000000">
                      <a:alpha val="43137"/>
                    </a:srgbClr>
                  </a:outerShdw>
                </a:effectLst>
              </a:rPr>
              <a:t>Here he gives a general description of the people’s misconduct followed by a list of specific offences, all of which we know historically is an accurate description of the Israelites behavior prior to the Babylonian exile. </a:t>
            </a:r>
          </a:p>
          <a:p>
            <a:r>
              <a:rPr lang="en-US" sz="3600" dirty="0">
                <a:effectLst>
                  <a:outerShdw blurRad="38100" dist="38100" dir="2700000" algn="tl">
                    <a:srgbClr val="000000">
                      <a:alpha val="43137"/>
                    </a:srgbClr>
                  </a:outerShdw>
                </a:effectLst>
              </a:rPr>
              <a:t>“</a:t>
            </a:r>
            <a:r>
              <a:rPr lang="en-US" sz="3600" b="0" i="1" u="none" strike="noStrike" baseline="0" dirty="0">
                <a:solidFill>
                  <a:schemeClr val="accent2">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These people continually and blatantly offend me </a:t>
            </a:r>
            <a:r>
              <a:rPr lang="en-US" sz="3600" dirty="0">
                <a:effectLst>
                  <a:outerShdw blurRad="38100" dist="38100" dir="2700000" algn="tl">
                    <a:srgbClr val="000000">
                      <a:alpha val="43137"/>
                    </a:srgbClr>
                  </a:outerShdw>
                </a:effectLst>
              </a:rPr>
              <a:t>” describes acting in a deliberately infuriating manner – particularly by worshipping idols, which stirs up divine wrath (cf. Deut 4:25; 9:18; 31:29). </a:t>
            </a:r>
          </a:p>
          <a:p>
            <a:r>
              <a:rPr lang="en-US" sz="3600" dirty="0">
                <a:effectLst>
                  <a:outerShdw blurRad="38100" dist="38100" dir="2700000" algn="tl">
                    <a:srgbClr val="000000">
                      <a:alpha val="43137"/>
                    </a:srgbClr>
                  </a:outerShdw>
                </a:effectLst>
              </a:rPr>
              <a:t>They were </a:t>
            </a:r>
            <a:r>
              <a:rPr lang="en-US" sz="3600" b="1" i="1" dirty="0">
                <a:effectLst>
                  <a:outerShdw blurRad="38100" dist="38100" dir="2700000" algn="tl">
                    <a:srgbClr val="000000">
                      <a:alpha val="43137"/>
                    </a:srgbClr>
                  </a:outerShdw>
                </a:effectLst>
              </a:rPr>
              <a:t>brazenly</a:t>
            </a:r>
            <a:r>
              <a:rPr lang="en-US" sz="3600" dirty="0">
                <a:effectLst>
                  <a:outerShdw blurRad="38100" dist="38100" dir="2700000" algn="tl">
                    <a:srgbClr val="000000">
                      <a:alpha val="43137"/>
                    </a:srgbClr>
                  </a:outerShdw>
                </a:effectLst>
              </a:rPr>
              <a:t> engaging in worship that had been prohibited by the LORD.</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pp. 586–587.</a:t>
            </a:r>
            <a:endParaRPr kumimoji="0" lang="en-US" sz="1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ndParaRPr>
          </a:p>
        </p:txBody>
      </p:sp>
    </p:spTree>
    <p:extLst>
      <p:ext uri="{BB962C8B-B14F-4D97-AF65-F5344CB8AC3E}">
        <p14:creationId xmlns:p14="http://schemas.microsoft.com/office/powerpoint/2010/main" val="40500516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83706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These people continually and blatantly offend me as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they sacrifice in their sacred orchards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burn incense on brick altars.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100919"/>
            <a:ext cx="8825114" cy="5387749"/>
          </a:xfrm>
        </p:spPr>
        <p:txBody>
          <a:bodyPr>
            <a:normAutofit/>
          </a:bodyPr>
          <a:lstStyle/>
          <a:p>
            <a:r>
              <a:rPr lang="en-US" sz="3600" dirty="0">
                <a:effectLst>
                  <a:outerShdw blurRad="38100" dist="38100" dir="2700000" algn="tl">
                    <a:srgbClr val="000000"/>
                  </a:outerShdw>
                </a:effectLst>
              </a:rPr>
              <a:t>Those who engaged in these idolatrous activities were not the </a:t>
            </a:r>
            <a:r>
              <a:rPr lang="en-US" sz="3600" b="1" i="1" dirty="0">
                <a:effectLst>
                  <a:outerShdw blurRad="38100" dist="38100" dir="2700000" algn="tl">
                    <a:srgbClr val="000000"/>
                  </a:outerShdw>
                </a:effectLst>
              </a:rPr>
              <a:t>least bit hesitant </a:t>
            </a:r>
            <a:r>
              <a:rPr lang="en-US" sz="3600" dirty="0">
                <a:effectLst>
                  <a:outerShdw blurRad="38100" dist="38100" dir="2700000" algn="tl">
                    <a:srgbClr val="000000"/>
                  </a:outerShdw>
                </a:effectLst>
              </a:rPr>
              <a:t>to acknowledge their involvement in these things, arguing that they were permissible. </a:t>
            </a:r>
          </a:p>
          <a:p>
            <a:r>
              <a:rPr lang="en-US" sz="3600" dirty="0">
                <a:effectLst>
                  <a:outerShdw blurRad="38100" dist="38100" dir="2700000" algn="tl">
                    <a:srgbClr val="000000"/>
                  </a:outerShdw>
                </a:effectLst>
              </a:rPr>
              <a:t>“</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they sacrifice in their sacred orchards </a:t>
            </a:r>
            <a:r>
              <a:rPr lang="en-US" sz="3600" dirty="0">
                <a:effectLst>
                  <a:outerShdw blurRad="38100" dist="38100" dir="2700000" algn="tl">
                    <a:srgbClr val="000000"/>
                  </a:outerShdw>
                </a:effectLst>
              </a:rPr>
              <a:t>” (cf. 1:29; 66:17) – the Israelites would go to certain “sacred” groves where there would be evergreen trees which, as symbols of life, played a major role in Canaanite pagan rituals (cf. 57:5).</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pp. 586–587.</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6132619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83706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These people continually and blatantly offend me as they sacrifice in their sacred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orchards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and burn incense on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brick altars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100919"/>
            <a:ext cx="8825114" cy="5387749"/>
          </a:xfrm>
        </p:spPr>
        <p:txBody>
          <a:bodyPr>
            <a:normAutofit fontScale="92500" lnSpcReduction="10000"/>
          </a:bodyPr>
          <a:lstStyle/>
          <a:p>
            <a:r>
              <a:rPr lang="en-US" sz="3600" dirty="0">
                <a:effectLst>
                  <a:outerShdw blurRad="38100" dist="38100" dir="2700000" algn="tl">
                    <a:srgbClr val="000000"/>
                  </a:outerShdw>
                </a:effectLst>
              </a:rPr>
              <a:t>Just as the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orchards</a:t>
            </a:r>
            <a:r>
              <a:rPr lang="en-US" sz="3600" dirty="0">
                <a:effectLst>
                  <a:outerShdw blurRad="38100" dist="38100" dir="2700000" algn="tl">
                    <a:srgbClr val="000000"/>
                  </a:outerShdw>
                </a:effectLst>
              </a:rPr>
              <a:t>” were an unauthorized place for sacrificing, so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bricks</a:t>
            </a:r>
            <a:r>
              <a:rPr lang="en-US" sz="3600" dirty="0">
                <a:effectLst>
                  <a:outerShdw blurRad="38100" dist="38100" dir="2700000" algn="tl">
                    <a:srgbClr val="000000"/>
                  </a:outerShdw>
                </a:effectLst>
              </a:rPr>
              <a:t>” were an unauthorized material for an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altar</a:t>
            </a:r>
            <a:r>
              <a:rPr lang="en-US" sz="3600" dirty="0">
                <a:effectLst>
                  <a:outerShdw blurRad="38100" dist="38100" dir="2700000" algn="tl">
                    <a:srgbClr val="000000"/>
                  </a:outerShdw>
                </a:effectLst>
              </a:rPr>
              <a:t>”:</a:t>
            </a:r>
          </a:p>
          <a:p>
            <a:pPr lvl="1"/>
            <a:r>
              <a:rPr lang="en-US" sz="3200" dirty="0">
                <a:effectLst>
                  <a:outerShdw blurRad="38100" dist="38100" dir="2700000" algn="tl">
                    <a:srgbClr val="000000"/>
                  </a:outerShdw>
                </a:effectLst>
              </a:rPr>
              <a:t>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If you make me an altar of stone, you must not build it of </a:t>
            </a:r>
            <a:r>
              <a:rPr lang="en-US" sz="32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stones shaped with tools</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if you use your tool on it you have defiled it. </a:t>
            </a:r>
            <a:r>
              <a:rPr lang="en-US" sz="3200" dirty="0">
                <a:effectLst>
                  <a:outerShdw blurRad="38100" dist="38100" dir="2700000" algn="tl">
                    <a:srgbClr val="000000"/>
                  </a:outerShdw>
                </a:effectLst>
              </a:rPr>
              <a:t>(Exodus 20:25 see also Dt 27:5-6; Josh 8:31). </a:t>
            </a:r>
          </a:p>
          <a:p>
            <a:r>
              <a:rPr lang="en-US" sz="3600" dirty="0">
                <a:effectLst>
                  <a:outerShdw blurRad="38100" dist="38100" dir="2700000" algn="tl">
                    <a:srgbClr val="000000"/>
                  </a:outerShdw>
                </a:effectLst>
              </a:rPr>
              <a:t>Later on, Isaiah will make further condemnations, but he starts here with basic violations of religious practice, for disobedience often begins at a point where obedience would be easy but we don’t think it’s </a:t>
            </a:r>
            <a:r>
              <a:rPr lang="en-US" sz="3600" b="1" i="1" dirty="0">
                <a:effectLst>
                  <a:outerShdw blurRad="38100" dist="38100" dir="2700000" algn="tl">
                    <a:srgbClr val="000000"/>
                  </a:outerShdw>
                </a:effectLst>
              </a:rPr>
              <a:t>important</a:t>
            </a:r>
            <a:r>
              <a:rPr lang="en-US" sz="3600" dirty="0">
                <a:effectLst>
                  <a:outerShdw blurRad="38100" dist="38100" dir="2700000" algn="tl">
                    <a:srgbClr val="000000"/>
                  </a:outerShdw>
                </a:effectLst>
              </a:rPr>
              <a:t>, so we don’t do it.</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Motyer, J. Alec.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The Prophecy of Isaiah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(p. 525). InterVarsity Press. </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5025931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83706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They sit among the tombs and keep watch all night long</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They eat pork and broth from unclean sacrificial meat is in their pans.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991737"/>
            <a:ext cx="8825114" cy="5496931"/>
          </a:xfrm>
        </p:spPr>
        <p:txBody>
          <a:bodyPr>
            <a:normAutofit lnSpcReduction="10000"/>
          </a:bodyPr>
          <a:lstStyle/>
          <a:p>
            <a:r>
              <a:rPr lang="en-US" dirty="0">
                <a:effectLst>
                  <a:outerShdw blurRad="38100" dist="38100" dir="2700000" algn="tl">
                    <a:srgbClr val="000000"/>
                  </a:outerShdw>
                </a:effectLst>
              </a:rPr>
              <a:t>The catalogue of offences continues as he next condemns the practice of </a:t>
            </a:r>
            <a:r>
              <a:rPr lang="en-US" b="1" i="1" dirty="0">
                <a:effectLst>
                  <a:outerShdw blurRad="38100" dist="38100" dir="2700000" algn="tl">
                    <a:srgbClr val="000000"/>
                  </a:outerShdw>
                </a:effectLst>
              </a:rPr>
              <a:t>necromancy</a:t>
            </a:r>
            <a:r>
              <a:rPr lang="en-US" dirty="0">
                <a:effectLst>
                  <a:outerShdw blurRad="38100" dist="38100" dir="2700000" algn="tl">
                    <a:srgbClr val="000000"/>
                  </a:outerShdw>
                </a:effectLst>
              </a:rPr>
              <a:t>, where they attempted to obtain information about the future by contacting the dead. </a:t>
            </a:r>
          </a:p>
          <a:p>
            <a:r>
              <a:rPr lang="en-US" dirty="0">
                <a:effectLst>
                  <a:outerShdw blurRad="38100" dist="38100" dir="2700000" algn="tl">
                    <a:srgbClr val="000000"/>
                  </a:outerShdw>
                </a:effectLst>
              </a:rPr>
              <a:t>The practice was widespread in surrounding nations but forbidden in Deuteronomy 18:11. </a:t>
            </a:r>
          </a:p>
          <a:p>
            <a:r>
              <a:rPr lang="en-US" dirty="0">
                <a:effectLst>
                  <a:outerShdw blurRad="38100" dist="38100" dir="2700000" algn="tl">
                    <a:srgbClr val="000000"/>
                  </a:outerShdw>
                </a:effectLst>
              </a:rPr>
              <a:t>“</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They sit among the tombs</a:t>
            </a:r>
            <a:r>
              <a:rPr lang="en-US" dirty="0">
                <a:effectLst>
                  <a:outerShdw blurRad="38100" dist="38100" dir="2700000" algn="tl">
                    <a:srgbClr val="000000"/>
                  </a:outerShdw>
                </a:effectLst>
              </a:rPr>
              <a:t>” in an attempt to get close to the spirits of the dead who were buried there by sitting among their tombs. </a:t>
            </a:r>
          </a:p>
          <a:p>
            <a:r>
              <a:rPr lang="en-US" dirty="0">
                <a:effectLst>
                  <a:outerShdw blurRad="38100" dist="38100" dir="2700000" algn="tl">
                    <a:srgbClr val="000000"/>
                  </a:outerShdw>
                </a:effectLst>
              </a:rPr>
              <a:t>“</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keep watch all night long</a:t>
            </a:r>
            <a:r>
              <a:rPr lang="en-US" dirty="0">
                <a:effectLst>
                  <a:outerShdw blurRad="38100" dist="38100" dir="2700000" algn="tl">
                    <a:srgbClr val="000000"/>
                  </a:outerShdw>
                </a:effectLst>
              </a:rPr>
              <a:t>” refers to the pagan practice of staying overnight at a shrine or some sacred spot in an effort to establish contact with the deity worshipped there.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pp. 587–588.</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6382579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83706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They sit among the tombs and keep watch all night long.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They eat pork and broth from unclean sacrificial meat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is in their pans.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100919"/>
            <a:ext cx="8825114" cy="5387749"/>
          </a:xfrm>
        </p:spPr>
        <p:txBody>
          <a:bodyPr>
            <a:normAutofit/>
          </a:bodyPr>
          <a:lstStyle/>
          <a:p>
            <a:r>
              <a:rPr lang="en-US" sz="3600" dirty="0">
                <a:effectLst>
                  <a:outerShdw blurRad="38100" dist="38100" dir="2700000" algn="tl">
                    <a:srgbClr val="000000"/>
                  </a:outerShdw>
                </a:effectLst>
              </a:rPr>
              <a:t>The consumption of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pork</a:t>
            </a:r>
            <a:r>
              <a:rPr lang="en-US" sz="3600" dirty="0">
                <a:effectLst>
                  <a:outerShdw blurRad="38100" dist="38100" dir="2700000" algn="tl">
                    <a:srgbClr val="000000"/>
                  </a:outerShdw>
                </a:effectLst>
              </a:rPr>
              <a:t>” was forbidden in the Law (cf. Lev 11:7–8; Deut 14:8). </a:t>
            </a:r>
          </a:p>
          <a:p>
            <a:r>
              <a:rPr lang="en-US" sz="3600" dirty="0">
                <a:effectLst>
                  <a:outerShdw blurRad="38100" dist="38100" dir="2700000" algn="tl">
                    <a:srgbClr val="000000"/>
                  </a:outerShdw>
                </a:effectLst>
              </a:rPr>
              <a:t>“</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broth from unclean sacrificial meat </a:t>
            </a:r>
            <a:r>
              <a:rPr lang="en-US" sz="3600" dirty="0">
                <a:effectLst>
                  <a:outerShdw blurRad="38100" dist="38100" dir="2700000" algn="tl">
                    <a:srgbClr val="000000"/>
                  </a:outerShdw>
                </a:effectLst>
              </a:rPr>
              <a:t>” refers to meat that did not meet the standard for ceremonial purity (cf. Ezek 4:14). </a:t>
            </a:r>
          </a:p>
          <a:p>
            <a:r>
              <a:rPr lang="en-US" sz="3600" dirty="0">
                <a:effectLst>
                  <a:outerShdw blurRad="38100" dist="38100" dir="2700000" algn="tl">
                    <a:srgbClr val="000000"/>
                  </a:outerShdw>
                </a:effectLst>
              </a:rPr>
              <a:t>Isaiah is describing what he saw around him as the Israelites adopted Canaanite pagan practices and abandoned the distinctive worship by which the LORD had marked them out as his special people.</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pp. 587–588.</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6242251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04632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They say,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Keep to yourself! Don’t get near me, for I am holier than you!</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These people are like smoke in my nostrils, like a fire that keeps burning all day long</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260143"/>
            <a:ext cx="8825114" cy="5228525"/>
          </a:xfrm>
        </p:spPr>
        <p:txBody>
          <a:bodyPr>
            <a:normAutofit fontScale="92500" lnSpcReduction="20000"/>
          </a:bodyPr>
          <a:lstStyle/>
          <a:p>
            <a:r>
              <a:rPr lang="en-US" dirty="0">
                <a:effectLst>
                  <a:outerShdw blurRad="38100" dist="38100" dir="2700000" algn="tl">
                    <a:srgbClr val="000000"/>
                  </a:outerShdw>
                </a:effectLst>
              </a:rPr>
              <a:t>These words are spoken in sanctimonious fashion by the false worshippers, warning any who approached them: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Keep to yourself! Don’t get near me</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They are unashamed of their perversion of true worship because they consider their conduct to be a legitimate expression of their religious freedom. </a:t>
            </a:r>
          </a:p>
          <a:p>
            <a:r>
              <a:rPr lang="en-US" dirty="0">
                <a:effectLst>
                  <a:outerShdw blurRad="38100" dist="38100" dir="2700000" algn="tl">
                    <a:srgbClr val="000000"/>
                  </a:outerShdw>
                </a:effectLst>
              </a:rPr>
              <a:t>Furthermore, they believe that these distinct religious practices made them </a:t>
            </a:r>
            <a:r>
              <a:rPr lang="en-US" b="1" i="1" dirty="0">
                <a:effectLst>
                  <a:outerShdw blurRad="38100" dist="38100" dir="2700000" algn="tl">
                    <a:srgbClr val="000000"/>
                  </a:outerShdw>
                </a:effectLst>
              </a:rPr>
              <a:t>superior</a:t>
            </a:r>
            <a:r>
              <a:rPr lang="en-US" dirty="0">
                <a:effectLst>
                  <a:outerShdw blurRad="38100" dist="38100" dir="2700000" algn="tl">
                    <a:srgbClr val="000000"/>
                  </a:outerShdw>
                </a:effectLst>
              </a:rPr>
              <a:t> to those who didn’t join them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am holier than you!</a:t>
            </a:r>
            <a:r>
              <a:rPr lang="en-US" dirty="0">
                <a:effectLst>
                  <a:outerShdw blurRad="38100" dist="38100" dir="2700000" algn="tl">
                    <a:srgbClr val="000000"/>
                  </a:outerShdw>
                </a:effectLst>
              </a:rPr>
              <a:t>”), and that physical contact with others would have led to the speakers becoming polluted!</a:t>
            </a:r>
          </a:p>
          <a:p>
            <a:r>
              <a:rPr lang="en-US" dirty="0">
                <a:effectLst>
                  <a:outerShdw blurRad="38100" dist="38100" dir="2700000" algn="tl">
                    <a:srgbClr val="000000"/>
                  </a:outerShdw>
                </a:effectLst>
              </a:rPr>
              <a:t>These false worshippers constitute a permanent irritant to the LORD: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These people are like smoke in my nostrils, like a fire that keeps burning all day long.</a:t>
            </a:r>
            <a:r>
              <a:rPr lang="en-US" dirty="0">
                <a:effectLst>
                  <a:outerShdw blurRad="38100" dist="38100" dir="2700000" algn="tl">
                    <a:srgbClr val="000000"/>
                  </a:outerShdw>
                </a:effectLst>
              </a:rPr>
              <a:t>”</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pp. 588–589.</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3067766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4"/>
            <a:ext cx="9144000" cy="973543"/>
          </a:xfrm>
        </p:spPr>
        <p:txBody>
          <a:bodyPr>
            <a:noAutofit/>
          </a:bodyPr>
          <a:lstStyle/>
          <a:p>
            <a:pPr marL="458788" indent="-458788"/>
            <a:r>
              <a:rPr lang="en-US" sz="3600" dirty="0">
                <a:effectLst>
                  <a:outerShdw blurRad="38100" dist="38100" dir="2700000" algn="tl">
                    <a:srgbClr val="000000"/>
                  </a:outerShdw>
                </a:effectLst>
              </a:rPr>
              <a:t>Impending Punishments for Those Who Engage in False Worship </a:t>
            </a:r>
            <a:r>
              <a:rPr lang="en-US" sz="3600">
                <a:effectLst>
                  <a:outerShdw blurRad="38100" dist="38100" dir="2700000" algn="tl">
                    <a:srgbClr val="000000"/>
                  </a:outerShdw>
                </a:effectLst>
              </a:rPr>
              <a:t>(65:6-7)</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114567"/>
            <a:ext cx="8441574" cy="5710184"/>
          </a:xfrm>
        </p:spPr>
        <p:txBody>
          <a:bodyPr>
            <a:normAutofit/>
          </a:bodyPr>
          <a:lstStyle/>
          <a:p>
            <a:pPr marL="0" indent="0">
              <a:buNone/>
            </a:pPr>
            <a:r>
              <a:rPr lang="en-US" sz="4000" baseline="30000" dirty="0">
                <a:effectLst>
                  <a:outerShdw blurRad="38100" dist="38100" dir="2700000" algn="tl">
                    <a:srgbClr val="000000"/>
                  </a:outerShdw>
                </a:effectLst>
                <a:latin typeface="Cambria" panose="02040503050406030204" pitchFamily="18" charset="0"/>
                <a:ea typeface="Cambria" panose="02040503050406030204" pitchFamily="18" charset="0"/>
              </a:rPr>
              <a:t>65:6</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[it is written before me]: I will not keep silent, but will pay them back; I will pay them back exactly what they deserve, </a:t>
            </a:r>
            <a:r>
              <a:rPr lang="en-US" sz="4000" baseline="30000" dirty="0">
                <a:effectLst>
                  <a:outerShdw blurRad="38100" dist="38100" dir="2700000" algn="tl">
                    <a:srgbClr val="000000"/>
                  </a:outerShdw>
                </a:effectLst>
                <a:latin typeface="Cambria" panose="02040503050406030204" pitchFamily="18" charset="0"/>
                <a:ea typeface="Cambria" panose="02040503050406030204" pitchFamily="18" charset="0"/>
              </a:rPr>
              <a:t>7</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your sins and your ancestors’ sins,” says the LORD. “Because they burned incense on the mountains and offended me on the hills, I will punish them in full measure.” </a:t>
            </a:r>
          </a:p>
        </p:txBody>
      </p:sp>
    </p:spTree>
    <p:extLst>
      <p:ext uri="{BB962C8B-B14F-4D97-AF65-F5344CB8AC3E}">
        <p14:creationId xmlns:p14="http://schemas.microsoft.com/office/powerpoint/2010/main" val="15946497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055424"/>
          </a:xfrm>
        </p:spPr>
        <p:txBody>
          <a:bodyPr>
            <a:noAutofit/>
          </a:bodyPr>
          <a:lstStyle/>
          <a:p>
            <a:r>
              <a:rPr lang="en-US" sz="3600" dirty="0">
                <a:effectLst>
                  <a:outerShdw blurRad="38100" dist="38100" dir="2700000" algn="tl">
                    <a:srgbClr val="000000"/>
                  </a:outerShdw>
                </a:effectLst>
              </a:rPr>
              <a:t>The LORD Rejects the Apostate Israelites (65:1-7)</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45493" y="1173707"/>
            <a:ext cx="9047601" cy="5453557"/>
          </a:xfrm>
        </p:spPr>
        <p:txBody>
          <a:bodyPr>
            <a:normAutofit fontScale="92500"/>
          </a:bodyPr>
          <a:lstStyle/>
          <a:p>
            <a:r>
              <a:rPr lang="en-US" dirty="0">
                <a:effectLst>
                  <a:outerShdw blurRad="38100" dist="38100" dir="2700000" algn="tl">
                    <a:srgbClr val="000000"/>
                  </a:outerShdw>
                </a:effectLst>
              </a:rPr>
              <a:t>In the prayer of Isaiah which we looked at last week, we saw that he gave a passionate cry for help: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If only you would tear apart the [heavens] and come down!</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The LORD seemed very far away – on the other side of a vast chasm. </a:t>
            </a:r>
          </a:p>
          <a:p>
            <a:r>
              <a:rPr lang="en-US" dirty="0">
                <a:effectLst>
                  <a:outerShdw blurRad="38100" dist="38100" dir="2700000" algn="tl">
                    <a:srgbClr val="000000"/>
                  </a:outerShdw>
                </a:effectLst>
              </a:rPr>
              <a:t>And so Isaiah ended his prayer with this mournful question: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How can you still hold back, LORD? How can you be silent and continue to humiliate us?”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When we are in desperate need, the silence of God in response to our prayer is a terrifying thing. </a:t>
            </a:r>
          </a:p>
          <a:p>
            <a:r>
              <a:rPr lang="en-US" dirty="0">
                <a:effectLst>
                  <a:outerShdw blurRad="38100" dist="38100" dir="2700000" algn="tl">
                    <a:srgbClr val="000000"/>
                  </a:outerShdw>
                </a:effectLst>
              </a:rPr>
              <a:t>But the truth is that God is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far away, and never has been. </a:t>
            </a:r>
          </a:p>
        </p:txBody>
      </p:sp>
      <p:sp>
        <p:nvSpPr>
          <p:cNvPr id="5" name="TextBox 4">
            <a:extLst>
              <a:ext uri="{FF2B5EF4-FFF2-40B4-BE49-F238E27FC236}">
                <a16:creationId xmlns:a16="http://schemas.microsoft.com/office/drawing/2014/main" id="{846884FA-EB09-A4A2-4272-5E11BBDDEDF8}"/>
              </a:ext>
            </a:extLst>
          </p:cNvPr>
          <p:cNvSpPr txBox="1"/>
          <p:nvPr/>
        </p:nvSpPr>
        <p:spPr>
          <a:xfrm>
            <a:off x="0" y="651944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Webb, Barry G..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The Message of Isaiah (The Bible Speaks Today Series)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(pp. 243-244)</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194732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85981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6</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it is written before me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will not keep silent, but will pay them back; I will pay them back exactly what they deserve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028131"/>
            <a:ext cx="8825114" cy="5460537"/>
          </a:xfrm>
        </p:spPr>
        <p:txBody>
          <a:bodyPr>
            <a:normAutofit fontScale="92500"/>
          </a:bodyPr>
          <a:lstStyle/>
          <a:p>
            <a:r>
              <a:rPr lang="en-US" sz="3600" dirty="0">
                <a:effectLst>
                  <a:outerShdw blurRad="38100" dist="38100" dir="2700000" algn="tl">
                    <a:srgbClr val="000000"/>
                  </a:outerShdw>
                </a:effectLst>
              </a:rPr>
              <a:t>The remaining two verses of the section develop the thought that God will not remain passive in the face of prevailing sins that stain his people. </a:t>
            </a:r>
          </a:p>
          <a:p>
            <a:r>
              <a:rPr lang="en-US" sz="3600" dirty="0">
                <a:effectLst>
                  <a:outerShdw blurRad="38100" dist="38100" dir="2700000" algn="tl">
                    <a:srgbClr val="000000"/>
                  </a:outerShdw>
                </a:effectLst>
              </a:rPr>
              <a:t>He has recorded their misdeeds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it is written before me</a:t>
            </a:r>
            <a:r>
              <a:rPr lang="en-US" sz="3600" dirty="0">
                <a:effectLst>
                  <a:outerShdw blurRad="38100" dist="38100" dir="2700000" algn="tl">
                    <a:srgbClr val="000000"/>
                  </a:outerShdw>
                </a:effectLst>
              </a:rPr>
              <a:t>”) as something that calls for action. </a:t>
            </a:r>
          </a:p>
          <a:p>
            <a:r>
              <a:rPr lang="en-US" sz="3600" dirty="0">
                <a:effectLst>
                  <a:outerShdw blurRad="38100" dist="38100" dir="2700000" algn="tl">
                    <a:srgbClr val="000000"/>
                  </a:outerShdw>
                </a:effectLst>
              </a:rPr>
              <a:t>They are scheduled for attention. </a:t>
            </a:r>
          </a:p>
          <a:p>
            <a:r>
              <a:rPr lang="en-US" sz="3600" dirty="0">
                <a:effectLst>
                  <a:outerShdw blurRad="38100" dist="38100" dir="2700000" algn="tl">
                    <a:srgbClr val="000000"/>
                  </a:outerShdw>
                </a:effectLst>
              </a:rPr>
              <a:t>God will not remain inactive: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will not keep silent , but will pay them back; I will pay them back exactly what they deserve</a:t>
            </a:r>
            <a:r>
              <a:rPr lang="en-US" sz="3600" dirty="0">
                <a:effectLst>
                  <a:outerShdw blurRad="38100" dist="38100" dir="2700000" algn="tl">
                    <a:srgbClr val="000000"/>
                  </a:outerShdw>
                </a:effectLst>
              </a:rPr>
              <a:t>” (cf. 62:1; 64:12).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Leupold, H. C.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Exposition of Isaiah, Volume 2</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(pp. 361–362)</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3671549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1"/>
            <a:ext cx="9144000" cy="121920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7</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your sins and your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ancestors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sins,” says the LORD. “Because they burned incense on the mountains and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offended me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on the hills, I will punish them in full measure.”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455761"/>
            <a:ext cx="8825114" cy="5032907"/>
          </a:xfrm>
        </p:spPr>
        <p:txBody>
          <a:bodyPr>
            <a:normAutofit fontScale="92500" lnSpcReduction="10000"/>
          </a:bodyPr>
          <a:lstStyle/>
          <a:p>
            <a:r>
              <a:rPr lang="en-US" dirty="0">
                <a:effectLst>
                  <a:outerShdw blurRad="38100" dist="38100" dir="2700000" algn="tl">
                    <a:srgbClr val="000000"/>
                  </a:outerShdw>
                </a:effectLst>
              </a:rPr>
              <a:t>Israel had not learned from their punishments. </a:t>
            </a:r>
          </a:p>
          <a:p>
            <a:r>
              <a:rPr lang="en-US" dirty="0">
                <a:effectLst>
                  <a:outerShdw blurRad="38100" dist="38100" dir="2700000" algn="tl">
                    <a:srgbClr val="000000"/>
                  </a:outerShdw>
                </a:effectLst>
              </a:rPr>
              <a:t>Their sins had </a:t>
            </a:r>
            <a:r>
              <a:rPr lang="en-US" b="1" i="1" dirty="0">
                <a:effectLst>
                  <a:outerShdw blurRad="38100" dist="38100" dir="2700000" algn="tl">
                    <a:srgbClr val="000000"/>
                  </a:outerShdw>
                </a:effectLst>
              </a:rPr>
              <a:t>accumulated</a:t>
            </a:r>
            <a:r>
              <a:rPr lang="en-US" dirty="0">
                <a:effectLst>
                  <a:outerShdw blurRad="38100" dist="38100" dir="2700000" algn="tl">
                    <a:srgbClr val="000000"/>
                  </a:outerShdw>
                </a:effectLst>
              </a:rPr>
              <a:t> over the years, their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ancestors</a:t>
            </a:r>
            <a:r>
              <a:rPr lang="en-US" dirty="0">
                <a:effectLst>
                  <a:outerShdw blurRad="38100" dist="38100" dir="2700000" algn="tl">
                    <a:srgbClr val="000000"/>
                  </a:outerShdw>
                </a:effectLst>
              </a:rPr>
              <a:t>” having demonstrated similar wickedness </a:t>
            </a:r>
          </a:p>
          <a:p>
            <a:r>
              <a:rPr lang="en-US" dirty="0">
                <a:effectLst>
                  <a:outerShdw blurRad="38100" dist="38100" dir="2700000" algn="tl">
                    <a:srgbClr val="000000"/>
                  </a:outerShdw>
                </a:effectLst>
              </a:rPr>
              <a:t>For example, Solomon was criticized for offering sacrifices on the high places:</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Solomon demonstrated his loyalty to the LORD by following the practices of his father David, except that he offered sacrifices and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burned incense on the high places</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dirty="0">
                <a:effectLst>
                  <a:outerShdw blurRad="38100" dist="38100" dir="2700000" algn="tl">
                    <a:srgbClr val="000000"/>
                  </a:outerShdw>
                </a:effectLst>
              </a:rPr>
              <a:t> (1 Kgs 3:3). </a:t>
            </a:r>
          </a:p>
          <a:p>
            <a:r>
              <a:rPr lang="en-US" dirty="0">
                <a:effectLst>
                  <a:outerShdw blurRad="38100" dist="38100" dir="2700000" algn="tl">
                    <a:srgbClr val="000000"/>
                  </a:outerShdw>
                </a:effectLst>
              </a:rPr>
              <a:t>God considers the worship of false gods (the burning of sacrifices on the mountains) a direct affront to him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[they have]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offended me </a:t>
            </a:r>
            <a:r>
              <a:rPr lang="en-US" dirty="0">
                <a:effectLst>
                  <a:outerShdw blurRad="38100" dist="38100" dir="2700000" algn="tl">
                    <a:srgbClr val="000000"/>
                  </a:outerShdw>
                </a:effectLst>
              </a:rPr>
              <a:t>”).</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Wegner, Paul D.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Isaiah An Introduction and Commentary –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3474327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42138"/>
            <a:ext cx="9144000" cy="6362875"/>
          </a:xfrm>
        </p:spPr>
        <p:txBody>
          <a:bodyPr>
            <a:noAutofit/>
          </a:bodyPr>
          <a:lstStyle/>
          <a:p>
            <a:pPr algn="ctr"/>
            <a:r>
              <a:rPr lang="en-US" sz="8000" dirty="0">
                <a:effectLst>
                  <a:outerShdw blurRad="38100" dist="38100" dir="2700000" algn="tl">
                    <a:srgbClr val="000000"/>
                  </a:outerShdw>
                </a:effectLst>
              </a:rPr>
              <a:t>The Apostle Paul’s Citation of </a:t>
            </a:r>
            <a:br>
              <a:rPr lang="en-US" sz="8000" dirty="0">
                <a:effectLst>
                  <a:outerShdw blurRad="38100" dist="38100" dir="2700000" algn="tl">
                    <a:srgbClr val="000000"/>
                  </a:outerShdw>
                </a:effectLst>
              </a:rPr>
            </a:br>
            <a:r>
              <a:rPr lang="en-US" sz="8000" dirty="0">
                <a:effectLst>
                  <a:outerShdw blurRad="38100" dist="38100" dir="2700000" algn="tl">
                    <a:srgbClr val="000000"/>
                  </a:outerShdw>
                </a:effectLst>
              </a:rPr>
              <a:t>Isaiah 65:1-2</a:t>
            </a:r>
            <a:br>
              <a:rPr lang="en-US" sz="8000" dirty="0">
                <a:effectLst>
                  <a:outerShdw blurRad="38100" dist="38100" dir="2700000" algn="tl">
                    <a:srgbClr val="000000"/>
                  </a:outerShdw>
                </a:effectLst>
              </a:rPr>
            </a:br>
            <a:r>
              <a:rPr lang="en-US" sz="8000" dirty="0">
                <a:effectLst>
                  <a:outerShdw blurRad="38100" dist="38100" dir="2700000" algn="tl">
                    <a:srgbClr val="000000"/>
                  </a:outerShdw>
                </a:effectLst>
              </a:rPr>
              <a:t>in Romans 10:20-21</a:t>
            </a:r>
            <a:br>
              <a:rPr lang="en-US" sz="4400" dirty="0">
                <a:effectLst>
                  <a:outerShdw blurRad="38100" dist="38100" dir="2700000" algn="tl">
                    <a:srgbClr val="000000"/>
                  </a:outerShdw>
                </a:effectLst>
              </a:rPr>
            </a:br>
            <a:endParaRPr lang="en-US" sz="4400" dirty="0">
              <a:effectLst>
                <a:outerShdw blurRad="38100" dist="38100" dir="2700000" algn="tl">
                  <a:srgbClr val="000000"/>
                </a:outerShdw>
              </a:effectLst>
            </a:endParaRPr>
          </a:p>
        </p:txBody>
      </p:sp>
    </p:spTree>
    <p:extLst>
      <p:ext uri="{BB962C8B-B14F-4D97-AF65-F5344CB8AC3E}">
        <p14:creationId xmlns:p14="http://schemas.microsoft.com/office/powerpoint/2010/main" val="5424415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4BD0E45-49D7-D606-9A35-208F09FEFD7D}"/>
              </a:ext>
            </a:extLst>
          </p:cNvPr>
          <p:cNvSpPr txBox="1">
            <a:spLocks/>
          </p:cNvSpPr>
          <p:nvPr/>
        </p:nvSpPr>
        <p:spPr>
          <a:xfrm>
            <a:off x="0" y="1819703"/>
            <a:ext cx="9144000" cy="249167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4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Romans 10:</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19</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Again I ask: Did Israel not understand? First, Moses says, “I will make you envious by those who are not a nation; I will make you angry by a nation that has no understanding.”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20</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And Isaiah boldly says</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I was found by those who did not seek me; I revealed myself to those who did not ask for me.</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21</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But concerning Israel he says, “</a:t>
            </a:r>
            <a:r>
              <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All day long I have held out my hands to a disobedient and obstinate people</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kumimoji="0" lang="en-US" sz="2400" b="0" i="0"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libri" panose="020F0502020204030204" pitchFamily="34" charset="0"/>
                <a:ea typeface="Calibri" panose="020F0502020204030204" pitchFamily="34" charset="0"/>
                <a:cs typeface="Calibri" panose="020F0502020204030204" pitchFamily="34" charset="0"/>
              </a:rPr>
              <a:t>(NIV). </a:t>
            </a:r>
          </a:p>
        </p:txBody>
      </p:sp>
      <p:sp>
        <p:nvSpPr>
          <p:cNvPr id="4" name="Title 1">
            <a:extLst>
              <a:ext uri="{FF2B5EF4-FFF2-40B4-BE49-F238E27FC236}">
                <a16:creationId xmlns:a16="http://schemas.microsoft.com/office/drawing/2014/main" id="{BB4FE5FB-7426-20B5-593A-D68A0D33F509}"/>
              </a:ext>
            </a:extLst>
          </p:cNvPr>
          <p:cNvSpPr txBox="1">
            <a:spLocks/>
          </p:cNvSpPr>
          <p:nvPr/>
        </p:nvSpPr>
        <p:spPr>
          <a:xfrm>
            <a:off x="0" y="0"/>
            <a:ext cx="9144000" cy="181970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Isaiah 65:1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revealed myself to those who did not ask for me; I was found by those who did not seek me.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a nation that did not call on my name, I said, ‘Here am I, here am I.’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All day long I have held out my hands to an obstinate people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walk in ways not good, pursuing their own imaginations-- </a:t>
            </a:r>
            <a:r>
              <a:rPr kumimoji="0" lang="en-US" sz="2400" b="0" i="0"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libri" panose="020F0502020204030204" pitchFamily="34" charset="0"/>
                <a:ea typeface="Calibri" panose="020F0502020204030204" pitchFamily="34" charset="0"/>
                <a:cs typeface="Calibri" panose="020F0502020204030204" pitchFamily="34" charset="0"/>
              </a:rPr>
              <a:t>(NIV)</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42028507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80404"/>
          </a:xfrm>
        </p:spPr>
        <p:txBody>
          <a:bodyPr>
            <a:noAutofit/>
          </a:bodyPr>
          <a:lstStyle/>
          <a:p>
            <a:r>
              <a:rPr lang="en-US" sz="4000" dirty="0">
                <a:effectLst>
                  <a:outerShdw blurRad="38100" dist="38100" dir="2700000" algn="tl">
                    <a:srgbClr val="000000"/>
                  </a:outerShdw>
                </a:effectLst>
              </a:rPr>
              <a:t>Paul’s Citation of Isaiah 65:1-2 in Romans 10:20-21</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32509" y="1115810"/>
            <a:ext cx="8487295" cy="5742187"/>
          </a:xfrm>
        </p:spPr>
        <p:txBody>
          <a:bodyPr>
            <a:normAutofit lnSpcReduction="10000"/>
          </a:bodyPr>
          <a:lstStyle/>
          <a:p>
            <a:r>
              <a:rPr lang="en-US" dirty="0">
                <a:effectLst>
                  <a:outerShdw blurRad="38100" dist="38100" dir="2700000" algn="tl">
                    <a:srgbClr val="000000"/>
                  </a:outerShdw>
                </a:effectLst>
              </a:rPr>
              <a:t>The Apostle Paul’s citation of Isaiah 65:1-2 in Romans 10:20-21 occurs in a section of Romans where he is discussing the rejection of the Jews and inclusion of the Gentiles as God’s People. (</a:t>
            </a:r>
            <a:r>
              <a:rPr lang="en-US" dirty="0">
                <a:solidFill>
                  <a:srgbClr val="FFFF99"/>
                </a:solidFill>
                <a:effectLst>
                  <a:outerShdw blurRad="38100" dist="38100" dir="2700000" algn="tl">
                    <a:srgbClr val="000000"/>
                  </a:outerShdw>
                </a:effectLst>
              </a:rPr>
              <a:t>Romans 9-11</a:t>
            </a:r>
            <a:r>
              <a:rPr lang="en-US" dirty="0">
                <a:effectLst>
                  <a:outerShdw blurRad="38100" dist="38100" dir="2700000" algn="tl">
                    <a:srgbClr val="000000"/>
                  </a:outerShdw>
                </a:effectLst>
              </a:rPr>
              <a:t>)</a:t>
            </a:r>
          </a:p>
          <a:p>
            <a:pPr marL="169863" lvl="0">
              <a:defRPr/>
            </a:pPr>
            <a:r>
              <a:rPr lang="en-US" dirty="0">
                <a:solidFill>
                  <a:prstClr val="white"/>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In his discussion of this issue, Paul points out that Israel should have understood from their (Old Testament) Scriptures that there would come a time in history when they would reject God and that God would reveal Himself to other nations instead.</a:t>
            </a:r>
          </a:p>
          <a:p>
            <a:pPr marL="169863" lvl="0">
              <a:defRPr/>
            </a:pPr>
            <a:r>
              <a:rPr lang="en-US" sz="2800" dirty="0">
                <a:solidFill>
                  <a:prstClr val="white"/>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Paul then goes on to cite two OT scriptures that make this point – one of them being Isaiah 65:1-2.</a:t>
            </a:r>
          </a:p>
        </p:txBody>
      </p:sp>
    </p:spTree>
    <p:extLst>
      <p:ext uri="{BB962C8B-B14F-4D97-AF65-F5344CB8AC3E}">
        <p14:creationId xmlns:p14="http://schemas.microsoft.com/office/powerpoint/2010/main" val="13405144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4BD0E45-49D7-D606-9A35-208F09FEFD7D}"/>
              </a:ext>
            </a:extLst>
          </p:cNvPr>
          <p:cNvSpPr txBox="1">
            <a:spLocks/>
          </p:cNvSpPr>
          <p:nvPr/>
        </p:nvSpPr>
        <p:spPr>
          <a:xfrm>
            <a:off x="199505" y="1072342"/>
            <a:ext cx="8682644" cy="5715000"/>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169863" lvl="0" algn="l">
              <a:spcBef>
                <a:spcPts val="750"/>
              </a:spcBef>
              <a:defRPr/>
            </a:pPr>
            <a:r>
              <a:rPr lang="en-US" sz="2200" b="0" dirty="0">
                <a:solidFill>
                  <a:prstClr val="white"/>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Paul points out that Israel should have understood from their (Old Testament) Scriptures that there would come a time in history when they would reject God and that God would reveal Himself to other nations instead:</a:t>
            </a:r>
            <a:endParaRPr lang="en-US" sz="2000" b="0" dirty="0">
              <a:solidFill>
                <a:prstClr val="white"/>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endParaRPr>
          </a:p>
          <a:p>
            <a:pPr marL="169863" lvl="0" algn="l">
              <a:spcBef>
                <a:spcPts val="750"/>
              </a:spcBef>
              <a:defRPr/>
            </a:pPr>
            <a:endParaRPr kumimoji="0" lang="en-US" sz="20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lang="en-US" sz="2000" b="0" i="1"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lvl="0" algn="l">
              <a:spcBef>
                <a:spcPts val="750"/>
              </a:spcBef>
              <a:defRPr/>
            </a:pPr>
            <a:endParaRPr lang="en-US" sz="2000" b="0" dirty="0">
              <a:solidFill>
                <a:prstClr val="white"/>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endParaRPr>
          </a:p>
        </p:txBody>
      </p:sp>
      <p:sp>
        <p:nvSpPr>
          <p:cNvPr id="5" name="Title 4">
            <a:extLst>
              <a:ext uri="{FF2B5EF4-FFF2-40B4-BE49-F238E27FC236}">
                <a16:creationId xmlns:a16="http://schemas.microsoft.com/office/drawing/2014/main" id="{6C74E9F5-7FB5-C83E-9A4B-9EC51FA11884}"/>
              </a:ext>
            </a:extLst>
          </p:cNvPr>
          <p:cNvSpPr>
            <a:spLocks noGrp="1"/>
          </p:cNvSpPr>
          <p:nvPr>
            <p:ph type="title"/>
          </p:nvPr>
        </p:nvSpPr>
        <p:spPr>
          <a:xfrm>
            <a:off x="0" y="0"/>
            <a:ext cx="9144000" cy="1072342"/>
          </a:xfrm>
        </p:spPr>
        <p:txBody>
          <a:bodyPr/>
          <a:lstStyle/>
          <a:p>
            <a:pPr algn="ctr"/>
            <a:r>
              <a:rPr lang="en-US" sz="3600" dirty="0">
                <a:solidFill>
                  <a:srgbClr val="FFFF99"/>
                </a:solidFill>
                <a:effectLst>
                  <a:outerShdw blurRad="38100" dist="38100" dir="2700000" algn="tl">
                    <a:srgbClr val="000000"/>
                  </a:outerShdw>
                </a:effectLst>
              </a:rPr>
              <a:t>Romans 10:18-21 - Jews Rejected, Gentiles Included - The Old Testament Predicted Both</a:t>
            </a:r>
          </a:p>
        </p:txBody>
      </p:sp>
      <p:graphicFrame>
        <p:nvGraphicFramePr>
          <p:cNvPr id="10" name="Table 9">
            <a:extLst>
              <a:ext uri="{FF2B5EF4-FFF2-40B4-BE49-F238E27FC236}">
                <a16:creationId xmlns:a16="http://schemas.microsoft.com/office/drawing/2014/main" id="{7D7D0148-6864-A0F8-04CB-BD7E5BAC70CA}"/>
              </a:ext>
            </a:extLst>
          </p:cNvPr>
          <p:cNvGraphicFramePr>
            <a:graphicFrameLocks noGrp="1"/>
          </p:cNvGraphicFramePr>
          <p:nvPr>
            <p:extLst>
              <p:ext uri="{D42A27DB-BD31-4B8C-83A1-F6EECF244321}">
                <p14:modId xmlns:p14="http://schemas.microsoft.com/office/powerpoint/2010/main" val="1664449897"/>
              </p:ext>
            </p:extLst>
          </p:nvPr>
        </p:nvGraphicFramePr>
        <p:xfrm>
          <a:off x="199505" y="2420730"/>
          <a:ext cx="8682644" cy="4437269"/>
        </p:xfrm>
        <a:graphic>
          <a:graphicData uri="http://schemas.openxmlformats.org/drawingml/2006/table">
            <a:tbl>
              <a:tblPr firstRow="1" bandRow="1">
                <a:tableStyleId>{5C22544A-7EE6-4342-B048-85BDC9FD1C3A}</a:tableStyleId>
              </a:tblPr>
              <a:tblGrid>
                <a:gridCol w="939340">
                  <a:extLst>
                    <a:ext uri="{9D8B030D-6E8A-4147-A177-3AD203B41FA5}">
                      <a16:colId xmlns:a16="http://schemas.microsoft.com/office/drawing/2014/main" val="3414440643"/>
                    </a:ext>
                  </a:extLst>
                </a:gridCol>
                <a:gridCol w="7743304">
                  <a:extLst>
                    <a:ext uri="{9D8B030D-6E8A-4147-A177-3AD203B41FA5}">
                      <a16:colId xmlns:a16="http://schemas.microsoft.com/office/drawing/2014/main" val="712585497"/>
                    </a:ext>
                  </a:extLst>
                </a:gridCol>
              </a:tblGrid>
              <a:tr h="4437269">
                <a:tc>
                  <a:txBody>
                    <a:bodyPr/>
                    <a:lstStyle/>
                    <a:p>
                      <a:r>
                        <a:rPr lang="en-US" sz="2000" dirty="0">
                          <a:solidFill>
                            <a:srgbClr val="FFFF99"/>
                          </a:solidFill>
                        </a:rPr>
                        <a:t>10:19</a:t>
                      </a:r>
                    </a:p>
                  </a:txBody>
                  <a:tcPr>
                    <a:solidFill>
                      <a:schemeClr val="tx1"/>
                    </a:solidFill>
                  </a:tcPr>
                </a:tc>
                <a:tc>
                  <a:txBody>
                    <a:bodyPr/>
                    <a:lstStyle/>
                    <a:p>
                      <a:pPr lvl="0" algn="l">
                        <a:spcBef>
                          <a:spcPts val="750"/>
                        </a:spcBef>
                        <a:defRPr/>
                      </a:pP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Again I ask: Did Israel not understand? </a:t>
                      </a:r>
                    </a:p>
                    <a:p>
                      <a:pPr lvl="0" algn="l">
                        <a:spcBef>
                          <a:spcPts val="750"/>
                        </a:spcBef>
                        <a:defRPr/>
                      </a:pP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[That they would reject God and God would turn to the Gentiles]?</a:t>
                      </a:r>
                    </a:p>
                    <a:p>
                      <a:pPr lvl="0" algn="l">
                        <a:spcBef>
                          <a:spcPts val="750"/>
                        </a:spcBef>
                        <a:defRPr/>
                      </a:pP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[They should have! Paul cites two (2) places in the Old Testament where such an event was predicted]:</a:t>
                      </a:r>
                    </a:p>
                    <a:p>
                      <a:pPr lvl="0" algn="l">
                        <a:spcBef>
                          <a:spcPts val="750"/>
                        </a:spcBef>
                        <a:defRPr/>
                      </a:pP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[1] </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First, Moses says, </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[In Deuteronomy 32:21] </a:t>
                      </a:r>
                    </a:p>
                    <a:p>
                      <a:pPr lvl="1" algn="l">
                        <a:spcBef>
                          <a:spcPts val="750"/>
                        </a:spcBef>
                        <a:defRPr/>
                      </a:pPr>
                      <a:r>
                        <a:rPr lang="en-US" sz="2000" b="0" i="1" kern="1200"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n-cs"/>
                        </a:rPr>
                        <a:t>"I </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[God] </a:t>
                      </a:r>
                      <a:r>
                        <a:rPr lang="en-US" sz="2000" b="0" i="1" kern="1200"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n-cs"/>
                        </a:rPr>
                        <a:t>will make you </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[Israel] </a:t>
                      </a:r>
                      <a:r>
                        <a:rPr lang="en-US" sz="2000" b="0" i="1" kern="1200"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n-cs"/>
                        </a:rPr>
                        <a:t>envious</a:t>
                      </a:r>
                    </a:p>
                    <a:p>
                      <a:pPr lvl="1" algn="l">
                        <a:spcBef>
                          <a:spcPts val="750"/>
                        </a:spcBef>
                        <a:defRPr/>
                      </a:pP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a:t>
                      </a:r>
                      <a:r>
                        <a:rPr lang="en-US" sz="2000" b="0" i="1" kern="1200"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n-cs"/>
                        </a:rPr>
                        <a:t>by those who are not a nation</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[The Gentiles];</a:t>
                      </a:r>
                    </a:p>
                    <a:p>
                      <a:pPr lvl="1" algn="l">
                        <a:spcBef>
                          <a:spcPts val="750"/>
                        </a:spcBef>
                        <a:defRPr/>
                      </a:pP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a:t>
                      </a:r>
                      <a:r>
                        <a:rPr lang="en-US" sz="2000" b="0" i="1" kern="1200"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n-cs"/>
                        </a:rPr>
                        <a:t>I</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[God] </a:t>
                      </a:r>
                      <a:r>
                        <a:rPr lang="en-US" sz="2000" b="0" i="1" kern="1200"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n-cs"/>
                        </a:rPr>
                        <a:t>will make you </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[Israel] </a:t>
                      </a:r>
                      <a:r>
                        <a:rPr lang="en-US" sz="2000" b="0" i="1" kern="1200"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n-cs"/>
                        </a:rPr>
                        <a:t>angry</a:t>
                      </a:r>
                    </a:p>
                    <a:p>
                      <a:pPr lvl="1" algn="l">
                        <a:spcBef>
                          <a:spcPts val="750"/>
                        </a:spcBef>
                        <a:defRPr/>
                      </a:pP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a:t>
                      </a:r>
                      <a:r>
                        <a:rPr lang="en-US" sz="2000" b="0" i="1" kern="1200"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n-cs"/>
                        </a:rPr>
                        <a:t>by a nation that has no understanding </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[The Gentiles]."</a:t>
                      </a:r>
                      <a:endPar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txBody>
                  <a:tcPr>
                    <a:solidFill>
                      <a:schemeClr val="tx1"/>
                    </a:solidFill>
                  </a:tcPr>
                </a:tc>
                <a:extLst>
                  <a:ext uri="{0D108BD9-81ED-4DB2-BD59-A6C34878D82A}">
                    <a16:rowId xmlns:a16="http://schemas.microsoft.com/office/drawing/2014/main" val="2267709872"/>
                  </a:ext>
                </a:extLst>
              </a:tr>
            </a:tbl>
          </a:graphicData>
        </a:graphic>
      </p:graphicFrame>
    </p:spTree>
    <p:extLst>
      <p:ext uri="{BB962C8B-B14F-4D97-AF65-F5344CB8AC3E}">
        <p14:creationId xmlns:p14="http://schemas.microsoft.com/office/powerpoint/2010/main" val="2983855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4BD0E45-49D7-D606-9A35-208F09FEFD7D}"/>
              </a:ext>
            </a:extLst>
          </p:cNvPr>
          <p:cNvSpPr txBox="1">
            <a:spLocks/>
          </p:cNvSpPr>
          <p:nvPr/>
        </p:nvSpPr>
        <p:spPr>
          <a:xfrm>
            <a:off x="199505" y="1072342"/>
            <a:ext cx="8682644" cy="5715000"/>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169863" lvl="0" algn="l">
              <a:spcBef>
                <a:spcPts val="750"/>
              </a:spcBef>
              <a:defRPr/>
            </a:pPr>
            <a:r>
              <a:rPr lang="en-US" sz="2200" b="0" dirty="0">
                <a:solidFill>
                  <a:prstClr val="white"/>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[Paul points out that Israel should have understood from their (Old Testament) Scriptures that there would come a time in history when they would reject God and that God would reveal Himself to other nations instead]:</a:t>
            </a:r>
            <a:endParaRPr lang="en-US" sz="2000" b="0" dirty="0">
              <a:solidFill>
                <a:prstClr val="white"/>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endParaRPr>
          </a:p>
          <a:p>
            <a:pPr marL="169863" lvl="0" algn="l">
              <a:spcBef>
                <a:spcPts val="750"/>
              </a:spcBef>
              <a:defRPr/>
            </a:pPr>
            <a:endParaRPr kumimoji="0" lang="en-US" sz="20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lang="en-US" sz="2000" b="0" i="1"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marR="0" lvl="0" indent="0" algn="l" defTabSz="685800" rtl="0" eaLnBrk="1" fontAlgn="auto" latinLnBrk="0" hangingPunct="1">
              <a:lnSpc>
                <a:spcPct val="90000"/>
              </a:lnSpc>
              <a:spcBef>
                <a:spcPts val="75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a:p>
            <a:pPr marL="169863" lvl="0" algn="l">
              <a:spcBef>
                <a:spcPts val="750"/>
              </a:spcBef>
              <a:defRPr/>
            </a:pPr>
            <a:endParaRPr lang="en-US" sz="2000" b="0" dirty="0">
              <a:solidFill>
                <a:prstClr val="white"/>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endParaRPr>
          </a:p>
        </p:txBody>
      </p:sp>
      <p:sp>
        <p:nvSpPr>
          <p:cNvPr id="5" name="Title 4">
            <a:extLst>
              <a:ext uri="{FF2B5EF4-FFF2-40B4-BE49-F238E27FC236}">
                <a16:creationId xmlns:a16="http://schemas.microsoft.com/office/drawing/2014/main" id="{6C74E9F5-7FB5-C83E-9A4B-9EC51FA11884}"/>
              </a:ext>
            </a:extLst>
          </p:cNvPr>
          <p:cNvSpPr>
            <a:spLocks noGrp="1"/>
          </p:cNvSpPr>
          <p:nvPr>
            <p:ph type="title"/>
          </p:nvPr>
        </p:nvSpPr>
        <p:spPr>
          <a:xfrm>
            <a:off x="0" y="0"/>
            <a:ext cx="9144000" cy="1072342"/>
          </a:xfrm>
        </p:spPr>
        <p:txBody>
          <a:bodyPr/>
          <a:lstStyle/>
          <a:p>
            <a:pPr algn="ctr"/>
            <a:r>
              <a:rPr lang="en-US" sz="3600" dirty="0">
                <a:solidFill>
                  <a:srgbClr val="FFFF99"/>
                </a:solidFill>
                <a:effectLst>
                  <a:outerShdw blurRad="38100" dist="38100" dir="2700000" algn="tl">
                    <a:srgbClr val="000000"/>
                  </a:outerShdw>
                </a:effectLst>
              </a:rPr>
              <a:t>Romans 10:18-21 - Jews Rejected, Gentiles Included - The Old Testament Predicted Both</a:t>
            </a:r>
          </a:p>
        </p:txBody>
      </p:sp>
      <p:graphicFrame>
        <p:nvGraphicFramePr>
          <p:cNvPr id="10" name="Table 9">
            <a:extLst>
              <a:ext uri="{FF2B5EF4-FFF2-40B4-BE49-F238E27FC236}">
                <a16:creationId xmlns:a16="http://schemas.microsoft.com/office/drawing/2014/main" id="{7D7D0148-6864-A0F8-04CB-BD7E5BAC70CA}"/>
              </a:ext>
            </a:extLst>
          </p:cNvPr>
          <p:cNvGraphicFramePr>
            <a:graphicFrameLocks noGrp="1"/>
          </p:cNvGraphicFramePr>
          <p:nvPr>
            <p:extLst>
              <p:ext uri="{D42A27DB-BD31-4B8C-83A1-F6EECF244321}">
                <p14:modId xmlns:p14="http://schemas.microsoft.com/office/powerpoint/2010/main" val="3372823867"/>
              </p:ext>
            </p:extLst>
          </p:nvPr>
        </p:nvGraphicFramePr>
        <p:xfrm>
          <a:off x="199505" y="2420730"/>
          <a:ext cx="8682644" cy="4437269"/>
        </p:xfrm>
        <a:graphic>
          <a:graphicData uri="http://schemas.openxmlformats.org/drawingml/2006/table">
            <a:tbl>
              <a:tblPr firstRow="1" bandRow="1">
                <a:tableStyleId>{5C22544A-7EE6-4342-B048-85BDC9FD1C3A}</a:tableStyleId>
              </a:tblPr>
              <a:tblGrid>
                <a:gridCol w="939340">
                  <a:extLst>
                    <a:ext uri="{9D8B030D-6E8A-4147-A177-3AD203B41FA5}">
                      <a16:colId xmlns:a16="http://schemas.microsoft.com/office/drawing/2014/main" val="3414440643"/>
                    </a:ext>
                  </a:extLst>
                </a:gridCol>
                <a:gridCol w="7743304">
                  <a:extLst>
                    <a:ext uri="{9D8B030D-6E8A-4147-A177-3AD203B41FA5}">
                      <a16:colId xmlns:a16="http://schemas.microsoft.com/office/drawing/2014/main" val="712585497"/>
                    </a:ext>
                  </a:extLst>
                </a:gridCol>
              </a:tblGrid>
              <a:tr h="4437269">
                <a:tc>
                  <a:txBody>
                    <a:bodyPr/>
                    <a:lstStyle/>
                    <a:p>
                      <a:r>
                        <a:rPr lang="en-US" sz="2000" dirty="0">
                          <a:solidFill>
                            <a:srgbClr val="FFFF99"/>
                          </a:solidFill>
                        </a:rPr>
                        <a:t>10:20</a:t>
                      </a:r>
                    </a:p>
                    <a:p>
                      <a:endParaRPr lang="en-US" sz="2000" dirty="0">
                        <a:solidFill>
                          <a:srgbClr val="FFFF99"/>
                        </a:solidFill>
                      </a:endParaRPr>
                    </a:p>
                    <a:p>
                      <a:endParaRPr lang="en-US" sz="2000" dirty="0">
                        <a:solidFill>
                          <a:srgbClr val="FFFF99"/>
                        </a:solidFill>
                      </a:endParaRPr>
                    </a:p>
                    <a:p>
                      <a:endParaRPr lang="en-US" sz="2000" dirty="0">
                        <a:solidFill>
                          <a:srgbClr val="FFFF99"/>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a:solidFill>
                            <a:srgbClr val="FFFF99"/>
                          </a:solidFill>
                        </a:rPr>
                        <a:t>10:21</a:t>
                      </a:r>
                    </a:p>
                  </a:txBody>
                  <a:tcPr>
                    <a:solidFill>
                      <a:schemeClr val="tx1"/>
                    </a:solidFill>
                  </a:tcPr>
                </a:tc>
                <a:tc>
                  <a:txBody>
                    <a:bodyPr/>
                    <a:lstStyle/>
                    <a:p>
                      <a:pPr lvl="0" algn="l">
                        <a:spcBef>
                          <a:spcPts val="750"/>
                        </a:spcBef>
                        <a:defRPr/>
                      </a:pP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[2]</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Isaiah boldly says </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[in Isaiah 65:1]</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t>
                      </a:r>
                    </a:p>
                    <a:p>
                      <a:pPr lvl="1" algn="l">
                        <a:spcBef>
                          <a:spcPts val="750"/>
                        </a:spcBef>
                        <a:defRPr/>
                      </a:pP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“I </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[God] </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was found by those who did not seek me;</a:t>
                      </a:r>
                    </a:p>
                    <a:p>
                      <a:pPr lvl="1" algn="l">
                        <a:spcBef>
                          <a:spcPts val="750"/>
                        </a:spcBef>
                        <a:defRPr/>
                      </a:pP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I </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[God] </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revealed myself to those who did not ask for me.”</a:t>
                      </a:r>
                    </a:p>
                    <a:p>
                      <a:pPr lvl="0" algn="l">
                        <a:spcBef>
                          <a:spcPts val="750"/>
                        </a:spcBef>
                        <a:defRPr/>
                      </a:pP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But concerning Israel He says </a:t>
                      </a:r>
                      <a:r>
                        <a:rPr lang="en-US" sz="2000" b="0" i="0" kern="120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[in Isaiah 65:2]</a:t>
                      </a:r>
                      <a:r>
                        <a:rPr lang="en-US" sz="2000" b="0" i="1" kern="1200"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n-cs"/>
                        </a:rPr>
                        <a:t>,</a:t>
                      </a:r>
                    </a:p>
                    <a:p>
                      <a:pPr lvl="1" algn="l">
                        <a:spcBef>
                          <a:spcPts val="750"/>
                        </a:spcBef>
                        <a:defRPr/>
                      </a:pP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"All day long I have held out my hands</a:t>
                      </a:r>
                    </a:p>
                    <a:p>
                      <a:pPr lvl="1" algn="l">
                        <a:spcBef>
                          <a:spcPts val="750"/>
                        </a:spcBef>
                        <a:defRPr/>
                      </a:pP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to a disobedient and obstinate people."</a:t>
                      </a:r>
                    </a:p>
                  </a:txBody>
                  <a:tcPr>
                    <a:solidFill>
                      <a:schemeClr val="tx1"/>
                    </a:solidFill>
                  </a:tcPr>
                </a:tc>
                <a:extLst>
                  <a:ext uri="{0D108BD9-81ED-4DB2-BD59-A6C34878D82A}">
                    <a16:rowId xmlns:a16="http://schemas.microsoft.com/office/drawing/2014/main" val="2267709872"/>
                  </a:ext>
                </a:extLst>
              </a:tr>
            </a:tbl>
          </a:graphicData>
        </a:graphic>
      </p:graphicFrame>
    </p:spTree>
    <p:extLst>
      <p:ext uri="{BB962C8B-B14F-4D97-AF65-F5344CB8AC3E}">
        <p14:creationId xmlns:p14="http://schemas.microsoft.com/office/powerpoint/2010/main" val="1049559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19B2E-1575-CF3F-8FA0-D64C61E47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0A7B74-5E2F-14C2-126B-8B70491B99E4}"/>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8ADAFF6B-4CCB-CFED-E145-3E800B4A2267}"/>
              </a:ext>
            </a:extLst>
          </p:cNvPr>
          <p:cNvSpPr>
            <a:spLocks noGrp="1"/>
          </p:cNvSpPr>
          <p:nvPr>
            <p:ph idx="1"/>
          </p:nvPr>
        </p:nvSpPr>
        <p:spPr>
          <a:xfrm>
            <a:off x="364974" y="1284315"/>
            <a:ext cx="8525487" cy="5353398"/>
          </a:xfrm>
        </p:spPr>
        <p:txBody>
          <a:bodyPr>
            <a:normAutofit/>
          </a:bodyPr>
          <a:lstStyle/>
          <a:p>
            <a:pPr lvl="1"/>
            <a:r>
              <a:rPr lang="en-US" sz="3600" dirty="0">
                <a:effectLst>
                  <a:outerShdw blurRad="38100" dist="38100" dir="2700000" algn="tl">
                    <a:srgbClr val="000000"/>
                  </a:outerShdw>
                </a:effectLst>
              </a:rPr>
              <a:t>I plan to cover </a:t>
            </a:r>
            <a:r>
              <a:rPr lang="en-US" sz="3600" b="1" i="1" dirty="0">
                <a:effectLst>
                  <a:outerShdw blurRad="38100" dist="38100" dir="2700000" algn="tl">
                    <a:srgbClr val="000000"/>
                  </a:outerShdw>
                </a:effectLst>
              </a:rPr>
              <a:t>The New Heavens and the New Earth </a:t>
            </a: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65:17-25</a:t>
            </a:r>
            <a:r>
              <a:rPr lang="en-US" sz="3600" dirty="0">
                <a:effectLst>
                  <a:outerShdw blurRad="38100" dist="38100" dir="2700000" algn="tl">
                    <a:srgbClr val="000000"/>
                  </a:outerShdw>
                </a:effectLst>
              </a:rPr>
              <a:t>)</a:t>
            </a: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262297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Autofit/>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29" y="561109"/>
            <a:ext cx="9037555" cy="6267298"/>
          </a:xfrm>
        </p:spPr>
        <p:txBody>
          <a:bodyPr>
            <a:normAutofit fontScale="85000" lnSpcReduction="20000"/>
          </a:bodyPr>
          <a:lstStyle/>
          <a:p>
            <a:r>
              <a:rPr lang="en-US" sz="4000" dirty="0"/>
              <a:t>In my discussion of the “minor” violations (e.g., using an alter made of bricks rather than uncut stones) of the false worshippers addressed in our text today, I made the point that disobedience often begins at a point where obedience would be easy but we don’t think it’s important, so we don’t do it.</a:t>
            </a:r>
          </a:p>
          <a:p>
            <a:r>
              <a:rPr lang="en-US" sz="4000" dirty="0"/>
              <a:t>Do you find this to be true?</a:t>
            </a:r>
          </a:p>
          <a:p>
            <a:r>
              <a:rPr lang="en-US" sz="4000" dirty="0"/>
              <a:t>Can you think of any examples of where this is happening in modern churches – where people adopt a practice that goes against what God has commanded because it goes against our modern sensibilities and so to us it doesn’t seem like a big deal?</a:t>
            </a:r>
          </a:p>
          <a:p>
            <a:endParaRPr lang="en-US" sz="4000" dirty="0"/>
          </a:p>
          <a:p>
            <a:endParaRPr lang="en-US" sz="4000" dirty="0"/>
          </a:p>
          <a:p>
            <a:endParaRPr lang="en-US" sz="4400" dirty="0"/>
          </a:p>
          <a:p>
            <a:pPr marL="0" indent="0">
              <a:buNone/>
            </a:pPr>
            <a:endParaRPr lang="en-US" sz="4000" dirty="0"/>
          </a:p>
          <a:p>
            <a:endParaRPr lang="en-US" sz="4000" dirty="0"/>
          </a:p>
          <a:p>
            <a:endParaRPr lang="en-US" sz="4000" dirty="0"/>
          </a:p>
        </p:txBody>
      </p:sp>
    </p:spTree>
    <p:extLst>
      <p:ext uri="{BB962C8B-B14F-4D97-AF65-F5344CB8AC3E}">
        <p14:creationId xmlns:p14="http://schemas.microsoft.com/office/powerpoint/2010/main" val="53509212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Autofit/>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29" y="561109"/>
            <a:ext cx="9037555" cy="6267298"/>
          </a:xfrm>
        </p:spPr>
        <p:txBody>
          <a:bodyPr>
            <a:normAutofit fontScale="92500"/>
          </a:bodyPr>
          <a:lstStyle/>
          <a:p>
            <a:r>
              <a:rPr lang="en-US" dirty="0"/>
              <a:t>In our lesson today we saw that the false worshippers that the LORD condemned were unashamed of their perversion of true worship because they consider their conduct to be a legitimate expression of their religious freedom. </a:t>
            </a:r>
          </a:p>
          <a:p>
            <a:r>
              <a:rPr lang="en-US" dirty="0"/>
              <a:t>The Second London Baptist Confession of 1689 states: “</a:t>
            </a:r>
            <a:r>
              <a:rPr lang="en-US" i="1" dirty="0">
                <a:latin typeface="Cambria" panose="02040503050406030204" pitchFamily="18" charset="0"/>
                <a:ea typeface="Cambria" panose="02040503050406030204" pitchFamily="18" charset="0"/>
              </a:rPr>
              <a:t>The acceptable way of worshiping the true God, is instituted by himself, and so limited by his own revealed will, that he may not be worshiped according to the imagination and devices of men, nor the suggestions of Satan, under any visible representations, or any other way not prescribed in the Holy Scriptures</a:t>
            </a:r>
            <a:r>
              <a:rPr lang="en-US" dirty="0"/>
              <a:t>.”</a:t>
            </a:r>
          </a:p>
          <a:p>
            <a:r>
              <a:rPr lang="en-US" dirty="0"/>
              <a:t>Are there limits to what we can do in our worship services? </a:t>
            </a:r>
          </a:p>
          <a:p>
            <a:r>
              <a:rPr lang="en-US" dirty="0"/>
              <a:t>Can you think of any examples of things that churches in our day include in their worship services that they shouldn’t?</a:t>
            </a:r>
          </a:p>
          <a:p>
            <a:endParaRPr lang="en-US" sz="4000" dirty="0"/>
          </a:p>
          <a:p>
            <a:endParaRPr lang="en-US" sz="4000" dirty="0"/>
          </a:p>
          <a:p>
            <a:endParaRPr lang="en-US" sz="4400" dirty="0"/>
          </a:p>
          <a:p>
            <a:pPr marL="0" indent="0">
              <a:buNone/>
            </a:pPr>
            <a:endParaRPr lang="en-US" sz="4000" dirty="0"/>
          </a:p>
          <a:p>
            <a:endParaRPr lang="en-US" sz="4000" dirty="0"/>
          </a:p>
          <a:p>
            <a:endParaRPr lang="en-US" sz="4000" dirty="0"/>
          </a:p>
        </p:txBody>
      </p:sp>
    </p:spTree>
    <p:extLst>
      <p:ext uri="{BB962C8B-B14F-4D97-AF65-F5344CB8AC3E}">
        <p14:creationId xmlns:p14="http://schemas.microsoft.com/office/powerpoint/2010/main" val="184498376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055424"/>
          </a:xfrm>
        </p:spPr>
        <p:txBody>
          <a:bodyPr>
            <a:noAutofit/>
          </a:bodyPr>
          <a:lstStyle/>
          <a:p>
            <a:r>
              <a:rPr lang="en-US" sz="3600" dirty="0">
                <a:effectLst>
                  <a:outerShdw blurRad="38100" dist="38100" dir="2700000" algn="tl">
                    <a:srgbClr val="000000"/>
                  </a:outerShdw>
                </a:effectLst>
              </a:rPr>
              <a:t>The LORD Rejects the Apostate Israelites (65:1-7)</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45493" y="1173707"/>
            <a:ext cx="9047601" cy="5453557"/>
          </a:xfrm>
        </p:spPr>
        <p:txBody>
          <a:bodyPr>
            <a:normAutofit fontScale="92500" lnSpcReduction="20000"/>
          </a:bodyPr>
          <a:lstStyle/>
          <a:p>
            <a:r>
              <a:rPr lang="en-US" sz="4000" dirty="0">
                <a:effectLst>
                  <a:outerShdw blurRad="38100" dist="38100" dir="2700000" algn="tl">
                    <a:srgbClr val="000000"/>
                  </a:outerShdw>
                </a:effectLst>
              </a:rPr>
              <a:t>All through Israel’s history, even when they were too far gone in apostasy, or just sheer hopelessness, to seek him, he had always been seeking them. </a:t>
            </a:r>
          </a:p>
          <a:p>
            <a:r>
              <a:rPr lang="en-US" sz="4000" dirty="0">
                <a:effectLst>
                  <a:outerShdw blurRad="38100" dist="38100" dir="2700000" algn="tl">
                    <a:srgbClr val="000000"/>
                  </a:outerShdw>
                </a:effectLst>
              </a:rPr>
              <a:t>When he did hold himself back, it was only to spare them the full venting of the wrath they so richly deserved. </a:t>
            </a:r>
          </a:p>
          <a:p>
            <a:r>
              <a:rPr lang="en-US" sz="4000" dirty="0">
                <a:effectLst>
                  <a:outerShdw blurRad="38100" dist="38100" dir="2700000" algn="tl">
                    <a:srgbClr val="000000"/>
                  </a:outerShdw>
                </a:effectLst>
              </a:rPr>
              <a:t>But he had never ceased to reveal himself to them. </a:t>
            </a:r>
          </a:p>
          <a:p>
            <a:r>
              <a:rPr lang="en-US" sz="4000" dirty="0">
                <a:effectLst>
                  <a:outerShdw blurRad="38100" dist="38100" dir="2700000" algn="tl">
                    <a:srgbClr val="000000"/>
                  </a:outerShdw>
                </a:effectLst>
              </a:rPr>
              <a:t>Generation after generation he had sent his prophets to speak to them in his name, saying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Here I am! Here I am!</a:t>
            </a:r>
            <a:r>
              <a:rPr lang="en-US" sz="4000" dirty="0">
                <a:effectLst>
                  <a:outerShdw blurRad="38100" dist="38100" dir="2700000" algn="tl">
                    <a:srgbClr val="000000"/>
                  </a:outerShdw>
                </a:effectLst>
              </a:rPr>
              <a:t>”.</a:t>
            </a:r>
          </a:p>
        </p:txBody>
      </p:sp>
      <p:sp>
        <p:nvSpPr>
          <p:cNvPr id="5" name="TextBox 4">
            <a:extLst>
              <a:ext uri="{FF2B5EF4-FFF2-40B4-BE49-F238E27FC236}">
                <a16:creationId xmlns:a16="http://schemas.microsoft.com/office/drawing/2014/main" id="{846884FA-EB09-A4A2-4272-5E11BBDDEDF8}"/>
              </a:ext>
            </a:extLst>
          </p:cNvPr>
          <p:cNvSpPr txBox="1"/>
          <p:nvPr/>
        </p:nvSpPr>
        <p:spPr>
          <a:xfrm>
            <a:off x="0" y="651944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Webb, Barry G..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The Message of Isaiah (The Bible Speaks Today Series)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(pp. 243-244)</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005184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055424"/>
          </a:xfrm>
        </p:spPr>
        <p:txBody>
          <a:bodyPr>
            <a:noAutofit/>
          </a:bodyPr>
          <a:lstStyle/>
          <a:p>
            <a:r>
              <a:rPr lang="en-US" sz="3600" dirty="0">
                <a:effectLst>
                  <a:outerShdw blurRad="38100" dist="38100" dir="2700000" algn="tl">
                    <a:srgbClr val="000000"/>
                  </a:outerShdw>
                </a:effectLst>
              </a:rPr>
              <a:t>The LORD Rejects the Apostate Israelites (65:1-7)</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45493" y="1173707"/>
            <a:ext cx="9047601" cy="5453557"/>
          </a:xfrm>
        </p:spPr>
        <p:txBody>
          <a:bodyPr>
            <a:normAutofit fontScale="92500" lnSpcReduction="20000"/>
          </a:bodyPr>
          <a:lstStyle/>
          <a:p>
            <a:r>
              <a:rPr lang="en-US" sz="4000" dirty="0">
                <a:effectLst>
                  <a:outerShdw blurRad="38100" dist="38100" dir="2700000" algn="tl">
                    <a:srgbClr val="000000"/>
                  </a:outerShdw>
                </a:effectLst>
              </a:rPr>
              <a:t>But they had obstinately chosen their own ways rather than his and had sunk deeper and deeper into pagan superstition and uncleanness.</a:t>
            </a:r>
          </a:p>
          <a:p>
            <a:r>
              <a:rPr lang="en-US" sz="4000" dirty="0">
                <a:effectLst>
                  <a:outerShdw blurRad="38100" dist="38100" dir="2700000" algn="tl">
                    <a:srgbClr val="000000"/>
                  </a:outerShdw>
                </a:effectLst>
              </a:rPr>
              <a:t>They foolishly regarded these things as superior to a wholesome, simple trust in the LORD – a trust which should have marked them as his children. </a:t>
            </a:r>
          </a:p>
          <a:p>
            <a:r>
              <a:rPr lang="en-US" sz="4000" dirty="0">
                <a:effectLst>
                  <a:outerShdw blurRad="38100" dist="38100" dir="2700000" algn="tl">
                    <a:srgbClr val="000000"/>
                  </a:outerShdw>
                </a:effectLst>
              </a:rPr>
              <a:t>This is the reason their history had been such a long, dark tunnel – </a:t>
            </a:r>
            <a:r>
              <a:rPr lang="en-US" sz="4000" b="1" i="1" dirty="0">
                <a:effectLst>
                  <a:outerShdw blurRad="38100" dist="38100" dir="2700000" algn="tl">
                    <a:srgbClr val="000000"/>
                  </a:outerShdw>
                </a:effectLst>
              </a:rPr>
              <a:t>not</a:t>
            </a:r>
            <a:r>
              <a:rPr lang="en-US" sz="4000" dirty="0">
                <a:effectLst>
                  <a:outerShdw blurRad="38100" dist="38100" dir="2700000" algn="tl">
                    <a:srgbClr val="000000"/>
                  </a:outerShdw>
                </a:effectLst>
              </a:rPr>
              <a:t> because God was </a:t>
            </a:r>
            <a:r>
              <a:rPr lang="en-US" sz="4000" b="1" i="1" dirty="0">
                <a:effectLst>
                  <a:outerShdw blurRad="38100" dist="38100" dir="2700000" algn="tl">
                    <a:srgbClr val="000000"/>
                  </a:outerShdw>
                </a:effectLst>
              </a:rPr>
              <a:t>far away</a:t>
            </a:r>
            <a:r>
              <a:rPr lang="en-US" sz="4000" dirty="0">
                <a:effectLst>
                  <a:outerShdw blurRad="38100" dist="38100" dir="2700000" algn="tl">
                    <a:srgbClr val="000000"/>
                  </a:outerShdw>
                </a:effectLst>
              </a:rPr>
              <a:t>, but because they would not listen to him.</a:t>
            </a:r>
          </a:p>
        </p:txBody>
      </p:sp>
      <p:sp>
        <p:nvSpPr>
          <p:cNvPr id="5" name="TextBox 4">
            <a:extLst>
              <a:ext uri="{FF2B5EF4-FFF2-40B4-BE49-F238E27FC236}">
                <a16:creationId xmlns:a16="http://schemas.microsoft.com/office/drawing/2014/main" id="{846884FA-EB09-A4A2-4272-5E11BBDDEDF8}"/>
              </a:ext>
            </a:extLst>
          </p:cNvPr>
          <p:cNvSpPr txBox="1"/>
          <p:nvPr/>
        </p:nvSpPr>
        <p:spPr>
          <a:xfrm>
            <a:off x="0" y="651944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Webb, Barry G..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The Message of Isaiah (The Bible Speaks Today Series)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(pp. 243-244)</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3206815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055424"/>
          </a:xfrm>
        </p:spPr>
        <p:txBody>
          <a:bodyPr>
            <a:noAutofit/>
          </a:bodyPr>
          <a:lstStyle/>
          <a:p>
            <a:r>
              <a:rPr lang="en-US" sz="3600" dirty="0">
                <a:effectLst>
                  <a:outerShdw blurRad="38100" dist="38100" dir="2700000" algn="tl">
                    <a:srgbClr val="000000"/>
                  </a:outerShdw>
                </a:effectLst>
              </a:rPr>
              <a:t>The LORD Rejects the Apostate Israelites (65:1-7)</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45493" y="1173707"/>
            <a:ext cx="9047601" cy="5453557"/>
          </a:xfrm>
        </p:spPr>
        <p:txBody>
          <a:bodyPr>
            <a:normAutofit lnSpcReduction="10000"/>
          </a:bodyPr>
          <a:lstStyle/>
          <a:p>
            <a:r>
              <a:rPr lang="en-US" sz="4000" dirty="0">
                <a:effectLst>
                  <a:outerShdw blurRad="38100" dist="38100" dir="2700000" algn="tl">
                    <a:srgbClr val="000000"/>
                  </a:outerShdw>
                </a:effectLst>
              </a:rPr>
              <a:t>As chapter 65 opens, the LORD speaks in the first person, listing the charges that he brings against his people (vv. 1–5). </a:t>
            </a:r>
          </a:p>
          <a:p>
            <a:r>
              <a:rPr lang="en-US" sz="4000" dirty="0">
                <a:effectLst>
                  <a:outerShdw blurRad="38100" dist="38100" dir="2700000" algn="tl">
                    <a:srgbClr val="000000"/>
                  </a:outerShdw>
                </a:effectLst>
              </a:rPr>
              <a:t>He makes it clear that he must punish the nation for their wickedness – a people who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blatantly offend</a:t>
            </a:r>
            <a:r>
              <a:rPr lang="en-US" sz="4000" dirty="0">
                <a:effectLst>
                  <a:outerShdw blurRad="38100" dist="38100" dir="2700000" algn="tl">
                    <a:srgbClr val="000000"/>
                  </a:outerShdw>
                </a:effectLst>
              </a:rPr>
              <a:t>” him to his very face (v. 3) – otherwise he would not be a just God. </a:t>
            </a:r>
          </a:p>
          <a:p>
            <a:r>
              <a:rPr lang="en-US" sz="4000" dirty="0">
                <a:effectLst>
                  <a:outerShdw blurRad="38100" dist="38100" dir="2700000" algn="tl">
                    <a:srgbClr val="000000"/>
                  </a:outerShdw>
                </a:effectLst>
              </a:rPr>
              <a:t>Thus verses 6–7 conclude with a warning of impending punishment.</a:t>
            </a:r>
          </a:p>
        </p:txBody>
      </p:sp>
      <p:sp>
        <p:nvSpPr>
          <p:cNvPr id="5" name="TextBox 4">
            <a:extLst>
              <a:ext uri="{FF2B5EF4-FFF2-40B4-BE49-F238E27FC236}">
                <a16:creationId xmlns:a16="http://schemas.microsoft.com/office/drawing/2014/main" id="{846884FA-EB09-A4A2-4272-5E11BBDDEDF8}"/>
              </a:ext>
            </a:extLst>
          </p:cNvPr>
          <p:cNvSpPr txBox="1"/>
          <p:nvPr/>
        </p:nvSpPr>
        <p:spPr>
          <a:xfrm>
            <a:off x="0" y="651944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Webb, Barry G..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The Message of Isaiah (The Bible Speaks Today Series)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(pp. 243-244)</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3514122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4"/>
            <a:ext cx="9144000" cy="973543"/>
          </a:xfrm>
        </p:spPr>
        <p:txBody>
          <a:bodyPr>
            <a:noAutofit/>
          </a:bodyPr>
          <a:lstStyle/>
          <a:p>
            <a:pPr marL="458788" indent="-458788"/>
            <a:r>
              <a:rPr lang="en-US" sz="3600" dirty="0">
                <a:effectLst>
                  <a:outerShdw blurRad="38100" dist="38100" dir="2700000" algn="tl">
                    <a:srgbClr val="000000"/>
                  </a:outerShdw>
                </a:effectLst>
              </a:rPr>
              <a:t>The LORD Brings Charges Against His People (65:1-5)</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114567"/>
            <a:ext cx="8441574" cy="5710184"/>
          </a:xfrm>
        </p:spPr>
        <p:txBody>
          <a:bodyPr>
            <a:normAutofit fontScale="77500" lnSpcReduction="20000"/>
          </a:bodyPr>
          <a:lstStyle/>
          <a:p>
            <a:pPr marL="0" indent="0">
              <a:buNone/>
            </a:pPr>
            <a:r>
              <a:rPr lang="en-US" sz="4000" baseline="30000" dirty="0">
                <a:effectLst>
                  <a:outerShdw blurRad="38100" dist="38100" dir="2700000" algn="tl">
                    <a:srgbClr val="000000"/>
                  </a:outerShdw>
                </a:effectLst>
                <a:latin typeface="Cambria" panose="02040503050406030204" pitchFamily="18" charset="0"/>
                <a:ea typeface="Cambria" panose="02040503050406030204" pitchFamily="18" charset="0"/>
              </a:rPr>
              <a:t>65:1</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allowed myself to be sought by those who did not ask; I allowed myself to be found by those who did not seek.] I said, ‘Here I am! Here I am!’ to a nation that [was not called by] my name. </a:t>
            </a:r>
            <a:r>
              <a:rPr lang="en-US" sz="4000" baseline="30000" dirty="0">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spread out my hands all day long to my rebellious people, who lived in a way that is morally unacceptable and who did what they desired. </a:t>
            </a:r>
            <a:r>
              <a:rPr lang="en-US" sz="40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These people continually and blatantly offend me as they sacrifice in their sacred orchards and burn incense on brick altars. </a:t>
            </a:r>
            <a:r>
              <a:rPr lang="en-US" sz="4000" baseline="30000" dirty="0">
                <a:effectLst>
                  <a:outerShdw blurRad="38100" dist="38100" dir="2700000" algn="tl">
                    <a:srgbClr val="000000"/>
                  </a:outerShdw>
                </a:effectLst>
                <a:latin typeface="Cambria" panose="02040503050406030204" pitchFamily="18" charset="0"/>
                <a:ea typeface="Cambria" panose="02040503050406030204" pitchFamily="18" charset="0"/>
              </a:rPr>
              <a:t>4</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They sit among the tombs and keep watch all night long. They eat pork and broth from unclean sacrificial meat is in their pans. </a:t>
            </a:r>
            <a:r>
              <a:rPr lang="en-US" sz="40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They say, ‘Keep to yourself! Don’t get near me, for I am holier than you!’ These people are like smoke in my nostrils, like a fire that keeps burning all day long. </a:t>
            </a:r>
          </a:p>
        </p:txBody>
      </p:sp>
    </p:spTree>
    <p:extLst>
      <p:ext uri="{BB962C8B-B14F-4D97-AF65-F5344CB8AC3E}">
        <p14:creationId xmlns:p14="http://schemas.microsoft.com/office/powerpoint/2010/main" val="32493820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645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65:1</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allowed myself to be sought </a:t>
            </a:r>
            <a:r>
              <a:rPr lang="en-US" sz="2400" b="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by those who did not ask;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allowed myself to be found </a:t>
            </a:r>
            <a:r>
              <a:rPr lang="en-US" sz="2400" b="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by those who did not seek</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said, ‘Here I am! Here I am!’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to a nation that [was not called by] my name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3" y="1269243"/>
            <a:ext cx="9143997" cy="5336274"/>
          </a:xfrm>
        </p:spPr>
        <p:txBody>
          <a:bodyPr>
            <a:normAutofit lnSpcReduction="10000"/>
          </a:bodyPr>
          <a:lstStyle/>
          <a:p>
            <a:r>
              <a:rPr lang="en-US" sz="2800" dirty="0">
                <a:effectLst>
                  <a:outerShdw blurRad="38100" dist="38100" dir="2700000" algn="tl">
                    <a:srgbClr val="000000"/>
                  </a:outerShdw>
                </a:effectLst>
              </a:rPr>
              <a:t>The one speaking here is the LORD, and the fact that his speech is given </a:t>
            </a:r>
            <a:r>
              <a:rPr lang="en-US" sz="2800" b="1" i="1" dirty="0">
                <a:effectLst>
                  <a:outerShdw blurRad="38100" dist="38100" dir="2700000" algn="tl">
                    <a:srgbClr val="000000"/>
                  </a:outerShdw>
                </a:effectLst>
              </a:rPr>
              <a:t>immediately after </a:t>
            </a:r>
            <a:r>
              <a:rPr lang="en-US" sz="2800" dirty="0">
                <a:effectLst>
                  <a:outerShdw blurRad="38100" dist="38100" dir="2700000" algn="tl">
                    <a:srgbClr val="000000"/>
                  </a:outerShdw>
                </a:effectLst>
              </a:rPr>
              <a:t>a prayer addressed to him (by Isaiah) indicates that what he says here is to be understood as a </a:t>
            </a:r>
            <a:r>
              <a:rPr lang="en-US" sz="2800" b="1" i="1" dirty="0">
                <a:effectLst>
                  <a:outerShdw blurRad="38100" dist="38100" dir="2700000" algn="tl">
                    <a:srgbClr val="000000"/>
                  </a:outerShdw>
                </a:effectLst>
              </a:rPr>
              <a:t>response</a:t>
            </a:r>
            <a:r>
              <a:rPr lang="en-US" sz="2800" dirty="0">
                <a:effectLst>
                  <a:outerShdw blurRad="38100" dist="38100" dir="2700000" algn="tl">
                    <a:srgbClr val="000000"/>
                  </a:outerShdw>
                </a:effectLst>
              </a:rPr>
              <a:t> to the </a:t>
            </a:r>
            <a:r>
              <a:rPr lang="en-US" sz="2800" b="1" i="1" dirty="0">
                <a:effectLst>
                  <a:outerShdw blurRad="38100" dist="38100" dir="2700000" algn="tl">
                    <a:srgbClr val="000000"/>
                  </a:outerShdw>
                </a:effectLst>
              </a:rPr>
              <a:t>complaints</a:t>
            </a:r>
            <a:r>
              <a:rPr lang="en-US" sz="2800" dirty="0">
                <a:effectLst>
                  <a:outerShdw blurRad="38100" dist="38100" dir="2700000" algn="tl">
                    <a:srgbClr val="000000"/>
                  </a:outerShdw>
                </a:effectLst>
              </a:rPr>
              <a:t> brought against him in that prayer. </a:t>
            </a:r>
          </a:p>
          <a:p>
            <a:r>
              <a:rPr lang="en-US" sz="2800" dirty="0">
                <a:effectLst>
                  <a:outerShdw blurRad="38100" dist="38100" dir="2700000" algn="tl">
                    <a:srgbClr val="000000"/>
                  </a:outerShdw>
                </a:effectLst>
              </a:rPr>
              <a:t>But of </a:t>
            </a:r>
            <a:r>
              <a:rPr lang="en-US" sz="2800" b="1" i="1" dirty="0">
                <a:effectLst>
                  <a:outerShdw blurRad="38100" dist="38100" dir="2700000" algn="tl">
                    <a:srgbClr val="000000"/>
                  </a:outerShdw>
                </a:effectLst>
              </a:rPr>
              <a:t>whom</a:t>
            </a:r>
            <a:r>
              <a:rPr lang="en-US" sz="2800" dirty="0">
                <a:effectLst>
                  <a:outerShdw blurRad="38100" dist="38100" dir="2700000" algn="tl">
                    <a:srgbClr val="000000"/>
                  </a:outerShdw>
                </a:effectLst>
              </a:rPr>
              <a:t> does the LORD speak—the </a:t>
            </a:r>
            <a:r>
              <a:rPr lang="en-US" sz="2800" b="1" i="1" dirty="0">
                <a:effectLst>
                  <a:outerShdw blurRad="38100" dist="38100" dir="2700000" algn="tl">
                    <a:srgbClr val="000000"/>
                  </a:outerShdw>
                </a:effectLst>
              </a:rPr>
              <a:t>nations</a:t>
            </a:r>
            <a:r>
              <a:rPr lang="en-US" sz="2800" dirty="0">
                <a:effectLst>
                  <a:outerShdw blurRad="38100" dist="38100" dir="2700000" algn="tl">
                    <a:srgbClr val="000000"/>
                  </a:outerShdw>
                </a:effectLst>
              </a:rPr>
              <a:t> or </a:t>
            </a:r>
            <a:r>
              <a:rPr lang="en-US" sz="2800" b="1" i="1" dirty="0">
                <a:effectLst>
                  <a:outerShdw blurRad="38100" dist="38100" dir="2700000" algn="tl">
                    <a:srgbClr val="000000"/>
                  </a:outerShdw>
                </a:effectLst>
              </a:rPr>
              <a:t>Israel</a:t>
            </a:r>
            <a:r>
              <a:rPr lang="en-US" sz="2800" dirty="0">
                <a:effectLst>
                  <a:outerShdw blurRad="38100" dist="38100" dir="2700000" algn="tl">
                    <a:srgbClr val="000000"/>
                  </a:outerShdw>
                </a:effectLst>
              </a:rPr>
              <a:t>? </a:t>
            </a:r>
          </a:p>
          <a:p>
            <a:r>
              <a:rPr lang="en-US" sz="2800" dirty="0">
                <a:effectLst>
                  <a:outerShdw blurRad="38100" dist="38100" dir="2700000" algn="tl">
                    <a:srgbClr val="000000"/>
                  </a:outerShdw>
                </a:effectLst>
              </a:rPr>
              <a:t>Many modern translations follow the example of the Septuagint and other early versions by rendering the last line of the verse as “</a:t>
            </a:r>
            <a:r>
              <a:rPr lang="en-US" sz="28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a nation that </a:t>
            </a:r>
            <a:r>
              <a:rPr lang="en-US" sz="28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does not call on </a:t>
            </a:r>
            <a:r>
              <a:rPr lang="en-US" sz="28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my name</a:t>
            </a:r>
            <a:r>
              <a:rPr lang="en-US" sz="2800" dirty="0">
                <a:effectLst>
                  <a:outerShdw blurRad="38100" dist="38100" dir="2700000" algn="tl">
                    <a:srgbClr val="000000"/>
                  </a:outerShdw>
                </a:effectLst>
              </a:rPr>
              <a:t>”. </a:t>
            </a:r>
          </a:p>
          <a:p>
            <a:r>
              <a:rPr lang="en-US" sz="2800" dirty="0">
                <a:effectLst>
                  <a:outerShdw blurRad="38100" dist="38100" dir="2700000" algn="tl">
                    <a:srgbClr val="000000"/>
                  </a:outerShdw>
                </a:effectLst>
              </a:rPr>
              <a:t>Those who translate the last phrase in this way then go on to argue that the verbs “</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allowed myself to be sought </a:t>
            </a:r>
            <a:r>
              <a:rPr lang="en-US" sz="2800" dirty="0">
                <a:effectLst>
                  <a:outerShdw blurRad="38100" dist="38100" dir="2700000" algn="tl">
                    <a:srgbClr val="000000"/>
                  </a:outerShdw>
                </a:effectLst>
              </a:rPr>
              <a:t>” and  “</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allowed myself to be found</a:t>
            </a:r>
            <a:r>
              <a:rPr lang="en-US" sz="2800" dirty="0">
                <a:effectLst>
                  <a:outerShdw blurRad="38100" dist="38100" dir="2700000" algn="tl">
                    <a:srgbClr val="000000"/>
                  </a:outerShdw>
                </a:effectLst>
              </a:rPr>
              <a:t>” should be understood in a </a:t>
            </a:r>
            <a:r>
              <a:rPr lang="en-US" sz="2800" b="1" i="1" dirty="0">
                <a:effectLst>
                  <a:outerShdw blurRad="38100" dist="38100" dir="2700000" algn="tl">
                    <a:srgbClr val="000000"/>
                  </a:outerShdw>
                </a:effectLst>
              </a:rPr>
              <a:t>potential</a:t>
            </a:r>
            <a:r>
              <a:rPr lang="en-US" sz="2800" dirty="0">
                <a:effectLst>
                  <a:outerShdw blurRad="38100" dist="38100" dir="2700000" algn="tl">
                    <a:srgbClr val="000000"/>
                  </a:outerShdw>
                </a:effectLst>
              </a:rPr>
              <a:t> (but not actual) sense. </a:t>
            </a:r>
          </a:p>
          <a:p>
            <a:r>
              <a:rPr lang="en-US" sz="2800" dirty="0">
                <a:effectLst>
                  <a:outerShdw blurRad="38100" dist="38100" dir="2700000" algn="tl">
                    <a:srgbClr val="000000"/>
                  </a:outerShdw>
                </a:effectLst>
              </a:rPr>
              <a:t>In other words: “I was </a:t>
            </a:r>
            <a:r>
              <a:rPr lang="en-US" sz="2800" b="1" i="1" dirty="0">
                <a:effectLst>
                  <a:outerShdw blurRad="38100" dist="38100" dir="2700000" algn="tl">
                    <a:srgbClr val="000000"/>
                  </a:outerShdw>
                </a:effectLst>
              </a:rPr>
              <a:t>ready</a:t>
            </a:r>
            <a:r>
              <a:rPr lang="en-US" sz="2800" dirty="0">
                <a:effectLst>
                  <a:outerShdw blurRad="38100" dist="38100" dir="2700000" algn="tl">
                    <a:srgbClr val="000000"/>
                  </a:outerShdw>
                </a:effectLst>
              </a:rPr>
              <a:t> to be sought / found”. (cf. ESV)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pp. 584–585.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786868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645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65:1</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allowed myself to be sought by those who did not ask; I allowed myself to be found by those who did not seek.] I said, ‘Here I am! Here I am!’ to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 nation that [was not called by] my name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446663"/>
            <a:ext cx="8825114" cy="5042005"/>
          </a:xfrm>
        </p:spPr>
        <p:txBody>
          <a:bodyPr>
            <a:normAutofit fontScale="92500" lnSpcReduction="20000"/>
          </a:bodyPr>
          <a:lstStyle/>
          <a:p>
            <a:r>
              <a:rPr lang="en-US" sz="3600" dirty="0">
                <a:effectLst>
                  <a:outerShdw blurRad="38100" dist="38100" dir="2700000" algn="tl">
                    <a:srgbClr val="000000"/>
                  </a:outerShdw>
                </a:effectLst>
              </a:rPr>
              <a:t>However, the Hebrew text does not apply this verse to Israel, nor does Paul in Romans 10:20–21, where he cites the first two lines of this verse along with 65:2, relating them respectively to the Gentiles and to the Jews. </a:t>
            </a:r>
          </a:p>
          <a:p>
            <a:r>
              <a:rPr lang="en-US" sz="3600" dirty="0">
                <a:effectLst>
                  <a:outerShdw blurRad="38100" dist="38100" dir="2700000" algn="tl">
                    <a:srgbClr val="000000"/>
                  </a:outerShdw>
                </a:effectLst>
              </a:rPr>
              <a:t>“</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 nation that [was not called by] my name</a:t>
            </a:r>
            <a:r>
              <a:rPr lang="en-US" sz="3600" dirty="0">
                <a:effectLst>
                  <a:outerShdw blurRad="38100" dist="38100" dir="2700000" algn="tl">
                    <a:srgbClr val="000000"/>
                  </a:outerShdw>
                </a:effectLst>
              </a:rPr>
              <a:t>” can </a:t>
            </a:r>
            <a:r>
              <a:rPr lang="en-US" sz="3600" b="1" i="1" dirty="0">
                <a:effectLst>
                  <a:outerShdw blurRad="38100" dist="38100" dir="2700000" algn="tl">
                    <a:srgbClr val="000000"/>
                  </a:outerShdw>
                </a:effectLst>
              </a:rPr>
              <a:t>only</a:t>
            </a:r>
            <a:r>
              <a:rPr lang="en-US" sz="3600" dirty="0">
                <a:effectLst>
                  <a:outerShdw blurRad="38100" dist="38100" dir="2700000" algn="tl">
                    <a:srgbClr val="000000"/>
                  </a:outerShdw>
                </a:effectLst>
              </a:rPr>
              <a:t> refer to non-Israelites. </a:t>
            </a:r>
          </a:p>
          <a:p>
            <a:r>
              <a:rPr lang="en-US" sz="3600" dirty="0">
                <a:effectLst>
                  <a:outerShdw blurRad="38100" dist="38100" dir="2700000" algn="tl">
                    <a:srgbClr val="000000"/>
                  </a:outerShdw>
                </a:effectLst>
              </a:rPr>
              <a:t>Furthermore, the first two lines strongly indicate that there was </a:t>
            </a:r>
            <a:r>
              <a:rPr lang="en-US" sz="3600" b="1" i="1" dirty="0">
                <a:effectLst>
                  <a:outerShdw blurRad="38100" dist="38100" dir="2700000" algn="tl">
                    <a:srgbClr val="000000"/>
                  </a:outerShdw>
                </a:effectLst>
              </a:rPr>
              <a:t>not</a:t>
            </a:r>
            <a:r>
              <a:rPr lang="en-US" sz="3600" dirty="0">
                <a:effectLst>
                  <a:outerShdw blurRad="38100" dist="38100" dir="2700000" algn="tl">
                    <a:srgbClr val="000000"/>
                  </a:outerShdw>
                </a:effectLst>
              </a:rPr>
              <a:t> just a </a:t>
            </a:r>
            <a:r>
              <a:rPr lang="en-US" sz="3600" b="1" i="1" dirty="0">
                <a:effectLst>
                  <a:outerShdw blurRad="38100" dist="38100" dir="2700000" algn="tl">
                    <a:srgbClr val="000000"/>
                  </a:outerShdw>
                </a:effectLst>
              </a:rPr>
              <a:t>willingness</a:t>
            </a:r>
            <a:r>
              <a:rPr lang="en-US" sz="3600" dirty="0">
                <a:effectLst>
                  <a:outerShdw blurRad="38100" dist="38100" dir="2700000" algn="tl">
                    <a:srgbClr val="000000"/>
                  </a:outerShdw>
                </a:effectLst>
              </a:rPr>
              <a:t> on the LORD’s part to be approached, but that those who sought to approach the LORD </a:t>
            </a:r>
            <a:r>
              <a:rPr lang="en-US" sz="3600" b="1" i="1" dirty="0">
                <a:effectLst>
                  <a:outerShdw blurRad="38100" dist="38100" dir="2700000" algn="tl">
                    <a:srgbClr val="000000"/>
                  </a:outerShdw>
                </a:effectLst>
              </a:rPr>
              <a:t>actually succeeded</a:t>
            </a:r>
            <a:r>
              <a:rPr lang="en-US" sz="3600" dirty="0">
                <a:effectLst>
                  <a:outerShdw blurRad="38100" dist="38100" dir="2700000" algn="tl">
                    <a:srgbClr val="000000"/>
                  </a:outerShdw>
                </a:effectLst>
              </a:rPr>
              <a:t> in doing so.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pp. 584–585.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1223735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645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65:1</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allowed myself to be sought by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those who did not ask</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allowed myself to be found by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those who did not seek</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said, ‘Here I am! Here I am!’ to a nation that [was not called by] my name.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446663"/>
            <a:ext cx="8825114" cy="5042005"/>
          </a:xfrm>
        </p:spPr>
        <p:txBody>
          <a:bodyPr>
            <a:normAutofit fontScale="85000" lnSpcReduction="10000"/>
          </a:bodyPr>
          <a:lstStyle/>
          <a:p>
            <a:r>
              <a:rPr lang="en-US" sz="3600" dirty="0">
                <a:effectLst>
                  <a:outerShdw blurRad="38100" dist="38100" dir="2700000" algn="tl">
                    <a:srgbClr val="000000"/>
                  </a:outerShdw>
                </a:effectLst>
              </a:rPr>
              <a:t>“</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Those who did not </a:t>
            </a:r>
            <a:r>
              <a:rPr lang="en-US" sz="36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ask [for me]</a:t>
            </a:r>
            <a:r>
              <a:rPr lang="en-US" sz="3600" dirty="0">
                <a:effectLst>
                  <a:outerShdw blurRad="38100" dist="38100" dir="2700000" algn="tl">
                    <a:srgbClr val="000000"/>
                  </a:outerShdw>
                </a:effectLst>
              </a:rPr>
              <a:t>” and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those who did not </a:t>
            </a:r>
            <a:r>
              <a:rPr lang="en-US" sz="36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seek [me]</a:t>
            </a:r>
            <a:r>
              <a:rPr lang="en-US" sz="3600" dirty="0">
                <a:effectLst>
                  <a:outerShdw blurRad="38100" dist="38100" dir="2700000" algn="tl">
                    <a:srgbClr val="000000"/>
                  </a:outerShdw>
                </a:effectLst>
              </a:rPr>
              <a:t>” – refer to a desire to seek the LORD in obedience and worship (cf. 31:1). </a:t>
            </a:r>
          </a:p>
          <a:p>
            <a:r>
              <a:rPr lang="en-US" sz="3600" dirty="0">
                <a:effectLst>
                  <a:outerShdw blurRad="38100" dist="38100" dir="2700000" algn="tl">
                    <a:srgbClr val="000000"/>
                  </a:outerShdw>
                </a:effectLst>
              </a:rPr>
              <a:t>Such behavior had not characterized the Gentile nations in Old Testament times, yet the LORD let himself be sought and found by them in large numbers after the coming of Christ. </a:t>
            </a:r>
          </a:p>
          <a:p>
            <a:r>
              <a:rPr lang="en-US" sz="3600" dirty="0">
                <a:effectLst>
                  <a:outerShdw blurRad="38100" dist="38100" dir="2700000" algn="tl">
                    <a:srgbClr val="000000"/>
                  </a:outerShdw>
                </a:effectLst>
              </a:rPr>
              <a:t>The LORD points to this acceptance of the Gentiles as a </a:t>
            </a:r>
            <a:r>
              <a:rPr lang="en-US" sz="3600" b="1" i="1" dirty="0">
                <a:effectLst>
                  <a:outerShdw blurRad="38100" dist="38100" dir="2700000" algn="tl">
                    <a:srgbClr val="000000"/>
                  </a:outerShdw>
                </a:effectLst>
              </a:rPr>
              <a:t>proof</a:t>
            </a:r>
            <a:r>
              <a:rPr lang="en-US" sz="3600" dirty="0">
                <a:effectLst>
                  <a:outerShdw blurRad="38100" dist="38100" dir="2700000" algn="tl">
                    <a:srgbClr val="000000"/>
                  </a:outerShdw>
                </a:effectLst>
              </a:rPr>
              <a:t> that he is willing to be approached. </a:t>
            </a:r>
          </a:p>
          <a:p>
            <a:r>
              <a:rPr lang="en-US" sz="3600" dirty="0">
                <a:effectLst>
                  <a:outerShdw blurRad="38100" dist="38100" dir="2700000" algn="tl">
                    <a:srgbClr val="000000"/>
                  </a:outerShdw>
                </a:effectLst>
              </a:rPr>
              <a:t>Indeed, he actively called for their attention by saying,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Here I am! </a:t>
            </a:r>
            <a:r>
              <a:rPr lang="en-US" sz="3600" dirty="0">
                <a:effectLst>
                  <a:outerShdw blurRad="38100" dist="38100" dir="2700000" algn="tl">
                    <a:srgbClr val="000000"/>
                  </a:outerShdw>
                </a:effectLst>
              </a:rPr>
              <a:t>” (literally, “Behold me”), just as he had once done to Israel (cf. 40:9; 52:6; 58:9).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Mackay, John L. – </a:t>
            </a:r>
            <a:r>
              <a:rPr lang="en-US" sz="1800" i="1"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 Study Commentary on Isaiah Volume 2: Chapters 40-66 </a:t>
            </a:r>
            <a:r>
              <a:rPr lang="en-US" sz="1800" dirty="0">
                <a:solidFill>
                  <a:srgbClr val="FFFFFF"/>
                </a:solidFill>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pp. 584–585.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5110073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318970</TotalTime>
  <Words>3958</Words>
  <Application>Microsoft Office PowerPoint</Application>
  <PresentationFormat>On-screen Show (4:3)</PresentationFormat>
  <Paragraphs>184</Paragraphs>
  <Slides>29</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29</vt:i4>
      </vt:variant>
    </vt:vector>
  </HeadingPairs>
  <TitlesOfParts>
    <vt:vector size="36" baseType="lpstr">
      <vt:lpstr>Arial</vt:lpstr>
      <vt:lpstr>Calibri</vt:lpstr>
      <vt:lpstr>Calibri Light</vt:lpstr>
      <vt:lpstr>Cambria</vt:lpstr>
      <vt:lpstr>Century Gothic</vt:lpstr>
      <vt:lpstr>Office Theme</vt:lpstr>
      <vt:lpstr>2_Office Theme</vt:lpstr>
      <vt:lpstr>Highlights     From the  Book of  Isaiah</vt:lpstr>
      <vt:lpstr>The LORD Rejects the Apostate Israelites (65:1-7)</vt:lpstr>
      <vt:lpstr>The LORD Rejects the Apostate Israelites (65:1-7)</vt:lpstr>
      <vt:lpstr>The LORD Rejects the Apostate Israelites (65:1-7)</vt:lpstr>
      <vt:lpstr>The LORD Rejects the Apostate Israelites (65:1-7)</vt:lpstr>
      <vt:lpstr>The LORD Brings Charges Against His People (65:1-5)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Impending Punishments for Those Who Engage in False Worship (65:6-7)</vt:lpstr>
      <vt:lpstr>PowerPoint Presentation</vt:lpstr>
      <vt:lpstr>PowerPoint Presentation</vt:lpstr>
      <vt:lpstr>The Apostle Paul’s Citation of  Isaiah 65:1-2 in Romans 10:20-21 </vt:lpstr>
      <vt:lpstr>PowerPoint Presentation</vt:lpstr>
      <vt:lpstr>Paul’s Citation of Isaiah 65:1-2 in Romans 10:20-21</vt:lpstr>
      <vt:lpstr>Romans 10:18-21 - Jews Rejected, Gentiles Included - The Old Testament Predicted Both</vt:lpstr>
      <vt:lpstr>Romans 10:18-21 - Jews Rejected, Gentiles Included - The Old Testament Predicted Both</vt:lpstr>
      <vt:lpstr>Next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3881</cp:revision>
  <cp:lastPrinted>2024-06-30T13:51:18Z</cp:lastPrinted>
  <dcterms:created xsi:type="dcterms:W3CDTF">2022-12-04T03:23:23Z</dcterms:created>
  <dcterms:modified xsi:type="dcterms:W3CDTF">2024-06-30T23:43:25Z</dcterms:modified>
</cp:coreProperties>
</file>