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Lst>
  <p:notesMasterIdLst>
    <p:notesMasterId r:id="rId29"/>
  </p:notesMasterIdLst>
  <p:handoutMasterIdLst>
    <p:handoutMasterId r:id="rId30"/>
  </p:handoutMasterIdLst>
  <p:sldIdLst>
    <p:sldId id="5737" r:id="rId3"/>
    <p:sldId id="5714" r:id="rId4"/>
    <p:sldId id="5715" r:id="rId5"/>
    <p:sldId id="5719" r:id="rId6"/>
    <p:sldId id="5716" r:id="rId7"/>
    <p:sldId id="5720" r:id="rId8"/>
    <p:sldId id="5721" r:id="rId9"/>
    <p:sldId id="5722" r:id="rId10"/>
    <p:sldId id="5723" r:id="rId11"/>
    <p:sldId id="5724" r:id="rId12"/>
    <p:sldId id="5717" r:id="rId13"/>
    <p:sldId id="5725" r:id="rId14"/>
    <p:sldId id="5726" r:id="rId15"/>
    <p:sldId id="5727" r:id="rId16"/>
    <p:sldId id="5728" r:id="rId17"/>
    <p:sldId id="5729" r:id="rId18"/>
    <p:sldId id="5718" r:id="rId19"/>
    <p:sldId id="5730" r:id="rId20"/>
    <p:sldId id="5731" r:id="rId21"/>
    <p:sldId id="5732" r:id="rId22"/>
    <p:sldId id="5733" r:id="rId23"/>
    <p:sldId id="3290" r:id="rId24"/>
    <p:sldId id="5736" r:id="rId25"/>
    <p:sldId id="5735" r:id="rId26"/>
    <p:sldId id="5713" r:id="rId27"/>
    <p:sldId id="5734"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183"/>
    <a:srgbClr val="FFFF99"/>
    <a:srgbClr val="0000FF"/>
    <a:srgbClr val="9999FF"/>
    <a:srgbClr val="000066"/>
    <a:srgbClr val="333399"/>
    <a:srgbClr val="6600FF"/>
    <a:srgbClr val="6600CC"/>
    <a:srgbClr val="FFF4E7"/>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7" autoAdjust="0"/>
    <p:restoredTop sz="89491" autoAdjust="0"/>
  </p:normalViewPr>
  <p:slideViewPr>
    <p:cSldViewPr snapToGrid="0">
      <p:cViewPr varScale="1">
        <p:scale>
          <a:sx n="144" d="100"/>
          <a:sy n="144" d="100"/>
        </p:scale>
        <p:origin x="828"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0336"/>
    </p:cViewPr>
  </p:sorterViewPr>
  <p:notesViewPr>
    <p:cSldViewPr snapToGrid="0">
      <p:cViewPr varScale="1">
        <p:scale>
          <a:sx n="122" d="100"/>
          <a:sy n="122" d="100"/>
        </p:scale>
        <p:origin x="493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D050F2-B705-22B0-17E5-C826B5D73077}"/>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9A68D3AA-DD06-9A33-8DC5-B8D77E9ECFF7}"/>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C46CDA2-243C-4BE4-BB8A-CCE78D818377}" type="datetimeFigureOut">
              <a:rPr lang="en-US" smtClean="0"/>
              <a:t>7/11/2024</a:t>
            </a:fld>
            <a:endParaRPr lang="en-US"/>
          </a:p>
        </p:txBody>
      </p:sp>
      <p:sp>
        <p:nvSpPr>
          <p:cNvPr id="4" name="Footer Placeholder 3">
            <a:extLst>
              <a:ext uri="{FF2B5EF4-FFF2-40B4-BE49-F238E27FC236}">
                <a16:creationId xmlns:a16="http://schemas.microsoft.com/office/drawing/2014/main" id="{C3D82612-C319-9F33-BE08-ACC0E330D2D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a:t>http://purifiedbyfaith.com/Isaiah/Isaiah.htm</a:t>
            </a:r>
          </a:p>
        </p:txBody>
      </p:sp>
      <p:sp>
        <p:nvSpPr>
          <p:cNvPr id="5" name="Slide Number Placeholder 4">
            <a:extLst>
              <a:ext uri="{FF2B5EF4-FFF2-40B4-BE49-F238E27FC236}">
                <a16:creationId xmlns:a16="http://schemas.microsoft.com/office/drawing/2014/main" id="{6D2CB308-4E45-9087-D1EF-880A281B03A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3B2534E-7144-40B4-918B-7E2BA6B00A45}" type="slidenum">
              <a:rPr lang="en-US" smtClean="0"/>
              <a:t>‹#›</a:t>
            </a:fld>
            <a:endParaRPr lang="en-US"/>
          </a:p>
        </p:txBody>
      </p:sp>
    </p:spTree>
    <p:extLst>
      <p:ext uri="{BB962C8B-B14F-4D97-AF65-F5344CB8AC3E}">
        <p14:creationId xmlns:p14="http://schemas.microsoft.com/office/powerpoint/2010/main" val="20429096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95968A8-64DE-47C8-ACE8-5907827ACF34}" type="datetimeFigureOut">
              <a:rPr lang="en-US" smtClean="0"/>
              <a:t>7/11/2024</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r>
              <a:rPr lang="en-US"/>
              <a:t>http://purifiedbyfaith.com/Isaiah/Isaiah.htm</a:t>
            </a: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78FD6F2-DA5A-4383-88C2-0A1D32D7323F}" type="slidenum">
              <a:rPr lang="en-US" smtClean="0"/>
              <a:t>‹#›</a:t>
            </a:fld>
            <a:endParaRPr lang="en-US"/>
          </a:p>
        </p:txBody>
      </p:sp>
    </p:spTree>
    <p:extLst>
      <p:ext uri="{BB962C8B-B14F-4D97-AF65-F5344CB8AC3E}">
        <p14:creationId xmlns:p14="http://schemas.microsoft.com/office/powerpoint/2010/main" val="25361527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0149B-B301-B670-4B75-4E7FB1228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425CA-BC0D-ECD0-23B6-28866BB64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C18FF-1AFD-1F84-D0A7-E9B5DE5E6A4F}"/>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1B4DEB38-FE6E-6702-7EBA-E0546E99C30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a:extLst>
              <a:ext uri="{FF2B5EF4-FFF2-40B4-BE49-F238E27FC236}">
                <a16:creationId xmlns:a16="http://schemas.microsoft.com/office/drawing/2014/main" id="{AEC14616-2247-C330-7D5A-4C60484612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62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0149B-B301-B670-4B75-4E7FB1228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425CA-BC0D-ECD0-23B6-28866BB64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C18FF-1AFD-1F84-D0A7-E9B5DE5E6A4F}"/>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1B4DEB38-FE6E-6702-7EBA-E0546E99C30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a:extLst>
              <a:ext uri="{FF2B5EF4-FFF2-40B4-BE49-F238E27FC236}">
                <a16:creationId xmlns:a16="http://schemas.microsoft.com/office/drawing/2014/main" id="{AEC14616-2247-C330-7D5A-4C60484612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769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http://purifiedbyfaith.com/Isaiah/Isaiah.htm</a:t>
            </a:r>
          </a:p>
        </p:txBody>
      </p:sp>
      <p:sp>
        <p:nvSpPr>
          <p:cNvPr id="5" name="Slide Number Placeholder 4"/>
          <p:cNvSpPr>
            <a:spLocks noGrp="1"/>
          </p:cNvSpPr>
          <p:nvPr>
            <p:ph type="sldNum" sz="quarter" idx="5"/>
          </p:nvPr>
        </p:nvSpPr>
        <p:spPr/>
        <p:txBody>
          <a:bodyPr/>
          <a:lstStyle/>
          <a:p>
            <a:fld id="{B78FD6F2-DA5A-4383-88C2-0A1D32D7323F}" type="slidenum">
              <a:rPr lang="en-US" smtClean="0"/>
              <a:t>8</a:t>
            </a:fld>
            <a:endParaRPr lang="en-US"/>
          </a:p>
        </p:txBody>
      </p:sp>
    </p:spTree>
    <p:extLst>
      <p:ext uri="{BB962C8B-B14F-4D97-AF65-F5344CB8AC3E}">
        <p14:creationId xmlns:p14="http://schemas.microsoft.com/office/powerpoint/2010/main" val="194580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http://purifiedbyfaith.com/Isaiah/Isaiah.htm</a:t>
            </a:r>
          </a:p>
        </p:txBody>
      </p:sp>
      <p:sp>
        <p:nvSpPr>
          <p:cNvPr id="5" name="Slide Number Placeholder 4"/>
          <p:cNvSpPr>
            <a:spLocks noGrp="1"/>
          </p:cNvSpPr>
          <p:nvPr>
            <p:ph type="sldNum" sz="quarter" idx="5"/>
          </p:nvPr>
        </p:nvSpPr>
        <p:spPr/>
        <p:txBody>
          <a:bodyPr/>
          <a:lstStyle/>
          <a:p>
            <a:fld id="{B78FD6F2-DA5A-4383-88C2-0A1D32D7323F}" type="slidenum">
              <a:rPr lang="en-US" smtClean="0"/>
              <a:t>18</a:t>
            </a:fld>
            <a:endParaRPr lang="en-US"/>
          </a:p>
        </p:txBody>
      </p:sp>
    </p:spTree>
    <p:extLst>
      <p:ext uri="{BB962C8B-B14F-4D97-AF65-F5344CB8AC3E}">
        <p14:creationId xmlns:p14="http://schemas.microsoft.com/office/powerpoint/2010/main" val="149610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0149B-B301-B670-4B75-4E7FB1228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425CA-BC0D-ECD0-23B6-28866BB64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C18FF-1AFD-1F84-D0A7-E9B5DE5E6A4F}"/>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1B4DEB38-FE6E-6702-7EBA-E0546E99C30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a:extLst>
              <a:ext uri="{FF2B5EF4-FFF2-40B4-BE49-F238E27FC236}">
                <a16:creationId xmlns:a16="http://schemas.microsoft.com/office/drawing/2014/main" id="{AEC14616-2247-C330-7D5A-4C60484612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02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0149B-B301-B670-4B75-4E7FB1228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425CA-BC0D-ECD0-23B6-28866BB64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C18FF-1AFD-1F84-D0A7-E9B5DE5E6A4F}"/>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1B4DEB38-FE6E-6702-7EBA-E0546E99C30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a:extLst>
              <a:ext uri="{FF2B5EF4-FFF2-40B4-BE49-F238E27FC236}">
                <a16:creationId xmlns:a16="http://schemas.microsoft.com/office/drawing/2014/main" id="{AEC14616-2247-C330-7D5A-4C60484612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586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AB77-487A-CC2B-ACF6-94DC113A73E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E1D5E2C-365B-D2DD-CFBE-34511E03293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D250012-B16C-E6B3-1135-9DDED2153C1C}"/>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7/11/2024</a:t>
            </a:fld>
            <a:endParaRPr lang="en-US"/>
          </a:p>
        </p:txBody>
      </p:sp>
      <p:sp>
        <p:nvSpPr>
          <p:cNvPr id="5" name="Footer Placeholder 4">
            <a:extLst>
              <a:ext uri="{FF2B5EF4-FFF2-40B4-BE49-F238E27FC236}">
                <a16:creationId xmlns:a16="http://schemas.microsoft.com/office/drawing/2014/main" id="{F22E8138-1B51-C3C1-A56D-E7378E02A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5A051-833C-F097-0163-0DE7828FD56B}"/>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64499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7CDE-6A48-EDB8-49BF-EED5573444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6AB15-130B-B498-CBA2-F02B539D3A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85008-485D-300B-FE28-FD64D465CD03}"/>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7/11/2024</a:t>
            </a:fld>
            <a:endParaRPr lang="en-US"/>
          </a:p>
        </p:txBody>
      </p:sp>
      <p:sp>
        <p:nvSpPr>
          <p:cNvPr id="5" name="Footer Placeholder 4">
            <a:extLst>
              <a:ext uri="{FF2B5EF4-FFF2-40B4-BE49-F238E27FC236}">
                <a16:creationId xmlns:a16="http://schemas.microsoft.com/office/drawing/2014/main" id="{A104E38C-BF2D-EFB0-F248-4EB5C202B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CD659-9E26-5BF8-A5F8-DE8143D9046E}"/>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421573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24557-7F9A-2497-5FE6-AE81CDD1B28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3107AF-F674-233C-8BE3-B93A8819C78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F0A74-074B-045E-87F8-F14CA0F5573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7/11/2024</a:t>
            </a:fld>
            <a:endParaRPr lang="en-US"/>
          </a:p>
        </p:txBody>
      </p:sp>
      <p:sp>
        <p:nvSpPr>
          <p:cNvPr id="5" name="Footer Placeholder 4">
            <a:extLst>
              <a:ext uri="{FF2B5EF4-FFF2-40B4-BE49-F238E27FC236}">
                <a16:creationId xmlns:a16="http://schemas.microsoft.com/office/drawing/2014/main" id="{C002A128-B25E-4D40-250D-26BFFE7C3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6E019-3400-0882-28F5-938FC3C5C581}"/>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3010320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771993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52003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749669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41214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7/11/2024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415266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7/11/2024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990127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7/11/2024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4262275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95388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0CA6-7632-25D4-B48A-BFA8A91319E9}"/>
              </a:ext>
            </a:extLst>
          </p:cNvPr>
          <p:cNvSpPr>
            <a:spLocks noGrp="1"/>
          </p:cNvSpPr>
          <p:nvPr>
            <p:ph type="title"/>
          </p:nvPr>
        </p:nvSpPr>
        <p:spPr>
          <a:xfrm>
            <a:off x="0" y="0"/>
            <a:ext cx="9144000" cy="896145"/>
          </a:xfrm>
        </p:spPr>
        <p:txBody>
          <a:bodyPr>
            <a:normAutofit/>
          </a:bodyPr>
          <a:lstStyle>
            <a:lvl1pPr algn="ctr">
              <a:defRPr sz="4800" b="1">
                <a:solidFill>
                  <a:srgbClr val="FFFF99"/>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435CAD6-6C27-7A82-467E-BD3D43667402}"/>
              </a:ext>
            </a:extLst>
          </p:cNvPr>
          <p:cNvSpPr>
            <a:spLocks noGrp="1"/>
          </p:cNvSpPr>
          <p:nvPr>
            <p:ph idx="1"/>
          </p:nvPr>
        </p:nvSpPr>
        <p:spPr>
          <a:xfrm>
            <a:off x="364975" y="1047832"/>
            <a:ext cx="8449370" cy="5278403"/>
          </a:xfrm>
        </p:spPr>
        <p:txBody>
          <a:bodyPr>
            <a:normAutofit/>
          </a:bodyPr>
          <a:lstStyle>
            <a:lvl1pPr>
              <a:defRPr sz="3200">
                <a:solidFill>
                  <a:schemeClr val="bg1"/>
                </a:solidFill>
              </a:defRPr>
            </a:lvl1pPr>
            <a:lvl2pPr>
              <a:defRPr sz="2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638947B-5521-3397-C94B-6EDAF3D7E541}"/>
              </a:ext>
            </a:extLst>
          </p:cNvPr>
          <p:cNvSpPr>
            <a:spLocks noGrp="1"/>
          </p:cNvSpPr>
          <p:nvPr>
            <p:ph type="ftr" sz="quarter" idx="11"/>
          </p:nvPr>
        </p:nvSpPr>
        <p:spPr>
          <a:xfrm>
            <a:off x="0" y="6492875"/>
            <a:ext cx="9144000" cy="365125"/>
          </a:xfrm>
        </p:spPr>
        <p:txBody>
          <a:bodyPr/>
          <a:lstStyle>
            <a:lvl1pPr algn="l">
              <a:defRPr sz="1800">
                <a:solidFill>
                  <a:schemeClr val="bg1"/>
                </a:solidFill>
              </a:defRPr>
            </a:lvl1pPr>
          </a:lstStyle>
          <a:p>
            <a:r>
              <a:rPr lang="en-US"/>
              <a:t>Footer</a:t>
            </a:r>
            <a:endParaRPr lang="en-US" dirty="0"/>
          </a:p>
        </p:txBody>
      </p:sp>
    </p:spTree>
    <p:extLst>
      <p:ext uri="{BB962C8B-B14F-4D97-AF65-F5344CB8AC3E}">
        <p14:creationId xmlns:p14="http://schemas.microsoft.com/office/powerpoint/2010/main" val="1213301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953837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00912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79149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FDE3-4C31-932F-C15E-1ACF814F10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7C8FBD2-43D8-4C19-977D-58399435549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AD6EDB-B552-2B48-2A4B-ACF1F1B6E50B}"/>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7/11/2024</a:t>
            </a:fld>
            <a:endParaRPr lang="en-US"/>
          </a:p>
        </p:txBody>
      </p:sp>
      <p:sp>
        <p:nvSpPr>
          <p:cNvPr id="5" name="Footer Placeholder 4">
            <a:extLst>
              <a:ext uri="{FF2B5EF4-FFF2-40B4-BE49-F238E27FC236}">
                <a16:creationId xmlns:a16="http://schemas.microsoft.com/office/drawing/2014/main" id="{AEE4F342-91BE-6EEE-8ADC-741967A15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84FE7-5F44-3368-149B-B9651396EE0E}"/>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359230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7404-C9B0-1AE3-C397-FAAA137F7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4BD34-B193-A1C3-51DA-AF91DC2CCBD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B51081-C60F-DED8-2436-24B86213643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BFBB94-90A8-F8FC-967B-84DB0A7B4295}"/>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7/11/2024</a:t>
            </a:fld>
            <a:endParaRPr lang="en-US"/>
          </a:p>
        </p:txBody>
      </p:sp>
      <p:sp>
        <p:nvSpPr>
          <p:cNvPr id="6" name="Footer Placeholder 5">
            <a:extLst>
              <a:ext uri="{FF2B5EF4-FFF2-40B4-BE49-F238E27FC236}">
                <a16:creationId xmlns:a16="http://schemas.microsoft.com/office/drawing/2014/main" id="{700EE73D-3696-BECE-C8B3-4D5DE43FAA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E6DE2-C09A-F5BD-2960-7EB53FAD0660}"/>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2620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4CCA-7B59-179B-85D3-4D30970FE9B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CAA025-89AA-816C-2BCF-30160B3E99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655EB38-B8D4-6F57-912F-25423280446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09745-13BC-AD72-660A-7C76352CE4C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DCE41B4-D4B3-68FD-B42C-5F8701719B9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6C55AD-B154-C65C-B81E-B7A9F198C46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7/11/2024</a:t>
            </a:fld>
            <a:endParaRPr lang="en-US"/>
          </a:p>
        </p:txBody>
      </p:sp>
      <p:sp>
        <p:nvSpPr>
          <p:cNvPr id="8" name="Footer Placeholder 7">
            <a:extLst>
              <a:ext uri="{FF2B5EF4-FFF2-40B4-BE49-F238E27FC236}">
                <a16:creationId xmlns:a16="http://schemas.microsoft.com/office/drawing/2014/main" id="{A8AAD716-F2EA-9743-B03F-56A781D6B2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959F30-DB59-6E43-0343-E63D131464A5}"/>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54963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1379-91C6-EADA-843E-AAF82B2EF0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5EB847-734C-2F82-8FFB-9757D1FC7EA5}"/>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7/11/2024</a:t>
            </a:fld>
            <a:endParaRPr lang="en-US"/>
          </a:p>
        </p:txBody>
      </p:sp>
      <p:sp>
        <p:nvSpPr>
          <p:cNvPr id="4" name="Footer Placeholder 3">
            <a:extLst>
              <a:ext uri="{FF2B5EF4-FFF2-40B4-BE49-F238E27FC236}">
                <a16:creationId xmlns:a16="http://schemas.microsoft.com/office/drawing/2014/main" id="{A8D90EAD-B22D-0ADA-9985-3A4081C24B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E7D041-5C2D-6229-D4E9-5EF75A18AB2B}"/>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96458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377EE-D810-B322-03EF-4A5E9735506D}"/>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7/11/2024</a:t>
            </a:fld>
            <a:endParaRPr lang="en-US"/>
          </a:p>
        </p:txBody>
      </p:sp>
      <p:sp>
        <p:nvSpPr>
          <p:cNvPr id="3" name="Footer Placeholder 2">
            <a:extLst>
              <a:ext uri="{FF2B5EF4-FFF2-40B4-BE49-F238E27FC236}">
                <a16:creationId xmlns:a16="http://schemas.microsoft.com/office/drawing/2014/main" id="{1C9BDFDF-E4CC-0BE1-9686-85C9A5AEC5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373F9B-9295-EFC5-72C6-AEE3AA04C391}"/>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74145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F13F-C5E7-411E-3139-66D2B2F92A2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2B1C6DE-6BDC-754B-1030-90000660C0C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CDC634-E992-FFC7-5E95-C09E32FCCC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FF0504-E538-AEA6-DA07-85DE0B2BC16F}"/>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7/11/2024</a:t>
            </a:fld>
            <a:endParaRPr lang="en-US"/>
          </a:p>
        </p:txBody>
      </p:sp>
      <p:sp>
        <p:nvSpPr>
          <p:cNvPr id="6" name="Footer Placeholder 5">
            <a:extLst>
              <a:ext uri="{FF2B5EF4-FFF2-40B4-BE49-F238E27FC236}">
                <a16:creationId xmlns:a16="http://schemas.microsoft.com/office/drawing/2014/main" id="{5C131B50-9F9E-5E07-2B9E-BA8A162E1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E9388-3D8D-5C5E-496D-959ECB0F07A6}"/>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88553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185E-456F-DBF4-01DC-AA58F669C46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ABAC5F3-E8E2-1769-A98E-0D722CCD448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2F77438-FF38-4876-7603-E44DC78FF2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F231DF7-1A17-170B-F324-B4658DEF862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7/11/2024</a:t>
            </a:fld>
            <a:endParaRPr lang="en-US"/>
          </a:p>
        </p:txBody>
      </p:sp>
      <p:sp>
        <p:nvSpPr>
          <p:cNvPr id="6" name="Footer Placeholder 5">
            <a:extLst>
              <a:ext uri="{FF2B5EF4-FFF2-40B4-BE49-F238E27FC236}">
                <a16:creationId xmlns:a16="http://schemas.microsoft.com/office/drawing/2014/main" id="{7C8B79E2-B300-6A1E-9B9B-B3A624921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1AC83-6463-B1C9-720A-0A8E9D597830}"/>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78089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B16CA-9AA2-7FDF-7B0C-5E3786063340}"/>
              </a:ext>
            </a:extLst>
          </p:cNvPr>
          <p:cNvSpPr>
            <a:spLocks noGrp="1"/>
          </p:cNvSpPr>
          <p:nvPr>
            <p:ph type="title"/>
          </p:nvPr>
        </p:nvSpPr>
        <p:spPr>
          <a:xfrm>
            <a:off x="0" y="0"/>
            <a:ext cx="9144000" cy="82021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99A3427-95DE-CABD-A825-2118C7DA8262}"/>
              </a:ext>
            </a:extLst>
          </p:cNvPr>
          <p:cNvSpPr>
            <a:spLocks noGrp="1"/>
          </p:cNvSpPr>
          <p:nvPr>
            <p:ph type="body" idx="1"/>
          </p:nvPr>
        </p:nvSpPr>
        <p:spPr>
          <a:xfrm>
            <a:off x="290410" y="985040"/>
            <a:ext cx="8527860" cy="51919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D5F239E-E35A-7E8A-F4E8-62FDEE17AACB}"/>
              </a:ext>
            </a:extLst>
          </p:cNvPr>
          <p:cNvSpPr>
            <a:spLocks noGrp="1"/>
          </p:cNvSpPr>
          <p:nvPr>
            <p:ph type="ftr" sz="quarter" idx="3"/>
          </p:nvPr>
        </p:nvSpPr>
        <p:spPr>
          <a:xfrm>
            <a:off x="0" y="6492875"/>
            <a:ext cx="9143999" cy="365125"/>
          </a:xfrm>
          <a:prstGeom prst="rect">
            <a:avLst/>
          </a:prstGeom>
        </p:spPr>
        <p:txBody>
          <a:bodyPr vert="horz" lIns="91440" tIns="45720" rIns="91440" bIns="45720" rtlCol="0" anchor="ctr"/>
          <a:lstStyle>
            <a:lvl1pPr algn="ctr">
              <a:defRPr sz="1800">
                <a:solidFill>
                  <a:schemeClr val="bg1"/>
                </a:solidFill>
              </a:defRPr>
            </a:lvl1pPr>
          </a:lstStyle>
          <a:p>
            <a:endParaRPr lang="en-US" dirty="0"/>
          </a:p>
        </p:txBody>
      </p:sp>
    </p:spTree>
    <p:extLst>
      <p:ext uri="{BB962C8B-B14F-4D97-AF65-F5344CB8AC3E}">
        <p14:creationId xmlns:p14="http://schemas.microsoft.com/office/powerpoint/2010/main" val="34122746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5400" b="1" kern="1200">
          <a:solidFill>
            <a:srgbClr val="FFFF9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7/11/2024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a:p>
        </p:txBody>
      </p:sp>
    </p:spTree>
    <p:extLst>
      <p:ext uri="{BB962C8B-B14F-4D97-AF65-F5344CB8AC3E}">
        <p14:creationId xmlns:p14="http://schemas.microsoft.com/office/powerpoint/2010/main" val="38932812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ikiart.org/en/ernest-meissonier/isaiah" TargetMode="External"/><Relationship Id="rId2" Type="http://schemas.openxmlformats.org/officeDocument/2006/relationships/image" Target="../media/image1.jpg"/><Relationship Id="rId1" Type="http://schemas.openxmlformats.org/officeDocument/2006/relationships/slideLayout" Target="../slideLayouts/slideLayout17.xml"/><Relationship Id="rId4" Type="http://schemas.openxmlformats.org/officeDocument/2006/relationships/hyperlink" Target="http://www.purifiedbyfaith.com/Isaiah/Hebrews.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hyperlink" Target="https://www.youtube.com/watch?v=d0A6Uchb1F8" TargetMode="External"/><Relationship Id="rId4" Type="http://schemas.openxmlformats.org/officeDocument/2006/relationships/hyperlink" Target="https://www.youtube.com/watch?v=_TzdEPuqgQg"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hyperlink" Target="http://www.purifiedbyfaith.com/Isaiah/Hebrews.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0868E-501A-B3AC-879B-4BA5E749091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C77ADF21-91E4-2BC4-B5F4-46C1B8934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 y="0"/>
            <a:ext cx="9136766" cy="6858000"/>
          </a:xfrm>
          <a:prstGeom prst="rect">
            <a:avLst/>
          </a:prstGeom>
        </p:spPr>
      </p:pic>
      <p:sp>
        <p:nvSpPr>
          <p:cNvPr id="7" name="Title 6">
            <a:extLst>
              <a:ext uri="{FF2B5EF4-FFF2-40B4-BE49-F238E27FC236}">
                <a16:creationId xmlns:a16="http://schemas.microsoft.com/office/drawing/2014/main" id="{FBF37B7A-9C7E-BE67-E125-9B9C2606E9FD}"/>
              </a:ext>
            </a:extLst>
          </p:cNvPr>
          <p:cNvSpPr>
            <a:spLocks noGrp="1"/>
          </p:cNvSpPr>
          <p:nvPr>
            <p:ph type="title"/>
          </p:nvPr>
        </p:nvSpPr>
        <p:spPr>
          <a:xfrm>
            <a:off x="4816829" y="0"/>
            <a:ext cx="4219106" cy="4733886"/>
          </a:xfrm>
          <a:effectLst/>
        </p:spPr>
        <p:txBody>
          <a:bodyPr>
            <a:noAutofit/>
          </a:bodyPr>
          <a:lstStyle/>
          <a:p>
            <a:pPr algn="ctr">
              <a:spcBef>
                <a:spcPts val="0"/>
              </a:spcBef>
            </a:pP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Highlights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800" b="1" dirty="0">
                <a:solidFill>
                  <a:srgbClr val="CC3300"/>
                </a:solidFill>
                <a:effectLst>
                  <a:outerShdw blurRad="25400" dist="38100" dir="2400000" algn="tl" rotWithShape="0">
                    <a:srgbClr val="FFFF99"/>
                  </a:outerShdw>
                </a:effectLst>
                <a:latin typeface="Century Gothic" panose="020B0502020202020204" pitchFamily="34" charset="0"/>
              </a:rPr>
              <a:t>  </a:t>
            </a:r>
            <a:br>
              <a:rPr lang="en-US" sz="8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From the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Book of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9600" b="1" dirty="0">
                <a:solidFill>
                  <a:srgbClr val="CC3300"/>
                </a:solidFill>
                <a:effectLst>
                  <a:outerShdw blurRad="25400" dist="38100" dir="2400000" algn="tl" rotWithShape="0">
                    <a:srgbClr val="FFFF99"/>
                  </a:outerShdw>
                </a:effectLst>
                <a:latin typeface="Century Gothic" panose="020B0502020202020204" pitchFamily="34" charset="0"/>
              </a:rPr>
              <a:t>Isaiah</a:t>
            </a:r>
          </a:p>
        </p:txBody>
      </p:sp>
      <p:sp>
        <p:nvSpPr>
          <p:cNvPr id="10" name="TextBox 9">
            <a:extLst>
              <a:ext uri="{FF2B5EF4-FFF2-40B4-BE49-F238E27FC236}">
                <a16:creationId xmlns:a16="http://schemas.microsoft.com/office/drawing/2014/main" id="{3AC9EE1D-6164-F8F5-1483-3A0FFBC47427}"/>
              </a:ext>
            </a:extLst>
          </p:cNvPr>
          <p:cNvSpPr txBox="1"/>
          <p:nvPr/>
        </p:nvSpPr>
        <p:spPr>
          <a:xfrm>
            <a:off x="4921277" y="6550223"/>
            <a:ext cx="42191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hlinkClick r:id="rId3"/>
              </a:rPr>
              <a:t>https://www.wikiart.org/en/ernest-meissonier/isaiah</a:t>
            </a:r>
            <a:endPar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7923F8-27B9-0DA1-B747-A97538E7C50F}"/>
              </a:ext>
            </a:extLst>
          </p:cNvPr>
          <p:cNvSpPr txBox="1"/>
          <p:nvPr/>
        </p:nvSpPr>
        <p:spPr>
          <a:xfrm>
            <a:off x="0" y="6334780"/>
            <a:ext cx="43073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C3300"/>
                </a:solidFill>
                <a:effectLst>
                  <a:outerShdw blurRad="50800" dist="38100" dir="2700000" algn="tl" rotWithShape="0">
                    <a:prstClr val="black">
                      <a:alpha val="40000"/>
                    </a:prstClr>
                  </a:outerShdw>
                </a:effectLst>
                <a:uLnTx/>
                <a:uFillTx/>
                <a:latin typeface="Calibri" panose="020F0502020204030204"/>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hlinkClick r:id="rId4"/>
              </a:rPr>
              <a:t>http://www.purifiedbyfaith.com/Isaiah/Isaiah.htm</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201132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02E8A-DA23-2413-E7DE-FB7CE945003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2AB59E7-4AE1-35CA-26F0-AEB3D97E3D6A}"/>
              </a:ext>
            </a:extLst>
          </p:cNvPr>
          <p:cNvSpPr txBox="1">
            <a:spLocks/>
          </p:cNvSpPr>
          <p:nvPr/>
        </p:nvSpPr>
        <p:spPr>
          <a:xfrm>
            <a:off x="0" y="0"/>
            <a:ext cx="9144000" cy="1554922"/>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srgbClr val="FFFF99"/>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66:</a:t>
            </a:r>
            <a:r>
              <a:rPr kumimoji="0" lang="en-US" sz="2400" b="1" i="0" u="none" strike="noStrike" kern="1200" cap="none" spc="0" normalizeH="0" baseline="30000" noProof="0" dirty="0">
                <a:ln>
                  <a:noFill/>
                </a:ln>
                <a:solidFill>
                  <a:srgbClr val="FFFF99"/>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17</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 “As for those who consecrate and ritually purify themselves so they can follow their </a:t>
            </a:r>
            <a:r>
              <a:rPr kumimoji="0" lang="en-US" sz="2400" b="0" i="1" u="none" strike="noStrike" kern="1200" cap="none" spc="0" normalizeH="0" baseline="0" noProof="0" dirty="0">
                <a:ln>
                  <a:noFill/>
                </a:ln>
                <a:solidFill>
                  <a:schemeClr val="accent2"/>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leader</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 and worship in the </a:t>
            </a:r>
            <a:r>
              <a:rPr kumimoji="0" lang="en-US" sz="2400" b="0" i="1" u="none" strike="noStrike" kern="1200" cap="none" spc="0" normalizeH="0" baseline="0" noProof="0" dirty="0">
                <a:ln>
                  <a:noFill/>
                </a:ln>
                <a:solidFill>
                  <a:schemeClr val="accent2"/>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sacred orchards</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 those who eat </a:t>
            </a:r>
            <a:r>
              <a:rPr kumimoji="0" lang="en-US" sz="2400" b="0" i="1" u="none" strike="noStrike" kern="1200" cap="none" spc="0" normalizeH="0" baseline="0" noProof="0" dirty="0">
                <a:ln>
                  <a:noFill/>
                </a:ln>
                <a:solidFill>
                  <a:schemeClr val="accent2"/>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the flesh of pigs and other disgusting creatures</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 like </a:t>
            </a:r>
            <a:r>
              <a:rPr kumimoji="0" lang="en-US" sz="2400" b="0" i="1" u="none" strike="noStrike" kern="1200" cap="none" spc="0" normalizeH="0" baseline="0" noProof="0" dirty="0">
                <a:ln>
                  <a:noFill/>
                </a:ln>
                <a:solidFill>
                  <a:schemeClr val="accent2"/>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mice</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 – </a:t>
            </a:r>
            <a:r>
              <a:rPr kumimoji="0" lang="en-US" sz="2400" b="0" i="1" u="none" strike="noStrike" kern="1200" cap="none" spc="0" normalizeH="0" baseline="0" noProof="0" dirty="0">
                <a:ln>
                  <a:noFill/>
                </a:ln>
                <a:solidFill>
                  <a:schemeClr val="accent2"/>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they will all be destroyed together</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 says the LORD. </a:t>
            </a:r>
          </a:p>
        </p:txBody>
      </p:sp>
      <p:sp>
        <p:nvSpPr>
          <p:cNvPr id="5" name="Content Placeholder 2">
            <a:extLst>
              <a:ext uri="{FF2B5EF4-FFF2-40B4-BE49-F238E27FC236}">
                <a16:creationId xmlns:a16="http://schemas.microsoft.com/office/drawing/2014/main" id="{71788EC1-7E79-3674-066D-4E3BA5D66107}"/>
              </a:ext>
            </a:extLst>
          </p:cNvPr>
          <p:cNvSpPr>
            <a:spLocks noGrp="1"/>
          </p:cNvSpPr>
          <p:nvPr>
            <p:ph idx="1"/>
          </p:nvPr>
        </p:nvSpPr>
        <p:spPr>
          <a:xfrm>
            <a:off x="127693" y="1744870"/>
            <a:ext cx="8825114" cy="4743798"/>
          </a:xfrm>
        </p:spPr>
        <p:txBody>
          <a:bodyPr>
            <a:normAutofit fontScale="62500" lnSpcReduction="20000"/>
          </a:bodyPr>
          <a:lstStyle/>
          <a:p>
            <a:r>
              <a:rPr lang="en-US" sz="4800" dirty="0">
                <a:effectLst>
                  <a:outerShdw blurRad="38100" dist="38100" dir="2700000" algn="tl">
                    <a:srgbClr val="000000"/>
                  </a:outerShdw>
                </a:effectLst>
              </a:rPr>
              <a:t>Here Isaiah mentions some specific idolatrous practices that have roused the LORD’s indignation. </a:t>
            </a:r>
          </a:p>
          <a:p>
            <a:r>
              <a:rPr lang="en-US" sz="4800" dirty="0">
                <a:effectLst>
                  <a:outerShdw blurRad="38100" dist="38100" dir="2700000" algn="tl">
                    <a:srgbClr val="000000"/>
                  </a:outerShdw>
                </a:effectLst>
              </a:rPr>
              <a:t>The “</a:t>
            </a:r>
            <a:r>
              <a:rPr lang="en-US" sz="48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sacred orchards</a:t>
            </a:r>
            <a:r>
              <a:rPr lang="en-US" sz="4800" dirty="0">
                <a:effectLst>
                  <a:outerShdw blurRad="38100" dist="38100" dir="2700000" algn="tl">
                    <a:srgbClr val="000000"/>
                  </a:outerShdw>
                </a:effectLst>
              </a:rPr>
              <a:t>” were mentioned previously in 65:3. They were a place where the rebellious Israelites would carry out idolatrous pagan worship. </a:t>
            </a:r>
          </a:p>
          <a:p>
            <a:r>
              <a:rPr lang="en-US" sz="4800" dirty="0">
                <a:effectLst>
                  <a:outerShdw blurRad="38100" dist="38100" dir="2700000" algn="tl">
                    <a:srgbClr val="000000"/>
                  </a:outerShdw>
                </a:effectLst>
              </a:rPr>
              <a:t>Apparently there was a “</a:t>
            </a:r>
            <a:r>
              <a:rPr kumimoji="0" lang="en-US" sz="48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leader</a:t>
            </a:r>
            <a:r>
              <a:rPr lang="en-US" sz="4800" dirty="0">
                <a:effectLst>
                  <a:outerShdw blurRad="38100" dist="38100" dir="2700000" algn="tl">
                    <a:srgbClr val="000000"/>
                  </a:outerShdw>
                </a:effectLst>
              </a:rPr>
              <a:t>” who would lead them in the performance of these pagan rites. </a:t>
            </a:r>
          </a:p>
          <a:p>
            <a:r>
              <a:rPr lang="en-US" sz="4800" dirty="0">
                <a:effectLst>
                  <a:outerShdw blurRad="38100" dist="38100" dir="2700000" algn="tl">
                    <a:srgbClr val="000000"/>
                  </a:outerShdw>
                </a:effectLst>
              </a:rPr>
              <a:t>Certain repulsive things were eaten by these rebels: “</a:t>
            </a:r>
            <a:r>
              <a:rPr kumimoji="0" lang="en-US" sz="48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the flesh of pigs and other disgusting creatures</a:t>
            </a:r>
            <a:r>
              <a:rPr lang="en-US" sz="4800" dirty="0">
                <a:effectLst>
                  <a:outerShdw blurRad="38100" dist="38100" dir="2700000" algn="tl">
                    <a:srgbClr val="000000"/>
                  </a:outerShdw>
                </a:effectLst>
              </a:rPr>
              <a:t>”, and lastly “</a:t>
            </a:r>
            <a:r>
              <a:rPr kumimoji="0" lang="en-US" sz="48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mice</a:t>
            </a:r>
            <a:r>
              <a:rPr lang="en-US" sz="4800" dirty="0">
                <a:effectLst>
                  <a:outerShdw blurRad="38100" dist="38100" dir="2700000" algn="tl">
                    <a:srgbClr val="000000"/>
                  </a:outerShdw>
                </a:effectLst>
              </a:rPr>
              <a:t>” – all of which were forbidden in the Law  (cf. Lev. 11:41–43; Lev. 11:29ff). </a:t>
            </a:r>
          </a:p>
          <a:p>
            <a:r>
              <a:rPr lang="en-US" sz="4800" dirty="0">
                <a:effectLst>
                  <a:outerShdw blurRad="38100" dist="38100" dir="2700000" algn="tl">
                    <a:srgbClr val="000000"/>
                  </a:outerShdw>
                </a:effectLst>
              </a:rPr>
              <a:t>The LORD warns here that those involved in these idolatrous practices “</a:t>
            </a:r>
            <a:r>
              <a:rPr kumimoji="0" lang="en-US" sz="48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will all be </a:t>
            </a:r>
            <a:r>
              <a:rPr kumimoji="0" lang="en-US" sz="4800" b="0" i="1" u="none" strike="noStrike" kern="1200" cap="none" spc="0" normalizeH="0" baseline="0" noProof="0" dirty="0">
                <a:ln>
                  <a:noFill/>
                </a:ln>
                <a:solidFill>
                  <a:schemeClr val="accent2"/>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destroyed</a:t>
            </a:r>
            <a:r>
              <a:rPr kumimoji="0" lang="en-US" sz="48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 together</a:t>
            </a:r>
            <a:r>
              <a:rPr lang="en-US" sz="4800" dirty="0">
                <a:effectLst>
                  <a:outerShdw blurRad="38100" dist="38100" dir="2700000" algn="tl">
                    <a:srgbClr val="000000"/>
                  </a:outerShdw>
                </a:effectLst>
              </a:rPr>
              <a:t>”.</a:t>
            </a:r>
          </a:p>
        </p:txBody>
      </p:sp>
      <p:sp>
        <p:nvSpPr>
          <p:cNvPr id="2" name="TextBox 1">
            <a:extLst>
              <a:ext uri="{FF2B5EF4-FFF2-40B4-BE49-F238E27FC236}">
                <a16:creationId xmlns:a16="http://schemas.microsoft.com/office/drawing/2014/main" id="{44826958-7776-8632-E78E-D2A1CE2F0EBC}"/>
              </a:ext>
            </a:extLst>
          </p:cNvPr>
          <p:cNvSpPr txBox="1"/>
          <p:nvPr/>
        </p:nvSpPr>
        <p:spPr>
          <a:xfrm>
            <a:off x="-3"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Leupold, H. C. – </a:t>
            </a:r>
            <a:r>
              <a:rPr kumimoji="0" lang="en-US" sz="18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Exposition of Isaiah, Volume 2</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(p. 377)</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944027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E998C-674E-70C8-B975-0D971C8E04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92BFC-A54D-5157-3D59-2B6CC47925F0}"/>
              </a:ext>
            </a:extLst>
          </p:cNvPr>
          <p:cNvSpPr>
            <a:spLocks noGrp="1"/>
          </p:cNvSpPr>
          <p:nvPr>
            <p:ph type="title"/>
          </p:nvPr>
        </p:nvSpPr>
        <p:spPr>
          <a:xfrm>
            <a:off x="0" y="-2"/>
            <a:ext cx="9144000" cy="998332"/>
          </a:xfrm>
        </p:spPr>
        <p:txBody>
          <a:bodyPr>
            <a:noAutofit/>
          </a:bodyPr>
          <a:lstStyle/>
          <a:p>
            <a:pPr marL="458788" indent="-458788"/>
            <a:r>
              <a:rPr lang="en-US" sz="3600" dirty="0">
                <a:effectLst>
                  <a:outerShdw blurRad="38100" dist="38100" dir="2700000" algn="tl">
                    <a:srgbClr val="000000"/>
                  </a:outerShdw>
                </a:effectLst>
              </a:rPr>
              <a:t>God’s Glorious Plan to Deliver the Nations (66:18-21)</a:t>
            </a:r>
          </a:p>
        </p:txBody>
      </p:sp>
      <p:sp>
        <p:nvSpPr>
          <p:cNvPr id="3" name="Content Placeholder 2">
            <a:extLst>
              <a:ext uri="{FF2B5EF4-FFF2-40B4-BE49-F238E27FC236}">
                <a16:creationId xmlns:a16="http://schemas.microsoft.com/office/drawing/2014/main" id="{FCDC66B9-F3D8-FBA2-A47D-ED33A6C462E9}"/>
              </a:ext>
            </a:extLst>
          </p:cNvPr>
          <p:cNvSpPr>
            <a:spLocks noGrp="1"/>
          </p:cNvSpPr>
          <p:nvPr>
            <p:ph idx="1"/>
          </p:nvPr>
        </p:nvSpPr>
        <p:spPr>
          <a:xfrm>
            <a:off x="386543" y="954157"/>
            <a:ext cx="8441574" cy="5870594"/>
          </a:xfrm>
        </p:spPr>
        <p:txBody>
          <a:bodyPr>
            <a:normAutofit/>
          </a:bodyPr>
          <a:lstStyle/>
          <a:p>
            <a:pPr marL="0" indent="0">
              <a:buNone/>
            </a:pPr>
            <a:r>
              <a:rPr lang="en-US" sz="2800" baseline="30000" dirty="0">
                <a:effectLst>
                  <a:outerShdw blurRad="38100" dist="38100" dir="2700000" algn="tl">
                    <a:srgbClr val="000000"/>
                  </a:outerShdw>
                </a:effectLst>
                <a:latin typeface="Cambria" panose="02040503050406030204" pitchFamily="18" charset="0"/>
                <a:ea typeface="Cambria" panose="02040503050406030204" pitchFamily="18" charset="0"/>
              </a:rPr>
              <a:t>66:18</a:t>
            </a:r>
            <a:r>
              <a:rPr lang="en-US" sz="28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“I hate their deeds and thoughts! So I am coming to gather all the nations and ethnic groups; they will come and [see my glory]. </a:t>
            </a:r>
            <a:r>
              <a:rPr lang="en-US" sz="2800" baseline="30000" dirty="0">
                <a:effectLst>
                  <a:outerShdw blurRad="38100" dist="38100" dir="2700000" algn="tl">
                    <a:srgbClr val="000000"/>
                  </a:outerShdw>
                </a:effectLst>
                <a:latin typeface="Cambria" panose="02040503050406030204" pitchFamily="18" charset="0"/>
                <a:ea typeface="Cambria" panose="02040503050406030204" pitchFamily="18" charset="0"/>
              </a:rPr>
              <a:t>19</a:t>
            </a:r>
            <a:r>
              <a:rPr lang="en-US" sz="28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I will perform a mighty act among them and then send some of those who remain to the nations—to Tarshish, Pul, Lud (known for its archers), Tubal, Javan, and to the distant coastlands that have not heard about me or seen my [glory]. They will tell the nations of my [glory]. </a:t>
            </a:r>
            <a:r>
              <a:rPr lang="en-US" sz="2800" baseline="30000" dirty="0">
                <a:effectLst>
                  <a:outerShdw blurRad="38100" dist="38100" dir="2700000" algn="tl">
                    <a:srgbClr val="000000"/>
                  </a:outerShdw>
                </a:effectLst>
                <a:latin typeface="Cambria" panose="02040503050406030204" pitchFamily="18" charset="0"/>
                <a:ea typeface="Cambria" panose="02040503050406030204" pitchFamily="18" charset="0"/>
              </a:rPr>
              <a:t>20</a:t>
            </a:r>
            <a:r>
              <a:rPr lang="en-US" sz="28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They will bring back all your countrymen from all the nations as an offering to the LORD. They will bring them on horses, in chariots, in wagons, on mules, and on camels to my holy hill Jerusalem,” says the LORD, “just as the Israelites bring offerings to the LORD’s temple in ritually pure containers. </a:t>
            </a:r>
            <a:r>
              <a:rPr lang="en-US" sz="2800" baseline="30000" dirty="0">
                <a:effectLst>
                  <a:outerShdw blurRad="38100" dist="38100" dir="2700000" algn="tl">
                    <a:srgbClr val="000000"/>
                  </a:outerShdw>
                </a:effectLst>
                <a:latin typeface="Cambria" panose="02040503050406030204" pitchFamily="18" charset="0"/>
                <a:ea typeface="Cambria" panose="02040503050406030204" pitchFamily="18" charset="0"/>
              </a:rPr>
              <a:t>21</a:t>
            </a:r>
            <a:r>
              <a:rPr lang="en-US" sz="28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And I will choose some of them as priests and Levites,” says the LORD. </a:t>
            </a:r>
          </a:p>
        </p:txBody>
      </p:sp>
    </p:spTree>
    <p:extLst>
      <p:ext uri="{BB962C8B-B14F-4D97-AF65-F5344CB8AC3E}">
        <p14:creationId xmlns:p14="http://schemas.microsoft.com/office/powerpoint/2010/main" val="36722086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02E8A-DA23-2413-E7DE-FB7CE945003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2AB59E7-4AE1-35CA-26F0-AEB3D97E3D6A}"/>
              </a:ext>
            </a:extLst>
          </p:cNvPr>
          <p:cNvSpPr txBox="1">
            <a:spLocks/>
          </p:cNvSpPr>
          <p:nvPr/>
        </p:nvSpPr>
        <p:spPr>
          <a:xfrm>
            <a:off x="0" y="0"/>
            <a:ext cx="9144000" cy="1016000"/>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effectLst>
                  <a:outerShdw blurRad="38100" dist="38100" dir="2700000" algn="tl">
                    <a:srgbClr val="000000"/>
                  </a:outerShdw>
                </a:effectLst>
                <a:latin typeface="Cambria" panose="02040503050406030204" pitchFamily="18" charset="0"/>
                <a:ea typeface="Cambria" panose="02040503050406030204" pitchFamily="18" charset="0"/>
              </a:rPr>
              <a:t>66:18</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“I hate their deeds and thoughts! So I am coming to gather </a:t>
            </a:r>
            <a:r>
              <a:rPr lang="en-US" sz="2400" b="0" i="1" u="none" strike="noStrike" baseline="0"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all the nations</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en-US" sz="2400" b="0" i="1" u="none" strike="noStrike" baseline="0"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and ethnic groups</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they will come and [see my </a:t>
            </a:r>
            <a:r>
              <a:rPr lang="en-US" sz="2400" b="0" i="1" u="none" strike="noStrike" baseline="0"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glory</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a:t>
            </a:r>
            <a:endPar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71788EC1-7E79-3674-066D-4E3BA5D66107}"/>
              </a:ext>
            </a:extLst>
          </p:cNvPr>
          <p:cNvSpPr>
            <a:spLocks noGrp="1"/>
          </p:cNvSpPr>
          <p:nvPr>
            <p:ph idx="1"/>
          </p:nvPr>
        </p:nvSpPr>
        <p:spPr>
          <a:xfrm>
            <a:off x="127693" y="1179443"/>
            <a:ext cx="8825114" cy="5309225"/>
          </a:xfrm>
        </p:spPr>
        <p:txBody>
          <a:bodyPr>
            <a:normAutofit fontScale="62500" lnSpcReduction="20000"/>
          </a:bodyPr>
          <a:lstStyle/>
          <a:p>
            <a:r>
              <a:rPr lang="en-US" sz="4800" dirty="0">
                <a:effectLst>
                  <a:outerShdw blurRad="38100" dist="38100" dir="2700000" algn="tl">
                    <a:srgbClr val="000000"/>
                  </a:outerShdw>
                </a:effectLst>
              </a:rPr>
              <a:t>Here Isaiah summarizes God’s entire program for the evangelization of the world. </a:t>
            </a:r>
          </a:p>
          <a:p>
            <a:r>
              <a:rPr lang="en-US" sz="4800" dirty="0">
                <a:effectLst>
                  <a:outerShdw blurRad="38100" dist="38100" dir="2700000" algn="tl">
                    <a:srgbClr val="000000"/>
                  </a:outerShdw>
                </a:effectLst>
              </a:rPr>
              <a:t>In a word, God’s fundamental response to the evil actions and imaginations of his creatures is one of grace. </a:t>
            </a:r>
          </a:p>
          <a:p>
            <a:r>
              <a:rPr lang="en-US" sz="4800" dirty="0">
                <a:effectLst>
                  <a:outerShdw blurRad="38100" dist="38100" dir="2700000" algn="tl">
                    <a:srgbClr val="000000"/>
                  </a:outerShdw>
                </a:effectLst>
              </a:rPr>
              <a:t>His gathering, rescuing activity, once restricted to the dispersed people of Israel, is now to be extended to </a:t>
            </a:r>
            <a:r>
              <a:rPr lang="en-US" sz="4800" b="1" i="1" dirty="0">
                <a:effectLst>
                  <a:outerShdw blurRad="38100" dist="38100" dir="2700000" algn="tl">
                    <a:srgbClr val="000000"/>
                  </a:outerShdw>
                </a:effectLst>
              </a:rPr>
              <a:t>all</a:t>
            </a:r>
            <a:r>
              <a:rPr lang="en-US" sz="4800" dirty="0">
                <a:effectLst>
                  <a:outerShdw blurRad="38100" dist="38100" dir="2700000" algn="tl">
                    <a:srgbClr val="000000"/>
                  </a:outerShdw>
                </a:effectLst>
              </a:rPr>
              <a:t> people. </a:t>
            </a:r>
          </a:p>
          <a:p>
            <a:r>
              <a:rPr lang="en-US" sz="4800" dirty="0">
                <a:effectLst>
                  <a:outerShdw blurRad="38100" dist="38100" dir="2700000" algn="tl">
                    <a:srgbClr val="000000"/>
                  </a:outerShdw>
                </a:effectLst>
              </a:rPr>
              <a:t>He will come and gather people of “</a:t>
            </a:r>
            <a:r>
              <a:rPr lang="en-US" sz="48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all the nations and ethnic groups</a:t>
            </a:r>
            <a:r>
              <a:rPr lang="en-US" sz="4800" dirty="0">
                <a:effectLst>
                  <a:outerShdw blurRad="38100" dist="38100" dir="2700000" algn="tl">
                    <a:srgbClr val="000000"/>
                  </a:outerShdw>
                </a:effectLst>
              </a:rPr>
              <a:t>”. </a:t>
            </a:r>
          </a:p>
          <a:p>
            <a:r>
              <a:rPr lang="en-US" sz="4800" dirty="0">
                <a:effectLst>
                  <a:outerShdw blurRad="38100" dist="38100" dir="2700000" algn="tl">
                    <a:srgbClr val="000000"/>
                  </a:outerShdw>
                </a:effectLst>
              </a:rPr>
              <a:t>The goal of mission is to bring “</a:t>
            </a:r>
            <a:r>
              <a:rPr lang="en-US" sz="48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glory</a:t>
            </a:r>
            <a:r>
              <a:rPr lang="en-US" sz="4800" dirty="0">
                <a:effectLst>
                  <a:outerShdw blurRad="38100" dist="38100" dir="2700000" algn="tl">
                    <a:srgbClr val="000000"/>
                  </a:outerShdw>
                </a:effectLst>
              </a:rPr>
              <a:t>” to God – that God might be known and honored for who he really is. </a:t>
            </a:r>
          </a:p>
          <a:p>
            <a:r>
              <a:rPr lang="en-US" sz="4800" dirty="0">
                <a:effectLst>
                  <a:outerShdw blurRad="38100" dist="38100" dir="2700000" algn="tl">
                    <a:srgbClr val="000000"/>
                  </a:outerShdw>
                </a:effectLst>
              </a:rPr>
              <a:t>How this goal is to be achieved is spelled out in the remaining verses.</a:t>
            </a:r>
          </a:p>
        </p:txBody>
      </p:sp>
      <p:sp>
        <p:nvSpPr>
          <p:cNvPr id="2" name="TextBox 1">
            <a:extLst>
              <a:ext uri="{FF2B5EF4-FFF2-40B4-BE49-F238E27FC236}">
                <a16:creationId xmlns:a16="http://schemas.microsoft.com/office/drawing/2014/main" id="{44826958-7776-8632-E78E-D2A1CE2F0EBC}"/>
              </a:ext>
            </a:extLst>
          </p:cNvPr>
          <p:cNvSpPr txBox="1"/>
          <p:nvPr/>
        </p:nvSpPr>
        <p:spPr>
          <a:xfrm>
            <a:off x="-3"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Webb, Barry G.. </a:t>
            </a:r>
            <a:r>
              <a:rPr lang="en-US" sz="180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 Message of Isaiah (The Bible Speaks Today Series) </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(pp. 249-250)</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155889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02E8A-DA23-2413-E7DE-FB7CE945003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2AB59E7-4AE1-35CA-26F0-AEB3D97E3D6A}"/>
              </a:ext>
            </a:extLst>
          </p:cNvPr>
          <p:cNvSpPr txBox="1">
            <a:spLocks/>
          </p:cNvSpPr>
          <p:nvPr/>
        </p:nvSpPr>
        <p:spPr>
          <a:xfrm>
            <a:off x="0" y="-1"/>
            <a:ext cx="9144000" cy="1789043"/>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effectLst>
                  <a:outerShdw blurRad="38100" dist="38100" dir="2700000" algn="tl">
                    <a:srgbClr val="000000"/>
                  </a:outerShdw>
                </a:effectLst>
                <a:latin typeface="Cambria" panose="02040503050406030204" pitchFamily="18" charset="0"/>
                <a:ea typeface="Cambria" panose="02040503050406030204" pitchFamily="18" charset="0"/>
              </a:rPr>
              <a:t>66:19</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I will </a:t>
            </a:r>
            <a:r>
              <a:rPr lang="en-US" sz="2400" b="0" i="1" u="none" strike="noStrike" baseline="0"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perform a mighty act </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among them and then send some of </a:t>
            </a:r>
            <a:r>
              <a:rPr lang="en-US" sz="2400" b="0" i="1" u="none" strike="noStrike" baseline="0"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those who remain </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to the nations—to Tarshish, Pul, Lud (known for its archers), Tubal, Javan, and to the distant coastlands that have not heard about me or seen my [glory]. They will tell the nations of my [glory]. </a:t>
            </a:r>
            <a:endPar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71788EC1-7E79-3674-066D-4E3BA5D66107}"/>
              </a:ext>
            </a:extLst>
          </p:cNvPr>
          <p:cNvSpPr>
            <a:spLocks noGrp="1"/>
          </p:cNvSpPr>
          <p:nvPr>
            <p:ph idx="1"/>
          </p:nvPr>
        </p:nvSpPr>
        <p:spPr>
          <a:xfrm>
            <a:off x="127693" y="2107096"/>
            <a:ext cx="8825114" cy="4381572"/>
          </a:xfrm>
        </p:spPr>
        <p:txBody>
          <a:bodyPr>
            <a:normAutofit fontScale="70000" lnSpcReduction="20000"/>
          </a:bodyPr>
          <a:lstStyle/>
          <a:p>
            <a:r>
              <a:rPr lang="en-US" sz="4800" dirty="0">
                <a:effectLst>
                  <a:outerShdw blurRad="38100" dist="38100" dir="2700000" algn="tl">
                    <a:srgbClr val="000000"/>
                  </a:outerShdw>
                </a:effectLst>
              </a:rPr>
              <a:t>God will “</a:t>
            </a:r>
            <a:r>
              <a:rPr lang="en-US" sz="48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perform a mighty act </a:t>
            </a:r>
            <a:r>
              <a:rPr lang="en-US" sz="4800" dirty="0">
                <a:effectLst>
                  <a:outerShdw blurRad="38100" dist="38100" dir="2700000" algn="tl">
                    <a:srgbClr val="000000"/>
                  </a:outerShdw>
                </a:effectLst>
              </a:rPr>
              <a:t>” in the midst of the nations. </a:t>
            </a:r>
          </a:p>
          <a:p>
            <a:r>
              <a:rPr lang="en-US" sz="4800" dirty="0">
                <a:effectLst>
                  <a:outerShdw blurRad="38100" dist="38100" dir="2700000" algn="tl">
                    <a:srgbClr val="000000"/>
                  </a:outerShdw>
                </a:effectLst>
              </a:rPr>
              <a:t>In context (see verses 7-16) this refers to the miraculous complex of events which occurred when Israel was judged and the church was born at the time of Christ’s coming.</a:t>
            </a:r>
          </a:p>
          <a:p>
            <a:r>
              <a:rPr lang="en-US" sz="4800" dirty="0">
                <a:effectLst>
                  <a:outerShdw blurRad="38100" dist="38100" dir="2700000" algn="tl">
                    <a:srgbClr val="000000"/>
                  </a:outerShdw>
                </a:effectLst>
              </a:rPr>
              <a:t>“</a:t>
            </a:r>
            <a:r>
              <a:rPr lang="en-US" sz="48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those who remain</a:t>
            </a:r>
            <a:r>
              <a:rPr lang="en-US" sz="4800" dirty="0">
                <a:effectLst>
                  <a:outerShdw blurRad="38100" dist="38100" dir="2700000" algn="tl">
                    <a:srgbClr val="000000"/>
                  </a:outerShdw>
                </a:effectLst>
              </a:rPr>
              <a:t>” are the faithful </a:t>
            </a:r>
            <a:r>
              <a:rPr lang="en-US" sz="4800" b="1" i="1" dirty="0">
                <a:effectLst>
                  <a:outerShdw blurRad="38100" dist="38100" dir="2700000" algn="tl">
                    <a:srgbClr val="000000"/>
                  </a:outerShdw>
                </a:effectLst>
              </a:rPr>
              <a:t>remnant</a:t>
            </a:r>
            <a:r>
              <a:rPr lang="en-US" sz="4800" dirty="0">
                <a:effectLst>
                  <a:outerShdw blurRad="38100" dist="38100" dir="2700000" algn="tl">
                    <a:srgbClr val="000000"/>
                  </a:outerShdw>
                </a:effectLst>
              </a:rPr>
              <a:t> of Jews at the beginning of the New Testament period (including the apostles) whom God has chosen to </a:t>
            </a:r>
            <a:r>
              <a:rPr lang="en-US" sz="4800" b="1" i="1" dirty="0">
                <a:effectLst>
                  <a:outerShdw blurRad="38100" dist="38100" dir="2700000" algn="tl">
                    <a:srgbClr val="000000"/>
                  </a:outerShdw>
                </a:effectLst>
              </a:rPr>
              <a:t>spearhead</a:t>
            </a:r>
            <a:r>
              <a:rPr lang="en-US" sz="4800" dirty="0">
                <a:effectLst>
                  <a:outerShdw blurRad="38100" dist="38100" dir="2700000" algn="tl">
                    <a:srgbClr val="000000"/>
                  </a:outerShdw>
                </a:effectLst>
              </a:rPr>
              <a:t> his mission to the nations. </a:t>
            </a:r>
          </a:p>
        </p:txBody>
      </p:sp>
      <p:sp>
        <p:nvSpPr>
          <p:cNvPr id="2" name="TextBox 1">
            <a:extLst>
              <a:ext uri="{FF2B5EF4-FFF2-40B4-BE49-F238E27FC236}">
                <a16:creationId xmlns:a16="http://schemas.microsoft.com/office/drawing/2014/main" id="{44826958-7776-8632-E78E-D2A1CE2F0EBC}"/>
              </a:ext>
            </a:extLst>
          </p:cNvPr>
          <p:cNvSpPr txBox="1"/>
          <p:nvPr/>
        </p:nvSpPr>
        <p:spPr>
          <a:xfrm>
            <a:off x="-3"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Webb, Barry G.. </a:t>
            </a:r>
            <a:r>
              <a:rPr lang="en-US" sz="180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 Message of Isaiah (The Bible Speaks Today Series) </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(pp. 249-250)</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561683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02E8A-DA23-2413-E7DE-FB7CE945003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2AB59E7-4AE1-35CA-26F0-AEB3D97E3D6A}"/>
              </a:ext>
            </a:extLst>
          </p:cNvPr>
          <p:cNvSpPr txBox="1">
            <a:spLocks/>
          </p:cNvSpPr>
          <p:nvPr/>
        </p:nvSpPr>
        <p:spPr>
          <a:xfrm>
            <a:off x="0" y="-1"/>
            <a:ext cx="9144000" cy="1789043"/>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effectLst>
                  <a:outerShdw blurRad="38100" dist="38100" dir="2700000" algn="tl">
                    <a:srgbClr val="000000"/>
                  </a:outerShdw>
                </a:effectLst>
                <a:latin typeface="Cambria" panose="02040503050406030204" pitchFamily="18" charset="0"/>
                <a:ea typeface="Cambria" panose="02040503050406030204" pitchFamily="18" charset="0"/>
              </a:rPr>
              <a:t>66:19</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I will perform a mighty act among them and then send some of those who remain to the nations—to Tarshish, Pul, Lud (known for its archers), Tubal, Javan, and to the </a:t>
            </a:r>
            <a:r>
              <a:rPr lang="en-US" sz="2400" b="0" i="1" u="none" strike="noStrike" baseline="0"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distant coastlands </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that have not heard about me or seen my [glory]. They will tell the nations of my [glory]. </a:t>
            </a:r>
            <a:endPar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71788EC1-7E79-3674-066D-4E3BA5D66107}"/>
              </a:ext>
            </a:extLst>
          </p:cNvPr>
          <p:cNvSpPr>
            <a:spLocks noGrp="1"/>
          </p:cNvSpPr>
          <p:nvPr>
            <p:ph idx="1"/>
          </p:nvPr>
        </p:nvSpPr>
        <p:spPr>
          <a:xfrm>
            <a:off x="127693" y="2001078"/>
            <a:ext cx="8825114" cy="4487590"/>
          </a:xfrm>
        </p:spPr>
        <p:txBody>
          <a:bodyPr>
            <a:normAutofit fontScale="77500" lnSpcReduction="20000"/>
          </a:bodyPr>
          <a:lstStyle/>
          <a:p>
            <a:r>
              <a:rPr lang="en-US" sz="4800" dirty="0">
                <a:effectLst>
                  <a:outerShdw blurRad="38100" dist="38100" dir="2700000" algn="tl">
                    <a:srgbClr val="000000"/>
                  </a:outerShdw>
                </a:effectLst>
              </a:rPr>
              <a:t>The place names listed in this verse are drawn from Isaiah’s own world, but as the farthest outposts they stand symbolically for the whole earth. </a:t>
            </a:r>
          </a:p>
          <a:p>
            <a:r>
              <a:rPr lang="en-US" sz="4800" dirty="0">
                <a:effectLst>
                  <a:outerShdw blurRad="38100" dist="38100" dir="2700000" algn="tl">
                    <a:srgbClr val="000000"/>
                  </a:outerShdw>
                </a:effectLst>
              </a:rPr>
              <a:t>God’s mission to the world at that time (which we now know as the New Testament period) will know no ethnic, geographical or national boundaries. </a:t>
            </a:r>
          </a:p>
          <a:p>
            <a:r>
              <a:rPr lang="en-US" sz="4800" dirty="0">
                <a:effectLst>
                  <a:outerShdw blurRad="38100" dist="38100" dir="2700000" algn="tl">
                    <a:srgbClr val="000000"/>
                  </a:outerShdw>
                </a:effectLst>
              </a:rPr>
              <a:t>It is to extend all the way to the “</a:t>
            </a:r>
            <a:r>
              <a:rPr lang="en-US" sz="48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distant coastlands</a:t>
            </a:r>
            <a:r>
              <a:rPr lang="en-US" sz="4800" dirty="0">
                <a:effectLst>
                  <a:outerShdw blurRad="38100" dist="38100" dir="2700000" algn="tl">
                    <a:srgbClr val="000000"/>
                  </a:outerShdw>
                </a:effectLst>
              </a:rPr>
              <a:t>”. </a:t>
            </a:r>
          </a:p>
        </p:txBody>
      </p:sp>
      <p:sp>
        <p:nvSpPr>
          <p:cNvPr id="2" name="TextBox 1">
            <a:extLst>
              <a:ext uri="{FF2B5EF4-FFF2-40B4-BE49-F238E27FC236}">
                <a16:creationId xmlns:a16="http://schemas.microsoft.com/office/drawing/2014/main" id="{44826958-7776-8632-E78E-D2A1CE2F0EBC}"/>
              </a:ext>
            </a:extLst>
          </p:cNvPr>
          <p:cNvSpPr txBox="1"/>
          <p:nvPr/>
        </p:nvSpPr>
        <p:spPr>
          <a:xfrm>
            <a:off x="-3"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Webb, Barry G.. </a:t>
            </a:r>
            <a:r>
              <a:rPr lang="en-US" sz="180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 Message of Isaiah (The Bible Speaks Today Series) </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(pp. 249-250)</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663426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02E8A-DA23-2413-E7DE-FB7CE945003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2AB59E7-4AE1-35CA-26F0-AEB3D97E3D6A}"/>
              </a:ext>
            </a:extLst>
          </p:cNvPr>
          <p:cNvSpPr txBox="1">
            <a:spLocks/>
          </p:cNvSpPr>
          <p:nvPr/>
        </p:nvSpPr>
        <p:spPr>
          <a:xfrm>
            <a:off x="0" y="-1"/>
            <a:ext cx="9144000" cy="2062923"/>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effectLst>
                  <a:outerShdw blurRad="38100" dist="38100" dir="2700000" algn="tl">
                    <a:srgbClr val="000000"/>
                  </a:outerShdw>
                </a:effectLst>
                <a:latin typeface="Cambria" panose="02040503050406030204" pitchFamily="18" charset="0"/>
                <a:ea typeface="Cambria" panose="02040503050406030204" pitchFamily="18" charset="0"/>
              </a:rPr>
              <a:t>66:20</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They will bring back all your countrymen from all the nations as an offering to the LORD. They will bring them on horses, in chariots, in wagons, on mules, and on camels to my holy hill </a:t>
            </a:r>
            <a:r>
              <a:rPr lang="en-US" sz="2400" b="0" i="1" u="none" strike="noStrike" baseline="0"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Jerusalem</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says the LORD, “just as the Israelites bring </a:t>
            </a:r>
            <a:r>
              <a:rPr lang="en-US" sz="2400" b="0" i="1" u="none" strike="noStrike" baseline="0"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offerings</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to the LORD’s </a:t>
            </a:r>
            <a:r>
              <a:rPr lang="en-US" sz="2400" b="0" i="1" u="none" strike="noStrike" baseline="0"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temple</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in ritually pure containers. </a:t>
            </a:r>
            <a:r>
              <a:rPr lang="en-US" sz="2400" baseline="30000" dirty="0">
                <a:effectLst>
                  <a:outerShdw blurRad="38100" dist="38100" dir="2700000" algn="tl">
                    <a:srgbClr val="000000"/>
                  </a:outerShdw>
                </a:effectLst>
                <a:latin typeface="Cambria" panose="02040503050406030204" pitchFamily="18" charset="0"/>
                <a:ea typeface="Cambria" panose="02040503050406030204" pitchFamily="18" charset="0"/>
              </a:rPr>
              <a:t>21</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And I will choose some of them as </a:t>
            </a:r>
            <a:r>
              <a:rPr lang="en-US" sz="2400" b="0" i="1" u="none" strike="noStrike" baseline="0"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priests</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and </a:t>
            </a:r>
            <a:r>
              <a:rPr lang="en-US" sz="2400" b="0" i="1" u="none" strike="noStrike" baseline="0"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Levites</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says the LORD. </a:t>
            </a:r>
            <a:endPar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71788EC1-7E79-3674-066D-4E3BA5D66107}"/>
              </a:ext>
            </a:extLst>
          </p:cNvPr>
          <p:cNvSpPr>
            <a:spLocks noGrp="1"/>
          </p:cNvSpPr>
          <p:nvPr>
            <p:ph idx="1"/>
          </p:nvPr>
        </p:nvSpPr>
        <p:spPr>
          <a:xfrm>
            <a:off x="127693" y="2367722"/>
            <a:ext cx="8825114" cy="4120946"/>
          </a:xfrm>
        </p:spPr>
        <p:txBody>
          <a:bodyPr>
            <a:normAutofit fontScale="70000" lnSpcReduction="20000"/>
          </a:bodyPr>
          <a:lstStyle/>
          <a:p>
            <a:r>
              <a:rPr lang="en-US" sz="4800" dirty="0">
                <a:effectLst>
                  <a:outerShdw blurRad="38100" dist="38100" dir="2700000" algn="tl">
                    <a:srgbClr val="000000"/>
                  </a:outerShdw>
                </a:effectLst>
              </a:rPr>
              <a:t>The mention of “</a:t>
            </a:r>
            <a:r>
              <a:rPr lang="en-US" sz="48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offerings</a:t>
            </a:r>
            <a:r>
              <a:rPr lang="en-US" sz="4800" dirty="0">
                <a:effectLst>
                  <a:outerShdw blurRad="38100" dist="38100" dir="2700000" algn="tl">
                    <a:srgbClr val="000000"/>
                  </a:outerShdw>
                </a:effectLst>
              </a:rPr>
              <a:t>” here introduces the figure of a great </a:t>
            </a:r>
            <a:r>
              <a:rPr lang="en-US" sz="4800" b="1" i="1" dirty="0">
                <a:effectLst>
                  <a:outerShdw blurRad="38100" dist="38100" dir="2700000" algn="tl">
                    <a:srgbClr val="000000"/>
                  </a:outerShdw>
                </a:effectLst>
              </a:rPr>
              <a:t>harvest</a:t>
            </a:r>
            <a:r>
              <a:rPr lang="en-US" sz="4800" dirty="0">
                <a:effectLst>
                  <a:outerShdw blurRad="38100" dist="38100" dir="2700000" algn="tl">
                    <a:srgbClr val="000000"/>
                  </a:outerShdw>
                </a:effectLst>
              </a:rPr>
              <a:t>.</a:t>
            </a:r>
          </a:p>
          <a:p>
            <a:r>
              <a:rPr lang="en-US" sz="4800" dirty="0">
                <a:effectLst>
                  <a:outerShdw blurRad="38100" dist="38100" dir="2700000" algn="tl">
                    <a:srgbClr val="000000"/>
                  </a:outerShdw>
                </a:effectLst>
              </a:rPr>
              <a:t>For Isaiah’s original readers, this must have been one of the most </a:t>
            </a:r>
            <a:r>
              <a:rPr lang="en-US" sz="4800" b="1" i="1" dirty="0">
                <a:effectLst>
                  <a:outerShdw blurRad="38100" dist="38100" dir="2700000" algn="tl">
                    <a:srgbClr val="000000"/>
                  </a:outerShdw>
                </a:effectLst>
              </a:rPr>
              <a:t>startling</a:t>
            </a:r>
            <a:r>
              <a:rPr lang="en-US" sz="4800" dirty="0">
                <a:effectLst>
                  <a:outerShdw blurRad="38100" dist="38100" dir="2700000" algn="tl">
                    <a:srgbClr val="000000"/>
                  </a:outerShdw>
                </a:effectLst>
              </a:rPr>
              <a:t> and controversial aspects of his missionary vision. </a:t>
            </a:r>
          </a:p>
          <a:p>
            <a:r>
              <a:rPr lang="en-US" sz="4800" dirty="0">
                <a:effectLst>
                  <a:outerShdw blurRad="38100" dist="38100" dir="2700000" algn="tl">
                    <a:srgbClr val="000000"/>
                  </a:outerShdw>
                </a:effectLst>
              </a:rPr>
              <a:t>The terms used here are drawn from the familiar world of Isaiah’s immediate audience (“</a:t>
            </a:r>
            <a:r>
              <a:rPr lang="en-US" sz="49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offerings</a:t>
            </a:r>
            <a:r>
              <a:rPr lang="en-US" sz="4800" dirty="0">
                <a:effectLst>
                  <a:outerShdw blurRad="38100" dist="38100" dir="2700000" algn="tl">
                    <a:srgbClr val="000000"/>
                  </a:outerShdw>
                </a:effectLst>
              </a:rPr>
              <a:t>”, “</a:t>
            </a:r>
            <a:r>
              <a:rPr lang="en-US" sz="49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Jerusalem</a:t>
            </a:r>
            <a:r>
              <a:rPr lang="en-US" sz="4800" dirty="0">
                <a:effectLst>
                  <a:outerShdw blurRad="38100" dist="38100" dir="2700000" algn="tl">
                    <a:srgbClr val="000000"/>
                  </a:outerShdw>
                </a:effectLst>
              </a:rPr>
              <a:t>”, “</a:t>
            </a:r>
            <a:r>
              <a:rPr lang="en-US" sz="49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temple</a:t>
            </a:r>
            <a:r>
              <a:rPr lang="en-US" sz="4800" dirty="0">
                <a:effectLst>
                  <a:outerShdw blurRad="38100" dist="38100" dir="2700000" algn="tl">
                    <a:srgbClr val="000000"/>
                  </a:outerShdw>
                </a:effectLst>
              </a:rPr>
              <a:t>”, “</a:t>
            </a:r>
            <a:r>
              <a:rPr lang="en-US" sz="49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priests</a:t>
            </a:r>
            <a:r>
              <a:rPr lang="en-US" sz="4800" dirty="0">
                <a:effectLst>
                  <a:outerShdw blurRad="38100" dist="38100" dir="2700000" algn="tl">
                    <a:srgbClr val="000000"/>
                  </a:outerShdw>
                </a:effectLst>
              </a:rPr>
              <a:t>” and “</a:t>
            </a:r>
            <a:r>
              <a:rPr lang="en-US" sz="49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Levites</a:t>
            </a:r>
            <a:r>
              <a:rPr lang="en-US" sz="4800" dirty="0">
                <a:effectLst>
                  <a:outerShdw blurRad="38100" dist="38100" dir="2700000" algn="tl">
                    <a:srgbClr val="000000"/>
                  </a:outerShdw>
                </a:effectLst>
              </a:rPr>
              <a:t>”), but the vision itself turns that world upside down! </a:t>
            </a:r>
          </a:p>
        </p:txBody>
      </p:sp>
      <p:sp>
        <p:nvSpPr>
          <p:cNvPr id="2" name="TextBox 1">
            <a:extLst>
              <a:ext uri="{FF2B5EF4-FFF2-40B4-BE49-F238E27FC236}">
                <a16:creationId xmlns:a16="http://schemas.microsoft.com/office/drawing/2014/main" id="{44826958-7776-8632-E78E-D2A1CE2F0EBC}"/>
              </a:ext>
            </a:extLst>
          </p:cNvPr>
          <p:cNvSpPr txBox="1"/>
          <p:nvPr/>
        </p:nvSpPr>
        <p:spPr>
          <a:xfrm>
            <a:off x="-3"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Webb, Barry G.. </a:t>
            </a:r>
            <a:r>
              <a:rPr lang="en-US" sz="180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 Message of Isaiah (The Bible Speaks Today Series) </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(pp. 250-251)</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378231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02E8A-DA23-2413-E7DE-FB7CE945003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2AB59E7-4AE1-35CA-26F0-AEB3D97E3D6A}"/>
              </a:ext>
            </a:extLst>
          </p:cNvPr>
          <p:cNvSpPr txBox="1">
            <a:spLocks/>
          </p:cNvSpPr>
          <p:nvPr/>
        </p:nvSpPr>
        <p:spPr>
          <a:xfrm>
            <a:off x="0" y="-1"/>
            <a:ext cx="9144000" cy="2062923"/>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effectLst>
                  <a:outerShdw blurRad="38100" dist="38100" dir="2700000" algn="tl">
                    <a:srgbClr val="000000"/>
                  </a:outerShdw>
                </a:effectLst>
                <a:latin typeface="Cambria" panose="02040503050406030204" pitchFamily="18" charset="0"/>
                <a:ea typeface="Cambria" panose="02040503050406030204" pitchFamily="18" charset="0"/>
              </a:rPr>
              <a:t>66:20</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They will bring back all your countrymen from all the </a:t>
            </a:r>
            <a:r>
              <a:rPr lang="en-US" sz="2400" b="0" i="1" u="none" strike="noStrike" baseline="0"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nations</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as an offering to the LORD. They will bring them on horses, in chariots, in wagons, on mules, and on camels to my holy hill Jerusalem,” says the LORD, “just as the Israelites bring </a:t>
            </a:r>
            <a:r>
              <a:rPr lang="en-US" sz="2400" b="0" i="1" u="none" strike="noStrike" baseline="0"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offerings</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to the LORD’s temple in ritually pure containers. </a:t>
            </a:r>
            <a:r>
              <a:rPr lang="en-US" sz="2400" baseline="30000" dirty="0">
                <a:effectLst>
                  <a:outerShdw blurRad="38100" dist="38100" dir="2700000" algn="tl">
                    <a:srgbClr val="000000"/>
                  </a:outerShdw>
                </a:effectLst>
                <a:latin typeface="Cambria" panose="02040503050406030204" pitchFamily="18" charset="0"/>
                <a:ea typeface="Cambria" panose="02040503050406030204" pitchFamily="18" charset="0"/>
              </a:rPr>
              <a:t>21</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And I will choose some of them as priests and Levites,” says the LORD. </a:t>
            </a:r>
            <a:endPar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71788EC1-7E79-3674-066D-4E3BA5D66107}"/>
              </a:ext>
            </a:extLst>
          </p:cNvPr>
          <p:cNvSpPr>
            <a:spLocks noGrp="1"/>
          </p:cNvSpPr>
          <p:nvPr>
            <p:ph idx="1"/>
          </p:nvPr>
        </p:nvSpPr>
        <p:spPr>
          <a:xfrm>
            <a:off x="127693" y="2367722"/>
            <a:ext cx="8825114" cy="4120946"/>
          </a:xfrm>
        </p:spPr>
        <p:txBody>
          <a:bodyPr>
            <a:normAutofit fontScale="77500" lnSpcReduction="20000"/>
          </a:bodyPr>
          <a:lstStyle/>
          <a:p>
            <a:r>
              <a:rPr lang="en-US" sz="4800" dirty="0">
                <a:effectLst>
                  <a:outerShdw blurRad="38100" dist="38100" dir="2700000" algn="tl">
                    <a:srgbClr val="000000"/>
                  </a:outerShdw>
                </a:effectLst>
              </a:rPr>
              <a:t>It is the “</a:t>
            </a:r>
            <a:r>
              <a:rPr lang="en-US" sz="48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nations</a:t>
            </a:r>
            <a:r>
              <a:rPr lang="en-US" sz="4800" dirty="0">
                <a:effectLst>
                  <a:outerShdw blurRad="38100" dist="38100" dir="2700000" algn="tl">
                    <a:srgbClr val="000000"/>
                  </a:outerShdw>
                </a:effectLst>
              </a:rPr>
              <a:t>” that are harvested, and converts from all nations that are presented to the LORD as holy “</a:t>
            </a:r>
            <a:r>
              <a:rPr lang="en-US" sz="48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offerings</a:t>
            </a:r>
            <a:r>
              <a:rPr lang="en-US" sz="4800" dirty="0">
                <a:effectLst>
                  <a:outerShdw blurRad="38100" dist="38100" dir="2700000" algn="tl">
                    <a:srgbClr val="000000"/>
                  </a:outerShdw>
                </a:effectLst>
              </a:rPr>
              <a:t>”. </a:t>
            </a:r>
          </a:p>
          <a:p>
            <a:r>
              <a:rPr lang="en-US" sz="4800" dirty="0">
                <a:effectLst>
                  <a:outerShdw blurRad="38100" dist="38100" dir="2700000" algn="tl">
                    <a:srgbClr val="000000"/>
                  </a:outerShdw>
                </a:effectLst>
              </a:rPr>
              <a:t>Converted Jew and converted Gentile become covenant brothers, united in a new kind of priestly ministry in which both alike, in due course, share in the privileges and responsibilities of leadership.</a:t>
            </a:r>
          </a:p>
        </p:txBody>
      </p:sp>
      <p:sp>
        <p:nvSpPr>
          <p:cNvPr id="2" name="TextBox 1">
            <a:extLst>
              <a:ext uri="{FF2B5EF4-FFF2-40B4-BE49-F238E27FC236}">
                <a16:creationId xmlns:a16="http://schemas.microsoft.com/office/drawing/2014/main" id="{44826958-7776-8632-E78E-D2A1CE2F0EBC}"/>
              </a:ext>
            </a:extLst>
          </p:cNvPr>
          <p:cNvSpPr txBox="1"/>
          <p:nvPr/>
        </p:nvSpPr>
        <p:spPr>
          <a:xfrm>
            <a:off x="-3"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Webb, Barry G.. </a:t>
            </a:r>
            <a:r>
              <a:rPr lang="en-US" sz="180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 Message of Isaiah (The Bible Speaks Today Series) </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(pp. 250-251)</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704155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E998C-674E-70C8-B975-0D971C8E04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92BFC-A54D-5157-3D59-2B6CC47925F0}"/>
              </a:ext>
            </a:extLst>
          </p:cNvPr>
          <p:cNvSpPr>
            <a:spLocks noGrp="1"/>
          </p:cNvSpPr>
          <p:nvPr>
            <p:ph type="title"/>
          </p:nvPr>
        </p:nvSpPr>
        <p:spPr>
          <a:xfrm>
            <a:off x="0" y="-4"/>
            <a:ext cx="9144000" cy="1144108"/>
          </a:xfrm>
        </p:spPr>
        <p:txBody>
          <a:bodyPr>
            <a:noAutofit/>
          </a:bodyPr>
          <a:lstStyle/>
          <a:p>
            <a:pPr marL="458788" indent="-458788"/>
            <a:r>
              <a:rPr lang="en-US" sz="3600" dirty="0">
                <a:effectLst>
                  <a:outerShdw blurRad="38100" dist="38100" dir="2700000" algn="tl">
                    <a:srgbClr val="000000"/>
                  </a:outerShdw>
                </a:effectLst>
              </a:rPr>
              <a:t>Dramatic Contrast Between the Righteous and the Wicked (66:22-24)</a:t>
            </a:r>
          </a:p>
        </p:txBody>
      </p:sp>
      <p:sp>
        <p:nvSpPr>
          <p:cNvPr id="3" name="Content Placeholder 2">
            <a:extLst>
              <a:ext uri="{FF2B5EF4-FFF2-40B4-BE49-F238E27FC236}">
                <a16:creationId xmlns:a16="http://schemas.microsoft.com/office/drawing/2014/main" id="{FCDC66B9-F3D8-FBA2-A47D-ED33A6C462E9}"/>
              </a:ext>
            </a:extLst>
          </p:cNvPr>
          <p:cNvSpPr>
            <a:spLocks noGrp="1"/>
          </p:cNvSpPr>
          <p:nvPr>
            <p:ph idx="1"/>
          </p:nvPr>
        </p:nvSpPr>
        <p:spPr>
          <a:xfrm>
            <a:off x="386543" y="1475409"/>
            <a:ext cx="8441574" cy="5349342"/>
          </a:xfrm>
        </p:spPr>
        <p:txBody>
          <a:bodyPr>
            <a:normAutofit fontScale="92500" lnSpcReduction="20000"/>
          </a:bodyPr>
          <a:lstStyle/>
          <a:p>
            <a:pPr marL="0" indent="0">
              <a:buNone/>
            </a:pPr>
            <a:r>
              <a:rPr lang="en-US" sz="4000" baseline="30000" dirty="0">
                <a:effectLst>
                  <a:outerShdw blurRad="38100" dist="38100" dir="2700000" algn="tl">
                    <a:srgbClr val="000000"/>
                  </a:outerShdw>
                </a:effectLst>
                <a:latin typeface="Cambria" panose="02040503050406030204" pitchFamily="18" charset="0"/>
                <a:ea typeface="Cambria" panose="02040503050406030204" pitchFamily="18" charset="0"/>
              </a:rPr>
              <a:t>66:22</a:t>
            </a:r>
            <a:r>
              <a:rPr lang="en-US" sz="40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“For just as the new heavens and the new earth I am about to make will remain standing before me,” says the LORD, “so your descendants and your name will remain. </a:t>
            </a:r>
            <a:r>
              <a:rPr lang="en-US" sz="4000" baseline="30000" dirty="0">
                <a:effectLst>
                  <a:outerShdw blurRad="38100" dist="38100" dir="2700000" algn="tl">
                    <a:srgbClr val="000000"/>
                  </a:outerShdw>
                </a:effectLst>
                <a:latin typeface="Cambria" panose="02040503050406030204" pitchFamily="18" charset="0"/>
                <a:ea typeface="Cambria" panose="02040503050406030204" pitchFamily="18" charset="0"/>
              </a:rPr>
              <a:t>23</a:t>
            </a:r>
            <a:r>
              <a:rPr lang="en-US" sz="40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From one month to the next and from one Sabbath to the next, all people will come to worship me,” says the LORD. </a:t>
            </a:r>
            <a:r>
              <a:rPr lang="en-US" sz="4000" baseline="30000" dirty="0">
                <a:effectLst>
                  <a:outerShdw blurRad="38100" dist="38100" dir="2700000" algn="tl">
                    <a:srgbClr val="000000"/>
                  </a:outerShdw>
                </a:effectLst>
                <a:latin typeface="Cambria" panose="02040503050406030204" pitchFamily="18" charset="0"/>
                <a:ea typeface="Cambria" panose="02040503050406030204" pitchFamily="18" charset="0"/>
              </a:rPr>
              <a:t>24</a:t>
            </a:r>
            <a:r>
              <a:rPr lang="en-US" sz="40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“They will go out and observe the corpses of those who rebelled against me, for the maggots that eat them will not die, and the fire that consumes them will not die out. All people will find the sight abhorrent.” </a:t>
            </a:r>
          </a:p>
        </p:txBody>
      </p:sp>
    </p:spTree>
    <p:extLst>
      <p:ext uri="{BB962C8B-B14F-4D97-AF65-F5344CB8AC3E}">
        <p14:creationId xmlns:p14="http://schemas.microsoft.com/office/powerpoint/2010/main" val="21633014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02E8A-DA23-2413-E7DE-FB7CE945003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2AB59E7-4AE1-35CA-26F0-AEB3D97E3D6A}"/>
              </a:ext>
            </a:extLst>
          </p:cNvPr>
          <p:cNvSpPr txBox="1">
            <a:spLocks/>
          </p:cNvSpPr>
          <p:nvPr/>
        </p:nvSpPr>
        <p:spPr>
          <a:xfrm>
            <a:off x="0" y="-1"/>
            <a:ext cx="9144000" cy="1886227"/>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effectLst>
                  <a:outerShdw blurRad="38100" dist="38100" dir="2700000" algn="tl">
                    <a:srgbClr val="000000"/>
                  </a:outerShdw>
                </a:effectLst>
                <a:latin typeface="Cambria" panose="02040503050406030204" pitchFamily="18" charset="0"/>
                <a:ea typeface="Cambria" panose="02040503050406030204" pitchFamily="18" charset="0"/>
              </a:rPr>
              <a:t>66:22</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“For just as the </a:t>
            </a:r>
            <a:r>
              <a:rPr lang="en-US" sz="2400" b="0" i="1" u="none" strike="noStrike" baseline="0"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new heavens and the new earth </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I am about to make will remain standing before me,” says the LORD, “so your </a:t>
            </a:r>
            <a:r>
              <a:rPr lang="en-US" sz="2400" b="0" i="1" u="none" strike="noStrike" baseline="0"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descendants</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and your </a:t>
            </a:r>
            <a:r>
              <a:rPr lang="en-US" sz="2400" b="0" i="1" u="none" strike="noStrike" baseline="0"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name</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will remain. </a:t>
            </a:r>
            <a:r>
              <a:rPr lang="en-US" sz="2400" baseline="30000" dirty="0">
                <a:effectLst>
                  <a:outerShdw blurRad="38100" dist="38100" dir="2700000" algn="tl">
                    <a:srgbClr val="000000"/>
                  </a:outerShdw>
                </a:effectLst>
                <a:latin typeface="Cambria" panose="02040503050406030204" pitchFamily="18" charset="0"/>
                <a:ea typeface="Cambria" panose="02040503050406030204" pitchFamily="18" charset="0"/>
              </a:rPr>
              <a:t>23</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From one month to the next and from one Sabbath to the next, all people will come to worship me,” says the LORD. </a:t>
            </a:r>
            <a:endPar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71788EC1-7E79-3674-066D-4E3BA5D66107}"/>
              </a:ext>
            </a:extLst>
          </p:cNvPr>
          <p:cNvSpPr>
            <a:spLocks noGrp="1"/>
          </p:cNvSpPr>
          <p:nvPr>
            <p:ph idx="1"/>
          </p:nvPr>
        </p:nvSpPr>
        <p:spPr>
          <a:xfrm>
            <a:off x="127693" y="2058504"/>
            <a:ext cx="8825114" cy="4430164"/>
          </a:xfrm>
        </p:spPr>
        <p:txBody>
          <a:bodyPr>
            <a:normAutofit fontScale="70000" lnSpcReduction="20000"/>
          </a:bodyPr>
          <a:lstStyle/>
          <a:p>
            <a:r>
              <a:rPr lang="en-US" sz="4800" dirty="0">
                <a:effectLst>
                  <a:outerShdw blurRad="38100" dist="38100" dir="2700000" algn="tl">
                    <a:srgbClr val="000000"/>
                  </a:outerShdw>
                </a:effectLst>
              </a:rPr>
              <a:t>This final picture presented by Isaiah has to do with the origin and outcome of God’s mission. </a:t>
            </a:r>
          </a:p>
          <a:p>
            <a:r>
              <a:rPr lang="en-US" sz="4800" dirty="0">
                <a:effectLst>
                  <a:outerShdw blurRad="38100" dist="38100" dir="2700000" algn="tl">
                    <a:srgbClr val="000000"/>
                  </a:outerShdw>
                </a:effectLst>
              </a:rPr>
              <a:t>Verse 22 contains one final word of assurance to faithful Israelites, the true children of Abraham of the Old Testament period. </a:t>
            </a:r>
          </a:p>
          <a:p>
            <a:r>
              <a:rPr lang="en-US" sz="4800" dirty="0">
                <a:effectLst>
                  <a:outerShdw blurRad="38100" dist="38100" dir="2700000" algn="tl">
                    <a:srgbClr val="000000"/>
                  </a:outerShdw>
                </a:effectLst>
              </a:rPr>
              <a:t>The LORD’s promise to them of an enduring “</a:t>
            </a:r>
            <a:r>
              <a:rPr lang="en-US" sz="48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name</a:t>
            </a:r>
            <a:r>
              <a:rPr lang="en-US" sz="4800" dirty="0">
                <a:effectLst>
                  <a:outerShdw blurRad="38100" dist="38100" dir="2700000" algn="tl">
                    <a:srgbClr val="000000"/>
                  </a:outerShdw>
                </a:effectLst>
              </a:rPr>
              <a:t>” and many “</a:t>
            </a:r>
            <a:r>
              <a:rPr lang="en-US" sz="48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descendants</a:t>
            </a:r>
            <a:r>
              <a:rPr lang="en-US" sz="4800" dirty="0">
                <a:effectLst>
                  <a:outerShdw blurRad="38100" dist="38100" dir="2700000" algn="tl">
                    <a:srgbClr val="000000"/>
                  </a:outerShdw>
                </a:effectLst>
              </a:rPr>
              <a:t>” will not fail.</a:t>
            </a:r>
          </a:p>
          <a:p>
            <a:r>
              <a:rPr lang="en-US" sz="4800" dirty="0">
                <a:effectLst>
                  <a:outerShdw blurRad="38100" dist="38100" dir="2700000" algn="tl">
                    <a:srgbClr val="000000"/>
                  </a:outerShdw>
                </a:effectLst>
              </a:rPr>
              <a:t>This promise will have its perfect fulfilment in the “</a:t>
            </a:r>
            <a:r>
              <a:rPr lang="en-US" sz="48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new heavens and the new earth</a:t>
            </a:r>
            <a:r>
              <a:rPr lang="en-US" sz="4800" dirty="0">
                <a:effectLst>
                  <a:outerShdw blurRad="38100" dist="38100" dir="2700000" algn="tl">
                    <a:srgbClr val="000000"/>
                  </a:outerShdw>
                </a:effectLst>
              </a:rPr>
              <a:t>”, where the redeemed of the entire human race will offer unending worship to their creator.</a:t>
            </a:r>
          </a:p>
        </p:txBody>
      </p:sp>
      <p:sp>
        <p:nvSpPr>
          <p:cNvPr id="2" name="TextBox 1">
            <a:extLst>
              <a:ext uri="{FF2B5EF4-FFF2-40B4-BE49-F238E27FC236}">
                <a16:creationId xmlns:a16="http://schemas.microsoft.com/office/drawing/2014/main" id="{44826958-7776-8632-E78E-D2A1CE2F0EBC}"/>
              </a:ext>
            </a:extLst>
          </p:cNvPr>
          <p:cNvSpPr txBox="1"/>
          <p:nvPr/>
        </p:nvSpPr>
        <p:spPr>
          <a:xfrm>
            <a:off x="-3"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Webb, Barry G.. </a:t>
            </a:r>
            <a:r>
              <a:rPr kumimoji="0" lang="en-US" sz="18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Message of Isaiah (The Bible Speaks Today Series) </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(pp. 250-251)</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214430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02E8A-DA23-2413-E7DE-FB7CE945003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2AB59E7-4AE1-35CA-26F0-AEB3D97E3D6A}"/>
              </a:ext>
            </a:extLst>
          </p:cNvPr>
          <p:cNvSpPr txBox="1">
            <a:spLocks/>
          </p:cNvSpPr>
          <p:nvPr/>
        </p:nvSpPr>
        <p:spPr>
          <a:xfrm>
            <a:off x="0" y="0"/>
            <a:ext cx="9144000" cy="1475410"/>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effectLst>
                  <a:outerShdw blurRad="38100" dist="38100" dir="2700000" algn="tl">
                    <a:srgbClr val="000000"/>
                  </a:outerShdw>
                </a:effectLst>
                <a:latin typeface="Cambria" panose="02040503050406030204" pitchFamily="18" charset="0"/>
                <a:ea typeface="Cambria" panose="02040503050406030204" pitchFamily="18" charset="0"/>
              </a:rPr>
              <a:t>66:24</a:t>
            </a:r>
            <a:r>
              <a:rPr lang="en-US" sz="24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“They will go out and observe the corpses of those who rebelled against me, for the maggots that eat them will not die, and the fire that consumes them will not die out. All people will find the sight abhorrent.” </a:t>
            </a:r>
            <a:endPar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71788EC1-7E79-3674-066D-4E3BA5D66107}"/>
              </a:ext>
            </a:extLst>
          </p:cNvPr>
          <p:cNvSpPr>
            <a:spLocks noGrp="1"/>
          </p:cNvSpPr>
          <p:nvPr>
            <p:ph idx="1"/>
          </p:nvPr>
        </p:nvSpPr>
        <p:spPr>
          <a:xfrm>
            <a:off x="127693" y="1603513"/>
            <a:ext cx="8825114" cy="4885155"/>
          </a:xfrm>
        </p:spPr>
        <p:txBody>
          <a:bodyPr>
            <a:normAutofit lnSpcReduction="10000"/>
          </a:bodyPr>
          <a:lstStyle/>
          <a:p>
            <a:r>
              <a:rPr lang="en-US" sz="3600" dirty="0">
                <a:effectLst>
                  <a:outerShdw blurRad="38100" dist="38100" dir="2700000" algn="tl">
                    <a:srgbClr val="000000"/>
                  </a:outerShdw>
                </a:effectLst>
              </a:rPr>
              <a:t>But the </a:t>
            </a:r>
            <a:r>
              <a:rPr lang="en-US" sz="3600" b="1" i="1" dirty="0">
                <a:effectLst>
                  <a:outerShdw blurRad="38100" dist="38100" dir="2700000" algn="tl">
                    <a:srgbClr val="000000"/>
                  </a:outerShdw>
                </a:effectLst>
              </a:rPr>
              <a:t>final</a:t>
            </a:r>
            <a:r>
              <a:rPr lang="en-US" sz="3600" dirty="0">
                <a:effectLst>
                  <a:outerShdw blurRad="38100" dist="38100" dir="2700000" algn="tl">
                    <a:srgbClr val="000000"/>
                  </a:outerShdw>
                </a:effectLst>
              </a:rPr>
              <a:t> verse contains a chilling reminder that those promises of blessing to those who faithfully serve the LORD, are accompanied by the promise of everlasting </a:t>
            </a:r>
            <a:r>
              <a:rPr lang="en-US" sz="3600" b="1" i="1" dirty="0">
                <a:effectLst>
                  <a:outerShdw blurRad="38100" dist="38100" dir="2700000" algn="tl">
                    <a:srgbClr val="000000"/>
                  </a:outerShdw>
                </a:effectLst>
              </a:rPr>
              <a:t>judgment</a:t>
            </a:r>
            <a:r>
              <a:rPr lang="en-US" sz="3600" dirty="0">
                <a:effectLst>
                  <a:outerShdw blurRad="38100" dist="38100" dir="2700000" algn="tl">
                    <a:srgbClr val="000000"/>
                  </a:outerShdw>
                </a:effectLst>
              </a:rPr>
              <a:t> to those who rebel against him.</a:t>
            </a:r>
          </a:p>
          <a:p>
            <a:r>
              <a:rPr lang="en-US" sz="3600" dirty="0">
                <a:effectLst>
                  <a:outerShdw blurRad="38100" dist="38100" dir="2700000" algn="tl">
                    <a:srgbClr val="000000"/>
                  </a:outerShdw>
                </a:effectLst>
              </a:rPr>
              <a:t>The last verse does not detract in any way from the victory of the previous verse, but rather testifies to the </a:t>
            </a:r>
            <a:r>
              <a:rPr lang="en-US" sz="3600" b="1" i="1" dirty="0">
                <a:effectLst>
                  <a:outerShdw blurRad="38100" dist="38100" dir="2700000" algn="tl">
                    <a:srgbClr val="000000"/>
                  </a:outerShdw>
                </a:effectLst>
              </a:rPr>
              <a:t>completeness</a:t>
            </a:r>
            <a:r>
              <a:rPr lang="en-US" sz="3600" dirty="0">
                <a:effectLst>
                  <a:outerShdw blurRad="38100" dist="38100" dir="2700000" algn="tl">
                    <a:srgbClr val="000000"/>
                  </a:outerShdw>
                </a:effectLst>
              </a:rPr>
              <a:t> of it. </a:t>
            </a:r>
          </a:p>
          <a:p>
            <a:r>
              <a:rPr lang="en-US" sz="3600" dirty="0">
                <a:effectLst>
                  <a:outerShdw blurRad="38100" dist="38100" dir="2700000" algn="tl">
                    <a:srgbClr val="000000"/>
                  </a:outerShdw>
                </a:effectLst>
              </a:rPr>
              <a:t>God will be glorified as much by his righteous judgment as he is by his saving grace.</a:t>
            </a:r>
          </a:p>
        </p:txBody>
      </p:sp>
      <p:sp>
        <p:nvSpPr>
          <p:cNvPr id="2" name="TextBox 1">
            <a:extLst>
              <a:ext uri="{FF2B5EF4-FFF2-40B4-BE49-F238E27FC236}">
                <a16:creationId xmlns:a16="http://schemas.microsoft.com/office/drawing/2014/main" id="{44826958-7776-8632-E78E-D2A1CE2F0EBC}"/>
              </a:ext>
            </a:extLst>
          </p:cNvPr>
          <p:cNvSpPr txBox="1"/>
          <p:nvPr/>
        </p:nvSpPr>
        <p:spPr>
          <a:xfrm>
            <a:off x="-3"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Webb, Barry G.. </a:t>
            </a:r>
            <a:r>
              <a:rPr kumimoji="0" lang="en-US" sz="18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Message of Isaiah (The Bible Speaks Today Series) </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(pp. 250-251)</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742268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647534"/>
          </a:xfrm>
        </p:spPr>
        <p:txBody>
          <a:bodyPr>
            <a:noAutofit/>
          </a:bodyPr>
          <a:lstStyle/>
          <a:p>
            <a:r>
              <a:rPr lang="en-US" sz="4000" dirty="0">
                <a:effectLst>
                  <a:outerShdw blurRad="38100" dist="38100" dir="2700000" algn="tl">
                    <a:srgbClr val="000000"/>
                  </a:outerShdw>
                </a:effectLst>
              </a:rPr>
              <a:t>Outline of the Book of Isaiah</a:t>
            </a:r>
            <a:endParaRPr lang="en-US" sz="4000" b="1" dirty="0">
              <a:effectLst>
                <a:outerShdw blurRad="38100" dist="38100" dir="2700000" algn="tl">
                  <a:srgbClr val="000000"/>
                </a:outerShdw>
              </a:effectLst>
            </a:endParaRP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27470" y="722101"/>
            <a:ext cx="9116529" cy="6135896"/>
          </a:xfrm>
        </p:spPr>
        <p:txBody>
          <a:bodyPr>
            <a:normAutofit/>
          </a:bodyPr>
          <a:lstStyle/>
          <a:p>
            <a:pPr marL="687388" lvl="0" indent="-687388">
              <a:spcBef>
                <a:spcPts val="600"/>
              </a:spcBef>
              <a:buFont typeface="+mj-lt"/>
              <a:buAutoNum type="romanUcPeriod"/>
            </a:pPr>
            <a:r>
              <a:rPr lang="en-US" sz="4300" b="1" dirty="0">
                <a:solidFill>
                  <a:schemeClr val="bg1">
                    <a:lumMod val="65000"/>
                  </a:schemeClr>
                </a:solidFill>
                <a:effectLst>
                  <a:outerShdw blurRad="38100" dist="38100" dir="2700000" algn="tl">
                    <a:srgbClr val="000000"/>
                  </a:outerShdw>
                </a:effectLst>
              </a:rPr>
              <a:t>Warning of Judgment on Israel </a:t>
            </a:r>
            <a:r>
              <a:rPr lang="en-US" sz="4300" dirty="0">
                <a:solidFill>
                  <a:srgbClr val="FFFF99"/>
                </a:solidFill>
                <a:effectLst>
                  <a:outerShdw blurRad="38100" dist="38100" dir="2700000" algn="tl">
                    <a:srgbClr val="000000"/>
                  </a:outerShdw>
                </a:effectLst>
              </a:rPr>
              <a:t>(1-39)</a:t>
            </a:r>
          </a:p>
          <a:p>
            <a:pPr marL="687388" indent="-687388">
              <a:spcBef>
                <a:spcPts val="600"/>
              </a:spcBef>
              <a:buFont typeface="+mj-lt"/>
              <a:buAutoNum type="romanUcPeriod"/>
            </a:pPr>
            <a:r>
              <a:rPr lang="en-US" sz="4300" b="1" dirty="0">
                <a:effectLst>
                  <a:outerShdw blurRad="38100" dist="38100" dir="2700000" algn="tl">
                    <a:srgbClr val="000000"/>
                  </a:outerShdw>
                </a:effectLst>
              </a:rPr>
              <a:t>The Promise of Future Hope in the New Jerusalem </a:t>
            </a:r>
            <a:r>
              <a:rPr lang="en-US" sz="4300" dirty="0">
                <a:solidFill>
                  <a:srgbClr val="FFFF99"/>
                </a:solidFill>
                <a:effectLst>
                  <a:outerShdw blurRad="38100" dist="38100" dir="2700000" algn="tl">
                    <a:srgbClr val="000000"/>
                  </a:outerShdw>
                </a:effectLst>
              </a:rPr>
              <a:t>(40-66)</a:t>
            </a:r>
          </a:p>
          <a:p>
            <a:pPr marL="1373188" lvl="1" indent="-685800">
              <a:spcBef>
                <a:spcPts val="600"/>
              </a:spcBef>
              <a:buAutoNum type="alphaUcPeriod"/>
            </a:pPr>
            <a:r>
              <a:rPr lang="en-US" sz="3900" b="1" dirty="0">
                <a:solidFill>
                  <a:schemeClr val="bg1">
                    <a:lumMod val="65000"/>
                  </a:schemeClr>
                </a:solidFill>
                <a:effectLst>
                  <a:outerShdw blurRad="38100" dist="38100" dir="2700000" algn="tl">
                    <a:srgbClr val="000000"/>
                  </a:outerShdw>
                </a:effectLst>
              </a:rPr>
              <a:t>The Announcement of Hope </a:t>
            </a:r>
            <a:r>
              <a:rPr lang="en-US" sz="3900" dirty="0">
                <a:solidFill>
                  <a:srgbClr val="FFFF99"/>
                </a:solidFill>
                <a:effectLst>
                  <a:outerShdw blurRad="38100" dist="38100" dir="2700000" algn="tl">
                    <a:srgbClr val="000000"/>
                  </a:outerShdw>
                </a:effectLst>
              </a:rPr>
              <a:t>(40-48)</a:t>
            </a:r>
          </a:p>
          <a:p>
            <a:pPr marL="1373188" lvl="1" indent="-685800">
              <a:spcBef>
                <a:spcPts val="600"/>
              </a:spcBef>
              <a:buAutoNum type="alphaUcPeriod"/>
            </a:pPr>
            <a:r>
              <a:rPr lang="en-US" sz="3900" b="1" dirty="0">
                <a:solidFill>
                  <a:schemeClr val="bg1">
                    <a:lumMod val="65000"/>
                  </a:schemeClr>
                </a:solidFill>
                <a:effectLst>
                  <a:outerShdw blurRad="38100" dist="38100" dir="2700000" algn="tl">
                    <a:srgbClr val="000000"/>
                  </a:outerShdw>
                </a:effectLst>
              </a:rPr>
              <a:t>The Servant </a:t>
            </a:r>
            <a:r>
              <a:rPr lang="en-US" sz="3900" b="1">
                <a:solidFill>
                  <a:schemeClr val="bg1">
                    <a:lumMod val="65000"/>
                  </a:schemeClr>
                </a:solidFill>
                <a:effectLst>
                  <a:outerShdw blurRad="38100" dist="38100" dir="2700000" algn="tl">
                    <a:srgbClr val="000000"/>
                  </a:outerShdw>
                </a:effectLst>
              </a:rPr>
              <a:t>Fulfills God’s </a:t>
            </a:r>
            <a:r>
              <a:rPr lang="en-US" sz="3900" b="1" dirty="0">
                <a:solidFill>
                  <a:schemeClr val="bg1">
                    <a:lumMod val="65000"/>
                  </a:schemeClr>
                </a:solidFill>
                <a:effectLst>
                  <a:outerShdw blurRad="38100" dist="38100" dir="2700000" algn="tl">
                    <a:srgbClr val="000000"/>
                  </a:outerShdw>
                </a:effectLst>
              </a:rPr>
              <a:t>Mission </a:t>
            </a:r>
            <a:r>
              <a:rPr lang="en-US" sz="3900" dirty="0">
                <a:solidFill>
                  <a:srgbClr val="FFFF99"/>
                </a:solidFill>
                <a:effectLst>
                  <a:outerShdw blurRad="38100" dist="38100" dir="2700000" algn="tl">
                    <a:srgbClr val="000000"/>
                  </a:outerShdw>
                </a:effectLst>
              </a:rPr>
              <a:t>(49-55)</a:t>
            </a:r>
          </a:p>
          <a:p>
            <a:pPr marL="1373188" lvl="1" indent="-685800">
              <a:spcBef>
                <a:spcPts val="600"/>
              </a:spcBef>
              <a:buAutoNum type="alphaUcPeriod"/>
            </a:pPr>
            <a:r>
              <a:rPr lang="en-US" sz="3900" b="1" dirty="0">
                <a:effectLst>
                  <a:outerShdw blurRad="38100" dist="38100" dir="2700000" algn="tl">
                    <a:srgbClr val="000000"/>
                  </a:outerShdw>
                </a:effectLst>
              </a:rPr>
              <a:t>The Servants </a:t>
            </a:r>
            <a:r>
              <a:rPr lang="en-US" sz="3900" b="1">
                <a:effectLst>
                  <a:outerShdw blurRad="38100" dist="38100" dir="2700000" algn="tl">
                    <a:srgbClr val="000000"/>
                  </a:outerShdw>
                </a:effectLst>
              </a:rPr>
              <a:t>Inherit God’s </a:t>
            </a:r>
            <a:r>
              <a:rPr lang="en-US" sz="3900" b="1" dirty="0">
                <a:effectLst>
                  <a:outerShdw blurRad="38100" dist="38100" dir="2700000" algn="tl">
                    <a:srgbClr val="000000"/>
                  </a:outerShdw>
                </a:effectLst>
              </a:rPr>
              <a:t>Kingdom </a:t>
            </a:r>
            <a:r>
              <a:rPr lang="en-US" sz="3900" dirty="0">
                <a:solidFill>
                  <a:srgbClr val="FFFF99"/>
                </a:solidFill>
                <a:effectLst>
                  <a:outerShdw blurRad="38100" dist="38100" dir="2700000" algn="tl">
                    <a:srgbClr val="000000"/>
                  </a:outerShdw>
                </a:effectLst>
              </a:rPr>
              <a:t>(56-66)</a:t>
            </a:r>
          </a:p>
          <a:p>
            <a:pPr marL="1085850" lvl="1" indent="-742950">
              <a:spcBef>
                <a:spcPts val="600"/>
              </a:spcBef>
              <a:buAutoNum type="alphaUcPeriod"/>
            </a:pPr>
            <a:endParaRPr lang="en-US" sz="3900" dirty="0">
              <a:solidFill>
                <a:srgbClr val="FFFF99"/>
              </a:solidFill>
              <a:effectLst>
                <a:outerShdw blurRad="38100" dist="38100" dir="2700000" algn="tl">
                  <a:srgbClr val="000000"/>
                </a:outerShdw>
              </a:effectLst>
            </a:endParaRPr>
          </a:p>
          <a:p>
            <a:pPr marL="1085850" lvl="1" indent="-742950">
              <a:spcBef>
                <a:spcPts val="600"/>
              </a:spcBef>
              <a:buAutoNum type="alphaUcPeriod"/>
            </a:pPr>
            <a:endParaRPr lang="en-US" sz="3900" dirty="0">
              <a:solidFill>
                <a:srgbClr val="FFFF99"/>
              </a:solidFill>
              <a:effectLst>
                <a:outerShdw blurRad="38100" dist="38100" dir="2700000" algn="tl">
                  <a:srgbClr val="000000"/>
                </a:outerShdw>
              </a:effectLst>
            </a:endParaRPr>
          </a:p>
          <a:p>
            <a:pPr marL="457200" indent="-457200">
              <a:buFont typeface="+mj-lt"/>
              <a:buAutoNum type="romanUcPeriod"/>
            </a:pPr>
            <a:endParaRPr lang="en-US" b="1" dirty="0">
              <a:effectLst>
                <a:outerShdw blurRad="38100" dist="38100" dir="2700000" algn="tl">
                  <a:srgbClr val="000000"/>
                </a:outerShdw>
              </a:effectLst>
            </a:endParaRPr>
          </a:p>
        </p:txBody>
      </p:sp>
    </p:spTree>
    <p:extLst>
      <p:ext uri="{BB962C8B-B14F-4D97-AF65-F5344CB8AC3E}">
        <p14:creationId xmlns:p14="http://schemas.microsoft.com/office/powerpoint/2010/main" val="2073085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C293C-CDC6-403B-D909-D911600D1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BCE234-9813-7B7D-089A-8EC9ECDC7625}"/>
              </a:ext>
            </a:extLst>
          </p:cNvPr>
          <p:cNvSpPr>
            <a:spLocks noGrp="1"/>
          </p:cNvSpPr>
          <p:nvPr>
            <p:ph type="title"/>
          </p:nvPr>
        </p:nvSpPr>
        <p:spPr>
          <a:xfrm>
            <a:off x="0" y="3"/>
            <a:ext cx="9144000" cy="621963"/>
          </a:xfrm>
        </p:spPr>
        <p:txBody>
          <a:bodyPr>
            <a:noAutofit/>
          </a:bodyPr>
          <a:lstStyle/>
          <a:p>
            <a:r>
              <a:rPr lang="en-US" sz="3600" dirty="0">
                <a:effectLst>
                  <a:outerShdw blurRad="38100" dist="38100" dir="2700000" algn="tl">
                    <a:srgbClr val="000000"/>
                  </a:outerShdw>
                </a:effectLst>
              </a:rPr>
              <a:t>Conclusion</a:t>
            </a:r>
          </a:p>
        </p:txBody>
      </p:sp>
      <p:sp>
        <p:nvSpPr>
          <p:cNvPr id="3" name="Content Placeholder 2">
            <a:extLst>
              <a:ext uri="{FF2B5EF4-FFF2-40B4-BE49-F238E27FC236}">
                <a16:creationId xmlns:a16="http://schemas.microsoft.com/office/drawing/2014/main" id="{6C9B565D-3D67-3A03-650E-BD4A53BA8A6F}"/>
              </a:ext>
            </a:extLst>
          </p:cNvPr>
          <p:cNvSpPr>
            <a:spLocks noGrp="1"/>
          </p:cNvSpPr>
          <p:nvPr>
            <p:ph idx="1"/>
          </p:nvPr>
        </p:nvSpPr>
        <p:spPr>
          <a:xfrm>
            <a:off x="45493" y="702365"/>
            <a:ext cx="9047601" cy="5924900"/>
          </a:xfrm>
        </p:spPr>
        <p:txBody>
          <a:bodyPr>
            <a:normAutofit lnSpcReduction="10000"/>
          </a:bodyPr>
          <a:lstStyle/>
          <a:p>
            <a:r>
              <a:rPr lang="en-US" sz="3600" dirty="0">
                <a:effectLst>
                  <a:outerShdw blurRad="38100" dist="38100" dir="2700000" algn="tl">
                    <a:srgbClr val="000000"/>
                  </a:outerShdw>
                </a:effectLst>
              </a:rPr>
              <a:t>At its most fundamental level, this closing paragraph brings us back to the basic truth that God is creator, and therefore ruler, of his world. </a:t>
            </a:r>
          </a:p>
          <a:p>
            <a:r>
              <a:rPr lang="en-US" sz="3600" dirty="0">
                <a:effectLst>
                  <a:outerShdw blurRad="38100" dist="38100" dir="2700000" algn="tl">
                    <a:srgbClr val="000000"/>
                  </a:outerShdw>
                </a:effectLst>
              </a:rPr>
              <a:t>The book of Isaiah, like the Bible itself, moves from the heavens and the earth (1:2) to the new heavens and new earth (66:22). </a:t>
            </a:r>
          </a:p>
          <a:p>
            <a:r>
              <a:rPr lang="en-US" sz="3600" dirty="0">
                <a:effectLst>
                  <a:outerShdw blurRad="38100" dist="38100" dir="2700000" algn="tl">
                    <a:srgbClr val="000000"/>
                  </a:outerShdw>
                </a:effectLst>
              </a:rPr>
              <a:t>God’s mission is simply the outworking of the intentions he had at the beginning, expressed in the blessing he pronounced on the first couple (Adam and Eve) and </a:t>
            </a:r>
            <a:r>
              <a:rPr lang="en-US" sz="3600" b="1" i="1" dirty="0">
                <a:effectLst>
                  <a:outerShdw blurRad="38100" dist="38100" dir="2700000" algn="tl">
                    <a:srgbClr val="000000"/>
                  </a:outerShdw>
                </a:effectLst>
              </a:rPr>
              <a:t>confirmed</a:t>
            </a:r>
            <a:r>
              <a:rPr lang="en-US" sz="3600" dirty="0">
                <a:effectLst>
                  <a:outerShdw blurRad="38100" dist="38100" dir="2700000" algn="tl">
                    <a:srgbClr val="000000"/>
                  </a:outerShdw>
                </a:effectLst>
              </a:rPr>
              <a:t> in the promises he made to Abraham. </a:t>
            </a:r>
          </a:p>
          <a:p>
            <a:endParaRPr lang="en-US" dirty="0">
              <a:effectLst>
                <a:outerShdw blurRad="38100" dist="38100" dir="2700000" algn="tl">
                  <a:srgbClr val="000000"/>
                </a:outerShdw>
              </a:effectLst>
            </a:endParaRPr>
          </a:p>
        </p:txBody>
      </p:sp>
      <p:sp>
        <p:nvSpPr>
          <p:cNvPr id="5" name="TextBox 4">
            <a:extLst>
              <a:ext uri="{FF2B5EF4-FFF2-40B4-BE49-F238E27FC236}">
                <a16:creationId xmlns:a16="http://schemas.microsoft.com/office/drawing/2014/main" id="{846884FA-EB09-A4A2-4272-5E11BBDDEDF8}"/>
              </a:ext>
            </a:extLst>
          </p:cNvPr>
          <p:cNvSpPr txBox="1"/>
          <p:nvPr/>
        </p:nvSpPr>
        <p:spPr>
          <a:xfrm>
            <a:off x="0" y="651944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Webb, Barry G.. </a:t>
            </a:r>
            <a:r>
              <a:rPr kumimoji="0" lang="en-US" sz="18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Message of Isaiah (The Bible Speaks Today Series) </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(pp. 251-252)</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879347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C293C-CDC6-403B-D909-D911600D1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BCE234-9813-7B7D-089A-8EC9ECDC7625}"/>
              </a:ext>
            </a:extLst>
          </p:cNvPr>
          <p:cNvSpPr>
            <a:spLocks noGrp="1"/>
          </p:cNvSpPr>
          <p:nvPr>
            <p:ph type="title"/>
          </p:nvPr>
        </p:nvSpPr>
        <p:spPr>
          <a:xfrm>
            <a:off x="0" y="3"/>
            <a:ext cx="9144000" cy="764206"/>
          </a:xfrm>
        </p:spPr>
        <p:txBody>
          <a:bodyPr>
            <a:noAutofit/>
          </a:bodyPr>
          <a:lstStyle/>
          <a:p>
            <a:r>
              <a:rPr lang="en-US" sz="3600" dirty="0">
                <a:effectLst>
                  <a:outerShdw blurRad="38100" dist="38100" dir="2700000" algn="tl">
                    <a:srgbClr val="000000"/>
                  </a:outerShdw>
                </a:effectLst>
              </a:rPr>
              <a:t>Conclusion</a:t>
            </a:r>
          </a:p>
        </p:txBody>
      </p:sp>
      <p:sp>
        <p:nvSpPr>
          <p:cNvPr id="3" name="Content Placeholder 2">
            <a:extLst>
              <a:ext uri="{FF2B5EF4-FFF2-40B4-BE49-F238E27FC236}">
                <a16:creationId xmlns:a16="http://schemas.microsoft.com/office/drawing/2014/main" id="{6C9B565D-3D67-3A03-650E-BD4A53BA8A6F}"/>
              </a:ext>
            </a:extLst>
          </p:cNvPr>
          <p:cNvSpPr>
            <a:spLocks noGrp="1"/>
          </p:cNvSpPr>
          <p:nvPr>
            <p:ph idx="1"/>
          </p:nvPr>
        </p:nvSpPr>
        <p:spPr>
          <a:xfrm>
            <a:off x="45493" y="764209"/>
            <a:ext cx="9047601" cy="5863056"/>
          </a:xfrm>
        </p:spPr>
        <p:txBody>
          <a:bodyPr>
            <a:normAutofit/>
          </a:bodyPr>
          <a:lstStyle/>
          <a:p>
            <a:r>
              <a:rPr lang="en-US" dirty="0">
                <a:effectLst>
                  <a:outerShdw blurRad="38100" dist="38100" dir="2700000" algn="tl">
                    <a:srgbClr val="000000"/>
                  </a:outerShdw>
                </a:effectLst>
              </a:rPr>
              <a:t>And Isaiah leaves us in no doubt that the key to it all is God’s perfect Servant, our LORD Jesus Christ. </a:t>
            </a:r>
          </a:p>
          <a:p>
            <a:r>
              <a:rPr lang="en-US" dirty="0">
                <a:effectLst>
                  <a:outerShdw blurRad="38100" dist="38100" dir="2700000" algn="tl">
                    <a:srgbClr val="000000"/>
                  </a:outerShdw>
                </a:effectLst>
              </a:rPr>
              <a:t>How eloquently and simply the apostle John put it! “</a:t>
            </a:r>
            <a:r>
              <a:rPr lang="en-US" i="1" dirty="0">
                <a:solidFill>
                  <a:srgbClr val="F4B183"/>
                </a:solidFill>
                <a:effectLst>
                  <a:outerShdw blurRad="38100" dist="38100" dir="2700000" algn="tl">
                    <a:srgbClr val="000000"/>
                  </a:outerShdw>
                </a:effectLst>
                <a:latin typeface="Cambria" panose="02040503050406030204" pitchFamily="18" charset="0"/>
                <a:ea typeface="Cambria" panose="02040503050406030204" pitchFamily="18" charset="0"/>
              </a:rPr>
              <a:t>Isaiah</a:t>
            </a:r>
            <a:r>
              <a:rPr lang="en-US" dirty="0">
                <a:effectLst>
                  <a:outerShdw blurRad="38100" dist="38100" dir="2700000" algn="tl">
                    <a:srgbClr val="000000"/>
                  </a:outerShdw>
                </a:effectLst>
              </a:rPr>
              <a:t>”, he says, “</a:t>
            </a:r>
            <a:r>
              <a:rPr lang="en-US" i="1" dirty="0">
                <a:solidFill>
                  <a:srgbClr val="F4B183"/>
                </a:solidFill>
                <a:effectLst>
                  <a:outerShdw blurRad="38100" dist="38100" dir="2700000" algn="tl">
                    <a:srgbClr val="000000"/>
                  </a:outerShdw>
                </a:effectLst>
                <a:latin typeface="Cambria" panose="02040503050406030204" pitchFamily="18" charset="0"/>
                <a:ea typeface="Cambria" panose="02040503050406030204" pitchFamily="18" charset="0"/>
              </a:rPr>
              <a:t>saw Christ's glory, and spoke about him</a:t>
            </a:r>
            <a:r>
              <a:rPr lang="en-US" dirty="0">
                <a:effectLst>
                  <a:outerShdw blurRad="38100" dist="38100" dir="2700000" algn="tl">
                    <a:srgbClr val="000000"/>
                  </a:outerShdw>
                </a:effectLst>
              </a:rPr>
              <a:t>”. (John 12:41) </a:t>
            </a:r>
          </a:p>
          <a:p>
            <a:r>
              <a:rPr lang="en-US" dirty="0">
                <a:effectLst>
                  <a:outerShdw blurRad="38100" dist="38100" dir="2700000" algn="tl">
                    <a:srgbClr val="000000"/>
                  </a:outerShdw>
                </a:effectLst>
              </a:rPr>
              <a:t>In the second half of the book of Isaiah the new creation unfolds from his saving work like a bud bursting into bloom, and the last verse challenges us never to take it lightly, but to ponder (as we shall for all eternity) the greatness of our redemption and the terrible fate from which we have been saved. </a:t>
            </a:r>
          </a:p>
          <a:p>
            <a:r>
              <a:rPr lang="en-US" dirty="0">
                <a:effectLst>
                  <a:outerShdw blurRad="38100" dist="38100" dir="2700000" algn="tl">
                    <a:srgbClr val="000000"/>
                  </a:outerShdw>
                </a:effectLst>
              </a:rPr>
              <a:t>As we think on this, what can we do but worship?</a:t>
            </a:r>
          </a:p>
        </p:txBody>
      </p:sp>
      <p:sp>
        <p:nvSpPr>
          <p:cNvPr id="5" name="TextBox 4">
            <a:extLst>
              <a:ext uri="{FF2B5EF4-FFF2-40B4-BE49-F238E27FC236}">
                <a16:creationId xmlns:a16="http://schemas.microsoft.com/office/drawing/2014/main" id="{846884FA-EB09-A4A2-4272-5E11BBDDEDF8}"/>
              </a:ext>
            </a:extLst>
          </p:cNvPr>
          <p:cNvSpPr txBox="1"/>
          <p:nvPr/>
        </p:nvSpPr>
        <p:spPr>
          <a:xfrm>
            <a:off x="0" y="651944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Webb, Barry G.. </a:t>
            </a:r>
            <a:r>
              <a:rPr kumimoji="0" lang="en-US" sz="18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Message of Isaiah (The Bible Speaks Today Series) </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(pp. 251-252)</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170742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20F8E5-EBA8-A1F5-588D-E2F246A17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3873"/>
            <a:ext cx="9144000" cy="5084495"/>
          </a:xfrm>
          <a:prstGeom prst="rect">
            <a:avLst/>
          </a:prstGeom>
        </p:spPr>
      </p:pic>
      <p:sp>
        <p:nvSpPr>
          <p:cNvPr id="2" name="Title 1">
            <a:extLst>
              <a:ext uri="{FF2B5EF4-FFF2-40B4-BE49-F238E27FC236}">
                <a16:creationId xmlns:a16="http://schemas.microsoft.com/office/drawing/2014/main" id="{FFADC495-F6F7-6234-7CFE-418116FAED29}"/>
              </a:ext>
            </a:extLst>
          </p:cNvPr>
          <p:cNvSpPr>
            <a:spLocks noGrp="1"/>
          </p:cNvSpPr>
          <p:nvPr>
            <p:ph type="title"/>
          </p:nvPr>
        </p:nvSpPr>
        <p:spPr>
          <a:xfrm>
            <a:off x="601178" y="117885"/>
            <a:ext cx="7886700" cy="1024133"/>
          </a:xfrm>
        </p:spPr>
        <p:txBody>
          <a:bodyPr>
            <a:noAutofit/>
          </a:bodyPr>
          <a:lstStyle/>
          <a:p>
            <a:pPr marL="0" marR="0" algn="ctr">
              <a:lnSpc>
                <a:spcPct val="10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A Quick High Level Summary of</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the Book of Isaiah</a:t>
            </a:r>
            <a:endParaRPr lang="en-US" sz="3600" dirty="0"/>
          </a:p>
        </p:txBody>
      </p:sp>
      <p:sp>
        <p:nvSpPr>
          <p:cNvPr id="5" name="TextBox 4">
            <a:extLst>
              <a:ext uri="{FF2B5EF4-FFF2-40B4-BE49-F238E27FC236}">
                <a16:creationId xmlns:a16="http://schemas.microsoft.com/office/drawing/2014/main" id="{A6187295-40C0-EC65-78D0-3242DFE22C5F}"/>
              </a:ext>
            </a:extLst>
          </p:cNvPr>
          <p:cNvSpPr txBox="1"/>
          <p:nvPr/>
        </p:nvSpPr>
        <p:spPr>
          <a:xfrm>
            <a:off x="4697508" y="6550223"/>
            <a:ext cx="44464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Part 2:</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https://www.youtube.com/watch?v=_TzdEPuqgQg</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3DF6356-657A-831B-A10F-8BD9CBEECCCC}"/>
              </a:ext>
            </a:extLst>
          </p:cNvPr>
          <p:cNvSpPr txBox="1"/>
          <p:nvPr/>
        </p:nvSpPr>
        <p:spPr>
          <a:xfrm>
            <a:off x="-1" y="6550223"/>
            <a:ext cx="44464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Part 1:</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https://www.youtube.com/watch?v=d0A6Uchb1F8</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539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31FF-E475-081D-D218-DE9E3C5F77EA}"/>
              </a:ext>
            </a:extLst>
          </p:cNvPr>
          <p:cNvSpPr>
            <a:spLocks noGrp="1"/>
          </p:cNvSpPr>
          <p:nvPr>
            <p:ph type="title"/>
          </p:nvPr>
        </p:nvSpPr>
        <p:spPr>
          <a:xfrm>
            <a:off x="0" y="0"/>
            <a:ext cx="9144000" cy="1210365"/>
          </a:xfrm>
        </p:spPr>
        <p:txBody>
          <a:bodyPr>
            <a:normAutofit fontScale="90000"/>
          </a:bodyPr>
          <a:lstStyle/>
          <a:p>
            <a:r>
              <a:rPr lang="en-US" dirty="0"/>
              <a:t>Number Verses That We Covered in Isaiah</a:t>
            </a:r>
          </a:p>
        </p:txBody>
      </p:sp>
      <p:sp>
        <p:nvSpPr>
          <p:cNvPr id="3" name="Content Placeholder 2">
            <a:extLst>
              <a:ext uri="{FF2B5EF4-FFF2-40B4-BE49-F238E27FC236}">
                <a16:creationId xmlns:a16="http://schemas.microsoft.com/office/drawing/2014/main" id="{8B250EAA-C72C-D937-6EAF-25C15C17F397}"/>
              </a:ext>
            </a:extLst>
          </p:cNvPr>
          <p:cNvSpPr>
            <a:spLocks noGrp="1"/>
          </p:cNvSpPr>
          <p:nvPr>
            <p:ph idx="1"/>
          </p:nvPr>
        </p:nvSpPr>
        <p:spPr>
          <a:xfrm>
            <a:off x="364975" y="1506330"/>
            <a:ext cx="8449370" cy="4819905"/>
          </a:xfrm>
        </p:spPr>
        <p:txBody>
          <a:bodyPr/>
          <a:lstStyle/>
          <a:p>
            <a:r>
              <a:rPr lang="en-US" dirty="0"/>
              <a:t>There are a total of 1,291 verses in Isaiah.</a:t>
            </a:r>
          </a:p>
          <a:p>
            <a:r>
              <a:rPr lang="en-US" dirty="0"/>
              <a:t>In the course of this study, where we looked at the “highlights” of Isaiah, we covered a total of 577 of those verses.</a:t>
            </a:r>
          </a:p>
          <a:p>
            <a:r>
              <a:rPr lang="en-US" dirty="0"/>
              <a:t>By my count, there are a total of 51 passages in the book of Isaiah that are cited by the New Testament.</a:t>
            </a:r>
          </a:p>
          <a:p>
            <a:r>
              <a:rPr lang="en-US" dirty="0"/>
              <a:t>I made a point to include every one of those passages in this study.</a:t>
            </a:r>
          </a:p>
        </p:txBody>
      </p:sp>
    </p:spTree>
    <p:extLst>
      <p:ext uri="{BB962C8B-B14F-4D97-AF65-F5344CB8AC3E}">
        <p14:creationId xmlns:p14="http://schemas.microsoft.com/office/powerpoint/2010/main" val="17841611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D84B61-92E9-C359-720A-5F79FA01463B}"/>
              </a:ext>
            </a:extLst>
          </p:cNvPr>
          <p:cNvPicPr>
            <a:picLocks noChangeAspect="1"/>
          </p:cNvPicPr>
          <p:nvPr/>
        </p:nvPicPr>
        <p:blipFill>
          <a:blip r:embed="rId2"/>
          <a:stretch>
            <a:fillRect/>
          </a:stretch>
        </p:blipFill>
        <p:spPr>
          <a:xfrm>
            <a:off x="0" y="122551"/>
            <a:ext cx="9144000" cy="6612897"/>
          </a:xfrm>
          <a:prstGeom prst="rect">
            <a:avLst/>
          </a:prstGeom>
        </p:spPr>
      </p:pic>
    </p:spTree>
    <p:extLst>
      <p:ext uri="{BB962C8B-B14F-4D97-AF65-F5344CB8AC3E}">
        <p14:creationId xmlns:p14="http://schemas.microsoft.com/office/powerpoint/2010/main" val="6550435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a:extLst>
            <a:ext uri="{FF2B5EF4-FFF2-40B4-BE49-F238E27FC236}">
              <a16:creationId xmlns:a16="http://schemas.microsoft.com/office/drawing/2014/main" id="{4F10868E-501A-B3AC-879B-4BA5E749091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C77ADF21-91E4-2BC4-B5F4-46C1B893479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36766" cy="6189729"/>
          </a:xfrm>
          <a:prstGeom prst="rect">
            <a:avLst/>
          </a:prstGeom>
        </p:spPr>
      </p:pic>
      <p:sp>
        <p:nvSpPr>
          <p:cNvPr id="10" name="TextBox 9">
            <a:extLst>
              <a:ext uri="{FF2B5EF4-FFF2-40B4-BE49-F238E27FC236}">
                <a16:creationId xmlns:a16="http://schemas.microsoft.com/office/drawing/2014/main" id="{3AC9EE1D-6164-F8F5-1483-3A0FFBC47427}"/>
              </a:ext>
            </a:extLst>
          </p:cNvPr>
          <p:cNvSpPr txBox="1"/>
          <p:nvPr/>
        </p:nvSpPr>
        <p:spPr>
          <a:xfrm>
            <a:off x="4921277" y="6550223"/>
            <a:ext cx="42191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hlinkClick r:id="rId3"/>
              </a:rPr>
              <a:t>https://subsplash.com/charis/media/ms/+b72rmnj</a:t>
            </a:r>
            <a:r>
              <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rPr>
              <a:t> </a:t>
            </a:r>
          </a:p>
        </p:txBody>
      </p:sp>
      <p:sp>
        <p:nvSpPr>
          <p:cNvPr id="5" name="TextBox 4">
            <a:extLst>
              <a:ext uri="{FF2B5EF4-FFF2-40B4-BE49-F238E27FC236}">
                <a16:creationId xmlns:a16="http://schemas.microsoft.com/office/drawing/2014/main" id="{F97923F8-27B9-0DA1-B747-A97538E7C50F}"/>
              </a:ext>
            </a:extLst>
          </p:cNvPr>
          <p:cNvSpPr txBox="1"/>
          <p:nvPr/>
        </p:nvSpPr>
        <p:spPr>
          <a:xfrm>
            <a:off x="0" y="6334780"/>
            <a:ext cx="43073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C3300"/>
                </a:solidFill>
                <a:effectLst>
                  <a:outerShdw blurRad="50800" dist="38100" dir="2700000" algn="tl" rotWithShape="0">
                    <a:prstClr val="black">
                      <a:alpha val="40000"/>
                    </a:prstClr>
                  </a:outerShdw>
                </a:effectLst>
                <a:uLnTx/>
                <a:uFillTx/>
                <a:latin typeface="Calibri" panose="020F0502020204030204"/>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hlinkClick r:id="rId4"/>
              </a:rPr>
              <a:t>http://www.purifiedbyfaith.com/Isaiah/Isaiah.htm</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288849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a:extLst>
            <a:ext uri="{FF2B5EF4-FFF2-40B4-BE49-F238E27FC236}">
              <a16:creationId xmlns:a16="http://schemas.microsoft.com/office/drawing/2014/main" id="{5E46FAD2-F8D2-6521-F61F-1AF60B62D2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D4EEEC-1A6F-D53D-2614-B01E2A5DC60E}"/>
              </a:ext>
            </a:extLst>
          </p:cNvPr>
          <p:cNvSpPr>
            <a:spLocks noGrp="1"/>
          </p:cNvSpPr>
          <p:nvPr>
            <p:ph type="title"/>
          </p:nvPr>
        </p:nvSpPr>
        <p:spPr>
          <a:xfrm>
            <a:off x="0" y="29593"/>
            <a:ext cx="9144000" cy="598322"/>
          </a:xfrm>
        </p:spPr>
        <p:txBody>
          <a:bodyPr>
            <a:noAutofit/>
          </a:bodyPr>
          <a:lstStyle/>
          <a:p>
            <a:r>
              <a:rPr lang="en-US" sz="4000" b="1" dirty="0"/>
              <a:t>Class Discussion Time</a:t>
            </a:r>
          </a:p>
        </p:txBody>
      </p:sp>
      <p:sp>
        <p:nvSpPr>
          <p:cNvPr id="4" name="Content Placeholder 3">
            <a:extLst>
              <a:ext uri="{FF2B5EF4-FFF2-40B4-BE49-F238E27FC236}">
                <a16:creationId xmlns:a16="http://schemas.microsoft.com/office/drawing/2014/main" id="{67F8CEC3-9DAC-416F-F55C-3623A69B0797}"/>
              </a:ext>
            </a:extLst>
          </p:cNvPr>
          <p:cNvSpPr>
            <a:spLocks noGrp="1"/>
          </p:cNvSpPr>
          <p:nvPr>
            <p:ph idx="1"/>
          </p:nvPr>
        </p:nvSpPr>
        <p:spPr>
          <a:xfrm>
            <a:off x="31629" y="561109"/>
            <a:ext cx="9037555" cy="6267298"/>
          </a:xfrm>
        </p:spPr>
        <p:txBody>
          <a:bodyPr>
            <a:normAutofit/>
          </a:bodyPr>
          <a:lstStyle/>
          <a:p>
            <a:r>
              <a:rPr lang="en-US" sz="4000" dirty="0"/>
              <a:t>How well did you understand the book of Isaiah before we taught this class? How well do you feel you understand it now?</a:t>
            </a:r>
          </a:p>
          <a:p>
            <a:r>
              <a:rPr lang="en-US" sz="4000" dirty="0"/>
              <a:t>What are some notable things that you learned in this class?</a:t>
            </a:r>
          </a:p>
          <a:p>
            <a:r>
              <a:rPr lang="en-US" sz="4000" dirty="0"/>
              <a:t>Were some parts of this series particularly helpful to you? If so, what were they?</a:t>
            </a:r>
          </a:p>
          <a:p>
            <a:endParaRPr lang="en-US" sz="4000" dirty="0"/>
          </a:p>
          <a:p>
            <a:endParaRPr lang="en-US" sz="4000" dirty="0"/>
          </a:p>
          <a:p>
            <a:endParaRPr lang="en-US" sz="4400" dirty="0"/>
          </a:p>
          <a:p>
            <a:pPr marL="0" indent="0">
              <a:buNone/>
            </a:pPr>
            <a:endParaRPr lang="en-US" sz="4000" dirty="0"/>
          </a:p>
          <a:p>
            <a:endParaRPr lang="en-US" sz="4000" dirty="0"/>
          </a:p>
          <a:p>
            <a:endParaRPr lang="en-US" sz="4000" dirty="0"/>
          </a:p>
        </p:txBody>
      </p:sp>
    </p:spTree>
    <p:extLst>
      <p:ext uri="{BB962C8B-B14F-4D97-AF65-F5344CB8AC3E}">
        <p14:creationId xmlns:p14="http://schemas.microsoft.com/office/powerpoint/2010/main" val="637648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C293C-CDC6-403B-D909-D911600D1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BCE234-9813-7B7D-089A-8EC9ECDC7625}"/>
              </a:ext>
            </a:extLst>
          </p:cNvPr>
          <p:cNvSpPr>
            <a:spLocks noGrp="1"/>
          </p:cNvSpPr>
          <p:nvPr>
            <p:ph type="title"/>
          </p:nvPr>
        </p:nvSpPr>
        <p:spPr>
          <a:xfrm>
            <a:off x="0" y="3"/>
            <a:ext cx="9144000" cy="1055424"/>
          </a:xfrm>
        </p:spPr>
        <p:txBody>
          <a:bodyPr>
            <a:noAutofit/>
          </a:bodyPr>
          <a:lstStyle/>
          <a:p>
            <a:r>
              <a:rPr lang="en-US" sz="3600" dirty="0">
                <a:effectLst>
                  <a:outerShdw blurRad="38100" dist="38100" dir="2700000" algn="tl">
                    <a:srgbClr val="000000"/>
                  </a:outerShdw>
                </a:effectLst>
              </a:rPr>
              <a:t>Final Judgment and Glory of the LORD (66:14b-24)</a:t>
            </a:r>
          </a:p>
        </p:txBody>
      </p:sp>
      <p:sp>
        <p:nvSpPr>
          <p:cNvPr id="3" name="Content Placeholder 2">
            <a:extLst>
              <a:ext uri="{FF2B5EF4-FFF2-40B4-BE49-F238E27FC236}">
                <a16:creationId xmlns:a16="http://schemas.microsoft.com/office/drawing/2014/main" id="{6C9B565D-3D67-3A03-650E-BD4A53BA8A6F}"/>
              </a:ext>
            </a:extLst>
          </p:cNvPr>
          <p:cNvSpPr>
            <a:spLocks noGrp="1"/>
          </p:cNvSpPr>
          <p:nvPr>
            <p:ph idx="1"/>
          </p:nvPr>
        </p:nvSpPr>
        <p:spPr>
          <a:xfrm>
            <a:off x="45493" y="1173707"/>
            <a:ext cx="9047601" cy="5453557"/>
          </a:xfrm>
        </p:spPr>
        <p:txBody>
          <a:bodyPr>
            <a:normAutofit fontScale="92500" lnSpcReduction="20000"/>
          </a:bodyPr>
          <a:lstStyle/>
          <a:p>
            <a:r>
              <a:rPr lang="en-US" dirty="0">
                <a:effectLst>
                  <a:outerShdw blurRad="38100" dist="38100" dir="2700000" algn="tl">
                    <a:srgbClr val="000000"/>
                  </a:outerShdw>
                </a:effectLst>
              </a:rPr>
              <a:t>When we look at the book of Isaiah as a whole, the </a:t>
            </a:r>
            <a:r>
              <a:rPr lang="en-US" b="1" i="1" dirty="0">
                <a:effectLst>
                  <a:outerShdw blurRad="38100" dist="38100" dir="2700000" algn="tl">
                    <a:srgbClr val="000000"/>
                  </a:outerShdw>
                </a:effectLst>
              </a:rPr>
              <a:t>contrast</a:t>
            </a:r>
            <a:r>
              <a:rPr lang="en-US" dirty="0">
                <a:effectLst>
                  <a:outerShdw blurRad="38100" dist="38100" dir="2700000" algn="tl">
                    <a:srgbClr val="000000"/>
                  </a:outerShdw>
                </a:effectLst>
              </a:rPr>
              <a:t> of </a:t>
            </a:r>
            <a:r>
              <a:rPr lang="en-US" b="1" i="1" dirty="0">
                <a:effectLst>
                  <a:outerShdw blurRad="38100" dist="38100" dir="2700000" algn="tl">
                    <a:srgbClr val="000000"/>
                  </a:outerShdw>
                </a:effectLst>
              </a:rPr>
              <a:t>judgment</a:t>
            </a:r>
            <a:r>
              <a:rPr lang="en-US" dirty="0">
                <a:effectLst>
                  <a:outerShdw blurRad="38100" dist="38100" dir="2700000" algn="tl">
                    <a:srgbClr val="000000"/>
                  </a:outerShdw>
                </a:effectLst>
              </a:rPr>
              <a:t> and </a:t>
            </a:r>
            <a:r>
              <a:rPr lang="en-US" b="1" i="1" dirty="0">
                <a:effectLst>
                  <a:outerShdw blurRad="38100" dist="38100" dir="2700000" algn="tl">
                    <a:srgbClr val="000000"/>
                  </a:outerShdw>
                </a:effectLst>
              </a:rPr>
              <a:t>hope</a:t>
            </a:r>
            <a:r>
              <a:rPr lang="en-US" dirty="0">
                <a:effectLst>
                  <a:outerShdw blurRad="38100" dist="38100" dir="2700000" algn="tl">
                    <a:srgbClr val="000000"/>
                  </a:outerShdw>
                </a:effectLst>
              </a:rPr>
              <a:t> is unmistakable. </a:t>
            </a:r>
          </a:p>
          <a:p>
            <a:r>
              <a:rPr lang="en-US" dirty="0">
                <a:effectLst>
                  <a:outerShdw blurRad="38100" dist="38100" dir="2700000" algn="tl">
                    <a:srgbClr val="000000"/>
                  </a:outerShdw>
                </a:effectLst>
              </a:rPr>
              <a:t>We see this contrast in the two major sections: </a:t>
            </a:r>
          </a:p>
          <a:p>
            <a:pPr lvl="1"/>
            <a:r>
              <a:rPr lang="en-US" dirty="0">
                <a:solidFill>
                  <a:srgbClr val="FFFF99"/>
                </a:solidFill>
                <a:effectLst>
                  <a:outerShdw blurRad="38100" dist="38100" dir="2700000" algn="tl">
                    <a:srgbClr val="000000"/>
                  </a:outerShdw>
                </a:effectLst>
              </a:rPr>
              <a:t>Chapters 1-39 </a:t>
            </a:r>
            <a:r>
              <a:rPr lang="en-US" dirty="0">
                <a:effectLst>
                  <a:outerShdw blurRad="38100" dist="38100" dir="2700000" algn="tl">
                    <a:srgbClr val="000000"/>
                  </a:outerShdw>
                </a:effectLst>
              </a:rPr>
              <a:t>– Judgment </a:t>
            </a:r>
          </a:p>
          <a:p>
            <a:pPr lvl="1"/>
            <a:r>
              <a:rPr lang="en-US" dirty="0">
                <a:solidFill>
                  <a:srgbClr val="FFFF99"/>
                </a:solidFill>
                <a:effectLst>
                  <a:outerShdw blurRad="38100" dist="38100" dir="2700000" algn="tl">
                    <a:srgbClr val="000000"/>
                  </a:outerShdw>
                </a:effectLst>
              </a:rPr>
              <a:t>Chapters 40-66 </a:t>
            </a:r>
            <a:r>
              <a:rPr lang="en-US" dirty="0">
                <a:effectLst>
                  <a:outerShdw blurRad="38100" dist="38100" dir="2700000" algn="tl">
                    <a:srgbClr val="000000"/>
                  </a:outerShdw>
                </a:effectLst>
              </a:rPr>
              <a:t>– Hope</a:t>
            </a:r>
          </a:p>
          <a:p>
            <a:r>
              <a:rPr lang="en-US" dirty="0">
                <a:effectLst>
                  <a:outerShdw blurRad="38100" dist="38100" dir="2700000" algn="tl">
                    <a:srgbClr val="000000"/>
                  </a:outerShdw>
                </a:effectLst>
              </a:rPr>
              <a:t>But even </a:t>
            </a:r>
            <a:r>
              <a:rPr lang="en-US" b="1" i="1" dirty="0">
                <a:effectLst>
                  <a:outerShdw blurRad="38100" dist="38100" dir="2700000" algn="tl">
                    <a:srgbClr val="000000"/>
                  </a:outerShdw>
                </a:effectLst>
              </a:rPr>
              <a:t>within</a:t>
            </a:r>
            <a:r>
              <a:rPr lang="en-US" dirty="0">
                <a:effectLst>
                  <a:outerShdw blurRad="38100" dist="38100" dir="2700000" algn="tl">
                    <a:srgbClr val="000000"/>
                  </a:outerShdw>
                </a:effectLst>
              </a:rPr>
              <a:t> each of these two major sections, the contrast </a:t>
            </a:r>
            <a:r>
              <a:rPr lang="en-US" b="1" i="1" dirty="0">
                <a:effectLst>
                  <a:outerShdw blurRad="38100" dist="38100" dir="2700000" algn="tl">
                    <a:srgbClr val="000000"/>
                  </a:outerShdw>
                </a:effectLst>
              </a:rPr>
              <a:t>continues</a:t>
            </a:r>
            <a:r>
              <a:rPr lang="en-US" dirty="0">
                <a:effectLst>
                  <a:outerShdw blurRad="38100" dist="38100" dir="2700000" algn="tl">
                    <a:srgbClr val="000000"/>
                  </a:outerShdw>
                </a:effectLst>
              </a:rPr>
              <a:t> to be seen on a </a:t>
            </a:r>
            <a:r>
              <a:rPr lang="en-US" b="1" i="1" dirty="0">
                <a:effectLst>
                  <a:outerShdw blurRad="38100" dist="38100" dir="2700000" algn="tl">
                    <a:srgbClr val="000000"/>
                  </a:outerShdw>
                </a:effectLst>
              </a:rPr>
              <a:t>smaller</a:t>
            </a:r>
            <a:r>
              <a:rPr lang="en-US" dirty="0">
                <a:effectLst>
                  <a:outerShdw blurRad="38100" dist="38100" dir="2700000" algn="tl">
                    <a:srgbClr val="000000"/>
                  </a:outerShdw>
                </a:effectLst>
              </a:rPr>
              <a:t> scale, with announcements of </a:t>
            </a:r>
            <a:r>
              <a:rPr lang="en-US" b="1" i="1" dirty="0">
                <a:effectLst>
                  <a:outerShdw blurRad="38100" dist="38100" dir="2700000" algn="tl">
                    <a:srgbClr val="000000"/>
                  </a:outerShdw>
                </a:effectLst>
              </a:rPr>
              <a:t>hope</a:t>
            </a:r>
            <a:r>
              <a:rPr lang="en-US" dirty="0">
                <a:effectLst>
                  <a:outerShdw blurRad="38100" dist="38100" dir="2700000" algn="tl">
                    <a:srgbClr val="000000"/>
                  </a:outerShdw>
                </a:effectLst>
              </a:rPr>
              <a:t> occurring in chapters 1-39 , and announcements of </a:t>
            </a:r>
            <a:r>
              <a:rPr lang="en-US" b="1" i="1" dirty="0">
                <a:effectLst>
                  <a:outerShdw blurRad="38100" dist="38100" dir="2700000" algn="tl">
                    <a:srgbClr val="000000"/>
                  </a:outerShdw>
                </a:effectLst>
              </a:rPr>
              <a:t>judgment</a:t>
            </a:r>
            <a:r>
              <a:rPr lang="en-US" dirty="0">
                <a:effectLst>
                  <a:outerShdw blurRad="38100" dist="38100" dir="2700000" algn="tl">
                    <a:srgbClr val="000000"/>
                  </a:outerShdw>
                </a:effectLst>
              </a:rPr>
              <a:t> occurring in chapters 40-66. </a:t>
            </a:r>
          </a:p>
          <a:p>
            <a:r>
              <a:rPr lang="en-US" dirty="0">
                <a:effectLst>
                  <a:outerShdw blurRad="38100" dist="38100" dir="2700000" algn="tl">
                    <a:srgbClr val="000000"/>
                  </a:outerShdw>
                </a:effectLst>
              </a:rPr>
              <a:t>In today’s text this contrast occurs for the </a:t>
            </a:r>
            <a:r>
              <a:rPr lang="en-US" b="1" i="1" dirty="0">
                <a:effectLst>
                  <a:outerShdw blurRad="38100" dist="38100" dir="2700000" algn="tl">
                    <a:srgbClr val="000000"/>
                  </a:outerShdw>
                </a:effectLst>
              </a:rPr>
              <a:t>last</a:t>
            </a:r>
            <a:r>
              <a:rPr lang="en-US" dirty="0">
                <a:effectLst>
                  <a:outerShdw blurRad="38100" dist="38100" dir="2700000" algn="tl">
                    <a:srgbClr val="000000"/>
                  </a:outerShdw>
                </a:effectLst>
              </a:rPr>
              <a:t> time: </a:t>
            </a:r>
          </a:p>
          <a:p>
            <a:pPr lvl="1"/>
            <a:r>
              <a:rPr lang="en-US" dirty="0">
                <a:solidFill>
                  <a:srgbClr val="FFFF99"/>
                </a:solidFill>
                <a:effectLst>
                  <a:outerShdw blurRad="38100" dist="38100" dir="2700000" algn="tl">
                    <a:srgbClr val="000000"/>
                  </a:outerShdw>
                </a:effectLst>
              </a:rPr>
              <a:t>verses 15-17 </a:t>
            </a:r>
            <a:r>
              <a:rPr lang="en-US" dirty="0">
                <a:effectLst>
                  <a:outerShdw blurRad="38100" dist="38100" dir="2700000" algn="tl">
                    <a:srgbClr val="000000"/>
                  </a:outerShdw>
                </a:effectLst>
              </a:rPr>
              <a:t>(and </a:t>
            </a:r>
            <a:r>
              <a:rPr lang="en-US" dirty="0">
                <a:solidFill>
                  <a:srgbClr val="FFFF99"/>
                </a:solidFill>
                <a:effectLst>
                  <a:outerShdw blurRad="38100" dist="38100" dir="2700000" algn="tl">
                    <a:srgbClr val="000000"/>
                  </a:outerShdw>
                </a:effectLst>
              </a:rPr>
              <a:t>verse 24</a:t>
            </a:r>
            <a:r>
              <a:rPr lang="en-US" dirty="0">
                <a:effectLst>
                  <a:outerShdw blurRad="38100" dist="38100" dir="2700000" algn="tl">
                    <a:srgbClr val="000000"/>
                  </a:outerShdw>
                </a:effectLst>
              </a:rPr>
              <a:t>) describe the </a:t>
            </a:r>
            <a:r>
              <a:rPr lang="en-US" b="1" i="1" dirty="0">
                <a:effectLst>
                  <a:outerShdw blurRad="38100" dist="38100" dir="2700000" algn="tl">
                    <a:srgbClr val="000000"/>
                  </a:outerShdw>
                </a:effectLst>
              </a:rPr>
              <a:t>judgement</a:t>
            </a:r>
            <a:r>
              <a:rPr lang="en-US" dirty="0">
                <a:effectLst>
                  <a:outerShdw blurRad="38100" dist="38100" dir="2700000" algn="tl">
                    <a:srgbClr val="000000"/>
                  </a:outerShdw>
                </a:effectLst>
              </a:rPr>
              <a:t> of those who persist in </a:t>
            </a:r>
            <a:r>
              <a:rPr lang="en-US" b="1" i="1" dirty="0">
                <a:effectLst>
                  <a:outerShdw blurRad="38100" dist="38100" dir="2700000" algn="tl">
                    <a:srgbClr val="000000"/>
                  </a:outerShdw>
                </a:effectLst>
              </a:rPr>
              <a:t>rebellion</a:t>
            </a:r>
            <a:r>
              <a:rPr lang="en-US" dirty="0">
                <a:effectLst>
                  <a:outerShdw blurRad="38100" dist="38100" dir="2700000" algn="tl">
                    <a:srgbClr val="000000"/>
                  </a:outerShdw>
                </a:effectLst>
              </a:rPr>
              <a:t> against God.</a:t>
            </a:r>
          </a:p>
          <a:p>
            <a:pPr lvl="1"/>
            <a:r>
              <a:rPr lang="en-US" dirty="0">
                <a:solidFill>
                  <a:srgbClr val="FFFF99"/>
                </a:solidFill>
                <a:effectLst>
                  <a:outerShdw blurRad="38100" dist="38100" dir="2700000" algn="tl">
                    <a:srgbClr val="000000"/>
                  </a:outerShdw>
                </a:effectLst>
              </a:rPr>
              <a:t>verses 18-23 </a:t>
            </a:r>
            <a:r>
              <a:rPr lang="en-US" dirty="0">
                <a:effectLst>
                  <a:outerShdw blurRad="38100" dist="38100" dir="2700000" algn="tl">
                    <a:srgbClr val="000000"/>
                  </a:outerShdw>
                </a:effectLst>
              </a:rPr>
              <a:t>describe the </a:t>
            </a:r>
            <a:r>
              <a:rPr lang="en-US" b="1" i="1" dirty="0">
                <a:effectLst>
                  <a:outerShdw blurRad="38100" dist="38100" dir="2700000" algn="tl">
                    <a:srgbClr val="000000"/>
                  </a:outerShdw>
                </a:effectLst>
              </a:rPr>
              <a:t>salvation</a:t>
            </a:r>
            <a:r>
              <a:rPr lang="en-US" dirty="0">
                <a:effectLst>
                  <a:outerShdw blurRad="38100" dist="38100" dir="2700000" algn="tl">
                    <a:srgbClr val="000000"/>
                  </a:outerShdw>
                </a:effectLst>
              </a:rPr>
              <a:t> of the nations that will occur as a result of God’s </a:t>
            </a:r>
            <a:r>
              <a:rPr lang="en-US" b="1" i="1" dirty="0">
                <a:effectLst>
                  <a:outerShdw blurRad="38100" dist="38100" dir="2700000" algn="tl">
                    <a:srgbClr val="000000"/>
                  </a:outerShdw>
                </a:effectLst>
              </a:rPr>
              <a:t>redemption</a:t>
            </a:r>
            <a:r>
              <a:rPr lang="en-US" dirty="0">
                <a:effectLst>
                  <a:outerShdw blurRad="38100" dist="38100" dir="2700000" algn="tl">
                    <a:srgbClr val="000000"/>
                  </a:outerShdw>
                </a:effectLst>
              </a:rPr>
              <a:t>. </a:t>
            </a:r>
          </a:p>
        </p:txBody>
      </p:sp>
      <p:sp>
        <p:nvSpPr>
          <p:cNvPr id="5" name="TextBox 4">
            <a:extLst>
              <a:ext uri="{FF2B5EF4-FFF2-40B4-BE49-F238E27FC236}">
                <a16:creationId xmlns:a16="http://schemas.microsoft.com/office/drawing/2014/main" id="{846884FA-EB09-A4A2-4272-5E11BBDDEDF8}"/>
              </a:ext>
            </a:extLst>
          </p:cNvPr>
          <p:cNvSpPr txBox="1"/>
          <p:nvPr/>
        </p:nvSpPr>
        <p:spPr>
          <a:xfrm>
            <a:off x="0" y="651944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Oswalt, John N.. </a:t>
            </a:r>
            <a:r>
              <a:rPr kumimoji="0" lang="en-US" sz="18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Book of Isaiah, Chapters 40–66 </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8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NIC on the OT</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(pp. 683-684).</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1158507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C293C-CDC6-403B-D909-D911600D1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BCE234-9813-7B7D-089A-8EC9ECDC7625}"/>
              </a:ext>
            </a:extLst>
          </p:cNvPr>
          <p:cNvSpPr>
            <a:spLocks noGrp="1"/>
          </p:cNvSpPr>
          <p:nvPr>
            <p:ph type="title"/>
          </p:nvPr>
        </p:nvSpPr>
        <p:spPr>
          <a:xfrm>
            <a:off x="0" y="3"/>
            <a:ext cx="9144000" cy="1055424"/>
          </a:xfrm>
        </p:spPr>
        <p:txBody>
          <a:bodyPr>
            <a:noAutofit/>
          </a:bodyPr>
          <a:lstStyle/>
          <a:p>
            <a:r>
              <a:rPr lang="en-US" sz="3600" dirty="0">
                <a:effectLst>
                  <a:outerShdw blurRad="38100" dist="38100" dir="2700000" algn="tl">
                    <a:srgbClr val="000000"/>
                  </a:outerShdw>
                </a:effectLst>
              </a:rPr>
              <a:t>Final Judgment and Glory of the LORD (66:14b-24)</a:t>
            </a:r>
          </a:p>
        </p:txBody>
      </p:sp>
      <p:sp>
        <p:nvSpPr>
          <p:cNvPr id="3" name="Content Placeholder 2">
            <a:extLst>
              <a:ext uri="{FF2B5EF4-FFF2-40B4-BE49-F238E27FC236}">
                <a16:creationId xmlns:a16="http://schemas.microsoft.com/office/drawing/2014/main" id="{6C9B565D-3D67-3A03-650E-BD4A53BA8A6F}"/>
              </a:ext>
            </a:extLst>
          </p:cNvPr>
          <p:cNvSpPr>
            <a:spLocks noGrp="1"/>
          </p:cNvSpPr>
          <p:nvPr>
            <p:ph idx="1"/>
          </p:nvPr>
        </p:nvSpPr>
        <p:spPr>
          <a:xfrm>
            <a:off x="45493" y="1173707"/>
            <a:ext cx="9047601" cy="5453557"/>
          </a:xfrm>
        </p:spPr>
        <p:txBody>
          <a:bodyPr>
            <a:normAutofit/>
          </a:bodyPr>
          <a:lstStyle/>
          <a:p>
            <a:r>
              <a:rPr lang="en-US" dirty="0">
                <a:effectLst>
                  <a:outerShdw blurRad="38100" dist="38100" dir="2700000" algn="tl">
                    <a:srgbClr val="000000"/>
                  </a:outerShdw>
                </a:effectLst>
              </a:rPr>
              <a:t>As far as the book of Isaiah is concerned, judgment and hope are </a:t>
            </a:r>
            <a:r>
              <a:rPr lang="en-US" b="1" i="1" dirty="0">
                <a:effectLst>
                  <a:outerShdw blurRad="38100" dist="38100" dir="2700000" algn="tl">
                    <a:srgbClr val="000000"/>
                  </a:outerShdw>
                </a:effectLst>
              </a:rPr>
              <a:t>inseparable</a:t>
            </a:r>
            <a:r>
              <a:rPr lang="en-US" dirty="0">
                <a:effectLst>
                  <a:outerShdw blurRad="38100" dist="38100" dir="2700000" algn="tl">
                    <a:srgbClr val="000000"/>
                  </a:outerShdw>
                </a:effectLst>
              </a:rPr>
              <a:t>. </a:t>
            </a:r>
          </a:p>
          <a:p>
            <a:r>
              <a:rPr lang="en-US" dirty="0">
                <a:effectLst>
                  <a:outerShdw blurRad="38100" dist="38100" dir="2700000" algn="tl">
                    <a:srgbClr val="000000"/>
                  </a:outerShdw>
                </a:effectLst>
              </a:rPr>
              <a:t>It is out of judgment that hope </a:t>
            </a:r>
            <a:r>
              <a:rPr lang="en-US" b="1" i="1" dirty="0">
                <a:effectLst>
                  <a:outerShdw blurRad="38100" dist="38100" dir="2700000" algn="tl">
                    <a:srgbClr val="000000"/>
                  </a:outerShdw>
                </a:effectLst>
              </a:rPr>
              <a:t>emerges</a:t>
            </a:r>
            <a:r>
              <a:rPr lang="en-US" dirty="0">
                <a:effectLst>
                  <a:outerShdw blurRad="38100" dist="38100" dir="2700000" algn="tl">
                    <a:srgbClr val="000000"/>
                  </a:outerShdw>
                </a:effectLst>
              </a:rPr>
              <a:t>, but hope never removes the </a:t>
            </a:r>
            <a:r>
              <a:rPr lang="en-US" b="1" i="1" dirty="0">
                <a:effectLst>
                  <a:outerShdw blurRad="38100" dist="38100" dir="2700000" algn="tl">
                    <a:srgbClr val="000000"/>
                  </a:outerShdw>
                </a:effectLst>
              </a:rPr>
              <a:t>potential</a:t>
            </a:r>
            <a:r>
              <a:rPr lang="en-US" dirty="0">
                <a:effectLst>
                  <a:outerShdw blurRad="38100" dist="38100" dir="2700000" algn="tl">
                    <a:srgbClr val="000000"/>
                  </a:outerShdw>
                </a:effectLst>
              </a:rPr>
              <a:t> and the reality of judgment.</a:t>
            </a:r>
          </a:p>
          <a:p>
            <a:r>
              <a:rPr lang="en-US" dirty="0">
                <a:effectLst>
                  <a:outerShdw blurRad="38100" dist="38100" dir="2700000" algn="tl">
                    <a:srgbClr val="000000"/>
                  </a:outerShdw>
                </a:effectLst>
              </a:rPr>
              <a:t>I have divided today’s text into three sections:</a:t>
            </a:r>
          </a:p>
          <a:p>
            <a:pPr lvl="1"/>
            <a:r>
              <a:rPr lang="en-US" dirty="0">
                <a:effectLst>
                  <a:outerShdw blurRad="38100" dist="38100" dir="2700000" algn="tl">
                    <a:srgbClr val="000000"/>
                  </a:outerShdw>
                </a:effectLst>
              </a:rPr>
              <a:t>The Doom of the Rebellious (66:14b-17)</a:t>
            </a:r>
          </a:p>
          <a:p>
            <a:pPr lvl="1"/>
            <a:r>
              <a:rPr lang="en-US" dirty="0">
                <a:effectLst>
                  <a:outerShdw blurRad="38100" dist="38100" dir="2700000" algn="tl">
                    <a:srgbClr val="000000"/>
                  </a:outerShdw>
                </a:effectLst>
              </a:rPr>
              <a:t>God’s Glorious Plan to Deliver the Nations Using a Remnant in Israel (66:18-21)</a:t>
            </a:r>
          </a:p>
          <a:p>
            <a:pPr lvl="1"/>
            <a:r>
              <a:rPr lang="en-US" dirty="0">
                <a:effectLst>
                  <a:outerShdw blurRad="38100" dist="38100" dir="2700000" algn="tl">
                    <a:srgbClr val="000000"/>
                  </a:outerShdw>
                </a:effectLst>
              </a:rPr>
              <a:t>Dramatic Contrast Between the Final Destinations of the Righteous and the Wicked (66:22-24)</a:t>
            </a:r>
          </a:p>
          <a:p>
            <a:pPr lvl="1"/>
            <a:endParaRPr lang="en-US" dirty="0">
              <a:effectLst>
                <a:outerShdw blurRad="38100" dist="38100" dir="2700000" algn="tl">
                  <a:srgbClr val="000000"/>
                </a:outerShdw>
              </a:effectLst>
            </a:endParaRPr>
          </a:p>
        </p:txBody>
      </p:sp>
      <p:sp>
        <p:nvSpPr>
          <p:cNvPr id="5" name="TextBox 4">
            <a:extLst>
              <a:ext uri="{FF2B5EF4-FFF2-40B4-BE49-F238E27FC236}">
                <a16:creationId xmlns:a16="http://schemas.microsoft.com/office/drawing/2014/main" id="{846884FA-EB09-A4A2-4272-5E11BBDDEDF8}"/>
              </a:ext>
            </a:extLst>
          </p:cNvPr>
          <p:cNvSpPr txBox="1"/>
          <p:nvPr/>
        </p:nvSpPr>
        <p:spPr>
          <a:xfrm>
            <a:off x="0" y="6519446"/>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Oswalt, John N.. </a:t>
            </a:r>
            <a:r>
              <a:rPr kumimoji="0" lang="en-US" sz="18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Book of Isaiah, Chapters 40–66 </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8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NIC on the OT</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(pp. 683-684).</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278071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E998C-674E-70C8-B975-0D971C8E04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92BFC-A54D-5157-3D59-2B6CC47925F0}"/>
              </a:ext>
            </a:extLst>
          </p:cNvPr>
          <p:cNvSpPr>
            <a:spLocks noGrp="1"/>
          </p:cNvSpPr>
          <p:nvPr>
            <p:ph type="title"/>
          </p:nvPr>
        </p:nvSpPr>
        <p:spPr>
          <a:xfrm>
            <a:off x="0" y="-4"/>
            <a:ext cx="9144000" cy="973543"/>
          </a:xfrm>
        </p:spPr>
        <p:txBody>
          <a:bodyPr>
            <a:noAutofit/>
          </a:bodyPr>
          <a:lstStyle/>
          <a:p>
            <a:pPr marL="458788" indent="-458788"/>
            <a:r>
              <a:rPr lang="en-US" sz="3600" dirty="0">
                <a:effectLst>
                  <a:outerShdw blurRad="38100" dist="38100" dir="2700000" algn="tl">
                    <a:srgbClr val="000000"/>
                  </a:outerShdw>
                </a:effectLst>
              </a:rPr>
              <a:t>The Doom of the Rebellious (66:14b-17)</a:t>
            </a:r>
          </a:p>
        </p:txBody>
      </p:sp>
      <p:sp>
        <p:nvSpPr>
          <p:cNvPr id="3" name="Content Placeholder 2">
            <a:extLst>
              <a:ext uri="{FF2B5EF4-FFF2-40B4-BE49-F238E27FC236}">
                <a16:creationId xmlns:a16="http://schemas.microsoft.com/office/drawing/2014/main" id="{FCDC66B9-F3D8-FBA2-A47D-ED33A6C462E9}"/>
              </a:ext>
            </a:extLst>
          </p:cNvPr>
          <p:cNvSpPr>
            <a:spLocks noGrp="1"/>
          </p:cNvSpPr>
          <p:nvPr>
            <p:ph idx="1"/>
          </p:nvPr>
        </p:nvSpPr>
        <p:spPr>
          <a:xfrm>
            <a:off x="351213" y="880445"/>
            <a:ext cx="8441574" cy="5710184"/>
          </a:xfrm>
        </p:spPr>
        <p:txBody>
          <a:bodyPr>
            <a:normAutofit fontScale="92500" lnSpcReduction="20000"/>
          </a:bodyPr>
          <a:lstStyle/>
          <a:p>
            <a:pPr marL="0" indent="0">
              <a:buNone/>
            </a:pPr>
            <a:r>
              <a:rPr lang="en-US" sz="4000" baseline="30000" dirty="0">
                <a:effectLst>
                  <a:outerShdw blurRad="38100" dist="38100" dir="2700000" algn="tl">
                    <a:srgbClr val="000000"/>
                  </a:outerShdw>
                </a:effectLst>
                <a:latin typeface="Cambria" panose="02040503050406030204" pitchFamily="18" charset="0"/>
                <a:ea typeface="Cambria" panose="02040503050406030204" pitchFamily="18" charset="0"/>
              </a:rPr>
              <a:t>66:14b</a:t>
            </a:r>
            <a:r>
              <a:rPr lang="en-US" sz="40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The LORD will reveal his power to his servants and his anger to his enemies. </a:t>
            </a:r>
            <a:r>
              <a:rPr lang="en-US" sz="4000" baseline="30000" dirty="0">
                <a:effectLst>
                  <a:outerShdw blurRad="38100" dist="38100" dir="2700000" algn="tl">
                    <a:srgbClr val="000000"/>
                  </a:outerShdw>
                </a:effectLst>
                <a:latin typeface="Cambria" panose="02040503050406030204" pitchFamily="18" charset="0"/>
                <a:ea typeface="Cambria" panose="02040503050406030204" pitchFamily="18" charset="0"/>
              </a:rPr>
              <a:t>15</a:t>
            </a:r>
            <a:r>
              <a:rPr lang="en-US" sz="40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For look, the LORD comes with fire; his chariots come like a windstorm to reveal his raging anger, his [rebuke with flames of fire.] </a:t>
            </a:r>
            <a:r>
              <a:rPr lang="en-US" sz="4000" baseline="30000" dirty="0">
                <a:effectLst>
                  <a:outerShdw blurRad="38100" dist="38100" dir="2700000" algn="tl">
                    <a:srgbClr val="000000"/>
                  </a:outerShdw>
                </a:effectLst>
                <a:latin typeface="Cambria" panose="02040503050406030204" pitchFamily="18" charset="0"/>
                <a:ea typeface="Cambria" panose="02040503050406030204" pitchFamily="18" charset="0"/>
              </a:rPr>
              <a:t>16</a:t>
            </a:r>
            <a:r>
              <a:rPr lang="en-US" sz="40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For the LORD judges all humanity with fire and his sword; the LORD will kill many. </a:t>
            </a:r>
            <a:r>
              <a:rPr lang="en-US" sz="4000" baseline="30000" dirty="0">
                <a:effectLst>
                  <a:outerShdw blurRad="38100" dist="38100" dir="2700000" algn="tl">
                    <a:srgbClr val="000000"/>
                  </a:outerShdw>
                </a:effectLst>
                <a:latin typeface="Cambria" panose="02040503050406030204" pitchFamily="18" charset="0"/>
                <a:ea typeface="Cambria" panose="02040503050406030204" pitchFamily="18" charset="0"/>
              </a:rPr>
              <a:t>17</a:t>
            </a:r>
            <a:r>
              <a:rPr lang="en-US" sz="40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 “As for those who consecrate and ritually purify themselves so they can follow their leader and worship in the sacred orchards, those who eat the flesh of pigs and other disgusting creatures, like mice – they will all be destroyed together,” says the LORD. </a:t>
            </a:r>
          </a:p>
        </p:txBody>
      </p:sp>
    </p:spTree>
    <p:extLst>
      <p:ext uri="{BB962C8B-B14F-4D97-AF65-F5344CB8AC3E}">
        <p14:creationId xmlns:p14="http://schemas.microsoft.com/office/powerpoint/2010/main" val="2519039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02E8A-DA23-2413-E7DE-FB7CE945003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2AB59E7-4AE1-35CA-26F0-AEB3D97E3D6A}"/>
              </a:ext>
            </a:extLst>
          </p:cNvPr>
          <p:cNvSpPr txBox="1">
            <a:spLocks/>
          </p:cNvSpPr>
          <p:nvPr/>
        </p:nvSpPr>
        <p:spPr>
          <a:xfrm>
            <a:off x="0" y="0"/>
            <a:ext cx="9144000" cy="874643"/>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srgbClr val="FFFF99"/>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66:14b</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  The LORD </a:t>
            </a:r>
            <a:r>
              <a:rPr kumimoji="0" lang="en-US" sz="2400" b="0" i="1" u="none" strike="noStrike" kern="1200" cap="none" spc="0" normalizeH="0" baseline="0" noProof="0" dirty="0">
                <a:ln>
                  <a:noFill/>
                </a:ln>
                <a:solidFill>
                  <a:schemeClr val="accent2"/>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will reveal his power </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to his servants and </a:t>
            </a:r>
            <a:r>
              <a:rPr kumimoji="0" lang="en-US" sz="2400" b="0" i="1" u="none" strike="noStrike" kern="1200" cap="none" spc="0" normalizeH="0" baseline="0" noProof="0" dirty="0">
                <a:ln>
                  <a:noFill/>
                </a:ln>
                <a:solidFill>
                  <a:schemeClr val="accent2"/>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his ang</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er to </a:t>
            </a:r>
            <a:r>
              <a:rPr kumimoji="0" lang="en-US" sz="2400" b="0" i="1" u="none" strike="noStrike" kern="1200" cap="none" spc="0" normalizeH="0" baseline="0" noProof="0" dirty="0">
                <a:ln>
                  <a:noFill/>
                </a:ln>
                <a:solidFill>
                  <a:schemeClr val="accent2"/>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his enemies</a:t>
            </a:r>
          </a:p>
        </p:txBody>
      </p:sp>
      <p:sp>
        <p:nvSpPr>
          <p:cNvPr id="5" name="Content Placeholder 2">
            <a:extLst>
              <a:ext uri="{FF2B5EF4-FFF2-40B4-BE49-F238E27FC236}">
                <a16:creationId xmlns:a16="http://schemas.microsoft.com/office/drawing/2014/main" id="{71788EC1-7E79-3674-066D-4E3BA5D66107}"/>
              </a:ext>
            </a:extLst>
          </p:cNvPr>
          <p:cNvSpPr>
            <a:spLocks noGrp="1"/>
          </p:cNvSpPr>
          <p:nvPr>
            <p:ph idx="1"/>
          </p:nvPr>
        </p:nvSpPr>
        <p:spPr>
          <a:xfrm>
            <a:off x="127693" y="1126435"/>
            <a:ext cx="8825114" cy="5362233"/>
          </a:xfrm>
        </p:spPr>
        <p:txBody>
          <a:bodyPr>
            <a:normAutofit lnSpcReduction="10000"/>
          </a:bodyPr>
          <a:lstStyle/>
          <a:p>
            <a:r>
              <a:rPr lang="en-US" sz="3600" dirty="0">
                <a:effectLst>
                  <a:outerShdw blurRad="38100" dist="38100" dir="2700000" algn="tl">
                    <a:srgbClr val="000000"/>
                  </a:outerShdw>
                </a:effectLst>
              </a:rPr>
              <a:t>Isaiah never wants his readers to be left in a position where they are so secure in God’s election love that they forget the real possibility of judgment. </a:t>
            </a:r>
          </a:p>
          <a:p>
            <a:r>
              <a:rPr lang="en-US" sz="3600" dirty="0">
                <a:effectLst>
                  <a:outerShdw blurRad="38100" dist="38100" dir="2700000" algn="tl">
                    <a:srgbClr val="000000"/>
                  </a:outerShdw>
                </a:effectLst>
              </a:rPr>
              <a:t>The LORD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will reveal his </a:t>
            </a:r>
            <a:r>
              <a:rPr lang="en-US" sz="3600" i="1"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power</a:t>
            </a:r>
            <a:r>
              <a:rPr lang="en-US" sz="3600" dirty="0">
                <a:effectLst>
                  <a:outerShdw blurRad="38100" dist="38100" dir="2700000" algn="tl">
                    <a:srgbClr val="000000"/>
                  </a:outerShdw>
                </a:effectLst>
              </a:rPr>
              <a:t>” to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his </a:t>
            </a:r>
            <a:r>
              <a:rPr lang="en-US" sz="3600" i="1"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servants</a:t>
            </a:r>
            <a:r>
              <a:rPr lang="en-US" sz="3600" dirty="0">
                <a:effectLst>
                  <a:outerShdw blurRad="38100" dist="38100" dir="2700000" algn="tl">
                    <a:srgbClr val="000000"/>
                  </a:outerShdw>
                </a:effectLst>
              </a:rPr>
              <a:t>.” </a:t>
            </a:r>
          </a:p>
          <a:p>
            <a:r>
              <a:rPr lang="en-US" sz="3600" dirty="0">
                <a:effectLst>
                  <a:outerShdw blurRad="38100" dist="38100" dir="2700000" algn="tl">
                    <a:srgbClr val="000000"/>
                  </a:outerShdw>
                </a:effectLst>
              </a:rPr>
              <a:t>But it is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his </a:t>
            </a:r>
            <a:r>
              <a:rPr lang="en-US" sz="3600" i="1"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anger</a:t>
            </a:r>
            <a:r>
              <a:rPr lang="en-US" sz="3600" dirty="0">
                <a:effectLst>
                  <a:outerShdw blurRad="38100" dist="38100" dir="2700000" algn="tl">
                    <a:srgbClr val="000000"/>
                  </a:outerShdw>
                </a:effectLst>
              </a:rPr>
              <a:t>” that will be shown to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his </a:t>
            </a:r>
            <a:r>
              <a:rPr lang="en-US" sz="3600" i="1" dirty="0">
                <a:solidFill>
                  <a:schemeClr val="accent2"/>
                </a:solidFill>
                <a:effectLst>
                  <a:outerShdw blurRad="38100" dist="38100" dir="2700000" algn="tl">
                    <a:srgbClr val="000000"/>
                  </a:outerShdw>
                </a:effectLst>
                <a:latin typeface="Cambria" panose="02040503050406030204" pitchFamily="18" charset="0"/>
                <a:ea typeface="Cambria" panose="02040503050406030204" pitchFamily="18" charset="0"/>
              </a:rPr>
              <a:t>enemies</a:t>
            </a:r>
            <a:r>
              <a:rPr lang="en-US" sz="3600" dirty="0">
                <a:effectLst>
                  <a:outerShdw blurRad="38100" dist="38100" dir="2700000" algn="tl">
                    <a:srgbClr val="000000"/>
                  </a:outerShdw>
                </a:effectLst>
              </a:rPr>
              <a:t>.” </a:t>
            </a:r>
          </a:p>
          <a:p>
            <a:r>
              <a:rPr lang="en-US" sz="3600" dirty="0">
                <a:effectLst>
                  <a:outerShdw blurRad="38100" dist="38100" dir="2700000" algn="tl">
                    <a:srgbClr val="000000"/>
                  </a:outerShdw>
                </a:effectLst>
              </a:rPr>
              <a:t>As we read this, we should ask ourselves: Am I among the LORD’s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servants</a:t>
            </a:r>
            <a:r>
              <a:rPr lang="en-US" sz="3600" dirty="0">
                <a:effectLst>
                  <a:outerShdw blurRad="38100" dist="38100" dir="2700000" algn="tl">
                    <a:srgbClr val="000000"/>
                  </a:outerShdw>
                </a:effectLst>
              </a:rPr>
              <a:t>” or his “</a:t>
            </a:r>
            <a:r>
              <a:rPr lang="en-US" sz="36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enemies</a:t>
            </a:r>
            <a:r>
              <a:rPr lang="en-US" sz="3600" dirty="0">
                <a:effectLst>
                  <a:outerShdw blurRad="38100" dist="38100" dir="2700000" algn="tl">
                    <a:srgbClr val="000000"/>
                  </a:outerShdw>
                </a:effectLst>
              </a:rPr>
              <a:t>”?</a:t>
            </a:r>
          </a:p>
        </p:txBody>
      </p:sp>
      <p:sp>
        <p:nvSpPr>
          <p:cNvPr id="2" name="TextBox 1">
            <a:extLst>
              <a:ext uri="{FF2B5EF4-FFF2-40B4-BE49-F238E27FC236}">
                <a16:creationId xmlns:a16="http://schemas.microsoft.com/office/drawing/2014/main" id="{44826958-7776-8632-E78E-D2A1CE2F0EBC}"/>
              </a:ext>
            </a:extLst>
          </p:cNvPr>
          <p:cNvSpPr txBox="1"/>
          <p:nvPr/>
        </p:nvSpPr>
        <p:spPr>
          <a:xfrm>
            <a:off x="-3"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Oswalt, John . </a:t>
            </a:r>
            <a:r>
              <a:rPr kumimoji="0" lang="en-US" sz="18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Isaiah</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NIV Application Commentary) </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(pp. 695-696)</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944775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02E8A-DA23-2413-E7DE-FB7CE945003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2AB59E7-4AE1-35CA-26F0-AEB3D97E3D6A}"/>
              </a:ext>
            </a:extLst>
          </p:cNvPr>
          <p:cNvSpPr txBox="1">
            <a:spLocks/>
          </p:cNvSpPr>
          <p:nvPr/>
        </p:nvSpPr>
        <p:spPr>
          <a:xfrm>
            <a:off x="0" y="0"/>
            <a:ext cx="9144000" cy="909983"/>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srgbClr val="FFFF99"/>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66:</a:t>
            </a:r>
            <a:r>
              <a:rPr kumimoji="0" lang="en-US" sz="2400" b="1" i="0" u="none" strike="noStrike" kern="1200" cap="none" spc="0" normalizeH="0" baseline="30000" noProof="0" dirty="0">
                <a:ln>
                  <a:noFill/>
                </a:ln>
                <a:solidFill>
                  <a:srgbClr val="FFFF99"/>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15</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 </a:t>
            </a:r>
            <a:r>
              <a:rPr kumimoji="0" lang="en-US" sz="2400" b="0" i="1" u="none" strike="noStrike" kern="1200" cap="none" spc="0" normalizeH="0" baseline="0" noProof="0" dirty="0">
                <a:ln>
                  <a:noFill/>
                </a:ln>
                <a:solidFill>
                  <a:schemeClr val="accent2"/>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For look, the LORD comes </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with fire; his </a:t>
            </a:r>
            <a:r>
              <a:rPr kumimoji="0" lang="en-US" sz="2400" b="0" i="1" u="none" strike="noStrike" kern="1200" cap="none" spc="0" normalizeH="0" baseline="0" noProof="0" dirty="0">
                <a:ln>
                  <a:noFill/>
                </a:ln>
                <a:solidFill>
                  <a:schemeClr val="accent2"/>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chariots</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 come like a </a:t>
            </a:r>
            <a:r>
              <a:rPr kumimoji="0" lang="en-US" sz="2400" b="0" i="1" u="none" strike="noStrike" kern="1200" cap="none" spc="0" normalizeH="0" baseline="0" noProof="0" dirty="0">
                <a:ln>
                  <a:noFill/>
                </a:ln>
                <a:solidFill>
                  <a:schemeClr val="accent2"/>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windstorm</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 </a:t>
            </a:r>
            <a:r>
              <a:rPr kumimoji="0" lang="en-US" sz="2400" b="0" i="1" u="none" strike="noStrike" kern="1200" cap="none" spc="0" normalizeH="0" baseline="0" noProof="0" dirty="0">
                <a:ln>
                  <a:noFill/>
                </a:ln>
                <a:solidFill>
                  <a:schemeClr val="accent2"/>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to reveal his raging anger</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 his [rebuke with flames of fire.]  </a:t>
            </a:r>
          </a:p>
        </p:txBody>
      </p:sp>
      <p:sp>
        <p:nvSpPr>
          <p:cNvPr id="5" name="Content Placeholder 2">
            <a:extLst>
              <a:ext uri="{FF2B5EF4-FFF2-40B4-BE49-F238E27FC236}">
                <a16:creationId xmlns:a16="http://schemas.microsoft.com/office/drawing/2014/main" id="{71788EC1-7E79-3674-066D-4E3BA5D66107}"/>
              </a:ext>
            </a:extLst>
          </p:cNvPr>
          <p:cNvSpPr>
            <a:spLocks noGrp="1"/>
          </p:cNvSpPr>
          <p:nvPr>
            <p:ph idx="1"/>
          </p:nvPr>
        </p:nvSpPr>
        <p:spPr>
          <a:xfrm>
            <a:off x="110024" y="967409"/>
            <a:ext cx="8825114" cy="5574748"/>
          </a:xfrm>
        </p:spPr>
        <p:txBody>
          <a:bodyPr>
            <a:normAutofit fontScale="92500"/>
          </a:bodyPr>
          <a:lstStyle/>
          <a:p>
            <a:r>
              <a:rPr lang="en-US" dirty="0">
                <a:effectLst>
                  <a:outerShdw blurRad="38100" dist="38100" dir="2700000" algn="tl">
                    <a:srgbClr val="000000"/>
                  </a:outerShdw>
                </a:effectLst>
              </a:rPr>
              <a:t>Isaiah further elaborates on the statement just made in the previous verse concerning his judgment. </a:t>
            </a:r>
          </a:p>
          <a:p>
            <a:r>
              <a:rPr lang="en-US" dirty="0">
                <a:effectLst>
                  <a:outerShdw blurRad="38100" dist="38100" dir="2700000" algn="tl">
                    <a:srgbClr val="000000"/>
                  </a:outerShdw>
                </a:effectLst>
              </a:rPr>
              <a:t>“</a:t>
            </a:r>
            <a:r>
              <a:rPr lang="en-US"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For look</a:t>
            </a:r>
            <a:r>
              <a:rPr lang="en-US" dirty="0">
                <a:effectLst>
                  <a:outerShdw blurRad="38100" dist="38100" dir="2700000" algn="tl">
                    <a:srgbClr val="000000"/>
                  </a:outerShdw>
                </a:effectLst>
              </a:rPr>
              <a:t>” calls attention to the tremendous </a:t>
            </a:r>
            <a:r>
              <a:rPr lang="en-US" b="1" i="1" dirty="0">
                <a:effectLst>
                  <a:outerShdw blurRad="38100" dist="38100" dir="2700000" algn="tl">
                    <a:srgbClr val="000000"/>
                  </a:outerShdw>
                </a:effectLst>
              </a:rPr>
              <a:t>significance</a:t>
            </a:r>
            <a:r>
              <a:rPr lang="en-US" dirty="0">
                <a:effectLst>
                  <a:outerShdw blurRad="38100" dist="38100" dir="2700000" algn="tl">
                    <a:srgbClr val="000000"/>
                  </a:outerShdw>
                </a:effectLst>
              </a:rPr>
              <a:t> of God’s judgement. </a:t>
            </a:r>
          </a:p>
          <a:p>
            <a:r>
              <a:rPr lang="en-US" dirty="0">
                <a:effectLst>
                  <a:outerShdw blurRad="38100" dist="38100" dir="2700000" algn="tl">
                    <a:srgbClr val="000000"/>
                  </a:outerShdw>
                </a:effectLst>
              </a:rPr>
              <a:t>“</a:t>
            </a:r>
            <a:r>
              <a:rPr lang="en-US"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the LORD comes </a:t>
            </a:r>
            <a:r>
              <a:rPr lang="en-US" dirty="0">
                <a:effectLst>
                  <a:outerShdw blurRad="38100" dist="38100" dir="2700000" algn="tl">
                    <a:srgbClr val="000000"/>
                  </a:outerShdw>
                </a:effectLst>
              </a:rPr>
              <a:t>” and </a:t>
            </a:r>
            <a:r>
              <a:rPr lang="en-US" b="1" i="1" dirty="0">
                <a:effectLst>
                  <a:outerShdw blurRad="38100" dist="38100" dir="2700000" algn="tl">
                    <a:srgbClr val="000000"/>
                  </a:outerShdw>
                </a:effectLst>
              </a:rPr>
              <a:t>when</a:t>
            </a:r>
            <a:r>
              <a:rPr lang="en-US" dirty="0">
                <a:effectLst>
                  <a:outerShdw blurRad="38100" dist="38100" dir="2700000" algn="tl">
                    <a:srgbClr val="000000"/>
                  </a:outerShdw>
                </a:effectLst>
              </a:rPr>
              <a:t> he “</a:t>
            </a:r>
            <a:r>
              <a:rPr lang="en-US"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comes</a:t>
            </a:r>
            <a:r>
              <a:rPr lang="en-US" dirty="0">
                <a:effectLst>
                  <a:outerShdw blurRad="38100" dist="38100" dir="2700000" algn="tl">
                    <a:srgbClr val="000000"/>
                  </a:outerShdw>
                </a:effectLst>
              </a:rPr>
              <a:t>” he will mete out judgment. </a:t>
            </a:r>
          </a:p>
          <a:p>
            <a:r>
              <a:rPr lang="en-US" dirty="0">
                <a:effectLst>
                  <a:outerShdw blurRad="38100" dist="38100" dir="2700000" algn="tl">
                    <a:srgbClr val="000000"/>
                  </a:outerShdw>
                </a:effectLst>
              </a:rPr>
              <a:t>His “</a:t>
            </a:r>
            <a:r>
              <a:rPr lang="en-US"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chariots</a:t>
            </a:r>
            <a:r>
              <a:rPr lang="en-US" dirty="0">
                <a:effectLst>
                  <a:outerShdw blurRad="38100" dist="38100" dir="2700000" algn="tl">
                    <a:srgbClr val="000000"/>
                  </a:outerShdw>
                </a:effectLst>
              </a:rPr>
              <a:t>” come like a “</a:t>
            </a:r>
            <a:r>
              <a:rPr lang="en-US"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windstorm</a:t>
            </a:r>
            <a:r>
              <a:rPr lang="en-US" dirty="0">
                <a:effectLst>
                  <a:outerShdw blurRad="38100" dist="38100" dir="2700000" algn="tl">
                    <a:srgbClr val="000000"/>
                  </a:outerShdw>
                </a:effectLst>
              </a:rPr>
              <a:t>”. </a:t>
            </a:r>
          </a:p>
          <a:p>
            <a:r>
              <a:rPr lang="en-US" dirty="0">
                <a:effectLst>
                  <a:outerShdw blurRad="38100" dist="38100" dir="2700000" algn="tl">
                    <a:srgbClr val="000000"/>
                  </a:outerShdw>
                </a:effectLst>
              </a:rPr>
              <a:t>As a “</a:t>
            </a:r>
            <a:r>
              <a:rPr lang="en-US"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windstorm</a:t>
            </a:r>
            <a:r>
              <a:rPr lang="en-US" dirty="0">
                <a:effectLst>
                  <a:outerShdw blurRad="38100" dist="38100" dir="2700000" algn="tl">
                    <a:srgbClr val="000000"/>
                  </a:outerShdw>
                </a:effectLst>
              </a:rPr>
              <a:t>” sweeps briskly across the open desert, so “</a:t>
            </a:r>
            <a:r>
              <a:rPr lang="en-US"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[the LORD’s] chariots</a:t>
            </a:r>
            <a:r>
              <a:rPr lang="en-US" dirty="0">
                <a:effectLst>
                  <a:outerShdw blurRad="38100" dist="38100" dir="2700000" algn="tl">
                    <a:srgbClr val="000000"/>
                  </a:outerShdw>
                </a:effectLst>
              </a:rPr>
              <a:t>” are moving here and there to accomplish His purposes.</a:t>
            </a:r>
          </a:p>
          <a:p>
            <a:r>
              <a:rPr lang="en-US" dirty="0">
                <a:effectLst>
                  <a:outerShdw blurRad="38100" dist="38100" dir="2700000" algn="tl">
                    <a:srgbClr val="000000"/>
                  </a:outerShdw>
                </a:effectLst>
              </a:rPr>
              <a:t>The </a:t>
            </a:r>
            <a:r>
              <a:rPr lang="en-US" b="1" i="1" dirty="0">
                <a:effectLst>
                  <a:outerShdw blurRad="38100" dist="38100" dir="2700000" algn="tl">
                    <a:srgbClr val="000000"/>
                  </a:outerShdw>
                </a:effectLst>
              </a:rPr>
              <a:t>purpose</a:t>
            </a:r>
            <a:r>
              <a:rPr lang="en-US" dirty="0">
                <a:effectLst>
                  <a:outerShdw blurRad="38100" dist="38100" dir="2700000" algn="tl">
                    <a:srgbClr val="000000"/>
                  </a:outerShdw>
                </a:effectLst>
              </a:rPr>
              <a:t> of the LORD’s coming is “</a:t>
            </a:r>
            <a:r>
              <a:rPr lang="en-US"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to reveal his raging anger</a:t>
            </a:r>
            <a:r>
              <a:rPr lang="en-US" dirty="0">
                <a:effectLst>
                  <a:outerShdw blurRad="38100" dist="38100" dir="2700000" algn="tl">
                    <a:srgbClr val="000000"/>
                  </a:outerShdw>
                </a:effectLst>
              </a:rPr>
              <a:t>”. </a:t>
            </a:r>
          </a:p>
        </p:txBody>
      </p:sp>
      <p:sp>
        <p:nvSpPr>
          <p:cNvPr id="2" name="TextBox 1">
            <a:extLst>
              <a:ext uri="{FF2B5EF4-FFF2-40B4-BE49-F238E27FC236}">
                <a16:creationId xmlns:a16="http://schemas.microsoft.com/office/drawing/2014/main" id="{44826958-7776-8632-E78E-D2A1CE2F0EBC}"/>
              </a:ext>
            </a:extLst>
          </p:cNvPr>
          <p:cNvSpPr txBox="1"/>
          <p:nvPr/>
        </p:nvSpPr>
        <p:spPr>
          <a:xfrm>
            <a:off x="-3"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Young, Edward – </a:t>
            </a:r>
            <a:r>
              <a:rPr kumimoji="0" lang="en-US" sz="18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Book of Isaiah Volume 3: Chapters 40–66 </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(pp. 529–530)</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181720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02E8A-DA23-2413-E7DE-FB7CE945003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2AB59E7-4AE1-35CA-26F0-AEB3D97E3D6A}"/>
              </a:ext>
            </a:extLst>
          </p:cNvPr>
          <p:cNvSpPr txBox="1">
            <a:spLocks/>
          </p:cNvSpPr>
          <p:nvPr/>
        </p:nvSpPr>
        <p:spPr>
          <a:xfrm>
            <a:off x="0" y="0"/>
            <a:ext cx="9144000" cy="909983"/>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srgbClr val="FFFF99"/>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66:</a:t>
            </a:r>
            <a:r>
              <a:rPr kumimoji="0" lang="en-US" sz="2400" b="1" i="0" u="none" strike="noStrike" kern="1200" cap="none" spc="0" normalizeH="0" baseline="30000" noProof="0" dirty="0">
                <a:ln>
                  <a:noFill/>
                </a:ln>
                <a:solidFill>
                  <a:srgbClr val="FFFF99"/>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15</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 For look, the LORD comes with fire; his chariots come like a windstorm to reveal his raging anger, his [</a:t>
            </a:r>
            <a:r>
              <a:rPr kumimoji="0" lang="en-US" sz="2400" b="0" i="1" u="none" strike="noStrike" kern="1200" cap="none" spc="0" normalizeH="0" baseline="0" noProof="0" dirty="0">
                <a:ln>
                  <a:noFill/>
                </a:ln>
                <a:solidFill>
                  <a:schemeClr val="accent2"/>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rebuke</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 with </a:t>
            </a:r>
            <a:r>
              <a:rPr kumimoji="0" lang="en-US" sz="2400" b="0" i="1" u="none" strike="noStrike" kern="1200" cap="none" spc="0" normalizeH="0" baseline="0" noProof="0" dirty="0">
                <a:ln>
                  <a:noFill/>
                </a:ln>
                <a:solidFill>
                  <a:schemeClr val="accent2"/>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flames of fire</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  </a:t>
            </a:r>
          </a:p>
        </p:txBody>
      </p:sp>
      <p:sp>
        <p:nvSpPr>
          <p:cNvPr id="5" name="Content Placeholder 2">
            <a:extLst>
              <a:ext uri="{FF2B5EF4-FFF2-40B4-BE49-F238E27FC236}">
                <a16:creationId xmlns:a16="http://schemas.microsoft.com/office/drawing/2014/main" id="{71788EC1-7E79-3674-066D-4E3BA5D66107}"/>
              </a:ext>
            </a:extLst>
          </p:cNvPr>
          <p:cNvSpPr>
            <a:spLocks noGrp="1"/>
          </p:cNvSpPr>
          <p:nvPr>
            <p:ph idx="1"/>
          </p:nvPr>
        </p:nvSpPr>
        <p:spPr>
          <a:xfrm>
            <a:off x="127693" y="1135270"/>
            <a:ext cx="8825114" cy="5353398"/>
          </a:xfrm>
        </p:spPr>
        <p:txBody>
          <a:bodyPr>
            <a:normAutofit fontScale="92500" lnSpcReduction="10000"/>
          </a:bodyPr>
          <a:lstStyle/>
          <a:p>
            <a:r>
              <a:rPr lang="en-US" dirty="0">
                <a:effectLst>
                  <a:outerShdw blurRad="38100" dist="38100" dir="2700000" algn="tl">
                    <a:srgbClr val="000000"/>
                  </a:outerShdw>
                </a:effectLst>
              </a:rPr>
              <a:t>God’s anger has been aroused because of the nation’s </a:t>
            </a:r>
            <a:r>
              <a:rPr lang="en-US" b="1" i="1" dirty="0">
                <a:effectLst>
                  <a:outerShdw blurRad="38100" dist="38100" dir="2700000" algn="tl">
                    <a:srgbClr val="000000"/>
                  </a:outerShdw>
                </a:effectLst>
              </a:rPr>
              <a:t>sins</a:t>
            </a:r>
            <a:r>
              <a:rPr lang="en-US" dirty="0">
                <a:effectLst>
                  <a:outerShdw blurRad="38100" dist="38100" dir="2700000" algn="tl">
                    <a:srgbClr val="000000"/>
                  </a:outerShdw>
                </a:effectLst>
              </a:rPr>
              <a:t>. </a:t>
            </a:r>
          </a:p>
          <a:p>
            <a:r>
              <a:rPr lang="en-US" dirty="0">
                <a:effectLst>
                  <a:outerShdw blurRad="38100" dist="38100" dir="2700000" algn="tl">
                    <a:srgbClr val="000000"/>
                  </a:outerShdw>
                </a:effectLst>
              </a:rPr>
              <a:t>This anger must be </a:t>
            </a:r>
            <a:r>
              <a:rPr lang="en-US" b="1" i="1" dirty="0">
                <a:effectLst>
                  <a:outerShdw blurRad="38100" dist="38100" dir="2700000" algn="tl">
                    <a:srgbClr val="000000"/>
                  </a:outerShdw>
                </a:effectLst>
              </a:rPr>
              <a:t>appeased</a:t>
            </a:r>
            <a:r>
              <a:rPr lang="en-US" dirty="0">
                <a:effectLst>
                  <a:outerShdw blurRad="38100" dist="38100" dir="2700000" algn="tl">
                    <a:srgbClr val="000000"/>
                  </a:outerShdw>
                </a:effectLst>
              </a:rPr>
              <a:t>, and the manner in which this will be done is through the outpouring of God’s wrath upon the sinner. </a:t>
            </a:r>
          </a:p>
          <a:p>
            <a:r>
              <a:rPr lang="en-US" dirty="0">
                <a:effectLst>
                  <a:outerShdw blurRad="38100" dist="38100" dir="2700000" algn="tl">
                    <a:srgbClr val="000000"/>
                  </a:outerShdw>
                </a:effectLst>
              </a:rPr>
              <a:t>In the Bible the “</a:t>
            </a:r>
            <a:r>
              <a:rPr lang="en-US" sz="32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rebuke</a:t>
            </a:r>
            <a:r>
              <a:rPr lang="en-US" dirty="0">
                <a:effectLst>
                  <a:outerShdw blurRad="38100" dist="38100" dir="2700000" algn="tl">
                    <a:srgbClr val="000000"/>
                  </a:outerShdw>
                </a:effectLst>
              </a:rPr>
              <a:t>” of God is often mentioned in connection with His wrath (cf. 17:13; 51:20; 54:9). </a:t>
            </a:r>
          </a:p>
          <a:p>
            <a:r>
              <a:rPr lang="en-US" dirty="0">
                <a:effectLst>
                  <a:outerShdw blurRad="38100" dist="38100" dir="2700000" algn="tl">
                    <a:srgbClr val="000000"/>
                  </a:outerShdw>
                </a:effectLst>
              </a:rPr>
              <a:t>Here his “</a:t>
            </a:r>
            <a:r>
              <a:rPr lang="en-US"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rebuke</a:t>
            </a:r>
            <a:r>
              <a:rPr lang="en-US" dirty="0">
                <a:effectLst>
                  <a:outerShdw blurRad="38100" dist="38100" dir="2700000" algn="tl">
                    <a:srgbClr val="000000"/>
                  </a:outerShdw>
                </a:effectLst>
              </a:rPr>
              <a:t>” is accompanied by the outpouring of </a:t>
            </a:r>
            <a:r>
              <a:rPr lang="en-US" b="1" i="1" dirty="0">
                <a:effectLst>
                  <a:outerShdw blurRad="38100" dist="38100" dir="2700000" algn="tl">
                    <a:srgbClr val="000000"/>
                  </a:outerShdw>
                </a:effectLst>
              </a:rPr>
              <a:t>judgement</a:t>
            </a:r>
            <a:r>
              <a:rPr lang="en-US" dirty="0">
                <a:effectLst>
                  <a:outerShdw blurRad="38100" dist="38100" dir="2700000" algn="tl">
                    <a:srgbClr val="000000"/>
                  </a:outerShdw>
                </a:effectLst>
              </a:rPr>
              <a:t>, described as “</a:t>
            </a:r>
            <a:r>
              <a:rPr lang="en-US" sz="32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flames of fire</a:t>
            </a:r>
            <a:r>
              <a:rPr lang="en-US" dirty="0">
                <a:effectLst>
                  <a:outerShdw blurRad="38100" dist="38100" dir="2700000" algn="tl">
                    <a:srgbClr val="000000"/>
                  </a:outerShdw>
                </a:effectLst>
              </a:rPr>
              <a:t>”. </a:t>
            </a:r>
          </a:p>
          <a:p>
            <a:r>
              <a:rPr lang="en-US" dirty="0">
                <a:effectLst>
                  <a:outerShdw blurRad="38100" dist="38100" dir="2700000" algn="tl">
                    <a:srgbClr val="000000"/>
                  </a:outerShdw>
                </a:effectLst>
              </a:rPr>
              <a:t>The use of “</a:t>
            </a:r>
            <a:r>
              <a:rPr lang="en-US" sz="31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fire</a:t>
            </a:r>
            <a:r>
              <a:rPr lang="en-US" dirty="0">
                <a:effectLst>
                  <a:outerShdw blurRad="38100" dist="38100" dir="2700000" algn="tl">
                    <a:srgbClr val="000000"/>
                  </a:outerShdw>
                </a:effectLst>
              </a:rPr>
              <a:t>” to describe God’s judgement points to the </a:t>
            </a:r>
            <a:r>
              <a:rPr lang="en-US" b="1" i="1" dirty="0">
                <a:effectLst>
                  <a:outerShdw blurRad="38100" dist="38100" dir="2700000" algn="tl">
                    <a:srgbClr val="000000"/>
                  </a:outerShdw>
                </a:effectLst>
              </a:rPr>
              <a:t>all-consuming power </a:t>
            </a:r>
            <a:r>
              <a:rPr lang="en-US" dirty="0">
                <a:effectLst>
                  <a:outerShdw blurRad="38100" dist="38100" dir="2700000" algn="tl">
                    <a:srgbClr val="000000"/>
                  </a:outerShdw>
                </a:effectLst>
              </a:rPr>
              <a:t>of that judgement and the </a:t>
            </a:r>
            <a:r>
              <a:rPr lang="en-US" b="1" i="1" dirty="0">
                <a:effectLst>
                  <a:outerShdw blurRad="38100" dist="38100" dir="2700000" algn="tl">
                    <a:srgbClr val="000000"/>
                  </a:outerShdw>
                </a:effectLst>
              </a:rPr>
              <a:t>complete destruction </a:t>
            </a:r>
            <a:r>
              <a:rPr lang="en-US" dirty="0">
                <a:effectLst>
                  <a:outerShdw blurRad="38100" dist="38100" dir="2700000" algn="tl">
                    <a:srgbClr val="000000"/>
                  </a:outerShdw>
                </a:effectLst>
              </a:rPr>
              <a:t>of God’s enemies that occurs as a </a:t>
            </a:r>
            <a:r>
              <a:rPr lang="en-US" b="1" i="1" dirty="0">
                <a:effectLst>
                  <a:outerShdw blurRad="38100" dist="38100" dir="2700000" algn="tl">
                    <a:srgbClr val="000000"/>
                  </a:outerShdw>
                </a:effectLst>
              </a:rPr>
              <a:t>result</a:t>
            </a:r>
            <a:r>
              <a:rPr lang="en-US" dirty="0">
                <a:effectLst>
                  <a:outerShdw blurRad="38100" dist="38100" dir="2700000" algn="tl">
                    <a:srgbClr val="000000"/>
                  </a:outerShdw>
                </a:effectLst>
              </a:rPr>
              <a:t> of that judgement.</a:t>
            </a:r>
          </a:p>
        </p:txBody>
      </p:sp>
      <p:sp>
        <p:nvSpPr>
          <p:cNvPr id="2" name="TextBox 1">
            <a:extLst>
              <a:ext uri="{FF2B5EF4-FFF2-40B4-BE49-F238E27FC236}">
                <a16:creationId xmlns:a16="http://schemas.microsoft.com/office/drawing/2014/main" id="{44826958-7776-8632-E78E-D2A1CE2F0EBC}"/>
              </a:ext>
            </a:extLst>
          </p:cNvPr>
          <p:cNvSpPr txBox="1"/>
          <p:nvPr/>
        </p:nvSpPr>
        <p:spPr>
          <a:xfrm>
            <a:off x="-3"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Young, Edward – </a:t>
            </a:r>
            <a:r>
              <a:rPr kumimoji="0" lang="en-US" sz="18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The Book of Isaiah Volume 3: Chapters 40–66 </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(pp. 529–530)</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1370336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02E8A-DA23-2413-E7DE-FB7CE945003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2AB59E7-4AE1-35CA-26F0-AEB3D97E3D6A}"/>
              </a:ext>
            </a:extLst>
          </p:cNvPr>
          <p:cNvSpPr txBox="1">
            <a:spLocks/>
          </p:cNvSpPr>
          <p:nvPr/>
        </p:nvSpPr>
        <p:spPr>
          <a:xfrm>
            <a:off x="0" y="0"/>
            <a:ext cx="9144000" cy="909983"/>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30000" noProof="0" dirty="0">
                <a:ln>
                  <a:noFill/>
                </a:ln>
                <a:solidFill>
                  <a:srgbClr val="FFFF99"/>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66:</a:t>
            </a:r>
            <a:r>
              <a:rPr kumimoji="0" lang="en-US" sz="2400" b="1" i="0" u="none" strike="noStrike" kern="1200" cap="none" spc="0" normalizeH="0" baseline="30000" noProof="0" dirty="0">
                <a:ln>
                  <a:noFill/>
                </a:ln>
                <a:solidFill>
                  <a:srgbClr val="FFFF99"/>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16</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 For the LORD judges all humanity with </a:t>
            </a:r>
            <a:r>
              <a:rPr kumimoji="0" lang="en-US" sz="2400" b="0" i="1" u="none" strike="noStrike" kern="1200" cap="none" spc="0" normalizeH="0" baseline="0" noProof="0" dirty="0">
                <a:ln>
                  <a:noFill/>
                </a:ln>
                <a:solidFill>
                  <a:schemeClr val="accent2"/>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fire</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 and his </a:t>
            </a:r>
            <a:r>
              <a:rPr kumimoji="0" lang="en-US" sz="2400" b="0" i="1" u="none" strike="noStrike" kern="1200" cap="none" spc="0" normalizeH="0" baseline="0" noProof="0" dirty="0">
                <a:ln>
                  <a:noFill/>
                </a:ln>
                <a:solidFill>
                  <a:schemeClr val="accent2"/>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sword</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 the LORD will </a:t>
            </a:r>
            <a:r>
              <a:rPr kumimoji="0" lang="en-US" sz="2400" b="0" i="1" u="none" strike="noStrike" kern="1200" cap="none" spc="0" normalizeH="0" baseline="0" noProof="0" dirty="0">
                <a:ln>
                  <a:noFill/>
                </a:ln>
                <a:solidFill>
                  <a:schemeClr val="accent2"/>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kill many</a:t>
            </a:r>
            <a:r>
              <a:rPr kumimoji="0" lang="en-US" sz="2400" b="0" i="1" u="none" strike="noStrike" kern="1200" cap="none" spc="0" normalizeH="0" baseline="0" noProof="0" dirty="0">
                <a:ln>
                  <a:noFill/>
                </a:ln>
                <a:solidFill>
                  <a:srgbClr val="ED7D31">
                    <a:lumMod val="60000"/>
                    <a:lumOff val="40000"/>
                  </a:srgbClr>
                </a:solidFill>
                <a:effectLst>
                  <a:outerShdw blurRad="38100" dist="38100" dir="2700000" algn="tl">
                    <a:srgbClr val="000000"/>
                  </a:outerShdw>
                </a:effectLst>
                <a:uLnTx/>
                <a:uFillTx/>
                <a:latin typeface="Cambria" panose="02040503050406030204" pitchFamily="18" charset="0"/>
                <a:ea typeface="Cambria" panose="02040503050406030204" pitchFamily="18" charset="0"/>
                <a:cs typeface="+mj-cs"/>
              </a:rPr>
              <a:t>.</a:t>
            </a:r>
          </a:p>
        </p:txBody>
      </p:sp>
      <p:sp>
        <p:nvSpPr>
          <p:cNvPr id="5" name="Content Placeholder 2">
            <a:extLst>
              <a:ext uri="{FF2B5EF4-FFF2-40B4-BE49-F238E27FC236}">
                <a16:creationId xmlns:a16="http://schemas.microsoft.com/office/drawing/2014/main" id="{71788EC1-7E79-3674-066D-4E3BA5D66107}"/>
              </a:ext>
            </a:extLst>
          </p:cNvPr>
          <p:cNvSpPr>
            <a:spLocks noGrp="1"/>
          </p:cNvSpPr>
          <p:nvPr>
            <p:ph idx="1"/>
          </p:nvPr>
        </p:nvSpPr>
        <p:spPr>
          <a:xfrm>
            <a:off x="127693" y="1135270"/>
            <a:ext cx="8825114" cy="5353398"/>
          </a:xfrm>
        </p:spPr>
        <p:txBody>
          <a:bodyPr>
            <a:normAutofit/>
          </a:bodyPr>
          <a:lstStyle/>
          <a:p>
            <a:r>
              <a:rPr lang="en-US" sz="4000" dirty="0">
                <a:effectLst>
                  <a:outerShdw blurRad="38100" dist="38100" dir="2700000" algn="tl">
                    <a:srgbClr val="000000"/>
                  </a:outerShdw>
                </a:effectLst>
              </a:rPr>
              <a:t>Along with God’s judgement being described by “</a:t>
            </a:r>
            <a:r>
              <a:rPr lang="en-US" sz="40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fire</a:t>
            </a:r>
            <a:r>
              <a:rPr lang="en-US" sz="4000" dirty="0">
                <a:effectLst>
                  <a:outerShdw blurRad="38100" dist="38100" dir="2700000" algn="tl">
                    <a:srgbClr val="000000"/>
                  </a:outerShdw>
                </a:effectLst>
              </a:rPr>
              <a:t>”, this verse also depicts the LORD as a warrior. </a:t>
            </a:r>
          </a:p>
          <a:p>
            <a:r>
              <a:rPr lang="en-US" sz="4000" dirty="0">
                <a:effectLst>
                  <a:outerShdw blurRad="38100" dist="38100" dir="2700000" algn="tl">
                    <a:srgbClr val="000000"/>
                  </a:outerShdw>
                </a:effectLst>
              </a:rPr>
              <a:t>And, being a warrior, he has a “</a:t>
            </a:r>
            <a:r>
              <a:rPr lang="en-US" sz="40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sword</a:t>
            </a:r>
            <a:r>
              <a:rPr lang="en-US" sz="4000" dirty="0">
                <a:effectLst>
                  <a:outerShdw blurRad="38100" dist="38100" dir="2700000" algn="tl">
                    <a:srgbClr val="000000"/>
                  </a:outerShdw>
                </a:effectLst>
              </a:rPr>
              <a:t>” which he will use to “</a:t>
            </a:r>
            <a:r>
              <a:rPr lang="en-US" sz="4000" i="1"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kill</a:t>
            </a:r>
            <a:r>
              <a:rPr lang="en-US" sz="4000" dirty="0">
                <a:effectLst>
                  <a:outerShdw blurRad="38100" dist="38100" dir="2700000" algn="tl">
                    <a:srgbClr val="000000"/>
                  </a:outerShdw>
                </a:effectLst>
              </a:rPr>
              <a:t> </a:t>
            </a:r>
            <a:r>
              <a:rPr lang="en-US" sz="4000" b="0" i="1" u="none" strike="noStrike" baseline="0" dirty="0">
                <a:solidFill>
                  <a:schemeClr val="accent2">
                    <a:lumMod val="60000"/>
                    <a:lumOff val="40000"/>
                  </a:schemeClr>
                </a:solidFill>
                <a:effectLst>
                  <a:outerShdw blurRad="38100" dist="38100" dir="2700000" algn="tl">
                    <a:srgbClr val="000000"/>
                  </a:outerShdw>
                </a:effectLst>
                <a:latin typeface="Cambria" panose="02040503050406030204" pitchFamily="18" charset="0"/>
                <a:ea typeface="Cambria" panose="02040503050406030204" pitchFamily="18" charset="0"/>
              </a:rPr>
              <a:t>many</a:t>
            </a:r>
            <a:r>
              <a:rPr lang="en-US" sz="4000" dirty="0">
                <a:effectLst>
                  <a:outerShdw blurRad="38100" dist="38100" dir="2700000" algn="tl">
                    <a:srgbClr val="000000"/>
                  </a:outerShdw>
                </a:effectLst>
              </a:rPr>
              <a:t>”.</a:t>
            </a:r>
          </a:p>
          <a:p>
            <a:endParaRPr lang="en-US" dirty="0">
              <a:effectLst>
                <a:outerShdw blurRad="38100" dist="38100" dir="2700000" algn="tl">
                  <a:srgbClr val="000000"/>
                </a:outerShdw>
              </a:effectLst>
            </a:endParaRPr>
          </a:p>
        </p:txBody>
      </p:sp>
      <p:sp>
        <p:nvSpPr>
          <p:cNvPr id="2" name="TextBox 1">
            <a:extLst>
              <a:ext uri="{FF2B5EF4-FFF2-40B4-BE49-F238E27FC236}">
                <a16:creationId xmlns:a16="http://schemas.microsoft.com/office/drawing/2014/main" id="{44826958-7776-8632-E78E-D2A1CE2F0EBC}"/>
              </a:ext>
            </a:extLst>
          </p:cNvPr>
          <p:cNvSpPr txBox="1"/>
          <p:nvPr/>
        </p:nvSpPr>
        <p:spPr>
          <a:xfrm>
            <a:off x="-3"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Leupold, H. C. – </a:t>
            </a:r>
            <a:r>
              <a:rPr kumimoji="0" lang="en-US" sz="18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Exposition of Isaiah, Volume 2</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(p. 377)</a:t>
            </a:r>
            <a:endParaRPr kumimoji="0" lang="en-US"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5144334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329017</TotalTime>
  <Words>3214</Words>
  <Application>Microsoft Office PowerPoint</Application>
  <PresentationFormat>On-screen Show (4:3)</PresentationFormat>
  <Paragraphs>147</Paragraphs>
  <Slides>26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Arial Rounded MT Bold</vt:lpstr>
      <vt:lpstr>Calibri</vt:lpstr>
      <vt:lpstr>Calibri Light</vt:lpstr>
      <vt:lpstr>Cambria</vt:lpstr>
      <vt:lpstr>Century Gothic</vt:lpstr>
      <vt:lpstr>Office Theme</vt:lpstr>
      <vt:lpstr>2_Office Theme</vt:lpstr>
      <vt:lpstr>Highlights     From the  Book of  Isaiah</vt:lpstr>
      <vt:lpstr>Outline of the Book of Isaiah</vt:lpstr>
      <vt:lpstr>Final Judgment and Glory of the LORD (66:14b-24)</vt:lpstr>
      <vt:lpstr>Final Judgment and Glory of the LORD (66:14b-24)</vt:lpstr>
      <vt:lpstr>The Doom of the Rebellious (66:14b-17)</vt:lpstr>
      <vt:lpstr>PowerPoint Presentation</vt:lpstr>
      <vt:lpstr>PowerPoint Presentation</vt:lpstr>
      <vt:lpstr>PowerPoint Presentation</vt:lpstr>
      <vt:lpstr>PowerPoint Presentation</vt:lpstr>
      <vt:lpstr>PowerPoint Presentation</vt:lpstr>
      <vt:lpstr>God’s Glorious Plan to Deliver the Nations (66:18-21)</vt:lpstr>
      <vt:lpstr>PowerPoint Presentation</vt:lpstr>
      <vt:lpstr>PowerPoint Presentation</vt:lpstr>
      <vt:lpstr>PowerPoint Presentation</vt:lpstr>
      <vt:lpstr>PowerPoint Presentation</vt:lpstr>
      <vt:lpstr>PowerPoint Presentation</vt:lpstr>
      <vt:lpstr>Dramatic Contrast Between the Righteous and the Wicked (66:22-24)</vt:lpstr>
      <vt:lpstr>PowerPoint Presentation</vt:lpstr>
      <vt:lpstr>PowerPoint Presentation</vt:lpstr>
      <vt:lpstr>Conclusion</vt:lpstr>
      <vt:lpstr>Conclusion</vt:lpstr>
      <vt:lpstr>A Quick High Level Summary of the Book of Isaiah</vt:lpstr>
      <vt:lpstr>Number Verses That We Covered in Isaiah</vt:lpstr>
      <vt:lpstr>PowerPoint Presentation</vt:lpstr>
      <vt:lpstr>PowerPoint Presentation</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from the  Book of  Isaiah</dc:title>
  <dc:creator>Robert Connolly</dc:creator>
  <cp:lastModifiedBy>Robert Connolly</cp:lastModifiedBy>
  <cp:revision>3982</cp:revision>
  <cp:lastPrinted>2024-07-14T14:07:15Z</cp:lastPrinted>
  <dcterms:created xsi:type="dcterms:W3CDTF">2022-12-04T03:23:23Z</dcterms:created>
  <dcterms:modified xsi:type="dcterms:W3CDTF">2024-07-14T14:19:58Z</dcterms:modified>
</cp:coreProperties>
</file>