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58" r:id="rId2"/>
    <p:sldId id="350" r:id="rId3"/>
    <p:sldId id="476" r:id="rId4"/>
    <p:sldId id="421" r:id="rId5"/>
    <p:sldId id="472" r:id="rId6"/>
    <p:sldId id="473" r:id="rId7"/>
    <p:sldId id="471" r:id="rId8"/>
    <p:sldId id="463" r:id="rId9"/>
    <p:sldId id="464" r:id="rId10"/>
    <p:sldId id="465" r:id="rId11"/>
    <p:sldId id="466" r:id="rId12"/>
    <p:sldId id="467" r:id="rId13"/>
    <p:sldId id="468" r:id="rId14"/>
    <p:sldId id="469" r:id="rId15"/>
    <p:sldId id="470" r:id="rId16"/>
    <p:sldId id="474" r:id="rId17"/>
    <p:sldId id="4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5/10/2015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2282719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5/10/2015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5/10/2015</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Book of Proverbs</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The Wisdom of Work</a:t>
            </a:r>
          </a:p>
          <a:p>
            <a:r>
              <a:rPr lang="en-US" sz="4000" b="1" dirty="0" smtClean="0">
                <a:solidFill>
                  <a:srgbClr val="FFFF00"/>
                </a:solidFill>
                <a:effectLst>
                  <a:outerShdw blurRad="38100" dist="38100" dir="2700000" algn="tl">
                    <a:srgbClr val="000000">
                      <a:alpha val="43137"/>
                    </a:srgbClr>
                  </a:outerShdw>
                </a:effectLst>
              </a:rPr>
              <a:t>Assorted Proverbs</a:t>
            </a:r>
            <a:endParaRPr lang="en-US" sz="4000" b="1" dirty="0">
              <a:solidFill>
                <a:srgbClr val="FFFF0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Purpose of Work</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All work requires a certain degree of skill. </a:t>
            </a:r>
            <a:r>
              <a:rPr lang="en-US" dirty="0" smtClean="0">
                <a:effectLst>
                  <a:outerShdw blurRad="38100" dist="38100" dir="2700000" algn="tl">
                    <a:srgbClr val="000000">
                      <a:alpha val="43137"/>
                    </a:srgbClr>
                  </a:outerShdw>
                </a:effectLst>
              </a:rPr>
              <a:t>Proverbs tells us those </a:t>
            </a:r>
            <a:r>
              <a:rPr lang="en-US" dirty="0" smtClean="0">
                <a:effectLst>
                  <a:outerShdw blurRad="38100" dist="38100" dir="2700000" algn="tl">
                    <a:srgbClr val="000000">
                      <a:alpha val="43137"/>
                    </a:srgbClr>
                  </a:outerShdw>
                </a:effectLst>
              </a:rPr>
              <a:t>who become very skillful in their work will reap great benefits:</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Do you see a man skillful in his work? He will stand before kings; he will not stand before obscure men. </a:t>
            </a:r>
            <a:r>
              <a:rPr lang="en-US" sz="2700" b="1" dirty="0">
                <a:effectLst>
                  <a:outerShdw blurRad="38100" dist="38100" dir="2700000" algn="tl">
                    <a:srgbClr val="000000">
                      <a:alpha val="43137"/>
                    </a:srgbClr>
                  </a:outerShdw>
                </a:effectLst>
                <a:latin typeface="Cambria" pitchFamily="18" charset="0"/>
              </a:rPr>
              <a:t>(22:29)</a:t>
            </a: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154645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a:t>
            </a:r>
            <a:r>
              <a:rPr lang="en-US" sz="4400" dirty="0">
                <a:effectLst>
                  <a:outerShdw blurRad="38100" dist="38100" dir="2700000" algn="tl">
                    <a:srgbClr val="000000">
                      <a:alpha val="43137"/>
                    </a:srgbClr>
                  </a:outerShdw>
                </a:effectLst>
              </a:rPr>
              <a:t>to 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a:bodyPr>
          <a:lstStyle/>
          <a:p>
            <a:r>
              <a:rPr lang="en-US" dirty="0" smtClean="0">
                <a:effectLst>
                  <a:outerShdw blurRad="38100" dist="38100" dir="2700000" algn="tl">
                    <a:srgbClr val="000000">
                      <a:alpha val="43137"/>
                    </a:srgbClr>
                  </a:outerShdw>
                </a:effectLst>
              </a:rPr>
              <a:t>As we have seen, the fall of man brought many </a:t>
            </a:r>
            <a:r>
              <a:rPr lang="en-US" u="sng" dirty="0" smtClean="0">
                <a:effectLst>
                  <a:outerShdw blurRad="38100" dist="38100" dir="2700000" algn="tl">
                    <a:srgbClr val="000000">
                      <a:alpha val="43137"/>
                    </a:srgbClr>
                  </a:outerShdw>
                </a:effectLst>
              </a:rPr>
              <a:t>external obstacles</a:t>
            </a:r>
            <a:r>
              <a:rPr lang="en-US"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to our ability to do work </a:t>
            </a:r>
            <a:r>
              <a:rPr lang="en-US" dirty="0">
                <a:effectLst>
                  <a:outerShdw blurRad="38100" dist="38100" dir="2700000" algn="tl">
                    <a:srgbClr val="000000">
                      <a:alpha val="43137"/>
                    </a:srgbClr>
                  </a:outerShdw>
                </a:effectLst>
                <a:latin typeface="Cambria" pitchFamily="18" charset="0"/>
              </a:rPr>
              <a:t>(pain, thorns, sweat, </a:t>
            </a:r>
            <a:r>
              <a:rPr lang="en-US" dirty="0" smtClean="0">
                <a:effectLst>
                  <a:outerShdw blurRad="38100" dist="38100" dir="2700000" algn="tl">
                    <a:srgbClr val="000000">
                      <a:alpha val="43137"/>
                    </a:srgbClr>
                  </a:outerShdw>
                </a:effectLst>
                <a:latin typeface="Cambria" pitchFamily="18" charset="0"/>
              </a:rPr>
              <a:t>and death)</a:t>
            </a:r>
          </a:p>
          <a:p>
            <a:r>
              <a:rPr lang="en-US" dirty="0" smtClean="0">
                <a:effectLst>
                  <a:outerShdw blurRad="38100" dist="38100" dir="2700000" algn="tl">
                    <a:srgbClr val="000000">
                      <a:alpha val="43137"/>
                    </a:srgbClr>
                  </a:outerShdw>
                </a:effectLst>
                <a:latin typeface="Cambria" pitchFamily="18" charset="0"/>
              </a:rPr>
              <a:t>But the </a:t>
            </a:r>
            <a:r>
              <a:rPr lang="en-US" u="sng" dirty="0" smtClean="0">
                <a:effectLst>
                  <a:outerShdw blurRad="38100" dist="38100" dir="2700000" algn="tl">
                    <a:srgbClr val="000000">
                      <a:alpha val="43137"/>
                    </a:srgbClr>
                  </a:outerShdw>
                </a:effectLst>
                <a:latin typeface="Cambria" pitchFamily="18" charset="0"/>
              </a:rPr>
              <a:t>biggest</a:t>
            </a:r>
            <a:r>
              <a:rPr lang="en-US" dirty="0" smtClean="0">
                <a:effectLst>
                  <a:outerShdw blurRad="38100" dist="38100" dir="2700000" algn="tl">
                    <a:srgbClr val="000000">
                      <a:alpha val="43137"/>
                    </a:srgbClr>
                  </a:outerShdw>
                </a:effectLst>
                <a:latin typeface="Cambria" pitchFamily="18" charset="0"/>
              </a:rPr>
              <a:t> obstacle to work </a:t>
            </a:r>
            <a:r>
              <a:rPr lang="en-US" dirty="0" smtClean="0">
                <a:effectLst>
                  <a:outerShdw blurRad="38100" dist="38100" dir="2700000" algn="tl">
                    <a:srgbClr val="000000">
                      <a:alpha val="43137"/>
                    </a:srgbClr>
                  </a:outerShdw>
                </a:effectLst>
                <a:latin typeface="Cambria" pitchFamily="18" charset="0"/>
              </a:rPr>
              <a:t>is the </a:t>
            </a:r>
            <a:r>
              <a:rPr lang="en-US" u="sng" dirty="0" smtClean="0">
                <a:effectLst>
                  <a:outerShdw blurRad="38100" dist="38100" dir="2700000" algn="tl">
                    <a:srgbClr val="000000">
                      <a:alpha val="43137"/>
                    </a:srgbClr>
                  </a:outerShdw>
                </a:effectLst>
                <a:latin typeface="Cambria" pitchFamily="18" charset="0"/>
              </a:rPr>
              <a:t>internal</a:t>
            </a:r>
            <a:r>
              <a:rPr lang="en-US" dirty="0" smtClean="0">
                <a:effectLst>
                  <a:outerShdw blurRad="38100" dist="38100" dir="2700000" algn="tl">
                    <a:srgbClr val="000000">
                      <a:alpha val="43137"/>
                    </a:srgbClr>
                  </a:outerShdw>
                </a:effectLst>
                <a:latin typeface="Cambria" pitchFamily="18" charset="0"/>
              </a:rPr>
              <a:t> obstacle that comes </a:t>
            </a:r>
            <a:r>
              <a:rPr lang="en-US" dirty="0" smtClean="0">
                <a:effectLst>
                  <a:outerShdw blurRad="38100" dist="38100" dir="2700000" algn="tl">
                    <a:srgbClr val="000000">
                      <a:alpha val="43137"/>
                    </a:srgbClr>
                  </a:outerShdw>
                </a:effectLst>
                <a:latin typeface="Cambria" pitchFamily="18" charset="0"/>
              </a:rPr>
              <a:t>out of our own sinful hearts: the sin of </a:t>
            </a:r>
            <a:r>
              <a:rPr lang="en-US" u="sng" dirty="0" smtClean="0">
                <a:effectLst>
                  <a:outerShdw blurRad="38100" dist="38100" dir="2700000" algn="tl">
                    <a:srgbClr val="000000">
                      <a:alpha val="43137"/>
                    </a:srgbClr>
                  </a:outerShdw>
                </a:effectLst>
                <a:latin typeface="Cambria" pitchFamily="18" charset="0"/>
              </a:rPr>
              <a:t>laziness</a:t>
            </a:r>
            <a:r>
              <a:rPr lang="en-US" dirty="0" smtClean="0">
                <a:effectLst>
                  <a:outerShdw blurRad="38100" dist="38100" dir="2700000" algn="tl">
                    <a:srgbClr val="000000">
                      <a:alpha val="43137"/>
                    </a:srgbClr>
                  </a:outerShdw>
                </a:effectLst>
                <a:latin typeface="Cambria" pitchFamily="18" charset="0"/>
              </a:rPr>
              <a:t>:</a:t>
            </a:r>
          </a:p>
          <a:p>
            <a:pPr lvl="1"/>
            <a:r>
              <a:rPr lang="en-US" b="1" i="1" dirty="0">
                <a:solidFill>
                  <a:srgbClr val="FFFF00"/>
                </a:solidFill>
                <a:effectLst>
                  <a:outerShdw blurRad="38100" dist="38100" dir="2700000" algn="tl">
                    <a:srgbClr val="000000">
                      <a:alpha val="43137"/>
                    </a:srgbClr>
                  </a:outerShdw>
                </a:effectLst>
                <a:latin typeface="Cambria" pitchFamily="18" charset="0"/>
              </a:rPr>
              <a:t>The sluggard says, </a:t>
            </a:r>
            <a:r>
              <a:rPr lang="en-US" b="1" i="1" dirty="0" smtClean="0">
                <a:solidFill>
                  <a:srgbClr val="FFFF00"/>
                </a:solidFill>
                <a:effectLst>
                  <a:outerShdw blurRad="38100" dist="38100" dir="2700000" algn="tl">
                    <a:srgbClr val="000000">
                      <a:alpha val="43137"/>
                    </a:srgbClr>
                  </a:outerShdw>
                </a:effectLst>
                <a:latin typeface="Cambria" pitchFamily="18" charset="0"/>
              </a:rPr>
              <a:t>“There </a:t>
            </a:r>
            <a:r>
              <a:rPr lang="en-US" b="1" i="1" dirty="0">
                <a:solidFill>
                  <a:srgbClr val="FFFF00"/>
                </a:solidFill>
                <a:effectLst>
                  <a:outerShdw blurRad="38100" dist="38100" dir="2700000" algn="tl">
                    <a:srgbClr val="000000">
                      <a:alpha val="43137"/>
                    </a:srgbClr>
                  </a:outerShdw>
                </a:effectLst>
                <a:latin typeface="Cambria" pitchFamily="18" charset="0"/>
              </a:rPr>
              <a:t>is a lion in the road! There is a lion in the streets</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i="1" dirty="0">
                <a:solidFill>
                  <a:srgbClr val="FFFF00"/>
                </a:solidFill>
                <a:effectLst>
                  <a:outerShdw blurRad="38100" dist="38100" dir="2700000" algn="tl">
                    <a:srgbClr val="000000">
                      <a:alpha val="43137"/>
                    </a:srgbClr>
                  </a:outerShdw>
                </a:effectLst>
                <a:latin typeface="Cambria" pitchFamily="18" charset="0"/>
              </a:rPr>
              <a:t>As a door turns on its hinges, so does a sluggard on his bed. The sluggard buries his hand in the dish; it wears him out to bring it back to his mouth. The sluggard is wiser in his own eyes than seven men who can answer sensibly. </a:t>
            </a:r>
            <a:r>
              <a:rPr lang="en-US" b="1" dirty="0">
                <a:effectLst>
                  <a:outerShdw blurRad="38100" dist="38100" dir="2700000" algn="tl">
                    <a:srgbClr val="000000">
                      <a:alpha val="43137"/>
                    </a:srgbClr>
                  </a:outerShdw>
                </a:effectLst>
                <a:latin typeface="Cambria" pitchFamily="18" charset="0"/>
              </a:rPr>
              <a:t>(26:13-16)</a:t>
            </a:r>
          </a:p>
          <a:p>
            <a:endParaRPr lang="en-US" dirty="0" smtClean="0">
              <a:effectLst>
                <a:outerShdw blurRad="38100" dist="38100" dir="2700000" algn="tl">
                  <a:srgbClr val="000000">
                    <a:alpha val="43137"/>
                  </a:srgbClr>
                </a:outerShdw>
              </a:effectLst>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3112018"/>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to Work</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Those who are lazy bring harm to themselves:</a:t>
            </a:r>
          </a:p>
          <a:p>
            <a:pPr lvl="1"/>
            <a:r>
              <a:rPr lang="en-US" sz="2700" b="1" i="1" u="sng" dirty="0">
                <a:solidFill>
                  <a:srgbClr val="FFFF00"/>
                </a:solidFill>
                <a:effectLst>
                  <a:outerShdw blurRad="38100" dist="38100" dir="2700000" algn="tl">
                    <a:srgbClr val="000000">
                      <a:alpha val="43137"/>
                    </a:srgbClr>
                  </a:outerShdw>
                </a:effectLst>
                <a:latin typeface="Cambria" pitchFamily="18" charset="0"/>
              </a:rPr>
              <a:t>Lazy</a:t>
            </a:r>
            <a:r>
              <a:rPr lang="en-US" sz="2700" b="1" i="1" dirty="0">
                <a:solidFill>
                  <a:srgbClr val="FFFF00"/>
                </a:solidFill>
                <a:effectLst>
                  <a:outerShdw blurRad="38100" dist="38100" dir="2700000" algn="tl">
                    <a:srgbClr val="000000">
                      <a:alpha val="43137"/>
                    </a:srgbClr>
                  </a:outerShdw>
                </a:effectLst>
                <a:latin typeface="Cambria" pitchFamily="18" charset="0"/>
              </a:rPr>
              <a:t> hands make a man </a:t>
            </a:r>
            <a:r>
              <a:rPr lang="en-US" sz="2700" b="1" i="1" u="sng" dirty="0">
                <a:solidFill>
                  <a:srgbClr val="FFFF00"/>
                </a:solidFill>
                <a:effectLst>
                  <a:outerShdw blurRad="38100" dist="38100" dir="2700000" algn="tl">
                    <a:srgbClr val="000000">
                      <a:alpha val="43137"/>
                    </a:srgbClr>
                  </a:outerShdw>
                </a:effectLst>
                <a:latin typeface="Cambria" pitchFamily="18" charset="0"/>
              </a:rPr>
              <a:t>poor</a:t>
            </a:r>
            <a:r>
              <a:rPr lang="en-US" sz="2700" b="1" i="1" dirty="0">
                <a:solidFill>
                  <a:srgbClr val="FFFF00"/>
                </a:solidFill>
                <a:effectLst>
                  <a:outerShdw blurRad="38100" dist="38100" dir="2700000" algn="tl">
                    <a:srgbClr val="000000">
                      <a:alpha val="43137"/>
                    </a:srgbClr>
                  </a:outerShdw>
                </a:effectLst>
                <a:latin typeface="Cambria" pitchFamily="18" charset="0"/>
              </a:rPr>
              <a:t>, but diligent hands bring wealth. </a:t>
            </a:r>
            <a:r>
              <a:rPr lang="en-US" sz="2700" b="1" dirty="0">
                <a:effectLst>
                  <a:outerShdw blurRad="38100" dist="38100" dir="2700000" algn="tl">
                    <a:srgbClr val="000000">
                      <a:alpha val="43137"/>
                    </a:srgbClr>
                  </a:outerShdw>
                </a:effectLst>
                <a:latin typeface="Cambria" pitchFamily="18" charset="0"/>
              </a:rPr>
              <a:t>(10:4 NIV</a:t>
            </a:r>
            <a:r>
              <a:rPr lang="en-US" sz="2700" b="1" dirty="0" smtClean="0">
                <a:effectLst>
                  <a:outerShdw blurRad="38100" dist="38100" dir="2700000" algn="tl">
                    <a:srgbClr val="000000">
                      <a:alpha val="43137"/>
                    </a:srgbClr>
                  </a:outerShdw>
                </a:effectLst>
                <a:latin typeface="Cambria" pitchFamily="18" charset="0"/>
              </a:rPr>
              <a:t>)</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The soul of the </a:t>
            </a:r>
            <a:r>
              <a:rPr lang="en-US" sz="2700" b="1" i="1" u="sng" dirty="0">
                <a:solidFill>
                  <a:srgbClr val="FFFF00"/>
                </a:solidFill>
                <a:effectLst>
                  <a:outerShdw blurRad="38100" dist="38100" dir="2700000" algn="tl">
                    <a:srgbClr val="000000">
                      <a:alpha val="43137"/>
                    </a:srgbClr>
                  </a:outerShdw>
                </a:effectLst>
                <a:latin typeface="Cambria" pitchFamily="18" charset="0"/>
              </a:rPr>
              <a:t>sluggard</a:t>
            </a:r>
            <a:r>
              <a:rPr lang="en-US" sz="2700" b="1" i="1" dirty="0">
                <a:solidFill>
                  <a:srgbClr val="FFFF00"/>
                </a:solidFill>
                <a:effectLst>
                  <a:outerShdw blurRad="38100" dist="38100" dir="2700000" algn="tl">
                    <a:srgbClr val="000000">
                      <a:alpha val="43137"/>
                    </a:srgbClr>
                  </a:outerShdw>
                </a:effectLst>
                <a:latin typeface="Cambria" pitchFamily="18" charset="0"/>
              </a:rPr>
              <a:t> craves and </a:t>
            </a:r>
            <a:r>
              <a:rPr lang="en-US" sz="2700" b="1" i="1" u="sng" dirty="0">
                <a:solidFill>
                  <a:srgbClr val="FFFF00"/>
                </a:solidFill>
                <a:effectLst>
                  <a:outerShdw blurRad="38100" dist="38100" dir="2700000" algn="tl">
                    <a:srgbClr val="000000">
                      <a:alpha val="43137"/>
                    </a:srgbClr>
                  </a:outerShdw>
                </a:effectLst>
                <a:latin typeface="Cambria" pitchFamily="18" charset="0"/>
              </a:rPr>
              <a:t>gets nothing</a:t>
            </a:r>
            <a:r>
              <a:rPr lang="en-US" sz="2700" b="1" i="1" dirty="0">
                <a:solidFill>
                  <a:srgbClr val="FFFF00"/>
                </a:solidFill>
                <a:effectLst>
                  <a:outerShdw blurRad="38100" dist="38100" dir="2700000" algn="tl">
                    <a:srgbClr val="000000">
                      <a:alpha val="43137"/>
                    </a:srgbClr>
                  </a:outerShdw>
                </a:effectLst>
                <a:latin typeface="Cambria" pitchFamily="18" charset="0"/>
              </a:rPr>
              <a:t>, while the soul of the diligent is richly supplied. </a:t>
            </a:r>
            <a:r>
              <a:rPr lang="en-US" sz="2700" b="1" dirty="0">
                <a:effectLst>
                  <a:outerShdw blurRad="38100" dist="38100" dir="2700000" algn="tl">
                    <a:srgbClr val="000000">
                      <a:alpha val="43137"/>
                    </a:srgbClr>
                  </a:outerShdw>
                </a:effectLst>
                <a:latin typeface="Cambria" pitchFamily="18" charset="0"/>
              </a:rPr>
              <a:t>(13:4</a:t>
            </a:r>
            <a:r>
              <a:rPr lang="en-US" sz="2700" b="1" dirty="0" smtClean="0">
                <a:effectLst>
                  <a:outerShdw blurRad="38100" dist="38100" dir="2700000" algn="tl">
                    <a:srgbClr val="000000">
                      <a:alpha val="43137"/>
                    </a:srgbClr>
                  </a:outerShdw>
                </a:effectLst>
                <a:latin typeface="Cambria" pitchFamily="18" charset="0"/>
              </a:rPr>
              <a:t>)</a:t>
            </a:r>
          </a:p>
          <a:p>
            <a:pPr lvl="1"/>
            <a:r>
              <a:rPr lang="en-US" sz="2700" b="1" i="1" u="sng" dirty="0">
                <a:solidFill>
                  <a:srgbClr val="FFFF00"/>
                </a:solidFill>
                <a:effectLst>
                  <a:outerShdw blurRad="38100" dist="38100" dir="2700000" algn="tl">
                    <a:srgbClr val="000000">
                      <a:alpha val="43137"/>
                    </a:srgbClr>
                  </a:outerShdw>
                </a:effectLst>
                <a:latin typeface="Cambria" pitchFamily="18" charset="0"/>
              </a:rPr>
              <a:t>Slothfulness</a:t>
            </a:r>
            <a:r>
              <a:rPr lang="en-US" sz="2700" b="1" i="1" dirty="0">
                <a:solidFill>
                  <a:srgbClr val="FFFF00"/>
                </a:solidFill>
                <a:effectLst>
                  <a:outerShdw blurRad="38100" dist="38100" dir="2700000" algn="tl">
                    <a:srgbClr val="000000">
                      <a:alpha val="43137"/>
                    </a:srgbClr>
                  </a:outerShdw>
                </a:effectLst>
                <a:latin typeface="Cambria" pitchFamily="18" charset="0"/>
              </a:rPr>
              <a:t> casts into a </a:t>
            </a:r>
            <a:r>
              <a:rPr lang="en-US" sz="2700" b="1" i="1" u="sng" dirty="0">
                <a:solidFill>
                  <a:srgbClr val="FFFF00"/>
                </a:solidFill>
                <a:effectLst>
                  <a:outerShdw blurRad="38100" dist="38100" dir="2700000" algn="tl">
                    <a:srgbClr val="000000">
                      <a:alpha val="43137"/>
                    </a:srgbClr>
                  </a:outerShdw>
                </a:effectLst>
                <a:latin typeface="Cambria" pitchFamily="18" charset="0"/>
              </a:rPr>
              <a:t>deep sleep</a:t>
            </a:r>
            <a:r>
              <a:rPr lang="en-US" sz="2700" b="1" i="1" dirty="0">
                <a:solidFill>
                  <a:srgbClr val="FFFF00"/>
                </a:solidFill>
                <a:effectLst>
                  <a:outerShdw blurRad="38100" dist="38100" dir="2700000" algn="tl">
                    <a:srgbClr val="000000">
                      <a:alpha val="43137"/>
                    </a:srgbClr>
                  </a:outerShdw>
                </a:effectLst>
                <a:latin typeface="Cambria" pitchFamily="18" charset="0"/>
              </a:rPr>
              <a:t>, and an </a:t>
            </a:r>
            <a:r>
              <a:rPr lang="en-US" sz="2700" b="1" i="1" u="sng" dirty="0">
                <a:solidFill>
                  <a:srgbClr val="FFFF00"/>
                </a:solidFill>
                <a:effectLst>
                  <a:outerShdw blurRad="38100" dist="38100" dir="2700000" algn="tl">
                    <a:srgbClr val="000000">
                      <a:alpha val="43137"/>
                    </a:srgbClr>
                  </a:outerShdw>
                </a:effectLst>
                <a:latin typeface="Cambria" pitchFamily="18" charset="0"/>
              </a:rPr>
              <a:t>idle</a:t>
            </a:r>
            <a:r>
              <a:rPr lang="en-US" sz="2700" b="1" i="1" dirty="0">
                <a:solidFill>
                  <a:srgbClr val="FFFF00"/>
                </a:solidFill>
                <a:effectLst>
                  <a:outerShdw blurRad="38100" dist="38100" dir="2700000" algn="tl">
                    <a:srgbClr val="000000">
                      <a:alpha val="43137"/>
                    </a:srgbClr>
                  </a:outerShdw>
                </a:effectLst>
                <a:latin typeface="Cambria" pitchFamily="18" charset="0"/>
              </a:rPr>
              <a:t> person will </a:t>
            </a:r>
            <a:r>
              <a:rPr lang="en-US" sz="2700" b="1" i="1" u="sng" dirty="0">
                <a:solidFill>
                  <a:srgbClr val="FFFF00"/>
                </a:solidFill>
                <a:effectLst>
                  <a:outerShdw blurRad="38100" dist="38100" dir="2700000" algn="tl">
                    <a:srgbClr val="000000">
                      <a:alpha val="43137"/>
                    </a:srgbClr>
                  </a:outerShdw>
                </a:effectLst>
                <a:latin typeface="Cambria" pitchFamily="18" charset="0"/>
              </a:rPr>
              <a:t>suffer hunger</a:t>
            </a:r>
            <a:r>
              <a:rPr lang="en-US" sz="2700" b="1" i="1" dirty="0">
                <a:solidFill>
                  <a:srgbClr val="FFFF00"/>
                </a:solidFill>
                <a:effectLst>
                  <a:outerShdw blurRad="38100" dist="38100" dir="2700000" algn="tl">
                    <a:srgbClr val="000000">
                      <a:alpha val="43137"/>
                    </a:srgbClr>
                  </a:outerShdw>
                </a:effectLst>
                <a:latin typeface="Cambria" pitchFamily="18" charset="0"/>
              </a:rPr>
              <a:t>. </a:t>
            </a:r>
            <a:r>
              <a:rPr lang="en-US" sz="2700" b="1" dirty="0">
                <a:effectLst>
                  <a:outerShdw blurRad="38100" dist="38100" dir="2700000" algn="tl">
                    <a:srgbClr val="000000">
                      <a:alpha val="43137"/>
                    </a:srgbClr>
                  </a:outerShdw>
                </a:effectLst>
                <a:latin typeface="Cambria" pitchFamily="18" charset="0"/>
              </a:rPr>
              <a:t>(19:15)</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The </a:t>
            </a:r>
            <a:r>
              <a:rPr lang="en-US" sz="2700" b="1" i="1" u="sng" dirty="0">
                <a:solidFill>
                  <a:srgbClr val="FFFF00"/>
                </a:solidFill>
                <a:effectLst>
                  <a:outerShdw blurRad="38100" dist="38100" dir="2700000" algn="tl">
                    <a:srgbClr val="000000">
                      <a:alpha val="43137"/>
                    </a:srgbClr>
                  </a:outerShdw>
                </a:effectLst>
                <a:latin typeface="Cambria" pitchFamily="18" charset="0"/>
              </a:rPr>
              <a:t>desire of the sluggard kills him</a:t>
            </a:r>
            <a:r>
              <a:rPr lang="en-US" sz="2700" b="1" i="1" dirty="0">
                <a:solidFill>
                  <a:srgbClr val="FFFF00"/>
                </a:solidFill>
                <a:effectLst>
                  <a:outerShdw blurRad="38100" dist="38100" dir="2700000" algn="tl">
                    <a:srgbClr val="000000">
                      <a:alpha val="43137"/>
                    </a:srgbClr>
                  </a:outerShdw>
                </a:effectLst>
                <a:latin typeface="Cambria" pitchFamily="18" charset="0"/>
              </a:rPr>
              <a:t>, for his hands refuse to labor. All day long he craves and craves, but the righteous gives and does not hold back. </a:t>
            </a:r>
            <a:r>
              <a:rPr lang="en-US" sz="2700" b="1" dirty="0">
                <a:effectLst>
                  <a:outerShdw blurRad="38100" dist="38100" dir="2700000" algn="tl">
                    <a:srgbClr val="000000">
                      <a:alpha val="43137"/>
                    </a:srgbClr>
                  </a:outerShdw>
                </a:effectLst>
                <a:latin typeface="Cambria" pitchFamily="18" charset="0"/>
              </a:rPr>
              <a:t>(21:25-26)</a:t>
            </a:r>
          </a:p>
          <a:p>
            <a:pPr lvl="1"/>
            <a:r>
              <a:rPr lang="en-US" sz="2700" b="1" i="1" u="sng" dirty="0" smtClean="0">
                <a:solidFill>
                  <a:srgbClr val="FFFF00"/>
                </a:solidFill>
                <a:effectLst>
                  <a:outerShdw blurRad="38100" dist="38100" dir="2700000" algn="tl">
                    <a:srgbClr val="000000">
                      <a:alpha val="43137"/>
                    </a:srgbClr>
                  </a:outerShdw>
                </a:effectLst>
                <a:latin typeface="Cambria" pitchFamily="18" charset="0"/>
              </a:rPr>
              <a:t>The </a:t>
            </a:r>
            <a:r>
              <a:rPr lang="en-US" sz="2700" b="1" i="1" u="sng" dirty="0">
                <a:solidFill>
                  <a:srgbClr val="FFFF00"/>
                </a:solidFill>
                <a:effectLst>
                  <a:outerShdw blurRad="38100" dist="38100" dir="2700000" algn="tl">
                    <a:srgbClr val="000000">
                      <a:alpha val="43137"/>
                    </a:srgbClr>
                  </a:outerShdw>
                </a:effectLst>
                <a:latin typeface="Cambria" pitchFamily="18" charset="0"/>
              </a:rPr>
              <a:t>way of the sluggard is blocked</a:t>
            </a:r>
            <a:r>
              <a:rPr lang="en-US" sz="2700" b="1" i="1" dirty="0">
                <a:solidFill>
                  <a:srgbClr val="FFFF00"/>
                </a:solidFill>
                <a:effectLst>
                  <a:outerShdw blurRad="38100" dist="38100" dir="2700000" algn="tl">
                    <a:srgbClr val="000000">
                      <a:alpha val="43137"/>
                    </a:srgbClr>
                  </a:outerShdw>
                </a:effectLst>
                <a:latin typeface="Cambria" pitchFamily="18" charset="0"/>
              </a:rPr>
              <a:t> with thorns, but the path of the upright is a highway. </a:t>
            </a:r>
            <a:r>
              <a:rPr lang="en-US" sz="2700" b="1" dirty="0">
                <a:effectLst>
                  <a:outerShdw blurRad="38100" dist="38100" dir="2700000" algn="tl">
                    <a:srgbClr val="000000">
                      <a:alpha val="43137"/>
                    </a:srgbClr>
                  </a:outerShdw>
                </a:effectLst>
                <a:latin typeface="Cambria" pitchFamily="18" charset="0"/>
              </a:rPr>
              <a:t>(15:19 NIV)</a:t>
            </a:r>
          </a:p>
          <a:p>
            <a:endParaRPr lang="en-US" sz="3100" b="1" dirty="0">
              <a:effectLst>
                <a:outerShdw blurRad="38100" dist="38100" dir="2700000" algn="tl">
                  <a:srgbClr val="000000">
                    <a:alpha val="43137"/>
                  </a:srgbClr>
                </a:outerShdw>
              </a:effectLst>
              <a:latin typeface="Cambria" pitchFamily="18" charset="0"/>
            </a:endParaRPr>
          </a:p>
          <a:p>
            <a:endParaRPr lang="en-US" sz="3100"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0502388"/>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to </a:t>
            </a:r>
            <a:r>
              <a:rPr lang="en-US" sz="4400" dirty="0" smtClean="0">
                <a:effectLst>
                  <a:outerShdw blurRad="38100" dist="38100" dir="2700000" algn="tl">
                    <a:srgbClr val="000000">
                      <a:alpha val="43137"/>
                    </a:srgbClr>
                  </a:outerShdw>
                </a:effectLst>
              </a:rPr>
              <a:t>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Those who are lazy bring harm to </a:t>
            </a:r>
            <a:r>
              <a:rPr lang="en-US" u="sng" dirty="0" smtClean="0">
                <a:effectLst>
                  <a:outerShdw blurRad="38100" dist="38100" dir="2700000" algn="tl">
                    <a:srgbClr val="000000">
                      <a:alpha val="43137"/>
                    </a:srgbClr>
                  </a:outerShdw>
                </a:effectLst>
              </a:rPr>
              <a:t>others</a:t>
            </a:r>
            <a:r>
              <a:rPr lang="en-US" dirty="0" smtClean="0">
                <a:effectLst>
                  <a:outerShdw blurRad="38100" dist="38100" dir="2700000" algn="tl">
                    <a:srgbClr val="000000">
                      <a:alpha val="43137"/>
                    </a:srgbClr>
                  </a:outerShdw>
                </a:effectLst>
              </a:rPr>
              <a:t>:</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Like vinegar to the teeth and smoke to the eyes, so is the sluggard to those who send him. </a:t>
            </a:r>
            <a:r>
              <a:rPr lang="en-US" sz="2700" b="1" dirty="0">
                <a:effectLst>
                  <a:outerShdw blurRad="38100" dist="38100" dir="2700000" algn="tl">
                    <a:srgbClr val="000000">
                      <a:alpha val="43137"/>
                    </a:srgbClr>
                  </a:outerShdw>
                </a:effectLst>
                <a:latin typeface="Cambria" pitchFamily="18" charset="0"/>
              </a:rPr>
              <a:t>(10:26</a:t>
            </a:r>
            <a:r>
              <a:rPr lang="en-US" sz="2700" b="1" dirty="0" smtClean="0">
                <a:effectLst>
                  <a:outerShdw blurRad="38100" dist="38100" dir="2700000" algn="tl">
                    <a:srgbClr val="000000">
                      <a:alpha val="43137"/>
                    </a:srgbClr>
                  </a:outerShdw>
                </a:effectLst>
                <a:latin typeface="Cambria" pitchFamily="18" charset="0"/>
              </a:rPr>
              <a:t>)</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Whoever is slack in his work is a brother to him who destroys. </a:t>
            </a:r>
            <a:r>
              <a:rPr lang="en-US" sz="2700" b="1" dirty="0">
                <a:effectLst>
                  <a:outerShdw blurRad="38100" dist="38100" dir="2700000" algn="tl">
                    <a:srgbClr val="000000">
                      <a:alpha val="43137"/>
                    </a:srgbClr>
                  </a:outerShdw>
                </a:effectLst>
                <a:latin typeface="Cambria" pitchFamily="18" charset="0"/>
              </a:rPr>
              <a:t>(18:9)</a:t>
            </a:r>
          </a:p>
          <a:p>
            <a:pPr lvl="1"/>
            <a:endParaRPr lang="en-US" sz="2700"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888922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to 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The </a:t>
            </a:r>
            <a:r>
              <a:rPr lang="en-US" dirty="0">
                <a:effectLst>
                  <a:outerShdw blurRad="38100" dist="38100" dir="2700000" algn="tl">
                    <a:srgbClr val="000000">
                      <a:alpha val="43137"/>
                    </a:srgbClr>
                  </a:outerShdw>
                </a:effectLst>
              </a:rPr>
              <a:t>counsel </a:t>
            </a:r>
            <a:r>
              <a:rPr lang="en-US" dirty="0" smtClean="0">
                <a:effectLst>
                  <a:outerShdw blurRad="38100" dist="38100" dir="2700000" algn="tl">
                    <a:srgbClr val="000000">
                      <a:alpha val="43137"/>
                    </a:srgbClr>
                  </a:outerShdw>
                </a:effectLst>
              </a:rPr>
              <a:t>of Proverbs to those who are lazy:</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Go to the ant, O sluggard; consider her ways, and be wise. Without having any chief, officer, or ruler, she prepares her bread in summer and gathers her food in harvest. How long will you lie there, O sluggard? When will you arise from your sleep? A little sleep, a little slumber, a little folding of the hands to rest, and poverty will come upon you like a robber, and want like an armed man. </a:t>
            </a:r>
            <a:r>
              <a:rPr lang="en-US" sz="2700" b="1" dirty="0">
                <a:effectLst>
                  <a:outerShdw blurRad="38100" dist="38100" dir="2700000" algn="tl">
                    <a:srgbClr val="000000">
                      <a:alpha val="43137"/>
                    </a:srgbClr>
                  </a:outerShdw>
                </a:effectLst>
                <a:latin typeface="Cambria" pitchFamily="18" charset="0"/>
              </a:rPr>
              <a:t>(6:6-11)</a:t>
            </a:r>
          </a:p>
          <a:p>
            <a:pPr lvl="1"/>
            <a:endParaRPr lang="en-US" sz="2700"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2766664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to 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20000"/>
          </a:bodyPr>
          <a:lstStyle/>
          <a:p>
            <a:r>
              <a:rPr lang="en-US" dirty="0" smtClean="0">
                <a:effectLst>
                  <a:outerShdw blurRad="38100" dist="38100" dir="2700000" algn="tl">
                    <a:srgbClr val="000000">
                      <a:alpha val="43137"/>
                    </a:srgbClr>
                  </a:outerShdw>
                </a:effectLst>
              </a:rPr>
              <a:t>God in his </a:t>
            </a:r>
            <a:r>
              <a:rPr lang="en-US" dirty="0" smtClean="0">
                <a:effectLst>
                  <a:outerShdw blurRad="38100" dist="38100" dir="2700000" algn="tl">
                    <a:srgbClr val="000000">
                      <a:alpha val="43137"/>
                    </a:srgbClr>
                  </a:outerShdw>
                </a:effectLst>
              </a:rPr>
              <a:t>kind providence has arranged our world in such a way that a man must work in order to meet his needs.</a:t>
            </a:r>
          </a:p>
          <a:p>
            <a:r>
              <a:rPr lang="en-US" dirty="0" smtClean="0">
                <a:effectLst>
                  <a:outerShdw blurRad="38100" dist="38100" dir="2700000" algn="tl">
                    <a:srgbClr val="000000">
                      <a:alpha val="43137"/>
                    </a:srgbClr>
                  </a:outerShdw>
                </a:effectLst>
              </a:rPr>
              <a:t>Because God has set things up in this way, </a:t>
            </a:r>
            <a:r>
              <a:rPr lang="en-US" dirty="0" smtClean="0">
                <a:effectLst>
                  <a:outerShdw blurRad="38100" dist="38100" dir="2700000" algn="tl">
                    <a:srgbClr val="000000">
                      <a:alpha val="43137"/>
                    </a:srgbClr>
                  </a:outerShdw>
                </a:effectLst>
              </a:rPr>
              <a:t>all men have a </a:t>
            </a:r>
            <a:r>
              <a:rPr lang="en-US" dirty="0" smtClean="0">
                <a:effectLst>
                  <a:outerShdw blurRad="38100" dist="38100" dir="2700000" algn="tl">
                    <a:srgbClr val="000000">
                      <a:alpha val="43137"/>
                    </a:srgbClr>
                  </a:outerShdw>
                </a:effectLst>
              </a:rPr>
              <a:t>natural incentive to work and not become lazy:</a:t>
            </a:r>
          </a:p>
          <a:p>
            <a:pPr lvl="1"/>
            <a:r>
              <a:rPr lang="en-US" b="1" i="1" dirty="0">
                <a:solidFill>
                  <a:srgbClr val="FFFF00"/>
                </a:solidFill>
                <a:effectLst>
                  <a:outerShdw blurRad="38100" dist="38100" dir="2700000" algn="tl">
                    <a:srgbClr val="000000">
                      <a:alpha val="43137"/>
                    </a:srgbClr>
                  </a:outerShdw>
                </a:effectLst>
                <a:latin typeface="Cambria" pitchFamily="18" charset="0"/>
              </a:rPr>
              <a:t>The laborer's appetite works for him; his hunger drives him on. </a:t>
            </a:r>
            <a:r>
              <a:rPr lang="en-US" b="1" dirty="0">
                <a:effectLst>
                  <a:outerShdw blurRad="38100" dist="38100" dir="2700000" algn="tl">
                    <a:srgbClr val="000000">
                      <a:alpha val="43137"/>
                    </a:srgbClr>
                  </a:outerShdw>
                </a:effectLst>
                <a:latin typeface="Cambria" pitchFamily="18" charset="0"/>
              </a:rPr>
              <a:t>(16:26 NIV</a:t>
            </a:r>
            <a:r>
              <a:rPr lang="en-US" b="1" dirty="0" smtClean="0">
                <a:effectLst>
                  <a:outerShdw blurRad="38100" dist="38100" dir="2700000" algn="tl">
                    <a:srgbClr val="000000">
                      <a:alpha val="43137"/>
                    </a:srgbClr>
                  </a:outerShdw>
                </a:effectLst>
                <a:latin typeface="Cambria" pitchFamily="18" charset="0"/>
              </a:rPr>
              <a:t>)</a:t>
            </a:r>
          </a:p>
          <a:p>
            <a:r>
              <a:rPr lang="en-US" dirty="0" smtClean="0">
                <a:effectLst>
                  <a:outerShdw blurRad="38100" dist="38100" dir="2700000" algn="tl">
                    <a:srgbClr val="000000">
                      <a:alpha val="43137"/>
                    </a:srgbClr>
                  </a:outerShdw>
                </a:effectLst>
              </a:rPr>
              <a:t>Well meaning Christians sometimes interfere with this natural incentive by giving financial help to a person who is lazy and unwilling </a:t>
            </a:r>
            <a:r>
              <a:rPr lang="en-US" dirty="0">
                <a:effectLst>
                  <a:outerShdw blurRad="38100" dist="38100" dir="2700000" algn="tl">
                    <a:srgbClr val="000000">
                      <a:alpha val="43137"/>
                    </a:srgbClr>
                  </a:outerShdw>
                </a:effectLst>
              </a:rPr>
              <a:t>to </a:t>
            </a:r>
            <a:r>
              <a:rPr lang="en-US" dirty="0" smtClean="0">
                <a:effectLst>
                  <a:outerShdw blurRad="38100" dist="38100" dir="2700000" algn="tl">
                    <a:srgbClr val="000000">
                      <a:alpha val="43137"/>
                    </a:srgbClr>
                  </a:outerShdw>
                </a:effectLst>
              </a:rPr>
              <a:t>work </a:t>
            </a:r>
            <a:r>
              <a:rPr lang="en-US" dirty="0">
                <a:effectLst>
                  <a:outerShdw blurRad="38100" dist="38100" dir="2700000" algn="tl">
                    <a:srgbClr val="000000">
                      <a:alpha val="43137"/>
                    </a:srgbClr>
                  </a:outerShdw>
                </a:effectLst>
              </a:rPr>
              <a:t>because </a:t>
            </a:r>
            <a:r>
              <a:rPr lang="en-US" dirty="0" smtClean="0">
                <a:effectLst>
                  <a:outerShdw blurRad="38100" dist="38100" dir="2700000" algn="tl">
                    <a:srgbClr val="000000">
                      <a:alpha val="43137"/>
                    </a:srgbClr>
                  </a:outerShdw>
                </a:effectLst>
              </a:rPr>
              <a:t>they see that person is poor (and perhaps hungry).</a:t>
            </a:r>
          </a:p>
          <a:p>
            <a:r>
              <a:rPr lang="en-US" dirty="0" smtClean="0">
                <a:effectLst>
                  <a:outerShdw blurRad="38100" dist="38100" dir="2700000" algn="tl">
                    <a:srgbClr val="000000">
                      <a:alpha val="43137"/>
                    </a:srgbClr>
                  </a:outerShdw>
                </a:effectLst>
              </a:rPr>
              <a:t>By giving to such a person, though you have good intentions, you may actually be </a:t>
            </a:r>
            <a:r>
              <a:rPr lang="en-US" u="sng" dirty="0" smtClean="0">
                <a:effectLst>
                  <a:outerShdw blurRad="38100" dist="38100" dir="2700000" algn="tl">
                    <a:srgbClr val="000000">
                      <a:alpha val="43137"/>
                    </a:srgbClr>
                  </a:outerShdw>
                </a:effectLst>
              </a:rPr>
              <a:t>hurting</a:t>
            </a:r>
            <a:r>
              <a:rPr lang="en-US" dirty="0" smtClean="0">
                <a:effectLst>
                  <a:outerShdw blurRad="38100" dist="38100" dir="2700000" algn="tl">
                    <a:srgbClr val="000000">
                      <a:alpha val="43137"/>
                    </a:srgbClr>
                  </a:outerShdw>
                </a:effectLst>
              </a:rPr>
              <a:t> the person that you intended to help!</a:t>
            </a:r>
            <a:endParaRPr lang="en-US" dirty="0">
              <a:effectLst>
                <a:outerShdw blurRad="38100" dist="38100" dir="2700000" algn="tl">
                  <a:srgbClr val="000000">
                    <a:alpha val="43137"/>
                  </a:srgbClr>
                </a:outerShdw>
              </a:effectLst>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1393071"/>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Biggest Obstacle to 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a:bodyPr>
          <a:lstStyle/>
          <a:p>
            <a:r>
              <a:rPr lang="en-US" dirty="0" smtClean="0">
                <a:effectLst>
                  <a:outerShdw blurRad="38100" dist="38100" dir="2700000" algn="tl">
                    <a:srgbClr val="000000">
                      <a:alpha val="43137"/>
                    </a:srgbClr>
                  </a:outerShdw>
                </a:effectLst>
              </a:rPr>
              <a:t>For this reason, the apostle Paul, </a:t>
            </a:r>
            <a:r>
              <a:rPr lang="en-US" u="sng" dirty="0" smtClean="0">
                <a:effectLst>
                  <a:outerShdw blurRad="38100" dist="38100" dir="2700000" algn="tl">
                    <a:srgbClr val="000000">
                      <a:alpha val="43137"/>
                    </a:srgbClr>
                  </a:outerShdw>
                </a:effectLst>
              </a:rPr>
              <a:t>commands</a:t>
            </a:r>
            <a:r>
              <a:rPr lang="en-US" dirty="0" smtClean="0">
                <a:effectLst>
                  <a:outerShdw blurRad="38100" dist="38100" dir="2700000" algn="tl">
                    <a:srgbClr val="000000">
                      <a:alpha val="43137"/>
                    </a:srgbClr>
                  </a:outerShdw>
                </a:effectLst>
              </a:rPr>
              <a:t> us not to give help (even food!) to lazy people who are unwilling to work:</a:t>
            </a:r>
            <a:endParaRPr lang="en-US" dirty="0" smtClean="0">
              <a:effectLst>
                <a:outerShdw blurRad="38100" dist="38100" dir="2700000" algn="tl">
                  <a:srgbClr val="000000">
                    <a:alpha val="43137"/>
                  </a:srgbClr>
                </a:outerShdw>
              </a:effectLst>
            </a:endParaRP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For </a:t>
            </a:r>
            <a:r>
              <a:rPr lang="en-US" b="1" i="1" dirty="0">
                <a:solidFill>
                  <a:srgbClr val="FFFF00"/>
                </a:solidFill>
                <a:effectLst>
                  <a:outerShdw blurRad="38100" dist="38100" dir="2700000" algn="tl">
                    <a:srgbClr val="000000">
                      <a:alpha val="43137"/>
                    </a:srgbClr>
                  </a:outerShdw>
                </a:effectLst>
                <a:latin typeface="Cambria" pitchFamily="18" charset="0"/>
              </a:rPr>
              <a:t>you yourselves know how </a:t>
            </a:r>
            <a:r>
              <a:rPr lang="en-US" b="1" i="1" u="sng" dirty="0">
                <a:solidFill>
                  <a:srgbClr val="FFFF00"/>
                </a:solidFill>
                <a:effectLst>
                  <a:outerShdw blurRad="38100" dist="38100" dir="2700000" algn="tl">
                    <a:srgbClr val="000000">
                      <a:alpha val="43137"/>
                    </a:srgbClr>
                  </a:outerShdw>
                </a:effectLst>
                <a:latin typeface="Cambria" pitchFamily="18" charset="0"/>
              </a:rPr>
              <a:t>you ought to imitate us</a:t>
            </a:r>
            <a:r>
              <a:rPr lang="en-US" b="1" i="1" dirty="0">
                <a:solidFill>
                  <a:srgbClr val="FFFF00"/>
                </a:solidFill>
                <a:effectLst>
                  <a:outerShdw blurRad="38100" dist="38100" dir="2700000" algn="tl">
                    <a:srgbClr val="000000">
                      <a:alpha val="43137"/>
                    </a:srgbClr>
                  </a:outerShdw>
                </a:effectLst>
                <a:latin typeface="Cambria" pitchFamily="18" charset="0"/>
              </a:rPr>
              <a:t>, because </a:t>
            </a:r>
            <a:r>
              <a:rPr lang="en-US" b="1" i="1" u="sng" dirty="0">
                <a:solidFill>
                  <a:srgbClr val="FFFF00"/>
                </a:solidFill>
                <a:effectLst>
                  <a:outerShdw blurRad="38100" dist="38100" dir="2700000" algn="tl">
                    <a:srgbClr val="000000">
                      <a:alpha val="43137"/>
                    </a:srgbClr>
                  </a:outerShdw>
                </a:effectLst>
                <a:latin typeface="Cambria" pitchFamily="18" charset="0"/>
              </a:rPr>
              <a:t>we were not idle</a:t>
            </a:r>
            <a:r>
              <a:rPr lang="en-US" b="1" i="1" dirty="0">
                <a:solidFill>
                  <a:srgbClr val="FFFF00"/>
                </a:solidFill>
                <a:effectLst>
                  <a:outerShdw blurRad="38100" dist="38100" dir="2700000" algn="tl">
                    <a:srgbClr val="000000">
                      <a:alpha val="43137"/>
                    </a:srgbClr>
                  </a:outerShdw>
                </a:effectLst>
                <a:latin typeface="Cambria" pitchFamily="18" charset="0"/>
              </a:rPr>
              <a:t> when we were with </a:t>
            </a:r>
            <a:r>
              <a:rPr lang="en-US" b="1" i="1" dirty="0" smtClean="0">
                <a:solidFill>
                  <a:srgbClr val="FFFF00"/>
                </a:solidFill>
                <a:effectLst>
                  <a:outerShdw blurRad="38100" dist="38100" dir="2700000" algn="tl">
                    <a:srgbClr val="000000">
                      <a:alpha val="43137"/>
                    </a:srgbClr>
                  </a:outerShdw>
                </a:effectLst>
                <a:latin typeface="Cambria" pitchFamily="18" charset="0"/>
              </a:rPr>
              <a:t>you, </a:t>
            </a:r>
            <a:r>
              <a:rPr lang="en-US" b="1" i="1" dirty="0">
                <a:solidFill>
                  <a:srgbClr val="FFFF00"/>
                </a:solidFill>
                <a:effectLst>
                  <a:outerShdw blurRad="38100" dist="38100" dir="2700000" algn="tl">
                    <a:srgbClr val="000000">
                      <a:alpha val="43137"/>
                    </a:srgbClr>
                  </a:outerShdw>
                </a:effectLst>
                <a:latin typeface="Cambria" pitchFamily="18" charset="0"/>
              </a:rPr>
              <a:t>nor did we eat anyone's bread without paying for it, but </a:t>
            </a:r>
            <a:r>
              <a:rPr lang="en-US" b="1" i="1" u="sng" dirty="0">
                <a:solidFill>
                  <a:srgbClr val="FFFF00"/>
                </a:solidFill>
                <a:effectLst>
                  <a:outerShdw blurRad="38100" dist="38100" dir="2700000" algn="tl">
                    <a:srgbClr val="000000">
                      <a:alpha val="43137"/>
                    </a:srgbClr>
                  </a:outerShdw>
                </a:effectLst>
                <a:latin typeface="Cambria" pitchFamily="18" charset="0"/>
              </a:rPr>
              <a:t>with toil and labor we worked night and day</a:t>
            </a:r>
            <a:r>
              <a:rPr lang="en-US" b="1" i="1" dirty="0">
                <a:solidFill>
                  <a:srgbClr val="FFFF00"/>
                </a:solidFill>
                <a:effectLst>
                  <a:outerShdw blurRad="38100" dist="38100" dir="2700000" algn="tl">
                    <a:srgbClr val="000000">
                      <a:alpha val="43137"/>
                    </a:srgbClr>
                  </a:outerShdw>
                </a:effectLst>
                <a:latin typeface="Cambria" pitchFamily="18" charset="0"/>
              </a:rPr>
              <a:t>, that we might not be a burden to any of </a:t>
            </a:r>
            <a:r>
              <a:rPr lang="en-US" b="1" i="1" dirty="0" smtClean="0">
                <a:solidFill>
                  <a:srgbClr val="FFFF00"/>
                </a:solidFill>
                <a:effectLst>
                  <a:outerShdw blurRad="38100" dist="38100" dir="2700000" algn="tl">
                    <a:srgbClr val="000000">
                      <a:alpha val="43137"/>
                    </a:srgbClr>
                  </a:outerShdw>
                </a:effectLst>
                <a:latin typeface="Cambria" pitchFamily="18" charset="0"/>
              </a:rPr>
              <a:t>you. </a:t>
            </a:r>
            <a:r>
              <a:rPr lang="en-US" b="1" i="1" dirty="0">
                <a:solidFill>
                  <a:srgbClr val="FFFF00"/>
                </a:solidFill>
                <a:effectLst>
                  <a:outerShdw blurRad="38100" dist="38100" dir="2700000" algn="tl">
                    <a:srgbClr val="000000">
                      <a:alpha val="43137"/>
                    </a:srgbClr>
                  </a:outerShdw>
                </a:effectLst>
                <a:latin typeface="Cambria" pitchFamily="18" charset="0"/>
              </a:rPr>
              <a:t>It was not because we do not have that right, but to give you in ourselves an example to </a:t>
            </a:r>
            <a:r>
              <a:rPr lang="en-US" b="1" i="1" dirty="0" smtClean="0">
                <a:solidFill>
                  <a:srgbClr val="FFFF00"/>
                </a:solidFill>
                <a:effectLst>
                  <a:outerShdw blurRad="38100" dist="38100" dir="2700000" algn="tl">
                    <a:srgbClr val="000000">
                      <a:alpha val="43137"/>
                    </a:srgbClr>
                  </a:outerShdw>
                </a:effectLst>
                <a:latin typeface="Cambria" pitchFamily="18" charset="0"/>
              </a:rPr>
              <a:t>imitate. </a:t>
            </a:r>
            <a:r>
              <a:rPr lang="en-US" b="1" i="1" dirty="0">
                <a:solidFill>
                  <a:srgbClr val="FFFF00"/>
                </a:solidFill>
                <a:effectLst>
                  <a:outerShdw blurRad="38100" dist="38100" dir="2700000" algn="tl">
                    <a:srgbClr val="000000">
                      <a:alpha val="43137"/>
                    </a:srgbClr>
                  </a:outerShdw>
                </a:effectLst>
                <a:latin typeface="Cambria" pitchFamily="18" charset="0"/>
              </a:rPr>
              <a:t>For even when we were with you, we would give you this </a:t>
            </a:r>
            <a:r>
              <a:rPr lang="en-US" b="1" i="1" u="sng" dirty="0">
                <a:solidFill>
                  <a:srgbClr val="FFFF00"/>
                </a:solidFill>
                <a:effectLst>
                  <a:outerShdw blurRad="38100" dist="38100" dir="2700000" algn="tl">
                    <a:srgbClr val="000000">
                      <a:alpha val="43137"/>
                    </a:srgbClr>
                  </a:outerShdw>
                </a:effectLst>
                <a:latin typeface="Cambria" pitchFamily="18" charset="0"/>
              </a:rPr>
              <a:t>command</a:t>
            </a:r>
            <a:r>
              <a:rPr lang="en-US" b="1" i="1" dirty="0">
                <a:solidFill>
                  <a:srgbClr val="FFFF00"/>
                </a:solidFill>
                <a:effectLst>
                  <a:outerShdw blurRad="38100" dist="38100" dir="2700000" algn="tl">
                    <a:srgbClr val="000000">
                      <a:alpha val="43137"/>
                    </a:srgbClr>
                  </a:outerShdw>
                </a:effectLst>
                <a:latin typeface="Cambria" pitchFamily="18" charset="0"/>
              </a:rPr>
              <a:t>: </a:t>
            </a:r>
            <a:r>
              <a:rPr lang="en-US" b="1" i="1" u="sng" dirty="0">
                <a:solidFill>
                  <a:srgbClr val="FFFF00"/>
                </a:solidFill>
                <a:effectLst>
                  <a:outerShdw blurRad="38100" dist="38100" dir="2700000" algn="tl">
                    <a:srgbClr val="000000">
                      <a:alpha val="43137"/>
                    </a:srgbClr>
                  </a:outerShdw>
                </a:effectLst>
                <a:latin typeface="Cambria" pitchFamily="18" charset="0"/>
              </a:rPr>
              <a:t>If anyone is not willing to work, let him not eat</a:t>
            </a:r>
            <a:r>
              <a:rPr lang="en-US" b="1" i="1" dirty="0">
                <a:solidFill>
                  <a:srgbClr val="FFFF00"/>
                </a:solidFill>
                <a:effectLst>
                  <a:outerShdw blurRad="38100" dist="38100" dir="2700000" algn="tl">
                    <a:srgbClr val="000000">
                      <a:alpha val="43137"/>
                    </a:srgbClr>
                  </a:outerShdw>
                </a:effectLst>
                <a:latin typeface="Cambria" pitchFamily="18" charset="0"/>
              </a:rPr>
              <a:t>. </a:t>
            </a:r>
            <a:r>
              <a:rPr lang="en-US" b="1" dirty="0">
                <a:effectLst>
                  <a:outerShdw blurRad="38100" dist="38100" dir="2700000" algn="tl">
                    <a:srgbClr val="000000">
                      <a:alpha val="43137"/>
                    </a:srgbClr>
                  </a:outerShdw>
                </a:effectLst>
                <a:latin typeface="Cambria" pitchFamily="18" charset="0"/>
              </a:rPr>
              <a:t>(2Th </a:t>
            </a:r>
            <a:r>
              <a:rPr lang="en-US" b="1" dirty="0" smtClean="0">
                <a:effectLst>
                  <a:outerShdw blurRad="38100" dist="38100" dir="2700000" algn="tl">
                    <a:srgbClr val="000000">
                      <a:alpha val="43137"/>
                    </a:srgbClr>
                  </a:outerShdw>
                </a:effectLst>
                <a:latin typeface="Cambria" pitchFamily="18" charset="0"/>
              </a:rPr>
              <a:t>3:7-10)</a:t>
            </a:r>
            <a:endParaRPr lang="en-US" b="1" dirty="0">
              <a:effectLst>
                <a:outerShdw blurRad="38100" dist="38100" dir="2700000" algn="tl">
                  <a:srgbClr val="000000">
                    <a:alpha val="43137"/>
                  </a:srgbClr>
                </a:outerShdw>
              </a:effectLst>
              <a:latin typeface="Cambria" pitchFamily="18" charset="0"/>
            </a:endParaRPr>
          </a:p>
          <a:p>
            <a:pPr lvl="1"/>
            <a:endParaRPr lang="en-US" sz="2700"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5254946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fontScale="90000"/>
          </a:bodyPr>
          <a:lstStyle/>
          <a:p>
            <a:r>
              <a:rPr lang="en-US" sz="4400" dirty="0" smtClean="0">
                <a:effectLst>
                  <a:outerShdw blurRad="38100" dist="38100" dir="2700000" algn="tl">
                    <a:srgbClr val="000000">
                      <a:alpha val="43137"/>
                    </a:srgbClr>
                  </a:outerShdw>
                </a:effectLst>
              </a:rPr>
              <a:t>When You Must Cease From Work</a:t>
            </a:r>
            <a:endParaRPr lang="en-US" sz="4400" dirty="0" smtClean="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lnSpcReduction="10000"/>
          </a:bodyPr>
          <a:lstStyle/>
          <a:p>
            <a:r>
              <a:rPr lang="en-US" dirty="0" smtClean="0">
                <a:effectLst>
                  <a:outerShdw blurRad="38100" dist="38100" dir="2700000" algn="tl">
                    <a:srgbClr val="000000">
                      <a:alpha val="43137"/>
                    </a:srgbClr>
                  </a:outerShdw>
                </a:effectLst>
              </a:rPr>
              <a:t>Though we must work to meet our </a:t>
            </a:r>
            <a:r>
              <a:rPr lang="en-US" u="sng" dirty="0" smtClean="0">
                <a:effectLst>
                  <a:outerShdw blurRad="38100" dist="38100" dir="2700000" algn="tl">
                    <a:srgbClr val="000000">
                      <a:alpha val="43137"/>
                    </a:srgbClr>
                  </a:outerShdw>
                </a:effectLst>
              </a:rPr>
              <a:t>physical</a:t>
            </a:r>
            <a:r>
              <a:rPr lang="en-US" dirty="0" smtClean="0">
                <a:effectLst>
                  <a:outerShdw blurRad="38100" dist="38100" dir="2700000" algn="tl">
                    <a:srgbClr val="000000">
                      <a:alpha val="43137"/>
                    </a:srgbClr>
                  </a:outerShdw>
                </a:effectLst>
              </a:rPr>
              <a:t> needs, there is one need that we will never be able to meet no matter how hard we work: our </a:t>
            </a:r>
            <a:r>
              <a:rPr lang="en-US" u="sng" dirty="0" smtClean="0">
                <a:effectLst>
                  <a:outerShdw blurRad="38100" dist="38100" dir="2700000" algn="tl">
                    <a:srgbClr val="000000">
                      <a:alpha val="43137"/>
                    </a:srgbClr>
                  </a:outerShdw>
                </a:effectLst>
              </a:rPr>
              <a:t>spiritual</a:t>
            </a:r>
            <a:r>
              <a:rPr lang="en-US" dirty="0" smtClean="0">
                <a:effectLst>
                  <a:outerShdw blurRad="38100" dist="38100" dir="2700000" algn="tl">
                    <a:srgbClr val="000000">
                      <a:alpha val="43137"/>
                    </a:srgbClr>
                  </a:outerShdw>
                </a:effectLst>
              </a:rPr>
              <a:t> need to be in right standing with God.</a:t>
            </a:r>
          </a:p>
          <a:p>
            <a:r>
              <a:rPr lang="en-US" dirty="0" smtClean="0">
                <a:effectLst>
                  <a:outerShdw blurRad="38100" dist="38100" dir="2700000" algn="tl">
                    <a:srgbClr val="000000">
                      <a:alpha val="43137"/>
                    </a:srgbClr>
                  </a:outerShdw>
                </a:effectLst>
              </a:rPr>
              <a:t>The Bible warns us that those who think they can get in right standing with God –  </a:t>
            </a:r>
            <a:r>
              <a:rPr lang="en-US" dirty="0">
                <a:effectLst>
                  <a:outerShdw blurRad="38100" dist="38100" dir="2700000" algn="tl">
                    <a:srgbClr val="000000">
                      <a:alpha val="43137"/>
                    </a:srgbClr>
                  </a:outerShdw>
                </a:effectLst>
              </a:rPr>
              <a:t>by obeying God’s law </a:t>
            </a:r>
            <a:r>
              <a:rPr lang="en-US" dirty="0" smtClean="0">
                <a:effectLst>
                  <a:outerShdw blurRad="38100" dist="38100" dir="2700000" algn="tl">
                    <a:srgbClr val="000000">
                      <a:alpha val="43137"/>
                    </a:srgbClr>
                  </a:outerShdw>
                </a:effectLst>
              </a:rPr>
              <a:t>or doing </a:t>
            </a:r>
            <a:r>
              <a:rPr lang="en-US" dirty="0" smtClean="0">
                <a:effectLst>
                  <a:outerShdw blurRad="38100" dist="38100" dir="2700000" algn="tl">
                    <a:srgbClr val="000000">
                      <a:alpha val="43137"/>
                    </a:srgbClr>
                  </a:outerShdw>
                </a:effectLst>
              </a:rPr>
              <a:t>good works </a:t>
            </a: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are </a:t>
            </a:r>
            <a:r>
              <a:rPr lang="en-US" dirty="0" smtClean="0">
                <a:effectLst>
                  <a:outerShdw blurRad="38100" dist="38100" dir="2700000" algn="tl">
                    <a:srgbClr val="000000">
                      <a:alpha val="43137"/>
                    </a:srgbClr>
                  </a:outerShdw>
                </a:effectLst>
              </a:rPr>
              <a:t>fooling themselves:</a:t>
            </a:r>
            <a:endParaRPr lang="en-US" dirty="0" smtClean="0">
              <a:effectLst>
                <a:outerShdw blurRad="38100" dist="38100" dir="2700000" algn="tl">
                  <a:srgbClr val="000000">
                    <a:alpha val="43137"/>
                  </a:srgbClr>
                </a:outerShdw>
              </a:effectLst>
            </a:endParaRPr>
          </a:p>
          <a:p>
            <a:pPr lvl="1"/>
            <a:r>
              <a:rPr lang="en-US" b="1" i="1" dirty="0">
                <a:solidFill>
                  <a:srgbClr val="FFFF00"/>
                </a:solidFill>
                <a:effectLst>
                  <a:outerShdw blurRad="38100" dist="38100" dir="2700000" algn="tl">
                    <a:srgbClr val="000000">
                      <a:alpha val="43137"/>
                    </a:srgbClr>
                  </a:outerShdw>
                </a:effectLst>
                <a:latin typeface="Cambria" pitchFamily="18" charset="0"/>
              </a:rPr>
              <a:t>…by works of the law </a:t>
            </a:r>
            <a:r>
              <a:rPr lang="en-US" b="1" i="1" u="sng" dirty="0">
                <a:solidFill>
                  <a:srgbClr val="FFFF00"/>
                </a:solidFill>
                <a:effectLst>
                  <a:outerShdw blurRad="38100" dist="38100" dir="2700000" algn="tl">
                    <a:srgbClr val="000000">
                      <a:alpha val="43137"/>
                    </a:srgbClr>
                  </a:outerShdw>
                </a:effectLst>
                <a:latin typeface="Cambria" pitchFamily="18" charset="0"/>
              </a:rPr>
              <a:t>no one</a:t>
            </a:r>
            <a:r>
              <a:rPr lang="en-US" b="1" i="1" dirty="0">
                <a:solidFill>
                  <a:srgbClr val="FFFF00"/>
                </a:solidFill>
                <a:effectLst>
                  <a:outerShdw blurRad="38100" dist="38100" dir="2700000" algn="tl">
                    <a:srgbClr val="000000">
                      <a:alpha val="43137"/>
                    </a:srgbClr>
                  </a:outerShdw>
                </a:effectLst>
                <a:latin typeface="Cambria" pitchFamily="18" charset="0"/>
              </a:rPr>
              <a:t> will be justified. </a:t>
            </a:r>
            <a:r>
              <a:rPr lang="en-US" b="1" dirty="0">
                <a:effectLst>
                  <a:outerShdw blurRad="38100" dist="38100" dir="2700000" algn="tl">
                    <a:srgbClr val="000000">
                      <a:alpha val="43137"/>
                    </a:srgbClr>
                  </a:outerShdw>
                </a:effectLst>
                <a:latin typeface="Cambria" pitchFamily="18" charset="0"/>
              </a:rPr>
              <a:t>(Gal 2:16)</a:t>
            </a:r>
          </a:p>
          <a:p>
            <a:pPr lvl="1"/>
            <a:r>
              <a:rPr lang="en-US" b="1" i="1" dirty="0">
                <a:solidFill>
                  <a:srgbClr val="FFFF00"/>
                </a:solidFill>
                <a:effectLst>
                  <a:outerShdw blurRad="38100" dist="38100" dir="2700000" algn="tl">
                    <a:srgbClr val="000000">
                      <a:alpha val="43137"/>
                    </a:srgbClr>
                  </a:outerShdw>
                </a:effectLst>
                <a:latin typeface="Cambria" pitchFamily="18" charset="0"/>
              </a:rPr>
              <a:t>…to the one who does </a:t>
            </a:r>
            <a:r>
              <a:rPr lang="en-US" b="1" i="1" u="sng" dirty="0">
                <a:solidFill>
                  <a:srgbClr val="FFFF00"/>
                </a:solidFill>
                <a:effectLst>
                  <a:outerShdw blurRad="38100" dist="38100" dir="2700000" algn="tl">
                    <a:srgbClr val="000000">
                      <a:alpha val="43137"/>
                    </a:srgbClr>
                  </a:outerShdw>
                </a:effectLst>
                <a:latin typeface="Cambria" pitchFamily="18" charset="0"/>
              </a:rPr>
              <a:t>not work</a:t>
            </a:r>
            <a:r>
              <a:rPr lang="en-US" b="1" i="1" dirty="0">
                <a:solidFill>
                  <a:srgbClr val="FFFF00"/>
                </a:solidFill>
                <a:effectLst>
                  <a:outerShdw blurRad="38100" dist="38100" dir="2700000" algn="tl">
                    <a:srgbClr val="000000">
                      <a:alpha val="43137"/>
                    </a:srgbClr>
                  </a:outerShdw>
                </a:effectLst>
                <a:latin typeface="Cambria" pitchFamily="18" charset="0"/>
              </a:rPr>
              <a:t> but believes in him who justifies the ungodly, his faith is counted as righteousness </a:t>
            </a:r>
            <a:r>
              <a:rPr lang="en-US" b="1" dirty="0">
                <a:effectLst>
                  <a:outerShdw blurRad="38100" dist="38100" dir="2700000" algn="tl">
                    <a:srgbClr val="000000">
                      <a:alpha val="43137"/>
                    </a:srgbClr>
                  </a:outerShdw>
                </a:effectLst>
                <a:latin typeface="Cambria" pitchFamily="18" charset="0"/>
              </a:rPr>
              <a:t>(Rom </a:t>
            </a:r>
            <a:r>
              <a:rPr lang="en-US" b="1" dirty="0" smtClean="0">
                <a:effectLst>
                  <a:outerShdw blurRad="38100" dist="38100" dir="2700000" algn="tl">
                    <a:srgbClr val="000000">
                      <a:alpha val="43137"/>
                    </a:srgbClr>
                  </a:outerShdw>
                </a:effectLst>
                <a:latin typeface="Cambria" pitchFamily="18" charset="0"/>
              </a:rPr>
              <a:t>4:5)</a:t>
            </a:r>
            <a:endParaRPr lang="en-US" b="1" dirty="0">
              <a:effectLst>
                <a:outerShdw blurRad="38100" dist="38100" dir="2700000" algn="tl">
                  <a:srgbClr val="000000">
                    <a:alpha val="43137"/>
                  </a:srgbClr>
                </a:outerShdw>
              </a:effectLst>
              <a:latin typeface="Cambria" pitchFamily="18" charset="0"/>
            </a:endParaRPr>
          </a:p>
          <a:p>
            <a:pPr lvl="1"/>
            <a:endParaRPr lang="en-US" sz="2700"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0664628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Wisdom of Work</a:t>
            </a:r>
            <a:endParaRPr lang="en-US" dirty="0"/>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If you had the ability to pick any job on the face of the earth to earn a living, what would it be?</a:t>
            </a:r>
            <a:endParaRPr lang="en-US" dirty="0" smtClean="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If money were no object, and you could take any kind of vacation you wanted for a whole month – what would your dream vacation look like?</a:t>
            </a:r>
          </a:p>
          <a:p>
            <a:r>
              <a:rPr lang="en-US" dirty="0" smtClean="0">
                <a:effectLst>
                  <a:outerShdw blurRad="38100" dist="38100" dir="2700000" algn="tl">
                    <a:srgbClr val="000000">
                      <a:alpha val="43137"/>
                    </a:srgbClr>
                  </a:outerShdw>
                </a:effectLst>
              </a:rPr>
              <a:t>If you had the ability to grant everyone in the world the ability to take </a:t>
            </a:r>
            <a:r>
              <a:rPr lang="en-US" u="sng" dirty="0" smtClean="0">
                <a:effectLst>
                  <a:outerShdw blurRad="38100" dist="38100" dir="2700000" algn="tl">
                    <a:srgbClr val="000000">
                      <a:alpha val="43137"/>
                    </a:srgbClr>
                  </a:outerShdw>
                </a:effectLst>
              </a:rPr>
              <a:t>their</a:t>
            </a:r>
            <a:r>
              <a:rPr lang="en-US" dirty="0" smtClean="0">
                <a:effectLst>
                  <a:outerShdw blurRad="38100" dist="38100" dir="2700000" algn="tl">
                    <a:srgbClr val="000000">
                      <a:alpha val="43137"/>
                    </a:srgbClr>
                  </a:outerShdw>
                </a:effectLst>
              </a:rPr>
              <a:t> dream vacation during that same month that you were taking </a:t>
            </a:r>
            <a:r>
              <a:rPr lang="en-US" u="sng" dirty="0" smtClean="0">
                <a:effectLst>
                  <a:outerShdw blurRad="38100" dist="38100" dir="2700000" algn="tl">
                    <a:srgbClr val="000000">
                      <a:alpha val="43137"/>
                    </a:srgbClr>
                  </a:outerShdw>
                </a:effectLst>
              </a:rPr>
              <a:t>your</a:t>
            </a:r>
            <a:r>
              <a:rPr lang="en-US" dirty="0" smtClean="0">
                <a:effectLst>
                  <a:outerShdw blurRad="38100" dist="38100" dir="2700000" algn="tl">
                    <a:srgbClr val="000000">
                      <a:alpha val="43137"/>
                    </a:srgbClr>
                  </a:outerShdw>
                </a:effectLst>
              </a:rPr>
              <a:t> dream vacation, would you do it?</a:t>
            </a:r>
          </a:p>
          <a:p>
            <a:r>
              <a:rPr lang="en-US" dirty="0" smtClean="0">
                <a:effectLst>
                  <a:outerShdw blurRad="38100" dist="38100" dir="2700000" algn="tl">
                    <a:srgbClr val="000000">
                      <a:alpha val="43137"/>
                    </a:srgbClr>
                  </a:outerShdw>
                </a:effectLst>
              </a:rPr>
              <a:t>If everyone did take their dream vacation at the same time that you took your vacation, what would your dream vacation look like?</a:t>
            </a:r>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Wisdom of Work</a:t>
            </a:r>
            <a:endParaRPr lang="en-US" dirty="0"/>
          </a:p>
        </p:txBody>
      </p:sp>
      <p:sp>
        <p:nvSpPr>
          <p:cNvPr id="5" name="Content Placeholder 4"/>
          <p:cNvSpPr>
            <a:spLocks noGrp="1"/>
          </p:cNvSpPr>
          <p:nvPr>
            <p:ph idx="1"/>
          </p:nvPr>
        </p:nvSpPr>
        <p:spPr>
          <a:xfrm>
            <a:off x="457200" y="914400"/>
            <a:ext cx="8229600" cy="5943600"/>
          </a:xfrm>
        </p:spPr>
        <p:txBody>
          <a:bodyPr>
            <a:normAutofit/>
          </a:bodyPr>
          <a:lstStyle/>
          <a:p>
            <a:pPr>
              <a:buNone/>
            </a:pPr>
            <a:r>
              <a:rPr lang="en-US" dirty="0" smtClean="0">
                <a:effectLst>
                  <a:outerShdw blurRad="38100" dist="38100" dir="2700000" algn="tl">
                    <a:srgbClr val="000000">
                      <a:alpha val="43137"/>
                    </a:srgbClr>
                  </a:outerShdw>
                </a:effectLst>
              </a:rPr>
              <a:t>Things We’ll Cover Today:</a:t>
            </a:r>
          </a:p>
          <a:p>
            <a:r>
              <a:rPr lang="en-US" dirty="0" smtClean="0">
                <a:effectLst>
                  <a:outerShdw blurRad="38100" dist="38100" dir="2700000" algn="tl">
                    <a:srgbClr val="000000">
                      <a:alpha val="43137"/>
                    </a:srgbClr>
                  </a:outerShdw>
                </a:effectLst>
              </a:rPr>
              <a:t>Origin of Work</a:t>
            </a:r>
          </a:p>
          <a:p>
            <a:r>
              <a:rPr lang="en-US" dirty="0" smtClean="0">
                <a:effectLst>
                  <a:outerShdw blurRad="38100" dist="38100" dir="2700000" algn="tl">
                    <a:srgbClr val="000000">
                      <a:alpha val="43137"/>
                    </a:srgbClr>
                  </a:outerShdw>
                </a:effectLst>
              </a:rPr>
              <a:t>Purpose of Work</a:t>
            </a:r>
          </a:p>
          <a:p>
            <a:r>
              <a:rPr lang="en-US" dirty="0" smtClean="0">
                <a:effectLst>
                  <a:outerShdw blurRad="38100" dist="38100" dir="2700000" algn="tl">
                    <a:srgbClr val="000000">
                      <a:alpha val="43137"/>
                    </a:srgbClr>
                  </a:outerShdw>
                </a:effectLst>
              </a:rPr>
              <a:t>The Biggest Obstacle to Work</a:t>
            </a:r>
          </a:p>
          <a:p>
            <a:r>
              <a:rPr lang="en-US" dirty="0" smtClean="0">
                <a:effectLst>
                  <a:outerShdw blurRad="38100" dist="38100" dir="2700000" algn="tl">
                    <a:srgbClr val="000000">
                      <a:alpha val="43137"/>
                    </a:srgbClr>
                  </a:outerShdw>
                </a:effectLst>
              </a:rPr>
              <a:t>When You Must Cease From Work</a:t>
            </a:r>
          </a:p>
        </p:txBody>
      </p:sp>
    </p:spTree>
    <p:extLst>
      <p:ext uri="{BB962C8B-B14F-4D97-AF65-F5344CB8AC3E}">
        <p14:creationId xmlns:p14="http://schemas.microsoft.com/office/powerpoint/2010/main" val="897175803"/>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Origin of Work</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In the beginning, man </a:t>
            </a:r>
            <a:r>
              <a:rPr lang="en-US" dirty="0" smtClean="0">
                <a:effectLst>
                  <a:outerShdw blurRad="38100" dist="38100" dir="2700000" algn="tl">
                    <a:srgbClr val="000000">
                      <a:alpha val="43137"/>
                    </a:srgbClr>
                  </a:outerShdw>
                </a:effectLst>
              </a:rPr>
              <a:t>was created in the image of God and given </a:t>
            </a:r>
            <a:r>
              <a:rPr lang="en-US" u="sng" dirty="0" smtClean="0">
                <a:effectLst>
                  <a:outerShdw blurRad="38100" dist="38100" dir="2700000" algn="tl">
                    <a:srgbClr val="000000">
                      <a:alpha val="43137"/>
                    </a:srgbClr>
                  </a:outerShdw>
                </a:effectLst>
              </a:rPr>
              <a:t>dominion</a:t>
            </a:r>
            <a:r>
              <a:rPr lang="en-US" dirty="0" smtClean="0">
                <a:effectLst>
                  <a:outerShdw blurRad="38100" dist="38100" dir="2700000" algn="tl">
                    <a:srgbClr val="000000">
                      <a:alpha val="43137"/>
                    </a:srgbClr>
                  </a:outerShdw>
                </a:effectLst>
              </a:rPr>
              <a:t> over </a:t>
            </a:r>
            <a:r>
              <a:rPr lang="en-US" dirty="0" smtClean="0">
                <a:effectLst>
                  <a:outerShdw blurRad="38100" dist="38100" dir="2700000" algn="tl">
                    <a:srgbClr val="000000">
                      <a:alpha val="43137"/>
                    </a:srgbClr>
                  </a:outerShdw>
                </a:effectLst>
              </a:rPr>
              <a:t>the earth:</a:t>
            </a:r>
            <a:endParaRPr lang="en-US" dirty="0" smtClean="0">
              <a:effectLst>
                <a:outerShdw blurRad="38100" dist="38100" dir="2700000" algn="tl">
                  <a:srgbClr val="000000">
                    <a:alpha val="43137"/>
                  </a:srgbClr>
                </a:outerShdw>
              </a:effectLst>
            </a:endParaRP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God </a:t>
            </a:r>
            <a:r>
              <a:rPr lang="en-US" b="1" i="1" dirty="0">
                <a:solidFill>
                  <a:srgbClr val="FFFF00"/>
                </a:solidFill>
                <a:effectLst>
                  <a:outerShdw blurRad="38100" dist="38100" dir="2700000" algn="tl">
                    <a:srgbClr val="000000">
                      <a:alpha val="43137"/>
                    </a:srgbClr>
                  </a:outerShdw>
                </a:effectLst>
                <a:latin typeface="Cambria" pitchFamily="18" charset="0"/>
              </a:rPr>
              <a:t>created man in his own </a:t>
            </a:r>
            <a:r>
              <a:rPr lang="en-US" b="1" i="1" dirty="0" smtClean="0">
                <a:solidFill>
                  <a:srgbClr val="FFFF00"/>
                </a:solidFill>
                <a:effectLst>
                  <a:outerShdw blurRad="38100" dist="38100" dir="2700000" algn="tl">
                    <a:srgbClr val="000000">
                      <a:alpha val="43137"/>
                    </a:srgbClr>
                  </a:outerShdw>
                </a:effectLst>
                <a:latin typeface="Cambria" pitchFamily="18" charset="0"/>
              </a:rPr>
              <a:t>image… male </a:t>
            </a:r>
            <a:r>
              <a:rPr lang="en-US" b="1" i="1" dirty="0">
                <a:solidFill>
                  <a:srgbClr val="FFFF00"/>
                </a:solidFill>
                <a:effectLst>
                  <a:outerShdw blurRad="38100" dist="38100" dir="2700000" algn="tl">
                    <a:srgbClr val="000000">
                      <a:alpha val="43137"/>
                    </a:srgbClr>
                  </a:outerShdw>
                </a:effectLst>
                <a:latin typeface="Cambria" pitchFamily="18" charset="0"/>
              </a:rPr>
              <a:t>and female he created them. </a:t>
            </a:r>
            <a:r>
              <a:rPr lang="en-US" b="1" i="1" dirty="0" smtClean="0">
                <a:solidFill>
                  <a:srgbClr val="FFFF00"/>
                </a:solidFill>
                <a:effectLst>
                  <a:outerShdw blurRad="38100" dist="38100" dir="2700000" algn="tl">
                    <a:srgbClr val="000000">
                      <a:alpha val="43137"/>
                    </a:srgbClr>
                  </a:outerShdw>
                </a:effectLst>
                <a:latin typeface="Cambria" pitchFamily="18" charset="0"/>
              </a:rPr>
              <a:t>And </a:t>
            </a:r>
            <a:r>
              <a:rPr lang="en-US" b="1" i="1" dirty="0">
                <a:solidFill>
                  <a:srgbClr val="FFFF00"/>
                </a:solidFill>
                <a:effectLst>
                  <a:outerShdw blurRad="38100" dist="38100" dir="2700000" algn="tl">
                    <a:srgbClr val="000000">
                      <a:alpha val="43137"/>
                    </a:srgbClr>
                  </a:outerShdw>
                </a:effectLst>
                <a:latin typeface="Cambria" pitchFamily="18" charset="0"/>
              </a:rPr>
              <a:t>God blessed them. And God said to them, "Be fruitful and multiply and fill the earth and </a:t>
            </a:r>
            <a:r>
              <a:rPr lang="en-US" b="1" i="1" u="sng" dirty="0">
                <a:solidFill>
                  <a:srgbClr val="FFFF00"/>
                </a:solidFill>
                <a:effectLst>
                  <a:outerShdw blurRad="38100" dist="38100" dir="2700000" algn="tl">
                    <a:srgbClr val="000000">
                      <a:alpha val="43137"/>
                    </a:srgbClr>
                  </a:outerShdw>
                </a:effectLst>
                <a:latin typeface="Cambria" pitchFamily="18" charset="0"/>
              </a:rPr>
              <a:t>subdue it</a:t>
            </a:r>
            <a:r>
              <a:rPr lang="en-US" b="1" i="1" dirty="0">
                <a:solidFill>
                  <a:srgbClr val="FFFF00"/>
                </a:solidFill>
                <a:effectLst>
                  <a:outerShdw blurRad="38100" dist="38100" dir="2700000" algn="tl">
                    <a:srgbClr val="000000">
                      <a:alpha val="43137"/>
                    </a:srgbClr>
                  </a:outerShdw>
                </a:effectLst>
                <a:latin typeface="Cambria" pitchFamily="18" charset="0"/>
              </a:rPr>
              <a:t>, and </a:t>
            </a:r>
            <a:r>
              <a:rPr lang="en-US" b="1" i="1" u="sng" dirty="0">
                <a:solidFill>
                  <a:srgbClr val="FFFF00"/>
                </a:solidFill>
                <a:effectLst>
                  <a:outerShdw blurRad="38100" dist="38100" dir="2700000" algn="tl">
                    <a:srgbClr val="000000">
                      <a:alpha val="43137"/>
                    </a:srgbClr>
                  </a:outerShdw>
                </a:effectLst>
                <a:latin typeface="Cambria" pitchFamily="18" charset="0"/>
              </a:rPr>
              <a:t>have dominion</a:t>
            </a:r>
            <a:r>
              <a:rPr lang="en-US" b="1" i="1" dirty="0">
                <a:solidFill>
                  <a:srgbClr val="FFFF00"/>
                </a:solidFill>
                <a:effectLst>
                  <a:outerShdw blurRad="38100" dist="38100" dir="2700000" algn="tl">
                    <a:srgbClr val="000000">
                      <a:alpha val="43137"/>
                    </a:srgbClr>
                  </a:outerShdw>
                </a:effectLst>
                <a:latin typeface="Cambria" pitchFamily="18" charset="0"/>
              </a:rPr>
              <a:t> over the fish of the sea and over the birds of the heavens and over every living thing that moves on the earth." </a:t>
            </a:r>
            <a:r>
              <a:rPr lang="en-US" b="1" dirty="0" smtClean="0">
                <a:effectLst>
                  <a:outerShdw blurRad="38100" dist="38100" dir="2700000" algn="tl">
                    <a:srgbClr val="000000">
                      <a:alpha val="43137"/>
                    </a:srgbClr>
                  </a:outerShdw>
                </a:effectLst>
                <a:latin typeface="Cambria" pitchFamily="18" charset="0"/>
              </a:rPr>
              <a:t>(</a:t>
            </a:r>
            <a:r>
              <a:rPr lang="en-US" b="1" dirty="0">
                <a:effectLst>
                  <a:outerShdw blurRad="38100" dist="38100" dir="2700000" algn="tl">
                    <a:srgbClr val="000000">
                      <a:alpha val="43137"/>
                    </a:srgbClr>
                  </a:outerShdw>
                </a:effectLst>
                <a:latin typeface="Cambria" pitchFamily="18" charset="0"/>
              </a:rPr>
              <a:t>Gen </a:t>
            </a:r>
            <a:r>
              <a:rPr lang="en-US" b="1" dirty="0" smtClean="0">
                <a:effectLst>
                  <a:outerShdw blurRad="38100" dist="38100" dir="2700000" algn="tl">
                    <a:srgbClr val="000000">
                      <a:alpha val="43137"/>
                    </a:srgbClr>
                  </a:outerShdw>
                </a:effectLst>
                <a:latin typeface="Cambria" pitchFamily="18" charset="0"/>
              </a:rPr>
              <a:t>1:27-28) </a:t>
            </a:r>
            <a:endParaRPr lang="en-US" b="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Origin of Work</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When God created man, there was </a:t>
            </a:r>
            <a:r>
              <a:rPr lang="en-US" u="sng" dirty="0" smtClean="0">
                <a:effectLst>
                  <a:outerShdw blurRad="38100" dist="38100" dir="2700000" algn="tl">
                    <a:srgbClr val="000000">
                      <a:alpha val="43137"/>
                    </a:srgbClr>
                  </a:outerShdw>
                </a:effectLst>
              </a:rPr>
              <a:t>no sin</a:t>
            </a:r>
            <a:r>
              <a:rPr lang="en-US" dirty="0" smtClean="0">
                <a:effectLst>
                  <a:outerShdw blurRad="38100" dist="38100" dir="2700000" algn="tl">
                    <a:srgbClr val="000000">
                      <a:alpha val="43137"/>
                    </a:srgbClr>
                  </a:outerShdw>
                </a:effectLst>
              </a:rPr>
              <a:t> in the world.</a:t>
            </a:r>
          </a:p>
          <a:p>
            <a:r>
              <a:rPr lang="en-US" dirty="0" smtClean="0">
                <a:effectLst>
                  <a:outerShdw blurRad="38100" dist="38100" dir="2700000" algn="tl">
                    <a:srgbClr val="000000">
                      <a:alpha val="43137"/>
                    </a:srgbClr>
                  </a:outerShdw>
                </a:effectLst>
              </a:rPr>
              <a:t>Therefore man was able to exercise his dominion over the earth while </a:t>
            </a:r>
            <a:r>
              <a:rPr lang="en-US" u="sng" dirty="0" smtClean="0">
                <a:effectLst>
                  <a:outerShdw blurRad="38100" dist="38100" dir="2700000" algn="tl">
                    <a:srgbClr val="000000">
                      <a:alpha val="43137"/>
                    </a:srgbClr>
                  </a:outerShdw>
                </a:effectLst>
              </a:rPr>
              <a:t>working</a:t>
            </a:r>
            <a:r>
              <a:rPr lang="en-US" dirty="0" smtClean="0">
                <a:effectLst>
                  <a:outerShdw blurRad="38100" dist="38100" dir="2700000" algn="tl">
                    <a:srgbClr val="000000">
                      <a:alpha val="43137"/>
                    </a:srgbClr>
                  </a:outerShdw>
                </a:effectLst>
              </a:rPr>
              <a:t> in a perfect environment to cultivate </a:t>
            </a:r>
            <a:r>
              <a:rPr lang="en-US" dirty="0" smtClean="0">
                <a:effectLst>
                  <a:outerShdw blurRad="38100" dist="38100" dir="2700000" algn="tl">
                    <a:srgbClr val="000000">
                      <a:alpha val="43137"/>
                    </a:srgbClr>
                  </a:outerShdw>
                </a:effectLst>
              </a:rPr>
              <a:t>the garden </a:t>
            </a:r>
            <a:r>
              <a:rPr lang="en-US" dirty="0" smtClean="0">
                <a:effectLst>
                  <a:outerShdw blurRad="38100" dist="38100" dir="2700000" algn="tl">
                    <a:srgbClr val="000000">
                      <a:alpha val="43137"/>
                    </a:srgbClr>
                  </a:outerShdw>
                </a:effectLst>
              </a:rPr>
              <a:t>that God had placed him in:</a:t>
            </a:r>
            <a:endParaRPr lang="en-US" dirty="0" smtClean="0">
              <a:effectLst>
                <a:outerShdw blurRad="38100" dist="38100" dir="2700000" algn="tl">
                  <a:srgbClr val="000000">
                    <a:alpha val="43137"/>
                  </a:srgbClr>
                </a:outerShdw>
              </a:effectLst>
            </a:endParaRPr>
          </a:p>
          <a:p>
            <a:pPr lvl="1"/>
            <a:r>
              <a:rPr lang="en-US" b="1" i="1" dirty="0">
                <a:solidFill>
                  <a:srgbClr val="FFFF00"/>
                </a:solidFill>
                <a:effectLst>
                  <a:outerShdw blurRad="38100" dist="38100" dir="2700000" algn="tl">
                    <a:srgbClr val="000000">
                      <a:alpha val="43137"/>
                    </a:srgbClr>
                  </a:outerShdw>
                </a:effectLst>
                <a:latin typeface="Cambria" pitchFamily="18" charset="0"/>
              </a:rPr>
              <a:t>The LORD God took the man and put him in the garden of Eden to </a:t>
            </a:r>
            <a:r>
              <a:rPr lang="en-US" b="1" i="1" u="sng" dirty="0">
                <a:solidFill>
                  <a:srgbClr val="FFFF00"/>
                </a:solidFill>
                <a:effectLst>
                  <a:outerShdw blurRad="38100" dist="38100" dir="2700000" algn="tl">
                    <a:srgbClr val="000000">
                      <a:alpha val="43137"/>
                    </a:srgbClr>
                  </a:outerShdw>
                </a:effectLst>
                <a:latin typeface="Cambria" pitchFamily="18" charset="0"/>
              </a:rPr>
              <a:t>work</a:t>
            </a:r>
            <a:r>
              <a:rPr lang="en-US" b="1" i="1" dirty="0">
                <a:solidFill>
                  <a:srgbClr val="FFFF00"/>
                </a:solidFill>
                <a:effectLst>
                  <a:outerShdw blurRad="38100" dist="38100" dir="2700000" algn="tl">
                    <a:srgbClr val="000000">
                      <a:alpha val="43137"/>
                    </a:srgbClr>
                  </a:outerShdw>
                </a:effectLst>
                <a:latin typeface="Cambria" pitchFamily="18" charset="0"/>
              </a:rPr>
              <a:t> it and keep it. </a:t>
            </a:r>
            <a:r>
              <a:rPr lang="en-US" b="1" dirty="0" smtClean="0">
                <a:effectLst>
                  <a:outerShdw blurRad="38100" dist="38100" dir="2700000" algn="tl">
                    <a:srgbClr val="000000">
                      <a:alpha val="43137"/>
                    </a:srgbClr>
                  </a:outerShdw>
                </a:effectLst>
                <a:latin typeface="Cambria" pitchFamily="18" charset="0"/>
              </a:rPr>
              <a:t>(Gen 2:15) </a:t>
            </a:r>
            <a:endParaRPr lang="en-US" b="1" dirty="0" smtClean="0">
              <a:effectLst>
                <a:outerShdw blurRad="38100" dist="38100" dir="2700000" algn="tl">
                  <a:srgbClr val="000000">
                    <a:alpha val="43137"/>
                  </a:srgbClr>
                </a:outerShdw>
              </a:effectLst>
              <a:latin typeface="Cambria" pitchFamily="18" charset="0"/>
            </a:endParaRPr>
          </a:p>
          <a:p>
            <a:r>
              <a:rPr lang="en-US" dirty="0" smtClean="0">
                <a:effectLst>
                  <a:outerShdw blurRad="38100" dist="38100" dir="2700000" algn="tl">
                    <a:srgbClr val="000000">
                      <a:alpha val="43137"/>
                    </a:srgbClr>
                  </a:outerShdw>
                </a:effectLst>
              </a:rPr>
              <a:t>As he worked in the garden, man was able to produce </a:t>
            </a:r>
            <a:r>
              <a:rPr lang="en-US" u="sng" dirty="0" smtClean="0">
                <a:effectLst>
                  <a:outerShdw blurRad="38100" dist="38100" dir="2700000" algn="tl">
                    <a:srgbClr val="000000">
                      <a:alpha val="43137"/>
                    </a:srgbClr>
                  </a:outerShdw>
                </a:effectLst>
              </a:rPr>
              <a:t>food</a:t>
            </a:r>
            <a:r>
              <a:rPr lang="en-US" dirty="0" smtClean="0">
                <a:effectLst>
                  <a:outerShdw blurRad="38100" dist="38100" dir="2700000" algn="tl">
                    <a:srgbClr val="000000">
                      <a:alpha val="43137"/>
                    </a:srgbClr>
                  </a:outerShdw>
                </a:effectLst>
              </a:rPr>
              <a:t> for himself:</a:t>
            </a:r>
          </a:p>
          <a:p>
            <a:pPr lvl="1"/>
            <a:r>
              <a:rPr lang="en-US" b="1" i="1" dirty="0">
                <a:solidFill>
                  <a:srgbClr val="FFFF00"/>
                </a:solidFill>
                <a:effectLst>
                  <a:outerShdw blurRad="38100" dist="38100" dir="2700000" algn="tl">
                    <a:srgbClr val="000000">
                      <a:alpha val="43137"/>
                    </a:srgbClr>
                  </a:outerShdw>
                </a:effectLst>
                <a:latin typeface="Cambria" pitchFamily="18" charset="0"/>
              </a:rPr>
              <a:t>God said, "Behold, I have given you every plant yielding seed that is on the face of all the earth, and every tree with seed in its fruit. You shall have them for </a:t>
            </a:r>
            <a:r>
              <a:rPr lang="en-US" b="1" i="1" u="sng" dirty="0">
                <a:solidFill>
                  <a:srgbClr val="FFFF00"/>
                </a:solidFill>
                <a:effectLst>
                  <a:outerShdw blurRad="38100" dist="38100" dir="2700000" algn="tl">
                    <a:srgbClr val="000000">
                      <a:alpha val="43137"/>
                    </a:srgbClr>
                  </a:outerShdw>
                </a:effectLst>
                <a:latin typeface="Cambria" pitchFamily="18" charset="0"/>
              </a:rPr>
              <a:t>food</a:t>
            </a:r>
            <a:r>
              <a:rPr lang="en-US" b="1" i="1" dirty="0">
                <a:solidFill>
                  <a:srgbClr val="FFFF00"/>
                </a:solidFill>
                <a:effectLst>
                  <a:outerShdw blurRad="38100" dist="38100" dir="2700000" algn="tl">
                    <a:srgbClr val="000000">
                      <a:alpha val="43137"/>
                    </a:srgbClr>
                  </a:outerShdw>
                </a:effectLst>
                <a:latin typeface="Cambria" pitchFamily="18" charset="0"/>
              </a:rPr>
              <a:t>.  </a:t>
            </a:r>
            <a:r>
              <a:rPr lang="en-US" b="1" dirty="0">
                <a:effectLst>
                  <a:outerShdw blurRad="38100" dist="38100" dir="2700000" algn="tl">
                    <a:srgbClr val="000000">
                      <a:alpha val="43137"/>
                    </a:srgbClr>
                  </a:outerShdw>
                </a:effectLst>
                <a:latin typeface="Cambria" pitchFamily="18" charset="0"/>
              </a:rPr>
              <a:t>(Gen </a:t>
            </a:r>
            <a:r>
              <a:rPr lang="en-US" b="1" dirty="0" smtClean="0">
                <a:effectLst>
                  <a:outerShdw blurRad="38100" dist="38100" dir="2700000" algn="tl">
                    <a:srgbClr val="000000">
                      <a:alpha val="43137"/>
                    </a:srgbClr>
                  </a:outerShdw>
                </a:effectLst>
                <a:latin typeface="Cambria" pitchFamily="18" charset="0"/>
              </a:rPr>
              <a:t>1:29</a:t>
            </a:r>
            <a:r>
              <a:rPr lang="en-US" b="1" dirty="0">
                <a:effectLst>
                  <a:outerShdw blurRad="38100" dist="38100" dir="2700000" algn="tl">
                    <a:srgbClr val="000000">
                      <a:alpha val="43137"/>
                    </a:srgbClr>
                  </a:outerShdw>
                </a:effectLst>
                <a:latin typeface="Cambria" pitchFamily="18" charset="0"/>
              </a:rPr>
              <a:t>) </a:t>
            </a:r>
            <a:endParaRPr lang="en-US" b="1" dirty="0" smtClean="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2682111544"/>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Origin of Work</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So from the very beginning, even before there was sin in the world, we see that man was made to be a </a:t>
            </a:r>
            <a:r>
              <a:rPr lang="en-US" u="sng" dirty="0" smtClean="0">
                <a:effectLst>
                  <a:outerShdw blurRad="38100" dist="38100" dir="2700000" algn="tl">
                    <a:srgbClr val="000000">
                      <a:alpha val="43137"/>
                    </a:srgbClr>
                  </a:outerShdw>
                </a:effectLst>
              </a:rPr>
              <a:t>worker</a:t>
            </a:r>
            <a:r>
              <a:rPr lang="en-US" dirty="0" smtClean="0">
                <a:effectLst>
                  <a:outerShdw blurRad="38100" dist="38100" dir="2700000" algn="tl">
                    <a:srgbClr val="000000">
                      <a:alpha val="43137"/>
                    </a:srgbClr>
                  </a:outerShdw>
                </a:effectLst>
              </a:rPr>
              <a:t>.</a:t>
            </a:r>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2077744664"/>
      </p:ext>
    </p:extLst>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Origin of Work</a:t>
            </a:r>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u="sng" dirty="0" smtClean="0">
                <a:effectLst>
                  <a:outerShdw blurRad="38100" dist="38100" dir="2700000" algn="tl">
                    <a:srgbClr val="000000">
                      <a:alpha val="43137"/>
                    </a:srgbClr>
                  </a:outerShdw>
                </a:effectLst>
                <a:latin typeface="Cambria" pitchFamily="18" charset="0"/>
              </a:rPr>
              <a:t>After</a:t>
            </a:r>
            <a:r>
              <a:rPr lang="en-US" dirty="0" smtClean="0">
                <a:effectLst>
                  <a:outerShdw blurRad="38100" dist="38100" dir="2700000" algn="tl">
                    <a:srgbClr val="000000">
                      <a:alpha val="43137"/>
                    </a:srgbClr>
                  </a:outerShdw>
                </a:effectLst>
                <a:latin typeface="Cambria" pitchFamily="18" charset="0"/>
              </a:rPr>
              <a:t> </a:t>
            </a:r>
            <a:r>
              <a:rPr lang="en-US" dirty="0">
                <a:effectLst>
                  <a:outerShdw blurRad="38100" dist="38100" dir="2700000" algn="tl">
                    <a:srgbClr val="000000">
                      <a:alpha val="43137"/>
                    </a:srgbClr>
                  </a:outerShdw>
                </a:effectLst>
                <a:latin typeface="Cambria" pitchFamily="18" charset="0"/>
              </a:rPr>
              <a:t>man sinned, </a:t>
            </a:r>
            <a:r>
              <a:rPr lang="en-US" dirty="0" smtClean="0">
                <a:effectLst>
                  <a:outerShdw blurRad="38100" dist="38100" dir="2700000" algn="tl">
                    <a:srgbClr val="000000">
                      <a:alpha val="43137"/>
                    </a:srgbClr>
                  </a:outerShdw>
                </a:effectLst>
                <a:latin typeface="Cambria" pitchFamily="18" charset="0"/>
              </a:rPr>
              <a:t>he was </a:t>
            </a:r>
            <a:r>
              <a:rPr lang="en-US" dirty="0" smtClean="0">
                <a:effectLst>
                  <a:outerShdw blurRad="38100" dist="38100" dir="2700000" algn="tl">
                    <a:srgbClr val="000000">
                      <a:alpha val="43137"/>
                    </a:srgbClr>
                  </a:outerShdw>
                </a:effectLst>
                <a:latin typeface="Cambria" pitchFamily="18" charset="0"/>
              </a:rPr>
              <a:t>still required to work, but work </a:t>
            </a:r>
            <a:r>
              <a:rPr lang="en-US" dirty="0" smtClean="0">
                <a:effectLst>
                  <a:outerShdw blurRad="38100" dist="38100" dir="2700000" algn="tl">
                    <a:srgbClr val="000000">
                      <a:alpha val="43137"/>
                    </a:srgbClr>
                  </a:outerShdw>
                </a:effectLst>
                <a:latin typeface="Cambria" pitchFamily="18" charset="0"/>
              </a:rPr>
              <a:t>became much </a:t>
            </a:r>
            <a:r>
              <a:rPr lang="en-US" u="sng" dirty="0" smtClean="0">
                <a:effectLst>
                  <a:outerShdw blurRad="38100" dist="38100" dir="2700000" algn="tl">
                    <a:srgbClr val="000000">
                      <a:alpha val="43137"/>
                    </a:srgbClr>
                  </a:outerShdw>
                </a:effectLst>
                <a:latin typeface="Cambria" pitchFamily="18" charset="0"/>
              </a:rPr>
              <a:t>harder</a:t>
            </a:r>
            <a:r>
              <a:rPr lang="en-US" dirty="0" smtClean="0">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latin typeface="Cambria" pitchFamily="18" charset="0"/>
              </a:rPr>
              <a:t>(pain</a:t>
            </a:r>
            <a:r>
              <a:rPr lang="en-US" dirty="0" smtClean="0">
                <a:effectLst>
                  <a:outerShdw blurRad="38100" dist="38100" dir="2700000" algn="tl">
                    <a:srgbClr val="000000">
                      <a:alpha val="43137"/>
                    </a:srgbClr>
                  </a:outerShdw>
                </a:effectLst>
                <a:latin typeface="Cambria" pitchFamily="18" charset="0"/>
              </a:rPr>
              <a:t>, thorns</a:t>
            </a:r>
            <a:r>
              <a:rPr lang="en-US" dirty="0">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latin typeface="Cambria" pitchFamily="18" charset="0"/>
              </a:rPr>
              <a:t>sweat, death)</a:t>
            </a:r>
          </a:p>
          <a:p>
            <a:pPr lvl="1"/>
            <a:r>
              <a:rPr lang="en-US" b="1" i="1" dirty="0">
                <a:solidFill>
                  <a:srgbClr val="FFFF00"/>
                </a:solidFill>
                <a:effectLst>
                  <a:outerShdw blurRad="38100" dist="38100" dir="2700000" algn="tl">
                    <a:srgbClr val="000000">
                      <a:alpha val="43137"/>
                    </a:srgbClr>
                  </a:outerShdw>
                </a:effectLst>
                <a:latin typeface="Cambria" pitchFamily="18" charset="0"/>
              </a:rPr>
              <a:t>And to Adam </a:t>
            </a:r>
            <a:r>
              <a:rPr lang="en-US" b="1" i="1" dirty="0" smtClean="0">
                <a:solidFill>
                  <a:srgbClr val="FFFF00"/>
                </a:solidFill>
                <a:effectLst>
                  <a:outerShdw blurRad="38100" dist="38100" dir="2700000" algn="tl">
                    <a:srgbClr val="000000">
                      <a:alpha val="43137"/>
                    </a:srgbClr>
                  </a:outerShdw>
                </a:effectLst>
                <a:latin typeface="Cambria" pitchFamily="18" charset="0"/>
              </a:rPr>
              <a:t>[God] </a:t>
            </a:r>
            <a:r>
              <a:rPr lang="en-US" b="1" i="1" dirty="0">
                <a:solidFill>
                  <a:srgbClr val="FFFF00"/>
                </a:solidFill>
                <a:effectLst>
                  <a:outerShdw blurRad="38100" dist="38100" dir="2700000" algn="tl">
                    <a:srgbClr val="000000">
                      <a:alpha val="43137"/>
                    </a:srgbClr>
                  </a:outerShdw>
                </a:effectLst>
                <a:latin typeface="Cambria" pitchFamily="18" charset="0"/>
              </a:rPr>
              <a:t>said, "Because </a:t>
            </a:r>
            <a:r>
              <a:rPr lang="en-US" b="1" i="1" dirty="0" smtClean="0">
                <a:solidFill>
                  <a:srgbClr val="FFFF00"/>
                </a:solidFill>
                <a:effectLst>
                  <a:outerShdw blurRad="38100" dist="38100" dir="2700000" algn="tl">
                    <a:srgbClr val="000000">
                      <a:alpha val="43137"/>
                    </a:srgbClr>
                  </a:outerShdw>
                </a:effectLst>
                <a:latin typeface="Cambria" pitchFamily="18" charset="0"/>
              </a:rPr>
              <a:t>you… have </a:t>
            </a:r>
            <a:r>
              <a:rPr lang="en-US" b="1" i="1" dirty="0">
                <a:solidFill>
                  <a:srgbClr val="FFFF00"/>
                </a:solidFill>
                <a:effectLst>
                  <a:outerShdw blurRad="38100" dist="38100" dir="2700000" algn="tl">
                    <a:srgbClr val="000000">
                      <a:alpha val="43137"/>
                    </a:srgbClr>
                  </a:outerShdw>
                </a:effectLst>
                <a:latin typeface="Cambria" pitchFamily="18" charset="0"/>
              </a:rPr>
              <a:t>eaten of the tree of which I commanded you, 'You shall not eat of it,' cursed is the ground because of you; in </a:t>
            </a:r>
            <a:r>
              <a:rPr lang="en-US" b="1" i="1" u="sng" dirty="0">
                <a:solidFill>
                  <a:srgbClr val="FFFF00"/>
                </a:solidFill>
                <a:effectLst>
                  <a:outerShdw blurRad="38100" dist="38100" dir="2700000" algn="tl">
                    <a:srgbClr val="000000">
                      <a:alpha val="43137"/>
                    </a:srgbClr>
                  </a:outerShdw>
                </a:effectLst>
                <a:latin typeface="Cambria" pitchFamily="18" charset="0"/>
              </a:rPr>
              <a:t>pain</a:t>
            </a:r>
            <a:r>
              <a:rPr lang="en-US" b="1" i="1" dirty="0">
                <a:solidFill>
                  <a:srgbClr val="FFFF00"/>
                </a:solidFill>
                <a:effectLst>
                  <a:outerShdw blurRad="38100" dist="38100" dir="2700000" algn="tl">
                    <a:srgbClr val="000000">
                      <a:alpha val="43137"/>
                    </a:srgbClr>
                  </a:outerShdw>
                </a:effectLst>
                <a:latin typeface="Cambria" pitchFamily="18" charset="0"/>
              </a:rPr>
              <a:t> you shall eat of it all the days of your life; </a:t>
            </a:r>
            <a:r>
              <a:rPr lang="en-US" b="1" i="1" u="sng" dirty="0" smtClean="0">
                <a:solidFill>
                  <a:srgbClr val="FFFF00"/>
                </a:solidFill>
                <a:effectLst>
                  <a:outerShdw blurRad="38100" dist="38100" dir="2700000" algn="tl">
                    <a:srgbClr val="000000">
                      <a:alpha val="43137"/>
                    </a:srgbClr>
                  </a:outerShdw>
                </a:effectLst>
                <a:latin typeface="Cambria" pitchFamily="18" charset="0"/>
              </a:rPr>
              <a:t>thorns </a:t>
            </a:r>
            <a:r>
              <a:rPr lang="en-US" b="1" i="1" u="sng" dirty="0">
                <a:solidFill>
                  <a:srgbClr val="FFFF00"/>
                </a:solidFill>
                <a:effectLst>
                  <a:outerShdw blurRad="38100" dist="38100" dir="2700000" algn="tl">
                    <a:srgbClr val="000000">
                      <a:alpha val="43137"/>
                    </a:srgbClr>
                  </a:outerShdw>
                </a:effectLst>
                <a:latin typeface="Cambria" pitchFamily="18" charset="0"/>
              </a:rPr>
              <a:t>and thistles</a:t>
            </a:r>
            <a:r>
              <a:rPr lang="en-US" b="1" i="1" dirty="0">
                <a:solidFill>
                  <a:srgbClr val="FFFF00"/>
                </a:solidFill>
                <a:effectLst>
                  <a:outerShdw blurRad="38100" dist="38100" dir="2700000" algn="tl">
                    <a:srgbClr val="000000">
                      <a:alpha val="43137"/>
                    </a:srgbClr>
                  </a:outerShdw>
                </a:effectLst>
                <a:latin typeface="Cambria" pitchFamily="18" charset="0"/>
              </a:rPr>
              <a:t> it shall bring forth for you; and you shall eat the plants of the field. </a:t>
            </a:r>
            <a:r>
              <a:rPr lang="en-US" b="1" i="1" dirty="0" smtClean="0">
                <a:solidFill>
                  <a:srgbClr val="FFFF00"/>
                </a:solidFill>
                <a:effectLst>
                  <a:outerShdw blurRad="38100" dist="38100" dir="2700000" algn="tl">
                    <a:srgbClr val="000000">
                      <a:alpha val="43137"/>
                    </a:srgbClr>
                  </a:outerShdw>
                </a:effectLst>
                <a:latin typeface="Cambria" pitchFamily="18" charset="0"/>
              </a:rPr>
              <a:t>By </a:t>
            </a:r>
            <a:r>
              <a:rPr lang="en-US" b="1" i="1" dirty="0">
                <a:solidFill>
                  <a:srgbClr val="FFFF00"/>
                </a:solidFill>
                <a:effectLst>
                  <a:outerShdw blurRad="38100" dist="38100" dir="2700000" algn="tl">
                    <a:srgbClr val="000000">
                      <a:alpha val="43137"/>
                    </a:srgbClr>
                  </a:outerShdw>
                </a:effectLst>
                <a:latin typeface="Cambria" pitchFamily="18" charset="0"/>
              </a:rPr>
              <a:t>the </a:t>
            </a:r>
            <a:r>
              <a:rPr lang="en-US" b="1" i="1" u="sng" dirty="0">
                <a:solidFill>
                  <a:srgbClr val="FFFF00"/>
                </a:solidFill>
                <a:effectLst>
                  <a:outerShdw blurRad="38100" dist="38100" dir="2700000" algn="tl">
                    <a:srgbClr val="000000">
                      <a:alpha val="43137"/>
                    </a:srgbClr>
                  </a:outerShdw>
                </a:effectLst>
                <a:latin typeface="Cambria" pitchFamily="18" charset="0"/>
              </a:rPr>
              <a:t>sweat</a:t>
            </a:r>
            <a:r>
              <a:rPr lang="en-US" b="1" i="1" dirty="0">
                <a:solidFill>
                  <a:srgbClr val="FFFF00"/>
                </a:solidFill>
                <a:effectLst>
                  <a:outerShdw blurRad="38100" dist="38100" dir="2700000" algn="tl">
                    <a:srgbClr val="000000">
                      <a:alpha val="43137"/>
                    </a:srgbClr>
                  </a:outerShdw>
                </a:effectLst>
                <a:latin typeface="Cambria" pitchFamily="18" charset="0"/>
              </a:rPr>
              <a:t> of your face you shall eat bread, till you return to the ground, for out of it you were taken; for you are dust, and </a:t>
            </a:r>
            <a:r>
              <a:rPr lang="en-US" b="1" i="1" u="sng" dirty="0">
                <a:solidFill>
                  <a:srgbClr val="FFFF00"/>
                </a:solidFill>
                <a:effectLst>
                  <a:outerShdw blurRad="38100" dist="38100" dir="2700000" algn="tl">
                    <a:srgbClr val="000000">
                      <a:alpha val="43137"/>
                    </a:srgbClr>
                  </a:outerShdw>
                </a:effectLst>
                <a:latin typeface="Cambria" pitchFamily="18" charset="0"/>
              </a:rPr>
              <a:t>to dust you shall return</a:t>
            </a:r>
            <a:r>
              <a:rPr lang="en-US" b="1" i="1" dirty="0">
                <a:solidFill>
                  <a:srgbClr val="FFFF00"/>
                </a:solidFill>
                <a:effectLst>
                  <a:outerShdw blurRad="38100" dist="38100" dir="2700000" algn="tl">
                    <a:srgbClr val="000000">
                      <a:alpha val="43137"/>
                    </a:srgbClr>
                  </a:outerShdw>
                </a:effectLst>
                <a:latin typeface="Cambria" pitchFamily="18" charset="0"/>
              </a:rPr>
              <a:t>." </a:t>
            </a:r>
            <a:r>
              <a:rPr lang="en-US" b="1" dirty="0">
                <a:effectLst>
                  <a:outerShdw blurRad="38100" dist="38100" dir="2700000" algn="tl">
                    <a:srgbClr val="000000">
                      <a:alpha val="43137"/>
                    </a:srgbClr>
                  </a:outerShdw>
                </a:effectLst>
                <a:latin typeface="Cambria" pitchFamily="18" charset="0"/>
              </a:rPr>
              <a:t>(Gen 3:17-19)</a:t>
            </a:r>
          </a:p>
        </p:txBody>
      </p:sp>
    </p:spTree>
    <p:extLst>
      <p:ext uri="{BB962C8B-B14F-4D97-AF65-F5344CB8AC3E}">
        <p14:creationId xmlns:p14="http://schemas.microsoft.com/office/powerpoint/2010/main" val="2877426556"/>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Purpose of Work</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The book of Proverbs (and the rest of the Bible) makes it clear that God expects us to work in order to provide </a:t>
            </a:r>
            <a:r>
              <a:rPr lang="en-US" dirty="0">
                <a:effectLst>
                  <a:outerShdw blurRad="38100" dist="38100" dir="2700000" algn="tl">
                    <a:srgbClr val="000000">
                      <a:alpha val="43137"/>
                    </a:srgbClr>
                  </a:outerShdw>
                </a:effectLst>
              </a:rPr>
              <a:t>for </a:t>
            </a:r>
            <a:r>
              <a:rPr lang="en-US" dirty="0" smtClean="0">
                <a:effectLst>
                  <a:outerShdw blurRad="38100" dist="38100" dir="2700000" algn="tl">
                    <a:srgbClr val="000000">
                      <a:alpha val="43137"/>
                    </a:srgbClr>
                  </a:outerShdw>
                </a:effectLst>
              </a:rPr>
              <a:t>our </a:t>
            </a:r>
            <a:r>
              <a:rPr lang="en-US" dirty="0">
                <a:effectLst>
                  <a:outerShdw blurRad="38100" dist="38100" dir="2700000" algn="tl">
                    <a:srgbClr val="000000">
                      <a:alpha val="43137"/>
                    </a:srgbClr>
                  </a:outerShdw>
                </a:effectLst>
              </a:rPr>
              <a:t>basic </a:t>
            </a:r>
            <a:r>
              <a:rPr lang="en-US" dirty="0" smtClean="0">
                <a:effectLst>
                  <a:outerShdw blurRad="38100" dist="38100" dir="2700000" algn="tl">
                    <a:srgbClr val="000000">
                      <a:alpha val="43137"/>
                    </a:srgbClr>
                  </a:outerShdw>
                </a:effectLst>
              </a:rPr>
              <a:t>needs and desires and to meet the needs of those </a:t>
            </a:r>
            <a:r>
              <a:rPr lang="en-US" dirty="0">
                <a:effectLst>
                  <a:outerShdw blurRad="38100" dist="38100" dir="2700000" algn="tl">
                    <a:srgbClr val="000000">
                      <a:alpha val="43137"/>
                    </a:srgbClr>
                  </a:outerShdw>
                </a:effectLst>
              </a:rPr>
              <a:t>around </a:t>
            </a:r>
            <a:r>
              <a:rPr lang="en-US" dirty="0" smtClean="0">
                <a:effectLst>
                  <a:outerShdw blurRad="38100" dist="38100" dir="2700000" algn="tl">
                    <a:srgbClr val="000000">
                      <a:alpha val="43137"/>
                    </a:srgbClr>
                  </a:outerShdw>
                </a:effectLst>
              </a:rPr>
              <a:t>us:</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All hard work brings a profit, but mere talk leads only to poverty. </a:t>
            </a:r>
            <a:r>
              <a:rPr lang="en-US" sz="2700" b="1" dirty="0">
                <a:effectLst>
                  <a:outerShdw blurRad="38100" dist="38100" dir="2700000" algn="tl">
                    <a:srgbClr val="000000">
                      <a:alpha val="43137"/>
                    </a:srgbClr>
                  </a:outerShdw>
                </a:effectLst>
                <a:latin typeface="Cambria" pitchFamily="18" charset="0"/>
              </a:rPr>
              <a:t>(14:23 NIV)</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He who gathers in summer is a prudent son, but he who sleeps in harvest is a son who brings shame. </a:t>
            </a:r>
            <a:r>
              <a:rPr lang="en-US" sz="2700" b="1" dirty="0">
                <a:effectLst>
                  <a:outerShdw blurRad="38100" dist="38100" dir="2700000" algn="tl">
                    <a:srgbClr val="000000">
                      <a:alpha val="43137"/>
                    </a:srgbClr>
                  </a:outerShdw>
                </a:effectLst>
                <a:latin typeface="Cambria" pitchFamily="18" charset="0"/>
              </a:rPr>
              <a:t>(10:5)</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He who works his land will have abundant food, but he who chases fantasies lacks judgment. </a:t>
            </a:r>
            <a:r>
              <a:rPr lang="en-US" sz="2700" b="1" dirty="0">
                <a:effectLst>
                  <a:outerShdw blurRad="38100" dist="38100" dir="2700000" algn="tl">
                    <a:srgbClr val="000000">
                      <a:alpha val="43137"/>
                    </a:srgbClr>
                  </a:outerShdw>
                </a:effectLst>
                <a:latin typeface="Cambria" pitchFamily="18" charset="0"/>
              </a:rPr>
              <a:t>(12:11 NIV)</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Let </a:t>
            </a:r>
            <a:r>
              <a:rPr lang="en-US" b="1" i="1" dirty="0">
                <a:solidFill>
                  <a:srgbClr val="FFFF00"/>
                </a:solidFill>
                <a:effectLst>
                  <a:outerShdw blurRad="38100" dist="38100" dir="2700000" algn="tl">
                    <a:srgbClr val="000000">
                      <a:alpha val="43137"/>
                    </a:srgbClr>
                  </a:outerShdw>
                </a:effectLst>
                <a:latin typeface="Cambria" pitchFamily="18" charset="0"/>
              </a:rPr>
              <a:t>the thief no longer steal, but rather </a:t>
            </a:r>
            <a:r>
              <a:rPr lang="en-US" b="1" i="1" u="sng" dirty="0">
                <a:solidFill>
                  <a:srgbClr val="FFFF00"/>
                </a:solidFill>
                <a:effectLst>
                  <a:outerShdw blurRad="38100" dist="38100" dir="2700000" algn="tl">
                    <a:srgbClr val="000000">
                      <a:alpha val="43137"/>
                    </a:srgbClr>
                  </a:outerShdw>
                </a:effectLst>
                <a:latin typeface="Cambria" pitchFamily="18" charset="0"/>
              </a:rPr>
              <a:t>let him labor</a:t>
            </a:r>
            <a:r>
              <a:rPr lang="en-US" b="1" i="1" dirty="0">
                <a:solidFill>
                  <a:srgbClr val="FFFF00"/>
                </a:solidFill>
                <a:effectLst>
                  <a:outerShdw blurRad="38100" dist="38100" dir="2700000" algn="tl">
                    <a:srgbClr val="000000">
                      <a:alpha val="43137"/>
                    </a:srgbClr>
                  </a:outerShdw>
                </a:effectLst>
                <a:latin typeface="Cambria" pitchFamily="18" charset="0"/>
              </a:rPr>
              <a:t>, doing </a:t>
            </a:r>
            <a:r>
              <a:rPr lang="en-US" b="1" i="1" u="sng" dirty="0">
                <a:solidFill>
                  <a:srgbClr val="FFFF00"/>
                </a:solidFill>
                <a:effectLst>
                  <a:outerShdw blurRad="38100" dist="38100" dir="2700000" algn="tl">
                    <a:srgbClr val="000000">
                      <a:alpha val="43137"/>
                    </a:srgbClr>
                  </a:outerShdw>
                </a:effectLst>
                <a:latin typeface="Cambria" pitchFamily="18" charset="0"/>
              </a:rPr>
              <a:t>honest work</a:t>
            </a:r>
            <a:r>
              <a:rPr lang="en-US" b="1" i="1" dirty="0">
                <a:solidFill>
                  <a:srgbClr val="FFFF00"/>
                </a:solidFill>
                <a:effectLst>
                  <a:outerShdw blurRad="38100" dist="38100" dir="2700000" algn="tl">
                    <a:srgbClr val="000000">
                      <a:alpha val="43137"/>
                    </a:srgbClr>
                  </a:outerShdw>
                </a:effectLst>
                <a:latin typeface="Cambria" pitchFamily="18" charset="0"/>
              </a:rPr>
              <a:t> with his own hands, so that he may have something to </a:t>
            </a:r>
            <a:r>
              <a:rPr lang="en-US" b="1" i="1" u="sng" dirty="0">
                <a:solidFill>
                  <a:srgbClr val="FFFF00"/>
                </a:solidFill>
                <a:effectLst>
                  <a:outerShdw blurRad="38100" dist="38100" dir="2700000" algn="tl">
                    <a:srgbClr val="000000">
                      <a:alpha val="43137"/>
                    </a:srgbClr>
                  </a:outerShdw>
                </a:effectLst>
                <a:latin typeface="Cambria" pitchFamily="18" charset="0"/>
              </a:rPr>
              <a:t>share</a:t>
            </a:r>
            <a:r>
              <a:rPr lang="en-US" b="1" i="1" dirty="0">
                <a:solidFill>
                  <a:srgbClr val="FFFF00"/>
                </a:solidFill>
                <a:effectLst>
                  <a:outerShdw blurRad="38100" dist="38100" dir="2700000" algn="tl">
                    <a:srgbClr val="000000">
                      <a:alpha val="43137"/>
                    </a:srgbClr>
                  </a:outerShdw>
                </a:effectLst>
                <a:latin typeface="Cambria" pitchFamily="18" charset="0"/>
              </a:rPr>
              <a:t> with anyone in need.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Eph. 4:28)</a:t>
            </a:r>
            <a:endParaRPr lang="en-US" b="1" dirty="0">
              <a:effectLst>
                <a:outerShdw blurRad="38100" dist="38100" dir="2700000" algn="tl">
                  <a:srgbClr val="000000">
                    <a:alpha val="43137"/>
                  </a:srgbClr>
                </a:outerShdw>
              </a:effectLst>
              <a:latin typeface="Cambria" pitchFamily="18" charset="0"/>
            </a:endParaRP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606537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Purpose of Work</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Because we live in a fallen world, </a:t>
            </a:r>
            <a:r>
              <a:rPr lang="en-US" u="sng" dirty="0" smtClean="0">
                <a:effectLst>
                  <a:outerShdw blurRad="38100" dist="38100" dir="2700000" algn="tl">
                    <a:srgbClr val="000000">
                      <a:alpha val="43137"/>
                    </a:srgbClr>
                  </a:outerShdw>
                </a:effectLst>
              </a:rPr>
              <a:t>everything</a:t>
            </a:r>
            <a:r>
              <a:rPr lang="en-US" dirty="0" smtClean="0">
                <a:effectLst>
                  <a:outerShdw blurRad="38100" dist="38100" dir="2700000" algn="tl">
                    <a:srgbClr val="000000">
                      <a:alpha val="43137"/>
                    </a:srgbClr>
                  </a:outerShdw>
                </a:effectLst>
              </a:rPr>
              <a:t> around us has a tendency to wear out, break, fall apart, become messy and overgrown, etc.</a:t>
            </a:r>
          </a:p>
          <a:p>
            <a:r>
              <a:rPr lang="en-US" dirty="0" smtClean="0">
                <a:effectLst>
                  <a:outerShdw blurRad="38100" dist="38100" dir="2700000" algn="tl">
                    <a:srgbClr val="000000">
                      <a:alpha val="43137"/>
                    </a:srgbClr>
                  </a:outerShdw>
                </a:effectLst>
              </a:rPr>
              <a:t>It </a:t>
            </a:r>
            <a:r>
              <a:rPr lang="en-US" dirty="0" smtClean="0">
                <a:effectLst>
                  <a:outerShdw blurRad="38100" dist="38100" dir="2700000" algn="tl">
                    <a:srgbClr val="000000">
                      <a:alpha val="43137"/>
                    </a:srgbClr>
                  </a:outerShdw>
                </a:effectLst>
              </a:rPr>
              <a:t>is only through </a:t>
            </a:r>
            <a:r>
              <a:rPr lang="en-US" u="sng" dirty="0" smtClean="0">
                <a:effectLst>
                  <a:outerShdw blurRad="38100" dist="38100" dir="2700000" algn="tl">
                    <a:srgbClr val="000000">
                      <a:alpha val="43137"/>
                    </a:srgbClr>
                  </a:outerShdw>
                </a:effectLst>
              </a:rPr>
              <a:t>work</a:t>
            </a:r>
            <a:r>
              <a:rPr lang="en-US" dirty="0" smtClean="0">
                <a:effectLst>
                  <a:outerShdw blurRad="38100" dist="38100" dir="2700000" algn="tl">
                    <a:srgbClr val="000000">
                      <a:alpha val="43137"/>
                    </a:srgbClr>
                  </a:outerShdw>
                </a:effectLst>
              </a:rPr>
              <a:t> that we can </a:t>
            </a:r>
            <a:r>
              <a:rPr lang="en-US" u="sng" dirty="0" smtClean="0">
                <a:effectLst>
                  <a:outerShdw blurRad="38100" dist="38100" dir="2700000" algn="tl">
                    <a:srgbClr val="000000">
                      <a:alpha val="43137"/>
                    </a:srgbClr>
                  </a:outerShdw>
                </a:effectLst>
              </a:rPr>
              <a:t>counteract</a:t>
            </a:r>
            <a:r>
              <a:rPr lang="en-US" dirty="0" smtClean="0">
                <a:effectLst>
                  <a:outerShdw blurRad="38100" dist="38100" dir="2700000" algn="tl">
                    <a:srgbClr val="000000">
                      <a:alpha val="43137"/>
                    </a:srgbClr>
                  </a:outerShdw>
                </a:effectLst>
              </a:rPr>
              <a:t> the natural tendency of things in </a:t>
            </a:r>
            <a:r>
              <a:rPr lang="en-US" dirty="0">
                <a:effectLst>
                  <a:outerShdw blurRad="38100" dist="38100" dir="2700000" algn="tl">
                    <a:srgbClr val="000000">
                      <a:alpha val="43137"/>
                    </a:srgbClr>
                  </a:outerShdw>
                </a:effectLst>
              </a:rPr>
              <a:t>our fallen world</a:t>
            </a:r>
            <a:r>
              <a:rPr lang="en-US" dirty="0" smtClean="0">
                <a:effectLst>
                  <a:outerShdw blurRad="38100" dist="38100" dir="2700000" algn="tl">
                    <a:srgbClr val="000000">
                      <a:alpha val="43137"/>
                    </a:srgbClr>
                  </a:outerShdw>
                </a:effectLst>
              </a:rPr>
              <a:t> to go “downhill”:</a:t>
            </a:r>
          </a:p>
          <a:p>
            <a:pPr lvl="1"/>
            <a:r>
              <a:rPr lang="en-US" sz="2700" b="1" i="1" dirty="0">
                <a:solidFill>
                  <a:srgbClr val="FFFF00"/>
                </a:solidFill>
                <a:effectLst>
                  <a:outerShdw blurRad="38100" dist="38100" dir="2700000" algn="tl">
                    <a:srgbClr val="000000">
                      <a:alpha val="43137"/>
                    </a:srgbClr>
                  </a:outerShdw>
                </a:effectLst>
                <a:latin typeface="Cambria" pitchFamily="18" charset="0"/>
              </a:rPr>
              <a:t>I went past the field of the sluggard, past the vineyard of the man who lacks judgment; thorns had come up everywhere, the ground was covered with weeds, and the stone wall was in ruins. I applied my heart to what I observed and learned a lesson from what I saw: A little sleep, a little slumber, a little folding of the hands to rest-- and poverty will come on you like a bandit and scarcity like an armed man. </a:t>
            </a:r>
            <a:r>
              <a:rPr lang="en-US" sz="2700" b="1" dirty="0">
                <a:effectLst>
                  <a:outerShdw blurRad="38100" dist="38100" dir="2700000" algn="tl">
                    <a:srgbClr val="000000">
                      <a:alpha val="43137"/>
                    </a:srgbClr>
                  </a:outerShdw>
                </a:effectLst>
                <a:latin typeface="Cambria" pitchFamily="18" charset="0"/>
              </a:rPr>
              <a:t>(24:30-34 NIV)</a:t>
            </a:r>
          </a:p>
          <a:p>
            <a:pPr lvl="1"/>
            <a:endParaRPr lang="en-US" b="1" dirty="0" smtClean="0">
              <a:effectLst>
                <a:outerShdw blurRad="38100" dist="38100" dir="2700000" algn="tl">
                  <a:srgbClr val="000000">
                    <a:alpha val="43137"/>
                  </a:srgbClr>
                </a:outerShdw>
              </a:effectLst>
              <a:latin typeface="Cambria"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08115714"/>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21112</TotalTime>
  <Words>1732</Words>
  <Application>Microsoft Office PowerPoint</Application>
  <PresentationFormat>On-screen Show (4:3)</PresentationFormat>
  <Paragraphs>90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Apex</vt:lpstr>
      <vt:lpstr>The Book of Proverbs</vt:lpstr>
      <vt:lpstr>The Wisdom of Work</vt:lpstr>
      <vt:lpstr>The Wisdom of Work</vt:lpstr>
      <vt:lpstr>The Origin of Work</vt:lpstr>
      <vt:lpstr>The Origin of Work</vt:lpstr>
      <vt:lpstr>The Origin of Work</vt:lpstr>
      <vt:lpstr>The Origin of Work</vt:lpstr>
      <vt:lpstr>The Purpose of Work</vt:lpstr>
      <vt:lpstr>The Purpose of Work</vt:lpstr>
      <vt:lpstr>The Purpose of Work</vt:lpstr>
      <vt:lpstr>The Biggest Obstacle to Work</vt:lpstr>
      <vt:lpstr>The Biggest Obstacle to Work</vt:lpstr>
      <vt:lpstr>The Biggest Obstacle to Work</vt:lpstr>
      <vt:lpstr>The Biggest Obstacle to Work</vt:lpstr>
      <vt:lpstr>The Biggest Obstacle to Work</vt:lpstr>
      <vt:lpstr>The Biggest Obstacle to Work</vt:lpstr>
      <vt:lpstr>When You Must Cease From 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1149</cp:revision>
  <dcterms:created xsi:type="dcterms:W3CDTF">2011-01-13T01:13:42Z</dcterms:created>
  <dcterms:modified xsi:type="dcterms:W3CDTF">2015-05-10T14:08:41Z</dcterms:modified>
</cp:coreProperties>
</file>