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8"/>
  </p:notesMasterIdLst>
  <p:sldIdLst>
    <p:sldId id="258" r:id="rId2"/>
    <p:sldId id="473" r:id="rId3"/>
    <p:sldId id="493" r:id="rId4"/>
    <p:sldId id="494" r:id="rId5"/>
    <p:sldId id="495" r:id="rId6"/>
    <p:sldId id="460" r:id="rId7"/>
    <p:sldId id="496" r:id="rId8"/>
    <p:sldId id="498" r:id="rId9"/>
    <p:sldId id="499" r:id="rId10"/>
    <p:sldId id="491" r:id="rId11"/>
    <p:sldId id="500" r:id="rId12"/>
    <p:sldId id="492" r:id="rId13"/>
    <p:sldId id="502" r:id="rId14"/>
    <p:sldId id="501" r:id="rId15"/>
    <p:sldId id="503" r:id="rId16"/>
    <p:sldId id="50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38" y="-78"/>
      </p:cViewPr>
      <p:guideLst>
        <p:guide orient="horz" pos="2160"/>
        <p:guide pos="2880"/>
      </p:guideLst>
    </p:cSldViewPr>
  </p:slideViewPr>
  <p:notesTextViewPr>
    <p:cViewPr>
      <p:scale>
        <a:sx n="100" d="100"/>
        <a:sy n="100" d="100"/>
      </p:scale>
      <p:origin x="0" y="0"/>
    </p:cViewPr>
  </p:notesTextViewPr>
  <p:notesViewPr>
    <p:cSldViewPr>
      <p:cViewPr varScale="1">
        <p:scale>
          <a:sx n="85" d="100"/>
          <a:sy n="85" d="100"/>
        </p:scale>
        <p:origin x="-3834"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BEE3FA-69F3-4228-8B1C-751B7C95028F}" type="datetimeFigureOut">
              <a:rPr lang="en-US" smtClean="0"/>
              <a:pPr/>
              <a:t>6/1/2015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E50334-F2C2-4770-B480-2913F8F0EA4D}" type="slidenum">
              <a:rPr lang="en-US" smtClean="0"/>
              <a:pPr/>
              <a:t>‹#›</a:t>
            </a:fld>
            <a:endParaRPr lang="en-US" dirty="0"/>
          </a:p>
        </p:txBody>
      </p:sp>
    </p:spTree>
    <p:extLst>
      <p:ext uri="{BB962C8B-B14F-4D97-AF65-F5344CB8AC3E}">
        <p14:creationId xmlns:p14="http://schemas.microsoft.com/office/powerpoint/2010/main" val="2509219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499376C-85DB-407B-B965-FC6367A132FF}" type="datetimeFigureOut">
              <a:rPr lang="en-US" smtClean="0"/>
              <a:pPr/>
              <a:t>6/1/2015</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20C93279-0D0F-410B-A93E-63AE6B03E72C}"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6/1/2015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6/1/2015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6/1/2015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499376C-85DB-407B-B965-FC6367A132FF}" type="datetimeFigureOut">
              <a:rPr lang="en-US" smtClean="0"/>
              <a:pPr/>
              <a:t>6/1/2015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20C93279-0D0F-410B-A93E-63AE6B03E72C}"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99376C-85DB-407B-B965-FC6367A132FF}" type="datetimeFigureOut">
              <a:rPr lang="en-US" smtClean="0"/>
              <a:pPr/>
              <a:t>6/1/2015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499376C-85DB-407B-B965-FC6367A132FF}" type="datetimeFigureOut">
              <a:rPr lang="en-US" smtClean="0"/>
              <a:pPr/>
              <a:t>6/1/2015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499376C-85DB-407B-B965-FC6367A132FF}" type="datetimeFigureOut">
              <a:rPr lang="en-US" smtClean="0"/>
              <a:pPr/>
              <a:t>6/1/2015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9376C-85DB-407B-B965-FC6367A132FF}" type="datetimeFigureOut">
              <a:rPr lang="en-US" smtClean="0"/>
              <a:pPr/>
              <a:t>6/1/2015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99376C-85DB-407B-B965-FC6367A132FF}" type="datetimeFigureOut">
              <a:rPr lang="en-US" smtClean="0"/>
              <a:pPr/>
              <a:t>6/1/2015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499376C-85DB-407B-B965-FC6367A132FF}" type="datetimeFigureOut">
              <a:rPr lang="en-US" smtClean="0"/>
              <a:pPr/>
              <a:t>6/1/2015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499376C-85DB-407B-B965-FC6367A132FF}" type="datetimeFigureOut">
              <a:rPr lang="en-US" smtClean="0"/>
              <a:pPr/>
              <a:t>6/1/2015</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0C93279-0D0F-410B-A93E-63AE6B03E72C}"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32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8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4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4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4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The Book of Proverbs</a:t>
            </a:r>
            <a:endParaRPr lang="en-US" dirty="0"/>
          </a:p>
        </p:txBody>
      </p:sp>
      <p:sp>
        <p:nvSpPr>
          <p:cNvPr id="5" name="Subtitle 4"/>
          <p:cNvSpPr>
            <a:spLocks noGrp="1"/>
          </p:cNvSpPr>
          <p:nvPr>
            <p:ph type="subTitle" idx="1"/>
          </p:nvPr>
        </p:nvSpPr>
        <p:spPr>
          <a:xfrm>
            <a:off x="1371600" y="3331698"/>
            <a:ext cx="6400800" cy="2078502"/>
          </a:xfrm>
        </p:spPr>
        <p:txBody>
          <a:bodyPr>
            <a:normAutofit/>
          </a:bodyPr>
          <a:lstStyle/>
          <a:p>
            <a:r>
              <a:rPr lang="en-US" sz="4000" b="1" dirty="0" smtClean="0">
                <a:effectLst>
                  <a:outerShdw blurRad="38100" dist="38100" dir="2700000" algn="tl">
                    <a:srgbClr val="000000">
                      <a:alpha val="43137"/>
                    </a:srgbClr>
                  </a:outerShdw>
                </a:effectLst>
              </a:rPr>
              <a:t>Mending Broken Relationships</a:t>
            </a:r>
          </a:p>
          <a:p>
            <a:r>
              <a:rPr lang="en-US" sz="4000" b="1" dirty="0" smtClean="0">
                <a:solidFill>
                  <a:srgbClr val="FFFF00"/>
                </a:solidFill>
                <a:effectLst>
                  <a:outerShdw blurRad="38100" dist="38100" dir="2700000" algn="tl">
                    <a:srgbClr val="000000">
                      <a:alpha val="43137"/>
                    </a:srgbClr>
                  </a:outerShdw>
                </a:effectLst>
              </a:rPr>
              <a:t>Proverbs</a:t>
            </a:r>
            <a:endParaRPr lang="en-US" sz="4000" b="1" dirty="0">
              <a:solidFill>
                <a:srgbClr val="FFFF00"/>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a:effectLst>
                  <a:outerShdw blurRad="38100" dist="38100" dir="2700000" algn="tl">
                    <a:srgbClr val="000000">
                      <a:alpha val="43137"/>
                    </a:srgbClr>
                  </a:outerShdw>
                </a:effectLst>
              </a:rPr>
              <a:t>What’s Broken?</a:t>
            </a:r>
            <a:endParaRPr lang="en-US" dirty="0"/>
          </a:p>
        </p:txBody>
      </p:sp>
      <p:sp>
        <p:nvSpPr>
          <p:cNvPr id="5" name="Content Placeholder 4"/>
          <p:cNvSpPr>
            <a:spLocks noGrp="1"/>
          </p:cNvSpPr>
          <p:nvPr>
            <p:ph idx="1"/>
          </p:nvPr>
        </p:nvSpPr>
        <p:spPr>
          <a:xfrm>
            <a:off x="457200" y="914400"/>
            <a:ext cx="8229600" cy="5943600"/>
          </a:xfrm>
        </p:spPr>
        <p:txBody>
          <a:bodyPr>
            <a:normAutofit fontScale="85000" lnSpcReduction="10000"/>
          </a:bodyPr>
          <a:lstStyle/>
          <a:p>
            <a:r>
              <a:rPr lang="en-US" dirty="0">
                <a:effectLst>
                  <a:outerShdw blurRad="38100" dist="38100" dir="2700000" algn="tl">
                    <a:srgbClr val="000000">
                      <a:alpha val="43137"/>
                    </a:srgbClr>
                  </a:outerShdw>
                </a:effectLst>
              </a:rPr>
              <a:t>When </a:t>
            </a:r>
            <a:r>
              <a:rPr lang="en-US" dirty="0" smtClean="0">
                <a:effectLst>
                  <a:outerShdw blurRad="38100" dist="38100" dir="2700000" algn="tl">
                    <a:srgbClr val="000000">
                      <a:alpha val="43137"/>
                    </a:srgbClr>
                  </a:outerShdw>
                </a:effectLst>
              </a:rPr>
              <a:t>our enemy </a:t>
            </a:r>
            <a:r>
              <a:rPr lang="en-US" dirty="0">
                <a:effectLst>
                  <a:outerShdw blurRad="38100" dist="38100" dir="2700000" algn="tl">
                    <a:srgbClr val="000000">
                      <a:alpha val="43137"/>
                    </a:srgbClr>
                  </a:outerShdw>
                </a:effectLst>
              </a:rPr>
              <a:t>hurts </a:t>
            </a:r>
            <a:r>
              <a:rPr lang="en-US" dirty="0" smtClean="0">
                <a:effectLst>
                  <a:outerShdw blurRad="38100" dist="38100" dir="2700000" algn="tl">
                    <a:srgbClr val="000000">
                      <a:alpha val="43137"/>
                    </a:srgbClr>
                  </a:outerShdw>
                </a:effectLst>
              </a:rPr>
              <a:t>us by sinning against us, </a:t>
            </a:r>
            <a:r>
              <a:rPr lang="en-US" dirty="0">
                <a:effectLst>
                  <a:outerShdw blurRad="38100" dist="38100" dir="2700000" algn="tl">
                    <a:srgbClr val="000000">
                      <a:alpha val="43137"/>
                    </a:srgbClr>
                  </a:outerShdw>
                </a:effectLst>
              </a:rPr>
              <a:t>the </a:t>
            </a:r>
            <a:r>
              <a:rPr lang="en-US" dirty="0" smtClean="0">
                <a:effectLst>
                  <a:outerShdw blurRad="38100" dist="38100" dir="2700000" algn="tl">
                    <a:srgbClr val="000000">
                      <a:alpha val="43137"/>
                    </a:srgbClr>
                  </a:outerShdw>
                </a:effectLst>
              </a:rPr>
              <a:t>Bible tells us that the Lord </a:t>
            </a:r>
            <a:r>
              <a:rPr lang="en-US" dirty="0">
                <a:effectLst>
                  <a:outerShdw blurRad="38100" dist="38100" dir="2700000" algn="tl">
                    <a:srgbClr val="000000">
                      <a:alpha val="43137"/>
                    </a:srgbClr>
                  </a:outerShdw>
                </a:effectLst>
              </a:rPr>
              <a:t>is angry with them and he promises that he will avenge us (Rom. 12:19).</a:t>
            </a:r>
          </a:p>
          <a:p>
            <a:r>
              <a:rPr lang="en-US" dirty="0">
                <a:effectLst>
                  <a:outerShdw blurRad="38100" dist="38100" dir="2700000" algn="tl">
                    <a:srgbClr val="000000">
                      <a:alpha val="43137"/>
                    </a:srgbClr>
                  </a:outerShdw>
                </a:effectLst>
              </a:rPr>
              <a:t>But when we </a:t>
            </a:r>
            <a:r>
              <a:rPr lang="en-US" dirty="0" smtClean="0">
                <a:effectLst>
                  <a:outerShdw blurRad="38100" dist="38100" dir="2700000" algn="tl">
                    <a:srgbClr val="000000">
                      <a:alpha val="43137"/>
                    </a:srgbClr>
                  </a:outerShdw>
                </a:effectLst>
              </a:rPr>
              <a:t>gloat over our enemies’ demise</a:t>
            </a:r>
            <a:r>
              <a:rPr lang="en-US" dirty="0">
                <a:effectLst>
                  <a:outerShdw blurRad="38100" dist="38100" dir="2700000" algn="tl">
                    <a:srgbClr val="000000">
                      <a:alpha val="43137"/>
                    </a:srgbClr>
                  </a:outerShdw>
                </a:effectLst>
              </a:rPr>
              <a:t>, </a:t>
            </a:r>
            <a:r>
              <a:rPr lang="en-US" dirty="0" smtClean="0">
                <a:effectLst>
                  <a:outerShdw blurRad="38100" dist="38100" dir="2700000" algn="tl">
                    <a:srgbClr val="000000">
                      <a:alpha val="43137"/>
                    </a:srgbClr>
                  </a:outerShdw>
                </a:effectLst>
              </a:rPr>
              <a:t>the </a:t>
            </a:r>
            <a:r>
              <a:rPr lang="en-US" dirty="0">
                <a:effectLst>
                  <a:outerShdw blurRad="38100" dist="38100" dir="2700000" algn="tl">
                    <a:srgbClr val="000000">
                      <a:alpha val="43137"/>
                    </a:srgbClr>
                  </a:outerShdw>
                </a:effectLst>
              </a:rPr>
              <a:t>Lord finds </a:t>
            </a:r>
            <a:r>
              <a:rPr lang="en-US" dirty="0" smtClean="0">
                <a:effectLst>
                  <a:outerShdw blurRad="38100" dist="38100" dir="2700000" algn="tl">
                    <a:srgbClr val="000000">
                      <a:alpha val="43137"/>
                    </a:srgbClr>
                  </a:outerShdw>
                </a:effectLst>
              </a:rPr>
              <a:t>our gloating </a:t>
            </a:r>
            <a:r>
              <a:rPr lang="en-US" dirty="0">
                <a:effectLst>
                  <a:outerShdw blurRad="38100" dist="38100" dir="2700000" algn="tl">
                    <a:srgbClr val="000000">
                      <a:alpha val="43137"/>
                    </a:srgbClr>
                  </a:outerShdw>
                </a:effectLst>
              </a:rPr>
              <a:t>so morally repulsive that he would rather </a:t>
            </a:r>
            <a:r>
              <a:rPr lang="en-US" dirty="0" smtClean="0">
                <a:effectLst>
                  <a:outerShdw blurRad="38100" dist="38100" dir="2700000" algn="tl">
                    <a:srgbClr val="000000">
                      <a:alpha val="43137"/>
                    </a:srgbClr>
                  </a:outerShdw>
                </a:effectLst>
              </a:rPr>
              <a:t>stop punishing our enemy than put up with our gloating!</a:t>
            </a:r>
            <a:endParaRPr lang="en-US" dirty="0">
              <a:effectLst>
                <a:outerShdw blurRad="38100" dist="38100" dir="2700000" algn="tl">
                  <a:srgbClr val="000000">
                    <a:alpha val="43137"/>
                  </a:srgbClr>
                </a:outerShdw>
              </a:effectLst>
            </a:endParaRPr>
          </a:p>
          <a:p>
            <a:r>
              <a:rPr lang="en-US" b="1" i="1" dirty="0" smtClean="0">
                <a:solidFill>
                  <a:srgbClr val="FFFF00"/>
                </a:solidFill>
                <a:effectLst>
                  <a:outerShdw blurRad="38100" dist="38100" dir="2700000" algn="tl">
                    <a:srgbClr val="000000">
                      <a:alpha val="43137"/>
                    </a:srgbClr>
                  </a:outerShdw>
                </a:effectLst>
                <a:latin typeface="Cambria" pitchFamily="18" charset="0"/>
              </a:rPr>
              <a:t>Do </a:t>
            </a:r>
            <a:r>
              <a:rPr lang="en-US" b="1" i="1" dirty="0">
                <a:solidFill>
                  <a:srgbClr val="FFFF00"/>
                </a:solidFill>
                <a:effectLst>
                  <a:outerShdw blurRad="38100" dist="38100" dir="2700000" algn="tl">
                    <a:srgbClr val="000000">
                      <a:alpha val="43137"/>
                    </a:srgbClr>
                  </a:outerShdw>
                </a:effectLst>
                <a:latin typeface="Cambria" pitchFamily="18" charset="0"/>
              </a:rPr>
              <a:t>not rejoice when your enemy falls, and let not your heart be glad when he stumbles, lest the LORD see it and be displeased, and turn away his anger from him. </a:t>
            </a:r>
            <a:r>
              <a:rPr lang="en-US" b="1" dirty="0">
                <a:effectLst>
                  <a:outerShdw blurRad="38100" dist="38100" dir="2700000" algn="tl">
                    <a:srgbClr val="000000">
                      <a:alpha val="43137"/>
                    </a:srgbClr>
                  </a:outerShdw>
                </a:effectLst>
                <a:latin typeface="Cambria" pitchFamily="18" charset="0"/>
              </a:rPr>
              <a:t>(24:17-18)</a:t>
            </a:r>
          </a:p>
          <a:p>
            <a:r>
              <a:rPr lang="en-US" dirty="0" smtClean="0">
                <a:effectLst>
                  <a:outerShdw blurRad="38100" dist="38100" dir="2700000" algn="tl">
                    <a:srgbClr val="000000">
                      <a:alpha val="43137"/>
                    </a:srgbClr>
                  </a:outerShdw>
                </a:effectLst>
              </a:rPr>
              <a:t>In other words, God finds our gloating over our enemy more offensive than our enemy’s sin against us. Why is that?</a:t>
            </a:r>
          </a:p>
        </p:txBody>
      </p:sp>
    </p:spTree>
    <p:extLst>
      <p:ext uri="{BB962C8B-B14F-4D97-AF65-F5344CB8AC3E}">
        <p14:creationId xmlns:p14="http://schemas.microsoft.com/office/powerpoint/2010/main" val="3889913667"/>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a:effectLst>
                  <a:outerShdw blurRad="38100" dist="38100" dir="2700000" algn="tl">
                    <a:srgbClr val="000000">
                      <a:alpha val="43137"/>
                    </a:srgbClr>
                  </a:outerShdw>
                </a:effectLst>
              </a:rPr>
              <a:t>What’s Broken?</a:t>
            </a:r>
            <a:endParaRPr lang="en-US" dirty="0"/>
          </a:p>
        </p:txBody>
      </p:sp>
      <p:sp>
        <p:nvSpPr>
          <p:cNvPr id="5" name="Content Placeholder 4"/>
          <p:cNvSpPr>
            <a:spLocks noGrp="1"/>
          </p:cNvSpPr>
          <p:nvPr>
            <p:ph idx="1"/>
          </p:nvPr>
        </p:nvSpPr>
        <p:spPr>
          <a:xfrm>
            <a:off x="457200" y="914400"/>
            <a:ext cx="8229600" cy="5943600"/>
          </a:xfrm>
        </p:spPr>
        <p:txBody>
          <a:bodyPr>
            <a:normAutofit lnSpcReduction="10000"/>
          </a:bodyPr>
          <a:lstStyle/>
          <a:p>
            <a:r>
              <a:rPr lang="en-US" dirty="0" smtClean="0">
                <a:effectLst>
                  <a:outerShdw blurRad="38100" dist="38100" dir="2700000" algn="tl">
                    <a:srgbClr val="000000">
                      <a:alpha val="43137"/>
                    </a:srgbClr>
                  </a:outerShdw>
                </a:effectLst>
              </a:rPr>
              <a:t>Because when we seek to take revenge on others for what they have done to us, we are putting ourselves in the place of God and taking a prerogative that he reserves for himself </a:t>
            </a:r>
            <a:r>
              <a:rPr lang="en-US" u="sng" dirty="0" smtClean="0">
                <a:effectLst>
                  <a:outerShdw blurRad="38100" dist="38100" dir="2700000" algn="tl">
                    <a:srgbClr val="000000">
                      <a:alpha val="43137"/>
                    </a:srgbClr>
                  </a:outerShdw>
                </a:effectLst>
              </a:rPr>
              <a:t>alone</a:t>
            </a:r>
            <a:r>
              <a:rPr lang="en-US" dirty="0" smtClean="0">
                <a:effectLst>
                  <a:outerShdw blurRad="38100" dist="38100" dir="2700000" algn="tl">
                    <a:srgbClr val="000000">
                      <a:alpha val="43137"/>
                    </a:srgbClr>
                  </a:outerShdw>
                </a:effectLst>
              </a:rPr>
              <a:t>:</a:t>
            </a:r>
            <a:endParaRPr lang="en-US" dirty="0">
              <a:effectLst>
                <a:outerShdw blurRad="38100" dist="38100" dir="2700000" algn="tl">
                  <a:srgbClr val="000000">
                    <a:alpha val="43137"/>
                  </a:srgbClr>
                </a:outerShdw>
              </a:effectLst>
            </a:endParaRPr>
          </a:p>
          <a:p>
            <a:r>
              <a:rPr lang="en-US" b="1" i="1" dirty="0">
                <a:solidFill>
                  <a:srgbClr val="FFFF00"/>
                </a:solidFill>
                <a:effectLst>
                  <a:outerShdw blurRad="38100" dist="38100" dir="2700000" algn="tl">
                    <a:srgbClr val="000000">
                      <a:alpha val="43137"/>
                    </a:srgbClr>
                  </a:outerShdw>
                </a:effectLst>
                <a:latin typeface="Cambria" pitchFamily="18" charset="0"/>
              </a:rPr>
              <a:t>Beloved, never avenge yourselves, but leave it to the wrath of God, for it is written, </a:t>
            </a:r>
            <a:r>
              <a:rPr lang="en-US" b="1" i="1" dirty="0" smtClean="0">
                <a:solidFill>
                  <a:srgbClr val="FFFF00"/>
                </a:solidFill>
                <a:effectLst>
                  <a:outerShdw blurRad="38100" dist="38100" dir="2700000" algn="tl">
                    <a:srgbClr val="000000">
                      <a:alpha val="43137"/>
                    </a:srgbClr>
                  </a:outerShdw>
                </a:effectLst>
                <a:latin typeface="Cambria" pitchFamily="18" charset="0"/>
              </a:rPr>
              <a:t>"Vengeance </a:t>
            </a:r>
            <a:r>
              <a:rPr lang="en-US" b="1" i="1" dirty="0">
                <a:solidFill>
                  <a:srgbClr val="FFFF00"/>
                </a:solidFill>
                <a:effectLst>
                  <a:outerShdw blurRad="38100" dist="38100" dir="2700000" algn="tl">
                    <a:srgbClr val="000000">
                      <a:alpha val="43137"/>
                    </a:srgbClr>
                  </a:outerShdw>
                </a:effectLst>
                <a:latin typeface="Cambria" pitchFamily="18" charset="0"/>
              </a:rPr>
              <a:t>is mine, I will repay, says the Lord</a:t>
            </a:r>
            <a:r>
              <a:rPr lang="en-US" b="1" i="1" dirty="0" smtClean="0">
                <a:solidFill>
                  <a:srgbClr val="FFFF00"/>
                </a:solidFill>
                <a:effectLst>
                  <a:outerShdw blurRad="38100" dist="38100" dir="2700000" algn="tl">
                    <a:srgbClr val="000000">
                      <a:alpha val="43137"/>
                    </a:srgbClr>
                  </a:outerShdw>
                </a:effectLst>
                <a:latin typeface="Cambria" pitchFamily="18" charset="0"/>
              </a:rPr>
              <a:t>." </a:t>
            </a:r>
            <a:r>
              <a:rPr lang="en-US" b="1" dirty="0">
                <a:effectLst>
                  <a:outerShdw blurRad="38100" dist="38100" dir="2700000" algn="tl">
                    <a:srgbClr val="000000">
                      <a:alpha val="43137"/>
                    </a:srgbClr>
                  </a:outerShdw>
                </a:effectLst>
                <a:latin typeface="Cambria" pitchFamily="18" charset="0"/>
              </a:rPr>
              <a:t>(Rom </a:t>
            </a:r>
            <a:r>
              <a:rPr lang="en-US" b="1" dirty="0" smtClean="0">
                <a:effectLst>
                  <a:outerShdw blurRad="38100" dist="38100" dir="2700000" algn="tl">
                    <a:srgbClr val="000000">
                      <a:alpha val="43137"/>
                    </a:srgbClr>
                  </a:outerShdw>
                </a:effectLst>
                <a:latin typeface="Cambria" pitchFamily="18" charset="0"/>
              </a:rPr>
              <a:t>12:19)</a:t>
            </a:r>
          </a:p>
          <a:p>
            <a:r>
              <a:rPr lang="en-US" dirty="0" smtClean="0">
                <a:effectLst>
                  <a:outerShdw blurRad="38100" dist="38100" dir="2700000" algn="tl">
                    <a:srgbClr val="000000">
                      <a:alpha val="43137"/>
                    </a:srgbClr>
                  </a:outerShdw>
                </a:effectLst>
              </a:rPr>
              <a:t>Only God has the right to take revenge and only God has the wisdom to punish sinners in a manner that is just.</a:t>
            </a:r>
            <a:endParaRPr lang="en-US" b="1" dirty="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1154800815"/>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fontScale="90000"/>
          </a:bodyPr>
          <a:lstStyle/>
          <a:p>
            <a:r>
              <a:rPr lang="en-US" sz="4000" dirty="0">
                <a:effectLst>
                  <a:outerShdw blurRad="38100" dist="38100" dir="2700000" algn="tl">
                    <a:srgbClr val="000000">
                      <a:alpha val="43137"/>
                    </a:srgbClr>
                  </a:outerShdw>
                </a:effectLst>
              </a:rPr>
              <a:t>What Do We Need to Do About It?</a:t>
            </a:r>
          </a:p>
        </p:txBody>
      </p:sp>
      <p:sp>
        <p:nvSpPr>
          <p:cNvPr id="5" name="Content Placeholder 4"/>
          <p:cNvSpPr>
            <a:spLocks noGrp="1"/>
          </p:cNvSpPr>
          <p:nvPr>
            <p:ph idx="1"/>
          </p:nvPr>
        </p:nvSpPr>
        <p:spPr>
          <a:xfrm>
            <a:off x="457200" y="914400"/>
            <a:ext cx="8229600" cy="5943600"/>
          </a:xfrm>
        </p:spPr>
        <p:txBody>
          <a:bodyPr>
            <a:normAutofit lnSpcReduction="10000"/>
          </a:bodyPr>
          <a:lstStyle/>
          <a:p>
            <a:r>
              <a:rPr lang="en-US" dirty="0" smtClean="0">
                <a:effectLst>
                  <a:outerShdw blurRad="38100" dist="38100" dir="2700000" algn="tl">
                    <a:srgbClr val="000000">
                      <a:alpha val="43137"/>
                    </a:srgbClr>
                  </a:outerShdw>
                </a:effectLst>
              </a:rPr>
              <a:t>First of all, we need to recognize that just because something that someone does is </a:t>
            </a:r>
            <a:r>
              <a:rPr lang="en-US" u="sng" dirty="0" smtClean="0">
                <a:effectLst>
                  <a:outerShdw blurRad="38100" dist="38100" dir="2700000" algn="tl">
                    <a:srgbClr val="000000">
                      <a:alpha val="43137"/>
                    </a:srgbClr>
                  </a:outerShdw>
                </a:effectLst>
              </a:rPr>
              <a:t>painful</a:t>
            </a:r>
            <a:r>
              <a:rPr lang="en-US" dirty="0" smtClean="0">
                <a:effectLst>
                  <a:outerShdw blurRad="38100" dist="38100" dir="2700000" algn="tl">
                    <a:srgbClr val="000000">
                      <a:alpha val="43137"/>
                    </a:srgbClr>
                  </a:outerShdw>
                </a:effectLst>
              </a:rPr>
              <a:t> to us, it doesn’t necessarily mean they’re an </a:t>
            </a:r>
            <a:r>
              <a:rPr lang="en-US" u="sng" dirty="0" smtClean="0">
                <a:effectLst>
                  <a:outerShdw blurRad="38100" dist="38100" dir="2700000" algn="tl">
                    <a:srgbClr val="000000">
                      <a:alpha val="43137"/>
                    </a:srgbClr>
                  </a:outerShdw>
                </a:effectLst>
              </a:rPr>
              <a:t>enemy</a:t>
            </a:r>
            <a:r>
              <a:rPr lang="en-US" dirty="0" smtClean="0">
                <a:effectLst>
                  <a:outerShdw blurRad="38100" dist="38100" dir="2700000" algn="tl">
                    <a:srgbClr val="000000">
                      <a:alpha val="43137"/>
                    </a:srgbClr>
                  </a:outerShdw>
                </a:effectLst>
              </a:rPr>
              <a:t> or that what they did was wrong.</a:t>
            </a:r>
          </a:p>
          <a:p>
            <a:r>
              <a:rPr lang="en-US" dirty="0" smtClean="0">
                <a:effectLst>
                  <a:outerShdw blurRad="38100" dist="38100" dir="2700000" algn="tl">
                    <a:srgbClr val="000000">
                      <a:alpha val="43137"/>
                    </a:srgbClr>
                  </a:outerShdw>
                </a:effectLst>
              </a:rPr>
              <a:t>Consider the possibility that they may be a friend who is trying to help us:</a:t>
            </a:r>
          </a:p>
          <a:p>
            <a:r>
              <a:rPr lang="en-US" b="1" i="1" dirty="0">
                <a:solidFill>
                  <a:srgbClr val="FFFF00"/>
                </a:solidFill>
                <a:effectLst>
                  <a:outerShdw blurRad="38100" dist="38100" dir="2700000" algn="tl">
                    <a:srgbClr val="000000">
                      <a:alpha val="43137"/>
                    </a:srgbClr>
                  </a:outerShdw>
                </a:effectLst>
                <a:latin typeface="Cambria" pitchFamily="18" charset="0"/>
              </a:rPr>
              <a:t>Better is open rebuke than hidden love. Wounds from a friend can be trusted, but an enemy multiplies kisses </a:t>
            </a:r>
            <a:r>
              <a:rPr lang="en-US" b="1" dirty="0">
                <a:effectLst>
                  <a:outerShdw blurRad="38100" dist="38100" dir="2700000" algn="tl">
                    <a:srgbClr val="000000">
                      <a:alpha val="43137"/>
                    </a:srgbClr>
                  </a:outerShdw>
                </a:effectLst>
                <a:latin typeface="Cambria" pitchFamily="18" charset="0"/>
              </a:rPr>
              <a:t>(27:5-6</a:t>
            </a:r>
            <a:r>
              <a:rPr lang="en-US" b="1" dirty="0" smtClean="0">
                <a:effectLst>
                  <a:outerShdw blurRad="38100" dist="38100" dir="2700000" algn="tl">
                    <a:srgbClr val="000000">
                      <a:alpha val="43137"/>
                    </a:srgbClr>
                  </a:outerShdw>
                </a:effectLst>
                <a:latin typeface="Cambria" pitchFamily="18" charset="0"/>
              </a:rPr>
              <a:t>)</a:t>
            </a:r>
          </a:p>
          <a:p>
            <a:r>
              <a:rPr lang="en-US" dirty="0" smtClean="0">
                <a:effectLst>
                  <a:outerShdw blurRad="38100" dist="38100" dir="2700000" algn="tl">
                    <a:srgbClr val="000000">
                      <a:alpha val="43137"/>
                    </a:srgbClr>
                  </a:outerShdw>
                </a:effectLst>
              </a:rPr>
              <a:t>If it turns out this is the case – be thankful! Such friends are a blessing!</a:t>
            </a:r>
            <a:endParaRPr lang="en-US" b="1" dirty="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2042584792"/>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fontScale="90000"/>
          </a:bodyPr>
          <a:lstStyle/>
          <a:p>
            <a:r>
              <a:rPr lang="en-US" sz="4000" dirty="0">
                <a:effectLst>
                  <a:outerShdw blurRad="38100" dist="38100" dir="2700000" algn="tl">
                    <a:srgbClr val="000000">
                      <a:alpha val="43137"/>
                    </a:srgbClr>
                  </a:outerShdw>
                </a:effectLst>
              </a:rPr>
              <a:t>What Do We Need to Do About It?</a:t>
            </a:r>
          </a:p>
        </p:txBody>
      </p:sp>
      <p:sp>
        <p:nvSpPr>
          <p:cNvPr id="5" name="Content Placeholder 4"/>
          <p:cNvSpPr>
            <a:spLocks noGrp="1"/>
          </p:cNvSpPr>
          <p:nvPr>
            <p:ph idx="1"/>
          </p:nvPr>
        </p:nvSpPr>
        <p:spPr>
          <a:xfrm>
            <a:off x="457200" y="914400"/>
            <a:ext cx="8229600" cy="5943600"/>
          </a:xfrm>
        </p:spPr>
        <p:txBody>
          <a:bodyPr>
            <a:normAutofit fontScale="92500"/>
          </a:bodyPr>
          <a:lstStyle/>
          <a:p>
            <a:r>
              <a:rPr lang="en-US" dirty="0" smtClean="0">
                <a:effectLst>
                  <a:outerShdw blurRad="38100" dist="38100" dir="2700000" algn="tl">
                    <a:srgbClr val="000000">
                      <a:alpha val="43137"/>
                    </a:srgbClr>
                  </a:outerShdw>
                </a:effectLst>
              </a:rPr>
              <a:t>If the offense or thing that caused you pain is not a clearly sinful act or part of a sinful pattern of behavior, consider the possibility of </a:t>
            </a:r>
            <a:r>
              <a:rPr lang="en-US" u="sng" dirty="0" smtClean="0">
                <a:effectLst>
                  <a:outerShdw blurRad="38100" dist="38100" dir="2700000" algn="tl">
                    <a:srgbClr val="000000">
                      <a:alpha val="43137"/>
                    </a:srgbClr>
                  </a:outerShdw>
                </a:effectLst>
              </a:rPr>
              <a:t>overlooking</a:t>
            </a:r>
            <a:r>
              <a:rPr lang="en-US" dirty="0" smtClean="0">
                <a:effectLst>
                  <a:outerShdw blurRad="38100" dist="38100" dir="2700000" algn="tl">
                    <a:srgbClr val="000000">
                      <a:alpha val="43137"/>
                    </a:srgbClr>
                  </a:outerShdw>
                </a:effectLst>
              </a:rPr>
              <a:t> the offense altogether:</a:t>
            </a:r>
          </a:p>
          <a:p>
            <a:r>
              <a:rPr lang="en-US" b="1" i="1" dirty="0">
                <a:solidFill>
                  <a:srgbClr val="FFFF00"/>
                </a:solidFill>
                <a:effectLst>
                  <a:outerShdw blurRad="38100" dist="38100" dir="2700000" algn="tl">
                    <a:srgbClr val="000000">
                      <a:alpha val="43137"/>
                    </a:srgbClr>
                  </a:outerShdw>
                </a:effectLst>
                <a:latin typeface="Cambria" pitchFamily="18" charset="0"/>
              </a:rPr>
              <a:t>Whoever belittles his neighbor lacks sense, but a man of understanding remains silent. Whoever goes about slandering reveals secrets, but he who is trustworthy in spirit keeps a thing covered. </a:t>
            </a:r>
            <a:r>
              <a:rPr lang="en-US" b="1" dirty="0">
                <a:effectLst>
                  <a:outerShdw blurRad="38100" dist="38100" dir="2700000" algn="tl">
                    <a:srgbClr val="000000">
                      <a:alpha val="43137"/>
                    </a:srgbClr>
                  </a:outerShdw>
                </a:effectLst>
                <a:latin typeface="Cambria" pitchFamily="18" charset="0"/>
              </a:rPr>
              <a:t>(11:12-13)</a:t>
            </a:r>
          </a:p>
          <a:p>
            <a:r>
              <a:rPr lang="en-US" b="1" i="1" dirty="0">
                <a:solidFill>
                  <a:srgbClr val="FFFF00"/>
                </a:solidFill>
                <a:effectLst>
                  <a:outerShdw blurRad="38100" dist="38100" dir="2700000" algn="tl">
                    <a:srgbClr val="000000">
                      <a:alpha val="43137"/>
                    </a:srgbClr>
                  </a:outerShdw>
                </a:effectLst>
                <a:latin typeface="Cambria" pitchFamily="18" charset="0"/>
              </a:rPr>
              <a:t>Whoever covers an offense seeks love, but he who repeats a matter separates close friends </a:t>
            </a:r>
            <a:r>
              <a:rPr lang="en-US" b="1" dirty="0">
                <a:effectLst>
                  <a:outerShdw blurRad="38100" dist="38100" dir="2700000" algn="tl">
                    <a:srgbClr val="000000">
                      <a:alpha val="43137"/>
                    </a:srgbClr>
                  </a:outerShdw>
                </a:effectLst>
                <a:latin typeface="Cambria" pitchFamily="18" charset="0"/>
              </a:rPr>
              <a:t>(17:9)</a:t>
            </a:r>
          </a:p>
        </p:txBody>
      </p:sp>
    </p:spTree>
    <p:extLst>
      <p:ext uri="{BB962C8B-B14F-4D97-AF65-F5344CB8AC3E}">
        <p14:creationId xmlns:p14="http://schemas.microsoft.com/office/powerpoint/2010/main" val="2922423340"/>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fontScale="90000"/>
          </a:bodyPr>
          <a:lstStyle/>
          <a:p>
            <a:r>
              <a:rPr lang="en-US" sz="4000" dirty="0">
                <a:effectLst>
                  <a:outerShdw blurRad="38100" dist="38100" dir="2700000" algn="tl">
                    <a:srgbClr val="000000">
                      <a:alpha val="43137"/>
                    </a:srgbClr>
                  </a:outerShdw>
                </a:effectLst>
              </a:rPr>
              <a:t>What Do We Need to Do About It?</a:t>
            </a:r>
          </a:p>
        </p:txBody>
      </p:sp>
      <p:sp>
        <p:nvSpPr>
          <p:cNvPr id="5" name="Content Placeholder 4"/>
          <p:cNvSpPr>
            <a:spLocks noGrp="1"/>
          </p:cNvSpPr>
          <p:nvPr>
            <p:ph idx="1"/>
          </p:nvPr>
        </p:nvSpPr>
        <p:spPr>
          <a:xfrm>
            <a:off x="457200" y="914400"/>
            <a:ext cx="8229600" cy="5943600"/>
          </a:xfrm>
        </p:spPr>
        <p:txBody>
          <a:bodyPr>
            <a:normAutofit lnSpcReduction="10000"/>
          </a:bodyPr>
          <a:lstStyle/>
          <a:p>
            <a:r>
              <a:rPr lang="en-US" dirty="0" smtClean="0">
                <a:effectLst>
                  <a:outerShdw blurRad="38100" dist="38100" dir="2700000" algn="tl">
                    <a:srgbClr val="000000">
                      <a:alpha val="43137"/>
                    </a:srgbClr>
                  </a:outerShdw>
                </a:effectLst>
              </a:rPr>
              <a:t>Rather than gloating when our enemy suffers, we are told we should actively seek to do them good:</a:t>
            </a:r>
          </a:p>
          <a:p>
            <a:r>
              <a:rPr lang="en-US" b="1" i="1" dirty="0" smtClean="0">
                <a:solidFill>
                  <a:srgbClr val="FFFF00"/>
                </a:solidFill>
                <a:effectLst>
                  <a:outerShdw blurRad="38100" dist="38100" dir="2700000" algn="tl">
                    <a:srgbClr val="000000">
                      <a:alpha val="43137"/>
                    </a:srgbClr>
                  </a:outerShdw>
                </a:effectLst>
                <a:latin typeface="Cambria" pitchFamily="18" charset="0"/>
              </a:rPr>
              <a:t>If </a:t>
            </a:r>
            <a:r>
              <a:rPr lang="en-US" b="1" i="1" dirty="0">
                <a:solidFill>
                  <a:srgbClr val="FFFF00"/>
                </a:solidFill>
                <a:effectLst>
                  <a:outerShdw blurRad="38100" dist="38100" dir="2700000" algn="tl">
                    <a:srgbClr val="000000">
                      <a:alpha val="43137"/>
                    </a:srgbClr>
                  </a:outerShdw>
                </a:effectLst>
                <a:latin typeface="Cambria" pitchFamily="18" charset="0"/>
              </a:rPr>
              <a:t>your enemy is hungry, give him food to eat; if he is thirsty, give him water to drink. In doing this, you will heap burning coals on his head, and the LORD will reward you. </a:t>
            </a:r>
            <a:r>
              <a:rPr lang="en-US" b="1" dirty="0">
                <a:effectLst>
                  <a:outerShdw blurRad="38100" dist="38100" dir="2700000" algn="tl">
                    <a:srgbClr val="000000">
                      <a:alpha val="43137"/>
                    </a:srgbClr>
                  </a:outerShdw>
                </a:effectLst>
                <a:latin typeface="Cambria" pitchFamily="18" charset="0"/>
              </a:rPr>
              <a:t>(25:21-22 - NIV</a:t>
            </a:r>
            <a:r>
              <a:rPr lang="en-US" b="1" dirty="0" smtClean="0">
                <a:effectLst>
                  <a:outerShdw blurRad="38100" dist="38100" dir="2700000" algn="tl">
                    <a:srgbClr val="000000">
                      <a:alpha val="43137"/>
                    </a:srgbClr>
                  </a:outerShdw>
                </a:effectLst>
                <a:latin typeface="Cambria" pitchFamily="18" charset="0"/>
              </a:rPr>
              <a:t>)</a:t>
            </a:r>
          </a:p>
          <a:p>
            <a:r>
              <a:rPr lang="en-US" dirty="0" smtClean="0">
                <a:effectLst>
                  <a:outerShdw blurRad="38100" dist="38100" dir="2700000" algn="tl">
                    <a:srgbClr val="000000">
                      <a:alpha val="43137"/>
                    </a:srgbClr>
                  </a:outerShdw>
                </a:effectLst>
              </a:rPr>
              <a:t>If you’re </a:t>
            </a:r>
            <a:r>
              <a:rPr lang="en-US" u="sng" dirty="0" smtClean="0">
                <a:effectLst>
                  <a:outerShdw blurRad="38100" dist="38100" dir="2700000" algn="tl">
                    <a:srgbClr val="000000">
                      <a:alpha val="43137"/>
                    </a:srgbClr>
                  </a:outerShdw>
                </a:effectLst>
              </a:rPr>
              <a:t>unwilling</a:t>
            </a:r>
            <a:r>
              <a:rPr lang="en-US" dirty="0" smtClean="0">
                <a:effectLst>
                  <a:outerShdw blurRad="38100" dist="38100" dir="2700000" algn="tl">
                    <a:srgbClr val="000000">
                      <a:alpha val="43137"/>
                    </a:srgbClr>
                  </a:outerShdw>
                </a:effectLst>
              </a:rPr>
              <a:t> to actively seek their good, it is evidence that you’re still harboring ill-will towards them and need to deal with it.</a:t>
            </a:r>
          </a:p>
        </p:txBody>
      </p:sp>
    </p:spTree>
    <p:extLst>
      <p:ext uri="{BB962C8B-B14F-4D97-AF65-F5344CB8AC3E}">
        <p14:creationId xmlns:p14="http://schemas.microsoft.com/office/powerpoint/2010/main" val="584562967"/>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fontScale="90000"/>
          </a:bodyPr>
          <a:lstStyle/>
          <a:p>
            <a:r>
              <a:rPr lang="en-US" sz="4000" dirty="0">
                <a:effectLst>
                  <a:outerShdw blurRad="38100" dist="38100" dir="2700000" algn="tl">
                    <a:srgbClr val="000000">
                      <a:alpha val="43137"/>
                    </a:srgbClr>
                  </a:outerShdw>
                </a:effectLst>
              </a:rPr>
              <a:t>What Do We Need to Do About It?</a:t>
            </a:r>
          </a:p>
        </p:txBody>
      </p:sp>
      <p:sp>
        <p:nvSpPr>
          <p:cNvPr id="5" name="Content Placeholder 4"/>
          <p:cNvSpPr>
            <a:spLocks noGrp="1"/>
          </p:cNvSpPr>
          <p:nvPr>
            <p:ph idx="1"/>
          </p:nvPr>
        </p:nvSpPr>
        <p:spPr>
          <a:xfrm>
            <a:off x="457200" y="914400"/>
            <a:ext cx="8229600" cy="5943600"/>
          </a:xfrm>
        </p:spPr>
        <p:txBody>
          <a:bodyPr>
            <a:normAutofit fontScale="92500" lnSpcReduction="10000"/>
          </a:bodyPr>
          <a:lstStyle/>
          <a:p>
            <a:r>
              <a:rPr lang="en-US" dirty="0" smtClean="0">
                <a:effectLst>
                  <a:outerShdw blurRad="38100" dist="38100" dir="2700000" algn="tl">
                    <a:srgbClr val="000000">
                      <a:alpha val="43137"/>
                    </a:srgbClr>
                  </a:outerShdw>
                </a:effectLst>
              </a:rPr>
              <a:t>If the offense was a clearly sinful act or part of a sinful pattern of behavior, “doing  them good” may </a:t>
            </a:r>
            <a:r>
              <a:rPr lang="en-US" dirty="0">
                <a:effectLst>
                  <a:outerShdw blurRad="38100" dist="38100" dir="2700000" algn="tl">
                    <a:srgbClr val="000000">
                      <a:alpha val="43137"/>
                    </a:srgbClr>
                  </a:outerShdw>
                </a:effectLst>
              </a:rPr>
              <a:t>involve you confronting them over their sin.</a:t>
            </a:r>
          </a:p>
          <a:p>
            <a:r>
              <a:rPr lang="en-US" dirty="0">
                <a:effectLst>
                  <a:outerShdw blurRad="38100" dist="38100" dir="2700000" algn="tl">
                    <a:srgbClr val="000000">
                      <a:alpha val="43137"/>
                    </a:srgbClr>
                  </a:outerShdw>
                </a:effectLst>
              </a:rPr>
              <a:t>If </a:t>
            </a:r>
            <a:r>
              <a:rPr lang="en-US" dirty="0" smtClean="0">
                <a:effectLst>
                  <a:outerShdw blurRad="38100" dist="38100" dir="2700000" algn="tl">
                    <a:srgbClr val="000000">
                      <a:alpha val="43137"/>
                    </a:srgbClr>
                  </a:outerShdw>
                </a:effectLst>
              </a:rPr>
              <a:t>you’ve dealt with your ill-will </a:t>
            </a:r>
            <a:r>
              <a:rPr lang="en-US" u="sng" dirty="0" smtClean="0">
                <a:effectLst>
                  <a:outerShdw blurRad="38100" dist="38100" dir="2700000" algn="tl">
                    <a:srgbClr val="000000">
                      <a:alpha val="43137"/>
                    </a:srgbClr>
                  </a:outerShdw>
                </a:effectLst>
              </a:rPr>
              <a:t>prior</a:t>
            </a:r>
            <a:r>
              <a:rPr lang="en-US" dirty="0" smtClean="0">
                <a:effectLst>
                  <a:outerShdw blurRad="38100" dist="38100" dir="2700000" algn="tl">
                    <a:srgbClr val="000000">
                      <a:alpha val="43137"/>
                    </a:srgbClr>
                  </a:outerShdw>
                </a:effectLst>
              </a:rPr>
              <a:t> to approaching the person who offended you, you will be much more apt to approach them with humility and gentleness as you ought to (Gal. 6:1ff) and you will be much more likely to have a positive response from them:</a:t>
            </a:r>
          </a:p>
          <a:p>
            <a:r>
              <a:rPr lang="en-US" b="1" i="1" dirty="0">
                <a:solidFill>
                  <a:srgbClr val="FFFF00"/>
                </a:solidFill>
                <a:effectLst>
                  <a:outerShdw blurRad="38100" dist="38100" dir="2700000" algn="tl">
                    <a:srgbClr val="000000">
                      <a:alpha val="43137"/>
                    </a:srgbClr>
                  </a:outerShdw>
                </a:effectLst>
                <a:latin typeface="Cambria" pitchFamily="18" charset="0"/>
              </a:rPr>
              <a:t>A soft answer turns away wrath, but a harsh word stirs up anger. </a:t>
            </a:r>
            <a:r>
              <a:rPr lang="en-US" b="1" dirty="0" smtClean="0">
                <a:effectLst>
                  <a:outerShdw blurRad="38100" dist="38100" dir="2700000" algn="tl">
                    <a:srgbClr val="000000">
                      <a:alpha val="43137"/>
                    </a:srgbClr>
                  </a:outerShdw>
                </a:effectLst>
                <a:latin typeface="Cambria" pitchFamily="18" charset="0"/>
              </a:rPr>
              <a:t>(15:1)</a:t>
            </a:r>
            <a:endParaRPr lang="en-US" b="1" dirty="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732034919"/>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fontScale="90000"/>
          </a:bodyPr>
          <a:lstStyle/>
          <a:p>
            <a:r>
              <a:rPr lang="en-US" sz="3600" dirty="0">
                <a:effectLst>
                  <a:outerShdw blurRad="38100" dist="38100" dir="2700000" algn="tl">
                    <a:srgbClr val="000000">
                      <a:alpha val="43137"/>
                    </a:srgbClr>
                  </a:outerShdw>
                </a:effectLst>
              </a:rPr>
              <a:t>The Ultimate Fix to Broken Relationships</a:t>
            </a:r>
          </a:p>
        </p:txBody>
      </p:sp>
      <p:sp>
        <p:nvSpPr>
          <p:cNvPr id="5" name="Content Placeholder 4"/>
          <p:cNvSpPr>
            <a:spLocks noGrp="1"/>
          </p:cNvSpPr>
          <p:nvPr>
            <p:ph idx="1"/>
          </p:nvPr>
        </p:nvSpPr>
        <p:spPr>
          <a:xfrm>
            <a:off x="457200" y="914400"/>
            <a:ext cx="8229600" cy="5943600"/>
          </a:xfrm>
        </p:spPr>
        <p:txBody>
          <a:bodyPr>
            <a:normAutofit fontScale="92500"/>
          </a:bodyPr>
          <a:lstStyle/>
          <a:p>
            <a:r>
              <a:rPr lang="en-US" dirty="0" smtClean="0">
                <a:effectLst>
                  <a:outerShdw blurRad="38100" dist="38100" dir="2700000" algn="tl">
                    <a:srgbClr val="000000">
                      <a:alpha val="43137"/>
                    </a:srgbClr>
                  </a:outerShdw>
                </a:effectLst>
              </a:rPr>
              <a:t>Keeping a proper attitude towards </a:t>
            </a:r>
            <a:r>
              <a:rPr lang="en-US" smtClean="0">
                <a:effectLst>
                  <a:outerShdw blurRad="38100" dist="38100" dir="2700000" algn="tl">
                    <a:srgbClr val="000000">
                      <a:alpha val="43137"/>
                    </a:srgbClr>
                  </a:outerShdw>
                </a:effectLst>
              </a:rPr>
              <a:t>those whom </a:t>
            </a:r>
            <a:r>
              <a:rPr lang="en-US" dirty="0" smtClean="0">
                <a:effectLst>
                  <a:outerShdw blurRad="38100" dist="38100" dir="2700000" algn="tl">
                    <a:srgbClr val="000000">
                      <a:alpha val="43137"/>
                    </a:srgbClr>
                  </a:outerShdw>
                </a:effectLst>
              </a:rPr>
              <a:t>we feel have hurt us, is often painful and humanly impossible apart from God empowering us through his Spirit.</a:t>
            </a:r>
          </a:p>
          <a:p>
            <a:r>
              <a:rPr lang="en-US" dirty="0" smtClean="0">
                <a:effectLst>
                  <a:outerShdw blurRad="38100" dist="38100" dir="2700000" algn="tl">
                    <a:srgbClr val="000000">
                      <a:alpha val="43137"/>
                    </a:srgbClr>
                  </a:outerShdw>
                </a:effectLst>
              </a:rPr>
              <a:t>But it will be helpful to keep in mind, that what God is asking us to do toward our enemies is something that he has already done towards us:</a:t>
            </a:r>
          </a:p>
          <a:p>
            <a:r>
              <a:rPr lang="en-US" b="1" i="1" dirty="0">
                <a:solidFill>
                  <a:srgbClr val="FFFF00"/>
                </a:solidFill>
                <a:effectLst>
                  <a:outerShdw blurRad="38100" dist="38100" dir="2700000" algn="tl">
                    <a:srgbClr val="000000">
                      <a:alpha val="43137"/>
                    </a:srgbClr>
                  </a:outerShdw>
                </a:effectLst>
                <a:latin typeface="Cambria" pitchFamily="18" charset="0"/>
              </a:rPr>
              <a:t>For if while we were </a:t>
            </a:r>
            <a:r>
              <a:rPr lang="en-US" b="1" i="1" u="sng" dirty="0">
                <a:solidFill>
                  <a:srgbClr val="FFFF00"/>
                </a:solidFill>
                <a:effectLst>
                  <a:outerShdw blurRad="38100" dist="38100" dir="2700000" algn="tl">
                    <a:srgbClr val="000000">
                      <a:alpha val="43137"/>
                    </a:srgbClr>
                  </a:outerShdw>
                </a:effectLst>
                <a:latin typeface="Cambria" pitchFamily="18" charset="0"/>
              </a:rPr>
              <a:t>enemies</a:t>
            </a:r>
            <a:r>
              <a:rPr lang="en-US" b="1" i="1" dirty="0">
                <a:solidFill>
                  <a:srgbClr val="FFFF00"/>
                </a:solidFill>
                <a:effectLst>
                  <a:outerShdw blurRad="38100" dist="38100" dir="2700000" algn="tl">
                    <a:srgbClr val="000000">
                      <a:alpha val="43137"/>
                    </a:srgbClr>
                  </a:outerShdw>
                </a:effectLst>
                <a:latin typeface="Cambria" pitchFamily="18" charset="0"/>
              </a:rPr>
              <a:t> we were reconciled to God by the death of his Son, much more, now that we are reconciled, shall we be saved by his </a:t>
            </a:r>
            <a:r>
              <a:rPr lang="en-US" b="1" i="1" dirty="0" smtClean="0">
                <a:solidFill>
                  <a:srgbClr val="FFFF00"/>
                </a:solidFill>
                <a:effectLst>
                  <a:outerShdw blurRad="38100" dist="38100" dir="2700000" algn="tl">
                    <a:srgbClr val="000000">
                      <a:alpha val="43137"/>
                    </a:srgbClr>
                  </a:outerShdw>
                </a:effectLst>
                <a:latin typeface="Cambria" pitchFamily="18" charset="0"/>
              </a:rPr>
              <a:t>life. </a:t>
            </a:r>
            <a:r>
              <a:rPr lang="en-US" b="1" dirty="0">
                <a:effectLst>
                  <a:outerShdw blurRad="38100" dist="38100" dir="2700000" algn="tl">
                    <a:srgbClr val="000000">
                      <a:alpha val="43137"/>
                    </a:srgbClr>
                  </a:outerShdw>
                </a:effectLst>
                <a:latin typeface="Cambria" pitchFamily="18" charset="0"/>
              </a:rPr>
              <a:t>(Rom </a:t>
            </a:r>
            <a:r>
              <a:rPr lang="en-US" b="1" dirty="0" smtClean="0">
                <a:effectLst>
                  <a:outerShdw blurRad="38100" dist="38100" dir="2700000" algn="tl">
                    <a:srgbClr val="000000">
                      <a:alpha val="43137"/>
                    </a:srgbClr>
                  </a:outerShdw>
                </a:effectLst>
                <a:latin typeface="Cambria" pitchFamily="18" charset="0"/>
              </a:rPr>
              <a:t>5:10)</a:t>
            </a:r>
            <a:endParaRPr lang="en-US" b="1" dirty="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616614930"/>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fontScale="90000"/>
          </a:bodyPr>
          <a:lstStyle/>
          <a:p>
            <a:r>
              <a:rPr lang="en-US" sz="4000" dirty="0" smtClean="0">
                <a:effectLst>
                  <a:outerShdw blurRad="38100" dist="38100" dir="2700000" algn="tl">
                    <a:srgbClr val="000000">
                      <a:alpha val="43137"/>
                    </a:srgbClr>
                  </a:outerShdw>
                </a:effectLst>
              </a:rPr>
              <a:t>*Wisdom in Mending Relationships</a:t>
            </a:r>
            <a:endParaRPr lang="en-US" sz="4000" u="sng" dirty="0" smtClean="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808892"/>
            <a:ext cx="8229600" cy="6049108"/>
          </a:xfrm>
        </p:spPr>
        <p:txBody>
          <a:bodyPr>
            <a:normAutofit fontScale="77500" lnSpcReduction="20000"/>
          </a:bodyPr>
          <a:lstStyle/>
          <a:p>
            <a:r>
              <a:rPr lang="en-US" sz="3300" dirty="0" smtClean="0">
                <a:effectLst>
                  <a:outerShdw blurRad="38100" dist="38100" dir="2700000" algn="tl">
                    <a:srgbClr val="000000">
                      <a:alpha val="43137"/>
                    </a:srgbClr>
                  </a:outerShdw>
                </a:effectLst>
              </a:rPr>
              <a:t>If you’ve </a:t>
            </a:r>
            <a:r>
              <a:rPr lang="en-US" sz="3300" dirty="0">
                <a:effectLst>
                  <a:outerShdw blurRad="38100" dist="38100" dir="2700000" algn="tl">
                    <a:srgbClr val="000000">
                      <a:alpha val="43137"/>
                    </a:srgbClr>
                  </a:outerShdw>
                </a:effectLst>
              </a:rPr>
              <a:t>got something to say to a friend that’s going be </a:t>
            </a:r>
            <a:r>
              <a:rPr lang="en-US" sz="3300" u="sng" dirty="0">
                <a:effectLst>
                  <a:outerShdw blurRad="38100" dist="38100" dir="2700000" algn="tl">
                    <a:srgbClr val="000000">
                      <a:alpha val="43137"/>
                    </a:srgbClr>
                  </a:outerShdw>
                </a:effectLst>
              </a:rPr>
              <a:t>hard</a:t>
            </a:r>
            <a:r>
              <a:rPr lang="en-US" sz="3300" dirty="0">
                <a:effectLst>
                  <a:outerShdw blurRad="38100" dist="38100" dir="2700000" algn="tl">
                    <a:srgbClr val="000000">
                      <a:alpha val="43137"/>
                    </a:srgbClr>
                  </a:outerShdw>
                </a:effectLst>
              </a:rPr>
              <a:t> for that person to hear, but </a:t>
            </a:r>
            <a:r>
              <a:rPr lang="en-US" sz="3300" u="sng" dirty="0">
                <a:effectLst>
                  <a:outerShdw blurRad="38100" dist="38100" dir="2700000" algn="tl">
                    <a:srgbClr val="000000">
                      <a:alpha val="43137"/>
                    </a:srgbClr>
                  </a:outerShdw>
                </a:effectLst>
              </a:rPr>
              <a:t>good</a:t>
            </a:r>
            <a:r>
              <a:rPr lang="en-US" sz="3300" dirty="0">
                <a:effectLst>
                  <a:outerShdw blurRad="38100" dist="38100" dir="2700000" algn="tl">
                    <a:srgbClr val="000000">
                      <a:alpha val="43137"/>
                    </a:srgbClr>
                  </a:outerShdw>
                </a:effectLst>
              </a:rPr>
              <a:t> for </a:t>
            </a:r>
            <a:r>
              <a:rPr lang="en-US" sz="3300" dirty="0" smtClean="0">
                <a:effectLst>
                  <a:outerShdw blurRad="38100" dist="38100" dir="2700000" algn="tl">
                    <a:srgbClr val="000000">
                      <a:alpha val="43137"/>
                    </a:srgbClr>
                  </a:outerShdw>
                </a:effectLst>
              </a:rPr>
              <a:t>them. </a:t>
            </a:r>
            <a:r>
              <a:rPr lang="en-US" sz="3300" dirty="0">
                <a:effectLst>
                  <a:outerShdw blurRad="38100" dist="38100" dir="2700000" algn="tl">
                    <a:srgbClr val="000000">
                      <a:alpha val="43137"/>
                    </a:srgbClr>
                  </a:outerShdw>
                </a:effectLst>
              </a:rPr>
              <a:t>Should you tell </a:t>
            </a:r>
            <a:r>
              <a:rPr lang="en-US" sz="3300" dirty="0" smtClean="0">
                <a:effectLst>
                  <a:outerShdw blurRad="38100" dist="38100" dir="2700000" algn="tl">
                    <a:srgbClr val="000000">
                      <a:alpha val="43137"/>
                    </a:srgbClr>
                  </a:outerShdw>
                </a:effectLst>
              </a:rPr>
              <a:t>them:</a:t>
            </a:r>
          </a:p>
          <a:p>
            <a:pPr lvl="1"/>
            <a:r>
              <a:rPr lang="en-US" sz="3400" dirty="0" smtClean="0">
                <a:effectLst>
                  <a:outerShdw blurRad="38100" dist="38100" dir="2700000" algn="tl">
                    <a:srgbClr val="000000">
                      <a:alpha val="43137"/>
                    </a:srgbClr>
                  </a:outerShdw>
                </a:effectLst>
              </a:rPr>
              <a:t>Now?</a:t>
            </a:r>
          </a:p>
          <a:p>
            <a:pPr lvl="1"/>
            <a:r>
              <a:rPr lang="en-US" sz="3400" dirty="0" smtClean="0">
                <a:effectLst>
                  <a:outerShdw blurRad="38100" dist="38100" dir="2700000" algn="tl">
                    <a:srgbClr val="000000">
                      <a:alpha val="43137"/>
                    </a:srgbClr>
                  </a:outerShdw>
                </a:effectLst>
              </a:rPr>
              <a:t>Later?</a:t>
            </a:r>
          </a:p>
          <a:p>
            <a:pPr lvl="1"/>
            <a:r>
              <a:rPr lang="en-US" sz="3400" dirty="0" smtClean="0">
                <a:effectLst>
                  <a:outerShdw blurRad="38100" dist="38100" dir="2700000" algn="tl">
                    <a:srgbClr val="000000">
                      <a:alpha val="43137"/>
                    </a:srgbClr>
                  </a:outerShdw>
                </a:effectLst>
              </a:rPr>
              <a:t>Only </a:t>
            </a:r>
            <a:r>
              <a:rPr lang="en-US" sz="3400" dirty="0">
                <a:effectLst>
                  <a:outerShdw blurRad="38100" dist="38100" dir="2700000" algn="tl">
                    <a:srgbClr val="000000">
                      <a:alpha val="43137"/>
                    </a:srgbClr>
                  </a:outerShdw>
                </a:effectLst>
              </a:rPr>
              <a:t>if certain circumstances present </a:t>
            </a:r>
            <a:r>
              <a:rPr lang="en-US" sz="3400" dirty="0" smtClean="0">
                <a:effectLst>
                  <a:outerShdw blurRad="38100" dist="38100" dir="2700000" algn="tl">
                    <a:srgbClr val="000000">
                      <a:alpha val="43137"/>
                    </a:srgbClr>
                  </a:outerShdw>
                </a:effectLst>
              </a:rPr>
              <a:t>themselves?</a:t>
            </a:r>
          </a:p>
          <a:p>
            <a:pPr lvl="1"/>
            <a:r>
              <a:rPr lang="en-US" sz="3400" dirty="0" smtClean="0">
                <a:effectLst>
                  <a:outerShdw blurRad="38100" dist="38100" dir="2700000" algn="tl">
                    <a:srgbClr val="000000">
                      <a:alpha val="43137"/>
                    </a:srgbClr>
                  </a:outerShdw>
                </a:effectLst>
              </a:rPr>
              <a:t>Not </a:t>
            </a:r>
            <a:r>
              <a:rPr lang="en-US" sz="3400" dirty="0">
                <a:effectLst>
                  <a:outerShdw blurRad="38100" dist="38100" dir="2700000" algn="tl">
                    <a:srgbClr val="000000">
                      <a:alpha val="43137"/>
                    </a:srgbClr>
                  </a:outerShdw>
                </a:effectLst>
              </a:rPr>
              <a:t>tell them at all? </a:t>
            </a:r>
            <a:endParaRPr lang="en-US" sz="3400" dirty="0" smtClean="0">
              <a:effectLst>
                <a:outerShdw blurRad="38100" dist="38100" dir="2700000" algn="tl">
                  <a:srgbClr val="000000">
                    <a:alpha val="43137"/>
                  </a:srgbClr>
                </a:outerShdw>
              </a:effectLst>
            </a:endParaRPr>
          </a:p>
          <a:p>
            <a:r>
              <a:rPr lang="en-US" sz="3300" dirty="0" smtClean="0">
                <a:effectLst>
                  <a:outerShdw blurRad="38100" dist="38100" dir="2700000" algn="tl">
                    <a:srgbClr val="000000">
                      <a:alpha val="43137"/>
                    </a:srgbClr>
                  </a:outerShdw>
                </a:effectLst>
              </a:rPr>
              <a:t>Any </a:t>
            </a:r>
            <a:r>
              <a:rPr lang="en-US" sz="3300" dirty="0">
                <a:effectLst>
                  <a:outerShdw blurRad="38100" dist="38100" dir="2700000" algn="tl">
                    <a:srgbClr val="000000">
                      <a:alpha val="43137"/>
                    </a:srgbClr>
                  </a:outerShdw>
                </a:effectLst>
              </a:rPr>
              <a:t>one of those options is morally acceptable – the moral rules don’t distinguish between them. </a:t>
            </a:r>
            <a:endParaRPr lang="en-US" sz="3300" dirty="0" smtClean="0">
              <a:effectLst>
                <a:outerShdw blurRad="38100" dist="38100" dir="2700000" algn="tl">
                  <a:srgbClr val="000000">
                    <a:alpha val="43137"/>
                  </a:srgbClr>
                </a:outerShdw>
              </a:effectLst>
            </a:endParaRPr>
          </a:p>
          <a:p>
            <a:r>
              <a:rPr lang="en-US" sz="3300" dirty="0" smtClean="0">
                <a:effectLst>
                  <a:outerShdw blurRad="38100" dist="38100" dir="2700000" algn="tl">
                    <a:srgbClr val="000000">
                      <a:alpha val="43137"/>
                    </a:srgbClr>
                  </a:outerShdw>
                </a:effectLst>
              </a:rPr>
              <a:t>But </a:t>
            </a:r>
            <a:r>
              <a:rPr lang="en-US" sz="3300" dirty="0">
                <a:effectLst>
                  <a:outerShdw blurRad="38100" dist="38100" dir="2700000" algn="tl">
                    <a:srgbClr val="000000">
                      <a:alpha val="43137"/>
                    </a:srgbClr>
                  </a:outerShdw>
                </a:effectLst>
              </a:rPr>
              <a:t>one or two of them will probably destroy the relationship and maybe even harm the person. </a:t>
            </a:r>
            <a:endParaRPr lang="en-US" sz="3300" dirty="0" smtClean="0">
              <a:effectLst>
                <a:outerShdw blurRad="38100" dist="38100" dir="2700000" algn="tl">
                  <a:srgbClr val="000000">
                    <a:alpha val="43137"/>
                  </a:srgbClr>
                </a:outerShdw>
              </a:effectLst>
            </a:endParaRPr>
          </a:p>
          <a:p>
            <a:r>
              <a:rPr lang="en-US" sz="3300" dirty="0" smtClean="0">
                <a:effectLst>
                  <a:outerShdw blurRad="38100" dist="38100" dir="2700000" algn="tl">
                    <a:srgbClr val="000000">
                      <a:alpha val="43137"/>
                    </a:srgbClr>
                  </a:outerShdw>
                </a:effectLst>
              </a:rPr>
              <a:t>One </a:t>
            </a:r>
            <a:r>
              <a:rPr lang="en-US" sz="3300" dirty="0">
                <a:effectLst>
                  <a:outerShdw blurRad="38100" dist="38100" dir="2700000" algn="tl">
                    <a:srgbClr val="000000">
                      <a:alpha val="43137"/>
                    </a:srgbClr>
                  </a:outerShdw>
                </a:effectLst>
              </a:rPr>
              <a:t>or two of them might bring great good to the person. </a:t>
            </a:r>
            <a:endParaRPr lang="en-US" sz="3300" dirty="0" smtClean="0">
              <a:effectLst>
                <a:outerShdw blurRad="38100" dist="38100" dir="2700000" algn="tl">
                  <a:srgbClr val="000000">
                    <a:alpha val="43137"/>
                  </a:srgbClr>
                </a:outerShdw>
              </a:effectLst>
            </a:endParaRPr>
          </a:p>
          <a:p>
            <a:r>
              <a:rPr lang="en-US" sz="3300" dirty="0" smtClean="0">
                <a:effectLst>
                  <a:outerShdw blurRad="38100" dist="38100" dir="2700000" algn="tl">
                    <a:srgbClr val="000000">
                      <a:alpha val="43137"/>
                    </a:srgbClr>
                  </a:outerShdw>
                </a:effectLst>
              </a:rPr>
              <a:t>Which </a:t>
            </a:r>
            <a:r>
              <a:rPr lang="en-US" sz="3300" dirty="0">
                <a:effectLst>
                  <a:outerShdw blurRad="38100" dist="38100" dir="2700000" algn="tl">
                    <a:srgbClr val="000000">
                      <a:alpha val="43137"/>
                    </a:srgbClr>
                  </a:outerShdw>
                </a:effectLst>
              </a:rPr>
              <a:t>do you choose</a:t>
            </a:r>
            <a:r>
              <a:rPr lang="en-US" sz="3300" dirty="0" smtClean="0">
                <a:effectLst>
                  <a:outerShdw blurRad="38100" dist="38100" dir="2700000" algn="tl">
                    <a:srgbClr val="000000">
                      <a:alpha val="43137"/>
                    </a:srgbClr>
                  </a:outerShdw>
                </a:effectLst>
              </a:rPr>
              <a:t>?</a:t>
            </a:r>
            <a:endParaRPr lang="en-US" sz="3300" dirty="0">
              <a:effectLst>
                <a:outerShdw blurRad="38100" dist="38100" dir="2700000" algn="tl">
                  <a:srgbClr val="000000">
                    <a:alpha val="43137"/>
                  </a:srgbClr>
                </a:outerShdw>
              </a:effectLst>
            </a:endParaRPr>
          </a:p>
        </p:txBody>
      </p:sp>
      <p:sp>
        <p:nvSpPr>
          <p:cNvPr id="2" name="TextBox 1"/>
          <p:cNvSpPr txBox="1"/>
          <p:nvPr/>
        </p:nvSpPr>
        <p:spPr>
          <a:xfrm>
            <a:off x="27373" y="6496637"/>
            <a:ext cx="9116627" cy="369332"/>
          </a:xfrm>
          <a:prstGeom prst="rect">
            <a:avLst/>
          </a:prstGeom>
          <a:noFill/>
        </p:spPr>
        <p:txBody>
          <a:bodyPr wrap="square" rtlCol="0">
            <a:spAutoFit/>
          </a:bodyPr>
          <a:lstStyle/>
          <a:p>
            <a:r>
              <a:rPr lang="en-US" dirty="0" smtClean="0">
                <a:latin typeface="Calibri" panose="020F0502020204030204" pitchFamily="34" charset="0"/>
              </a:rPr>
              <a:t>*Example taken from Tim Keller’s Sermon on “Relationship Repair” in his Proverbs series</a:t>
            </a:r>
            <a:endParaRPr lang="en-US" dirty="0">
              <a:latin typeface="Calibri" panose="020F0502020204030204" pitchFamily="34" charset="0"/>
            </a:endParaRPr>
          </a:p>
        </p:txBody>
      </p:sp>
    </p:spTree>
    <p:extLst>
      <p:ext uri="{BB962C8B-B14F-4D97-AF65-F5344CB8AC3E}">
        <p14:creationId xmlns:p14="http://schemas.microsoft.com/office/powerpoint/2010/main" val="1561870897"/>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 calcmode="lin" valueType="num">
                                      <p:cBhvr>
                                        <p:cTn id="56"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5">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5">
                                            <p:txEl>
                                              <p:pRg st="8" end="8"/>
                                            </p:txEl>
                                          </p:spTgt>
                                        </p:tgtEl>
                                        <p:attrNameLst>
                                          <p:attrName>style.visibility</p:attrName>
                                        </p:attrNameLst>
                                      </p:cBhvr>
                                      <p:to>
                                        <p:strVal val="visible"/>
                                      </p:to>
                                    </p:set>
                                    <p:anim calcmode="lin" valueType="num">
                                      <p:cBhvr>
                                        <p:cTn id="63" dur="500" fill="hold"/>
                                        <p:tgtEl>
                                          <p:spTgt spid="5">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5">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fontScale="90000"/>
          </a:bodyPr>
          <a:lstStyle/>
          <a:p>
            <a:r>
              <a:rPr lang="en-US" sz="4000" dirty="0" smtClean="0">
                <a:effectLst>
                  <a:outerShdw blurRad="38100" dist="38100" dir="2700000" algn="tl">
                    <a:srgbClr val="000000">
                      <a:alpha val="43137"/>
                    </a:srgbClr>
                  </a:outerShdw>
                </a:effectLst>
              </a:rPr>
              <a:t>Wisdom in Mending Relationships</a:t>
            </a:r>
            <a:endParaRPr lang="en-US" sz="4000" u="sng" dirty="0" smtClean="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808892"/>
            <a:ext cx="8229600" cy="6049108"/>
          </a:xfrm>
        </p:spPr>
        <p:txBody>
          <a:bodyPr>
            <a:normAutofit lnSpcReduction="10000"/>
          </a:bodyPr>
          <a:lstStyle/>
          <a:p>
            <a:r>
              <a:rPr lang="en-US" sz="3300" dirty="0" smtClean="0">
                <a:effectLst>
                  <a:outerShdw blurRad="38100" dist="38100" dir="2700000" algn="tl">
                    <a:srgbClr val="000000">
                      <a:alpha val="43137"/>
                    </a:srgbClr>
                  </a:outerShdw>
                </a:effectLst>
              </a:rPr>
              <a:t>It </a:t>
            </a:r>
            <a:r>
              <a:rPr lang="en-US" sz="3300" dirty="0">
                <a:effectLst>
                  <a:outerShdw blurRad="38100" dist="38100" dir="2700000" algn="tl">
                    <a:srgbClr val="000000">
                      <a:alpha val="43137"/>
                    </a:srgbClr>
                  </a:outerShdw>
                </a:effectLst>
              </a:rPr>
              <a:t>doesn’t matter how good or moral you are, if you’re stupid! And the book of Proverbs says you need to get the wisdom, it’s not enough just to be </a:t>
            </a:r>
            <a:r>
              <a:rPr lang="en-US" sz="3300" u="sng" dirty="0">
                <a:effectLst>
                  <a:outerShdw blurRad="38100" dist="38100" dir="2700000" algn="tl">
                    <a:srgbClr val="000000">
                      <a:alpha val="43137"/>
                    </a:srgbClr>
                  </a:outerShdw>
                </a:effectLst>
              </a:rPr>
              <a:t>good</a:t>
            </a:r>
            <a:r>
              <a:rPr lang="en-US" sz="3300" dirty="0">
                <a:effectLst>
                  <a:outerShdw blurRad="38100" dist="38100" dir="2700000" algn="tl">
                    <a:srgbClr val="000000">
                      <a:alpha val="43137"/>
                    </a:srgbClr>
                  </a:outerShdw>
                </a:effectLst>
              </a:rPr>
              <a:t>, you need to be </a:t>
            </a:r>
            <a:r>
              <a:rPr lang="en-US" sz="3300" u="sng" dirty="0">
                <a:effectLst>
                  <a:outerShdw blurRad="38100" dist="38100" dir="2700000" algn="tl">
                    <a:srgbClr val="000000">
                      <a:alpha val="43137"/>
                    </a:srgbClr>
                  </a:outerShdw>
                </a:effectLst>
              </a:rPr>
              <a:t>wise</a:t>
            </a:r>
            <a:r>
              <a:rPr lang="en-US" sz="3300" dirty="0" smtClean="0">
                <a:effectLst>
                  <a:outerShdw blurRad="38100" dist="38100" dir="2700000" algn="tl">
                    <a:srgbClr val="000000">
                      <a:alpha val="43137"/>
                    </a:srgbClr>
                  </a:outerShdw>
                </a:effectLst>
              </a:rPr>
              <a:t>!</a:t>
            </a:r>
          </a:p>
          <a:p>
            <a:r>
              <a:rPr lang="en-US" sz="3300" dirty="0">
                <a:effectLst>
                  <a:outerShdw blurRad="38100" dist="38100" dir="2700000" algn="tl">
                    <a:srgbClr val="000000">
                      <a:alpha val="43137"/>
                    </a:srgbClr>
                  </a:outerShdw>
                </a:effectLst>
              </a:rPr>
              <a:t>You can’t make it in life without the right relationships. Relationships will make or break your life. And therefore you won’t make it unless you’re wise enough to know how and why relationships tend to break down and how you can repair them.</a:t>
            </a:r>
          </a:p>
        </p:txBody>
      </p:sp>
    </p:spTree>
    <p:extLst>
      <p:ext uri="{BB962C8B-B14F-4D97-AF65-F5344CB8AC3E}">
        <p14:creationId xmlns:p14="http://schemas.microsoft.com/office/powerpoint/2010/main" val="2365802962"/>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fontScale="90000"/>
          </a:bodyPr>
          <a:lstStyle/>
          <a:p>
            <a:r>
              <a:rPr lang="en-US" sz="4400" dirty="0" smtClean="0">
                <a:effectLst>
                  <a:outerShdw blurRad="38100" dist="38100" dir="2700000" algn="tl">
                    <a:srgbClr val="000000">
                      <a:alpha val="43137"/>
                    </a:srgbClr>
                  </a:outerShdw>
                </a:effectLst>
              </a:rPr>
              <a:t>Mending Broken Relationships</a:t>
            </a:r>
            <a:endParaRPr lang="en-US" dirty="0"/>
          </a:p>
        </p:txBody>
      </p:sp>
      <p:sp>
        <p:nvSpPr>
          <p:cNvPr id="5" name="Content Placeholder 4"/>
          <p:cNvSpPr>
            <a:spLocks noGrp="1"/>
          </p:cNvSpPr>
          <p:nvPr>
            <p:ph idx="1"/>
          </p:nvPr>
        </p:nvSpPr>
        <p:spPr>
          <a:xfrm>
            <a:off x="457200" y="914400"/>
            <a:ext cx="8229600" cy="5943600"/>
          </a:xfrm>
        </p:spPr>
        <p:txBody>
          <a:bodyPr>
            <a:normAutofit fontScale="92500" lnSpcReduction="20000"/>
          </a:bodyPr>
          <a:lstStyle/>
          <a:p>
            <a:r>
              <a:rPr lang="en-US" dirty="0">
                <a:effectLst>
                  <a:outerShdw blurRad="38100" dist="38100" dir="2700000" algn="tl">
                    <a:srgbClr val="000000">
                      <a:alpha val="43137"/>
                    </a:srgbClr>
                  </a:outerShdw>
                </a:effectLst>
              </a:rPr>
              <a:t>Today we will be looking at a few proverbs that will help us as we attempt to mend broken </a:t>
            </a:r>
            <a:r>
              <a:rPr lang="en-US" dirty="0" smtClean="0">
                <a:effectLst>
                  <a:outerShdw blurRad="38100" dist="38100" dir="2700000" algn="tl">
                    <a:srgbClr val="000000">
                      <a:alpha val="43137"/>
                    </a:srgbClr>
                  </a:outerShdw>
                </a:effectLst>
              </a:rPr>
              <a:t>relationships.</a:t>
            </a:r>
            <a:endParaRPr lang="en-US" dirty="0">
              <a:effectLst>
                <a:outerShdw blurRad="38100" dist="38100" dir="2700000" algn="tl">
                  <a:srgbClr val="000000">
                    <a:alpha val="43137"/>
                  </a:srgbClr>
                </a:outerShdw>
              </a:effectLst>
            </a:endParaRPr>
          </a:p>
          <a:p>
            <a:r>
              <a:rPr lang="en-US" dirty="0">
                <a:effectLst>
                  <a:outerShdw blurRad="38100" dist="38100" dir="2700000" algn="tl">
                    <a:srgbClr val="000000">
                      <a:alpha val="43137"/>
                    </a:srgbClr>
                  </a:outerShdw>
                </a:effectLst>
              </a:rPr>
              <a:t>Ultimately, real harmony between </a:t>
            </a:r>
            <a:r>
              <a:rPr lang="en-US" dirty="0" smtClean="0">
                <a:effectLst>
                  <a:outerShdw blurRad="38100" dist="38100" dir="2700000" algn="tl">
                    <a:srgbClr val="000000">
                      <a:alpha val="43137"/>
                    </a:srgbClr>
                  </a:outerShdw>
                </a:effectLst>
              </a:rPr>
              <a:t>any two </a:t>
            </a:r>
            <a:r>
              <a:rPr lang="en-US" dirty="0">
                <a:effectLst>
                  <a:outerShdw blurRad="38100" dist="38100" dir="2700000" algn="tl">
                    <a:srgbClr val="000000">
                      <a:alpha val="43137"/>
                    </a:srgbClr>
                  </a:outerShdw>
                </a:effectLst>
              </a:rPr>
              <a:t>people depends on </a:t>
            </a:r>
            <a:r>
              <a:rPr lang="en-US" u="sng" dirty="0">
                <a:effectLst>
                  <a:outerShdw blurRad="38100" dist="38100" dir="2700000" algn="tl">
                    <a:srgbClr val="000000">
                      <a:alpha val="43137"/>
                    </a:srgbClr>
                  </a:outerShdw>
                </a:effectLst>
              </a:rPr>
              <a:t>both</a:t>
            </a:r>
            <a:r>
              <a:rPr lang="en-US" dirty="0">
                <a:effectLst>
                  <a:outerShdw blurRad="38100" dist="38100" dir="2700000" algn="tl">
                    <a:srgbClr val="000000">
                      <a:alpha val="43137"/>
                    </a:srgbClr>
                  </a:outerShdw>
                </a:effectLst>
              </a:rPr>
              <a:t> parties making an effort.</a:t>
            </a:r>
          </a:p>
          <a:p>
            <a:r>
              <a:rPr lang="en-US" dirty="0" smtClean="0">
                <a:effectLst>
                  <a:outerShdw blurRad="38100" dist="38100" dir="2700000" algn="tl">
                    <a:srgbClr val="000000">
                      <a:alpha val="43137"/>
                    </a:srgbClr>
                  </a:outerShdw>
                </a:effectLst>
              </a:rPr>
              <a:t>But the New </a:t>
            </a:r>
            <a:r>
              <a:rPr lang="en-US" dirty="0">
                <a:effectLst>
                  <a:outerShdw blurRad="38100" dist="38100" dir="2700000" algn="tl">
                    <a:srgbClr val="000000">
                      <a:alpha val="43137"/>
                    </a:srgbClr>
                  </a:outerShdw>
                </a:effectLst>
              </a:rPr>
              <a:t>Testament instructs us concerning our relationships with others that</a:t>
            </a:r>
            <a:r>
              <a:rPr lang="en-US" dirty="0" smtClean="0">
                <a:effectLst>
                  <a:outerShdw blurRad="38100" dist="38100" dir="2700000" algn="tl">
                    <a:srgbClr val="000000">
                      <a:alpha val="43137"/>
                    </a:srgbClr>
                  </a:outerShdw>
                </a:effectLst>
              </a:rPr>
              <a:t>: </a:t>
            </a:r>
            <a:r>
              <a:rPr lang="en-US" b="1" i="1" dirty="0">
                <a:solidFill>
                  <a:srgbClr val="FFFF00"/>
                </a:solidFill>
                <a:effectLst>
                  <a:outerShdw blurRad="38100" dist="38100" dir="2700000" algn="tl">
                    <a:srgbClr val="000000">
                      <a:alpha val="43137"/>
                    </a:srgbClr>
                  </a:outerShdw>
                </a:effectLst>
                <a:latin typeface="Cambria" pitchFamily="18" charset="0"/>
              </a:rPr>
              <a:t>If it is possible, as far as it depends on </a:t>
            </a:r>
            <a:r>
              <a:rPr lang="en-US" b="1" i="1" u="sng" dirty="0">
                <a:solidFill>
                  <a:srgbClr val="FFFF00"/>
                </a:solidFill>
                <a:effectLst>
                  <a:outerShdw blurRad="38100" dist="38100" dir="2700000" algn="tl">
                    <a:srgbClr val="000000">
                      <a:alpha val="43137"/>
                    </a:srgbClr>
                  </a:outerShdw>
                </a:effectLst>
                <a:latin typeface="Cambria" pitchFamily="18" charset="0"/>
              </a:rPr>
              <a:t>you</a:t>
            </a:r>
            <a:r>
              <a:rPr lang="en-US" b="1" i="1" dirty="0">
                <a:solidFill>
                  <a:srgbClr val="FFFF00"/>
                </a:solidFill>
                <a:effectLst>
                  <a:outerShdw blurRad="38100" dist="38100" dir="2700000" algn="tl">
                    <a:srgbClr val="000000">
                      <a:alpha val="43137"/>
                    </a:srgbClr>
                  </a:outerShdw>
                </a:effectLst>
                <a:latin typeface="Cambria" pitchFamily="18" charset="0"/>
              </a:rPr>
              <a:t>, live at peace with </a:t>
            </a:r>
            <a:r>
              <a:rPr lang="en-US" b="1" i="1" dirty="0" smtClean="0">
                <a:solidFill>
                  <a:srgbClr val="FFFF00"/>
                </a:solidFill>
                <a:effectLst>
                  <a:outerShdw blurRad="38100" dist="38100" dir="2700000" algn="tl">
                    <a:srgbClr val="000000">
                      <a:alpha val="43137"/>
                    </a:srgbClr>
                  </a:outerShdw>
                </a:effectLst>
                <a:latin typeface="Cambria" pitchFamily="18" charset="0"/>
              </a:rPr>
              <a:t>everyone. </a:t>
            </a:r>
            <a:r>
              <a:rPr lang="en-US" b="1" dirty="0" smtClean="0">
                <a:effectLst>
                  <a:outerShdw blurRad="38100" dist="38100" dir="2700000" algn="tl">
                    <a:srgbClr val="000000">
                      <a:alpha val="43137"/>
                    </a:srgbClr>
                  </a:outerShdw>
                </a:effectLst>
                <a:latin typeface="Cambria" pitchFamily="18" charset="0"/>
              </a:rPr>
              <a:t>(Romans 12:18 NIV) </a:t>
            </a:r>
          </a:p>
          <a:p>
            <a:r>
              <a:rPr lang="en-US" dirty="0" smtClean="0">
                <a:effectLst>
                  <a:outerShdw blurRad="38100" dist="38100" dir="2700000" algn="tl">
                    <a:srgbClr val="000000">
                      <a:alpha val="43137"/>
                    </a:srgbClr>
                  </a:outerShdw>
                </a:effectLst>
              </a:rPr>
              <a:t>Therefore our focus today will be to look at the efforts that </a:t>
            </a:r>
            <a:r>
              <a:rPr lang="en-US" u="sng" dirty="0" smtClean="0">
                <a:effectLst>
                  <a:outerShdw blurRad="38100" dist="38100" dir="2700000" algn="tl">
                    <a:srgbClr val="000000">
                      <a:alpha val="43137"/>
                    </a:srgbClr>
                  </a:outerShdw>
                </a:effectLst>
              </a:rPr>
              <a:t>you</a:t>
            </a:r>
            <a:r>
              <a:rPr lang="en-US" dirty="0" smtClean="0">
                <a:effectLst>
                  <a:outerShdw blurRad="38100" dist="38100" dir="2700000" algn="tl">
                    <a:srgbClr val="000000">
                      <a:alpha val="43137"/>
                    </a:srgbClr>
                  </a:outerShdw>
                </a:effectLst>
              </a:rPr>
              <a:t> need to make in order to mend the broken relationships in your life  and live at peace with others. </a:t>
            </a:r>
            <a:endParaRPr lang="en-US" b="1" i="1" dirty="0">
              <a:solidFill>
                <a:srgbClr val="FFFF00"/>
              </a:solidFill>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1477815382"/>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fontScale="90000"/>
          </a:bodyPr>
          <a:lstStyle/>
          <a:p>
            <a:r>
              <a:rPr lang="en-US" sz="4400" dirty="0" smtClean="0">
                <a:effectLst>
                  <a:outerShdw blurRad="38100" dist="38100" dir="2700000" algn="tl">
                    <a:srgbClr val="000000">
                      <a:alpha val="43137"/>
                    </a:srgbClr>
                  </a:outerShdw>
                </a:effectLst>
              </a:rPr>
              <a:t>Mending Broken Relationships</a:t>
            </a:r>
            <a:endParaRPr lang="en-US" dirty="0"/>
          </a:p>
        </p:txBody>
      </p:sp>
      <p:sp>
        <p:nvSpPr>
          <p:cNvPr id="5" name="Content Placeholder 4"/>
          <p:cNvSpPr>
            <a:spLocks noGrp="1"/>
          </p:cNvSpPr>
          <p:nvPr>
            <p:ph idx="1"/>
          </p:nvPr>
        </p:nvSpPr>
        <p:spPr>
          <a:xfrm>
            <a:off x="457200" y="914400"/>
            <a:ext cx="8229600" cy="5943600"/>
          </a:xfrm>
        </p:spPr>
        <p:txBody>
          <a:bodyPr>
            <a:normAutofit/>
          </a:bodyPr>
          <a:lstStyle/>
          <a:p>
            <a:r>
              <a:rPr lang="en-US" dirty="0" smtClean="0">
                <a:effectLst>
                  <a:outerShdw blurRad="38100" dist="38100" dir="2700000" algn="tl">
                    <a:srgbClr val="000000">
                      <a:alpha val="43137"/>
                    </a:srgbClr>
                  </a:outerShdw>
                </a:effectLst>
              </a:rPr>
              <a:t>Ultimately, we have no control over the behavior of those with whom we are in conflict.</a:t>
            </a:r>
          </a:p>
          <a:p>
            <a:r>
              <a:rPr lang="en-US" dirty="0" smtClean="0">
                <a:effectLst>
                  <a:outerShdw blurRad="38100" dist="38100" dir="2700000" algn="tl">
                    <a:srgbClr val="000000">
                      <a:alpha val="43137"/>
                    </a:srgbClr>
                  </a:outerShdw>
                </a:effectLst>
              </a:rPr>
              <a:t>But, if we are wise, we will see that we often have a great deal of opportunity to mend our broken relationships by:</a:t>
            </a:r>
          </a:p>
          <a:p>
            <a:pPr lvl="1"/>
            <a:r>
              <a:rPr lang="en-US" dirty="0" smtClean="0">
                <a:effectLst>
                  <a:outerShdw blurRad="38100" dist="38100" dir="2700000" algn="tl">
                    <a:srgbClr val="000000">
                      <a:alpha val="43137"/>
                    </a:srgbClr>
                  </a:outerShdw>
                </a:effectLst>
              </a:rPr>
              <a:t>Recognizing ways that we have, perhaps unknowingly, </a:t>
            </a:r>
            <a:r>
              <a:rPr lang="en-US" u="sng" dirty="0" smtClean="0">
                <a:effectLst>
                  <a:outerShdw blurRad="38100" dist="38100" dir="2700000" algn="tl">
                    <a:srgbClr val="000000">
                      <a:alpha val="43137"/>
                    </a:srgbClr>
                  </a:outerShdw>
                </a:effectLst>
              </a:rPr>
              <a:t>contributed</a:t>
            </a:r>
            <a:r>
              <a:rPr lang="en-US" dirty="0" smtClean="0">
                <a:effectLst>
                  <a:outerShdw blurRad="38100" dist="38100" dir="2700000" algn="tl">
                    <a:srgbClr val="000000">
                      <a:alpha val="43137"/>
                    </a:srgbClr>
                  </a:outerShdw>
                </a:effectLst>
              </a:rPr>
              <a:t> to the conflict.</a:t>
            </a:r>
          </a:p>
          <a:p>
            <a:pPr lvl="1"/>
            <a:r>
              <a:rPr lang="en-US" dirty="0" smtClean="0">
                <a:effectLst>
                  <a:outerShdw blurRad="38100" dist="38100" dir="2700000" algn="tl">
                    <a:srgbClr val="000000">
                      <a:alpha val="43137"/>
                    </a:srgbClr>
                  </a:outerShdw>
                </a:effectLst>
              </a:rPr>
              <a:t>Seeing ways to positively </a:t>
            </a:r>
            <a:r>
              <a:rPr lang="en-US" u="sng" dirty="0" smtClean="0">
                <a:effectLst>
                  <a:outerShdw blurRad="38100" dist="38100" dir="2700000" algn="tl">
                    <a:srgbClr val="000000">
                      <a:alpha val="43137"/>
                    </a:srgbClr>
                  </a:outerShdw>
                </a:effectLst>
              </a:rPr>
              <a:t>influence</a:t>
            </a:r>
            <a:r>
              <a:rPr lang="en-US" dirty="0" smtClean="0">
                <a:effectLst>
                  <a:outerShdw blurRad="38100" dist="38100" dir="2700000" algn="tl">
                    <a:srgbClr val="000000">
                      <a:alpha val="43137"/>
                    </a:srgbClr>
                  </a:outerShdw>
                </a:effectLst>
              </a:rPr>
              <a:t> the person with whom we are in conflict.</a:t>
            </a:r>
          </a:p>
          <a:p>
            <a:pPr lvl="1"/>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23614300"/>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fontScale="90000"/>
          </a:bodyPr>
          <a:lstStyle/>
          <a:p>
            <a:r>
              <a:rPr lang="en-US" sz="4400" dirty="0" smtClean="0">
                <a:effectLst>
                  <a:outerShdw blurRad="38100" dist="38100" dir="2700000" algn="tl">
                    <a:srgbClr val="000000">
                      <a:alpha val="43137"/>
                    </a:srgbClr>
                  </a:outerShdw>
                </a:effectLst>
              </a:rPr>
              <a:t>Mending Broken Relationships</a:t>
            </a:r>
            <a:endParaRPr lang="en-US" dirty="0"/>
          </a:p>
        </p:txBody>
      </p:sp>
      <p:sp>
        <p:nvSpPr>
          <p:cNvPr id="5" name="Content Placeholder 4"/>
          <p:cNvSpPr>
            <a:spLocks noGrp="1"/>
          </p:cNvSpPr>
          <p:nvPr>
            <p:ph idx="1"/>
          </p:nvPr>
        </p:nvSpPr>
        <p:spPr>
          <a:xfrm>
            <a:off x="457200" y="914400"/>
            <a:ext cx="8229600" cy="5943600"/>
          </a:xfrm>
        </p:spPr>
        <p:txBody>
          <a:bodyPr>
            <a:normAutofit/>
          </a:bodyPr>
          <a:lstStyle/>
          <a:p>
            <a:pPr>
              <a:buNone/>
            </a:pPr>
            <a:r>
              <a:rPr lang="en-US" dirty="0" smtClean="0">
                <a:effectLst>
                  <a:outerShdw blurRad="38100" dist="38100" dir="2700000" algn="tl">
                    <a:srgbClr val="000000">
                      <a:alpha val="43137"/>
                    </a:srgbClr>
                  </a:outerShdw>
                </a:effectLst>
              </a:rPr>
              <a:t>Today we will look at:</a:t>
            </a:r>
          </a:p>
          <a:p>
            <a:r>
              <a:rPr lang="en-US" dirty="0" smtClean="0">
                <a:effectLst>
                  <a:outerShdw blurRad="38100" dist="38100" dir="2700000" algn="tl">
                    <a:srgbClr val="000000">
                      <a:alpha val="43137"/>
                    </a:srgbClr>
                  </a:outerShdw>
                </a:effectLst>
              </a:rPr>
              <a:t>What’s Broken?</a:t>
            </a:r>
          </a:p>
          <a:p>
            <a:r>
              <a:rPr lang="en-US" dirty="0" smtClean="0">
                <a:effectLst>
                  <a:outerShdw blurRad="38100" dist="38100" dir="2700000" algn="tl">
                    <a:srgbClr val="000000">
                      <a:alpha val="43137"/>
                    </a:srgbClr>
                  </a:outerShdw>
                </a:effectLst>
              </a:rPr>
              <a:t>What Do We Need to Do About It?</a:t>
            </a:r>
          </a:p>
          <a:p>
            <a:r>
              <a:rPr lang="en-US" dirty="0" smtClean="0">
                <a:effectLst>
                  <a:outerShdw blurRad="38100" dist="38100" dir="2700000" algn="tl">
                    <a:srgbClr val="000000">
                      <a:alpha val="43137"/>
                    </a:srgbClr>
                  </a:outerShdw>
                </a:effectLst>
              </a:rPr>
              <a:t>The Ultimate Fix to Broken Relationships</a:t>
            </a: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3600" dirty="0">
                <a:effectLst>
                  <a:outerShdw blurRad="38100" dist="38100" dir="2700000" algn="tl">
                    <a:srgbClr val="000000">
                      <a:alpha val="43137"/>
                    </a:srgbClr>
                  </a:outerShdw>
                </a:effectLst>
              </a:rPr>
              <a:t>What’s Broken?</a:t>
            </a:r>
          </a:p>
        </p:txBody>
      </p:sp>
      <p:sp>
        <p:nvSpPr>
          <p:cNvPr id="5" name="Content Placeholder 4"/>
          <p:cNvSpPr>
            <a:spLocks noGrp="1"/>
          </p:cNvSpPr>
          <p:nvPr>
            <p:ph idx="1"/>
          </p:nvPr>
        </p:nvSpPr>
        <p:spPr>
          <a:xfrm>
            <a:off x="457200" y="914400"/>
            <a:ext cx="8229600" cy="5943600"/>
          </a:xfrm>
        </p:spPr>
        <p:txBody>
          <a:bodyPr>
            <a:normAutofit lnSpcReduction="10000"/>
          </a:bodyPr>
          <a:lstStyle/>
          <a:p>
            <a:r>
              <a:rPr lang="en-US" dirty="0" smtClean="0">
                <a:effectLst>
                  <a:outerShdw blurRad="38100" dist="38100" dir="2700000" algn="tl">
                    <a:srgbClr val="000000">
                      <a:alpha val="43137"/>
                    </a:srgbClr>
                  </a:outerShdw>
                </a:effectLst>
              </a:rPr>
              <a:t>A broken relationship occurs when someone says or does something that is </a:t>
            </a:r>
            <a:r>
              <a:rPr lang="en-US" u="sng" dirty="0" smtClean="0">
                <a:effectLst>
                  <a:outerShdw blurRad="38100" dist="38100" dir="2700000" algn="tl">
                    <a:srgbClr val="000000">
                      <a:alpha val="43137"/>
                    </a:srgbClr>
                  </a:outerShdw>
                </a:effectLst>
              </a:rPr>
              <a:t>painful</a:t>
            </a:r>
            <a:r>
              <a:rPr lang="en-US" dirty="0" smtClean="0">
                <a:effectLst>
                  <a:outerShdw blurRad="38100" dist="38100" dir="2700000" algn="tl">
                    <a:srgbClr val="000000">
                      <a:alpha val="43137"/>
                    </a:srgbClr>
                  </a:outerShdw>
                </a:effectLst>
              </a:rPr>
              <a:t> to us and we develop </a:t>
            </a:r>
            <a:r>
              <a:rPr lang="en-US" u="sng" dirty="0" smtClean="0">
                <a:effectLst>
                  <a:outerShdw blurRad="38100" dist="38100" dir="2700000" algn="tl">
                    <a:srgbClr val="000000">
                      <a:alpha val="43137"/>
                    </a:srgbClr>
                  </a:outerShdw>
                </a:effectLst>
              </a:rPr>
              <a:t>ill-will</a:t>
            </a:r>
            <a:r>
              <a:rPr lang="en-US" dirty="0" smtClean="0">
                <a:effectLst>
                  <a:outerShdw blurRad="38100" dist="38100" dir="2700000" algn="tl">
                    <a:srgbClr val="000000">
                      <a:alpha val="43137"/>
                    </a:srgbClr>
                  </a:outerShdw>
                </a:effectLst>
              </a:rPr>
              <a:t> toward them because of it and begin to view them as an “enemy”.</a:t>
            </a:r>
          </a:p>
          <a:p>
            <a:r>
              <a:rPr lang="en-US" dirty="0" smtClean="0">
                <a:effectLst>
                  <a:outerShdw blurRad="38100" dist="38100" dir="2700000" algn="tl">
                    <a:srgbClr val="000000">
                      <a:alpha val="43137"/>
                    </a:srgbClr>
                  </a:outerShdw>
                </a:effectLst>
              </a:rPr>
              <a:t>As a result of our ill-will, we then begin to find </a:t>
            </a:r>
            <a:r>
              <a:rPr lang="en-US" u="sng" dirty="0" smtClean="0">
                <a:effectLst>
                  <a:outerShdw blurRad="38100" dist="38100" dir="2700000" algn="tl">
                    <a:srgbClr val="000000">
                      <a:alpha val="43137"/>
                    </a:srgbClr>
                  </a:outerShdw>
                </a:effectLst>
              </a:rPr>
              <a:t>happiness</a:t>
            </a:r>
            <a:r>
              <a:rPr lang="en-US" dirty="0" smtClean="0">
                <a:effectLst>
                  <a:outerShdw blurRad="38100" dist="38100" dir="2700000" algn="tl">
                    <a:srgbClr val="000000">
                      <a:alpha val="43137"/>
                    </a:srgbClr>
                  </a:outerShdw>
                </a:effectLst>
              </a:rPr>
              <a:t> in our new found enemy’s unhappiness:</a:t>
            </a:r>
          </a:p>
          <a:p>
            <a:pPr marL="548640" lvl="1" indent="-411480">
              <a:buClr>
                <a:schemeClr val="tx1">
                  <a:shade val="95000"/>
                </a:schemeClr>
              </a:buClr>
              <a:buSzPct val="65000"/>
              <a:buFont typeface="Wingdings 2"/>
              <a:buChar char=""/>
            </a:pPr>
            <a:r>
              <a:rPr lang="en-US" b="1" i="1" dirty="0">
                <a:solidFill>
                  <a:srgbClr val="FFFF00"/>
                </a:solidFill>
                <a:effectLst>
                  <a:outerShdw blurRad="38100" dist="38100" dir="2700000" algn="tl">
                    <a:srgbClr val="000000">
                      <a:alpha val="43137"/>
                    </a:srgbClr>
                  </a:outerShdw>
                </a:effectLst>
                <a:latin typeface="Cambria" pitchFamily="18" charset="0"/>
              </a:rPr>
              <a:t>Do not rejoice when your enemy falls, and let not your heart be glad when he stumbles </a:t>
            </a:r>
            <a:r>
              <a:rPr lang="en-US" b="1" dirty="0">
                <a:effectLst>
                  <a:outerShdw blurRad="38100" dist="38100" dir="2700000" algn="tl">
                    <a:srgbClr val="000000">
                      <a:alpha val="43137"/>
                    </a:srgbClr>
                  </a:outerShdw>
                </a:effectLst>
                <a:latin typeface="Cambria" pitchFamily="18" charset="0"/>
              </a:rPr>
              <a:t>(24:17)</a:t>
            </a:r>
          </a:p>
          <a:p>
            <a:r>
              <a:rPr lang="en-US" dirty="0" smtClean="0">
                <a:effectLst>
                  <a:outerShdw blurRad="38100" dist="38100" dir="2700000" algn="tl">
                    <a:srgbClr val="000000">
                      <a:alpha val="43137"/>
                    </a:srgbClr>
                  </a:outerShdw>
                </a:effectLst>
              </a:rPr>
              <a:t>But it doesn’t stop there!</a:t>
            </a:r>
          </a:p>
          <a:p>
            <a:pPr lvl="1"/>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51872562"/>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3600" dirty="0">
                <a:effectLst>
                  <a:outerShdw blurRad="38100" dist="38100" dir="2700000" algn="tl">
                    <a:srgbClr val="000000">
                      <a:alpha val="43137"/>
                    </a:srgbClr>
                  </a:outerShdw>
                </a:effectLst>
              </a:rPr>
              <a:t>What’s Broken?</a:t>
            </a:r>
          </a:p>
        </p:txBody>
      </p:sp>
      <p:sp>
        <p:nvSpPr>
          <p:cNvPr id="5" name="Content Placeholder 4"/>
          <p:cNvSpPr>
            <a:spLocks noGrp="1"/>
          </p:cNvSpPr>
          <p:nvPr>
            <p:ph idx="1"/>
          </p:nvPr>
        </p:nvSpPr>
        <p:spPr>
          <a:xfrm>
            <a:off x="457200" y="914400"/>
            <a:ext cx="8229600" cy="5943600"/>
          </a:xfrm>
        </p:spPr>
        <p:txBody>
          <a:bodyPr>
            <a:normAutofit/>
          </a:bodyPr>
          <a:lstStyle/>
          <a:p>
            <a:r>
              <a:rPr lang="en-US" dirty="0" smtClean="0">
                <a:effectLst>
                  <a:outerShdw blurRad="38100" dist="38100" dir="2700000" algn="tl">
                    <a:srgbClr val="000000">
                      <a:alpha val="43137"/>
                    </a:srgbClr>
                  </a:outerShdw>
                </a:effectLst>
              </a:rPr>
              <a:t>We then begin doing things to </a:t>
            </a:r>
            <a:r>
              <a:rPr lang="en-US" u="sng" dirty="0" smtClean="0">
                <a:effectLst>
                  <a:outerShdw blurRad="38100" dist="38100" dir="2700000" algn="tl">
                    <a:srgbClr val="000000">
                      <a:alpha val="43137"/>
                    </a:srgbClr>
                  </a:outerShdw>
                </a:effectLst>
              </a:rPr>
              <a:t>hurt</a:t>
            </a:r>
            <a:r>
              <a:rPr lang="en-US" dirty="0" smtClean="0">
                <a:effectLst>
                  <a:outerShdw blurRad="38100" dist="38100" dir="2700000" algn="tl">
                    <a:srgbClr val="000000">
                      <a:alpha val="43137"/>
                    </a:srgbClr>
                  </a:outerShdw>
                </a:effectLst>
              </a:rPr>
              <a:t> them because we enjoy their misery and we want to pay them back for what (we believe) they’ve done to hurt us:</a:t>
            </a:r>
          </a:p>
          <a:p>
            <a:r>
              <a:rPr lang="en-US" b="1" i="1" dirty="0">
                <a:solidFill>
                  <a:srgbClr val="FFFF00"/>
                </a:solidFill>
                <a:effectLst>
                  <a:outerShdw blurRad="38100" dist="38100" dir="2700000" algn="tl">
                    <a:srgbClr val="000000">
                      <a:alpha val="43137"/>
                    </a:srgbClr>
                  </a:outerShdw>
                </a:effectLst>
                <a:latin typeface="Cambria" pitchFamily="18" charset="0"/>
              </a:rPr>
              <a:t>Be not a witness against your neighbor without cause, and do not deceive with your lips. Do not say, “I will do to him as he has done to me; I will pay the man back for what he has done.”</a:t>
            </a:r>
            <a:r>
              <a:rPr lang="en-US" b="1" dirty="0">
                <a:effectLst>
                  <a:outerShdw blurRad="38100" dist="38100" dir="2700000" algn="tl">
                    <a:srgbClr val="000000">
                      <a:alpha val="43137"/>
                    </a:srgbClr>
                  </a:outerShdw>
                </a:effectLst>
                <a:latin typeface="Cambria" pitchFamily="18" charset="0"/>
              </a:rPr>
              <a:t> (24:28-29</a:t>
            </a:r>
            <a:r>
              <a:rPr lang="en-US" b="1" dirty="0" smtClean="0">
                <a:effectLst>
                  <a:outerShdw blurRad="38100" dist="38100" dir="2700000" algn="tl">
                    <a:srgbClr val="000000">
                      <a:alpha val="43137"/>
                    </a:srgbClr>
                  </a:outerShdw>
                </a:effectLst>
                <a:latin typeface="Cambria" pitchFamily="18" charset="0"/>
              </a:rPr>
              <a:t>)</a:t>
            </a:r>
          </a:p>
          <a:p>
            <a:r>
              <a:rPr lang="en-US" dirty="0" smtClean="0">
                <a:effectLst>
                  <a:outerShdw blurRad="38100" dist="38100" dir="2700000" algn="tl">
                    <a:srgbClr val="000000">
                      <a:alpha val="43137"/>
                    </a:srgbClr>
                  </a:outerShdw>
                </a:effectLst>
              </a:rPr>
              <a:t>And it gets worse…</a:t>
            </a:r>
            <a:endParaRPr lang="en-US" b="1" dirty="0">
              <a:effectLst>
                <a:outerShdw blurRad="38100" dist="38100" dir="2700000" algn="tl">
                  <a:srgbClr val="000000">
                    <a:alpha val="43137"/>
                  </a:srgbClr>
                </a:outerShdw>
              </a:effectLst>
              <a:latin typeface="Cambria" pitchFamily="18" charset="0"/>
            </a:endParaRPr>
          </a:p>
          <a:p>
            <a:pPr lvl="1"/>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3128746"/>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3600" dirty="0">
                <a:effectLst>
                  <a:outerShdw blurRad="38100" dist="38100" dir="2700000" algn="tl">
                    <a:srgbClr val="000000">
                      <a:alpha val="43137"/>
                    </a:srgbClr>
                  </a:outerShdw>
                </a:effectLst>
              </a:rPr>
              <a:t>What’s Broken?</a:t>
            </a:r>
          </a:p>
        </p:txBody>
      </p:sp>
      <p:sp>
        <p:nvSpPr>
          <p:cNvPr id="5" name="Content Placeholder 4"/>
          <p:cNvSpPr>
            <a:spLocks noGrp="1"/>
          </p:cNvSpPr>
          <p:nvPr>
            <p:ph idx="1"/>
          </p:nvPr>
        </p:nvSpPr>
        <p:spPr>
          <a:xfrm>
            <a:off x="457200" y="914400"/>
            <a:ext cx="8229600" cy="5943600"/>
          </a:xfrm>
        </p:spPr>
        <p:txBody>
          <a:bodyPr>
            <a:normAutofit fontScale="92500" lnSpcReduction="20000"/>
          </a:bodyPr>
          <a:lstStyle/>
          <a:p>
            <a:r>
              <a:rPr lang="en-US" dirty="0">
                <a:effectLst>
                  <a:outerShdw blurRad="38100" dist="38100" dir="2700000" algn="tl">
                    <a:srgbClr val="000000">
                      <a:alpha val="43137"/>
                    </a:srgbClr>
                  </a:outerShdw>
                </a:effectLst>
              </a:rPr>
              <a:t>When we have hatred or </a:t>
            </a:r>
            <a:r>
              <a:rPr lang="en-US" dirty="0" smtClean="0">
                <a:effectLst>
                  <a:outerShdw blurRad="38100" dist="38100" dir="2700000" algn="tl">
                    <a:srgbClr val="000000">
                      <a:alpha val="43137"/>
                    </a:srgbClr>
                  </a:outerShdw>
                </a:effectLst>
              </a:rPr>
              <a:t>ill-will </a:t>
            </a:r>
            <a:r>
              <a:rPr lang="en-US" dirty="0">
                <a:effectLst>
                  <a:outerShdw blurRad="38100" dist="38100" dir="2700000" algn="tl">
                    <a:srgbClr val="000000">
                      <a:alpha val="43137"/>
                    </a:srgbClr>
                  </a:outerShdw>
                </a:effectLst>
              </a:rPr>
              <a:t>towards others we often don’t want to admit it and so </a:t>
            </a:r>
            <a:r>
              <a:rPr lang="en-US" dirty="0" smtClean="0">
                <a:effectLst>
                  <a:outerShdw blurRad="38100" dist="38100" dir="2700000" algn="tl">
                    <a:srgbClr val="000000">
                      <a:alpha val="43137"/>
                    </a:srgbClr>
                  </a:outerShdw>
                </a:effectLst>
              </a:rPr>
              <a:t>we’ll try to </a:t>
            </a:r>
            <a:r>
              <a:rPr lang="en-US" u="sng" dirty="0">
                <a:effectLst>
                  <a:outerShdw blurRad="38100" dist="38100" dir="2700000" algn="tl">
                    <a:srgbClr val="000000">
                      <a:alpha val="43137"/>
                    </a:srgbClr>
                  </a:outerShdw>
                </a:effectLst>
              </a:rPr>
              <a:t>conceal</a:t>
            </a:r>
            <a:r>
              <a:rPr lang="en-US" dirty="0">
                <a:effectLst>
                  <a:outerShdw blurRad="38100" dist="38100" dir="2700000" algn="tl">
                    <a:srgbClr val="000000">
                      <a:alpha val="43137"/>
                    </a:srgbClr>
                  </a:outerShdw>
                </a:effectLst>
              </a:rPr>
              <a:t> it from </a:t>
            </a:r>
            <a:r>
              <a:rPr lang="en-US" dirty="0" smtClean="0">
                <a:effectLst>
                  <a:outerShdw blurRad="38100" dist="38100" dir="2700000" algn="tl">
                    <a:srgbClr val="000000">
                      <a:alpha val="43137"/>
                    </a:srgbClr>
                  </a:outerShdw>
                </a:effectLst>
              </a:rPr>
              <a:t>others and sometimes we won’t even see it in ourselves:</a:t>
            </a:r>
          </a:p>
          <a:p>
            <a:r>
              <a:rPr lang="en-US" b="1" i="1" dirty="0">
                <a:solidFill>
                  <a:srgbClr val="FFFF00"/>
                </a:solidFill>
                <a:effectLst>
                  <a:outerShdw blurRad="38100" dist="38100" dir="2700000" algn="tl">
                    <a:srgbClr val="000000">
                      <a:alpha val="43137"/>
                    </a:srgbClr>
                  </a:outerShdw>
                </a:effectLst>
                <a:latin typeface="Cambria" pitchFamily="18" charset="0"/>
              </a:rPr>
              <a:t>He who </a:t>
            </a:r>
            <a:r>
              <a:rPr lang="en-US" b="1" i="1" u="sng" dirty="0">
                <a:solidFill>
                  <a:srgbClr val="FFFF00"/>
                </a:solidFill>
                <a:effectLst>
                  <a:outerShdw blurRad="38100" dist="38100" dir="2700000" algn="tl">
                    <a:srgbClr val="000000">
                      <a:alpha val="43137"/>
                    </a:srgbClr>
                  </a:outerShdw>
                </a:effectLst>
                <a:latin typeface="Cambria" pitchFamily="18" charset="0"/>
              </a:rPr>
              <a:t>conceals</a:t>
            </a:r>
            <a:r>
              <a:rPr lang="en-US" b="1" i="1" dirty="0">
                <a:solidFill>
                  <a:srgbClr val="FFFF00"/>
                </a:solidFill>
                <a:effectLst>
                  <a:outerShdw blurRad="38100" dist="38100" dir="2700000" algn="tl">
                    <a:srgbClr val="000000">
                      <a:alpha val="43137"/>
                    </a:srgbClr>
                  </a:outerShdw>
                </a:effectLst>
                <a:latin typeface="Cambria" pitchFamily="18" charset="0"/>
              </a:rPr>
              <a:t> his hatred </a:t>
            </a:r>
            <a:r>
              <a:rPr lang="en-US" b="1" i="1" dirty="0" smtClean="0">
                <a:solidFill>
                  <a:srgbClr val="FFFF00"/>
                </a:solidFill>
                <a:effectLst>
                  <a:outerShdw blurRad="38100" dist="38100" dir="2700000" algn="tl">
                    <a:srgbClr val="000000">
                      <a:alpha val="43137"/>
                    </a:srgbClr>
                  </a:outerShdw>
                </a:effectLst>
                <a:latin typeface="Cambria" pitchFamily="18" charset="0"/>
              </a:rPr>
              <a:t> </a:t>
            </a:r>
            <a:r>
              <a:rPr lang="en-US" b="1" i="1" dirty="0" smtClean="0">
                <a:effectLst>
                  <a:outerShdw blurRad="38100" dist="38100" dir="2700000" algn="tl">
                    <a:srgbClr val="000000">
                      <a:alpha val="43137"/>
                    </a:srgbClr>
                  </a:outerShdw>
                </a:effectLst>
                <a:latin typeface="Cambria" pitchFamily="18" charset="0"/>
              </a:rPr>
              <a:t>[= ill-will] </a:t>
            </a:r>
            <a:r>
              <a:rPr lang="en-US" b="1" i="1" dirty="0" smtClean="0">
                <a:solidFill>
                  <a:srgbClr val="FFFF00"/>
                </a:solidFill>
                <a:effectLst>
                  <a:outerShdw blurRad="38100" dist="38100" dir="2700000" algn="tl">
                    <a:srgbClr val="000000">
                      <a:alpha val="43137"/>
                    </a:srgbClr>
                  </a:outerShdw>
                </a:effectLst>
                <a:latin typeface="Cambria" pitchFamily="18" charset="0"/>
              </a:rPr>
              <a:t>has </a:t>
            </a:r>
            <a:r>
              <a:rPr lang="en-US" b="1" i="1" dirty="0">
                <a:solidFill>
                  <a:srgbClr val="FFFF00"/>
                </a:solidFill>
                <a:effectLst>
                  <a:outerShdw blurRad="38100" dist="38100" dir="2700000" algn="tl">
                    <a:srgbClr val="000000">
                      <a:alpha val="43137"/>
                    </a:srgbClr>
                  </a:outerShdw>
                </a:effectLst>
                <a:latin typeface="Cambria" pitchFamily="18" charset="0"/>
              </a:rPr>
              <a:t>lying lips, and whoever spreads slander is a fool. </a:t>
            </a:r>
            <a:r>
              <a:rPr lang="en-US" b="1" dirty="0">
                <a:effectLst>
                  <a:outerShdw blurRad="38100" dist="38100" dir="2700000" algn="tl">
                    <a:srgbClr val="000000">
                      <a:alpha val="43137"/>
                    </a:srgbClr>
                  </a:outerShdw>
                </a:effectLst>
                <a:latin typeface="Cambria" pitchFamily="18" charset="0"/>
              </a:rPr>
              <a:t>(10:18 - NIV)</a:t>
            </a:r>
          </a:p>
          <a:p>
            <a:r>
              <a:rPr lang="en-US" dirty="0">
                <a:effectLst>
                  <a:outerShdw blurRad="38100" dist="38100" dir="2700000" algn="tl">
                    <a:srgbClr val="000000">
                      <a:alpha val="43137"/>
                    </a:srgbClr>
                  </a:outerShdw>
                </a:effectLst>
              </a:rPr>
              <a:t>But our </a:t>
            </a:r>
            <a:r>
              <a:rPr lang="en-US" dirty="0" smtClean="0">
                <a:effectLst>
                  <a:outerShdw blurRad="38100" dist="38100" dir="2700000" algn="tl">
                    <a:srgbClr val="000000">
                      <a:alpha val="43137"/>
                    </a:srgbClr>
                  </a:outerShdw>
                </a:effectLst>
              </a:rPr>
              <a:t>ill-will </a:t>
            </a:r>
            <a:r>
              <a:rPr lang="en-US" dirty="0">
                <a:effectLst>
                  <a:outerShdw blurRad="38100" dist="38100" dir="2700000" algn="tl">
                    <a:srgbClr val="000000">
                      <a:alpha val="43137"/>
                    </a:srgbClr>
                  </a:outerShdw>
                </a:effectLst>
              </a:rPr>
              <a:t>for others eventually comes out when we </a:t>
            </a:r>
            <a:r>
              <a:rPr lang="en-US" u="sng" dirty="0">
                <a:effectLst>
                  <a:outerShdw blurRad="38100" dist="38100" dir="2700000" algn="tl">
                    <a:srgbClr val="000000">
                      <a:alpha val="43137"/>
                    </a:srgbClr>
                  </a:outerShdw>
                </a:effectLst>
              </a:rPr>
              <a:t>talk</a:t>
            </a:r>
            <a:r>
              <a:rPr lang="en-US" dirty="0">
                <a:effectLst>
                  <a:outerShdw blurRad="38100" dist="38100" dir="2700000" algn="tl">
                    <a:srgbClr val="000000">
                      <a:alpha val="43137"/>
                    </a:srgbClr>
                  </a:outerShdw>
                </a:effectLst>
              </a:rPr>
              <a:t> about </a:t>
            </a:r>
            <a:r>
              <a:rPr lang="en-US" dirty="0" smtClean="0">
                <a:effectLst>
                  <a:outerShdw blurRad="38100" dist="38100" dir="2700000" algn="tl">
                    <a:srgbClr val="000000">
                      <a:alpha val="43137"/>
                    </a:srgbClr>
                  </a:outerShdw>
                </a:effectLst>
              </a:rPr>
              <a:t>them (to others and to ourselves), </a:t>
            </a:r>
            <a:r>
              <a:rPr lang="en-US" dirty="0">
                <a:effectLst>
                  <a:outerShdw blurRad="38100" dist="38100" dir="2700000" algn="tl">
                    <a:srgbClr val="000000">
                      <a:alpha val="43137"/>
                    </a:srgbClr>
                  </a:outerShdw>
                </a:effectLst>
              </a:rPr>
              <a:t>because we’ll say things about them that are designed to </a:t>
            </a:r>
            <a:r>
              <a:rPr lang="en-US" u="sng" dirty="0">
                <a:effectLst>
                  <a:outerShdw blurRad="38100" dist="38100" dir="2700000" algn="tl">
                    <a:srgbClr val="000000">
                      <a:alpha val="43137"/>
                    </a:srgbClr>
                  </a:outerShdw>
                </a:effectLst>
              </a:rPr>
              <a:t>damage</a:t>
            </a:r>
            <a:r>
              <a:rPr lang="en-US" dirty="0">
                <a:effectLst>
                  <a:outerShdw blurRad="38100" dist="38100" dir="2700000" algn="tl">
                    <a:srgbClr val="000000">
                      <a:alpha val="43137"/>
                    </a:srgbClr>
                  </a:outerShdw>
                </a:effectLst>
              </a:rPr>
              <a:t> them and bring them down. </a:t>
            </a:r>
          </a:p>
          <a:p>
            <a:r>
              <a:rPr lang="en-US" dirty="0">
                <a:effectLst>
                  <a:outerShdw blurRad="38100" dist="38100" dir="2700000" algn="tl">
                    <a:srgbClr val="000000">
                      <a:alpha val="43137"/>
                    </a:srgbClr>
                  </a:outerShdw>
                </a:effectLst>
              </a:rPr>
              <a:t>Why do we do this</a:t>
            </a:r>
            <a:r>
              <a:rPr lang="en-US" dirty="0" smtClean="0">
                <a:effectLst>
                  <a:outerShdw blurRad="38100" dist="38100" dir="2700000" algn="tl">
                    <a:srgbClr val="000000">
                      <a:alpha val="43137"/>
                    </a:srgbClr>
                  </a:outerShdw>
                </a:effectLst>
              </a:rPr>
              <a:t>?</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56444750"/>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23535</TotalTime>
  <Words>1461</Words>
  <Application>Microsoft Office PowerPoint</Application>
  <PresentationFormat>On-screen Show (4:3)</PresentationFormat>
  <Paragraphs>76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Apex</vt:lpstr>
      <vt:lpstr>The Book of Proverbs</vt:lpstr>
      <vt:lpstr>*Wisdom in Mending Relationships</vt:lpstr>
      <vt:lpstr>Wisdom in Mending Relationships</vt:lpstr>
      <vt:lpstr>Mending Broken Relationships</vt:lpstr>
      <vt:lpstr>Mending Broken Relationships</vt:lpstr>
      <vt:lpstr>Mending Broken Relationships</vt:lpstr>
      <vt:lpstr>What’s Broken?</vt:lpstr>
      <vt:lpstr>What’s Broken?</vt:lpstr>
      <vt:lpstr>What’s Broken?</vt:lpstr>
      <vt:lpstr>What’s Broken?</vt:lpstr>
      <vt:lpstr>What’s Broken?</vt:lpstr>
      <vt:lpstr>What Do We Need to Do About It?</vt:lpstr>
      <vt:lpstr>What Do We Need to Do About It?</vt:lpstr>
      <vt:lpstr>What Do We Need to Do About It?</vt:lpstr>
      <vt:lpstr>What Do We Need to Do About It?</vt:lpstr>
      <vt:lpstr>The Ultimate Fix to Broken Relationships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rsconnolly</dc:creator>
  <cp:lastModifiedBy>Robert Connolly</cp:lastModifiedBy>
  <cp:revision>1344</cp:revision>
  <dcterms:created xsi:type="dcterms:W3CDTF">2011-01-13T01:13:42Z</dcterms:created>
  <dcterms:modified xsi:type="dcterms:W3CDTF">2015-06-01T11:44:06Z</dcterms:modified>
</cp:coreProperties>
</file>