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2"/>
  </p:notesMasterIdLst>
  <p:sldIdLst>
    <p:sldId id="258" r:id="rId2"/>
    <p:sldId id="460" r:id="rId3"/>
    <p:sldId id="500" r:id="rId4"/>
    <p:sldId id="541" r:id="rId5"/>
    <p:sldId id="542" r:id="rId6"/>
    <p:sldId id="543" r:id="rId7"/>
    <p:sldId id="547" r:id="rId8"/>
    <p:sldId id="548" r:id="rId9"/>
    <p:sldId id="549" r:id="rId10"/>
    <p:sldId id="544" r:id="rId11"/>
    <p:sldId id="545" r:id="rId12"/>
    <p:sldId id="546" r:id="rId13"/>
    <p:sldId id="550" r:id="rId14"/>
    <p:sldId id="551" r:id="rId15"/>
    <p:sldId id="552" r:id="rId16"/>
    <p:sldId id="553" r:id="rId17"/>
    <p:sldId id="554" r:id="rId18"/>
    <p:sldId id="555" r:id="rId19"/>
    <p:sldId id="556" r:id="rId20"/>
    <p:sldId id="55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38" y="-78"/>
      </p:cViewPr>
      <p:guideLst>
        <p:guide orient="horz" pos="2160"/>
        <p:guide pos="2880"/>
      </p:guideLst>
    </p:cSldViewPr>
  </p:slideViewPr>
  <p:notesTextViewPr>
    <p:cViewPr>
      <p:scale>
        <a:sx n="100" d="100"/>
        <a:sy n="100" d="100"/>
      </p:scale>
      <p:origin x="0" y="0"/>
    </p:cViewPr>
  </p:notesTextViewPr>
  <p:notesViewPr>
    <p:cSldViewPr>
      <p:cViewPr varScale="1">
        <p:scale>
          <a:sx n="85" d="100"/>
          <a:sy n="85" d="100"/>
        </p:scale>
        <p:origin x="-383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BEE3FA-69F3-4228-8B1C-751B7C95028F}" type="datetimeFigureOut">
              <a:rPr lang="en-US" smtClean="0"/>
              <a:pPr/>
              <a:t>6/28/2015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E50334-F2C2-4770-B480-2913F8F0EA4D}" type="slidenum">
              <a:rPr lang="en-US" smtClean="0"/>
              <a:pPr/>
              <a:t>‹#›</a:t>
            </a:fld>
            <a:endParaRPr lang="en-US" dirty="0"/>
          </a:p>
        </p:txBody>
      </p:sp>
    </p:spTree>
    <p:extLst>
      <p:ext uri="{BB962C8B-B14F-4D97-AF65-F5344CB8AC3E}">
        <p14:creationId xmlns:p14="http://schemas.microsoft.com/office/powerpoint/2010/main" val="2509219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20C93279-0D0F-410B-A93E-63AE6B03E72C}"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20C93279-0D0F-410B-A93E-63AE6B03E72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499376C-85DB-407B-B965-FC6367A132FF}" type="datetimeFigureOut">
              <a:rPr lang="en-US" smtClean="0"/>
              <a:pPr/>
              <a:t>6/28/2015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499376C-85DB-407B-B965-FC6367A132FF}" type="datetimeFigureOut">
              <a:rPr lang="en-US" smtClean="0"/>
              <a:pPr/>
              <a:t>6/28/2015</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0C93279-0D0F-410B-A93E-63AE6B03E72C}"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32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8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4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4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4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The Book of Proverbs</a:t>
            </a:r>
            <a:endParaRPr lang="en-US" dirty="0"/>
          </a:p>
        </p:txBody>
      </p:sp>
      <p:sp>
        <p:nvSpPr>
          <p:cNvPr id="5" name="Subtitle 4"/>
          <p:cNvSpPr>
            <a:spLocks noGrp="1"/>
          </p:cNvSpPr>
          <p:nvPr>
            <p:ph type="subTitle" idx="1"/>
          </p:nvPr>
        </p:nvSpPr>
        <p:spPr>
          <a:xfrm>
            <a:off x="1371600" y="3331698"/>
            <a:ext cx="6400800" cy="2078502"/>
          </a:xfrm>
        </p:spPr>
        <p:txBody>
          <a:bodyPr>
            <a:normAutofit/>
          </a:bodyPr>
          <a:lstStyle/>
          <a:p>
            <a:r>
              <a:rPr lang="en-US" sz="4000" b="1" dirty="0" smtClean="0">
                <a:effectLst>
                  <a:outerShdw blurRad="38100" dist="38100" dir="2700000" algn="tl">
                    <a:srgbClr val="000000">
                      <a:alpha val="43137"/>
                    </a:srgbClr>
                  </a:outerShdw>
                </a:effectLst>
              </a:rPr>
              <a:t>The Two Great Tests</a:t>
            </a:r>
          </a:p>
          <a:p>
            <a:r>
              <a:rPr lang="en-US" sz="4000" b="1" dirty="0" smtClean="0">
                <a:solidFill>
                  <a:srgbClr val="FFFF00"/>
                </a:solidFill>
                <a:effectLst>
                  <a:outerShdw blurRad="38100" dist="38100" dir="2700000" algn="tl">
                    <a:srgbClr val="000000">
                      <a:alpha val="43137"/>
                    </a:srgbClr>
                  </a:outerShdw>
                </a:effectLst>
              </a:rPr>
              <a:t>Proverbs</a:t>
            </a:r>
            <a:endParaRPr lang="en-US" sz="4000" b="1" dirty="0">
              <a:solidFill>
                <a:srgbClr val="FFFF00"/>
              </a:solidFill>
              <a:effectLst>
                <a:outerShdw blurRad="38100" dist="38100" dir="2700000" algn="tl">
                  <a:srgbClr val="000000">
                    <a:alpha val="43137"/>
                  </a:srgbClr>
                </a:outerShdw>
              </a:effectLst>
            </a:endParaRPr>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How Do They Work?</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85000" lnSpcReduction="20000"/>
          </a:bodyPr>
          <a:lstStyle/>
          <a:p>
            <a:r>
              <a:rPr lang="en-US" sz="3300" dirty="0" smtClean="0">
                <a:effectLst>
                  <a:outerShdw blurRad="38100" dist="38100" dir="2700000" algn="tl">
                    <a:srgbClr val="000000">
                      <a:alpha val="43137"/>
                    </a:srgbClr>
                  </a:outerShdw>
                </a:effectLst>
              </a:rPr>
              <a:t>What about for the believer? Keller makes the following observations about the two great tests:</a:t>
            </a:r>
          </a:p>
          <a:p>
            <a:pPr lvl="1"/>
            <a:r>
              <a:rPr lang="en-US" i="1" dirty="0" smtClean="0">
                <a:effectLst>
                  <a:outerShdw blurRad="38100" dist="38100" dir="2700000" algn="tl">
                    <a:srgbClr val="000000">
                      <a:alpha val="43137"/>
                    </a:srgbClr>
                  </a:outerShdw>
                </a:effectLst>
                <a:latin typeface="Cambria" panose="02040503050406030204" pitchFamily="18" charset="0"/>
              </a:rPr>
              <a:t>There </a:t>
            </a:r>
            <a:r>
              <a:rPr lang="en-US" i="1" dirty="0">
                <a:effectLst>
                  <a:outerShdw blurRad="38100" dist="38100" dir="2700000" algn="tl">
                    <a:srgbClr val="000000">
                      <a:alpha val="43137"/>
                    </a:srgbClr>
                  </a:outerShdw>
                </a:effectLst>
                <a:latin typeface="Cambria" panose="02040503050406030204" pitchFamily="18" charset="0"/>
              </a:rPr>
              <a:t>is nothing more spiritually dangerous than to be succeeding.</a:t>
            </a:r>
          </a:p>
          <a:p>
            <a:pPr lvl="1"/>
            <a:r>
              <a:rPr lang="en-US" i="1" dirty="0" smtClean="0">
                <a:effectLst>
                  <a:outerShdw blurRad="38100" dist="38100" dir="2700000" algn="tl">
                    <a:srgbClr val="000000">
                      <a:alpha val="43137"/>
                    </a:srgbClr>
                  </a:outerShdw>
                </a:effectLst>
                <a:latin typeface="Cambria" panose="02040503050406030204" pitchFamily="18" charset="0"/>
              </a:rPr>
              <a:t>There </a:t>
            </a:r>
            <a:r>
              <a:rPr lang="en-US" i="1" dirty="0">
                <a:effectLst>
                  <a:outerShdw blurRad="38100" dist="38100" dir="2700000" algn="tl">
                    <a:srgbClr val="000000">
                      <a:alpha val="43137"/>
                    </a:srgbClr>
                  </a:outerShdw>
                </a:effectLst>
                <a:latin typeface="Cambria" panose="02040503050406030204" pitchFamily="18" charset="0"/>
              </a:rPr>
              <a:t>is nothing more spiritually dangerous than to be suffering.</a:t>
            </a:r>
          </a:p>
          <a:p>
            <a:pPr lvl="1"/>
            <a:r>
              <a:rPr lang="en-US" i="1" dirty="0" smtClean="0">
                <a:effectLst>
                  <a:outerShdw blurRad="38100" dist="38100" dir="2700000" algn="tl">
                    <a:srgbClr val="000000">
                      <a:alpha val="43137"/>
                    </a:srgbClr>
                  </a:outerShdw>
                </a:effectLst>
                <a:latin typeface="Cambria" panose="02040503050406030204" pitchFamily="18" charset="0"/>
              </a:rPr>
              <a:t>Because </a:t>
            </a:r>
            <a:r>
              <a:rPr lang="en-US" i="1" dirty="0">
                <a:effectLst>
                  <a:outerShdw blurRad="38100" dist="38100" dir="2700000" algn="tl">
                    <a:srgbClr val="000000">
                      <a:alpha val="43137"/>
                    </a:srgbClr>
                  </a:outerShdw>
                </a:effectLst>
                <a:latin typeface="Cambria" panose="02040503050406030204" pitchFamily="18" charset="0"/>
              </a:rPr>
              <a:t>those two experiences bring out stuff in your heart that you didn’t know was there. There’s bad stuff in your heart that you don’t believe to be there, that you don’t expect to be there, you deny that it’s there. But those two situations bring them out.</a:t>
            </a:r>
          </a:p>
          <a:p>
            <a:pPr lvl="1"/>
            <a:r>
              <a:rPr lang="en-US" i="1" dirty="0" smtClean="0">
                <a:effectLst>
                  <a:outerShdw blurRad="38100" dist="38100" dir="2700000" algn="tl">
                    <a:srgbClr val="000000">
                      <a:alpha val="43137"/>
                    </a:srgbClr>
                  </a:outerShdw>
                </a:effectLst>
                <a:latin typeface="Cambria" panose="02040503050406030204" pitchFamily="18" charset="0"/>
              </a:rPr>
              <a:t>And </a:t>
            </a:r>
            <a:r>
              <a:rPr lang="en-US" i="1" dirty="0">
                <a:effectLst>
                  <a:outerShdw blurRad="38100" dist="38100" dir="2700000" algn="tl">
                    <a:srgbClr val="000000">
                      <a:alpha val="43137"/>
                    </a:srgbClr>
                  </a:outerShdw>
                </a:effectLst>
                <a:latin typeface="Cambria" panose="02040503050406030204" pitchFamily="18" charset="0"/>
              </a:rPr>
              <a:t>then you can either accept what you see, embrace what you see, build your life on this new insight, repent and change, transform your life and become wiser and wiser or you can deny it, you can repress it, you can blame it on other people and become more and more of a fool – but you will not stay where you were!</a:t>
            </a:r>
          </a:p>
          <a:p>
            <a:endParaRPr lang="en-US" b="1" dirty="0" smtClean="0">
              <a:effectLst>
                <a:outerShdw blurRad="38100" dist="38100" dir="2700000" algn="tl">
                  <a:srgbClr val="000000">
                    <a:alpha val="43137"/>
                  </a:srgbClr>
                </a:outerShdw>
              </a:effectLst>
              <a:latin typeface="Cambria" pitchFamily="18" charset="0"/>
            </a:endParaRP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55931505"/>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How Do They Work?</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838200"/>
            <a:ext cx="8229600" cy="6019800"/>
          </a:xfrm>
        </p:spPr>
        <p:txBody>
          <a:bodyPr>
            <a:normAutofit lnSpcReduction="10000"/>
          </a:bodyPr>
          <a:lstStyle/>
          <a:p>
            <a:r>
              <a:rPr lang="en-US" dirty="0" smtClean="0">
                <a:effectLst>
                  <a:outerShdw blurRad="38100" dist="38100" dir="2700000" algn="tl">
                    <a:srgbClr val="000000">
                      <a:alpha val="43137"/>
                    </a:srgbClr>
                  </a:outerShdw>
                </a:effectLst>
              </a:rPr>
              <a:t>C.S. Lewis puts it this way:</a:t>
            </a:r>
          </a:p>
          <a:p>
            <a:pPr lvl="1"/>
            <a:r>
              <a:rPr lang="en-US" sz="3000" i="1" dirty="0">
                <a:effectLst>
                  <a:outerShdw blurRad="38100" dist="38100" dir="2700000" algn="tl">
                    <a:srgbClr val="000000">
                      <a:alpha val="43137"/>
                    </a:srgbClr>
                  </a:outerShdw>
                </a:effectLst>
                <a:latin typeface="Cambria" panose="02040503050406030204" pitchFamily="18" charset="0"/>
              </a:rPr>
              <a:t>When I come to my evening prayers and try to reckon up the sins of the day, nine times out of ten the most obvious one is some sin against </a:t>
            </a:r>
            <a:r>
              <a:rPr lang="en-US" sz="3000" i="1" dirty="0" smtClean="0">
                <a:effectLst>
                  <a:outerShdw blurRad="38100" dist="38100" dir="2700000" algn="tl">
                    <a:srgbClr val="000000">
                      <a:alpha val="43137"/>
                    </a:srgbClr>
                  </a:outerShdw>
                </a:effectLst>
                <a:latin typeface="Cambria" panose="02040503050406030204" pitchFamily="18" charset="0"/>
              </a:rPr>
              <a:t>[love]; </a:t>
            </a:r>
            <a:r>
              <a:rPr lang="en-US" sz="3000" i="1" dirty="0">
                <a:effectLst>
                  <a:outerShdw blurRad="38100" dist="38100" dir="2700000" algn="tl">
                    <a:srgbClr val="000000">
                      <a:alpha val="43137"/>
                    </a:srgbClr>
                  </a:outerShdw>
                </a:effectLst>
                <a:latin typeface="Cambria" panose="02040503050406030204" pitchFamily="18" charset="0"/>
              </a:rPr>
              <a:t>I have sulked or snapped or sneered or snubbed or stormed.  And the excuse that immediately springs to my mind is that the provocation was so sudden and unexpected: I was caught off my guard, I had not time to collect myself.  Now that may be an extenuating circumstance as regards those particular acts: they would obviously be worse if they had been deliberate and premeditated.  </a:t>
            </a:r>
            <a:endParaRPr lang="en-US" sz="3000"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8473823"/>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How Do They Work?</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62500" lnSpcReduction="20000"/>
          </a:bodyPr>
          <a:lstStyle/>
          <a:p>
            <a:r>
              <a:rPr lang="en-US" sz="5100" dirty="0" smtClean="0">
                <a:effectLst>
                  <a:outerShdw blurRad="38100" dist="38100" dir="2700000" algn="tl">
                    <a:srgbClr val="000000">
                      <a:alpha val="43137"/>
                    </a:srgbClr>
                  </a:outerShdw>
                </a:effectLst>
              </a:rPr>
              <a:t>C.S. Lewis puts it this way:</a:t>
            </a:r>
          </a:p>
          <a:p>
            <a:pPr lvl="1"/>
            <a:r>
              <a:rPr lang="en-US" sz="4400" i="1" dirty="0" smtClean="0">
                <a:effectLst>
                  <a:outerShdw blurRad="38100" dist="38100" dir="2700000" algn="tl">
                    <a:srgbClr val="000000">
                      <a:alpha val="43137"/>
                    </a:srgbClr>
                  </a:outerShdw>
                </a:effectLst>
                <a:latin typeface="Cambria" panose="02040503050406030204" pitchFamily="18" charset="0"/>
              </a:rPr>
              <a:t>On </a:t>
            </a:r>
            <a:r>
              <a:rPr lang="en-US" sz="4400" i="1" dirty="0">
                <a:effectLst>
                  <a:outerShdw blurRad="38100" dist="38100" dir="2700000" algn="tl">
                    <a:srgbClr val="000000">
                      <a:alpha val="43137"/>
                    </a:srgbClr>
                  </a:outerShdw>
                </a:effectLst>
                <a:latin typeface="Cambria" panose="02040503050406030204" pitchFamily="18" charset="0"/>
              </a:rPr>
              <a:t>the other hand, surely what a man does when he is taken off his guard is the best evidence for what sort of a man he is? Surely what pops out before the man has time to put on a disguise is the truth? If there are rats in a cellar you are most likely to see them if you go in very suddenly.  But the suddenness does not create the rats:  it only prevents them from hiding. In the same way the suddenness of the provocation does not make me an ill-tempered man:  it only shows me what an ill-tempered man I am.  The rats are  always there  in the cellar, but if you go in shouting and noisily they will have taken cover before you switch on the light.” </a:t>
            </a:r>
            <a:r>
              <a:rPr lang="en-US" sz="4400" dirty="0">
                <a:effectLst>
                  <a:outerShdw blurRad="38100" dist="38100" dir="2700000" algn="tl">
                    <a:srgbClr val="000000">
                      <a:alpha val="43137"/>
                    </a:srgbClr>
                  </a:outerShdw>
                </a:effectLst>
                <a:latin typeface="Cambria" panose="02040503050406030204" pitchFamily="18" charset="0"/>
              </a:rPr>
              <a:t>(</a:t>
            </a:r>
            <a:r>
              <a:rPr lang="en-US" sz="4400" i="1" dirty="0">
                <a:effectLst>
                  <a:outerShdw blurRad="38100" dist="38100" dir="2700000" algn="tl">
                    <a:srgbClr val="000000">
                      <a:alpha val="43137"/>
                    </a:srgbClr>
                  </a:outerShdw>
                </a:effectLst>
                <a:latin typeface="Cambria" panose="02040503050406030204" pitchFamily="18" charset="0"/>
              </a:rPr>
              <a:t>Mere </a:t>
            </a:r>
            <a:r>
              <a:rPr lang="en-US" sz="4400" i="1" dirty="0" smtClean="0">
                <a:effectLst>
                  <a:outerShdw blurRad="38100" dist="38100" dir="2700000" algn="tl">
                    <a:srgbClr val="000000">
                      <a:alpha val="43137"/>
                    </a:srgbClr>
                  </a:outerShdw>
                </a:effectLst>
                <a:latin typeface="Cambria" panose="02040503050406030204" pitchFamily="18" charset="0"/>
              </a:rPr>
              <a:t>Christianity</a:t>
            </a:r>
            <a:r>
              <a:rPr lang="en-US" sz="4400" dirty="0" smtClean="0">
                <a:effectLst>
                  <a:outerShdw blurRad="38100" dist="38100" dir="2700000" algn="tl">
                    <a:srgbClr val="000000">
                      <a:alpha val="43137"/>
                    </a:srgbClr>
                  </a:outerShdw>
                </a:effectLst>
                <a:latin typeface="Cambria" panose="02040503050406030204" pitchFamily="18" charset="0"/>
              </a:rPr>
              <a:t>, pp</a:t>
            </a:r>
            <a:r>
              <a:rPr lang="en-US" sz="4400" dirty="0">
                <a:effectLst>
                  <a:outerShdw blurRad="38100" dist="38100" dir="2700000" algn="tl">
                    <a:srgbClr val="000000">
                      <a:alpha val="43137"/>
                    </a:srgbClr>
                  </a:outerShdw>
                </a:effectLst>
                <a:latin typeface="Cambria" panose="02040503050406030204" pitchFamily="18" charset="0"/>
              </a:rPr>
              <a:t>. 164-165)</a:t>
            </a:r>
            <a:endParaRPr lang="en-US" sz="4400" b="1" dirty="0" smtClean="0">
              <a:effectLst>
                <a:outerShdw blurRad="38100" dist="38100" dir="2700000" algn="tl">
                  <a:srgbClr val="000000">
                    <a:alpha val="43137"/>
                  </a:srgbClr>
                </a:outerShdw>
              </a:effectLst>
              <a:latin typeface="Cambria" pitchFamily="18" charset="0"/>
            </a:endParaRP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310110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How Do They Work?</a:t>
            </a:r>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dirty="0" smtClean="0">
                <a:effectLst>
                  <a:outerShdw blurRad="38100" dist="38100" dir="2700000" algn="tl">
                    <a:srgbClr val="000000">
                      <a:alpha val="43137"/>
                    </a:srgbClr>
                  </a:outerShdw>
                </a:effectLst>
              </a:rPr>
              <a:t>So the two great tests reveal the sinful tendencies of our heart in ways we might not otherwise notice.</a:t>
            </a:r>
          </a:p>
          <a:p>
            <a:r>
              <a:rPr lang="en-US" u="sng" dirty="0" smtClean="0">
                <a:effectLst>
                  <a:outerShdw blurRad="38100" dist="38100" dir="2700000" algn="tl">
                    <a:srgbClr val="000000">
                      <a:alpha val="43137"/>
                    </a:srgbClr>
                  </a:outerShdw>
                </a:effectLst>
              </a:rPr>
              <a:t>Adversity</a:t>
            </a:r>
            <a:r>
              <a:rPr lang="en-US" dirty="0" smtClean="0">
                <a:effectLst>
                  <a:outerShdw blurRad="38100" dist="38100" dir="2700000" algn="tl">
                    <a:srgbClr val="000000">
                      <a:alpha val="43137"/>
                    </a:srgbClr>
                  </a:outerShdw>
                </a:effectLst>
              </a:rPr>
              <a:t> reveals ours lack of love for others and our lack of trust and confidence in God:</a:t>
            </a:r>
          </a:p>
          <a:p>
            <a:r>
              <a:rPr lang="en-US" b="1" i="1" dirty="0">
                <a:solidFill>
                  <a:srgbClr val="FFFF00"/>
                </a:solidFill>
                <a:effectLst>
                  <a:outerShdw blurRad="38100" dist="38100" dir="2700000" algn="tl">
                    <a:srgbClr val="000000">
                      <a:alpha val="43137"/>
                    </a:srgbClr>
                  </a:outerShdw>
                </a:effectLst>
                <a:latin typeface="Cambria" pitchFamily="18" charset="0"/>
              </a:rPr>
              <a:t>If you falter in times of trouble, how small is your strength! Rescue those being led away to death; hold back those staggering toward slaughter. If you say, </a:t>
            </a:r>
            <a:r>
              <a:rPr lang="en-US" b="1" i="1" dirty="0" smtClean="0">
                <a:solidFill>
                  <a:srgbClr val="FFFF00"/>
                </a:solidFill>
                <a:effectLst>
                  <a:outerShdw blurRad="38100" dist="38100" dir="2700000" algn="tl">
                    <a:srgbClr val="000000">
                      <a:alpha val="43137"/>
                    </a:srgbClr>
                  </a:outerShdw>
                </a:effectLst>
                <a:latin typeface="Cambria" pitchFamily="18" charset="0"/>
              </a:rPr>
              <a:t>“But </a:t>
            </a:r>
            <a:r>
              <a:rPr lang="en-US" b="1" i="1" dirty="0">
                <a:solidFill>
                  <a:srgbClr val="FFFF00"/>
                </a:solidFill>
                <a:effectLst>
                  <a:outerShdw blurRad="38100" dist="38100" dir="2700000" algn="tl">
                    <a:srgbClr val="000000">
                      <a:alpha val="43137"/>
                    </a:srgbClr>
                  </a:outerShdw>
                </a:effectLst>
                <a:latin typeface="Cambria" pitchFamily="18" charset="0"/>
              </a:rPr>
              <a:t>we knew nothing about this</a:t>
            </a:r>
            <a:r>
              <a:rPr lang="en-US" b="1" i="1" dirty="0" smtClean="0">
                <a:solidFill>
                  <a:srgbClr val="FFFF00"/>
                </a:solidFill>
                <a:effectLst>
                  <a:outerShdw blurRad="38100" dist="38100" dir="2700000" algn="tl">
                    <a:srgbClr val="000000">
                      <a:alpha val="43137"/>
                    </a:srgbClr>
                  </a:outerShdw>
                </a:effectLst>
                <a:latin typeface="Cambria" pitchFamily="18" charset="0"/>
              </a:rPr>
              <a:t>,” </a:t>
            </a:r>
            <a:r>
              <a:rPr lang="en-US" b="1" i="1" dirty="0">
                <a:solidFill>
                  <a:srgbClr val="FFFF00"/>
                </a:solidFill>
                <a:effectLst>
                  <a:outerShdw blurRad="38100" dist="38100" dir="2700000" algn="tl">
                    <a:srgbClr val="000000">
                      <a:alpha val="43137"/>
                    </a:srgbClr>
                  </a:outerShdw>
                </a:effectLst>
                <a:latin typeface="Cambria" pitchFamily="18" charset="0"/>
              </a:rPr>
              <a:t>does not he who weighs the heart perceive it? Does not he who guards your life know it? Will he not repay each person according to what he has done? </a:t>
            </a:r>
            <a:r>
              <a:rPr lang="en-US" b="1" dirty="0">
                <a:effectLst>
                  <a:outerShdw blurRad="38100" dist="38100" dir="2700000" algn="tl">
                    <a:srgbClr val="000000">
                      <a:alpha val="43137"/>
                    </a:srgbClr>
                  </a:outerShdw>
                </a:effectLst>
                <a:latin typeface="Cambria" pitchFamily="18" charset="0"/>
              </a:rPr>
              <a:t>(24:10-12 NIV)</a:t>
            </a: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5660698"/>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How Do They Work?</a:t>
            </a:r>
          </a:p>
        </p:txBody>
      </p:sp>
      <p:sp>
        <p:nvSpPr>
          <p:cNvPr id="5" name="Content Placeholder 4"/>
          <p:cNvSpPr>
            <a:spLocks noGrp="1"/>
          </p:cNvSpPr>
          <p:nvPr>
            <p:ph idx="1"/>
          </p:nvPr>
        </p:nvSpPr>
        <p:spPr>
          <a:xfrm>
            <a:off x="457200" y="914400"/>
            <a:ext cx="8229600" cy="5943600"/>
          </a:xfrm>
        </p:spPr>
        <p:txBody>
          <a:bodyPr>
            <a:normAutofit fontScale="85000" lnSpcReduction="10000"/>
          </a:bodyPr>
          <a:lstStyle/>
          <a:p>
            <a:r>
              <a:rPr lang="en-US" u="sng" dirty="0" smtClean="0">
                <a:effectLst>
                  <a:outerShdw blurRad="38100" dist="38100" dir="2700000" algn="tl">
                    <a:srgbClr val="000000">
                      <a:alpha val="43137"/>
                    </a:srgbClr>
                  </a:outerShdw>
                </a:effectLst>
              </a:rPr>
              <a:t>Prosperity</a:t>
            </a:r>
            <a:r>
              <a:rPr lang="en-US" dirty="0" smtClean="0">
                <a:effectLst>
                  <a:outerShdw blurRad="38100" dist="38100" dir="2700000" algn="tl">
                    <a:srgbClr val="000000">
                      <a:alpha val="43137"/>
                    </a:srgbClr>
                  </a:outerShdw>
                </a:effectLst>
              </a:rPr>
              <a:t> tends to bring out our pride, selfishness, and sinful self-reliance:</a:t>
            </a:r>
          </a:p>
          <a:p>
            <a:r>
              <a:rPr lang="en-US" b="1" i="1" dirty="0">
                <a:solidFill>
                  <a:srgbClr val="FFFF00"/>
                </a:solidFill>
                <a:effectLst>
                  <a:outerShdw blurRad="38100" dist="38100" dir="2700000" algn="tl">
                    <a:srgbClr val="000000">
                      <a:alpha val="43137"/>
                    </a:srgbClr>
                  </a:outerShdw>
                </a:effectLst>
                <a:latin typeface="Cambria" pitchFamily="18" charset="0"/>
              </a:rPr>
              <a:t>Be careful that you do not forget the LORD your God, failing to observe his commands… otherwise, when you eat and are satisfied, when you build fine houses and settle down, and when your herds and flocks grow large and your silver and gold increase and all you have is multiplied, then your heart will become </a:t>
            </a:r>
            <a:r>
              <a:rPr lang="en-US" b="1" i="1" u="sng" dirty="0">
                <a:solidFill>
                  <a:srgbClr val="FFFF00"/>
                </a:solidFill>
                <a:effectLst>
                  <a:outerShdw blurRad="38100" dist="38100" dir="2700000" algn="tl">
                    <a:srgbClr val="000000">
                      <a:alpha val="43137"/>
                    </a:srgbClr>
                  </a:outerShdw>
                </a:effectLst>
                <a:latin typeface="Cambria" pitchFamily="18" charset="0"/>
              </a:rPr>
              <a:t>proud</a:t>
            </a:r>
            <a:r>
              <a:rPr lang="en-US" b="1" i="1" dirty="0">
                <a:solidFill>
                  <a:srgbClr val="FFFF00"/>
                </a:solidFill>
                <a:effectLst>
                  <a:outerShdw blurRad="38100" dist="38100" dir="2700000" algn="tl">
                    <a:srgbClr val="000000">
                      <a:alpha val="43137"/>
                    </a:srgbClr>
                  </a:outerShdw>
                </a:effectLst>
                <a:latin typeface="Cambria" pitchFamily="18" charset="0"/>
              </a:rPr>
              <a:t> and you will forget the LORD your God... You may say to yourself, “My power and the strength of my hands have produced this wealth for me.” But remember the LORD your God, for it is he who gives you the ability to produce wealth… </a:t>
            </a:r>
            <a:r>
              <a:rPr lang="en-US" b="1" dirty="0">
                <a:effectLst>
                  <a:outerShdw blurRad="38100" dist="38100" dir="2700000" algn="tl">
                    <a:srgbClr val="000000">
                      <a:alpha val="43137"/>
                    </a:srgbClr>
                  </a:outerShdw>
                </a:effectLst>
                <a:latin typeface="Cambria" pitchFamily="18" charset="0"/>
              </a:rPr>
              <a:t>(</a:t>
            </a:r>
            <a:r>
              <a:rPr lang="en-US" b="1" dirty="0" err="1">
                <a:effectLst>
                  <a:outerShdw blurRad="38100" dist="38100" dir="2700000" algn="tl">
                    <a:srgbClr val="000000">
                      <a:alpha val="43137"/>
                    </a:srgbClr>
                  </a:outerShdw>
                </a:effectLst>
                <a:latin typeface="Cambria" pitchFamily="18" charset="0"/>
              </a:rPr>
              <a:t>Deut</a:t>
            </a:r>
            <a:r>
              <a:rPr lang="en-US" b="1" dirty="0">
                <a:effectLst>
                  <a:outerShdw blurRad="38100" dist="38100" dir="2700000" algn="tl">
                    <a:srgbClr val="000000">
                      <a:alpha val="43137"/>
                    </a:srgbClr>
                  </a:outerShdw>
                </a:effectLst>
                <a:latin typeface="Cambria" pitchFamily="18" charset="0"/>
              </a:rPr>
              <a:t> 8:11-14; 17-18 NIV)</a:t>
            </a: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12640573"/>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How Can We Pass Them?</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85000" lnSpcReduction="10000"/>
          </a:bodyPr>
          <a:lstStyle/>
          <a:p>
            <a:r>
              <a:rPr lang="en-US" b="1" i="1" dirty="0" smtClean="0">
                <a:solidFill>
                  <a:srgbClr val="FFFF00"/>
                </a:solidFill>
                <a:effectLst>
                  <a:outerShdw blurRad="38100" dist="38100" dir="2700000" algn="tl">
                    <a:srgbClr val="000000">
                      <a:alpha val="43137"/>
                    </a:srgbClr>
                  </a:outerShdw>
                </a:effectLst>
                <a:latin typeface="Cambria" pitchFamily="18" charset="0"/>
              </a:rPr>
              <a:t>Let </a:t>
            </a:r>
            <a:r>
              <a:rPr lang="en-US" b="1" i="1" u="sng" dirty="0">
                <a:solidFill>
                  <a:srgbClr val="FFFF00"/>
                </a:solidFill>
                <a:effectLst>
                  <a:outerShdw blurRad="38100" dist="38100" dir="2700000" algn="tl">
                    <a:srgbClr val="000000">
                      <a:alpha val="43137"/>
                    </a:srgbClr>
                  </a:outerShdw>
                </a:effectLst>
                <a:latin typeface="Cambria" pitchFamily="18" charset="0"/>
              </a:rPr>
              <a:t>the lowly brother</a:t>
            </a:r>
            <a:r>
              <a:rPr lang="en-US" b="1" i="1" dirty="0">
                <a:solidFill>
                  <a:srgbClr val="FFFF00"/>
                </a:solidFill>
                <a:effectLst>
                  <a:outerShdw blurRad="38100" dist="38100" dir="2700000" algn="tl">
                    <a:srgbClr val="000000">
                      <a:alpha val="43137"/>
                    </a:srgbClr>
                  </a:outerShdw>
                </a:effectLst>
                <a:latin typeface="Cambria" pitchFamily="18" charset="0"/>
              </a:rPr>
              <a:t> boast in his exaltation, and </a:t>
            </a:r>
            <a:r>
              <a:rPr lang="en-US" b="1" i="1" u="sng" dirty="0">
                <a:solidFill>
                  <a:srgbClr val="FFFF00"/>
                </a:solidFill>
                <a:effectLst>
                  <a:outerShdw blurRad="38100" dist="38100" dir="2700000" algn="tl">
                    <a:srgbClr val="000000">
                      <a:alpha val="43137"/>
                    </a:srgbClr>
                  </a:outerShdw>
                </a:effectLst>
                <a:latin typeface="Cambria" pitchFamily="18" charset="0"/>
              </a:rPr>
              <a:t>the rich</a:t>
            </a:r>
            <a:r>
              <a:rPr lang="en-US" b="1" i="1" dirty="0">
                <a:solidFill>
                  <a:srgbClr val="FFFF00"/>
                </a:solidFill>
                <a:effectLst>
                  <a:outerShdw blurRad="38100" dist="38100" dir="2700000" algn="tl">
                    <a:srgbClr val="000000">
                      <a:alpha val="43137"/>
                    </a:srgbClr>
                  </a:outerShdw>
                </a:effectLst>
                <a:latin typeface="Cambria" pitchFamily="18" charset="0"/>
              </a:rPr>
              <a:t> in his humiliation, because like a flower of the grass he will pass away. </a:t>
            </a:r>
            <a:r>
              <a:rPr lang="en-US" b="1" dirty="0">
                <a:effectLst>
                  <a:outerShdw blurRad="38100" dist="38100" dir="2700000" algn="tl">
                    <a:srgbClr val="000000">
                      <a:alpha val="43137"/>
                    </a:srgbClr>
                  </a:outerShdw>
                </a:effectLst>
                <a:latin typeface="Cambria" pitchFamily="18" charset="0"/>
              </a:rPr>
              <a:t>(James 1:9-10</a:t>
            </a:r>
            <a:r>
              <a:rPr lang="en-US" b="1" dirty="0" smtClean="0">
                <a:effectLst>
                  <a:outerShdw blurRad="38100" dist="38100" dir="2700000" algn="tl">
                    <a:srgbClr val="000000">
                      <a:alpha val="43137"/>
                    </a:srgbClr>
                  </a:outerShdw>
                </a:effectLst>
                <a:latin typeface="Cambria" pitchFamily="18" charset="0"/>
              </a:rPr>
              <a:t>)</a:t>
            </a:r>
          </a:p>
          <a:p>
            <a:r>
              <a:rPr lang="en-US" dirty="0" smtClean="0">
                <a:effectLst>
                  <a:outerShdw blurRad="38100" dist="38100" dir="2700000" algn="tl">
                    <a:srgbClr val="000000">
                      <a:alpha val="43137"/>
                    </a:srgbClr>
                  </a:outerShdw>
                </a:effectLst>
              </a:rPr>
              <a:t>James is telling you what you </a:t>
            </a:r>
            <a:r>
              <a:rPr lang="en-US" dirty="0">
                <a:effectLst>
                  <a:outerShdw blurRad="38100" dist="38100" dir="2700000" algn="tl">
                    <a:srgbClr val="000000">
                      <a:alpha val="43137"/>
                    </a:srgbClr>
                  </a:outerShdw>
                </a:effectLst>
              </a:rPr>
              <a:t>need to </a:t>
            </a:r>
            <a:r>
              <a:rPr lang="en-US" dirty="0" smtClean="0">
                <a:effectLst>
                  <a:outerShdw blurRad="38100" dist="38100" dir="2700000" algn="tl">
                    <a:srgbClr val="000000">
                      <a:alpha val="43137"/>
                    </a:srgbClr>
                  </a:outerShdw>
                </a:effectLst>
              </a:rPr>
              <a:t>do in response to adversity on one hand or prosperity on the other:</a:t>
            </a:r>
            <a:endParaRPr lang="en-US" dirty="0">
              <a:effectLst>
                <a:outerShdw blurRad="38100" dist="38100" dir="2700000" algn="tl">
                  <a:srgbClr val="000000">
                    <a:alpha val="43137"/>
                  </a:srgbClr>
                </a:outerShdw>
              </a:effectLst>
            </a:endParaRPr>
          </a:p>
          <a:p>
            <a:pPr lvl="1"/>
            <a:r>
              <a:rPr lang="en-US" dirty="0">
                <a:effectLst>
                  <a:outerShdw blurRad="38100" dist="38100" dir="2700000" algn="tl">
                    <a:srgbClr val="000000">
                      <a:alpha val="43137"/>
                    </a:srgbClr>
                  </a:outerShdw>
                </a:effectLst>
              </a:rPr>
              <a:t>You </a:t>
            </a:r>
            <a:r>
              <a:rPr lang="en-US" dirty="0" smtClean="0">
                <a:effectLst>
                  <a:outerShdw blurRad="38100" dist="38100" dir="2700000" algn="tl">
                    <a:srgbClr val="000000">
                      <a:alpha val="43137"/>
                    </a:srgbClr>
                  </a:outerShdw>
                </a:effectLst>
              </a:rPr>
              <a:t>need to </a:t>
            </a:r>
            <a:r>
              <a:rPr lang="en-US" u="sng" dirty="0">
                <a:effectLst>
                  <a:outerShdw blurRad="38100" dist="38100" dir="2700000" algn="tl">
                    <a:srgbClr val="000000">
                      <a:alpha val="43137"/>
                    </a:srgbClr>
                  </a:outerShdw>
                </a:effectLst>
              </a:rPr>
              <a:t>affirm</a:t>
            </a:r>
            <a:r>
              <a:rPr lang="en-US" dirty="0">
                <a:effectLst>
                  <a:outerShdw blurRad="38100" dist="38100" dir="2700000" algn="tl">
                    <a:srgbClr val="000000">
                      <a:alpha val="43137"/>
                    </a:srgbClr>
                  </a:outerShdw>
                </a:effectLst>
              </a:rPr>
              <a:t> yourself out of the spiritual danger of </a:t>
            </a:r>
            <a:r>
              <a:rPr lang="en-US" u="sng" dirty="0" smtClean="0">
                <a:effectLst>
                  <a:outerShdw blurRad="38100" dist="38100" dir="2700000" algn="tl">
                    <a:srgbClr val="000000">
                      <a:alpha val="43137"/>
                    </a:srgbClr>
                  </a:outerShdw>
                </a:effectLst>
              </a:rPr>
              <a:t>adversity</a:t>
            </a:r>
            <a:r>
              <a:rPr lang="en-US" dirty="0" smtClean="0">
                <a:effectLst>
                  <a:outerShdw blurRad="38100" dist="38100" dir="2700000" algn="tl">
                    <a:srgbClr val="000000">
                      <a:alpha val="43137"/>
                    </a:srgbClr>
                  </a:outerShdw>
                </a:effectLst>
              </a:rPr>
              <a:t> with </a:t>
            </a:r>
            <a:r>
              <a:rPr lang="en-US" dirty="0">
                <a:effectLst>
                  <a:outerShdw blurRad="38100" dist="38100" dir="2700000" algn="tl">
                    <a:srgbClr val="000000">
                      <a:alpha val="43137"/>
                    </a:srgbClr>
                  </a:outerShdw>
                </a:effectLst>
              </a:rPr>
              <a:t>the gospel</a:t>
            </a:r>
          </a:p>
          <a:p>
            <a:pPr lvl="1"/>
            <a:r>
              <a:rPr lang="en-US" dirty="0" smtClean="0">
                <a:effectLst>
                  <a:outerShdw blurRad="38100" dist="38100" dir="2700000" algn="tl">
                    <a:srgbClr val="000000">
                      <a:alpha val="43137"/>
                    </a:srgbClr>
                  </a:outerShdw>
                </a:effectLst>
              </a:rPr>
              <a:t>You need to </a:t>
            </a:r>
            <a:r>
              <a:rPr lang="en-US" u="sng" dirty="0">
                <a:effectLst>
                  <a:outerShdw blurRad="38100" dist="38100" dir="2700000" algn="tl">
                    <a:srgbClr val="000000">
                      <a:alpha val="43137"/>
                    </a:srgbClr>
                  </a:outerShdw>
                </a:effectLst>
              </a:rPr>
              <a:t>humble</a:t>
            </a:r>
            <a:r>
              <a:rPr lang="en-US" dirty="0">
                <a:effectLst>
                  <a:outerShdw blurRad="38100" dist="38100" dir="2700000" algn="tl">
                    <a:srgbClr val="000000">
                      <a:alpha val="43137"/>
                    </a:srgbClr>
                  </a:outerShdw>
                </a:effectLst>
              </a:rPr>
              <a:t> yourself out of the spiritual danger of </a:t>
            </a:r>
            <a:r>
              <a:rPr lang="en-US" u="sng" dirty="0">
                <a:effectLst>
                  <a:outerShdw blurRad="38100" dist="38100" dir="2700000" algn="tl">
                    <a:srgbClr val="000000">
                      <a:alpha val="43137"/>
                    </a:srgbClr>
                  </a:outerShdw>
                </a:effectLst>
              </a:rPr>
              <a:t>success</a:t>
            </a:r>
            <a:r>
              <a:rPr lang="en-US" dirty="0">
                <a:effectLst>
                  <a:outerShdw blurRad="38100" dist="38100" dir="2700000" algn="tl">
                    <a:srgbClr val="000000">
                      <a:alpha val="43137"/>
                    </a:srgbClr>
                  </a:outerShdw>
                </a:effectLst>
              </a:rPr>
              <a:t> with the gospel</a:t>
            </a:r>
          </a:p>
          <a:p>
            <a:pPr lvl="0"/>
            <a:r>
              <a:rPr lang="en-US" dirty="0">
                <a:effectLst>
                  <a:outerShdw blurRad="38100" dist="38100" dir="2700000" algn="tl">
                    <a:srgbClr val="000000">
                      <a:alpha val="43137"/>
                    </a:srgbClr>
                  </a:outerShdw>
                </a:effectLst>
              </a:rPr>
              <a:t>The gospel is that I am wicked and yet loved.</a:t>
            </a:r>
          </a:p>
          <a:p>
            <a:pPr lvl="1"/>
            <a:r>
              <a:rPr lang="en-US" dirty="0">
                <a:effectLst>
                  <a:outerShdw blurRad="38100" dist="38100" dir="2700000" algn="tl">
                    <a:srgbClr val="000000">
                      <a:alpha val="43137"/>
                    </a:srgbClr>
                  </a:outerShdw>
                </a:effectLst>
              </a:rPr>
              <a:t>When I am in adversity I can remind myself of the affirmation of the gospel</a:t>
            </a:r>
          </a:p>
          <a:p>
            <a:pPr lvl="1"/>
            <a:r>
              <a:rPr lang="en-US" dirty="0" smtClean="0">
                <a:effectLst>
                  <a:outerShdw blurRad="38100" dist="38100" dir="2700000" algn="tl">
                    <a:srgbClr val="000000">
                      <a:alpha val="43137"/>
                    </a:srgbClr>
                  </a:outerShdw>
                </a:effectLst>
              </a:rPr>
              <a:t>When </a:t>
            </a:r>
            <a:r>
              <a:rPr lang="en-US" dirty="0">
                <a:effectLst>
                  <a:outerShdw blurRad="38100" dist="38100" dir="2700000" algn="tl">
                    <a:srgbClr val="000000">
                      <a:alpha val="43137"/>
                    </a:srgbClr>
                  </a:outerShdw>
                </a:effectLst>
              </a:rPr>
              <a:t>I succeed I can remind myself of the humility of the gospel</a:t>
            </a: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52097711"/>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How Can We Pass Them?</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lnSpcReduction="10000"/>
          </a:bodyPr>
          <a:lstStyle/>
          <a:p>
            <a:r>
              <a:rPr lang="en-US" dirty="0" smtClean="0">
                <a:effectLst>
                  <a:outerShdw blurRad="38100" dist="38100" dir="2700000" algn="tl">
                    <a:srgbClr val="000000">
                      <a:alpha val="43137"/>
                    </a:srgbClr>
                  </a:outerShdw>
                </a:effectLst>
              </a:rPr>
              <a:t>When you find yourself coming into a time of </a:t>
            </a:r>
            <a:r>
              <a:rPr lang="en-US" u="sng" dirty="0" smtClean="0">
                <a:effectLst>
                  <a:outerShdw blurRad="38100" dist="38100" dir="2700000" algn="tl">
                    <a:srgbClr val="000000">
                      <a:alpha val="43137"/>
                    </a:srgbClr>
                  </a:outerShdw>
                </a:effectLst>
              </a:rPr>
              <a:t>prosperity and success</a:t>
            </a:r>
            <a:r>
              <a:rPr lang="en-US" dirty="0" smtClean="0">
                <a:effectLst>
                  <a:outerShdw blurRad="38100" dist="38100" dir="2700000" algn="tl">
                    <a:srgbClr val="000000">
                      <a:alpha val="43137"/>
                    </a:srgbClr>
                  </a:outerShdw>
                </a:effectLst>
              </a:rPr>
              <a:t> – watch out! You are in danger of becoming:</a:t>
            </a:r>
          </a:p>
          <a:p>
            <a:pPr lvl="1"/>
            <a:r>
              <a:rPr lang="en-US" dirty="0" smtClean="0">
                <a:effectLst>
                  <a:outerShdw blurRad="38100" dist="38100" dir="2700000" algn="tl">
                    <a:srgbClr val="000000">
                      <a:alpha val="43137"/>
                    </a:srgbClr>
                  </a:outerShdw>
                </a:effectLst>
              </a:rPr>
              <a:t>Proud</a:t>
            </a:r>
            <a:endParaRPr lang="en-US" dirty="0">
              <a:effectLst>
                <a:outerShdw blurRad="38100" dist="38100" dir="2700000" algn="tl">
                  <a:srgbClr val="000000">
                    <a:alpha val="43137"/>
                  </a:srgbClr>
                </a:outerShdw>
              </a:effectLst>
            </a:endParaRPr>
          </a:p>
          <a:p>
            <a:pPr lvl="1"/>
            <a:r>
              <a:rPr lang="en-US" dirty="0" smtClean="0">
                <a:effectLst>
                  <a:outerShdw blurRad="38100" dist="38100" dir="2700000" algn="tl">
                    <a:srgbClr val="000000">
                      <a:alpha val="43137"/>
                    </a:srgbClr>
                  </a:outerShdw>
                </a:effectLst>
              </a:rPr>
              <a:t>Greedy</a:t>
            </a:r>
          </a:p>
          <a:p>
            <a:pPr lvl="1"/>
            <a:r>
              <a:rPr lang="en-US" dirty="0">
                <a:effectLst>
                  <a:outerShdw blurRad="38100" dist="38100" dir="2700000" algn="tl">
                    <a:srgbClr val="000000">
                      <a:alpha val="43137"/>
                    </a:srgbClr>
                  </a:outerShdw>
                </a:effectLst>
              </a:rPr>
              <a:t>Implacable</a:t>
            </a:r>
          </a:p>
          <a:p>
            <a:r>
              <a:rPr lang="en-US" dirty="0">
                <a:effectLst>
                  <a:outerShdw blurRad="38100" dist="38100" dir="2700000" algn="tl">
                    <a:srgbClr val="000000">
                      <a:alpha val="43137"/>
                    </a:srgbClr>
                  </a:outerShdw>
                </a:effectLst>
              </a:rPr>
              <a:t>You need to remind </a:t>
            </a:r>
            <a:r>
              <a:rPr lang="en-US" dirty="0" smtClean="0">
                <a:effectLst>
                  <a:outerShdw blurRad="38100" dist="38100" dir="2700000" algn="tl">
                    <a:srgbClr val="000000">
                      <a:alpha val="43137"/>
                    </a:srgbClr>
                  </a:outerShdw>
                </a:effectLst>
              </a:rPr>
              <a:t>yourself what the Apostle Paul says in 1 Corinthians 4:</a:t>
            </a:r>
            <a:endParaRPr lang="en-US" dirty="0">
              <a:effectLst>
                <a:outerShdw blurRad="38100" dist="38100" dir="2700000" algn="tl">
                  <a:srgbClr val="000000">
                    <a:alpha val="43137"/>
                  </a:srgbClr>
                </a:outerShdw>
              </a:effectLst>
            </a:endParaRPr>
          </a:p>
          <a:p>
            <a:pPr lvl="1"/>
            <a:r>
              <a:rPr lang="en-US" b="1" i="1" dirty="0">
                <a:solidFill>
                  <a:srgbClr val="FFFF00"/>
                </a:solidFill>
                <a:effectLst>
                  <a:outerShdw blurRad="38100" dist="38100" dir="2700000" algn="tl">
                    <a:srgbClr val="000000">
                      <a:alpha val="43137"/>
                    </a:srgbClr>
                  </a:outerShdw>
                </a:effectLst>
                <a:latin typeface="Cambria" pitchFamily="18" charset="0"/>
              </a:rPr>
              <a:t>For who makes you different from anyone else? What do you have that you did not receive? And if you did receive it, why do you boast as though you did not? </a:t>
            </a:r>
            <a:r>
              <a:rPr lang="en-US" b="1" dirty="0">
                <a:effectLst>
                  <a:outerShdw blurRad="38100" dist="38100" dir="2700000" algn="tl">
                    <a:srgbClr val="000000">
                      <a:alpha val="43137"/>
                    </a:srgbClr>
                  </a:outerShdw>
                </a:effectLst>
                <a:latin typeface="Cambria" pitchFamily="18" charset="0"/>
              </a:rPr>
              <a:t>(</a:t>
            </a:r>
            <a:r>
              <a:rPr lang="en-US" b="1" dirty="0" smtClean="0">
                <a:effectLst>
                  <a:outerShdw blurRad="38100" dist="38100" dir="2700000" algn="tl">
                    <a:srgbClr val="000000">
                      <a:alpha val="43137"/>
                    </a:srgbClr>
                  </a:outerShdw>
                </a:effectLst>
                <a:latin typeface="Cambria" pitchFamily="18" charset="0"/>
              </a:rPr>
              <a:t>1Cor. </a:t>
            </a:r>
            <a:r>
              <a:rPr lang="en-US" b="1" dirty="0">
                <a:effectLst>
                  <a:outerShdw blurRad="38100" dist="38100" dir="2700000" algn="tl">
                    <a:srgbClr val="000000">
                      <a:alpha val="43137"/>
                    </a:srgbClr>
                  </a:outerShdw>
                </a:effectLst>
                <a:latin typeface="Cambria" pitchFamily="18" charset="0"/>
              </a:rPr>
              <a:t>4:7 NIV)</a:t>
            </a:r>
          </a:p>
          <a:p>
            <a:pPr marL="548640" lvl="1" indent="-411480">
              <a:buClr>
                <a:schemeClr val="tx1">
                  <a:shade val="95000"/>
                </a:schemeClr>
              </a:buClr>
              <a:buSzPct val="65000"/>
              <a:buFont typeface="Wingdings 2"/>
              <a:buChar char=""/>
            </a:pPr>
            <a:endParaRPr lang="en-US" sz="3200" dirty="0" smtClean="0">
              <a:effectLst>
                <a:outerShdw blurRad="38100" dist="38100" dir="2700000" algn="tl">
                  <a:srgbClr val="000000">
                    <a:alpha val="43137"/>
                  </a:srgbClr>
                </a:outerShdw>
              </a:effectLst>
            </a:endParaRPr>
          </a:p>
          <a:p>
            <a:pPr marL="813816" lvl="2" indent="-411480">
              <a:buClr>
                <a:schemeClr val="tx1">
                  <a:shade val="95000"/>
                </a:schemeClr>
              </a:buClr>
              <a:buSzPct val="65000"/>
              <a:buFont typeface="Wingdings 2"/>
              <a:buChar char=""/>
            </a:pPr>
            <a:endParaRPr lang="en-US" dirty="0" smtClean="0">
              <a:effectLst>
                <a:outerShdw blurRad="38100" dist="38100" dir="2700000" algn="tl">
                  <a:srgbClr val="000000">
                    <a:alpha val="43137"/>
                  </a:srgbClr>
                </a:outerShdw>
              </a:effectLst>
            </a:endParaRPr>
          </a:p>
          <a:p>
            <a:pPr marL="813816" lvl="2" indent="-411480">
              <a:buClr>
                <a:schemeClr val="tx1">
                  <a:shade val="95000"/>
                </a:schemeClr>
              </a:buClr>
              <a:buSzPct val="65000"/>
              <a:buFont typeface="Wingdings 2"/>
              <a:buChar char=""/>
            </a:pPr>
            <a:endParaRPr lang="en-US" dirty="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09404383"/>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How Can We Pass Them?</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When you find yourself coming into a time of </a:t>
            </a:r>
            <a:r>
              <a:rPr lang="en-US" u="sng" dirty="0" smtClean="0">
                <a:effectLst>
                  <a:outerShdw blurRad="38100" dist="38100" dir="2700000" algn="tl">
                    <a:srgbClr val="000000">
                      <a:alpha val="43137"/>
                    </a:srgbClr>
                  </a:outerShdw>
                </a:effectLst>
              </a:rPr>
              <a:t>adversity and suffering</a:t>
            </a:r>
            <a:r>
              <a:rPr lang="en-US" dirty="0" smtClean="0">
                <a:effectLst>
                  <a:outerShdw blurRad="38100" dist="38100" dir="2700000" algn="tl">
                    <a:srgbClr val="000000">
                      <a:alpha val="43137"/>
                    </a:srgbClr>
                  </a:outerShdw>
                </a:effectLst>
              </a:rPr>
              <a:t> – watch out! You are in danger of:</a:t>
            </a:r>
          </a:p>
          <a:p>
            <a:pPr lvl="1"/>
            <a:r>
              <a:rPr lang="en-US" dirty="0" smtClean="0">
                <a:effectLst>
                  <a:outerShdw blurRad="38100" dist="38100" dir="2700000" algn="tl">
                    <a:srgbClr val="000000">
                      <a:alpha val="43137"/>
                    </a:srgbClr>
                  </a:outerShdw>
                </a:effectLst>
              </a:rPr>
              <a:t>Despairing</a:t>
            </a:r>
            <a:endParaRPr lang="en-US" dirty="0">
              <a:effectLst>
                <a:outerShdw blurRad="38100" dist="38100" dir="2700000" algn="tl">
                  <a:srgbClr val="000000">
                    <a:alpha val="43137"/>
                  </a:srgbClr>
                </a:outerShdw>
              </a:effectLst>
            </a:endParaRPr>
          </a:p>
          <a:p>
            <a:pPr lvl="1"/>
            <a:r>
              <a:rPr lang="en-US" dirty="0" smtClean="0">
                <a:effectLst>
                  <a:outerShdw blurRad="38100" dist="38100" dir="2700000" algn="tl">
                    <a:srgbClr val="000000">
                      <a:alpha val="43137"/>
                    </a:srgbClr>
                  </a:outerShdw>
                </a:effectLst>
              </a:rPr>
              <a:t>Thinking that God has forgotten you</a:t>
            </a:r>
          </a:p>
          <a:p>
            <a:pPr lvl="1"/>
            <a:r>
              <a:rPr lang="en-US" dirty="0" smtClean="0">
                <a:effectLst>
                  <a:outerShdw blurRad="38100" dist="38100" dir="2700000" algn="tl">
                    <a:srgbClr val="000000">
                      <a:alpha val="43137"/>
                    </a:srgbClr>
                  </a:outerShdw>
                </a:effectLst>
              </a:rPr>
              <a:t>Sinning in order to escape the trial</a:t>
            </a: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9135186"/>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How Can We Pass Them?</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85000" lnSpcReduction="10000"/>
          </a:bodyPr>
          <a:lstStyle/>
          <a:p>
            <a:r>
              <a:rPr lang="en-US" dirty="0" smtClean="0">
                <a:effectLst>
                  <a:outerShdw blurRad="38100" dist="38100" dir="2700000" algn="tl">
                    <a:srgbClr val="000000">
                      <a:alpha val="43137"/>
                    </a:srgbClr>
                  </a:outerShdw>
                </a:effectLst>
              </a:rPr>
              <a:t>When you find yourself coming into a time of adversity and suffering – you </a:t>
            </a:r>
            <a:r>
              <a:rPr lang="en-US" dirty="0">
                <a:effectLst>
                  <a:outerShdw blurRad="38100" dist="38100" dir="2700000" algn="tl">
                    <a:srgbClr val="000000">
                      <a:alpha val="43137"/>
                    </a:srgbClr>
                  </a:outerShdw>
                </a:effectLst>
              </a:rPr>
              <a:t>need to remind </a:t>
            </a:r>
            <a:r>
              <a:rPr lang="en-US" dirty="0" smtClean="0">
                <a:effectLst>
                  <a:outerShdw blurRad="38100" dist="38100" dir="2700000" algn="tl">
                    <a:srgbClr val="000000">
                      <a:alpha val="43137"/>
                    </a:srgbClr>
                  </a:outerShdw>
                </a:effectLst>
              </a:rPr>
              <a:t>yourself of what it says in Hebrews 12:</a:t>
            </a:r>
            <a:endParaRPr lang="en-US" dirty="0">
              <a:effectLst>
                <a:outerShdw blurRad="38100" dist="38100" dir="2700000" algn="tl">
                  <a:srgbClr val="000000">
                    <a:alpha val="43137"/>
                  </a:srgbClr>
                </a:outerShdw>
              </a:effectLst>
            </a:endParaRPr>
          </a:p>
          <a:p>
            <a:r>
              <a:rPr lang="en-US" sz="3300" b="1" i="1" dirty="0">
                <a:solidFill>
                  <a:srgbClr val="FFFF00"/>
                </a:solidFill>
                <a:effectLst>
                  <a:outerShdw blurRad="38100" dist="38100" dir="2700000" algn="tl">
                    <a:srgbClr val="000000">
                      <a:alpha val="43137"/>
                    </a:srgbClr>
                  </a:outerShdw>
                </a:effectLst>
                <a:latin typeface="Cambria" pitchFamily="18" charset="0"/>
              </a:rPr>
              <a:t>And have you forgotten the exhortation that addresses you as sons? </a:t>
            </a:r>
            <a:r>
              <a:rPr lang="en-US" sz="3300" b="1" i="1" dirty="0" smtClean="0">
                <a:solidFill>
                  <a:srgbClr val="FFFF00"/>
                </a:solidFill>
                <a:effectLst>
                  <a:outerShdw blurRad="38100" dist="38100" dir="2700000" algn="tl">
                    <a:srgbClr val="000000">
                      <a:alpha val="43137"/>
                    </a:srgbClr>
                  </a:outerShdw>
                </a:effectLst>
                <a:latin typeface="Cambria" pitchFamily="18" charset="0"/>
              </a:rPr>
              <a:t>“My </a:t>
            </a:r>
            <a:r>
              <a:rPr lang="en-US" sz="3300" b="1" i="1" dirty="0">
                <a:solidFill>
                  <a:srgbClr val="FFFF00"/>
                </a:solidFill>
                <a:effectLst>
                  <a:outerShdw blurRad="38100" dist="38100" dir="2700000" algn="tl">
                    <a:srgbClr val="000000">
                      <a:alpha val="43137"/>
                    </a:srgbClr>
                  </a:outerShdw>
                </a:effectLst>
                <a:latin typeface="Cambria" pitchFamily="18" charset="0"/>
              </a:rPr>
              <a:t>son, do not regard lightly the discipline of the Lord, nor be weary when reproved by </a:t>
            </a:r>
            <a:r>
              <a:rPr lang="en-US" sz="3300" b="1" i="1" dirty="0" smtClean="0">
                <a:solidFill>
                  <a:srgbClr val="FFFF00"/>
                </a:solidFill>
                <a:effectLst>
                  <a:outerShdw blurRad="38100" dist="38100" dir="2700000" algn="tl">
                    <a:srgbClr val="000000">
                      <a:alpha val="43137"/>
                    </a:srgbClr>
                  </a:outerShdw>
                </a:effectLst>
                <a:latin typeface="Cambria" pitchFamily="18" charset="0"/>
              </a:rPr>
              <a:t>him. </a:t>
            </a:r>
            <a:r>
              <a:rPr lang="en-US" sz="3300" b="1" i="1" dirty="0">
                <a:solidFill>
                  <a:srgbClr val="FFFF00"/>
                </a:solidFill>
                <a:effectLst>
                  <a:outerShdw blurRad="38100" dist="38100" dir="2700000" algn="tl">
                    <a:srgbClr val="000000">
                      <a:alpha val="43137"/>
                    </a:srgbClr>
                  </a:outerShdw>
                </a:effectLst>
                <a:latin typeface="Cambria" pitchFamily="18" charset="0"/>
              </a:rPr>
              <a:t>For the Lord disciplines the one he loves, and chastises every son whom he receives</a:t>
            </a:r>
            <a:r>
              <a:rPr lang="en-US" sz="3300" b="1" i="1" dirty="0" smtClean="0">
                <a:solidFill>
                  <a:srgbClr val="FFFF00"/>
                </a:solidFill>
                <a:effectLst>
                  <a:outerShdw blurRad="38100" dist="38100" dir="2700000" algn="tl">
                    <a:srgbClr val="000000">
                      <a:alpha val="43137"/>
                    </a:srgbClr>
                  </a:outerShdw>
                </a:effectLst>
                <a:latin typeface="Cambria" pitchFamily="18" charset="0"/>
              </a:rPr>
              <a:t>.” </a:t>
            </a:r>
            <a:r>
              <a:rPr lang="en-US" sz="3300" b="1" i="1" dirty="0">
                <a:solidFill>
                  <a:srgbClr val="FFFF00"/>
                </a:solidFill>
                <a:effectLst>
                  <a:outerShdw blurRad="38100" dist="38100" dir="2700000" algn="tl">
                    <a:srgbClr val="000000">
                      <a:alpha val="43137"/>
                    </a:srgbClr>
                  </a:outerShdw>
                </a:effectLst>
                <a:latin typeface="Cambria" pitchFamily="18" charset="0"/>
              </a:rPr>
              <a:t>It is for discipline that you have to endure. God is treating you as sons. For what son is there whom his father does not </a:t>
            </a:r>
            <a:r>
              <a:rPr lang="en-US" sz="3300" b="1" i="1" dirty="0" smtClean="0">
                <a:solidFill>
                  <a:srgbClr val="FFFF00"/>
                </a:solidFill>
                <a:effectLst>
                  <a:outerShdw blurRad="38100" dist="38100" dir="2700000" algn="tl">
                    <a:srgbClr val="000000">
                      <a:alpha val="43137"/>
                    </a:srgbClr>
                  </a:outerShdw>
                </a:effectLst>
                <a:latin typeface="Cambria" pitchFamily="18" charset="0"/>
              </a:rPr>
              <a:t>discipline? </a:t>
            </a:r>
            <a:r>
              <a:rPr lang="en-US" sz="3300" b="1" i="1" dirty="0">
                <a:solidFill>
                  <a:srgbClr val="FFFF00"/>
                </a:solidFill>
                <a:effectLst>
                  <a:outerShdw blurRad="38100" dist="38100" dir="2700000" algn="tl">
                    <a:srgbClr val="000000">
                      <a:alpha val="43137"/>
                    </a:srgbClr>
                  </a:outerShdw>
                </a:effectLst>
                <a:latin typeface="Cambria" pitchFamily="18" charset="0"/>
              </a:rPr>
              <a:t>If you are left without discipline, in which all have participated, then you are illegitimate children and not </a:t>
            </a:r>
            <a:r>
              <a:rPr lang="en-US" sz="3300" b="1" i="1" dirty="0" smtClean="0">
                <a:solidFill>
                  <a:srgbClr val="FFFF00"/>
                </a:solidFill>
                <a:effectLst>
                  <a:outerShdw blurRad="38100" dist="38100" dir="2700000" algn="tl">
                    <a:srgbClr val="000000">
                      <a:alpha val="43137"/>
                    </a:srgbClr>
                  </a:outerShdw>
                </a:effectLst>
                <a:latin typeface="Cambria" pitchFamily="18" charset="0"/>
              </a:rPr>
              <a:t>sons. </a:t>
            </a:r>
            <a:endParaRPr lang="en-US" sz="3200" dirty="0" smtClean="0">
              <a:effectLst>
                <a:outerShdw blurRad="38100" dist="38100" dir="2700000" algn="tl">
                  <a:srgbClr val="000000">
                    <a:alpha val="43137"/>
                  </a:srgbClr>
                </a:outerShdw>
              </a:effectLst>
            </a:endParaRPr>
          </a:p>
          <a:p>
            <a:pPr marL="813816" lvl="2" indent="-411480">
              <a:buClr>
                <a:schemeClr val="tx1">
                  <a:shade val="95000"/>
                </a:schemeClr>
              </a:buClr>
              <a:buSzPct val="65000"/>
              <a:buFont typeface="Wingdings 2"/>
              <a:buChar char=""/>
            </a:pPr>
            <a:endParaRPr lang="en-US" dirty="0" smtClean="0">
              <a:effectLst>
                <a:outerShdw blurRad="38100" dist="38100" dir="2700000" algn="tl">
                  <a:srgbClr val="000000">
                    <a:alpha val="43137"/>
                  </a:srgbClr>
                </a:outerShdw>
              </a:effectLst>
            </a:endParaRPr>
          </a:p>
          <a:p>
            <a:pPr marL="813816" lvl="2" indent="-411480">
              <a:buClr>
                <a:schemeClr val="tx1">
                  <a:shade val="95000"/>
                </a:schemeClr>
              </a:buClr>
              <a:buSzPct val="65000"/>
              <a:buFont typeface="Wingdings 2"/>
              <a:buChar char=""/>
            </a:pPr>
            <a:endParaRPr lang="en-US" dirty="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61221765"/>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How Can We Pass Them?</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85000" lnSpcReduction="20000"/>
          </a:bodyPr>
          <a:lstStyle/>
          <a:p>
            <a:r>
              <a:rPr lang="en-US" dirty="0" smtClean="0">
                <a:effectLst>
                  <a:outerShdw blurRad="38100" dist="38100" dir="2700000" algn="tl">
                    <a:srgbClr val="000000">
                      <a:alpha val="43137"/>
                    </a:srgbClr>
                  </a:outerShdw>
                </a:effectLst>
              </a:rPr>
              <a:t>When you find yourself coming into a time of adversity and suffering – you </a:t>
            </a:r>
            <a:r>
              <a:rPr lang="en-US" dirty="0">
                <a:effectLst>
                  <a:outerShdw blurRad="38100" dist="38100" dir="2700000" algn="tl">
                    <a:srgbClr val="000000">
                      <a:alpha val="43137"/>
                    </a:srgbClr>
                  </a:outerShdw>
                </a:effectLst>
              </a:rPr>
              <a:t>need to remind </a:t>
            </a:r>
            <a:r>
              <a:rPr lang="en-US" dirty="0" smtClean="0">
                <a:effectLst>
                  <a:outerShdw blurRad="38100" dist="38100" dir="2700000" algn="tl">
                    <a:srgbClr val="000000">
                      <a:alpha val="43137"/>
                    </a:srgbClr>
                  </a:outerShdw>
                </a:effectLst>
              </a:rPr>
              <a:t>yourself </a:t>
            </a:r>
            <a:r>
              <a:rPr lang="en-US" dirty="0">
                <a:effectLst>
                  <a:outerShdw blurRad="38100" dist="38100" dir="2700000" algn="tl">
                    <a:srgbClr val="000000">
                      <a:alpha val="43137"/>
                    </a:srgbClr>
                  </a:outerShdw>
                </a:effectLst>
              </a:rPr>
              <a:t>of what it says in Hebrews </a:t>
            </a:r>
            <a:r>
              <a:rPr lang="en-US" dirty="0" smtClean="0">
                <a:effectLst>
                  <a:outerShdw blurRad="38100" dist="38100" dir="2700000" algn="tl">
                    <a:srgbClr val="000000">
                      <a:alpha val="43137"/>
                    </a:srgbClr>
                  </a:outerShdw>
                </a:effectLst>
              </a:rPr>
              <a:t>12:</a:t>
            </a:r>
            <a:endParaRPr lang="en-US" dirty="0">
              <a:effectLst>
                <a:outerShdw blurRad="38100" dist="38100" dir="2700000" algn="tl">
                  <a:srgbClr val="000000">
                    <a:alpha val="43137"/>
                  </a:srgbClr>
                </a:outerShdw>
              </a:effectLst>
            </a:endParaRPr>
          </a:p>
          <a:p>
            <a:r>
              <a:rPr lang="en-US" sz="3300" b="1" i="1" dirty="0" smtClean="0">
                <a:solidFill>
                  <a:srgbClr val="FFFF00"/>
                </a:solidFill>
                <a:effectLst>
                  <a:outerShdw blurRad="38100" dist="38100" dir="2700000" algn="tl">
                    <a:srgbClr val="000000">
                      <a:alpha val="43137"/>
                    </a:srgbClr>
                  </a:outerShdw>
                </a:effectLst>
                <a:latin typeface="Cambria" pitchFamily="18" charset="0"/>
              </a:rPr>
              <a:t>Besides </a:t>
            </a:r>
            <a:r>
              <a:rPr lang="en-US" sz="3300" b="1" i="1" dirty="0">
                <a:solidFill>
                  <a:srgbClr val="FFFF00"/>
                </a:solidFill>
                <a:effectLst>
                  <a:outerShdw blurRad="38100" dist="38100" dir="2700000" algn="tl">
                    <a:srgbClr val="000000">
                      <a:alpha val="43137"/>
                    </a:srgbClr>
                  </a:outerShdw>
                </a:effectLst>
                <a:latin typeface="Cambria" pitchFamily="18" charset="0"/>
              </a:rPr>
              <a:t>this, we have had earthly fathers who disciplined us and we respected them. Shall we not much more be subject to the Father of spirits and </a:t>
            </a:r>
            <a:r>
              <a:rPr lang="en-US" sz="3300" b="1" i="1" dirty="0" smtClean="0">
                <a:solidFill>
                  <a:srgbClr val="FFFF00"/>
                </a:solidFill>
                <a:effectLst>
                  <a:outerShdw blurRad="38100" dist="38100" dir="2700000" algn="tl">
                    <a:srgbClr val="000000">
                      <a:alpha val="43137"/>
                    </a:srgbClr>
                  </a:outerShdw>
                </a:effectLst>
                <a:latin typeface="Cambria" pitchFamily="18" charset="0"/>
              </a:rPr>
              <a:t>live? </a:t>
            </a:r>
            <a:r>
              <a:rPr lang="en-US" sz="3300" b="1" i="1" dirty="0">
                <a:solidFill>
                  <a:srgbClr val="FFFF00"/>
                </a:solidFill>
                <a:effectLst>
                  <a:outerShdw blurRad="38100" dist="38100" dir="2700000" algn="tl">
                    <a:srgbClr val="000000">
                      <a:alpha val="43137"/>
                    </a:srgbClr>
                  </a:outerShdw>
                </a:effectLst>
                <a:latin typeface="Cambria" pitchFamily="18" charset="0"/>
              </a:rPr>
              <a:t>For they disciplined us for a short time as it seemed best to them, but he disciplines us for our good, that we may share his </a:t>
            </a:r>
            <a:r>
              <a:rPr lang="en-US" sz="3300" b="1" i="1" dirty="0" smtClean="0">
                <a:solidFill>
                  <a:srgbClr val="FFFF00"/>
                </a:solidFill>
                <a:effectLst>
                  <a:outerShdw blurRad="38100" dist="38100" dir="2700000" algn="tl">
                    <a:srgbClr val="000000">
                      <a:alpha val="43137"/>
                    </a:srgbClr>
                  </a:outerShdw>
                </a:effectLst>
                <a:latin typeface="Cambria" pitchFamily="18" charset="0"/>
              </a:rPr>
              <a:t>holiness. </a:t>
            </a:r>
            <a:r>
              <a:rPr lang="en-US" sz="3300" b="1" i="1" dirty="0">
                <a:solidFill>
                  <a:srgbClr val="FFFF00"/>
                </a:solidFill>
                <a:effectLst>
                  <a:outerShdw blurRad="38100" dist="38100" dir="2700000" algn="tl">
                    <a:srgbClr val="000000">
                      <a:alpha val="43137"/>
                    </a:srgbClr>
                  </a:outerShdw>
                </a:effectLst>
                <a:latin typeface="Cambria" pitchFamily="18" charset="0"/>
              </a:rPr>
              <a:t>For the moment all discipline seems painful rather than pleasant, but later it yields the peaceful fruit of righteousness to those who have been trained by </a:t>
            </a:r>
            <a:r>
              <a:rPr lang="en-US" sz="3300" b="1" i="1" dirty="0" smtClean="0">
                <a:solidFill>
                  <a:srgbClr val="FFFF00"/>
                </a:solidFill>
                <a:effectLst>
                  <a:outerShdw blurRad="38100" dist="38100" dir="2700000" algn="tl">
                    <a:srgbClr val="000000">
                      <a:alpha val="43137"/>
                    </a:srgbClr>
                  </a:outerShdw>
                </a:effectLst>
                <a:latin typeface="Cambria" pitchFamily="18" charset="0"/>
              </a:rPr>
              <a:t>it. </a:t>
            </a:r>
            <a:r>
              <a:rPr lang="en-US" sz="3300" b="1" i="1" dirty="0">
                <a:solidFill>
                  <a:srgbClr val="FFFF00"/>
                </a:solidFill>
                <a:effectLst>
                  <a:outerShdw blurRad="38100" dist="38100" dir="2700000" algn="tl">
                    <a:srgbClr val="000000">
                      <a:alpha val="43137"/>
                    </a:srgbClr>
                  </a:outerShdw>
                </a:effectLst>
                <a:latin typeface="Cambria" pitchFamily="18" charset="0"/>
              </a:rPr>
              <a:t>Therefore lift your drooping hands and strengthen your weak </a:t>
            </a:r>
            <a:r>
              <a:rPr lang="en-US" sz="3300" b="1" i="1" dirty="0" smtClean="0">
                <a:solidFill>
                  <a:srgbClr val="FFFF00"/>
                </a:solidFill>
                <a:effectLst>
                  <a:outerShdw blurRad="38100" dist="38100" dir="2700000" algn="tl">
                    <a:srgbClr val="000000">
                      <a:alpha val="43137"/>
                    </a:srgbClr>
                  </a:outerShdw>
                </a:effectLst>
                <a:latin typeface="Cambria" pitchFamily="18" charset="0"/>
              </a:rPr>
              <a:t>knees, </a:t>
            </a:r>
            <a:r>
              <a:rPr lang="en-US" sz="3300" b="1" i="1" dirty="0">
                <a:solidFill>
                  <a:srgbClr val="FFFF00"/>
                </a:solidFill>
                <a:effectLst>
                  <a:outerShdw blurRad="38100" dist="38100" dir="2700000" algn="tl">
                    <a:srgbClr val="000000">
                      <a:alpha val="43137"/>
                    </a:srgbClr>
                  </a:outerShdw>
                </a:effectLst>
                <a:latin typeface="Cambria" pitchFamily="18" charset="0"/>
              </a:rPr>
              <a:t>and make straight paths for your feet, so that what is lame may not be put out of joint but rather be healed. </a:t>
            </a:r>
            <a:r>
              <a:rPr lang="en-US" b="1" dirty="0">
                <a:effectLst>
                  <a:outerShdw blurRad="38100" dist="38100" dir="2700000" algn="tl">
                    <a:srgbClr val="000000">
                      <a:alpha val="43137"/>
                    </a:srgbClr>
                  </a:outerShdw>
                </a:effectLst>
                <a:latin typeface="Cambria" pitchFamily="18" charset="0"/>
              </a:rPr>
              <a:t>(</a:t>
            </a:r>
            <a:r>
              <a:rPr lang="en-US" b="1" dirty="0" err="1">
                <a:effectLst>
                  <a:outerShdw blurRad="38100" dist="38100" dir="2700000" algn="tl">
                    <a:srgbClr val="000000">
                      <a:alpha val="43137"/>
                    </a:srgbClr>
                  </a:outerShdw>
                </a:effectLst>
                <a:latin typeface="Cambria" pitchFamily="18" charset="0"/>
              </a:rPr>
              <a:t>Heb</a:t>
            </a:r>
            <a:r>
              <a:rPr lang="en-US" b="1" dirty="0">
                <a:effectLst>
                  <a:outerShdw blurRad="38100" dist="38100" dir="2700000" algn="tl">
                    <a:srgbClr val="000000">
                      <a:alpha val="43137"/>
                    </a:srgbClr>
                  </a:outerShdw>
                </a:effectLst>
                <a:latin typeface="Cambria" pitchFamily="18" charset="0"/>
              </a:rPr>
              <a:t> </a:t>
            </a:r>
            <a:r>
              <a:rPr lang="en-US" b="1" dirty="0" smtClean="0">
                <a:effectLst>
                  <a:outerShdw blurRad="38100" dist="38100" dir="2700000" algn="tl">
                    <a:srgbClr val="000000">
                      <a:alpha val="43137"/>
                    </a:srgbClr>
                  </a:outerShdw>
                </a:effectLst>
                <a:latin typeface="Cambria" pitchFamily="18" charset="0"/>
              </a:rPr>
              <a:t>12:5-13)</a:t>
            </a:r>
            <a:endParaRPr lang="en-US" b="1" dirty="0">
              <a:effectLst>
                <a:outerShdw blurRad="38100" dist="38100" dir="2700000" algn="tl">
                  <a:srgbClr val="000000">
                    <a:alpha val="43137"/>
                  </a:srgbClr>
                </a:outerShdw>
              </a:effectLst>
              <a:latin typeface="Cambria" pitchFamily="18" charset="0"/>
            </a:endParaRPr>
          </a:p>
          <a:p>
            <a:pPr marL="548640" lvl="1" indent="-411480">
              <a:buClr>
                <a:schemeClr val="tx1">
                  <a:shade val="95000"/>
                </a:schemeClr>
              </a:buClr>
              <a:buSzPct val="65000"/>
              <a:buFont typeface="Wingdings 2"/>
              <a:buChar char=""/>
            </a:pPr>
            <a:endParaRPr lang="en-US" sz="3200" dirty="0" smtClean="0">
              <a:effectLst>
                <a:outerShdw blurRad="38100" dist="38100" dir="2700000" algn="tl">
                  <a:srgbClr val="000000">
                    <a:alpha val="43137"/>
                  </a:srgbClr>
                </a:outerShdw>
              </a:effectLst>
            </a:endParaRPr>
          </a:p>
          <a:p>
            <a:pPr marL="813816" lvl="2" indent="-411480">
              <a:buClr>
                <a:schemeClr val="tx1">
                  <a:shade val="95000"/>
                </a:schemeClr>
              </a:buClr>
              <a:buSzPct val="65000"/>
              <a:buFont typeface="Wingdings 2"/>
              <a:buChar char=""/>
            </a:pPr>
            <a:endParaRPr lang="en-US" dirty="0" smtClean="0">
              <a:effectLst>
                <a:outerShdw blurRad="38100" dist="38100" dir="2700000" algn="tl">
                  <a:srgbClr val="000000">
                    <a:alpha val="43137"/>
                  </a:srgbClr>
                </a:outerShdw>
              </a:effectLst>
            </a:endParaRPr>
          </a:p>
          <a:p>
            <a:pPr marL="813816" lvl="2" indent="-411480">
              <a:buClr>
                <a:schemeClr val="tx1">
                  <a:shade val="95000"/>
                </a:schemeClr>
              </a:buClr>
              <a:buSzPct val="65000"/>
              <a:buFont typeface="Wingdings 2"/>
              <a:buChar char=""/>
            </a:pPr>
            <a:endParaRPr lang="en-US" dirty="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118167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838200"/>
          </a:xfrm>
        </p:spPr>
        <p:txBody>
          <a:bodyPr>
            <a:normAutofit/>
          </a:bodyPr>
          <a:lstStyle/>
          <a:p>
            <a:r>
              <a:rPr lang="en-US" sz="4400" dirty="0" smtClean="0">
                <a:effectLst>
                  <a:outerShdw blurRad="38100" dist="38100" dir="2700000" algn="tl">
                    <a:srgbClr val="000000">
                      <a:alpha val="43137"/>
                    </a:srgbClr>
                  </a:outerShdw>
                </a:effectLst>
              </a:rPr>
              <a:t>The Two Great Tests</a:t>
            </a:r>
            <a:endParaRPr lang="en-US" dirty="0"/>
          </a:p>
        </p:txBody>
      </p:sp>
      <p:sp>
        <p:nvSpPr>
          <p:cNvPr id="5" name="Content Placeholder 4"/>
          <p:cNvSpPr>
            <a:spLocks noGrp="1"/>
          </p:cNvSpPr>
          <p:nvPr>
            <p:ph idx="1"/>
          </p:nvPr>
        </p:nvSpPr>
        <p:spPr>
          <a:xfrm>
            <a:off x="457200" y="914400"/>
            <a:ext cx="8229600" cy="5943600"/>
          </a:xfrm>
        </p:spPr>
        <p:txBody>
          <a:bodyPr>
            <a:normAutofit/>
          </a:bodyPr>
          <a:lstStyle/>
          <a:p>
            <a:pPr marL="168275" indent="-7938">
              <a:buNone/>
            </a:pPr>
            <a:r>
              <a:rPr lang="en-US" dirty="0" smtClean="0">
                <a:effectLst>
                  <a:outerShdw blurRad="38100" dist="38100" dir="2700000" algn="tl">
                    <a:srgbClr val="000000">
                      <a:alpha val="43137"/>
                    </a:srgbClr>
                  </a:outerShdw>
                </a:effectLst>
              </a:rPr>
              <a:t>Today we will answer the following questions:</a:t>
            </a:r>
          </a:p>
          <a:p>
            <a:r>
              <a:rPr lang="en-US" dirty="0" smtClean="0">
                <a:effectLst>
                  <a:outerShdw blurRad="38100" dist="38100" dir="2700000" algn="tl">
                    <a:srgbClr val="000000">
                      <a:alpha val="43137"/>
                    </a:srgbClr>
                  </a:outerShdw>
                </a:effectLst>
              </a:rPr>
              <a:t>What Are the Two Tests?</a:t>
            </a:r>
            <a:endParaRPr lang="en-US" dirty="0">
              <a:effectLst>
                <a:outerShdw blurRad="38100" dist="38100" dir="2700000" algn="tl">
                  <a:srgbClr val="000000">
                    <a:alpha val="43137"/>
                  </a:srgbClr>
                </a:outerShdw>
              </a:effectLst>
            </a:endParaRPr>
          </a:p>
          <a:p>
            <a:r>
              <a:rPr lang="en-US" dirty="0" smtClean="0">
                <a:effectLst>
                  <a:outerShdw blurRad="38100" dist="38100" dir="2700000" algn="tl">
                    <a:srgbClr val="000000">
                      <a:alpha val="43137"/>
                    </a:srgbClr>
                  </a:outerShdw>
                </a:effectLst>
              </a:rPr>
              <a:t>How Do They Work?</a:t>
            </a:r>
          </a:p>
          <a:p>
            <a:r>
              <a:rPr lang="en-US" dirty="0" smtClean="0">
                <a:effectLst>
                  <a:outerShdw blurRad="38100" dist="38100" dir="2700000" algn="tl">
                    <a:srgbClr val="000000">
                      <a:alpha val="43137"/>
                    </a:srgbClr>
                  </a:outerShdw>
                </a:effectLst>
              </a:rPr>
              <a:t>How Can We Pass Them?</a:t>
            </a:r>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smtClean="0">
                <a:effectLst>
                  <a:outerShdw blurRad="38100" dist="38100" dir="2700000" algn="tl">
                    <a:srgbClr val="000000">
                      <a:alpha val="43137"/>
                    </a:srgbClr>
                  </a:outerShdw>
                </a:effectLst>
              </a:rPr>
              <a:t>How Can We Pass Them?</a:t>
            </a:r>
            <a:endParaRPr lang="en-US" sz="36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92500" lnSpcReduction="20000"/>
          </a:bodyPr>
          <a:lstStyle/>
          <a:p>
            <a:r>
              <a:rPr lang="en-US" i="1" dirty="0" smtClean="0">
                <a:effectLst>
                  <a:outerShdw blurRad="38100" dist="38100" dir="2700000" algn="tl">
                    <a:srgbClr val="000000">
                      <a:alpha val="43137"/>
                    </a:srgbClr>
                  </a:outerShdw>
                </a:effectLst>
                <a:latin typeface="Cambria" panose="02040503050406030204" pitchFamily="18" charset="0"/>
              </a:rPr>
              <a:t>How </a:t>
            </a:r>
            <a:r>
              <a:rPr lang="en-US" i="1" dirty="0">
                <a:effectLst>
                  <a:outerShdw blurRad="38100" dist="38100" dir="2700000" algn="tl">
                    <a:srgbClr val="000000">
                      <a:alpha val="43137"/>
                    </a:srgbClr>
                  </a:outerShdw>
                </a:effectLst>
                <a:latin typeface="Cambria" panose="02040503050406030204" pitchFamily="18" charset="0"/>
              </a:rPr>
              <a:t>do I know God really loves me that this is only discipline and not punishment? I’ll tell you why, because Jesus Christ came into this world and passed these tests for us. He was the most successful person </a:t>
            </a:r>
            <a:r>
              <a:rPr lang="en-US" i="1" dirty="0" smtClean="0">
                <a:effectLst>
                  <a:outerShdw blurRad="38100" dist="38100" dir="2700000" algn="tl">
                    <a:srgbClr val="000000">
                      <a:alpha val="43137"/>
                    </a:srgbClr>
                  </a:outerShdw>
                </a:effectLst>
                <a:latin typeface="Cambria" panose="02040503050406030204" pitchFamily="18" charset="0"/>
              </a:rPr>
              <a:t>who ever lived but </a:t>
            </a:r>
            <a:r>
              <a:rPr lang="en-US" i="1" dirty="0">
                <a:effectLst>
                  <a:outerShdw blurRad="38100" dist="38100" dir="2700000" algn="tl">
                    <a:srgbClr val="000000">
                      <a:alpha val="43137"/>
                    </a:srgbClr>
                  </a:outerShdw>
                </a:effectLst>
                <a:latin typeface="Cambria" panose="02040503050406030204" pitchFamily="18" charset="0"/>
              </a:rPr>
              <a:t>he didn’t let it go to his head. And he suffered horribly, but he trusted his father in it. Jesus is the one son who didn’t need punishment or discipline. But he took the punishment for us so that you can know that what comes into your life is only loving fatherly discipline because he delights in you. That’s how you can pass the test – by trusting in the one who passed the test for you so that you can begin to let these things turn you into someone who is wise</a:t>
            </a:r>
            <a:r>
              <a:rPr lang="en-US" i="1" dirty="0" smtClean="0">
                <a:effectLst>
                  <a:outerShdw blurRad="38100" dist="38100" dir="2700000" algn="tl">
                    <a:srgbClr val="000000">
                      <a:alpha val="43137"/>
                    </a:srgbClr>
                  </a:outerShdw>
                </a:effectLst>
                <a:latin typeface="Cambria" panose="02040503050406030204" pitchFamily="18" charset="0"/>
              </a:rPr>
              <a:t>. (</a:t>
            </a:r>
            <a:r>
              <a:rPr lang="en-US" i="1" smtClean="0">
                <a:effectLst>
                  <a:outerShdw blurRad="38100" dist="38100" dir="2700000" algn="tl">
                    <a:srgbClr val="000000">
                      <a:alpha val="43137"/>
                    </a:srgbClr>
                  </a:outerShdw>
                </a:effectLst>
                <a:latin typeface="Cambria" panose="02040503050406030204" pitchFamily="18" charset="0"/>
              </a:rPr>
              <a:t>Tim Keller)</a:t>
            </a:r>
            <a:endParaRPr lang="en-US" i="1" dirty="0">
              <a:effectLst>
                <a:outerShdw blurRad="38100" dist="38100" dir="2700000" algn="tl">
                  <a:srgbClr val="000000">
                    <a:alpha val="43137"/>
                  </a:srgbClr>
                </a:outerShdw>
              </a:effectLst>
              <a:latin typeface="Cambria" panose="02040503050406030204" pitchFamily="18" charset="0"/>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48010126"/>
      </p:ext>
    </p:extLst>
  </p:cSld>
  <p:clrMapOvr>
    <a:masterClrMapping/>
  </p:clrMapOvr>
  <p:transition>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What Are the Two Tests?</a:t>
            </a:r>
          </a:p>
        </p:txBody>
      </p:sp>
      <p:sp>
        <p:nvSpPr>
          <p:cNvPr id="5" name="Content Placeholder 4"/>
          <p:cNvSpPr>
            <a:spLocks noGrp="1"/>
          </p:cNvSpPr>
          <p:nvPr>
            <p:ph idx="1"/>
          </p:nvPr>
        </p:nvSpPr>
        <p:spPr>
          <a:xfrm>
            <a:off x="457200" y="914400"/>
            <a:ext cx="8229600" cy="5943600"/>
          </a:xfrm>
        </p:spPr>
        <p:txBody>
          <a:bodyPr>
            <a:normAutofit fontScale="92500" lnSpcReduction="10000"/>
          </a:bodyPr>
          <a:lstStyle/>
          <a:p>
            <a:r>
              <a:rPr lang="en-US" dirty="0" smtClean="0">
                <a:effectLst>
                  <a:outerShdw blurRad="38100" dist="38100" dir="2700000" algn="tl">
                    <a:srgbClr val="000000">
                      <a:alpha val="43137"/>
                    </a:srgbClr>
                  </a:outerShdw>
                </a:effectLst>
              </a:rPr>
              <a:t>In a section of Proverbs written by Agur, he asks the Lord: </a:t>
            </a:r>
            <a:r>
              <a:rPr lang="en-US" b="1" i="1" dirty="0" smtClean="0">
                <a:solidFill>
                  <a:srgbClr val="FFFF00"/>
                </a:solidFill>
                <a:effectLst>
                  <a:outerShdw blurRad="38100" dist="38100" dir="2700000" algn="tl">
                    <a:srgbClr val="000000">
                      <a:alpha val="43137"/>
                    </a:srgbClr>
                  </a:outerShdw>
                </a:effectLst>
                <a:latin typeface="Cambria" pitchFamily="18" charset="0"/>
              </a:rPr>
              <a:t>Give </a:t>
            </a:r>
            <a:r>
              <a:rPr lang="en-US" b="1" i="1" dirty="0">
                <a:solidFill>
                  <a:srgbClr val="FFFF00"/>
                </a:solidFill>
                <a:effectLst>
                  <a:outerShdw blurRad="38100" dist="38100" dir="2700000" algn="tl">
                    <a:srgbClr val="000000">
                      <a:alpha val="43137"/>
                    </a:srgbClr>
                  </a:outerShdw>
                </a:effectLst>
                <a:latin typeface="Cambria" pitchFamily="18" charset="0"/>
              </a:rPr>
              <a:t>me neither </a:t>
            </a:r>
            <a:r>
              <a:rPr lang="en-US" b="1" i="1" u="sng" dirty="0">
                <a:solidFill>
                  <a:srgbClr val="FFFF00"/>
                </a:solidFill>
                <a:effectLst>
                  <a:outerShdw blurRad="38100" dist="38100" dir="2700000" algn="tl">
                    <a:srgbClr val="000000">
                      <a:alpha val="43137"/>
                    </a:srgbClr>
                  </a:outerShdw>
                </a:effectLst>
                <a:latin typeface="Cambria" pitchFamily="18" charset="0"/>
              </a:rPr>
              <a:t>poverty</a:t>
            </a:r>
            <a:r>
              <a:rPr lang="en-US" b="1" i="1" dirty="0">
                <a:solidFill>
                  <a:srgbClr val="FFFF00"/>
                </a:solidFill>
                <a:effectLst>
                  <a:outerShdw blurRad="38100" dist="38100" dir="2700000" algn="tl">
                    <a:srgbClr val="000000">
                      <a:alpha val="43137"/>
                    </a:srgbClr>
                  </a:outerShdw>
                </a:effectLst>
                <a:latin typeface="Cambria" pitchFamily="18" charset="0"/>
              </a:rPr>
              <a:t> nor </a:t>
            </a:r>
            <a:r>
              <a:rPr lang="en-US" b="1" i="1" u="sng" dirty="0">
                <a:solidFill>
                  <a:srgbClr val="FFFF00"/>
                </a:solidFill>
                <a:effectLst>
                  <a:outerShdw blurRad="38100" dist="38100" dir="2700000" algn="tl">
                    <a:srgbClr val="000000">
                      <a:alpha val="43137"/>
                    </a:srgbClr>
                  </a:outerShdw>
                </a:effectLst>
                <a:latin typeface="Cambria" pitchFamily="18" charset="0"/>
              </a:rPr>
              <a:t>riches</a:t>
            </a:r>
            <a:r>
              <a:rPr lang="en-US" b="1" i="1" dirty="0">
                <a:solidFill>
                  <a:srgbClr val="FFFF00"/>
                </a:solidFill>
                <a:effectLst>
                  <a:outerShdw blurRad="38100" dist="38100" dir="2700000" algn="tl">
                    <a:srgbClr val="000000">
                      <a:alpha val="43137"/>
                    </a:srgbClr>
                  </a:outerShdw>
                </a:effectLst>
                <a:latin typeface="Cambria" pitchFamily="18" charset="0"/>
              </a:rPr>
              <a:t>, but give me only my daily bread. Otherwise, </a:t>
            </a:r>
            <a:endParaRPr lang="en-US" b="1" i="1" dirty="0" smtClean="0">
              <a:solidFill>
                <a:srgbClr val="FFFF00"/>
              </a:solidFill>
              <a:effectLst>
                <a:outerShdw blurRad="38100" dist="38100" dir="2700000" algn="tl">
                  <a:srgbClr val="000000">
                    <a:alpha val="43137"/>
                  </a:srgbClr>
                </a:outerShdw>
              </a:effectLst>
              <a:latin typeface="Cambria" pitchFamily="18" charset="0"/>
            </a:endParaRP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I </a:t>
            </a:r>
            <a:r>
              <a:rPr lang="en-US" b="1" i="1" dirty="0">
                <a:solidFill>
                  <a:srgbClr val="FFFF00"/>
                </a:solidFill>
                <a:effectLst>
                  <a:outerShdw blurRad="38100" dist="38100" dir="2700000" algn="tl">
                    <a:srgbClr val="000000">
                      <a:alpha val="43137"/>
                    </a:srgbClr>
                  </a:outerShdw>
                </a:effectLst>
                <a:latin typeface="Cambria" pitchFamily="18" charset="0"/>
              </a:rPr>
              <a:t>may </a:t>
            </a:r>
            <a:r>
              <a:rPr lang="en-US" b="1" i="1" u="sng" dirty="0">
                <a:solidFill>
                  <a:srgbClr val="FFFF00"/>
                </a:solidFill>
                <a:effectLst>
                  <a:outerShdw blurRad="38100" dist="38100" dir="2700000" algn="tl">
                    <a:srgbClr val="000000">
                      <a:alpha val="43137"/>
                    </a:srgbClr>
                  </a:outerShdw>
                </a:effectLst>
                <a:latin typeface="Cambria" pitchFamily="18" charset="0"/>
              </a:rPr>
              <a:t>have too much</a:t>
            </a:r>
            <a:r>
              <a:rPr lang="en-US" b="1" i="1" dirty="0">
                <a:solidFill>
                  <a:srgbClr val="FFFF00"/>
                </a:solidFill>
                <a:effectLst>
                  <a:outerShdw blurRad="38100" dist="38100" dir="2700000" algn="tl">
                    <a:srgbClr val="000000">
                      <a:alpha val="43137"/>
                    </a:srgbClr>
                  </a:outerShdw>
                </a:effectLst>
                <a:latin typeface="Cambria" pitchFamily="18" charset="0"/>
              </a:rPr>
              <a:t> and disown you and say, “Who is the LORD?” </a:t>
            </a:r>
            <a:endParaRPr lang="en-US" b="1" i="1" dirty="0" smtClean="0">
              <a:solidFill>
                <a:srgbClr val="FFFF00"/>
              </a:solidFill>
              <a:effectLst>
                <a:outerShdw blurRad="38100" dist="38100" dir="2700000" algn="tl">
                  <a:srgbClr val="000000">
                    <a:alpha val="43137"/>
                  </a:srgbClr>
                </a:outerShdw>
              </a:effectLst>
              <a:latin typeface="Cambria" pitchFamily="18" charset="0"/>
            </a:endParaRP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Or </a:t>
            </a:r>
            <a:r>
              <a:rPr lang="en-US" b="1" i="1" dirty="0">
                <a:solidFill>
                  <a:srgbClr val="FFFF00"/>
                </a:solidFill>
                <a:effectLst>
                  <a:outerShdw blurRad="38100" dist="38100" dir="2700000" algn="tl">
                    <a:srgbClr val="000000">
                      <a:alpha val="43137"/>
                    </a:srgbClr>
                  </a:outerShdw>
                </a:effectLst>
                <a:latin typeface="Cambria" pitchFamily="18" charset="0"/>
              </a:rPr>
              <a:t>I may </a:t>
            </a:r>
            <a:r>
              <a:rPr lang="en-US" b="1" i="1" u="sng" dirty="0">
                <a:solidFill>
                  <a:srgbClr val="FFFF00"/>
                </a:solidFill>
                <a:effectLst>
                  <a:outerShdw blurRad="38100" dist="38100" dir="2700000" algn="tl">
                    <a:srgbClr val="000000">
                      <a:alpha val="43137"/>
                    </a:srgbClr>
                  </a:outerShdw>
                </a:effectLst>
                <a:latin typeface="Cambria" pitchFamily="18" charset="0"/>
              </a:rPr>
              <a:t>become poor</a:t>
            </a:r>
            <a:r>
              <a:rPr lang="en-US" b="1" i="1" dirty="0">
                <a:solidFill>
                  <a:srgbClr val="FFFF00"/>
                </a:solidFill>
                <a:effectLst>
                  <a:outerShdw blurRad="38100" dist="38100" dir="2700000" algn="tl">
                    <a:srgbClr val="000000">
                      <a:alpha val="43137"/>
                    </a:srgbClr>
                  </a:outerShdw>
                </a:effectLst>
                <a:latin typeface="Cambria" pitchFamily="18" charset="0"/>
              </a:rPr>
              <a:t> and steal, and so dishonor the name of my God. </a:t>
            </a:r>
            <a:r>
              <a:rPr lang="en-US" b="1" dirty="0">
                <a:effectLst>
                  <a:outerShdw blurRad="38100" dist="38100" dir="2700000" algn="tl">
                    <a:srgbClr val="000000">
                      <a:alpha val="43137"/>
                    </a:srgbClr>
                  </a:outerShdw>
                </a:effectLst>
                <a:latin typeface="Cambria" pitchFamily="18" charset="0"/>
              </a:rPr>
              <a:t>(</a:t>
            </a:r>
            <a:r>
              <a:rPr lang="en-US" b="1" dirty="0" smtClean="0">
                <a:effectLst>
                  <a:outerShdw blurRad="38100" dist="38100" dir="2700000" algn="tl">
                    <a:srgbClr val="000000">
                      <a:alpha val="43137"/>
                    </a:srgbClr>
                  </a:outerShdw>
                </a:effectLst>
                <a:latin typeface="Cambria" pitchFamily="18" charset="0"/>
              </a:rPr>
              <a:t>30:8b-9 </a:t>
            </a:r>
            <a:r>
              <a:rPr lang="en-US" b="1" dirty="0">
                <a:effectLst>
                  <a:outerShdw blurRad="38100" dist="38100" dir="2700000" algn="tl">
                    <a:srgbClr val="000000">
                      <a:alpha val="43137"/>
                    </a:srgbClr>
                  </a:outerShdw>
                </a:effectLst>
                <a:latin typeface="Cambria" pitchFamily="18" charset="0"/>
              </a:rPr>
              <a:t>NIV</a:t>
            </a:r>
            <a:r>
              <a:rPr lang="en-US" b="1" dirty="0" smtClean="0">
                <a:effectLst>
                  <a:outerShdw blurRad="38100" dist="38100" dir="2700000" algn="tl">
                    <a:srgbClr val="000000">
                      <a:alpha val="43137"/>
                    </a:srgbClr>
                  </a:outerShdw>
                </a:effectLst>
                <a:latin typeface="Cambria" pitchFamily="18" charset="0"/>
              </a:rPr>
              <a:t>)</a:t>
            </a:r>
            <a:endParaRPr lang="en-US" dirty="0" smtClean="0">
              <a:effectLst>
                <a:outerShdw blurRad="38100" dist="38100" dir="2700000" algn="tl">
                  <a:srgbClr val="000000">
                    <a:alpha val="43137"/>
                  </a:srgbClr>
                </a:outerShdw>
              </a:effectLst>
            </a:endParaRPr>
          </a:p>
          <a:p>
            <a:r>
              <a:rPr lang="en-US" dirty="0">
                <a:effectLst>
                  <a:outerShdw blurRad="38100" dist="38100" dir="2700000" algn="tl">
                    <a:srgbClr val="000000">
                      <a:alpha val="43137"/>
                    </a:srgbClr>
                  </a:outerShdw>
                </a:effectLst>
              </a:rPr>
              <a:t>In </a:t>
            </a:r>
            <a:r>
              <a:rPr lang="en-US" dirty="0" smtClean="0">
                <a:effectLst>
                  <a:outerShdw blurRad="38100" dist="38100" dir="2700000" algn="tl">
                    <a:srgbClr val="000000">
                      <a:alpha val="43137"/>
                    </a:srgbClr>
                  </a:outerShdw>
                </a:effectLst>
              </a:rPr>
              <a:t>making this request, Agur wisely recognizes that there are two kinds of situations that bring </a:t>
            </a:r>
            <a:r>
              <a:rPr lang="en-US" u="sng" dirty="0" smtClean="0">
                <a:effectLst>
                  <a:outerShdw blurRad="38100" dist="38100" dir="2700000" algn="tl">
                    <a:srgbClr val="000000">
                      <a:alpha val="43137"/>
                    </a:srgbClr>
                  </a:outerShdw>
                </a:effectLst>
              </a:rPr>
              <a:t>great spiritual danger</a:t>
            </a:r>
            <a:r>
              <a:rPr lang="en-US" dirty="0" smtClean="0">
                <a:effectLst>
                  <a:outerShdw blurRad="38100" dist="38100" dir="2700000" algn="tl">
                    <a:srgbClr val="000000">
                      <a:alpha val="43137"/>
                    </a:srgbClr>
                  </a:outerShdw>
                </a:effectLst>
              </a:rPr>
              <a:t> into our life:</a:t>
            </a:r>
          </a:p>
          <a:p>
            <a:pPr lvl="1"/>
            <a:r>
              <a:rPr lang="en-US" dirty="0" smtClean="0">
                <a:effectLst>
                  <a:outerShdw blurRad="38100" dist="38100" dir="2700000" algn="tl">
                    <a:srgbClr val="000000">
                      <a:alpha val="43137"/>
                    </a:srgbClr>
                  </a:outerShdw>
                </a:effectLst>
              </a:rPr>
              <a:t>Abundance, Prosperity, and Success</a:t>
            </a:r>
            <a:endParaRPr lang="en-US" dirty="0">
              <a:effectLst>
                <a:outerShdw blurRad="38100" dist="38100" dir="2700000" algn="tl">
                  <a:srgbClr val="000000">
                    <a:alpha val="43137"/>
                  </a:srgbClr>
                </a:outerShdw>
              </a:effectLst>
            </a:endParaRPr>
          </a:p>
          <a:p>
            <a:pPr lvl="1"/>
            <a:r>
              <a:rPr lang="en-US" dirty="0" smtClean="0">
                <a:effectLst>
                  <a:outerShdw blurRad="38100" dist="38100" dir="2700000" algn="tl">
                    <a:srgbClr val="000000">
                      <a:alpha val="43137"/>
                    </a:srgbClr>
                  </a:outerShdw>
                </a:effectLst>
              </a:rPr>
              <a:t>Deprivation, Adversity, and Suffering</a:t>
            </a: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4617086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What Are the Two Tests?</a:t>
            </a: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These two kinds of situations (prosperity and adversity) emerge a number of times in the book of Proverbs.</a:t>
            </a:r>
          </a:p>
          <a:p>
            <a:r>
              <a:rPr lang="en-US" dirty="0" smtClean="0">
                <a:effectLst>
                  <a:outerShdw blurRad="38100" dist="38100" dir="2700000" algn="tl">
                    <a:srgbClr val="000000">
                      <a:alpha val="43137"/>
                    </a:srgbClr>
                  </a:outerShdw>
                </a:effectLst>
              </a:rPr>
              <a:t>Where Agur’s request recognizes the </a:t>
            </a:r>
            <a:r>
              <a:rPr lang="en-US" u="sng" dirty="0" smtClean="0">
                <a:effectLst>
                  <a:outerShdw blurRad="38100" dist="38100" dir="2700000" algn="tl">
                    <a:srgbClr val="000000">
                      <a:alpha val="43137"/>
                    </a:srgbClr>
                  </a:outerShdw>
                </a:effectLst>
              </a:rPr>
              <a:t>dangers</a:t>
            </a:r>
            <a:r>
              <a:rPr lang="en-US" dirty="0" smtClean="0">
                <a:effectLst>
                  <a:outerShdw blurRad="38100" dist="38100" dir="2700000" algn="tl">
                    <a:srgbClr val="000000">
                      <a:alpha val="43137"/>
                    </a:srgbClr>
                  </a:outerShdw>
                </a:effectLst>
              </a:rPr>
              <a:t> that come with </a:t>
            </a:r>
            <a:r>
              <a:rPr lang="en-US" dirty="0">
                <a:effectLst>
                  <a:outerShdw blurRad="38100" dist="38100" dir="2700000" algn="tl">
                    <a:srgbClr val="000000">
                      <a:alpha val="43137"/>
                    </a:srgbClr>
                  </a:outerShdw>
                </a:effectLst>
              </a:rPr>
              <a:t>these two </a:t>
            </a:r>
            <a:r>
              <a:rPr lang="en-US" dirty="0" smtClean="0">
                <a:effectLst>
                  <a:outerShdw blurRad="38100" dist="38100" dir="2700000" algn="tl">
                    <a:srgbClr val="000000">
                      <a:alpha val="43137"/>
                    </a:srgbClr>
                  </a:outerShdw>
                </a:effectLst>
              </a:rPr>
              <a:t>situations, Proverbs 3:9-12 show us the </a:t>
            </a:r>
            <a:r>
              <a:rPr lang="en-US" u="sng" dirty="0" smtClean="0">
                <a:effectLst>
                  <a:outerShdw blurRad="38100" dist="38100" dir="2700000" algn="tl">
                    <a:srgbClr val="000000">
                      <a:alpha val="43137"/>
                    </a:srgbClr>
                  </a:outerShdw>
                </a:effectLst>
              </a:rPr>
              <a:t>positive side</a:t>
            </a:r>
            <a:r>
              <a:rPr lang="en-US" dirty="0" smtClean="0">
                <a:effectLst>
                  <a:outerShdw blurRad="38100" dist="38100" dir="2700000" algn="tl">
                    <a:srgbClr val="000000">
                      <a:alpha val="43137"/>
                    </a:srgbClr>
                  </a:outerShdw>
                </a:effectLst>
              </a:rPr>
              <a:t> of </a:t>
            </a:r>
            <a:r>
              <a:rPr lang="en-US" dirty="0">
                <a:effectLst>
                  <a:outerShdw blurRad="38100" dist="38100" dir="2700000" algn="tl">
                    <a:srgbClr val="000000">
                      <a:alpha val="43137"/>
                    </a:srgbClr>
                  </a:outerShdw>
                </a:effectLst>
              </a:rPr>
              <a:t>prosperity and suffering</a:t>
            </a:r>
            <a:r>
              <a:rPr lang="en-US" dirty="0" smtClean="0">
                <a:effectLst>
                  <a:outerShdw blurRad="38100" dist="38100" dir="2700000" algn="tl">
                    <a:srgbClr val="000000">
                      <a:alpha val="43137"/>
                    </a:srgbClr>
                  </a:outerShdw>
                </a:effectLst>
              </a:rPr>
              <a:t>:</a:t>
            </a:r>
            <a:endParaRPr lang="en-US" b="1" dirty="0">
              <a:effectLst>
                <a:outerShdw blurRad="38100" dist="38100" dir="2700000" algn="tl">
                  <a:srgbClr val="000000">
                    <a:alpha val="43137"/>
                  </a:srgbClr>
                </a:outerShdw>
              </a:effectLst>
              <a:latin typeface="Cambria" pitchFamily="18" charset="0"/>
            </a:endParaRP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43043470"/>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What Are the Two Tests?</a:t>
            </a:r>
          </a:p>
        </p:txBody>
      </p:sp>
      <p:sp>
        <p:nvSpPr>
          <p:cNvPr id="5" name="Content Placeholder 4"/>
          <p:cNvSpPr>
            <a:spLocks noGrp="1"/>
          </p:cNvSpPr>
          <p:nvPr>
            <p:ph idx="1"/>
          </p:nvPr>
        </p:nvSpPr>
        <p:spPr>
          <a:xfrm>
            <a:off x="457200" y="914400"/>
            <a:ext cx="8229600" cy="5943600"/>
          </a:xfrm>
        </p:spPr>
        <p:txBody>
          <a:bodyPr>
            <a:normAutofit fontScale="85000" lnSpcReduction="20000"/>
          </a:bodyPr>
          <a:lstStyle/>
          <a:p>
            <a:r>
              <a:rPr lang="en-US" sz="3300" dirty="0" smtClean="0">
                <a:effectLst>
                  <a:outerShdw blurRad="38100" dist="38100" dir="2700000" algn="tl">
                    <a:srgbClr val="000000">
                      <a:alpha val="43137"/>
                    </a:srgbClr>
                  </a:outerShdw>
                </a:effectLst>
              </a:rPr>
              <a:t>In verses 9-10, we are told if we are generous and honor the Lord with our abundance and prosperity, and </a:t>
            </a:r>
            <a:r>
              <a:rPr lang="en-US" sz="3300" u="sng" dirty="0" smtClean="0">
                <a:effectLst>
                  <a:outerShdw blurRad="38100" dist="38100" dir="2700000" algn="tl">
                    <a:srgbClr val="000000">
                      <a:alpha val="43137"/>
                    </a:srgbClr>
                  </a:outerShdw>
                </a:effectLst>
              </a:rPr>
              <a:t>we will be blessed</a:t>
            </a:r>
            <a:r>
              <a:rPr lang="en-US" sz="3300" dirty="0" smtClean="0">
                <a:effectLst>
                  <a:outerShdw blurRad="38100" dist="38100" dir="2700000" algn="tl">
                    <a:srgbClr val="000000">
                      <a:alpha val="43137"/>
                    </a:srgbClr>
                  </a:outerShdw>
                </a:effectLst>
              </a:rPr>
              <a:t> even further:</a:t>
            </a:r>
          </a:p>
          <a:p>
            <a:r>
              <a:rPr lang="en-US" sz="3300" b="1" i="1" dirty="0">
                <a:solidFill>
                  <a:srgbClr val="FFFF00"/>
                </a:solidFill>
                <a:effectLst>
                  <a:outerShdw blurRad="38100" dist="38100" dir="2700000" algn="tl">
                    <a:srgbClr val="000000">
                      <a:alpha val="43137"/>
                    </a:srgbClr>
                  </a:outerShdw>
                </a:effectLst>
                <a:latin typeface="Cambria" pitchFamily="18" charset="0"/>
              </a:rPr>
              <a:t>Honor the LORD with your wealth, with the firstfruits of all your crops; then your barns will be filled to overflowing, and your vats will brim over with new wine. </a:t>
            </a:r>
            <a:r>
              <a:rPr lang="en-US" sz="3300" b="1" dirty="0">
                <a:effectLst>
                  <a:outerShdw blurRad="38100" dist="38100" dir="2700000" algn="tl">
                    <a:srgbClr val="000000">
                      <a:alpha val="43137"/>
                    </a:srgbClr>
                  </a:outerShdw>
                </a:effectLst>
                <a:latin typeface="Cambria" pitchFamily="18" charset="0"/>
              </a:rPr>
              <a:t>(3:9-10 NIV</a:t>
            </a:r>
            <a:r>
              <a:rPr lang="en-US" sz="3300" b="1" dirty="0" smtClean="0">
                <a:effectLst>
                  <a:outerShdw blurRad="38100" dist="38100" dir="2700000" algn="tl">
                    <a:srgbClr val="000000">
                      <a:alpha val="43137"/>
                    </a:srgbClr>
                  </a:outerShdw>
                </a:effectLst>
                <a:latin typeface="Cambria" pitchFamily="18" charset="0"/>
              </a:rPr>
              <a:t>)</a:t>
            </a:r>
          </a:p>
          <a:p>
            <a:r>
              <a:rPr lang="en-US" sz="3300" dirty="0" smtClean="0">
                <a:effectLst>
                  <a:outerShdw blurRad="38100" dist="38100" dir="2700000" algn="tl">
                    <a:srgbClr val="000000">
                      <a:alpha val="43137"/>
                    </a:srgbClr>
                  </a:outerShdw>
                </a:effectLst>
              </a:rPr>
              <a:t>And  in verses 11-12 we are told not to despise or resent the difficulty and suffering that the Lord brings into our life through discipline (or perhaps trials), because in it </a:t>
            </a:r>
            <a:r>
              <a:rPr lang="en-US" sz="3300" u="sng" dirty="0" smtClean="0">
                <a:effectLst>
                  <a:outerShdw blurRad="38100" dist="38100" dir="2700000" algn="tl">
                    <a:srgbClr val="000000">
                      <a:alpha val="43137"/>
                    </a:srgbClr>
                  </a:outerShdw>
                </a:effectLst>
              </a:rPr>
              <a:t>he demonstrates his fatherly love for us</a:t>
            </a:r>
            <a:r>
              <a:rPr lang="en-US" sz="3300" dirty="0" smtClean="0">
                <a:effectLst>
                  <a:outerShdw blurRad="38100" dist="38100" dir="2700000" algn="tl">
                    <a:srgbClr val="000000">
                      <a:alpha val="43137"/>
                    </a:srgbClr>
                  </a:outerShdw>
                </a:effectLst>
              </a:rPr>
              <a:t>:</a:t>
            </a:r>
            <a:endParaRPr lang="en-US" sz="3300" b="1" dirty="0" smtClean="0">
              <a:effectLst>
                <a:outerShdw blurRad="38100" dist="38100" dir="2700000" algn="tl">
                  <a:srgbClr val="000000">
                    <a:alpha val="43137"/>
                  </a:srgbClr>
                </a:outerShdw>
              </a:effectLst>
              <a:latin typeface="Cambria" pitchFamily="18" charset="0"/>
            </a:endParaRPr>
          </a:p>
          <a:p>
            <a:r>
              <a:rPr lang="en-US" sz="3300" b="1" i="1" dirty="0">
                <a:solidFill>
                  <a:srgbClr val="FFFF00"/>
                </a:solidFill>
                <a:effectLst>
                  <a:outerShdw blurRad="38100" dist="38100" dir="2700000" algn="tl">
                    <a:srgbClr val="000000">
                      <a:alpha val="43137"/>
                    </a:srgbClr>
                  </a:outerShdw>
                </a:effectLst>
                <a:latin typeface="Cambria" pitchFamily="18" charset="0"/>
              </a:rPr>
              <a:t>My son, do not despise the LORD's discipline and do not resent his rebuke, because the LORD disciplines those he loves, as a father the son he delights in. </a:t>
            </a:r>
            <a:r>
              <a:rPr lang="en-US" sz="3300" b="1" dirty="0">
                <a:effectLst>
                  <a:outerShdw blurRad="38100" dist="38100" dir="2700000" algn="tl">
                    <a:srgbClr val="000000">
                      <a:alpha val="43137"/>
                    </a:srgbClr>
                  </a:outerShdw>
                </a:effectLst>
                <a:latin typeface="Cambria" pitchFamily="18" charset="0"/>
              </a:rPr>
              <a:t>(3:11-12 NIV</a:t>
            </a:r>
            <a:r>
              <a:rPr lang="en-US" sz="3300" b="1" dirty="0" smtClean="0">
                <a:effectLst>
                  <a:outerShdw blurRad="38100" dist="38100" dir="2700000" algn="tl">
                    <a:srgbClr val="000000">
                      <a:alpha val="43137"/>
                    </a:srgbClr>
                  </a:outerShdw>
                </a:effectLst>
                <a:latin typeface="Cambria" pitchFamily="18" charset="0"/>
              </a:rPr>
              <a:t>)</a:t>
            </a:r>
          </a:p>
          <a:p>
            <a:endParaRPr lang="en-US" b="1" dirty="0">
              <a:effectLst>
                <a:outerShdw blurRad="38100" dist="38100" dir="2700000" algn="tl">
                  <a:srgbClr val="000000">
                    <a:alpha val="43137"/>
                  </a:srgbClr>
                </a:outerShdw>
              </a:effectLst>
              <a:latin typeface="Cambria" pitchFamily="18" charset="0"/>
            </a:endParaRP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22915094"/>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What Are the Two Tests?</a:t>
            </a:r>
          </a:p>
        </p:txBody>
      </p:sp>
      <p:sp>
        <p:nvSpPr>
          <p:cNvPr id="5" name="Content Placeholder 4"/>
          <p:cNvSpPr>
            <a:spLocks noGrp="1"/>
          </p:cNvSpPr>
          <p:nvPr>
            <p:ph idx="1"/>
          </p:nvPr>
        </p:nvSpPr>
        <p:spPr>
          <a:xfrm>
            <a:off x="457200" y="914400"/>
            <a:ext cx="8229600" cy="5943600"/>
          </a:xfrm>
        </p:spPr>
        <p:txBody>
          <a:bodyPr>
            <a:normAutofit fontScale="77500" lnSpcReduction="20000"/>
          </a:bodyPr>
          <a:lstStyle/>
          <a:p>
            <a:r>
              <a:rPr lang="en-US" dirty="0" smtClean="0">
                <a:effectLst>
                  <a:outerShdw blurRad="38100" dist="38100" dir="2700000" algn="tl">
                    <a:srgbClr val="000000">
                      <a:alpha val="43137"/>
                    </a:srgbClr>
                  </a:outerShdw>
                </a:effectLst>
              </a:rPr>
              <a:t>This </a:t>
            </a:r>
            <a:r>
              <a:rPr lang="en-US" dirty="0">
                <a:effectLst>
                  <a:outerShdw blurRad="38100" dist="38100" dir="2700000" algn="tl">
                    <a:srgbClr val="000000">
                      <a:alpha val="43137"/>
                    </a:srgbClr>
                  </a:outerShdw>
                </a:effectLst>
              </a:rPr>
              <a:t>is </a:t>
            </a:r>
            <a:r>
              <a:rPr lang="en-US" dirty="0" smtClean="0">
                <a:effectLst>
                  <a:outerShdw blurRad="38100" dist="38100" dir="2700000" algn="tl">
                    <a:srgbClr val="000000">
                      <a:alpha val="43137"/>
                    </a:srgbClr>
                  </a:outerShdw>
                </a:effectLst>
              </a:rPr>
              <a:t>why in the New Testament, the apostle Paul can say:</a:t>
            </a:r>
            <a:endParaRPr lang="en-US" dirty="0">
              <a:effectLst>
                <a:outerShdw blurRad="38100" dist="38100" dir="2700000" algn="tl">
                  <a:srgbClr val="000000">
                    <a:alpha val="43137"/>
                  </a:srgbClr>
                </a:outerShdw>
              </a:effectLst>
            </a:endParaRPr>
          </a:p>
          <a:p>
            <a:r>
              <a:rPr lang="en-US" b="1" i="1" dirty="0">
                <a:solidFill>
                  <a:srgbClr val="FFFF00"/>
                </a:solidFill>
                <a:effectLst>
                  <a:outerShdw blurRad="38100" dist="38100" dir="2700000" algn="tl">
                    <a:srgbClr val="000000">
                      <a:alpha val="43137"/>
                    </a:srgbClr>
                  </a:outerShdw>
                </a:effectLst>
                <a:latin typeface="Cambria" pitchFamily="18" charset="0"/>
              </a:rPr>
              <a:t>I know what it is </a:t>
            </a:r>
            <a:r>
              <a:rPr lang="en-US" b="1" i="1" u="sng" dirty="0">
                <a:solidFill>
                  <a:srgbClr val="FFFF00"/>
                </a:solidFill>
                <a:effectLst>
                  <a:outerShdw blurRad="38100" dist="38100" dir="2700000" algn="tl">
                    <a:srgbClr val="000000">
                      <a:alpha val="43137"/>
                    </a:srgbClr>
                  </a:outerShdw>
                </a:effectLst>
                <a:latin typeface="Cambria" pitchFamily="18" charset="0"/>
              </a:rPr>
              <a:t>to be in need</a:t>
            </a:r>
            <a:r>
              <a:rPr lang="en-US" b="1" i="1" dirty="0">
                <a:solidFill>
                  <a:srgbClr val="FFFF00"/>
                </a:solidFill>
                <a:effectLst>
                  <a:outerShdw blurRad="38100" dist="38100" dir="2700000" algn="tl">
                    <a:srgbClr val="000000">
                      <a:alpha val="43137"/>
                    </a:srgbClr>
                  </a:outerShdw>
                </a:effectLst>
                <a:latin typeface="Cambria" pitchFamily="18" charset="0"/>
              </a:rPr>
              <a:t>, and I know what it is </a:t>
            </a:r>
            <a:r>
              <a:rPr lang="en-US" b="1" i="1" u="sng" dirty="0">
                <a:solidFill>
                  <a:srgbClr val="FFFF00"/>
                </a:solidFill>
                <a:effectLst>
                  <a:outerShdw blurRad="38100" dist="38100" dir="2700000" algn="tl">
                    <a:srgbClr val="000000">
                      <a:alpha val="43137"/>
                    </a:srgbClr>
                  </a:outerShdw>
                </a:effectLst>
                <a:latin typeface="Cambria" pitchFamily="18" charset="0"/>
              </a:rPr>
              <a:t>to have plenty</a:t>
            </a:r>
            <a:r>
              <a:rPr lang="en-US" b="1" i="1" dirty="0">
                <a:solidFill>
                  <a:srgbClr val="FFFF00"/>
                </a:solidFill>
                <a:effectLst>
                  <a:outerShdw blurRad="38100" dist="38100" dir="2700000" algn="tl">
                    <a:srgbClr val="000000">
                      <a:alpha val="43137"/>
                    </a:srgbClr>
                  </a:outerShdw>
                </a:effectLst>
                <a:latin typeface="Cambria" pitchFamily="18" charset="0"/>
              </a:rPr>
              <a:t>. I have learned the secret of being content in any and every situation, whether well fed or hungry, whether living in plenty or in want. </a:t>
            </a:r>
            <a:r>
              <a:rPr lang="en-US" b="1" dirty="0">
                <a:effectLst>
                  <a:outerShdw blurRad="38100" dist="38100" dir="2700000" algn="tl">
                    <a:srgbClr val="000000">
                      <a:alpha val="43137"/>
                    </a:srgbClr>
                  </a:outerShdw>
                </a:effectLst>
                <a:latin typeface="Cambria" pitchFamily="18" charset="0"/>
              </a:rPr>
              <a:t>(</a:t>
            </a:r>
            <a:r>
              <a:rPr lang="en-US" b="1" dirty="0" err="1" smtClean="0">
                <a:effectLst>
                  <a:outerShdw blurRad="38100" dist="38100" dir="2700000" algn="tl">
                    <a:srgbClr val="000000">
                      <a:alpha val="43137"/>
                    </a:srgbClr>
                  </a:outerShdw>
                </a:effectLst>
                <a:latin typeface="Cambria" pitchFamily="18" charset="0"/>
              </a:rPr>
              <a:t>Phillipians</a:t>
            </a:r>
            <a:r>
              <a:rPr lang="en-US" b="1" dirty="0" smtClean="0">
                <a:effectLst>
                  <a:outerShdw blurRad="38100" dist="38100" dir="2700000" algn="tl">
                    <a:srgbClr val="000000">
                      <a:alpha val="43137"/>
                    </a:srgbClr>
                  </a:outerShdw>
                </a:effectLst>
                <a:latin typeface="Cambria" pitchFamily="18" charset="0"/>
              </a:rPr>
              <a:t> </a:t>
            </a:r>
            <a:r>
              <a:rPr lang="en-US" b="1" dirty="0">
                <a:effectLst>
                  <a:outerShdw blurRad="38100" dist="38100" dir="2700000" algn="tl">
                    <a:srgbClr val="000000">
                      <a:alpha val="43137"/>
                    </a:srgbClr>
                  </a:outerShdw>
                </a:effectLst>
                <a:latin typeface="Cambria" pitchFamily="18" charset="0"/>
              </a:rPr>
              <a:t>4:12 NIV)</a:t>
            </a:r>
          </a:p>
          <a:p>
            <a:r>
              <a:rPr lang="en-US" dirty="0" smtClean="0">
                <a:effectLst>
                  <a:outerShdw blurRad="38100" dist="38100" dir="2700000" algn="tl">
                    <a:srgbClr val="000000">
                      <a:alpha val="43137"/>
                    </a:srgbClr>
                  </a:outerShdw>
                </a:effectLst>
              </a:rPr>
              <a:t>So no </a:t>
            </a:r>
            <a:r>
              <a:rPr lang="en-US" dirty="0">
                <a:effectLst>
                  <a:outerShdw blurRad="38100" dist="38100" dir="2700000" algn="tl">
                    <a:srgbClr val="000000">
                      <a:alpha val="43137"/>
                    </a:srgbClr>
                  </a:outerShdw>
                </a:effectLst>
              </a:rPr>
              <a:t>matter who you are, even if you are as close to God as </a:t>
            </a:r>
            <a:r>
              <a:rPr lang="en-US" dirty="0" smtClean="0">
                <a:effectLst>
                  <a:outerShdw blurRad="38100" dist="38100" dir="2700000" algn="tl">
                    <a:srgbClr val="000000">
                      <a:alpha val="43137"/>
                    </a:srgbClr>
                  </a:outerShdw>
                </a:effectLst>
              </a:rPr>
              <a:t>the apostle Paul, </a:t>
            </a:r>
            <a:r>
              <a:rPr lang="en-US" dirty="0">
                <a:effectLst>
                  <a:outerShdw blurRad="38100" dist="38100" dir="2700000" algn="tl">
                    <a:srgbClr val="000000">
                      <a:alpha val="43137"/>
                    </a:srgbClr>
                  </a:outerShdw>
                </a:effectLst>
              </a:rPr>
              <a:t>you will experience prosperity and adversity, success and suffering, everything going your way and nothing going your way.</a:t>
            </a:r>
          </a:p>
          <a:p>
            <a:r>
              <a:rPr lang="en-US" dirty="0" smtClean="0">
                <a:effectLst>
                  <a:outerShdw blurRad="38100" dist="38100" dir="2700000" algn="tl">
                    <a:srgbClr val="000000">
                      <a:alpha val="43137"/>
                    </a:srgbClr>
                  </a:outerShdw>
                </a:effectLst>
              </a:rPr>
              <a:t>Most </a:t>
            </a:r>
            <a:r>
              <a:rPr lang="en-US" dirty="0">
                <a:effectLst>
                  <a:outerShdw blurRad="38100" dist="38100" dir="2700000" algn="tl">
                    <a:srgbClr val="000000">
                      <a:alpha val="43137"/>
                    </a:srgbClr>
                  </a:outerShdw>
                </a:effectLst>
              </a:rPr>
              <a:t>of the time, we won’t experience a great deal of either. There’s a kind of balance going </a:t>
            </a:r>
            <a:r>
              <a:rPr lang="en-US" dirty="0" smtClean="0">
                <a:effectLst>
                  <a:outerShdw blurRad="38100" dist="38100" dir="2700000" algn="tl">
                    <a:srgbClr val="000000">
                      <a:alpha val="43137"/>
                    </a:srgbClr>
                  </a:outerShdw>
                </a:effectLst>
              </a:rPr>
              <a:t>on</a:t>
            </a:r>
            <a:r>
              <a:rPr lang="en-US" dirty="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 like what Agur requested.</a:t>
            </a:r>
          </a:p>
          <a:p>
            <a:r>
              <a:rPr lang="en-US" dirty="0" smtClean="0">
                <a:effectLst>
                  <a:outerShdw blurRad="38100" dist="38100" dir="2700000" algn="tl">
                    <a:srgbClr val="000000">
                      <a:alpha val="43137"/>
                    </a:srgbClr>
                  </a:outerShdw>
                </a:effectLst>
              </a:rPr>
              <a:t>But then we’ll </a:t>
            </a:r>
            <a:r>
              <a:rPr lang="en-US" dirty="0">
                <a:effectLst>
                  <a:outerShdw blurRad="38100" dist="38100" dir="2700000" algn="tl">
                    <a:srgbClr val="000000">
                      <a:alpha val="43137"/>
                    </a:srgbClr>
                  </a:outerShdw>
                </a:effectLst>
              </a:rPr>
              <a:t>have times of great success and </a:t>
            </a:r>
            <a:r>
              <a:rPr lang="en-US" dirty="0" smtClean="0">
                <a:effectLst>
                  <a:outerShdw blurRad="38100" dist="38100" dir="2700000" algn="tl">
                    <a:srgbClr val="000000">
                      <a:alpha val="43137"/>
                    </a:srgbClr>
                  </a:outerShdw>
                </a:effectLst>
              </a:rPr>
              <a:t>times </a:t>
            </a:r>
            <a:r>
              <a:rPr lang="en-US" dirty="0">
                <a:effectLst>
                  <a:outerShdw blurRad="38100" dist="38100" dir="2700000" algn="tl">
                    <a:srgbClr val="000000">
                      <a:alpha val="43137"/>
                    </a:srgbClr>
                  </a:outerShdw>
                </a:effectLst>
              </a:rPr>
              <a:t>of great suffering. And those are the two </a:t>
            </a:r>
            <a:r>
              <a:rPr lang="en-US" dirty="0" smtClean="0">
                <a:effectLst>
                  <a:outerShdw blurRad="38100" dist="38100" dir="2700000" algn="tl">
                    <a:srgbClr val="000000">
                      <a:alpha val="43137"/>
                    </a:srgbClr>
                  </a:outerShdw>
                </a:effectLst>
              </a:rPr>
              <a:t>great tests!</a:t>
            </a:r>
            <a:endParaRPr lang="en-US" dirty="0">
              <a:effectLst>
                <a:outerShdw blurRad="38100" dist="38100" dir="2700000" algn="tl">
                  <a:srgbClr val="000000">
                    <a:alpha val="43137"/>
                  </a:srgbClr>
                </a:outerShdw>
              </a:effectLst>
            </a:endParaRPr>
          </a:p>
          <a:p>
            <a:endParaRPr lang="en-US" b="1" dirty="0" smtClean="0">
              <a:effectLst>
                <a:outerShdw blurRad="38100" dist="38100" dir="2700000" algn="tl">
                  <a:srgbClr val="000000">
                    <a:alpha val="43137"/>
                  </a:srgbClr>
                </a:outerShdw>
              </a:effectLst>
              <a:latin typeface="Cambria" pitchFamily="18" charset="0"/>
            </a:endParaRP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29815467"/>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How Do They Work?</a:t>
            </a:r>
          </a:p>
        </p:txBody>
      </p:sp>
      <p:sp>
        <p:nvSpPr>
          <p:cNvPr id="5" name="Content Placeholder 4"/>
          <p:cNvSpPr>
            <a:spLocks noGrp="1"/>
          </p:cNvSpPr>
          <p:nvPr>
            <p:ph idx="1"/>
          </p:nvPr>
        </p:nvSpPr>
        <p:spPr>
          <a:xfrm>
            <a:off x="457200" y="914400"/>
            <a:ext cx="8229600" cy="5943600"/>
          </a:xfrm>
        </p:spPr>
        <p:txBody>
          <a:bodyPr>
            <a:normAutofit/>
          </a:bodyPr>
          <a:lstStyle/>
          <a:p>
            <a:r>
              <a:rPr lang="en-US" b="1" i="1" dirty="0">
                <a:solidFill>
                  <a:srgbClr val="FFFF00"/>
                </a:solidFill>
                <a:effectLst>
                  <a:outerShdw blurRad="38100" dist="38100" dir="2700000" algn="tl">
                    <a:srgbClr val="000000">
                      <a:alpha val="43137"/>
                    </a:srgbClr>
                  </a:outerShdw>
                </a:effectLst>
                <a:latin typeface="Cambria" pitchFamily="18" charset="0"/>
              </a:rPr>
              <a:t>The wages of the righteous bring them life, but the income of the wicked brings them punishment. </a:t>
            </a:r>
            <a:r>
              <a:rPr lang="en-US" b="1" dirty="0">
                <a:effectLst>
                  <a:outerShdw blurRad="38100" dist="38100" dir="2700000" algn="tl">
                    <a:srgbClr val="000000">
                      <a:alpha val="43137"/>
                    </a:srgbClr>
                  </a:outerShdw>
                </a:effectLst>
                <a:latin typeface="Cambria" pitchFamily="18" charset="0"/>
              </a:rPr>
              <a:t>(10:16 NIV)</a:t>
            </a:r>
          </a:p>
          <a:p>
            <a:pPr lvl="1"/>
            <a:r>
              <a:rPr lang="en-US" dirty="0" smtClean="0">
                <a:effectLst>
                  <a:outerShdw blurRad="38100" dist="38100" dir="2700000" algn="tl">
                    <a:srgbClr val="000000">
                      <a:alpha val="43137"/>
                    </a:srgbClr>
                  </a:outerShdw>
                </a:effectLst>
              </a:rPr>
              <a:t>When prosperity comes to the righteous, they use it for good and are blessed.</a:t>
            </a:r>
          </a:p>
          <a:p>
            <a:pPr lvl="1"/>
            <a:r>
              <a:rPr lang="en-US" dirty="0" smtClean="0">
                <a:effectLst>
                  <a:outerShdw blurRad="38100" dist="38100" dir="2700000" algn="tl">
                    <a:srgbClr val="000000">
                      <a:alpha val="43137"/>
                    </a:srgbClr>
                  </a:outerShdw>
                </a:effectLst>
              </a:rPr>
              <a:t>When prosperity comes to the wicked, they use it for evil and it confirms them in their wickedness.</a:t>
            </a: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77609075"/>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How Do They Work?</a:t>
            </a: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In fact, one of the worst things that God can do for a wicked person is to give them more of what they sinfully desire. We see an example of this in the New Testament in Romans 1:</a:t>
            </a:r>
          </a:p>
          <a:p>
            <a:pPr lvl="1"/>
            <a:r>
              <a:rPr lang="en-US" b="1" i="1" dirty="0" smtClean="0">
                <a:solidFill>
                  <a:srgbClr val="FFFF00"/>
                </a:solidFill>
                <a:effectLst>
                  <a:outerShdw blurRad="38100" dist="38100" dir="2700000" algn="tl">
                    <a:srgbClr val="000000">
                      <a:alpha val="43137"/>
                    </a:srgbClr>
                  </a:outerShdw>
                </a:effectLst>
                <a:latin typeface="Cambria" pitchFamily="18" charset="0"/>
              </a:rPr>
              <a:t>Since </a:t>
            </a:r>
            <a:r>
              <a:rPr lang="en-US" b="1" i="1" dirty="0">
                <a:solidFill>
                  <a:srgbClr val="FFFF00"/>
                </a:solidFill>
                <a:effectLst>
                  <a:outerShdw blurRad="38100" dist="38100" dir="2700000" algn="tl">
                    <a:srgbClr val="000000">
                      <a:alpha val="43137"/>
                    </a:srgbClr>
                  </a:outerShdw>
                </a:effectLst>
                <a:latin typeface="Cambria" pitchFamily="18" charset="0"/>
              </a:rPr>
              <a:t>they did not think it worthwhile to retain the knowledge of God, </a:t>
            </a:r>
            <a:r>
              <a:rPr lang="en-US" b="1" i="1" u="sng" dirty="0">
                <a:solidFill>
                  <a:srgbClr val="FFFF00"/>
                </a:solidFill>
                <a:effectLst>
                  <a:outerShdw blurRad="38100" dist="38100" dir="2700000" algn="tl">
                    <a:srgbClr val="000000">
                      <a:alpha val="43137"/>
                    </a:srgbClr>
                  </a:outerShdw>
                </a:effectLst>
                <a:latin typeface="Cambria" pitchFamily="18" charset="0"/>
              </a:rPr>
              <a:t>he gave them over</a:t>
            </a:r>
            <a:r>
              <a:rPr lang="en-US" b="1" i="1" dirty="0">
                <a:solidFill>
                  <a:srgbClr val="FFFF00"/>
                </a:solidFill>
                <a:effectLst>
                  <a:outerShdw blurRad="38100" dist="38100" dir="2700000" algn="tl">
                    <a:srgbClr val="000000">
                      <a:alpha val="43137"/>
                    </a:srgbClr>
                  </a:outerShdw>
                </a:effectLst>
                <a:latin typeface="Cambria" pitchFamily="18" charset="0"/>
              </a:rPr>
              <a:t> to a depraved mind, to do what ought not to be </a:t>
            </a:r>
            <a:r>
              <a:rPr lang="en-US" b="1" i="1" dirty="0" smtClean="0">
                <a:solidFill>
                  <a:srgbClr val="FFFF00"/>
                </a:solidFill>
                <a:effectLst>
                  <a:outerShdw blurRad="38100" dist="38100" dir="2700000" algn="tl">
                    <a:srgbClr val="000000">
                      <a:alpha val="43137"/>
                    </a:srgbClr>
                  </a:outerShdw>
                </a:effectLst>
                <a:latin typeface="Cambria" pitchFamily="18" charset="0"/>
              </a:rPr>
              <a:t>done. </a:t>
            </a:r>
            <a:r>
              <a:rPr lang="en-US" b="1" i="1" dirty="0">
                <a:solidFill>
                  <a:srgbClr val="FFFF00"/>
                </a:solidFill>
                <a:effectLst>
                  <a:outerShdw blurRad="38100" dist="38100" dir="2700000" algn="tl">
                    <a:srgbClr val="000000">
                      <a:alpha val="43137"/>
                    </a:srgbClr>
                  </a:outerShdw>
                </a:effectLst>
                <a:latin typeface="Cambria" pitchFamily="18" charset="0"/>
              </a:rPr>
              <a:t>They have become filled with every kind of wickedness, evil, greed and depravity.  </a:t>
            </a:r>
            <a:r>
              <a:rPr lang="en-US" b="1" dirty="0">
                <a:effectLst>
                  <a:outerShdw blurRad="38100" dist="38100" dir="2700000" algn="tl">
                    <a:srgbClr val="000000">
                      <a:alpha val="43137"/>
                    </a:srgbClr>
                  </a:outerShdw>
                </a:effectLst>
                <a:latin typeface="Cambria" pitchFamily="18" charset="0"/>
              </a:rPr>
              <a:t>(Rom 1:28-29 NIV)</a:t>
            </a: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37740470"/>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r>
              <a:rPr lang="en-US" sz="3600" dirty="0">
                <a:effectLst>
                  <a:outerShdw blurRad="38100" dist="38100" dir="2700000" algn="tl">
                    <a:srgbClr val="000000">
                      <a:alpha val="43137"/>
                    </a:srgbClr>
                  </a:outerShdw>
                </a:effectLst>
              </a:rPr>
              <a:t>How Do They Work?</a:t>
            </a:r>
          </a:p>
        </p:txBody>
      </p:sp>
      <p:sp>
        <p:nvSpPr>
          <p:cNvPr id="5" name="Content Placeholder 4"/>
          <p:cNvSpPr>
            <a:spLocks noGrp="1"/>
          </p:cNvSpPr>
          <p:nvPr>
            <p:ph idx="1"/>
          </p:nvPr>
        </p:nvSpPr>
        <p:spPr>
          <a:xfrm>
            <a:off x="457200" y="914400"/>
            <a:ext cx="8229600" cy="5943600"/>
          </a:xfrm>
        </p:spPr>
        <p:txBody>
          <a:bodyPr>
            <a:normAutofit/>
          </a:bodyPr>
          <a:lstStyle/>
          <a:p>
            <a:r>
              <a:rPr lang="en-US" b="1" i="1" dirty="0" smtClean="0">
                <a:solidFill>
                  <a:srgbClr val="FFFF00"/>
                </a:solidFill>
                <a:effectLst>
                  <a:outerShdw blurRad="38100" dist="38100" dir="2700000" algn="tl">
                    <a:srgbClr val="000000">
                      <a:alpha val="43137"/>
                    </a:srgbClr>
                  </a:outerShdw>
                </a:effectLst>
                <a:latin typeface="Cambria" pitchFamily="18" charset="0"/>
              </a:rPr>
              <a:t>When </a:t>
            </a:r>
            <a:r>
              <a:rPr lang="en-US" b="1" i="1" dirty="0">
                <a:solidFill>
                  <a:srgbClr val="FFFF00"/>
                </a:solidFill>
                <a:effectLst>
                  <a:outerShdw blurRad="38100" dist="38100" dir="2700000" algn="tl">
                    <a:srgbClr val="000000">
                      <a:alpha val="43137"/>
                    </a:srgbClr>
                  </a:outerShdw>
                </a:effectLst>
                <a:latin typeface="Cambria" pitchFamily="18" charset="0"/>
              </a:rPr>
              <a:t>the storm has swept by, the wicked are gone, but the righteous stand firm forever. </a:t>
            </a:r>
            <a:r>
              <a:rPr lang="en-US" b="1" dirty="0">
                <a:effectLst>
                  <a:outerShdw blurRad="38100" dist="38100" dir="2700000" algn="tl">
                    <a:srgbClr val="000000">
                      <a:alpha val="43137"/>
                    </a:srgbClr>
                  </a:outerShdw>
                </a:effectLst>
                <a:latin typeface="Cambria" pitchFamily="18" charset="0"/>
              </a:rPr>
              <a:t>(10:25 NIV)</a:t>
            </a:r>
            <a:endParaRPr lang="en-US" dirty="0">
              <a:effectLst>
                <a:outerShdw blurRad="38100" dist="38100" dir="2700000" algn="tl">
                  <a:srgbClr val="000000">
                    <a:alpha val="43137"/>
                  </a:srgbClr>
                </a:outerShdw>
              </a:effectLst>
            </a:endParaRPr>
          </a:p>
          <a:p>
            <a:r>
              <a:rPr lang="en-US" dirty="0" smtClean="0">
                <a:effectLst>
                  <a:outerShdw blurRad="38100" dist="38100" dir="2700000" algn="tl">
                    <a:srgbClr val="000000">
                      <a:alpha val="43137"/>
                    </a:srgbClr>
                  </a:outerShdw>
                </a:effectLst>
              </a:rPr>
              <a:t>The storms of life will reveal who you really are:</a:t>
            </a:r>
          </a:p>
          <a:p>
            <a:pPr lvl="1"/>
            <a:r>
              <a:rPr lang="en-US" dirty="0" smtClean="0">
                <a:effectLst>
                  <a:outerShdw blurRad="38100" dist="38100" dir="2700000" algn="tl">
                    <a:srgbClr val="000000">
                      <a:alpha val="43137"/>
                    </a:srgbClr>
                  </a:outerShdw>
                </a:effectLst>
              </a:rPr>
              <a:t>When faced with adversity, the wicked will become more fully entrenched in their wickedness and will ultimately be destroyed. </a:t>
            </a:r>
          </a:p>
          <a:p>
            <a:pPr lvl="1"/>
            <a:r>
              <a:rPr lang="en-US" dirty="0" smtClean="0">
                <a:effectLst>
                  <a:outerShdw blurRad="38100" dist="38100" dir="2700000" algn="tl">
                    <a:srgbClr val="000000">
                      <a:alpha val="43137"/>
                    </a:srgbClr>
                  </a:outerShdw>
                </a:effectLst>
              </a:rPr>
              <a:t>The righteous take suffering in stride and stand firm in their convictions.</a:t>
            </a:r>
            <a:endParaRPr lang="en-US" dirty="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a:p>
            <a:pPr lvl="1"/>
            <a:endParaRPr lang="en-US" dirty="0">
              <a:effectLst>
                <a:outerShdw blurRad="38100" dist="38100" dir="2700000" algn="tl">
                  <a:srgbClr val="000000">
                    <a:alpha val="43137"/>
                  </a:srgbClr>
                </a:outerShdw>
              </a:effectLst>
            </a:endParaRPr>
          </a:p>
          <a:p>
            <a:pPr lvl="1"/>
            <a:endParaRPr lang="en-US" b="1" dirty="0">
              <a:effectLst>
                <a:outerShdw blurRad="38100" dist="38100" dir="2700000" algn="tl">
                  <a:srgbClr val="000000">
                    <a:alpha val="43137"/>
                  </a:srgbClr>
                </a:outerShdw>
              </a:effectLst>
              <a:latin typeface="Cambria" pitchFamily="18" charset="0"/>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5370946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39633</TotalTime>
  <Words>2173</Words>
  <Application>Microsoft Office PowerPoint</Application>
  <PresentationFormat>On-screen Show (4:3)</PresentationFormat>
  <Paragraphs>181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Apex</vt:lpstr>
      <vt:lpstr>The Book of Proverbs</vt:lpstr>
      <vt:lpstr>The Two Great Tests</vt:lpstr>
      <vt:lpstr>What Are the Two Tests?</vt:lpstr>
      <vt:lpstr>What Are the Two Tests?</vt:lpstr>
      <vt:lpstr>What Are the Two Tests?</vt:lpstr>
      <vt:lpstr>What Are the Two Tests?</vt:lpstr>
      <vt:lpstr>How Do They Work?</vt:lpstr>
      <vt:lpstr>How Do They Work?</vt:lpstr>
      <vt:lpstr>How Do They Work?</vt:lpstr>
      <vt:lpstr>How Do They Work?</vt:lpstr>
      <vt:lpstr>How Do They Work?</vt:lpstr>
      <vt:lpstr>How Do They Work?</vt:lpstr>
      <vt:lpstr>How Do They Work?</vt:lpstr>
      <vt:lpstr>How Do They Work?</vt:lpstr>
      <vt:lpstr>How Can We Pass Them?</vt:lpstr>
      <vt:lpstr>How Can We Pass Them?</vt:lpstr>
      <vt:lpstr>How Can We Pass Them?</vt:lpstr>
      <vt:lpstr>How Can We Pass Them?</vt:lpstr>
      <vt:lpstr>How Can We Pass Them?</vt:lpstr>
      <vt:lpstr>How Can We Pass Them?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rsconnolly</dc:creator>
  <cp:lastModifiedBy>Robert Connolly</cp:lastModifiedBy>
  <cp:revision>1538</cp:revision>
  <dcterms:created xsi:type="dcterms:W3CDTF">2011-01-13T01:13:42Z</dcterms:created>
  <dcterms:modified xsi:type="dcterms:W3CDTF">2015-06-28T21:26:28Z</dcterms:modified>
</cp:coreProperties>
</file>