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3"/>
  </p:notesMasterIdLst>
  <p:sldIdLst>
    <p:sldId id="258" r:id="rId2"/>
    <p:sldId id="301" r:id="rId3"/>
    <p:sldId id="314" r:id="rId4"/>
    <p:sldId id="315" r:id="rId5"/>
    <p:sldId id="316" r:id="rId6"/>
    <p:sldId id="317" r:id="rId7"/>
    <p:sldId id="279" r:id="rId8"/>
    <p:sldId id="304" r:id="rId9"/>
    <p:sldId id="300" r:id="rId10"/>
    <p:sldId id="303" r:id="rId11"/>
    <p:sldId id="318" r:id="rId12"/>
    <p:sldId id="319" r:id="rId13"/>
    <p:sldId id="327" r:id="rId14"/>
    <p:sldId id="320" r:id="rId15"/>
    <p:sldId id="321" r:id="rId16"/>
    <p:sldId id="322" r:id="rId17"/>
    <p:sldId id="323" r:id="rId18"/>
    <p:sldId id="324" r:id="rId19"/>
    <p:sldId id="325" r:id="rId20"/>
    <p:sldId id="326" r:id="rId21"/>
    <p:sldId id="328"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092" y="-144"/>
      </p:cViewPr>
      <p:guideLst>
        <p:guide orient="horz" pos="2160"/>
        <p:guide pos="2880"/>
      </p:guideLst>
    </p:cSldViewPr>
  </p:slideViewPr>
  <p:notesTextViewPr>
    <p:cViewPr>
      <p:scale>
        <a:sx n="100" d="100"/>
        <a:sy n="100" d="100"/>
      </p:scale>
      <p:origin x="0" y="0"/>
    </p:cViewPr>
  </p:notesTextViewPr>
  <p:notesViewPr>
    <p:cSldViewPr>
      <p:cViewPr varScale="1">
        <p:scale>
          <a:sx n="85" d="100"/>
          <a:sy n="85" d="100"/>
        </p:scale>
        <p:origin x="-3834" y="-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BEE3FA-69F3-4228-8B1C-751B7C95028F}" type="datetimeFigureOut">
              <a:rPr lang="en-US" smtClean="0"/>
              <a:pPr/>
              <a:t>2/26/2011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4E50334-F2C2-4770-B480-2913F8F0EA4D}"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4499376C-85DB-407B-B965-FC6367A132FF}" type="datetimeFigureOut">
              <a:rPr lang="en-US" smtClean="0"/>
              <a:pPr/>
              <a:t>2/26/2011</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20C93279-0D0F-410B-A93E-63AE6B03E72C}" type="slidenum">
              <a:rPr lang="en-US" smtClean="0"/>
              <a:pPr/>
              <a:t>‹#›</a:t>
            </a:fld>
            <a:endParaRPr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99376C-85DB-407B-B965-FC6367A132FF}" type="datetimeFigureOut">
              <a:rPr lang="en-US" smtClean="0"/>
              <a:pPr/>
              <a:t>2/26/2011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99376C-85DB-407B-B965-FC6367A132FF}" type="datetimeFigureOut">
              <a:rPr lang="en-US" smtClean="0"/>
              <a:pPr/>
              <a:t>2/26/2011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99376C-85DB-407B-B965-FC6367A132FF}" type="datetimeFigureOut">
              <a:rPr lang="en-US" smtClean="0"/>
              <a:pPr/>
              <a:t>2/26/2011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499376C-85DB-407B-B965-FC6367A132FF}" type="datetimeFigureOut">
              <a:rPr lang="en-US" smtClean="0"/>
              <a:pPr/>
              <a:t>2/26/2011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24800" y="6416675"/>
            <a:ext cx="762000" cy="365125"/>
          </a:xfrm>
        </p:spPr>
        <p:txBody>
          <a:bodyPr/>
          <a:lstStyle/>
          <a:p>
            <a:fld id="{20C93279-0D0F-410B-A93E-63AE6B03E72C}"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499376C-85DB-407B-B965-FC6367A132FF}" type="datetimeFigureOut">
              <a:rPr lang="en-US" smtClean="0"/>
              <a:pPr/>
              <a:t>2/26/2011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499376C-85DB-407B-B965-FC6367A132FF}" type="datetimeFigureOut">
              <a:rPr lang="en-US" smtClean="0"/>
              <a:pPr/>
              <a:t>2/26/2011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499376C-85DB-407B-B965-FC6367A132FF}" type="datetimeFigureOut">
              <a:rPr lang="en-US" smtClean="0"/>
              <a:pPr/>
              <a:t>2/26/2011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99376C-85DB-407B-B965-FC6367A132FF}" type="datetimeFigureOut">
              <a:rPr lang="en-US" smtClean="0"/>
              <a:pPr/>
              <a:t>2/26/2011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499376C-85DB-407B-B965-FC6367A132FF}" type="datetimeFigureOut">
              <a:rPr lang="en-US" smtClean="0"/>
              <a:pPr/>
              <a:t>2/26/2011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499376C-85DB-407B-B965-FC6367A132FF}" type="datetimeFigureOut">
              <a:rPr lang="en-US" smtClean="0"/>
              <a:pPr/>
              <a:t>2/26/2011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4499376C-85DB-407B-B965-FC6367A132FF}" type="datetimeFigureOut">
              <a:rPr lang="en-US" smtClean="0"/>
              <a:pPr/>
              <a:t>2/26/2011</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20C93279-0D0F-410B-A93E-63AE6B03E72C}"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iming>
    <p:tnLst>
      <p:par>
        <p:cTn id="1" dur="indefinite" restart="never" nodeType="tmRoot"/>
      </p:par>
    </p:tnLst>
  </p:timing>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32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8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4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4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4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The Book of Proverbs</a:t>
            </a:r>
            <a:endParaRPr lang="en-US" dirty="0"/>
          </a:p>
        </p:txBody>
      </p:sp>
      <p:sp>
        <p:nvSpPr>
          <p:cNvPr id="5" name="Subtitle 4"/>
          <p:cNvSpPr>
            <a:spLocks noGrp="1"/>
          </p:cNvSpPr>
          <p:nvPr>
            <p:ph type="subTitle" idx="1"/>
          </p:nvPr>
        </p:nvSpPr>
        <p:spPr>
          <a:xfrm>
            <a:off x="1371600" y="3331698"/>
            <a:ext cx="6400800" cy="2078502"/>
          </a:xfrm>
        </p:spPr>
        <p:txBody>
          <a:bodyPr>
            <a:normAutofit/>
          </a:bodyPr>
          <a:lstStyle/>
          <a:p>
            <a:r>
              <a:rPr lang="en-US" sz="4000" b="1" dirty="0" smtClean="0">
                <a:effectLst>
                  <a:outerShdw blurRad="38100" dist="38100" dir="2700000" algn="tl">
                    <a:srgbClr val="000000">
                      <a:alpha val="43137"/>
                    </a:srgbClr>
                  </a:outerShdw>
                </a:effectLst>
              </a:rPr>
              <a:t>The Way of Wisdom</a:t>
            </a:r>
          </a:p>
          <a:p>
            <a:r>
              <a:rPr lang="en-US" sz="4000" b="1" dirty="0" smtClean="0">
                <a:solidFill>
                  <a:srgbClr val="FFFF00"/>
                </a:solidFill>
                <a:effectLst>
                  <a:outerShdw blurRad="38100" dist="38100" dir="2700000" algn="tl">
                    <a:srgbClr val="000000">
                      <a:alpha val="43137"/>
                    </a:srgbClr>
                  </a:outerShdw>
                </a:effectLst>
              </a:rPr>
              <a:t>Proverbs 4:10-27</a:t>
            </a:r>
            <a:endParaRPr lang="en-US" sz="4000" b="1" dirty="0">
              <a:solidFill>
                <a:srgbClr val="FFFF00"/>
              </a:solidFill>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fontScale="90000"/>
          </a:bodyPr>
          <a:lstStyle/>
          <a:p>
            <a:r>
              <a:rPr lang="en-US" sz="4400" dirty="0" smtClean="0">
                <a:effectLst>
                  <a:outerShdw blurRad="38100" dist="38100" dir="2700000" algn="tl">
                    <a:srgbClr val="000000">
                      <a:alpha val="43137"/>
                    </a:srgbClr>
                  </a:outerShdw>
                </a:effectLst>
              </a:rPr>
              <a:t>The How and Why of Wisdom</a:t>
            </a:r>
            <a:endParaRPr lang="en-US" dirty="0"/>
          </a:p>
        </p:txBody>
      </p:sp>
      <p:sp>
        <p:nvSpPr>
          <p:cNvPr id="5" name="Content Placeholder 4"/>
          <p:cNvSpPr>
            <a:spLocks noGrp="1"/>
          </p:cNvSpPr>
          <p:nvPr>
            <p:ph idx="1"/>
          </p:nvPr>
        </p:nvSpPr>
        <p:spPr>
          <a:xfrm>
            <a:off x="457200" y="1066800"/>
            <a:ext cx="8229600" cy="5791200"/>
          </a:xfrm>
        </p:spPr>
        <p:txBody>
          <a:bodyPr>
            <a:normAutofit/>
          </a:bodyPr>
          <a:lstStyle/>
          <a:p>
            <a:r>
              <a:rPr lang="en-US" dirty="0" smtClean="0">
                <a:effectLst>
                  <a:outerShdw blurRad="38100" dist="38100" dir="2700000" algn="tl">
                    <a:srgbClr val="000000">
                      <a:alpha val="43137"/>
                    </a:srgbClr>
                  </a:outerShdw>
                </a:effectLst>
              </a:rPr>
              <a:t>In our last lesson (</a:t>
            </a:r>
            <a:r>
              <a:rPr lang="en-US" dirty="0" smtClean="0">
                <a:solidFill>
                  <a:srgbClr val="FFFF00"/>
                </a:solidFill>
                <a:effectLst>
                  <a:outerShdw blurRad="38100" dist="38100" dir="2700000" algn="tl">
                    <a:srgbClr val="000000">
                      <a:alpha val="43137"/>
                    </a:srgbClr>
                  </a:outerShdw>
                </a:effectLst>
              </a:rPr>
              <a:t>Proverbs 2-3</a:t>
            </a:r>
            <a:r>
              <a:rPr lang="en-US" dirty="0" smtClean="0">
                <a:effectLst>
                  <a:outerShdw blurRad="38100" dist="38100" dir="2700000" algn="tl">
                    <a:srgbClr val="000000">
                      <a:alpha val="43137"/>
                    </a:srgbClr>
                  </a:outerShdw>
                </a:effectLst>
              </a:rPr>
              <a:t>) we </a:t>
            </a:r>
            <a:r>
              <a:rPr lang="en-US" dirty="0" smtClean="0">
                <a:effectLst>
                  <a:outerShdw blurRad="38100" dist="38100" dir="2700000" algn="tl">
                    <a:srgbClr val="000000">
                      <a:alpha val="43137"/>
                    </a:srgbClr>
                  </a:outerShdw>
                </a:effectLst>
              </a:rPr>
              <a:t>saw how to go about </a:t>
            </a:r>
            <a:r>
              <a:rPr lang="en-US" u="sng" dirty="0" smtClean="0">
                <a:effectLst>
                  <a:outerShdw blurRad="38100" dist="38100" dir="2700000" algn="tl">
                    <a:srgbClr val="000000">
                      <a:alpha val="43137"/>
                    </a:srgbClr>
                  </a:outerShdw>
                </a:effectLst>
              </a:rPr>
              <a:t>seeking</a:t>
            </a:r>
            <a:r>
              <a:rPr lang="en-US" dirty="0" smtClean="0">
                <a:effectLst>
                  <a:outerShdw blurRad="38100" dist="38100" dir="2700000" algn="tl">
                    <a:srgbClr val="000000">
                      <a:alpha val="43137"/>
                    </a:srgbClr>
                  </a:outerShdw>
                </a:effectLst>
              </a:rPr>
              <a:t> wisdom:</a:t>
            </a:r>
          </a:p>
          <a:p>
            <a:pPr lvl="1"/>
            <a:r>
              <a:rPr lang="en-US" u="sng" dirty="0" smtClean="0">
                <a:effectLst>
                  <a:outerShdw blurRad="38100" dist="38100" dir="2700000" algn="tl">
                    <a:srgbClr val="000000">
                      <a:alpha val="43137"/>
                    </a:srgbClr>
                  </a:outerShdw>
                </a:effectLst>
              </a:rPr>
              <a:t>Value</a:t>
            </a:r>
            <a:r>
              <a:rPr lang="en-US" dirty="0" smtClean="0">
                <a:effectLst>
                  <a:outerShdw blurRad="38100" dist="38100" dir="2700000" algn="tl">
                    <a:srgbClr val="000000">
                      <a:alpha val="43137"/>
                    </a:srgbClr>
                  </a:outerShdw>
                </a:effectLst>
              </a:rPr>
              <a:t> wisdom and diligently </a:t>
            </a:r>
            <a:r>
              <a:rPr lang="en-US" u="sng" dirty="0" smtClean="0">
                <a:effectLst>
                  <a:outerShdw blurRad="38100" dist="38100" dir="2700000" algn="tl">
                    <a:srgbClr val="000000">
                      <a:alpha val="43137"/>
                    </a:srgbClr>
                  </a:outerShdw>
                </a:effectLst>
              </a:rPr>
              <a:t>search</a:t>
            </a:r>
            <a:r>
              <a:rPr lang="en-US" dirty="0" smtClean="0">
                <a:effectLst>
                  <a:outerShdw blurRad="38100" dist="38100" dir="2700000" algn="tl">
                    <a:srgbClr val="000000">
                      <a:alpha val="43137"/>
                    </a:srgbClr>
                  </a:outerShdw>
                </a:effectLst>
              </a:rPr>
              <a:t> for it (</a:t>
            </a:r>
            <a:r>
              <a:rPr lang="en-US" dirty="0" smtClean="0">
                <a:solidFill>
                  <a:srgbClr val="FFFF00"/>
                </a:solidFill>
                <a:effectLst>
                  <a:outerShdw blurRad="38100" dist="38100" dir="2700000" algn="tl">
                    <a:srgbClr val="000000">
                      <a:alpha val="43137"/>
                    </a:srgbClr>
                  </a:outerShdw>
                </a:effectLst>
              </a:rPr>
              <a:t>2:4</a:t>
            </a:r>
            <a:r>
              <a:rPr lang="en-US" dirty="0" smtClean="0">
                <a:effectLst>
                  <a:outerShdw blurRad="38100" dist="38100" dir="2700000" algn="tl">
                    <a:srgbClr val="000000">
                      <a:alpha val="43137"/>
                    </a:srgbClr>
                  </a:outerShdw>
                </a:effectLst>
              </a:rPr>
              <a:t>)</a:t>
            </a:r>
          </a:p>
          <a:p>
            <a:pPr lvl="1"/>
            <a:r>
              <a:rPr lang="en-US" dirty="0" smtClean="0">
                <a:effectLst>
                  <a:outerShdw blurRad="38100" dist="38100" dir="2700000" algn="tl">
                    <a:srgbClr val="000000">
                      <a:alpha val="43137"/>
                    </a:srgbClr>
                  </a:outerShdw>
                </a:effectLst>
              </a:rPr>
              <a:t>We should </a:t>
            </a:r>
            <a:r>
              <a:rPr lang="en-US" u="sng" dirty="0" smtClean="0">
                <a:effectLst>
                  <a:outerShdw blurRad="38100" dist="38100" dir="2700000" algn="tl">
                    <a:srgbClr val="000000">
                      <a:alpha val="43137"/>
                    </a:srgbClr>
                  </a:outerShdw>
                </a:effectLst>
              </a:rPr>
              <a:t>trust</a:t>
            </a:r>
            <a:r>
              <a:rPr lang="en-US" dirty="0" smtClean="0">
                <a:effectLst>
                  <a:outerShdw blurRad="38100" dist="38100" dir="2700000" algn="tl">
                    <a:srgbClr val="000000">
                      <a:alpha val="43137"/>
                    </a:srgbClr>
                  </a:outerShdw>
                </a:effectLst>
              </a:rPr>
              <a:t> what </a:t>
            </a:r>
            <a:r>
              <a:rPr lang="en-US" u="sng" dirty="0" smtClean="0">
                <a:effectLst>
                  <a:outerShdw blurRad="38100" dist="38100" dir="2700000" algn="tl">
                    <a:srgbClr val="000000">
                      <a:alpha val="43137"/>
                    </a:srgbClr>
                  </a:outerShdw>
                </a:effectLst>
              </a:rPr>
              <a:t>God</a:t>
            </a:r>
            <a:r>
              <a:rPr lang="en-US" dirty="0" smtClean="0">
                <a:effectLst>
                  <a:outerShdw blurRad="38100" dist="38100" dir="2700000" algn="tl">
                    <a:srgbClr val="000000">
                      <a:alpha val="43137"/>
                    </a:srgbClr>
                  </a:outerShdw>
                </a:effectLst>
              </a:rPr>
              <a:t> has to say above what we might naturally think based on our own understanding or background (</a:t>
            </a:r>
            <a:r>
              <a:rPr lang="en-US" dirty="0" smtClean="0">
                <a:solidFill>
                  <a:srgbClr val="FFFF00"/>
                </a:solidFill>
                <a:effectLst>
                  <a:outerShdw blurRad="38100" dist="38100" dir="2700000" algn="tl">
                    <a:srgbClr val="000000">
                      <a:alpha val="43137"/>
                    </a:srgbClr>
                  </a:outerShdw>
                </a:effectLst>
              </a:rPr>
              <a:t>3:5-8</a:t>
            </a:r>
            <a:r>
              <a:rPr lang="en-US" dirty="0" smtClean="0">
                <a:effectLst>
                  <a:outerShdw blurRad="38100" dist="38100" dir="2700000" algn="tl">
                    <a:srgbClr val="000000">
                      <a:alpha val="43137"/>
                    </a:srgbClr>
                  </a:outerShdw>
                </a:effectLst>
              </a:rPr>
              <a:t>)</a:t>
            </a:r>
          </a:p>
          <a:p>
            <a:r>
              <a:rPr lang="en-US" dirty="0" smtClean="0">
                <a:effectLst>
                  <a:outerShdw blurRad="38100" dist="38100" dir="2700000" algn="tl">
                    <a:srgbClr val="000000">
                      <a:alpha val="43137"/>
                    </a:srgbClr>
                  </a:outerShdw>
                </a:effectLst>
              </a:rPr>
              <a:t>And we saw that as you gain Biblical wisdom, it will </a:t>
            </a:r>
            <a:r>
              <a:rPr lang="en-US" u="sng" dirty="0" smtClean="0">
                <a:effectLst>
                  <a:outerShdw blurRad="38100" dist="38100" dir="2700000" algn="tl">
                    <a:srgbClr val="000000">
                      <a:alpha val="43137"/>
                    </a:srgbClr>
                  </a:outerShdw>
                </a:effectLst>
              </a:rPr>
              <a:t>protect</a:t>
            </a:r>
            <a:r>
              <a:rPr lang="en-US" dirty="0" smtClean="0">
                <a:effectLst>
                  <a:outerShdw blurRad="38100" dist="38100" dir="2700000" algn="tl">
                    <a:srgbClr val="000000">
                      <a:alpha val="43137"/>
                    </a:srgbClr>
                  </a:outerShdw>
                </a:effectLst>
              </a:rPr>
              <a:t> you from those who might otherwise lead you astray (</a:t>
            </a:r>
            <a:r>
              <a:rPr lang="en-US" dirty="0" smtClean="0">
                <a:solidFill>
                  <a:srgbClr val="FFFF00"/>
                </a:solidFill>
                <a:effectLst>
                  <a:outerShdw blurRad="38100" dist="38100" dir="2700000" algn="tl">
                    <a:srgbClr val="000000">
                      <a:alpha val="43137"/>
                    </a:srgbClr>
                  </a:outerShdw>
                </a:effectLst>
              </a:rPr>
              <a:t>2:11-19</a:t>
            </a:r>
            <a:r>
              <a:rPr lang="en-US" dirty="0" smtClean="0">
                <a:effectLst>
                  <a:outerShdw blurRad="38100" dist="38100" dir="2700000" algn="tl">
                    <a:srgbClr val="000000">
                      <a:alpha val="43137"/>
                    </a:srgbClr>
                  </a:outerShdw>
                </a:effectLst>
              </a:rPr>
              <a:t>) </a:t>
            </a:r>
          </a:p>
          <a:p>
            <a:endParaRPr lang="en-US" b="1"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The Way of Wisdom</a:t>
            </a:r>
            <a:endParaRPr lang="en-US" dirty="0"/>
          </a:p>
        </p:txBody>
      </p:sp>
      <p:sp>
        <p:nvSpPr>
          <p:cNvPr id="5" name="Content Placeholder 4"/>
          <p:cNvSpPr>
            <a:spLocks noGrp="1"/>
          </p:cNvSpPr>
          <p:nvPr>
            <p:ph idx="1"/>
          </p:nvPr>
        </p:nvSpPr>
        <p:spPr>
          <a:xfrm>
            <a:off x="457200" y="1066800"/>
            <a:ext cx="8229600" cy="5791200"/>
          </a:xfrm>
        </p:spPr>
        <p:txBody>
          <a:bodyPr>
            <a:normAutofit/>
          </a:bodyPr>
          <a:lstStyle/>
          <a:p>
            <a:r>
              <a:rPr lang="en-US" dirty="0" smtClean="0">
                <a:effectLst>
                  <a:outerShdw blurRad="38100" dist="38100" dir="2700000" algn="tl">
                    <a:srgbClr val="000000">
                      <a:alpha val="43137"/>
                    </a:srgbClr>
                  </a:outerShdw>
                </a:effectLst>
              </a:rPr>
              <a:t>In our passage today (</a:t>
            </a:r>
            <a:r>
              <a:rPr lang="en-US" dirty="0" smtClean="0">
                <a:solidFill>
                  <a:srgbClr val="FFFF00"/>
                </a:solidFill>
                <a:effectLst>
                  <a:outerShdw blurRad="38100" dist="38100" dir="2700000" algn="tl">
                    <a:srgbClr val="000000">
                      <a:alpha val="43137"/>
                    </a:srgbClr>
                  </a:outerShdw>
                </a:effectLst>
              </a:rPr>
              <a:t>Proverbs 4</a:t>
            </a:r>
            <a:r>
              <a:rPr lang="en-US" dirty="0" smtClean="0">
                <a:effectLst>
                  <a:outerShdw blurRad="38100" dist="38100" dir="2700000" algn="tl">
                    <a:srgbClr val="000000">
                      <a:alpha val="43137"/>
                    </a:srgbClr>
                  </a:outerShdw>
                </a:effectLst>
              </a:rPr>
              <a:t>)</a:t>
            </a:r>
            <a:r>
              <a:rPr lang="en-US" dirty="0" smtClean="0">
                <a:effectLst>
                  <a:outerShdw blurRad="38100" dist="38100" dir="2700000" algn="tl">
                    <a:srgbClr val="000000">
                      <a:alpha val="43137"/>
                    </a:srgbClr>
                  </a:outerShdw>
                </a:effectLst>
              </a:rPr>
              <a:t>, we are told that wisdom is like a “way” or a “path”.</a:t>
            </a:r>
          </a:p>
          <a:p>
            <a:r>
              <a:rPr lang="en-US" dirty="0" smtClean="0">
                <a:effectLst>
                  <a:outerShdw blurRad="38100" dist="38100" dir="2700000" algn="tl">
                    <a:srgbClr val="000000">
                      <a:alpha val="43137"/>
                    </a:srgbClr>
                  </a:outerShdw>
                </a:effectLst>
              </a:rPr>
              <a:t>In fact, our passage talks about </a:t>
            </a:r>
            <a:r>
              <a:rPr lang="en-US" u="sng" dirty="0" smtClean="0">
                <a:effectLst>
                  <a:outerShdw blurRad="38100" dist="38100" dir="2700000" algn="tl">
                    <a:srgbClr val="000000">
                      <a:alpha val="43137"/>
                    </a:srgbClr>
                  </a:outerShdw>
                </a:effectLst>
              </a:rPr>
              <a:t>two</a:t>
            </a:r>
            <a:r>
              <a:rPr lang="en-US" dirty="0" smtClean="0">
                <a:effectLst>
                  <a:outerShdw blurRad="38100" dist="38100" dir="2700000" algn="tl">
                    <a:srgbClr val="000000">
                      <a:alpha val="43137"/>
                    </a:srgbClr>
                  </a:outerShdw>
                </a:effectLst>
              </a:rPr>
              <a:t> ways or paths:</a:t>
            </a:r>
          </a:p>
          <a:p>
            <a:pPr lvl="1"/>
            <a:r>
              <a:rPr lang="en-US" dirty="0" smtClean="0">
                <a:effectLst>
                  <a:outerShdw blurRad="38100" dist="38100" dir="2700000" algn="tl">
                    <a:srgbClr val="000000">
                      <a:alpha val="43137"/>
                    </a:srgbClr>
                  </a:outerShdw>
                </a:effectLst>
              </a:rPr>
              <a:t>“the way of wisdom” (</a:t>
            </a:r>
            <a:r>
              <a:rPr lang="en-US" dirty="0" smtClean="0">
                <a:solidFill>
                  <a:srgbClr val="FFFF00"/>
                </a:solidFill>
                <a:effectLst>
                  <a:outerShdw blurRad="38100" dist="38100" dir="2700000" algn="tl">
                    <a:srgbClr val="000000">
                      <a:alpha val="43137"/>
                    </a:srgbClr>
                  </a:outerShdw>
                </a:effectLst>
              </a:rPr>
              <a:t>11a</a:t>
            </a:r>
            <a:r>
              <a:rPr lang="en-US" dirty="0" smtClean="0">
                <a:effectLst>
                  <a:outerShdw blurRad="38100" dist="38100" dir="2700000" algn="tl">
                    <a:srgbClr val="000000">
                      <a:alpha val="43137"/>
                    </a:srgbClr>
                  </a:outerShdw>
                </a:effectLst>
              </a:rPr>
              <a:t>) also known as “the path of the righteous” (</a:t>
            </a:r>
            <a:r>
              <a:rPr lang="en-US" dirty="0" smtClean="0">
                <a:solidFill>
                  <a:srgbClr val="FFFF00"/>
                </a:solidFill>
                <a:effectLst>
                  <a:outerShdw blurRad="38100" dist="38100" dir="2700000" algn="tl">
                    <a:srgbClr val="000000">
                      <a:alpha val="43137"/>
                    </a:srgbClr>
                  </a:outerShdw>
                </a:effectLst>
              </a:rPr>
              <a:t>18a</a:t>
            </a:r>
            <a:r>
              <a:rPr lang="en-US" dirty="0" smtClean="0">
                <a:effectLst>
                  <a:outerShdw blurRad="38100" dist="38100" dir="2700000" algn="tl">
                    <a:srgbClr val="000000">
                      <a:alpha val="43137"/>
                    </a:srgbClr>
                  </a:outerShdw>
                </a:effectLst>
              </a:rPr>
              <a:t>)</a:t>
            </a:r>
          </a:p>
          <a:p>
            <a:pPr lvl="1"/>
            <a:r>
              <a:rPr lang="en-US" dirty="0" smtClean="0">
                <a:effectLst>
                  <a:outerShdw blurRad="38100" dist="38100" dir="2700000" algn="tl">
                    <a:srgbClr val="000000">
                      <a:alpha val="43137"/>
                    </a:srgbClr>
                  </a:outerShdw>
                </a:effectLst>
              </a:rPr>
              <a:t>“the path (or way) of the wicked” (</a:t>
            </a:r>
            <a:r>
              <a:rPr lang="en-US" dirty="0" smtClean="0">
                <a:solidFill>
                  <a:srgbClr val="FFFF00"/>
                </a:solidFill>
                <a:effectLst>
                  <a:outerShdw blurRad="38100" dist="38100" dir="2700000" algn="tl">
                    <a:srgbClr val="000000">
                      <a:alpha val="43137"/>
                    </a:srgbClr>
                  </a:outerShdw>
                </a:effectLst>
              </a:rPr>
              <a:t>14; 19a</a:t>
            </a:r>
            <a:r>
              <a:rPr lang="en-US" dirty="0" smtClean="0">
                <a:effectLst>
                  <a:outerShdw blurRad="38100" dist="38100" dir="2700000" algn="tl">
                    <a:srgbClr val="000000">
                      <a:alpha val="43137"/>
                    </a:srgbClr>
                  </a:outerShdw>
                </a:effectLst>
              </a:rPr>
              <a:t>)</a:t>
            </a:r>
          </a:p>
          <a:p>
            <a:endParaRPr lang="en-US" dirty="0" smtClean="0">
              <a:effectLst>
                <a:outerShdw blurRad="38100" dist="38100" dir="2700000" algn="tl">
                  <a:srgbClr val="000000">
                    <a:alpha val="43137"/>
                  </a:srgbClr>
                </a:outerShdw>
              </a:effectLst>
            </a:endParaRPr>
          </a:p>
          <a:p>
            <a:endParaRPr lang="en-US" b="1"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The Way of Wisdom</a:t>
            </a:r>
            <a:endParaRPr lang="en-US" dirty="0"/>
          </a:p>
        </p:txBody>
      </p:sp>
      <p:sp>
        <p:nvSpPr>
          <p:cNvPr id="5" name="Content Placeholder 4"/>
          <p:cNvSpPr>
            <a:spLocks noGrp="1"/>
          </p:cNvSpPr>
          <p:nvPr>
            <p:ph idx="1"/>
          </p:nvPr>
        </p:nvSpPr>
        <p:spPr>
          <a:xfrm>
            <a:off x="457200" y="1066800"/>
            <a:ext cx="8229600" cy="5791200"/>
          </a:xfrm>
        </p:spPr>
        <p:txBody>
          <a:bodyPr>
            <a:normAutofit fontScale="92500" lnSpcReduction="10000"/>
          </a:bodyPr>
          <a:lstStyle/>
          <a:p>
            <a:r>
              <a:rPr lang="en-US" dirty="0" smtClean="0">
                <a:effectLst>
                  <a:outerShdw blurRad="38100" dist="38100" dir="2700000" algn="tl">
                    <a:srgbClr val="000000">
                      <a:alpha val="43137"/>
                    </a:srgbClr>
                  </a:outerShdw>
                </a:effectLst>
              </a:rPr>
              <a:t>The Bible frequently describes life as walking on a path – even in the New Testament:</a:t>
            </a:r>
          </a:p>
          <a:p>
            <a:pPr lvl="1"/>
            <a:r>
              <a:rPr lang="en-US" b="1" i="1" dirty="0" smtClean="0">
                <a:solidFill>
                  <a:srgbClr val="FFFF00"/>
                </a:solidFill>
                <a:effectLst>
                  <a:outerShdw blurRad="38100" dist="38100" dir="2700000" algn="tl">
                    <a:srgbClr val="000000">
                      <a:alpha val="43137"/>
                    </a:srgbClr>
                  </a:outerShdw>
                </a:effectLst>
                <a:latin typeface="Cambria" pitchFamily="18" charset="0"/>
              </a:rPr>
              <a:t>I … urge you to </a:t>
            </a:r>
            <a:r>
              <a:rPr lang="en-US" b="1" i="1" u="sng" dirty="0" smtClean="0">
                <a:solidFill>
                  <a:srgbClr val="FFFF00"/>
                </a:solidFill>
                <a:effectLst>
                  <a:outerShdw blurRad="38100" dist="38100" dir="2700000" algn="tl">
                    <a:srgbClr val="000000">
                      <a:alpha val="43137"/>
                    </a:srgbClr>
                  </a:outerShdw>
                </a:effectLst>
                <a:latin typeface="Cambria" pitchFamily="18" charset="0"/>
              </a:rPr>
              <a:t>walk</a:t>
            </a:r>
            <a:r>
              <a:rPr lang="en-US" b="1" i="1" dirty="0" smtClean="0">
                <a:solidFill>
                  <a:srgbClr val="FFFF00"/>
                </a:solidFill>
                <a:effectLst>
                  <a:outerShdw blurRad="38100" dist="38100" dir="2700000" algn="tl">
                    <a:srgbClr val="000000">
                      <a:alpha val="43137"/>
                    </a:srgbClr>
                  </a:outerShdw>
                </a:effectLst>
                <a:latin typeface="Cambria" pitchFamily="18" charset="0"/>
              </a:rPr>
              <a:t>  </a:t>
            </a:r>
            <a:r>
              <a:rPr lang="en-US" dirty="0" smtClean="0">
                <a:effectLst>
                  <a:outerShdw blurRad="38100" dist="38100" dir="2700000" algn="tl">
                    <a:srgbClr val="000000">
                      <a:alpha val="43137"/>
                    </a:srgbClr>
                  </a:outerShdw>
                </a:effectLst>
                <a:latin typeface="Cambria" pitchFamily="18" charset="0"/>
              </a:rPr>
              <a:t>[NIV – “live”] </a:t>
            </a:r>
            <a:r>
              <a:rPr lang="en-US" b="1" i="1" dirty="0" smtClean="0">
                <a:solidFill>
                  <a:srgbClr val="FFFF00"/>
                </a:solidFill>
                <a:effectLst>
                  <a:outerShdw blurRad="38100" dist="38100" dir="2700000" algn="tl">
                    <a:srgbClr val="000000">
                      <a:alpha val="43137"/>
                    </a:srgbClr>
                  </a:outerShdw>
                </a:effectLst>
                <a:latin typeface="Cambria" pitchFamily="18" charset="0"/>
              </a:rPr>
              <a:t>in a manner worthy of the calling to which you have been called… </a:t>
            </a:r>
            <a:r>
              <a:rPr lang="en-US" dirty="0" smtClean="0">
                <a:effectLst>
                  <a:outerShdw blurRad="38100" dist="38100" dir="2700000" algn="tl">
                    <a:srgbClr val="000000">
                      <a:alpha val="43137"/>
                    </a:srgbClr>
                  </a:outerShdw>
                </a:effectLst>
              </a:rPr>
              <a:t>(Eph 4:1 ESV)</a:t>
            </a:r>
          </a:p>
          <a:p>
            <a:pPr lvl="1"/>
            <a:r>
              <a:rPr lang="en-US" b="1" i="1" dirty="0" smtClean="0">
                <a:solidFill>
                  <a:srgbClr val="FFFF00"/>
                </a:solidFill>
                <a:effectLst>
                  <a:outerShdw blurRad="38100" dist="38100" dir="2700000" algn="tl">
                    <a:srgbClr val="000000">
                      <a:alpha val="43137"/>
                    </a:srgbClr>
                  </a:outerShdw>
                </a:effectLst>
                <a:latin typeface="Cambria" pitchFamily="18" charset="0"/>
              </a:rPr>
              <a:t>…you must no longer </a:t>
            </a:r>
            <a:r>
              <a:rPr lang="en-US" b="1" i="1" u="sng" dirty="0" smtClean="0">
                <a:solidFill>
                  <a:srgbClr val="FFFF00"/>
                </a:solidFill>
                <a:effectLst>
                  <a:outerShdw blurRad="38100" dist="38100" dir="2700000" algn="tl">
                    <a:srgbClr val="000000">
                      <a:alpha val="43137"/>
                    </a:srgbClr>
                  </a:outerShdw>
                </a:effectLst>
                <a:latin typeface="Cambria" pitchFamily="18" charset="0"/>
              </a:rPr>
              <a:t>walk</a:t>
            </a:r>
            <a:r>
              <a:rPr lang="en-US" b="1" i="1" dirty="0" smtClean="0">
                <a:solidFill>
                  <a:srgbClr val="FFFF00"/>
                </a:solidFill>
                <a:effectLst>
                  <a:outerShdw blurRad="38100" dist="38100" dir="2700000" algn="tl">
                    <a:srgbClr val="000000">
                      <a:alpha val="43137"/>
                    </a:srgbClr>
                  </a:outerShdw>
                </a:effectLst>
                <a:latin typeface="Cambria" pitchFamily="18" charset="0"/>
              </a:rPr>
              <a:t> </a:t>
            </a:r>
            <a:r>
              <a:rPr lang="en-US" dirty="0" smtClean="0">
                <a:effectLst>
                  <a:outerShdw blurRad="38100" dist="38100" dir="2700000" algn="tl">
                    <a:srgbClr val="000000">
                      <a:alpha val="43137"/>
                    </a:srgbClr>
                  </a:outerShdw>
                </a:effectLst>
                <a:latin typeface="Cambria" pitchFamily="18" charset="0"/>
              </a:rPr>
              <a:t>[NIV – “live”] </a:t>
            </a:r>
            <a:r>
              <a:rPr lang="en-US" b="1" i="1" dirty="0" smtClean="0">
                <a:solidFill>
                  <a:srgbClr val="FFFF00"/>
                </a:solidFill>
                <a:effectLst>
                  <a:outerShdw blurRad="38100" dist="38100" dir="2700000" algn="tl">
                    <a:srgbClr val="000000">
                      <a:alpha val="43137"/>
                    </a:srgbClr>
                  </a:outerShdw>
                </a:effectLst>
                <a:latin typeface="Cambria" pitchFamily="18" charset="0"/>
              </a:rPr>
              <a:t>as the Gentiles do, in the futility of their minds. </a:t>
            </a:r>
            <a:r>
              <a:rPr lang="en-US" dirty="0" smtClean="0">
                <a:effectLst>
                  <a:outerShdw blurRad="38100" dist="38100" dir="2700000" algn="tl">
                    <a:srgbClr val="000000">
                      <a:alpha val="43137"/>
                    </a:srgbClr>
                  </a:outerShdw>
                </a:effectLst>
              </a:rPr>
              <a:t>(Eph 4:17b ESV)</a:t>
            </a:r>
          </a:p>
          <a:p>
            <a:r>
              <a:rPr lang="en-US" dirty="0" smtClean="0">
                <a:effectLst>
                  <a:outerShdw blurRad="38100" dist="38100" dir="2700000" algn="tl">
                    <a:srgbClr val="000000">
                      <a:alpha val="43137"/>
                    </a:srgbClr>
                  </a:outerShdw>
                </a:effectLst>
              </a:rPr>
              <a:t>This is because the main way that we make progress in life is though a series of </a:t>
            </a:r>
            <a:r>
              <a:rPr lang="en-US" dirty="0" smtClean="0">
                <a:effectLst>
                  <a:outerShdw blurRad="38100" dist="38100" dir="2700000" algn="tl">
                    <a:srgbClr val="000000">
                      <a:alpha val="43137"/>
                    </a:srgbClr>
                  </a:outerShdw>
                </a:effectLst>
              </a:rPr>
              <a:t>small, </a:t>
            </a:r>
            <a:r>
              <a:rPr lang="en-US" dirty="0" smtClean="0">
                <a:effectLst>
                  <a:outerShdw blurRad="38100" dist="38100" dir="2700000" algn="tl">
                    <a:srgbClr val="000000">
                      <a:alpha val="43137"/>
                    </a:srgbClr>
                  </a:outerShdw>
                </a:effectLst>
              </a:rPr>
              <a:t>seemingly </a:t>
            </a:r>
            <a:r>
              <a:rPr lang="en-US" dirty="0" smtClean="0">
                <a:effectLst>
                  <a:outerShdw blurRad="38100" dist="38100" dir="2700000" algn="tl">
                    <a:srgbClr val="000000">
                      <a:alpha val="43137"/>
                    </a:srgbClr>
                  </a:outerShdw>
                </a:effectLst>
              </a:rPr>
              <a:t>insignificant daily decisions and activities </a:t>
            </a:r>
            <a:r>
              <a:rPr lang="en-US" dirty="0" smtClean="0">
                <a:effectLst>
                  <a:outerShdw blurRad="38100" dist="38100" dir="2700000" algn="tl">
                    <a:srgbClr val="000000">
                      <a:alpha val="43137"/>
                    </a:srgbClr>
                  </a:outerShdw>
                </a:effectLst>
              </a:rPr>
              <a:t>– like taking steps as you walk down a path.</a:t>
            </a:r>
          </a:p>
          <a:p>
            <a:pPr>
              <a:buNone/>
            </a:pPr>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b="1"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Wisdom </a:t>
            </a:r>
            <a:r>
              <a:rPr lang="en-US" sz="4400" dirty="0" smtClean="0">
                <a:effectLst>
                  <a:outerShdw blurRad="38100" dist="38100" dir="2700000" algn="tl">
                    <a:srgbClr val="000000">
                      <a:alpha val="43137"/>
                    </a:srgbClr>
                  </a:outerShdw>
                </a:effectLst>
              </a:rPr>
              <a:t>is Like a Path</a:t>
            </a:r>
            <a:endParaRPr lang="en-US" dirty="0"/>
          </a:p>
        </p:txBody>
      </p:sp>
      <p:sp>
        <p:nvSpPr>
          <p:cNvPr id="5" name="Content Placeholder 4"/>
          <p:cNvSpPr>
            <a:spLocks noGrp="1"/>
          </p:cNvSpPr>
          <p:nvPr>
            <p:ph idx="1"/>
          </p:nvPr>
        </p:nvSpPr>
        <p:spPr>
          <a:xfrm>
            <a:off x="457200" y="1066800"/>
            <a:ext cx="8229600" cy="5791200"/>
          </a:xfrm>
        </p:spPr>
        <p:txBody>
          <a:bodyPr>
            <a:normAutofit/>
          </a:bodyPr>
          <a:lstStyle/>
          <a:p>
            <a:r>
              <a:rPr lang="en-US" dirty="0" smtClean="0">
                <a:effectLst>
                  <a:outerShdw blurRad="38100" dist="38100" dir="2700000" algn="tl">
                    <a:srgbClr val="000000">
                      <a:alpha val="43137"/>
                    </a:srgbClr>
                  </a:outerShdw>
                </a:effectLst>
              </a:rPr>
              <a:t>Attaining wisdom is </a:t>
            </a:r>
            <a:r>
              <a:rPr lang="en-US" dirty="0" smtClean="0">
                <a:effectLst>
                  <a:outerShdw blurRad="38100" dist="38100" dir="2700000" algn="tl">
                    <a:srgbClr val="000000">
                      <a:alpha val="43137"/>
                    </a:srgbClr>
                  </a:outerShdw>
                </a:effectLst>
              </a:rPr>
              <a:t>like walking on a </a:t>
            </a:r>
            <a:r>
              <a:rPr lang="en-US" dirty="0" smtClean="0">
                <a:effectLst>
                  <a:outerShdw blurRad="38100" dist="38100" dir="2700000" algn="tl">
                    <a:srgbClr val="000000">
                      <a:alpha val="43137"/>
                    </a:srgbClr>
                  </a:outerShdw>
                </a:effectLst>
              </a:rPr>
              <a:t>path: the main way that you grow in wisdom is through a series of small steps over the course of a long period of time.</a:t>
            </a:r>
          </a:p>
          <a:p>
            <a:r>
              <a:rPr lang="en-US" dirty="0" smtClean="0">
                <a:effectLst>
                  <a:outerShdw blurRad="38100" dist="38100" dir="2700000" algn="tl">
                    <a:srgbClr val="000000">
                      <a:alpha val="43137"/>
                    </a:srgbClr>
                  </a:outerShdw>
                </a:effectLst>
              </a:rPr>
              <a:t>It takes time and continuous effort to become wise – more on this when we get to </a:t>
            </a:r>
            <a:r>
              <a:rPr lang="en-US" dirty="0" smtClean="0">
                <a:solidFill>
                  <a:srgbClr val="FFFF00"/>
                </a:solidFill>
                <a:effectLst>
                  <a:outerShdw blurRad="38100" dist="38100" dir="2700000" algn="tl">
                    <a:srgbClr val="000000">
                      <a:alpha val="43137"/>
                    </a:srgbClr>
                  </a:outerShdw>
                </a:effectLst>
              </a:rPr>
              <a:t>verse 18</a:t>
            </a:r>
            <a:r>
              <a:rPr lang="en-US" dirty="0" smtClean="0">
                <a:effectLst>
                  <a:outerShdw blurRad="38100" dist="38100" dir="2700000" algn="tl">
                    <a:srgbClr val="000000">
                      <a:alpha val="43137"/>
                    </a:srgbClr>
                  </a:outerShdw>
                </a:effectLst>
              </a:rPr>
              <a:t>.</a:t>
            </a:r>
            <a:endParaRPr lang="en-US" dirty="0" smtClean="0">
              <a:effectLst>
                <a:outerShdw blurRad="38100" dist="38100" dir="2700000" algn="tl">
                  <a:srgbClr val="000000">
                    <a:alpha val="43137"/>
                  </a:srgbClr>
                </a:outerShdw>
              </a:effectLst>
            </a:endParaRPr>
          </a:p>
          <a:p>
            <a:pPr>
              <a:buNone/>
            </a:pPr>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b="1"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Wisdom is Like a Path</a:t>
            </a:r>
            <a:endParaRPr lang="en-US" dirty="0"/>
          </a:p>
        </p:txBody>
      </p:sp>
      <p:sp>
        <p:nvSpPr>
          <p:cNvPr id="5" name="Content Placeholder 4"/>
          <p:cNvSpPr>
            <a:spLocks noGrp="1"/>
          </p:cNvSpPr>
          <p:nvPr>
            <p:ph idx="1"/>
          </p:nvPr>
        </p:nvSpPr>
        <p:spPr>
          <a:xfrm>
            <a:off x="457200" y="1066800"/>
            <a:ext cx="8229600" cy="5791200"/>
          </a:xfrm>
        </p:spPr>
        <p:txBody>
          <a:bodyPr>
            <a:normAutofit/>
          </a:bodyPr>
          <a:lstStyle/>
          <a:p>
            <a:r>
              <a:rPr lang="en-US" dirty="0" smtClean="0">
                <a:effectLst>
                  <a:outerShdw blurRad="38100" dist="38100" dir="2700000" algn="tl">
                    <a:srgbClr val="000000">
                      <a:alpha val="43137"/>
                    </a:srgbClr>
                  </a:outerShdw>
                </a:effectLst>
              </a:rPr>
              <a:t>Wisdom is like a good road – travel is generally smoother and you are likely to go much farther than you would on a bad road:</a:t>
            </a:r>
          </a:p>
          <a:p>
            <a:pPr lvl="1"/>
            <a:r>
              <a:rPr lang="en-US" b="1" i="1" dirty="0" smtClean="0">
                <a:solidFill>
                  <a:srgbClr val="FFFF00"/>
                </a:solidFill>
                <a:effectLst>
                  <a:outerShdw blurRad="38100" dist="38100" dir="2700000" algn="tl">
                    <a:srgbClr val="000000">
                      <a:alpha val="43137"/>
                    </a:srgbClr>
                  </a:outerShdw>
                </a:effectLst>
                <a:latin typeface="Cambria" pitchFamily="18" charset="0"/>
              </a:rPr>
              <a:t>Listen, my son, accept what I say, and </a:t>
            </a:r>
            <a:r>
              <a:rPr lang="en-US" b="1" i="1" u="sng" dirty="0" smtClean="0">
                <a:solidFill>
                  <a:srgbClr val="FFFF00"/>
                </a:solidFill>
                <a:effectLst>
                  <a:outerShdw blurRad="38100" dist="38100" dir="2700000" algn="tl">
                    <a:srgbClr val="000000">
                      <a:alpha val="43137"/>
                    </a:srgbClr>
                  </a:outerShdw>
                </a:effectLst>
                <a:latin typeface="Cambria" pitchFamily="18" charset="0"/>
              </a:rPr>
              <a:t>the years of your life will be many</a:t>
            </a:r>
            <a:r>
              <a:rPr lang="en-US" b="1" i="1" dirty="0" smtClean="0">
                <a:solidFill>
                  <a:srgbClr val="FFFF00"/>
                </a:solidFill>
                <a:effectLst>
                  <a:outerShdw blurRad="38100" dist="38100" dir="2700000" algn="tl">
                    <a:srgbClr val="000000">
                      <a:alpha val="43137"/>
                    </a:srgbClr>
                  </a:outerShdw>
                </a:effectLst>
                <a:latin typeface="Cambria" pitchFamily="18" charset="0"/>
              </a:rPr>
              <a:t>. I guide you in the way of wisdom and lead you along </a:t>
            </a:r>
            <a:r>
              <a:rPr lang="en-US" b="1" i="1" u="sng" dirty="0" smtClean="0">
                <a:solidFill>
                  <a:srgbClr val="FFFF00"/>
                </a:solidFill>
                <a:effectLst>
                  <a:outerShdw blurRad="38100" dist="38100" dir="2700000" algn="tl">
                    <a:srgbClr val="000000">
                      <a:alpha val="43137"/>
                    </a:srgbClr>
                  </a:outerShdw>
                </a:effectLst>
                <a:latin typeface="Cambria" pitchFamily="18" charset="0"/>
              </a:rPr>
              <a:t>straight paths</a:t>
            </a:r>
            <a:r>
              <a:rPr lang="en-US" b="1" i="1" dirty="0" smtClean="0">
                <a:solidFill>
                  <a:srgbClr val="FFFF00"/>
                </a:solidFill>
                <a:effectLst>
                  <a:outerShdw blurRad="38100" dist="38100" dir="2700000" algn="tl">
                    <a:srgbClr val="000000">
                      <a:alpha val="43137"/>
                    </a:srgbClr>
                  </a:outerShdw>
                </a:effectLst>
                <a:latin typeface="Cambria" pitchFamily="18" charset="0"/>
              </a:rPr>
              <a:t>. When you walk, </a:t>
            </a:r>
            <a:r>
              <a:rPr lang="en-US" b="1" i="1" u="sng" dirty="0" smtClean="0">
                <a:solidFill>
                  <a:srgbClr val="FFFF00"/>
                </a:solidFill>
                <a:effectLst>
                  <a:outerShdw blurRad="38100" dist="38100" dir="2700000" algn="tl">
                    <a:srgbClr val="000000">
                      <a:alpha val="43137"/>
                    </a:srgbClr>
                  </a:outerShdw>
                </a:effectLst>
                <a:latin typeface="Cambria" pitchFamily="18" charset="0"/>
              </a:rPr>
              <a:t>your steps will not be hampered</a:t>
            </a:r>
            <a:r>
              <a:rPr lang="en-US" b="1" i="1" dirty="0" smtClean="0">
                <a:solidFill>
                  <a:srgbClr val="FFFF00"/>
                </a:solidFill>
                <a:effectLst>
                  <a:outerShdw blurRad="38100" dist="38100" dir="2700000" algn="tl">
                    <a:srgbClr val="000000">
                      <a:alpha val="43137"/>
                    </a:srgbClr>
                  </a:outerShdw>
                </a:effectLst>
                <a:latin typeface="Cambria" pitchFamily="18" charset="0"/>
              </a:rPr>
              <a:t>; when you run, </a:t>
            </a:r>
            <a:r>
              <a:rPr lang="en-US" b="1" i="1" u="sng" dirty="0" smtClean="0">
                <a:solidFill>
                  <a:srgbClr val="FFFF00"/>
                </a:solidFill>
                <a:effectLst>
                  <a:outerShdw blurRad="38100" dist="38100" dir="2700000" algn="tl">
                    <a:srgbClr val="000000">
                      <a:alpha val="43137"/>
                    </a:srgbClr>
                  </a:outerShdw>
                </a:effectLst>
                <a:latin typeface="Cambria" pitchFamily="18" charset="0"/>
              </a:rPr>
              <a:t>you will not stumble</a:t>
            </a:r>
            <a:r>
              <a:rPr lang="en-US" b="1" i="1" dirty="0" smtClean="0">
                <a:solidFill>
                  <a:srgbClr val="FFFF00"/>
                </a:solidFill>
                <a:effectLst>
                  <a:outerShdw blurRad="38100" dist="38100" dir="2700000" algn="tl">
                    <a:srgbClr val="000000">
                      <a:alpha val="43137"/>
                    </a:srgbClr>
                  </a:outerShdw>
                </a:effectLst>
                <a:latin typeface="Cambria" pitchFamily="18" charset="0"/>
              </a:rPr>
              <a:t>. </a:t>
            </a:r>
            <a:r>
              <a:rPr lang="en-US" dirty="0" smtClean="0">
                <a:effectLst>
                  <a:outerShdw blurRad="38100" dist="38100" dir="2700000" algn="tl">
                    <a:srgbClr val="000000">
                      <a:alpha val="43137"/>
                    </a:srgbClr>
                  </a:outerShdw>
                </a:effectLst>
              </a:rPr>
              <a:t>(10-12)</a:t>
            </a:r>
          </a:p>
          <a:p>
            <a:endParaRPr lang="en-US" dirty="0" smtClean="0">
              <a:effectLst>
                <a:outerShdw blurRad="38100" dist="38100" dir="2700000" algn="tl">
                  <a:srgbClr val="000000">
                    <a:alpha val="43137"/>
                  </a:srgbClr>
                </a:outerShdw>
              </a:effectLst>
            </a:endParaRPr>
          </a:p>
          <a:p>
            <a:endParaRPr lang="en-US" b="1"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Wisdom is Like a Path</a:t>
            </a:r>
            <a:endParaRPr lang="en-US" dirty="0"/>
          </a:p>
        </p:txBody>
      </p:sp>
      <p:sp>
        <p:nvSpPr>
          <p:cNvPr id="5" name="Content Placeholder 4"/>
          <p:cNvSpPr>
            <a:spLocks noGrp="1"/>
          </p:cNvSpPr>
          <p:nvPr>
            <p:ph idx="1"/>
          </p:nvPr>
        </p:nvSpPr>
        <p:spPr>
          <a:xfrm>
            <a:off x="457200" y="1066800"/>
            <a:ext cx="8229600" cy="5791200"/>
          </a:xfrm>
        </p:spPr>
        <p:txBody>
          <a:bodyPr>
            <a:normAutofit/>
          </a:bodyPr>
          <a:lstStyle/>
          <a:p>
            <a:r>
              <a:rPr lang="en-US" dirty="0" smtClean="0">
                <a:effectLst>
                  <a:outerShdw blurRad="38100" dist="38100" dir="2700000" algn="tl">
                    <a:srgbClr val="000000">
                      <a:alpha val="43137"/>
                    </a:srgbClr>
                  </a:outerShdw>
                </a:effectLst>
              </a:rPr>
              <a:t>Like staying on the good path, living a life of wisdom requires deliberate effort:</a:t>
            </a:r>
          </a:p>
          <a:p>
            <a:pPr lvl="1"/>
            <a:r>
              <a:rPr lang="en-US" b="1" i="1" u="sng" dirty="0" smtClean="0">
                <a:solidFill>
                  <a:srgbClr val="FFFF00"/>
                </a:solidFill>
                <a:effectLst>
                  <a:outerShdw blurRad="38100" dist="38100" dir="2700000" algn="tl">
                    <a:srgbClr val="000000">
                      <a:alpha val="43137"/>
                    </a:srgbClr>
                  </a:outerShdw>
                </a:effectLst>
                <a:latin typeface="Cambria" pitchFamily="18" charset="0"/>
              </a:rPr>
              <a:t>Hold on</a:t>
            </a:r>
            <a:r>
              <a:rPr lang="en-US" b="1" i="1" dirty="0" smtClean="0">
                <a:solidFill>
                  <a:srgbClr val="FFFF00"/>
                </a:solidFill>
                <a:effectLst>
                  <a:outerShdw blurRad="38100" dist="38100" dir="2700000" algn="tl">
                    <a:srgbClr val="000000">
                      <a:alpha val="43137"/>
                    </a:srgbClr>
                  </a:outerShdw>
                </a:effectLst>
                <a:latin typeface="Cambria" pitchFamily="18" charset="0"/>
              </a:rPr>
              <a:t> to instruction, do not let it go; </a:t>
            </a:r>
            <a:r>
              <a:rPr lang="en-US" b="1" i="1" u="sng" dirty="0" smtClean="0">
                <a:solidFill>
                  <a:srgbClr val="FFFF00"/>
                </a:solidFill>
                <a:effectLst>
                  <a:outerShdw blurRad="38100" dist="38100" dir="2700000" algn="tl">
                    <a:srgbClr val="000000">
                      <a:alpha val="43137"/>
                    </a:srgbClr>
                  </a:outerShdw>
                </a:effectLst>
                <a:latin typeface="Cambria" pitchFamily="18" charset="0"/>
              </a:rPr>
              <a:t>guard it well</a:t>
            </a:r>
            <a:r>
              <a:rPr lang="en-US" b="1" i="1" dirty="0" smtClean="0">
                <a:solidFill>
                  <a:srgbClr val="FFFF00"/>
                </a:solidFill>
                <a:effectLst>
                  <a:outerShdw blurRad="38100" dist="38100" dir="2700000" algn="tl">
                    <a:srgbClr val="000000">
                      <a:alpha val="43137"/>
                    </a:srgbClr>
                  </a:outerShdw>
                </a:effectLst>
                <a:latin typeface="Cambria" pitchFamily="18" charset="0"/>
              </a:rPr>
              <a:t>, for it is your life. </a:t>
            </a:r>
            <a:r>
              <a:rPr lang="en-US" dirty="0" smtClean="0">
                <a:effectLst>
                  <a:outerShdw blurRad="38100" dist="38100" dir="2700000" algn="tl">
                    <a:srgbClr val="000000">
                      <a:alpha val="43137"/>
                    </a:srgbClr>
                  </a:outerShdw>
                </a:effectLst>
              </a:rPr>
              <a:t>(13)</a:t>
            </a:r>
          </a:p>
          <a:p>
            <a:r>
              <a:rPr lang="en-US" dirty="0" smtClean="0">
                <a:effectLst>
                  <a:outerShdw blurRad="38100" dist="38100" dir="2700000" algn="tl">
                    <a:srgbClr val="000000">
                      <a:alpha val="43137"/>
                    </a:srgbClr>
                  </a:outerShdw>
                </a:effectLst>
              </a:rPr>
              <a:t>Along the way you will have choices to make (like when you come to a fork in the road):</a:t>
            </a:r>
          </a:p>
          <a:p>
            <a:pPr lvl="1"/>
            <a:r>
              <a:rPr lang="en-US" b="1" i="1" u="sng" dirty="0" smtClean="0">
                <a:solidFill>
                  <a:srgbClr val="FFFF00"/>
                </a:solidFill>
                <a:effectLst>
                  <a:outerShdw blurRad="38100" dist="38100" dir="2700000" algn="tl">
                    <a:srgbClr val="000000">
                      <a:alpha val="43137"/>
                    </a:srgbClr>
                  </a:outerShdw>
                </a:effectLst>
                <a:latin typeface="Cambria" pitchFamily="18" charset="0"/>
              </a:rPr>
              <a:t>Do not set foot</a:t>
            </a:r>
            <a:r>
              <a:rPr lang="en-US" b="1" i="1" dirty="0" smtClean="0">
                <a:solidFill>
                  <a:srgbClr val="FFFF00"/>
                </a:solidFill>
                <a:effectLst>
                  <a:outerShdw blurRad="38100" dist="38100" dir="2700000" algn="tl">
                    <a:srgbClr val="000000">
                      <a:alpha val="43137"/>
                    </a:srgbClr>
                  </a:outerShdw>
                </a:effectLst>
                <a:latin typeface="Cambria" pitchFamily="18" charset="0"/>
              </a:rPr>
              <a:t> on the path of the wicked … </a:t>
            </a:r>
            <a:r>
              <a:rPr lang="en-US" b="1" i="1" u="sng" dirty="0" smtClean="0">
                <a:solidFill>
                  <a:srgbClr val="FFFF00"/>
                </a:solidFill>
                <a:effectLst>
                  <a:outerShdw blurRad="38100" dist="38100" dir="2700000" algn="tl">
                    <a:srgbClr val="000000">
                      <a:alpha val="43137"/>
                    </a:srgbClr>
                  </a:outerShdw>
                </a:effectLst>
                <a:latin typeface="Cambria" pitchFamily="18" charset="0"/>
              </a:rPr>
              <a:t>Avoid it</a:t>
            </a:r>
            <a:r>
              <a:rPr lang="en-US" b="1" i="1" dirty="0" smtClean="0">
                <a:solidFill>
                  <a:srgbClr val="FFFF00"/>
                </a:solidFill>
                <a:effectLst>
                  <a:outerShdw blurRad="38100" dist="38100" dir="2700000" algn="tl">
                    <a:srgbClr val="000000">
                      <a:alpha val="43137"/>
                    </a:srgbClr>
                  </a:outerShdw>
                </a:effectLst>
                <a:latin typeface="Cambria" pitchFamily="18" charset="0"/>
              </a:rPr>
              <a:t>, do not travel on it; </a:t>
            </a:r>
            <a:r>
              <a:rPr lang="en-US" b="1" i="1" u="sng" dirty="0" smtClean="0">
                <a:solidFill>
                  <a:srgbClr val="FFFF00"/>
                </a:solidFill>
                <a:effectLst>
                  <a:outerShdw blurRad="38100" dist="38100" dir="2700000" algn="tl">
                    <a:srgbClr val="000000">
                      <a:alpha val="43137"/>
                    </a:srgbClr>
                  </a:outerShdw>
                </a:effectLst>
                <a:latin typeface="Cambria" pitchFamily="18" charset="0"/>
              </a:rPr>
              <a:t>turn from it</a:t>
            </a:r>
            <a:r>
              <a:rPr lang="en-US" b="1" i="1" dirty="0" smtClean="0">
                <a:solidFill>
                  <a:srgbClr val="FFFF00"/>
                </a:solidFill>
                <a:effectLst>
                  <a:outerShdw blurRad="38100" dist="38100" dir="2700000" algn="tl">
                    <a:srgbClr val="000000">
                      <a:alpha val="43137"/>
                    </a:srgbClr>
                  </a:outerShdw>
                </a:effectLst>
                <a:latin typeface="Cambria" pitchFamily="18" charset="0"/>
              </a:rPr>
              <a:t> and go on your way. </a:t>
            </a:r>
            <a:r>
              <a:rPr lang="en-US" dirty="0" smtClean="0">
                <a:effectLst>
                  <a:outerShdw blurRad="38100" dist="38100" dir="2700000" algn="tl">
                    <a:srgbClr val="000000">
                      <a:alpha val="43137"/>
                    </a:srgbClr>
                  </a:outerShdw>
                </a:effectLst>
              </a:rPr>
              <a:t>(14-15)</a:t>
            </a:r>
          </a:p>
          <a:p>
            <a:endParaRPr lang="en-US" dirty="0" smtClean="0">
              <a:effectLst>
                <a:outerShdw blurRad="38100" dist="38100" dir="2700000" algn="tl">
                  <a:srgbClr val="000000">
                    <a:alpha val="43137"/>
                  </a:srgbClr>
                </a:outerShdw>
              </a:effectLst>
            </a:endParaRPr>
          </a:p>
          <a:p>
            <a:endParaRPr lang="en-US" b="1"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Wisdom is Like a Path</a:t>
            </a:r>
            <a:endParaRPr lang="en-US" dirty="0"/>
          </a:p>
        </p:txBody>
      </p:sp>
      <p:sp>
        <p:nvSpPr>
          <p:cNvPr id="5" name="Content Placeholder 4"/>
          <p:cNvSpPr>
            <a:spLocks noGrp="1"/>
          </p:cNvSpPr>
          <p:nvPr>
            <p:ph idx="1"/>
          </p:nvPr>
        </p:nvSpPr>
        <p:spPr>
          <a:xfrm>
            <a:off x="457200" y="1066800"/>
            <a:ext cx="8229600" cy="5791200"/>
          </a:xfrm>
        </p:spPr>
        <p:txBody>
          <a:bodyPr>
            <a:normAutofit/>
          </a:bodyPr>
          <a:lstStyle/>
          <a:p>
            <a:r>
              <a:rPr lang="en-US" dirty="0" smtClean="0">
                <a:effectLst>
                  <a:outerShdw blurRad="38100" dist="38100" dir="2700000" algn="tl">
                    <a:srgbClr val="000000">
                      <a:alpha val="43137"/>
                    </a:srgbClr>
                  </a:outerShdw>
                </a:effectLst>
              </a:rPr>
              <a:t>If you ever do set foot on the wrong path and cease to live according to godly wisdom, you may soon find yourself entrapped and consumed by your own evil desires:</a:t>
            </a:r>
          </a:p>
          <a:p>
            <a:pPr lvl="1"/>
            <a:r>
              <a:rPr lang="en-US" b="1" i="1" dirty="0" smtClean="0">
                <a:solidFill>
                  <a:srgbClr val="FFFF00"/>
                </a:solidFill>
                <a:effectLst>
                  <a:outerShdw blurRad="38100" dist="38100" dir="2700000" algn="tl">
                    <a:srgbClr val="000000">
                      <a:alpha val="43137"/>
                    </a:srgbClr>
                  </a:outerShdw>
                </a:effectLst>
                <a:latin typeface="Cambria" pitchFamily="18" charset="0"/>
              </a:rPr>
              <a:t>Do not set foot on the path of the wicked … For they </a:t>
            </a:r>
            <a:r>
              <a:rPr lang="en-US" b="1" i="1" u="sng" dirty="0" smtClean="0">
                <a:solidFill>
                  <a:srgbClr val="FFFF00"/>
                </a:solidFill>
                <a:effectLst>
                  <a:outerShdw blurRad="38100" dist="38100" dir="2700000" algn="tl">
                    <a:srgbClr val="000000">
                      <a:alpha val="43137"/>
                    </a:srgbClr>
                  </a:outerShdw>
                </a:effectLst>
                <a:latin typeface="Cambria" pitchFamily="18" charset="0"/>
              </a:rPr>
              <a:t>cannot sleep</a:t>
            </a:r>
            <a:r>
              <a:rPr lang="en-US" b="1" i="1" dirty="0" smtClean="0">
                <a:solidFill>
                  <a:srgbClr val="FFFF00"/>
                </a:solidFill>
                <a:effectLst>
                  <a:outerShdw blurRad="38100" dist="38100" dir="2700000" algn="tl">
                    <a:srgbClr val="000000">
                      <a:alpha val="43137"/>
                    </a:srgbClr>
                  </a:outerShdw>
                </a:effectLst>
                <a:latin typeface="Cambria" pitchFamily="18" charset="0"/>
              </a:rPr>
              <a:t> till they do evil; they are robbed of slumber till they make someone fall. They </a:t>
            </a:r>
            <a:r>
              <a:rPr lang="en-US" b="1" i="1" u="sng" dirty="0" smtClean="0">
                <a:solidFill>
                  <a:srgbClr val="FFFF00"/>
                </a:solidFill>
                <a:effectLst>
                  <a:outerShdw blurRad="38100" dist="38100" dir="2700000" algn="tl">
                    <a:srgbClr val="000000">
                      <a:alpha val="43137"/>
                    </a:srgbClr>
                  </a:outerShdw>
                </a:effectLst>
                <a:latin typeface="Cambria" pitchFamily="18" charset="0"/>
              </a:rPr>
              <a:t>eat</a:t>
            </a:r>
            <a:r>
              <a:rPr lang="en-US" b="1" i="1" dirty="0" smtClean="0">
                <a:solidFill>
                  <a:srgbClr val="FFFF00"/>
                </a:solidFill>
                <a:effectLst>
                  <a:outerShdw blurRad="38100" dist="38100" dir="2700000" algn="tl">
                    <a:srgbClr val="000000">
                      <a:alpha val="43137"/>
                    </a:srgbClr>
                  </a:outerShdw>
                </a:effectLst>
                <a:latin typeface="Cambria" pitchFamily="18" charset="0"/>
              </a:rPr>
              <a:t> the bread of </a:t>
            </a:r>
            <a:r>
              <a:rPr lang="en-US" b="1" i="1" u="sng" dirty="0" smtClean="0">
                <a:solidFill>
                  <a:srgbClr val="FFFF00"/>
                </a:solidFill>
                <a:effectLst>
                  <a:outerShdw blurRad="38100" dist="38100" dir="2700000" algn="tl">
                    <a:srgbClr val="000000">
                      <a:alpha val="43137"/>
                    </a:srgbClr>
                  </a:outerShdw>
                </a:effectLst>
                <a:latin typeface="Cambria" pitchFamily="18" charset="0"/>
              </a:rPr>
              <a:t>wickedness</a:t>
            </a:r>
            <a:r>
              <a:rPr lang="en-US" b="1" i="1" dirty="0" smtClean="0">
                <a:solidFill>
                  <a:srgbClr val="FFFF00"/>
                </a:solidFill>
                <a:effectLst>
                  <a:outerShdw blurRad="38100" dist="38100" dir="2700000" algn="tl">
                    <a:srgbClr val="000000">
                      <a:alpha val="43137"/>
                    </a:srgbClr>
                  </a:outerShdw>
                </a:effectLst>
                <a:latin typeface="Cambria" pitchFamily="18" charset="0"/>
              </a:rPr>
              <a:t> and </a:t>
            </a:r>
            <a:r>
              <a:rPr lang="en-US" b="1" i="1" u="sng" dirty="0" smtClean="0">
                <a:solidFill>
                  <a:srgbClr val="FFFF00"/>
                </a:solidFill>
                <a:effectLst>
                  <a:outerShdw blurRad="38100" dist="38100" dir="2700000" algn="tl">
                    <a:srgbClr val="000000">
                      <a:alpha val="43137"/>
                    </a:srgbClr>
                  </a:outerShdw>
                </a:effectLst>
                <a:latin typeface="Cambria" pitchFamily="18" charset="0"/>
              </a:rPr>
              <a:t>drink</a:t>
            </a:r>
            <a:r>
              <a:rPr lang="en-US" b="1" i="1" dirty="0" smtClean="0">
                <a:solidFill>
                  <a:srgbClr val="FFFF00"/>
                </a:solidFill>
                <a:effectLst>
                  <a:outerShdw blurRad="38100" dist="38100" dir="2700000" algn="tl">
                    <a:srgbClr val="000000">
                      <a:alpha val="43137"/>
                    </a:srgbClr>
                  </a:outerShdw>
                </a:effectLst>
                <a:latin typeface="Cambria" pitchFamily="18" charset="0"/>
              </a:rPr>
              <a:t> the wine of </a:t>
            </a:r>
            <a:r>
              <a:rPr lang="en-US" b="1" i="1" u="sng" dirty="0" smtClean="0">
                <a:solidFill>
                  <a:srgbClr val="FFFF00"/>
                </a:solidFill>
                <a:effectLst>
                  <a:outerShdw blurRad="38100" dist="38100" dir="2700000" algn="tl">
                    <a:srgbClr val="000000">
                      <a:alpha val="43137"/>
                    </a:srgbClr>
                  </a:outerShdw>
                </a:effectLst>
                <a:latin typeface="Cambria" pitchFamily="18" charset="0"/>
              </a:rPr>
              <a:t>violence</a:t>
            </a:r>
            <a:r>
              <a:rPr lang="en-US" b="1" i="1" dirty="0" smtClean="0">
                <a:solidFill>
                  <a:srgbClr val="FFFF00"/>
                </a:solidFill>
                <a:effectLst>
                  <a:outerShdw blurRad="38100" dist="38100" dir="2700000" algn="tl">
                    <a:srgbClr val="000000">
                      <a:alpha val="43137"/>
                    </a:srgbClr>
                  </a:outerShdw>
                </a:effectLst>
                <a:latin typeface="Cambria" pitchFamily="18" charset="0"/>
              </a:rPr>
              <a:t>. </a:t>
            </a:r>
            <a:r>
              <a:rPr lang="en-US" dirty="0" smtClean="0">
                <a:effectLst>
                  <a:outerShdw blurRad="38100" dist="38100" dir="2700000" algn="tl">
                    <a:srgbClr val="000000">
                      <a:alpha val="43137"/>
                    </a:srgbClr>
                  </a:outerShdw>
                </a:effectLst>
              </a:rPr>
              <a:t>(14a;16-17)</a:t>
            </a:r>
          </a:p>
          <a:p>
            <a:endParaRPr lang="en-US" dirty="0" smtClean="0">
              <a:effectLst>
                <a:outerShdw blurRad="38100" dist="38100" dir="2700000" algn="tl">
                  <a:srgbClr val="000000">
                    <a:alpha val="43137"/>
                  </a:srgbClr>
                </a:outerShdw>
              </a:effectLst>
            </a:endParaRPr>
          </a:p>
          <a:p>
            <a:endParaRPr lang="en-US" b="1"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Wisdom is Like a Path</a:t>
            </a:r>
            <a:endParaRPr lang="en-US" dirty="0"/>
          </a:p>
        </p:txBody>
      </p:sp>
      <p:sp>
        <p:nvSpPr>
          <p:cNvPr id="5" name="Content Placeholder 4"/>
          <p:cNvSpPr>
            <a:spLocks noGrp="1"/>
          </p:cNvSpPr>
          <p:nvPr>
            <p:ph idx="1"/>
          </p:nvPr>
        </p:nvSpPr>
        <p:spPr>
          <a:xfrm>
            <a:off x="457200" y="1066800"/>
            <a:ext cx="8229600" cy="5791200"/>
          </a:xfrm>
        </p:spPr>
        <p:txBody>
          <a:bodyPr>
            <a:normAutofit lnSpcReduction="10000"/>
          </a:bodyPr>
          <a:lstStyle/>
          <a:p>
            <a:r>
              <a:rPr lang="en-US" dirty="0" smtClean="0">
                <a:effectLst>
                  <a:outerShdw blurRad="38100" dist="38100" dir="2700000" algn="tl">
                    <a:srgbClr val="000000">
                      <a:alpha val="43137"/>
                    </a:srgbClr>
                  </a:outerShdw>
                </a:effectLst>
              </a:rPr>
              <a:t>The attainment of wisdom is </a:t>
            </a:r>
            <a:r>
              <a:rPr lang="en-US" u="sng" dirty="0" smtClean="0">
                <a:effectLst>
                  <a:outerShdw blurRad="38100" dist="38100" dir="2700000" algn="tl">
                    <a:srgbClr val="000000">
                      <a:alpha val="43137"/>
                    </a:srgbClr>
                  </a:outerShdw>
                </a:effectLst>
              </a:rPr>
              <a:t>not instantaneous</a:t>
            </a:r>
            <a:r>
              <a:rPr lang="en-US" dirty="0" smtClean="0">
                <a:effectLst>
                  <a:outerShdw blurRad="38100" dist="38100" dir="2700000" algn="tl">
                    <a:srgbClr val="000000">
                      <a:alpha val="43137"/>
                    </a:srgbClr>
                  </a:outerShdw>
                </a:effectLst>
              </a:rPr>
              <a:t>, it is very gradual – like taking steps on a path or gradual emergence of sunlight at dawn:</a:t>
            </a:r>
          </a:p>
          <a:p>
            <a:pPr lvl="1"/>
            <a:r>
              <a:rPr lang="en-US" b="1" i="1" dirty="0" smtClean="0">
                <a:solidFill>
                  <a:srgbClr val="FFFF00"/>
                </a:solidFill>
                <a:effectLst>
                  <a:outerShdw blurRad="38100" dist="38100" dir="2700000" algn="tl">
                    <a:srgbClr val="000000">
                      <a:alpha val="43137"/>
                    </a:srgbClr>
                  </a:outerShdw>
                </a:effectLst>
                <a:latin typeface="Cambria" pitchFamily="18" charset="0"/>
              </a:rPr>
              <a:t>The path of the righteous is like the first gleam of dawn, shining ever brighter till the full light of day. </a:t>
            </a:r>
            <a:r>
              <a:rPr lang="en-US" dirty="0" smtClean="0">
                <a:effectLst>
                  <a:outerShdw blurRad="38100" dist="38100" dir="2700000" algn="tl">
                    <a:srgbClr val="000000">
                      <a:alpha val="43137"/>
                    </a:srgbClr>
                  </a:outerShdw>
                </a:effectLst>
              </a:rPr>
              <a:t>(18)</a:t>
            </a:r>
          </a:p>
          <a:p>
            <a:r>
              <a:rPr lang="en-US" dirty="0" smtClean="0">
                <a:effectLst>
                  <a:outerShdw blurRad="38100" dist="38100" dir="2700000" algn="tl">
                    <a:srgbClr val="000000">
                      <a:alpha val="43137"/>
                    </a:srgbClr>
                  </a:outerShdw>
                </a:effectLst>
              </a:rPr>
              <a:t>Because we are part of the “microwave generation”, we often are unwilling to invest the time and effort required to learn wisdom and we settle instead for cheap substitutes that don’t work!</a:t>
            </a:r>
          </a:p>
          <a:p>
            <a:endParaRPr lang="en-US" b="1"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Wisdom is Like a Path</a:t>
            </a:r>
            <a:endParaRPr lang="en-US" dirty="0"/>
          </a:p>
        </p:txBody>
      </p:sp>
      <p:sp>
        <p:nvSpPr>
          <p:cNvPr id="5" name="Content Placeholder 4"/>
          <p:cNvSpPr>
            <a:spLocks noGrp="1"/>
          </p:cNvSpPr>
          <p:nvPr>
            <p:ph idx="1"/>
          </p:nvPr>
        </p:nvSpPr>
        <p:spPr>
          <a:xfrm>
            <a:off x="457200" y="1066800"/>
            <a:ext cx="8229600" cy="5791200"/>
          </a:xfrm>
        </p:spPr>
        <p:txBody>
          <a:bodyPr>
            <a:normAutofit/>
          </a:bodyPr>
          <a:lstStyle/>
          <a:p>
            <a:r>
              <a:rPr lang="en-US" dirty="0" smtClean="0">
                <a:effectLst>
                  <a:outerShdw blurRad="38100" dist="38100" dir="2700000" algn="tl">
                    <a:srgbClr val="000000">
                      <a:alpha val="43137"/>
                    </a:srgbClr>
                  </a:outerShdw>
                </a:effectLst>
              </a:rPr>
              <a:t>If you settle </a:t>
            </a:r>
            <a:r>
              <a:rPr lang="en-US" dirty="0" smtClean="0">
                <a:effectLst>
                  <a:outerShdw blurRad="38100" dist="38100" dir="2700000" algn="tl">
                    <a:srgbClr val="000000">
                      <a:alpha val="43137"/>
                    </a:srgbClr>
                  </a:outerShdw>
                </a:effectLst>
              </a:rPr>
              <a:t>for a cheap substitute in place of wisdom </a:t>
            </a:r>
            <a:r>
              <a:rPr lang="en-US" dirty="0" smtClean="0">
                <a:effectLst>
                  <a:outerShdw blurRad="38100" dist="38100" dir="2700000" algn="tl">
                    <a:srgbClr val="000000">
                      <a:alpha val="43137"/>
                    </a:srgbClr>
                  </a:outerShdw>
                </a:effectLst>
              </a:rPr>
              <a:t>you are </a:t>
            </a:r>
            <a:r>
              <a:rPr lang="en-US" dirty="0" smtClean="0">
                <a:effectLst>
                  <a:outerShdw blurRad="38100" dist="38100" dir="2700000" algn="tl">
                    <a:srgbClr val="000000">
                      <a:alpha val="43137"/>
                    </a:srgbClr>
                  </a:outerShdw>
                </a:effectLst>
              </a:rPr>
              <a:t>choosing </a:t>
            </a:r>
            <a:r>
              <a:rPr lang="en-US" u="sng" dirty="0" smtClean="0">
                <a:effectLst>
                  <a:outerShdw blurRad="38100" dist="38100" dir="2700000" algn="tl">
                    <a:srgbClr val="000000">
                      <a:alpha val="43137"/>
                    </a:srgbClr>
                  </a:outerShdw>
                </a:effectLst>
              </a:rPr>
              <a:t>by default</a:t>
            </a:r>
            <a:r>
              <a:rPr lang="en-US" dirty="0" smtClean="0">
                <a:effectLst>
                  <a:outerShdw blurRad="38100" dist="38100" dir="2700000" algn="tl">
                    <a:srgbClr val="000000">
                      <a:alpha val="43137"/>
                    </a:srgbClr>
                  </a:outerShdw>
                </a:effectLst>
              </a:rPr>
              <a:t> to go on the way of the wicked – and </a:t>
            </a:r>
            <a:r>
              <a:rPr lang="en-US" dirty="0" smtClean="0">
                <a:effectLst>
                  <a:outerShdw blurRad="38100" dist="38100" dir="2700000" algn="tl">
                    <a:srgbClr val="000000">
                      <a:alpha val="43137"/>
                    </a:srgbClr>
                  </a:outerShdw>
                </a:effectLst>
              </a:rPr>
              <a:t>if you stay on that path, you will end up in </a:t>
            </a:r>
            <a:r>
              <a:rPr lang="en-US" dirty="0" smtClean="0">
                <a:effectLst>
                  <a:outerShdw blurRad="38100" dist="38100" dir="2700000" algn="tl">
                    <a:srgbClr val="000000">
                      <a:alpha val="43137"/>
                    </a:srgbClr>
                  </a:outerShdw>
                </a:effectLst>
              </a:rPr>
              <a:t>such darkness that you </a:t>
            </a:r>
            <a:r>
              <a:rPr lang="en-US" dirty="0" smtClean="0">
                <a:effectLst>
                  <a:outerShdw blurRad="38100" dist="38100" dir="2700000" algn="tl">
                    <a:srgbClr val="000000">
                      <a:alpha val="43137"/>
                    </a:srgbClr>
                  </a:outerShdw>
                </a:effectLst>
              </a:rPr>
              <a:t>won’t </a:t>
            </a:r>
            <a:r>
              <a:rPr lang="en-US" dirty="0" smtClean="0">
                <a:effectLst>
                  <a:outerShdw blurRad="38100" dist="38100" dir="2700000" algn="tl">
                    <a:srgbClr val="000000">
                      <a:alpha val="43137"/>
                    </a:srgbClr>
                  </a:outerShdw>
                </a:effectLst>
              </a:rPr>
              <a:t>even know how much trouble you are in or why you have the trouble that you do.</a:t>
            </a:r>
          </a:p>
          <a:p>
            <a:pPr lvl="1"/>
            <a:r>
              <a:rPr lang="en-US" b="1" i="1" dirty="0" smtClean="0">
                <a:solidFill>
                  <a:srgbClr val="FFFF00"/>
                </a:solidFill>
                <a:effectLst>
                  <a:outerShdw blurRad="38100" dist="38100" dir="2700000" algn="tl">
                    <a:srgbClr val="000000">
                      <a:alpha val="43137"/>
                    </a:srgbClr>
                  </a:outerShdw>
                </a:effectLst>
                <a:latin typeface="Cambria" pitchFamily="18" charset="0"/>
              </a:rPr>
              <a:t>But the way of the wicked is like deep darkness; they do not know what makes them stumble. </a:t>
            </a:r>
            <a:r>
              <a:rPr lang="en-US" dirty="0" smtClean="0">
                <a:effectLst>
                  <a:outerShdw blurRad="38100" dist="38100" dir="2700000" algn="tl">
                    <a:srgbClr val="000000">
                      <a:alpha val="43137"/>
                    </a:srgbClr>
                  </a:outerShdw>
                </a:effectLst>
              </a:rPr>
              <a:t>(19)</a:t>
            </a:r>
          </a:p>
          <a:p>
            <a:endParaRPr lang="en-US" b="1"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The Way of Wisdom</a:t>
            </a:r>
            <a:endParaRPr lang="en-US" dirty="0"/>
          </a:p>
        </p:txBody>
      </p:sp>
      <p:sp>
        <p:nvSpPr>
          <p:cNvPr id="5" name="Content Placeholder 4"/>
          <p:cNvSpPr>
            <a:spLocks noGrp="1"/>
          </p:cNvSpPr>
          <p:nvPr>
            <p:ph idx="1"/>
          </p:nvPr>
        </p:nvSpPr>
        <p:spPr>
          <a:xfrm>
            <a:off x="457200" y="1066800"/>
            <a:ext cx="8229600" cy="5791200"/>
          </a:xfrm>
        </p:spPr>
        <p:txBody>
          <a:bodyPr>
            <a:normAutofit fontScale="92500"/>
          </a:bodyPr>
          <a:lstStyle/>
          <a:p>
            <a:r>
              <a:rPr lang="en-US" dirty="0" smtClean="0">
                <a:effectLst>
                  <a:outerShdw blurRad="38100" dist="38100" dir="2700000" algn="tl">
                    <a:srgbClr val="000000">
                      <a:alpha val="43137"/>
                    </a:srgbClr>
                  </a:outerShdw>
                </a:effectLst>
              </a:rPr>
              <a:t>If you are going to walk in the way of wisdom, your </a:t>
            </a:r>
            <a:r>
              <a:rPr lang="en-US" u="sng" dirty="0" smtClean="0">
                <a:effectLst>
                  <a:outerShdw blurRad="38100" dist="38100" dir="2700000" algn="tl">
                    <a:srgbClr val="000000">
                      <a:alpha val="43137"/>
                    </a:srgbClr>
                  </a:outerShdw>
                </a:effectLst>
              </a:rPr>
              <a:t>first priority</a:t>
            </a:r>
            <a:r>
              <a:rPr lang="en-US" dirty="0" smtClean="0">
                <a:effectLst>
                  <a:outerShdw blurRad="38100" dist="38100" dir="2700000" algn="tl">
                    <a:srgbClr val="000000">
                      <a:alpha val="43137"/>
                    </a:srgbClr>
                  </a:outerShdw>
                </a:effectLst>
              </a:rPr>
              <a:t> must be to allow wisdom to take root in your </a:t>
            </a:r>
            <a:r>
              <a:rPr lang="en-US" u="sng" dirty="0" smtClean="0">
                <a:effectLst>
                  <a:outerShdw blurRad="38100" dist="38100" dir="2700000" algn="tl">
                    <a:srgbClr val="000000">
                      <a:alpha val="43137"/>
                    </a:srgbClr>
                  </a:outerShdw>
                </a:effectLst>
              </a:rPr>
              <a:t>heart</a:t>
            </a:r>
            <a:r>
              <a:rPr lang="en-US" dirty="0" smtClean="0">
                <a:effectLst>
                  <a:outerShdw blurRad="38100" dist="38100" dir="2700000" algn="tl">
                    <a:srgbClr val="000000">
                      <a:alpha val="43137"/>
                    </a:srgbClr>
                  </a:outerShdw>
                </a:effectLst>
              </a:rPr>
              <a:t> (in Hebrew, the word translated “heart” refers to the inner you – your thoughts, beliefs, desires, priorities, affections, and feelings)</a:t>
            </a:r>
          </a:p>
          <a:p>
            <a:pPr lvl="1"/>
            <a:r>
              <a:rPr lang="en-US" b="1" i="1" dirty="0" smtClean="0">
                <a:solidFill>
                  <a:srgbClr val="FFFF00"/>
                </a:solidFill>
                <a:effectLst>
                  <a:outerShdw blurRad="38100" dist="38100" dir="2700000" algn="tl">
                    <a:srgbClr val="000000">
                      <a:alpha val="43137"/>
                    </a:srgbClr>
                  </a:outerShdw>
                </a:effectLst>
                <a:latin typeface="Cambria" pitchFamily="18" charset="0"/>
              </a:rPr>
              <a:t>My son, pay attention to what I say; listen closely to my words. Do not let them out of your sight, </a:t>
            </a:r>
            <a:r>
              <a:rPr lang="en-US" b="1" i="1" u="sng" dirty="0" smtClean="0">
                <a:solidFill>
                  <a:srgbClr val="FFFF00"/>
                </a:solidFill>
                <a:effectLst>
                  <a:outerShdw blurRad="38100" dist="38100" dir="2700000" algn="tl">
                    <a:srgbClr val="000000">
                      <a:alpha val="43137"/>
                    </a:srgbClr>
                  </a:outerShdw>
                </a:effectLst>
                <a:latin typeface="Cambria" pitchFamily="18" charset="0"/>
              </a:rPr>
              <a:t>keep them within your heart</a:t>
            </a:r>
            <a:r>
              <a:rPr lang="en-US" b="1" i="1" dirty="0" smtClean="0">
                <a:solidFill>
                  <a:srgbClr val="FFFF00"/>
                </a:solidFill>
                <a:effectLst>
                  <a:outerShdw blurRad="38100" dist="38100" dir="2700000" algn="tl">
                    <a:srgbClr val="000000">
                      <a:alpha val="43137"/>
                    </a:srgbClr>
                  </a:outerShdw>
                </a:effectLst>
                <a:latin typeface="Cambria" pitchFamily="18" charset="0"/>
              </a:rPr>
              <a:t>; for they are life to those who find them and health to a man's whole body. </a:t>
            </a:r>
            <a:r>
              <a:rPr lang="en-US" b="1" i="1" u="sng" dirty="0" smtClean="0">
                <a:solidFill>
                  <a:srgbClr val="FFFF00"/>
                </a:solidFill>
                <a:effectLst>
                  <a:outerShdw blurRad="38100" dist="38100" dir="2700000" algn="tl">
                    <a:srgbClr val="000000">
                      <a:alpha val="43137"/>
                    </a:srgbClr>
                  </a:outerShdw>
                </a:effectLst>
                <a:latin typeface="Cambria" pitchFamily="18" charset="0"/>
              </a:rPr>
              <a:t>Above all else, guard your heart</a:t>
            </a:r>
            <a:r>
              <a:rPr lang="en-US" b="1" i="1" dirty="0" smtClean="0">
                <a:solidFill>
                  <a:srgbClr val="FFFF00"/>
                </a:solidFill>
                <a:effectLst>
                  <a:outerShdw blurRad="38100" dist="38100" dir="2700000" algn="tl">
                    <a:srgbClr val="000000">
                      <a:alpha val="43137"/>
                    </a:srgbClr>
                  </a:outerShdw>
                </a:effectLst>
                <a:latin typeface="Cambria" pitchFamily="18" charset="0"/>
              </a:rPr>
              <a:t>, for it is the wellspring of life. </a:t>
            </a:r>
            <a:r>
              <a:rPr lang="en-US" dirty="0" smtClean="0">
                <a:effectLst>
                  <a:outerShdw blurRad="38100" dist="38100" dir="2700000" algn="tl">
                    <a:srgbClr val="000000">
                      <a:alpha val="43137"/>
                    </a:srgbClr>
                  </a:outerShdw>
                </a:effectLst>
              </a:rPr>
              <a:t>(20-23)</a:t>
            </a:r>
          </a:p>
          <a:p>
            <a:endParaRPr lang="en-US" b="1"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400" dirty="0" smtClean="0">
                <a:effectLst>
                  <a:outerShdw blurRad="38100" dist="38100" dir="2700000" algn="tl">
                    <a:srgbClr val="000000">
                      <a:alpha val="43137"/>
                    </a:srgbClr>
                  </a:outerShdw>
                </a:effectLst>
              </a:rPr>
              <a:t>The Way of Wisdom</a:t>
            </a:r>
            <a:endParaRPr lang="en-US" sz="44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066800"/>
            <a:ext cx="8229600" cy="5791200"/>
          </a:xfrm>
        </p:spPr>
        <p:txBody>
          <a:bodyPr>
            <a:normAutofit/>
          </a:bodyPr>
          <a:lstStyle/>
          <a:p>
            <a:pPr marL="690563" indent="-554038">
              <a:buNone/>
            </a:pPr>
            <a:r>
              <a:rPr lang="en-US" b="1" baseline="30000" dirty="0" smtClean="0">
                <a:effectLst>
                  <a:outerShdw blurRad="38100" dist="38100" dir="2700000" algn="tl">
                    <a:srgbClr val="000000">
                      <a:alpha val="43137"/>
                    </a:srgbClr>
                  </a:outerShdw>
                </a:effectLst>
              </a:rPr>
              <a:t>4:10 </a:t>
            </a:r>
            <a:r>
              <a:rPr lang="en-US" b="1" i="1" dirty="0" smtClean="0">
                <a:solidFill>
                  <a:srgbClr val="FFFF00"/>
                </a:solidFill>
                <a:effectLst>
                  <a:outerShdw blurRad="38100" dist="38100" dir="2700000" algn="tl">
                    <a:srgbClr val="000000">
                      <a:alpha val="43137"/>
                    </a:srgbClr>
                  </a:outerShdw>
                </a:effectLst>
                <a:latin typeface="Cambria" pitchFamily="18" charset="0"/>
              </a:rPr>
              <a:t>Listen, my son, accept what I say, and the years of your life will be many.</a:t>
            </a:r>
          </a:p>
          <a:p>
            <a:pPr marL="690563" indent="-554038">
              <a:buNone/>
            </a:pPr>
            <a:r>
              <a:rPr lang="en-US" b="1" baseline="30000" dirty="0" smtClean="0">
                <a:effectLst>
                  <a:outerShdw blurRad="38100" dist="38100" dir="2700000" algn="tl">
                    <a:srgbClr val="000000">
                      <a:alpha val="43137"/>
                    </a:srgbClr>
                  </a:outerShdw>
                </a:effectLst>
              </a:rPr>
              <a:t>4:11 </a:t>
            </a:r>
            <a:r>
              <a:rPr lang="en-US" b="1" i="1" dirty="0" smtClean="0">
                <a:solidFill>
                  <a:srgbClr val="FFFF00"/>
                </a:solidFill>
                <a:effectLst>
                  <a:outerShdw blurRad="38100" dist="38100" dir="2700000" algn="tl">
                    <a:srgbClr val="000000">
                      <a:alpha val="43137"/>
                    </a:srgbClr>
                  </a:outerShdw>
                </a:effectLst>
                <a:latin typeface="Cambria" pitchFamily="18" charset="0"/>
              </a:rPr>
              <a:t>I guide you in the way of wisdom and lead you along straight paths.</a:t>
            </a:r>
          </a:p>
          <a:p>
            <a:pPr marL="690563" indent="-554038">
              <a:buNone/>
            </a:pPr>
            <a:r>
              <a:rPr lang="en-US" b="1" baseline="30000" dirty="0" smtClean="0">
                <a:effectLst>
                  <a:outerShdw blurRad="38100" dist="38100" dir="2700000" algn="tl">
                    <a:srgbClr val="000000">
                      <a:alpha val="43137"/>
                    </a:srgbClr>
                  </a:outerShdw>
                </a:effectLst>
              </a:rPr>
              <a:t>4:12 </a:t>
            </a:r>
            <a:r>
              <a:rPr lang="en-US" b="1" i="1" dirty="0" smtClean="0">
                <a:solidFill>
                  <a:srgbClr val="FFFF00"/>
                </a:solidFill>
                <a:effectLst>
                  <a:outerShdw blurRad="38100" dist="38100" dir="2700000" algn="tl">
                    <a:srgbClr val="000000">
                      <a:alpha val="43137"/>
                    </a:srgbClr>
                  </a:outerShdw>
                </a:effectLst>
                <a:latin typeface="Cambria" pitchFamily="18" charset="0"/>
              </a:rPr>
              <a:t>When you walk, your steps will not be hampered; when you run, you will not stumble.</a:t>
            </a:r>
          </a:p>
          <a:p>
            <a:pPr marL="690563" indent="-554038">
              <a:buNone/>
            </a:pPr>
            <a:r>
              <a:rPr lang="en-US" b="1" baseline="30000" dirty="0" smtClean="0">
                <a:effectLst>
                  <a:outerShdw blurRad="38100" dist="38100" dir="2700000" algn="tl">
                    <a:srgbClr val="000000">
                      <a:alpha val="43137"/>
                    </a:srgbClr>
                  </a:outerShdw>
                </a:effectLst>
              </a:rPr>
              <a:t>4:13 </a:t>
            </a:r>
            <a:r>
              <a:rPr lang="en-US" b="1" i="1" dirty="0" smtClean="0">
                <a:solidFill>
                  <a:srgbClr val="FFFF00"/>
                </a:solidFill>
                <a:effectLst>
                  <a:outerShdw blurRad="38100" dist="38100" dir="2700000" algn="tl">
                    <a:srgbClr val="000000">
                      <a:alpha val="43137"/>
                    </a:srgbClr>
                  </a:outerShdw>
                </a:effectLst>
                <a:latin typeface="Cambria" pitchFamily="18" charset="0"/>
              </a:rPr>
              <a:t>Hold on to instruction, do not let it go; guard it well, for it is your life.</a:t>
            </a:r>
          </a:p>
        </p:txBody>
      </p:sp>
    </p:spTree>
  </p:cSld>
  <p:clrMapOvr>
    <a:masterClrMapping/>
  </p:clrMapOvr>
  <p:transition>
    <p:diamon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The Way of Wisdom</a:t>
            </a:r>
            <a:endParaRPr lang="en-US" dirty="0"/>
          </a:p>
        </p:txBody>
      </p:sp>
      <p:sp>
        <p:nvSpPr>
          <p:cNvPr id="5" name="Content Placeholder 4"/>
          <p:cNvSpPr>
            <a:spLocks noGrp="1"/>
          </p:cNvSpPr>
          <p:nvPr>
            <p:ph idx="1"/>
          </p:nvPr>
        </p:nvSpPr>
        <p:spPr>
          <a:xfrm>
            <a:off x="457200" y="1066800"/>
            <a:ext cx="8229600" cy="5791200"/>
          </a:xfrm>
        </p:spPr>
        <p:txBody>
          <a:bodyPr>
            <a:normAutofit/>
          </a:bodyPr>
          <a:lstStyle/>
          <a:p>
            <a:r>
              <a:rPr lang="en-US" dirty="0" smtClean="0">
                <a:effectLst>
                  <a:outerShdw blurRad="38100" dist="38100" dir="2700000" algn="tl">
                    <a:srgbClr val="000000">
                      <a:alpha val="43137"/>
                    </a:srgbClr>
                  </a:outerShdw>
                </a:effectLst>
              </a:rPr>
              <a:t>The evidence (to yourself and those around you) that you </a:t>
            </a:r>
            <a:r>
              <a:rPr lang="en-US" dirty="0" smtClean="0">
                <a:effectLst>
                  <a:outerShdw blurRad="38100" dist="38100" dir="2700000" algn="tl">
                    <a:srgbClr val="000000">
                      <a:alpha val="43137"/>
                    </a:srgbClr>
                  </a:outerShdw>
                </a:effectLst>
              </a:rPr>
              <a:t>have truly taken wisdom </a:t>
            </a:r>
            <a:r>
              <a:rPr lang="en-US" dirty="0" smtClean="0">
                <a:effectLst>
                  <a:outerShdw blurRad="38100" dist="38100" dir="2700000" algn="tl">
                    <a:srgbClr val="000000">
                      <a:alpha val="43137"/>
                    </a:srgbClr>
                  </a:outerShdw>
                </a:effectLst>
              </a:rPr>
              <a:t>to </a:t>
            </a:r>
            <a:r>
              <a:rPr lang="en-US" u="sng" dirty="0" smtClean="0">
                <a:effectLst>
                  <a:outerShdw blurRad="38100" dist="38100" dir="2700000" algn="tl">
                    <a:srgbClr val="000000">
                      <a:alpha val="43137"/>
                    </a:srgbClr>
                  </a:outerShdw>
                </a:effectLst>
              </a:rPr>
              <a:t>heart</a:t>
            </a:r>
            <a:r>
              <a:rPr lang="en-US" dirty="0" smtClean="0">
                <a:effectLst>
                  <a:outerShdw blurRad="38100" dist="38100" dir="2700000" algn="tl">
                    <a:srgbClr val="000000">
                      <a:alpha val="43137"/>
                    </a:srgbClr>
                  </a:outerShdw>
                </a:effectLst>
              </a:rPr>
              <a:t>, is that you will begin to </a:t>
            </a:r>
            <a:r>
              <a:rPr lang="en-US" u="sng" dirty="0" smtClean="0">
                <a:effectLst>
                  <a:outerShdw blurRad="38100" dist="38100" dir="2700000" algn="tl">
                    <a:srgbClr val="000000">
                      <a:alpha val="43137"/>
                    </a:srgbClr>
                  </a:outerShdw>
                </a:effectLst>
              </a:rPr>
              <a:t>live out</a:t>
            </a:r>
            <a:r>
              <a:rPr lang="en-US" dirty="0" smtClean="0">
                <a:effectLst>
                  <a:outerShdw blurRad="38100" dist="38100" dir="2700000" algn="tl">
                    <a:srgbClr val="000000">
                      <a:alpha val="43137"/>
                    </a:srgbClr>
                  </a:outerShdw>
                </a:effectLst>
              </a:rPr>
              <a:t> that wisdom:</a:t>
            </a:r>
          </a:p>
          <a:p>
            <a:pPr lvl="1"/>
            <a:r>
              <a:rPr lang="en-US" b="1" i="1" dirty="0" smtClean="0">
                <a:solidFill>
                  <a:srgbClr val="FFFF00"/>
                </a:solidFill>
                <a:effectLst>
                  <a:outerShdw blurRad="38100" dist="38100" dir="2700000" algn="tl">
                    <a:srgbClr val="000000">
                      <a:alpha val="43137"/>
                    </a:srgbClr>
                  </a:outerShdw>
                </a:effectLst>
                <a:latin typeface="Cambria" pitchFamily="18" charset="0"/>
              </a:rPr>
              <a:t>Put </a:t>
            </a:r>
            <a:r>
              <a:rPr lang="en-US" b="1" i="1" dirty="0" smtClean="0">
                <a:solidFill>
                  <a:srgbClr val="FFFF00"/>
                </a:solidFill>
                <a:effectLst>
                  <a:outerShdw blurRad="38100" dist="38100" dir="2700000" algn="tl">
                    <a:srgbClr val="000000">
                      <a:alpha val="43137"/>
                    </a:srgbClr>
                  </a:outerShdw>
                </a:effectLst>
                <a:latin typeface="Cambria" pitchFamily="18" charset="0"/>
              </a:rPr>
              <a:t>away perversity from your </a:t>
            </a:r>
            <a:r>
              <a:rPr lang="en-US" b="1" i="1" u="sng" dirty="0" smtClean="0">
                <a:solidFill>
                  <a:srgbClr val="FFFF00"/>
                </a:solidFill>
                <a:effectLst>
                  <a:outerShdw blurRad="38100" dist="38100" dir="2700000" algn="tl">
                    <a:srgbClr val="000000">
                      <a:alpha val="43137"/>
                    </a:srgbClr>
                  </a:outerShdw>
                </a:effectLst>
                <a:latin typeface="Cambria" pitchFamily="18" charset="0"/>
              </a:rPr>
              <a:t>mouth</a:t>
            </a:r>
            <a:r>
              <a:rPr lang="en-US" b="1" i="1" dirty="0" smtClean="0">
                <a:solidFill>
                  <a:srgbClr val="FFFF00"/>
                </a:solidFill>
                <a:effectLst>
                  <a:outerShdw blurRad="38100" dist="38100" dir="2700000" algn="tl">
                    <a:srgbClr val="000000">
                      <a:alpha val="43137"/>
                    </a:srgbClr>
                  </a:outerShdw>
                </a:effectLst>
                <a:latin typeface="Cambria" pitchFamily="18" charset="0"/>
              </a:rPr>
              <a:t>; keep corrupt talk far from your </a:t>
            </a:r>
            <a:r>
              <a:rPr lang="en-US" b="1" i="1" u="sng" dirty="0" smtClean="0">
                <a:solidFill>
                  <a:srgbClr val="FFFF00"/>
                </a:solidFill>
                <a:effectLst>
                  <a:outerShdw blurRad="38100" dist="38100" dir="2700000" algn="tl">
                    <a:srgbClr val="000000">
                      <a:alpha val="43137"/>
                    </a:srgbClr>
                  </a:outerShdw>
                </a:effectLst>
                <a:latin typeface="Cambria" pitchFamily="18" charset="0"/>
              </a:rPr>
              <a:t>lips</a:t>
            </a:r>
            <a:r>
              <a:rPr lang="en-US" b="1" i="1" dirty="0" smtClean="0">
                <a:solidFill>
                  <a:srgbClr val="FFFF00"/>
                </a:solidFill>
                <a:effectLst>
                  <a:outerShdw blurRad="38100" dist="38100" dir="2700000" algn="tl">
                    <a:srgbClr val="000000">
                      <a:alpha val="43137"/>
                    </a:srgbClr>
                  </a:outerShdw>
                </a:effectLst>
                <a:latin typeface="Cambria" pitchFamily="18" charset="0"/>
              </a:rPr>
              <a:t>. Let your </a:t>
            </a:r>
            <a:r>
              <a:rPr lang="en-US" b="1" i="1" u="sng" dirty="0" smtClean="0">
                <a:solidFill>
                  <a:srgbClr val="FFFF00"/>
                </a:solidFill>
                <a:effectLst>
                  <a:outerShdw blurRad="38100" dist="38100" dir="2700000" algn="tl">
                    <a:srgbClr val="000000">
                      <a:alpha val="43137"/>
                    </a:srgbClr>
                  </a:outerShdw>
                </a:effectLst>
                <a:latin typeface="Cambria" pitchFamily="18" charset="0"/>
              </a:rPr>
              <a:t>eyes</a:t>
            </a:r>
            <a:r>
              <a:rPr lang="en-US" b="1" i="1" dirty="0" smtClean="0">
                <a:solidFill>
                  <a:srgbClr val="FFFF00"/>
                </a:solidFill>
                <a:effectLst>
                  <a:outerShdw blurRad="38100" dist="38100" dir="2700000" algn="tl">
                    <a:srgbClr val="000000">
                      <a:alpha val="43137"/>
                    </a:srgbClr>
                  </a:outerShdw>
                </a:effectLst>
                <a:latin typeface="Cambria" pitchFamily="18" charset="0"/>
              </a:rPr>
              <a:t> look straight ahead, fix your gaze directly before you. Make level paths for your </a:t>
            </a:r>
            <a:r>
              <a:rPr lang="en-US" b="1" i="1" u="sng" dirty="0" smtClean="0">
                <a:solidFill>
                  <a:srgbClr val="FFFF00"/>
                </a:solidFill>
                <a:effectLst>
                  <a:outerShdw blurRad="38100" dist="38100" dir="2700000" algn="tl">
                    <a:srgbClr val="000000">
                      <a:alpha val="43137"/>
                    </a:srgbClr>
                  </a:outerShdw>
                </a:effectLst>
                <a:latin typeface="Cambria" pitchFamily="18" charset="0"/>
              </a:rPr>
              <a:t>feet</a:t>
            </a:r>
            <a:r>
              <a:rPr lang="en-US" b="1" i="1" dirty="0" smtClean="0">
                <a:solidFill>
                  <a:srgbClr val="FFFF00"/>
                </a:solidFill>
                <a:effectLst>
                  <a:outerShdw blurRad="38100" dist="38100" dir="2700000" algn="tl">
                    <a:srgbClr val="000000">
                      <a:alpha val="43137"/>
                    </a:srgbClr>
                  </a:outerShdw>
                </a:effectLst>
                <a:latin typeface="Cambria" pitchFamily="18" charset="0"/>
              </a:rPr>
              <a:t> and take only ways that are firm. Do not swerve to the right or the left; keep your foot from evil. </a:t>
            </a:r>
            <a:r>
              <a:rPr lang="en-US" dirty="0" smtClean="0">
                <a:effectLst>
                  <a:outerShdw blurRad="38100" dist="38100" dir="2700000" algn="tl">
                    <a:srgbClr val="000000">
                      <a:alpha val="43137"/>
                    </a:srgbClr>
                  </a:outerShdw>
                </a:effectLst>
              </a:rPr>
              <a:t>(24-27)</a:t>
            </a:r>
          </a:p>
          <a:p>
            <a:endParaRPr lang="en-US" b="1"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Jesus is the Ultimate Way</a:t>
            </a:r>
            <a:endParaRPr lang="en-US" dirty="0"/>
          </a:p>
        </p:txBody>
      </p:sp>
      <p:sp>
        <p:nvSpPr>
          <p:cNvPr id="5" name="Content Placeholder 4"/>
          <p:cNvSpPr>
            <a:spLocks noGrp="1"/>
          </p:cNvSpPr>
          <p:nvPr>
            <p:ph idx="1"/>
          </p:nvPr>
        </p:nvSpPr>
        <p:spPr>
          <a:xfrm>
            <a:off x="457200" y="1066800"/>
            <a:ext cx="8229600" cy="5791200"/>
          </a:xfrm>
        </p:spPr>
        <p:txBody>
          <a:bodyPr>
            <a:normAutofit lnSpcReduction="10000"/>
          </a:bodyPr>
          <a:lstStyle/>
          <a:p>
            <a:pPr marL="0" indent="0">
              <a:buNone/>
            </a:pPr>
            <a:r>
              <a:rPr lang="en-US" b="1" i="1" dirty="0" smtClean="0">
                <a:solidFill>
                  <a:srgbClr val="FFFF00"/>
                </a:solidFill>
                <a:effectLst>
                  <a:outerShdw blurRad="38100" dist="38100" dir="2700000" algn="tl">
                    <a:srgbClr val="000000">
                      <a:alpha val="43137"/>
                    </a:srgbClr>
                  </a:outerShdw>
                </a:effectLst>
                <a:latin typeface="Cambria" pitchFamily="18" charset="0"/>
              </a:rPr>
              <a:t>“Do </a:t>
            </a:r>
            <a:r>
              <a:rPr lang="en-US" b="1" i="1" dirty="0" smtClean="0">
                <a:solidFill>
                  <a:srgbClr val="FFFF00"/>
                </a:solidFill>
                <a:effectLst>
                  <a:outerShdw blurRad="38100" dist="38100" dir="2700000" algn="tl">
                    <a:srgbClr val="000000">
                      <a:alpha val="43137"/>
                    </a:srgbClr>
                  </a:outerShdw>
                </a:effectLst>
                <a:latin typeface="Cambria" pitchFamily="18" charset="0"/>
              </a:rPr>
              <a:t>not let your hearts be troubled. Trust in God; trust also in </a:t>
            </a:r>
            <a:r>
              <a:rPr lang="en-US" b="1" i="1" dirty="0" smtClean="0">
                <a:solidFill>
                  <a:srgbClr val="FFFF00"/>
                </a:solidFill>
                <a:effectLst>
                  <a:outerShdw blurRad="38100" dist="38100" dir="2700000" algn="tl">
                    <a:srgbClr val="000000">
                      <a:alpha val="43137"/>
                    </a:srgbClr>
                  </a:outerShdw>
                </a:effectLst>
                <a:latin typeface="Cambria" pitchFamily="18" charset="0"/>
              </a:rPr>
              <a:t>Me</a:t>
            </a:r>
            <a:r>
              <a:rPr lang="en-US" b="1" i="1" dirty="0" smtClean="0">
                <a:solidFill>
                  <a:srgbClr val="FFFF00"/>
                </a:solidFill>
                <a:effectLst>
                  <a:outerShdw blurRad="38100" dist="38100" dir="2700000" algn="tl">
                    <a:srgbClr val="000000">
                      <a:alpha val="43137"/>
                    </a:srgbClr>
                  </a:outerShdw>
                </a:effectLst>
                <a:latin typeface="Cambria" pitchFamily="18" charset="0"/>
              </a:rPr>
              <a:t>… And if I go and prepare a place for you, I will come again and will take you to myself, that where I am you may be also. </a:t>
            </a:r>
            <a:r>
              <a:rPr lang="en-US" b="1" i="1" dirty="0" smtClean="0">
                <a:solidFill>
                  <a:srgbClr val="FFFF00"/>
                </a:solidFill>
                <a:effectLst>
                  <a:outerShdw blurRad="38100" dist="38100" dir="2700000" algn="tl">
                    <a:srgbClr val="000000">
                      <a:alpha val="43137"/>
                    </a:srgbClr>
                  </a:outerShdw>
                </a:effectLst>
                <a:latin typeface="Cambria" pitchFamily="18" charset="0"/>
              </a:rPr>
              <a:t>You </a:t>
            </a:r>
            <a:r>
              <a:rPr lang="en-US" b="1" i="1" dirty="0" smtClean="0">
                <a:solidFill>
                  <a:srgbClr val="FFFF00"/>
                </a:solidFill>
                <a:effectLst>
                  <a:outerShdw blurRad="38100" dist="38100" dir="2700000" algn="tl">
                    <a:srgbClr val="000000">
                      <a:alpha val="43137"/>
                    </a:srgbClr>
                  </a:outerShdw>
                </a:effectLst>
                <a:latin typeface="Cambria" pitchFamily="18" charset="0"/>
              </a:rPr>
              <a:t>know </a:t>
            </a:r>
            <a:r>
              <a:rPr lang="en-US" b="1" i="1" u="sng" dirty="0" smtClean="0">
                <a:solidFill>
                  <a:srgbClr val="FFFF00"/>
                </a:solidFill>
                <a:effectLst>
                  <a:outerShdw blurRad="38100" dist="38100" dir="2700000" algn="tl">
                    <a:srgbClr val="000000">
                      <a:alpha val="43137"/>
                    </a:srgbClr>
                  </a:outerShdw>
                </a:effectLst>
                <a:latin typeface="Cambria" pitchFamily="18" charset="0"/>
              </a:rPr>
              <a:t>the way</a:t>
            </a:r>
            <a:r>
              <a:rPr lang="en-US" b="1" i="1" dirty="0" smtClean="0">
                <a:solidFill>
                  <a:srgbClr val="FFFF00"/>
                </a:solidFill>
                <a:effectLst>
                  <a:outerShdw blurRad="38100" dist="38100" dir="2700000" algn="tl">
                    <a:srgbClr val="000000">
                      <a:alpha val="43137"/>
                    </a:srgbClr>
                  </a:outerShdw>
                </a:effectLst>
                <a:latin typeface="Cambria" pitchFamily="18" charset="0"/>
              </a:rPr>
              <a:t> to the place where I am going</a:t>
            </a:r>
            <a:r>
              <a:rPr lang="en-US" b="1" i="1" dirty="0" smtClean="0">
                <a:solidFill>
                  <a:srgbClr val="FFFF00"/>
                </a:solidFill>
                <a:effectLst>
                  <a:outerShdw blurRad="38100" dist="38100" dir="2700000" algn="tl">
                    <a:srgbClr val="000000">
                      <a:alpha val="43137"/>
                    </a:srgbClr>
                  </a:outerShdw>
                </a:effectLst>
                <a:latin typeface="Cambria" pitchFamily="18" charset="0"/>
              </a:rPr>
              <a:t>.”</a:t>
            </a:r>
            <a:endParaRPr lang="en-US" b="1" i="1" dirty="0" smtClean="0">
              <a:solidFill>
                <a:srgbClr val="FFFF00"/>
              </a:solidFill>
              <a:effectLst>
                <a:outerShdw blurRad="38100" dist="38100" dir="2700000" algn="tl">
                  <a:srgbClr val="000000">
                    <a:alpha val="43137"/>
                  </a:srgbClr>
                </a:outerShdw>
              </a:effectLst>
              <a:latin typeface="Cambria" pitchFamily="18" charset="0"/>
            </a:endParaRPr>
          </a:p>
          <a:p>
            <a:pPr marL="0" indent="0">
              <a:buNone/>
            </a:pPr>
            <a:r>
              <a:rPr lang="en-US" b="1" i="1" dirty="0" smtClean="0">
                <a:solidFill>
                  <a:srgbClr val="FFFF00"/>
                </a:solidFill>
                <a:effectLst>
                  <a:outerShdw blurRad="38100" dist="38100" dir="2700000" algn="tl">
                    <a:srgbClr val="000000">
                      <a:alpha val="43137"/>
                    </a:srgbClr>
                  </a:outerShdw>
                </a:effectLst>
                <a:latin typeface="Cambria" pitchFamily="18" charset="0"/>
              </a:rPr>
              <a:t>Thomas </a:t>
            </a:r>
            <a:r>
              <a:rPr lang="en-US" b="1" i="1" dirty="0" smtClean="0">
                <a:solidFill>
                  <a:srgbClr val="FFFF00"/>
                </a:solidFill>
                <a:effectLst>
                  <a:outerShdw blurRad="38100" dist="38100" dir="2700000" algn="tl">
                    <a:srgbClr val="000000">
                      <a:alpha val="43137"/>
                    </a:srgbClr>
                  </a:outerShdw>
                </a:effectLst>
                <a:latin typeface="Cambria" pitchFamily="18" charset="0"/>
              </a:rPr>
              <a:t>said to him, </a:t>
            </a:r>
            <a:r>
              <a:rPr lang="en-US" b="1" i="1" dirty="0" smtClean="0">
                <a:solidFill>
                  <a:srgbClr val="FFFF00"/>
                </a:solidFill>
                <a:effectLst>
                  <a:outerShdw blurRad="38100" dist="38100" dir="2700000" algn="tl">
                    <a:srgbClr val="000000">
                      <a:alpha val="43137"/>
                    </a:srgbClr>
                  </a:outerShdw>
                </a:effectLst>
                <a:latin typeface="Cambria" pitchFamily="18" charset="0"/>
              </a:rPr>
              <a:t>“Lord</a:t>
            </a:r>
            <a:r>
              <a:rPr lang="en-US" b="1" i="1" dirty="0" smtClean="0">
                <a:solidFill>
                  <a:srgbClr val="FFFF00"/>
                </a:solidFill>
                <a:effectLst>
                  <a:outerShdw blurRad="38100" dist="38100" dir="2700000" algn="tl">
                    <a:srgbClr val="000000">
                      <a:alpha val="43137"/>
                    </a:srgbClr>
                  </a:outerShdw>
                </a:effectLst>
                <a:latin typeface="Cambria" pitchFamily="18" charset="0"/>
              </a:rPr>
              <a:t>, we don't know where you are going, so how can we know </a:t>
            </a:r>
            <a:r>
              <a:rPr lang="en-US" b="1" i="1" u="sng" dirty="0" smtClean="0">
                <a:solidFill>
                  <a:srgbClr val="FFFF00"/>
                </a:solidFill>
                <a:effectLst>
                  <a:outerShdw blurRad="38100" dist="38100" dir="2700000" algn="tl">
                    <a:srgbClr val="000000">
                      <a:alpha val="43137"/>
                    </a:srgbClr>
                  </a:outerShdw>
                </a:effectLst>
                <a:latin typeface="Cambria" pitchFamily="18" charset="0"/>
              </a:rPr>
              <a:t>the way</a:t>
            </a:r>
            <a:r>
              <a:rPr lang="en-US" b="1" i="1" dirty="0" smtClean="0">
                <a:solidFill>
                  <a:srgbClr val="FFFF00"/>
                </a:solidFill>
                <a:effectLst>
                  <a:outerShdw blurRad="38100" dist="38100" dir="2700000" algn="tl">
                    <a:srgbClr val="000000">
                      <a:alpha val="43137"/>
                    </a:srgbClr>
                  </a:outerShdw>
                </a:effectLst>
                <a:latin typeface="Cambria" pitchFamily="18" charset="0"/>
              </a:rPr>
              <a:t>?”</a:t>
            </a:r>
            <a:endParaRPr lang="en-US" b="1" i="1" dirty="0" smtClean="0">
              <a:solidFill>
                <a:srgbClr val="FFFF00"/>
              </a:solidFill>
              <a:effectLst>
                <a:outerShdw blurRad="38100" dist="38100" dir="2700000" algn="tl">
                  <a:srgbClr val="000000">
                    <a:alpha val="43137"/>
                  </a:srgbClr>
                </a:outerShdw>
              </a:effectLst>
              <a:latin typeface="Cambria" pitchFamily="18" charset="0"/>
            </a:endParaRPr>
          </a:p>
          <a:p>
            <a:pPr marL="0" indent="0">
              <a:buNone/>
            </a:pPr>
            <a:r>
              <a:rPr lang="en-US" b="1" i="1" dirty="0" smtClean="0">
                <a:solidFill>
                  <a:srgbClr val="FFFF00"/>
                </a:solidFill>
                <a:effectLst>
                  <a:outerShdw blurRad="38100" dist="38100" dir="2700000" algn="tl">
                    <a:srgbClr val="000000">
                      <a:alpha val="43137"/>
                    </a:srgbClr>
                  </a:outerShdw>
                </a:effectLst>
                <a:latin typeface="Cambria" pitchFamily="18" charset="0"/>
              </a:rPr>
              <a:t>Jesus </a:t>
            </a:r>
            <a:r>
              <a:rPr lang="en-US" b="1" i="1" dirty="0" smtClean="0">
                <a:solidFill>
                  <a:srgbClr val="FFFF00"/>
                </a:solidFill>
                <a:effectLst>
                  <a:outerShdw blurRad="38100" dist="38100" dir="2700000" algn="tl">
                    <a:srgbClr val="000000">
                      <a:alpha val="43137"/>
                    </a:srgbClr>
                  </a:outerShdw>
                </a:effectLst>
                <a:latin typeface="Cambria" pitchFamily="18" charset="0"/>
              </a:rPr>
              <a:t>answered, "</a:t>
            </a:r>
            <a:r>
              <a:rPr lang="en-US" b="1" i="1" u="sng" dirty="0" smtClean="0">
                <a:solidFill>
                  <a:srgbClr val="FFFF00"/>
                </a:solidFill>
                <a:effectLst>
                  <a:outerShdw blurRad="38100" dist="38100" dir="2700000" algn="tl">
                    <a:srgbClr val="000000">
                      <a:alpha val="43137"/>
                    </a:srgbClr>
                  </a:outerShdw>
                </a:effectLst>
                <a:latin typeface="Cambria" pitchFamily="18" charset="0"/>
              </a:rPr>
              <a:t>I am the way</a:t>
            </a:r>
            <a:r>
              <a:rPr lang="en-US" b="1" i="1" dirty="0" smtClean="0">
                <a:solidFill>
                  <a:srgbClr val="FFFF00"/>
                </a:solidFill>
                <a:effectLst>
                  <a:outerShdw blurRad="38100" dist="38100" dir="2700000" algn="tl">
                    <a:srgbClr val="000000">
                      <a:alpha val="43137"/>
                    </a:srgbClr>
                  </a:outerShdw>
                </a:effectLst>
                <a:latin typeface="Cambria" pitchFamily="18" charset="0"/>
              </a:rPr>
              <a:t> and the truth and the life. No one comes to the Father except through me. </a:t>
            </a:r>
            <a:r>
              <a:rPr lang="en-US" dirty="0" smtClean="0">
                <a:effectLst>
                  <a:outerShdw blurRad="38100" dist="38100" dir="2700000" algn="tl">
                    <a:srgbClr val="000000">
                      <a:alpha val="43137"/>
                    </a:srgbClr>
                  </a:outerShdw>
                </a:effectLst>
              </a:rPr>
              <a:t>(John </a:t>
            </a:r>
            <a:r>
              <a:rPr lang="en-US" dirty="0" smtClean="0">
                <a:effectLst>
                  <a:outerShdw blurRad="38100" dist="38100" dir="2700000" algn="tl">
                    <a:srgbClr val="000000">
                      <a:alpha val="43137"/>
                    </a:srgbClr>
                  </a:outerShdw>
                </a:effectLst>
              </a:rPr>
              <a:t>14:1, 4-6)</a:t>
            </a:r>
            <a:endParaRPr lang="en-US" dirty="0" smtClean="0">
              <a:effectLst>
                <a:outerShdw blurRad="38100" dist="38100" dir="2700000" algn="tl">
                  <a:srgbClr val="000000">
                    <a:alpha val="43137"/>
                  </a:srgbClr>
                </a:outerShdw>
              </a:effectLst>
            </a:endParaRPr>
          </a:p>
          <a:p>
            <a:endParaRPr lang="en-US" b="1"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400" dirty="0" smtClean="0">
                <a:effectLst>
                  <a:outerShdw blurRad="38100" dist="38100" dir="2700000" algn="tl">
                    <a:srgbClr val="000000">
                      <a:alpha val="43137"/>
                    </a:srgbClr>
                  </a:outerShdw>
                </a:effectLst>
              </a:rPr>
              <a:t>The Way of Wisdom</a:t>
            </a:r>
            <a:endParaRPr lang="en-US" sz="44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066800"/>
            <a:ext cx="8229600" cy="5791200"/>
          </a:xfrm>
        </p:spPr>
        <p:txBody>
          <a:bodyPr>
            <a:normAutofit/>
          </a:bodyPr>
          <a:lstStyle/>
          <a:p>
            <a:pPr marL="690563" indent="-554038">
              <a:buNone/>
            </a:pPr>
            <a:r>
              <a:rPr lang="en-US" b="1" baseline="30000" dirty="0" smtClean="0">
                <a:effectLst>
                  <a:outerShdw blurRad="38100" dist="38100" dir="2700000" algn="tl">
                    <a:srgbClr val="000000">
                      <a:alpha val="43137"/>
                    </a:srgbClr>
                  </a:outerShdw>
                </a:effectLst>
              </a:rPr>
              <a:t>4:14 </a:t>
            </a:r>
            <a:r>
              <a:rPr lang="en-US" b="1" i="1" dirty="0" smtClean="0">
                <a:solidFill>
                  <a:srgbClr val="FFFF00"/>
                </a:solidFill>
                <a:effectLst>
                  <a:outerShdw blurRad="38100" dist="38100" dir="2700000" algn="tl">
                    <a:srgbClr val="000000">
                      <a:alpha val="43137"/>
                    </a:srgbClr>
                  </a:outerShdw>
                </a:effectLst>
                <a:latin typeface="Cambria" pitchFamily="18" charset="0"/>
              </a:rPr>
              <a:t>Do not set foot on the path of the wicked or walk in the way of evil men.</a:t>
            </a:r>
          </a:p>
          <a:p>
            <a:pPr marL="690563" indent="-554038">
              <a:buNone/>
            </a:pPr>
            <a:r>
              <a:rPr lang="en-US" b="1" baseline="30000" dirty="0" smtClean="0">
                <a:effectLst>
                  <a:outerShdw blurRad="38100" dist="38100" dir="2700000" algn="tl">
                    <a:srgbClr val="000000">
                      <a:alpha val="43137"/>
                    </a:srgbClr>
                  </a:outerShdw>
                </a:effectLst>
              </a:rPr>
              <a:t> 4:15 </a:t>
            </a:r>
            <a:r>
              <a:rPr lang="en-US" b="1" i="1" dirty="0" smtClean="0">
                <a:solidFill>
                  <a:srgbClr val="FFFF00"/>
                </a:solidFill>
                <a:effectLst>
                  <a:outerShdw blurRad="38100" dist="38100" dir="2700000" algn="tl">
                    <a:srgbClr val="000000">
                      <a:alpha val="43137"/>
                    </a:srgbClr>
                  </a:outerShdw>
                </a:effectLst>
                <a:latin typeface="Cambria" pitchFamily="18" charset="0"/>
              </a:rPr>
              <a:t>Avoid it, do not travel on it; turn from it and go on your way.</a:t>
            </a:r>
          </a:p>
          <a:p>
            <a:pPr marL="690563" indent="-554038">
              <a:buNone/>
            </a:pPr>
            <a:r>
              <a:rPr lang="en-US" b="1" baseline="30000" dirty="0" smtClean="0">
                <a:effectLst>
                  <a:outerShdw blurRad="38100" dist="38100" dir="2700000" algn="tl">
                    <a:srgbClr val="000000">
                      <a:alpha val="43137"/>
                    </a:srgbClr>
                  </a:outerShdw>
                </a:effectLst>
              </a:rPr>
              <a:t> 4:16 </a:t>
            </a:r>
            <a:r>
              <a:rPr lang="en-US" b="1" i="1" dirty="0" smtClean="0">
                <a:solidFill>
                  <a:srgbClr val="FFFF00"/>
                </a:solidFill>
                <a:effectLst>
                  <a:outerShdw blurRad="38100" dist="38100" dir="2700000" algn="tl">
                    <a:srgbClr val="000000">
                      <a:alpha val="43137"/>
                    </a:srgbClr>
                  </a:outerShdw>
                </a:effectLst>
                <a:latin typeface="Cambria" pitchFamily="18" charset="0"/>
              </a:rPr>
              <a:t>For they cannot sleep till they do evil; they are robbed of slumber till they make someone fall.</a:t>
            </a:r>
          </a:p>
          <a:p>
            <a:pPr marL="690563" indent="-554038">
              <a:buNone/>
            </a:pPr>
            <a:r>
              <a:rPr lang="en-US" b="1" baseline="30000" dirty="0" smtClean="0">
                <a:effectLst>
                  <a:outerShdw blurRad="38100" dist="38100" dir="2700000" algn="tl">
                    <a:srgbClr val="000000">
                      <a:alpha val="43137"/>
                    </a:srgbClr>
                  </a:outerShdw>
                </a:effectLst>
              </a:rPr>
              <a:t> 4:17 </a:t>
            </a:r>
            <a:r>
              <a:rPr lang="en-US" b="1" i="1" dirty="0" smtClean="0">
                <a:solidFill>
                  <a:srgbClr val="FFFF00"/>
                </a:solidFill>
                <a:effectLst>
                  <a:outerShdw blurRad="38100" dist="38100" dir="2700000" algn="tl">
                    <a:srgbClr val="000000">
                      <a:alpha val="43137"/>
                    </a:srgbClr>
                  </a:outerShdw>
                </a:effectLst>
                <a:latin typeface="Cambria" pitchFamily="18" charset="0"/>
              </a:rPr>
              <a:t>They eat the bread of wickedness and drink the wine of violence.</a:t>
            </a:r>
          </a:p>
        </p:txBody>
      </p:sp>
    </p:spTree>
  </p:cSld>
  <p:clrMapOvr>
    <a:masterClrMapping/>
  </p:clrMapOvr>
  <p:transition>
    <p:diamon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400" dirty="0" smtClean="0">
                <a:effectLst>
                  <a:outerShdw blurRad="38100" dist="38100" dir="2700000" algn="tl">
                    <a:srgbClr val="000000">
                      <a:alpha val="43137"/>
                    </a:srgbClr>
                  </a:outerShdw>
                </a:effectLst>
              </a:rPr>
              <a:t>The Way of Wisdom</a:t>
            </a:r>
            <a:endParaRPr lang="en-US" sz="44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066800"/>
            <a:ext cx="8229600" cy="5791200"/>
          </a:xfrm>
        </p:spPr>
        <p:txBody>
          <a:bodyPr>
            <a:normAutofit/>
          </a:bodyPr>
          <a:lstStyle/>
          <a:p>
            <a:pPr marL="690563" indent="-554038">
              <a:buNone/>
            </a:pPr>
            <a:r>
              <a:rPr lang="en-US" b="1" baseline="30000" dirty="0" smtClean="0">
                <a:effectLst>
                  <a:outerShdw blurRad="38100" dist="38100" dir="2700000" algn="tl">
                    <a:srgbClr val="000000">
                      <a:alpha val="43137"/>
                    </a:srgbClr>
                  </a:outerShdw>
                </a:effectLst>
              </a:rPr>
              <a:t>4:18 </a:t>
            </a:r>
            <a:r>
              <a:rPr lang="en-US" b="1" i="1" dirty="0" smtClean="0">
                <a:solidFill>
                  <a:srgbClr val="FFFF00"/>
                </a:solidFill>
                <a:effectLst>
                  <a:outerShdw blurRad="38100" dist="38100" dir="2700000" algn="tl">
                    <a:srgbClr val="000000">
                      <a:alpha val="43137"/>
                    </a:srgbClr>
                  </a:outerShdw>
                </a:effectLst>
                <a:latin typeface="Cambria" pitchFamily="18" charset="0"/>
              </a:rPr>
              <a:t>The path of the righteous is like the first gleam of dawn, shining ever brighter till the full light of day.</a:t>
            </a:r>
          </a:p>
          <a:p>
            <a:pPr marL="690563" indent="-554038">
              <a:buNone/>
            </a:pPr>
            <a:r>
              <a:rPr lang="en-US" b="1" baseline="30000" dirty="0" smtClean="0">
                <a:effectLst>
                  <a:outerShdw blurRad="38100" dist="38100" dir="2700000" algn="tl">
                    <a:srgbClr val="000000">
                      <a:alpha val="43137"/>
                    </a:srgbClr>
                  </a:outerShdw>
                </a:effectLst>
              </a:rPr>
              <a:t> 4:19 </a:t>
            </a:r>
            <a:r>
              <a:rPr lang="en-US" b="1" i="1" dirty="0" smtClean="0">
                <a:solidFill>
                  <a:srgbClr val="FFFF00"/>
                </a:solidFill>
                <a:effectLst>
                  <a:outerShdw blurRad="38100" dist="38100" dir="2700000" algn="tl">
                    <a:srgbClr val="000000">
                      <a:alpha val="43137"/>
                    </a:srgbClr>
                  </a:outerShdw>
                </a:effectLst>
                <a:latin typeface="Cambria" pitchFamily="18" charset="0"/>
              </a:rPr>
              <a:t>But the way of the wicked is like deep darkness; they do not know what makes them stumble.</a:t>
            </a:r>
          </a:p>
        </p:txBody>
      </p:sp>
    </p:spTree>
  </p:cSld>
  <p:clrMapOvr>
    <a:masterClrMapping/>
  </p:clrMapOvr>
  <p:transition>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400" dirty="0" smtClean="0">
                <a:effectLst>
                  <a:outerShdw blurRad="38100" dist="38100" dir="2700000" algn="tl">
                    <a:srgbClr val="000000">
                      <a:alpha val="43137"/>
                    </a:srgbClr>
                  </a:outerShdw>
                </a:effectLst>
              </a:rPr>
              <a:t>The Way of Wisdom</a:t>
            </a:r>
            <a:endParaRPr lang="en-US" sz="44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066800"/>
            <a:ext cx="8229600" cy="5791200"/>
          </a:xfrm>
        </p:spPr>
        <p:txBody>
          <a:bodyPr>
            <a:normAutofit/>
          </a:bodyPr>
          <a:lstStyle/>
          <a:p>
            <a:pPr marL="690563" indent="-554038">
              <a:buNone/>
            </a:pPr>
            <a:r>
              <a:rPr lang="en-US" b="1" baseline="30000" dirty="0" smtClean="0">
                <a:effectLst>
                  <a:outerShdw blurRad="38100" dist="38100" dir="2700000" algn="tl">
                    <a:srgbClr val="000000">
                      <a:alpha val="43137"/>
                    </a:srgbClr>
                  </a:outerShdw>
                </a:effectLst>
              </a:rPr>
              <a:t>4:20 </a:t>
            </a:r>
            <a:r>
              <a:rPr lang="en-US" b="1" i="1" dirty="0" smtClean="0">
                <a:solidFill>
                  <a:srgbClr val="FFFF00"/>
                </a:solidFill>
                <a:effectLst>
                  <a:outerShdw blurRad="38100" dist="38100" dir="2700000" algn="tl">
                    <a:srgbClr val="000000">
                      <a:alpha val="43137"/>
                    </a:srgbClr>
                  </a:outerShdw>
                </a:effectLst>
                <a:latin typeface="Cambria" pitchFamily="18" charset="0"/>
              </a:rPr>
              <a:t>My son, pay attention to what I say; listen closely to my words.</a:t>
            </a:r>
          </a:p>
          <a:p>
            <a:pPr marL="690563" indent="-554038">
              <a:buNone/>
            </a:pPr>
            <a:r>
              <a:rPr lang="en-US" b="1" baseline="30000" dirty="0" smtClean="0">
                <a:effectLst>
                  <a:outerShdw blurRad="38100" dist="38100" dir="2700000" algn="tl">
                    <a:srgbClr val="000000">
                      <a:alpha val="43137"/>
                    </a:srgbClr>
                  </a:outerShdw>
                </a:effectLst>
              </a:rPr>
              <a:t>4:21 </a:t>
            </a:r>
            <a:r>
              <a:rPr lang="en-US" b="1" i="1" dirty="0" smtClean="0">
                <a:solidFill>
                  <a:srgbClr val="FFFF00"/>
                </a:solidFill>
                <a:effectLst>
                  <a:outerShdw blurRad="38100" dist="38100" dir="2700000" algn="tl">
                    <a:srgbClr val="000000">
                      <a:alpha val="43137"/>
                    </a:srgbClr>
                  </a:outerShdw>
                </a:effectLst>
                <a:latin typeface="Cambria" pitchFamily="18" charset="0"/>
              </a:rPr>
              <a:t>Do not let them out of your sight, keep them within your heart;</a:t>
            </a:r>
          </a:p>
          <a:p>
            <a:pPr marL="690563" indent="-554038">
              <a:buNone/>
            </a:pPr>
            <a:r>
              <a:rPr lang="en-US" b="1" baseline="30000" dirty="0" smtClean="0">
                <a:effectLst>
                  <a:outerShdw blurRad="38100" dist="38100" dir="2700000" algn="tl">
                    <a:srgbClr val="000000">
                      <a:alpha val="43137"/>
                    </a:srgbClr>
                  </a:outerShdw>
                </a:effectLst>
              </a:rPr>
              <a:t>4:22 </a:t>
            </a:r>
            <a:r>
              <a:rPr lang="en-US" b="1" i="1" dirty="0" smtClean="0">
                <a:solidFill>
                  <a:srgbClr val="FFFF00"/>
                </a:solidFill>
                <a:effectLst>
                  <a:outerShdw blurRad="38100" dist="38100" dir="2700000" algn="tl">
                    <a:srgbClr val="000000">
                      <a:alpha val="43137"/>
                    </a:srgbClr>
                  </a:outerShdw>
                </a:effectLst>
                <a:latin typeface="Cambria" pitchFamily="18" charset="0"/>
              </a:rPr>
              <a:t>for they are life to those who find them and health to a man's whole body.</a:t>
            </a:r>
          </a:p>
          <a:p>
            <a:pPr marL="690563" indent="-554038">
              <a:buNone/>
            </a:pPr>
            <a:r>
              <a:rPr lang="en-US" b="1" baseline="30000" dirty="0" smtClean="0">
                <a:effectLst>
                  <a:outerShdw blurRad="38100" dist="38100" dir="2700000" algn="tl">
                    <a:srgbClr val="000000">
                      <a:alpha val="43137"/>
                    </a:srgbClr>
                  </a:outerShdw>
                </a:effectLst>
              </a:rPr>
              <a:t>4:23 </a:t>
            </a:r>
            <a:r>
              <a:rPr lang="en-US" b="1" i="1" dirty="0" smtClean="0">
                <a:solidFill>
                  <a:srgbClr val="FFFF00"/>
                </a:solidFill>
                <a:effectLst>
                  <a:outerShdw blurRad="38100" dist="38100" dir="2700000" algn="tl">
                    <a:srgbClr val="000000">
                      <a:alpha val="43137"/>
                    </a:srgbClr>
                  </a:outerShdw>
                </a:effectLst>
                <a:latin typeface="Cambria" pitchFamily="18" charset="0"/>
              </a:rPr>
              <a:t>Above all else, guard your heart, for it is the wellspring of life. </a:t>
            </a:r>
          </a:p>
        </p:txBody>
      </p:sp>
    </p:spTree>
  </p:cSld>
  <p:clrMapOvr>
    <a:masterClrMapping/>
  </p:clrMapOvr>
  <p:transition>
    <p:diamon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400" dirty="0" smtClean="0">
                <a:effectLst>
                  <a:outerShdw blurRad="38100" dist="38100" dir="2700000" algn="tl">
                    <a:srgbClr val="000000">
                      <a:alpha val="43137"/>
                    </a:srgbClr>
                  </a:outerShdw>
                </a:effectLst>
              </a:rPr>
              <a:t>The Way of Wisdom</a:t>
            </a:r>
            <a:endParaRPr lang="en-US" sz="44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066800"/>
            <a:ext cx="8229600" cy="5791200"/>
          </a:xfrm>
        </p:spPr>
        <p:txBody>
          <a:bodyPr>
            <a:normAutofit/>
          </a:bodyPr>
          <a:lstStyle/>
          <a:p>
            <a:pPr marL="690563" indent="-554038">
              <a:buNone/>
            </a:pPr>
            <a:r>
              <a:rPr lang="en-US" b="1" baseline="30000" dirty="0" smtClean="0">
                <a:effectLst>
                  <a:outerShdw blurRad="38100" dist="38100" dir="2700000" algn="tl">
                    <a:srgbClr val="000000">
                      <a:alpha val="43137"/>
                    </a:srgbClr>
                  </a:outerShdw>
                </a:effectLst>
              </a:rPr>
              <a:t>4:24 </a:t>
            </a:r>
            <a:r>
              <a:rPr lang="en-US" b="1" i="1" dirty="0" smtClean="0">
                <a:solidFill>
                  <a:srgbClr val="FFFF00"/>
                </a:solidFill>
                <a:effectLst>
                  <a:outerShdw blurRad="38100" dist="38100" dir="2700000" algn="tl">
                    <a:srgbClr val="000000">
                      <a:alpha val="43137"/>
                    </a:srgbClr>
                  </a:outerShdw>
                </a:effectLst>
                <a:latin typeface="Cambria" pitchFamily="18" charset="0"/>
              </a:rPr>
              <a:t>Put away perversity from your mouth; keep corrupt talk far from your lips.</a:t>
            </a:r>
          </a:p>
          <a:p>
            <a:pPr marL="690563" indent="-554038">
              <a:buNone/>
            </a:pPr>
            <a:r>
              <a:rPr lang="en-US" b="1" baseline="30000" dirty="0" smtClean="0">
                <a:effectLst>
                  <a:outerShdw blurRad="38100" dist="38100" dir="2700000" algn="tl">
                    <a:srgbClr val="000000">
                      <a:alpha val="43137"/>
                    </a:srgbClr>
                  </a:outerShdw>
                </a:effectLst>
              </a:rPr>
              <a:t> 4:25 </a:t>
            </a:r>
            <a:r>
              <a:rPr lang="en-US" b="1" i="1" dirty="0" smtClean="0">
                <a:solidFill>
                  <a:srgbClr val="FFFF00"/>
                </a:solidFill>
                <a:effectLst>
                  <a:outerShdw blurRad="38100" dist="38100" dir="2700000" algn="tl">
                    <a:srgbClr val="000000">
                      <a:alpha val="43137"/>
                    </a:srgbClr>
                  </a:outerShdw>
                </a:effectLst>
                <a:latin typeface="Cambria" pitchFamily="18" charset="0"/>
              </a:rPr>
              <a:t>Let your eyes look straight ahead, fix your gaze directly before you.</a:t>
            </a:r>
          </a:p>
          <a:p>
            <a:pPr marL="690563" indent="-554038">
              <a:buNone/>
            </a:pPr>
            <a:r>
              <a:rPr lang="en-US" b="1" baseline="30000" dirty="0" smtClean="0">
                <a:effectLst>
                  <a:outerShdw blurRad="38100" dist="38100" dir="2700000" algn="tl">
                    <a:srgbClr val="000000">
                      <a:alpha val="43137"/>
                    </a:srgbClr>
                  </a:outerShdw>
                </a:effectLst>
              </a:rPr>
              <a:t> 4:26 </a:t>
            </a:r>
            <a:r>
              <a:rPr lang="en-US" b="1" i="1" dirty="0" smtClean="0">
                <a:solidFill>
                  <a:srgbClr val="FFFF00"/>
                </a:solidFill>
                <a:effectLst>
                  <a:outerShdw blurRad="38100" dist="38100" dir="2700000" algn="tl">
                    <a:srgbClr val="000000">
                      <a:alpha val="43137"/>
                    </a:srgbClr>
                  </a:outerShdw>
                </a:effectLst>
                <a:latin typeface="Cambria" pitchFamily="18" charset="0"/>
              </a:rPr>
              <a:t>Make level paths for your feet and take only ways that are firm.</a:t>
            </a:r>
          </a:p>
          <a:p>
            <a:pPr marL="690563" indent="-554038">
              <a:buNone/>
            </a:pPr>
            <a:r>
              <a:rPr lang="en-US" b="1" baseline="30000" dirty="0" smtClean="0">
                <a:effectLst>
                  <a:outerShdw blurRad="38100" dist="38100" dir="2700000" algn="tl">
                    <a:srgbClr val="000000">
                      <a:alpha val="43137"/>
                    </a:srgbClr>
                  </a:outerShdw>
                </a:effectLst>
              </a:rPr>
              <a:t> 4:27 </a:t>
            </a:r>
            <a:r>
              <a:rPr lang="en-US" b="1" i="1" dirty="0" smtClean="0">
                <a:solidFill>
                  <a:srgbClr val="FFFF00"/>
                </a:solidFill>
                <a:effectLst>
                  <a:outerShdw blurRad="38100" dist="38100" dir="2700000" algn="tl">
                    <a:srgbClr val="000000">
                      <a:alpha val="43137"/>
                    </a:srgbClr>
                  </a:outerShdw>
                </a:effectLst>
                <a:latin typeface="Cambria" pitchFamily="18" charset="0"/>
              </a:rPr>
              <a:t>Do not swerve to the right or the left; keep your foot from evil.</a:t>
            </a:r>
          </a:p>
        </p:txBody>
      </p:sp>
    </p:spTree>
  </p:cSld>
  <p:clrMapOvr>
    <a:masterClrMapping/>
  </p:clrMapOvr>
  <p:transition>
    <p:diamon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lstStyle/>
          <a:p>
            <a:r>
              <a:rPr lang="en-US" sz="4000" dirty="0" smtClean="0">
                <a:effectLst>
                  <a:outerShdw blurRad="38100" dist="38100" dir="2700000" algn="tl">
                    <a:srgbClr val="000000">
                      <a:alpha val="43137"/>
                    </a:srgbClr>
                  </a:outerShdw>
                </a:effectLst>
              </a:rPr>
              <a:t>The Purpose of Proverbs</a:t>
            </a:r>
            <a:endParaRPr lang="en-US" dirty="0"/>
          </a:p>
        </p:txBody>
      </p:sp>
      <p:sp>
        <p:nvSpPr>
          <p:cNvPr id="5" name="Content Placeholder 4"/>
          <p:cNvSpPr>
            <a:spLocks noGrp="1"/>
          </p:cNvSpPr>
          <p:nvPr>
            <p:ph idx="1"/>
          </p:nvPr>
        </p:nvSpPr>
        <p:spPr>
          <a:xfrm>
            <a:off x="457200" y="914400"/>
            <a:ext cx="8229600" cy="5943600"/>
          </a:xfrm>
        </p:spPr>
        <p:txBody>
          <a:bodyPr>
            <a:normAutofit/>
          </a:bodyPr>
          <a:lstStyle/>
          <a:p>
            <a:r>
              <a:rPr lang="en-US" dirty="0" smtClean="0">
                <a:effectLst>
                  <a:outerShdw blurRad="38100" dist="38100" dir="2700000" algn="tl">
                    <a:srgbClr val="000000">
                      <a:alpha val="43137"/>
                    </a:srgbClr>
                  </a:outerShdw>
                </a:effectLst>
              </a:rPr>
              <a:t>Proverbs was originally written by King Solomon (</a:t>
            </a:r>
            <a:r>
              <a:rPr lang="en-US" dirty="0" smtClean="0">
                <a:solidFill>
                  <a:srgbClr val="FFFF00"/>
                </a:solidFill>
                <a:effectLst>
                  <a:outerShdw blurRad="38100" dist="38100" dir="2700000" algn="tl">
                    <a:srgbClr val="000000">
                      <a:alpha val="43137"/>
                    </a:srgbClr>
                  </a:outerShdw>
                </a:effectLst>
              </a:rPr>
              <a:t>1:1</a:t>
            </a:r>
            <a:r>
              <a:rPr lang="en-US" dirty="0" smtClean="0">
                <a:effectLst>
                  <a:outerShdw blurRad="38100" dist="38100" dir="2700000" algn="tl">
                    <a:srgbClr val="000000">
                      <a:alpha val="43137"/>
                    </a:srgbClr>
                  </a:outerShdw>
                </a:effectLst>
              </a:rPr>
              <a:t>) as an instruction manual to be used by parents in the nation of Israel to teach their sons wisdom: </a:t>
            </a:r>
          </a:p>
          <a:p>
            <a:pPr lvl="1"/>
            <a:r>
              <a:rPr lang="en-US" b="1" i="1" u="sng" dirty="0" smtClean="0">
                <a:solidFill>
                  <a:srgbClr val="FFFF00"/>
                </a:solidFill>
                <a:effectLst>
                  <a:outerShdw blurRad="38100" dist="38100" dir="2700000" algn="tl">
                    <a:srgbClr val="000000">
                      <a:alpha val="43137"/>
                    </a:srgbClr>
                  </a:outerShdw>
                </a:effectLst>
                <a:latin typeface="Cambria" pitchFamily="18" charset="0"/>
              </a:rPr>
              <a:t>Listen</a:t>
            </a:r>
            <a:r>
              <a:rPr lang="en-US" b="1" i="1" dirty="0" smtClean="0">
                <a:solidFill>
                  <a:srgbClr val="FFFF00"/>
                </a:solidFill>
                <a:effectLst>
                  <a:outerShdw blurRad="38100" dist="38100" dir="2700000" algn="tl">
                    <a:srgbClr val="000000">
                      <a:alpha val="43137"/>
                    </a:srgbClr>
                  </a:outerShdw>
                </a:effectLst>
                <a:latin typeface="Cambria" pitchFamily="18" charset="0"/>
              </a:rPr>
              <a:t>, my </a:t>
            </a:r>
            <a:r>
              <a:rPr lang="en-US" b="1" i="1" u="sng" dirty="0" smtClean="0">
                <a:solidFill>
                  <a:srgbClr val="FFFF00"/>
                </a:solidFill>
                <a:effectLst>
                  <a:outerShdw blurRad="38100" dist="38100" dir="2700000" algn="tl">
                    <a:srgbClr val="000000">
                      <a:alpha val="43137"/>
                    </a:srgbClr>
                  </a:outerShdw>
                </a:effectLst>
                <a:latin typeface="Cambria" pitchFamily="18" charset="0"/>
              </a:rPr>
              <a:t>son</a:t>
            </a:r>
            <a:r>
              <a:rPr lang="en-US" b="1" i="1" dirty="0" smtClean="0">
                <a:solidFill>
                  <a:srgbClr val="FFFF00"/>
                </a:solidFill>
                <a:effectLst>
                  <a:outerShdw blurRad="38100" dist="38100" dir="2700000" algn="tl">
                    <a:srgbClr val="000000">
                      <a:alpha val="43137"/>
                    </a:srgbClr>
                  </a:outerShdw>
                </a:effectLst>
                <a:latin typeface="Cambria" pitchFamily="18" charset="0"/>
              </a:rPr>
              <a:t>, to your </a:t>
            </a:r>
            <a:r>
              <a:rPr lang="en-US" b="1" i="1" u="sng" dirty="0" smtClean="0">
                <a:solidFill>
                  <a:srgbClr val="FFFF00"/>
                </a:solidFill>
                <a:effectLst>
                  <a:outerShdw blurRad="38100" dist="38100" dir="2700000" algn="tl">
                    <a:srgbClr val="000000">
                      <a:alpha val="43137"/>
                    </a:srgbClr>
                  </a:outerShdw>
                </a:effectLst>
                <a:latin typeface="Cambria" pitchFamily="18" charset="0"/>
              </a:rPr>
              <a:t>father's</a:t>
            </a:r>
            <a:r>
              <a:rPr lang="en-US" b="1" i="1" dirty="0" smtClean="0">
                <a:solidFill>
                  <a:srgbClr val="FFFF00"/>
                </a:solidFill>
                <a:effectLst>
                  <a:outerShdw blurRad="38100" dist="38100" dir="2700000" algn="tl">
                    <a:srgbClr val="000000">
                      <a:alpha val="43137"/>
                    </a:srgbClr>
                  </a:outerShdw>
                </a:effectLst>
                <a:latin typeface="Cambria" pitchFamily="18" charset="0"/>
              </a:rPr>
              <a:t> instruction and do not forsake your </a:t>
            </a:r>
            <a:r>
              <a:rPr lang="en-US" b="1" i="1" u="sng" dirty="0" smtClean="0">
                <a:solidFill>
                  <a:srgbClr val="FFFF00"/>
                </a:solidFill>
                <a:effectLst>
                  <a:outerShdw blurRad="38100" dist="38100" dir="2700000" algn="tl">
                    <a:srgbClr val="000000">
                      <a:alpha val="43137"/>
                    </a:srgbClr>
                  </a:outerShdw>
                </a:effectLst>
                <a:latin typeface="Cambria" pitchFamily="18" charset="0"/>
              </a:rPr>
              <a:t>mother's</a:t>
            </a:r>
            <a:r>
              <a:rPr lang="en-US" b="1" i="1" dirty="0" smtClean="0">
                <a:solidFill>
                  <a:srgbClr val="FFFF00"/>
                </a:solidFill>
                <a:effectLst>
                  <a:outerShdw blurRad="38100" dist="38100" dir="2700000" algn="tl">
                    <a:srgbClr val="000000">
                      <a:alpha val="43137"/>
                    </a:srgbClr>
                  </a:outerShdw>
                </a:effectLst>
                <a:latin typeface="Cambria" pitchFamily="18" charset="0"/>
              </a:rPr>
              <a:t> teaching. </a:t>
            </a:r>
            <a:r>
              <a:rPr lang="en-US" dirty="0" smtClean="0">
                <a:effectLst>
                  <a:outerShdw blurRad="38100" dist="38100" dir="2700000" algn="tl">
                    <a:srgbClr val="000000">
                      <a:alpha val="43137"/>
                    </a:srgbClr>
                  </a:outerShdw>
                </a:effectLst>
              </a:rPr>
              <a:t>(Proverbs 1:8 cf. </a:t>
            </a:r>
            <a:r>
              <a:rPr lang="en-US" dirty="0" smtClean="0">
                <a:effectLst>
                  <a:outerShdw blurRad="38100" dist="38100" dir="2700000" algn="tl">
                    <a:srgbClr val="000000">
                      <a:alpha val="43137"/>
                    </a:srgbClr>
                  </a:outerShdw>
                </a:effectLst>
              </a:rPr>
              <a:t>4:1,10,20</a:t>
            </a:r>
            <a:r>
              <a:rPr lang="en-US" dirty="0" smtClean="0">
                <a:effectLst>
                  <a:outerShdw blurRad="38100" dist="38100" dir="2700000" algn="tl">
                    <a:srgbClr val="000000">
                      <a:alpha val="43137"/>
                    </a:srgbClr>
                  </a:outerShdw>
                </a:effectLst>
              </a:rPr>
              <a:t>)</a:t>
            </a:r>
          </a:p>
          <a:p>
            <a:r>
              <a:rPr lang="en-US" dirty="0" smtClean="0">
                <a:effectLst>
                  <a:outerShdw blurRad="38100" dist="38100" dir="2700000" algn="tl">
                    <a:srgbClr val="000000">
                      <a:alpha val="43137"/>
                    </a:srgbClr>
                  </a:outerShdw>
                </a:effectLst>
              </a:rPr>
              <a:t>God eventually included the Book of Proverbs in His special revelation, the Bible, in order to give wisdom to </a:t>
            </a:r>
            <a:r>
              <a:rPr lang="en-US" u="sng" dirty="0" smtClean="0">
                <a:effectLst>
                  <a:outerShdw blurRad="38100" dist="38100" dir="2700000" algn="tl">
                    <a:srgbClr val="000000">
                      <a:alpha val="43137"/>
                    </a:srgbClr>
                  </a:outerShdw>
                </a:effectLst>
              </a:rPr>
              <a:t>all</a:t>
            </a:r>
            <a:r>
              <a:rPr lang="en-US" dirty="0" smtClean="0">
                <a:effectLst>
                  <a:outerShdw blurRad="38100" dist="38100" dir="2700000" algn="tl">
                    <a:srgbClr val="000000">
                      <a:alpha val="43137"/>
                    </a:srgbClr>
                  </a:outerShdw>
                </a:effectLst>
              </a:rPr>
              <a:t> those who read it (cf. </a:t>
            </a:r>
            <a:r>
              <a:rPr lang="en-US" dirty="0" smtClean="0">
                <a:solidFill>
                  <a:srgbClr val="FFFF00"/>
                </a:solidFill>
                <a:effectLst>
                  <a:outerShdw blurRad="38100" dist="38100" dir="2700000" algn="tl">
                    <a:srgbClr val="000000">
                      <a:alpha val="43137"/>
                    </a:srgbClr>
                  </a:outerShdw>
                </a:effectLst>
              </a:rPr>
              <a:t>1:1-7</a:t>
            </a:r>
            <a:r>
              <a:rPr lang="en-US" dirty="0" smtClean="0">
                <a:effectLst>
                  <a:outerShdw blurRad="38100" dist="38100" dir="2700000" algn="tl">
                    <a:srgbClr val="000000">
                      <a:alpha val="43137"/>
                    </a:srgbClr>
                  </a:outerShdw>
                </a:effectLst>
              </a:rPr>
              <a:t>)</a:t>
            </a: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lstStyle/>
          <a:p>
            <a:r>
              <a:rPr lang="en-US" sz="4000" dirty="0" smtClean="0">
                <a:effectLst>
                  <a:outerShdw blurRad="38100" dist="38100" dir="2700000" algn="tl">
                    <a:srgbClr val="000000">
                      <a:alpha val="43137"/>
                    </a:srgbClr>
                  </a:outerShdw>
                </a:effectLst>
              </a:rPr>
              <a:t>What is Wisdom?</a:t>
            </a:r>
            <a:endParaRPr lang="en-US" dirty="0"/>
          </a:p>
        </p:txBody>
      </p:sp>
      <p:sp>
        <p:nvSpPr>
          <p:cNvPr id="5" name="Content Placeholder 4"/>
          <p:cNvSpPr>
            <a:spLocks noGrp="1"/>
          </p:cNvSpPr>
          <p:nvPr>
            <p:ph idx="1"/>
          </p:nvPr>
        </p:nvSpPr>
        <p:spPr>
          <a:xfrm>
            <a:off x="457200" y="914400"/>
            <a:ext cx="8229600" cy="5943600"/>
          </a:xfrm>
        </p:spPr>
        <p:txBody>
          <a:bodyPr>
            <a:normAutofit fontScale="92500" lnSpcReduction="10000"/>
          </a:bodyPr>
          <a:lstStyle/>
          <a:p>
            <a:r>
              <a:rPr lang="en-US" dirty="0" smtClean="0">
                <a:effectLst>
                  <a:outerShdw blurRad="38100" dist="38100" dir="2700000" algn="tl">
                    <a:srgbClr val="000000">
                      <a:alpha val="43137"/>
                    </a:srgbClr>
                  </a:outerShdw>
                </a:effectLst>
              </a:rPr>
              <a:t>Wisdom is the skill that gives us the ability to successfully deal with the realities and complexities of life. </a:t>
            </a:r>
          </a:p>
          <a:p>
            <a:r>
              <a:rPr lang="en-US" dirty="0" smtClean="0">
                <a:effectLst>
                  <a:outerShdw blurRad="38100" dist="38100" dir="2700000" algn="tl">
                    <a:srgbClr val="000000">
                      <a:alpha val="43137"/>
                    </a:srgbClr>
                  </a:outerShdw>
                </a:effectLst>
              </a:rPr>
              <a:t>If you </a:t>
            </a:r>
            <a:r>
              <a:rPr lang="en-US" u="sng" dirty="0" smtClean="0">
                <a:effectLst>
                  <a:outerShdw blurRad="38100" dist="38100" dir="2700000" algn="tl">
                    <a:srgbClr val="000000">
                      <a:alpha val="43137"/>
                    </a:srgbClr>
                  </a:outerShdw>
                </a:effectLst>
              </a:rPr>
              <a:t>have wisdom</a:t>
            </a:r>
            <a:r>
              <a:rPr lang="en-US" dirty="0" smtClean="0">
                <a:effectLst>
                  <a:outerShdw blurRad="38100" dist="38100" dir="2700000" algn="tl">
                    <a:srgbClr val="000000">
                      <a:alpha val="43137"/>
                    </a:srgbClr>
                  </a:outerShdw>
                </a:effectLst>
              </a:rPr>
              <a:t>, you will make the </a:t>
            </a:r>
            <a:r>
              <a:rPr lang="en-US" u="sng" dirty="0" smtClean="0">
                <a:effectLst>
                  <a:outerShdw blurRad="38100" dist="38100" dir="2700000" algn="tl">
                    <a:srgbClr val="000000">
                      <a:alpha val="43137"/>
                    </a:srgbClr>
                  </a:outerShdw>
                </a:effectLst>
              </a:rPr>
              <a:t>best</a:t>
            </a:r>
            <a:r>
              <a:rPr lang="en-US" dirty="0" smtClean="0">
                <a:effectLst>
                  <a:outerShdw blurRad="38100" dist="38100" dir="2700000" algn="tl">
                    <a:srgbClr val="000000">
                      <a:alpha val="43137"/>
                    </a:srgbClr>
                  </a:outerShdw>
                </a:effectLst>
              </a:rPr>
              <a:t> of the opportunities that God gives you in life. </a:t>
            </a:r>
            <a:r>
              <a:rPr lang="en-US" u="sng" dirty="0" smtClean="0">
                <a:effectLst>
                  <a:outerShdw blurRad="38100" dist="38100" dir="2700000" algn="tl">
                    <a:srgbClr val="000000">
                      <a:alpha val="43137"/>
                    </a:srgbClr>
                  </a:outerShdw>
                </a:effectLst>
              </a:rPr>
              <a:t>Without wisdom</a:t>
            </a:r>
            <a:r>
              <a:rPr lang="en-US" dirty="0" smtClean="0">
                <a:effectLst>
                  <a:outerShdw blurRad="38100" dist="38100" dir="2700000" algn="tl">
                    <a:srgbClr val="000000">
                      <a:alpha val="43137"/>
                    </a:srgbClr>
                  </a:outerShdw>
                </a:effectLst>
              </a:rPr>
              <a:t>, you will make a total  </a:t>
            </a:r>
            <a:r>
              <a:rPr lang="en-US" u="sng" dirty="0" smtClean="0">
                <a:effectLst>
                  <a:outerShdw blurRad="38100" dist="38100" dir="2700000" algn="tl">
                    <a:srgbClr val="000000">
                      <a:alpha val="43137"/>
                    </a:srgbClr>
                  </a:outerShdw>
                </a:effectLst>
              </a:rPr>
              <a:t>mess</a:t>
            </a:r>
            <a:r>
              <a:rPr lang="en-US" dirty="0" smtClean="0">
                <a:effectLst>
                  <a:outerShdw blurRad="38100" dist="38100" dir="2700000" algn="tl">
                    <a:srgbClr val="000000">
                      <a:alpha val="43137"/>
                    </a:srgbClr>
                  </a:outerShdw>
                </a:effectLst>
              </a:rPr>
              <a:t> of your life!</a:t>
            </a:r>
          </a:p>
          <a:p>
            <a:r>
              <a:rPr lang="en-US" dirty="0" smtClean="0">
                <a:effectLst>
                  <a:outerShdw blurRad="38100" dist="38100" dir="2700000" algn="tl">
                    <a:srgbClr val="000000">
                      <a:alpha val="43137"/>
                    </a:srgbClr>
                  </a:outerShdw>
                </a:effectLst>
              </a:rPr>
              <a:t>Wisdom teaches us to do what is morally right and helps us to avoid falling into sin – but wisdom does </a:t>
            </a:r>
            <a:r>
              <a:rPr lang="en-US" u="sng" dirty="0" smtClean="0">
                <a:effectLst>
                  <a:outerShdw blurRad="38100" dist="38100" dir="2700000" algn="tl">
                    <a:srgbClr val="000000">
                      <a:alpha val="43137"/>
                    </a:srgbClr>
                  </a:outerShdw>
                </a:effectLst>
              </a:rPr>
              <a:t>more</a:t>
            </a:r>
            <a:r>
              <a:rPr lang="en-US" dirty="0" smtClean="0">
                <a:effectLst>
                  <a:outerShdw blurRad="38100" dist="38100" dir="2700000" algn="tl">
                    <a:srgbClr val="000000">
                      <a:alpha val="43137"/>
                    </a:srgbClr>
                  </a:outerShdw>
                </a:effectLst>
              </a:rPr>
              <a:t> than that. </a:t>
            </a:r>
          </a:p>
          <a:p>
            <a:r>
              <a:rPr lang="en-US" u="sng" dirty="0" smtClean="0">
                <a:effectLst>
                  <a:outerShdw blurRad="38100" dist="38100" dir="2700000" algn="tl">
                    <a:srgbClr val="000000">
                      <a:alpha val="43137"/>
                    </a:srgbClr>
                  </a:outerShdw>
                </a:effectLst>
              </a:rPr>
              <a:t>Most</a:t>
            </a:r>
            <a:r>
              <a:rPr lang="en-US" dirty="0" smtClean="0">
                <a:effectLst>
                  <a:outerShdw blurRad="38100" dist="38100" dir="2700000" algn="tl">
                    <a:srgbClr val="000000">
                      <a:alpha val="43137"/>
                    </a:srgbClr>
                  </a:outerShdw>
                </a:effectLst>
              </a:rPr>
              <a:t> of the decisions that we make in life are not a matter of moral or immoral, but a matter of wise and unwise.</a:t>
            </a:r>
          </a:p>
          <a:p>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1143000"/>
          </a:xfrm>
        </p:spPr>
        <p:txBody>
          <a:bodyPr>
            <a:noAutofit/>
          </a:bodyPr>
          <a:lstStyle/>
          <a:p>
            <a:r>
              <a:rPr lang="en-US" sz="3200" dirty="0" smtClean="0"/>
              <a:t>If this box represents all the significant decisions that you have to make in life:</a:t>
            </a:r>
            <a:endParaRPr lang="en-US" sz="3200" dirty="0"/>
          </a:p>
        </p:txBody>
      </p:sp>
      <p:sp>
        <p:nvSpPr>
          <p:cNvPr id="5" name="Rectangle 4"/>
          <p:cNvSpPr/>
          <p:nvPr/>
        </p:nvSpPr>
        <p:spPr>
          <a:xfrm>
            <a:off x="152400" y="1219200"/>
            <a:ext cx="8839200" cy="5334000"/>
          </a:xfrm>
          <a:prstGeom prst="rect">
            <a:avLst/>
          </a:prstGeom>
          <a:ln w="50800"/>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3200" dirty="0"/>
          </a:p>
        </p:txBody>
      </p:sp>
      <p:sp>
        <p:nvSpPr>
          <p:cNvPr id="8" name="Oval 7"/>
          <p:cNvSpPr/>
          <p:nvPr/>
        </p:nvSpPr>
        <p:spPr>
          <a:xfrm>
            <a:off x="533400" y="1371600"/>
            <a:ext cx="8077200" cy="5105400"/>
          </a:xfrm>
          <a:prstGeom prst="ellipse">
            <a:avLst/>
          </a:prstGeom>
          <a:solidFill>
            <a:schemeClr val="accent1">
              <a:alpha val="0"/>
            </a:schemeClr>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3200" dirty="0" smtClean="0">
                <a:effectLst>
                  <a:outerShdw blurRad="38100" dist="38100" dir="2700000" algn="tl">
                    <a:srgbClr val="000000">
                      <a:alpha val="43137"/>
                    </a:srgbClr>
                  </a:outerShdw>
                </a:effectLst>
              </a:rPr>
              <a:t>Wise versus Unwise</a:t>
            </a:r>
            <a:endParaRPr lang="en-US" sz="3200" dirty="0">
              <a:effectLst>
                <a:outerShdw blurRad="38100" dist="38100" dir="2700000" algn="tl">
                  <a:srgbClr val="000000">
                    <a:alpha val="43137"/>
                  </a:srgbClr>
                </a:outerShdw>
              </a:effectLst>
            </a:endParaRPr>
          </a:p>
        </p:txBody>
      </p:sp>
      <p:sp>
        <p:nvSpPr>
          <p:cNvPr id="6" name="Oval 5"/>
          <p:cNvSpPr/>
          <p:nvPr/>
        </p:nvSpPr>
        <p:spPr>
          <a:xfrm>
            <a:off x="2590800" y="3810000"/>
            <a:ext cx="3962400" cy="2590800"/>
          </a:xfrm>
          <a:prstGeom prst="ellipse">
            <a:avLst/>
          </a:prstGeom>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effectLst>
                  <a:outerShdw blurRad="38100" dist="38100" dir="2700000" algn="tl">
                    <a:srgbClr val="000000">
                      <a:alpha val="43137"/>
                    </a:srgbClr>
                  </a:outerShdw>
                </a:effectLst>
              </a:rPr>
              <a:t>Moral versus Immoral</a:t>
            </a:r>
            <a:endParaRPr lang="en-US" sz="2800" dirty="0">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9067</TotalTime>
  <Words>1721</Words>
  <Application>Microsoft Office PowerPoint</Application>
  <PresentationFormat>On-screen Show (4:3)</PresentationFormat>
  <Paragraphs>117</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Apex</vt:lpstr>
      <vt:lpstr>The Book of Proverbs</vt:lpstr>
      <vt:lpstr>The Way of Wisdom</vt:lpstr>
      <vt:lpstr>The Way of Wisdom</vt:lpstr>
      <vt:lpstr>The Way of Wisdom</vt:lpstr>
      <vt:lpstr>The Way of Wisdom</vt:lpstr>
      <vt:lpstr>The Way of Wisdom</vt:lpstr>
      <vt:lpstr>The Purpose of Proverbs</vt:lpstr>
      <vt:lpstr>What is Wisdom?</vt:lpstr>
      <vt:lpstr>If this box represents all the significant decisions that you have to make in life:</vt:lpstr>
      <vt:lpstr>The How and Why of Wisdom</vt:lpstr>
      <vt:lpstr>The Way of Wisdom</vt:lpstr>
      <vt:lpstr>The Way of Wisdom</vt:lpstr>
      <vt:lpstr>Wisdom is Like a Path</vt:lpstr>
      <vt:lpstr>Wisdom is Like a Path</vt:lpstr>
      <vt:lpstr>Wisdom is Like a Path</vt:lpstr>
      <vt:lpstr>Wisdom is Like a Path</vt:lpstr>
      <vt:lpstr>Wisdom is Like a Path</vt:lpstr>
      <vt:lpstr>Wisdom is Like a Path</vt:lpstr>
      <vt:lpstr>The Way of Wisdom</vt:lpstr>
      <vt:lpstr>The Way of Wisdom</vt:lpstr>
      <vt:lpstr>Jesus is the Ultimate Way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rsconnolly</dc:creator>
  <cp:lastModifiedBy>rsconnolly</cp:lastModifiedBy>
  <cp:revision>415</cp:revision>
  <dcterms:created xsi:type="dcterms:W3CDTF">2011-01-13T01:13:42Z</dcterms:created>
  <dcterms:modified xsi:type="dcterms:W3CDTF">2011-02-27T13:55:18Z</dcterms:modified>
</cp:coreProperties>
</file>