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1" r:id="rId3"/>
    <p:sldId id="285" r:id="rId4"/>
    <p:sldId id="355" r:id="rId5"/>
    <p:sldId id="354" r:id="rId6"/>
    <p:sldId id="325" r:id="rId7"/>
    <p:sldId id="336" r:id="rId8"/>
    <p:sldId id="314" r:id="rId9"/>
    <p:sldId id="338" r:id="rId10"/>
    <p:sldId id="286" r:id="rId11"/>
    <p:sldId id="340" r:id="rId12"/>
    <p:sldId id="339" r:id="rId13"/>
    <p:sldId id="341" r:id="rId14"/>
    <p:sldId id="342" r:id="rId15"/>
    <p:sldId id="343" r:id="rId16"/>
    <p:sldId id="344" r:id="rId17"/>
    <p:sldId id="345" r:id="rId18"/>
    <p:sldId id="347" r:id="rId19"/>
    <p:sldId id="346" r:id="rId20"/>
    <p:sldId id="348" r:id="rId21"/>
    <p:sldId id="349" r:id="rId22"/>
    <p:sldId id="350" r:id="rId23"/>
    <p:sldId id="351" r:id="rId24"/>
    <p:sldId id="356"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FFB3"/>
    <a:srgbClr val="FFD700"/>
    <a:srgbClr val="99FFFF"/>
    <a:srgbClr val="F5F5F5"/>
    <a:srgbClr val="00FFFF"/>
    <a:srgbClr val="2E2344"/>
    <a:srgbClr val="4B2A5E"/>
    <a:srgbClr val="883D7C"/>
    <a:srgbClr val="5A3278"/>
    <a:srgbClr val="A77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7" autoAdjust="0"/>
    <p:restoredTop sz="94660"/>
  </p:normalViewPr>
  <p:slideViewPr>
    <p:cSldViewPr snapToGrid="0">
      <p:cViewPr varScale="1">
        <p:scale>
          <a:sx n="146" d="100"/>
          <a:sy n="146" d="100"/>
        </p:scale>
        <p:origin x="10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5A7D-19B1-95FD-CC1A-4E5744219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4483B-F1C2-21EF-AD37-7E4C34C06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3B44F-7128-9D60-B012-FEF8869C21E4}"/>
              </a:ext>
            </a:extLst>
          </p:cNvPr>
          <p:cNvSpPr>
            <a:spLocks noGrp="1"/>
          </p:cNvSpPr>
          <p:nvPr>
            <p:ph type="dt" sz="half" idx="10"/>
          </p:nvPr>
        </p:nvSpPr>
        <p:spPr/>
        <p:txBody>
          <a:bodyPr/>
          <a:lstStyle/>
          <a:p>
            <a:fld id="{0A2F6184-0DB0-44B4-BC85-6FE096EDA416}" type="datetimeFigureOut">
              <a:rPr lang="en-US" smtClean="0"/>
              <a:t>3/3/2026</a:t>
            </a:fld>
            <a:endParaRPr lang="en-US"/>
          </a:p>
        </p:txBody>
      </p:sp>
      <p:sp>
        <p:nvSpPr>
          <p:cNvPr id="5" name="Footer Placeholder 4">
            <a:extLst>
              <a:ext uri="{FF2B5EF4-FFF2-40B4-BE49-F238E27FC236}">
                <a16:creationId xmlns:a16="http://schemas.microsoft.com/office/drawing/2014/main" id="{50E64CED-3862-35C3-ED08-313758421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9D925-25AA-91B0-F0BB-AD4AB5BB5EA8}"/>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2777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0774-2ADD-8C7C-C116-BE8E167B4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920C9-6269-B399-A984-8DE2479443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9F83F-C4D6-636E-5CC4-44F61EA42454}"/>
              </a:ext>
            </a:extLst>
          </p:cNvPr>
          <p:cNvSpPr>
            <a:spLocks noGrp="1"/>
          </p:cNvSpPr>
          <p:nvPr>
            <p:ph type="dt" sz="half" idx="10"/>
          </p:nvPr>
        </p:nvSpPr>
        <p:spPr/>
        <p:txBody>
          <a:bodyPr/>
          <a:lstStyle/>
          <a:p>
            <a:fld id="{0A2F6184-0DB0-44B4-BC85-6FE096EDA416}" type="datetimeFigureOut">
              <a:rPr lang="en-US" smtClean="0"/>
              <a:t>3/3/2026</a:t>
            </a:fld>
            <a:endParaRPr lang="en-US"/>
          </a:p>
        </p:txBody>
      </p:sp>
      <p:sp>
        <p:nvSpPr>
          <p:cNvPr id="5" name="Footer Placeholder 4">
            <a:extLst>
              <a:ext uri="{FF2B5EF4-FFF2-40B4-BE49-F238E27FC236}">
                <a16:creationId xmlns:a16="http://schemas.microsoft.com/office/drawing/2014/main" id="{5706241F-B584-7166-427B-92B99D599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7AEB3-97B3-4421-F27D-DF897A5CB649}"/>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1904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E71F9-3F3E-B42A-D313-8D7FA77C1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72AD5-2A7F-3453-1D1D-6B85B0079A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4C531-B33E-F0BD-3C10-F4959A340EB4}"/>
              </a:ext>
            </a:extLst>
          </p:cNvPr>
          <p:cNvSpPr>
            <a:spLocks noGrp="1"/>
          </p:cNvSpPr>
          <p:nvPr>
            <p:ph type="dt" sz="half" idx="10"/>
          </p:nvPr>
        </p:nvSpPr>
        <p:spPr/>
        <p:txBody>
          <a:bodyPr/>
          <a:lstStyle/>
          <a:p>
            <a:fld id="{0A2F6184-0DB0-44B4-BC85-6FE096EDA416}" type="datetimeFigureOut">
              <a:rPr lang="en-US" smtClean="0"/>
              <a:t>3/3/2026</a:t>
            </a:fld>
            <a:endParaRPr lang="en-US"/>
          </a:p>
        </p:txBody>
      </p:sp>
      <p:sp>
        <p:nvSpPr>
          <p:cNvPr id="5" name="Footer Placeholder 4">
            <a:extLst>
              <a:ext uri="{FF2B5EF4-FFF2-40B4-BE49-F238E27FC236}">
                <a16:creationId xmlns:a16="http://schemas.microsoft.com/office/drawing/2014/main" id="{E0120110-6C4D-D974-973B-034D882CF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728B0-7352-A519-FFC6-542A24B164E3}"/>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0216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3/3/2026 6:35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50286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3/3/2026 6:35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78493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3/3/2026 6:35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6327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3/3/2026 6:35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169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3/3/2026 6:35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81026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3/3/2026 6:35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95380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3/3/2026 6:35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897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3/3/2026 6:35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4930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E323-6B3F-7E80-8619-7C02D4A6E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8B07C-181E-D5C2-B06F-F50C3F0EA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B7718-E837-FD9A-78BF-AC54BB9679BD}"/>
              </a:ext>
            </a:extLst>
          </p:cNvPr>
          <p:cNvSpPr>
            <a:spLocks noGrp="1"/>
          </p:cNvSpPr>
          <p:nvPr>
            <p:ph type="dt" sz="half" idx="10"/>
          </p:nvPr>
        </p:nvSpPr>
        <p:spPr/>
        <p:txBody>
          <a:bodyPr/>
          <a:lstStyle/>
          <a:p>
            <a:fld id="{0A2F6184-0DB0-44B4-BC85-6FE096EDA416}" type="datetimeFigureOut">
              <a:rPr lang="en-US" smtClean="0"/>
              <a:t>3/3/2026</a:t>
            </a:fld>
            <a:endParaRPr lang="en-US"/>
          </a:p>
        </p:txBody>
      </p:sp>
      <p:sp>
        <p:nvSpPr>
          <p:cNvPr id="5" name="Footer Placeholder 4">
            <a:extLst>
              <a:ext uri="{FF2B5EF4-FFF2-40B4-BE49-F238E27FC236}">
                <a16:creationId xmlns:a16="http://schemas.microsoft.com/office/drawing/2014/main" id="{889AEA8A-8760-7AAB-DA2B-8A6E2359F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2A4A-C296-B50A-8BDF-BB533E60DB66}"/>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4213796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3/3/2026 6:35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72983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3/3/2026 6:35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72069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3/3/2026 6:35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5696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A3C0-4F13-DD9D-0675-25C59E57E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5CC080-F777-CDF3-3E47-33A99A23E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0E94C-B043-6547-9307-6F206C750E32}"/>
              </a:ext>
            </a:extLst>
          </p:cNvPr>
          <p:cNvSpPr>
            <a:spLocks noGrp="1"/>
          </p:cNvSpPr>
          <p:nvPr>
            <p:ph type="dt" sz="half" idx="10"/>
          </p:nvPr>
        </p:nvSpPr>
        <p:spPr/>
        <p:txBody>
          <a:bodyPr/>
          <a:lstStyle/>
          <a:p>
            <a:fld id="{0A2F6184-0DB0-44B4-BC85-6FE096EDA416}" type="datetimeFigureOut">
              <a:rPr lang="en-US" smtClean="0"/>
              <a:t>3/3/2026</a:t>
            </a:fld>
            <a:endParaRPr lang="en-US"/>
          </a:p>
        </p:txBody>
      </p:sp>
      <p:sp>
        <p:nvSpPr>
          <p:cNvPr id="5" name="Footer Placeholder 4">
            <a:extLst>
              <a:ext uri="{FF2B5EF4-FFF2-40B4-BE49-F238E27FC236}">
                <a16:creationId xmlns:a16="http://schemas.microsoft.com/office/drawing/2014/main" id="{2670C00C-3DFD-76CB-10F1-ED011EA44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63788-A460-11F2-1BCE-01B0D40B647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5083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AAEF-9B6C-4318-78D8-0B0EE4AF2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9A41F-9477-DE9B-8B12-D79D75C783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2DD07-46A7-31FE-C32C-D0A73D0DA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E50083-0912-BF7A-BE3A-49F589F76753}"/>
              </a:ext>
            </a:extLst>
          </p:cNvPr>
          <p:cNvSpPr>
            <a:spLocks noGrp="1"/>
          </p:cNvSpPr>
          <p:nvPr>
            <p:ph type="dt" sz="half" idx="10"/>
          </p:nvPr>
        </p:nvSpPr>
        <p:spPr/>
        <p:txBody>
          <a:bodyPr/>
          <a:lstStyle/>
          <a:p>
            <a:fld id="{0A2F6184-0DB0-44B4-BC85-6FE096EDA416}" type="datetimeFigureOut">
              <a:rPr lang="en-US" smtClean="0"/>
              <a:t>3/3/2026</a:t>
            </a:fld>
            <a:endParaRPr lang="en-US"/>
          </a:p>
        </p:txBody>
      </p:sp>
      <p:sp>
        <p:nvSpPr>
          <p:cNvPr id="6" name="Footer Placeholder 5">
            <a:extLst>
              <a:ext uri="{FF2B5EF4-FFF2-40B4-BE49-F238E27FC236}">
                <a16:creationId xmlns:a16="http://schemas.microsoft.com/office/drawing/2014/main" id="{28C2AEA5-2A12-903F-ED4C-01EF520B1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AC65E-E7D5-C77A-C9D1-B8F6933C705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4329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6A68-DF8F-095E-3156-29C1120952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DF757-7EA9-0C3E-69AA-F4768BFA5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109B6-6BBD-6976-575D-FDA31A2EEB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EE0FC4-B2D5-A2B1-2480-F692890E1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1C859-3C54-2A17-0329-724A44006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612F3-1181-63C4-2055-3F67A6645DE4}"/>
              </a:ext>
            </a:extLst>
          </p:cNvPr>
          <p:cNvSpPr>
            <a:spLocks noGrp="1"/>
          </p:cNvSpPr>
          <p:nvPr>
            <p:ph type="dt" sz="half" idx="10"/>
          </p:nvPr>
        </p:nvSpPr>
        <p:spPr/>
        <p:txBody>
          <a:bodyPr/>
          <a:lstStyle/>
          <a:p>
            <a:fld id="{0A2F6184-0DB0-44B4-BC85-6FE096EDA416}" type="datetimeFigureOut">
              <a:rPr lang="en-US" smtClean="0"/>
              <a:t>3/3/2026</a:t>
            </a:fld>
            <a:endParaRPr lang="en-US"/>
          </a:p>
        </p:txBody>
      </p:sp>
      <p:sp>
        <p:nvSpPr>
          <p:cNvPr id="8" name="Footer Placeholder 7">
            <a:extLst>
              <a:ext uri="{FF2B5EF4-FFF2-40B4-BE49-F238E27FC236}">
                <a16:creationId xmlns:a16="http://schemas.microsoft.com/office/drawing/2014/main" id="{467EB4CC-07C7-8D12-8A21-2646FC269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FE9580-92D3-305A-A2D1-E98076712CA1}"/>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91045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7041-00C9-0B22-CE60-608F14ADF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7C8BE-8C59-BFB8-7091-100885BA6852}"/>
              </a:ext>
            </a:extLst>
          </p:cNvPr>
          <p:cNvSpPr>
            <a:spLocks noGrp="1"/>
          </p:cNvSpPr>
          <p:nvPr>
            <p:ph type="dt" sz="half" idx="10"/>
          </p:nvPr>
        </p:nvSpPr>
        <p:spPr/>
        <p:txBody>
          <a:bodyPr/>
          <a:lstStyle/>
          <a:p>
            <a:fld id="{0A2F6184-0DB0-44B4-BC85-6FE096EDA416}" type="datetimeFigureOut">
              <a:rPr lang="en-US" smtClean="0"/>
              <a:t>3/3/2026</a:t>
            </a:fld>
            <a:endParaRPr lang="en-US"/>
          </a:p>
        </p:txBody>
      </p:sp>
      <p:sp>
        <p:nvSpPr>
          <p:cNvPr id="4" name="Footer Placeholder 3">
            <a:extLst>
              <a:ext uri="{FF2B5EF4-FFF2-40B4-BE49-F238E27FC236}">
                <a16:creationId xmlns:a16="http://schemas.microsoft.com/office/drawing/2014/main" id="{4251F9A3-AD24-0A50-0169-C560F13792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B2A98-E579-CFC5-0F94-A1036EABB58C}"/>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07759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8B3FF-D258-25EF-B1AF-747B451C5198}"/>
              </a:ext>
            </a:extLst>
          </p:cNvPr>
          <p:cNvSpPr>
            <a:spLocks noGrp="1"/>
          </p:cNvSpPr>
          <p:nvPr>
            <p:ph type="dt" sz="half" idx="10"/>
          </p:nvPr>
        </p:nvSpPr>
        <p:spPr/>
        <p:txBody>
          <a:bodyPr/>
          <a:lstStyle/>
          <a:p>
            <a:fld id="{0A2F6184-0DB0-44B4-BC85-6FE096EDA416}" type="datetimeFigureOut">
              <a:rPr lang="en-US" smtClean="0"/>
              <a:t>3/3/2026</a:t>
            </a:fld>
            <a:endParaRPr lang="en-US"/>
          </a:p>
        </p:txBody>
      </p:sp>
      <p:sp>
        <p:nvSpPr>
          <p:cNvPr id="3" name="Footer Placeholder 2">
            <a:extLst>
              <a:ext uri="{FF2B5EF4-FFF2-40B4-BE49-F238E27FC236}">
                <a16:creationId xmlns:a16="http://schemas.microsoft.com/office/drawing/2014/main" id="{BBAB72C1-C22B-0F18-9C59-0A90D17919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14F92-0834-21DC-A887-DA4470C26FBB}"/>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190064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120D-2949-7A54-9681-F87598DC8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4C17B-62D0-B051-338C-56F15E23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D4F39-2FAC-01F6-0968-68F2F6EFB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95D4A-B3F6-1E33-F31D-885AD5F31B41}"/>
              </a:ext>
            </a:extLst>
          </p:cNvPr>
          <p:cNvSpPr>
            <a:spLocks noGrp="1"/>
          </p:cNvSpPr>
          <p:nvPr>
            <p:ph type="dt" sz="half" idx="10"/>
          </p:nvPr>
        </p:nvSpPr>
        <p:spPr/>
        <p:txBody>
          <a:bodyPr/>
          <a:lstStyle/>
          <a:p>
            <a:fld id="{0A2F6184-0DB0-44B4-BC85-6FE096EDA416}" type="datetimeFigureOut">
              <a:rPr lang="en-US" smtClean="0"/>
              <a:t>3/3/2026</a:t>
            </a:fld>
            <a:endParaRPr lang="en-US"/>
          </a:p>
        </p:txBody>
      </p:sp>
      <p:sp>
        <p:nvSpPr>
          <p:cNvPr id="6" name="Footer Placeholder 5">
            <a:extLst>
              <a:ext uri="{FF2B5EF4-FFF2-40B4-BE49-F238E27FC236}">
                <a16:creationId xmlns:a16="http://schemas.microsoft.com/office/drawing/2014/main" id="{E75C23F8-C184-14E6-55FC-9ED970F11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E7E1-E137-7D2D-E8E3-6D342396477A}"/>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393858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D932-E925-C03D-3740-DAFAAD1C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3685A-C0B5-BF9E-2298-1522EB797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36F21-F0C5-D506-F502-1BC1D8EBE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09067-AFF6-13F5-8771-AEF393FD6057}"/>
              </a:ext>
            </a:extLst>
          </p:cNvPr>
          <p:cNvSpPr>
            <a:spLocks noGrp="1"/>
          </p:cNvSpPr>
          <p:nvPr>
            <p:ph type="dt" sz="half" idx="10"/>
          </p:nvPr>
        </p:nvSpPr>
        <p:spPr/>
        <p:txBody>
          <a:bodyPr/>
          <a:lstStyle/>
          <a:p>
            <a:fld id="{0A2F6184-0DB0-44B4-BC85-6FE096EDA416}" type="datetimeFigureOut">
              <a:rPr lang="en-US" smtClean="0"/>
              <a:t>3/3/2026</a:t>
            </a:fld>
            <a:endParaRPr lang="en-US"/>
          </a:p>
        </p:txBody>
      </p:sp>
      <p:sp>
        <p:nvSpPr>
          <p:cNvPr id="6" name="Footer Placeholder 5">
            <a:extLst>
              <a:ext uri="{FF2B5EF4-FFF2-40B4-BE49-F238E27FC236}">
                <a16:creationId xmlns:a16="http://schemas.microsoft.com/office/drawing/2014/main" id="{2A2278E4-7123-C5D8-D4A6-0CA1029F8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E7014-D911-67BA-095D-BAA462DC5EBD}"/>
              </a:ext>
            </a:extLst>
          </p:cNvPr>
          <p:cNvSpPr>
            <a:spLocks noGrp="1"/>
          </p:cNvSpPr>
          <p:nvPr>
            <p:ph type="sldNum" sz="quarter" idx="12"/>
          </p:nvPr>
        </p:nvSpPr>
        <p:spPr/>
        <p:txBody>
          <a:bodyPr/>
          <a:lstStyle/>
          <a:p>
            <a:fld id="{9A5C560A-F639-45B7-91AE-E2F6837F5A75}" type="slidenum">
              <a:rPr lang="en-US" smtClean="0"/>
              <a:t>‹#›</a:t>
            </a:fld>
            <a:endParaRPr lang="en-US"/>
          </a:p>
        </p:txBody>
      </p:sp>
    </p:spTree>
    <p:extLst>
      <p:ext uri="{BB962C8B-B14F-4D97-AF65-F5344CB8AC3E}">
        <p14:creationId xmlns:p14="http://schemas.microsoft.com/office/powerpoint/2010/main" val="247868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1D33E-67E1-33AD-16E7-797CC6418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F5F4A-5EE7-F6A8-E4CC-77293CFA1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59052-EDD5-2E7D-FF33-83269E8B3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F6184-0DB0-44B4-BC85-6FE096EDA416}" type="datetimeFigureOut">
              <a:rPr lang="en-US" smtClean="0"/>
              <a:t>3/3/2026</a:t>
            </a:fld>
            <a:endParaRPr lang="en-US"/>
          </a:p>
        </p:txBody>
      </p:sp>
      <p:sp>
        <p:nvSpPr>
          <p:cNvPr id="5" name="Footer Placeholder 4">
            <a:extLst>
              <a:ext uri="{FF2B5EF4-FFF2-40B4-BE49-F238E27FC236}">
                <a16:creationId xmlns:a16="http://schemas.microsoft.com/office/drawing/2014/main" id="{2638FFD5-7D0F-DF41-9457-0DD8855F5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A9C151-1671-D22D-9BD7-D3B83DA39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C560A-F639-45B7-91AE-E2F6837F5A75}" type="slidenum">
              <a:rPr lang="en-US" smtClean="0"/>
              <a:t>‹#›</a:t>
            </a:fld>
            <a:endParaRPr lang="en-US"/>
          </a:p>
        </p:txBody>
      </p:sp>
    </p:spTree>
    <p:extLst>
      <p:ext uri="{BB962C8B-B14F-4D97-AF65-F5344CB8AC3E}">
        <p14:creationId xmlns:p14="http://schemas.microsoft.com/office/powerpoint/2010/main" val="21808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3/3/2026 6:35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54339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rifiedbyfaith.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D9E24DA-BE17-E006-75B9-482421C2E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2E48F-344F-1742-6393-91AF5BE2DBD7}"/>
              </a:ext>
            </a:extLst>
          </p:cNvPr>
          <p:cNvSpPr>
            <a:spLocks noGrp="1"/>
          </p:cNvSpPr>
          <p:nvPr>
            <p:ph type="ctrTitle"/>
          </p:nvPr>
        </p:nvSpPr>
        <p:spPr>
          <a:xfrm>
            <a:off x="0" y="4890781"/>
            <a:ext cx="12192000" cy="762280"/>
          </a:xfrm>
        </p:spPr>
        <p:txBody>
          <a:bodyPr>
            <a:normAutofit fontScale="90000"/>
          </a:bodyPr>
          <a:lstStyle/>
          <a:p>
            <a:r>
              <a:rPr lang="en-US" b="1" dirty="0">
                <a:solidFill>
                  <a:srgbClr val="F5F5F5"/>
                </a:solidFill>
                <a:effectLst>
                  <a:outerShdw blurRad="50800" dist="38100" dir="2700000" algn="tl" rotWithShape="0">
                    <a:prstClr val="black">
                      <a:alpha val="30000"/>
                    </a:prstClr>
                  </a:outerShdw>
                </a:effectLst>
                <a:latin typeface="Garamond" panose="02020404030301010803" pitchFamily="18" charset="0"/>
              </a:rPr>
              <a:t>The Book of </a:t>
            </a:r>
            <a:r>
              <a:rPr lang="en-US" b="1" dirty="0">
                <a:solidFill>
                  <a:srgbClr val="FFD700"/>
                </a:solidFill>
                <a:effectLst>
                  <a:outerShdw blurRad="50800" dist="38100" dir="2700000" algn="tl" rotWithShape="0">
                    <a:prstClr val="black">
                      <a:alpha val="30000"/>
                    </a:prstClr>
                  </a:outerShdw>
                </a:effectLst>
                <a:latin typeface="Garamond" panose="02020404030301010803" pitchFamily="18" charset="0"/>
              </a:rPr>
              <a:t>Revelation</a:t>
            </a:r>
          </a:p>
        </p:txBody>
      </p:sp>
      <p:sp>
        <p:nvSpPr>
          <p:cNvPr id="3" name="Subtitle 2">
            <a:extLst>
              <a:ext uri="{FF2B5EF4-FFF2-40B4-BE49-F238E27FC236}">
                <a16:creationId xmlns:a16="http://schemas.microsoft.com/office/drawing/2014/main" id="{2E831B2D-7806-05A7-790E-89E25EDD9A13}"/>
              </a:ext>
            </a:extLst>
          </p:cNvPr>
          <p:cNvSpPr>
            <a:spLocks noGrp="1"/>
          </p:cNvSpPr>
          <p:nvPr>
            <p:ph type="subTitle" idx="1"/>
          </p:nvPr>
        </p:nvSpPr>
        <p:spPr>
          <a:xfrm>
            <a:off x="1" y="5552272"/>
            <a:ext cx="12191999" cy="824754"/>
          </a:xfrm>
        </p:spPr>
        <p:txBody>
          <a:bodyPr>
            <a:normAutofit lnSpcReduction="10000"/>
          </a:bodyPr>
          <a:lstStyle/>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“The kingdom of the world has become the kingdom of our Lord and of His Christ, </a:t>
            </a:r>
          </a:p>
          <a:p>
            <a:r>
              <a:rPr lang="en-US" i="1" dirty="0">
                <a:solidFill>
                  <a:srgbClr val="99FFFF"/>
                </a:solidFill>
                <a:effectLst>
                  <a:outerShdw blurRad="50800" dist="38100" dir="2700000" algn="tl" rotWithShape="0">
                    <a:prstClr val="black">
                      <a:alpha val="30000"/>
                    </a:prstClr>
                  </a:outerShdw>
                </a:effectLst>
                <a:latin typeface="Cambria" panose="02040503050406030204" pitchFamily="18" charset="0"/>
                <a:ea typeface="Cambria" panose="02040503050406030204" pitchFamily="18" charset="0"/>
              </a:rPr>
              <a:t>and He shall reign forever and ever.” </a:t>
            </a:r>
            <a:r>
              <a:rPr lang="en-US" i="1" dirty="0">
                <a:solidFill>
                  <a:srgbClr val="F5F5F5"/>
                </a:solidFill>
                <a:effectLst>
                  <a:outerShdw blurRad="50800" dist="38100" dir="2700000" algn="tl" rotWithShape="0">
                    <a:prstClr val="black">
                      <a:alpha val="30000"/>
                    </a:prstClr>
                  </a:outerShdw>
                </a:effectLst>
                <a:ea typeface="Cambria" panose="02040503050406030204" pitchFamily="18" charset="0"/>
              </a:rPr>
              <a:t>(Revelation 11:15)</a:t>
            </a:r>
          </a:p>
        </p:txBody>
      </p:sp>
      <p:pic>
        <p:nvPicPr>
          <p:cNvPr id="5" name="Picture 4">
            <a:extLst>
              <a:ext uri="{FF2B5EF4-FFF2-40B4-BE49-F238E27FC236}">
                <a16:creationId xmlns:a16="http://schemas.microsoft.com/office/drawing/2014/main" id="{D8640245-4938-D4D0-C770-F402E23B9743}"/>
              </a:ext>
            </a:extLst>
          </p:cNvPr>
          <p:cNvPicPr>
            <a:picLocks noChangeAspect="1"/>
          </p:cNvPicPr>
          <p:nvPr/>
        </p:nvPicPr>
        <p:blipFill>
          <a:blip r:embed="rId2"/>
          <a:stretch>
            <a:fillRect/>
          </a:stretch>
        </p:blipFill>
        <p:spPr>
          <a:xfrm>
            <a:off x="1975049" y="127256"/>
            <a:ext cx="8241902" cy="4645959"/>
          </a:xfrm>
          <a:prstGeom prst="rect">
            <a:avLst/>
          </a:prstGeom>
        </p:spPr>
      </p:pic>
      <p:sp>
        <p:nvSpPr>
          <p:cNvPr id="7" name="TextBox 6">
            <a:extLst>
              <a:ext uri="{FF2B5EF4-FFF2-40B4-BE49-F238E27FC236}">
                <a16:creationId xmlns:a16="http://schemas.microsoft.com/office/drawing/2014/main" id="{FD39E1AD-EDFF-55C6-6EF9-1C6DD73BE617}"/>
              </a:ext>
            </a:extLst>
          </p:cNvPr>
          <p:cNvSpPr txBox="1"/>
          <p:nvPr/>
        </p:nvSpPr>
        <p:spPr>
          <a:xfrm>
            <a:off x="11791889" y="2923563"/>
            <a:ext cx="400110" cy="3934436"/>
          </a:xfrm>
          <a:prstGeom prst="rect">
            <a:avLst/>
          </a:prstGeom>
          <a:noFill/>
        </p:spPr>
        <p:txBody>
          <a:bodyPr vert="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Image credit – https://www.bible.com/events/84698</a:t>
            </a:r>
            <a:endPar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3F692D3-5CDB-F02C-61B6-BE4FF7B847CB}"/>
              </a:ext>
            </a:extLst>
          </p:cNvPr>
          <p:cNvSpPr txBox="1"/>
          <p:nvPr/>
        </p:nvSpPr>
        <p:spPr>
          <a:xfrm>
            <a:off x="-1" y="6550222"/>
            <a:ext cx="12192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Sermon Available on </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https://www.purifiedbyfaith.com/</a:t>
            </a:r>
            <a:r>
              <a:rPr kumimoji="0" lang="en-US" sz="1400" b="0" i="0" u="none" strike="noStrike" kern="1200" cap="none" spc="0" normalizeH="0" baseline="0" noProof="0" dirty="0">
                <a:ln>
                  <a:noFill/>
                </a:ln>
                <a:solidFill>
                  <a:prstClr val="white">
                    <a:lumMod val="65000"/>
                  </a:prstClr>
                </a:solidFill>
                <a:effectLst>
                  <a:outerShdw blurRad="50800" dist="50800" dir="5400000" algn="ctr">
                    <a:srgbClr val="000000"/>
                  </a:outerShdw>
                </a:effectLst>
                <a:uLnTx/>
                <a:uFillTx/>
                <a:latin typeface="Calibri" panose="020F0502020204030204" pitchFamily="34" charset="0"/>
                <a:ea typeface="+mn-ea"/>
                <a:cs typeface="+mn-cs"/>
              </a:rPr>
              <a:t> </a:t>
            </a:r>
            <a:endParaRPr kumimoji="0" lang="en-US" sz="1400" b="0" i="0" u="none" strike="noStrike" kern="1200" cap="none" spc="0" normalizeH="0" baseline="0" noProof="0" dirty="0">
              <a:ln>
                <a:noFill/>
              </a:ln>
              <a:solidFill>
                <a:prstClr val="white">
                  <a:lumMod val="65000"/>
                </a:prstClr>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59584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F234972-26FB-E9F6-F919-AFCA439B8EB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D3415C5-CB32-50A6-C731-38B2BC785F29}"/>
              </a:ext>
            </a:extLst>
          </p:cNvPr>
          <p:cNvSpPr>
            <a:spLocks noGrp="1"/>
          </p:cNvSpPr>
          <p:nvPr>
            <p:ph type="title"/>
          </p:nvPr>
        </p:nvSpPr>
        <p:spPr>
          <a:xfrm>
            <a:off x="0" y="1"/>
            <a:ext cx="12192000" cy="128770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John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seven churches that are in Asia</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Grace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you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peace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from him who is and who was and who is to come, and from the seven spirits who are before his throne,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Jesus Christ the faithful witness, the firstborn of the dead, and the ruler of kings on earth.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3976A5AC-F0B9-E55D-1EF8-6D6936592B01}"/>
              </a:ext>
            </a:extLst>
          </p:cNvPr>
          <p:cNvSpPr>
            <a:spLocks noGrp="1"/>
          </p:cNvSpPr>
          <p:nvPr>
            <p:ph idx="1"/>
          </p:nvPr>
        </p:nvSpPr>
        <p:spPr>
          <a:xfrm>
            <a:off x="348975" y="1489046"/>
            <a:ext cx="11555896" cy="5030399"/>
          </a:xfrm>
        </p:spPr>
        <p:txBody>
          <a:bodyPr>
            <a:normAutofit fontScale="85000" lnSpcReduction="10000"/>
          </a:bodyPr>
          <a:lstStyle/>
          <a:p>
            <a:r>
              <a:rPr lang="en-US" sz="3200" dirty="0">
                <a:solidFill>
                  <a:srgbClr val="F5F5F5"/>
                </a:solidFill>
                <a:effectLst>
                  <a:outerShdw blurRad="38100" dist="38100" dir="2700000" algn="ctr" rotWithShape="0">
                    <a:schemeClr val="tx1"/>
                  </a:outerShdw>
                </a:effectLst>
              </a:rPr>
              <a:t>These verses function like the opening of a typical New Testament letter. </a:t>
            </a:r>
          </a:p>
          <a:p>
            <a:r>
              <a:rPr lang="en-US" sz="3200" dirty="0">
                <a:solidFill>
                  <a:srgbClr val="F5F5F5"/>
                </a:solidFill>
                <a:effectLst>
                  <a:outerShdw blurRad="38100" dist="38100" dir="2700000" algn="ctr" rotWithShape="0">
                    <a:schemeClr val="tx1"/>
                  </a:outerShdw>
                </a:effectLst>
              </a:rPr>
              <a:t>The author,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John</a:t>
            </a:r>
            <a:r>
              <a:rPr lang="en-US" sz="3200" dirty="0">
                <a:solidFill>
                  <a:srgbClr val="F5F5F5"/>
                </a:solidFill>
                <a:effectLst>
                  <a:outerShdw blurRad="38100" dist="38100" dir="2700000" algn="ctr" rotWithShape="0">
                    <a:schemeClr val="tx1"/>
                  </a:outerShdw>
                </a:effectLst>
              </a:rPr>
              <a:t>”, first identifies himself and his readers 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seven churches that are in Asia</a:t>
            </a:r>
            <a:r>
              <a:rPr lang="en-US" sz="3200" dirty="0">
                <a:solidFill>
                  <a:srgbClr val="F5F5F5"/>
                </a:solidFill>
                <a:effectLst>
                  <a:outerShdw blurRad="38100" dist="38100" dir="2700000" algn="ctr" rotWithShape="0">
                    <a:schemeClr val="tx1"/>
                  </a:outerShdw>
                </a:effectLst>
              </a:rPr>
              <a:t>” mentioned later in the chapter. </a:t>
            </a:r>
          </a:p>
          <a:p>
            <a:r>
              <a:rPr lang="en-US" sz="3200" dirty="0">
                <a:solidFill>
                  <a:srgbClr val="F5F5F5"/>
                </a:solidFill>
                <a:effectLst>
                  <a:outerShdw blurRad="38100" dist="38100" dir="2700000" algn="ctr" rotWithShape="0">
                    <a:schemeClr val="tx1"/>
                  </a:outerShdw>
                </a:effectLst>
              </a:rPr>
              <a:t>The letter was likely intended as a circulating epistle, meaning it would be read by one church and then passed along to others. </a:t>
            </a:r>
          </a:p>
          <a:p>
            <a:r>
              <a:rPr lang="en-US" sz="3200" dirty="0">
                <a:solidFill>
                  <a:srgbClr val="F5F5F5"/>
                </a:solidFill>
                <a:effectLst>
                  <a:outerShdw blurRad="38100" dist="38100" dir="2700000" algn="ctr" rotWithShape="0">
                    <a:schemeClr val="tx1"/>
                  </a:outerShdw>
                </a:effectLst>
              </a:rPr>
              <a:t>Several New Testament writings were handled this way, including Paul’s letter to the Galatians and the letters of James and Peter. Some scholars believe Paul’s letter to the Ephesians was originally a circular letter sent to many of the same churches. </a:t>
            </a:r>
          </a:p>
          <a:p>
            <a:r>
              <a:rPr lang="en-US" sz="3200" dirty="0">
                <a:solidFill>
                  <a:srgbClr val="F5F5F5"/>
                </a:solidFill>
                <a:effectLst>
                  <a:outerShdw blurRad="38100" dist="38100" dir="2700000" algn="ctr" rotWithShape="0">
                    <a:schemeClr val="tx1"/>
                  </a:outerShdw>
                </a:effectLst>
              </a:rPr>
              <a:t>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Asia</a:t>
            </a:r>
            <a:r>
              <a:rPr lang="en-US" sz="3200" dirty="0">
                <a:solidFill>
                  <a:srgbClr val="F5F5F5"/>
                </a:solidFill>
                <a:effectLst>
                  <a:outerShdw blurRad="38100" dist="38100" dir="2700000" algn="ctr" rotWithShape="0">
                    <a:schemeClr val="tx1"/>
                  </a:outerShdw>
                </a:effectLst>
              </a:rPr>
              <a:t>” mentioned here refers not to the modern continent but to a Roman province in what is now known as Turkey.</a:t>
            </a:r>
          </a:p>
          <a:p>
            <a:r>
              <a:rPr lang="en-US" sz="3200" dirty="0">
                <a:solidFill>
                  <a:srgbClr val="F5F5F5"/>
                </a:solidFill>
                <a:effectLst>
                  <a:outerShdw blurRad="38100" dist="38100" dir="2700000" algn="ctr" rotWithShape="0">
                    <a:schemeClr val="tx1"/>
                  </a:outerShdw>
                </a:effectLst>
              </a:rPr>
              <a:t>Like most New Testament letters, the book begins with a blessing of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grace and peace</a:t>
            </a:r>
            <a:r>
              <a:rPr lang="en-US" sz="3200" dirty="0">
                <a:solidFill>
                  <a:srgbClr val="F5F5F5"/>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0412D94A-E56B-8684-F145-1C90AC6B56DC}"/>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Steve Gregg,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Four Views: A Parallel Commentary;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(1997)</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233897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91B7AEF-CE48-DA29-88D7-10A7B09B9BD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074E770-68B4-AC92-E3E4-4D65E10C1FE5}"/>
              </a:ext>
            </a:extLst>
          </p:cNvPr>
          <p:cNvSpPr>
            <a:spLocks noGrp="1"/>
          </p:cNvSpPr>
          <p:nvPr>
            <p:ph type="title"/>
          </p:nvPr>
        </p:nvSpPr>
        <p:spPr>
          <a:xfrm>
            <a:off x="0" y="1"/>
            <a:ext cx="12192000" cy="128770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John to the seven churches that are in Asia: Grace to you and peace from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him who is and who was and who is to come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seven spirits who are before his throne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Jesus Christ the faithful witness, the firstborn of the dead, and the ruler of kings on earth.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5CE30D6-8929-E9C7-1356-DFCBE9F9D5C0}"/>
              </a:ext>
            </a:extLst>
          </p:cNvPr>
          <p:cNvSpPr>
            <a:spLocks noGrp="1"/>
          </p:cNvSpPr>
          <p:nvPr>
            <p:ph idx="1"/>
          </p:nvPr>
        </p:nvSpPr>
        <p:spPr>
          <a:xfrm>
            <a:off x="348975" y="1489046"/>
            <a:ext cx="11555896" cy="5030399"/>
          </a:xfrm>
        </p:spPr>
        <p:txBody>
          <a:bodyPr>
            <a:normAutofit fontScale="85000" lnSpcReduction="10000"/>
          </a:bodyPr>
          <a:lstStyle/>
          <a:p>
            <a:r>
              <a:rPr lang="en-US" sz="3200" dirty="0">
                <a:solidFill>
                  <a:srgbClr val="F5F5F5"/>
                </a:solidFill>
                <a:effectLst>
                  <a:outerShdw blurRad="38100" dist="38100" dir="2700000" algn="ctr" rotWithShape="0">
                    <a:schemeClr val="tx1"/>
                  </a:outerShdw>
                </a:effectLst>
              </a:rPr>
              <a:t>However, </a:t>
            </a:r>
            <a:r>
              <a:rPr lang="en-US" sz="3200" b="1" i="1" dirty="0">
                <a:solidFill>
                  <a:srgbClr val="F5F5F5"/>
                </a:solidFill>
                <a:effectLst>
                  <a:outerShdw blurRad="38100" dist="38100" dir="2700000" algn="ctr" rotWithShape="0">
                    <a:schemeClr val="tx1"/>
                  </a:outerShdw>
                </a:effectLst>
              </a:rPr>
              <a:t>unlike</a:t>
            </a:r>
            <a:r>
              <a:rPr lang="en-US" sz="3200" dirty="0">
                <a:solidFill>
                  <a:srgbClr val="F5F5F5"/>
                </a:solidFill>
                <a:effectLst>
                  <a:outerShdw blurRad="38100" dist="38100" dir="2700000" algn="ctr" rotWithShape="0">
                    <a:schemeClr val="tx1"/>
                  </a:outerShdw>
                </a:effectLst>
              </a:rPr>
              <a:t> most letters that mention only the Father and the Son as the source of this blessing, Revelation describes the source in more </a:t>
            </a:r>
            <a:r>
              <a:rPr lang="en-US" sz="3200" b="1" i="1" dirty="0">
                <a:solidFill>
                  <a:srgbClr val="F5F5F5"/>
                </a:solidFill>
                <a:effectLst>
                  <a:outerShdw blurRad="38100" dist="38100" dir="2700000" algn="ctr" rotWithShape="0">
                    <a:schemeClr val="tx1"/>
                  </a:outerShdw>
                </a:effectLst>
              </a:rPr>
              <a:t>elaborate</a:t>
            </a:r>
            <a:r>
              <a:rPr lang="en-US" sz="3200" dirty="0">
                <a:solidFill>
                  <a:srgbClr val="F5F5F5"/>
                </a:solidFill>
                <a:effectLst>
                  <a:outerShdw blurRad="38100" dist="38100" dir="2700000" algn="ctr" rotWithShape="0">
                    <a:schemeClr val="tx1"/>
                  </a:outerShdw>
                </a:effectLst>
              </a:rPr>
              <a:t> terms that appear to reference the Father, the </a:t>
            </a:r>
            <a:r>
              <a:rPr lang="en-US" sz="3200" b="1" i="1" dirty="0">
                <a:solidFill>
                  <a:srgbClr val="F5F5F5"/>
                </a:solidFill>
                <a:effectLst>
                  <a:outerShdw blurRad="38100" dist="38100" dir="2700000" algn="ctr" rotWithShape="0">
                    <a:schemeClr val="tx1"/>
                  </a:outerShdw>
                </a:effectLst>
              </a:rPr>
              <a:t>Holy Spirit</a:t>
            </a:r>
            <a:r>
              <a:rPr lang="en-US" sz="3200" dirty="0">
                <a:solidFill>
                  <a:srgbClr val="F5F5F5"/>
                </a:solidFill>
                <a:effectLst>
                  <a:outerShdw blurRad="38100" dist="38100" dir="2700000" algn="ctr" rotWithShape="0">
                    <a:schemeClr val="tx1"/>
                  </a:outerShdw>
                </a:effectLst>
              </a:rPr>
              <a:t>, and the Son.</a:t>
            </a:r>
          </a:p>
          <a:p>
            <a:r>
              <a:rPr lang="en-US" sz="3200" dirty="0">
                <a:solidFill>
                  <a:srgbClr val="F5F5F5"/>
                </a:solidFill>
                <a:effectLst>
                  <a:outerShdw blurRad="38100" dist="38100" dir="2700000" algn="ctr" rotWithShape="0">
                    <a:schemeClr val="tx1"/>
                  </a:outerShdw>
                </a:effectLst>
              </a:rPr>
              <a:t>The Father is described 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him who is and who was and who is to come</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This language is an echo of God’s self-identification to Moses in Exodus 3:14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am who I am</a:t>
            </a:r>
            <a:r>
              <a:rPr lang="en-US" sz="3200" dirty="0">
                <a:solidFill>
                  <a:srgbClr val="F5F5F5"/>
                </a:solidFill>
                <a:effectLst>
                  <a:outerShdw blurRad="38100" dist="38100" dir="2700000" algn="ctr" rotWithShape="0">
                    <a:schemeClr val="tx1"/>
                  </a:outerShdw>
                </a:effectLst>
              </a:rPr>
              <a:t>”) which emphasizes God’s </a:t>
            </a:r>
            <a:r>
              <a:rPr lang="en-US" sz="3200" b="1" i="1" dirty="0">
                <a:solidFill>
                  <a:srgbClr val="F5F5F5"/>
                </a:solidFill>
                <a:effectLst>
                  <a:outerShdw blurRad="38100" dist="38100" dir="2700000" algn="ctr" rotWithShape="0">
                    <a:schemeClr val="tx1"/>
                  </a:outerShdw>
                </a:effectLst>
              </a:rPr>
              <a:t>eternal existence</a:t>
            </a:r>
            <a:r>
              <a:rPr lang="en-US" sz="32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The phrase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seven spirits who are before his throne</a:t>
            </a:r>
            <a:r>
              <a:rPr lang="en-US" sz="3200" dirty="0">
                <a:solidFill>
                  <a:srgbClr val="F5F5F5"/>
                </a:solidFill>
                <a:effectLst>
                  <a:outerShdw blurRad="38100" dist="38100" dir="2700000" algn="ctr" rotWithShape="0">
                    <a:schemeClr val="tx1"/>
                  </a:outerShdw>
                </a:effectLst>
              </a:rPr>
              <a:t>” is one of the more </a:t>
            </a:r>
            <a:r>
              <a:rPr lang="en-US" sz="3200" b="1" i="1" dirty="0">
                <a:solidFill>
                  <a:srgbClr val="F5F5F5"/>
                </a:solidFill>
                <a:effectLst>
                  <a:outerShdw blurRad="38100" dist="38100" dir="2700000" algn="ctr" rotWithShape="0">
                    <a:schemeClr val="tx1"/>
                  </a:outerShdw>
                </a:effectLst>
              </a:rPr>
              <a:t>difficult</a:t>
            </a:r>
            <a:r>
              <a:rPr lang="en-US" sz="3200" dirty="0">
                <a:solidFill>
                  <a:srgbClr val="F5F5F5"/>
                </a:solidFill>
                <a:effectLst>
                  <a:outerShdw blurRad="38100" dist="38100" dir="2700000" algn="ctr" rotWithShape="0">
                    <a:schemeClr val="tx1"/>
                  </a:outerShdw>
                </a:effectLst>
              </a:rPr>
              <a:t> expressions in Revelation. </a:t>
            </a:r>
          </a:p>
          <a:p>
            <a:r>
              <a:rPr lang="en-US" sz="3200" dirty="0">
                <a:solidFill>
                  <a:srgbClr val="F5F5F5"/>
                </a:solidFill>
                <a:effectLst>
                  <a:outerShdw blurRad="38100" dist="38100" dir="2700000" algn="ctr" rotWithShape="0">
                    <a:schemeClr val="tx1"/>
                  </a:outerShdw>
                </a:effectLst>
              </a:rPr>
              <a:t>Many commentators interpret it as a symbolic reference to the Holy Spirit in His fullness or completeness. </a:t>
            </a:r>
          </a:p>
          <a:p>
            <a:r>
              <a:rPr lang="en-US" sz="3200" dirty="0">
                <a:solidFill>
                  <a:srgbClr val="F5F5F5"/>
                </a:solidFill>
                <a:effectLst>
                  <a:outerShdw blurRad="38100" dist="38100" dir="2700000" algn="ctr" rotWithShape="0">
                    <a:schemeClr val="tx1"/>
                  </a:outerShdw>
                </a:effectLst>
              </a:rPr>
              <a:t>This interpretation is often connected to Isaiah 11:2, where the Spirit of the Lord is described with </a:t>
            </a:r>
            <a:r>
              <a:rPr lang="en-US" sz="3200" b="1" i="1" dirty="0">
                <a:solidFill>
                  <a:srgbClr val="FFD700"/>
                </a:solidFill>
                <a:effectLst>
                  <a:outerShdw blurRad="38100" dist="38100" dir="2700000" algn="ctr" rotWithShape="0">
                    <a:schemeClr val="tx1"/>
                  </a:outerShdw>
                </a:effectLst>
              </a:rPr>
              <a:t>seven</a:t>
            </a:r>
            <a:r>
              <a:rPr lang="en-US" sz="3200" dirty="0">
                <a:solidFill>
                  <a:srgbClr val="F5F5F5"/>
                </a:solidFill>
                <a:effectLst>
                  <a:outerShdw blurRad="38100" dist="38100" dir="2700000" algn="ctr" rotWithShape="0">
                    <a:schemeClr val="tx1"/>
                  </a:outerShdw>
                </a:effectLst>
              </a:rPr>
              <a:t> attributes: the Spirit of the Lord, wisdom, understanding, counsel, might, knowledge, and the fear of the Lord. </a:t>
            </a:r>
          </a:p>
        </p:txBody>
      </p:sp>
      <p:sp>
        <p:nvSpPr>
          <p:cNvPr id="2" name="TextBox 1">
            <a:extLst>
              <a:ext uri="{FF2B5EF4-FFF2-40B4-BE49-F238E27FC236}">
                <a16:creationId xmlns:a16="http://schemas.microsoft.com/office/drawing/2014/main" id="{B5C91036-7ACB-D8D4-CD41-95AE1CEB6F91}"/>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Steve Gregg,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Four Views: A Parallel Commentary;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(1997)</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079711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53BB51B-2933-114F-AFE1-56F3298995D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D2814B4-6C1F-75E0-80F5-642F2C72F569}"/>
              </a:ext>
            </a:extLst>
          </p:cNvPr>
          <p:cNvSpPr>
            <a:spLocks noGrp="1"/>
          </p:cNvSpPr>
          <p:nvPr>
            <p:ph type="title"/>
          </p:nvPr>
        </p:nvSpPr>
        <p:spPr>
          <a:xfrm>
            <a:off x="0" y="1"/>
            <a:ext cx="12192000" cy="128770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John to the seven churches that are in Asia: Grace to you and peace from him who is and who was and who is to come, and from the seven spirits who are before his throne,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Jesus Christ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faithful witness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firstborn of the dead</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ruler of kings on earth.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EB9FE61F-8BF0-DEF8-D1A1-90842207C807}"/>
              </a:ext>
            </a:extLst>
          </p:cNvPr>
          <p:cNvSpPr>
            <a:spLocks noGrp="1"/>
          </p:cNvSpPr>
          <p:nvPr>
            <p:ph idx="1"/>
          </p:nvPr>
        </p:nvSpPr>
        <p:spPr>
          <a:xfrm>
            <a:off x="348975" y="1489046"/>
            <a:ext cx="11555896" cy="5030399"/>
          </a:xfrm>
        </p:spPr>
        <p:txBody>
          <a:bodyPr>
            <a:normAutofit fontScale="85000" lnSpcReduction="20000"/>
          </a:bodyPr>
          <a:lstStyle/>
          <a:p>
            <a:r>
              <a:rPr lang="en-US" sz="3200" dirty="0">
                <a:solidFill>
                  <a:srgbClr val="F5F5F5"/>
                </a:solidFill>
                <a:effectLst>
                  <a:outerShdw blurRad="38100" dist="38100" dir="2700000" algn="ctr" rotWithShape="0">
                    <a:schemeClr val="tx1"/>
                  </a:outerShdw>
                </a:effectLst>
              </a:rPr>
              <a:t>Jesus is then described with </a:t>
            </a:r>
            <a:r>
              <a:rPr lang="en-US" sz="3200" b="1" i="1" dirty="0">
                <a:solidFill>
                  <a:srgbClr val="FFD700"/>
                </a:solidFill>
                <a:effectLst>
                  <a:outerShdw blurRad="38100" dist="38100" dir="2700000" algn="ctr" rotWithShape="0">
                    <a:schemeClr val="tx1"/>
                  </a:outerShdw>
                </a:effectLst>
              </a:rPr>
              <a:t>three</a:t>
            </a:r>
            <a:r>
              <a:rPr lang="en-US" sz="3200" dirty="0">
                <a:solidFill>
                  <a:srgbClr val="F5F5F5"/>
                </a:solidFill>
                <a:effectLst>
                  <a:outerShdw blurRad="38100" dist="38100" dir="2700000" algn="ctr" rotWithShape="0">
                    <a:schemeClr val="tx1"/>
                  </a:outerShdw>
                </a:effectLst>
              </a:rPr>
              <a:t> titles meant to encourage Christians facing persecution: </a:t>
            </a:r>
          </a:p>
          <a:p>
            <a:r>
              <a:rPr lang="en-US" sz="3200" b="1" i="1" dirty="0">
                <a:solidFill>
                  <a:srgbClr val="FFD700"/>
                </a:solidFill>
                <a:effectLst>
                  <a:outerShdw blurRad="38100" dist="38100" dir="2700000" algn="ctr" rotWithShape="0">
                    <a:schemeClr val="tx1"/>
                  </a:outerShdw>
                </a:effectLst>
              </a:rPr>
              <a:t>First</a:t>
            </a:r>
            <a:r>
              <a:rPr lang="en-US" sz="3200" dirty="0">
                <a:solidFill>
                  <a:srgbClr val="F5F5F5"/>
                </a:solidFill>
                <a:effectLst>
                  <a:outerShdw blurRad="38100" dist="38100" dir="2700000" algn="ctr" rotWithShape="0">
                    <a:schemeClr val="tx1"/>
                  </a:outerShdw>
                </a:effectLst>
              </a:rPr>
              <a:t>, He is called the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faithful witness</a:t>
            </a:r>
            <a:r>
              <a:rPr lang="en-US" sz="3200" dirty="0">
                <a:solidFill>
                  <a:srgbClr val="F5F5F5"/>
                </a:solidFill>
                <a:effectLst>
                  <a:outerShdw blurRad="38100" dist="38100" dir="2700000" algn="ctr" rotWithShape="0">
                    <a:schemeClr val="tx1"/>
                  </a:outerShdw>
                </a:effectLst>
              </a:rPr>
              <a:t>”, meaning He remained faithful in testifying to the truth even under threat of death. </a:t>
            </a:r>
          </a:p>
          <a:p>
            <a:r>
              <a:rPr lang="en-US" sz="3200" dirty="0">
                <a:solidFill>
                  <a:srgbClr val="F5F5F5"/>
                </a:solidFill>
                <a:effectLst>
                  <a:outerShdw blurRad="38100" dist="38100" dir="2700000" algn="ctr" rotWithShape="0">
                    <a:schemeClr val="tx1"/>
                  </a:outerShdw>
                </a:effectLst>
              </a:rPr>
              <a:t>His example encourages believers who must bear witness in hostile circumstances. </a:t>
            </a:r>
          </a:p>
          <a:p>
            <a:r>
              <a:rPr lang="en-US" sz="3200" dirty="0">
                <a:solidFill>
                  <a:srgbClr val="F5F5F5"/>
                </a:solidFill>
                <a:effectLst>
                  <a:outerShdw blurRad="38100" dist="38100" dir="2700000" algn="ctr" rotWithShape="0">
                    <a:schemeClr val="tx1"/>
                  </a:outerShdw>
                </a:effectLst>
              </a:rPr>
              <a:t>Early Christians who died for their faith were therefore often described with the same language of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faithful witness</a:t>
            </a:r>
            <a:r>
              <a:rPr lang="en-US" sz="3200" dirty="0">
                <a:solidFill>
                  <a:srgbClr val="F5F5F5"/>
                </a:solidFill>
                <a:effectLst>
                  <a:outerShdw blurRad="38100" dist="38100" dir="2700000" algn="ctr" rotWithShape="0">
                    <a:schemeClr val="tx1"/>
                  </a:outerShdw>
                </a:effectLst>
              </a:rPr>
              <a:t>”.</a:t>
            </a:r>
          </a:p>
          <a:p>
            <a:r>
              <a:rPr lang="en-US" sz="3200" b="1" i="1" dirty="0">
                <a:solidFill>
                  <a:srgbClr val="FFD700"/>
                </a:solidFill>
                <a:effectLst>
                  <a:outerShdw blurRad="38100" dist="38100" dir="2700000" algn="ctr" rotWithShape="0">
                    <a:schemeClr val="tx1"/>
                  </a:outerShdw>
                </a:effectLst>
              </a:rPr>
              <a:t>Second</a:t>
            </a:r>
            <a:r>
              <a:rPr lang="en-US" sz="3200" dirty="0">
                <a:solidFill>
                  <a:srgbClr val="F5F5F5"/>
                </a:solidFill>
                <a:effectLst>
                  <a:outerShdw blurRad="38100" dist="38100" dir="2700000" algn="ctr" rotWithShape="0">
                    <a:schemeClr val="tx1"/>
                  </a:outerShdw>
                </a:effectLst>
              </a:rPr>
              <a:t>, Jesus is called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firstborn of the dead</a:t>
            </a:r>
            <a:r>
              <a:rPr lang="en-US" sz="3200" dirty="0">
                <a:solidFill>
                  <a:srgbClr val="F5F5F5"/>
                </a:solidFill>
                <a:effectLst>
                  <a:outerShdw blurRad="38100" dist="38100" dir="2700000" algn="ctr" rotWithShape="0">
                    <a:schemeClr val="tx1"/>
                  </a:outerShdw>
                </a:effectLst>
              </a:rPr>
              <a:t>”, a title referring to His </a:t>
            </a:r>
            <a:r>
              <a:rPr lang="en-US" sz="3200" b="1" i="1" dirty="0">
                <a:solidFill>
                  <a:srgbClr val="F5F5F5"/>
                </a:solidFill>
                <a:effectLst>
                  <a:outerShdw blurRad="38100" dist="38100" dir="2700000" algn="ctr" rotWithShape="0">
                    <a:schemeClr val="tx1"/>
                  </a:outerShdw>
                </a:effectLst>
              </a:rPr>
              <a:t>resurrection</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This idea, also found in Paul’s writings, teaches that Christ’s resurrection </a:t>
            </a:r>
            <a:r>
              <a:rPr lang="en-US" sz="3200" b="1" i="1" dirty="0">
                <a:solidFill>
                  <a:srgbClr val="F5F5F5"/>
                </a:solidFill>
                <a:effectLst>
                  <a:outerShdw blurRad="38100" dist="38100" dir="2700000" algn="ctr" rotWithShape="0">
                    <a:schemeClr val="tx1"/>
                  </a:outerShdw>
                </a:effectLst>
              </a:rPr>
              <a:t>guarantees</a:t>
            </a:r>
            <a:r>
              <a:rPr lang="en-US" sz="3200" dirty="0">
                <a:solidFill>
                  <a:srgbClr val="F5F5F5"/>
                </a:solidFill>
                <a:effectLst>
                  <a:outerShdw blurRad="38100" dist="38100" dir="2700000" algn="ctr" rotWithShape="0">
                    <a:schemeClr val="tx1"/>
                  </a:outerShdw>
                </a:effectLst>
              </a:rPr>
              <a:t> the future resurrection of believers. </a:t>
            </a:r>
          </a:p>
          <a:p>
            <a:r>
              <a:rPr lang="en-US" sz="3200" dirty="0">
                <a:solidFill>
                  <a:srgbClr val="F5F5F5"/>
                </a:solidFill>
                <a:effectLst>
                  <a:outerShdw blurRad="38100" dist="38100" dir="2700000" algn="ctr" rotWithShape="0">
                    <a:schemeClr val="tx1"/>
                  </a:outerShdw>
                </a:effectLst>
              </a:rPr>
              <a:t>His victory over death assures Christians that their faithfulness—even if it leads to death—will </a:t>
            </a:r>
            <a:r>
              <a:rPr lang="en-US" sz="3200" b="1" i="1" dirty="0">
                <a:solidFill>
                  <a:srgbClr val="F5F5F5"/>
                </a:solidFill>
                <a:effectLst>
                  <a:outerShdw blurRad="38100" dist="38100" dir="2700000" algn="ctr" rotWithShape="0">
                    <a:schemeClr val="tx1"/>
                  </a:outerShdw>
                </a:effectLst>
              </a:rPr>
              <a:t>ultimately</a:t>
            </a:r>
            <a:r>
              <a:rPr lang="en-US" sz="3200" dirty="0">
                <a:solidFill>
                  <a:srgbClr val="F5F5F5"/>
                </a:solidFill>
                <a:effectLst>
                  <a:outerShdw blurRad="38100" dist="38100" dir="2700000" algn="ctr" rotWithShape="0">
                    <a:schemeClr val="tx1"/>
                  </a:outerShdw>
                </a:effectLst>
              </a:rPr>
              <a:t> be vindicated.</a:t>
            </a:r>
          </a:p>
        </p:txBody>
      </p:sp>
      <p:sp>
        <p:nvSpPr>
          <p:cNvPr id="2" name="TextBox 1">
            <a:extLst>
              <a:ext uri="{FF2B5EF4-FFF2-40B4-BE49-F238E27FC236}">
                <a16:creationId xmlns:a16="http://schemas.microsoft.com/office/drawing/2014/main" id="{63365A37-1356-BF4F-32C1-D61C5EC09770}"/>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Steve Gregg,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Four Views: A Parallel Commentary;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(1997)</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4133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D0AFB23-3DD3-39D8-0532-29C8428148E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19A7F01-730E-8273-9B1E-CA5C7F49005B}"/>
              </a:ext>
            </a:extLst>
          </p:cNvPr>
          <p:cNvSpPr>
            <a:spLocks noGrp="1"/>
          </p:cNvSpPr>
          <p:nvPr>
            <p:ph type="title"/>
          </p:nvPr>
        </p:nvSpPr>
        <p:spPr>
          <a:xfrm>
            <a:off x="0" y="1"/>
            <a:ext cx="12192000" cy="128770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John to the seven churches that are in Asia: Grace to you and peace from him who is and who was and who is to come, and from the seven spirits who are before his throne,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Jesus Christ the faithful witness, the firstborn of the dead,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ruler of kings on earth</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D5F4E4AE-9521-CE33-B9D9-D21C98A9315B}"/>
              </a:ext>
            </a:extLst>
          </p:cNvPr>
          <p:cNvSpPr>
            <a:spLocks noGrp="1"/>
          </p:cNvSpPr>
          <p:nvPr>
            <p:ph idx="1"/>
          </p:nvPr>
        </p:nvSpPr>
        <p:spPr>
          <a:xfrm>
            <a:off x="348975" y="1489046"/>
            <a:ext cx="11555896" cy="5030399"/>
          </a:xfrm>
        </p:spPr>
        <p:txBody>
          <a:bodyPr>
            <a:normAutofit/>
          </a:bodyPr>
          <a:lstStyle/>
          <a:p>
            <a:r>
              <a:rPr lang="en-US" sz="3600" b="1" i="1" dirty="0">
                <a:solidFill>
                  <a:srgbClr val="FFD700"/>
                </a:solidFill>
                <a:effectLst>
                  <a:outerShdw blurRad="38100" dist="38100" dir="2700000" algn="ctr" rotWithShape="0">
                    <a:schemeClr val="tx1"/>
                  </a:outerShdw>
                </a:effectLst>
              </a:rPr>
              <a:t>Third</a:t>
            </a:r>
            <a:r>
              <a:rPr lang="en-US" sz="3600" dirty="0">
                <a:solidFill>
                  <a:srgbClr val="F5F5F5"/>
                </a:solidFill>
                <a:effectLst>
                  <a:outerShdw blurRad="38100" dist="38100" dir="2700000" algn="ctr" rotWithShape="0">
                    <a:schemeClr val="tx1"/>
                  </a:outerShdw>
                </a:effectLst>
              </a:rPr>
              <a:t>, Jesus is called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ruler of kings on earth</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This title reminds persecuted Christians that earthly rulers who appear powerful are </a:t>
            </a:r>
            <a:r>
              <a:rPr lang="en-US" sz="3600" b="1" i="1" dirty="0">
                <a:solidFill>
                  <a:srgbClr val="F5F5F5"/>
                </a:solidFill>
                <a:effectLst>
                  <a:outerShdw blurRad="38100" dist="38100" dir="2700000" algn="ctr" rotWithShape="0">
                    <a:schemeClr val="tx1"/>
                  </a:outerShdw>
                </a:effectLst>
              </a:rPr>
              <a:t>ultimately</a:t>
            </a:r>
            <a:r>
              <a:rPr lang="en-US" sz="3600" dirty="0">
                <a:solidFill>
                  <a:srgbClr val="F5F5F5"/>
                </a:solidFill>
                <a:effectLst>
                  <a:outerShdw blurRad="38100" dist="38100" dir="2700000" algn="ctr" rotWithShape="0">
                    <a:schemeClr val="tx1"/>
                  </a:outerShdw>
                </a:effectLst>
              </a:rPr>
              <a:t> under </a:t>
            </a:r>
            <a:r>
              <a:rPr lang="en-US" sz="3600" b="1" i="1" dirty="0">
                <a:solidFill>
                  <a:srgbClr val="F5F5F5"/>
                </a:solidFill>
                <a:effectLst>
                  <a:outerShdw blurRad="38100" dist="38100" dir="2700000" algn="ctr" rotWithShape="0">
                    <a:schemeClr val="tx1"/>
                  </a:outerShdw>
                </a:effectLst>
              </a:rPr>
              <a:t>Christ’s</a:t>
            </a:r>
            <a:r>
              <a:rPr lang="en-US" sz="3600" dirty="0">
                <a:solidFill>
                  <a:srgbClr val="F5F5F5"/>
                </a:solidFill>
                <a:effectLst>
                  <a:outerShdw blurRad="38100" dist="38100" dir="2700000" algn="ctr" rotWithShape="0">
                    <a:schemeClr val="tx1"/>
                  </a:outerShdw>
                </a:effectLst>
              </a:rPr>
              <a:t> authority. </a:t>
            </a:r>
          </a:p>
          <a:p>
            <a:r>
              <a:rPr lang="en-US" sz="3600" dirty="0">
                <a:solidFill>
                  <a:srgbClr val="F5F5F5"/>
                </a:solidFill>
                <a:effectLst>
                  <a:outerShdw blurRad="38100" dist="38100" dir="2700000" algn="ctr" rotWithShape="0">
                    <a:schemeClr val="tx1"/>
                  </a:outerShdw>
                </a:effectLst>
              </a:rPr>
              <a:t>Though hostile governments may oppress the church, Christ remains sovereign over them all. </a:t>
            </a:r>
          </a:p>
          <a:p>
            <a:r>
              <a:rPr lang="en-US" sz="3600" dirty="0">
                <a:solidFill>
                  <a:srgbClr val="F5F5F5"/>
                </a:solidFill>
                <a:effectLst>
                  <a:outerShdw blurRad="38100" dist="38100" dir="2700000" algn="ctr" rotWithShape="0">
                    <a:schemeClr val="tx1"/>
                  </a:outerShdw>
                </a:effectLst>
              </a:rPr>
              <a:t>By revealing this heavenly perspective, the book of Revelation seeks to give courage and comfort to believers suffering under the persecution of earthly powers.</a:t>
            </a:r>
          </a:p>
        </p:txBody>
      </p:sp>
      <p:sp>
        <p:nvSpPr>
          <p:cNvPr id="2" name="TextBox 1">
            <a:extLst>
              <a:ext uri="{FF2B5EF4-FFF2-40B4-BE49-F238E27FC236}">
                <a16:creationId xmlns:a16="http://schemas.microsoft.com/office/drawing/2014/main" id="{477CCD8C-2177-C95D-45F6-DFFD994589D5}"/>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Steve Gregg,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Four Views: A Parallel Commentary;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(1997)</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696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F3B6DF0-F68D-CBB3-61F9-4294A87C286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E1C0768-5977-8749-26B4-5F4AD2F36AC5}"/>
              </a:ext>
            </a:extLst>
          </p:cNvPr>
          <p:cNvSpPr>
            <a:spLocks noGrp="1"/>
          </p:cNvSpPr>
          <p:nvPr>
            <p:ph type="title"/>
          </p:nvPr>
        </p:nvSpPr>
        <p:spPr>
          <a:xfrm>
            <a:off x="0" y="2"/>
            <a:ext cx="12192000" cy="101087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1:5b</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him who loves us and has freed us from our sins by his blood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made us a kingdom, priests to his God and Father, to him be glory and dominion forever and ever. Amen.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377A7DD7-1B55-327F-67D1-EDC84D9A1B7C}"/>
              </a:ext>
            </a:extLst>
          </p:cNvPr>
          <p:cNvSpPr>
            <a:spLocks noGrp="1"/>
          </p:cNvSpPr>
          <p:nvPr>
            <p:ph idx="1"/>
          </p:nvPr>
        </p:nvSpPr>
        <p:spPr>
          <a:xfrm>
            <a:off x="348975" y="1237376"/>
            <a:ext cx="11555896" cy="5282069"/>
          </a:xfrm>
        </p:spPr>
        <p:txBody>
          <a:bodyPr>
            <a:normAutofit fontScale="92500"/>
          </a:bodyPr>
          <a:lstStyle/>
          <a:p>
            <a:r>
              <a:rPr lang="en-US" sz="3600" dirty="0">
                <a:solidFill>
                  <a:srgbClr val="F5F5F5"/>
                </a:solidFill>
                <a:effectLst>
                  <a:outerShdw blurRad="38100" dist="38100" dir="2700000" algn="ctr" rotWithShape="0">
                    <a:schemeClr val="tx1"/>
                  </a:outerShdw>
                </a:effectLst>
              </a:rPr>
              <a:t>John encourages the churches by reminding them of Jesus’ love and what He has already done for them – Jesus’ sacrificial death has removed the power that sin has over them.</a:t>
            </a:r>
          </a:p>
          <a:p>
            <a:r>
              <a:rPr lang="en-US" sz="3600" dirty="0">
                <a:solidFill>
                  <a:srgbClr val="F5F5F5"/>
                </a:solidFill>
                <a:effectLst>
                  <a:outerShdw blurRad="38100" dist="38100" dir="2700000" algn="ctr" rotWithShape="0">
                    <a:schemeClr val="tx1"/>
                  </a:outerShdw>
                </a:effectLst>
              </a:rPr>
              <a:t>The idea of being freed by Jesus’ blood is pictured in the Old Testament story of the </a:t>
            </a:r>
            <a:r>
              <a:rPr lang="en-US" sz="3600" b="1" i="1" dirty="0">
                <a:solidFill>
                  <a:srgbClr val="F5F5F5"/>
                </a:solidFill>
                <a:effectLst>
                  <a:outerShdw blurRad="38100" dist="38100" dir="2700000" algn="ctr" rotWithShape="0">
                    <a:schemeClr val="tx1"/>
                  </a:outerShdw>
                </a:effectLst>
              </a:rPr>
              <a:t>Exodus</a:t>
            </a:r>
            <a:r>
              <a:rPr lang="en-US" sz="3600" dirty="0">
                <a:solidFill>
                  <a:srgbClr val="F5F5F5"/>
                </a:solidFill>
                <a:effectLst>
                  <a:outerShdw blurRad="38100" dist="38100" dir="2700000" algn="ctr" rotWithShape="0">
                    <a:schemeClr val="tx1"/>
                  </a:outerShdw>
                </a:effectLst>
              </a:rPr>
              <a:t>. </a:t>
            </a:r>
          </a:p>
          <a:p>
            <a:r>
              <a:rPr lang="en-US" sz="3600" dirty="0">
                <a:solidFill>
                  <a:srgbClr val="F5F5F5"/>
                </a:solidFill>
                <a:effectLst>
                  <a:outerShdw blurRad="38100" dist="38100" dir="2700000" algn="ctr" rotWithShape="0">
                    <a:schemeClr val="tx1"/>
                  </a:outerShdw>
                </a:effectLst>
              </a:rPr>
              <a:t>Just as the Israelites were delivered from slavery in Egypt through the blood of the Passover lamb, Christians are delivered from the slavery of sin through Jesus’ death. </a:t>
            </a:r>
          </a:p>
          <a:p>
            <a:r>
              <a:rPr lang="en-US" sz="3600" dirty="0">
                <a:solidFill>
                  <a:srgbClr val="F5F5F5"/>
                </a:solidFill>
                <a:effectLst>
                  <a:outerShdw blurRad="38100" dist="38100" dir="2700000" algn="ctr" rotWithShape="0">
                    <a:schemeClr val="tx1"/>
                  </a:outerShdw>
                </a:effectLst>
              </a:rPr>
              <a:t>In this sense, Christ’s sacrifice is seen as a kind of “second Exodus.”</a:t>
            </a:r>
          </a:p>
        </p:txBody>
      </p:sp>
      <p:sp>
        <p:nvSpPr>
          <p:cNvPr id="2" name="TextBox 1">
            <a:extLst>
              <a:ext uri="{FF2B5EF4-FFF2-40B4-BE49-F238E27FC236}">
                <a16:creationId xmlns:a16="http://schemas.microsoft.com/office/drawing/2014/main" id="{541690A6-CA63-E548-0AD9-D10F0EB4E45A}"/>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Steve Gregg,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Four Views: A Parallel Commentary;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(1997)</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523500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B0189424-5831-2FB6-D378-C82D78D72B8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5C8BD7C-9D28-65E6-1BD7-AB429E9A6944}"/>
              </a:ext>
            </a:extLst>
          </p:cNvPr>
          <p:cNvSpPr>
            <a:spLocks noGrp="1"/>
          </p:cNvSpPr>
          <p:nvPr>
            <p:ph type="title"/>
          </p:nvPr>
        </p:nvSpPr>
        <p:spPr>
          <a:xfrm>
            <a:off x="0" y="2"/>
            <a:ext cx="12192000" cy="101087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1:5b</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him who loves us and has freed us from our sins by his blood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made us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kingdom, priests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his God and Father,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him be glory and dominion forever and ever. Amen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FC3923B3-6F84-1D71-B927-0E208B2E3BCC}"/>
              </a:ext>
            </a:extLst>
          </p:cNvPr>
          <p:cNvSpPr>
            <a:spLocks noGrp="1"/>
          </p:cNvSpPr>
          <p:nvPr>
            <p:ph idx="1"/>
          </p:nvPr>
        </p:nvSpPr>
        <p:spPr>
          <a:xfrm>
            <a:off x="348975" y="1237376"/>
            <a:ext cx="11555896" cy="5282069"/>
          </a:xfrm>
        </p:spPr>
        <p:txBody>
          <a:bodyPr>
            <a:normAutofit/>
          </a:bodyPr>
          <a:lstStyle/>
          <a:p>
            <a:r>
              <a:rPr lang="en-US" sz="3200" dirty="0">
                <a:solidFill>
                  <a:srgbClr val="F5F5F5"/>
                </a:solidFill>
                <a:effectLst>
                  <a:outerShdw blurRad="38100" dist="38100" dir="2700000" algn="ctr" rotWithShape="0">
                    <a:schemeClr val="tx1"/>
                  </a:outerShdw>
                </a:effectLst>
              </a:rPr>
              <a:t>Verse 6 describes believers 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kingdom, [of] priests </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idea is that the church now shares a role once given to Israel: representing God to the world. </a:t>
            </a:r>
          </a:p>
          <a:p>
            <a:r>
              <a:rPr lang="en-US" sz="3200" dirty="0">
                <a:solidFill>
                  <a:srgbClr val="F5F5F5"/>
                </a:solidFill>
                <a:effectLst>
                  <a:outerShdw blurRad="38100" dist="38100" dir="2700000" algn="ctr" rotWithShape="0">
                    <a:schemeClr val="tx1"/>
                  </a:outerShdw>
                </a:effectLst>
              </a:rPr>
              <a:t>Instead of having a special priestly class, the </a:t>
            </a:r>
            <a:r>
              <a:rPr lang="en-US" sz="3200" b="1" i="1" dirty="0">
                <a:solidFill>
                  <a:srgbClr val="F5F5F5"/>
                </a:solidFill>
                <a:effectLst>
                  <a:outerShdw blurRad="38100" dist="38100" dir="2700000" algn="ctr" rotWithShape="0">
                    <a:schemeClr val="tx1"/>
                  </a:outerShdw>
                </a:effectLst>
              </a:rPr>
              <a:t>whole church now </a:t>
            </a:r>
            <a:r>
              <a:rPr lang="en-US" sz="3200" dirty="0">
                <a:solidFill>
                  <a:srgbClr val="F5F5F5"/>
                </a:solidFill>
                <a:effectLst>
                  <a:outerShdw blurRad="38100" dist="38100" dir="2700000" algn="ctr" rotWithShape="0">
                    <a:schemeClr val="tx1"/>
                  </a:outerShdw>
                </a:effectLst>
              </a:rPr>
              <a:t>serves as God’s priesthood. </a:t>
            </a:r>
          </a:p>
          <a:p>
            <a:r>
              <a:rPr lang="en-US" sz="3200" dirty="0">
                <a:solidFill>
                  <a:srgbClr val="F5F5F5"/>
                </a:solidFill>
                <a:effectLst>
                  <a:outerShdw blurRad="38100" dist="38100" dir="2700000" algn="ctr" rotWithShape="0">
                    <a:schemeClr val="tx1"/>
                  </a:outerShdw>
                </a:effectLst>
              </a:rPr>
              <a:t>This means believers have </a:t>
            </a:r>
            <a:r>
              <a:rPr lang="en-US" sz="3200" b="1" i="1" dirty="0">
                <a:solidFill>
                  <a:srgbClr val="F5F5F5"/>
                </a:solidFill>
                <a:effectLst>
                  <a:outerShdw blurRad="38100" dist="38100" dir="2700000" algn="ctr" rotWithShape="0">
                    <a:schemeClr val="tx1"/>
                  </a:outerShdw>
                </a:effectLst>
              </a:rPr>
              <a:t>access</a:t>
            </a:r>
            <a:r>
              <a:rPr lang="en-US" sz="3200" dirty="0">
                <a:solidFill>
                  <a:srgbClr val="F5F5F5"/>
                </a:solidFill>
                <a:effectLst>
                  <a:outerShdw blurRad="38100" dist="38100" dir="2700000" algn="ctr" rotWithShape="0">
                    <a:schemeClr val="tx1"/>
                  </a:outerShdw>
                </a:effectLst>
              </a:rPr>
              <a:t> to God and also help bring </a:t>
            </a:r>
            <a:r>
              <a:rPr lang="en-US" sz="3200" b="1" i="1" dirty="0">
                <a:solidFill>
                  <a:srgbClr val="F5F5F5"/>
                </a:solidFill>
                <a:effectLst>
                  <a:outerShdw blurRad="38100" dist="38100" dir="2700000" algn="ctr" rotWithShape="0">
                    <a:schemeClr val="tx1"/>
                  </a:outerShdw>
                </a:effectLst>
              </a:rPr>
              <a:t>others</a:t>
            </a:r>
            <a:r>
              <a:rPr lang="en-US" sz="3200" dirty="0">
                <a:solidFill>
                  <a:srgbClr val="F5F5F5"/>
                </a:solidFill>
                <a:effectLst>
                  <a:outerShdw blurRad="38100" dist="38100" dir="2700000" algn="ctr" rotWithShape="0">
                    <a:schemeClr val="tx1"/>
                  </a:outerShdw>
                </a:effectLst>
              </a:rPr>
              <a:t> to God through teaching and spiritual service.</a:t>
            </a:r>
          </a:p>
          <a:p>
            <a:r>
              <a:rPr lang="en-US" sz="3200" dirty="0">
                <a:solidFill>
                  <a:srgbClr val="F5F5F5"/>
                </a:solidFill>
                <a:effectLst>
                  <a:outerShdw blurRad="38100" dist="38100" dir="2700000" algn="ctr" rotWithShape="0">
                    <a:schemeClr val="tx1"/>
                  </a:outerShdw>
                </a:effectLst>
              </a:rPr>
              <a:t>The passage ends with a short doxology—a statement giving glory and authority to God—similar to several </a:t>
            </a:r>
            <a:r>
              <a:rPr lang="en-US" sz="3200" b="1" i="1" dirty="0">
                <a:solidFill>
                  <a:srgbClr val="F5F5F5"/>
                </a:solidFill>
                <a:effectLst>
                  <a:outerShdw blurRad="38100" dist="38100" dir="2700000" algn="ctr" rotWithShape="0">
                    <a:schemeClr val="tx1"/>
                  </a:outerShdw>
                </a:effectLst>
              </a:rPr>
              <a:t>longer</a:t>
            </a:r>
            <a:r>
              <a:rPr lang="en-US" sz="3200" dirty="0">
                <a:solidFill>
                  <a:srgbClr val="F5F5F5"/>
                </a:solidFill>
                <a:effectLst>
                  <a:outerShdw blurRad="38100" dist="38100" dir="2700000" algn="ctr" rotWithShape="0">
                    <a:schemeClr val="tx1"/>
                  </a:outerShdw>
                </a:effectLst>
              </a:rPr>
              <a:t> praise statements that appear </a:t>
            </a:r>
            <a:r>
              <a:rPr lang="en-US" sz="3200" b="1" i="1" dirty="0">
                <a:solidFill>
                  <a:srgbClr val="F5F5F5"/>
                </a:solidFill>
                <a:effectLst>
                  <a:outerShdw blurRad="38100" dist="38100" dir="2700000" algn="ctr" rotWithShape="0">
                    <a:schemeClr val="tx1"/>
                  </a:outerShdw>
                </a:effectLst>
              </a:rPr>
              <a:t>later</a:t>
            </a:r>
            <a:r>
              <a:rPr lang="en-US" sz="3200" dirty="0">
                <a:solidFill>
                  <a:srgbClr val="F5F5F5"/>
                </a:solidFill>
                <a:effectLst>
                  <a:outerShdw blurRad="38100" dist="38100" dir="2700000" algn="ctr" rotWithShape="0">
                    <a:schemeClr val="tx1"/>
                  </a:outerShdw>
                </a:effectLst>
              </a:rPr>
              <a:t> in the book of Revelation.</a:t>
            </a:r>
          </a:p>
        </p:txBody>
      </p:sp>
      <p:sp>
        <p:nvSpPr>
          <p:cNvPr id="2" name="TextBox 1">
            <a:extLst>
              <a:ext uri="{FF2B5EF4-FFF2-40B4-BE49-F238E27FC236}">
                <a16:creationId xmlns:a16="http://schemas.microsoft.com/office/drawing/2014/main" id="{AFE2266A-0E74-E952-0331-E75DA2E31D17}"/>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Steve Gregg,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Four Views: A Parallel Commentary;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(1997)</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860373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A8EB296-151C-2241-CCC3-223B2F8F0DA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E1FC9B8-A9B6-2F11-24BD-31E920802936}"/>
              </a:ext>
            </a:extLst>
          </p:cNvPr>
          <p:cNvSpPr>
            <a:spLocks noGrp="1"/>
          </p:cNvSpPr>
          <p:nvPr>
            <p:ph type="title"/>
          </p:nvPr>
        </p:nvSpPr>
        <p:spPr>
          <a:xfrm>
            <a:off x="0" y="2"/>
            <a:ext cx="12192000" cy="101087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Behold, he is coming with the clouds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every eye will see him, even those who pierced him, and all tribes of the earth will wail on account of him. Even so. Amen.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5EAA1487-3B06-BA8C-F207-F91CDB408728}"/>
              </a:ext>
            </a:extLst>
          </p:cNvPr>
          <p:cNvSpPr>
            <a:spLocks noGrp="1"/>
          </p:cNvSpPr>
          <p:nvPr>
            <p:ph idx="1"/>
          </p:nvPr>
        </p:nvSpPr>
        <p:spPr>
          <a:xfrm>
            <a:off x="348975" y="1237376"/>
            <a:ext cx="11555896" cy="5282069"/>
          </a:xfrm>
        </p:spPr>
        <p:txBody>
          <a:bodyPr>
            <a:normAutofit/>
          </a:bodyPr>
          <a:lstStyle/>
          <a:p>
            <a:r>
              <a:rPr lang="en-US" dirty="0">
                <a:solidFill>
                  <a:srgbClr val="F5F5F5"/>
                </a:solidFill>
                <a:effectLst>
                  <a:outerShdw blurRad="38100" dist="38100" dir="2700000" algn="ctr" rotWithShape="0">
                    <a:schemeClr val="tx1"/>
                  </a:outerShdw>
                </a:effectLst>
              </a:rPr>
              <a:t>“</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Behold, he is coming with the clouds</a:t>
            </a:r>
            <a:r>
              <a:rPr lang="en-US" dirty="0">
                <a:solidFill>
                  <a:srgbClr val="F5F5F5"/>
                </a:solidFill>
                <a:effectLst>
                  <a:outerShdw blurRad="38100" dist="38100" dir="2700000" algn="ctr" rotWithShape="0">
                    <a:schemeClr val="tx1"/>
                  </a:outerShdw>
                </a:effectLst>
              </a:rPr>
              <a:t>” – The futurists (and many others) take this statement somewhat literally, seeing in it a prediction of the Second Coming of Christ in the clouds at the end of the present age. </a:t>
            </a:r>
          </a:p>
          <a:p>
            <a:r>
              <a:rPr lang="en-US" dirty="0">
                <a:solidFill>
                  <a:srgbClr val="F5F5F5"/>
                </a:solidFill>
                <a:effectLst>
                  <a:outerShdw blurRad="38100" dist="38100" dir="2700000" algn="ctr" rotWithShape="0">
                    <a:schemeClr val="tx1"/>
                  </a:outerShdw>
                </a:effectLst>
              </a:rPr>
              <a:t>And indeed, the scriptures do sometimes use this sort of cloud-coming language to describe Christ’s second coming:</a:t>
            </a:r>
          </a:p>
          <a:p>
            <a:pPr lvl="1"/>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the Lord himself will descend from heaven with a cry of command, with the voice of an archangel, and with the sound of the trumpet of God. And the dead in Christ will rise first. Then we who are alive, who are left, will be caught up together with them </a:t>
            </a:r>
            <a:r>
              <a:rPr lang="en-US"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clouds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meet the Lord in the air, and so we will always be with the Lord. </a:t>
            </a:r>
            <a:r>
              <a:rPr lang="en-US" dirty="0">
                <a:solidFill>
                  <a:srgbClr val="F5F5F5"/>
                </a:solidFill>
                <a:effectLst>
                  <a:outerShdw blurRad="38100" dist="38100" dir="2700000" algn="ctr" rotWithShape="0">
                    <a:schemeClr val="tx1"/>
                  </a:outerShdw>
                </a:effectLst>
              </a:rPr>
              <a:t>(1Thes 4:16-17)</a:t>
            </a:r>
          </a:p>
          <a:p>
            <a:r>
              <a:rPr lang="en-US" dirty="0">
                <a:solidFill>
                  <a:srgbClr val="F5F5F5"/>
                </a:solidFill>
                <a:effectLst>
                  <a:outerShdw blurRad="38100" dist="38100" dir="2700000" algn="ctr" rotWithShape="0">
                    <a:schemeClr val="tx1"/>
                  </a:outerShdw>
                </a:effectLst>
              </a:rPr>
              <a:t>And as orthodox Christians, we affirm that majestic event.</a:t>
            </a:r>
          </a:p>
          <a:p>
            <a:r>
              <a:rPr lang="en-US" dirty="0">
                <a:solidFill>
                  <a:srgbClr val="F5F5F5"/>
                </a:solidFill>
                <a:effectLst>
                  <a:outerShdw blurRad="38100" dist="38100" dir="2700000" algn="ctr" rotWithShape="0">
                    <a:schemeClr val="tx1"/>
                  </a:outerShdw>
                </a:effectLst>
              </a:rPr>
              <a:t>But despite first impressions, I believe, given the </a:t>
            </a:r>
            <a:r>
              <a:rPr lang="en-US" b="1" i="1" dirty="0">
                <a:solidFill>
                  <a:srgbClr val="F5F5F5"/>
                </a:solidFill>
                <a:effectLst>
                  <a:outerShdw blurRad="38100" dist="38100" dir="2700000" algn="ctr" rotWithShape="0">
                    <a:schemeClr val="tx1"/>
                  </a:outerShdw>
                </a:effectLst>
              </a:rPr>
              <a:t>context</a:t>
            </a:r>
            <a:r>
              <a:rPr lang="en-US" dirty="0">
                <a:solidFill>
                  <a:srgbClr val="F5F5F5"/>
                </a:solidFill>
                <a:effectLst>
                  <a:outerShdw blurRad="38100" dist="38100" dir="2700000" algn="ctr" rotWithShape="0">
                    <a:schemeClr val="tx1"/>
                  </a:outerShdw>
                </a:effectLst>
              </a:rPr>
              <a:t>, there is strong evidence that </a:t>
            </a:r>
            <a:r>
              <a:rPr lang="en-US" b="1" i="1" dirty="0">
                <a:solidFill>
                  <a:srgbClr val="F5F5F5"/>
                </a:solidFill>
                <a:effectLst>
                  <a:outerShdw blurRad="38100" dist="38100" dir="2700000" algn="ctr" rotWithShape="0">
                    <a:schemeClr val="tx1"/>
                  </a:outerShdw>
                </a:effectLst>
              </a:rPr>
              <a:t>this verse </a:t>
            </a:r>
            <a:r>
              <a:rPr lang="en-US" dirty="0">
                <a:solidFill>
                  <a:srgbClr val="F5F5F5"/>
                </a:solidFill>
                <a:effectLst>
                  <a:outerShdw blurRad="38100" dist="38100" dir="2700000" algn="ctr" rotWithShape="0">
                    <a:schemeClr val="tx1"/>
                  </a:outerShdw>
                </a:effectLst>
              </a:rPr>
              <a:t>is pointing to a </a:t>
            </a:r>
            <a:r>
              <a:rPr lang="en-US" b="1" i="1" dirty="0">
                <a:solidFill>
                  <a:srgbClr val="F5F5F5"/>
                </a:solidFill>
                <a:effectLst>
                  <a:outerShdw blurRad="38100" dist="38100" dir="2700000" algn="ctr" rotWithShape="0">
                    <a:schemeClr val="tx1"/>
                  </a:outerShdw>
                </a:effectLst>
              </a:rPr>
              <a:t>different</a:t>
            </a:r>
            <a:r>
              <a:rPr lang="en-US" dirty="0">
                <a:solidFill>
                  <a:srgbClr val="F5F5F5"/>
                </a:solidFill>
                <a:effectLst>
                  <a:outerShdw blurRad="38100" dist="38100" dir="2700000" algn="ctr" rotWithShape="0">
                    <a:schemeClr val="tx1"/>
                  </a:outerShdw>
                </a:effectLst>
              </a:rPr>
              <a:t> event.</a:t>
            </a:r>
          </a:p>
        </p:txBody>
      </p:sp>
      <p:sp>
        <p:nvSpPr>
          <p:cNvPr id="2" name="TextBox 1">
            <a:extLst>
              <a:ext uri="{FF2B5EF4-FFF2-40B4-BE49-F238E27FC236}">
                <a16:creationId xmlns:a16="http://schemas.microsoft.com/office/drawing/2014/main" id="{23E51DCB-9D90-4B37-DE4E-E9294B567EE8}"/>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6010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F94508F4-D6E9-CA09-AE49-BFBA008E23A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2CB4449-AB74-0813-F434-546D12BBD9FB}"/>
              </a:ext>
            </a:extLst>
          </p:cNvPr>
          <p:cNvSpPr>
            <a:spLocks noGrp="1"/>
          </p:cNvSpPr>
          <p:nvPr>
            <p:ph type="title"/>
          </p:nvPr>
        </p:nvSpPr>
        <p:spPr>
          <a:xfrm>
            <a:off x="0" y="2"/>
            <a:ext cx="12192000" cy="101087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Behold, he is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coming with the clouds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every eye will see him, even those who pierced him,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tribes of the earth will wail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 account of him. Even so. Amen.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1F96877B-44ED-B40C-148F-CDFA86C63ED9}"/>
              </a:ext>
            </a:extLst>
          </p:cNvPr>
          <p:cNvSpPr>
            <a:spLocks noGrp="1"/>
          </p:cNvSpPr>
          <p:nvPr>
            <p:ph idx="1"/>
          </p:nvPr>
        </p:nvSpPr>
        <p:spPr>
          <a:xfrm>
            <a:off x="348975" y="1237376"/>
            <a:ext cx="11555896" cy="5282069"/>
          </a:xfrm>
        </p:spPr>
        <p:txBody>
          <a:bodyPr>
            <a:normAutofit lnSpcReduction="10000"/>
          </a:bodyPr>
          <a:lstStyle/>
          <a:p>
            <a:r>
              <a:rPr lang="en-US" dirty="0">
                <a:solidFill>
                  <a:srgbClr val="F5F5F5"/>
                </a:solidFill>
                <a:effectLst>
                  <a:outerShdw blurRad="38100" dist="38100" dir="2700000" algn="ctr" rotWithShape="0">
                    <a:schemeClr val="tx1"/>
                  </a:outerShdw>
                </a:effectLst>
              </a:rPr>
              <a:t>Verse 7 declares that Christ is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coming with the clouds</a:t>
            </a:r>
            <a:r>
              <a:rPr lang="en-US" dirty="0">
                <a:solidFill>
                  <a:srgbClr val="F5F5F5"/>
                </a:solidFill>
                <a:effectLst>
                  <a:outerShdw blurRad="38100" dist="38100" dir="2700000" algn="ctr" rotWithShape="0">
                    <a:schemeClr val="tx1"/>
                  </a:outerShdw>
                </a:effectLst>
              </a:rPr>
              <a:t>,” language that echoes Jesus’ own words in Matthew 24:30 and imagery from Daniel 12:</a:t>
            </a:r>
          </a:p>
          <a:p>
            <a:pPr lvl="1"/>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Jesus left the temple and was going away, when his disciples came to point out to him the </a:t>
            </a:r>
            <a:r>
              <a:rPr lang="en-US"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buildings of the temple</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he answered them, “You see all these, do you not? Truly, I say to you, there will not be left here one stone upon another that will not be thrown down… So </a:t>
            </a:r>
            <a:r>
              <a:rPr lang="en-US"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when you see the abomination of desolation </a:t>
            </a:r>
            <a:r>
              <a:rPr lang="en-US" dirty="0">
                <a:solidFill>
                  <a:srgbClr val="F5F5F5"/>
                </a:solidFill>
                <a:effectLst>
                  <a:outerShdw blurRad="38100" dist="38100" dir="2700000" algn="ctr" rotWithShape="0">
                    <a:schemeClr val="tx1"/>
                  </a:outerShdw>
                </a:effectLst>
              </a:rPr>
              <a:t>[= the Roman armies cf. Luke 21:20-21] </a:t>
            </a:r>
            <a:r>
              <a:rPr lang="en-US"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spoken of by the prophet Daniel</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standing in the holy place (let the reader understand), then </a:t>
            </a:r>
            <a:r>
              <a:rPr lang="en-US"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let those who are in Judea flee to the mountains</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then there will be great tribulation, such as has not been from the beginning of the world until now, no, and never will be... Immediately after the tribulation of those days the sun will be darkened, and the moon will not give its light, and the stars will fall from heaven, and the powers of the heavens will be shaken. Then will appear in heaven the sign of the Son of Man, and then </a:t>
            </a:r>
            <a:r>
              <a:rPr lang="en-US"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the tribes of the earth [land] will mourn, and they will see the Son of Man coming on the clouds of heaven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power and great glory… Truly, I say to you, </a:t>
            </a:r>
            <a:r>
              <a:rPr lang="en-US"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this generation will not pass away until all these things take place</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dirty="0">
                <a:solidFill>
                  <a:srgbClr val="F5F5F5"/>
                </a:solidFill>
                <a:effectLst>
                  <a:outerShdw blurRad="38100" dist="38100" dir="2700000" algn="ctr" rotWithShape="0">
                    <a:schemeClr val="tx1"/>
                  </a:outerShdw>
                </a:effectLst>
              </a:rPr>
              <a:t>[=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soon</a:t>
            </a:r>
            <a:r>
              <a:rPr lang="en-US" dirty="0">
                <a:solidFill>
                  <a:srgbClr val="F5F5F5"/>
                </a:solidFill>
                <a:effectLst>
                  <a:outerShdw blurRad="38100" dist="38100" dir="2700000" algn="ctr" rotWithShape="0">
                    <a:schemeClr val="tx1"/>
                  </a:outerShdw>
                </a:effectLst>
              </a:rPr>
              <a:t>”,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time is near”</a:t>
            </a:r>
            <a:r>
              <a:rPr lang="en-US" dirty="0">
                <a:solidFill>
                  <a:srgbClr val="F5F5F5"/>
                </a:solidFill>
                <a:effectLst>
                  <a:outerShdw blurRad="38100" dist="38100" dir="2700000" algn="ctr" rotWithShape="0">
                    <a:schemeClr val="tx1"/>
                  </a:outerShdw>
                </a:effectLst>
              </a:rPr>
              <a:t>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dirty="0">
                <a:solidFill>
                  <a:srgbClr val="F5F5F5"/>
                </a:solidFill>
                <a:effectLst>
                  <a:outerShdw blurRad="38100" dist="38100" dir="2700000" algn="ctr" rotWithShape="0">
                    <a:schemeClr val="tx1"/>
                  </a:outerShdw>
                </a:effectLst>
              </a:rPr>
              <a:t>(Mat. 24:1-2, 15-16, 21, 29-30, 34) </a:t>
            </a:r>
          </a:p>
        </p:txBody>
      </p:sp>
      <p:sp>
        <p:nvSpPr>
          <p:cNvPr id="2" name="TextBox 1">
            <a:extLst>
              <a:ext uri="{FF2B5EF4-FFF2-40B4-BE49-F238E27FC236}">
                <a16:creationId xmlns:a16="http://schemas.microsoft.com/office/drawing/2014/main" id="{28445818-9640-E328-80DC-E0F5377406E2}"/>
              </a:ext>
            </a:extLst>
          </p:cNvPr>
          <p:cNvSpPr txBox="1"/>
          <p:nvPr/>
        </p:nvSpPr>
        <p:spPr>
          <a:xfrm>
            <a:off x="0" y="6519446"/>
            <a:ext cx="12192000" cy="344069"/>
          </a:xfrm>
          <a:prstGeom prst="rect">
            <a:avLst/>
          </a:prstGeom>
          <a:noFill/>
        </p:spPr>
        <p:txBody>
          <a:bodyPr wrap="square" rtlCol="0">
            <a:spAutoFit/>
          </a:bodyPr>
          <a:lstStyle/>
          <a:p>
            <a:pPr marL="0" marR="0">
              <a:lnSpc>
                <a:spcPct val="107000"/>
              </a:lnSpc>
              <a:spcAft>
                <a:spcPts val="800"/>
              </a:spcAft>
              <a:buNone/>
            </a:pPr>
            <a:r>
              <a:rPr lang="en-US" sz="16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Terry, Milton Spenser . </a:t>
            </a:r>
            <a:r>
              <a:rPr lang="en-US" sz="1600" i="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Biblical </a:t>
            </a:r>
            <a:r>
              <a:rPr lang="en-US" sz="1600" i="1" kern="1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Apocalyptics</a:t>
            </a:r>
            <a:r>
              <a:rPr lang="en-US" sz="1600" i="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 A study of the most notable Revelations of God and of Christ in the canonical Scriptures; </a:t>
            </a:r>
            <a:r>
              <a:rPr lang="en-US" sz="16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(1898)</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11409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79ED2566-B645-F898-77D4-805806E9898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5B2EA1F-6998-F748-0651-8C9FBFDB7F61}"/>
              </a:ext>
            </a:extLst>
          </p:cNvPr>
          <p:cNvSpPr>
            <a:spLocks noGrp="1"/>
          </p:cNvSpPr>
          <p:nvPr>
            <p:ph type="title"/>
          </p:nvPr>
        </p:nvSpPr>
        <p:spPr>
          <a:xfrm>
            <a:off x="0" y="2"/>
            <a:ext cx="12192000" cy="101087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Behold, he is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coming with the clouds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every eye will see him, even those who pierced him, and all tribes of the earth will wail on account of him. Even so. Amen.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EBBAE567-A05E-4D23-3012-B400E0B90CC8}"/>
              </a:ext>
            </a:extLst>
          </p:cNvPr>
          <p:cNvSpPr>
            <a:spLocks noGrp="1"/>
          </p:cNvSpPr>
          <p:nvPr>
            <p:ph idx="1"/>
          </p:nvPr>
        </p:nvSpPr>
        <p:spPr>
          <a:xfrm>
            <a:off x="348975" y="1082180"/>
            <a:ext cx="11555896" cy="5437265"/>
          </a:xfrm>
        </p:spPr>
        <p:txBody>
          <a:bodyPr>
            <a:normAutofit/>
          </a:bodyPr>
          <a:lstStyle/>
          <a:p>
            <a:r>
              <a:rPr lang="en-US" dirty="0">
                <a:solidFill>
                  <a:srgbClr val="F5F5F5"/>
                </a:solidFill>
                <a:effectLst>
                  <a:outerShdw blurRad="38100" dist="38100" dir="2700000" algn="ctr" rotWithShape="0">
                    <a:schemeClr val="tx1"/>
                  </a:outerShdw>
                </a:effectLst>
              </a:rPr>
              <a:t>This language should not be taken as a literal description of Jesus physically appearing on a visible cloud. </a:t>
            </a:r>
          </a:p>
          <a:p>
            <a:r>
              <a:rPr lang="en-US" dirty="0">
                <a:solidFill>
                  <a:srgbClr val="F5F5F5"/>
                </a:solidFill>
                <a:effectLst>
                  <a:outerShdw blurRad="38100" dist="38100" dir="2700000" algn="ctr" rotWithShape="0">
                    <a:schemeClr val="tx1"/>
                  </a:outerShdw>
                </a:effectLst>
              </a:rPr>
              <a:t>Instead, it belongs to the symbolic style of apocalyptic literature. </a:t>
            </a:r>
          </a:p>
          <a:p>
            <a:r>
              <a:rPr lang="en-US" dirty="0">
                <a:solidFill>
                  <a:srgbClr val="F5F5F5"/>
                </a:solidFill>
                <a:effectLst>
                  <a:outerShdw blurRad="38100" dist="38100" dir="2700000" algn="ctr" rotWithShape="0">
                    <a:schemeClr val="tx1"/>
                  </a:outerShdw>
                </a:effectLst>
              </a:rPr>
              <a:t>In the Old Testament, God was often described as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coming</a:t>
            </a:r>
            <a:r>
              <a:rPr lang="en-US" dirty="0">
                <a:solidFill>
                  <a:srgbClr val="F5F5F5"/>
                </a:solidFill>
                <a:effectLst>
                  <a:outerShdw blurRad="38100" dist="38100" dir="2700000" algn="ctr" rotWithShape="0">
                    <a:schemeClr val="tx1"/>
                  </a:outerShdw>
                </a:effectLst>
              </a:rPr>
              <a:t>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 clouds</a:t>
            </a:r>
            <a:r>
              <a:rPr lang="en-US" dirty="0">
                <a:solidFill>
                  <a:srgbClr val="F5F5F5"/>
                </a:solidFill>
                <a:effectLst>
                  <a:outerShdw blurRad="38100" dist="38100" dir="2700000" algn="ctr" rotWithShape="0">
                    <a:schemeClr val="tx1"/>
                  </a:outerShdw>
                </a:effectLst>
              </a:rPr>
              <a:t>”</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dirty="0">
                <a:solidFill>
                  <a:srgbClr val="F5F5F5"/>
                </a:solidFill>
                <a:effectLst>
                  <a:outerShdw blurRad="38100" dist="38100" dir="2700000" algn="ctr" rotWithShape="0">
                    <a:schemeClr val="tx1"/>
                  </a:outerShdw>
                </a:effectLst>
              </a:rPr>
              <a:t>or descending from heaven in poetic language to describe divine action in history. The same type of symbolic language is used here.</a:t>
            </a:r>
          </a:p>
          <a:p>
            <a:pPr lvl="1"/>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 oracle concerning Egypt. Behold, </a:t>
            </a:r>
            <a:r>
              <a:rPr lang="en-US"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LORD is riding on a swift cloud and comes to Egypt</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idols of Egypt will tremble at his presence, and the heart of the Egyptians will melt within them</a:t>
            </a:r>
            <a:r>
              <a:rPr lang="en-US" dirty="0">
                <a:solidFill>
                  <a:srgbClr val="F5F5F5"/>
                </a:solidFill>
                <a:effectLst>
                  <a:outerShdw blurRad="38100" dist="38100" dir="2700000" algn="ctr" rotWithShape="0">
                    <a:schemeClr val="tx1"/>
                  </a:outerShdw>
                </a:effectLst>
              </a:rPr>
              <a:t>. (Isaiah 19:1)</a:t>
            </a:r>
          </a:p>
          <a:p>
            <a:pPr lvl="1"/>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my distress I called upon the LORD; to my God I cried for help... Then the earth reeled and rocked; the foundations also of the mountains trembled and quaked, because he was angry. He rode on a cherub and flew; he came swiftly on the wings of the wind. He made darkness his covering, his canopy around him, thick </a:t>
            </a:r>
            <a:r>
              <a:rPr lang="en-US"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clouds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dark with water. </a:t>
            </a:r>
            <a:r>
              <a:rPr lang="en-US" dirty="0">
                <a:solidFill>
                  <a:srgbClr val="F5F5F5"/>
                </a:solidFill>
                <a:effectLst>
                  <a:outerShdw blurRad="38100" dist="38100" dir="2700000" algn="ctr" rotWithShape="0">
                    <a:schemeClr val="tx1"/>
                  </a:outerShdw>
                </a:effectLst>
              </a:rPr>
              <a:t>(Psalm 18:6a,7,10-11)</a:t>
            </a:r>
          </a:p>
        </p:txBody>
      </p:sp>
      <p:sp>
        <p:nvSpPr>
          <p:cNvPr id="2" name="TextBox 1">
            <a:extLst>
              <a:ext uri="{FF2B5EF4-FFF2-40B4-BE49-F238E27FC236}">
                <a16:creationId xmlns:a16="http://schemas.microsoft.com/office/drawing/2014/main" id="{686ECFBB-E83E-8226-6EB4-21E6EBD50B98}"/>
              </a:ext>
            </a:extLst>
          </p:cNvPr>
          <p:cNvSpPr txBox="1"/>
          <p:nvPr/>
        </p:nvSpPr>
        <p:spPr>
          <a:xfrm>
            <a:off x="0" y="6519446"/>
            <a:ext cx="12192000" cy="344069"/>
          </a:xfrm>
          <a:prstGeom prst="rect">
            <a:avLst/>
          </a:prstGeom>
          <a:noFill/>
        </p:spPr>
        <p:txBody>
          <a:bodyPr wrap="square" rtlCol="0">
            <a:spAutoFit/>
          </a:bodyPr>
          <a:lstStyle/>
          <a:p>
            <a:pPr marL="0" marR="0">
              <a:lnSpc>
                <a:spcPct val="107000"/>
              </a:lnSpc>
              <a:spcAft>
                <a:spcPts val="800"/>
              </a:spcAft>
              <a:buNone/>
            </a:pPr>
            <a:r>
              <a:rPr lang="en-US" sz="16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Terry, Milton Spenser . </a:t>
            </a:r>
            <a:r>
              <a:rPr lang="en-US" sz="1600" i="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Biblical </a:t>
            </a:r>
            <a:r>
              <a:rPr lang="en-US" sz="1600" i="1" kern="1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Apocalyptics</a:t>
            </a:r>
            <a:r>
              <a:rPr lang="en-US" sz="1600" i="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 A study of the most notable Revelations of God and of Christ in the canonical Scriptures; </a:t>
            </a:r>
            <a:r>
              <a:rPr lang="en-US" sz="16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(1898)</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6347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AED1EB0-0CE2-A1B5-58FF-A28CCA972EF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2911AC3-5F22-8535-34EC-791BA5E2A7F5}"/>
              </a:ext>
            </a:extLst>
          </p:cNvPr>
          <p:cNvSpPr>
            <a:spLocks noGrp="1"/>
          </p:cNvSpPr>
          <p:nvPr>
            <p:ph type="title"/>
          </p:nvPr>
        </p:nvSpPr>
        <p:spPr>
          <a:xfrm>
            <a:off x="0" y="2"/>
            <a:ext cx="12192000" cy="101087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Behold, he is coming with the clouds,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every eye will see him</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even those who pierced him</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all tribes of the earth will wail on account of him. Even so. Amen.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E9CA25AA-1ABB-8D1E-359D-D1D8CAB19081}"/>
              </a:ext>
            </a:extLst>
          </p:cNvPr>
          <p:cNvSpPr>
            <a:spLocks noGrp="1"/>
          </p:cNvSpPr>
          <p:nvPr>
            <p:ph idx="1"/>
          </p:nvPr>
        </p:nvSpPr>
        <p:spPr>
          <a:xfrm>
            <a:off x="348975" y="1237376"/>
            <a:ext cx="11555896" cy="5282069"/>
          </a:xfrm>
        </p:spPr>
        <p:txBody>
          <a:bodyPr>
            <a:normAutofit lnSpcReduction="10000"/>
          </a:bodyPr>
          <a:lstStyle/>
          <a:p>
            <a:r>
              <a:rPr lang="en-US" dirty="0">
                <a:solidFill>
                  <a:srgbClr val="F5F5F5"/>
                </a:solidFill>
                <a:effectLst>
                  <a:outerShdw blurRad="38100" dist="38100" dir="2700000" algn="ctr" rotWithShape="0">
                    <a:schemeClr val="tx1"/>
                  </a:outerShdw>
                </a:effectLst>
              </a:rPr>
              <a:t>The phrase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every eye will see him</a:t>
            </a:r>
            <a:r>
              <a:rPr lang="en-US" dirty="0">
                <a:solidFill>
                  <a:srgbClr val="F5F5F5"/>
                </a:solidFill>
                <a:effectLst>
                  <a:outerShdw blurRad="38100" dist="38100" dir="2700000" algn="ctr" rotWithShape="0">
                    <a:schemeClr val="tx1"/>
                  </a:outerShdw>
                </a:effectLst>
              </a:rPr>
              <a:t>” also follows this symbolic style. </a:t>
            </a:r>
          </a:p>
          <a:p>
            <a:r>
              <a:rPr lang="en-US" dirty="0">
                <a:solidFill>
                  <a:srgbClr val="F5F5F5"/>
                </a:solidFill>
                <a:effectLst>
                  <a:outerShdw blurRad="38100" dist="38100" dir="2700000" algn="ctr" rotWithShape="0">
                    <a:schemeClr val="tx1"/>
                  </a:outerShdw>
                </a:effectLst>
              </a:rPr>
              <a:t>It refers to the dramatic and decisive nature of the event. It does </a:t>
            </a:r>
            <a:r>
              <a:rPr lang="en-US" b="1" dirty="0">
                <a:solidFill>
                  <a:srgbClr val="F5F5F5"/>
                </a:solidFill>
                <a:effectLst>
                  <a:outerShdw blurRad="38100" dist="38100" dir="2700000" algn="ctr" rotWithShape="0">
                    <a:schemeClr val="tx1"/>
                  </a:outerShdw>
                </a:effectLst>
              </a:rPr>
              <a:t>not</a:t>
            </a:r>
            <a:r>
              <a:rPr lang="en-US" dirty="0">
                <a:solidFill>
                  <a:srgbClr val="F5F5F5"/>
                </a:solidFill>
                <a:effectLst>
                  <a:outerShdw blurRad="38100" dist="38100" dir="2700000" algn="ctr" rotWithShape="0">
                    <a:schemeClr val="tx1"/>
                  </a:outerShdw>
                </a:effectLst>
              </a:rPr>
              <a:t> mean that every person on earth will </a:t>
            </a:r>
            <a:r>
              <a:rPr lang="en-US" b="1" i="1" dirty="0">
                <a:solidFill>
                  <a:srgbClr val="F5F5F5"/>
                </a:solidFill>
                <a:effectLst>
                  <a:outerShdw blurRad="38100" dist="38100" dir="2700000" algn="ctr" rotWithShape="0">
                    <a:schemeClr val="tx1"/>
                  </a:outerShdw>
                </a:effectLst>
              </a:rPr>
              <a:t>literally</a:t>
            </a:r>
            <a:r>
              <a:rPr lang="en-US" dirty="0">
                <a:solidFill>
                  <a:srgbClr val="F5F5F5"/>
                </a:solidFill>
                <a:effectLst>
                  <a:outerShdw blurRad="38100" dist="38100" dir="2700000" algn="ctr" rotWithShape="0">
                    <a:schemeClr val="tx1"/>
                  </a:outerShdw>
                </a:effectLst>
              </a:rPr>
              <a:t> see the same physical event at the same moment – which would be physically impossible.</a:t>
            </a:r>
          </a:p>
          <a:p>
            <a:r>
              <a:rPr lang="en-US" dirty="0">
                <a:solidFill>
                  <a:srgbClr val="F5F5F5"/>
                </a:solidFill>
                <a:effectLst>
                  <a:outerShdw blurRad="38100" dist="38100" dir="2700000" algn="ctr" rotWithShape="0">
                    <a:schemeClr val="tx1"/>
                  </a:outerShdw>
                </a:effectLst>
              </a:rPr>
              <a:t>The phrase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who pierced him</a:t>
            </a:r>
            <a:r>
              <a:rPr lang="en-US" dirty="0">
                <a:solidFill>
                  <a:srgbClr val="F5F5F5"/>
                </a:solidFill>
                <a:effectLst>
                  <a:outerShdw blurRad="38100" dist="38100" dir="2700000" algn="ctr" rotWithShape="0">
                    <a:schemeClr val="tx1"/>
                  </a:outerShdw>
                </a:effectLst>
              </a:rPr>
              <a:t>” comes from Zechariah 12:10. </a:t>
            </a:r>
          </a:p>
          <a:p>
            <a:r>
              <a:rPr lang="en-US" dirty="0">
                <a:solidFill>
                  <a:srgbClr val="F5F5F5"/>
                </a:solidFill>
                <a:effectLst>
                  <a:outerShdw blurRad="38100" dist="38100" dir="2700000" algn="ctr" rotWithShape="0">
                    <a:schemeClr val="tx1"/>
                  </a:outerShdw>
                </a:effectLst>
              </a:rPr>
              <a:t>Here it mainly refers to the Jewish leaders and people who were responsible for Jesus’ death whom Peter accused of committing that terrible crime (Acts 2:23, 2:36; 5:30), and who had recklessly shouted,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blood be on us and on our children</a:t>
            </a:r>
            <a:r>
              <a:rPr lang="en-US" dirty="0">
                <a:solidFill>
                  <a:srgbClr val="F5F5F5"/>
                </a:solidFill>
                <a:effectLst>
                  <a:outerShdw blurRad="38100" dist="38100" dir="2700000" algn="ctr" rotWithShape="0">
                    <a:schemeClr val="tx1"/>
                  </a:outerShdw>
                </a:effectLst>
              </a:rPr>
              <a:t>” (Matthew 27:25). </a:t>
            </a:r>
          </a:p>
          <a:p>
            <a:r>
              <a:rPr lang="en-US" dirty="0">
                <a:solidFill>
                  <a:srgbClr val="F5F5F5"/>
                </a:solidFill>
                <a:effectLst>
                  <a:outerShdw blurRad="38100" dist="38100" dir="2700000" algn="ctr" rotWithShape="0">
                    <a:schemeClr val="tx1"/>
                  </a:outerShdw>
                </a:effectLst>
              </a:rPr>
              <a:t>Jesus himself warned those Jewish leaders that they would see the Son of Man coming in power: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I tell you, from now on you will see the Son of Man seated at the right hand of Power and </a:t>
            </a:r>
            <a:r>
              <a:rPr lang="en-US"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coming on the clouds of heaven</a:t>
            </a:r>
            <a:r>
              <a:rPr lang="en-US" dirty="0">
                <a:solidFill>
                  <a:srgbClr val="F5F5F5"/>
                </a:solidFill>
                <a:effectLst>
                  <a:outerShdw blurRad="38100" dist="38100" dir="2700000" algn="ctr" rotWithShape="0">
                    <a:schemeClr val="tx1"/>
                  </a:outerShdw>
                </a:effectLst>
              </a:rPr>
              <a:t>.” (Matthew 26:64).</a:t>
            </a:r>
          </a:p>
        </p:txBody>
      </p:sp>
      <p:sp>
        <p:nvSpPr>
          <p:cNvPr id="2" name="TextBox 1">
            <a:extLst>
              <a:ext uri="{FF2B5EF4-FFF2-40B4-BE49-F238E27FC236}">
                <a16:creationId xmlns:a16="http://schemas.microsoft.com/office/drawing/2014/main" id="{001BE386-62B2-FF32-CE81-FA12AF351948}"/>
              </a:ext>
            </a:extLst>
          </p:cNvPr>
          <p:cNvSpPr txBox="1"/>
          <p:nvPr/>
        </p:nvSpPr>
        <p:spPr>
          <a:xfrm>
            <a:off x="0" y="6519446"/>
            <a:ext cx="12192000" cy="344069"/>
          </a:xfrm>
          <a:prstGeom prst="rect">
            <a:avLst/>
          </a:prstGeom>
          <a:noFill/>
        </p:spPr>
        <p:txBody>
          <a:bodyPr wrap="square" rtlCol="0">
            <a:spAutoFit/>
          </a:bodyPr>
          <a:lstStyle/>
          <a:p>
            <a:pPr marL="0" marR="0">
              <a:lnSpc>
                <a:spcPct val="107000"/>
              </a:lnSpc>
              <a:spcAft>
                <a:spcPts val="800"/>
              </a:spcAft>
              <a:buNone/>
            </a:pPr>
            <a:r>
              <a:rPr lang="en-US" sz="16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Terry, Milton Spenser . </a:t>
            </a:r>
            <a:r>
              <a:rPr lang="en-US" sz="1600" i="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Biblical </a:t>
            </a:r>
            <a:r>
              <a:rPr lang="en-US" sz="1600" i="1" kern="1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Apocalyptics</a:t>
            </a:r>
            <a:r>
              <a:rPr lang="en-US" sz="1600" i="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 A study of the most notable Revelations of God and of Christ in the canonical Scriptures; </a:t>
            </a:r>
            <a:r>
              <a:rPr lang="en-US" sz="16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(1898)</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4606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A6131567-912E-8E2E-0473-BD90BF7226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B7E1C5-BF34-49FE-C518-06516FAD439B}"/>
              </a:ext>
            </a:extLst>
          </p:cNvPr>
          <p:cNvSpPr>
            <a:spLocks noGrp="1"/>
          </p:cNvSpPr>
          <p:nvPr>
            <p:ph type="title"/>
          </p:nvPr>
        </p:nvSpPr>
        <p:spPr>
          <a:xfrm>
            <a:off x="0" y="0"/>
            <a:ext cx="12192000" cy="818735"/>
          </a:xfrm>
        </p:spPr>
        <p:txBody>
          <a:bodyPr>
            <a:normAutofit/>
          </a:bodyPr>
          <a:lstStyle/>
          <a:p>
            <a:pPr algn="ctr"/>
            <a:r>
              <a:rPr lang="en-US" sz="4800" dirty="0">
                <a:solidFill>
                  <a:srgbClr val="F5F5F5"/>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Prologue (1:1-3)</a:t>
            </a:r>
          </a:p>
        </p:txBody>
      </p:sp>
      <p:sp>
        <p:nvSpPr>
          <p:cNvPr id="5" name="Content Placeholder 4">
            <a:extLst>
              <a:ext uri="{FF2B5EF4-FFF2-40B4-BE49-F238E27FC236}">
                <a16:creationId xmlns:a16="http://schemas.microsoft.com/office/drawing/2014/main" id="{4D18194F-562A-E48E-248B-964E5FA28774}"/>
              </a:ext>
            </a:extLst>
          </p:cNvPr>
          <p:cNvSpPr>
            <a:spLocks noGrp="1"/>
          </p:cNvSpPr>
          <p:nvPr>
            <p:ph idx="1"/>
          </p:nvPr>
        </p:nvSpPr>
        <p:spPr>
          <a:xfrm>
            <a:off x="357809" y="818735"/>
            <a:ext cx="11502887" cy="5976920"/>
          </a:xfrm>
        </p:spPr>
        <p:txBody>
          <a:bodyPr>
            <a:normAutofit/>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revelation of Jesus Christ, which God gave him to show his servants what must soon take place. He made it known by sending his angel to his servant John,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 testifies to everything he saw--that is, the word of God and the testimony of Jesus Christ.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Blessed is the one who reads the words of this prophecy, and blessed are those who hear it and take to heart what is written in it, because the time is near. </a:t>
            </a:r>
            <a:r>
              <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744948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5547C964-EDE8-DBB0-D3F2-F7C0323AA2E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CE517FB-21F2-AF84-06AE-CD365E02FA94}"/>
              </a:ext>
            </a:extLst>
          </p:cNvPr>
          <p:cNvSpPr>
            <a:spLocks noGrp="1"/>
          </p:cNvSpPr>
          <p:nvPr>
            <p:ph type="title"/>
          </p:nvPr>
        </p:nvSpPr>
        <p:spPr>
          <a:xfrm>
            <a:off x="0" y="2"/>
            <a:ext cx="12192000" cy="101087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Behold, he is coming with the clouds, and every eye will see him, even those who pierced him,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tribes of the earth [land]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will wail on account of him. Even so. Amen.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3FE01620-A35C-8148-82DE-E1A503A7970E}"/>
              </a:ext>
            </a:extLst>
          </p:cNvPr>
          <p:cNvSpPr>
            <a:spLocks noGrp="1"/>
          </p:cNvSpPr>
          <p:nvPr>
            <p:ph idx="1"/>
          </p:nvPr>
        </p:nvSpPr>
        <p:spPr>
          <a:xfrm>
            <a:off x="348975" y="1090570"/>
            <a:ext cx="11555896" cy="5519956"/>
          </a:xfrm>
        </p:spPr>
        <p:txBody>
          <a:bodyPr>
            <a:normAutofit fontScale="92500"/>
          </a:bodyPr>
          <a:lstStyle/>
          <a:p>
            <a:r>
              <a:rPr lang="en-US" dirty="0">
                <a:solidFill>
                  <a:srgbClr val="F5F5F5"/>
                </a:solidFill>
                <a:effectLst>
                  <a:outerShdw blurRad="38100" dist="38100" dir="2700000" algn="ctr" rotWithShape="0">
                    <a:schemeClr val="tx1"/>
                  </a:outerShdw>
                </a:effectLst>
              </a:rPr>
              <a:t>Likewise, the phrase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tribes of the earth [land] </a:t>
            </a:r>
            <a:r>
              <a:rPr lang="en-US" dirty="0">
                <a:solidFill>
                  <a:srgbClr val="F5F5F5"/>
                </a:solidFill>
                <a:effectLst>
                  <a:outerShdw blurRad="38100" dist="38100" dir="2700000" algn="ctr" rotWithShape="0">
                    <a:schemeClr val="tx1"/>
                  </a:outerShdw>
                </a:effectLst>
              </a:rPr>
              <a:t>” refers to the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tribes</a:t>
            </a:r>
            <a:r>
              <a:rPr lang="en-US" dirty="0">
                <a:solidFill>
                  <a:srgbClr val="F5F5F5"/>
                </a:solidFill>
                <a:effectLst>
                  <a:outerShdw blurRad="38100" dist="38100" dir="2700000" algn="ctr" rotWithShape="0">
                    <a:schemeClr val="tx1"/>
                  </a:outerShdw>
                </a:effectLst>
              </a:rPr>
              <a:t>” of Israel. </a:t>
            </a:r>
          </a:p>
          <a:p>
            <a:r>
              <a:rPr lang="en-US" dirty="0">
                <a:solidFill>
                  <a:srgbClr val="F5F5F5"/>
                </a:solidFill>
                <a:effectLst>
                  <a:outerShdw blurRad="38100" dist="38100" dir="2700000" algn="ctr" rotWithShape="0">
                    <a:schemeClr val="tx1"/>
                  </a:outerShdw>
                </a:effectLst>
              </a:rPr>
              <a:t>Their “wailing” is connected with the severe suffering and destruction that came upon Jerusalem described in Jesus’ prophecy (Mat. 24:21). </a:t>
            </a:r>
          </a:p>
          <a:p>
            <a:r>
              <a:rPr lang="en-US" dirty="0">
                <a:solidFill>
                  <a:srgbClr val="F5F5F5"/>
                </a:solidFill>
                <a:effectLst>
                  <a:outerShdw blurRad="38100" dist="38100" dir="2700000" algn="ctr" rotWithShape="0">
                    <a:schemeClr val="tx1"/>
                  </a:outerShdw>
                </a:effectLst>
              </a:rPr>
              <a:t>The “wailing” could represent the deep national sorrow that followed these catastrophic events.</a:t>
            </a:r>
          </a:p>
          <a:p>
            <a:r>
              <a:rPr lang="en-US" b="1" i="1" dirty="0">
                <a:solidFill>
                  <a:srgbClr val="F5F5F5"/>
                </a:solidFill>
                <a:effectLst>
                  <a:outerShdw blurRad="38100" dist="38100" dir="2700000" algn="ctr" rotWithShape="0">
                    <a:schemeClr val="tx1"/>
                  </a:outerShdw>
                </a:effectLst>
              </a:rPr>
              <a:t>Or</a:t>
            </a:r>
            <a:r>
              <a:rPr lang="en-US" dirty="0">
                <a:solidFill>
                  <a:srgbClr val="F5F5F5"/>
                </a:solidFill>
                <a:effectLst>
                  <a:outerShdw blurRad="38100" dist="38100" dir="2700000" algn="ctr" rotWithShape="0">
                    <a:schemeClr val="tx1"/>
                  </a:outerShdw>
                </a:effectLst>
              </a:rPr>
              <a:t> it could represent the regret experienced by those who had crucified him when they came to realize the gravity of what they had done:</a:t>
            </a:r>
          </a:p>
          <a:p>
            <a:pPr lvl="1"/>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Let all the house of Israel therefore know for certain that God has made him both Lord and Christ, </a:t>
            </a:r>
            <a:r>
              <a:rPr lang="en-US"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this Jesus whom you crucified</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Now </a:t>
            </a:r>
            <a:r>
              <a:rPr lang="en-US"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when they heard this they were cut to the heart, and said to Peter and the rest of the apostles, "Brothers, what shall we do?" </a:t>
            </a:r>
            <a:r>
              <a:rPr lang="en-US" dirty="0">
                <a:solidFill>
                  <a:srgbClr val="F5F5F5"/>
                </a:solidFill>
                <a:effectLst>
                  <a:outerShdw blurRad="38100" dist="38100" dir="2700000" algn="ctr" rotWithShape="0">
                    <a:schemeClr val="tx1"/>
                  </a:outerShdw>
                </a:effectLst>
              </a:rPr>
              <a:t>(Act 2:36-37 )</a:t>
            </a:r>
          </a:p>
          <a:p>
            <a:r>
              <a:rPr lang="en-US" dirty="0">
                <a:solidFill>
                  <a:srgbClr val="F5F5F5"/>
                </a:solidFill>
                <a:effectLst>
                  <a:outerShdw blurRad="38100" dist="38100" dir="2700000" algn="ctr" rotWithShape="0">
                    <a:schemeClr val="tx1"/>
                  </a:outerShdw>
                </a:effectLst>
              </a:rPr>
              <a:t>The final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Even so. Amen</a:t>
            </a:r>
            <a:r>
              <a:rPr lang="en-US" dirty="0">
                <a:solidFill>
                  <a:srgbClr val="F5F5F5"/>
                </a:solidFill>
                <a:effectLst>
                  <a:outerShdw blurRad="38100" dist="38100" dir="2700000" algn="ctr" rotWithShape="0">
                    <a:schemeClr val="tx1"/>
                  </a:outerShdw>
                </a:effectLst>
              </a:rPr>
              <a:t>” combines the Greek and Hebrew forms of affirmation (cf. “grace and peace” in 1:4). It is an expression of vigorous approval.</a:t>
            </a:r>
          </a:p>
        </p:txBody>
      </p:sp>
      <p:sp>
        <p:nvSpPr>
          <p:cNvPr id="2" name="TextBox 1">
            <a:extLst>
              <a:ext uri="{FF2B5EF4-FFF2-40B4-BE49-F238E27FC236}">
                <a16:creationId xmlns:a16="http://schemas.microsoft.com/office/drawing/2014/main" id="{B86CBB0C-32FE-0D98-DCD9-EE7C67CEABEA}"/>
              </a:ext>
            </a:extLst>
          </p:cNvPr>
          <p:cNvSpPr txBox="1"/>
          <p:nvPr/>
        </p:nvSpPr>
        <p:spPr>
          <a:xfrm>
            <a:off x="0" y="6519446"/>
            <a:ext cx="12192000" cy="344069"/>
          </a:xfrm>
          <a:prstGeom prst="rect">
            <a:avLst/>
          </a:prstGeom>
          <a:noFill/>
        </p:spPr>
        <p:txBody>
          <a:bodyPr wrap="square" rtlCol="0">
            <a:spAutoFit/>
          </a:bodyPr>
          <a:lstStyle/>
          <a:p>
            <a:pPr marL="0" marR="0">
              <a:lnSpc>
                <a:spcPct val="107000"/>
              </a:lnSpc>
              <a:spcAft>
                <a:spcPts val="800"/>
              </a:spcAft>
              <a:buNone/>
            </a:pPr>
            <a:r>
              <a:rPr lang="en-US" sz="16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Terry, Milton Spenser . </a:t>
            </a:r>
            <a:r>
              <a:rPr lang="en-US" sz="1600" i="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Biblical </a:t>
            </a:r>
            <a:r>
              <a:rPr lang="en-US" sz="1600" i="1" kern="1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Apocalyptics</a:t>
            </a:r>
            <a:r>
              <a:rPr lang="en-US" sz="1600" i="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 A study of the most notable Revelations of God and of Christ in the canonical Scriptures; </a:t>
            </a:r>
            <a:r>
              <a:rPr lang="en-US" sz="16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(1898)</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9469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3CCE6E5-B384-892A-876D-9D54EA33543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2F859B0-229A-C5D9-2A9E-3282FBBA47E4}"/>
              </a:ext>
            </a:extLst>
          </p:cNvPr>
          <p:cNvSpPr>
            <a:spLocks noGrp="1"/>
          </p:cNvSpPr>
          <p:nvPr>
            <p:ph type="title"/>
          </p:nvPr>
        </p:nvSpPr>
        <p:spPr>
          <a:xfrm>
            <a:off x="0" y="2"/>
            <a:ext cx="12192000" cy="101087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am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Alpha and the Omega</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says the Lord God,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is and who was and who is to come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Almighty</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F4AC56B-F182-01B8-757F-2A6DBCCE80D5}"/>
              </a:ext>
            </a:extLst>
          </p:cNvPr>
          <p:cNvSpPr>
            <a:spLocks noGrp="1"/>
          </p:cNvSpPr>
          <p:nvPr>
            <p:ph idx="1"/>
          </p:nvPr>
        </p:nvSpPr>
        <p:spPr>
          <a:xfrm>
            <a:off x="348975" y="1090570"/>
            <a:ext cx="11555896" cy="5519956"/>
          </a:xfrm>
        </p:spPr>
        <p:txBody>
          <a:bodyPr>
            <a:normAutofit/>
          </a:bodyPr>
          <a:lstStyle/>
          <a:p>
            <a:r>
              <a:rPr lang="en-US" dirty="0">
                <a:solidFill>
                  <a:srgbClr val="F5F5F5"/>
                </a:solidFill>
                <a:effectLst>
                  <a:outerShdw blurRad="38100" dist="38100" dir="2700000" algn="ctr" rotWithShape="0">
                    <a:schemeClr val="tx1"/>
                  </a:outerShdw>
                </a:effectLst>
              </a:rPr>
              <a:t>The greeting ends with God describing himself as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Alpha and the Omega</a:t>
            </a:r>
            <a:r>
              <a:rPr lang="en-US" dirty="0">
                <a:solidFill>
                  <a:srgbClr val="F5F5F5"/>
                </a:solidFill>
                <a:effectLst>
                  <a:outerShdw blurRad="38100" dist="38100" dir="2700000" algn="ctr" rotWithShape="0">
                    <a:schemeClr val="tx1"/>
                  </a:outerShdw>
                </a:effectLst>
              </a:rPr>
              <a:t>,” the first and last letters of the Greek alphabet. </a:t>
            </a:r>
          </a:p>
          <a:p>
            <a:r>
              <a:rPr lang="en-US" dirty="0">
                <a:solidFill>
                  <a:srgbClr val="F5F5F5"/>
                </a:solidFill>
                <a:effectLst>
                  <a:outerShdw blurRad="38100" dist="38100" dir="2700000" algn="ctr" rotWithShape="0">
                    <a:schemeClr val="tx1"/>
                  </a:outerShdw>
                </a:effectLst>
              </a:rPr>
              <a:t>This expression means that God rules over </a:t>
            </a:r>
            <a:r>
              <a:rPr lang="en-US" b="1" i="1" dirty="0">
                <a:solidFill>
                  <a:srgbClr val="F5F5F5"/>
                </a:solidFill>
                <a:effectLst>
                  <a:outerShdw blurRad="38100" dist="38100" dir="2700000" algn="ctr" rotWithShape="0">
                    <a:schemeClr val="tx1"/>
                  </a:outerShdw>
                </a:effectLst>
              </a:rPr>
              <a:t>all of his</a:t>
            </a:r>
            <a:r>
              <a:rPr lang="en-US" dirty="0">
                <a:solidFill>
                  <a:srgbClr val="F5F5F5"/>
                </a:solidFill>
                <a:effectLst>
                  <a:outerShdw blurRad="38100" dist="38100" dir="2700000" algn="ctr" rotWithShape="0">
                    <a:schemeClr val="tx1"/>
                  </a:outerShdw>
                </a:effectLst>
              </a:rPr>
              <a:t>tory—from the beginning to the end—and everything in between. </a:t>
            </a:r>
          </a:p>
          <a:p>
            <a:r>
              <a:rPr lang="en-US" dirty="0">
                <a:solidFill>
                  <a:srgbClr val="F5F5F5"/>
                </a:solidFill>
                <a:effectLst>
                  <a:outerShdw blurRad="38100" dist="38100" dir="2700000" algn="ctr" rotWithShape="0">
                    <a:schemeClr val="tx1"/>
                  </a:outerShdw>
                </a:effectLst>
              </a:rPr>
              <a:t>His authority is also emphasized by the phrase the one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is and who was and who is to come</a:t>
            </a:r>
            <a:r>
              <a:rPr lang="en-US" dirty="0">
                <a:solidFill>
                  <a:srgbClr val="F5F5F5"/>
                </a:solidFill>
                <a:effectLst>
                  <a:outerShdw blurRad="38100" dist="38100" dir="2700000" algn="ctr" rotWithShape="0">
                    <a:schemeClr val="tx1"/>
                  </a:outerShdw>
                </a:effectLst>
              </a:rPr>
              <a:t>,” which shows that God reigns over the past, the future, and especially the present. </a:t>
            </a:r>
          </a:p>
          <a:p>
            <a:r>
              <a:rPr lang="en-US" dirty="0">
                <a:solidFill>
                  <a:srgbClr val="F5F5F5"/>
                </a:solidFill>
                <a:effectLst>
                  <a:outerShdw blurRad="38100" dist="38100" dir="2700000" algn="ctr" rotWithShape="0">
                    <a:schemeClr val="tx1"/>
                  </a:outerShdw>
                </a:effectLst>
              </a:rPr>
              <a:t>The wording highlights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is</a:t>
            </a:r>
            <a:r>
              <a:rPr lang="en-US" dirty="0">
                <a:solidFill>
                  <a:srgbClr val="F5F5F5"/>
                </a:solidFill>
                <a:effectLst>
                  <a:outerShdw blurRad="38100" dist="38100" dir="2700000" algn="ctr" rotWithShape="0">
                    <a:schemeClr val="tx1"/>
                  </a:outerShdw>
                </a:effectLst>
              </a:rPr>
              <a:t>” </a:t>
            </a:r>
            <a:r>
              <a:rPr lang="en-US" b="1" i="1" dirty="0">
                <a:solidFill>
                  <a:srgbClr val="F5F5F5"/>
                </a:solidFill>
                <a:effectLst>
                  <a:outerShdw blurRad="38100" dist="38100" dir="2700000" algn="ctr" rotWithShape="0">
                    <a:schemeClr val="tx1"/>
                  </a:outerShdw>
                </a:effectLst>
              </a:rPr>
              <a:t>first</a:t>
            </a:r>
            <a:r>
              <a:rPr lang="en-US" dirty="0">
                <a:solidFill>
                  <a:srgbClr val="F5F5F5"/>
                </a:solidFill>
                <a:effectLst>
                  <a:outerShdw blurRad="38100" dist="38100" dir="2700000" algn="ctr" rotWithShape="0">
                    <a:schemeClr val="tx1"/>
                  </a:outerShdw>
                </a:effectLst>
              </a:rPr>
              <a:t> to stress that God is actively ruling right </a:t>
            </a:r>
            <a:r>
              <a:rPr lang="en-US" b="1" i="1" dirty="0">
                <a:solidFill>
                  <a:srgbClr val="F5F5F5"/>
                </a:solidFill>
                <a:effectLst>
                  <a:outerShdw blurRad="38100" dist="38100" dir="2700000" algn="ctr" rotWithShape="0">
                    <a:schemeClr val="tx1"/>
                  </a:outerShdw>
                </a:effectLst>
              </a:rPr>
              <a:t>now</a:t>
            </a:r>
            <a:r>
              <a:rPr lang="en-US" dirty="0">
                <a:solidFill>
                  <a:srgbClr val="F5F5F5"/>
                </a:solidFill>
                <a:effectLst>
                  <a:outerShdw blurRad="38100" dist="38100" dir="2700000" algn="ctr" rotWithShape="0">
                    <a:schemeClr val="tx1"/>
                  </a:outerShdw>
                </a:effectLst>
              </a:rPr>
              <a:t> in the circumstances his readers face. </a:t>
            </a:r>
          </a:p>
          <a:p>
            <a:r>
              <a:rPr lang="en-US" dirty="0">
                <a:solidFill>
                  <a:srgbClr val="F5F5F5"/>
                </a:solidFill>
                <a:effectLst>
                  <a:outerShdw blurRad="38100" dist="38100" dir="2700000" algn="ctr" rotWithShape="0">
                    <a:schemeClr val="tx1"/>
                  </a:outerShdw>
                </a:effectLst>
              </a:rPr>
              <a:t>The purpose is to reassure believers that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Almighty</a:t>
            </a:r>
            <a:r>
              <a:rPr lang="en-US" dirty="0">
                <a:solidFill>
                  <a:srgbClr val="F5F5F5"/>
                </a:solidFill>
                <a:effectLst>
                  <a:outerShdw blurRad="38100" dist="38100" dir="2700000" algn="ctr" rotWithShape="0">
                    <a:schemeClr val="tx1"/>
                  </a:outerShdw>
                </a:effectLst>
              </a:rPr>
              <a:t>” God is present and in control, and that history will ultimately reach the outcome he has planned</a:t>
            </a:r>
          </a:p>
        </p:txBody>
      </p:sp>
      <p:sp>
        <p:nvSpPr>
          <p:cNvPr id="2" name="TextBox 1">
            <a:extLst>
              <a:ext uri="{FF2B5EF4-FFF2-40B4-BE49-F238E27FC236}">
                <a16:creationId xmlns:a16="http://schemas.microsoft.com/office/drawing/2014/main" id="{2CF3E209-2420-B44B-32A7-A329B39DE285}"/>
              </a:ext>
            </a:extLst>
          </p:cNvPr>
          <p:cNvSpPr txBox="1"/>
          <p:nvPr/>
        </p:nvSpPr>
        <p:spPr>
          <a:xfrm>
            <a:off x="0" y="6519446"/>
            <a:ext cx="12192000" cy="344069"/>
          </a:xfrm>
          <a:prstGeom prst="rect">
            <a:avLst/>
          </a:prstGeom>
          <a:noFill/>
        </p:spPr>
        <p:txBody>
          <a:bodyPr wrap="square" rtlCol="0">
            <a:spAutoFit/>
          </a:bodyPr>
          <a:lstStyle/>
          <a:p>
            <a:pPr marL="0" marR="0">
              <a:lnSpc>
                <a:spcPct val="107000"/>
              </a:lnSpc>
              <a:spcAft>
                <a:spcPts val="800"/>
              </a:spcAft>
              <a:buNone/>
            </a:pPr>
            <a:r>
              <a:rPr lang="en-US" sz="16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 K. Beale and David H. Campbell, </a:t>
            </a:r>
            <a:r>
              <a:rPr lang="en-US" sz="16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Revelation: A Shorter Commentary</a:t>
            </a:r>
            <a:r>
              <a:rPr lang="en-US" sz="16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(2015)</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51337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0B8C65A2-ABCA-F61A-E98D-D5A0C2DEC2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AB09BC-ABFF-7479-1163-C655EB2B1634}"/>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076CE6A8-5D4E-260E-9FE6-DC9349379B38}"/>
              </a:ext>
            </a:extLst>
          </p:cNvPr>
          <p:cNvSpPr>
            <a:spLocks noGrp="1"/>
          </p:cNvSpPr>
          <p:nvPr>
            <p:ph idx="1"/>
          </p:nvPr>
        </p:nvSpPr>
        <p:spPr>
          <a:xfrm>
            <a:off x="557441" y="738365"/>
            <a:ext cx="11007029" cy="5911817"/>
          </a:xfrm>
        </p:spPr>
        <p:txBody>
          <a:bodyPr>
            <a:normAutofit fontScale="92500"/>
          </a:bodyPr>
          <a:lstStyle/>
          <a:p>
            <a:r>
              <a:rPr lang="en-US" sz="3200" dirty="0"/>
              <a:t>When we looked at Rev. 1:1-3 we saw where John tells us that the visions he is about to report concern things that “</a:t>
            </a:r>
            <a:r>
              <a:rPr lang="en-US" sz="3200" i="1" dirty="0">
                <a:solidFill>
                  <a:schemeClr val="accent1">
                    <a:lumMod val="75000"/>
                  </a:schemeClr>
                </a:solidFill>
                <a:latin typeface="Cambria" panose="02040503050406030204" pitchFamily="18" charset="0"/>
                <a:ea typeface="Cambria" panose="02040503050406030204" pitchFamily="18" charset="0"/>
              </a:rPr>
              <a:t>must </a:t>
            </a:r>
            <a:r>
              <a:rPr lang="en-US" sz="3200" b="1" i="1" dirty="0">
                <a:solidFill>
                  <a:schemeClr val="accent1">
                    <a:lumMod val="75000"/>
                  </a:schemeClr>
                </a:solidFill>
                <a:latin typeface="Cambria" panose="02040503050406030204" pitchFamily="18" charset="0"/>
                <a:ea typeface="Cambria" panose="02040503050406030204" pitchFamily="18" charset="0"/>
              </a:rPr>
              <a:t>soon</a:t>
            </a:r>
            <a:r>
              <a:rPr lang="en-US" sz="3200" i="1" dirty="0">
                <a:solidFill>
                  <a:schemeClr val="accent1">
                    <a:lumMod val="75000"/>
                  </a:schemeClr>
                </a:solidFill>
                <a:latin typeface="Cambria" panose="02040503050406030204" pitchFamily="18" charset="0"/>
                <a:ea typeface="Cambria" panose="02040503050406030204" pitchFamily="18" charset="0"/>
              </a:rPr>
              <a:t> take place</a:t>
            </a:r>
            <a:r>
              <a:rPr lang="en-US" sz="3200" dirty="0"/>
              <a:t>” and that “</a:t>
            </a:r>
            <a:r>
              <a:rPr lang="en-US" sz="3200" i="1" dirty="0">
                <a:solidFill>
                  <a:schemeClr val="accent1">
                    <a:lumMod val="75000"/>
                  </a:schemeClr>
                </a:solidFill>
                <a:latin typeface="Cambria" panose="02040503050406030204" pitchFamily="18" charset="0"/>
                <a:ea typeface="Cambria" panose="02040503050406030204" pitchFamily="18" charset="0"/>
              </a:rPr>
              <a:t>the time </a:t>
            </a:r>
            <a:r>
              <a:rPr lang="en-US" sz="3200" dirty="0"/>
              <a:t>[of their fulfillment] </a:t>
            </a:r>
            <a:r>
              <a:rPr lang="en-US" sz="3200" i="1" dirty="0">
                <a:solidFill>
                  <a:schemeClr val="accent1">
                    <a:lumMod val="75000"/>
                  </a:schemeClr>
                </a:solidFill>
                <a:latin typeface="Cambria" panose="02040503050406030204" pitchFamily="18" charset="0"/>
                <a:ea typeface="Cambria" panose="02040503050406030204" pitchFamily="18" charset="0"/>
              </a:rPr>
              <a:t>is </a:t>
            </a:r>
            <a:r>
              <a:rPr lang="en-US" sz="3200" b="1" i="1" dirty="0">
                <a:solidFill>
                  <a:schemeClr val="accent1">
                    <a:lumMod val="75000"/>
                  </a:schemeClr>
                </a:solidFill>
                <a:latin typeface="Cambria" panose="02040503050406030204" pitchFamily="18" charset="0"/>
                <a:ea typeface="Cambria" panose="02040503050406030204" pitchFamily="18" charset="0"/>
              </a:rPr>
              <a:t>near</a:t>
            </a:r>
            <a:r>
              <a:rPr lang="en-US" sz="3200" dirty="0"/>
              <a:t>.” </a:t>
            </a:r>
          </a:p>
          <a:p>
            <a:r>
              <a:rPr lang="en-US" sz="3200" dirty="0"/>
              <a:t>I said regarding those statements that I believe these statements were meant to be taken at face value – that John intended his original audience to understand that the vast majority of the events (often symbolically) predicted in the book were approaching rapidly in their own day and that they would live to see them.</a:t>
            </a:r>
          </a:p>
          <a:p>
            <a:r>
              <a:rPr lang="en-US" sz="3200" dirty="0"/>
              <a:t>I also mentioned that many Bible interpreters try to </a:t>
            </a:r>
            <a:r>
              <a:rPr lang="en-US" sz="3200" b="1" i="1" dirty="0"/>
              <a:t>soften</a:t>
            </a:r>
            <a:r>
              <a:rPr lang="en-US" sz="3200" dirty="0"/>
              <a:t> the meaning of these terms and make them mean something else because it doesn’t fit with their view of the timing of the events described in the book of Revelation.</a:t>
            </a:r>
          </a:p>
          <a:p>
            <a:r>
              <a:rPr lang="en-US" sz="3200" dirty="0"/>
              <a:t> What do </a:t>
            </a:r>
            <a:r>
              <a:rPr lang="en-US" sz="3200" b="1" i="1" dirty="0"/>
              <a:t>you</a:t>
            </a:r>
            <a:r>
              <a:rPr lang="en-US" sz="3200" dirty="0"/>
              <a:t> think and why?</a:t>
            </a:r>
          </a:p>
          <a:p>
            <a:pPr lvl="1"/>
            <a:endParaRPr lang="en-US" sz="2800" dirty="0"/>
          </a:p>
        </p:txBody>
      </p:sp>
    </p:spTree>
    <p:extLst>
      <p:ext uri="{BB962C8B-B14F-4D97-AF65-F5344CB8AC3E}">
        <p14:creationId xmlns:p14="http://schemas.microsoft.com/office/powerpoint/2010/main" val="2813224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a:extLst>
            <a:ext uri="{FF2B5EF4-FFF2-40B4-BE49-F238E27FC236}">
              <a16:creationId xmlns:a16="http://schemas.microsoft.com/office/drawing/2014/main" id="{8FFAFC0D-C4B3-CA60-9AFC-43C4C94FA7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5189FC-19B9-9133-B6CA-8357CA582239}"/>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FB41D764-6A3D-BDB4-F88D-56294C233815}"/>
              </a:ext>
            </a:extLst>
          </p:cNvPr>
          <p:cNvSpPr>
            <a:spLocks noGrp="1"/>
          </p:cNvSpPr>
          <p:nvPr>
            <p:ph idx="1"/>
          </p:nvPr>
        </p:nvSpPr>
        <p:spPr>
          <a:xfrm>
            <a:off x="557441" y="738365"/>
            <a:ext cx="11007029" cy="5911817"/>
          </a:xfrm>
        </p:spPr>
        <p:txBody>
          <a:bodyPr>
            <a:normAutofit fontScale="92500"/>
          </a:bodyPr>
          <a:lstStyle/>
          <a:p>
            <a:r>
              <a:rPr lang="en-US" sz="3200" dirty="0"/>
              <a:t>Rev. 1:7 reads: “</a:t>
            </a:r>
            <a:r>
              <a:rPr lang="en-US" sz="3200" i="1" dirty="0">
                <a:solidFill>
                  <a:schemeClr val="accent1">
                    <a:lumMod val="75000"/>
                  </a:schemeClr>
                </a:solidFill>
                <a:latin typeface="Cambria" panose="02040503050406030204" pitchFamily="18" charset="0"/>
                <a:ea typeface="Cambria" panose="02040503050406030204" pitchFamily="18" charset="0"/>
              </a:rPr>
              <a:t>Behold, he is coming with the clouds, and every eye will see him, even those who pierced him, and all tribes of the earth will wail on account of him. Even so. Amen</a:t>
            </a:r>
            <a:r>
              <a:rPr lang="en-US" sz="3200" dirty="0"/>
              <a:t>.” </a:t>
            </a:r>
          </a:p>
          <a:p>
            <a:r>
              <a:rPr lang="en-US" sz="3200" dirty="0"/>
              <a:t>I pointed out that the futurists (and many others) take this statement somewhat literally, seeing in it a prediction of </a:t>
            </a:r>
            <a:r>
              <a:rPr lang="en-US" sz="3200" b="1" i="1" dirty="0"/>
              <a:t>the Second Coming of Christ </a:t>
            </a:r>
            <a:r>
              <a:rPr lang="en-US" sz="3200" dirty="0"/>
              <a:t>in the clouds at the end of the present age (an event that we all affirm will occur).</a:t>
            </a:r>
          </a:p>
          <a:p>
            <a:r>
              <a:rPr lang="en-US" sz="3200" dirty="0"/>
              <a:t> But then I told you that I believe, given the </a:t>
            </a:r>
            <a:r>
              <a:rPr lang="en-US" sz="3200" b="1" i="1" dirty="0"/>
              <a:t>context</a:t>
            </a:r>
            <a:r>
              <a:rPr lang="en-US" sz="3200" dirty="0"/>
              <a:t>, there is strong evidence that this verse is pointing to a </a:t>
            </a:r>
            <a:r>
              <a:rPr lang="en-US" sz="3200" b="1" i="1" dirty="0"/>
              <a:t>different</a:t>
            </a:r>
            <a:r>
              <a:rPr lang="en-US" sz="3200" dirty="0"/>
              <a:t> event – i.e. the events surrounding the destruction of the temple in Jerusalem – and went on to make a case as to why I think that is so.</a:t>
            </a:r>
          </a:p>
          <a:p>
            <a:r>
              <a:rPr lang="en-US" sz="3200" dirty="0"/>
              <a:t>After hearing what I had to say this morning, what do you think of my understanding of this passage?</a:t>
            </a:r>
          </a:p>
          <a:p>
            <a:endParaRPr lang="en-US" sz="3200" dirty="0"/>
          </a:p>
          <a:p>
            <a:pPr lvl="1"/>
            <a:endParaRPr lang="en-US" sz="2800" dirty="0"/>
          </a:p>
        </p:txBody>
      </p:sp>
    </p:spTree>
    <p:extLst>
      <p:ext uri="{BB962C8B-B14F-4D97-AF65-F5344CB8AC3E}">
        <p14:creationId xmlns:p14="http://schemas.microsoft.com/office/powerpoint/2010/main" val="24712841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5EDFD1F-D0CB-8164-AF22-A8BA873006F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AA48F3C-3E6E-012E-0C32-CF7E02B6CA61}"/>
              </a:ext>
            </a:extLst>
          </p:cNvPr>
          <p:cNvSpPr>
            <a:spLocks noGrp="1"/>
          </p:cNvSpPr>
          <p:nvPr>
            <p:ph type="title"/>
          </p:nvPr>
        </p:nvSpPr>
        <p:spPr>
          <a:xfrm>
            <a:off x="0" y="1"/>
            <a:ext cx="12192000" cy="180782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revelation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Jesus Christ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which God gave him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show to his servants the things that must soon take place.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made it known by sending his angel to his servant John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bore witness</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word of God and to the testimony of Jesus Christ, even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all that he saw</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 is the one who reads aloud the words of this prophecy, and blessed are those who hear, and who keep what is written in it, for the time is near.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2FB846E9-2E17-720E-A391-D28C686DBDFE}"/>
              </a:ext>
            </a:extLst>
          </p:cNvPr>
          <p:cNvSpPr>
            <a:spLocks noGrp="1"/>
          </p:cNvSpPr>
          <p:nvPr>
            <p:ph idx="1"/>
          </p:nvPr>
        </p:nvSpPr>
        <p:spPr>
          <a:xfrm>
            <a:off x="34835" y="1951558"/>
            <a:ext cx="12048308" cy="4767943"/>
          </a:xfrm>
        </p:spPr>
        <p:txBody>
          <a:bodyPr>
            <a:normAutofit/>
          </a:bodyPr>
          <a:lstStyle/>
          <a:p>
            <a:r>
              <a:rPr lang="en-US" sz="3200" dirty="0">
                <a:solidFill>
                  <a:srgbClr val="F5F5F5"/>
                </a:solidFill>
                <a:effectLst>
                  <a:outerShdw blurRad="38100" dist="38100" dir="2700000" algn="ctr" rotWithShape="0">
                    <a:schemeClr val="tx1"/>
                  </a:outerShdw>
                </a:effectLst>
              </a:rPr>
              <a:t>Revelation begins with a prologue explaining that the message was given by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a:t>
            </a:r>
            <a:r>
              <a:rPr lang="en-US" sz="3200" dirty="0">
                <a:solidFill>
                  <a:srgbClr val="F5F5F5"/>
                </a:solidFill>
                <a:effectLst>
                  <a:outerShdw blurRad="38100" dist="38100" dir="2700000" algn="ctr" rotWithShape="0">
                    <a:schemeClr val="tx1"/>
                  </a:outerShdw>
                </a:effectLst>
              </a:rPr>
              <a:t>”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Jesus Christ</a:t>
            </a:r>
            <a:r>
              <a:rPr lang="en-US" sz="3200" dirty="0">
                <a:solidFill>
                  <a:srgbClr val="F5F5F5"/>
                </a:solidFill>
                <a:effectLst>
                  <a:outerShdw blurRad="38100" dist="38100" dir="2700000" algn="ctr" rotWithShape="0">
                    <a:schemeClr val="tx1"/>
                  </a:outerShdw>
                </a:effectLst>
              </a:rPr>
              <a:t>”, who then sends the message though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angel</a:t>
            </a:r>
            <a:r>
              <a:rPr lang="en-US" sz="3200" dirty="0">
                <a:solidFill>
                  <a:srgbClr val="F5F5F5"/>
                </a:solidFill>
                <a:effectLst>
                  <a:outerShdw blurRad="38100" dist="38100" dir="2700000" algn="ctr" rotWithShape="0">
                    <a:schemeClr val="tx1"/>
                  </a:outerShdw>
                </a:effectLst>
              </a:rPr>
              <a:t>” in order to make that message known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John</a:t>
            </a:r>
            <a:r>
              <a:rPr lang="en-US" sz="3200" dirty="0">
                <a:solidFill>
                  <a:srgbClr val="F5F5F5"/>
                </a:solidFill>
                <a:effectLst>
                  <a:outerShdw blurRad="38100" dist="38100" dir="2700000" algn="ctr" rotWithShape="0">
                    <a:schemeClr val="tx1"/>
                  </a:outerShdw>
                </a:effectLst>
              </a:rPr>
              <a:t>” who then, in turn, makes it known to the churches to whom he is writing. </a:t>
            </a:r>
          </a:p>
          <a:p>
            <a:r>
              <a:rPr lang="en-US" sz="3200" dirty="0">
                <a:solidFill>
                  <a:srgbClr val="F5F5F5"/>
                </a:solidFill>
                <a:effectLst>
                  <a:outerShdw blurRad="38100" dist="38100" dir="2700000" algn="ctr" rotWithShape="0">
                    <a:schemeClr val="tx1"/>
                  </a:outerShdw>
                </a:effectLst>
              </a:rPr>
              <a:t>In other words, the message was communicated through a </a:t>
            </a:r>
            <a:r>
              <a:rPr lang="en-US" sz="3200" b="1" i="1" dirty="0">
                <a:solidFill>
                  <a:srgbClr val="F5F5F5"/>
                </a:solidFill>
                <a:effectLst>
                  <a:outerShdw blurRad="38100" dist="38100" dir="2700000" algn="ctr" rotWithShape="0">
                    <a:schemeClr val="tx1"/>
                  </a:outerShdw>
                </a:effectLst>
              </a:rPr>
              <a:t>chain</a:t>
            </a:r>
            <a:r>
              <a:rPr lang="en-US" sz="3200" dirty="0">
                <a:solidFill>
                  <a:srgbClr val="F5F5F5"/>
                </a:solidFill>
                <a:effectLst>
                  <a:outerShdw blurRad="38100" dist="38100" dir="2700000" algn="ctr" rotWithShape="0">
                    <a:schemeClr val="tx1"/>
                  </a:outerShdw>
                </a:effectLst>
              </a:rPr>
              <a:t>: God → Jesus Christ → his angel → John → the churches. </a:t>
            </a:r>
          </a:p>
          <a:p>
            <a:r>
              <a:rPr lang="en-US" sz="3200" dirty="0">
                <a:solidFill>
                  <a:srgbClr val="F5F5F5"/>
                </a:solidFill>
                <a:effectLst>
                  <a:outerShdw blurRad="38100" dist="38100" dir="2700000" algn="ctr" rotWithShape="0">
                    <a:schemeClr val="tx1"/>
                  </a:outerShdw>
                </a:effectLst>
              </a:rPr>
              <a:t>The book is called a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revelation</a:t>
            </a:r>
            <a:r>
              <a:rPr lang="en-US" sz="3200" dirty="0">
                <a:solidFill>
                  <a:srgbClr val="F5F5F5"/>
                </a:solidFill>
                <a:effectLst>
                  <a:outerShdw blurRad="38100" dist="38100" dir="2700000" algn="ctr" rotWithShape="0">
                    <a:schemeClr val="tx1"/>
                  </a:outerShdw>
                </a:effectLst>
              </a:rPr>
              <a:t>”, meaning an unveiling of God’s plan that people would not have been able to discover on their own. </a:t>
            </a:r>
          </a:p>
        </p:txBody>
      </p:sp>
      <p:sp>
        <p:nvSpPr>
          <p:cNvPr id="2" name="TextBox 1">
            <a:extLst>
              <a:ext uri="{FF2B5EF4-FFF2-40B4-BE49-F238E27FC236}">
                <a16:creationId xmlns:a16="http://schemas.microsoft.com/office/drawing/2014/main" id="{D46C772C-31C3-62FE-F277-FAF62D9FF892}"/>
              </a:ext>
            </a:extLst>
          </p:cNvPr>
          <p:cNvSpPr txBox="1"/>
          <p:nvPr/>
        </p:nvSpPr>
        <p:spPr>
          <a:xfrm>
            <a:off x="0" y="6519446"/>
            <a:ext cx="12192000" cy="400110"/>
          </a:xfrm>
          <a:prstGeom prst="rect">
            <a:avLst/>
          </a:prstGeom>
          <a:noFill/>
        </p:spPr>
        <p:txBody>
          <a:bodyPr wrap="square" rtlCol="0">
            <a:spAutoFit/>
          </a:bodyPr>
          <a:lstStyle/>
          <a:p>
            <a:pPr marL="0" marR="0">
              <a:buNone/>
            </a:pP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Robert H. Mounce, </a:t>
            </a:r>
            <a:r>
              <a:rPr lang="en-US" sz="20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Book of Revelation, The New International Commentary on the New Testament</a:t>
            </a:r>
            <a:r>
              <a:rPr lang="en-US" sz="20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(1997)</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4946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635CD37C-34D6-5CBB-EA32-A6CCA8E7A28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BE86597-242F-5219-2096-F973D1550929}"/>
              </a:ext>
            </a:extLst>
          </p:cNvPr>
          <p:cNvSpPr>
            <a:spLocks noGrp="1"/>
          </p:cNvSpPr>
          <p:nvPr>
            <p:ph type="title"/>
          </p:nvPr>
        </p:nvSpPr>
        <p:spPr>
          <a:xfrm>
            <a:off x="0" y="1"/>
            <a:ext cx="12192000" cy="180782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revelation of Jesus Christ, which God gave him to show to his servants the things that must soon take place. He made it known by sending his angel to his servant John,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 bore witness to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word of God and to the testimony of Jesus Christ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even to all that he saw.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 is the one who reads aloud the words of this prophecy, and blessed are those who hear, and who keep what is written in it</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the time is near.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64792BF9-C717-A216-35F6-F4E619D7D3DB}"/>
              </a:ext>
            </a:extLst>
          </p:cNvPr>
          <p:cNvSpPr>
            <a:spLocks noGrp="1"/>
          </p:cNvSpPr>
          <p:nvPr>
            <p:ph idx="1"/>
          </p:nvPr>
        </p:nvSpPr>
        <p:spPr>
          <a:xfrm>
            <a:off x="39189" y="1894952"/>
            <a:ext cx="12048308" cy="4671311"/>
          </a:xfrm>
        </p:spPr>
        <p:txBody>
          <a:bodyPr>
            <a:normAutofit fontScale="92500" lnSpcReduction="10000"/>
          </a:bodyPr>
          <a:lstStyle/>
          <a:p>
            <a:r>
              <a:rPr lang="en-US" sz="3200" dirty="0">
                <a:solidFill>
                  <a:srgbClr val="F5F5F5"/>
                </a:solidFill>
                <a:effectLst>
                  <a:outerShdw blurRad="38100" dist="38100" dir="2700000" algn="ctr" rotWithShape="0">
                    <a:schemeClr val="tx1"/>
                  </a:outerShdw>
                </a:effectLst>
              </a:rPr>
              <a:t>John </a:t>
            </a:r>
            <a:r>
              <a:rPr lang="en-US" sz="3200" b="1" i="1" dirty="0">
                <a:solidFill>
                  <a:srgbClr val="F5F5F5"/>
                </a:solidFill>
                <a:effectLst>
                  <a:outerShdw blurRad="38100" dist="38100" dir="2700000" algn="ctr" rotWithShape="0">
                    <a:schemeClr val="tx1"/>
                  </a:outerShdw>
                </a:effectLst>
              </a:rPr>
              <a:t>describes</a:t>
            </a:r>
            <a:r>
              <a:rPr lang="en-US" sz="3200" dirty="0">
                <a:solidFill>
                  <a:srgbClr val="F5F5F5"/>
                </a:solidFill>
                <a:effectLst>
                  <a:outerShdw blurRad="38100" dist="38100" dir="2700000" algn="ctr" rotWithShape="0">
                    <a:schemeClr val="tx1"/>
                  </a:outerShdw>
                </a:effectLst>
              </a:rPr>
              <a:t> this message 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word of God</a:t>
            </a:r>
            <a:r>
              <a:rPr lang="en-US" sz="3200" dirty="0">
                <a:solidFill>
                  <a:srgbClr val="F5F5F5"/>
                </a:solidFill>
                <a:effectLst>
                  <a:outerShdw blurRad="38100" dist="38100" dir="2700000" algn="ctr" rotWithShape="0">
                    <a:schemeClr val="tx1"/>
                  </a:outerShdw>
                </a:effectLst>
              </a:rPr>
              <a:t>” and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testimony of Jesus</a:t>
            </a:r>
            <a:r>
              <a:rPr lang="en-US" sz="3200" dirty="0">
                <a:solidFill>
                  <a:srgbClr val="F5F5F5"/>
                </a:solidFill>
                <a:effectLst>
                  <a:outerShdw blurRad="38100" dist="38100" dir="2700000" algn="ctr" rotWithShape="0">
                    <a:schemeClr val="tx1"/>
                  </a:outerShdw>
                </a:effectLst>
              </a:rPr>
              <a:t>”, encouraging believers who face persecution to remain loyal to Christ. </a:t>
            </a:r>
          </a:p>
          <a:p>
            <a:r>
              <a:rPr lang="en-US" sz="3200" dirty="0">
                <a:solidFill>
                  <a:srgbClr val="F5F5F5"/>
                </a:solidFill>
                <a:effectLst>
                  <a:outerShdw blurRad="38100" dist="38100" dir="2700000" algn="ctr" rotWithShape="0">
                    <a:schemeClr val="tx1"/>
                  </a:outerShdw>
                </a:effectLst>
              </a:rPr>
              <a:t>The book’s message is both </a:t>
            </a:r>
            <a:r>
              <a:rPr lang="en-US" sz="3200" b="1" i="1" dirty="0">
                <a:solidFill>
                  <a:srgbClr val="F5F5F5"/>
                </a:solidFill>
                <a:effectLst>
                  <a:outerShdw blurRad="38100" dist="38100" dir="2700000" algn="ctr" rotWithShape="0">
                    <a:schemeClr val="tx1"/>
                  </a:outerShdw>
                </a:effectLst>
              </a:rPr>
              <a:t>authoritative</a:t>
            </a:r>
            <a:r>
              <a:rPr lang="en-US" sz="3200" dirty="0">
                <a:solidFill>
                  <a:srgbClr val="F5F5F5"/>
                </a:solidFill>
                <a:effectLst>
                  <a:outerShdw blurRad="38100" dist="38100" dir="2700000" algn="ctr" rotWithShape="0">
                    <a:schemeClr val="tx1"/>
                  </a:outerShdw>
                </a:effectLst>
              </a:rPr>
              <a:t> and </a:t>
            </a:r>
            <a:r>
              <a:rPr lang="en-US" sz="3200" b="1" i="1" dirty="0">
                <a:solidFill>
                  <a:srgbClr val="F5F5F5"/>
                </a:solidFill>
                <a:effectLst>
                  <a:outerShdw blurRad="38100" dist="38100" dir="2700000" algn="ctr" rotWithShape="0">
                    <a:schemeClr val="tx1"/>
                  </a:outerShdw>
                </a:effectLst>
              </a:rPr>
              <a:t>prophetic</a:t>
            </a:r>
            <a:r>
              <a:rPr lang="en-US" sz="32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Revelation was meant to be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read aloud</a:t>
            </a:r>
            <a:r>
              <a:rPr lang="en-US" sz="3200" dirty="0">
                <a:solidFill>
                  <a:srgbClr val="F5F5F5"/>
                </a:solidFill>
                <a:effectLst>
                  <a:outerShdw blurRad="38100" dist="38100" dir="2700000" algn="ctr" rotWithShape="0">
                    <a:schemeClr val="tx1"/>
                  </a:outerShdw>
                </a:effectLst>
              </a:rPr>
              <a:t>” in church gatherings and promises a “blessing” to those who read, hear, and obey its message. </a:t>
            </a:r>
          </a:p>
          <a:p>
            <a:r>
              <a:rPr lang="en-US" sz="3200" dirty="0">
                <a:solidFill>
                  <a:srgbClr val="F5F5F5"/>
                </a:solidFill>
                <a:effectLst>
                  <a:outerShdw blurRad="38100" dist="38100" dir="2700000" algn="ctr" rotWithShape="0">
                    <a:schemeClr val="tx1"/>
                  </a:outerShdw>
                </a:effectLst>
              </a:rPr>
              <a:t>The purpose of the book is not to satisfy our curiosity about the future but to call believers to faithful obedience, reminding them that Christ will ultimately complete God’s plan for history. </a:t>
            </a:r>
          </a:p>
          <a:p>
            <a:r>
              <a:rPr lang="en-US" sz="3200" dirty="0">
                <a:solidFill>
                  <a:srgbClr val="F5F5F5"/>
                </a:solidFill>
                <a:effectLst>
                  <a:outerShdw blurRad="38100" dist="38100" dir="2700000" algn="ctr" rotWithShape="0">
                    <a:schemeClr val="tx1"/>
                  </a:outerShdw>
                </a:effectLst>
              </a:rPr>
              <a:t>This “blessing” is the first of </a:t>
            </a:r>
            <a:r>
              <a:rPr lang="en-US" sz="3200" b="1" i="1" dirty="0">
                <a:solidFill>
                  <a:srgbClr val="FFD700"/>
                </a:solidFill>
                <a:effectLst>
                  <a:outerShdw blurRad="38100" dist="38100" dir="2700000" algn="ctr" rotWithShape="0">
                    <a:schemeClr val="tx1"/>
                  </a:outerShdw>
                </a:effectLst>
              </a:rPr>
              <a:t>seven</a:t>
            </a:r>
            <a:r>
              <a:rPr lang="en-US" sz="3200" dirty="0">
                <a:solidFill>
                  <a:srgbClr val="F5F5F5"/>
                </a:solidFill>
                <a:effectLst>
                  <a:outerShdw blurRad="38100" dist="38100" dir="2700000" algn="ctr" rotWithShape="0">
                    <a:schemeClr val="tx1"/>
                  </a:outerShdw>
                </a:effectLst>
              </a:rPr>
              <a:t> blessings in the book of Revelation. The others are found in 14:13; 16:15; 19:9; 20:6; 22:7, 14. </a:t>
            </a:r>
          </a:p>
        </p:txBody>
      </p:sp>
      <p:sp>
        <p:nvSpPr>
          <p:cNvPr id="2" name="TextBox 1">
            <a:extLst>
              <a:ext uri="{FF2B5EF4-FFF2-40B4-BE49-F238E27FC236}">
                <a16:creationId xmlns:a16="http://schemas.microsoft.com/office/drawing/2014/main" id="{CB315A18-4BC3-7CC5-1A85-6E3B5C6CCBD1}"/>
              </a:ext>
            </a:extLst>
          </p:cNvPr>
          <p:cNvSpPr txBox="1"/>
          <p:nvPr/>
        </p:nvSpPr>
        <p:spPr>
          <a:xfrm>
            <a:off x="0" y="6519446"/>
            <a:ext cx="12192000" cy="400110"/>
          </a:xfrm>
          <a:prstGeom prst="rect">
            <a:avLst/>
          </a:prstGeom>
          <a:noFill/>
        </p:spPr>
        <p:txBody>
          <a:bodyPr wrap="square" rtlCol="0">
            <a:spAutoFit/>
          </a:bodyPr>
          <a:lstStyle/>
          <a:p>
            <a:r>
              <a:rPr lang="en-US" sz="2000" dirty="0">
                <a:solidFill>
                  <a:srgbClr val="FFFFFF"/>
                </a:solidFill>
                <a:effectLst>
                  <a:outerShdw blurRad="50800" dist="50800" dir="5400000" algn="ctr">
                    <a:srgbClr val="000000"/>
                  </a:outerShdw>
                </a:effectLst>
                <a:latin typeface="Calibri" panose="020F0502020204030204" pitchFamily="34" charset="0"/>
              </a:rPr>
              <a:t>Schreiner, Thomas R.;  </a:t>
            </a:r>
            <a:r>
              <a:rPr lang="en-US" sz="2000" i="1" dirty="0">
                <a:solidFill>
                  <a:srgbClr val="FFFFFF"/>
                </a:solidFill>
                <a:effectLst>
                  <a:outerShdw blurRad="50800" dist="50800" dir="5400000" algn="ctr">
                    <a:srgbClr val="000000"/>
                  </a:outerShdw>
                </a:effectLst>
                <a:latin typeface="Calibri" panose="020F0502020204030204" pitchFamily="34" charset="0"/>
              </a:rPr>
              <a:t>Revelation, Baker Exegetical Commentary on the New Testament; </a:t>
            </a:r>
            <a:r>
              <a:rPr lang="en-US" sz="2000" dirty="0">
                <a:solidFill>
                  <a:srgbClr val="FFFFFF"/>
                </a:solidFill>
                <a:effectLst>
                  <a:outerShdw blurRad="50800" dist="50800" dir="5400000" algn="ctr">
                    <a:srgbClr val="000000"/>
                  </a:outerShdw>
                </a:effectLst>
                <a:latin typeface="Calibri" panose="020F0502020204030204" pitchFamily="34" charset="0"/>
              </a:rPr>
              <a:t>(2023)</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1680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9EED7DBD-4E9E-4537-8976-73CAB1C286F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168C2DD-04EC-5D9A-D2A7-703EED38CF2B}"/>
              </a:ext>
            </a:extLst>
          </p:cNvPr>
          <p:cNvSpPr>
            <a:spLocks noGrp="1"/>
          </p:cNvSpPr>
          <p:nvPr>
            <p:ph type="title"/>
          </p:nvPr>
        </p:nvSpPr>
        <p:spPr>
          <a:xfrm>
            <a:off x="0" y="1"/>
            <a:ext cx="12192000" cy="180782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revelation of Jesus Christ, which God gave him to show to his servants the things that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must soon take place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made it known by sending his angel to his servant John,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 bore witness to the word of God and to the testimony of Jesus Christ, even to all that he saw.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 is the one who reads aloud the words of this prophecy, and blessed are those who hear, and who keep what is written in it, for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time is near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043DF5A1-F6F2-FE15-E47B-6E0A974BF2E2}"/>
              </a:ext>
            </a:extLst>
          </p:cNvPr>
          <p:cNvSpPr>
            <a:spLocks noGrp="1"/>
          </p:cNvSpPr>
          <p:nvPr>
            <p:ph idx="1"/>
          </p:nvPr>
        </p:nvSpPr>
        <p:spPr>
          <a:xfrm>
            <a:off x="348975" y="2000774"/>
            <a:ext cx="11555896" cy="4518671"/>
          </a:xfrm>
        </p:spPr>
        <p:txBody>
          <a:bodyPr>
            <a:normAutofit fontScale="85000" lnSpcReduction="20000"/>
          </a:bodyPr>
          <a:lstStyle/>
          <a:p>
            <a:r>
              <a:rPr lang="en-US" sz="3200" dirty="0">
                <a:solidFill>
                  <a:srgbClr val="F5F5F5"/>
                </a:solidFill>
                <a:effectLst>
                  <a:outerShdw blurRad="38100" dist="38100" dir="2700000" algn="ctr" rotWithShape="0">
                    <a:schemeClr val="tx1"/>
                  </a:outerShdw>
                </a:effectLst>
              </a:rPr>
              <a:t>Furthermore, John tells us that the visions he is about to report concern things that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must </a:t>
            </a:r>
            <a:r>
              <a:rPr lang="en-US" sz="32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soon</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take place</a:t>
            </a:r>
            <a:r>
              <a:rPr lang="en-US" sz="3200" dirty="0">
                <a:solidFill>
                  <a:srgbClr val="F5F5F5"/>
                </a:solidFill>
                <a:effectLst>
                  <a:outerShdw blurRad="38100" dist="38100" dir="2700000" algn="ctr" rotWithShape="0">
                    <a:schemeClr val="tx1"/>
                  </a:outerShdw>
                </a:effectLst>
              </a:rPr>
              <a:t>” and that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time </a:t>
            </a:r>
            <a:r>
              <a:rPr lang="en-US" sz="3200" dirty="0">
                <a:solidFill>
                  <a:srgbClr val="F5F5F5"/>
                </a:solidFill>
                <a:effectLst>
                  <a:outerShdw blurRad="38100" dist="38100" dir="2700000" algn="ctr" rotWithShape="0">
                    <a:schemeClr val="tx1"/>
                  </a:outerShdw>
                </a:effectLst>
              </a:rPr>
              <a:t>[of their fulfillment]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is </a:t>
            </a:r>
            <a:r>
              <a:rPr lang="en-US" sz="32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near</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I believe these statements were meant to be taken at </a:t>
            </a:r>
            <a:r>
              <a:rPr lang="en-US" sz="3200" b="1" i="1" dirty="0">
                <a:solidFill>
                  <a:srgbClr val="F5F5F5"/>
                </a:solidFill>
                <a:effectLst>
                  <a:outerShdw blurRad="38100" dist="38100" dir="2700000" algn="ctr" rotWithShape="0">
                    <a:schemeClr val="tx1"/>
                  </a:outerShdw>
                </a:effectLst>
              </a:rPr>
              <a:t>face value</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John intended his original audience to understand that the events he describes were approaching </a:t>
            </a:r>
            <a:r>
              <a:rPr lang="en-US" sz="3200" b="1" i="1" dirty="0">
                <a:solidFill>
                  <a:srgbClr val="F5F5F5"/>
                </a:solidFill>
                <a:effectLst>
                  <a:outerShdw blurRad="38100" dist="38100" dir="2700000" algn="ctr" rotWithShape="0">
                    <a:schemeClr val="tx1"/>
                  </a:outerShdw>
                </a:effectLst>
              </a:rPr>
              <a:t>rapidly</a:t>
            </a:r>
            <a:r>
              <a:rPr lang="en-US" sz="3200" dirty="0">
                <a:solidFill>
                  <a:srgbClr val="F5F5F5"/>
                </a:solidFill>
                <a:effectLst>
                  <a:outerShdw blurRad="38100" dist="38100" dir="2700000" algn="ctr" rotWithShape="0">
                    <a:schemeClr val="tx1"/>
                  </a:outerShdw>
                </a:effectLst>
              </a:rPr>
              <a:t> in their own day. </a:t>
            </a:r>
          </a:p>
          <a:p>
            <a:r>
              <a:rPr lang="en-US" sz="3200" dirty="0">
                <a:solidFill>
                  <a:srgbClr val="F5F5F5"/>
                </a:solidFill>
                <a:effectLst>
                  <a:outerShdw blurRad="38100" dist="38100" dir="2700000" algn="ctr" rotWithShape="0">
                    <a:schemeClr val="tx1"/>
                  </a:outerShdw>
                </a:effectLst>
              </a:rPr>
              <a:t>The common attempts to </a:t>
            </a:r>
            <a:r>
              <a:rPr lang="en-US" sz="3200" b="1" i="1" dirty="0">
                <a:solidFill>
                  <a:srgbClr val="F5F5F5"/>
                </a:solidFill>
                <a:effectLst>
                  <a:outerShdw blurRad="38100" dist="38100" dir="2700000" algn="ctr" rotWithShape="0">
                    <a:schemeClr val="tx1"/>
                  </a:outerShdw>
                </a:effectLst>
              </a:rPr>
              <a:t>reinterpret</a:t>
            </a:r>
            <a:r>
              <a:rPr lang="en-US" sz="3200" dirty="0">
                <a:solidFill>
                  <a:srgbClr val="F5F5F5"/>
                </a:solidFill>
                <a:effectLst>
                  <a:outerShdw blurRad="38100" dist="38100" dir="2700000" algn="ctr" rotWithShape="0">
                    <a:schemeClr val="tx1"/>
                  </a:outerShdw>
                </a:effectLst>
              </a:rPr>
              <a:t> or </a:t>
            </a:r>
            <a:r>
              <a:rPr lang="en-US" sz="3200" b="1" i="1" dirty="0">
                <a:solidFill>
                  <a:srgbClr val="F5F5F5"/>
                </a:solidFill>
                <a:effectLst>
                  <a:outerShdw blurRad="38100" dist="38100" dir="2700000" algn="ctr" rotWithShape="0">
                    <a:schemeClr val="tx1"/>
                  </a:outerShdw>
                </a:effectLst>
              </a:rPr>
              <a:t>soften</a:t>
            </a:r>
            <a:r>
              <a:rPr lang="en-US" sz="3200" dirty="0">
                <a:solidFill>
                  <a:srgbClr val="F5F5F5"/>
                </a:solidFill>
                <a:effectLst>
                  <a:outerShdw blurRad="38100" dist="38100" dir="2700000" algn="ctr" rotWithShape="0">
                    <a:schemeClr val="tx1"/>
                  </a:outerShdw>
                </a:effectLst>
              </a:rPr>
              <a:t> this language fail to do justice to the clarity, repetition, and pastoral urgency of John’s words. </a:t>
            </a:r>
          </a:p>
          <a:p>
            <a:r>
              <a:rPr lang="en-US" sz="3200" dirty="0">
                <a:solidFill>
                  <a:srgbClr val="F5F5F5"/>
                </a:solidFill>
                <a:effectLst>
                  <a:outerShdw blurRad="38100" dist="38100" dir="2700000" algn="ctr" rotWithShape="0">
                    <a:schemeClr val="tx1"/>
                  </a:outerShdw>
                </a:effectLst>
              </a:rPr>
              <a:t>Some scholars argue that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soon</a:t>
            </a:r>
            <a:r>
              <a:rPr lang="en-US" sz="3200" dirty="0">
                <a:solidFill>
                  <a:srgbClr val="F5F5F5"/>
                </a:solidFill>
                <a:effectLst>
                  <a:outerShdw blurRad="38100" dist="38100" dir="2700000" algn="ctr" rotWithShape="0">
                    <a:schemeClr val="tx1"/>
                  </a:outerShdw>
                </a:effectLst>
              </a:rPr>
              <a:t>” means that the events would occur quickly </a:t>
            </a:r>
            <a:r>
              <a:rPr lang="en-US" sz="3200" b="1" i="1" dirty="0">
                <a:solidFill>
                  <a:srgbClr val="F5F5F5"/>
                </a:solidFill>
                <a:effectLst>
                  <a:outerShdw blurRad="38100" dist="38100" dir="2700000" algn="ctr" rotWithShape="0">
                    <a:schemeClr val="tx1"/>
                  </a:outerShdw>
                </a:effectLst>
              </a:rPr>
              <a:t>once they began</a:t>
            </a:r>
            <a:r>
              <a:rPr lang="en-US" sz="3200" dirty="0">
                <a:solidFill>
                  <a:srgbClr val="F5F5F5"/>
                </a:solidFill>
                <a:effectLst>
                  <a:outerShdw blurRad="38100" dist="38100" dir="2700000" algn="ctr" rotWithShape="0">
                    <a:schemeClr val="tx1"/>
                  </a:outerShdw>
                </a:effectLst>
              </a:rPr>
              <a:t>, but that would offer </a:t>
            </a:r>
            <a:r>
              <a:rPr lang="en-US" sz="3200" b="1" i="1" dirty="0">
                <a:solidFill>
                  <a:srgbClr val="F5F5F5"/>
                </a:solidFill>
                <a:effectLst>
                  <a:outerShdw blurRad="38100" dist="38100" dir="2700000" algn="ctr" rotWithShape="0">
                    <a:schemeClr val="tx1"/>
                  </a:outerShdw>
                </a:effectLst>
              </a:rPr>
              <a:t>no comfort </a:t>
            </a:r>
            <a:r>
              <a:rPr lang="en-US" sz="3200" dirty="0">
                <a:solidFill>
                  <a:srgbClr val="F5F5F5"/>
                </a:solidFill>
                <a:effectLst>
                  <a:outerShdw blurRad="38100" dist="38100" dir="2700000" algn="ctr" rotWithShape="0">
                    <a:schemeClr val="tx1"/>
                  </a:outerShdw>
                </a:effectLst>
              </a:rPr>
              <a:t>to suffering Christians who were just assured that the time at which these events would occur was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near</a:t>
            </a:r>
            <a:r>
              <a:rPr lang="en-US" sz="3200" dirty="0">
                <a:solidFill>
                  <a:srgbClr val="F5F5F5"/>
                </a:solidFill>
                <a:effectLst>
                  <a:outerShdw blurRad="38100" dist="38100" dir="2700000" algn="ctr" rotWithShape="0">
                    <a:schemeClr val="tx1"/>
                  </a:outerShdw>
                </a:effectLst>
              </a:rPr>
              <a:t>”.</a:t>
            </a:r>
          </a:p>
          <a:p>
            <a:r>
              <a:rPr lang="en-US" sz="3200" dirty="0">
                <a:solidFill>
                  <a:srgbClr val="F5F5F5"/>
                </a:solidFill>
                <a:effectLst>
                  <a:outerShdw blurRad="38100" dist="38100" dir="2700000" algn="ctr" rotWithShape="0">
                    <a:schemeClr val="tx1"/>
                  </a:outerShdw>
                </a:effectLst>
              </a:rPr>
              <a:t>Other scholars argue that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soon</a:t>
            </a:r>
            <a:r>
              <a:rPr lang="en-US" sz="3200" dirty="0">
                <a:solidFill>
                  <a:srgbClr val="F5F5F5"/>
                </a:solidFill>
                <a:effectLst>
                  <a:outerShdw blurRad="38100" dist="38100" dir="2700000" algn="ctr" rotWithShape="0">
                    <a:schemeClr val="tx1"/>
                  </a:outerShdw>
                </a:effectLst>
              </a:rPr>
              <a:t>” reflects </a:t>
            </a:r>
            <a:r>
              <a:rPr lang="en-US" sz="3200" b="1" i="1" dirty="0">
                <a:solidFill>
                  <a:srgbClr val="F5F5F5"/>
                </a:solidFill>
                <a:effectLst>
                  <a:outerShdw blurRad="38100" dist="38100" dir="2700000" algn="ctr" rotWithShape="0">
                    <a:schemeClr val="tx1"/>
                  </a:outerShdw>
                </a:effectLst>
              </a:rPr>
              <a:t>God’s</a:t>
            </a:r>
            <a:r>
              <a:rPr lang="en-US" sz="3200" dirty="0">
                <a:solidFill>
                  <a:srgbClr val="F5F5F5"/>
                </a:solidFill>
                <a:effectLst>
                  <a:outerShdw blurRad="38100" dist="38100" dir="2700000" algn="ctr" rotWithShape="0">
                    <a:schemeClr val="tx1"/>
                  </a:outerShdw>
                </a:effectLst>
              </a:rPr>
              <a:t> perspective on time, not </a:t>
            </a:r>
            <a:r>
              <a:rPr lang="en-US" sz="3200" b="1" i="1" dirty="0">
                <a:solidFill>
                  <a:srgbClr val="F5F5F5"/>
                </a:solidFill>
                <a:effectLst>
                  <a:outerShdw blurRad="38100" dist="38100" dir="2700000" algn="ctr" rotWithShape="0">
                    <a:schemeClr val="tx1"/>
                  </a:outerShdw>
                </a:effectLst>
              </a:rPr>
              <a:t>ours</a:t>
            </a:r>
            <a:r>
              <a:rPr lang="en-US" sz="3200" dirty="0">
                <a:solidFill>
                  <a:srgbClr val="F5F5F5"/>
                </a:solidFill>
                <a:effectLst>
                  <a:outerShdw blurRad="38100" dist="38100" dir="2700000" algn="ctr" rotWithShape="0">
                    <a:schemeClr val="tx1"/>
                  </a:outerShdw>
                </a:effectLst>
              </a:rPr>
              <a:t>. But John is not giving a theological reflection on divine timelessness; he is giving practical instruction to persecuted believers. </a:t>
            </a:r>
          </a:p>
          <a:p>
            <a:endParaRPr lang="en-US" sz="3200" dirty="0">
              <a:solidFill>
                <a:srgbClr val="F5F5F5"/>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AE1BC036-B5F5-602B-CE73-7DCAF49B274C}"/>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3117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105FFD2E-CC5A-473E-8E68-DA3A15D312A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84EAAF9-1B7D-7AB1-2ED8-F8AFADE7C1EB}"/>
              </a:ext>
            </a:extLst>
          </p:cNvPr>
          <p:cNvSpPr>
            <a:spLocks noGrp="1"/>
          </p:cNvSpPr>
          <p:nvPr>
            <p:ph type="title"/>
          </p:nvPr>
        </p:nvSpPr>
        <p:spPr>
          <a:xfrm>
            <a:off x="0" y="1"/>
            <a:ext cx="12192000" cy="180782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revelation of Jesus Christ, which God gave him to show to his servants the things that must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soon</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take place. He made it known by sending his angel to his servant John,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 bore witness to the word of God and to the testimony of Jesus Christ, even to all that he saw.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 is the one who reads aloud the words of this prophecy, and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 are those who hear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who keep what is written in it, for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time is near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AAA9797-71B9-3846-01F0-8039C124200E}"/>
              </a:ext>
            </a:extLst>
          </p:cNvPr>
          <p:cNvSpPr>
            <a:spLocks noGrp="1"/>
          </p:cNvSpPr>
          <p:nvPr>
            <p:ph idx="1"/>
          </p:nvPr>
        </p:nvSpPr>
        <p:spPr>
          <a:xfrm>
            <a:off x="348975" y="2000774"/>
            <a:ext cx="11555896" cy="4518671"/>
          </a:xfrm>
        </p:spPr>
        <p:txBody>
          <a:bodyPr>
            <a:normAutofit fontScale="92500" lnSpcReduction="10000"/>
          </a:bodyPr>
          <a:lstStyle/>
          <a:p>
            <a:r>
              <a:rPr lang="en-US" sz="3200" dirty="0">
                <a:solidFill>
                  <a:srgbClr val="F5F5F5"/>
                </a:solidFill>
                <a:effectLst>
                  <a:outerShdw blurRad="38100" dist="38100" dir="2700000" algn="ctr" rotWithShape="0">
                    <a:schemeClr val="tx1"/>
                  </a:outerShdw>
                </a:effectLst>
              </a:rPr>
              <a:t>Still others argue that these events are always </a:t>
            </a:r>
            <a:r>
              <a:rPr lang="en-US" sz="3200" b="1" i="1" dirty="0">
                <a:solidFill>
                  <a:srgbClr val="F5F5F5"/>
                </a:solidFill>
                <a:effectLst>
                  <a:outerShdw blurRad="38100" dist="38100" dir="2700000" algn="ctr" rotWithShape="0">
                    <a:schemeClr val="tx1"/>
                  </a:outerShdw>
                </a:effectLst>
              </a:rPr>
              <a:t>potentially</a:t>
            </a:r>
            <a:r>
              <a:rPr lang="en-US" sz="3200" dirty="0">
                <a:solidFill>
                  <a:srgbClr val="F5F5F5"/>
                </a:solidFill>
                <a:effectLst>
                  <a:outerShdw blurRad="38100" dist="38100" dir="2700000" algn="ctr" rotWithShape="0">
                    <a:schemeClr val="tx1"/>
                  </a:outerShdw>
                </a:effectLst>
              </a:rPr>
              <a:t> imminent, but this empties the term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soon</a:t>
            </a:r>
            <a:r>
              <a:rPr lang="en-US" sz="3200" dirty="0">
                <a:solidFill>
                  <a:srgbClr val="F5F5F5"/>
                </a:solidFill>
                <a:effectLst>
                  <a:outerShdw blurRad="38100" dist="38100" dir="2700000" algn="ctr" rotWithShape="0">
                    <a:schemeClr val="tx1"/>
                  </a:outerShdw>
                </a:effectLst>
              </a:rPr>
              <a:t>” of any chronological content and </a:t>
            </a:r>
            <a:r>
              <a:rPr lang="en-US" sz="3200" b="1" i="1" dirty="0">
                <a:solidFill>
                  <a:srgbClr val="F5F5F5"/>
                </a:solidFill>
                <a:effectLst>
                  <a:outerShdw blurRad="38100" dist="38100" dir="2700000" algn="ctr" rotWithShape="0">
                    <a:schemeClr val="tx1"/>
                  </a:outerShdw>
                </a:effectLst>
              </a:rPr>
              <a:t>contradicts</a:t>
            </a:r>
            <a:r>
              <a:rPr lang="en-US" sz="3200" dirty="0">
                <a:solidFill>
                  <a:srgbClr val="F5F5F5"/>
                </a:solidFill>
                <a:effectLst>
                  <a:outerShdw blurRad="38100" dist="38100" dir="2700000" algn="ctr" rotWithShape="0">
                    <a:schemeClr val="tx1"/>
                  </a:outerShdw>
                </a:effectLst>
              </a:rPr>
              <a:t> the </a:t>
            </a:r>
            <a:r>
              <a:rPr lang="en-US" sz="3200" b="1" i="1" dirty="0">
                <a:solidFill>
                  <a:srgbClr val="F5F5F5"/>
                </a:solidFill>
                <a:effectLst>
                  <a:outerShdw blurRad="38100" dist="38100" dir="2700000" algn="ctr" rotWithShape="0">
                    <a:schemeClr val="tx1"/>
                  </a:outerShdw>
                </a:effectLst>
              </a:rPr>
              <a:t>explicit contrast </a:t>
            </a:r>
            <a:r>
              <a:rPr lang="en-US" sz="3200" dirty="0">
                <a:solidFill>
                  <a:srgbClr val="F5F5F5"/>
                </a:solidFill>
                <a:effectLst>
                  <a:outerShdw blurRad="38100" dist="38100" dir="2700000" algn="ctr" rotWithShape="0">
                    <a:schemeClr val="tx1"/>
                  </a:outerShdw>
                </a:effectLst>
              </a:rPr>
              <a:t>with Daniel, who was told to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shut up the words and seal the book, until the time of the end</a:t>
            </a:r>
            <a:r>
              <a:rPr lang="en-US" sz="3200" dirty="0">
                <a:solidFill>
                  <a:srgbClr val="F5F5F5"/>
                </a:solidFill>
                <a:effectLst>
                  <a:outerShdw blurRad="38100" dist="38100" dir="2700000" algn="ctr" rotWithShape="0">
                    <a:schemeClr val="tx1"/>
                  </a:outerShdw>
                </a:effectLst>
              </a:rPr>
              <a:t>” (Dan 12:4 ). </a:t>
            </a:r>
          </a:p>
          <a:p>
            <a:r>
              <a:rPr lang="en-US" sz="3200" dirty="0">
                <a:solidFill>
                  <a:srgbClr val="F5F5F5"/>
                </a:solidFill>
                <a:effectLst>
                  <a:outerShdw blurRad="38100" dist="38100" dir="2700000" algn="ctr" rotWithShape="0">
                    <a:schemeClr val="tx1"/>
                  </a:outerShdw>
                </a:effectLst>
              </a:rPr>
              <a:t>John is told the </a:t>
            </a:r>
            <a:r>
              <a:rPr lang="en-US" sz="3200" b="1" i="1" dirty="0">
                <a:solidFill>
                  <a:srgbClr val="F5F5F5"/>
                </a:solidFill>
                <a:effectLst>
                  <a:outerShdw blurRad="38100" dist="38100" dir="2700000" algn="ctr" rotWithShape="0">
                    <a:schemeClr val="tx1"/>
                  </a:outerShdw>
                </a:effectLst>
              </a:rPr>
              <a:t>opposite</a:t>
            </a:r>
            <a:r>
              <a:rPr lang="en-US" sz="3200" dirty="0">
                <a:solidFill>
                  <a:srgbClr val="F5F5F5"/>
                </a:solidFill>
                <a:effectLst>
                  <a:outerShdw blurRad="38100" dist="38100" dir="2700000" algn="ctr" rotWithShape="0">
                    <a:schemeClr val="tx1"/>
                  </a:outerShdw>
                </a:effectLst>
              </a:rPr>
              <a:t>: do </a:t>
            </a:r>
            <a:r>
              <a:rPr lang="en-US" sz="3200" b="1" i="1" dirty="0">
                <a:solidFill>
                  <a:srgbClr val="F5F5F5"/>
                </a:solidFill>
                <a:effectLst>
                  <a:outerShdw blurRad="38100" dist="38100" dir="2700000" algn="ctr" rotWithShape="0">
                    <a:schemeClr val="tx1"/>
                  </a:outerShdw>
                </a:effectLst>
              </a:rPr>
              <a:t>not</a:t>
            </a:r>
            <a:r>
              <a:rPr lang="en-US" sz="3200" dirty="0">
                <a:solidFill>
                  <a:srgbClr val="F5F5F5"/>
                </a:solidFill>
                <a:effectLst>
                  <a:outerShdw blurRad="38100" dist="38100" dir="2700000" algn="ctr" rotWithShape="0">
                    <a:schemeClr val="tx1"/>
                  </a:outerShdw>
                </a:effectLst>
              </a:rPr>
              <a:t> seal the book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 are those who hear</a:t>
            </a:r>
            <a:r>
              <a:rPr lang="en-US" sz="3200" dirty="0">
                <a:solidFill>
                  <a:srgbClr val="F5F5F5"/>
                </a:solidFill>
                <a:effectLst>
                  <a:outerShdw blurRad="38100" dist="38100" dir="2700000" algn="ctr" rotWithShape="0">
                    <a:schemeClr val="tx1"/>
                  </a:outerShdw>
                </a:effectLst>
              </a:rPr>
              <a:t>”), because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time is near</a:t>
            </a:r>
            <a:r>
              <a:rPr lang="en-US" sz="3200" dirty="0">
                <a:solidFill>
                  <a:srgbClr val="F5F5F5"/>
                </a:solidFill>
                <a:effectLst>
                  <a:outerShdw blurRad="38100" dist="38100" dir="2700000" algn="ctr" rotWithShape="0">
                    <a:schemeClr val="tx1"/>
                  </a:outerShdw>
                </a:effectLst>
              </a:rPr>
              <a:t>” – making it clear that the </a:t>
            </a:r>
            <a:r>
              <a:rPr lang="en-US" sz="3200" b="1" i="1" dirty="0">
                <a:solidFill>
                  <a:srgbClr val="F5F5F5"/>
                </a:solidFill>
                <a:effectLst>
                  <a:outerShdw blurRad="38100" dist="38100" dir="2700000" algn="ctr" rotWithShape="0">
                    <a:schemeClr val="tx1"/>
                  </a:outerShdw>
                </a:effectLst>
              </a:rPr>
              <a:t>bulk</a:t>
            </a:r>
            <a:r>
              <a:rPr lang="en-US" sz="3200" dirty="0">
                <a:solidFill>
                  <a:srgbClr val="F5F5F5"/>
                </a:solidFill>
                <a:effectLst>
                  <a:outerShdw blurRad="38100" dist="38100" dir="2700000" algn="ctr" rotWithShape="0">
                    <a:schemeClr val="tx1"/>
                  </a:outerShdw>
                </a:effectLst>
              </a:rPr>
              <a:t> of Revelation’s prophecies would occur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soon</a:t>
            </a:r>
            <a:r>
              <a:rPr lang="en-US" sz="3200" dirty="0">
                <a:solidFill>
                  <a:srgbClr val="F5F5F5"/>
                </a:solidFill>
                <a:effectLst>
                  <a:outerShdw blurRad="38100" dist="38100" dir="2700000" algn="ctr" rotWithShape="0">
                    <a:schemeClr val="tx1"/>
                  </a:outerShdw>
                </a:effectLst>
              </a:rPr>
              <a:t>” after John wrote them. </a:t>
            </a:r>
          </a:p>
          <a:p>
            <a:r>
              <a:rPr lang="en-US" sz="3200" dirty="0">
                <a:solidFill>
                  <a:srgbClr val="F5F5F5"/>
                </a:solidFill>
                <a:effectLst>
                  <a:outerShdw blurRad="38100" dist="38100" dir="2700000" algn="ctr" rotWithShape="0">
                    <a:schemeClr val="tx1"/>
                  </a:outerShdw>
                </a:effectLst>
              </a:rPr>
              <a:t>The Greek terms John uses here for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soon</a:t>
            </a:r>
            <a:r>
              <a:rPr lang="en-US" sz="3200" dirty="0">
                <a:solidFill>
                  <a:srgbClr val="F5F5F5"/>
                </a:solidFill>
                <a:effectLst>
                  <a:outerShdw blurRad="38100" dist="38100" dir="2700000" algn="ctr" rotWithShape="0">
                    <a:schemeClr val="tx1"/>
                  </a:outerShdw>
                </a:effectLst>
              </a:rPr>
              <a:t>” (</a:t>
            </a:r>
            <a:r>
              <a:rPr lang="en-US" sz="3200" i="1" dirty="0" err="1">
                <a:solidFill>
                  <a:srgbClr val="F5F5F5"/>
                </a:solidFill>
                <a:effectLst>
                  <a:outerShdw blurRad="38100" dist="38100" dir="2700000" algn="ctr" rotWithShape="0">
                    <a:schemeClr val="tx1"/>
                  </a:outerShdw>
                </a:effectLst>
              </a:rPr>
              <a:t>en</a:t>
            </a:r>
            <a:r>
              <a:rPr lang="en-US" sz="3200" i="1" dirty="0">
                <a:solidFill>
                  <a:srgbClr val="F5F5F5"/>
                </a:solidFill>
                <a:effectLst>
                  <a:outerShdw blurRad="38100" dist="38100" dir="2700000" algn="ctr" rotWithShape="0">
                    <a:schemeClr val="tx1"/>
                  </a:outerShdw>
                </a:effectLst>
              </a:rPr>
              <a:t> </a:t>
            </a:r>
            <a:r>
              <a:rPr lang="en-US" sz="3200" i="1" dirty="0" err="1">
                <a:solidFill>
                  <a:srgbClr val="F5F5F5"/>
                </a:solidFill>
                <a:effectLst>
                  <a:outerShdw blurRad="38100" dist="38100" dir="2700000" algn="ctr" rotWithShape="0">
                    <a:schemeClr val="tx1"/>
                  </a:outerShdw>
                </a:effectLst>
              </a:rPr>
              <a:t>tachei</a:t>
            </a:r>
            <a:r>
              <a:rPr lang="en-US" sz="3200" i="1" dirty="0">
                <a:solidFill>
                  <a:srgbClr val="F5F5F5"/>
                </a:solidFill>
                <a:effectLst>
                  <a:outerShdw blurRad="38100" dist="38100" dir="2700000" algn="ctr" rotWithShape="0">
                    <a:schemeClr val="tx1"/>
                  </a:outerShdw>
                </a:effectLst>
              </a:rPr>
              <a:t> = </a:t>
            </a:r>
            <a:r>
              <a:rPr lang="en-US" sz="3200" dirty="0">
                <a:solidFill>
                  <a:srgbClr val="F5F5F5"/>
                </a:solidFill>
                <a:effectLst>
                  <a:outerShdw blurRad="38100" dist="38100" dir="2700000" algn="ctr" rotWithShape="0">
                    <a:schemeClr val="tx1"/>
                  </a:outerShdw>
                </a:effectLst>
              </a:rPr>
              <a:t>“in a little while”)  and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time is near</a:t>
            </a:r>
            <a:r>
              <a:rPr lang="en-US" sz="3200" dirty="0">
                <a:solidFill>
                  <a:srgbClr val="F5F5F5"/>
                </a:solidFill>
                <a:effectLst>
                  <a:outerShdw blurRad="38100" dist="38100" dir="2700000" algn="ctr" rotWithShape="0">
                    <a:schemeClr val="tx1"/>
                  </a:outerShdw>
                </a:effectLst>
              </a:rPr>
              <a:t>” (</a:t>
            </a:r>
            <a:r>
              <a:rPr lang="en-US" sz="3200" i="1" dirty="0" err="1">
                <a:solidFill>
                  <a:srgbClr val="F5F5F5"/>
                </a:solidFill>
                <a:effectLst>
                  <a:outerShdw blurRad="38100" dist="38100" dir="2700000" algn="ctr" rotWithShape="0">
                    <a:schemeClr val="tx1"/>
                  </a:outerShdw>
                </a:effectLst>
              </a:rPr>
              <a:t>engus</a:t>
            </a:r>
            <a:r>
              <a:rPr lang="en-US" sz="3200" dirty="0">
                <a:solidFill>
                  <a:srgbClr val="F5F5F5"/>
                </a:solidFill>
                <a:effectLst>
                  <a:outerShdw blurRad="38100" dist="38100" dir="2700000" algn="ctr" rotWithShape="0">
                    <a:schemeClr val="tx1"/>
                  </a:outerShdw>
                </a:effectLst>
              </a:rPr>
              <a:t> = “no more delay”) </a:t>
            </a:r>
            <a:r>
              <a:rPr lang="en-US" sz="3200" b="1" i="1" dirty="0">
                <a:solidFill>
                  <a:srgbClr val="F5F5F5"/>
                </a:solidFill>
                <a:effectLst>
                  <a:outerShdw blurRad="38100" dist="38100" dir="2700000" algn="ctr" rotWithShape="0">
                    <a:schemeClr val="tx1"/>
                  </a:outerShdw>
                </a:effectLst>
              </a:rPr>
              <a:t>consistently</a:t>
            </a:r>
            <a:r>
              <a:rPr lang="en-US" sz="3200" dirty="0">
                <a:solidFill>
                  <a:srgbClr val="F5F5F5"/>
                </a:solidFill>
                <a:effectLst>
                  <a:outerShdw blurRad="38100" dist="38100" dir="2700000" algn="ctr" rotWithShape="0">
                    <a:schemeClr val="tx1"/>
                  </a:outerShdw>
                </a:effectLst>
              </a:rPr>
              <a:t> refer to temporal nearness when used </a:t>
            </a:r>
            <a:r>
              <a:rPr lang="en-US" sz="3200" b="1" i="1" dirty="0">
                <a:solidFill>
                  <a:srgbClr val="F5F5F5"/>
                </a:solidFill>
                <a:effectLst>
                  <a:outerShdw blurRad="38100" dist="38100" dir="2700000" algn="ctr" rotWithShape="0">
                    <a:schemeClr val="tx1"/>
                  </a:outerShdw>
                </a:effectLst>
              </a:rPr>
              <a:t>elsewhere</a:t>
            </a:r>
            <a:r>
              <a:rPr lang="en-US" sz="3200" dirty="0">
                <a:solidFill>
                  <a:srgbClr val="F5F5F5"/>
                </a:solidFill>
                <a:effectLst>
                  <a:outerShdw blurRad="38100" dist="38100" dir="2700000" algn="ctr" rotWithShape="0">
                    <a:schemeClr val="tx1"/>
                  </a:outerShdw>
                </a:effectLst>
              </a:rPr>
              <a:t> in Scripture (e.g., </a:t>
            </a:r>
            <a:r>
              <a:rPr lang="en-US" sz="3200" dirty="0">
                <a:solidFill>
                  <a:srgbClr val="F5F5F5"/>
                </a:solidFill>
                <a:effectLst>
                  <a:outerShdw blurRad="50800" dist="38100" dir="2700000" algn="tl" rotWithShape="0">
                    <a:prstClr val="black">
                      <a:alpha val="30000"/>
                    </a:prstClr>
                  </a:outerShdw>
                </a:effectLst>
              </a:rPr>
              <a:t>Matt 26:18; 24:32; John 2:13</a:t>
            </a:r>
            <a:r>
              <a:rPr lang="en-US" sz="3200" dirty="0">
                <a:solidFill>
                  <a:srgbClr val="F5F5F5"/>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A82E7066-6BDA-35D2-05B8-40804302FF08}"/>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7275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61C1342F-4556-55AE-25CA-D38DA25331D6}"/>
              </a:ext>
            </a:extLst>
          </p:cNvPr>
          <p:cNvSpPr txBox="1">
            <a:spLocks noChangeArrowheads="1"/>
          </p:cNvSpPr>
          <p:nvPr/>
        </p:nvSpPr>
        <p:spPr>
          <a:xfrm>
            <a:off x="251009" y="3563485"/>
            <a:ext cx="5638800" cy="1481536"/>
          </a:xfrm>
          <a:prstGeom prst="rect">
            <a:avLst/>
          </a:prstGeom>
          <a:ln w="25400">
            <a:solidFill>
              <a:srgbClr val="F5F5F5"/>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5F5F5"/>
                </a:solidFill>
                <a:effectLst>
                  <a:outerShdw blurRad="38100" dist="38100" dir="2700000" algn="ctr" rotWithShape="0">
                    <a:schemeClr val="tx1"/>
                  </a:outerShdw>
                </a:effectLst>
              </a:rPr>
              <a:t>Rev. 1:1 –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a:t>
            </a:r>
            <a:r>
              <a:rPr lang="en-US" dirty="0">
                <a:solidFill>
                  <a:schemeClr val="dk1"/>
                </a:solidFill>
              </a:rPr>
              <a:t> </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revelation of Jesus Christ, which God gave him to show to his servants the things that </a:t>
            </a:r>
            <a:r>
              <a:rPr lang="en-US"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must soon take place</a:t>
            </a:r>
            <a:r>
              <a:rPr lang="en-US"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made it known by sending his angel to his servant John.</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itchFamily="34" charset="0"/>
            </a:endParaRPr>
          </a:p>
        </p:txBody>
      </p:sp>
      <p:sp>
        <p:nvSpPr>
          <p:cNvPr id="4" name="Rectangle 11">
            <a:extLst>
              <a:ext uri="{FF2B5EF4-FFF2-40B4-BE49-F238E27FC236}">
                <a16:creationId xmlns:a16="http://schemas.microsoft.com/office/drawing/2014/main" id="{A9E95DF3-349C-608E-2762-676556F4D340}"/>
              </a:ext>
            </a:extLst>
          </p:cNvPr>
          <p:cNvSpPr txBox="1">
            <a:spLocks noChangeArrowheads="1"/>
          </p:cNvSpPr>
          <p:nvPr/>
        </p:nvSpPr>
        <p:spPr>
          <a:xfrm>
            <a:off x="251009" y="5045021"/>
            <a:ext cx="5638800" cy="1165869"/>
          </a:xfrm>
          <a:prstGeom prst="rect">
            <a:avLst/>
          </a:prstGeom>
          <a:ln w="25400">
            <a:solidFill>
              <a:srgbClr val="F5F5F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70000"/>
              </a:lnSpc>
              <a:buNone/>
              <a:defRPr/>
            </a:pPr>
            <a:r>
              <a:rPr lang="en-US" sz="2400" dirty="0">
                <a:solidFill>
                  <a:srgbClr val="F5F5F5"/>
                </a:solidFill>
                <a:effectLst>
                  <a:outerShdw blurRad="38100" dist="38100" dir="2700000" algn="ctr" rotWithShape="0">
                    <a:schemeClr val="tx1"/>
                  </a:outerShdw>
                </a:effectLst>
              </a:rPr>
              <a:t>Rev. 1:3 –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 is the one who reads aloud the words of this prophecy, and blessed are those who hear, and who keep what is written in it, for </a:t>
            </a:r>
            <a:r>
              <a:rPr lang="en-US" sz="24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time is near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itchFamily="34" charset="0"/>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itchFamily="34" charset="0"/>
            </a:endParaRPr>
          </a:p>
        </p:txBody>
      </p:sp>
      <p:sp>
        <p:nvSpPr>
          <p:cNvPr id="6" name="Rectangle 11">
            <a:extLst>
              <a:ext uri="{FF2B5EF4-FFF2-40B4-BE49-F238E27FC236}">
                <a16:creationId xmlns:a16="http://schemas.microsoft.com/office/drawing/2014/main" id="{5389480B-935C-E5CE-B058-ACF90F74133F}"/>
              </a:ext>
            </a:extLst>
          </p:cNvPr>
          <p:cNvSpPr txBox="1">
            <a:spLocks noChangeArrowheads="1"/>
          </p:cNvSpPr>
          <p:nvPr/>
        </p:nvSpPr>
        <p:spPr>
          <a:xfrm>
            <a:off x="6331396" y="3563484"/>
            <a:ext cx="5638800" cy="1481537"/>
          </a:xfrm>
          <a:prstGeom prst="rect">
            <a:avLst/>
          </a:prstGeom>
          <a:ln w="25400">
            <a:solidFill>
              <a:srgbClr val="F5F5F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70000"/>
              </a:lnSpc>
              <a:spcBef>
                <a:spcPts val="0"/>
              </a:spcBef>
              <a:buNone/>
              <a:defRPr/>
            </a:pPr>
            <a:r>
              <a:rPr lang="en-US" sz="2400" dirty="0">
                <a:solidFill>
                  <a:srgbClr val="F5F5F5"/>
                </a:solidFill>
                <a:effectLst>
                  <a:outerShdw blurRad="38100" dist="38100" dir="2700000" algn="ctr" rotWithShape="0">
                    <a:schemeClr val="tx1"/>
                  </a:outerShdw>
                </a:effectLst>
              </a:rPr>
              <a:t>Rev. 22:6 –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he said to me, “These words are trustworthy and true. And the Lord, the God of the spirits of the prophets, has sent his angel to show his servants what </a:t>
            </a:r>
            <a:r>
              <a:rPr lang="en-US" sz="24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must soon take place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a:r>
          </a:p>
        </p:txBody>
      </p:sp>
      <p:sp>
        <p:nvSpPr>
          <p:cNvPr id="7" name="Rectangle 11">
            <a:extLst>
              <a:ext uri="{FF2B5EF4-FFF2-40B4-BE49-F238E27FC236}">
                <a16:creationId xmlns:a16="http://schemas.microsoft.com/office/drawing/2014/main" id="{14113101-0DE0-6254-085F-C19D48A6F575}"/>
              </a:ext>
            </a:extLst>
          </p:cNvPr>
          <p:cNvSpPr txBox="1">
            <a:spLocks noChangeArrowheads="1"/>
          </p:cNvSpPr>
          <p:nvPr/>
        </p:nvSpPr>
        <p:spPr>
          <a:xfrm>
            <a:off x="6331396" y="5045021"/>
            <a:ext cx="5638800" cy="1165870"/>
          </a:xfrm>
          <a:prstGeom prst="rect">
            <a:avLst/>
          </a:prstGeom>
          <a:ln w="25400">
            <a:solidFill>
              <a:srgbClr val="F5F5F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70000"/>
              </a:lnSpc>
              <a:spcBef>
                <a:spcPts val="0"/>
              </a:spcBef>
              <a:buNone/>
              <a:defRPr/>
            </a:pPr>
            <a:r>
              <a:rPr lang="en-US" sz="2400" dirty="0">
                <a:solidFill>
                  <a:srgbClr val="F5F5F5"/>
                </a:solidFill>
                <a:effectLst>
                  <a:outerShdw blurRad="38100" dist="38100" dir="2700000" algn="ctr" rotWithShape="0">
                    <a:schemeClr val="tx1"/>
                  </a:outerShdw>
                </a:effectLst>
              </a:rPr>
              <a:t>Rev. 22:10 –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he said to me, “Do not seal up the words of the prophecy of this book, for </a:t>
            </a:r>
            <a:r>
              <a:rPr lang="en-US" sz="24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time is near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a:r>
          </a:p>
          <a:p>
            <a:pPr marL="685800" marR="0" lvl="1"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itchFamily="34" charset="0"/>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itchFamily="34" charset="0"/>
            </a:endParaRPr>
          </a:p>
        </p:txBody>
      </p:sp>
      <p:sp>
        <p:nvSpPr>
          <p:cNvPr id="11" name="Title 1">
            <a:extLst>
              <a:ext uri="{FF2B5EF4-FFF2-40B4-BE49-F238E27FC236}">
                <a16:creationId xmlns:a16="http://schemas.microsoft.com/office/drawing/2014/main" id="{7E809778-AECE-7F2C-227A-DB513E163A1D}"/>
              </a:ext>
            </a:extLst>
          </p:cNvPr>
          <p:cNvSpPr>
            <a:spLocks noGrp="1"/>
          </p:cNvSpPr>
          <p:nvPr>
            <p:ph type="title"/>
          </p:nvPr>
        </p:nvSpPr>
        <p:spPr>
          <a:xfrm>
            <a:off x="0" y="1"/>
            <a:ext cx="12192000" cy="180782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revelation of Jesus Christ, which God gave him to show to his servants the things that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must soon take place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made it known by sending his angel to his servant John,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 bore witness to the word of God and to the testimony of Jesus Christ, even to all that he saw.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 is the one who reads aloud the words of this prophecy, and blessed are those who hear, and who keep what is written in it, for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time is near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Content Placeholder 4">
            <a:extLst>
              <a:ext uri="{FF2B5EF4-FFF2-40B4-BE49-F238E27FC236}">
                <a16:creationId xmlns:a16="http://schemas.microsoft.com/office/drawing/2014/main" id="{BE556049-C7DE-CB4E-447A-1DD0F1AC6075}"/>
              </a:ext>
            </a:extLst>
          </p:cNvPr>
          <p:cNvSpPr>
            <a:spLocks noGrp="1"/>
          </p:cNvSpPr>
          <p:nvPr>
            <p:ph idx="1"/>
          </p:nvPr>
        </p:nvSpPr>
        <p:spPr>
          <a:xfrm>
            <a:off x="251009" y="1873382"/>
            <a:ext cx="11555896" cy="1132513"/>
          </a:xfrm>
        </p:spPr>
        <p:txBody>
          <a:bodyPr>
            <a:normAutofit fontScale="92500" lnSpcReduction="20000"/>
          </a:bodyPr>
          <a:lstStyle/>
          <a:p>
            <a:r>
              <a:rPr lang="en-US" sz="3200" dirty="0">
                <a:solidFill>
                  <a:srgbClr val="F5F5F5"/>
                </a:solidFill>
                <a:effectLst>
                  <a:outerShdw blurRad="38100" dist="38100" dir="2700000" algn="ctr" rotWithShape="0">
                    <a:schemeClr val="tx1"/>
                  </a:outerShdw>
                </a:effectLst>
              </a:rPr>
              <a:t>John places these </a:t>
            </a:r>
            <a:r>
              <a:rPr lang="en-US" sz="3200" b="1" i="1" dirty="0">
                <a:solidFill>
                  <a:srgbClr val="F5F5F5"/>
                </a:solidFill>
                <a:effectLst>
                  <a:outerShdw blurRad="38100" dist="38100" dir="2700000" algn="ctr" rotWithShape="0">
                    <a:schemeClr val="tx1"/>
                  </a:outerShdw>
                </a:effectLst>
              </a:rPr>
              <a:t>exact same terms </a:t>
            </a:r>
            <a:r>
              <a:rPr lang="en-US" sz="3200" dirty="0">
                <a:solidFill>
                  <a:srgbClr val="F5F5F5"/>
                </a:solidFill>
                <a:effectLst>
                  <a:outerShdw blurRad="38100" dist="38100" dir="2700000" algn="ctr" rotWithShape="0">
                    <a:schemeClr val="tx1"/>
                  </a:outerShdw>
                </a:effectLst>
              </a:rPr>
              <a:t>at the </a:t>
            </a:r>
            <a:r>
              <a:rPr lang="en-US" sz="3200" b="1" i="1" dirty="0">
                <a:solidFill>
                  <a:srgbClr val="F5F5F5"/>
                </a:solidFill>
                <a:effectLst>
                  <a:outerShdw blurRad="38100" dist="38100" dir="2700000" algn="ctr" rotWithShape="0">
                    <a:schemeClr val="tx1"/>
                  </a:outerShdw>
                </a:effectLst>
              </a:rPr>
              <a:t>beginning</a:t>
            </a:r>
            <a:r>
              <a:rPr lang="en-US" sz="3200" dirty="0">
                <a:solidFill>
                  <a:srgbClr val="F5F5F5"/>
                </a:solidFill>
                <a:effectLst>
                  <a:outerShdw blurRad="38100" dist="38100" dir="2700000" algn="ctr" rotWithShape="0">
                    <a:schemeClr val="tx1"/>
                  </a:outerShdw>
                </a:effectLst>
              </a:rPr>
              <a:t> </a:t>
            </a:r>
            <a:r>
              <a:rPr lang="en-US" sz="3200" b="1" i="1" dirty="0">
                <a:solidFill>
                  <a:srgbClr val="F5F5F5"/>
                </a:solidFill>
                <a:effectLst>
                  <a:outerShdw blurRad="38100" dist="38100" dir="2700000" algn="ctr" rotWithShape="0">
                    <a:schemeClr val="tx1"/>
                  </a:outerShdw>
                </a:effectLst>
              </a:rPr>
              <a:t>and</a:t>
            </a:r>
            <a:r>
              <a:rPr lang="en-US" sz="3200" dirty="0">
                <a:solidFill>
                  <a:srgbClr val="F5F5F5"/>
                </a:solidFill>
                <a:effectLst>
                  <a:outerShdw blurRad="38100" dist="38100" dir="2700000" algn="ctr" rotWithShape="0">
                    <a:schemeClr val="tx1"/>
                  </a:outerShdw>
                </a:effectLst>
              </a:rPr>
              <a:t> </a:t>
            </a:r>
            <a:r>
              <a:rPr lang="en-US" sz="3200" b="1" i="1" dirty="0">
                <a:solidFill>
                  <a:srgbClr val="F5F5F5"/>
                </a:solidFill>
                <a:effectLst>
                  <a:outerShdw blurRad="38100" dist="38100" dir="2700000" algn="ctr" rotWithShape="0">
                    <a:schemeClr val="tx1"/>
                  </a:outerShdw>
                </a:effectLst>
              </a:rPr>
              <a:t>end</a:t>
            </a:r>
            <a:r>
              <a:rPr lang="en-US" sz="3200" dirty="0">
                <a:solidFill>
                  <a:srgbClr val="F5F5F5"/>
                </a:solidFill>
                <a:effectLst>
                  <a:outerShdw blurRad="38100" dist="38100" dir="2700000" algn="ctr" rotWithShape="0">
                    <a:schemeClr val="tx1"/>
                  </a:outerShdw>
                </a:effectLst>
              </a:rPr>
              <a:t> of the book, uses them frequently, and employs numerous expressions to reinforce the same point: </a:t>
            </a:r>
          </a:p>
        </p:txBody>
      </p:sp>
      <p:sp>
        <p:nvSpPr>
          <p:cNvPr id="13" name="TextBox 12">
            <a:extLst>
              <a:ext uri="{FF2B5EF4-FFF2-40B4-BE49-F238E27FC236}">
                <a16:creationId xmlns:a16="http://schemas.microsoft.com/office/drawing/2014/main" id="{AEC4D257-7253-5A08-E151-2A325B7510AB}"/>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
        <p:nvSpPr>
          <p:cNvPr id="17" name="Rectangle 11">
            <a:extLst>
              <a:ext uri="{FF2B5EF4-FFF2-40B4-BE49-F238E27FC236}">
                <a16:creationId xmlns:a16="http://schemas.microsoft.com/office/drawing/2014/main" id="{CBDCBC74-7265-1EA5-5EF0-87E5F3717D6E}"/>
              </a:ext>
            </a:extLst>
          </p:cNvPr>
          <p:cNvSpPr txBox="1">
            <a:spLocks noChangeArrowheads="1"/>
          </p:cNvSpPr>
          <p:nvPr/>
        </p:nvSpPr>
        <p:spPr>
          <a:xfrm>
            <a:off x="251009" y="3071449"/>
            <a:ext cx="5638800" cy="492036"/>
          </a:xfrm>
          <a:prstGeom prst="rect">
            <a:avLst/>
          </a:prstGeom>
          <a:ln w="25400">
            <a:solidFill>
              <a:srgbClr val="F5F5F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5F5F5"/>
                </a:solidFill>
                <a:effectLst>
                  <a:outerShdw blurRad="38100" dist="38100" dir="2700000" algn="ctr" rotWithShape="0">
                    <a:schemeClr val="tx1"/>
                  </a:outerShdw>
                </a:effectLst>
              </a:rPr>
              <a:t>At the </a:t>
            </a:r>
            <a:r>
              <a:rPr lang="en-US" b="1" i="1" dirty="0">
                <a:solidFill>
                  <a:srgbClr val="FFD700"/>
                </a:solidFill>
                <a:effectLst>
                  <a:outerShdw blurRad="38100" dist="38100" dir="2700000" algn="ctr" rotWithShape="0">
                    <a:schemeClr val="tx1"/>
                  </a:outerShdw>
                </a:effectLst>
              </a:rPr>
              <a:t>beginning</a:t>
            </a:r>
            <a:r>
              <a:rPr lang="en-US" dirty="0">
                <a:solidFill>
                  <a:srgbClr val="F5F5F5"/>
                </a:solidFill>
                <a:effectLst>
                  <a:outerShdw blurRad="38100" dist="38100" dir="2700000" algn="ctr" rotWithShape="0">
                    <a:schemeClr val="tx1"/>
                  </a:outerShdw>
                </a:effectLst>
              </a:rPr>
              <a:t> of the book…</a:t>
            </a:r>
          </a:p>
        </p:txBody>
      </p:sp>
      <p:sp>
        <p:nvSpPr>
          <p:cNvPr id="18" name="Rectangle 11">
            <a:extLst>
              <a:ext uri="{FF2B5EF4-FFF2-40B4-BE49-F238E27FC236}">
                <a16:creationId xmlns:a16="http://schemas.microsoft.com/office/drawing/2014/main" id="{C98FE8C7-C8C8-57B9-4E6E-5A85173587DE}"/>
              </a:ext>
            </a:extLst>
          </p:cNvPr>
          <p:cNvSpPr txBox="1">
            <a:spLocks noChangeArrowheads="1"/>
          </p:cNvSpPr>
          <p:nvPr/>
        </p:nvSpPr>
        <p:spPr>
          <a:xfrm>
            <a:off x="6331396" y="3071449"/>
            <a:ext cx="5638800" cy="492036"/>
          </a:xfrm>
          <a:prstGeom prst="rect">
            <a:avLst/>
          </a:prstGeom>
          <a:ln w="25400">
            <a:solidFill>
              <a:srgbClr val="F5F5F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5F5F5"/>
                </a:solidFill>
                <a:effectLst>
                  <a:outerShdw blurRad="38100" dist="38100" dir="2700000" algn="ctr" rotWithShape="0">
                    <a:schemeClr val="tx1"/>
                  </a:outerShdw>
                </a:effectLst>
              </a:rPr>
              <a:t>And at the </a:t>
            </a:r>
            <a:r>
              <a:rPr lang="en-US" b="1" i="1" dirty="0">
                <a:solidFill>
                  <a:srgbClr val="FFD700"/>
                </a:solidFill>
                <a:effectLst>
                  <a:outerShdw blurRad="38100" dist="38100" dir="2700000" algn="ctr" rotWithShape="0">
                    <a:schemeClr val="tx1"/>
                  </a:outerShdw>
                </a:effectLst>
              </a:rPr>
              <a:t>end</a:t>
            </a:r>
            <a:r>
              <a:rPr lang="en-US" dirty="0">
                <a:solidFill>
                  <a:srgbClr val="F5F5F5"/>
                </a:solidFill>
                <a:effectLst>
                  <a:outerShdw blurRad="38100" dist="38100" dir="2700000" algn="ctr" rotWithShape="0">
                    <a:schemeClr val="tx1"/>
                  </a:outerShdw>
                </a:effectLst>
              </a:rPr>
              <a:t> of the book…</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anim calcmode="lin" valueType="num">
                                      <p:cBhvr>
                                        <p:cTn id="7" dur="500" fill="hold"/>
                                        <p:tgtEl>
                                          <p:spTgt spid="17">
                                            <p:bg/>
                                          </p:spTgt>
                                        </p:tgtEl>
                                        <p:attrNameLst>
                                          <p:attrName>ppt_w</p:attrName>
                                        </p:attrNameLst>
                                      </p:cBhvr>
                                      <p:tavLst>
                                        <p:tav tm="0">
                                          <p:val>
                                            <p:fltVal val="0"/>
                                          </p:val>
                                        </p:tav>
                                        <p:tav tm="100000">
                                          <p:val>
                                            <p:strVal val="#ppt_w"/>
                                          </p:val>
                                        </p:tav>
                                      </p:tavLst>
                                    </p:anim>
                                    <p:anim calcmode="lin" valueType="num">
                                      <p:cBhvr>
                                        <p:cTn id="8" dur="500" fill="hold"/>
                                        <p:tgtEl>
                                          <p:spTgt spid="17">
                                            <p:bg/>
                                          </p:spTgt>
                                        </p:tgtEl>
                                        <p:attrNameLst>
                                          <p:attrName>ppt_h</p:attrName>
                                        </p:attrNameLst>
                                      </p:cBhvr>
                                      <p:tavLst>
                                        <p:tav tm="0">
                                          <p:val>
                                            <p:fltVal val="0"/>
                                          </p:val>
                                        </p:tav>
                                        <p:tav tm="100000">
                                          <p:val>
                                            <p:strVal val="#ppt_h"/>
                                          </p:val>
                                        </p:tav>
                                      </p:tavLst>
                                    </p:anim>
                                    <p:animEffect transition="in" filter="fade">
                                      <p:cBhvr>
                                        <p:cTn id="9" dur="500"/>
                                        <p:tgtEl>
                                          <p:spTgt spid="17">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p:cTn id="12"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7">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p:cTn id="18" dur="500" fill="hold"/>
                                        <p:tgtEl>
                                          <p:spTgt spid="3">
                                            <p:bg/>
                                          </p:spTgt>
                                        </p:tgtEl>
                                        <p:attrNameLst>
                                          <p:attrName>ppt_w</p:attrName>
                                        </p:attrNameLst>
                                      </p:cBhvr>
                                      <p:tavLst>
                                        <p:tav tm="0">
                                          <p:val>
                                            <p:fltVal val="0"/>
                                          </p:val>
                                        </p:tav>
                                        <p:tav tm="100000">
                                          <p:val>
                                            <p:strVal val="#ppt_w"/>
                                          </p:val>
                                        </p:tav>
                                      </p:tavLst>
                                    </p:anim>
                                    <p:anim calcmode="lin" valueType="num">
                                      <p:cBhvr>
                                        <p:cTn id="19" dur="500" fill="hold"/>
                                        <p:tgtEl>
                                          <p:spTgt spid="3">
                                            <p:bg/>
                                          </p:spTgt>
                                        </p:tgtEl>
                                        <p:attrNameLst>
                                          <p:attrName>ppt_h</p:attrName>
                                        </p:attrNameLst>
                                      </p:cBhvr>
                                      <p:tavLst>
                                        <p:tav tm="0">
                                          <p:val>
                                            <p:fltVal val="0"/>
                                          </p:val>
                                        </p:tav>
                                        <p:tav tm="100000">
                                          <p:val>
                                            <p:strVal val="#ppt_h"/>
                                          </p:val>
                                        </p:tav>
                                      </p:tavLst>
                                    </p:anim>
                                    <p:animEffect transition="in" filter="fade">
                                      <p:cBhvr>
                                        <p:cTn id="20" dur="500"/>
                                        <p:tgtEl>
                                          <p:spTgt spid="3">
                                            <p:bg/>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8">
                                            <p:bg/>
                                          </p:spTgt>
                                        </p:tgtEl>
                                        <p:attrNameLst>
                                          <p:attrName>style.visibility</p:attrName>
                                        </p:attrNameLst>
                                      </p:cBhvr>
                                      <p:to>
                                        <p:strVal val="visible"/>
                                      </p:to>
                                    </p:set>
                                    <p:anim calcmode="lin" valueType="num">
                                      <p:cBhvr>
                                        <p:cTn id="31" dur="500" fill="hold"/>
                                        <p:tgtEl>
                                          <p:spTgt spid="18">
                                            <p:bg/>
                                          </p:spTgt>
                                        </p:tgtEl>
                                        <p:attrNameLst>
                                          <p:attrName>ppt_w</p:attrName>
                                        </p:attrNameLst>
                                      </p:cBhvr>
                                      <p:tavLst>
                                        <p:tav tm="0">
                                          <p:val>
                                            <p:fltVal val="0"/>
                                          </p:val>
                                        </p:tav>
                                        <p:tav tm="100000">
                                          <p:val>
                                            <p:strVal val="#ppt_w"/>
                                          </p:val>
                                        </p:tav>
                                      </p:tavLst>
                                    </p:anim>
                                    <p:anim calcmode="lin" valueType="num">
                                      <p:cBhvr>
                                        <p:cTn id="32" dur="500" fill="hold"/>
                                        <p:tgtEl>
                                          <p:spTgt spid="18">
                                            <p:bg/>
                                          </p:spTgt>
                                        </p:tgtEl>
                                        <p:attrNameLst>
                                          <p:attrName>ppt_h</p:attrName>
                                        </p:attrNameLst>
                                      </p:cBhvr>
                                      <p:tavLst>
                                        <p:tav tm="0">
                                          <p:val>
                                            <p:fltVal val="0"/>
                                          </p:val>
                                        </p:tav>
                                        <p:tav tm="100000">
                                          <p:val>
                                            <p:strVal val="#ppt_h"/>
                                          </p:val>
                                        </p:tav>
                                      </p:tavLst>
                                    </p:anim>
                                    <p:animEffect transition="in" filter="fade">
                                      <p:cBhvr>
                                        <p:cTn id="33" dur="500"/>
                                        <p:tgtEl>
                                          <p:spTgt spid="18">
                                            <p:bg/>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 calcmode="lin" valueType="num">
                                      <p:cBhvr>
                                        <p:cTn id="36"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18">
                                            <p:txEl>
                                              <p:pRg st="0" end="0"/>
                                            </p:txEl>
                                          </p:spTgt>
                                        </p:tgtEl>
                                      </p:cBhvr>
                                    </p:animEffec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6">
                                            <p:bg/>
                                          </p:spTgt>
                                        </p:tgtEl>
                                        <p:attrNameLst>
                                          <p:attrName>style.visibility</p:attrName>
                                        </p:attrNameLst>
                                      </p:cBhvr>
                                      <p:to>
                                        <p:strVal val="visible"/>
                                      </p:to>
                                    </p:set>
                                    <p:anim calcmode="lin" valueType="num">
                                      <p:cBhvr>
                                        <p:cTn id="42" dur="500" fill="hold"/>
                                        <p:tgtEl>
                                          <p:spTgt spid="6">
                                            <p:bg/>
                                          </p:spTgt>
                                        </p:tgtEl>
                                        <p:attrNameLst>
                                          <p:attrName>ppt_w</p:attrName>
                                        </p:attrNameLst>
                                      </p:cBhvr>
                                      <p:tavLst>
                                        <p:tav tm="0">
                                          <p:val>
                                            <p:fltVal val="0"/>
                                          </p:val>
                                        </p:tav>
                                        <p:tav tm="100000">
                                          <p:val>
                                            <p:strVal val="#ppt_w"/>
                                          </p:val>
                                        </p:tav>
                                      </p:tavLst>
                                    </p:anim>
                                    <p:anim calcmode="lin" valueType="num">
                                      <p:cBhvr>
                                        <p:cTn id="43" dur="500" fill="hold"/>
                                        <p:tgtEl>
                                          <p:spTgt spid="6">
                                            <p:bg/>
                                          </p:spTgt>
                                        </p:tgtEl>
                                        <p:attrNameLst>
                                          <p:attrName>ppt_h</p:attrName>
                                        </p:attrNameLst>
                                      </p:cBhvr>
                                      <p:tavLst>
                                        <p:tav tm="0">
                                          <p:val>
                                            <p:fltVal val="0"/>
                                          </p:val>
                                        </p:tav>
                                        <p:tav tm="100000">
                                          <p:val>
                                            <p:strVal val="#ppt_h"/>
                                          </p:val>
                                        </p:tav>
                                      </p:tavLst>
                                    </p:anim>
                                    <p:animEffect transition="in" filter="fade">
                                      <p:cBhvr>
                                        <p:cTn id="44" dur="500"/>
                                        <p:tgtEl>
                                          <p:spTgt spid="6">
                                            <p:bg/>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p:cTn id="4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bg/>
                                          </p:spTgt>
                                        </p:tgtEl>
                                        <p:attrNameLst>
                                          <p:attrName>style.visibility</p:attrName>
                                        </p:attrNameLst>
                                      </p:cBhvr>
                                      <p:to>
                                        <p:strVal val="visible"/>
                                      </p:to>
                                    </p:set>
                                    <p:anim calcmode="lin" valueType="num">
                                      <p:cBhvr>
                                        <p:cTn id="54" dur="500" fill="hold"/>
                                        <p:tgtEl>
                                          <p:spTgt spid="4">
                                            <p:bg/>
                                          </p:spTgt>
                                        </p:tgtEl>
                                        <p:attrNameLst>
                                          <p:attrName>ppt_w</p:attrName>
                                        </p:attrNameLst>
                                      </p:cBhvr>
                                      <p:tavLst>
                                        <p:tav tm="0">
                                          <p:val>
                                            <p:fltVal val="0"/>
                                          </p:val>
                                        </p:tav>
                                        <p:tav tm="100000">
                                          <p:val>
                                            <p:strVal val="#ppt_w"/>
                                          </p:val>
                                        </p:tav>
                                      </p:tavLst>
                                    </p:anim>
                                    <p:anim calcmode="lin" valueType="num">
                                      <p:cBhvr>
                                        <p:cTn id="55" dur="500" fill="hold"/>
                                        <p:tgtEl>
                                          <p:spTgt spid="4">
                                            <p:bg/>
                                          </p:spTgt>
                                        </p:tgtEl>
                                        <p:attrNameLst>
                                          <p:attrName>ppt_h</p:attrName>
                                        </p:attrNameLst>
                                      </p:cBhvr>
                                      <p:tavLst>
                                        <p:tav tm="0">
                                          <p:val>
                                            <p:fltVal val="0"/>
                                          </p:val>
                                        </p:tav>
                                        <p:tav tm="100000">
                                          <p:val>
                                            <p:strVal val="#ppt_h"/>
                                          </p:val>
                                        </p:tav>
                                      </p:tavLst>
                                    </p:anim>
                                    <p:animEffect transition="in" filter="fade">
                                      <p:cBhvr>
                                        <p:cTn id="56" dur="500"/>
                                        <p:tgtEl>
                                          <p:spTgt spid="4">
                                            <p:bg/>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anim calcmode="lin" valueType="num">
                                      <p:cBhvr>
                                        <p:cTn id="5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4">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bg/>
                                          </p:spTgt>
                                        </p:tgtEl>
                                        <p:attrNameLst>
                                          <p:attrName>style.visibility</p:attrName>
                                        </p:attrNameLst>
                                      </p:cBhvr>
                                      <p:to>
                                        <p:strVal val="visible"/>
                                      </p:to>
                                    </p:set>
                                    <p:anim calcmode="lin" valueType="num">
                                      <p:cBhvr>
                                        <p:cTn id="66" dur="500" fill="hold"/>
                                        <p:tgtEl>
                                          <p:spTgt spid="7">
                                            <p:bg/>
                                          </p:spTgt>
                                        </p:tgtEl>
                                        <p:attrNameLst>
                                          <p:attrName>ppt_w</p:attrName>
                                        </p:attrNameLst>
                                      </p:cBhvr>
                                      <p:tavLst>
                                        <p:tav tm="0">
                                          <p:val>
                                            <p:fltVal val="0"/>
                                          </p:val>
                                        </p:tav>
                                        <p:tav tm="100000">
                                          <p:val>
                                            <p:strVal val="#ppt_w"/>
                                          </p:val>
                                        </p:tav>
                                      </p:tavLst>
                                    </p:anim>
                                    <p:anim calcmode="lin" valueType="num">
                                      <p:cBhvr>
                                        <p:cTn id="67" dur="500" fill="hold"/>
                                        <p:tgtEl>
                                          <p:spTgt spid="7">
                                            <p:bg/>
                                          </p:spTgt>
                                        </p:tgtEl>
                                        <p:attrNameLst>
                                          <p:attrName>ppt_h</p:attrName>
                                        </p:attrNameLst>
                                      </p:cBhvr>
                                      <p:tavLst>
                                        <p:tav tm="0">
                                          <p:val>
                                            <p:fltVal val="0"/>
                                          </p:val>
                                        </p:tav>
                                        <p:tav tm="100000">
                                          <p:val>
                                            <p:strVal val="#ppt_h"/>
                                          </p:val>
                                        </p:tav>
                                      </p:tavLst>
                                    </p:anim>
                                    <p:animEffect transition="in" filter="fade">
                                      <p:cBhvr>
                                        <p:cTn id="68" dur="500"/>
                                        <p:tgtEl>
                                          <p:spTgt spid="7">
                                            <p:bg/>
                                          </p:spTgt>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7">
                                            <p:txEl>
                                              <p:pRg st="0" end="0"/>
                                            </p:txEl>
                                          </p:spTgt>
                                        </p:tgtEl>
                                        <p:attrNameLst>
                                          <p:attrName>style.visibility</p:attrName>
                                        </p:attrNameLst>
                                      </p:cBhvr>
                                      <p:to>
                                        <p:strVal val="visible"/>
                                      </p:to>
                                    </p:set>
                                    <p:anim calcmode="lin" valueType="num">
                                      <p:cBhvr>
                                        <p:cTn id="7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P spid="4" grpId="0" uiExpand="1" build="allAtOnce" animBg="1"/>
      <p:bldP spid="6" grpId="0" uiExpand="1" build="allAtOnce" animBg="1"/>
      <p:bldP spid="7" grpId="0" uiExpand="1" build="allAtOnce" animBg="1"/>
      <p:bldP spid="17" grpId="0" uiExpand="1" build="allAtOnce" animBg="1"/>
      <p:bldP spid="18"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D7F07E37-5DC0-D1A5-C35D-13EF7633F31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AA1C3AA-9995-2F83-17E0-9963B6B33FF6}"/>
              </a:ext>
            </a:extLst>
          </p:cNvPr>
          <p:cNvSpPr>
            <a:spLocks noGrp="1"/>
          </p:cNvSpPr>
          <p:nvPr>
            <p:ph type="title"/>
          </p:nvPr>
        </p:nvSpPr>
        <p:spPr>
          <a:xfrm>
            <a:off x="0" y="1"/>
            <a:ext cx="12192000" cy="180782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revelation of Jesus Christ, which God gave him to show to his servants the things that must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soon take place</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made it known by sending his angel to his servant John,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 bore witness to the word of God and to the testimony of Jesus Christ, even to all that he saw.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 </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Blessed is the one who reads aloud the words of this prophecy, and blessed are those who hear, and who keep what is written in it, for the </a:t>
            </a:r>
            <a:r>
              <a:rPr lang="en-US" sz="24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is near</a:t>
            </a:r>
            <a:r>
              <a:rPr lang="en-US" sz="24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026837E-E6F7-CBE9-D4CC-B88BFFBCE236}"/>
              </a:ext>
            </a:extLst>
          </p:cNvPr>
          <p:cNvSpPr>
            <a:spLocks noGrp="1"/>
          </p:cNvSpPr>
          <p:nvPr>
            <p:ph idx="1"/>
          </p:nvPr>
        </p:nvSpPr>
        <p:spPr>
          <a:xfrm>
            <a:off x="209006" y="1857082"/>
            <a:ext cx="11773987" cy="4796266"/>
          </a:xfrm>
        </p:spPr>
        <p:txBody>
          <a:bodyPr>
            <a:normAutofit fontScale="85000" lnSpcReduction="20000"/>
          </a:bodyPr>
          <a:lstStyle/>
          <a:p>
            <a:r>
              <a:rPr lang="en-US" sz="3200" dirty="0">
                <a:solidFill>
                  <a:srgbClr val="F5F5F5"/>
                </a:solidFill>
                <a:effectLst>
                  <a:outerShdw blurRad="38100" dist="38100" dir="2700000" algn="ctr" rotWithShape="0">
                    <a:schemeClr val="tx1"/>
                  </a:outerShdw>
                </a:effectLst>
              </a:rPr>
              <a:t>John’s audience was suffering </a:t>
            </a:r>
            <a:r>
              <a:rPr lang="en-US" sz="3200" b="1" i="1" dirty="0">
                <a:solidFill>
                  <a:srgbClr val="F5F5F5"/>
                </a:solidFill>
                <a:effectLst>
                  <a:outerShdw blurRad="38100" dist="38100" dir="2700000" algn="ctr" rotWithShape="0">
                    <a:schemeClr val="tx1"/>
                  </a:outerShdw>
                </a:effectLst>
              </a:rPr>
              <a:t>persecution</a:t>
            </a:r>
            <a:r>
              <a:rPr lang="en-US" sz="3200" dirty="0">
                <a:solidFill>
                  <a:srgbClr val="F5F5F5"/>
                </a:solidFill>
                <a:effectLst>
                  <a:outerShdw blurRad="38100" dist="38100" dir="2700000" algn="ctr" rotWithShape="0">
                    <a:schemeClr val="tx1"/>
                  </a:outerShdw>
                </a:effectLst>
              </a:rPr>
              <a:t> and needed </a:t>
            </a:r>
            <a:r>
              <a:rPr lang="en-US" sz="3200" b="1" i="1" dirty="0">
                <a:solidFill>
                  <a:srgbClr val="F5F5F5"/>
                </a:solidFill>
                <a:effectLst>
                  <a:outerShdw blurRad="38100" dist="38100" dir="2700000" algn="ctr" rotWithShape="0">
                    <a:schemeClr val="tx1"/>
                  </a:outerShdw>
                </a:effectLst>
              </a:rPr>
              <a:t>assurance</a:t>
            </a:r>
            <a:r>
              <a:rPr lang="en-US" sz="3200" dirty="0">
                <a:solidFill>
                  <a:srgbClr val="F5F5F5"/>
                </a:solidFill>
                <a:effectLst>
                  <a:outerShdw blurRad="38100" dist="38100" dir="2700000" algn="ctr" rotWithShape="0">
                    <a:schemeClr val="tx1"/>
                  </a:outerShdw>
                </a:effectLst>
              </a:rPr>
              <a:t> that God’s judgment and their vindication were </a:t>
            </a:r>
            <a:r>
              <a:rPr lang="en-US" sz="3200" b="1" i="1" dirty="0">
                <a:solidFill>
                  <a:srgbClr val="F5F5F5"/>
                </a:solidFill>
                <a:effectLst>
                  <a:outerShdw blurRad="38100" dist="38100" dir="2700000" algn="ctr" rotWithShape="0">
                    <a:schemeClr val="tx1"/>
                  </a:outerShdw>
                </a:effectLst>
              </a:rPr>
              <a:t>close at hand</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This passage parallels Jesus’ Olivet Discourse, which, in a similar manner, places its predicted events within the timeframe of “</a:t>
            </a:r>
            <a:r>
              <a:rPr lang="en-US" sz="3200" b="1"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this</a:t>
            </a:r>
            <a:r>
              <a:rPr lang="en-US" sz="3200" dirty="0">
                <a:solidFill>
                  <a:srgbClr val="F5F5F5"/>
                </a:solidFill>
                <a:effectLst>
                  <a:outerShdw blurRad="38100" dist="38100" dir="2700000" algn="ctr" rotWithShape="0">
                    <a:schemeClr val="tx1"/>
                  </a:outerShdw>
                </a:effectLst>
              </a:rPr>
              <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generation</a:t>
            </a:r>
            <a:r>
              <a:rPr lang="en-US" sz="3200" dirty="0">
                <a:solidFill>
                  <a:srgbClr val="F5F5F5"/>
                </a:solidFill>
                <a:effectLst>
                  <a:outerShdw blurRad="38100" dist="38100" dir="2700000" algn="ctr" rotWithShape="0">
                    <a:schemeClr val="tx1"/>
                  </a:outerShdw>
                </a:effectLst>
              </a:rPr>
              <a:t>”. </a:t>
            </a:r>
          </a:p>
          <a:p>
            <a:r>
              <a:rPr lang="en-US" sz="3200" dirty="0">
                <a:solidFill>
                  <a:srgbClr val="F5F5F5"/>
                </a:solidFill>
                <a:effectLst>
                  <a:outerShdw blurRad="38100" dist="38100" dir="2700000" algn="ctr" rotWithShape="0">
                    <a:schemeClr val="tx1"/>
                  </a:outerShdw>
                </a:effectLst>
              </a:rPr>
              <a:t>The destruction of the Jerusalem temple in AD 70, which Jesus describes in the Olivet discourse, fits the </a:t>
            </a:r>
            <a:r>
              <a:rPr lang="en-US" sz="3200" b="1" i="1" dirty="0">
                <a:solidFill>
                  <a:srgbClr val="F5F5F5"/>
                </a:solidFill>
                <a:effectLst>
                  <a:outerShdw blurRad="38100" dist="38100" dir="2700000" algn="ctr" rotWithShape="0">
                    <a:schemeClr val="tx1"/>
                  </a:outerShdw>
                </a:effectLst>
              </a:rPr>
              <a:t>timing</a:t>
            </a:r>
            <a:r>
              <a:rPr lang="en-US" sz="3200" dirty="0">
                <a:solidFill>
                  <a:srgbClr val="F5F5F5"/>
                </a:solidFill>
                <a:effectLst>
                  <a:outerShdw blurRad="38100" dist="38100" dir="2700000" algn="ctr" rotWithShape="0">
                    <a:schemeClr val="tx1"/>
                  </a:outerShdw>
                </a:effectLst>
              </a:rPr>
              <a:t> of the events that John describes here. </a:t>
            </a:r>
          </a:p>
          <a:p>
            <a:r>
              <a:rPr lang="en-US" sz="3200" dirty="0">
                <a:solidFill>
                  <a:srgbClr val="F5F5F5"/>
                </a:solidFill>
                <a:effectLst>
                  <a:outerShdw blurRad="38100" dist="38100" dir="2700000" algn="ctr" rotWithShape="0">
                    <a:schemeClr val="tx1"/>
                  </a:outerShdw>
                </a:effectLst>
              </a:rPr>
              <a:t>A common </a:t>
            </a:r>
            <a:r>
              <a:rPr lang="en-US" sz="3200" b="1" i="1" dirty="0">
                <a:solidFill>
                  <a:srgbClr val="F5F5F5"/>
                </a:solidFill>
                <a:effectLst>
                  <a:outerShdw blurRad="38100" dist="38100" dir="2700000" algn="ctr" rotWithShape="0">
                    <a:schemeClr val="tx1"/>
                  </a:outerShdw>
                </a:effectLst>
              </a:rPr>
              <a:t>objection</a:t>
            </a:r>
            <a:r>
              <a:rPr lang="en-US" sz="3200" dirty="0">
                <a:solidFill>
                  <a:srgbClr val="F5F5F5"/>
                </a:solidFill>
                <a:effectLst>
                  <a:outerShdw blurRad="38100" dist="38100" dir="2700000" algn="ctr" rotWithShape="0">
                    <a:schemeClr val="tx1"/>
                  </a:outerShdw>
                </a:effectLst>
              </a:rPr>
              <a:t> to interpreting these terms in this way is that there are </a:t>
            </a:r>
            <a:r>
              <a:rPr lang="en-US" sz="3200" b="1" i="1" dirty="0">
                <a:solidFill>
                  <a:srgbClr val="F5F5F5"/>
                </a:solidFill>
                <a:effectLst>
                  <a:outerShdw blurRad="38100" dist="38100" dir="2700000" algn="ctr" rotWithShape="0">
                    <a:schemeClr val="tx1"/>
                  </a:outerShdw>
                </a:effectLst>
              </a:rPr>
              <a:t>clearly</a:t>
            </a:r>
            <a:r>
              <a:rPr lang="en-US" sz="3200" dirty="0">
                <a:solidFill>
                  <a:srgbClr val="F5F5F5"/>
                </a:solidFill>
                <a:effectLst>
                  <a:outerShdw blurRad="38100" dist="38100" dir="2700000" algn="ctr" rotWithShape="0">
                    <a:schemeClr val="tx1"/>
                  </a:outerShdw>
                </a:effectLst>
              </a:rPr>
              <a:t> events in Revelation that are </a:t>
            </a:r>
            <a:r>
              <a:rPr lang="en-US" sz="3200" b="1" i="1" dirty="0">
                <a:solidFill>
                  <a:srgbClr val="F5F5F5"/>
                </a:solidFill>
                <a:effectLst>
                  <a:outerShdw blurRad="38100" dist="38100" dir="2700000" algn="ctr" rotWithShape="0">
                    <a:schemeClr val="tx1"/>
                  </a:outerShdw>
                </a:effectLst>
              </a:rPr>
              <a:t>not</a:t>
            </a:r>
            <a:r>
              <a:rPr lang="en-US" sz="3200" dirty="0">
                <a:solidFill>
                  <a:srgbClr val="F5F5F5"/>
                </a:solidFill>
                <a:effectLst>
                  <a:outerShdw blurRad="38100" dist="38100" dir="2700000" algn="ctr" rotWithShape="0">
                    <a:schemeClr val="tx1"/>
                  </a:outerShdw>
                </a:effectLst>
              </a:rPr>
              <a:t>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soon</a:t>
            </a:r>
            <a:r>
              <a:rPr lang="en-US" sz="3200" dirty="0">
                <a:solidFill>
                  <a:srgbClr val="F5F5F5"/>
                </a:solidFill>
                <a:effectLst>
                  <a:outerShdw blurRad="38100" dist="38100" dir="2700000" algn="ctr" rotWithShape="0">
                    <a:schemeClr val="tx1"/>
                  </a:outerShdw>
                </a:effectLst>
              </a:rPr>
              <a:t>” (e.g. a future final judgment) . </a:t>
            </a:r>
          </a:p>
          <a:p>
            <a:r>
              <a:rPr lang="en-US" sz="3200" dirty="0">
                <a:solidFill>
                  <a:srgbClr val="F5F5F5"/>
                </a:solidFill>
                <a:effectLst>
                  <a:outerShdw blurRad="38100" dist="38100" dir="2700000" algn="ctr" rotWithShape="0">
                    <a:schemeClr val="tx1"/>
                  </a:outerShdw>
                </a:effectLst>
              </a:rPr>
              <a:t>But John does not declare that </a:t>
            </a:r>
            <a:r>
              <a:rPr lang="en-US" sz="3200" b="1" i="1" dirty="0">
                <a:solidFill>
                  <a:srgbClr val="F5F5F5"/>
                </a:solidFill>
                <a:effectLst>
                  <a:outerShdw blurRad="38100" dist="38100" dir="2700000" algn="ctr" rotWithShape="0">
                    <a:schemeClr val="tx1"/>
                  </a:outerShdw>
                </a:effectLst>
              </a:rPr>
              <a:t>all</a:t>
            </a:r>
            <a:r>
              <a:rPr lang="en-US" sz="3200" dirty="0">
                <a:solidFill>
                  <a:srgbClr val="F5F5F5"/>
                </a:solidFill>
                <a:effectLst>
                  <a:outerShdw blurRad="38100" dist="38100" dir="2700000" algn="ctr" rotWithShape="0">
                    <a:schemeClr val="tx1"/>
                  </a:outerShdw>
                </a:effectLst>
              </a:rPr>
              <a:t> his book’s prophecies would occur soon.</a:t>
            </a:r>
          </a:p>
          <a:p>
            <a:r>
              <a:rPr lang="en-US" sz="3200" dirty="0">
                <a:solidFill>
                  <a:srgbClr val="F5F5F5"/>
                </a:solidFill>
                <a:effectLst>
                  <a:outerShdw blurRad="38100" dist="38100" dir="2700000" algn="ctr" rotWithShape="0">
                    <a:schemeClr val="tx1"/>
                  </a:outerShdw>
                </a:effectLst>
              </a:rPr>
              <a:t>He simply states that Revelation speaks of “</a:t>
            </a:r>
            <a:r>
              <a:rPr lang="en-US" sz="32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things that must </a:t>
            </a:r>
            <a:r>
              <a:rPr lang="en-US" sz="3200" i="1" dirty="0">
                <a:solidFill>
                  <a:srgbClr val="A2FFB3"/>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soon take place</a:t>
            </a:r>
            <a:r>
              <a:rPr lang="en-US" sz="3200" dirty="0">
                <a:solidFill>
                  <a:srgbClr val="F5F5F5"/>
                </a:solidFill>
                <a:effectLst>
                  <a:outerShdw blurRad="38100" dist="38100" dir="2700000" algn="ctr" rotWithShape="0">
                    <a:schemeClr val="tx1"/>
                  </a:outerShdw>
                </a:effectLst>
              </a:rPr>
              <a:t>”, even though, in a </a:t>
            </a:r>
            <a:r>
              <a:rPr lang="en-US" sz="3200" b="1" i="1" dirty="0">
                <a:solidFill>
                  <a:srgbClr val="F5F5F5"/>
                </a:solidFill>
                <a:effectLst>
                  <a:outerShdw blurRad="38100" dist="38100" dir="2700000" algn="ctr" rotWithShape="0">
                    <a:schemeClr val="tx1"/>
                  </a:outerShdw>
                </a:effectLst>
              </a:rPr>
              <a:t>few</a:t>
            </a:r>
            <a:r>
              <a:rPr lang="en-US" sz="3200" dirty="0">
                <a:solidFill>
                  <a:srgbClr val="F5F5F5"/>
                </a:solidFill>
                <a:effectLst>
                  <a:outerShdw blurRad="38100" dist="38100" dir="2700000" algn="ctr" rotWithShape="0">
                    <a:schemeClr val="tx1"/>
                  </a:outerShdw>
                </a:effectLst>
              </a:rPr>
              <a:t> places, John sees fit to describe distant </a:t>
            </a:r>
            <a:r>
              <a:rPr lang="en-US" sz="3200" b="1" i="1" dirty="0">
                <a:solidFill>
                  <a:srgbClr val="F5F5F5"/>
                </a:solidFill>
                <a:effectLst>
                  <a:outerShdw blurRad="38100" dist="38100" dir="2700000" algn="ctr" rotWithShape="0">
                    <a:schemeClr val="tx1"/>
                  </a:outerShdw>
                </a:effectLst>
              </a:rPr>
              <a:t>future</a:t>
            </a:r>
            <a:r>
              <a:rPr lang="en-US" sz="3200" dirty="0">
                <a:solidFill>
                  <a:srgbClr val="F5F5F5"/>
                </a:solidFill>
                <a:effectLst>
                  <a:outerShdw blurRad="38100" dist="38100" dir="2700000" algn="ctr" rotWithShape="0">
                    <a:schemeClr val="tx1"/>
                  </a:outerShdw>
                </a:effectLst>
              </a:rPr>
              <a:t> events (like the future judgment) or even </a:t>
            </a:r>
            <a:r>
              <a:rPr lang="en-US" sz="3200" b="1" i="1" dirty="0">
                <a:solidFill>
                  <a:srgbClr val="F5F5F5"/>
                </a:solidFill>
                <a:effectLst>
                  <a:outerShdw blurRad="38100" dist="38100" dir="2700000" algn="ctr" rotWithShape="0">
                    <a:schemeClr val="tx1"/>
                  </a:outerShdw>
                </a:effectLst>
              </a:rPr>
              <a:t>past</a:t>
            </a:r>
            <a:r>
              <a:rPr lang="en-US" sz="3200" dirty="0">
                <a:solidFill>
                  <a:srgbClr val="F5F5F5"/>
                </a:solidFill>
                <a:effectLst>
                  <a:outerShdw blurRad="38100" dist="38100" dir="2700000" algn="ctr" rotWithShape="0">
                    <a:schemeClr val="tx1"/>
                  </a:outerShdw>
                </a:effectLst>
              </a:rPr>
              <a:t> events (such as in Revelation 12:1–6, where Jesus’ birth and ascension are mentioned) that are in some way related to the events that he describes here.</a:t>
            </a:r>
          </a:p>
          <a:p>
            <a:endParaRPr lang="en-US" sz="3200" dirty="0">
              <a:solidFill>
                <a:srgbClr val="F5F5F5"/>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E9A725F8-0128-2962-3108-72A22F42D6D5}"/>
              </a:ext>
            </a:extLst>
          </p:cNvPr>
          <p:cNvSpPr txBox="1"/>
          <p:nvPr/>
        </p:nvSpPr>
        <p:spPr>
          <a:xfrm>
            <a:off x="0" y="6519446"/>
            <a:ext cx="12192000" cy="369332"/>
          </a:xfrm>
          <a:prstGeom prst="rect">
            <a:avLst/>
          </a:prstGeom>
          <a:noFill/>
        </p:spPr>
        <p:txBody>
          <a:bodyPr wrap="square" rtlCol="0">
            <a:spAutoFit/>
          </a:bodyPr>
          <a:lstStyle/>
          <a:p>
            <a:pPr marL="0" marR="0">
              <a:buNone/>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Kenneth.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Divorce of Israel; Volume 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(2024)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6564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3D7C"/>
            </a:gs>
            <a:gs pos="71000">
              <a:srgbClr val="2E2344"/>
            </a:gs>
            <a:gs pos="100000">
              <a:srgbClr val="2C0F24"/>
            </a:gs>
          </a:gsLst>
          <a:path path="circle">
            <a:fillToRect l="50000" t="50000" r="50000" b="50000"/>
          </a:path>
          <a:tileRect/>
        </a:gradFill>
        <a:effectLst/>
      </p:bgPr>
    </p:bg>
    <p:spTree>
      <p:nvGrpSpPr>
        <p:cNvPr id="1" name="">
          <a:extLst>
            <a:ext uri="{FF2B5EF4-FFF2-40B4-BE49-F238E27FC236}">
              <a16:creationId xmlns:a16="http://schemas.microsoft.com/office/drawing/2014/main" id="{8601FDAD-C1E6-1665-762F-98346B8D8B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986961-19A1-1014-BA98-394842BA5BE1}"/>
              </a:ext>
            </a:extLst>
          </p:cNvPr>
          <p:cNvSpPr>
            <a:spLocks noGrp="1"/>
          </p:cNvSpPr>
          <p:nvPr>
            <p:ph type="title"/>
          </p:nvPr>
        </p:nvSpPr>
        <p:spPr>
          <a:xfrm>
            <a:off x="0" y="0"/>
            <a:ext cx="12192000" cy="818735"/>
          </a:xfrm>
        </p:spPr>
        <p:txBody>
          <a:bodyPr>
            <a:normAutofit/>
          </a:bodyPr>
          <a:lstStyle/>
          <a:p>
            <a:pPr algn="ctr"/>
            <a:r>
              <a:rPr lang="en-US" sz="4800" dirty="0">
                <a:solidFill>
                  <a:srgbClr val="F5F5F5"/>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Greetings and Doxology (1:4-8)</a:t>
            </a:r>
          </a:p>
        </p:txBody>
      </p:sp>
      <p:sp>
        <p:nvSpPr>
          <p:cNvPr id="5" name="Content Placeholder 4">
            <a:extLst>
              <a:ext uri="{FF2B5EF4-FFF2-40B4-BE49-F238E27FC236}">
                <a16:creationId xmlns:a16="http://schemas.microsoft.com/office/drawing/2014/main" id="{0BE2EA16-AE0B-38C6-1A67-EF3387ED021F}"/>
              </a:ext>
            </a:extLst>
          </p:cNvPr>
          <p:cNvSpPr>
            <a:spLocks noGrp="1"/>
          </p:cNvSpPr>
          <p:nvPr>
            <p:ph idx="1"/>
          </p:nvPr>
        </p:nvSpPr>
        <p:spPr>
          <a:xfrm>
            <a:off x="357809" y="818735"/>
            <a:ext cx="11502887" cy="5976920"/>
          </a:xfrm>
        </p:spPr>
        <p:txBody>
          <a:bodyPr>
            <a:normAutofit fontScale="92500"/>
          </a:bodyPr>
          <a:lstStyle/>
          <a:p>
            <a:pPr marL="0" indent="0">
              <a:buNone/>
            </a:pP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 </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John, To the seven churches in the province of Asia: Grace and peace to you from him who is, and who was, and who is to come, and from the seven spirits before his throne,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from Jesus Christ, who is the faithful witness, the firstborn from the dead, and the ruler of the kings of the earth. To him who loves us and has freed us from our sins by his blood,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has made us to be a kingdom and priests to serve his God and Father--to him be glory and power for ever and ever! Amen.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Look, he is coming with the clouds, and every eye will see him, even those who pierced him; and all the peoples of the earth will mourn because of him. So shall it be! Amen. </a:t>
            </a:r>
            <a:r>
              <a:rPr lang="en-US" sz="3600" i="1" baseline="30000" dirty="0">
                <a:solidFill>
                  <a:srgbClr val="F5F5F5"/>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3600" i="1" dirty="0">
                <a:solidFill>
                  <a:srgbClr val="99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am the Alpha and the Omega," says the Lord God, “who is, and who was, and who is to come, the Almighty.” </a:t>
            </a:r>
            <a:r>
              <a:rPr lang="en-US" sz="3600" dirty="0">
                <a:solidFill>
                  <a:srgbClr val="F5F5F5"/>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p>
        </p:txBody>
      </p:sp>
    </p:spTree>
    <p:extLst>
      <p:ext uri="{BB962C8B-B14F-4D97-AF65-F5344CB8AC3E}">
        <p14:creationId xmlns:p14="http://schemas.microsoft.com/office/powerpoint/2010/main" val="367723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24612</TotalTime>
  <Words>5118</Words>
  <Application>Microsoft Office PowerPoint</Application>
  <PresentationFormat>Widescreen</PresentationFormat>
  <Paragraphs>147</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Cambria</vt:lpstr>
      <vt:lpstr>Garamond</vt:lpstr>
      <vt:lpstr>Times New Roman</vt:lpstr>
      <vt:lpstr>Office Theme</vt:lpstr>
      <vt:lpstr>1_Office Theme</vt:lpstr>
      <vt:lpstr>The Book of Revelation</vt:lpstr>
      <vt:lpstr>Prologue (1:1-3)</vt:lpstr>
      <vt:lpstr>1:1 The revelation of Jesus Christ, which God gave him to show to his servants the things that must soon take place. He made it known by sending his angel to his servant John, 2 who bore witness to the word of God and to the testimony of Jesus Christ, even to all that he saw. 3 Blessed is the one who reads aloud the words of this prophecy, and blessed are those who hear, and who keep what is written in it, for the time is near. (ESV)</vt:lpstr>
      <vt:lpstr>1:1 The revelation of Jesus Christ, which God gave him to show to his servants the things that must soon take place. He made it known by sending his angel to his servant John, 2 who bore witness to the word of God and to the testimony of Jesus Christ, even to all that he saw. 3 Blessed is the one who reads aloud the words of this prophecy, and blessed are those who hear, and who keep what is written in it, for the time is near. (ESV)</vt:lpstr>
      <vt:lpstr>1:1 The revelation of Jesus Christ, which God gave him to show to his servants the things that must soon take place. He made it known by sending his angel to his servant John, 2 who bore witness to the word of God and to the testimony of Jesus Christ, even to all that he saw. 3 Blessed is the one who reads aloud the words of this prophecy, and blessed are those who hear, and who keep what is written in it, for the time is near. (ESV)</vt:lpstr>
      <vt:lpstr>1:1 The revelation of Jesus Christ, which God gave him to show to his servants the things that must soon take place. He made it known by sending his angel to his servant John, 2 who bore witness to the word of God and to the testimony of Jesus Christ, even to all that he saw. 3 Blessed is the one who reads aloud the words of this prophecy, and blessed are those who hear, and who keep what is written in it, for the time is near. (ESV)</vt:lpstr>
      <vt:lpstr>1:1 The revelation of Jesus Christ, which God gave him to show to his servants the things that must soon take place. He made it known by sending his angel to his servant John, 2 who bore witness to the word of God and to the testimony of Jesus Christ, even to all that he saw. 3 Blessed is the one who reads aloud the words of this prophecy, and blessed are those who hear, and who keep what is written in it, for the time is near. (ESV)</vt:lpstr>
      <vt:lpstr>1:1 The revelation of Jesus Christ, which God gave him to show to his servants the things that must soon take place. He made it known by sending his angel to his servant John, 2 who bore witness to the word of God and to the testimony of Jesus Christ, even to all that he saw. 3 Blessed is the one who reads aloud the words of this prophecy, and blessed are those who hear, and who keep what is written in it, for the time is near. (ESV)</vt:lpstr>
      <vt:lpstr>Greetings and Doxology (1:4-8)</vt:lpstr>
      <vt:lpstr>1:4 John to the seven churches that are in Asia: Grace to you and peace from him who is and who was and who is to come, and from the seven spirits who are before his throne, 5a and from Jesus Christ the faithful witness, the firstborn of the dead, and the ruler of kings on earth. (ESV)</vt:lpstr>
      <vt:lpstr>1:4 John to the seven churches that are in Asia: Grace to you and peace from him who is and who was and who is to come, and from the seven spirits who are before his throne, 5a and from Jesus Christ the faithful witness, the firstborn of the dead, and the ruler of kings on earth. (ESV)</vt:lpstr>
      <vt:lpstr>1:4 John to the seven churches that are in Asia: Grace to you and peace from him who is and who was and who is to come, and from the seven spirits who are before his throne, 5a and from Jesus Christ the faithful witness, the firstborn of the dead, and the ruler of kings on earth. (ESV)</vt:lpstr>
      <vt:lpstr>1:4 John to the seven churches that are in Asia: Grace to you and peace from him who is and who was and who is to come, and from the seven spirits who are before his throne, 5a and from Jesus Christ the faithful witness, the firstborn of the dead, and the ruler of kings on earth. (ESV)</vt:lpstr>
      <vt:lpstr>1:5b To him who loves us and has freed us from our sins by his blood 6 and made us a kingdom, priests to his God and Father, to him be glory and dominion forever and ever. Amen. (ESV)</vt:lpstr>
      <vt:lpstr>1:5b To him who loves us and has freed us from our sins by his blood 6 and made us a kingdom, priests to his God and Father, to him be glory and dominion forever and ever. Amen. (ESV)</vt:lpstr>
      <vt:lpstr>1:7 Behold, he is coming with the clouds, and every eye will see him, even those who pierced him, and all tribes of the earth will wail on account of him. Even so. Amen.  (ESV)</vt:lpstr>
      <vt:lpstr>1:7 Behold, he is coming with the clouds, and every eye will see him, even those who pierced him, and all tribes of the earth will wail on account of him. Even so. Amen.  (ESV)</vt:lpstr>
      <vt:lpstr>1:7 Behold, he is coming with the clouds, and every eye will see him, even those who pierced him, and all tribes of the earth will wail on account of him. Even so. Amen.  (ESV)</vt:lpstr>
      <vt:lpstr>1:7 Behold, he is coming with the clouds, and every eye will see him, even those who pierced him, and all tribes of the earth will wail on account of him. Even so. Amen.  (ESV)</vt:lpstr>
      <vt:lpstr>1:7 Behold, he is coming with the clouds, and every eye will see him, even those who pierced him, and all tribes of the earth [land] will wail on account of him. Even so. Amen.  (ESV)</vt:lpstr>
      <vt:lpstr>1:8 “I am the Alpha and the Omega,” says the Lord God, “who is and who was and who is to come, the Almighty.” (ESV)</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136</cp:revision>
  <cp:lastPrinted>2026-03-08T14:15:35Z</cp:lastPrinted>
  <dcterms:created xsi:type="dcterms:W3CDTF">2026-02-17T02:36:22Z</dcterms:created>
  <dcterms:modified xsi:type="dcterms:W3CDTF">2026-03-08T14:26:56Z</dcterms:modified>
</cp:coreProperties>
</file>