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notesSlides/notesSlide2.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357" r:id="rId3"/>
    <p:sldId id="360" r:id="rId4"/>
    <p:sldId id="362" r:id="rId5"/>
    <p:sldId id="359" r:id="rId6"/>
    <p:sldId id="363" r:id="rId7"/>
    <p:sldId id="364" r:id="rId8"/>
    <p:sldId id="393" r:id="rId9"/>
    <p:sldId id="366" r:id="rId10"/>
    <p:sldId id="365" r:id="rId11"/>
    <p:sldId id="367" r:id="rId12"/>
    <p:sldId id="361" r:id="rId13"/>
    <p:sldId id="383" r:id="rId14"/>
    <p:sldId id="373" r:id="rId15"/>
    <p:sldId id="394" r:id="rId16"/>
    <p:sldId id="374" r:id="rId17"/>
    <p:sldId id="375" r:id="rId18"/>
    <p:sldId id="376" r:id="rId19"/>
    <p:sldId id="377" r:id="rId20"/>
    <p:sldId id="378" r:id="rId21"/>
    <p:sldId id="381" r:id="rId22"/>
    <p:sldId id="382" r:id="rId23"/>
    <p:sldId id="358" r:id="rId24"/>
    <p:sldId id="387" r:id="rId25"/>
    <p:sldId id="388" r:id="rId26"/>
    <p:sldId id="386" r:id="rId27"/>
    <p:sldId id="389" r:id="rId28"/>
    <p:sldId id="390" r:id="rId29"/>
    <p:sldId id="391" r:id="rId30"/>
    <p:sldId id="392"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FB3"/>
    <a:srgbClr val="FFD700"/>
    <a:srgbClr val="99FFFF"/>
    <a:srgbClr val="F5F5F5"/>
    <a:srgbClr val="00FFFF"/>
    <a:srgbClr val="2E2344"/>
    <a:srgbClr val="4B2A5E"/>
    <a:srgbClr val="883D7C"/>
    <a:srgbClr val="5A3278"/>
    <a:srgbClr val="A77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7" autoAdjust="0"/>
    <p:restoredTop sz="94660"/>
  </p:normalViewPr>
  <p:slideViewPr>
    <p:cSldViewPr snapToGrid="0">
      <p:cViewPr varScale="1">
        <p:scale>
          <a:sx n="146" d="100"/>
          <a:sy n="146" d="100"/>
        </p:scale>
        <p:origin x="10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C48619E-407E-49A3-9451-8881EE43F640}" type="datetimeFigureOut">
              <a:rPr lang="en-US" smtClean="0"/>
              <a:t>3/14/2026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9E0C3B2-DEE3-455A-BEC3-7E005ED72DE8}" type="slidenum">
              <a:rPr lang="en-US" smtClean="0"/>
              <a:t>‹#›</a:t>
            </a:fld>
            <a:endParaRPr lang="en-US"/>
          </a:p>
        </p:txBody>
      </p:sp>
    </p:spTree>
    <p:extLst>
      <p:ext uri="{BB962C8B-B14F-4D97-AF65-F5344CB8AC3E}">
        <p14:creationId xmlns:p14="http://schemas.microsoft.com/office/powerpoint/2010/main" val="12054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0C3B2-DEE3-455A-BEC3-7E005ED72DE8}" type="slidenum">
              <a:rPr lang="en-US" smtClean="0"/>
              <a:t>12</a:t>
            </a:fld>
            <a:endParaRPr lang="en-US"/>
          </a:p>
        </p:txBody>
      </p:sp>
    </p:spTree>
    <p:extLst>
      <p:ext uri="{BB962C8B-B14F-4D97-AF65-F5344CB8AC3E}">
        <p14:creationId xmlns:p14="http://schemas.microsoft.com/office/powerpoint/2010/main" val="268631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763F3-6335-8F56-FB3D-99B5AED8D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1E633-879F-EA5A-D98A-012D255F9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C1E25-66AC-BE29-5416-4F099D01A9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B52416-7920-3C61-2BF8-75DB258DAD35}"/>
              </a:ext>
            </a:extLst>
          </p:cNvPr>
          <p:cNvSpPr>
            <a:spLocks noGrp="1"/>
          </p:cNvSpPr>
          <p:nvPr>
            <p:ph type="sldNum" sz="quarter" idx="5"/>
          </p:nvPr>
        </p:nvSpPr>
        <p:spPr/>
        <p:txBody>
          <a:bodyPr/>
          <a:lstStyle/>
          <a:p>
            <a:fld id="{A9E0C3B2-DEE3-455A-BEC3-7E005ED72DE8}" type="slidenum">
              <a:rPr lang="en-US" smtClean="0"/>
              <a:t>14</a:t>
            </a:fld>
            <a:endParaRPr lang="en-US"/>
          </a:p>
        </p:txBody>
      </p:sp>
    </p:spTree>
    <p:extLst>
      <p:ext uri="{BB962C8B-B14F-4D97-AF65-F5344CB8AC3E}">
        <p14:creationId xmlns:p14="http://schemas.microsoft.com/office/powerpoint/2010/main" val="25949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7D-19B1-95FD-CC1A-4E574421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4483B-F1C2-21EF-AD37-7E4C34C06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3B44F-7128-9D60-B012-FEF8869C21E4}"/>
              </a:ext>
            </a:extLst>
          </p:cNvPr>
          <p:cNvSpPr>
            <a:spLocks noGrp="1"/>
          </p:cNvSpPr>
          <p:nvPr>
            <p:ph type="dt" sz="half" idx="10"/>
          </p:nvPr>
        </p:nvSpPr>
        <p:spPr/>
        <p:txBody>
          <a:bodyPr/>
          <a:lstStyle/>
          <a:p>
            <a:fld id="{0A2F6184-0DB0-44B4-BC85-6FE096EDA416}" type="datetimeFigureOut">
              <a:rPr lang="en-US" smtClean="0"/>
              <a:t>3/11/2026</a:t>
            </a:fld>
            <a:endParaRPr lang="en-US"/>
          </a:p>
        </p:txBody>
      </p:sp>
      <p:sp>
        <p:nvSpPr>
          <p:cNvPr id="5" name="Footer Placeholder 4">
            <a:extLst>
              <a:ext uri="{FF2B5EF4-FFF2-40B4-BE49-F238E27FC236}">
                <a16:creationId xmlns:a16="http://schemas.microsoft.com/office/drawing/2014/main" id="{50E64CED-3862-35C3-ED08-3137584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9D925-25AA-91B0-F0BB-AD4AB5BB5EA8}"/>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277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0774-2ADD-8C7C-C116-BE8E167B4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20C9-6269-B399-A984-8DE247944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F83F-C4D6-636E-5CC4-44F61EA42454}"/>
              </a:ext>
            </a:extLst>
          </p:cNvPr>
          <p:cNvSpPr>
            <a:spLocks noGrp="1"/>
          </p:cNvSpPr>
          <p:nvPr>
            <p:ph type="dt" sz="half" idx="10"/>
          </p:nvPr>
        </p:nvSpPr>
        <p:spPr/>
        <p:txBody>
          <a:bodyPr/>
          <a:lstStyle/>
          <a:p>
            <a:fld id="{0A2F6184-0DB0-44B4-BC85-6FE096EDA416}" type="datetimeFigureOut">
              <a:rPr lang="en-US" smtClean="0"/>
              <a:t>3/11/2026</a:t>
            </a:fld>
            <a:endParaRPr lang="en-US"/>
          </a:p>
        </p:txBody>
      </p:sp>
      <p:sp>
        <p:nvSpPr>
          <p:cNvPr id="5" name="Footer Placeholder 4">
            <a:extLst>
              <a:ext uri="{FF2B5EF4-FFF2-40B4-BE49-F238E27FC236}">
                <a16:creationId xmlns:a16="http://schemas.microsoft.com/office/drawing/2014/main" id="{5706241F-B584-7166-427B-92B99D599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EB3-97B3-4421-F27D-DF897A5CB649}"/>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190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E71F9-3F3E-B42A-D313-8D7FA77C1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72AD5-2A7F-3453-1D1D-6B85B0079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C531-B33E-F0BD-3C10-F4959A340EB4}"/>
              </a:ext>
            </a:extLst>
          </p:cNvPr>
          <p:cNvSpPr>
            <a:spLocks noGrp="1"/>
          </p:cNvSpPr>
          <p:nvPr>
            <p:ph type="dt" sz="half" idx="10"/>
          </p:nvPr>
        </p:nvSpPr>
        <p:spPr/>
        <p:txBody>
          <a:bodyPr/>
          <a:lstStyle/>
          <a:p>
            <a:fld id="{0A2F6184-0DB0-44B4-BC85-6FE096EDA416}" type="datetimeFigureOut">
              <a:rPr lang="en-US" smtClean="0"/>
              <a:t>3/11/2026</a:t>
            </a:fld>
            <a:endParaRPr lang="en-US"/>
          </a:p>
        </p:txBody>
      </p:sp>
      <p:sp>
        <p:nvSpPr>
          <p:cNvPr id="5" name="Footer Placeholder 4">
            <a:extLst>
              <a:ext uri="{FF2B5EF4-FFF2-40B4-BE49-F238E27FC236}">
                <a16:creationId xmlns:a16="http://schemas.microsoft.com/office/drawing/2014/main" id="{E0120110-6C4D-D974-973B-034D882C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28B0-7352-A519-FFC6-542A24B164E3}"/>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021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3/11/2026 6:19 AM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0286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3/11/2026 6:19 AM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7849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3/11/2026 6:19 AM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6327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3/11/2026 6:19 AM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169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3/11/2026 6:19 AM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810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3/11/2026 6:19 AM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95380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3/11/2026 6:19 AM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89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3/11/2026 6:19 AM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49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23-6B3F-7E80-8619-7C02D4A6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8B07C-181E-D5C2-B06F-F50C3F0E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7718-E837-FD9A-78BF-AC54BB9679BD}"/>
              </a:ext>
            </a:extLst>
          </p:cNvPr>
          <p:cNvSpPr>
            <a:spLocks noGrp="1"/>
          </p:cNvSpPr>
          <p:nvPr>
            <p:ph type="dt" sz="half" idx="10"/>
          </p:nvPr>
        </p:nvSpPr>
        <p:spPr/>
        <p:txBody>
          <a:bodyPr/>
          <a:lstStyle/>
          <a:p>
            <a:fld id="{0A2F6184-0DB0-44B4-BC85-6FE096EDA416}" type="datetimeFigureOut">
              <a:rPr lang="en-US" smtClean="0"/>
              <a:t>3/11/2026</a:t>
            </a:fld>
            <a:endParaRPr lang="en-US"/>
          </a:p>
        </p:txBody>
      </p:sp>
      <p:sp>
        <p:nvSpPr>
          <p:cNvPr id="5" name="Footer Placeholder 4">
            <a:extLst>
              <a:ext uri="{FF2B5EF4-FFF2-40B4-BE49-F238E27FC236}">
                <a16:creationId xmlns:a16="http://schemas.microsoft.com/office/drawing/2014/main" id="{889AEA8A-8760-7AAB-DA2B-8A6E2359F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A4A-C296-B50A-8BDF-BB533E60DB66}"/>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421379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3/11/2026 6:19 AM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298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3/11/2026 6:19 AM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72069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3/11/2026 6:19 AM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569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A3C0-4F13-DD9D-0675-25C59E57E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C080-F777-CDF3-3E47-33A99A23E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0E94C-B043-6547-9307-6F206C750E32}"/>
              </a:ext>
            </a:extLst>
          </p:cNvPr>
          <p:cNvSpPr>
            <a:spLocks noGrp="1"/>
          </p:cNvSpPr>
          <p:nvPr>
            <p:ph type="dt" sz="half" idx="10"/>
          </p:nvPr>
        </p:nvSpPr>
        <p:spPr/>
        <p:txBody>
          <a:bodyPr/>
          <a:lstStyle/>
          <a:p>
            <a:fld id="{0A2F6184-0DB0-44B4-BC85-6FE096EDA416}" type="datetimeFigureOut">
              <a:rPr lang="en-US" smtClean="0"/>
              <a:t>3/11/2026</a:t>
            </a:fld>
            <a:endParaRPr lang="en-US"/>
          </a:p>
        </p:txBody>
      </p:sp>
      <p:sp>
        <p:nvSpPr>
          <p:cNvPr id="5" name="Footer Placeholder 4">
            <a:extLst>
              <a:ext uri="{FF2B5EF4-FFF2-40B4-BE49-F238E27FC236}">
                <a16:creationId xmlns:a16="http://schemas.microsoft.com/office/drawing/2014/main" id="{2670C00C-3DFD-76CB-10F1-ED011EA4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63788-A460-11F2-1BCE-01B0D40B647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5083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AAEF-9B6C-4318-78D8-0B0EE4AF2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A41F-9477-DE9B-8B12-D79D75C78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DD07-46A7-31FE-C32C-D0A73D0DA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50083-0912-BF7A-BE3A-49F589F76753}"/>
              </a:ext>
            </a:extLst>
          </p:cNvPr>
          <p:cNvSpPr>
            <a:spLocks noGrp="1"/>
          </p:cNvSpPr>
          <p:nvPr>
            <p:ph type="dt" sz="half" idx="10"/>
          </p:nvPr>
        </p:nvSpPr>
        <p:spPr/>
        <p:txBody>
          <a:bodyPr/>
          <a:lstStyle/>
          <a:p>
            <a:fld id="{0A2F6184-0DB0-44B4-BC85-6FE096EDA416}" type="datetimeFigureOut">
              <a:rPr lang="en-US" smtClean="0"/>
              <a:t>3/11/2026</a:t>
            </a:fld>
            <a:endParaRPr lang="en-US"/>
          </a:p>
        </p:txBody>
      </p:sp>
      <p:sp>
        <p:nvSpPr>
          <p:cNvPr id="6" name="Footer Placeholder 5">
            <a:extLst>
              <a:ext uri="{FF2B5EF4-FFF2-40B4-BE49-F238E27FC236}">
                <a16:creationId xmlns:a16="http://schemas.microsoft.com/office/drawing/2014/main" id="{28C2AEA5-2A12-903F-ED4C-01EF520B1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C65E-E7D5-C77A-C9D1-B8F6933C705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432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6A68-DF8F-095E-3156-29C11209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DF757-7EA9-0C3E-69AA-F4768BFA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109B6-6BBD-6976-575D-FDA31A2EE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E0FC4-B2D5-A2B1-2480-F692890E1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1C859-3C54-2A17-0329-724A4400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2F3-1181-63C4-2055-3F67A6645DE4}"/>
              </a:ext>
            </a:extLst>
          </p:cNvPr>
          <p:cNvSpPr>
            <a:spLocks noGrp="1"/>
          </p:cNvSpPr>
          <p:nvPr>
            <p:ph type="dt" sz="half" idx="10"/>
          </p:nvPr>
        </p:nvSpPr>
        <p:spPr/>
        <p:txBody>
          <a:bodyPr/>
          <a:lstStyle/>
          <a:p>
            <a:fld id="{0A2F6184-0DB0-44B4-BC85-6FE096EDA416}" type="datetimeFigureOut">
              <a:rPr lang="en-US" smtClean="0"/>
              <a:t>3/11/2026</a:t>
            </a:fld>
            <a:endParaRPr lang="en-US"/>
          </a:p>
        </p:txBody>
      </p:sp>
      <p:sp>
        <p:nvSpPr>
          <p:cNvPr id="8" name="Footer Placeholder 7">
            <a:extLst>
              <a:ext uri="{FF2B5EF4-FFF2-40B4-BE49-F238E27FC236}">
                <a16:creationId xmlns:a16="http://schemas.microsoft.com/office/drawing/2014/main" id="{467EB4CC-07C7-8D12-8A21-2646FC26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E9580-92D3-305A-A2D1-E98076712CA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104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041-00C9-0B22-CE60-608F14AD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7C8BE-8C59-BFB8-7091-100885BA6852}"/>
              </a:ext>
            </a:extLst>
          </p:cNvPr>
          <p:cNvSpPr>
            <a:spLocks noGrp="1"/>
          </p:cNvSpPr>
          <p:nvPr>
            <p:ph type="dt" sz="half" idx="10"/>
          </p:nvPr>
        </p:nvSpPr>
        <p:spPr/>
        <p:txBody>
          <a:bodyPr/>
          <a:lstStyle/>
          <a:p>
            <a:fld id="{0A2F6184-0DB0-44B4-BC85-6FE096EDA416}" type="datetimeFigureOut">
              <a:rPr lang="en-US" smtClean="0"/>
              <a:t>3/11/2026</a:t>
            </a:fld>
            <a:endParaRPr lang="en-US"/>
          </a:p>
        </p:txBody>
      </p:sp>
      <p:sp>
        <p:nvSpPr>
          <p:cNvPr id="4" name="Footer Placeholder 3">
            <a:extLst>
              <a:ext uri="{FF2B5EF4-FFF2-40B4-BE49-F238E27FC236}">
                <a16:creationId xmlns:a16="http://schemas.microsoft.com/office/drawing/2014/main" id="{4251F9A3-AD24-0A50-0169-C560F1379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B2A98-E579-CFC5-0F94-A1036EABB58C}"/>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0775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8B3FF-D258-25EF-B1AF-747B451C5198}"/>
              </a:ext>
            </a:extLst>
          </p:cNvPr>
          <p:cNvSpPr>
            <a:spLocks noGrp="1"/>
          </p:cNvSpPr>
          <p:nvPr>
            <p:ph type="dt" sz="half" idx="10"/>
          </p:nvPr>
        </p:nvSpPr>
        <p:spPr/>
        <p:txBody>
          <a:bodyPr/>
          <a:lstStyle/>
          <a:p>
            <a:fld id="{0A2F6184-0DB0-44B4-BC85-6FE096EDA416}" type="datetimeFigureOut">
              <a:rPr lang="en-US" smtClean="0"/>
              <a:t>3/11/2026</a:t>
            </a:fld>
            <a:endParaRPr lang="en-US"/>
          </a:p>
        </p:txBody>
      </p:sp>
      <p:sp>
        <p:nvSpPr>
          <p:cNvPr id="3" name="Footer Placeholder 2">
            <a:extLst>
              <a:ext uri="{FF2B5EF4-FFF2-40B4-BE49-F238E27FC236}">
                <a16:creationId xmlns:a16="http://schemas.microsoft.com/office/drawing/2014/main" id="{BBAB72C1-C22B-0F18-9C59-0A90D1791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14F92-0834-21DC-A887-DA4470C26FBB}"/>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9006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120D-2949-7A54-9681-F87598DC8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4C17B-62D0-B051-338C-56F15E23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D4F39-2FAC-01F6-0968-68F2F6EFB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95D4A-B3F6-1E33-F31D-885AD5F31B41}"/>
              </a:ext>
            </a:extLst>
          </p:cNvPr>
          <p:cNvSpPr>
            <a:spLocks noGrp="1"/>
          </p:cNvSpPr>
          <p:nvPr>
            <p:ph type="dt" sz="half" idx="10"/>
          </p:nvPr>
        </p:nvSpPr>
        <p:spPr/>
        <p:txBody>
          <a:bodyPr/>
          <a:lstStyle/>
          <a:p>
            <a:fld id="{0A2F6184-0DB0-44B4-BC85-6FE096EDA416}" type="datetimeFigureOut">
              <a:rPr lang="en-US" smtClean="0"/>
              <a:t>3/11/2026</a:t>
            </a:fld>
            <a:endParaRPr lang="en-US"/>
          </a:p>
        </p:txBody>
      </p:sp>
      <p:sp>
        <p:nvSpPr>
          <p:cNvPr id="6" name="Footer Placeholder 5">
            <a:extLst>
              <a:ext uri="{FF2B5EF4-FFF2-40B4-BE49-F238E27FC236}">
                <a16:creationId xmlns:a16="http://schemas.microsoft.com/office/drawing/2014/main" id="{E75C23F8-C184-14E6-55FC-9ED970F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E7E1-E137-7D2D-E8E3-6D342396477A}"/>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9385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932-E925-C03D-3740-DAFAAD1C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3685A-C0B5-BF9E-2298-1522EB79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36F21-F0C5-D506-F502-1BC1D8EBE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09067-AFF6-13F5-8771-AEF393FD6057}"/>
              </a:ext>
            </a:extLst>
          </p:cNvPr>
          <p:cNvSpPr>
            <a:spLocks noGrp="1"/>
          </p:cNvSpPr>
          <p:nvPr>
            <p:ph type="dt" sz="half" idx="10"/>
          </p:nvPr>
        </p:nvSpPr>
        <p:spPr/>
        <p:txBody>
          <a:bodyPr/>
          <a:lstStyle/>
          <a:p>
            <a:fld id="{0A2F6184-0DB0-44B4-BC85-6FE096EDA416}" type="datetimeFigureOut">
              <a:rPr lang="en-US" smtClean="0"/>
              <a:t>3/11/2026</a:t>
            </a:fld>
            <a:endParaRPr lang="en-US"/>
          </a:p>
        </p:txBody>
      </p:sp>
      <p:sp>
        <p:nvSpPr>
          <p:cNvPr id="6" name="Footer Placeholder 5">
            <a:extLst>
              <a:ext uri="{FF2B5EF4-FFF2-40B4-BE49-F238E27FC236}">
                <a16:creationId xmlns:a16="http://schemas.microsoft.com/office/drawing/2014/main" id="{2A2278E4-7123-C5D8-D4A6-0CA1029F8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E7014-D911-67BA-095D-BAA462DC5EB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786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1D33E-67E1-33AD-16E7-797CC641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F5F4A-5EE7-F6A8-E4CC-77293CFA1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59052-EDD5-2E7D-FF33-83269E8B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F6184-0DB0-44B4-BC85-6FE096EDA416}" type="datetimeFigureOut">
              <a:rPr lang="en-US" smtClean="0"/>
              <a:t>3/11/2026</a:t>
            </a:fld>
            <a:endParaRPr lang="en-US"/>
          </a:p>
        </p:txBody>
      </p:sp>
      <p:sp>
        <p:nvSpPr>
          <p:cNvPr id="5" name="Footer Placeholder 4">
            <a:extLst>
              <a:ext uri="{FF2B5EF4-FFF2-40B4-BE49-F238E27FC236}">
                <a16:creationId xmlns:a16="http://schemas.microsoft.com/office/drawing/2014/main" id="{2638FFD5-7D0F-DF41-9457-0DD8855F5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9C151-1671-D22D-9BD7-D3B83DA3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560A-F639-45B7-91AE-E2F6837F5A75}" type="slidenum">
              <a:rPr lang="en-US" smtClean="0"/>
              <a:t>‹#›</a:t>
            </a:fld>
            <a:endParaRPr lang="en-US"/>
          </a:p>
        </p:txBody>
      </p:sp>
    </p:spTree>
    <p:extLst>
      <p:ext uri="{BB962C8B-B14F-4D97-AF65-F5344CB8AC3E}">
        <p14:creationId xmlns:p14="http://schemas.microsoft.com/office/powerpoint/2010/main" val="21808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3/11/2026 6:19 AM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5433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rifiedbyfaith.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4.png"/><Relationship Id="rId4" Type="http://schemas.openxmlformats.org/officeDocument/2006/relationships/hyperlink" Target="https://templeinstitute.org/history-holy-temple-menorah/"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A09AB30-5F57-D884-5C88-F58E03E30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01C0A-4A34-1752-C305-3EF0D474898D}"/>
              </a:ext>
            </a:extLst>
          </p:cNvPr>
          <p:cNvSpPr>
            <a:spLocks noGrp="1"/>
          </p:cNvSpPr>
          <p:nvPr>
            <p:ph type="ctrTitle"/>
          </p:nvPr>
        </p:nvSpPr>
        <p:spPr>
          <a:xfrm>
            <a:off x="0" y="4890781"/>
            <a:ext cx="12192000" cy="762280"/>
          </a:xfrm>
        </p:spPr>
        <p:txBody>
          <a:bodyPr>
            <a:normAutofit fontScale="90000"/>
          </a:bodyPr>
          <a:lstStyle/>
          <a:p>
            <a:r>
              <a:rPr lang="en-US" b="1" dirty="0">
                <a:solidFill>
                  <a:srgbClr val="F5F5F5"/>
                </a:solidFill>
                <a:effectLst>
                  <a:outerShdw blurRad="50800" dist="38100" dir="2700000" algn="tl" rotWithShape="0">
                    <a:prstClr val="black">
                      <a:alpha val="30000"/>
                    </a:prstClr>
                  </a:outerShdw>
                </a:effectLst>
                <a:latin typeface="Garamond" panose="02020404030301010803" pitchFamily="18" charset="0"/>
              </a:rPr>
              <a:t>The Book of </a:t>
            </a:r>
            <a:r>
              <a:rPr lang="en-US" b="1" dirty="0">
                <a:solidFill>
                  <a:srgbClr val="FFD700"/>
                </a:solidFill>
                <a:effectLst>
                  <a:outerShdw blurRad="50800" dist="38100" dir="2700000" algn="tl" rotWithShape="0">
                    <a:prstClr val="black">
                      <a:alpha val="30000"/>
                    </a:prstClr>
                  </a:outerShdw>
                </a:effectLst>
                <a:latin typeface="Garamond" panose="02020404030301010803" pitchFamily="18" charset="0"/>
              </a:rPr>
              <a:t>Revelation</a:t>
            </a:r>
          </a:p>
        </p:txBody>
      </p:sp>
      <p:sp>
        <p:nvSpPr>
          <p:cNvPr id="3" name="Subtitle 2">
            <a:extLst>
              <a:ext uri="{FF2B5EF4-FFF2-40B4-BE49-F238E27FC236}">
                <a16:creationId xmlns:a16="http://schemas.microsoft.com/office/drawing/2014/main" id="{8EDB0C2C-4BFF-F400-125E-7D257C3372BA}"/>
              </a:ext>
            </a:extLst>
          </p:cNvPr>
          <p:cNvSpPr>
            <a:spLocks noGrp="1"/>
          </p:cNvSpPr>
          <p:nvPr>
            <p:ph type="subTitle" idx="1"/>
          </p:nvPr>
        </p:nvSpPr>
        <p:spPr>
          <a:xfrm>
            <a:off x="1" y="5552272"/>
            <a:ext cx="12191999" cy="824754"/>
          </a:xfrm>
        </p:spPr>
        <p:txBody>
          <a:bodyPr>
            <a:normAutofit lnSpcReduction="10000"/>
          </a:bodyPr>
          <a:lstStyle/>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“The kingdom of the world has become the kingdom of our Lord and of His Christ, </a:t>
            </a:r>
          </a:p>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and He shall reign forever and ever.” </a:t>
            </a:r>
            <a:r>
              <a:rPr lang="en-US" i="1" dirty="0">
                <a:solidFill>
                  <a:srgbClr val="F5F5F5"/>
                </a:solidFill>
                <a:effectLst>
                  <a:outerShdw blurRad="50800" dist="38100" dir="2700000" algn="tl" rotWithShape="0">
                    <a:prstClr val="black">
                      <a:alpha val="30000"/>
                    </a:prstClr>
                  </a:outerShdw>
                </a:effectLst>
                <a:ea typeface="Cambria" panose="02040503050406030204" pitchFamily="18" charset="0"/>
              </a:rPr>
              <a:t>(Revelation 11:15)</a:t>
            </a:r>
          </a:p>
        </p:txBody>
      </p:sp>
      <p:pic>
        <p:nvPicPr>
          <p:cNvPr id="5" name="Picture 4">
            <a:extLst>
              <a:ext uri="{FF2B5EF4-FFF2-40B4-BE49-F238E27FC236}">
                <a16:creationId xmlns:a16="http://schemas.microsoft.com/office/drawing/2014/main" id="{D28D2245-627F-B917-D101-7C32FBFA5161}"/>
              </a:ext>
            </a:extLst>
          </p:cNvPr>
          <p:cNvPicPr>
            <a:picLocks noChangeAspect="1"/>
          </p:cNvPicPr>
          <p:nvPr/>
        </p:nvPicPr>
        <p:blipFill>
          <a:blip r:embed="rId2"/>
          <a:stretch>
            <a:fillRect/>
          </a:stretch>
        </p:blipFill>
        <p:spPr>
          <a:xfrm>
            <a:off x="1975049" y="127256"/>
            <a:ext cx="8241902" cy="4645959"/>
          </a:xfrm>
          <a:prstGeom prst="rect">
            <a:avLst/>
          </a:prstGeom>
        </p:spPr>
      </p:pic>
      <p:sp>
        <p:nvSpPr>
          <p:cNvPr id="7" name="TextBox 6">
            <a:extLst>
              <a:ext uri="{FF2B5EF4-FFF2-40B4-BE49-F238E27FC236}">
                <a16:creationId xmlns:a16="http://schemas.microsoft.com/office/drawing/2014/main" id="{AA52210A-47A9-D0B5-96CA-D41C85D1B417}"/>
              </a:ext>
            </a:extLst>
          </p:cNvPr>
          <p:cNvSpPr txBox="1"/>
          <p:nvPr/>
        </p:nvSpPr>
        <p:spPr>
          <a:xfrm>
            <a:off x="11791889" y="2923563"/>
            <a:ext cx="400110" cy="3934436"/>
          </a:xfrm>
          <a:prstGeom prst="rect">
            <a:avLst/>
          </a:prstGeom>
          <a:noFill/>
        </p:spPr>
        <p:txBody>
          <a:bodyPr ve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Image credit – https://www.bible.com/events/84698</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F912B69-6556-8BCC-4DE8-772F881B4A42}"/>
              </a:ext>
            </a:extLst>
          </p:cNvPr>
          <p:cNvSpPr txBox="1"/>
          <p:nvPr/>
        </p:nvSpPr>
        <p:spPr>
          <a:xfrm>
            <a:off x="-1" y="6550222"/>
            <a:ext cx="12192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Sermon Available on </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https://www.purifiedbyfaith.com/</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400" b="0" i="0" u="none" strike="noStrike" kern="1200" cap="none" spc="0" normalizeH="0" baseline="0" noProof="0" dirty="0">
              <a:ln>
                <a:noFill/>
              </a:ln>
              <a:solidFill>
                <a:prstClr val="white">
                  <a:lumMod val="65000"/>
                </a:prstClr>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169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2D3F87D7-B06E-5ADC-021B-6117097C5FF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375B4AF-6CF9-EF3B-95EC-615F00FFB21B}"/>
              </a:ext>
            </a:extLst>
          </p:cNvPr>
          <p:cNvSpPr>
            <a:spLocks noGrp="1"/>
          </p:cNvSpPr>
          <p:nvPr>
            <p:ph type="title"/>
          </p:nvPr>
        </p:nvSpPr>
        <p:spPr>
          <a:xfrm>
            <a:off x="0" y="1"/>
            <a:ext cx="12192000" cy="152679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was in the Spirit on the Lord's day, and I heard behind me a loud voice like a trumpet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saying, “Write what you see in a book and send it to the seven churches, to Ephesus and to Smyrna and to Pergamum and to Thyatira and to Sardis and to Philadelphia and to Laodicea.”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72CFE6D-FACE-4DD9-8725-93349EFA98F7}"/>
              </a:ext>
            </a:extLst>
          </p:cNvPr>
          <p:cNvSpPr>
            <a:spLocks noGrp="1"/>
          </p:cNvSpPr>
          <p:nvPr>
            <p:ph idx="1"/>
          </p:nvPr>
        </p:nvSpPr>
        <p:spPr>
          <a:xfrm>
            <a:off x="230697" y="1803633"/>
            <a:ext cx="11748782" cy="4764947"/>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A major theme running through this whole passage is that Revelation is meant to strengthen believers for difficult times. </a:t>
            </a:r>
          </a:p>
          <a:p>
            <a:r>
              <a:rPr lang="en-US" sz="3200" dirty="0">
                <a:solidFill>
                  <a:srgbClr val="F5F5F5"/>
                </a:solidFill>
                <a:effectLst>
                  <a:outerShdw blurRad="38100" dist="38100" dir="2700000" algn="ctr" rotWithShape="0">
                    <a:schemeClr val="tx1"/>
                  </a:outerShdw>
                </a:effectLst>
              </a:rPr>
              <a:t>John shares in their suffering, but he also shares in Christ’s kingdom. </a:t>
            </a:r>
          </a:p>
          <a:p>
            <a:r>
              <a:rPr lang="en-US" sz="3200" dirty="0">
                <a:solidFill>
                  <a:srgbClr val="F5F5F5"/>
                </a:solidFill>
                <a:effectLst>
                  <a:outerShdw blurRad="38100" dist="38100" dir="2700000" algn="ctr" rotWithShape="0">
                    <a:schemeClr val="tx1"/>
                  </a:outerShdw>
                </a:effectLst>
              </a:rPr>
              <a:t>The message is that tribulation, kingdom, and patient endurance belong together. </a:t>
            </a:r>
          </a:p>
          <a:p>
            <a:r>
              <a:rPr lang="en-US" sz="3200" dirty="0">
                <a:solidFill>
                  <a:srgbClr val="F5F5F5"/>
                </a:solidFill>
                <a:effectLst>
                  <a:outerShdw blurRad="38100" dist="38100" dir="2700000" algn="ctr" rotWithShape="0">
                    <a:schemeClr val="tx1"/>
                  </a:outerShdw>
                </a:effectLst>
              </a:rPr>
              <a:t>Christians suffer, but they suffer as people who already belong to Jesus and who are called to persevere until God’s purposes are fulfilled.</a:t>
            </a:r>
          </a:p>
          <a:p>
            <a:r>
              <a:rPr lang="en-US" sz="3200" dirty="0">
                <a:solidFill>
                  <a:srgbClr val="F5F5F5"/>
                </a:solidFill>
                <a:effectLst>
                  <a:outerShdw blurRad="38100" dist="38100" dir="2700000" algn="ctr" rotWithShape="0">
                    <a:schemeClr val="tx1"/>
                  </a:outerShdw>
                </a:effectLst>
              </a:rPr>
              <a:t>So, the main point of this section is that John, exiled for his faith, received a divine vision from Christ while in the Spirit. </a:t>
            </a:r>
          </a:p>
          <a:p>
            <a:r>
              <a:rPr lang="en-US" sz="3200" dirty="0">
                <a:solidFill>
                  <a:srgbClr val="F5F5F5"/>
                </a:solidFill>
                <a:effectLst>
                  <a:outerShdw blurRad="38100" dist="38100" dir="2700000" algn="ctr" rotWithShape="0">
                    <a:schemeClr val="tx1"/>
                  </a:outerShdw>
                </a:effectLst>
              </a:rPr>
              <a:t>He was commanded to write down what he saw and send it to the churches. </a:t>
            </a:r>
          </a:p>
          <a:p>
            <a:r>
              <a:rPr lang="en-US" sz="3200" dirty="0">
                <a:solidFill>
                  <a:srgbClr val="F5F5F5"/>
                </a:solidFill>
                <a:effectLst>
                  <a:outerShdw blurRad="38100" dist="38100" dir="2700000" algn="ctr" rotWithShape="0">
                    <a:schemeClr val="tx1"/>
                  </a:outerShdw>
                </a:effectLst>
              </a:rPr>
              <a:t>The vision came in a setting of suffering and coming judgment, and its purpose was to prepare and encourage believers to remain faithful while under pressure.</a:t>
            </a:r>
          </a:p>
        </p:txBody>
      </p:sp>
      <p:sp>
        <p:nvSpPr>
          <p:cNvPr id="2" name="TextBox 1">
            <a:extLst>
              <a:ext uri="{FF2B5EF4-FFF2-40B4-BE49-F238E27FC236}">
                <a16:creationId xmlns:a16="http://schemas.microsoft.com/office/drawing/2014/main" id="{9F70CD4B-02B4-52D3-6050-D75313A8359A}"/>
              </a:ext>
            </a:extLst>
          </p:cNvPr>
          <p:cNvSpPr txBox="1"/>
          <p:nvPr/>
        </p:nvSpPr>
        <p:spPr>
          <a:xfrm>
            <a:off x="0" y="6519446"/>
            <a:ext cx="12192000" cy="400110"/>
          </a:xfrm>
          <a:prstGeom prst="rect">
            <a:avLst/>
          </a:prstGeom>
          <a:noFill/>
        </p:spPr>
        <p:txBody>
          <a:bodyPr wrap="square" rtlCol="0">
            <a:spAutoFit/>
          </a:bodyPr>
          <a:lstStyle/>
          <a:p>
            <a:pPr marL="0" marR="0">
              <a:buNone/>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3959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C14F3D55-F8FA-5E2F-CB47-9069B8B763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240B39-E24A-D6B4-9470-BBBAC1F4849A}"/>
              </a:ext>
            </a:extLst>
          </p:cNvPr>
          <p:cNvSpPr>
            <a:spLocks noGrp="1"/>
          </p:cNvSpPr>
          <p:nvPr>
            <p:ph type="title"/>
          </p:nvPr>
        </p:nvSpPr>
        <p:spPr>
          <a:xfrm>
            <a:off x="0" y="0"/>
            <a:ext cx="12192000" cy="818735"/>
          </a:xfrm>
        </p:spPr>
        <p:txBody>
          <a:bodyPr>
            <a:normAutofit/>
          </a:bodyPr>
          <a:lstStyle/>
          <a:p>
            <a:pPr algn="ctr"/>
            <a:r>
              <a:rPr lang="en-US" sz="4800" dirty="0">
                <a:solidFill>
                  <a:srgbClr val="F5F5F5"/>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Vision of Jesus (1:12-16)</a:t>
            </a:r>
          </a:p>
        </p:txBody>
      </p:sp>
      <p:sp>
        <p:nvSpPr>
          <p:cNvPr id="5" name="Content Placeholder 4">
            <a:extLst>
              <a:ext uri="{FF2B5EF4-FFF2-40B4-BE49-F238E27FC236}">
                <a16:creationId xmlns:a16="http://schemas.microsoft.com/office/drawing/2014/main" id="{25AEC15F-6EC1-35B4-C398-7754C7BE76E7}"/>
              </a:ext>
            </a:extLst>
          </p:cNvPr>
          <p:cNvSpPr>
            <a:spLocks noGrp="1"/>
          </p:cNvSpPr>
          <p:nvPr>
            <p:ph idx="1"/>
          </p:nvPr>
        </p:nvSpPr>
        <p:spPr>
          <a:xfrm>
            <a:off x="357809" y="818735"/>
            <a:ext cx="11502887" cy="5976920"/>
          </a:xfrm>
        </p:spPr>
        <p:txBody>
          <a:bodyPr>
            <a:normAutofit/>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turned around to see the voice that was speaking to me. And when I turned I saw seven golden lampstands,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among the lampstands was someone “like a son of man,” dressed in a robe reaching down to his feet and with a golden sash around his chest.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head and hair were white like wool, as white as snow, and his eyes were like blazing fire.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feet were like bronze glowing in a furnace, and his voice was like the sound of rushing waters.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his right hand he held seven stars, and out of his mouth came a sharp double-edged sword. His face was like the sun shining in all its brilliance. </a:t>
            </a:r>
            <a:r>
              <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2473599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BFBDA6-AB20-B1D3-0890-29D915470277}"/>
              </a:ext>
            </a:extLst>
          </p:cNvPr>
          <p:cNvPicPr>
            <a:picLocks noChangeAspect="1"/>
          </p:cNvPicPr>
          <p:nvPr/>
        </p:nvPicPr>
        <p:blipFill>
          <a:blip r:embed="rId4"/>
          <a:stretch>
            <a:fillRect/>
          </a:stretch>
        </p:blipFill>
        <p:spPr>
          <a:xfrm>
            <a:off x="7847902" y="1048624"/>
            <a:ext cx="3707934" cy="4922470"/>
          </a:xfrm>
          <a:prstGeom prst="rect">
            <a:avLst/>
          </a:prstGeom>
        </p:spPr>
      </p:pic>
      <p:sp>
        <p:nvSpPr>
          <p:cNvPr id="8" name="Title 3">
            <a:extLst>
              <a:ext uri="{FF2B5EF4-FFF2-40B4-BE49-F238E27FC236}">
                <a16:creationId xmlns:a16="http://schemas.microsoft.com/office/drawing/2014/main" id="{1786C369-DC40-21D9-9886-471E2C87E1E7}"/>
              </a:ext>
            </a:extLst>
          </p:cNvPr>
          <p:cNvSpPr txBox="1">
            <a:spLocks/>
          </p:cNvSpPr>
          <p:nvPr/>
        </p:nvSpPr>
        <p:spPr>
          <a:xfrm>
            <a:off x="0" y="0"/>
            <a:ext cx="12192000" cy="70886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rgbClr val="F5F5F5"/>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Vision of Jesus (1:12-16)</a:t>
            </a:r>
          </a:p>
        </p:txBody>
      </p:sp>
      <p:sp>
        <p:nvSpPr>
          <p:cNvPr id="9" name="TextBox 8">
            <a:extLst>
              <a:ext uri="{FF2B5EF4-FFF2-40B4-BE49-F238E27FC236}">
                <a16:creationId xmlns:a16="http://schemas.microsoft.com/office/drawing/2014/main" id="{84B149C7-CD9B-90E9-A0CF-CDF3B10BC72F}"/>
              </a:ext>
            </a:extLst>
          </p:cNvPr>
          <p:cNvSpPr txBox="1"/>
          <p:nvPr/>
        </p:nvSpPr>
        <p:spPr>
          <a:xfrm>
            <a:off x="0" y="6457890"/>
            <a:ext cx="12192000" cy="400110"/>
          </a:xfrm>
          <a:prstGeom prst="rect">
            <a:avLst/>
          </a:prstGeom>
          <a:noFill/>
        </p:spPr>
        <p:txBody>
          <a:bodyPr wrap="square" rtlCol="0">
            <a:spAutoFit/>
          </a:bodyPr>
          <a:lstStyle/>
          <a:p>
            <a:pPr marL="0" marR="0">
              <a:buNone/>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Pat </a:t>
            </a:r>
            <a:r>
              <a:rPr lang="en-US" sz="2000" kern="1200" dirty="0" err="1">
                <a:solidFill>
                  <a:srgbClr val="FFFFFF"/>
                </a:solidFill>
                <a:effectLst>
                  <a:outerShdw blurRad="50800" dist="50800" dir="5400000" algn="ctr">
                    <a:srgbClr val="000000"/>
                  </a:outerShdw>
                </a:effectLst>
                <a:latin typeface="Calibri" panose="020F0502020204030204" pitchFamily="34" charset="0"/>
                <a:ea typeface="+mn-ea"/>
                <a:cs typeface="+mn-cs"/>
              </a:rPr>
              <a:t>Marvenko</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Smith.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Illustrated: An Artist's View of the Bible's Last Book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(1982) </a:t>
            </a:r>
            <a:endParaRPr lang="en-US" sz="2400" dirty="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1ECE3C7E-F388-4114-4FCE-0B182BAE1B77}"/>
              </a:ext>
            </a:extLst>
          </p:cNvPr>
          <p:cNvPicPr>
            <a:picLocks noChangeAspect="1"/>
          </p:cNvPicPr>
          <p:nvPr/>
        </p:nvPicPr>
        <p:blipFill>
          <a:blip r:embed="rId5"/>
          <a:stretch>
            <a:fillRect/>
          </a:stretch>
        </p:blipFill>
        <p:spPr>
          <a:xfrm flipH="1">
            <a:off x="680910" y="1048624"/>
            <a:ext cx="5144649" cy="4922471"/>
          </a:xfrm>
          <a:prstGeom prst="rect">
            <a:avLst/>
          </a:prstGeom>
        </p:spPr>
      </p:pic>
    </p:spTree>
    <p:extLst>
      <p:ext uri="{BB962C8B-B14F-4D97-AF65-F5344CB8AC3E}">
        <p14:creationId xmlns:p14="http://schemas.microsoft.com/office/powerpoint/2010/main" val="4117519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50133DE-4C39-E84F-166E-B96564F12F8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E7C318B-D56A-D501-B8D8-72FD3A519335}"/>
              </a:ext>
            </a:extLst>
          </p:cNvPr>
          <p:cNvSpPr>
            <a:spLocks noGrp="1"/>
          </p:cNvSpPr>
          <p:nvPr>
            <p:ph type="title"/>
          </p:nvPr>
        </p:nvSpPr>
        <p:spPr>
          <a:xfrm>
            <a:off x="0" y="2"/>
            <a:ext cx="12192000" cy="120801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I turned to see the voice that was speaking to me, and on turning I saw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golden lampstands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the midst of the lampstands one like a son of man, clothed with a long robe and with a golden sash around his chest.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D328CAAC-27D9-177A-ED22-4535DCAF28D2}"/>
              </a:ext>
            </a:extLst>
          </p:cNvPr>
          <p:cNvSpPr>
            <a:spLocks noGrp="1"/>
          </p:cNvSpPr>
          <p:nvPr>
            <p:ph idx="1"/>
          </p:nvPr>
        </p:nvSpPr>
        <p:spPr>
          <a:xfrm>
            <a:off x="230697" y="1501629"/>
            <a:ext cx="11748782" cy="5066951"/>
          </a:xfrm>
        </p:spPr>
        <p:txBody>
          <a:bodyPr>
            <a:normAutofit lnSpcReduction="10000"/>
          </a:bodyPr>
          <a:lstStyle/>
          <a:p>
            <a:r>
              <a:rPr lang="en-US" sz="3600" dirty="0">
                <a:solidFill>
                  <a:srgbClr val="F5F5F5"/>
                </a:solidFill>
                <a:effectLst>
                  <a:outerShdw blurRad="38100" dist="38100" dir="2700000" algn="ctr" rotWithShape="0">
                    <a:schemeClr val="tx1"/>
                  </a:outerShdw>
                </a:effectLst>
              </a:rPr>
              <a:t>John turns and sees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golden lampstands</a:t>
            </a:r>
            <a:r>
              <a:rPr lang="en-US" sz="3600" dirty="0">
                <a:solidFill>
                  <a:srgbClr val="F5F5F5"/>
                </a:solidFill>
                <a:effectLst>
                  <a:outerShdw blurRad="38100" dist="38100" dir="2700000" algn="ctr" rotWithShape="0">
                    <a:schemeClr val="tx1"/>
                  </a:outerShdw>
                </a:effectLst>
              </a:rPr>
              <a:t>”, which (we’ll be told later) represent the seven churches in Asia (Rev. 1:12, 20). </a:t>
            </a:r>
          </a:p>
          <a:p>
            <a:r>
              <a:rPr lang="en-US" sz="3600" dirty="0">
                <a:solidFill>
                  <a:srgbClr val="F5F5F5"/>
                </a:solidFill>
                <a:effectLst>
                  <a:outerShdw blurRad="38100" dist="38100" dir="2700000" algn="ctr" rotWithShape="0">
                    <a:schemeClr val="tx1"/>
                  </a:outerShdw>
                </a:effectLst>
              </a:rPr>
              <a:t>The image of 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golden lampstands</a:t>
            </a:r>
            <a:r>
              <a:rPr lang="en-US" sz="3600" dirty="0">
                <a:solidFill>
                  <a:srgbClr val="F5F5F5"/>
                </a:solidFill>
                <a:effectLst>
                  <a:outerShdw blurRad="38100" dist="38100" dir="2700000" algn="ctr" rotWithShape="0">
                    <a:schemeClr val="tx1"/>
                  </a:outerShdw>
                </a:effectLst>
              </a:rPr>
              <a:t>” comes from the Old Testament tabernacle and temple, where lampstands gave light in God’s presence (Exod. 25:31–37; 1 Kings 7:48–49; Zech. 4:2). </a:t>
            </a:r>
          </a:p>
          <a:p>
            <a:r>
              <a:rPr lang="en-US" sz="3600" dirty="0">
                <a:solidFill>
                  <a:srgbClr val="F5F5F5"/>
                </a:solidFill>
                <a:effectLst>
                  <a:outerShdw blurRad="38100" dist="38100" dir="2700000" algn="ctr" rotWithShape="0">
                    <a:schemeClr val="tx1"/>
                  </a:outerShdw>
                </a:effectLst>
              </a:rPr>
              <a:t>The point is that the churches are meant to shine in a dark world, speaking and living out Christ’s message by the power of the Holy Spirit (Zech. 4:6; Matt. 5:16; Phil. 2:15).</a:t>
            </a:r>
          </a:p>
        </p:txBody>
      </p:sp>
      <p:sp>
        <p:nvSpPr>
          <p:cNvPr id="2" name="TextBox 1">
            <a:extLst>
              <a:ext uri="{FF2B5EF4-FFF2-40B4-BE49-F238E27FC236}">
                <a16:creationId xmlns:a16="http://schemas.microsoft.com/office/drawing/2014/main" id="{B8DE6721-36FD-979C-D1C6-A145CCA15180}"/>
              </a:ext>
            </a:extLst>
          </p:cNvPr>
          <p:cNvSpPr txBox="1"/>
          <p:nvPr/>
        </p:nvSpPr>
        <p:spPr>
          <a:xfrm>
            <a:off x="0" y="6519446"/>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Schreiner, Thomas R.;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Baker Exegetical Commentary on the New Testament;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8674390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2A0E429-5859-69FD-0C71-E0786D96A4A9}"/>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B1D3951-24A7-3019-18B6-AA2D88090F68}"/>
              </a:ext>
            </a:extLst>
          </p:cNvPr>
          <p:cNvSpPr txBox="1">
            <a:spLocks/>
          </p:cNvSpPr>
          <p:nvPr/>
        </p:nvSpPr>
        <p:spPr>
          <a:xfrm>
            <a:off x="0" y="0"/>
            <a:ext cx="12192000" cy="70886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rgbClr val="F5F5F5"/>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a:t>
            </a:r>
            <a:r>
              <a:rPr lang="en-US" sz="4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golden lampstands</a:t>
            </a:r>
            <a:r>
              <a:rPr lang="en-US" sz="4800" dirty="0">
                <a:solidFill>
                  <a:srgbClr val="F5F5F5"/>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”(1:12)</a:t>
            </a:r>
          </a:p>
        </p:txBody>
      </p:sp>
      <p:sp>
        <p:nvSpPr>
          <p:cNvPr id="9" name="TextBox 8">
            <a:extLst>
              <a:ext uri="{FF2B5EF4-FFF2-40B4-BE49-F238E27FC236}">
                <a16:creationId xmlns:a16="http://schemas.microsoft.com/office/drawing/2014/main" id="{C34D7953-F52B-130F-025F-FB40341E4BBD}"/>
              </a:ext>
            </a:extLst>
          </p:cNvPr>
          <p:cNvSpPr txBox="1"/>
          <p:nvPr/>
        </p:nvSpPr>
        <p:spPr>
          <a:xfrm>
            <a:off x="0" y="6457890"/>
            <a:ext cx="12192000" cy="400110"/>
          </a:xfrm>
          <a:prstGeom prst="rect">
            <a:avLst/>
          </a:prstGeom>
          <a:noFill/>
        </p:spPr>
        <p:txBody>
          <a:bodyPr wrap="square" rtlCol="0">
            <a:spAutoFit/>
          </a:bodyPr>
          <a:lstStyle/>
          <a:p>
            <a:pPr marL="0" marR="0">
              <a:buNone/>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hlinkClick r:id="rId4"/>
              </a:rPr>
              <a:t>https://templeinstitute.org/history-holy-temple-menorah/</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endParaRPr lang="en-US" sz="24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4FD6AD42-018C-BBFA-5514-99EC650EF8FD}"/>
              </a:ext>
            </a:extLst>
          </p:cNvPr>
          <p:cNvPicPr>
            <a:picLocks noChangeAspect="1"/>
          </p:cNvPicPr>
          <p:nvPr/>
        </p:nvPicPr>
        <p:blipFill>
          <a:blip r:embed="rId5"/>
          <a:stretch>
            <a:fillRect/>
          </a:stretch>
        </p:blipFill>
        <p:spPr>
          <a:xfrm>
            <a:off x="3942806" y="748936"/>
            <a:ext cx="4306389" cy="5613183"/>
          </a:xfrm>
          <a:prstGeom prst="rect">
            <a:avLst/>
          </a:prstGeom>
        </p:spPr>
      </p:pic>
    </p:spTree>
    <p:extLst>
      <p:ext uri="{BB962C8B-B14F-4D97-AF65-F5344CB8AC3E}">
        <p14:creationId xmlns:p14="http://schemas.microsoft.com/office/powerpoint/2010/main" val="3569427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291016B-D86C-E484-720F-F129A33B2A0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8497C9D-F683-0F64-AB6B-3F98FA23D38C}"/>
              </a:ext>
            </a:extLst>
          </p:cNvPr>
          <p:cNvSpPr>
            <a:spLocks noGrp="1"/>
          </p:cNvSpPr>
          <p:nvPr>
            <p:ph type="title"/>
          </p:nvPr>
        </p:nvSpPr>
        <p:spPr>
          <a:xfrm>
            <a:off x="0" y="2"/>
            <a:ext cx="12192000" cy="120801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I turned to see the voice that was speaking to me, and on turning I saw seven golden lampstands,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midst of the lampstands one like a son of man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clothed with a long robe and with a golden sash around his chest.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FEA857D-6EB6-2979-2EE4-8D9F5DD47F31}"/>
              </a:ext>
            </a:extLst>
          </p:cNvPr>
          <p:cNvSpPr>
            <a:spLocks noGrp="1"/>
          </p:cNvSpPr>
          <p:nvPr>
            <p:ph idx="1"/>
          </p:nvPr>
        </p:nvSpPr>
        <p:spPr>
          <a:xfrm>
            <a:off x="74023" y="1284514"/>
            <a:ext cx="12043954" cy="5464629"/>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This figure John sees,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midst of the lampstands one like a son of man</a:t>
            </a:r>
            <a:r>
              <a:rPr lang="en-US" sz="3200" dirty="0">
                <a:solidFill>
                  <a:srgbClr val="F5F5F5"/>
                </a:solidFill>
                <a:effectLst>
                  <a:outerShdw blurRad="38100" dist="38100" dir="2700000" algn="ctr" rotWithShape="0">
                    <a:schemeClr val="tx1"/>
                  </a:outerShdw>
                </a:effectLst>
              </a:rPr>
              <a:t>” is Christ. He stands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midst of </a:t>
            </a:r>
            <a:r>
              <a:rPr lang="en-US" sz="3200" dirty="0">
                <a:solidFill>
                  <a:srgbClr val="F5F5F5"/>
                </a:solidFill>
                <a:effectLst>
                  <a:outerShdw blurRad="38100" dist="38100" dir="2700000" algn="ctr" rotWithShape="0">
                    <a:schemeClr val="tx1"/>
                  </a:outerShdw>
                </a:effectLst>
              </a:rPr>
              <a:t>” the churches and he knows them. </a:t>
            </a:r>
          </a:p>
          <a:p>
            <a:r>
              <a:rPr lang="en-US" sz="3200" dirty="0">
                <a:solidFill>
                  <a:srgbClr val="F5F5F5"/>
                </a:solidFill>
                <a:effectLst>
                  <a:outerShdw blurRad="38100" dist="38100" dir="2700000" algn="ctr" rotWithShape="0">
                    <a:schemeClr val="tx1"/>
                  </a:outerShdw>
                </a:effectLst>
              </a:rPr>
              <a:t>The vision shows that Jesus is </a:t>
            </a:r>
            <a:r>
              <a:rPr lang="en-US" sz="3200" b="1" i="1" dirty="0">
                <a:solidFill>
                  <a:srgbClr val="F5F5F5"/>
                </a:solidFill>
                <a:effectLst>
                  <a:outerShdw blurRad="38100" dist="38100" dir="2700000" algn="ctr" rotWithShape="0">
                    <a:schemeClr val="tx1"/>
                  </a:outerShdw>
                </a:effectLst>
              </a:rPr>
              <a:t>not distant </a:t>
            </a:r>
            <a:r>
              <a:rPr lang="en-US" sz="3200" dirty="0">
                <a:solidFill>
                  <a:srgbClr val="F5F5F5"/>
                </a:solidFill>
                <a:effectLst>
                  <a:outerShdw blurRad="38100" dist="38100" dir="2700000" algn="ctr" rotWithShape="0">
                    <a:schemeClr val="tx1"/>
                  </a:outerShdw>
                </a:effectLst>
              </a:rPr>
              <a:t>from his people but </a:t>
            </a:r>
            <a:r>
              <a:rPr lang="en-US" sz="3200" b="1" i="1" dirty="0">
                <a:solidFill>
                  <a:srgbClr val="F5F5F5"/>
                </a:solidFill>
                <a:effectLst>
                  <a:outerShdw blurRad="38100" dist="38100" dir="2700000" algn="ctr" rotWithShape="0">
                    <a:schemeClr val="tx1"/>
                  </a:outerShdw>
                </a:effectLst>
              </a:rPr>
              <a:t>personally involved </a:t>
            </a:r>
            <a:r>
              <a:rPr lang="en-US" sz="3200" dirty="0">
                <a:solidFill>
                  <a:srgbClr val="F5F5F5"/>
                </a:solidFill>
                <a:effectLst>
                  <a:outerShdw blurRad="38100" dist="38100" dir="2700000" algn="ctr" rotWithShape="0">
                    <a:schemeClr val="tx1"/>
                  </a:outerShdw>
                </a:effectLst>
              </a:rPr>
              <a:t>with every church.</a:t>
            </a:r>
          </a:p>
          <a:p>
            <a:r>
              <a:rPr lang="en-US" sz="3200" dirty="0">
                <a:solidFill>
                  <a:srgbClr val="F5F5F5"/>
                </a:solidFill>
                <a:effectLst>
                  <a:outerShdw blurRad="38100" dist="38100" dir="2700000" algn="ctr" rotWithShape="0">
                    <a:schemeClr val="tx1"/>
                  </a:outerShdw>
                </a:effectLst>
              </a:rPr>
              <a:t>The title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son of man</a:t>
            </a:r>
            <a:r>
              <a:rPr lang="en-US" sz="3200" dirty="0">
                <a:solidFill>
                  <a:srgbClr val="F5F5F5"/>
                </a:solidFill>
                <a:effectLst>
                  <a:outerShdw blurRad="38100" dist="38100" dir="2700000" algn="ctr" rotWithShape="0">
                    <a:schemeClr val="tx1"/>
                  </a:outerShdw>
                </a:effectLst>
              </a:rPr>
              <a:t>” points especially to Daniel 7:13–14, where a humanlike figure comes before God and receives authority, glory, and an everlasting kingdom. </a:t>
            </a:r>
          </a:p>
          <a:p>
            <a:r>
              <a:rPr lang="en-US" sz="3200" dirty="0">
                <a:solidFill>
                  <a:srgbClr val="F5F5F5"/>
                </a:solidFill>
                <a:effectLst>
                  <a:outerShdw blurRad="38100" dist="38100" dir="2700000" algn="ctr" rotWithShape="0">
                    <a:schemeClr val="tx1"/>
                  </a:outerShdw>
                </a:effectLst>
              </a:rPr>
              <a:t>In the Old Testament,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son of man</a:t>
            </a:r>
            <a:r>
              <a:rPr lang="en-US" sz="3200" dirty="0">
                <a:solidFill>
                  <a:srgbClr val="F5F5F5"/>
                </a:solidFill>
                <a:effectLst>
                  <a:outerShdw blurRad="38100" dist="38100" dir="2700000" algn="ctr" rotWithShape="0">
                    <a:schemeClr val="tx1"/>
                  </a:outerShdw>
                </a:effectLst>
              </a:rPr>
              <a:t>” </a:t>
            </a:r>
            <a:r>
              <a:rPr lang="en-US" sz="3200" b="1" i="1" dirty="0">
                <a:solidFill>
                  <a:srgbClr val="F5F5F5"/>
                </a:solidFill>
                <a:effectLst>
                  <a:outerShdw blurRad="38100" dist="38100" dir="2700000" algn="ctr" rotWithShape="0">
                    <a:schemeClr val="tx1"/>
                  </a:outerShdw>
                </a:effectLst>
              </a:rPr>
              <a:t>can</a:t>
            </a:r>
            <a:r>
              <a:rPr lang="en-US" sz="3200" dirty="0">
                <a:solidFill>
                  <a:srgbClr val="F5F5F5"/>
                </a:solidFill>
                <a:effectLst>
                  <a:outerShdw blurRad="38100" dist="38100" dir="2700000" algn="ctr" rotWithShape="0">
                    <a:schemeClr val="tx1"/>
                  </a:outerShdw>
                </a:effectLst>
              </a:rPr>
              <a:t> simply mean “human being,” emphasizing human weakness (Ezek 2:1, 3, 6, 8; 3:1 etc.) </a:t>
            </a:r>
          </a:p>
          <a:p>
            <a:r>
              <a:rPr lang="en-US" sz="3200" dirty="0">
                <a:solidFill>
                  <a:srgbClr val="F5F5F5"/>
                </a:solidFill>
                <a:effectLst>
                  <a:outerShdw blurRad="38100" dist="38100" dir="2700000" algn="ctr" rotWithShape="0">
                    <a:schemeClr val="tx1"/>
                  </a:outerShdw>
                </a:effectLst>
              </a:rPr>
              <a:t>But in Daniel—and here in Revelation—the title carries much more </a:t>
            </a:r>
            <a:r>
              <a:rPr lang="en-US" sz="3200" b="1" i="1" dirty="0">
                <a:solidFill>
                  <a:srgbClr val="F5F5F5"/>
                </a:solidFill>
                <a:effectLst>
                  <a:outerShdw blurRad="38100" dist="38100" dir="2700000" algn="ctr" rotWithShape="0">
                    <a:schemeClr val="tx1"/>
                  </a:outerShdw>
                </a:effectLst>
              </a:rPr>
              <a:t>weight</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It refers to one who is truly human, yet also shares in divine authority and glory. </a:t>
            </a:r>
          </a:p>
          <a:p>
            <a:r>
              <a:rPr lang="en-US" sz="3200" dirty="0">
                <a:solidFill>
                  <a:srgbClr val="F5F5F5"/>
                </a:solidFill>
                <a:effectLst>
                  <a:outerShdw blurRad="38100" dist="38100" dir="2700000" algn="ctr" rotWithShape="0">
                    <a:schemeClr val="tx1"/>
                  </a:outerShdw>
                </a:effectLst>
              </a:rPr>
              <a:t>This fits how Jesus uses the title in the Gospels: he is the Son of Man who forgives sins, rules as Lord, suffers, dies, rises, and will return to judge the world (Mark 2:10, 28; Matt. 20:28; 26:64; Luke 19:10).</a:t>
            </a:r>
          </a:p>
        </p:txBody>
      </p:sp>
      <p:sp>
        <p:nvSpPr>
          <p:cNvPr id="2" name="TextBox 1">
            <a:extLst>
              <a:ext uri="{FF2B5EF4-FFF2-40B4-BE49-F238E27FC236}">
                <a16:creationId xmlns:a16="http://schemas.microsoft.com/office/drawing/2014/main" id="{2A30B6C8-7605-A723-A5DE-905C81BACA24}"/>
              </a:ext>
            </a:extLst>
          </p:cNvPr>
          <p:cNvSpPr txBox="1"/>
          <p:nvPr/>
        </p:nvSpPr>
        <p:spPr>
          <a:xfrm>
            <a:off x="0" y="6519446"/>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Schreiner, Thomas R.;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Baker Exegetical Commentary on the New Testament;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222425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59EDC6D-B138-EC3B-0177-C4BDD43FDBE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1599D33-8CC3-8CC3-57F0-B8142F6E0F62}"/>
              </a:ext>
            </a:extLst>
          </p:cNvPr>
          <p:cNvSpPr>
            <a:spLocks noGrp="1"/>
          </p:cNvSpPr>
          <p:nvPr>
            <p:ph type="title"/>
          </p:nvPr>
        </p:nvSpPr>
        <p:spPr>
          <a:xfrm>
            <a:off x="0" y="2"/>
            <a:ext cx="12192000" cy="120801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I turned to see the voice that was speaking to me, and on turning I saw seven golden lampstands,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the midst of the lampstands one like a son of man, clothed with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long robe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with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golden sash around his chest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622A446-EC9C-5224-45B0-458AFA162AB0}"/>
              </a:ext>
            </a:extLst>
          </p:cNvPr>
          <p:cNvSpPr>
            <a:spLocks noGrp="1"/>
          </p:cNvSpPr>
          <p:nvPr>
            <p:ph idx="1"/>
          </p:nvPr>
        </p:nvSpPr>
        <p:spPr>
          <a:xfrm>
            <a:off x="230697" y="1350629"/>
            <a:ext cx="11748782" cy="5217952"/>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John also describes Christ as wearing a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long robe </a:t>
            </a:r>
            <a:r>
              <a:rPr lang="en-US" sz="3200" dirty="0">
                <a:solidFill>
                  <a:srgbClr val="F5F5F5"/>
                </a:solidFill>
                <a:effectLst>
                  <a:outerShdw blurRad="38100" dist="38100" dir="2700000" algn="ctr" rotWithShape="0">
                    <a:schemeClr val="tx1"/>
                  </a:outerShdw>
                </a:effectLst>
              </a:rPr>
              <a:t>” and a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golden sash around his chest</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At the very least, this clothing shows Christ’s greatness, majesty, and dignity. </a:t>
            </a:r>
          </a:p>
          <a:p>
            <a:r>
              <a:rPr lang="en-US" sz="3200" dirty="0">
                <a:solidFill>
                  <a:srgbClr val="F5F5F5"/>
                </a:solidFill>
                <a:effectLst>
                  <a:outerShdw blurRad="38100" dist="38100" dir="2700000" algn="ctr" rotWithShape="0">
                    <a:schemeClr val="tx1"/>
                  </a:outerShdw>
                </a:effectLst>
              </a:rPr>
              <a:t>Many interpreters also think it points to a priestly role, since similar language is often used for priestly garments in the Old Testament and later Jewish writings (Exod. 28:4, 31; Lev. 8:7). </a:t>
            </a:r>
          </a:p>
          <a:p>
            <a:r>
              <a:rPr lang="en-US" sz="3200" dirty="0">
                <a:solidFill>
                  <a:srgbClr val="F5F5F5"/>
                </a:solidFill>
                <a:effectLst>
                  <a:outerShdw blurRad="38100" dist="38100" dir="2700000" algn="ctr" rotWithShape="0">
                    <a:schemeClr val="tx1"/>
                  </a:outerShdw>
                </a:effectLst>
              </a:rPr>
              <a:t>That would fit the setting well, because priests were responsible for tending the lampstands in the temple (Exod. 27:20–21; Lev. 24:1–4). </a:t>
            </a:r>
          </a:p>
          <a:p>
            <a:r>
              <a:rPr lang="en-US" sz="3200" dirty="0">
                <a:solidFill>
                  <a:srgbClr val="F5F5F5"/>
                </a:solidFill>
                <a:effectLst>
                  <a:outerShdw blurRad="38100" dist="38100" dir="2700000" algn="ctr" rotWithShape="0">
                    <a:schemeClr val="tx1"/>
                  </a:outerShdw>
                </a:effectLst>
              </a:rPr>
              <a:t>In that sense, Christ is pictured as the one who cares for and sustains the churches.</a:t>
            </a:r>
          </a:p>
          <a:p>
            <a:r>
              <a:rPr lang="en-US" sz="3200" dirty="0">
                <a:solidFill>
                  <a:srgbClr val="F5F5F5"/>
                </a:solidFill>
                <a:effectLst>
                  <a:outerShdw blurRad="38100" dist="38100" dir="2700000" algn="ctr" rotWithShape="0">
                    <a:schemeClr val="tx1"/>
                  </a:outerShdw>
                </a:effectLst>
              </a:rPr>
              <a:t>So the overall message is that Christ stands among his churches as the glorious Son of Man—the one who is both human and divine, who has all authority, and who cares personally for his people. </a:t>
            </a:r>
          </a:p>
          <a:p>
            <a:r>
              <a:rPr lang="en-US" sz="3200" dirty="0">
                <a:solidFill>
                  <a:srgbClr val="F5F5F5"/>
                </a:solidFill>
                <a:effectLst>
                  <a:outerShdw blurRad="38100" dist="38100" dir="2700000" algn="ctr" rotWithShape="0">
                    <a:schemeClr val="tx1"/>
                  </a:outerShdw>
                </a:effectLst>
              </a:rPr>
              <a:t>The churches are called to shine with his light in the world, and Christ himself is present among them to sustain them.</a:t>
            </a:r>
          </a:p>
        </p:txBody>
      </p:sp>
      <p:sp>
        <p:nvSpPr>
          <p:cNvPr id="2" name="TextBox 1">
            <a:extLst>
              <a:ext uri="{FF2B5EF4-FFF2-40B4-BE49-F238E27FC236}">
                <a16:creationId xmlns:a16="http://schemas.microsoft.com/office/drawing/2014/main" id="{30896E56-D371-1B99-905D-02478089F43C}"/>
              </a:ext>
            </a:extLst>
          </p:cNvPr>
          <p:cNvSpPr txBox="1"/>
          <p:nvPr/>
        </p:nvSpPr>
        <p:spPr>
          <a:xfrm>
            <a:off x="0" y="6457890"/>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Schreiner, Thomas R.;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Baker Exegetical Commentary on the New Testament;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6262297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D605F6B-7A61-773C-DD8D-B35BC33224B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0578F3D-78C9-5FCC-4CFC-8AEB9A8DBFC5}"/>
              </a:ext>
            </a:extLst>
          </p:cNvPr>
          <p:cNvSpPr>
            <a:spLocks noGrp="1"/>
          </p:cNvSpPr>
          <p:nvPr>
            <p:ph type="title"/>
          </p:nvPr>
        </p:nvSpPr>
        <p:spPr>
          <a:xfrm>
            <a:off x="0" y="2"/>
            <a:ext cx="12192000" cy="120801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a:t>
            </a:r>
            <a:r>
              <a:rPr lang="en-US" sz="24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head and hair were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white like wool</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white as snow</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his eyes were like blazing fire. </a:t>
            </a:r>
            <a:r>
              <a:rPr lang="en-US" sz="24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feet were like bronze glowing in a furnace, and his voice was like the sound of rushing waters.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9A56E78-D05D-159F-07DA-E4DBA4EA7E92}"/>
              </a:ext>
            </a:extLst>
          </p:cNvPr>
          <p:cNvSpPr>
            <a:spLocks noGrp="1"/>
          </p:cNvSpPr>
          <p:nvPr>
            <p:ph idx="1"/>
          </p:nvPr>
        </p:nvSpPr>
        <p:spPr>
          <a:xfrm>
            <a:off x="230697" y="1350629"/>
            <a:ext cx="11748782" cy="5217952"/>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John’s vision now focuses on the appearance of the Son of Man, especially his hair, eyes, feet, and voice. </a:t>
            </a:r>
          </a:p>
          <a:p>
            <a:r>
              <a:rPr lang="en-US" sz="3200" dirty="0">
                <a:solidFill>
                  <a:srgbClr val="F5F5F5"/>
                </a:solidFill>
                <a:effectLst>
                  <a:outerShdw blurRad="38100" dist="38100" dir="2700000" algn="ctr" rotWithShape="0">
                    <a:schemeClr val="tx1"/>
                  </a:outerShdw>
                </a:effectLst>
              </a:rPr>
              <a:t>Each feature is symbolic and communicates something about Christ’s nature and authority.</a:t>
            </a:r>
          </a:p>
          <a:p>
            <a:r>
              <a:rPr lang="en-US" sz="3200" dirty="0">
                <a:solidFill>
                  <a:srgbClr val="F5F5F5"/>
                </a:solidFill>
                <a:effectLst>
                  <a:outerShdw blurRad="38100" dist="38100" dir="2700000" algn="ctr" rotWithShape="0">
                    <a:schemeClr val="tx1"/>
                  </a:outerShdw>
                </a:effectLst>
              </a:rPr>
              <a:t>First, John notices that the head and hair of the Son of Man are dazzling white, described 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white like wool</a:t>
            </a:r>
            <a:r>
              <a:rPr lang="en-US" sz="3200" dirty="0">
                <a:solidFill>
                  <a:srgbClr val="F5F5F5"/>
                </a:solidFill>
                <a:effectLst>
                  <a:outerShdw blurRad="38100" dist="38100" dir="2700000" algn="ctr" rotWithShape="0">
                    <a:schemeClr val="tx1"/>
                  </a:outerShdw>
                </a:effectLst>
              </a:rPr>
              <a:t>” and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white as snow</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description comes directly from Daniel 7:9, where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Ancient of Days</a:t>
            </a:r>
            <a:r>
              <a:rPr lang="en-US" sz="3200" dirty="0">
                <a:solidFill>
                  <a:srgbClr val="F5F5F5"/>
                </a:solidFill>
                <a:effectLst>
                  <a:outerShdw blurRad="38100" dist="38100" dir="2700000" algn="ctr" rotWithShape="0">
                    <a:schemeClr val="tx1"/>
                  </a:outerShdw>
                </a:effectLst>
              </a:rPr>
              <a:t>”—a title for God—has hair like white wool. </a:t>
            </a:r>
          </a:p>
          <a:p>
            <a:r>
              <a:rPr lang="en-US" sz="3200" dirty="0">
                <a:solidFill>
                  <a:srgbClr val="F5F5F5"/>
                </a:solidFill>
                <a:effectLst>
                  <a:outerShdw blurRad="38100" dist="38100" dir="2700000" algn="ctr" rotWithShape="0">
                    <a:schemeClr val="tx1"/>
                  </a:outerShdw>
                </a:effectLst>
              </a:rPr>
              <a:t>By applying this description to the Son of Man, John is showing that Jesus shares in the wisdom, eternity, and divine nature of God. </a:t>
            </a:r>
          </a:p>
          <a:p>
            <a:r>
              <a:rPr lang="en-US" sz="3200" dirty="0">
                <a:solidFill>
                  <a:srgbClr val="F5F5F5"/>
                </a:solidFill>
                <a:effectLst>
                  <a:outerShdw blurRad="38100" dist="38100" dir="2700000" algn="ctr" rotWithShape="0">
                    <a:schemeClr val="tx1"/>
                  </a:outerShdw>
                </a:effectLst>
              </a:rPr>
              <a:t>In other words, the qualities that belong to God in Daniel are now attributed to Christ.</a:t>
            </a:r>
          </a:p>
        </p:txBody>
      </p:sp>
      <p:sp>
        <p:nvSpPr>
          <p:cNvPr id="2" name="TextBox 1">
            <a:extLst>
              <a:ext uri="{FF2B5EF4-FFF2-40B4-BE49-F238E27FC236}">
                <a16:creationId xmlns:a16="http://schemas.microsoft.com/office/drawing/2014/main" id="{48F2B573-B558-99A1-B362-8890B1CD6E3D}"/>
              </a:ext>
            </a:extLst>
          </p:cNvPr>
          <p:cNvSpPr txBox="1"/>
          <p:nvPr/>
        </p:nvSpPr>
        <p:spPr>
          <a:xfrm>
            <a:off x="0" y="6457888"/>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Schreiner, Thomas R.;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Baker Exegetical Commentary on the New Testament;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85907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7785A2D-1910-35E2-1EB2-65D0215B283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C180C8A-C53A-1C35-1880-D65D7564777B}"/>
              </a:ext>
            </a:extLst>
          </p:cNvPr>
          <p:cNvSpPr>
            <a:spLocks noGrp="1"/>
          </p:cNvSpPr>
          <p:nvPr>
            <p:ph type="title"/>
          </p:nvPr>
        </p:nvSpPr>
        <p:spPr>
          <a:xfrm>
            <a:off x="0" y="2"/>
            <a:ext cx="12192000" cy="120801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a:t>
            </a:r>
            <a:r>
              <a:rPr lang="en-US" sz="24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head and hair were white like wool, as white as snow, and his eyes were like blazing fire. </a:t>
            </a:r>
            <a:r>
              <a:rPr lang="en-US" sz="24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feet were like bronze glowing in a furnace, and his voice was like the sound of rushing waters.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D776A6CA-AE67-4FD2-EC08-367741286793}"/>
              </a:ext>
            </a:extLst>
          </p:cNvPr>
          <p:cNvSpPr>
            <a:spLocks noGrp="1"/>
          </p:cNvSpPr>
          <p:nvPr>
            <p:ph idx="1"/>
          </p:nvPr>
        </p:nvSpPr>
        <p:spPr>
          <a:xfrm>
            <a:off x="230697" y="1350629"/>
            <a:ext cx="11748782" cy="5217952"/>
          </a:xfrm>
        </p:spPr>
        <p:txBody>
          <a:bodyPr>
            <a:normAutofit/>
          </a:bodyPr>
          <a:lstStyle/>
          <a:p>
            <a:r>
              <a:rPr lang="en-US" sz="3600" dirty="0">
                <a:solidFill>
                  <a:srgbClr val="F5F5F5"/>
                </a:solidFill>
                <a:effectLst>
                  <a:outerShdw blurRad="38100" dist="38100" dir="2700000" algn="ctr" rotWithShape="0">
                    <a:schemeClr val="tx1"/>
                  </a:outerShdw>
                </a:effectLst>
              </a:rPr>
              <a:t>At the same time, Revelation still </a:t>
            </a:r>
            <a:r>
              <a:rPr lang="en-US" sz="3600" b="1" i="1" dirty="0">
                <a:solidFill>
                  <a:srgbClr val="F5F5F5"/>
                </a:solidFill>
                <a:effectLst>
                  <a:outerShdw blurRad="38100" dist="38100" dir="2700000" algn="ctr" rotWithShape="0">
                    <a:schemeClr val="tx1"/>
                  </a:outerShdw>
                </a:effectLst>
              </a:rPr>
              <a:t>distinguishes</a:t>
            </a:r>
            <a:r>
              <a:rPr lang="en-US" sz="3600" dirty="0">
                <a:solidFill>
                  <a:srgbClr val="F5F5F5"/>
                </a:solidFill>
                <a:effectLst>
                  <a:outerShdw blurRad="38100" dist="38100" dir="2700000" algn="ctr" rotWithShape="0">
                    <a:schemeClr val="tx1"/>
                  </a:outerShdw>
                </a:effectLst>
              </a:rPr>
              <a:t> between God the Father and Jesus (Rev. 1:4–6; 2:18; 3:12). </a:t>
            </a:r>
          </a:p>
          <a:p>
            <a:r>
              <a:rPr lang="en-US" sz="3600" dirty="0">
                <a:solidFill>
                  <a:srgbClr val="F5F5F5"/>
                </a:solidFill>
                <a:effectLst>
                  <a:outerShdw blurRad="38100" dist="38100" dir="2700000" algn="ctr" rotWithShape="0">
                    <a:schemeClr val="tx1"/>
                  </a:outerShdw>
                </a:effectLst>
              </a:rPr>
              <a:t>Jesus calls God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 God</a:t>
            </a:r>
            <a:r>
              <a:rPr lang="en-US" sz="3600" dirty="0">
                <a:solidFill>
                  <a:srgbClr val="F5F5F5"/>
                </a:solidFill>
                <a:effectLst>
                  <a:outerShdw blurRad="38100" dist="38100" dir="2700000" algn="ctr" rotWithShape="0">
                    <a:schemeClr val="tx1"/>
                  </a:outerShdw>
                </a:effectLst>
              </a:rPr>
              <a:t>” (3:2, 12), yet he is also described with divine characteristics. </a:t>
            </a:r>
          </a:p>
          <a:p>
            <a:r>
              <a:rPr lang="en-US" sz="3600" dirty="0">
                <a:solidFill>
                  <a:srgbClr val="F5F5F5"/>
                </a:solidFill>
                <a:effectLst>
                  <a:outerShdw blurRad="38100" dist="38100" dir="2700000" algn="ctr" rotWithShape="0">
                    <a:schemeClr val="tx1"/>
                  </a:outerShdw>
                </a:effectLst>
              </a:rPr>
              <a:t>This shows a very high view of Christ: he is distinct from the Father but shares in God’s glory and authority. </a:t>
            </a:r>
          </a:p>
          <a:p>
            <a:r>
              <a:rPr lang="en-US" sz="3600" dirty="0">
                <a:solidFill>
                  <a:srgbClr val="F5F5F5"/>
                </a:solidFill>
                <a:effectLst>
                  <a:outerShdw blurRad="38100" dist="38100" dir="2700000" algn="ctr" rotWithShape="0">
                    <a:schemeClr val="tx1"/>
                  </a:outerShdw>
                </a:effectLst>
              </a:rPr>
              <a:t>The color white throughout Revelation also symbolizes purity, goodness, and victory (Rev. 2:17; 3:4–5; 6:11; 7:9; 19:14).</a:t>
            </a:r>
          </a:p>
        </p:txBody>
      </p:sp>
      <p:sp>
        <p:nvSpPr>
          <p:cNvPr id="2" name="TextBox 1">
            <a:extLst>
              <a:ext uri="{FF2B5EF4-FFF2-40B4-BE49-F238E27FC236}">
                <a16:creationId xmlns:a16="http://schemas.microsoft.com/office/drawing/2014/main" id="{11CBAAF8-B844-ADEF-E4C8-811840810F4A}"/>
              </a:ext>
            </a:extLst>
          </p:cNvPr>
          <p:cNvSpPr txBox="1"/>
          <p:nvPr/>
        </p:nvSpPr>
        <p:spPr>
          <a:xfrm>
            <a:off x="0" y="6457890"/>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Schreiner, Thomas R.;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Baker Exegetical Commentary on the New Testament;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460117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8B6E2E2-6ED5-B2FA-DBB6-74D25393E99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EE95678-2038-50D4-A3E7-2B003B672BF0}"/>
              </a:ext>
            </a:extLst>
          </p:cNvPr>
          <p:cNvSpPr>
            <a:spLocks noGrp="1"/>
          </p:cNvSpPr>
          <p:nvPr>
            <p:ph type="title"/>
          </p:nvPr>
        </p:nvSpPr>
        <p:spPr>
          <a:xfrm>
            <a:off x="0" y="2"/>
            <a:ext cx="12192000" cy="120801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a:t>
            </a:r>
            <a:r>
              <a:rPr lang="en-US" sz="24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head and hair were white like wool, as white as snow, and his eyes were like blazing fire. </a:t>
            </a:r>
            <a:r>
              <a:rPr lang="en-US" sz="24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feet were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bronze glowing in a furnace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his voice was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the sound of rushing waters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E29ADD8-DE8B-AE35-76D7-E26C91DD5779}"/>
              </a:ext>
            </a:extLst>
          </p:cNvPr>
          <p:cNvSpPr>
            <a:spLocks noGrp="1"/>
          </p:cNvSpPr>
          <p:nvPr>
            <p:ph idx="1"/>
          </p:nvPr>
        </p:nvSpPr>
        <p:spPr>
          <a:xfrm>
            <a:off x="221609" y="1343440"/>
            <a:ext cx="11748782" cy="5168817"/>
          </a:xfrm>
        </p:spPr>
        <p:txBody>
          <a:bodyPr>
            <a:normAutofit lnSpcReduction="10000"/>
          </a:bodyPr>
          <a:lstStyle/>
          <a:p>
            <a:r>
              <a:rPr lang="en-US" sz="3200" dirty="0">
                <a:solidFill>
                  <a:srgbClr val="F5F5F5"/>
                </a:solidFill>
                <a:effectLst>
                  <a:outerShdw blurRad="38100" dist="38100" dir="2700000" algn="ctr" rotWithShape="0">
                    <a:schemeClr val="tx1"/>
                  </a:outerShdw>
                </a:effectLst>
              </a:rPr>
              <a:t>John describes Christ’s feet as looking like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bronze glowing in a furnace</a:t>
            </a:r>
            <a:r>
              <a:rPr lang="en-US" sz="3200" dirty="0">
                <a:solidFill>
                  <a:srgbClr val="F5F5F5"/>
                </a:solidFill>
                <a:effectLst>
                  <a:outerShdw blurRad="38100" dist="38100" dir="2700000" algn="ctr" rotWithShape="0">
                    <a:schemeClr val="tx1"/>
                  </a:outerShdw>
                </a:effectLst>
              </a:rPr>
              <a:t>” beneath his long robe. </a:t>
            </a:r>
          </a:p>
          <a:p>
            <a:r>
              <a:rPr lang="en-US" sz="3200" dirty="0">
                <a:solidFill>
                  <a:srgbClr val="F5F5F5"/>
                </a:solidFill>
                <a:effectLst>
                  <a:outerShdw blurRad="38100" dist="38100" dir="2700000" algn="ctr" rotWithShape="0">
                    <a:schemeClr val="tx1"/>
                  </a:outerShdw>
                </a:effectLst>
              </a:rPr>
              <a:t>The image emphasizes strength, firmness, and stability.</a:t>
            </a:r>
          </a:p>
          <a:p>
            <a:r>
              <a:rPr lang="en-US" sz="3200" dirty="0">
                <a:solidFill>
                  <a:srgbClr val="F5F5F5"/>
                </a:solidFill>
                <a:effectLst>
                  <a:outerShdw blurRad="38100" dist="38100" dir="2700000" algn="ctr" rotWithShape="0">
                    <a:schemeClr val="tx1"/>
                  </a:outerShdw>
                </a:effectLst>
              </a:rPr>
              <a:t>John also says that Christ’s voice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the sound of rushing waters</a:t>
            </a:r>
            <a:r>
              <a:rPr lang="en-US" sz="3200" dirty="0">
                <a:solidFill>
                  <a:srgbClr val="F5F5F5"/>
                </a:solidFill>
                <a:effectLst>
                  <a:outerShdw blurRad="38100" dist="38100" dir="2700000" algn="ctr" rotWithShape="0">
                    <a:schemeClr val="tx1"/>
                  </a:outerShdw>
                </a:effectLst>
              </a:rPr>
              <a:t>”, similar to the roar of a powerful waterfall. </a:t>
            </a:r>
          </a:p>
          <a:p>
            <a:r>
              <a:rPr lang="en-US" sz="3200" dirty="0">
                <a:solidFill>
                  <a:srgbClr val="F5F5F5"/>
                </a:solidFill>
                <a:effectLst>
                  <a:outerShdw blurRad="38100" dist="38100" dir="2700000" algn="ctr" rotWithShape="0">
                    <a:schemeClr val="tx1"/>
                  </a:outerShdw>
                </a:effectLst>
              </a:rPr>
              <a:t>This picture conveys overwhelming power and majesty. </a:t>
            </a:r>
          </a:p>
          <a:p>
            <a:r>
              <a:rPr lang="en-US" sz="3200" dirty="0">
                <a:solidFill>
                  <a:srgbClr val="F5F5F5"/>
                </a:solidFill>
                <a:effectLst>
                  <a:outerShdw blurRad="38100" dist="38100" dir="2700000" algn="ctr" rotWithShape="0">
                    <a:schemeClr val="tx1"/>
                  </a:outerShdw>
                </a:effectLst>
              </a:rPr>
              <a:t>The same description is used in the Old Testament for the voice of God (Ezek. 43:2) and elsewhere in Revelation for the powerful sound of a great heavenly multitude (Rev. 14:2; 19:6). </a:t>
            </a:r>
          </a:p>
          <a:p>
            <a:r>
              <a:rPr lang="en-US" sz="3200" dirty="0">
                <a:solidFill>
                  <a:srgbClr val="F5F5F5"/>
                </a:solidFill>
                <a:effectLst>
                  <a:outerShdw blurRad="38100" dist="38100" dir="2700000" algn="ctr" rotWithShape="0">
                    <a:schemeClr val="tx1"/>
                  </a:outerShdw>
                </a:effectLst>
              </a:rPr>
              <a:t>The imagery highlights the authority and awe-inspiring presence of Christ.</a:t>
            </a:r>
          </a:p>
        </p:txBody>
      </p:sp>
      <p:sp>
        <p:nvSpPr>
          <p:cNvPr id="2" name="TextBox 1">
            <a:extLst>
              <a:ext uri="{FF2B5EF4-FFF2-40B4-BE49-F238E27FC236}">
                <a16:creationId xmlns:a16="http://schemas.microsoft.com/office/drawing/2014/main" id="{DC49688E-7FEC-566E-B9FD-7755B3FAAFF5}"/>
              </a:ext>
            </a:extLst>
          </p:cNvPr>
          <p:cNvSpPr txBox="1"/>
          <p:nvPr/>
        </p:nvSpPr>
        <p:spPr>
          <a:xfrm>
            <a:off x="0" y="6457890"/>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Robert H. Mounce,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Book of Revelation, The New International Commentary on the New Testament</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(1997)</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434056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E0CFB1B-CB5B-40D9-F4B7-D29793A2E5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8F2654-3787-9A63-F091-5672105241F0}"/>
              </a:ext>
            </a:extLst>
          </p:cNvPr>
          <p:cNvSpPr>
            <a:spLocks noGrp="1"/>
          </p:cNvSpPr>
          <p:nvPr>
            <p:ph type="title"/>
          </p:nvPr>
        </p:nvSpPr>
        <p:spPr>
          <a:xfrm>
            <a:off x="0" y="0"/>
            <a:ext cx="12192000" cy="818735"/>
          </a:xfrm>
        </p:spPr>
        <p:txBody>
          <a:bodyPr>
            <a:normAutofit/>
          </a:bodyPr>
          <a:lstStyle/>
          <a:p>
            <a:pPr algn="ctr"/>
            <a:r>
              <a:rPr lang="en-US" sz="4800" dirty="0">
                <a:solidFill>
                  <a:srgbClr val="F5F5F5"/>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Commissioning of John (1:9-11)</a:t>
            </a:r>
          </a:p>
        </p:txBody>
      </p:sp>
      <p:sp>
        <p:nvSpPr>
          <p:cNvPr id="5" name="Content Placeholder 4">
            <a:extLst>
              <a:ext uri="{FF2B5EF4-FFF2-40B4-BE49-F238E27FC236}">
                <a16:creationId xmlns:a16="http://schemas.microsoft.com/office/drawing/2014/main" id="{5DE57595-EF1B-C3F5-A44B-B8C35446FB9C}"/>
              </a:ext>
            </a:extLst>
          </p:cNvPr>
          <p:cNvSpPr>
            <a:spLocks noGrp="1"/>
          </p:cNvSpPr>
          <p:nvPr>
            <p:ph idx="1"/>
          </p:nvPr>
        </p:nvSpPr>
        <p:spPr>
          <a:xfrm>
            <a:off x="357809" y="818735"/>
            <a:ext cx="11502887" cy="5976920"/>
          </a:xfrm>
        </p:spPr>
        <p:txBody>
          <a:bodyPr>
            <a:normAutofit/>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John, your brother and companion in the suffering and kingdom and patient endurance that are ours in Jesus, was on the island of Patmos because of the word of God and the testimony of Jesus.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 the Lord's Day I was in the Spirit, and I heard behind me a loud voice like a trumpet,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said: “Write on a scroll what you see and send it to the seven churches: to Ephesus, Smyrna, Pergamum, Thyatira, Sardis, Philadelphia and Laodicea.” </a:t>
            </a:r>
            <a:r>
              <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4091414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7EEE467-C75F-C126-01D3-419CB8018E0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9CE4E43-A1A9-6833-9693-222F4B08C9F9}"/>
              </a:ext>
            </a:extLst>
          </p:cNvPr>
          <p:cNvSpPr>
            <a:spLocks noGrp="1"/>
          </p:cNvSpPr>
          <p:nvPr>
            <p:ph type="title"/>
          </p:nvPr>
        </p:nvSpPr>
        <p:spPr>
          <a:xfrm>
            <a:off x="0" y="2"/>
            <a:ext cx="12192000" cy="120801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a:t>
            </a:r>
            <a:r>
              <a:rPr lang="en-US" sz="24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head and hair were white like wool, as white as snow, and his eyes were like blazing fire. </a:t>
            </a:r>
            <a:r>
              <a:rPr lang="en-US" sz="24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feet were like bronze glowing in a furnace, and his voice was like the sound of rushing waters.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D97BFCAF-43D5-8C87-9991-80A112668ED4}"/>
              </a:ext>
            </a:extLst>
          </p:cNvPr>
          <p:cNvSpPr>
            <a:spLocks noGrp="1"/>
          </p:cNvSpPr>
          <p:nvPr>
            <p:ph idx="1"/>
          </p:nvPr>
        </p:nvSpPr>
        <p:spPr>
          <a:xfrm>
            <a:off x="474617" y="1350629"/>
            <a:ext cx="10850880" cy="5217952"/>
          </a:xfrm>
        </p:spPr>
        <p:txBody>
          <a:bodyPr>
            <a:normAutofit/>
          </a:bodyPr>
          <a:lstStyle/>
          <a:p>
            <a:r>
              <a:rPr lang="en-US" sz="3600" dirty="0">
                <a:solidFill>
                  <a:srgbClr val="F5F5F5"/>
                </a:solidFill>
                <a:effectLst>
                  <a:outerShdw blurRad="38100" dist="38100" dir="2700000" algn="ctr" rotWithShape="0">
                    <a:schemeClr val="tx1"/>
                  </a:outerShdw>
                </a:effectLst>
              </a:rPr>
              <a:t>Overall, these images portray Jesus as majestic, powerful, pure, and all-knowing. </a:t>
            </a:r>
          </a:p>
          <a:p>
            <a:r>
              <a:rPr lang="en-US" sz="3600" dirty="0">
                <a:solidFill>
                  <a:srgbClr val="F5F5F5"/>
                </a:solidFill>
                <a:effectLst>
                  <a:outerShdw blurRad="38100" dist="38100" dir="2700000" algn="ctr" rotWithShape="0">
                    <a:schemeClr val="tx1"/>
                  </a:outerShdw>
                </a:effectLst>
              </a:rPr>
              <a:t>The Son of Man shares in God’s glory, sees everything with penetrating insight, stands with unshakable strength, and speaks with overwhelming authority. </a:t>
            </a:r>
          </a:p>
          <a:p>
            <a:r>
              <a:rPr lang="en-US" sz="3600" dirty="0">
                <a:solidFill>
                  <a:srgbClr val="F5F5F5"/>
                </a:solidFill>
                <a:effectLst>
                  <a:outerShdw blurRad="38100" dist="38100" dir="2700000" algn="ctr" rotWithShape="0">
                    <a:schemeClr val="tx1"/>
                  </a:outerShdw>
                </a:effectLst>
              </a:rPr>
              <a:t>For believers facing persecution, the vision assures them that Christ reigns with divine power and will ultimately judge the world according to truth.</a:t>
            </a:r>
          </a:p>
        </p:txBody>
      </p:sp>
      <p:sp>
        <p:nvSpPr>
          <p:cNvPr id="2" name="TextBox 1">
            <a:extLst>
              <a:ext uri="{FF2B5EF4-FFF2-40B4-BE49-F238E27FC236}">
                <a16:creationId xmlns:a16="http://schemas.microsoft.com/office/drawing/2014/main" id="{92161811-4DD3-C89A-BF62-708121A43835}"/>
              </a:ext>
            </a:extLst>
          </p:cNvPr>
          <p:cNvSpPr txBox="1"/>
          <p:nvPr/>
        </p:nvSpPr>
        <p:spPr>
          <a:xfrm>
            <a:off x="0" y="6519446"/>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Schreiner, Thomas R.;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Baker Exegetical Commentary on the New Testament;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242098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08F66F2-1DC7-BAB3-4A1E-D0F77AF255C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390D1A3-AF2D-AE00-7795-1D6527C633CB}"/>
              </a:ext>
            </a:extLst>
          </p:cNvPr>
          <p:cNvSpPr>
            <a:spLocks noGrp="1"/>
          </p:cNvSpPr>
          <p:nvPr>
            <p:ph type="title"/>
          </p:nvPr>
        </p:nvSpPr>
        <p:spPr>
          <a:xfrm>
            <a:off x="0" y="2"/>
            <a:ext cx="12192000" cy="95634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a:t>
            </a:r>
            <a:r>
              <a:rPr lang="en-US" sz="24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his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 hand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held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stars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from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mouth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sharp two-edged sword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his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was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the sun shining in full strength</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BA95069-A006-19E8-17D5-153EBBEBDACB}"/>
              </a:ext>
            </a:extLst>
          </p:cNvPr>
          <p:cNvSpPr>
            <a:spLocks noGrp="1"/>
          </p:cNvSpPr>
          <p:nvPr>
            <p:ph idx="1"/>
          </p:nvPr>
        </p:nvSpPr>
        <p:spPr>
          <a:xfrm>
            <a:off x="221609" y="1040674"/>
            <a:ext cx="11748782" cy="5560423"/>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In the vision, the Son of Man holds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stars</a:t>
            </a:r>
            <a:r>
              <a:rPr lang="en-US" sz="3200" dirty="0">
                <a:solidFill>
                  <a:srgbClr val="F5F5F5"/>
                </a:solidFill>
                <a:effectLst>
                  <a:outerShdw blurRad="38100" dist="38100" dir="2700000" algn="ctr" rotWithShape="0">
                    <a:schemeClr val="tx1"/>
                  </a:outerShdw>
                </a:effectLst>
              </a:rPr>
              <a:t>” in his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 hand</a:t>
            </a:r>
            <a:r>
              <a:rPr lang="en-US" sz="3200" dirty="0">
                <a:solidFill>
                  <a:srgbClr val="F5F5F5"/>
                </a:solidFill>
                <a:effectLst>
                  <a:outerShdw blurRad="38100" dist="38100" dir="2700000" algn="ctr" rotWithShape="0">
                    <a:schemeClr val="tx1"/>
                  </a:outerShdw>
                </a:effectLst>
              </a:rPr>
              <a:t>”, symbolizing his authority over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angels</a:t>
            </a:r>
            <a:r>
              <a:rPr lang="en-US" sz="3200" dirty="0">
                <a:solidFill>
                  <a:srgbClr val="F5F5F5"/>
                </a:solidFill>
                <a:effectLst>
                  <a:outerShdw blurRad="38100" dist="38100" dir="2700000" algn="ctr" rotWithShape="0">
                    <a:schemeClr val="tx1"/>
                  </a:outerShdw>
                </a:effectLst>
              </a:rPr>
              <a:t>” connected with the seven churches (cf. Rev. 1:20). </a:t>
            </a:r>
          </a:p>
          <a:p>
            <a:r>
              <a:rPr lang="en-US" sz="3200" dirty="0">
                <a:solidFill>
                  <a:srgbClr val="F5F5F5"/>
                </a:solidFill>
                <a:effectLst>
                  <a:outerShdw blurRad="38100" dist="38100" dir="2700000" algn="ctr" rotWithShape="0">
                    <a:schemeClr val="tx1"/>
                  </a:outerShdw>
                </a:effectLst>
              </a:rPr>
              <a:t>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 hand</a:t>
            </a:r>
            <a:r>
              <a:rPr lang="en-US" sz="3200" dirty="0">
                <a:solidFill>
                  <a:srgbClr val="F5F5F5"/>
                </a:solidFill>
                <a:effectLst>
                  <a:outerShdw blurRad="38100" dist="38100" dir="2700000" algn="ctr" rotWithShape="0">
                    <a:schemeClr val="tx1"/>
                  </a:outerShdw>
                </a:effectLst>
              </a:rPr>
              <a:t>” represents strength and power, showing that these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angels</a:t>
            </a:r>
            <a:r>
              <a:rPr lang="en-US" sz="3200" dirty="0">
                <a:solidFill>
                  <a:srgbClr val="F5F5F5"/>
                </a:solidFill>
                <a:effectLst>
                  <a:outerShdw blurRad="38100" dist="38100" dir="2700000" algn="ctr" rotWithShape="0">
                    <a:schemeClr val="tx1"/>
                  </a:outerShdw>
                </a:effectLst>
              </a:rPr>
              <a:t>” are under his control. </a:t>
            </a:r>
          </a:p>
          <a:p>
            <a:r>
              <a:rPr lang="en-US" sz="3200" dirty="0">
                <a:solidFill>
                  <a:srgbClr val="F5F5F5"/>
                </a:solidFill>
                <a:effectLst>
                  <a:outerShdw blurRad="38100" dist="38100" dir="2700000" algn="ctr" rotWithShape="0">
                    <a:schemeClr val="tx1"/>
                  </a:outerShdw>
                </a:effectLst>
              </a:rPr>
              <a:t>A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sharp two-edged sword</a:t>
            </a:r>
            <a:r>
              <a:rPr lang="en-US" sz="3200" dirty="0">
                <a:solidFill>
                  <a:srgbClr val="F5F5F5"/>
                </a:solidFill>
                <a:effectLst>
                  <a:outerShdw blurRad="38100" dist="38100" dir="2700000" algn="ctr" rotWithShape="0">
                    <a:schemeClr val="tx1"/>
                  </a:outerShdw>
                </a:effectLst>
              </a:rPr>
              <a:t>” comes from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mouth</a:t>
            </a:r>
            <a:r>
              <a:rPr lang="en-US" sz="3200" dirty="0">
                <a:solidFill>
                  <a:srgbClr val="F5F5F5"/>
                </a:solidFill>
                <a:effectLst>
                  <a:outerShdw blurRad="38100" dist="38100" dir="2700000" algn="ctr" rotWithShape="0">
                    <a:schemeClr val="tx1"/>
                  </a:outerShdw>
                </a:effectLst>
              </a:rPr>
              <a:t>”, representing the power of Christ’s word. </a:t>
            </a:r>
          </a:p>
          <a:p>
            <a:r>
              <a:rPr lang="en-US" sz="3200" dirty="0">
                <a:solidFill>
                  <a:srgbClr val="F5F5F5"/>
                </a:solidFill>
                <a:effectLst>
                  <a:outerShdw blurRad="38100" dist="38100" dir="2700000" algn="ctr" rotWithShape="0">
                    <a:schemeClr val="tx1"/>
                  </a:outerShdw>
                </a:effectLst>
              </a:rPr>
              <a:t>This imagery comes from Old Testament prophecies (Isa. 11:4; 49:2) and shows that his word brings judgment, defeating evil and exposing the truth. </a:t>
            </a:r>
          </a:p>
          <a:p>
            <a:r>
              <a:rPr lang="en-US" sz="3200" dirty="0">
                <a:solidFill>
                  <a:srgbClr val="F5F5F5"/>
                </a:solidFill>
                <a:effectLst>
                  <a:outerShdw blurRad="38100" dist="38100" dir="2700000" algn="ctr" rotWithShape="0">
                    <a:schemeClr val="tx1"/>
                  </a:outerShdw>
                </a:effectLst>
              </a:rPr>
              <a:t>No one can escape the authority of his judgment.</a:t>
            </a:r>
          </a:p>
          <a:p>
            <a:r>
              <a:rPr lang="en-US" sz="3200" dirty="0">
                <a:solidFill>
                  <a:srgbClr val="F5F5F5"/>
                </a:solidFill>
                <a:effectLst>
                  <a:outerShdw blurRad="38100" dist="38100" dir="2700000" algn="ctr" rotWithShape="0">
                    <a:schemeClr val="tx1"/>
                  </a:outerShdw>
                </a:effectLst>
              </a:rPr>
              <a:t>Finally, Christ’s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face</a:t>
            </a:r>
            <a:r>
              <a:rPr lang="en-US" sz="3200" dirty="0">
                <a:solidFill>
                  <a:srgbClr val="F5F5F5"/>
                </a:solidFill>
                <a:effectLst>
                  <a:outerShdw blurRad="38100" dist="38100" dir="2700000" algn="ctr" rotWithShape="0">
                    <a:schemeClr val="tx1"/>
                  </a:outerShdw>
                </a:effectLst>
              </a:rPr>
              <a:t>” is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the sun shining in full strength</a:t>
            </a:r>
            <a:r>
              <a:rPr lang="en-US" sz="3200" dirty="0">
                <a:solidFill>
                  <a:srgbClr val="F5F5F5"/>
                </a:solidFill>
                <a:effectLst>
                  <a:outerShdw blurRad="38100" dist="38100" dir="2700000" algn="ctr" rotWithShape="0">
                    <a:schemeClr val="tx1"/>
                  </a:outerShdw>
                </a:effectLst>
              </a:rPr>
              <a:t>”, expressing his divine glory and majesty, similar to the glory revealed at the transfiguration (Matt. 17:2).</a:t>
            </a:r>
          </a:p>
        </p:txBody>
      </p:sp>
      <p:sp>
        <p:nvSpPr>
          <p:cNvPr id="2" name="TextBox 1">
            <a:extLst>
              <a:ext uri="{FF2B5EF4-FFF2-40B4-BE49-F238E27FC236}">
                <a16:creationId xmlns:a16="http://schemas.microsoft.com/office/drawing/2014/main" id="{48902F35-6951-158C-EED0-B58A6A01DEF6}"/>
              </a:ext>
            </a:extLst>
          </p:cNvPr>
          <p:cNvSpPr txBox="1"/>
          <p:nvPr/>
        </p:nvSpPr>
        <p:spPr>
          <a:xfrm>
            <a:off x="0" y="6519446"/>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Schreiner, Thomas R.;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Baker Exegetical Commentary on the New Testament;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76075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93AC410-25B1-3EA4-1ACC-08038F83DA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8082BD-9FE1-FD16-0798-23A599E85A7C}"/>
              </a:ext>
            </a:extLst>
          </p:cNvPr>
          <p:cNvSpPr>
            <a:spLocks noGrp="1"/>
          </p:cNvSpPr>
          <p:nvPr>
            <p:ph type="title"/>
          </p:nvPr>
        </p:nvSpPr>
        <p:spPr>
          <a:xfrm>
            <a:off x="0" y="0"/>
            <a:ext cx="12192000" cy="818735"/>
          </a:xfrm>
        </p:spPr>
        <p:txBody>
          <a:bodyPr>
            <a:normAutofit/>
          </a:bodyPr>
          <a:lstStyle/>
          <a:p>
            <a:pPr algn="ctr"/>
            <a:r>
              <a:rPr lang="en-US" sz="4800" dirty="0">
                <a:solidFill>
                  <a:srgbClr val="F5F5F5"/>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Christ’s Impact on John (1:17-20)</a:t>
            </a:r>
          </a:p>
        </p:txBody>
      </p:sp>
      <p:sp>
        <p:nvSpPr>
          <p:cNvPr id="5" name="Content Placeholder 4">
            <a:extLst>
              <a:ext uri="{FF2B5EF4-FFF2-40B4-BE49-F238E27FC236}">
                <a16:creationId xmlns:a16="http://schemas.microsoft.com/office/drawing/2014/main" id="{E1E59994-8187-B62E-F2FB-7F84EEFCCD2A}"/>
              </a:ext>
            </a:extLst>
          </p:cNvPr>
          <p:cNvSpPr>
            <a:spLocks noGrp="1"/>
          </p:cNvSpPr>
          <p:nvPr>
            <p:ph idx="1"/>
          </p:nvPr>
        </p:nvSpPr>
        <p:spPr>
          <a:xfrm>
            <a:off x="357809" y="818735"/>
            <a:ext cx="11502887" cy="5976920"/>
          </a:xfrm>
        </p:spPr>
        <p:txBody>
          <a:bodyPr>
            <a:normAutofit/>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1:17</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I saw him, I fell at his feet as though dead. Then he placed his right hand on me and said: “Do not be afraid. I am the First and the Last.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am the Living One; I was dead, and behold I am alive for ever and ever! And I hold the keys of death and Hades.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“Write, therefore, what you have seen, what is now and what will take place later.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mystery of the seven stars that you saw in my right hand and of the seven golden lampstands is this: The seven stars are the angels of the seven churches, and the seven lampstands are the seven churches. </a:t>
            </a:r>
            <a:r>
              <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2707012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CFEE3DE-8FF5-5663-3072-2613682F5F2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3912B7B-F998-0259-D8FE-D4B1EA469893}"/>
              </a:ext>
            </a:extLst>
          </p:cNvPr>
          <p:cNvSpPr>
            <a:spLocks noGrp="1"/>
          </p:cNvSpPr>
          <p:nvPr>
            <p:ph type="title"/>
          </p:nvPr>
        </p:nvSpPr>
        <p:spPr>
          <a:xfrm>
            <a:off x="0" y="2"/>
            <a:ext cx="12192000" cy="130868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I saw him, I fell at his feet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 though dead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he laid his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 hand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 me, saying, "Fear not, I am the first and the last,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living one. I died, and behold I am alive forevermore, and I have the keys of Death and Hades.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62C1B2FB-8E94-0C94-87EF-D233945A5691}"/>
              </a:ext>
            </a:extLst>
          </p:cNvPr>
          <p:cNvSpPr>
            <a:spLocks noGrp="1"/>
          </p:cNvSpPr>
          <p:nvPr>
            <p:ph idx="1"/>
          </p:nvPr>
        </p:nvSpPr>
        <p:spPr>
          <a:xfrm>
            <a:off x="230697" y="1406434"/>
            <a:ext cx="11748782" cy="5177246"/>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When John sees the glorious vision of the Son of Man, he is overwhelmed and collapses at Jesus’s feet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 though dead</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reaction is common in Scripture when people encounter the presence of God or a heavenly being (Ezek. 1:28; Dan. 8:17; Matt. 17:6). </a:t>
            </a:r>
          </a:p>
          <a:p>
            <a:r>
              <a:rPr lang="en-US" sz="3200" dirty="0">
                <a:solidFill>
                  <a:srgbClr val="F5F5F5"/>
                </a:solidFill>
                <a:effectLst>
                  <a:outerShdw blurRad="38100" dist="38100" dir="2700000" algn="ctr" rotWithShape="0">
                    <a:schemeClr val="tx1"/>
                  </a:outerShdw>
                </a:effectLst>
              </a:rPr>
              <a:t>However, unlike when John later falls before an angel and is rebuked (Rev. 19:10; 22:8–9), Jesus does not correct him. </a:t>
            </a:r>
          </a:p>
          <a:p>
            <a:r>
              <a:rPr lang="en-US" sz="3200" dirty="0">
                <a:solidFill>
                  <a:srgbClr val="F5F5F5"/>
                </a:solidFill>
                <a:effectLst>
                  <a:outerShdw blurRad="38100" dist="38100" dir="2700000" algn="ctr" rotWithShape="0">
                    <a:schemeClr val="tx1"/>
                  </a:outerShdw>
                </a:effectLst>
              </a:rPr>
              <a:t>Instead, Jesus comforts him by placing his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 hand </a:t>
            </a:r>
            <a:r>
              <a:rPr lang="en-US" sz="3200" dirty="0">
                <a:solidFill>
                  <a:srgbClr val="F5F5F5"/>
                </a:solidFill>
                <a:effectLst>
                  <a:outerShdw blurRad="38100" dist="38100" dir="2700000" algn="ctr" rotWithShape="0">
                    <a:schemeClr val="tx1"/>
                  </a:outerShdw>
                </a:effectLst>
              </a:rPr>
              <a:t>”—a symbol of strength and authority—on him and telling him not to be afraid.</a:t>
            </a:r>
          </a:p>
          <a:p>
            <a:r>
              <a:rPr lang="en-US" sz="3200" dirty="0">
                <a:solidFill>
                  <a:srgbClr val="F5F5F5"/>
                </a:solidFill>
                <a:effectLst>
                  <a:outerShdw blurRad="38100" dist="38100" dir="2700000" algn="ctr" rotWithShape="0">
                    <a:schemeClr val="tx1"/>
                  </a:outerShdw>
                </a:effectLst>
              </a:rPr>
              <a:t>This moment also serves as John’s prophetic commissioning. </a:t>
            </a:r>
          </a:p>
          <a:p>
            <a:r>
              <a:rPr lang="en-US" sz="3200" dirty="0">
                <a:solidFill>
                  <a:srgbClr val="F5F5F5"/>
                </a:solidFill>
                <a:effectLst>
                  <a:outerShdw blurRad="38100" dist="38100" dir="2700000" algn="ctr" rotWithShape="0">
                    <a:schemeClr val="tx1"/>
                  </a:outerShdw>
                </a:effectLst>
              </a:rPr>
              <a:t>Like Old Testament prophets such as Isaiah, Daniel, and Ezekiel, John receives a vision of God’s glory, falls in fear, is strengthened by a heavenly figure, and then receives a message to deliver. </a:t>
            </a:r>
          </a:p>
          <a:p>
            <a:r>
              <a:rPr lang="en-US" sz="3200" dirty="0">
                <a:solidFill>
                  <a:srgbClr val="F5F5F5"/>
                </a:solidFill>
                <a:effectLst>
                  <a:outerShdw blurRad="38100" dist="38100" dir="2700000" algn="ctr" rotWithShape="0">
                    <a:schemeClr val="tx1"/>
                  </a:outerShdw>
                </a:effectLst>
              </a:rPr>
              <a:t>Jesus is preparing him to write and share the revelation with the seven churches.</a:t>
            </a:r>
          </a:p>
        </p:txBody>
      </p:sp>
      <p:sp>
        <p:nvSpPr>
          <p:cNvPr id="2" name="TextBox 1">
            <a:extLst>
              <a:ext uri="{FF2B5EF4-FFF2-40B4-BE49-F238E27FC236}">
                <a16:creationId xmlns:a16="http://schemas.microsoft.com/office/drawing/2014/main" id="{C305555B-F7A0-8A32-991A-331E60ABE117}"/>
              </a:ext>
            </a:extLst>
          </p:cNvPr>
          <p:cNvSpPr txBox="1"/>
          <p:nvPr/>
        </p:nvSpPr>
        <p:spPr>
          <a:xfrm>
            <a:off x="0" y="6519446"/>
            <a:ext cx="12192000" cy="400110"/>
          </a:xfrm>
          <a:prstGeom prst="rect">
            <a:avLst/>
          </a:prstGeom>
          <a:noFill/>
        </p:spPr>
        <p:txBody>
          <a:bodyPr wrap="square" rtlCol="0">
            <a:spAutoFit/>
          </a:bodyPr>
          <a:lstStyle/>
          <a:p>
            <a:r>
              <a:rPr lang="en-US" sz="2000" dirty="0">
                <a:solidFill>
                  <a:srgbClr val="FFFFFF"/>
                </a:solidFill>
                <a:effectLst>
                  <a:outerShdw blurRad="50800" dist="50800" dir="5400000" algn="ctr">
                    <a:srgbClr val="000000"/>
                  </a:outerShdw>
                </a:effectLst>
                <a:latin typeface="Calibri" panose="020F0502020204030204" pitchFamily="34" charset="0"/>
              </a:rPr>
              <a:t>Gentry, Kenneth. </a:t>
            </a:r>
            <a:r>
              <a:rPr lang="en-US" sz="2000" i="1" dirty="0">
                <a:solidFill>
                  <a:srgbClr val="FFFFFF"/>
                </a:solidFill>
                <a:effectLst>
                  <a:outerShdw blurRad="50800" dist="50800" dir="5400000" algn="ctr">
                    <a:srgbClr val="000000"/>
                  </a:outerShdw>
                </a:effectLst>
                <a:latin typeface="Calibri" panose="020F0502020204030204" pitchFamily="34" charset="0"/>
              </a:rPr>
              <a:t>The Divorce of Israel; Volume 1; </a:t>
            </a:r>
            <a:r>
              <a:rPr lang="en-US" sz="2000" dirty="0">
                <a:solidFill>
                  <a:srgbClr val="FFFFFF"/>
                </a:solidFill>
                <a:effectLst>
                  <a:outerShdw blurRad="50800" dist="50800" dir="5400000" algn="ctr">
                    <a:srgbClr val="000000"/>
                  </a:outerShdw>
                </a:effectLst>
                <a:latin typeface="Calibri" panose="020F0502020204030204" pitchFamily="34" charset="0"/>
              </a:rPr>
              <a:t>(2024)</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00626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61C4018-1748-1A8B-0AA6-CEC97E82F69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E4EC4B1-9E3E-045C-496A-F1D7D6F9EFB6}"/>
              </a:ext>
            </a:extLst>
          </p:cNvPr>
          <p:cNvSpPr>
            <a:spLocks noGrp="1"/>
          </p:cNvSpPr>
          <p:nvPr>
            <p:ph type="title"/>
          </p:nvPr>
        </p:nvSpPr>
        <p:spPr>
          <a:xfrm>
            <a:off x="0" y="2"/>
            <a:ext cx="12192000" cy="130868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I saw him, I fell at his feet as though dead. But he laid his right hand on me, saying, "Fear not, I am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first and the last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living one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died, and behold I am alive forevermore, and I have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keys of Death and Hades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F2524A2-C039-FF42-91D0-CE275D715B45}"/>
              </a:ext>
            </a:extLst>
          </p:cNvPr>
          <p:cNvSpPr>
            <a:spLocks noGrp="1"/>
          </p:cNvSpPr>
          <p:nvPr>
            <p:ph idx="1"/>
          </p:nvPr>
        </p:nvSpPr>
        <p:spPr>
          <a:xfrm>
            <a:off x="230697" y="1522602"/>
            <a:ext cx="11748782" cy="4945310"/>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Jesus reassures John by declaring that he is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first and the last</a:t>
            </a:r>
            <a:r>
              <a:rPr lang="en-US" sz="3200" dirty="0">
                <a:solidFill>
                  <a:srgbClr val="F5F5F5"/>
                </a:solidFill>
                <a:effectLst>
                  <a:outerShdw blurRad="38100" dist="38100" dir="2700000" algn="ctr" rotWithShape="0">
                    <a:schemeClr val="tx1"/>
                  </a:outerShdw>
                </a:effectLst>
              </a:rPr>
              <a:t>” (Rev. 1:17), a title used for God in Isaiah (Isa. 44:6; 48:12). </a:t>
            </a:r>
          </a:p>
          <a:p>
            <a:r>
              <a:rPr lang="en-US" sz="3200" dirty="0">
                <a:solidFill>
                  <a:srgbClr val="F5F5F5"/>
                </a:solidFill>
                <a:effectLst>
                  <a:outerShdw blurRad="38100" dist="38100" dir="2700000" algn="ctr" rotWithShape="0">
                    <a:schemeClr val="tx1"/>
                  </a:outerShdw>
                </a:effectLst>
              </a:rPr>
              <a:t>This shows that Jesus shares in God’s eternal authority over all history. </a:t>
            </a:r>
          </a:p>
          <a:p>
            <a:r>
              <a:rPr lang="en-US" sz="3200" dirty="0">
                <a:solidFill>
                  <a:srgbClr val="F5F5F5"/>
                </a:solidFill>
                <a:effectLst>
                  <a:outerShdw blurRad="38100" dist="38100" dir="2700000" algn="ctr" rotWithShape="0">
                    <a:schemeClr val="tx1"/>
                  </a:outerShdw>
                </a:effectLst>
              </a:rPr>
              <a:t>He also calls himself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living one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Although he truly died, he now lives forever because death could not hold him.</a:t>
            </a:r>
          </a:p>
          <a:p>
            <a:r>
              <a:rPr lang="en-US" sz="3200" dirty="0">
                <a:solidFill>
                  <a:srgbClr val="F5F5F5"/>
                </a:solidFill>
                <a:effectLst>
                  <a:outerShdw blurRad="38100" dist="38100" dir="2700000" algn="ctr" rotWithShape="0">
                    <a:schemeClr val="tx1"/>
                  </a:outerShdw>
                </a:effectLst>
              </a:rPr>
              <a:t>Because Jesus conquered death, he now holds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keys of Death and Hades</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Keys symbolize authority and control. </a:t>
            </a:r>
          </a:p>
          <a:p>
            <a:r>
              <a:rPr lang="en-US" sz="3200" dirty="0">
                <a:solidFill>
                  <a:srgbClr val="F5F5F5"/>
                </a:solidFill>
                <a:effectLst>
                  <a:outerShdw blurRad="38100" dist="38100" dir="2700000" algn="ctr" rotWithShape="0">
                    <a:schemeClr val="tx1"/>
                  </a:outerShdw>
                </a:effectLst>
              </a:rPr>
              <a:t>This means Christ has power over death and the realm of the dead. </a:t>
            </a:r>
          </a:p>
          <a:p>
            <a:r>
              <a:rPr lang="en-US" sz="3200" dirty="0">
                <a:solidFill>
                  <a:srgbClr val="F5F5F5"/>
                </a:solidFill>
                <a:effectLst>
                  <a:outerShdw blurRad="38100" dist="38100" dir="2700000" algn="ctr" rotWithShape="0">
                    <a:schemeClr val="tx1"/>
                  </a:outerShdw>
                </a:effectLst>
              </a:rPr>
              <a:t>For believers facing persecution and even martyrdom, this was deeply comforting. </a:t>
            </a:r>
          </a:p>
          <a:p>
            <a:r>
              <a:rPr lang="en-US" sz="3200" dirty="0">
                <a:solidFill>
                  <a:srgbClr val="F5F5F5"/>
                </a:solidFill>
                <a:effectLst>
                  <a:outerShdw blurRad="38100" dist="38100" dir="2700000" algn="ctr" rotWithShape="0">
                    <a:schemeClr val="tx1"/>
                  </a:outerShdw>
                </a:effectLst>
              </a:rPr>
              <a:t>Jesus rules over life and death, and those who remain faithful to him—even unto death—will ultimately share in his eternal life.</a:t>
            </a:r>
          </a:p>
        </p:txBody>
      </p:sp>
      <p:sp>
        <p:nvSpPr>
          <p:cNvPr id="2" name="TextBox 1">
            <a:extLst>
              <a:ext uri="{FF2B5EF4-FFF2-40B4-BE49-F238E27FC236}">
                <a16:creationId xmlns:a16="http://schemas.microsoft.com/office/drawing/2014/main" id="{4AA043D7-CA15-F1BB-FF08-CB439917670B}"/>
              </a:ext>
            </a:extLst>
          </p:cNvPr>
          <p:cNvSpPr txBox="1"/>
          <p:nvPr/>
        </p:nvSpPr>
        <p:spPr>
          <a:xfrm>
            <a:off x="0" y="6519446"/>
            <a:ext cx="12192000" cy="400110"/>
          </a:xfrm>
          <a:prstGeom prst="rect">
            <a:avLst/>
          </a:prstGeom>
          <a:noFill/>
        </p:spPr>
        <p:txBody>
          <a:bodyPr wrap="square" rtlCol="0">
            <a:spAutoFit/>
          </a:bodyPr>
          <a:lstStyle/>
          <a:p>
            <a:r>
              <a:rPr lang="en-US" sz="2000" dirty="0">
                <a:solidFill>
                  <a:srgbClr val="FFFFFF"/>
                </a:solidFill>
                <a:effectLst>
                  <a:outerShdw blurRad="50800" dist="50800" dir="5400000" algn="ctr">
                    <a:srgbClr val="000000"/>
                  </a:outerShdw>
                </a:effectLst>
                <a:latin typeface="Calibri" panose="020F0502020204030204" pitchFamily="34" charset="0"/>
              </a:rPr>
              <a:t>Gentry, Kenneth. </a:t>
            </a:r>
            <a:r>
              <a:rPr lang="en-US" sz="2000" i="1" dirty="0">
                <a:solidFill>
                  <a:srgbClr val="FFFFFF"/>
                </a:solidFill>
                <a:effectLst>
                  <a:outerShdw blurRad="50800" dist="50800" dir="5400000" algn="ctr">
                    <a:srgbClr val="000000"/>
                  </a:outerShdw>
                </a:effectLst>
                <a:latin typeface="Calibri" panose="020F0502020204030204" pitchFamily="34" charset="0"/>
              </a:rPr>
              <a:t>The Divorce of Israel; Volume 1; </a:t>
            </a:r>
            <a:r>
              <a:rPr lang="en-US" sz="2000" dirty="0">
                <a:solidFill>
                  <a:srgbClr val="FFFFFF"/>
                </a:solidFill>
                <a:effectLst>
                  <a:outerShdw blurRad="50800" dist="50800" dir="5400000" algn="ctr">
                    <a:srgbClr val="000000"/>
                  </a:outerShdw>
                </a:effectLst>
                <a:latin typeface="Calibri" panose="020F0502020204030204" pitchFamily="34" charset="0"/>
              </a:rPr>
              <a:t>(2024)</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2250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0161505-41D4-D05E-C4FA-2385320F6CD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AEAC20F-108C-E537-DB1E-86D6A4D9EC30}"/>
              </a:ext>
            </a:extLst>
          </p:cNvPr>
          <p:cNvSpPr>
            <a:spLocks noGrp="1"/>
          </p:cNvSpPr>
          <p:nvPr>
            <p:ph type="title"/>
          </p:nvPr>
        </p:nvSpPr>
        <p:spPr>
          <a:xfrm>
            <a:off x="0" y="1"/>
            <a:ext cx="12192000" cy="150162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Write therefore the things that you have seen,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that are and those that are to take place after this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mystery</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stars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you saw in my right hand, 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golden lampstands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seven stars are the angels of the seven churches, and the seven lampstands are the seven churches.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8A23962E-BFAB-7A5E-017E-30BA990BA46C}"/>
              </a:ext>
            </a:extLst>
          </p:cNvPr>
          <p:cNvSpPr>
            <a:spLocks noGrp="1"/>
          </p:cNvSpPr>
          <p:nvPr>
            <p:ph idx="1"/>
          </p:nvPr>
        </p:nvSpPr>
        <p:spPr>
          <a:xfrm>
            <a:off x="230697" y="1598102"/>
            <a:ext cx="11748782" cy="4869809"/>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These verses record Jesus’ command to John to write down the revelation he is receiving. </a:t>
            </a:r>
          </a:p>
          <a:p>
            <a:r>
              <a:rPr lang="en-US" sz="3200" dirty="0">
                <a:solidFill>
                  <a:srgbClr val="F5F5F5"/>
                </a:solidFill>
                <a:effectLst>
                  <a:outerShdw blurRad="38100" dist="38100" dir="2700000" algn="ctr" rotWithShape="0">
                    <a:schemeClr val="tx1"/>
                  </a:outerShdw>
                </a:effectLst>
              </a:rPr>
              <a:t>The main point is not to give an outline of the whole book, but to tell John to record what God is showing him about the present situation and what is going to happen soon afterward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that are and those that are to take place after this</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Verse 20 then explains the symbolic meaning of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mystery</a:t>
            </a:r>
            <a:r>
              <a:rPr lang="en-US" sz="3200" dirty="0">
                <a:solidFill>
                  <a:srgbClr val="F5F5F5"/>
                </a:solidFill>
                <a:effectLst>
                  <a:outerShdw blurRad="38100" dist="38100" dir="2700000" algn="ctr" rotWithShape="0">
                    <a:schemeClr val="tx1"/>
                  </a:outerShdw>
                </a:effectLst>
              </a:rPr>
              <a:t>” of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stars</a:t>
            </a:r>
            <a:r>
              <a:rPr lang="en-US" sz="3200" dirty="0">
                <a:solidFill>
                  <a:srgbClr val="F5F5F5"/>
                </a:solidFill>
                <a:effectLst>
                  <a:outerShdw blurRad="38100" dist="38100" dir="2700000" algn="ctr" rotWithShape="0">
                    <a:schemeClr val="tx1"/>
                  </a:outerShdw>
                </a:effectLst>
              </a:rPr>
              <a:t>” and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golden lampstands</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In this context,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mystery</a:t>
            </a:r>
            <a:r>
              <a:rPr lang="en-US" sz="3200" dirty="0">
                <a:solidFill>
                  <a:srgbClr val="F5F5F5"/>
                </a:solidFill>
                <a:effectLst>
                  <a:outerShdw blurRad="38100" dist="38100" dir="2700000" algn="ctr" rotWithShape="0">
                    <a:schemeClr val="tx1"/>
                  </a:outerShdw>
                </a:effectLst>
              </a:rPr>
              <a:t>” does not mean something permanently unknowable. </a:t>
            </a:r>
          </a:p>
          <a:p>
            <a:r>
              <a:rPr lang="en-US" sz="3200" dirty="0">
                <a:solidFill>
                  <a:srgbClr val="F5F5F5"/>
                </a:solidFill>
                <a:effectLst>
                  <a:outerShdw blurRad="38100" dist="38100" dir="2700000" algn="ctr" rotWithShape="0">
                    <a:schemeClr val="tx1"/>
                  </a:outerShdw>
                </a:effectLst>
              </a:rPr>
              <a:t>It means something that was unknown but that God now reveals. </a:t>
            </a:r>
          </a:p>
          <a:p>
            <a:r>
              <a:rPr lang="en-US" sz="3200" dirty="0">
                <a:solidFill>
                  <a:srgbClr val="F5F5F5"/>
                </a:solidFill>
                <a:effectLst>
                  <a:outerShdw blurRad="38100" dist="38100" dir="2700000" algn="ctr" rotWithShape="0">
                    <a:schemeClr val="tx1"/>
                  </a:outerShdw>
                </a:effectLst>
              </a:rPr>
              <a:t>The explanation is this: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seven stars are the angels of the seven churches</a:t>
            </a:r>
            <a:r>
              <a:rPr lang="en-US" sz="2800" dirty="0">
                <a:solidFill>
                  <a:srgbClr val="F5F5F5"/>
                </a:solidFill>
                <a:effectLst>
                  <a:outerShdw blurRad="38100" dist="38100" dir="2700000" algn="ctr" rotWithShape="0">
                    <a:schemeClr val="tx1"/>
                  </a:outerShdw>
                </a:effectLst>
              </a:rPr>
              <a:t>”</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seven lampstands are the seven churches</a:t>
            </a:r>
            <a:r>
              <a:rPr lang="en-US" sz="2800" dirty="0">
                <a:solidFill>
                  <a:srgbClr val="F5F5F5"/>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CF9DF9F6-1C68-27F5-C0DE-C02EF0119276}"/>
              </a:ext>
            </a:extLst>
          </p:cNvPr>
          <p:cNvSpPr txBox="1"/>
          <p:nvPr/>
        </p:nvSpPr>
        <p:spPr>
          <a:xfrm>
            <a:off x="0" y="6519446"/>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Aune, Dr. David.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1-5</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Volume 52A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Word Biblical Commentary</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80682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C378BE24-85DD-2F57-2B0C-C1CE8356314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00491CB-9AEC-E8B6-32E8-6DC091E68323}"/>
              </a:ext>
            </a:extLst>
          </p:cNvPr>
          <p:cNvSpPr>
            <a:spLocks noGrp="1"/>
          </p:cNvSpPr>
          <p:nvPr>
            <p:ph type="title"/>
          </p:nvPr>
        </p:nvSpPr>
        <p:spPr>
          <a:xfrm>
            <a:off x="0" y="1"/>
            <a:ext cx="12192000" cy="150162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Write therefore the things that you have seen, those that are and those that are to take place after this.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the mystery of the seven stars that you saw in my right hand, and the seven golden lampstands,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seven stars are the angels of the seven churches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seven lampstands are the seven churches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3016A6B-1F02-CD60-31BF-74CFF577FC2C}"/>
              </a:ext>
            </a:extLst>
          </p:cNvPr>
          <p:cNvSpPr>
            <a:spLocks noGrp="1"/>
          </p:cNvSpPr>
          <p:nvPr>
            <p:ph idx="1"/>
          </p:nvPr>
        </p:nvSpPr>
        <p:spPr>
          <a:xfrm>
            <a:off x="230697" y="1598102"/>
            <a:ext cx="11748782" cy="4869809"/>
          </a:xfrm>
        </p:spPr>
        <p:txBody>
          <a:bodyPr>
            <a:normAutofit/>
          </a:bodyPr>
          <a:lstStyle/>
          <a:p>
            <a:r>
              <a:rPr lang="en-US" sz="3200" dirty="0">
                <a:solidFill>
                  <a:srgbClr val="F5F5F5"/>
                </a:solidFill>
                <a:effectLst>
                  <a:outerShdw blurRad="38100" dist="38100" dir="2700000" algn="ctr" rotWithShape="0">
                    <a:schemeClr val="tx1"/>
                  </a:outerShdw>
                </a:effectLst>
              </a:rPr>
              <a:t>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lampstands</a:t>
            </a:r>
            <a:r>
              <a:rPr lang="en-US" sz="3200" dirty="0">
                <a:solidFill>
                  <a:srgbClr val="F5F5F5"/>
                </a:solidFill>
                <a:effectLst>
                  <a:outerShdw blurRad="38100" dist="38100" dir="2700000" algn="ctr" rotWithShape="0">
                    <a:schemeClr val="tx1"/>
                  </a:outerShdw>
                </a:effectLst>
              </a:rPr>
              <a:t>” clearly symbolize the churches themselves. </a:t>
            </a:r>
          </a:p>
          <a:p>
            <a:r>
              <a:rPr lang="en-US" sz="3200" dirty="0">
                <a:solidFill>
                  <a:srgbClr val="F5F5F5"/>
                </a:solidFill>
                <a:effectLst>
                  <a:outerShdw blurRad="38100" dist="38100" dir="2700000" algn="ctr" rotWithShape="0">
                    <a:schemeClr val="tx1"/>
                  </a:outerShdw>
                </a:effectLst>
              </a:rPr>
              <a:t>The image suggests that the churches are meant to shine with God’s light in the world. </a:t>
            </a:r>
          </a:p>
          <a:p>
            <a:r>
              <a:rPr lang="en-US" sz="3200" dirty="0">
                <a:solidFill>
                  <a:srgbClr val="F5F5F5"/>
                </a:solidFill>
                <a:effectLst>
                  <a:outerShdw blurRad="38100" dist="38100" dir="2700000" algn="ctr" rotWithShape="0">
                    <a:schemeClr val="tx1"/>
                  </a:outerShdw>
                </a:effectLst>
              </a:rPr>
              <a:t>This image appears again in Revelation 2:5, where Jesus warns the church in Ephesus that he can remove its lampstand—that is, remove that church’s place as a true Christian witness.</a:t>
            </a:r>
          </a:p>
          <a:p>
            <a:r>
              <a:rPr lang="en-US" sz="3200" dirty="0">
                <a:solidFill>
                  <a:srgbClr val="F5F5F5"/>
                </a:solidFill>
                <a:effectLst>
                  <a:outerShdw blurRad="38100" dist="38100" dir="2700000" algn="ctr" rotWithShape="0">
                    <a:schemeClr val="tx1"/>
                  </a:outerShdw>
                </a:effectLst>
              </a:rPr>
              <a:t>The seven stars are more difficult. </a:t>
            </a:r>
          </a:p>
          <a:p>
            <a:r>
              <a:rPr lang="en-US" sz="3200" dirty="0">
                <a:solidFill>
                  <a:srgbClr val="F5F5F5"/>
                </a:solidFill>
                <a:effectLst>
                  <a:outerShdw blurRad="38100" dist="38100" dir="2700000" algn="ctr" rotWithShape="0">
                    <a:schemeClr val="tx1"/>
                  </a:outerShdw>
                </a:effectLst>
              </a:rPr>
              <a:t>They are identified 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t>
            </a:r>
            <a:r>
              <a:rPr lang="en-US" sz="32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angels</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the seven churches</a:t>
            </a:r>
            <a:r>
              <a:rPr lang="en-US" sz="3200" dirty="0">
                <a:solidFill>
                  <a:srgbClr val="F5F5F5"/>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47C8BB30-4C7A-31B0-624A-32DD640666F6}"/>
              </a:ext>
            </a:extLst>
          </p:cNvPr>
          <p:cNvSpPr txBox="1"/>
          <p:nvPr/>
        </p:nvSpPr>
        <p:spPr>
          <a:xfrm>
            <a:off x="0" y="6519446"/>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Aune, Dr. David.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1-5</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Volume 52A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Word Biblical Commentary</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234187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C0F92780-78C5-46FB-3AE8-A15F24CEFCC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1DB34A9-4DD1-6CD3-D178-26B0D86826C1}"/>
              </a:ext>
            </a:extLst>
          </p:cNvPr>
          <p:cNvSpPr>
            <a:spLocks noGrp="1"/>
          </p:cNvSpPr>
          <p:nvPr>
            <p:ph type="title"/>
          </p:nvPr>
        </p:nvSpPr>
        <p:spPr>
          <a:xfrm>
            <a:off x="0" y="1"/>
            <a:ext cx="12192000" cy="150162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Write therefore the things that you have seen, those that are and those that are to take place after this.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the mystery of the seven stars that you saw in my right hand, and the seven golden lampstands, the seven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stars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are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angels of the seven churches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seven lampstands are the seven churches.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7264860-3E32-2500-D8BA-B9518ED34C9F}"/>
              </a:ext>
            </a:extLst>
          </p:cNvPr>
          <p:cNvSpPr>
            <a:spLocks noGrp="1"/>
          </p:cNvSpPr>
          <p:nvPr>
            <p:ph idx="1"/>
          </p:nvPr>
        </p:nvSpPr>
        <p:spPr>
          <a:xfrm>
            <a:off x="230697" y="1598102"/>
            <a:ext cx="11748782" cy="4869809"/>
          </a:xfrm>
        </p:spPr>
        <p:txBody>
          <a:bodyPr>
            <a:normAutofit lnSpcReduction="10000"/>
          </a:bodyPr>
          <a:lstStyle/>
          <a:p>
            <a:r>
              <a:rPr lang="en-US" sz="3200" dirty="0">
                <a:solidFill>
                  <a:srgbClr val="F5F5F5"/>
                </a:solidFill>
                <a:effectLst>
                  <a:outerShdw blurRad="38100" dist="38100" dir="2700000" algn="ctr" rotWithShape="0">
                    <a:schemeClr val="tx1"/>
                  </a:outerShdw>
                </a:effectLst>
              </a:rPr>
              <a:t>The word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a:t>
            </a:r>
            <a:r>
              <a:rPr lang="en-US" sz="3200" dirty="0">
                <a:solidFill>
                  <a:srgbClr val="F5F5F5"/>
                </a:solidFill>
                <a:effectLst>
                  <a:outerShdw blurRad="38100" dist="38100" dir="2700000" algn="ctr" rotWithShape="0">
                    <a:schemeClr val="tx1"/>
                  </a:outerShdw>
                </a:effectLst>
              </a:rPr>
              <a:t>” can mean either a heavenly being or a human messenger, but throughout the rest of the book of Revelation the word almost always refers to supernatural angels. </a:t>
            </a:r>
          </a:p>
          <a:p>
            <a:r>
              <a:rPr lang="en-US" sz="3200" dirty="0">
                <a:solidFill>
                  <a:srgbClr val="F5F5F5"/>
                </a:solidFill>
                <a:effectLst>
                  <a:outerShdw blurRad="38100" dist="38100" dir="2700000" algn="ctr" rotWithShape="0">
                    <a:schemeClr val="tx1"/>
                  </a:outerShdw>
                </a:effectLst>
              </a:rPr>
              <a:t>Interpreters debate exactly who these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angels of the seven churches</a:t>
            </a:r>
            <a:r>
              <a:rPr lang="en-US" sz="3200" dirty="0">
                <a:solidFill>
                  <a:srgbClr val="F5F5F5"/>
                </a:solidFill>
                <a:effectLst>
                  <a:outerShdw blurRad="38100" dist="38100" dir="2700000" algn="ctr" rotWithShape="0">
                    <a:schemeClr val="tx1"/>
                  </a:outerShdw>
                </a:effectLst>
              </a:rPr>
              <a:t>” are. </a:t>
            </a:r>
          </a:p>
          <a:p>
            <a:r>
              <a:rPr lang="en-US" sz="3200" dirty="0">
                <a:solidFill>
                  <a:srgbClr val="F5F5F5"/>
                </a:solidFill>
                <a:effectLst>
                  <a:outerShdw blurRad="38100" dist="38100" dir="2700000" algn="ctr" rotWithShape="0">
                    <a:schemeClr val="tx1"/>
                  </a:outerShdw>
                </a:effectLst>
              </a:rPr>
              <a:t>The text itself does not fully explain it here, only that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stars</a:t>
            </a:r>
            <a:r>
              <a:rPr lang="en-US" sz="3200" dirty="0">
                <a:solidFill>
                  <a:srgbClr val="F5F5F5"/>
                </a:solidFill>
                <a:effectLst>
                  <a:outerShdw blurRad="38100" dist="38100" dir="2700000" algn="ctr" rotWithShape="0">
                    <a:schemeClr val="tx1"/>
                  </a:outerShdw>
                </a:effectLst>
              </a:rPr>
              <a:t>” represent them.</a:t>
            </a:r>
          </a:p>
          <a:p>
            <a:r>
              <a:rPr lang="en-US" sz="3200" dirty="0">
                <a:solidFill>
                  <a:srgbClr val="F5F5F5"/>
                </a:solidFill>
                <a:effectLst>
                  <a:outerShdw blurRad="38100" dist="38100" dir="2700000" algn="ctr" rotWithShape="0">
                    <a:schemeClr val="tx1"/>
                  </a:outerShdw>
                </a:effectLst>
              </a:rPr>
              <a:t>So, the basic message of these two verses is that John must write down God’s revealed message about the present and near future, and that the symbols in his vision have specific meanings: the lampstands are the churches, and the stars are their angels.</a:t>
            </a:r>
          </a:p>
        </p:txBody>
      </p:sp>
      <p:sp>
        <p:nvSpPr>
          <p:cNvPr id="2" name="TextBox 1">
            <a:extLst>
              <a:ext uri="{FF2B5EF4-FFF2-40B4-BE49-F238E27FC236}">
                <a16:creationId xmlns:a16="http://schemas.microsoft.com/office/drawing/2014/main" id="{E3961B07-50C9-D223-2A81-853B087974DA}"/>
              </a:ext>
            </a:extLst>
          </p:cNvPr>
          <p:cNvSpPr txBox="1"/>
          <p:nvPr/>
        </p:nvSpPr>
        <p:spPr>
          <a:xfrm>
            <a:off x="0" y="6519446"/>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Aune, Dr. David.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1-5</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Volume 52A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Word Biblical Commentary</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88692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B50D7121-C83B-1712-3278-D1B5116C1E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AB5CB8-269E-FCC8-B727-B04D6E51376A}"/>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F55ED45D-76BE-0C2F-F0AF-84998C0EC075}"/>
              </a:ext>
            </a:extLst>
          </p:cNvPr>
          <p:cNvSpPr>
            <a:spLocks noGrp="1"/>
          </p:cNvSpPr>
          <p:nvPr>
            <p:ph idx="1"/>
          </p:nvPr>
        </p:nvSpPr>
        <p:spPr>
          <a:xfrm>
            <a:off x="557441" y="738365"/>
            <a:ext cx="11007029" cy="5911817"/>
          </a:xfrm>
        </p:spPr>
        <p:txBody>
          <a:bodyPr>
            <a:normAutofit fontScale="92500" lnSpcReduction="10000"/>
          </a:bodyPr>
          <a:lstStyle/>
          <a:p>
            <a:r>
              <a:rPr lang="en-US" sz="3200" dirty="0"/>
              <a:t>We are reminded here that, while none of us wish for suffering in our lives, suffering is a natural part of being in Christ’s kingdom – even the Apostle John was not exempt.</a:t>
            </a:r>
          </a:p>
          <a:p>
            <a:r>
              <a:rPr lang="en-US" sz="3200" dirty="0"/>
              <a:t>How well do you handle suffering in your life – weather it be persecution (the kind of suffering described in today’s text) or suffering for other reasons?</a:t>
            </a:r>
          </a:p>
          <a:p>
            <a:r>
              <a:rPr lang="en-US" sz="3200" dirty="0"/>
              <a:t>How much impact do you suppose your mindset has on your ability to “suffer well”?</a:t>
            </a:r>
          </a:p>
          <a:p>
            <a:r>
              <a:rPr lang="en-US" sz="3200" dirty="0"/>
              <a:t> A primary focus of our text today as it speaks to the suffering of the original readers (and by implication, our suffering as members of Christ’s kingdom) is the magnification and glorification of Christ.</a:t>
            </a:r>
          </a:p>
          <a:p>
            <a:r>
              <a:rPr lang="en-US" sz="3200" dirty="0"/>
              <a:t>If you were to fully internalize what today’s text is telling you about Christ, do you think it would have a positive impact on our attitude towards suffering? If so, how?</a:t>
            </a:r>
          </a:p>
        </p:txBody>
      </p:sp>
    </p:spTree>
    <p:extLst>
      <p:ext uri="{BB962C8B-B14F-4D97-AF65-F5344CB8AC3E}">
        <p14:creationId xmlns:p14="http://schemas.microsoft.com/office/powerpoint/2010/main" val="2641243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B349AE60-478B-7064-6AB3-6328D659BA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CBB5D4-A50D-036D-34CF-0E859FB16425}"/>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3B3B6ED0-BE4A-A3EC-FF63-D00BD26AE14A}"/>
              </a:ext>
            </a:extLst>
          </p:cNvPr>
          <p:cNvSpPr>
            <a:spLocks noGrp="1"/>
          </p:cNvSpPr>
          <p:nvPr>
            <p:ph idx="1"/>
          </p:nvPr>
        </p:nvSpPr>
        <p:spPr>
          <a:xfrm>
            <a:off x="557441" y="738365"/>
            <a:ext cx="11007029" cy="5911817"/>
          </a:xfrm>
        </p:spPr>
        <p:txBody>
          <a:bodyPr>
            <a:normAutofit/>
          </a:bodyPr>
          <a:lstStyle/>
          <a:p>
            <a:r>
              <a:rPr lang="en-US" sz="3200" dirty="0"/>
              <a:t>What do you think about my suggestion that John receiving this vision “</a:t>
            </a:r>
            <a:r>
              <a:rPr lang="en-US" sz="3200" i="1" dirty="0">
                <a:solidFill>
                  <a:schemeClr val="accent1">
                    <a:lumMod val="75000"/>
                  </a:schemeClr>
                </a:solidFill>
                <a:latin typeface="Cambria" panose="02040503050406030204" pitchFamily="18" charset="0"/>
                <a:ea typeface="Cambria" panose="02040503050406030204" pitchFamily="18" charset="0"/>
              </a:rPr>
              <a:t>on the Lord’s Day</a:t>
            </a:r>
            <a:r>
              <a:rPr lang="en-US" sz="3200" dirty="0"/>
              <a:t>” means he was spiritually transported to “the day of the Lord”, i.e., a day of judgment?</a:t>
            </a:r>
          </a:p>
          <a:p>
            <a:r>
              <a:rPr lang="en-US" sz="3200" dirty="0"/>
              <a:t>Who do you think the “</a:t>
            </a:r>
            <a:r>
              <a:rPr lang="en-US" sz="3200" i="1" dirty="0">
                <a:solidFill>
                  <a:schemeClr val="accent1">
                    <a:lumMod val="75000"/>
                  </a:schemeClr>
                </a:solidFill>
                <a:latin typeface="Cambria" panose="02040503050406030204" pitchFamily="18" charset="0"/>
                <a:ea typeface="Cambria" panose="02040503050406030204" pitchFamily="18" charset="0"/>
              </a:rPr>
              <a:t>angels</a:t>
            </a:r>
            <a:r>
              <a:rPr lang="en-US" sz="3200" dirty="0"/>
              <a:t>” of the seven </a:t>
            </a:r>
            <a:r>
              <a:rPr lang="en-US" sz="3200" dirty="0" err="1"/>
              <a:t>chuches</a:t>
            </a:r>
            <a:r>
              <a:rPr lang="en-US" sz="3200" dirty="0"/>
              <a:t> refer to?</a:t>
            </a:r>
          </a:p>
          <a:p>
            <a:pPr lvl="1"/>
            <a:endParaRPr lang="en-US" sz="2800" dirty="0"/>
          </a:p>
        </p:txBody>
      </p:sp>
    </p:spTree>
    <p:extLst>
      <p:ext uri="{BB962C8B-B14F-4D97-AF65-F5344CB8AC3E}">
        <p14:creationId xmlns:p14="http://schemas.microsoft.com/office/powerpoint/2010/main" val="41687628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BE8BBD7-C0A5-0C7A-D27E-39637AB4F71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74A6C97-AFF4-891D-8629-244110CEF6AF}"/>
              </a:ext>
            </a:extLst>
          </p:cNvPr>
          <p:cNvSpPr>
            <a:spLocks noGrp="1"/>
          </p:cNvSpPr>
          <p:nvPr>
            <p:ph type="title"/>
          </p:nvPr>
        </p:nvSpPr>
        <p:spPr>
          <a:xfrm>
            <a:off x="0" y="1"/>
            <a:ext cx="12192000" cy="120381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a:t>
            </a:r>
            <a:r>
              <a:rPr lang="en-US" sz="24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John, your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brother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partner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tribulation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patient endurance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are in Jesus, was on the island called Patmos on account of the word of God and the testimony of Jesus.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E5CA250-649E-6409-A5F7-64233C5CB40F}"/>
              </a:ext>
            </a:extLst>
          </p:cNvPr>
          <p:cNvSpPr>
            <a:spLocks noGrp="1"/>
          </p:cNvSpPr>
          <p:nvPr>
            <p:ph idx="1"/>
          </p:nvPr>
        </p:nvSpPr>
        <p:spPr>
          <a:xfrm>
            <a:off x="260059" y="1438712"/>
            <a:ext cx="11719420" cy="5080734"/>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John begins this section by identifying himself as a fellow believer who is suffering alongside the churches he is writing to. </a:t>
            </a:r>
          </a:p>
          <a:p>
            <a:r>
              <a:rPr lang="en-US" sz="3200" dirty="0">
                <a:solidFill>
                  <a:srgbClr val="F5F5F5"/>
                </a:solidFill>
                <a:effectLst>
                  <a:outerShdw blurRad="38100" dist="38100" dir="2700000" algn="ctr" rotWithShape="0">
                    <a:schemeClr val="tx1"/>
                  </a:outerShdw>
                </a:effectLst>
              </a:rPr>
              <a:t>He does not speak as a distant authority figure, but as their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brother</a:t>
            </a:r>
            <a:r>
              <a:rPr lang="en-US" sz="3200" dirty="0">
                <a:solidFill>
                  <a:srgbClr val="F5F5F5"/>
                </a:solidFill>
                <a:effectLst>
                  <a:outerShdw blurRad="38100" dist="38100" dir="2700000" algn="ctr" rotWithShape="0">
                    <a:schemeClr val="tx1"/>
                  </a:outerShdw>
                </a:effectLst>
              </a:rPr>
              <a:t>” and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partner</a:t>
            </a:r>
            <a:r>
              <a:rPr lang="en-US" sz="3200" dirty="0">
                <a:solidFill>
                  <a:srgbClr val="F5F5F5"/>
                </a:solidFill>
                <a:effectLst>
                  <a:outerShdw blurRad="38100" dist="38100" dir="2700000" algn="ctr" rotWithShape="0">
                    <a:schemeClr val="tx1"/>
                  </a:outerShdw>
                </a:effectLst>
              </a:rPr>
              <a:t>” in three areas: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tribulation</a:t>
            </a:r>
            <a:r>
              <a:rPr lang="en-US" sz="2800" dirty="0">
                <a:solidFill>
                  <a:srgbClr val="F5F5F5"/>
                </a:solidFill>
                <a:effectLst>
                  <a:outerShdw blurRad="38100" dist="38100" dir="2700000" algn="ctr" rotWithShape="0">
                    <a:schemeClr val="tx1"/>
                  </a:outerShdw>
                </a:effectLst>
              </a:rPr>
              <a:t>” </a:t>
            </a:r>
          </a:p>
          <a:p>
            <a:pPr lvl="1"/>
            <a:r>
              <a:rPr lang="en-US" sz="2800" dirty="0">
                <a:solidFill>
                  <a:srgbClr val="F5F5F5"/>
                </a:solidFill>
                <a:effectLst>
                  <a:outerShdw blurRad="38100" dist="38100" dir="2700000" algn="ctr" rotWithShape="0">
                    <a:schemeClr val="tx1"/>
                  </a:outerShdw>
                </a:effectLst>
              </a:rPr>
              <a:t>[belonging to Christ’s]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a:t>
            </a:r>
            <a:r>
              <a:rPr lang="en-US" sz="2800" dirty="0">
                <a:solidFill>
                  <a:srgbClr val="F5F5F5"/>
                </a:solidFill>
                <a:effectLst>
                  <a:outerShdw blurRad="38100" dist="38100" dir="2700000" algn="ctr" rotWithShape="0">
                    <a:schemeClr val="tx1"/>
                  </a:outerShdw>
                </a:effectLst>
              </a:rPr>
              <a:t>”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patient endurance</a:t>
            </a:r>
            <a:r>
              <a:rPr lang="en-US" sz="28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The point here is that being part of Jesus’ kingdom does not mean an easy life. </a:t>
            </a:r>
          </a:p>
          <a:p>
            <a:r>
              <a:rPr lang="en-US" sz="3200" dirty="0">
                <a:solidFill>
                  <a:srgbClr val="F5F5F5"/>
                </a:solidFill>
                <a:effectLst>
                  <a:outerShdw blurRad="38100" dist="38100" dir="2700000" algn="ctr" rotWithShape="0">
                    <a:schemeClr val="tx1"/>
                  </a:outerShdw>
                </a:effectLst>
              </a:rPr>
              <a:t>When we are faced with suffering, it does not mean we have somehow fallen out of Christ’s kingdom – in fact, just the opposite – sometimes we will experience suffering </a:t>
            </a:r>
            <a:r>
              <a:rPr lang="en-US" sz="3200" b="1" i="1" dirty="0">
                <a:solidFill>
                  <a:srgbClr val="F5F5F5"/>
                </a:solidFill>
                <a:effectLst>
                  <a:outerShdw blurRad="38100" dist="38100" dir="2700000" algn="ctr" rotWithShape="0">
                    <a:schemeClr val="tx1"/>
                  </a:outerShdw>
                </a:effectLst>
              </a:rPr>
              <a:t>because</a:t>
            </a:r>
            <a:r>
              <a:rPr lang="en-US" sz="3200" dirty="0">
                <a:solidFill>
                  <a:srgbClr val="F5F5F5"/>
                </a:solidFill>
                <a:effectLst>
                  <a:outerShdw blurRad="38100" dist="38100" dir="2700000" algn="ctr" rotWithShape="0">
                    <a:schemeClr val="tx1"/>
                  </a:outerShdw>
                </a:effectLst>
              </a:rPr>
              <a:t> we are members of Christ's kingdom.</a:t>
            </a:r>
          </a:p>
        </p:txBody>
      </p:sp>
      <p:sp>
        <p:nvSpPr>
          <p:cNvPr id="2" name="TextBox 1">
            <a:extLst>
              <a:ext uri="{FF2B5EF4-FFF2-40B4-BE49-F238E27FC236}">
                <a16:creationId xmlns:a16="http://schemas.microsoft.com/office/drawing/2014/main" id="{9B03CBA2-629A-87FE-F030-624DC75B004E}"/>
              </a:ext>
            </a:extLst>
          </p:cNvPr>
          <p:cNvSpPr txBox="1"/>
          <p:nvPr/>
        </p:nvSpPr>
        <p:spPr>
          <a:xfrm>
            <a:off x="0" y="6519446"/>
            <a:ext cx="12192000" cy="400110"/>
          </a:xfrm>
          <a:prstGeom prst="rect">
            <a:avLst/>
          </a:prstGeom>
          <a:noFill/>
        </p:spPr>
        <p:txBody>
          <a:bodyPr wrap="square" rtlCol="0">
            <a:spAutoFit/>
          </a:bodyPr>
          <a:lstStyle/>
          <a:p>
            <a:pPr marL="0" marR="0">
              <a:buNone/>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1296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E04E18F-3F7C-3B92-20B6-BEA3B3CF640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36061CF-060E-4AD6-E794-42D1C50FD815}"/>
              </a:ext>
            </a:extLst>
          </p:cNvPr>
          <p:cNvSpPr>
            <a:spLocks noGrp="1"/>
          </p:cNvSpPr>
          <p:nvPr>
            <p:ph type="title"/>
          </p:nvPr>
        </p:nvSpPr>
        <p:spPr>
          <a:xfrm>
            <a:off x="0" y="1"/>
            <a:ext cx="12192000" cy="116606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a:t>
            </a:r>
            <a:r>
              <a:rPr lang="en-US" sz="24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John, your brother and partner in the tribulation and the kingdom 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patient endurance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are in Jesus, was on the island called Patmos on account of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word of God and the testimony of Jesus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E16C74A-9987-1CEE-1DF7-2942F0E9D12A}"/>
              </a:ext>
            </a:extLst>
          </p:cNvPr>
          <p:cNvSpPr>
            <a:spLocks noGrp="1"/>
          </p:cNvSpPr>
          <p:nvPr>
            <p:ph idx="1"/>
          </p:nvPr>
        </p:nvSpPr>
        <p:spPr>
          <a:xfrm>
            <a:off x="230697" y="1379989"/>
            <a:ext cx="11748782" cy="5188591"/>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John says he was on the island of Patmos because of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word of God and the testimony of Jesus</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Most likely means he had been exiled there because of his witness for Christ, not that he went there voluntarily. </a:t>
            </a:r>
          </a:p>
          <a:p>
            <a:r>
              <a:rPr lang="en-US" sz="3200" dirty="0">
                <a:solidFill>
                  <a:srgbClr val="F5F5F5"/>
                </a:solidFill>
                <a:effectLst>
                  <a:outerShdw blurRad="38100" dist="38100" dir="2700000" algn="ctr" rotWithShape="0">
                    <a:schemeClr val="tx1"/>
                  </a:outerShdw>
                </a:effectLst>
              </a:rPr>
              <a:t>Patmos was a small island away from the mainland, and John’s presence there shows that he was already experiencing the same kind of persecution he warns the churches about in this vision.</a:t>
            </a:r>
          </a:p>
          <a:p>
            <a:r>
              <a:rPr lang="en-US" sz="3200" dirty="0">
                <a:solidFill>
                  <a:srgbClr val="F5F5F5"/>
                </a:solidFill>
                <a:effectLst>
                  <a:outerShdw blurRad="38100" dist="38100" dir="2700000" algn="ctr" rotWithShape="0">
                    <a:schemeClr val="tx1"/>
                  </a:outerShdw>
                </a:effectLst>
              </a:rPr>
              <a:t>This is important because it shows that Revelation was written to real first-century Christians who were </a:t>
            </a:r>
            <a:r>
              <a:rPr lang="en-US" sz="3200" b="1" i="1" dirty="0">
                <a:solidFill>
                  <a:srgbClr val="F5F5F5"/>
                </a:solidFill>
                <a:effectLst>
                  <a:outerShdw blurRad="38100" dist="38100" dir="2700000" algn="ctr" rotWithShape="0">
                    <a:schemeClr val="tx1"/>
                  </a:outerShdw>
                </a:effectLst>
              </a:rPr>
              <a:t>already</a:t>
            </a:r>
            <a:r>
              <a:rPr lang="en-US" sz="3200" dirty="0">
                <a:solidFill>
                  <a:srgbClr val="F5F5F5"/>
                </a:solidFill>
                <a:effectLst>
                  <a:outerShdw blurRad="38100" dist="38100" dir="2700000" algn="ctr" rotWithShape="0">
                    <a:schemeClr val="tx1"/>
                  </a:outerShdw>
                </a:effectLst>
              </a:rPr>
              <a:t> under pressure and facing even </a:t>
            </a:r>
            <a:r>
              <a:rPr lang="en-US" sz="3200" b="1" i="1" dirty="0">
                <a:solidFill>
                  <a:srgbClr val="F5F5F5"/>
                </a:solidFill>
                <a:effectLst>
                  <a:outerShdw blurRad="38100" dist="38100" dir="2700000" algn="ctr" rotWithShape="0">
                    <a:schemeClr val="tx1"/>
                  </a:outerShdw>
                </a:effectLst>
              </a:rPr>
              <a:t>more</a:t>
            </a:r>
            <a:r>
              <a:rPr lang="en-US" sz="3200" dirty="0">
                <a:solidFill>
                  <a:srgbClr val="F5F5F5"/>
                </a:solidFill>
                <a:effectLst>
                  <a:outerShdw blurRad="38100" dist="38100" dir="2700000" algn="ctr" rotWithShape="0">
                    <a:schemeClr val="tx1"/>
                  </a:outerShdw>
                </a:effectLst>
              </a:rPr>
              <a:t> trouble ahead. </a:t>
            </a:r>
          </a:p>
          <a:p>
            <a:r>
              <a:rPr lang="en-US" sz="3200" dirty="0">
                <a:solidFill>
                  <a:srgbClr val="F5F5F5"/>
                </a:solidFill>
                <a:effectLst>
                  <a:outerShdw blurRad="38100" dist="38100" dir="2700000" algn="ctr" rotWithShape="0">
                    <a:schemeClr val="tx1"/>
                  </a:outerShdw>
                </a:effectLst>
              </a:rPr>
              <a:t>John wants them to understand that suffering is </a:t>
            </a:r>
            <a:r>
              <a:rPr lang="en-US" sz="3200" b="1" i="1" dirty="0">
                <a:solidFill>
                  <a:srgbClr val="F5F5F5"/>
                </a:solidFill>
                <a:effectLst>
                  <a:outerShdw blurRad="38100" dist="38100" dir="2700000" algn="ctr" rotWithShape="0">
                    <a:schemeClr val="tx1"/>
                  </a:outerShdw>
                </a:effectLst>
              </a:rPr>
              <a:t>not</a:t>
            </a:r>
            <a:r>
              <a:rPr lang="en-US" sz="3200" dirty="0">
                <a:solidFill>
                  <a:srgbClr val="F5F5F5"/>
                </a:solidFill>
                <a:effectLst>
                  <a:outerShdw blurRad="38100" dist="38100" dir="2700000" algn="ctr" rotWithShape="0">
                    <a:schemeClr val="tx1"/>
                  </a:outerShdw>
                </a:effectLst>
              </a:rPr>
              <a:t> a sign that Christ has </a:t>
            </a:r>
            <a:r>
              <a:rPr lang="en-US" sz="3200" b="1" i="1" dirty="0">
                <a:solidFill>
                  <a:srgbClr val="F5F5F5"/>
                </a:solidFill>
                <a:effectLst>
                  <a:outerShdw blurRad="38100" dist="38100" dir="2700000" algn="ctr" rotWithShape="0">
                    <a:schemeClr val="tx1"/>
                  </a:outerShdw>
                </a:effectLst>
              </a:rPr>
              <a:t>abandoned</a:t>
            </a:r>
            <a:r>
              <a:rPr lang="en-US" sz="3200" dirty="0">
                <a:solidFill>
                  <a:srgbClr val="F5F5F5"/>
                </a:solidFill>
                <a:effectLst>
                  <a:outerShdw blurRad="38100" dist="38100" dir="2700000" algn="ctr" rotWithShape="0">
                    <a:schemeClr val="tx1"/>
                  </a:outerShdw>
                </a:effectLst>
              </a:rPr>
              <a:t> them. </a:t>
            </a:r>
          </a:p>
          <a:p>
            <a:r>
              <a:rPr lang="en-US" sz="3200" dirty="0">
                <a:solidFill>
                  <a:srgbClr val="F5F5F5"/>
                </a:solidFill>
                <a:effectLst>
                  <a:outerShdw blurRad="38100" dist="38100" dir="2700000" algn="ctr" rotWithShape="0">
                    <a:schemeClr val="tx1"/>
                  </a:outerShdw>
                </a:effectLst>
              </a:rPr>
              <a:t>Instead,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patient endurance</a:t>
            </a:r>
            <a:r>
              <a:rPr lang="en-US" sz="3200" dirty="0">
                <a:solidFill>
                  <a:srgbClr val="F5F5F5"/>
                </a:solidFill>
                <a:effectLst>
                  <a:outerShdw blurRad="38100" dist="38100" dir="2700000" algn="ctr" rotWithShape="0">
                    <a:schemeClr val="tx1"/>
                  </a:outerShdw>
                </a:effectLst>
              </a:rPr>
              <a:t>” is </a:t>
            </a:r>
            <a:r>
              <a:rPr lang="en-US" sz="3200" b="1" i="1" dirty="0">
                <a:solidFill>
                  <a:srgbClr val="F5F5F5"/>
                </a:solidFill>
                <a:effectLst>
                  <a:outerShdw blurRad="38100" dist="38100" dir="2700000" algn="ctr" rotWithShape="0">
                    <a:schemeClr val="tx1"/>
                  </a:outerShdw>
                </a:effectLst>
              </a:rPr>
              <a:t>part</a:t>
            </a:r>
            <a:r>
              <a:rPr lang="en-US" sz="3200" dirty="0">
                <a:solidFill>
                  <a:srgbClr val="F5F5F5"/>
                </a:solidFill>
                <a:effectLst>
                  <a:outerShdw blurRad="38100" dist="38100" dir="2700000" algn="ctr" rotWithShape="0">
                    <a:schemeClr val="tx1"/>
                  </a:outerShdw>
                </a:effectLst>
              </a:rPr>
              <a:t> of faithful Christian living.</a:t>
            </a:r>
          </a:p>
        </p:txBody>
      </p:sp>
      <p:sp>
        <p:nvSpPr>
          <p:cNvPr id="2" name="TextBox 1">
            <a:extLst>
              <a:ext uri="{FF2B5EF4-FFF2-40B4-BE49-F238E27FC236}">
                <a16:creationId xmlns:a16="http://schemas.microsoft.com/office/drawing/2014/main" id="{7DABA124-4B70-9B43-EF58-8184BD1E8880}"/>
              </a:ext>
            </a:extLst>
          </p:cNvPr>
          <p:cNvSpPr txBox="1"/>
          <p:nvPr/>
        </p:nvSpPr>
        <p:spPr>
          <a:xfrm>
            <a:off x="0" y="6519446"/>
            <a:ext cx="12192000" cy="400110"/>
          </a:xfrm>
          <a:prstGeom prst="rect">
            <a:avLst/>
          </a:prstGeom>
          <a:noFill/>
        </p:spPr>
        <p:txBody>
          <a:bodyPr wrap="square" rtlCol="0">
            <a:spAutoFit/>
          </a:bodyPr>
          <a:lstStyle/>
          <a:p>
            <a:pPr marL="0" marR="0">
              <a:buNone/>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8571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597EACF-C8F5-040F-0B56-A08F5FF8B25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B852B22-76B3-A0EA-37A5-861293E12770}"/>
              </a:ext>
            </a:extLst>
          </p:cNvPr>
          <p:cNvSpPr>
            <a:spLocks noGrp="1"/>
          </p:cNvSpPr>
          <p:nvPr>
            <p:ph type="title"/>
          </p:nvPr>
        </p:nvSpPr>
        <p:spPr>
          <a:xfrm>
            <a:off x="0" y="1"/>
            <a:ext cx="12192000" cy="152679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was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Spirit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 the Lord's day, and I heard behind me a loud voice like a trumpet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saying, “Write what you see in a book and send it to the seven churches, to Ephesus and to Smyrna and to Pergamum and to Thyatira and to Sardis and to Philadelphia and to Laodicea.”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94117CBE-9B4B-C720-8881-9C9FF242BD97}"/>
              </a:ext>
            </a:extLst>
          </p:cNvPr>
          <p:cNvSpPr>
            <a:spLocks noGrp="1"/>
          </p:cNvSpPr>
          <p:nvPr>
            <p:ph idx="1"/>
          </p:nvPr>
        </p:nvSpPr>
        <p:spPr>
          <a:xfrm>
            <a:off x="230697" y="1803633"/>
            <a:ext cx="11748782" cy="4764947"/>
          </a:xfrm>
        </p:spPr>
        <p:txBody>
          <a:bodyPr>
            <a:normAutofit/>
          </a:bodyPr>
          <a:lstStyle/>
          <a:p>
            <a:r>
              <a:rPr lang="en-US" sz="3200" dirty="0">
                <a:solidFill>
                  <a:srgbClr val="F5F5F5"/>
                </a:solidFill>
                <a:effectLst>
                  <a:outerShdw blurRad="38100" dist="38100" dir="2700000" algn="ctr" rotWithShape="0">
                    <a:schemeClr val="tx1"/>
                  </a:outerShdw>
                </a:effectLst>
              </a:rPr>
              <a:t>Here John describes </a:t>
            </a:r>
            <a:r>
              <a:rPr lang="en-US" sz="3200" b="1" i="1" dirty="0">
                <a:solidFill>
                  <a:srgbClr val="F5F5F5"/>
                </a:solidFill>
                <a:effectLst>
                  <a:outerShdw blurRad="38100" dist="38100" dir="2700000" algn="ctr" rotWithShape="0">
                    <a:schemeClr val="tx1"/>
                  </a:outerShdw>
                </a:effectLst>
              </a:rPr>
              <a:t>how</a:t>
            </a:r>
            <a:r>
              <a:rPr lang="en-US" sz="3200" dirty="0">
                <a:solidFill>
                  <a:srgbClr val="F5F5F5"/>
                </a:solidFill>
                <a:effectLst>
                  <a:outerShdw blurRad="38100" dist="38100" dir="2700000" algn="ctr" rotWithShape="0">
                    <a:schemeClr val="tx1"/>
                  </a:outerShdw>
                </a:effectLst>
              </a:rPr>
              <a:t> he received the revelation. </a:t>
            </a:r>
          </a:p>
          <a:p>
            <a:r>
              <a:rPr lang="en-US" sz="3200" dirty="0">
                <a:solidFill>
                  <a:srgbClr val="F5F5F5"/>
                </a:solidFill>
                <a:effectLst>
                  <a:outerShdw blurRad="38100" dist="38100" dir="2700000" algn="ctr" rotWithShape="0">
                    <a:schemeClr val="tx1"/>
                  </a:outerShdw>
                </a:effectLst>
              </a:rPr>
              <a:t>He says he was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Spirit</a:t>
            </a:r>
            <a:r>
              <a:rPr lang="en-US" sz="3200" dirty="0">
                <a:solidFill>
                  <a:srgbClr val="F5F5F5"/>
                </a:solidFill>
                <a:effectLst>
                  <a:outerShdw blurRad="38100" dist="38100" dir="2700000" algn="ctr" rotWithShape="0">
                    <a:schemeClr val="tx1"/>
                  </a:outerShdw>
                </a:effectLst>
              </a:rPr>
              <a:t>,” meaning he was caught up in a special prophetic vision given by the Holy Spirit. </a:t>
            </a:r>
          </a:p>
          <a:p>
            <a:r>
              <a:rPr lang="en-US" sz="3200" dirty="0">
                <a:solidFill>
                  <a:srgbClr val="F5F5F5"/>
                </a:solidFill>
                <a:effectLst>
                  <a:outerShdw blurRad="38100" dist="38100" dir="2700000" algn="ctr" rotWithShape="0">
                    <a:schemeClr val="tx1"/>
                  </a:outerShdw>
                </a:effectLst>
              </a:rPr>
              <a:t>This was not just ordinary spiritual meditation. </a:t>
            </a:r>
          </a:p>
          <a:p>
            <a:r>
              <a:rPr lang="en-US" sz="3200" dirty="0">
                <a:solidFill>
                  <a:srgbClr val="F5F5F5"/>
                </a:solidFill>
                <a:effectLst>
                  <a:outerShdw blurRad="38100" dist="38100" dir="2700000" algn="ctr" rotWithShape="0">
                    <a:schemeClr val="tx1"/>
                  </a:outerShdw>
                </a:effectLst>
              </a:rPr>
              <a:t>It was a powerful revelatory experience like those given to Old Testament prophets such as Ezekiel and Daniel. </a:t>
            </a:r>
          </a:p>
          <a:p>
            <a:r>
              <a:rPr lang="en-US" sz="3200" dirty="0">
                <a:solidFill>
                  <a:srgbClr val="F5F5F5"/>
                </a:solidFill>
                <a:effectLst>
                  <a:outerShdw blurRad="38100" dist="38100" dir="2700000" algn="ctr" rotWithShape="0">
                    <a:schemeClr val="tx1"/>
                  </a:outerShdw>
                </a:effectLst>
              </a:rPr>
              <a:t>This gave John prophetic authority: what he writes is not his private opinion, but a message from God to his readers (and by way of application – to us).</a:t>
            </a:r>
          </a:p>
        </p:txBody>
      </p:sp>
      <p:sp>
        <p:nvSpPr>
          <p:cNvPr id="2" name="TextBox 1">
            <a:extLst>
              <a:ext uri="{FF2B5EF4-FFF2-40B4-BE49-F238E27FC236}">
                <a16:creationId xmlns:a16="http://schemas.microsoft.com/office/drawing/2014/main" id="{5663E3CA-5A28-73EB-4511-5321069D95BA}"/>
              </a:ext>
            </a:extLst>
          </p:cNvPr>
          <p:cNvSpPr txBox="1"/>
          <p:nvPr/>
        </p:nvSpPr>
        <p:spPr>
          <a:xfrm>
            <a:off x="0" y="6519446"/>
            <a:ext cx="12192000" cy="400110"/>
          </a:xfrm>
          <a:prstGeom prst="rect">
            <a:avLst/>
          </a:prstGeom>
          <a:noFill/>
        </p:spPr>
        <p:txBody>
          <a:bodyPr wrap="square" rtlCol="0">
            <a:spAutoFit/>
          </a:bodyPr>
          <a:lstStyle/>
          <a:p>
            <a:pPr marL="0" marR="0">
              <a:buNone/>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0874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4A7E09B5-6610-4BE2-A74F-DEADE75FE9C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6F488D1-1EEB-27FF-CB51-2436718B107D}"/>
              </a:ext>
            </a:extLst>
          </p:cNvPr>
          <p:cNvSpPr>
            <a:spLocks noGrp="1"/>
          </p:cNvSpPr>
          <p:nvPr>
            <p:ph type="title"/>
          </p:nvPr>
        </p:nvSpPr>
        <p:spPr>
          <a:xfrm>
            <a:off x="0" y="1"/>
            <a:ext cx="12192000" cy="152679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was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Spirit on the Lord's day</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heard behind me a loud voice like a trumpet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saying, “Write what you see in a book and send it to the seven churches, to Ephesus and to Smyrna and to Pergamum and to Thyatira and to Sardis and to Philadelphia and to Laodicea.”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D65180DD-729F-D7B1-3EE7-3AA997965370}"/>
              </a:ext>
            </a:extLst>
          </p:cNvPr>
          <p:cNvSpPr>
            <a:spLocks noGrp="1"/>
          </p:cNvSpPr>
          <p:nvPr>
            <p:ph idx="1"/>
          </p:nvPr>
        </p:nvSpPr>
        <p:spPr>
          <a:xfrm>
            <a:off x="221609" y="1593669"/>
            <a:ext cx="11748782" cy="5033554"/>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John tells us he was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Spirit</a:t>
            </a:r>
            <a:r>
              <a:rPr lang="en-US" sz="3200" dirty="0">
                <a:solidFill>
                  <a:srgbClr val="F5F5F5"/>
                </a:solidFill>
                <a:effectLst>
                  <a:outerShdw blurRad="38100" dist="38100" dir="2700000" algn="ctr" rotWithShape="0">
                    <a:schemeClr val="tx1"/>
                  </a:outerShdw>
                </a:effectLst>
              </a:rPr>
              <a:t>” on (literally “in”)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Lord's day</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Most interpreters understand John to be saying that he received this vision on Sunday, the Christian day of worship. </a:t>
            </a:r>
          </a:p>
          <a:p>
            <a:r>
              <a:rPr lang="en-US" sz="3200" dirty="0">
                <a:solidFill>
                  <a:srgbClr val="F5F5F5"/>
                </a:solidFill>
                <a:effectLst>
                  <a:outerShdw blurRad="38100" dist="38100" dir="2700000" algn="ctr" rotWithShape="0">
                    <a:schemeClr val="tx1"/>
                  </a:outerShdw>
                </a:effectLst>
              </a:rPr>
              <a:t>But Gentry, Walvoord, Lightfoot and others argue that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a:t>
            </a:r>
            <a:r>
              <a:rPr lang="en-US" sz="3200" dirty="0">
                <a:solidFill>
                  <a:srgbClr val="F5F5F5"/>
                </a:solidFill>
                <a:effectLst>
                  <a:outerShdw blurRad="38100" dist="38100" dir="2700000" algn="ctr" rotWithShape="0">
                    <a:schemeClr val="tx1"/>
                  </a:outerShdw>
                </a:effectLst>
              </a:rPr>
              <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Lord's day</a:t>
            </a:r>
            <a:r>
              <a:rPr lang="en-US" sz="3200" dirty="0">
                <a:solidFill>
                  <a:srgbClr val="F5F5F5"/>
                </a:solidFill>
                <a:effectLst>
                  <a:outerShdw blurRad="38100" dist="38100" dir="2700000" algn="ctr" rotWithShape="0">
                    <a:schemeClr val="tx1"/>
                  </a:outerShdw>
                </a:effectLst>
              </a:rPr>
              <a:t>” is another way of saying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day of the Lord</a:t>
            </a:r>
            <a:r>
              <a:rPr lang="en-US" sz="3200" dirty="0">
                <a:solidFill>
                  <a:srgbClr val="F5F5F5"/>
                </a:solidFill>
                <a:effectLst>
                  <a:outerShdw blurRad="38100" dist="38100" dir="2700000" algn="ctr" rotWithShape="0">
                    <a:schemeClr val="tx1"/>
                  </a:outerShdw>
                </a:effectLst>
              </a:rPr>
              <a:t> – meaning a day of divine judgment. </a:t>
            </a:r>
          </a:p>
          <a:p>
            <a:r>
              <a:rPr lang="en-US" sz="3200" dirty="0">
                <a:solidFill>
                  <a:srgbClr val="F5F5F5"/>
                </a:solidFill>
                <a:effectLst>
                  <a:outerShdw blurRad="38100" dist="38100" dir="2700000" algn="ctr" rotWithShape="0">
                    <a:schemeClr val="tx1"/>
                  </a:outerShdw>
                </a:effectLst>
              </a:rPr>
              <a:t>In other words, John is telling us that he was spiritually transported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Spirit</a:t>
            </a:r>
            <a:r>
              <a:rPr lang="en-US" sz="3200" dirty="0">
                <a:solidFill>
                  <a:srgbClr val="F5F5F5"/>
                </a:solidFill>
                <a:effectLst>
                  <a:outerShdw blurRad="38100" dist="38100" dir="2700000" algn="ctr" rotWithShape="0">
                    <a:schemeClr val="tx1"/>
                  </a:outerShdw>
                </a:effectLst>
              </a:rPr>
              <a:t>”) into a vision of the coming day of judgment that Revelation describes. </a:t>
            </a:r>
          </a:p>
          <a:p>
            <a:r>
              <a:rPr lang="en-US" sz="3200" dirty="0">
                <a:solidFill>
                  <a:srgbClr val="F5F5F5"/>
                </a:solidFill>
                <a:effectLst>
                  <a:outerShdw blurRad="38100" dist="38100" dir="2700000" algn="ctr" rotWithShape="0">
                    <a:schemeClr val="tx1"/>
                  </a:outerShdw>
                </a:effectLst>
              </a:rPr>
              <a:t>If we understand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Lord's day</a:t>
            </a:r>
            <a:r>
              <a:rPr lang="en-US" sz="3200" dirty="0">
                <a:solidFill>
                  <a:srgbClr val="F5F5F5"/>
                </a:solidFill>
                <a:effectLst>
                  <a:outerShdw blurRad="38100" dist="38100" dir="2700000" algn="ctr" rotWithShape="0">
                    <a:schemeClr val="tx1"/>
                  </a:outerShdw>
                </a:effectLst>
              </a:rPr>
              <a:t>” to refer to a time of God’s judgment, it sets the tone for the whole book: Revelation is about Christ revealing himself as judge and sovereign ruler in a time of crisis.</a:t>
            </a:r>
          </a:p>
        </p:txBody>
      </p:sp>
      <p:sp>
        <p:nvSpPr>
          <p:cNvPr id="2" name="TextBox 1">
            <a:extLst>
              <a:ext uri="{FF2B5EF4-FFF2-40B4-BE49-F238E27FC236}">
                <a16:creationId xmlns:a16="http://schemas.microsoft.com/office/drawing/2014/main" id="{38A8DE02-B29A-73A2-78DC-0A373858EDAF}"/>
              </a:ext>
            </a:extLst>
          </p:cNvPr>
          <p:cNvSpPr txBox="1"/>
          <p:nvPr/>
        </p:nvSpPr>
        <p:spPr>
          <a:xfrm>
            <a:off x="0" y="6519446"/>
            <a:ext cx="12192000" cy="400110"/>
          </a:xfrm>
          <a:prstGeom prst="rect">
            <a:avLst/>
          </a:prstGeom>
          <a:noFill/>
        </p:spPr>
        <p:txBody>
          <a:bodyPr wrap="square" rtlCol="0">
            <a:spAutoFit/>
          </a:bodyPr>
          <a:lstStyle/>
          <a:p>
            <a:pPr marL="0" marR="0">
              <a:buNone/>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6621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3E31C99-5DE3-9FC9-5AF1-478EFB5FD7D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70E8E9E-DEF7-82F9-F242-F4875DEFA7FB}"/>
              </a:ext>
            </a:extLst>
          </p:cNvPr>
          <p:cNvSpPr>
            <a:spLocks noGrp="1"/>
          </p:cNvSpPr>
          <p:nvPr>
            <p:ph type="title"/>
          </p:nvPr>
        </p:nvSpPr>
        <p:spPr>
          <a:xfrm>
            <a:off x="0" y="1"/>
            <a:ext cx="12192000" cy="152679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was in the Spirit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 the Lord's day</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heard behind me a loud voice like a trumpet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saying, “Write what you see in a book and send it to the seven churches, to Ephesus and to Smyrna and to Pergamum and to Thyatira and to Sardis and to Philadelphia and to Laodicea.”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4B72F2F-0E5B-A0ED-E8A1-BB537327CC23}"/>
              </a:ext>
            </a:extLst>
          </p:cNvPr>
          <p:cNvSpPr>
            <a:spLocks noGrp="1"/>
          </p:cNvSpPr>
          <p:nvPr>
            <p:ph idx="1"/>
          </p:nvPr>
        </p:nvSpPr>
        <p:spPr>
          <a:xfrm>
            <a:off x="221609" y="1619794"/>
            <a:ext cx="11748782" cy="4996683"/>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And this fits with the fact that the book of Revelation is </a:t>
            </a:r>
            <a:r>
              <a:rPr lang="en-US" sz="3200" b="1" i="1" dirty="0">
                <a:solidFill>
                  <a:srgbClr val="F5F5F5"/>
                </a:solidFill>
                <a:effectLst>
                  <a:outerShdw blurRad="38100" dist="38100" dir="2700000" algn="ctr" rotWithShape="0">
                    <a:schemeClr val="tx1"/>
                  </a:outerShdw>
                </a:effectLst>
              </a:rPr>
              <a:t>full</a:t>
            </a:r>
            <a:r>
              <a:rPr lang="en-US" sz="3200" dirty="0">
                <a:solidFill>
                  <a:srgbClr val="F5F5F5"/>
                </a:solidFill>
                <a:effectLst>
                  <a:outerShdw blurRad="38100" dist="38100" dir="2700000" algn="ctr" rotWithShape="0">
                    <a:schemeClr val="tx1"/>
                  </a:outerShdw>
                </a:effectLst>
              </a:rPr>
              <a:t> of judgment language, trumpet imagery, wrath, and warnings. </a:t>
            </a:r>
          </a:p>
          <a:p>
            <a:r>
              <a:rPr lang="en-US" sz="3200" dirty="0">
                <a:solidFill>
                  <a:srgbClr val="F5F5F5"/>
                </a:solidFill>
                <a:effectLst>
                  <a:outerShdw blurRad="38100" dist="38100" dir="2700000" algn="ctr" rotWithShape="0">
                    <a:schemeClr val="tx1"/>
                  </a:outerShdw>
                </a:effectLst>
              </a:rPr>
              <a:t>Understanding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Lord's day</a:t>
            </a:r>
            <a:r>
              <a:rPr lang="en-US" sz="3200" dirty="0">
                <a:solidFill>
                  <a:srgbClr val="F5F5F5"/>
                </a:solidFill>
                <a:effectLst>
                  <a:outerShdw blurRad="38100" dist="38100" dir="2700000" algn="ctr" rotWithShape="0">
                    <a:schemeClr val="tx1"/>
                  </a:outerShdw>
                </a:effectLst>
              </a:rPr>
              <a:t>” in this way connects John’s experience here to </a:t>
            </a:r>
            <a:r>
              <a:rPr lang="en-US" sz="3200" b="1" i="1" dirty="0">
                <a:solidFill>
                  <a:srgbClr val="F5F5F5"/>
                </a:solidFill>
                <a:effectLst>
                  <a:outerShdw blurRad="38100" dist="38100" dir="2700000" algn="ctr" rotWithShape="0">
                    <a:schemeClr val="tx1"/>
                  </a:outerShdw>
                </a:effectLst>
              </a:rPr>
              <a:t>other</a:t>
            </a:r>
            <a:r>
              <a:rPr lang="en-US" sz="3200" dirty="0">
                <a:solidFill>
                  <a:srgbClr val="F5F5F5"/>
                </a:solidFill>
                <a:effectLst>
                  <a:outerShdw blurRad="38100" dist="38100" dir="2700000" algn="ctr" rotWithShape="0">
                    <a:schemeClr val="tx1"/>
                  </a:outerShdw>
                </a:effectLst>
              </a:rPr>
              <a:t> biblical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day of the Lord</a:t>
            </a:r>
            <a:r>
              <a:rPr lang="en-US" sz="3200" dirty="0">
                <a:solidFill>
                  <a:srgbClr val="F5F5F5"/>
                </a:solidFill>
                <a:effectLst>
                  <a:outerShdw blurRad="38100" dist="38100" dir="2700000" algn="ctr" rotWithShape="0">
                    <a:schemeClr val="tx1"/>
                  </a:outerShdw>
                </a:effectLst>
              </a:rPr>
              <a:t>” passages, where God comes in power to judge:</a:t>
            </a:r>
          </a:p>
          <a:p>
            <a:pPr lvl="1"/>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Wail, for the </a:t>
            </a:r>
            <a:r>
              <a:rPr lang="en-US" sz="28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day of the LORD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is near; as destruction from the Almighty it will come! </a:t>
            </a:r>
            <a:r>
              <a:rPr lang="en-US" sz="2800" dirty="0">
                <a:solidFill>
                  <a:srgbClr val="F5F5F5"/>
                </a:solidFill>
                <a:effectLst>
                  <a:outerShdw blurRad="38100" dist="38100" dir="2700000" algn="ctr" rotWithShape="0">
                    <a:schemeClr val="tx1"/>
                  </a:outerShdw>
                </a:effectLst>
              </a:rPr>
              <a:t>(Isaiah 13:6)</a:t>
            </a:r>
          </a:p>
          <a:p>
            <a:pPr lvl="1"/>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the day is near, </a:t>
            </a:r>
            <a:r>
              <a:rPr lang="en-US" sz="28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day of the LORD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is near; it will be a day of clouds, a time of doom for the nations. </a:t>
            </a:r>
            <a:r>
              <a:rPr lang="en-US" sz="2800" dirty="0">
                <a:solidFill>
                  <a:srgbClr val="F5F5F5"/>
                </a:solidFill>
                <a:effectLst>
                  <a:outerShdw blurRad="38100" dist="38100" dir="2700000" algn="ctr" rotWithShape="0">
                    <a:schemeClr val="tx1"/>
                  </a:outerShdw>
                </a:effectLst>
              </a:rPr>
              <a:t>(Ezek 30:3)</a:t>
            </a:r>
          </a:p>
          <a:p>
            <a:r>
              <a:rPr lang="en-US" sz="3200" dirty="0">
                <a:solidFill>
                  <a:srgbClr val="F5F5F5"/>
                </a:solidFill>
                <a:effectLst>
                  <a:outerShdw blurRad="38100" dist="38100" dir="2700000" algn="ctr" rotWithShape="0">
                    <a:schemeClr val="tx1"/>
                  </a:outerShdw>
                </a:effectLst>
              </a:rPr>
              <a:t>See also: Isa 13 9; Eze 13:5; Joel 1:15; 2:1, 31; Am 5:18; Ob 1:15; Zep 1:14; Mal 4:5; Ac 2:20; 1Th 5:2; 2Pe 3:10</a:t>
            </a:r>
          </a:p>
          <a:p>
            <a:r>
              <a:rPr lang="en-US" sz="3200" dirty="0">
                <a:solidFill>
                  <a:srgbClr val="F5F5F5"/>
                </a:solidFill>
                <a:effectLst>
                  <a:outerShdw blurRad="38100" dist="38100" dir="2700000" algn="ctr" rotWithShape="0">
                    <a:schemeClr val="tx1"/>
                  </a:outerShdw>
                </a:effectLst>
              </a:rPr>
              <a:t>So, by this understanding of the phrase, John is not merely receiving the vision on a Sunday, but that he was made to see the meaning and nearness of a coming act of </a:t>
            </a:r>
            <a:r>
              <a:rPr lang="en-US" sz="3200" b="1" i="1" dirty="0">
                <a:solidFill>
                  <a:srgbClr val="F5F5F5"/>
                </a:solidFill>
                <a:effectLst>
                  <a:outerShdw blurRad="38100" dist="38100" dir="2700000" algn="ctr" rotWithShape="0">
                    <a:schemeClr val="tx1"/>
                  </a:outerShdw>
                </a:effectLst>
              </a:rPr>
              <a:t>divine judgment</a:t>
            </a:r>
            <a:r>
              <a:rPr lang="en-US" sz="3200" dirty="0">
                <a:solidFill>
                  <a:srgbClr val="F5F5F5"/>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DF7A0CD3-F1B6-AA51-D6DD-78A153D766C9}"/>
              </a:ext>
            </a:extLst>
          </p:cNvPr>
          <p:cNvSpPr txBox="1"/>
          <p:nvPr/>
        </p:nvSpPr>
        <p:spPr>
          <a:xfrm>
            <a:off x="0" y="6519446"/>
            <a:ext cx="12192000" cy="400110"/>
          </a:xfrm>
          <a:prstGeom prst="rect">
            <a:avLst/>
          </a:prstGeom>
          <a:noFill/>
        </p:spPr>
        <p:txBody>
          <a:bodyPr wrap="square" rtlCol="0">
            <a:spAutoFit/>
          </a:bodyPr>
          <a:lstStyle/>
          <a:p>
            <a:pPr marL="0" marR="0">
              <a:buNone/>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3650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7BE56A9-78D3-2B0D-0548-CDAD94FD139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7556BE5-139B-BBC1-C4BE-C007E2F39BE2}"/>
              </a:ext>
            </a:extLst>
          </p:cNvPr>
          <p:cNvSpPr>
            <a:spLocks noGrp="1"/>
          </p:cNvSpPr>
          <p:nvPr>
            <p:ph type="title"/>
          </p:nvPr>
        </p:nvSpPr>
        <p:spPr>
          <a:xfrm>
            <a:off x="0" y="1"/>
            <a:ext cx="12192000" cy="152679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was in the Spirit on the Lord's day, and I heard behind me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loud voice like a trumpet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saying, “Write what you see in a book and send it to the seven churches, to Ephesus and to Smyrna and to Pergamum and to Thyatira and to Sardis and to Philadelphia and to Laodicea.”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589EEB12-E50F-223B-AC7B-5E630CB12A96}"/>
              </a:ext>
            </a:extLst>
          </p:cNvPr>
          <p:cNvSpPr>
            <a:spLocks noGrp="1"/>
          </p:cNvSpPr>
          <p:nvPr>
            <p:ph idx="1"/>
          </p:nvPr>
        </p:nvSpPr>
        <p:spPr>
          <a:xfrm>
            <a:off x="230697" y="1803633"/>
            <a:ext cx="11748782" cy="4764947"/>
          </a:xfrm>
        </p:spPr>
        <p:txBody>
          <a:bodyPr>
            <a:normAutofit/>
          </a:bodyPr>
          <a:lstStyle/>
          <a:p>
            <a:r>
              <a:rPr lang="en-US" sz="3200" dirty="0">
                <a:solidFill>
                  <a:srgbClr val="F5F5F5"/>
                </a:solidFill>
                <a:effectLst>
                  <a:outerShdw blurRad="38100" dist="38100" dir="2700000" algn="ctr" rotWithShape="0">
                    <a:schemeClr val="tx1"/>
                  </a:outerShdw>
                </a:effectLst>
              </a:rPr>
              <a:t>While in this visionary state, John hears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loud voice</a:t>
            </a:r>
            <a:r>
              <a:rPr lang="en-US" sz="3200" dirty="0">
                <a:solidFill>
                  <a:srgbClr val="F5F5F5"/>
                </a:solidFill>
                <a:effectLst>
                  <a:outerShdw blurRad="38100" dist="38100" dir="2700000" algn="ctr" rotWithShape="0">
                    <a:schemeClr val="tx1"/>
                  </a:outerShdw>
                </a:effectLst>
              </a:rPr>
              <a:t>” behind him,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a trumpet </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trumpet image suggests power, authority, and divine announcement. </a:t>
            </a:r>
          </a:p>
          <a:p>
            <a:r>
              <a:rPr lang="en-US" sz="3200" dirty="0">
                <a:solidFill>
                  <a:srgbClr val="F5F5F5"/>
                </a:solidFill>
                <a:effectLst>
                  <a:outerShdw blurRad="38100" dist="38100" dir="2700000" algn="ctr" rotWithShape="0">
                    <a:schemeClr val="tx1"/>
                  </a:outerShdw>
                </a:effectLst>
              </a:rPr>
              <a:t>In the Bible, trumpets often signal that God is about to act. </a:t>
            </a:r>
          </a:p>
          <a:p>
            <a:r>
              <a:rPr lang="en-US" sz="3200" dirty="0">
                <a:solidFill>
                  <a:srgbClr val="F5F5F5"/>
                </a:solidFill>
                <a:effectLst>
                  <a:outerShdw blurRad="38100" dist="38100" dir="2700000" algn="ctr" rotWithShape="0">
                    <a:schemeClr val="tx1"/>
                  </a:outerShdw>
                </a:effectLst>
              </a:rPr>
              <a:t>The voice is most likely Christ’s voice, because when John turns around, he sees Christ, and later the same speaker gives him further instructions.</a:t>
            </a:r>
          </a:p>
        </p:txBody>
      </p:sp>
      <p:sp>
        <p:nvSpPr>
          <p:cNvPr id="2" name="TextBox 1">
            <a:extLst>
              <a:ext uri="{FF2B5EF4-FFF2-40B4-BE49-F238E27FC236}">
                <a16:creationId xmlns:a16="http://schemas.microsoft.com/office/drawing/2014/main" id="{E221438E-95FB-CD7D-2FAC-74CE26B214EA}"/>
              </a:ext>
            </a:extLst>
          </p:cNvPr>
          <p:cNvSpPr txBox="1"/>
          <p:nvPr/>
        </p:nvSpPr>
        <p:spPr>
          <a:xfrm>
            <a:off x="0" y="6519446"/>
            <a:ext cx="12192000" cy="400110"/>
          </a:xfrm>
          <a:prstGeom prst="rect">
            <a:avLst/>
          </a:prstGeom>
          <a:noFill/>
        </p:spPr>
        <p:txBody>
          <a:bodyPr wrap="square" rtlCol="0">
            <a:spAutoFit/>
          </a:bodyPr>
          <a:lstStyle/>
          <a:p>
            <a:pPr marL="0" marR="0">
              <a:buNone/>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8229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B6684B8-E964-166B-797F-D7178FA0156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0D410C8-DCA4-FFC9-E8C5-6F472BF78C56}"/>
              </a:ext>
            </a:extLst>
          </p:cNvPr>
          <p:cNvSpPr>
            <a:spLocks noGrp="1"/>
          </p:cNvSpPr>
          <p:nvPr>
            <p:ph type="title"/>
          </p:nvPr>
        </p:nvSpPr>
        <p:spPr>
          <a:xfrm>
            <a:off x="0" y="1"/>
            <a:ext cx="12192000" cy="152679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was in the Spirit on the Lord's day, and I heard behind me a loud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voice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like a trumpet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saying, “Write what you see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a book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send it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the seven churches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Ephesus and to Smyrna and to Pergamum and to Thyatira and to Sardis and to Philadelphia and to Laodicea</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B7D0EEF-E529-57ED-3A34-E06641B33E72}"/>
              </a:ext>
            </a:extLst>
          </p:cNvPr>
          <p:cNvSpPr>
            <a:spLocks noGrp="1"/>
          </p:cNvSpPr>
          <p:nvPr>
            <p:ph idx="1"/>
          </p:nvPr>
        </p:nvSpPr>
        <p:spPr>
          <a:xfrm>
            <a:off x="230697" y="1706881"/>
            <a:ext cx="11748782" cy="4861700"/>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voice</a:t>
            </a:r>
            <a:r>
              <a:rPr lang="en-US" sz="3200" dirty="0">
                <a:solidFill>
                  <a:srgbClr val="F5F5F5"/>
                </a:solidFill>
                <a:effectLst>
                  <a:outerShdw blurRad="38100" dist="38100" dir="2700000" algn="ctr" rotWithShape="0">
                    <a:schemeClr val="tx1"/>
                  </a:outerShdw>
                </a:effectLst>
              </a:rPr>
              <a:t>” tells John to write what he sees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a book</a:t>
            </a:r>
            <a:r>
              <a:rPr lang="en-US" sz="3200" dirty="0">
                <a:solidFill>
                  <a:srgbClr val="F5F5F5"/>
                </a:solidFill>
                <a:effectLst>
                  <a:outerShdw blurRad="38100" dist="38100" dir="2700000" algn="ctr" rotWithShape="0">
                    <a:schemeClr val="tx1"/>
                  </a:outerShdw>
                </a:effectLst>
              </a:rPr>
              <a:t>” and send it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the seven churches</a:t>
            </a:r>
            <a:r>
              <a:rPr lang="en-US" sz="3200" dirty="0">
                <a:solidFill>
                  <a:srgbClr val="F5F5F5"/>
                </a:solidFill>
                <a:effectLst>
                  <a:outerShdw blurRad="38100" dist="38100" dir="2700000" algn="ctr" rotWithShape="0">
                    <a:schemeClr val="tx1"/>
                  </a:outerShdw>
                </a:effectLst>
              </a:rPr>
              <a:t>” in Asia Minor: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Ephesus and to Smyrna and to Pergamum and to Thyatira and to Sardis and to Philadelphia and to Laodicea</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shows that Revelation was meant to be a </a:t>
            </a:r>
            <a:r>
              <a:rPr lang="en-US" sz="3200" b="1" i="1" dirty="0">
                <a:solidFill>
                  <a:srgbClr val="F5F5F5"/>
                </a:solidFill>
                <a:effectLst>
                  <a:outerShdw blurRad="38100" dist="38100" dir="2700000" algn="ctr" rotWithShape="0">
                    <a:schemeClr val="tx1"/>
                  </a:outerShdw>
                </a:effectLst>
              </a:rPr>
              <a:t>written message </a:t>
            </a:r>
            <a:r>
              <a:rPr lang="en-US" sz="3200" dirty="0">
                <a:solidFill>
                  <a:srgbClr val="F5F5F5"/>
                </a:solidFill>
                <a:effectLst>
                  <a:outerShdw blurRad="38100" dist="38100" dir="2700000" algn="ctr" rotWithShape="0">
                    <a:schemeClr val="tx1"/>
                  </a:outerShdw>
                </a:effectLst>
              </a:rPr>
              <a:t>delivered to </a:t>
            </a:r>
            <a:r>
              <a:rPr lang="en-US" sz="3200" b="1" i="1" dirty="0">
                <a:solidFill>
                  <a:srgbClr val="F5F5F5"/>
                </a:solidFill>
                <a:effectLst>
                  <a:outerShdw blurRad="38100" dist="38100" dir="2700000" algn="ctr" rotWithShape="0">
                    <a:schemeClr val="tx1"/>
                  </a:outerShdw>
                </a:effectLst>
              </a:rPr>
              <a:t>actual</a:t>
            </a:r>
            <a:r>
              <a:rPr lang="en-US" sz="3200" dirty="0">
                <a:solidFill>
                  <a:srgbClr val="F5F5F5"/>
                </a:solidFill>
                <a:effectLst>
                  <a:outerShdw blurRad="38100" dist="38100" dir="2700000" algn="ctr" rotWithShape="0">
                    <a:schemeClr val="tx1"/>
                  </a:outerShdw>
                </a:effectLst>
              </a:rPr>
              <a:t> congregations, not a private mystical experience. </a:t>
            </a:r>
          </a:p>
          <a:p>
            <a:r>
              <a:rPr lang="en-US" sz="3200" dirty="0">
                <a:solidFill>
                  <a:srgbClr val="F5F5F5"/>
                </a:solidFill>
                <a:effectLst>
                  <a:outerShdw blurRad="38100" dist="38100" dir="2700000" algn="ctr" rotWithShape="0">
                    <a:schemeClr val="tx1"/>
                  </a:outerShdw>
                </a:effectLst>
              </a:rPr>
              <a:t>It was intended to be read aloud in those churches so the believers could hear, obey, and be strengthened.</a:t>
            </a:r>
          </a:p>
          <a:p>
            <a:r>
              <a:rPr lang="en-US" sz="3200" dirty="0">
                <a:solidFill>
                  <a:srgbClr val="F5F5F5"/>
                </a:solidFill>
                <a:effectLst>
                  <a:outerShdw blurRad="38100" dist="38100" dir="2700000" algn="ctr" rotWithShape="0">
                    <a:schemeClr val="tx1"/>
                  </a:outerShdw>
                </a:effectLst>
              </a:rPr>
              <a:t>The order of the churches named here follows an ancient Roman postal route. </a:t>
            </a:r>
          </a:p>
          <a:p>
            <a:r>
              <a:rPr lang="en-US" sz="3200" dirty="0">
                <a:solidFill>
                  <a:srgbClr val="F5F5F5"/>
                </a:solidFill>
                <a:effectLst>
                  <a:outerShdw blurRad="38100" dist="38100" dir="2700000" algn="ctr" rotWithShape="0">
                    <a:schemeClr val="tx1"/>
                  </a:outerShdw>
                </a:effectLst>
              </a:rPr>
              <a:t>This suggests that Revelation was intentionally directed to these particular churches as representative centers of Christian life in that region.</a:t>
            </a:r>
          </a:p>
        </p:txBody>
      </p:sp>
      <p:sp>
        <p:nvSpPr>
          <p:cNvPr id="2" name="TextBox 1">
            <a:extLst>
              <a:ext uri="{FF2B5EF4-FFF2-40B4-BE49-F238E27FC236}">
                <a16:creationId xmlns:a16="http://schemas.microsoft.com/office/drawing/2014/main" id="{610AD5E6-2EF0-775F-3848-8A9AF7CC688F}"/>
              </a:ext>
            </a:extLst>
          </p:cNvPr>
          <p:cNvSpPr txBox="1"/>
          <p:nvPr/>
        </p:nvSpPr>
        <p:spPr>
          <a:xfrm>
            <a:off x="0" y="6519446"/>
            <a:ext cx="12192000" cy="400110"/>
          </a:xfrm>
          <a:prstGeom prst="rect">
            <a:avLst/>
          </a:prstGeom>
          <a:noFill/>
        </p:spPr>
        <p:txBody>
          <a:bodyPr wrap="square" rtlCol="0">
            <a:spAutoFit/>
          </a:bodyPr>
          <a:lstStyle/>
          <a:p>
            <a:pPr marL="0" marR="0">
              <a:buNone/>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7120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30680</TotalTime>
  <Words>5054</Words>
  <Application>Microsoft Office PowerPoint</Application>
  <PresentationFormat>Widescreen</PresentationFormat>
  <Paragraphs>188</Paragraphs>
  <Slides>29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Cambria</vt:lpstr>
      <vt:lpstr>Garamond</vt:lpstr>
      <vt:lpstr>Times New Roman</vt:lpstr>
      <vt:lpstr>Office Theme</vt:lpstr>
      <vt:lpstr>1_Office Theme</vt:lpstr>
      <vt:lpstr>The Book of Revelation</vt:lpstr>
      <vt:lpstr>The Commissioning of John (1:9-11)</vt:lpstr>
      <vt:lpstr>1:9  I, John, your brother and partner in the tribulation and the kingdom and the patient endurance that are in Jesus, was on the island called Patmos on account of the word of God and the testimony of Jesus. (ESV)</vt:lpstr>
      <vt:lpstr>1:9  I, John, your brother and partner in the tribulation and the kingdom and the patient endurance that are in Jesus, was on the island called Patmos on account of the word of God and the testimony of Jesus. (ESV)</vt:lpstr>
      <vt:lpstr>1:10 I was in the Spirit on the Lord's day, and I heard behind me a loud voice like a trumpet 11 saying, “Write what you see in a book and send it to the seven churches, to Ephesus and to Smyrna and to Pergamum and to Thyatira and to Sardis and to Philadelphia and to Laodicea.” (ESV)</vt:lpstr>
      <vt:lpstr>1:10 I was in the Spirit on the Lord's day, and I heard behind me a loud voice like a trumpet 11 saying, “Write what you see in a book and send it to the seven churches, to Ephesus and to Smyrna and to Pergamum and to Thyatira and to Sardis and to Philadelphia and to Laodicea.” (ESV)</vt:lpstr>
      <vt:lpstr>1:10 I was in the Spirit on the Lord's day, and I heard behind me a loud voice like a trumpet 11 saying, “Write what you see in a book and send it to the seven churches, to Ephesus and to Smyrna and to Pergamum and to Thyatira and to Sardis and to Philadelphia and to Laodicea.” (ESV)</vt:lpstr>
      <vt:lpstr>1:10 I was in the Spirit on the Lord's day, and I heard behind me a loud voice like a trumpet 11 saying, “Write what you see in a book and send it to the seven churches, to Ephesus and to Smyrna and to Pergamum and to Thyatira and to Sardis and to Philadelphia and to Laodicea.” (ESV)</vt:lpstr>
      <vt:lpstr>1:10 I was in the Spirit on the Lord's day, and I heard behind me a loud voice like a trumpet 11 saying, “Write what you see in a book and send it to the seven churches, to Ephesus and to Smyrna and to Pergamum and to Thyatira and to Sardis and to Philadelphia and to Laodicea.” (ESV)</vt:lpstr>
      <vt:lpstr>1:10 I was in the Spirit on the Lord's day, and I heard behind me a loud voice like a trumpet 11 saying, “Write what you see in a book and send it to the seven churches, to Ephesus and to Smyrna and to Pergamum and to Thyatira and to Sardis and to Philadelphia and to Laodicea.” (ESV)</vt:lpstr>
      <vt:lpstr>The Vision of Jesus (1:12-16)</vt:lpstr>
      <vt:lpstr>PowerPoint Presentation</vt:lpstr>
      <vt:lpstr>1:12 Then I turned to see the voice that was speaking to me, and on turning I saw seven golden lampstands, 13 and in the midst of the lampstands one like a son of man, clothed with a long robe and with a golden sash around his chest. (ESV)</vt:lpstr>
      <vt:lpstr>PowerPoint Presentation</vt:lpstr>
      <vt:lpstr>1:12 Then I turned to see the voice that was speaking to me, and on turning I saw seven golden lampstands, 13 and in the midst of the lampstands one like a son of man, clothed with a long robe and with a golden sash around his chest. (ESV)</vt:lpstr>
      <vt:lpstr>1:12 Then I turned to see the voice that was speaking to me, and on turning I saw seven golden lampstands, 13 and in the midst of the lampstands one like a son of man, clothed with a long robe and with a golden sash around his chest. (ESV)</vt:lpstr>
      <vt:lpstr>1:14 His head and hair were white like wool, as white as snow, and his eyes were like blazing fire. 15 His feet were like bronze glowing in a furnace, and his voice was like the sound of rushing waters. (ESV)</vt:lpstr>
      <vt:lpstr>1:14 His head and hair were white like wool, as white as snow, and his eyes were like blazing fire. 15 His feet were like bronze glowing in a furnace, and his voice was like the sound of rushing waters. (ESV)</vt:lpstr>
      <vt:lpstr>1:14 His head and hair were white like wool, as white as snow, and his eyes were like blazing fire. 15 His feet were like bronze glowing in a furnace, and his voice was like the sound of rushing waters. (ESV)</vt:lpstr>
      <vt:lpstr>1:14 His head and hair were white like wool, as white as snow, and his eyes were like blazing fire. 15 His feet were like bronze glowing in a furnace, and his voice was like the sound of rushing waters. (ESV)</vt:lpstr>
      <vt:lpstr>1:16 In his right hand he held seven stars, from his mouth came a sharp two-edged sword, and his face was like the sun shining in full strength. (ESV)</vt:lpstr>
      <vt:lpstr>Christ’s Impact on John (1:17-20)</vt:lpstr>
      <vt:lpstr>1:17 When I saw him, I fell at his feet as though dead. But he laid his right hand on me, saying, "Fear not, I am the first and the last, 18 and the living one. I died, and behold I am alive forevermore, and I have the keys of Death and Hades. (ESV)</vt:lpstr>
      <vt:lpstr>1:17 When I saw him, I fell at his feet as though dead. But he laid his right hand on me, saying, "Fear not, I am the first and the last, 18 and the living one. I died, and behold I am alive forevermore, and I have the keys of Death and Hades. (ESV)</vt:lpstr>
      <vt:lpstr>1:19 Write therefore the things that you have seen, those that are and those that are to take place after this. 20 As for the mystery of the seven stars that you saw in my right hand, and the seven golden lampstands, the seven stars are the angels of the seven churches, and the seven lampstands are the seven churches. (ESV)</vt:lpstr>
      <vt:lpstr>1:19 Write therefore the things that you have seen, those that are and those that are to take place after this. 20 As for the mystery of the seven stars that you saw in my right hand, and the seven golden lampstands, the seven stars are the angels of the seven churches, and the seven lampstands are the seven churches. (ESV)</vt:lpstr>
      <vt:lpstr>1:19 Write therefore the things that you have seen, those that are and those that are to take place after this. 20 As for the mystery of the seven stars that you saw in my right hand, and the seven golden lampstands, the seven stars are the angels of the seven churches, and the seven lampstands are the seven churches. (ESV)</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194</cp:revision>
  <cp:lastPrinted>2026-03-15T14:20:23Z</cp:lastPrinted>
  <dcterms:created xsi:type="dcterms:W3CDTF">2026-02-17T02:36:22Z</dcterms:created>
  <dcterms:modified xsi:type="dcterms:W3CDTF">2026-03-15T14:22:26Z</dcterms:modified>
</cp:coreProperties>
</file>