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395" r:id="rId3"/>
    <p:sldId id="399" r:id="rId4"/>
    <p:sldId id="400" r:id="rId5"/>
    <p:sldId id="402" r:id="rId6"/>
    <p:sldId id="401" r:id="rId7"/>
    <p:sldId id="403" r:id="rId8"/>
    <p:sldId id="396" r:id="rId9"/>
    <p:sldId id="404" r:id="rId10"/>
    <p:sldId id="405" r:id="rId11"/>
    <p:sldId id="397" r:id="rId12"/>
    <p:sldId id="406" r:id="rId13"/>
    <p:sldId id="422" r:id="rId14"/>
    <p:sldId id="407" r:id="rId15"/>
    <p:sldId id="408" r:id="rId16"/>
    <p:sldId id="409" r:id="rId17"/>
    <p:sldId id="410" r:id="rId18"/>
    <p:sldId id="411" r:id="rId19"/>
    <p:sldId id="412" r:id="rId20"/>
    <p:sldId id="413" r:id="rId21"/>
    <p:sldId id="398" r:id="rId22"/>
    <p:sldId id="415" r:id="rId23"/>
    <p:sldId id="414" r:id="rId24"/>
    <p:sldId id="416" r:id="rId25"/>
    <p:sldId id="417" r:id="rId26"/>
    <p:sldId id="418" r:id="rId27"/>
    <p:sldId id="421" r:id="rId28"/>
    <p:sldId id="419" r:id="rId29"/>
    <p:sldId id="420" r:id="rId3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FFB3"/>
    <a:srgbClr val="FFD700"/>
    <a:srgbClr val="99FFFF"/>
    <a:srgbClr val="F5F5F5"/>
    <a:srgbClr val="00FFFF"/>
    <a:srgbClr val="2E2344"/>
    <a:srgbClr val="4B2A5E"/>
    <a:srgbClr val="883D7C"/>
    <a:srgbClr val="5A3278"/>
    <a:srgbClr val="A77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7" autoAdjust="0"/>
    <p:restoredTop sz="94660"/>
  </p:normalViewPr>
  <p:slideViewPr>
    <p:cSldViewPr snapToGrid="0">
      <p:cViewPr varScale="1">
        <p:scale>
          <a:sx n="152" d="100"/>
          <a:sy n="152" d="100"/>
        </p:scale>
        <p:origin x="43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FC48619E-407E-49A3-9451-8881EE43F640}" type="datetimeFigureOut">
              <a:rPr lang="en-US" smtClean="0"/>
              <a:t>3/22/2026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9E0C3B2-DEE3-455A-BEC3-7E005ED72DE8}" type="slidenum">
              <a:rPr lang="en-US" smtClean="0"/>
              <a:t>‹#›</a:t>
            </a:fld>
            <a:endParaRPr lang="en-US"/>
          </a:p>
        </p:txBody>
      </p:sp>
    </p:spTree>
    <p:extLst>
      <p:ext uri="{BB962C8B-B14F-4D97-AF65-F5344CB8AC3E}">
        <p14:creationId xmlns:p14="http://schemas.microsoft.com/office/powerpoint/2010/main" val="12054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5A7D-19B1-95FD-CC1A-4E57442196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B4483B-F1C2-21EF-AD37-7E4C34C06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3B44F-7128-9D60-B012-FEF8869C21E4}"/>
              </a:ext>
            </a:extLst>
          </p:cNvPr>
          <p:cNvSpPr>
            <a:spLocks noGrp="1"/>
          </p:cNvSpPr>
          <p:nvPr>
            <p:ph type="dt" sz="half" idx="10"/>
          </p:nvPr>
        </p:nvSpPr>
        <p:spPr/>
        <p:txBody>
          <a:bodyPr/>
          <a:lstStyle/>
          <a:p>
            <a:fld id="{0A2F6184-0DB0-44B4-BC85-6FE096EDA416}" type="datetimeFigureOut">
              <a:rPr lang="en-US" smtClean="0"/>
              <a:t>3/22/2026</a:t>
            </a:fld>
            <a:endParaRPr lang="en-US"/>
          </a:p>
        </p:txBody>
      </p:sp>
      <p:sp>
        <p:nvSpPr>
          <p:cNvPr id="5" name="Footer Placeholder 4">
            <a:extLst>
              <a:ext uri="{FF2B5EF4-FFF2-40B4-BE49-F238E27FC236}">
                <a16:creationId xmlns:a16="http://schemas.microsoft.com/office/drawing/2014/main" id="{50E64CED-3862-35C3-ED08-313758421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9D925-25AA-91B0-F0BB-AD4AB5BB5EA8}"/>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2777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0774-2ADD-8C7C-C116-BE8E167B4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9920C9-6269-B399-A984-8DE2479443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9F83F-C4D6-636E-5CC4-44F61EA42454}"/>
              </a:ext>
            </a:extLst>
          </p:cNvPr>
          <p:cNvSpPr>
            <a:spLocks noGrp="1"/>
          </p:cNvSpPr>
          <p:nvPr>
            <p:ph type="dt" sz="half" idx="10"/>
          </p:nvPr>
        </p:nvSpPr>
        <p:spPr/>
        <p:txBody>
          <a:bodyPr/>
          <a:lstStyle/>
          <a:p>
            <a:fld id="{0A2F6184-0DB0-44B4-BC85-6FE096EDA416}" type="datetimeFigureOut">
              <a:rPr lang="en-US" smtClean="0"/>
              <a:t>3/22/2026</a:t>
            </a:fld>
            <a:endParaRPr lang="en-US"/>
          </a:p>
        </p:txBody>
      </p:sp>
      <p:sp>
        <p:nvSpPr>
          <p:cNvPr id="5" name="Footer Placeholder 4">
            <a:extLst>
              <a:ext uri="{FF2B5EF4-FFF2-40B4-BE49-F238E27FC236}">
                <a16:creationId xmlns:a16="http://schemas.microsoft.com/office/drawing/2014/main" id="{5706241F-B584-7166-427B-92B99D599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7AEB3-97B3-4421-F27D-DF897A5CB649}"/>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1904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E71F9-3F3E-B42A-D313-8D7FA77C19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72AD5-2A7F-3453-1D1D-6B85B0079A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4C531-B33E-F0BD-3C10-F4959A340EB4}"/>
              </a:ext>
            </a:extLst>
          </p:cNvPr>
          <p:cNvSpPr>
            <a:spLocks noGrp="1"/>
          </p:cNvSpPr>
          <p:nvPr>
            <p:ph type="dt" sz="half" idx="10"/>
          </p:nvPr>
        </p:nvSpPr>
        <p:spPr/>
        <p:txBody>
          <a:bodyPr/>
          <a:lstStyle/>
          <a:p>
            <a:fld id="{0A2F6184-0DB0-44B4-BC85-6FE096EDA416}" type="datetimeFigureOut">
              <a:rPr lang="en-US" smtClean="0"/>
              <a:t>3/22/2026</a:t>
            </a:fld>
            <a:endParaRPr lang="en-US"/>
          </a:p>
        </p:txBody>
      </p:sp>
      <p:sp>
        <p:nvSpPr>
          <p:cNvPr id="5" name="Footer Placeholder 4">
            <a:extLst>
              <a:ext uri="{FF2B5EF4-FFF2-40B4-BE49-F238E27FC236}">
                <a16:creationId xmlns:a16="http://schemas.microsoft.com/office/drawing/2014/main" id="{E0120110-6C4D-D974-973B-034D882CF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728B0-7352-A519-FFC6-542A24B164E3}"/>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0216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3/22/2026 12:39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50286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3/22/2026 12:39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78493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3/22/2026 12:39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6327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3/22/2026 12:39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1697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3/22/2026 12:39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81026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3/22/2026 12:39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95380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3/22/2026 12:39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89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3/22/2026 12:39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4930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E323-6B3F-7E80-8619-7C02D4A6E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8B07C-181E-D5C2-B06F-F50C3F0EA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B7718-E837-FD9A-78BF-AC54BB9679BD}"/>
              </a:ext>
            </a:extLst>
          </p:cNvPr>
          <p:cNvSpPr>
            <a:spLocks noGrp="1"/>
          </p:cNvSpPr>
          <p:nvPr>
            <p:ph type="dt" sz="half" idx="10"/>
          </p:nvPr>
        </p:nvSpPr>
        <p:spPr/>
        <p:txBody>
          <a:bodyPr/>
          <a:lstStyle/>
          <a:p>
            <a:fld id="{0A2F6184-0DB0-44B4-BC85-6FE096EDA416}" type="datetimeFigureOut">
              <a:rPr lang="en-US" smtClean="0"/>
              <a:t>3/22/2026</a:t>
            </a:fld>
            <a:endParaRPr lang="en-US"/>
          </a:p>
        </p:txBody>
      </p:sp>
      <p:sp>
        <p:nvSpPr>
          <p:cNvPr id="5" name="Footer Placeholder 4">
            <a:extLst>
              <a:ext uri="{FF2B5EF4-FFF2-40B4-BE49-F238E27FC236}">
                <a16:creationId xmlns:a16="http://schemas.microsoft.com/office/drawing/2014/main" id="{889AEA8A-8760-7AAB-DA2B-8A6E2359F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22A4A-C296-B50A-8BDF-BB533E60DB66}"/>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4213796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3/22/2026 12:39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2983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3/22/2026 12:39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720690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3/22/2026 12:39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56969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A3C0-4F13-DD9D-0675-25C59E57E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5CC080-F777-CDF3-3E47-33A99A23E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0E94C-B043-6547-9307-6F206C750E32}"/>
              </a:ext>
            </a:extLst>
          </p:cNvPr>
          <p:cNvSpPr>
            <a:spLocks noGrp="1"/>
          </p:cNvSpPr>
          <p:nvPr>
            <p:ph type="dt" sz="half" idx="10"/>
          </p:nvPr>
        </p:nvSpPr>
        <p:spPr/>
        <p:txBody>
          <a:bodyPr/>
          <a:lstStyle/>
          <a:p>
            <a:fld id="{0A2F6184-0DB0-44B4-BC85-6FE096EDA416}" type="datetimeFigureOut">
              <a:rPr lang="en-US" smtClean="0"/>
              <a:t>3/22/2026</a:t>
            </a:fld>
            <a:endParaRPr lang="en-US"/>
          </a:p>
        </p:txBody>
      </p:sp>
      <p:sp>
        <p:nvSpPr>
          <p:cNvPr id="5" name="Footer Placeholder 4">
            <a:extLst>
              <a:ext uri="{FF2B5EF4-FFF2-40B4-BE49-F238E27FC236}">
                <a16:creationId xmlns:a16="http://schemas.microsoft.com/office/drawing/2014/main" id="{2670C00C-3DFD-76CB-10F1-ED011EA44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63788-A460-11F2-1BCE-01B0D40B647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5083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AAEF-9B6C-4318-78D8-0B0EE4AF28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9A41F-9477-DE9B-8B12-D79D75C783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B2DD07-46A7-31FE-C32C-D0A73D0DA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E50083-0912-BF7A-BE3A-49F589F76753}"/>
              </a:ext>
            </a:extLst>
          </p:cNvPr>
          <p:cNvSpPr>
            <a:spLocks noGrp="1"/>
          </p:cNvSpPr>
          <p:nvPr>
            <p:ph type="dt" sz="half" idx="10"/>
          </p:nvPr>
        </p:nvSpPr>
        <p:spPr/>
        <p:txBody>
          <a:bodyPr/>
          <a:lstStyle/>
          <a:p>
            <a:fld id="{0A2F6184-0DB0-44B4-BC85-6FE096EDA416}" type="datetimeFigureOut">
              <a:rPr lang="en-US" smtClean="0"/>
              <a:t>3/22/2026</a:t>
            </a:fld>
            <a:endParaRPr lang="en-US"/>
          </a:p>
        </p:txBody>
      </p:sp>
      <p:sp>
        <p:nvSpPr>
          <p:cNvPr id="6" name="Footer Placeholder 5">
            <a:extLst>
              <a:ext uri="{FF2B5EF4-FFF2-40B4-BE49-F238E27FC236}">
                <a16:creationId xmlns:a16="http://schemas.microsoft.com/office/drawing/2014/main" id="{28C2AEA5-2A12-903F-ED4C-01EF520B1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AC65E-E7D5-C77A-C9D1-B8F6933C705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4329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6A68-DF8F-095E-3156-29C1120952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DF757-7EA9-0C3E-69AA-F4768BFA5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109B6-6BBD-6976-575D-FDA31A2EEB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EE0FC4-B2D5-A2B1-2480-F692890E1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1C859-3C54-2A17-0329-724A44006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612F3-1181-63C4-2055-3F67A6645DE4}"/>
              </a:ext>
            </a:extLst>
          </p:cNvPr>
          <p:cNvSpPr>
            <a:spLocks noGrp="1"/>
          </p:cNvSpPr>
          <p:nvPr>
            <p:ph type="dt" sz="half" idx="10"/>
          </p:nvPr>
        </p:nvSpPr>
        <p:spPr/>
        <p:txBody>
          <a:bodyPr/>
          <a:lstStyle/>
          <a:p>
            <a:fld id="{0A2F6184-0DB0-44B4-BC85-6FE096EDA416}" type="datetimeFigureOut">
              <a:rPr lang="en-US" smtClean="0"/>
              <a:t>3/22/2026</a:t>
            </a:fld>
            <a:endParaRPr lang="en-US"/>
          </a:p>
        </p:txBody>
      </p:sp>
      <p:sp>
        <p:nvSpPr>
          <p:cNvPr id="8" name="Footer Placeholder 7">
            <a:extLst>
              <a:ext uri="{FF2B5EF4-FFF2-40B4-BE49-F238E27FC236}">
                <a16:creationId xmlns:a16="http://schemas.microsoft.com/office/drawing/2014/main" id="{467EB4CC-07C7-8D12-8A21-2646FC269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FE9580-92D3-305A-A2D1-E98076712CA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1045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7041-00C9-0B22-CE60-608F14ADFE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7C8BE-8C59-BFB8-7091-100885BA6852}"/>
              </a:ext>
            </a:extLst>
          </p:cNvPr>
          <p:cNvSpPr>
            <a:spLocks noGrp="1"/>
          </p:cNvSpPr>
          <p:nvPr>
            <p:ph type="dt" sz="half" idx="10"/>
          </p:nvPr>
        </p:nvSpPr>
        <p:spPr/>
        <p:txBody>
          <a:bodyPr/>
          <a:lstStyle/>
          <a:p>
            <a:fld id="{0A2F6184-0DB0-44B4-BC85-6FE096EDA416}" type="datetimeFigureOut">
              <a:rPr lang="en-US" smtClean="0"/>
              <a:t>3/22/2026</a:t>
            </a:fld>
            <a:endParaRPr lang="en-US"/>
          </a:p>
        </p:txBody>
      </p:sp>
      <p:sp>
        <p:nvSpPr>
          <p:cNvPr id="4" name="Footer Placeholder 3">
            <a:extLst>
              <a:ext uri="{FF2B5EF4-FFF2-40B4-BE49-F238E27FC236}">
                <a16:creationId xmlns:a16="http://schemas.microsoft.com/office/drawing/2014/main" id="{4251F9A3-AD24-0A50-0169-C560F13792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B2A98-E579-CFC5-0F94-A1036EABB58C}"/>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07759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8B3FF-D258-25EF-B1AF-747B451C5198}"/>
              </a:ext>
            </a:extLst>
          </p:cNvPr>
          <p:cNvSpPr>
            <a:spLocks noGrp="1"/>
          </p:cNvSpPr>
          <p:nvPr>
            <p:ph type="dt" sz="half" idx="10"/>
          </p:nvPr>
        </p:nvSpPr>
        <p:spPr/>
        <p:txBody>
          <a:bodyPr/>
          <a:lstStyle/>
          <a:p>
            <a:fld id="{0A2F6184-0DB0-44B4-BC85-6FE096EDA416}" type="datetimeFigureOut">
              <a:rPr lang="en-US" smtClean="0"/>
              <a:t>3/22/2026</a:t>
            </a:fld>
            <a:endParaRPr lang="en-US"/>
          </a:p>
        </p:txBody>
      </p:sp>
      <p:sp>
        <p:nvSpPr>
          <p:cNvPr id="3" name="Footer Placeholder 2">
            <a:extLst>
              <a:ext uri="{FF2B5EF4-FFF2-40B4-BE49-F238E27FC236}">
                <a16:creationId xmlns:a16="http://schemas.microsoft.com/office/drawing/2014/main" id="{BBAB72C1-C22B-0F18-9C59-0A90D17919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314F92-0834-21DC-A887-DA4470C26FBB}"/>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90064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120D-2949-7A54-9681-F87598DC8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4C17B-62D0-B051-338C-56F15E23E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D4F39-2FAC-01F6-0968-68F2F6EFB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95D4A-B3F6-1E33-F31D-885AD5F31B41}"/>
              </a:ext>
            </a:extLst>
          </p:cNvPr>
          <p:cNvSpPr>
            <a:spLocks noGrp="1"/>
          </p:cNvSpPr>
          <p:nvPr>
            <p:ph type="dt" sz="half" idx="10"/>
          </p:nvPr>
        </p:nvSpPr>
        <p:spPr/>
        <p:txBody>
          <a:bodyPr/>
          <a:lstStyle/>
          <a:p>
            <a:fld id="{0A2F6184-0DB0-44B4-BC85-6FE096EDA416}" type="datetimeFigureOut">
              <a:rPr lang="en-US" smtClean="0"/>
              <a:t>3/22/2026</a:t>
            </a:fld>
            <a:endParaRPr lang="en-US"/>
          </a:p>
        </p:txBody>
      </p:sp>
      <p:sp>
        <p:nvSpPr>
          <p:cNvPr id="6" name="Footer Placeholder 5">
            <a:extLst>
              <a:ext uri="{FF2B5EF4-FFF2-40B4-BE49-F238E27FC236}">
                <a16:creationId xmlns:a16="http://schemas.microsoft.com/office/drawing/2014/main" id="{E75C23F8-C184-14E6-55FC-9ED970F11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9E7E1-E137-7D2D-E8E3-6D342396477A}"/>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93858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D932-E925-C03D-3740-DAFAAD1C0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3685A-C0B5-BF9E-2298-1522EB797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36F21-F0C5-D506-F502-1BC1D8EBE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09067-AFF6-13F5-8771-AEF393FD6057}"/>
              </a:ext>
            </a:extLst>
          </p:cNvPr>
          <p:cNvSpPr>
            <a:spLocks noGrp="1"/>
          </p:cNvSpPr>
          <p:nvPr>
            <p:ph type="dt" sz="half" idx="10"/>
          </p:nvPr>
        </p:nvSpPr>
        <p:spPr/>
        <p:txBody>
          <a:bodyPr/>
          <a:lstStyle/>
          <a:p>
            <a:fld id="{0A2F6184-0DB0-44B4-BC85-6FE096EDA416}" type="datetimeFigureOut">
              <a:rPr lang="en-US" smtClean="0"/>
              <a:t>3/22/2026</a:t>
            </a:fld>
            <a:endParaRPr lang="en-US"/>
          </a:p>
        </p:txBody>
      </p:sp>
      <p:sp>
        <p:nvSpPr>
          <p:cNvPr id="6" name="Footer Placeholder 5">
            <a:extLst>
              <a:ext uri="{FF2B5EF4-FFF2-40B4-BE49-F238E27FC236}">
                <a16:creationId xmlns:a16="http://schemas.microsoft.com/office/drawing/2014/main" id="{2A2278E4-7123-C5D8-D4A6-0CA1029F8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E7014-D911-67BA-095D-BAA462DC5EB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7868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1D33E-67E1-33AD-16E7-797CC6418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F5F4A-5EE7-F6A8-E4CC-77293CFA1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59052-EDD5-2E7D-FF33-83269E8B3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F6184-0DB0-44B4-BC85-6FE096EDA416}" type="datetimeFigureOut">
              <a:rPr lang="en-US" smtClean="0"/>
              <a:t>3/22/2026</a:t>
            </a:fld>
            <a:endParaRPr lang="en-US"/>
          </a:p>
        </p:txBody>
      </p:sp>
      <p:sp>
        <p:nvSpPr>
          <p:cNvPr id="5" name="Footer Placeholder 4">
            <a:extLst>
              <a:ext uri="{FF2B5EF4-FFF2-40B4-BE49-F238E27FC236}">
                <a16:creationId xmlns:a16="http://schemas.microsoft.com/office/drawing/2014/main" id="{2638FFD5-7D0F-DF41-9457-0DD8855F5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A9C151-1671-D22D-9BD7-D3B83DA39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C560A-F639-45B7-91AE-E2F6837F5A75}" type="slidenum">
              <a:rPr lang="en-US" smtClean="0"/>
              <a:t>‹#›</a:t>
            </a:fld>
            <a:endParaRPr lang="en-US"/>
          </a:p>
        </p:txBody>
      </p:sp>
    </p:spTree>
    <p:extLst>
      <p:ext uri="{BB962C8B-B14F-4D97-AF65-F5344CB8AC3E}">
        <p14:creationId xmlns:p14="http://schemas.microsoft.com/office/powerpoint/2010/main" val="21808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3/22/2026 12:39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54339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rifiedbyfaith.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0C95761-30C8-6E7A-B69E-C48309A88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881F78-37F7-43D0-9677-161A92B12298}"/>
              </a:ext>
            </a:extLst>
          </p:cNvPr>
          <p:cNvSpPr>
            <a:spLocks noGrp="1"/>
          </p:cNvSpPr>
          <p:nvPr>
            <p:ph type="ctrTitle"/>
          </p:nvPr>
        </p:nvSpPr>
        <p:spPr>
          <a:xfrm>
            <a:off x="0" y="4890781"/>
            <a:ext cx="12192000" cy="762280"/>
          </a:xfrm>
        </p:spPr>
        <p:txBody>
          <a:bodyPr>
            <a:normAutofit fontScale="90000"/>
          </a:bodyPr>
          <a:lstStyle/>
          <a:p>
            <a:r>
              <a:rPr lang="en-US" b="1" dirty="0">
                <a:solidFill>
                  <a:srgbClr val="F5F5F5"/>
                </a:solidFill>
                <a:effectLst>
                  <a:outerShdw blurRad="50800" dist="38100" dir="2700000" algn="tl" rotWithShape="0">
                    <a:prstClr val="black">
                      <a:alpha val="30000"/>
                    </a:prstClr>
                  </a:outerShdw>
                </a:effectLst>
                <a:latin typeface="Garamond" panose="02020404030301010803" pitchFamily="18" charset="0"/>
              </a:rPr>
              <a:t>The Book of </a:t>
            </a:r>
            <a:r>
              <a:rPr lang="en-US" b="1" dirty="0">
                <a:solidFill>
                  <a:srgbClr val="FFD700"/>
                </a:solidFill>
                <a:effectLst>
                  <a:outerShdw blurRad="50800" dist="38100" dir="2700000" algn="tl" rotWithShape="0">
                    <a:prstClr val="black">
                      <a:alpha val="30000"/>
                    </a:prstClr>
                  </a:outerShdw>
                </a:effectLst>
                <a:latin typeface="Garamond" panose="02020404030301010803" pitchFamily="18" charset="0"/>
              </a:rPr>
              <a:t>Revelation</a:t>
            </a:r>
          </a:p>
        </p:txBody>
      </p:sp>
      <p:sp>
        <p:nvSpPr>
          <p:cNvPr id="3" name="Subtitle 2">
            <a:extLst>
              <a:ext uri="{FF2B5EF4-FFF2-40B4-BE49-F238E27FC236}">
                <a16:creationId xmlns:a16="http://schemas.microsoft.com/office/drawing/2014/main" id="{85636418-B5E2-7C30-F476-C53EE20E91F2}"/>
              </a:ext>
            </a:extLst>
          </p:cNvPr>
          <p:cNvSpPr>
            <a:spLocks noGrp="1"/>
          </p:cNvSpPr>
          <p:nvPr>
            <p:ph type="subTitle" idx="1"/>
          </p:nvPr>
        </p:nvSpPr>
        <p:spPr>
          <a:xfrm>
            <a:off x="1" y="5552272"/>
            <a:ext cx="12191999" cy="824754"/>
          </a:xfrm>
        </p:spPr>
        <p:txBody>
          <a:bodyPr>
            <a:normAutofit lnSpcReduction="10000"/>
          </a:bodyPr>
          <a:lstStyle/>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“The kingdom of the world has become the kingdom of our Lord and of His Christ, </a:t>
            </a:r>
          </a:p>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and He shall reign forever and ever.” </a:t>
            </a:r>
            <a:r>
              <a:rPr lang="en-US" i="1" dirty="0">
                <a:solidFill>
                  <a:srgbClr val="F5F5F5"/>
                </a:solidFill>
                <a:effectLst>
                  <a:outerShdw blurRad="50800" dist="38100" dir="2700000" algn="tl" rotWithShape="0">
                    <a:prstClr val="black">
                      <a:alpha val="30000"/>
                    </a:prstClr>
                  </a:outerShdw>
                </a:effectLst>
                <a:ea typeface="Cambria" panose="02040503050406030204" pitchFamily="18" charset="0"/>
              </a:rPr>
              <a:t>(Revelation 11:15)</a:t>
            </a:r>
          </a:p>
        </p:txBody>
      </p:sp>
      <p:pic>
        <p:nvPicPr>
          <p:cNvPr id="5" name="Picture 4">
            <a:extLst>
              <a:ext uri="{FF2B5EF4-FFF2-40B4-BE49-F238E27FC236}">
                <a16:creationId xmlns:a16="http://schemas.microsoft.com/office/drawing/2014/main" id="{2C666593-01EE-A86A-ED67-CD7E4E02C217}"/>
              </a:ext>
            </a:extLst>
          </p:cNvPr>
          <p:cNvPicPr>
            <a:picLocks noChangeAspect="1"/>
          </p:cNvPicPr>
          <p:nvPr/>
        </p:nvPicPr>
        <p:blipFill>
          <a:blip r:embed="rId2"/>
          <a:stretch>
            <a:fillRect/>
          </a:stretch>
        </p:blipFill>
        <p:spPr>
          <a:xfrm>
            <a:off x="1975049" y="127256"/>
            <a:ext cx="8241902" cy="4645959"/>
          </a:xfrm>
          <a:prstGeom prst="rect">
            <a:avLst/>
          </a:prstGeom>
        </p:spPr>
      </p:pic>
      <p:sp>
        <p:nvSpPr>
          <p:cNvPr id="7" name="TextBox 6">
            <a:extLst>
              <a:ext uri="{FF2B5EF4-FFF2-40B4-BE49-F238E27FC236}">
                <a16:creationId xmlns:a16="http://schemas.microsoft.com/office/drawing/2014/main" id="{C0DC3B67-E85D-6440-913B-E83C830E90AB}"/>
              </a:ext>
            </a:extLst>
          </p:cNvPr>
          <p:cNvSpPr txBox="1"/>
          <p:nvPr/>
        </p:nvSpPr>
        <p:spPr>
          <a:xfrm>
            <a:off x="11791889" y="2923563"/>
            <a:ext cx="400110" cy="3934436"/>
          </a:xfrm>
          <a:prstGeom prst="rect">
            <a:avLst/>
          </a:prstGeom>
          <a:noFill/>
        </p:spPr>
        <p:txBody>
          <a:bodyPr vert="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Image credit – https://www.bible.com/events/84698</a:t>
            </a:r>
            <a:endParaRPr kumimoji="0" lang="en-US"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CBAE7B2-E890-359F-4B89-CBC1DCF9061D}"/>
              </a:ext>
            </a:extLst>
          </p:cNvPr>
          <p:cNvSpPr txBox="1"/>
          <p:nvPr/>
        </p:nvSpPr>
        <p:spPr>
          <a:xfrm>
            <a:off x="-1" y="6550222"/>
            <a:ext cx="12192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Sermon Available on </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https://www.purifiedbyfaith.com/</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400" b="0" i="0" u="none" strike="noStrike" kern="1200" cap="none" spc="0" normalizeH="0" baseline="0" noProof="0" dirty="0">
              <a:ln>
                <a:noFill/>
              </a:ln>
              <a:solidFill>
                <a:prstClr val="white">
                  <a:lumMod val="65000"/>
                </a:prstClr>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745344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0751CAA-2DA5-C90A-E8AF-6F2A183EDBE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6EE8127-63F4-9D84-3830-AC512B52A4EF}"/>
              </a:ext>
            </a:extLst>
          </p:cNvPr>
          <p:cNvSpPr>
            <a:spLocks noGrp="1"/>
          </p:cNvSpPr>
          <p:nvPr>
            <p:ph type="title"/>
          </p:nvPr>
        </p:nvSpPr>
        <p:spPr>
          <a:xfrm>
            <a:off x="0" y="1"/>
            <a:ext cx="12192000" cy="107379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angel of the church in Ephesus write: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One who holds the seven stars in His right hand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One who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walks among the seven golden lampstands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says this: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3BAAF75E-E3FC-5F35-8427-9DC894AA9C5E}"/>
              </a:ext>
            </a:extLst>
          </p:cNvPr>
          <p:cNvSpPr>
            <a:spLocks noGrp="1"/>
          </p:cNvSpPr>
          <p:nvPr>
            <p:ph idx="1"/>
          </p:nvPr>
        </p:nvSpPr>
        <p:spPr>
          <a:xfrm>
            <a:off x="281031" y="1328057"/>
            <a:ext cx="11719420" cy="5391524"/>
          </a:xfrm>
        </p:spPr>
        <p:txBody>
          <a:bodyPr>
            <a:normAutofit lnSpcReduction="10000"/>
          </a:bodyPr>
          <a:lstStyle/>
          <a:p>
            <a:r>
              <a:rPr lang="en-US" sz="4000" dirty="0">
                <a:solidFill>
                  <a:srgbClr val="F5F5F5"/>
                </a:solidFill>
                <a:effectLst>
                  <a:outerShdw blurRad="38100" dist="38100" dir="2700000" algn="ctr" rotWithShape="0">
                    <a:schemeClr val="tx1"/>
                  </a:outerShdw>
                </a:effectLst>
              </a:rPr>
              <a:t>In the verses that follow Christ will give both </a:t>
            </a:r>
            <a:r>
              <a:rPr lang="en-US" sz="4000" b="1" i="1" dirty="0">
                <a:solidFill>
                  <a:srgbClr val="F5F5F5"/>
                </a:solidFill>
                <a:effectLst>
                  <a:outerShdw blurRad="38100" dist="38100" dir="2700000" algn="ctr" rotWithShape="0">
                    <a:schemeClr val="tx1"/>
                  </a:outerShdw>
                </a:effectLst>
              </a:rPr>
              <a:t>commendations</a:t>
            </a:r>
            <a:r>
              <a:rPr lang="en-US" sz="4000" dirty="0">
                <a:solidFill>
                  <a:srgbClr val="F5F5F5"/>
                </a:solidFill>
                <a:effectLst>
                  <a:outerShdw blurRad="38100" dist="38100" dir="2700000" algn="ctr" rotWithShape="0">
                    <a:schemeClr val="tx1"/>
                  </a:outerShdw>
                </a:effectLst>
              </a:rPr>
              <a:t> and </a:t>
            </a:r>
            <a:r>
              <a:rPr lang="en-US" sz="4000" b="1" i="1" dirty="0">
                <a:solidFill>
                  <a:srgbClr val="F5F5F5"/>
                </a:solidFill>
                <a:effectLst>
                  <a:outerShdw blurRad="38100" dist="38100" dir="2700000" algn="ctr" rotWithShape="0">
                    <a:schemeClr val="tx1"/>
                  </a:outerShdw>
                </a:effectLst>
              </a:rPr>
              <a:t>condemnations</a:t>
            </a:r>
            <a:r>
              <a:rPr lang="en-US" sz="4000" dirty="0">
                <a:solidFill>
                  <a:srgbClr val="F5F5F5"/>
                </a:solidFill>
                <a:effectLst>
                  <a:outerShdw blurRad="38100" dist="38100" dir="2700000" algn="ctr" rotWithShape="0">
                    <a:schemeClr val="tx1"/>
                  </a:outerShdw>
                </a:effectLst>
              </a:rPr>
              <a:t> of this church in Ephesus.</a:t>
            </a:r>
          </a:p>
          <a:p>
            <a:r>
              <a:rPr lang="en-US" sz="4000" dirty="0">
                <a:solidFill>
                  <a:srgbClr val="F5F5F5"/>
                </a:solidFill>
                <a:effectLst>
                  <a:outerShdw blurRad="38100" dist="38100" dir="2700000" algn="ctr" rotWithShape="0">
                    <a:schemeClr val="tx1"/>
                  </a:outerShdw>
                </a:effectLst>
              </a:rPr>
              <a:t>He does so as one who has </a:t>
            </a:r>
            <a:r>
              <a:rPr lang="en-US" sz="4000" b="1" i="1" dirty="0">
                <a:solidFill>
                  <a:srgbClr val="F5F5F5"/>
                </a:solidFill>
                <a:effectLst>
                  <a:outerShdw blurRad="38100" dist="38100" dir="2700000" algn="ctr" rotWithShape="0">
                    <a:schemeClr val="tx1"/>
                  </a:outerShdw>
                </a:effectLst>
              </a:rPr>
              <a:t>every right </a:t>
            </a:r>
            <a:r>
              <a:rPr lang="en-US" sz="4000" dirty="0">
                <a:solidFill>
                  <a:srgbClr val="F5F5F5"/>
                </a:solidFill>
                <a:effectLst>
                  <a:outerShdw blurRad="38100" dist="38100" dir="2700000" algn="ctr" rotWithShape="0">
                    <a:schemeClr val="tx1"/>
                  </a:outerShdw>
                </a:effectLst>
              </a:rPr>
              <a:t>to evaluate them, for he is “</a:t>
            </a:r>
            <a:r>
              <a:rPr lang="en-US" sz="40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One who </a:t>
            </a:r>
            <a:r>
              <a:rPr lang="en-US" sz="40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holds</a:t>
            </a:r>
            <a:r>
              <a:rPr lang="en-US" sz="40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seven stars in His right hand</a:t>
            </a:r>
            <a:r>
              <a:rPr lang="en-US" sz="4000" dirty="0">
                <a:solidFill>
                  <a:srgbClr val="F5F5F5"/>
                </a:solidFill>
                <a:effectLst>
                  <a:outerShdw blurRad="38100" dist="38100" dir="2700000" algn="ctr" rotWithShape="0">
                    <a:schemeClr val="tx1"/>
                  </a:outerShdw>
                </a:effectLst>
              </a:rPr>
              <a:t>” and “</a:t>
            </a:r>
            <a:r>
              <a:rPr lang="en-US" sz="40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walks </a:t>
            </a:r>
            <a:r>
              <a:rPr lang="en-US" sz="40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among</a:t>
            </a:r>
            <a:r>
              <a:rPr lang="en-US" sz="40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seven golden lampstands</a:t>
            </a:r>
            <a:r>
              <a:rPr lang="en-US" sz="4000" dirty="0">
                <a:solidFill>
                  <a:srgbClr val="F5F5F5"/>
                </a:solidFill>
                <a:effectLst>
                  <a:outerShdw blurRad="38100" dist="38100" dir="2700000" algn="ctr" rotWithShape="0">
                    <a:schemeClr val="tx1"/>
                  </a:outerShdw>
                </a:effectLst>
              </a:rPr>
              <a:t>”. </a:t>
            </a:r>
          </a:p>
          <a:p>
            <a:r>
              <a:rPr lang="en-US" sz="4000" dirty="0">
                <a:solidFill>
                  <a:srgbClr val="F5F5F5"/>
                </a:solidFill>
                <a:effectLst>
                  <a:outerShdw blurRad="38100" dist="38100" dir="2700000" algn="ctr" rotWithShape="0">
                    <a:schemeClr val="tx1"/>
                  </a:outerShdw>
                </a:effectLst>
              </a:rPr>
              <a:t>He is not a distant observer. </a:t>
            </a:r>
          </a:p>
          <a:p>
            <a:r>
              <a:rPr lang="en-US" sz="4000" dirty="0">
                <a:solidFill>
                  <a:srgbClr val="F5F5F5"/>
                </a:solidFill>
                <a:effectLst>
                  <a:outerShdw blurRad="38100" dist="38100" dir="2700000" algn="ctr" rotWithShape="0">
                    <a:schemeClr val="tx1"/>
                  </a:outerShdw>
                </a:effectLst>
              </a:rPr>
              <a:t>Christ moves </a:t>
            </a:r>
            <a:r>
              <a:rPr lang="en-US" sz="4000" b="1" i="1" dirty="0">
                <a:solidFill>
                  <a:srgbClr val="F5F5F5"/>
                </a:solidFill>
                <a:effectLst>
                  <a:outerShdw blurRad="38100" dist="38100" dir="2700000" algn="ctr" rotWithShape="0">
                    <a:schemeClr val="tx1"/>
                  </a:outerShdw>
                </a:effectLst>
              </a:rPr>
              <a:t>among</a:t>
            </a:r>
            <a:r>
              <a:rPr lang="en-US" sz="4000" dirty="0">
                <a:solidFill>
                  <a:srgbClr val="F5F5F5"/>
                </a:solidFill>
                <a:effectLst>
                  <a:outerShdw blurRad="38100" dist="38100" dir="2700000" algn="ctr" rotWithShape="0">
                    <a:schemeClr val="tx1"/>
                  </a:outerShdw>
                </a:effectLst>
              </a:rPr>
              <a:t> his churches, sees </a:t>
            </a:r>
            <a:r>
              <a:rPr lang="en-US" sz="4000" b="1" i="1" dirty="0">
                <a:solidFill>
                  <a:srgbClr val="F5F5F5"/>
                </a:solidFill>
                <a:effectLst>
                  <a:outerShdw blurRad="38100" dist="38100" dir="2700000" algn="ctr" rotWithShape="0">
                    <a:schemeClr val="tx1"/>
                  </a:outerShdw>
                </a:effectLst>
              </a:rPr>
              <a:t>everything</a:t>
            </a:r>
            <a:r>
              <a:rPr lang="en-US" sz="4000" dirty="0">
                <a:solidFill>
                  <a:srgbClr val="F5F5F5"/>
                </a:solidFill>
                <a:effectLst>
                  <a:outerShdw blurRad="38100" dist="38100" dir="2700000" algn="ctr" rotWithShape="0">
                    <a:schemeClr val="tx1"/>
                  </a:outerShdw>
                </a:effectLst>
              </a:rPr>
              <a:t> </a:t>
            </a:r>
            <a:r>
              <a:rPr lang="en-US" sz="4000" b="1" i="1" dirty="0">
                <a:solidFill>
                  <a:srgbClr val="F5F5F5"/>
                </a:solidFill>
                <a:effectLst>
                  <a:outerShdw blurRad="38100" dist="38100" dir="2700000" algn="ctr" rotWithShape="0">
                    <a:schemeClr val="tx1"/>
                  </a:outerShdw>
                </a:effectLst>
              </a:rPr>
              <a:t>clearly</a:t>
            </a:r>
            <a:r>
              <a:rPr lang="en-US" sz="4000" dirty="0">
                <a:solidFill>
                  <a:srgbClr val="F5F5F5"/>
                </a:solidFill>
                <a:effectLst>
                  <a:outerShdw blurRad="38100" dist="38100" dir="2700000" algn="ctr" rotWithShape="0">
                    <a:schemeClr val="tx1"/>
                  </a:outerShdw>
                </a:effectLst>
              </a:rPr>
              <a:t>, and misses nothing.</a:t>
            </a:r>
          </a:p>
        </p:txBody>
      </p:sp>
    </p:spTree>
    <p:extLst>
      <p:ext uri="{BB962C8B-B14F-4D97-AF65-F5344CB8AC3E}">
        <p14:creationId xmlns:p14="http://schemas.microsoft.com/office/powerpoint/2010/main" val="2143421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B01786F-6638-B96E-F172-04331FF70D6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1D28AA7-DC35-2F13-17FA-E8EECCF594D4}"/>
              </a:ext>
            </a:extLst>
          </p:cNvPr>
          <p:cNvSpPr>
            <a:spLocks noGrp="1"/>
          </p:cNvSpPr>
          <p:nvPr>
            <p:ph type="title"/>
          </p:nvPr>
        </p:nvSpPr>
        <p:spPr>
          <a:xfrm>
            <a:off x="0" y="1"/>
            <a:ext cx="12192000" cy="156035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know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 deeds and your toil and perseverance, and that you cannot endure evil men, and you put to the test those who call themselves apostles, and they are not, and you found them to be false;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know you are enduring patiently and bearing up for my name's sake, and you have not grown weary.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AD06BA48-22E0-5FA8-7A6E-926A95242FA6}"/>
              </a:ext>
            </a:extLst>
          </p:cNvPr>
          <p:cNvSpPr>
            <a:spLocks noGrp="1"/>
          </p:cNvSpPr>
          <p:nvPr>
            <p:ph idx="1"/>
          </p:nvPr>
        </p:nvSpPr>
        <p:spPr>
          <a:xfrm>
            <a:off x="218873" y="1855366"/>
            <a:ext cx="11481093" cy="4710897"/>
          </a:xfrm>
        </p:spPr>
        <p:txBody>
          <a:bodyPr>
            <a:normAutofit fontScale="92500" lnSpcReduction="10000"/>
          </a:bodyPr>
          <a:lstStyle/>
          <a:p>
            <a:r>
              <a:rPr lang="en-US" sz="4000" dirty="0">
                <a:solidFill>
                  <a:srgbClr val="F5F5F5"/>
                </a:solidFill>
                <a:effectLst>
                  <a:outerShdw blurRad="38100" dist="38100" dir="2700000" algn="ctr" rotWithShape="0">
                    <a:schemeClr val="tx1"/>
                  </a:outerShdw>
                </a:effectLst>
              </a:rPr>
              <a:t>His opening words — “</a:t>
            </a:r>
            <a:r>
              <a:rPr lang="en-US" sz="40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know</a:t>
            </a:r>
            <a:r>
              <a:rPr lang="en-US" sz="4000" dirty="0">
                <a:solidFill>
                  <a:srgbClr val="F5F5F5"/>
                </a:solidFill>
                <a:effectLst>
                  <a:outerShdw blurRad="38100" dist="38100" dir="2700000" algn="ctr" rotWithShape="0">
                    <a:schemeClr val="tx1"/>
                  </a:outerShdw>
                </a:effectLst>
              </a:rPr>
              <a:t>” — carry </a:t>
            </a:r>
            <a:r>
              <a:rPr lang="en-US" sz="4000" b="1" i="1" dirty="0">
                <a:solidFill>
                  <a:srgbClr val="F5F5F5"/>
                </a:solidFill>
                <a:effectLst>
                  <a:outerShdw blurRad="38100" dist="38100" dir="2700000" algn="ctr" rotWithShape="0">
                    <a:schemeClr val="tx1"/>
                  </a:outerShdw>
                </a:effectLst>
              </a:rPr>
              <a:t>enormous</a:t>
            </a:r>
            <a:r>
              <a:rPr lang="en-US" sz="4000" dirty="0">
                <a:solidFill>
                  <a:srgbClr val="F5F5F5"/>
                </a:solidFill>
                <a:effectLst>
                  <a:outerShdw blurRad="38100" dist="38100" dir="2700000" algn="ctr" rotWithShape="0">
                    <a:schemeClr val="tx1"/>
                  </a:outerShdw>
                </a:effectLst>
              </a:rPr>
              <a:t> weight. </a:t>
            </a:r>
          </a:p>
          <a:p>
            <a:r>
              <a:rPr lang="en-US" sz="4000" dirty="0">
                <a:solidFill>
                  <a:srgbClr val="F5F5F5"/>
                </a:solidFill>
                <a:effectLst>
                  <a:outerShdw blurRad="38100" dist="38100" dir="2700000" algn="ctr" rotWithShape="0">
                    <a:schemeClr val="tx1"/>
                  </a:outerShdw>
                </a:effectLst>
              </a:rPr>
              <a:t>This is not </a:t>
            </a:r>
            <a:r>
              <a:rPr lang="en-US" sz="4000" b="1" i="1" dirty="0">
                <a:solidFill>
                  <a:srgbClr val="F5F5F5"/>
                </a:solidFill>
                <a:effectLst>
                  <a:outerShdw blurRad="38100" dist="38100" dir="2700000" algn="ctr" rotWithShape="0">
                    <a:schemeClr val="tx1"/>
                  </a:outerShdw>
                </a:effectLst>
              </a:rPr>
              <a:t>casual</a:t>
            </a:r>
            <a:r>
              <a:rPr lang="en-US" sz="4000" dirty="0">
                <a:solidFill>
                  <a:srgbClr val="F5F5F5"/>
                </a:solidFill>
                <a:effectLst>
                  <a:outerShdw blurRad="38100" dist="38100" dir="2700000" algn="ctr" rotWithShape="0">
                    <a:schemeClr val="tx1"/>
                  </a:outerShdw>
                </a:effectLst>
              </a:rPr>
              <a:t> awareness. </a:t>
            </a:r>
          </a:p>
          <a:p>
            <a:r>
              <a:rPr lang="en-US" sz="4000" dirty="0">
                <a:solidFill>
                  <a:srgbClr val="F5F5F5"/>
                </a:solidFill>
                <a:effectLst>
                  <a:outerShdw blurRad="38100" dist="38100" dir="2700000" algn="ctr" rotWithShape="0">
                    <a:schemeClr val="tx1"/>
                  </a:outerShdw>
                </a:effectLst>
              </a:rPr>
              <a:t>It is the comprehensive, penetrating knowledge of the risen Lord who walks in the midst of his people. </a:t>
            </a:r>
          </a:p>
          <a:p>
            <a:r>
              <a:rPr lang="en-US" sz="4000" dirty="0">
                <a:solidFill>
                  <a:srgbClr val="F5F5F5"/>
                </a:solidFill>
                <a:effectLst>
                  <a:outerShdw blurRad="38100" dist="38100" dir="2700000" algn="ctr" rotWithShape="0">
                    <a:schemeClr val="tx1"/>
                  </a:outerShdw>
                </a:effectLst>
              </a:rPr>
              <a:t>As Christ gives his evaluation of this church, he will begin </a:t>
            </a:r>
            <a:r>
              <a:rPr lang="en-US" sz="4000" b="1" i="1" dirty="0">
                <a:solidFill>
                  <a:srgbClr val="F5F5F5"/>
                </a:solidFill>
                <a:effectLst>
                  <a:outerShdw blurRad="38100" dist="38100" dir="2700000" algn="ctr" rotWithShape="0">
                    <a:schemeClr val="tx1"/>
                  </a:outerShdw>
                </a:effectLst>
              </a:rPr>
              <a:t>not</a:t>
            </a:r>
            <a:r>
              <a:rPr lang="en-US" sz="4000" dirty="0">
                <a:solidFill>
                  <a:srgbClr val="F5F5F5"/>
                </a:solidFill>
                <a:effectLst>
                  <a:outerShdw blurRad="38100" dist="38100" dir="2700000" algn="ctr" rotWithShape="0">
                    <a:schemeClr val="tx1"/>
                  </a:outerShdw>
                </a:effectLst>
              </a:rPr>
              <a:t> with </a:t>
            </a:r>
            <a:r>
              <a:rPr lang="en-US" sz="4000" b="1" i="1" dirty="0">
                <a:solidFill>
                  <a:srgbClr val="F5F5F5"/>
                </a:solidFill>
                <a:effectLst>
                  <a:outerShdw blurRad="38100" dist="38100" dir="2700000" algn="ctr" rotWithShape="0">
                    <a:schemeClr val="tx1"/>
                  </a:outerShdw>
                </a:effectLst>
              </a:rPr>
              <a:t>criticism</a:t>
            </a:r>
            <a:r>
              <a:rPr lang="en-US" sz="4000" dirty="0">
                <a:solidFill>
                  <a:srgbClr val="F5F5F5"/>
                </a:solidFill>
                <a:effectLst>
                  <a:outerShdw blurRad="38100" dist="38100" dir="2700000" algn="ctr" rotWithShape="0">
                    <a:schemeClr val="tx1"/>
                  </a:outerShdw>
                </a:effectLst>
              </a:rPr>
              <a:t>, but with a </a:t>
            </a:r>
            <a:r>
              <a:rPr lang="en-US" sz="4000" b="1" i="1" dirty="0">
                <a:solidFill>
                  <a:srgbClr val="F5F5F5"/>
                </a:solidFill>
                <a:effectLst>
                  <a:outerShdw blurRad="38100" dist="38100" dir="2700000" algn="ctr" rotWithShape="0">
                    <a:schemeClr val="tx1"/>
                  </a:outerShdw>
                </a:effectLst>
              </a:rPr>
              <a:t>commendation</a:t>
            </a:r>
            <a:r>
              <a:rPr lang="en-US" sz="4000" dirty="0">
                <a:solidFill>
                  <a:srgbClr val="F5F5F5"/>
                </a:solidFill>
                <a:effectLst>
                  <a:outerShdw blurRad="38100" dist="38100" dir="2700000" algn="ctr" rotWithShape="0">
                    <a:schemeClr val="tx1"/>
                  </a:outerShdw>
                </a:effectLst>
              </a:rPr>
              <a:t> — and the commendation is </a:t>
            </a:r>
            <a:r>
              <a:rPr lang="en-US" sz="4000" b="1" i="1" dirty="0">
                <a:solidFill>
                  <a:srgbClr val="F5F5F5"/>
                </a:solidFill>
                <a:effectLst>
                  <a:outerShdw blurRad="38100" dist="38100" dir="2700000" algn="ctr" rotWithShape="0">
                    <a:schemeClr val="tx1"/>
                  </a:outerShdw>
                </a:effectLst>
              </a:rPr>
              <a:t>substantial</a:t>
            </a:r>
            <a:r>
              <a:rPr lang="en-US" sz="4000" dirty="0">
                <a:solidFill>
                  <a:srgbClr val="F5F5F5"/>
                </a:solidFill>
                <a:effectLst>
                  <a:outerShdw blurRad="38100" dist="38100" dir="2700000" algn="ctr" rotWithShape="0">
                    <a:schemeClr val="tx1"/>
                  </a:outerShdw>
                </a:effectLst>
              </a:rPr>
              <a:t>. </a:t>
            </a:r>
          </a:p>
          <a:p>
            <a:r>
              <a:rPr lang="en-US" sz="4000" dirty="0">
                <a:solidFill>
                  <a:srgbClr val="F5F5F5"/>
                </a:solidFill>
                <a:effectLst>
                  <a:outerShdw blurRad="38100" dist="38100" dir="2700000" algn="ctr" rotWithShape="0">
                    <a:schemeClr val="tx1"/>
                  </a:outerShdw>
                </a:effectLst>
              </a:rPr>
              <a:t>Before identifying what is </a:t>
            </a:r>
            <a:r>
              <a:rPr lang="en-US" sz="4000" b="1" i="1" dirty="0">
                <a:solidFill>
                  <a:srgbClr val="F5F5F5"/>
                </a:solidFill>
                <a:effectLst>
                  <a:outerShdw blurRad="38100" dist="38100" dir="2700000" algn="ctr" rotWithShape="0">
                    <a:schemeClr val="tx1"/>
                  </a:outerShdw>
                </a:effectLst>
              </a:rPr>
              <a:t>wrong</a:t>
            </a:r>
            <a:r>
              <a:rPr lang="en-US" sz="4000" dirty="0">
                <a:solidFill>
                  <a:srgbClr val="F5F5F5"/>
                </a:solidFill>
                <a:effectLst>
                  <a:outerShdw blurRad="38100" dist="38100" dir="2700000" algn="ctr" rotWithShape="0">
                    <a:schemeClr val="tx1"/>
                  </a:outerShdw>
                </a:effectLst>
              </a:rPr>
              <a:t>, he acknowledges what is genuinely </a:t>
            </a:r>
            <a:r>
              <a:rPr lang="en-US" sz="4000" b="1" i="1" dirty="0">
                <a:solidFill>
                  <a:srgbClr val="F5F5F5"/>
                </a:solidFill>
                <a:effectLst>
                  <a:outerShdw blurRad="38100" dist="38100" dir="2700000" algn="ctr" rotWithShape="0">
                    <a:schemeClr val="tx1"/>
                  </a:outerShdw>
                </a:effectLst>
              </a:rPr>
              <a:t>right</a:t>
            </a:r>
            <a:r>
              <a:rPr lang="en-US" sz="4000" dirty="0">
                <a:solidFill>
                  <a:srgbClr val="F5F5F5"/>
                </a:solidFill>
                <a:effectLst>
                  <a:outerShdw blurRad="38100" dist="38100" dir="2700000" algn="ctr" rotWithShape="0">
                    <a:schemeClr val="tx1"/>
                  </a:outerShdw>
                </a:effectLst>
              </a:rPr>
              <a:t>. </a:t>
            </a:r>
          </a:p>
        </p:txBody>
      </p:sp>
    </p:spTree>
    <p:extLst>
      <p:ext uri="{BB962C8B-B14F-4D97-AF65-F5344CB8AC3E}">
        <p14:creationId xmlns:p14="http://schemas.microsoft.com/office/powerpoint/2010/main" val="24268757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47699514-41C3-6D0E-3CD5-B243900F83A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234F9FB-E2D6-5982-3DCD-8A9B6A54BDF1}"/>
              </a:ext>
            </a:extLst>
          </p:cNvPr>
          <p:cNvSpPr>
            <a:spLocks noGrp="1"/>
          </p:cNvSpPr>
          <p:nvPr>
            <p:ph type="title"/>
          </p:nvPr>
        </p:nvSpPr>
        <p:spPr>
          <a:xfrm>
            <a:off x="0" y="1"/>
            <a:ext cx="12192000" cy="156035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know your deeds and your toil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perseverance, and that you cannot endure evil men, and you put to the test those who call themselves apostles, and they are not, and you found them to be false;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know you are enduring patiently and bearing up for my name's sake, and you have not grown weary.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1484E2FF-ED23-6D81-CFBE-5C21C0F373F2}"/>
              </a:ext>
            </a:extLst>
          </p:cNvPr>
          <p:cNvSpPr>
            <a:spLocks noGrp="1"/>
          </p:cNvSpPr>
          <p:nvPr>
            <p:ph idx="1"/>
          </p:nvPr>
        </p:nvSpPr>
        <p:spPr>
          <a:xfrm>
            <a:off x="236290" y="1702966"/>
            <a:ext cx="11719420" cy="5050172"/>
          </a:xfrm>
        </p:spPr>
        <p:txBody>
          <a:bodyPr>
            <a:normAutofit lnSpcReduction="10000"/>
          </a:bodyPr>
          <a:lstStyle/>
          <a:p>
            <a:r>
              <a:rPr lang="en-US" sz="3200" dirty="0">
                <a:solidFill>
                  <a:srgbClr val="F5F5F5"/>
                </a:solidFill>
                <a:effectLst>
                  <a:outerShdw blurRad="38100" dist="38100" dir="2700000" algn="ctr" rotWithShape="0">
                    <a:schemeClr val="tx1"/>
                  </a:outerShdw>
                </a:effectLst>
              </a:rPr>
              <a:t>What he </a:t>
            </a:r>
            <a:r>
              <a:rPr lang="en-US" sz="3200" b="1" i="1" dirty="0">
                <a:solidFill>
                  <a:srgbClr val="F5F5F5"/>
                </a:solidFill>
                <a:effectLst>
                  <a:outerShdw blurRad="38100" dist="38100" dir="2700000" algn="ctr" rotWithShape="0">
                    <a:schemeClr val="tx1"/>
                  </a:outerShdw>
                </a:effectLst>
              </a:rPr>
              <a:t>knows</a:t>
            </a:r>
            <a:r>
              <a:rPr lang="en-US" sz="3200" dirty="0">
                <a:solidFill>
                  <a:srgbClr val="F5F5F5"/>
                </a:solidFill>
                <a:effectLst>
                  <a:outerShdw blurRad="38100" dist="38100" dir="2700000" algn="ctr" rotWithShape="0">
                    <a:schemeClr val="tx1"/>
                  </a:outerShdw>
                </a:effectLst>
              </a:rPr>
              <a:t> about Ephesus, he </a:t>
            </a:r>
            <a:r>
              <a:rPr lang="en-US" sz="3200" b="1" i="1" dirty="0">
                <a:solidFill>
                  <a:srgbClr val="F5F5F5"/>
                </a:solidFill>
                <a:effectLst>
                  <a:outerShdw blurRad="38100" dist="38100" dir="2700000" algn="ctr" rotWithShape="0">
                    <a:schemeClr val="tx1"/>
                  </a:outerShdw>
                </a:effectLst>
              </a:rPr>
              <a:t>approves of </a:t>
            </a:r>
            <a:r>
              <a:rPr lang="en-US" sz="3200" dirty="0">
                <a:solidFill>
                  <a:srgbClr val="F5F5F5"/>
                </a:solidFill>
                <a:effectLst>
                  <a:outerShdw blurRad="38100" dist="38100" dir="2700000" algn="ctr" rotWithShape="0">
                    <a:schemeClr val="tx1"/>
                  </a:outerShdw>
                </a:effectLst>
              </a:rPr>
              <a:t>in </a:t>
            </a:r>
            <a:r>
              <a:rPr lang="en-US" sz="3200" dirty="0">
                <a:solidFill>
                  <a:srgbClr val="FFD700"/>
                </a:solidFill>
                <a:effectLst>
                  <a:outerShdw blurRad="38100" dist="38100" dir="2700000" algn="ctr" rotWithShape="0">
                    <a:schemeClr val="tx1"/>
                  </a:outerShdw>
                </a:effectLst>
              </a:rPr>
              <a:t>three</a:t>
            </a:r>
            <a:r>
              <a:rPr lang="en-US" sz="3200" dirty="0">
                <a:solidFill>
                  <a:srgbClr val="F5F5F5"/>
                </a:solidFill>
                <a:effectLst>
                  <a:outerShdw blurRad="38100" dist="38100" dir="2700000" algn="ctr" rotWithShape="0">
                    <a:schemeClr val="tx1"/>
                  </a:outerShdw>
                </a:effectLst>
              </a:rPr>
              <a:t> distinct areas:</a:t>
            </a:r>
          </a:p>
          <a:p>
            <a:r>
              <a:rPr lang="en-US" sz="3200" dirty="0">
                <a:solidFill>
                  <a:srgbClr val="FFD700"/>
                </a:solidFill>
                <a:effectLst>
                  <a:outerShdw blurRad="38100" dist="38100" dir="2700000" algn="ctr" rotWithShape="0">
                    <a:schemeClr val="tx1"/>
                  </a:outerShdw>
                </a:effectLst>
              </a:rPr>
              <a:t>First</a:t>
            </a:r>
            <a:r>
              <a:rPr lang="en-US" sz="3200" dirty="0">
                <a:solidFill>
                  <a:srgbClr val="F5F5F5"/>
                </a:solidFill>
                <a:effectLst>
                  <a:outerShdw blurRad="38100" dist="38100" dir="2700000" algn="ctr" rotWithShape="0">
                    <a:schemeClr val="tx1"/>
                  </a:outerShdw>
                </a:effectLst>
              </a:rPr>
              <a:t>, their </a:t>
            </a:r>
            <a:r>
              <a:rPr lang="en-US" sz="3200" b="1" i="1" dirty="0">
                <a:solidFill>
                  <a:srgbClr val="F5F5F5"/>
                </a:solidFill>
                <a:effectLst>
                  <a:outerShdw blurRad="38100" dist="38100" dir="2700000" algn="ctr" rotWithShape="0">
                    <a:schemeClr val="tx1"/>
                  </a:outerShdw>
                </a:effectLst>
              </a:rPr>
              <a:t>diligence</a:t>
            </a:r>
            <a:r>
              <a:rPr lang="en-US" sz="3200" dirty="0">
                <a:solidFill>
                  <a:srgbClr val="F5F5F5"/>
                </a:solidFill>
                <a:effectLst>
                  <a:outerShdw blurRad="38100" dist="38100" dir="2700000" algn="ctr" rotWithShape="0">
                    <a:schemeClr val="tx1"/>
                  </a:outerShdw>
                </a:effectLst>
              </a:rPr>
              <a: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know your deeds and your </a:t>
            </a:r>
            <a:r>
              <a:rPr lang="en-US" sz="32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toil</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 Ephesians were a </a:t>
            </a:r>
            <a:r>
              <a:rPr lang="en-US" sz="3200" b="1" i="1" dirty="0">
                <a:solidFill>
                  <a:srgbClr val="F5F5F5"/>
                </a:solidFill>
                <a:effectLst>
                  <a:outerShdw blurRad="38100" dist="38100" dir="2700000" algn="ctr" rotWithShape="0">
                    <a:schemeClr val="tx1"/>
                  </a:outerShdw>
                </a:effectLst>
              </a:rPr>
              <a:t>hardworking</a:t>
            </a:r>
            <a:r>
              <a:rPr lang="en-US" sz="3200" dirty="0">
                <a:solidFill>
                  <a:srgbClr val="F5F5F5"/>
                </a:solidFill>
                <a:effectLst>
                  <a:outerShdw blurRad="38100" dist="38100" dir="2700000" algn="ctr" rotWithShape="0">
                    <a:schemeClr val="tx1"/>
                  </a:outerShdw>
                </a:effectLst>
              </a:rPr>
              <a:t> church. </a:t>
            </a:r>
          </a:p>
          <a:p>
            <a:r>
              <a:rPr lang="en-US" sz="3200" dirty="0">
                <a:solidFill>
                  <a:srgbClr val="F5F5F5"/>
                </a:solidFill>
                <a:effectLst>
                  <a:outerShdw blurRad="38100" dist="38100" dir="2700000" algn="ctr" rotWithShape="0">
                    <a:schemeClr val="tx1"/>
                  </a:outerShdw>
                </a:effectLst>
              </a:rPr>
              <a:t>“</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toil</a:t>
            </a:r>
            <a:r>
              <a:rPr lang="en-US" sz="3200" dirty="0">
                <a:solidFill>
                  <a:srgbClr val="F5F5F5"/>
                </a:solidFill>
                <a:effectLst>
                  <a:outerShdw blurRad="38100" dist="38100" dir="2700000" algn="ctr" rotWithShape="0">
                    <a:schemeClr val="tx1"/>
                  </a:outerShdw>
                </a:effectLst>
              </a:rPr>
              <a:t>” is a word that implies exhausting, draining effort — not comfortable, casual service. </a:t>
            </a:r>
          </a:p>
          <a:p>
            <a:r>
              <a:rPr lang="en-US" sz="3200" dirty="0">
                <a:solidFill>
                  <a:srgbClr val="F5F5F5"/>
                </a:solidFill>
                <a:effectLst>
                  <a:outerShdw blurRad="38100" dist="38100" dir="2700000" algn="ctr" rotWithShape="0">
                    <a:schemeClr val="tx1"/>
                  </a:outerShdw>
                </a:effectLst>
              </a:rPr>
              <a:t>They worked </a:t>
            </a:r>
            <a:r>
              <a:rPr lang="en-US" sz="3200" b="1" i="1" dirty="0">
                <a:solidFill>
                  <a:srgbClr val="F5F5F5"/>
                </a:solidFill>
                <a:effectLst>
                  <a:outerShdw blurRad="38100" dist="38100" dir="2700000" algn="ctr" rotWithShape="0">
                    <a:schemeClr val="tx1"/>
                  </a:outerShdw>
                </a:effectLst>
              </a:rPr>
              <a:t>hard</a:t>
            </a:r>
            <a:r>
              <a:rPr lang="en-US" sz="3200" dirty="0">
                <a:solidFill>
                  <a:srgbClr val="F5F5F5"/>
                </a:solidFill>
                <a:effectLst>
                  <a:outerShdw blurRad="38100" dist="38100" dir="2700000" algn="ctr" rotWithShape="0">
                    <a:schemeClr val="tx1"/>
                  </a:outerShdw>
                </a:effectLst>
              </a:rPr>
              <a:t> for Christ in a city that made such work </a:t>
            </a:r>
            <a:r>
              <a:rPr lang="en-US" sz="3200" b="1" i="1" dirty="0">
                <a:solidFill>
                  <a:srgbClr val="F5F5F5"/>
                </a:solidFill>
                <a:effectLst>
                  <a:outerShdw blurRad="38100" dist="38100" dir="2700000" algn="ctr" rotWithShape="0">
                    <a:schemeClr val="tx1"/>
                  </a:outerShdw>
                </a:effectLst>
              </a:rPr>
              <a:t>costly</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Scholars note the close parallel with Paul's language in 1 Thessalonians 1:3, where works, labor, and endurance appear together as marks of </a:t>
            </a:r>
            <a:r>
              <a:rPr lang="en-US" sz="3200" b="1" i="1" dirty="0">
                <a:solidFill>
                  <a:srgbClr val="F5F5F5"/>
                </a:solidFill>
                <a:effectLst>
                  <a:outerShdw blurRad="38100" dist="38100" dir="2700000" algn="ctr" rotWithShape="0">
                    <a:schemeClr val="tx1"/>
                  </a:outerShdw>
                </a:effectLst>
              </a:rPr>
              <a:t>genuine faith </a:t>
            </a:r>
            <a:r>
              <a:rPr lang="en-US" sz="3200" dirty="0">
                <a:solidFill>
                  <a:srgbClr val="F5F5F5"/>
                </a:solidFill>
                <a:effectLst>
                  <a:outerShdw blurRad="38100" dist="38100" dir="2700000" algn="ctr" rotWithShape="0">
                    <a:schemeClr val="tx1"/>
                  </a:outerShdw>
                </a:effectLst>
              </a:rPr>
              <a:t>in action.</a:t>
            </a:r>
          </a:p>
        </p:txBody>
      </p:sp>
    </p:spTree>
    <p:extLst>
      <p:ext uri="{BB962C8B-B14F-4D97-AF65-F5344CB8AC3E}">
        <p14:creationId xmlns:p14="http://schemas.microsoft.com/office/powerpoint/2010/main" val="3131610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8704170D-9C8C-31F7-5527-F041D5D38C9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F6BC765-F970-394C-9B70-9D6E35BC8490}"/>
              </a:ext>
            </a:extLst>
          </p:cNvPr>
          <p:cNvSpPr>
            <a:spLocks noGrp="1"/>
          </p:cNvSpPr>
          <p:nvPr>
            <p:ph type="title"/>
          </p:nvPr>
        </p:nvSpPr>
        <p:spPr>
          <a:xfrm>
            <a:off x="0" y="1"/>
            <a:ext cx="12192000" cy="156035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know your deeds and your toil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perseverance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that you cannot endure evil men,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put to the test those who call themselves apostles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they are not,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you found them to be false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know you are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enduring patiently and bearing up for my name's sake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you have not grown weary.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2FADD554-A760-3102-CA82-15628CCDE930}"/>
              </a:ext>
            </a:extLst>
          </p:cNvPr>
          <p:cNvSpPr>
            <a:spLocks noGrp="1"/>
          </p:cNvSpPr>
          <p:nvPr>
            <p:ph idx="1"/>
          </p:nvPr>
        </p:nvSpPr>
        <p:spPr>
          <a:xfrm>
            <a:off x="192946" y="1723938"/>
            <a:ext cx="11931941" cy="5004033"/>
          </a:xfrm>
        </p:spPr>
        <p:txBody>
          <a:bodyPr>
            <a:normAutofit fontScale="92500" lnSpcReduction="20000"/>
          </a:bodyPr>
          <a:lstStyle/>
          <a:p>
            <a:r>
              <a:rPr lang="en-US" sz="3200" dirty="0">
                <a:solidFill>
                  <a:srgbClr val="FFD700"/>
                </a:solidFill>
                <a:effectLst>
                  <a:outerShdw blurRad="38100" dist="38100" dir="2700000" algn="ctr" rotWithShape="0">
                    <a:schemeClr val="tx1"/>
                  </a:outerShdw>
                </a:effectLst>
              </a:rPr>
              <a:t>Second</a:t>
            </a:r>
            <a:r>
              <a:rPr lang="en-US" sz="3200" dirty="0">
                <a:solidFill>
                  <a:srgbClr val="F5F5F5"/>
                </a:solidFill>
                <a:effectLst>
                  <a:outerShdw blurRad="38100" dist="38100" dir="2700000" algn="ctr" rotWithShape="0">
                    <a:schemeClr val="tx1"/>
                  </a:outerShdw>
                </a:effectLst>
              </a:rPr>
              <a:t>, their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perseverance</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Living as Christians in Ephesus meant constant friction with a culture saturated in pagan religion and imperial worship. </a:t>
            </a:r>
          </a:p>
          <a:p>
            <a:r>
              <a:rPr lang="en-US" sz="3200" dirty="0">
                <a:solidFill>
                  <a:srgbClr val="F5F5F5"/>
                </a:solidFill>
                <a:effectLst>
                  <a:outerShdw blurRad="38100" dist="38100" dir="2700000" algn="ctr" rotWithShape="0">
                    <a:schemeClr val="tx1"/>
                  </a:outerShdw>
                </a:effectLst>
              </a:rPr>
              <a:t>These believers had withstood social pressure, economic hardship, and likely personal hostility — and had not buckled. </a:t>
            </a:r>
          </a:p>
          <a:p>
            <a:r>
              <a:rPr lang="en-US" sz="3200" dirty="0">
                <a:solidFill>
                  <a:srgbClr val="F5F5F5"/>
                </a:solidFill>
                <a:effectLst>
                  <a:outerShdw blurRad="38100" dist="38100" dir="2700000" algn="ctr" rotWithShape="0">
                    <a:schemeClr val="tx1"/>
                  </a:outerShdw>
                </a:effectLst>
              </a:rPr>
              <a:t>They bore it all for Christ’s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name's sake</a:t>
            </a:r>
            <a:r>
              <a:rPr lang="en-US" sz="3200" dirty="0">
                <a:solidFill>
                  <a:srgbClr val="F5F5F5"/>
                </a:solidFill>
                <a:effectLst>
                  <a:outerShdw blurRad="38100" dist="38100" dir="2700000" algn="ctr" rotWithShape="0">
                    <a:schemeClr val="tx1"/>
                  </a:outerShdw>
                </a:effectLst>
              </a:rPr>
              <a:t>”, which is to say, for Christ himself.</a:t>
            </a:r>
          </a:p>
          <a:p>
            <a:r>
              <a:rPr lang="en-US" sz="3200" dirty="0">
                <a:solidFill>
                  <a:srgbClr val="FFD700"/>
                </a:solidFill>
                <a:effectLst>
                  <a:outerShdw blurRad="38100" dist="38100" dir="2700000" algn="ctr" rotWithShape="0">
                    <a:schemeClr val="tx1"/>
                  </a:outerShdw>
                </a:effectLst>
              </a:rPr>
              <a:t>Third</a:t>
            </a:r>
            <a:r>
              <a:rPr lang="en-US" sz="3200" dirty="0">
                <a:solidFill>
                  <a:srgbClr val="F5F5F5"/>
                </a:solidFill>
                <a:effectLst>
                  <a:outerShdw blurRad="38100" dist="38100" dir="2700000" algn="ctr" rotWithShape="0">
                    <a:schemeClr val="tx1"/>
                  </a:outerShdw>
                </a:effectLst>
              </a:rPr>
              <a:t>, their </a:t>
            </a:r>
            <a:r>
              <a:rPr lang="en-US" sz="3200" b="1" i="1" dirty="0">
                <a:solidFill>
                  <a:srgbClr val="F5F5F5"/>
                </a:solidFill>
                <a:effectLst>
                  <a:outerShdw blurRad="38100" dist="38100" dir="2700000" algn="ctr" rotWithShape="0">
                    <a:schemeClr val="tx1"/>
                  </a:outerShdw>
                </a:effectLst>
              </a:rPr>
              <a:t>discernment</a:t>
            </a:r>
            <a:r>
              <a:rPr lang="en-US" sz="3200" dirty="0">
                <a:solidFill>
                  <a:srgbClr val="F5F5F5"/>
                </a:solidFill>
                <a:effectLst>
                  <a:outerShdw blurRad="38100" dist="38100" dir="2700000" algn="ctr" rotWithShape="0">
                    <a:schemeClr val="tx1"/>
                  </a:outerShdw>
                </a:effectLst>
              </a:rPr>
              <a:t>. This may be the most </a:t>
            </a:r>
            <a:r>
              <a:rPr lang="en-US" sz="3200" b="1" i="1" dirty="0">
                <a:solidFill>
                  <a:srgbClr val="F5F5F5"/>
                </a:solidFill>
                <a:effectLst>
                  <a:outerShdw blurRad="38100" dist="38100" dir="2700000" algn="ctr" rotWithShape="0">
                    <a:schemeClr val="tx1"/>
                  </a:outerShdw>
                </a:effectLst>
              </a:rPr>
              <a:t>striking</a:t>
            </a:r>
            <a:r>
              <a:rPr lang="en-US" sz="3200" dirty="0">
                <a:solidFill>
                  <a:srgbClr val="F5F5F5"/>
                </a:solidFill>
                <a:effectLst>
                  <a:outerShdw blurRad="38100" dist="38100" dir="2700000" algn="ctr" rotWithShape="0">
                    <a:schemeClr val="tx1"/>
                  </a:outerShdw>
                </a:effectLst>
              </a:rPr>
              <a:t> commendation. </a:t>
            </a:r>
          </a:p>
          <a:p>
            <a:r>
              <a:rPr lang="en-US" sz="3200" dirty="0">
                <a:solidFill>
                  <a:srgbClr val="F5F5F5"/>
                </a:solidFill>
                <a:effectLst>
                  <a:outerShdw blurRad="38100" dist="38100" dir="2700000" algn="ctr" rotWithShape="0">
                    <a:schemeClr val="tx1"/>
                  </a:outerShdw>
                </a:effectLst>
              </a:rPr>
              <a:t>Itinerant teachers had arrived claiming apostolic authority, and the Ephesians had not simply accepted them. </a:t>
            </a:r>
          </a:p>
          <a:p>
            <a:r>
              <a:rPr lang="en-US" sz="3200" dirty="0">
                <a:solidFill>
                  <a:srgbClr val="F5F5F5"/>
                </a:solidFill>
                <a:effectLst>
                  <a:outerShdw blurRad="38100" dist="38100" dir="2700000" algn="ctr" rotWithShape="0">
                    <a:schemeClr val="tx1"/>
                  </a:outerShdw>
                </a:effectLst>
              </a:rPr>
              <a:t>They </a:t>
            </a:r>
            <a:r>
              <a:rPr lang="en-US" sz="3200" b="1" i="1" dirty="0">
                <a:solidFill>
                  <a:srgbClr val="F5F5F5"/>
                </a:solidFill>
                <a:effectLst>
                  <a:outerShdw blurRad="38100" dist="38100" dir="2700000" algn="ctr" rotWithShape="0">
                    <a:schemeClr val="tx1"/>
                  </a:outerShdw>
                </a:effectLst>
              </a:rPr>
              <a:t>tested</a:t>
            </a:r>
            <a:r>
              <a:rPr lang="en-US" sz="3200" dirty="0">
                <a:solidFill>
                  <a:srgbClr val="F5F5F5"/>
                </a:solidFill>
                <a:effectLst>
                  <a:outerShdw blurRad="38100" dist="38100" dir="2700000" algn="ctr" rotWithShape="0">
                    <a:schemeClr val="tx1"/>
                  </a:outerShdw>
                </a:effectLst>
              </a:rPr>
              <a:t> these self-styled apostles, examined their teaching and conduct against what they knew to be true, and found them to be </a:t>
            </a:r>
            <a:r>
              <a:rPr lang="en-US" sz="3200" b="1" i="1" dirty="0">
                <a:solidFill>
                  <a:srgbClr val="F5F5F5"/>
                </a:solidFill>
                <a:effectLst>
                  <a:outerShdw blurRad="38100" dist="38100" dir="2700000" algn="ctr" rotWithShape="0">
                    <a:schemeClr val="tx1"/>
                  </a:outerShdw>
                </a:effectLst>
              </a:rPr>
              <a:t>frauds</a:t>
            </a:r>
            <a:r>
              <a:rPr lang="en-US" sz="3200" dirty="0">
                <a:solidFill>
                  <a:srgbClr val="F5F5F5"/>
                </a:solidFill>
                <a:effectLst>
                  <a:outerShdw blurRad="38100" dist="38100" dir="2700000" algn="ctr" rotWithShape="0">
                    <a:schemeClr val="tx1"/>
                  </a:outerShdw>
                </a:effectLst>
              </a:rPr>
              <a:t>. </a:t>
            </a:r>
          </a:p>
        </p:txBody>
      </p:sp>
    </p:spTree>
    <p:extLst>
      <p:ext uri="{BB962C8B-B14F-4D97-AF65-F5344CB8AC3E}">
        <p14:creationId xmlns:p14="http://schemas.microsoft.com/office/powerpoint/2010/main" val="3744224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C62B987E-BBB7-5C31-8759-D96DA8F6736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CE67ACC-A15E-FB84-2647-973D4B122B81}"/>
              </a:ext>
            </a:extLst>
          </p:cNvPr>
          <p:cNvSpPr>
            <a:spLocks noGrp="1"/>
          </p:cNvSpPr>
          <p:nvPr>
            <p:ph type="title"/>
          </p:nvPr>
        </p:nvSpPr>
        <p:spPr>
          <a:xfrm>
            <a:off x="0" y="1"/>
            <a:ext cx="12192000" cy="156035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know your deeds and your toil and perseverance, and that you cannot endure evil men,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put to the test those who call themselves apostles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they are not,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found them to be false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know you are enduring patiently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bearing up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my name's sake,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have not grown weary</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AC78768-226B-2EC6-EC29-4AAEA6C8683F}"/>
              </a:ext>
            </a:extLst>
          </p:cNvPr>
          <p:cNvSpPr>
            <a:spLocks noGrp="1"/>
          </p:cNvSpPr>
          <p:nvPr>
            <p:ph idx="1"/>
          </p:nvPr>
        </p:nvSpPr>
        <p:spPr>
          <a:xfrm>
            <a:off x="260059" y="1723938"/>
            <a:ext cx="11719420" cy="4795507"/>
          </a:xfrm>
        </p:spPr>
        <p:txBody>
          <a:bodyPr>
            <a:normAutofit fontScale="92500" lnSpcReduction="10000"/>
          </a:bodyPr>
          <a:lstStyle/>
          <a:p>
            <a:r>
              <a:rPr lang="en-US" sz="3200" dirty="0">
                <a:solidFill>
                  <a:srgbClr val="F5F5F5"/>
                </a:solidFill>
                <a:effectLst>
                  <a:outerShdw blurRad="38100" dist="38100" dir="2700000" algn="ctr" rotWithShape="0">
                    <a:schemeClr val="tx1"/>
                  </a:outerShdw>
                </a:effectLst>
              </a:rPr>
              <a:t>Paul had </a:t>
            </a:r>
            <a:r>
              <a:rPr lang="en-US" sz="3200" b="1" i="1" dirty="0">
                <a:solidFill>
                  <a:srgbClr val="F5F5F5"/>
                </a:solidFill>
                <a:effectLst>
                  <a:outerShdw blurRad="38100" dist="38100" dir="2700000" algn="ctr" rotWithShape="0">
                    <a:schemeClr val="tx1"/>
                  </a:outerShdw>
                </a:effectLst>
              </a:rPr>
              <a:t>warned</a:t>
            </a:r>
            <a:r>
              <a:rPr lang="en-US" sz="3200" dirty="0">
                <a:solidFill>
                  <a:srgbClr val="F5F5F5"/>
                </a:solidFill>
                <a:effectLst>
                  <a:outerShdw blurRad="38100" dist="38100" dir="2700000" algn="ctr" rotWithShape="0">
                    <a:schemeClr val="tx1"/>
                  </a:outerShdw>
                </a:effectLst>
              </a:rPr>
              <a:t> the Ephesian elders decades earlier that wolves would come (Acts 20:29–30). </a:t>
            </a:r>
          </a:p>
          <a:p>
            <a:r>
              <a:rPr lang="en-US" sz="3200" dirty="0">
                <a:solidFill>
                  <a:srgbClr val="F5F5F5"/>
                </a:solidFill>
                <a:effectLst>
                  <a:outerShdw blurRad="38100" dist="38100" dir="2700000" algn="ctr" rotWithShape="0">
                    <a:schemeClr val="tx1"/>
                  </a:outerShdw>
                </a:effectLst>
              </a:rPr>
              <a:t>And indeed, wolves </a:t>
            </a:r>
            <a:r>
              <a:rPr lang="en-US" sz="3200" b="1" i="1" dirty="0">
                <a:solidFill>
                  <a:srgbClr val="F5F5F5"/>
                </a:solidFill>
                <a:effectLst>
                  <a:outerShdw blurRad="38100" dist="38100" dir="2700000" algn="ctr" rotWithShape="0">
                    <a:schemeClr val="tx1"/>
                  </a:outerShdw>
                </a:effectLst>
              </a:rPr>
              <a:t>had</a:t>
            </a:r>
            <a:r>
              <a:rPr lang="en-US" sz="3200" dirty="0">
                <a:solidFill>
                  <a:srgbClr val="F5F5F5"/>
                </a:solidFill>
                <a:effectLst>
                  <a:outerShdw blurRad="38100" dist="38100" dir="2700000" algn="ctr" rotWithShape="0">
                    <a:schemeClr val="tx1"/>
                  </a:outerShdw>
                </a:effectLst>
              </a:rPr>
              <a:t> come — and the church had </a:t>
            </a:r>
            <a:r>
              <a:rPr lang="en-US" sz="3200" b="1" i="1" dirty="0">
                <a:solidFill>
                  <a:srgbClr val="F5F5F5"/>
                </a:solidFill>
                <a:effectLst>
                  <a:outerShdw blurRad="38100" dist="38100" dir="2700000" algn="ctr" rotWithShape="0">
                    <a:schemeClr val="tx1"/>
                  </a:outerShdw>
                </a:effectLst>
              </a:rPr>
              <a:t>recognized</a:t>
            </a:r>
            <a:r>
              <a:rPr lang="en-US" sz="3200" dirty="0">
                <a:solidFill>
                  <a:srgbClr val="F5F5F5"/>
                </a:solidFill>
                <a:effectLst>
                  <a:outerShdw blurRad="38100" dist="38100" dir="2700000" algn="ctr" rotWithShape="0">
                    <a:schemeClr val="tx1"/>
                  </a:outerShdw>
                </a:effectLst>
              </a:rPr>
              <a:t> them. </a:t>
            </a:r>
          </a:p>
          <a:p>
            <a:r>
              <a:rPr lang="en-US" sz="3200" dirty="0">
                <a:solidFill>
                  <a:srgbClr val="F5F5F5"/>
                </a:solidFill>
                <a:effectLst>
                  <a:outerShdw blurRad="38100" dist="38100" dir="2700000" algn="ctr" rotWithShape="0">
                    <a:schemeClr val="tx1"/>
                  </a:outerShdw>
                </a:effectLst>
              </a:rPr>
              <a:t>Ignatius of Antioch, writing to this same church around AD 110, still praised them for allowing </a:t>
            </a:r>
            <a:r>
              <a:rPr lang="en-US" sz="3200" b="1" i="1" dirty="0">
                <a:solidFill>
                  <a:srgbClr val="F5F5F5"/>
                </a:solidFill>
                <a:effectLst>
                  <a:outerShdw blurRad="38100" dist="38100" dir="2700000" algn="ctr" rotWithShape="0">
                    <a:schemeClr val="tx1"/>
                  </a:outerShdw>
                </a:effectLst>
              </a:rPr>
              <a:t>no</a:t>
            </a:r>
            <a:r>
              <a:rPr lang="en-US" sz="3200" dirty="0">
                <a:solidFill>
                  <a:srgbClr val="F5F5F5"/>
                </a:solidFill>
                <a:effectLst>
                  <a:outerShdw blurRad="38100" dist="38100" dir="2700000" algn="ctr" rotWithShape="0">
                    <a:schemeClr val="tx1"/>
                  </a:outerShdw>
                </a:effectLst>
              </a:rPr>
              <a:t> heresy to have a foothold among them.</a:t>
            </a:r>
          </a:p>
          <a:p>
            <a:r>
              <a:rPr lang="en-US" sz="3200" dirty="0">
                <a:solidFill>
                  <a:srgbClr val="F5F5F5"/>
                </a:solidFill>
                <a:effectLst>
                  <a:outerShdw blurRad="38100" dist="38100" dir="2700000" algn="ctr" rotWithShape="0">
                    <a:schemeClr val="tx1"/>
                  </a:outerShdw>
                </a:effectLst>
              </a:rPr>
              <a:t>Verse 3 loops back to </a:t>
            </a:r>
            <a:r>
              <a:rPr lang="en-US" sz="3200" b="1" i="1" dirty="0">
                <a:solidFill>
                  <a:srgbClr val="F5F5F5"/>
                </a:solidFill>
                <a:effectLst>
                  <a:outerShdw blurRad="38100" dist="38100" dir="2700000" algn="ctr" rotWithShape="0">
                    <a:schemeClr val="tx1"/>
                  </a:outerShdw>
                </a:effectLst>
              </a:rPr>
              <a:t>reinforce</a:t>
            </a:r>
            <a:r>
              <a:rPr lang="en-US" sz="3200" dirty="0">
                <a:solidFill>
                  <a:srgbClr val="F5F5F5"/>
                </a:solidFill>
                <a:effectLst>
                  <a:outerShdw blurRad="38100" dist="38100" dir="2700000" algn="ctr" rotWithShape="0">
                    <a:schemeClr val="tx1"/>
                  </a:outerShdw>
                </a:effectLst>
              </a:rPr>
              <a:t> the point: they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are enduring patiently</a:t>
            </a:r>
            <a:r>
              <a:rPr lang="en-US" sz="3200" dirty="0">
                <a:solidFill>
                  <a:srgbClr val="F5F5F5"/>
                </a:solidFill>
                <a:effectLst>
                  <a:outerShdw blurRad="38100" dist="38100" dir="2700000" algn="ctr" rotWithShape="0">
                    <a:schemeClr val="tx1"/>
                  </a:outerShdw>
                </a:effectLst>
              </a:rPr>
              <a:t>”, they continued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bearing up</a:t>
            </a:r>
            <a:r>
              <a:rPr lang="en-US" sz="3200" dirty="0">
                <a:solidFill>
                  <a:srgbClr val="F5F5F5"/>
                </a:solidFill>
                <a:effectLst>
                  <a:outerShdw blurRad="38100" dist="38100" dir="2700000" algn="ctr" rotWithShape="0">
                    <a:schemeClr val="tx1"/>
                  </a:outerShdw>
                </a:effectLst>
              </a:rPr>
              <a:t>”, and they have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not grown weary</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By any </a:t>
            </a:r>
            <a:r>
              <a:rPr lang="en-US" sz="3200" b="1" i="1" dirty="0">
                <a:solidFill>
                  <a:srgbClr val="F5F5F5"/>
                </a:solidFill>
                <a:effectLst>
                  <a:outerShdw blurRad="38100" dist="38100" dir="2700000" algn="ctr" rotWithShape="0">
                    <a:schemeClr val="tx1"/>
                  </a:outerShdw>
                </a:effectLst>
              </a:rPr>
              <a:t>outward</a:t>
            </a:r>
            <a:r>
              <a:rPr lang="en-US" sz="3200" dirty="0">
                <a:solidFill>
                  <a:srgbClr val="F5F5F5"/>
                </a:solidFill>
                <a:effectLst>
                  <a:outerShdw blurRad="38100" dist="38100" dir="2700000" algn="ctr" rotWithShape="0">
                    <a:schemeClr val="tx1"/>
                  </a:outerShdw>
                </a:effectLst>
              </a:rPr>
              <a:t> measure, the church at Ephesus looked </a:t>
            </a:r>
            <a:r>
              <a:rPr lang="en-US" sz="3200" b="1" i="1" dirty="0">
                <a:solidFill>
                  <a:srgbClr val="F5F5F5"/>
                </a:solidFill>
                <a:effectLst>
                  <a:outerShdw blurRad="38100" dist="38100" dir="2700000" algn="ctr" rotWithShape="0">
                    <a:schemeClr val="tx1"/>
                  </a:outerShdw>
                </a:effectLst>
              </a:rPr>
              <a:t>exemplary</a:t>
            </a:r>
            <a:r>
              <a:rPr lang="en-US" sz="3200" dirty="0">
                <a:solidFill>
                  <a:srgbClr val="F5F5F5"/>
                </a:solidFill>
                <a:effectLst>
                  <a:outerShdw blurRad="38100" dist="38100" dir="2700000" algn="ctr" rotWithShape="0">
                    <a:schemeClr val="tx1"/>
                  </a:outerShdw>
                </a:effectLst>
              </a:rPr>
              <a:t> — active, steadfast, and doctrinally sound. </a:t>
            </a:r>
          </a:p>
          <a:p>
            <a:r>
              <a:rPr lang="en-US" sz="3200" dirty="0">
                <a:solidFill>
                  <a:srgbClr val="F5F5F5"/>
                </a:solidFill>
                <a:effectLst>
                  <a:outerShdw blurRad="38100" dist="38100" dir="2700000" algn="ctr" rotWithShape="0">
                    <a:schemeClr val="tx1"/>
                  </a:outerShdw>
                </a:effectLst>
              </a:rPr>
              <a:t>What Christ is about to say next will therefore come as a </a:t>
            </a:r>
            <a:r>
              <a:rPr lang="en-US" sz="3200" b="1" i="1" dirty="0">
                <a:solidFill>
                  <a:srgbClr val="F5F5F5"/>
                </a:solidFill>
                <a:effectLst>
                  <a:outerShdw blurRad="38100" dist="38100" dir="2700000" algn="ctr" rotWithShape="0">
                    <a:schemeClr val="tx1"/>
                  </a:outerShdw>
                </a:effectLst>
              </a:rPr>
              <a:t>complete surprise</a:t>
            </a:r>
            <a:r>
              <a:rPr lang="en-US" sz="3200" dirty="0">
                <a:solidFill>
                  <a:srgbClr val="F5F5F5"/>
                </a:solidFill>
                <a:effectLst>
                  <a:outerShdw blurRad="38100" dist="38100" dir="2700000" algn="ctr" rotWithShape="0">
                    <a:schemeClr val="tx1"/>
                  </a:outerShdw>
                </a:effectLst>
              </a:rPr>
              <a:t>.</a:t>
            </a:r>
          </a:p>
        </p:txBody>
      </p:sp>
    </p:spTree>
    <p:extLst>
      <p:ext uri="{BB962C8B-B14F-4D97-AF65-F5344CB8AC3E}">
        <p14:creationId xmlns:p14="http://schemas.microsoft.com/office/powerpoint/2010/main" val="58820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BE71DC0-4E8A-44CE-ACFA-7D2F6D114E9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18F30C7-55C5-E8F7-4EC3-74F7F5C4E676}"/>
              </a:ext>
            </a:extLst>
          </p:cNvPr>
          <p:cNvSpPr>
            <a:spLocks noGrp="1"/>
          </p:cNvSpPr>
          <p:nvPr>
            <p:ph type="title"/>
          </p:nvPr>
        </p:nvSpPr>
        <p:spPr>
          <a:xfrm>
            <a:off x="0" y="2"/>
            <a:ext cx="12192000" cy="129190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I have this against you, that you have abandoned the love you had at first</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Remember therefore from where you have fallen; repent, and do the works you did at first. If not, I will come to you and remove your lampstand from its place, unless you repent.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F419B4A5-DC5E-CE20-712E-1D8C4C1AD3C0}"/>
              </a:ext>
            </a:extLst>
          </p:cNvPr>
          <p:cNvSpPr>
            <a:spLocks noGrp="1"/>
          </p:cNvSpPr>
          <p:nvPr>
            <p:ph idx="1"/>
          </p:nvPr>
        </p:nvSpPr>
        <p:spPr>
          <a:xfrm>
            <a:off x="188752" y="1535185"/>
            <a:ext cx="11883005" cy="5180201"/>
          </a:xfrm>
        </p:spPr>
        <p:txBody>
          <a:bodyPr>
            <a:normAutofit fontScale="85000" lnSpcReduction="20000"/>
          </a:bodyPr>
          <a:lstStyle/>
          <a:p>
            <a:r>
              <a:rPr lang="en-US" sz="3200" dirty="0">
                <a:solidFill>
                  <a:srgbClr val="F5F5F5"/>
                </a:solidFill>
                <a:effectLst>
                  <a:outerShdw blurRad="38100" dist="38100" dir="2700000" algn="ctr" rotWithShape="0">
                    <a:schemeClr val="tx1"/>
                  </a:outerShdw>
                </a:effectLst>
              </a:rPr>
              <a:t>After the commendation comes a </a:t>
            </a:r>
            <a:r>
              <a:rPr lang="en-US" sz="3200" b="1" i="1" dirty="0">
                <a:solidFill>
                  <a:srgbClr val="F5F5F5"/>
                </a:solidFill>
                <a:effectLst>
                  <a:outerShdw blurRad="38100" dist="38100" dir="2700000" algn="ctr" rotWithShape="0">
                    <a:schemeClr val="tx1"/>
                  </a:outerShdw>
                </a:effectLst>
              </a:rPr>
              <a:t>stunning</a:t>
            </a:r>
            <a:r>
              <a:rPr lang="en-US" sz="3200" dirty="0">
                <a:solidFill>
                  <a:srgbClr val="F5F5F5"/>
                </a:solidFill>
                <a:effectLst>
                  <a:outerShdw blurRad="38100" dist="38100" dir="2700000" algn="ctr" rotWithShape="0">
                    <a:schemeClr val="tx1"/>
                  </a:outerShdw>
                </a:effectLst>
              </a:rPr>
              <a:t> turn. </a:t>
            </a:r>
          </a:p>
          <a:p>
            <a:r>
              <a:rPr lang="en-US" sz="3200" dirty="0">
                <a:solidFill>
                  <a:srgbClr val="F5F5F5"/>
                </a:solidFill>
                <a:effectLst>
                  <a:outerShdw blurRad="38100" dist="38100" dir="2700000" algn="ctr" rotWithShape="0">
                    <a:schemeClr val="tx1"/>
                  </a:outerShdw>
                </a:effectLst>
              </a:rPr>
              <a:t>Despite all their </a:t>
            </a:r>
            <a:r>
              <a:rPr lang="en-US" sz="3200" b="1" i="1" dirty="0">
                <a:solidFill>
                  <a:srgbClr val="F5F5F5"/>
                </a:solidFill>
                <a:effectLst>
                  <a:outerShdw blurRad="38100" dist="38100" dir="2700000" algn="ctr" rotWithShape="0">
                    <a:schemeClr val="tx1"/>
                  </a:outerShdw>
                </a:effectLst>
              </a:rPr>
              <a:t>strengths</a:t>
            </a:r>
            <a:r>
              <a:rPr lang="en-US" sz="3200" dirty="0">
                <a:solidFill>
                  <a:srgbClr val="F5F5F5"/>
                </a:solidFill>
                <a:effectLst>
                  <a:outerShdw blurRad="38100" dist="38100" dir="2700000" algn="ctr" rotWithShape="0">
                    <a:schemeClr val="tx1"/>
                  </a:outerShdw>
                </a:effectLst>
              </a:rPr>
              <a:t> — the hard work, the endurance, the doctrinal vigilance — Christ says simply: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have this against you, that you have abandoned the love you had at first.</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 church that appeared so impressive from the </a:t>
            </a:r>
            <a:r>
              <a:rPr lang="en-US" sz="3200" b="1" i="1" dirty="0">
                <a:solidFill>
                  <a:srgbClr val="F5F5F5"/>
                </a:solidFill>
                <a:effectLst>
                  <a:outerShdw blurRad="38100" dist="38100" dir="2700000" algn="ctr" rotWithShape="0">
                    <a:schemeClr val="tx1"/>
                  </a:outerShdw>
                </a:effectLst>
              </a:rPr>
              <a:t>outside</a:t>
            </a:r>
            <a:r>
              <a:rPr lang="en-US" sz="3200" dirty="0">
                <a:solidFill>
                  <a:srgbClr val="F5F5F5"/>
                </a:solidFill>
                <a:effectLst>
                  <a:outerShdw blurRad="38100" dist="38100" dir="2700000" algn="ctr" rotWithShape="0">
                    <a:schemeClr val="tx1"/>
                  </a:outerShdw>
                </a:effectLst>
              </a:rPr>
              <a:t> had a quiet, fatal problem at its </a:t>
            </a:r>
            <a:r>
              <a:rPr lang="en-US" sz="3200" b="1" i="1" dirty="0">
                <a:solidFill>
                  <a:srgbClr val="F5F5F5"/>
                </a:solidFill>
                <a:effectLst>
                  <a:outerShdw blurRad="38100" dist="38100" dir="2700000" algn="ctr" rotWithShape="0">
                    <a:schemeClr val="tx1"/>
                  </a:outerShdw>
                </a:effectLst>
              </a:rPr>
              <a:t>core</a:t>
            </a:r>
            <a:r>
              <a:rPr lang="en-US" sz="3200" dirty="0">
                <a:solidFill>
                  <a:srgbClr val="F5F5F5"/>
                </a:solidFill>
                <a:effectLst>
                  <a:outerShdw blurRad="38100" dist="38100" dir="2700000" algn="ctr" rotWithShape="0">
                    <a:schemeClr val="tx1"/>
                  </a:outerShdw>
                </a:effectLst>
              </a:rPr>
              <a:t>.</a:t>
            </a:r>
          </a:p>
          <a:p>
            <a:r>
              <a:rPr lang="en-US" sz="3200" dirty="0">
                <a:solidFill>
                  <a:srgbClr val="F5F5F5"/>
                </a:solidFill>
                <a:effectLst>
                  <a:outerShdw blurRad="38100" dist="38100" dir="2700000" algn="ctr" rotWithShape="0">
                    <a:schemeClr val="tx1"/>
                  </a:outerShdw>
                </a:effectLst>
              </a:rPr>
              <a:t>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love you had at first</a:t>
            </a:r>
            <a:r>
              <a:rPr lang="en-US" sz="3200" dirty="0">
                <a:solidFill>
                  <a:srgbClr val="F5F5F5"/>
                </a:solidFill>
                <a:effectLst>
                  <a:outerShdw blurRad="38100" dist="38100" dir="2700000" algn="ctr" rotWithShape="0">
                    <a:schemeClr val="tx1"/>
                  </a:outerShdw>
                </a:effectLst>
              </a:rPr>
              <a:t>” almost </a:t>
            </a:r>
            <a:r>
              <a:rPr lang="en-US" sz="3200" b="1" i="1" dirty="0">
                <a:solidFill>
                  <a:srgbClr val="F5F5F5"/>
                </a:solidFill>
                <a:effectLst>
                  <a:outerShdw blurRad="38100" dist="38100" dir="2700000" algn="ctr" rotWithShape="0">
                    <a:schemeClr val="tx1"/>
                  </a:outerShdw>
                </a:effectLst>
              </a:rPr>
              <a:t>certainly</a:t>
            </a:r>
            <a:r>
              <a:rPr lang="en-US" sz="3200" dirty="0">
                <a:solidFill>
                  <a:srgbClr val="F5F5F5"/>
                </a:solidFill>
                <a:effectLst>
                  <a:outerShdw blurRad="38100" dist="38100" dir="2700000" algn="ctr" rotWithShape="0">
                    <a:schemeClr val="tx1"/>
                  </a:outerShdw>
                </a:effectLst>
              </a:rPr>
              <a:t> refers </a:t>
            </a:r>
            <a:r>
              <a:rPr lang="en-US" sz="3200" b="1" i="1" dirty="0">
                <a:solidFill>
                  <a:srgbClr val="F5F5F5"/>
                </a:solidFill>
                <a:effectLst>
                  <a:outerShdw blurRad="38100" dist="38100" dir="2700000" algn="ctr" rotWithShape="0">
                    <a:schemeClr val="tx1"/>
                  </a:outerShdw>
                </a:effectLst>
              </a:rPr>
              <a:t>primarily</a:t>
            </a:r>
            <a:r>
              <a:rPr lang="en-US" sz="3200" dirty="0">
                <a:solidFill>
                  <a:srgbClr val="F5F5F5"/>
                </a:solidFill>
                <a:effectLst>
                  <a:outerShdw blurRad="38100" dist="38100" dir="2700000" algn="ctr" rotWithShape="0">
                    <a:schemeClr val="tx1"/>
                  </a:outerShdw>
                </a:effectLst>
              </a:rPr>
              <a:t> to love for Christ himself, though love for God and love for fellow believers are </a:t>
            </a:r>
            <a:r>
              <a:rPr lang="en-US" sz="3200" b="1" i="1" dirty="0">
                <a:solidFill>
                  <a:srgbClr val="F5F5F5"/>
                </a:solidFill>
                <a:effectLst>
                  <a:outerShdw blurRad="38100" dist="38100" dir="2700000" algn="ctr" rotWithShape="0">
                    <a:schemeClr val="tx1"/>
                  </a:outerShdw>
                </a:effectLst>
              </a:rPr>
              <a:t>inseparable</a:t>
            </a:r>
            <a:r>
              <a:rPr lang="en-US" sz="3200" dirty="0">
                <a:solidFill>
                  <a:srgbClr val="F5F5F5"/>
                </a:solidFill>
                <a:effectLst>
                  <a:outerShdw blurRad="38100" dist="38100" dir="2700000" algn="ctr" rotWithShape="0">
                    <a:schemeClr val="tx1"/>
                  </a:outerShdw>
                </a:effectLst>
              </a:rPr>
              <a:t> in John's writings. </a:t>
            </a:r>
          </a:p>
          <a:p>
            <a:r>
              <a:rPr lang="en-US" sz="3200" dirty="0">
                <a:solidFill>
                  <a:srgbClr val="F5F5F5"/>
                </a:solidFill>
                <a:effectLst>
                  <a:outerShdw blurRad="38100" dist="38100" dir="2700000" algn="ctr" rotWithShape="0">
                    <a:schemeClr val="tx1"/>
                  </a:outerShdw>
                </a:effectLst>
              </a:rPr>
              <a:t>The Ephesian church had not abandoned </a:t>
            </a:r>
            <a:r>
              <a:rPr lang="en-US" sz="3200" b="1" i="1" dirty="0">
                <a:solidFill>
                  <a:srgbClr val="F5F5F5"/>
                </a:solidFill>
                <a:effectLst>
                  <a:outerShdw blurRad="38100" dist="38100" dir="2700000" algn="ctr" rotWithShape="0">
                    <a:schemeClr val="tx1"/>
                  </a:outerShdw>
                </a:effectLst>
              </a:rPr>
              <a:t>orthodoxy</a:t>
            </a:r>
            <a:r>
              <a:rPr lang="en-US" sz="3200" dirty="0">
                <a:solidFill>
                  <a:srgbClr val="F5F5F5"/>
                </a:solidFill>
                <a:effectLst>
                  <a:outerShdw blurRad="38100" dist="38100" dir="2700000" algn="ctr" rotWithShape="0">
                    <a:schemeClr val="tx1"/>
                  </a:outerShdw>
                </a:effectLst>
              </a:rPr>
              <a:t> or </a:t>
            </a:r>
            <a:r>
              <a:rPr lang="en-US" sz="3200" b="1" i="1" dirty="0">
                <a:solidFill>
                  <a:srgbClr val="F5F5F5"/>
                </a:solidFill>
                <a:effectLst>
                  <a:outerShdw blurRad="38100" dist="38100" dir="2700000" algn="ctr" rotWithShape="0">
                    <a:schemeClr val="tx1"/>
                  </a:outerShdw>
                </a:effectLst>
              </a:rPr>
              <a:t>Christian activity </a:t>
            </a:r>
            <a:r>
              <a:rPr lang="en-US" sz="3200" dirty="0">
                <a:solidFill>
                  <a:srgbClr val="F5F5F5"/>
                </a:solidFill>
                <a:effectLst>
                  <a:outerShdw blurRad="38100" dist="38100" dir="2700000" algn="ctr" rotWithShape="0">
                    <a:schemeClr val="tx1"/>
                  </a:outerShdw>
                </a:effectLst>
              </a:rPr>
              <a:t>— they were still working, still enduring, still guarding the truth. </a:t>
            </a:r>
          </a:p>
          <a:p>
            <a:r>
              <a:rPr lang="en-US" sz="3200" dirty="0">
                <a:solidFill>
                  <a:srgbClr val="F5F5F5"/>
                </a:solidFill>
                <a:effectLst>
                  <a:outerShdw blurRad="38100" dist="38100" dir="2700000" algn="ctr" rotWithShape="0">
                    <a:schemeClr val="tx1"/>
                  </a:outerShdw>
                </a:effectLst>
              </a:rPr>
              <a:t>But somewhere along the way,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love</a:t>
            </a:r>
            <a:r>
              <a:rPr lang="en-US" sz="3200" dirty="0">
                <a:solidFill>
                  <a:srgbClr val="F5F5F5"/>
                </a:solidFill>
                <a:effectLst>
                  <a:outerShdw blurRad="38100" dist="38100" dir="2700000" algn="ctr" rotWithShape="0">
                    <a:schemeClr val="tx1"/>
                  </a:outerShdw>
                </a:effectLst>
              </a:rPr>
              <a:t>” had stopped being the engine driving it all. </a:t>
            </a:r>
          </a:p>
          <a:p>
            <a:r>
              <a:rPr lang="en-US" sz="3200" dirty="0">
                <a:solidFill>
                  <a:srgbClr val="F5F5F5"/>
                </a:solidFill>
                <a:effectLst>
                  <a:outerShdw blurRad="38100" dist="38100" dir="2700000" algn="ctr" rotWithShape="0">
                    <a:schemeClr val="tx1"/>
                  </a:outerShdw>
                </a:effectLst>
              </a:rPr>
              <a:t>What remained were the </a:t>
            </a:r>
            <a:r>
              <a:rPr lang="en-US" sz="3200" b="1" i="1" dirty="0">
                <a:solidFill>
                  <a:srgbClr val="F5F5F5"/>
                </a:solidFill>
                <a:effectLst>
                  <a:outerShdw blurRad="38100" dist="38100" dir="2700000" algn="ctr" rotWithShape="0">
                    <a:schemeClr val="tx1"/>
                  </a:outerShdw>
                </a:effectLst>
              </a:rPr>
              <a:t>motions</a:t>
            </a:r>
            <a:r>
              <a:rPr lang="en-US" sz="3200" dirty="0">
                <a:solidFill>
                  <a:srgbClr val="F5F5F5"/>
                </a:solidFill>
                <a:effectLst>
                  <a:outerShdw blurRad="38100" dist="38100" dir="2700000" algn="ctr" rotWithShape="0">
                    <a:schemeClr val="tx1"/>
                  </a:outerShdw>
                </a:effectLst>
              </a:rPr>
              <a:t> of religion without the </a:t>
            </a:r>
            <a:r>
              <a:rPr lang="en-US" sz="3200" b="1" i="1" dirty="0">
                <a:solidFill>
                  <a:srgbClr val="F5F5F5"/>
                </a:solidFill>
                <a:effectLst>
                  <a:outerShdw blurRad="38100" dist="38100" dir="2700000" algn="ctr" rotWithShape="0">
                    <a:schemeClr val="tx1"/>
                  </a:outerShdw>
                </a:effectLst>
              </a:rPr>
              <a:t>heart</a:t>
            </a:r>
            <a:r>
              <a:rPr lang="en-US" sz="3200" dirty="0">
                <a:solidFill>
                  <a:srgbClr val="F5F5F5"/>
                </a:solidFill>
                <a:effectLst>
                  <a:outerShdw blurRad="38100" dist="38100" dir="2700000" algn="ctr" rotWithShape="0">
                    <a:schemeClr val="tx1"/>
                  </a:outerShdw>
                </a:effectLst>
              </a:rPr>
              <a:t> of it. </a:t>
            </a:r>
          </a:p>
          <a:p>
            <a:r>
              <a:rPr lang="en-US" sz="3200" b="1" i="1" dirty="0">
                <a:solidFill>
                  <a:srgbClr val="F5F5F5"/>
                </a:solidFill>
                <a:effectLst>
                  <a:outerShdw blurRad="38100" dist="38100" dir="2700000" algn="ctr" rotWithShape="0">
                    <a:schemeClr val="tx1"/>
                  </a:outerShdw>
                </a:effectLst>
              </a:rPr>
              <a:t>Duty</a:t>
            </a:r>
            <a:r>
              <a:rPr lang="en-US" sz="3200" dirty="0">
                <a:solidFill>
                  <a:srgbClr val="F5F5F5"/>
                </a:solidFill>
                <a:effectLst>
                  <a:outerShdw blurRad="38100" dist="38100" dir="2700000" algn="ctr" rotWithShape="0">
                    <a:schemeClr val="tx1"/>
                  </a:outerShdw>
                </a:effectLst>
              </a:rPr>
              <a:t> had replaced </a:t>
            </a:r>
            <a:r>
              <a:rPr lang="en-US" sz="3200" b="1" i="1" dirty="0">
                <a:solidFill>
                  <a:srgbClr val="F5F5F5"/>
                </a:solidFill>
                <a:effectLst>
                  <a:outerShdw blurRad="38100" dist="38100" dir="2700000" algn="ctr" rotWithShape="0">
                    <a:schemeClr val="tx1"/>
                  </a:outerShdw>
                </a:effectLst>
              </a:rPr>
              <a:t>delight</a:t>
            </a:r>
            <a:r>
              <a:rPr lang="en-US" sz="3200" dirty="0">
                <a:solidFill>
                  <a:srgbClr val="F5F5F5"/>
                </a:solidFill>
                <a:effectLst>
                  <a:outerShdw blurRad="38100" dist="38100" dir="2700000" algn="ctr" rotWithShape="0">
                    <a:schemeClr val="tx1"/>
                  </a:outerShdw>
                </a:effectLst>
              </a:rPr>
              <a:t>.</a:t>
            </a:r>
          </a:p>
        </p:txBody>
      </p:sp>
    </p:spTree>
    <p:extLst>
      <p:ext uri="{BB962C8B-B14F-4D97-AF65-F5344CB8AC3E}">
        <p14:creationId xmlns:p14="http://schemas.microsoft.com/office/powerpoint/2010/main" val="34676312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AE202E3-93BB-B777-825F-D30E435EBF6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14E7555-E8A7-62DD-02D0-0E6FEA4C5FC9}"/>
              </a:ext>
            </a:extLst>
          </p:cNvPr>
          <p:cNvSpPr>
            <a:spLocks noGrp="1"/>
          </p:cNvSpPr>
          <p:nvPr>
            <p:ph type="title"/>
          </p:nvPr>
        </p:nvSpPr>
        <p:spPr>
          <a:xfrm>
            <a:off x="0" y="2"/>
            <a:ext cx="12192000" cy="129190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I have this against you, that you have abandoned the love you had at first.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Remember therefore from where you have fallen; repent, and do the works you did at first</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If not, I will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come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you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remove your lampstand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from its place, unless you repent.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A42FE3CB-0337-027E-6D70-ED2D10F7C581}"/>
              </a:ext>
            </a:extLst>
          </p:cNvPr>
          <p:cNvSpPr>
            <a:spLocks noGrp="1"/>
          </p:cNvSpPr>
          <p:nvPr>
            <p:ph idx="1"/>
          </p:nvPr>
        </p:nvSpPr>
        <p:spPr>
          <a:xfrm>
            <a:off x="260059" y="1535186"/>
            <a:ext cx="11719420" cy="4984260"/>
          </a:xfrm>
        </p:spPr>
        <p:txBody>
          <a:bodyPr>
            <a:normAutofit fontScale="85000" lnSpcReduction="20000"/>
          </a:bodyPr>
          <a:lstStyle/>
          <a:p>
            <a:r>
              <a:rPr lang="en-US" sz="3200" dirty="0">
                <a:solidFill>
                  <a:srgbClr val="F5F5F5"/>
                </a:solidFill>
                <a:effectLst>
                  <a:outerShdw blurRad="38100" dist="38100" dir="2700000" algn="ctr" rotWithShape="0">
                    <a:schemeClr val="tx1"/>
                  </a:outerShdw>
                </a:effectLst>
              </a:rPr>
              <a:t>This is what makes the problem so </a:t>
            </a:r>
            <a:r>
              <a:rPr lang="en-US" sz="3200" b="1" i="1" dirty="0">
                <a:solidFill>
                  <a:srgbClr val="F5F5F5"/>
                </a:solidFill>
                <a:effectLst>
                  <a:outerShdw blurRad="38100" dist="38100" dir="2700000" algn="ctr" rotWithShape="0">
                    <a:schemeClr val="tx1"/>
                  </a:outerShdw>
                </a:effectLst>
              </a:rPr>
              <a:t>dangerous</a:t>
            </a:r>
            <a:r>
              <a:rPr lang="en-US" sz="3200" dirty="0">
                <a:solidFill>
                  <a:srgbClr val="F5F5F5"/>
                </a:solidFill>
                <a:effectLst>
                  <a:outerShdw blurRad="38100" dist="38100" dir="2700000" algn="ctr" rotWithShape="0">
                    <a:schemeClr val="tx1"/>
                  </a:outerShdw>
                </a:effectLst>
              </a:rPr>
              <a:t>: it is </a:t>
            </a:r>
            <a:r>
              <a:rPr lang="en-US" sz="3200" b="1" i="1" dirty="0">
                <a:solidFill>
                  <a:srgbClr val="F5F5F5"/>
                </a:solidFill>
                <a:effectLst>
                  <a:outerShdw blurRad="38100" dist="38100" dir="2700000" algn="ctr" rotWithShape="0">
                    <a:schemeClr val="tx1"/>
                  </a:outerShdw>
                </a:effectLst>
              </a:rPr>
              <a:t>invisible</a:t>
            </a:r>
            <a:r>
              <a:rPr lang="en-US" sz="3200" dirty="0">
                <a:solidFill>
                  <a:srgbClr val="F5F5F5"/>
                </a:solidFill>
                <a:effectLst>
                  <a:outerShdw blurRad="38100" dist="38100" dir="2700000" algn="ctr" rotWithShape="0">
                    <a:schemeClr val="tx1"/>
                  </a:outerShdw>
                </a:effectLst>
              </a:rPr>
              <a:t> to most observers. </a:t>
            </a:r>
          </a:p>
          <a:p>
            <a:r>
              <a:rPr lang="en-US" sz="3200" dirty="0">
                <a:solidFill>
                  <a:srgbClr val="F5F5F5"/>
                </a:solidFill>
                <a:effectLst>
                  <a:outerShdw blurRad="38100" dist="38100" dir="2700000" algn="ctr" rotWithShape="0">
                    <a:schemeClr val="tx1"/>
                  </a:outerShdw>
                </a:effectLst>
              </a:rPr>
              <a:t>The church </a:t>
            </a:r>
            <a:r>
              <a:rPr lang="en-US" sz="3200" b="1" i="1" dirty="0">
                <a:solidFill>
                  <a:srgbClr val="F5F5F5"/>
                </a:solidFill>
                <a:effectLst>
                  <a:outerShdw blurRad="38100" dist="38100" dir="2700000" algn="ctr" rotWithShape="0">
                    <a:schemeClr val="tx1"/>
                  </a:outerShdw>
                </a:effectLst>
              </a:rPr>
              <a:t>looked</a:t>
            </a:r>
            <a:r>
              <a:rPr lang="en-US" sz="3200" dirty="0">
                <a:solidFill>
                  <a:srgbClr val="F5F5F5"/>
                </a:solidFill>
                <a:effectLst>
                  <a:outerShdw blurRad="38100" dist="38100" dir="2700000" algn="ctr" rotWithShape="0">
                    <a:schemeClr val="tx1"/>
                  </a:outerShdw>
                </a:effectLst>
              </a:rPr>
              <a:t> healthy. </a:t>
            </a:r>
          </a:p>
          <a:p>
            <a:r>
              <a:rPr lang="en-US" sz="3200" dirty="0">
                <a:solidFill>
                  <a:srgbClr val="F5F5F5"/>
                </a:solidFill>
                <a:effectLst>
                  <a:outerShdw blurRad="38100" dist="38100" dir="2700000" algn="ctr" rotWithShape="0">
                    <a:schemeClr val="tx1"/>
                  </a:outerShdw>
                </a:effectLst>
              </a:rPr>
              <a:t>Only Christ, walking among the lampstands, could see the cooling at its core.</a:t>
            </a:r>
          </a:p>
          <a:p>
            <a:r>
              <a:rPr lang="en-US" sz="3200" dirty="0">
                <a:solidFill>
                  <a:srgbClr val="F5F5F5"/>
                </a:solidFill>
                <a:effectLst>
                  <a:outerShdw blurRad="38100" dist="38100" dir="2700000" algn="ctr" rotWithShape="0">
                    <a:schemeClr val="tx1"/>
                  </a:outerShdw>
                </a:effectLst>
              </a:rPr>
              <a:t>His prescription is </a:t>
            </a:r>
            <a:r>
              <a:rPr lang="en-US" sz="3200" dirty="0">
                <a:solidFill>
                  <a:srgbClr val="FFD700"/>
                </a:solidFill>
                <a:effectLst>
                  <a:outerShdw blurRad="38100" dist="38100" dir="2700000" algn="ctr" rotWithShape="0">
                    <a:schemeClr val="tx1"/>
                  </a:outerShdw>
                </a:effectLst>
              </a:rPr>
              <a:t>threefold</a:t>
            </a:r>
            <a:r>
              <a:rPr lang="en-US" sz="3200" dirty="0">
                <a:solidFill>
                  <a:srgbClr val="F5F5F5"/>
                </a:solidFill>
                <a:effectLst>
                  <a:outerShdw blurRad="38100" dist="38100" dir="2700000" algn="ctr" rotWithShape="0">
                    <a:schemeClr val="tx1"/>
                  </a:outerShdw>
                </a:effectLst>
              </a:rPr>
              <a:t> and brisk: </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Remember therefore from where you have fallen</a:t>
            </a:r>
            <a:r>
              <a:rPr lang="en-US" sz="2800" dirty="0">
                <a:solidFill>
                  <a:srgbClr val="F5F5F5"/>
                </a:solidFill>
                <a:effectLst>
                  <a:outerShdw blurRad="38100" dist="38100" dir="2700000" algn="ctr" rotWithShape="0">
                    <a:schemeClr val="tx1"/>
                  </a:outerShdw>
                </a:effectLst>
              </a:rPr>
              <a:t>” — not as mere nostalgia, but as a sober reckoning. </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Repent</a:t>
            </a:r>
            <a:r>
              <a:rPr lang="en-US" sz="2800" dirty="0">
                <a:solidFill>
                  <a:srgbClr val="F5F5F5"/>
                </a:solidFill>
                <a:effectLst>
                  <a:outerShdw blurRad="38100" dist="38100" dir="2700000" algn="ctr" rotWithShape="0">
                    <a:schemeClr val="tx1"/>
                  </a:outerShdw>
                </a:effectLst>
              </a:rPr>
              <a:t>”, making a decisive break with the present drift. </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Do the works you did at first</a:t>
            </a:r>
            <a:r>
              <a:rPr lang="en-US" sz="2800" dirty="0">
                <a:solidFill>
                  <a:srgbClr val="F5F5F5"/>
                </a:solidFill>
                <a:effectLst>
                  <a:outerShdw blurRad="38100" dist="38100" dir="2700000" algn="ctr" rotWithShape="0">
                    <a:schemeClr val="tx1"/>
                  </a:outerShdw>
                </a:effectLst>
              </a:rPr>
              <a:t>” again — because love is not merely a feeling to be recaptured but a practice to be resumed, and often the doing rekindles the feeling.</a:t>
            </a:r>
          </a:p>
          <a:p>
            <a:r>
              <a:rPr lang="en-US" sz="3200" dirty="0">
                <a:solidFill>
                  <a:srgbClr val="F5F5F5"/>
                </a:solidFill>
                <a:effectLst>
                  <a:outerShdw blurRad="38100" dist="38100" dir="2700000" algn="ctr" rotWithShape="0">
                    <a:schemeClr val="tx1"/>
                  </a:outerShdw>
                </a:effectLst>
              </a:rPr>
              <a:t>The warning is sobering: fail to repent, and Christ will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come</a:t>
            </a:r>
            <a:r>
              <a:rPr lang="en-US" sz="3200" dirty="0">
                <a:solidFill>
                  <a:srgbClr val="F5F5F5"/>
                </a:solidFill>
                <a:effectLst>
                  <a:outerShdw blurRad="38100" dist="38100" dir="2700000" algn="ctr" rotWithShape="0">
                    <a:schemeClr val="tx1"/>
                  </a:outerShdw>
                </a:effectLst>
              </a:rPr>
              <a:t>” and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remove [their] lampstand </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Whatever the precise timing of that “coming”, the meaning is clear — a loveless church, however orthodox and busy, risks ceasing to be a true church at all. </a:t>
            </a:r>
          </a:p>
          <a:p>
            <a:r>
              <a:rPr lang="en-US" sz="3200" dirty="0">
                <a:solidFill>
                  <a:srgbClr val="F5F5F5"/>
                </a:solidFill>
                <a:effectLst>
                  <a:outerShdw blurRad="38100" dist="38100" dir="2700000" algn="ctr" rotWithShape="0">
                    <a:schemeClr val="tx1"/>
                  </a:outerShdw>
                </a:effectLst>
              </a:rPr>
              <a:t>Light requires love to burn.</a:t>
            </a:r>
          </a:p>
        </p:txBody>
      </p:sp>
    </p:spTree>
    <p:extLst>
      <p:ext uri="{BB962C8B-B14F-4D97-AF65-F5344CB8AC3E}">
        <p14:creationId xmlns:p14="http://schemas.microsoft.com/office/powerpoint/2010/main" val="10496300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p:cTn id="56"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 calcmode="lin" valueType="num">
                                      <p:cBhvr>
                                        <p:cTn id="63"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F5BFADA-DA2E-29E5-40F2-A3B13E2D88C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DC20588-18BB-1021-ED5E-A21D42912EAA}"/>
              </a:ext>
            </a:extLst>
          </p:cNvPr>
          <p:cNvSpPr>
            <a:spLocks noGrp="1"/>
          </p:cNvSpPr>
          <p:nvPr>
            <p:ph type="title"/>
          </p:nvPr>
        </p:nvSpPr>
        <p:spPr>
          <a:xfrm>
            <a:off x="0" y="2"/>
            <a:ext cx="12192000" cy="129190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Yet this you have: you hate the works of the Nicolaitans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which I also hate.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who has an ear, let him hear what the Spirit says to the churches. To the one who conquers I will grant to eat of the tree of life, which is in the paradise of God.’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FE8E4F26-6E91-3CD3-E9C5-F8365AC7F28D}"/>
              </a:ext>
            </a:extLst>
          </p:cNvPr>
          <p:cNvSpPr>
            <a:spLocks noGrp="1"/>
          </p:cNvSpPr>
          <p:nvPr>
            <p:ph idx="1"/>
          </p:nvPr>
        </p:nvSpPr>
        <p:spPr>
          <a:xfrm>
            <a:off x="260059" y="1535186"/>
            <a:ext cx="11719420" cy="4984260"/>
          </a:xfrm>
        </p:spPr>
        <p:txBody>
          <a:bodyPr>
            <a:normAutofit fontScale="92500"/>
          </a:bodyPr>
          <a:lstStyle/>
          <a:p>
            <a:r>
              <a:rPr lang="en-US" sz="3200" dirty="0">
                <a:solidFill>
                  <a:srgbClr val="F5F5F5"/>
                </a:solidFill>
                <a:effectLst>
                  <a:outerShdw blurRad="38100" dist="38100" dir="2700000" algn="ctr" rotWithShape="0">
                    <a:schemeClr val="tx1"/>
                  </a:outerShdw>
                </a:effectLst>
              </a:rPr>
              <a:t>Before closing, Christ offers one more word of praise: the Ephesians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hate the works of the Nicolaitans</a:t>
            </a:r>
            <a:r>
              <a:rPr lang="en-US" sz="3200" dirty="0">
                <a:solidFill>
                  <a:srgbClr val="F5F5F5"/>
                </a:solidFill>
                <a:effectLst>
                  <a:outerShdw blurRad="38100" dist="38100" dir="2700000" algn="ctr" rotWithShape="0">
                    <a:schemeClr val="tx1"/>
                  </a:outerShdw>
                </a:effectLst>
              </a:rPr>
              <a:t>” — and so does he. </a:t>
            </a:r>
          </a:p>
          <a:p>
            <a:r>
              <a:rPr lang="en-US" sz="3200" dirty="0">
                <a:solidFill>
                  <a:srgbClr val="F5F5F5"/>
                </a:solidFill>
                <a:effectLst>
                  <a:outerShdw blurRad="38100" dist="38100" dir="2700000" algn="ctr" rotWithShape="0">
                    <a:schemeClr val="tx1"/>
                  </a:outerShdw>
                </a:effectLst>
              </a:rPr>
              <a:t>This group appears again in the letter to Pergamum, where their teaching is linked to eating food sacrificed to idols and sexual immorality. </a:t>
            </a:r>
          </a:p>
          <a:p>
            <a:r>
              <a:rPr lang="en-US" sz="3200" dirty="0">
                <a:solidFill>
                  <a:srgbClr val="F5F5F5"/>
                </a:solidFill>
                <a:effectLst>
                  <a:outerShdw blurRad="38100" dist="38100" dir="2700000" algn="ctr" rotWithShape="0">
                    <a:schemeClr val="tx1"/>
                  </a:outerShdw>
                </a:effectLst>
              </a:rPr>
              <a:t>In short, they appear to have counseled a comfortable accommodation with the surrounding pagan culture, essentially arguing that Christians could participate in its religious and social life without harm. </a:t>
            </a:r>
          </a:p>
          <a:p>
            <a:r>
              <a:rPr lang="en-US" sz="3200" dirty="0">
                <a:solidFill>
                  <a:srgbClr val="F5F5F5"/>
                </a:solidFill>
                <a:effectLst>
                  <a:outerShdw blurRad="38100" dist="38100" dir="2700000" algn="ctr" rotWithShape="0">
                    <a:schemeClr val="tx1"/>
                  </a:outerShdw>
                </a:effectLst>
              </a:rPr>
              <a:t>The Ephesians refused this compromise, and Christ explicitly </a:t>
            </a:r>
            <a:r>
              <a:rPr lang="en-US" sz="3200" b="1" i="1" dirty="0">
                <a:solidFill>
                  <a:srgbClr val="F5F5F5"/>
                </a:solidFill>
                <a:effectLst>
                  <a:outerShdw blurRad="38100" dist="38100" dir="2700000" algn="ctr" rotWithShape="0">
                    <a:schemeClr val="tx1"/>
                  </a:outerShdw>
                </a:effectLst>
              </a:rPr>
              <a:t>shares</a:t>
            </a:r>
            <a:r>
              <a:rPr lang="en-US" sz="3200" dirty="0">
                <a:solidFill>
                  <a:srgbClr val="F5F5F5"/>
                </a:solidFill>
                <a:effectLst>
                  <a:outerShdw blurRad="38100" dist="38100" dir="2700000" algn="ctr" rotWithShape="0">
                    <a:schemeClr val="tx1"/>
                  </a:outerShdw>
                </a:effectLst>
              </a:rPr>
              <a:t> their revulsion. </a:t>
            </a:r>
          </a:p>
          <a:p>
            <a:r>
              <a:rPr lang="en-US" sz="3200" dirty="0">
                <a:solidFill>
                  <a:srgbClr val="F5F5F5"/>
                </a:solidFill>
                <a:effectLst>
                  <a:outerShdw blurRad="38100" dist="38100" dir="2700000" algn="ctr" rotWithShape="0">
                    <a:schemeClr val="tx1"/>
                  </a:outerShdw>
                </a:effectLst>
              </a:rPr>
              <a:t>Hating what God hates is </a:t>
            </a:r>
            <a:r>
              <a:rPr lang="en-US" sz="3200" b="1" i="1" dirty="0">
                <a:solidFill>
                  <a:srgbClr val="F5F5F5"/>
                </a:solidFill>
                <a:effectLst>
                  <a:outerShdw blurRad="38100" dist="38100" dir="2700000" algn="ctr" rotWithShape="0">
                    <a:schemeClr val="tx1"/>
                  </a:outerShdw>
                </a:effectLst>
              </a:rPr>
              <a:t>not</a:t>
            </a:r>
            <a:r>
              <a:rPr lang="en-US" sz="3200" dirty="0">
                <a:solidFill>
                  <a:srgbClr val="F5F5F5"/>
                </a:solidFill>
                <a:effectLst>
                  <a:outerShdw blurRad="38100" dist="38100" dir="2700000" algn="ctr" rotWithShape="0">
                    <a:schemeClr val="tx1"/>
                  </a:outerShdw>
                </a:effectLst>
              </a:rPr>
              <a:t> narrow-mindedness; it is </a:t>
            </a:r>
            <a:r>
              <a:rPr lang="en-US" sz="3200" b="1" i="1" dirty="0">
                <a:solidFill>
                  <a:srgbClr val="F5F5F5"/>
                </a:solidFill>
                <a:effectLst>
                  <a:outerShdw blurRad="38100" dist="38100" dir="2700000" algn="ctr" rotWithShape="0">
                    <a:schemeClr val="tx1"/>
                  </a:outerShdw>
                </a:effectLst>
              </a:rPr>
              <a:t>faithfulness</a:t>
            </a:r>
            <a:r>
              <a:rPr lang="en-US" sz="3200" dirty="0">
                <a:solidFill>
                  <a:srgbClr val="F5F5F5"/>
                </a:solidFill>
                <a:effectLst>
                  <a:outerShdw blurRad="38100" dist="38100" dir="2700000" algn="ctr" rotWithShape="0">
                    <a:schemeClr val="tx1"/>
                  </a:outerShdw>
                </a:effectLst>
              </a:rPr>
              <a:t>.</a:t>
            </a:r>
          </a:p>
        </p:txBody>
      </p:sp>
    </p:spTree>
    <p:extLst>
      <p:ext uri="{BB962C8B-B14F-4D97-AF65-F5344CB8AC3E}">
        <p14:creationId xmlns:p14="http://schemas.microsoft.com/office/powerpoint/2010/main" val="3582347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8DC0AA8A-01DB-1A75-1D38-B76342155C9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5B8A64C-4AC1-8A83-080E-DFF478B184C0}"/>
              </a:ext>
            </a:extLst>
          </p:cNvPr>
          <p:cNvSpPr>
            <a:spLocks noGrp="1"/>
          </p:cNvSpPr>
          <p:nvPr>
            <p:ph type="title"/>
          </p:nvPr>
        </p:nvSpPr>
        <p:spPr>
          <a:xfrm>
            <a:off x="0" y="2"/>
            <a:ext cx="12192000" cy="129190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Yet this you have: you hate the works of the Nicolaitans, which I also hate.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who has an ear, let him hear what the Spirit says to the churches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one who conquers I will grant to eat of the tree of life, which is in the paradise of God.’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8259D49F-210A-5B92-4665-36AAA053D50D}"/>
              </a:ext>
            </a:extLst>
          </p:cNvPr>
          <p:cNvSpPr>
            <a:spLocks noGrp="1"/>
          </p:cNvSpPr>
          <p:nvPr>
            <p:ph idx="1"/>
          </p:nvPr>
        </p:nvSpPr>
        <p:spPr>
          <a:xfrm>
            <a:off x="260059" y="1535185"/>
            <a:ext cx="11719420" cy="5079533"/>
          </a:xfrm>
        </p:spPr>
        <p:txBody>
          <a:bodyPr>
            <a:normAutofit/>
          </a:bodyPr>
          <a:lstStyle/>
          <a:p>
            <a:r>
              <a:rPr lang="en-US" sz="3600" dirty="0">
                <a:solidFill>
                  <a:srgbClr val="F5F5F5"/>
                </a:solidFill>
                <a:effectLst>
                  <a:outerShdw blurRad="38100" dist="38100" dir="2700000" algn="ctr" rotWithShape="0">
                    <a:schemeClr val="tx1"/>
                  </a:outerShdw>
                </a:effectLst>
              </a:rPr>
              <a:t>This letter, like the other six, closes with </a:t>
            </a:r>
            <a:r>
              <a:rPr lang="en-US" sz="3600" dirty="0">
                <a:solidFill>
                  <a:srgbClr val="FFD700"/>
                </a:solidFill>
                <a:effectLst>
                  <a:outerShdw blurRad="38100" dist="38100" dir="2700000" algn="ctr" rotWithShape="0">
                    <a:schemeClr val="tx1"/>
                  </a:outerShdw>
                </a:effectLst>
              </a:rPr>
              <a:t>two</a:t>
            </a:r>
            <a:r>
              <a:rPr lang="en-US" sz="3600" dirty="0">
                <a:solidFill>
                  <a:srgbClr val="F5F5F5"/>
                </a:solidFill>
                <a:effectLst>
                  <a:outerShdw blurRad="38100" dist="38100" dir="2700000" algn="ctr" rotWithShape="0">
                    <a:schemeClr val="tx1"/>
                  </a:outerShdw>
                </a:effectLst>
              </a:rPr>
              <a:t> elements: </a:t>
            </a:r>
          </a:p>
          <a:p>
            <a:r>
              <a:rPr lang="en-US" sz="3600" dirty="0">
                <a:solidFill>
                  <a:srgbClr val="FFD700"/>
                </a:solidFill>
                <a:effectLst>
                  <a:outerShdw blurRad="38100" dist="38100" dir="2700000" algn="ctr" rotWithShape="0">
                    <a:schemeClr val="tx1"/>
                  </a:outerShdw>
                </a:effectLst>
              </a:rPr>
              <a:t>First</a:t>
            </a:r>
            <a:r>
              <a:rPr lang="en-US" sz="3600" dirty="0">
                <a:solidFill>
                  <a:srgbClr val="F5F5F5"/>
                </a:solidFill>
                <a:effectLst>
                  <a:outerShdw blurRad="38100" dist="38100" dir="2700000" algn="ctr" rotWithShape="0">
                    <a:schemeClr val="tx1"/>
                  </a:outerShdw>
                </a:effectLst>
              </a:rPr>
              <a:t>, a </a:t>
            </a:r>
            <a:r>
              <a:rPr lang="en-US" sz="3600" b="1" i="1" dirty="0">
                <a:solidFill>
                  <a:srgbClr val="F5F5F5"/>
                </a:solidFill>
                <a:effectLst>
                  <a:outerShdw blurRad="38100" dist="38100" dir="2700000" algn="ctr" rotWithShape="0">
                    <a:schemeClr val="tx1"/>
                  </a:outerShdw>
                </a:effectLst>
              </a:rPr>
              <a:t>solemn call</a:t>
            </a:r>
            <a:r>
              <a:rPr lang="en-US" sz="3600" dirty="0">
                <a:solidFill>
                  <a:srgbClr val="F5F5F5"/>
                </a:solidFill>
                <a:effectLst>
                  <a:outerShdw blurRad="38100" dist="38100" dir="2700000" algn="ctr" rotWithShape="0">
                    <a:schemeClr val="tx1"/>
                  </a:outerShdw>
                </a:effectLst>
              </a:rPr>
              <a:t>: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who has an ear, let him hear what the Spirit says to the churches</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The phrase echoes Jesus's own teaching style in the Gospels and the commissioning language of the Old Testament prophets. </a:t>
            </a:r>
          </a:p>
          <a:p>
            <a:r>
              <a:rPr lang="en-US" sz="3600" dirty="0">
                <a:solidFill>
                  <a:srgbClr val="F5F5F5"/>
                </a:solidFill>
                <a:effectLst>
                  <a:outerShdw blurRad="38100" dist="38100" dir="2700000" algn="ctr" rotWithShape="0">
                    <a:schemeClr val="tx1"/>
                  </a:outerShdw>
                </a:effectLst>
              </a:rPr>
              <a:t>Crucially, the word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churches</a:t>
            </a:r>
            <a:r>
              <a:rPr lang="en-US" sz="3600" dirty="0">
                <a:solidFill>
                  <a:srgbClr val="F5F5F5"/>
                </a:solidFill>
                <a:effectLst>
                  <a:outerShdw blurRad="38100" dist="38100" dir="2700000" algn="ctr" rotWithShape="0">
                    <a:schemeClr val="tx1"/>
                  </a:outerShdw>
                </a:effectLst>
              </a:rPr>
              <a:t>” is plural — what is said to Ephesus is meant for all. </a:t>
            </a:r>
          </a:p>
          <a:p>
            <a:r>
              <a:rPr lang="en-US" sz="3600" b="1" i="1" dirty="0">
                <a:solidFill>
                  <a:srgbClr val="F5F5F5"/>
                </a:solidFill>
                <a:effectLst>
                  <a:outerShdw blurRad="38100" dist="38100" dir="2700000" algn="ctr" rotWithShape="0">
                    <a:schemeClr val="tx1"/>
                  </a:outerShdw>
                </a:effectLst>
              </a:rPr>
              <a:t>Every</a:t>
            </a:r>
            <a:r>
              <a:rPr lang="en-US" sz="3600" dirty="0">
                <a:solidFill>
                  <a:srgbClr val="F5F5F5"/>
                </a:solidFill>
                <a:effectLst>
                  <a:outerShdw blurRad="38100" dist="38100" dir="2700000" algn="ctr" rotWithShape="0">
                    <a:schemeClr val="tx1"/>
                  </a:outerShdw>
                </a:effectLst>
              </a:rPr>
              <a:t> congregation is to listen and learn from </a:t>
            </a:r>
            <a:r>
              <a:rPr lang="en-US" sz="3600" b="1" i="1" dirty="0">
                <a:solidFill>
                  <a:srgbClr val="F5F5F5"/>
                </a:solidFill>
                <a:effectLst>
                  <a:outerShdw blurRad="38100" dist="38100" dir="2700000" algn="ctr" rotWithShape="0">
                    <a:schemeClr val="tx1"/>
                  </a:outerShdw>
                </a:effectLst>
              </a:rPr>
              <a:t>every</a:t>
            </a:r>
            <a:r>
              <a:rPr lang="en-US" sz="3600" dirty="0">
                <a:solidFill>
                  <a:srgbClr val="F5F5F5"/>
                </a:solidFill>
                <a:effectLst>
                  <a:outerShdw blurRad="38100" dist="38100" dir="2700000" algn="ctr" rotWithShape="0">
                    <a:schemeClr val="tx1"/>
                  </a:outerShdw>
                </a:effectLst>
              </a:rPr>
              <a:t> letter.</a:t>
            </a:r>
          </a:p>
        </p:txBody>
      </p:sp>
    </p:spTree>
    <p:extLst>
      <p:ext uri="{BB962C8B-B14F-4D97-AF65-F5344CB8AC3E}">
        <p14:creationId xmlns:p14="http://schemas.microsoft.com/office/powerpoint/2010/main" val="6201002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1C626EF-7A88-B24E-8906-4617459C4E1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7F7BA80-BAD5-254A-6019-86B0EC1AFCB3}"/>
              </a:ext>
            </a:extLst>
          </p:cNvPr>
          <p:cNvSpPr>
            <a:spLocks noGrp="1"/>
          </p:cNvSpPr>
          <p:nvPr>
            <p:ph type="title"/>
          </p:nvPr>
        </p:nvSpPr>
        <p:spPr>
          <a:xfrm>
            <a:off x="0" y="2"/>
            <a:ext cx="12192000" cy="129190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Yet this you have: you hate the works of the Nicolaitans, which I also hate.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who has an ear, let him hear what the Spirit says to the churches.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the one who conquers I will grant to eat of the tree of life, which is in the paradise of God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03C5AA1-B021-0ABB-75E7-1E14D3053B42}"/>
              </a:ext>
            </a:extLst>
          </p:cNvPr>
          <p:cNvSpPr>
            <a:spLocks noGrp="1"/>
          </p:cNvSpPr>
          <p:nvPr>
            <p:ph idx="1"/>
          </p:nvPr>
        </p:nvSpPr>
        <p:spPr>
          <a:xfrm>
            <a:off x="260059" y="1535186"/>
            <a:ext cx="11719420" cy="4984260"/>
          </a:xfrm>
        </p:spPr>
        <p:txBody>
          <a:bodyPr>
            <a:normAutofit/>
          </a:bodyPr>
          <a:lstStyle/>
          <a:p>
            <a:r>
              <a:rPr lang="en-US" sz="3200" dirty="0">
                <a:solidFill>
                  <a:srgbClr val="FFD700"/>
                </a:solidFill>
                <a:effectLst>
                  <a:outerShdw blurRad="38100" dist="38100" dir="2700000" algn="ctr" rotWithShape="0">
                    <a:schemeClr val="tx1"/>
                  </a:outerShdw>
                </a:effectLst>
              </a:rPr>
              <a:t>Second</a:t>
            </a:r>
            <a:r>
              <a:rPr lang="en-US" sz="3200" dirty="0">
                <a:solidFill>
                  <a:srgbClr val="F5F5F5"/>
                </a:solidFill>
                <a:effectLst>
                  <a:outerShdw blurRad="38100" dist="38100" dir="2700000" algn="ctr" rotWithShape="0">
                    <a:schemeClr val="tx1"/>
                  </a:outerShdw>
                </a:effectLst>
              </a:rPr>
              <a:t>, a </a:t>
            </a:r>
            <a:r>
              <a:rPr lang="en-US" sz="3200" b="1" i="1" dirty="0">
                <a:solidFill>
                  <a:srgbClr val="F5F5F5"/>
                </a:solidFill>
                <a:effectLst>
                  <a:outerShdw blurRad="38100" dist="38100" dir="2700000" algn="ctr" rotWithShape="0">
                    <a:schemeClr val="tx1"/>
                  </a:outerShdw>
                </a:effectLst>
              </a:rPr>
              <a:t>glorious promise</a:t>
            </a:r>
            <a:r>
              <a:rPr lang="en-US" sz="3200" dirty="0">
                <a:solidFill>
                  <a:srgbClr val="F5F5F5"/>
                </a:solidFill>
                <a:effectLst>
                  <a:outerShdw blurRad="38100" dist="38100" dir="2700000" algn="ctr" rotWithShape="0">
                    <a:schemeClr val="tx1"/>
                  </a:outerShdw>
                </a:effectLst>
              </a:rPr>
              <a: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a:t>
            </a:r>
            <a:r>
              <a:rPr lang="en-US" sz="3200" dirty="0">
                <a:solidFill>
                  <a:srgbClr val="F5F5F5"/>
                </a:solidFill>
                <a:effectLst>
                  <a:outerShdw blurRad="38100" dist="38100" dir="2700000" algn="ctr" rotWithShape="0">
                    <a:schemeClr val="tx1"/>
                  </a:outerShdw>
                </a:effectLst>
              </a:rPr>
              <a: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one who conquers I will grant to eat of the tree of life, which is in the paradise of God</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This image reaches back to Genesis, where Adam and Eve were barred from the tree after the fall. </a:t>
            </a:r>
          </a:p>
          <a:p>
            <a:r>
              <a:rPr lang="en-US" sz="3200" dirty="0">
                <a:solidFill>
                  <a:srgbClr val="F5F5F5"/>
                </a:solidFill>
                <a:effectLst>
                  <a:outerShdw blurRad="38100" dist="38100" dir="2700000" algn="ctr" rotWithShape="0">
                    <a:schemeClr val="tx1"/>
                  </a:outerShdw>
                </a:effectLst>
              </a:rPr>
              <a:t>What was </a:t>
            </a:r>
            <a:r>
              <a:rPr lang="en-US" sz="3200" b="1" i="1" dirty="0">
                <a:solidFill>
                  <a:srgbClr val="F5F5F5"/>
                </a:solidFill>
                <a:effectLst>
                  <a:outerShdw blurRad="38100" dist="38100" dir="2700000" algn="ctr" rotWithShape="0">
                    <a:schemeClr val="tx1"/>
                  </a:outerShdw>
                </a:effectLst>
              </a:rPr>
              <a:t>lost</a:t>
            </a:r>
            <a:r>
              <a:rPr lang="en-US" sz="3200" dirty="0">
                <a:solidFill>
                  <a:srgbClr val="F5F5F5"/>
                </a:solidFill>
                <a:effectLst>
                  <a:outerShdw blurRad="38100" dist="38100" dir="2700000" algn="ctr" rotWithShape="0">
                    <a:schemeClr val="tx1"/>
                  </a:outerShdw>
                </a:effectLst>
              </a:rPr>
              <a:t> through sin will be </a:t>
            </a:r>
            <a:r>
              <a:rPr lang="en-US" sz="3200" b="1" i="1" dirty="0">
                <a:solidFill>
                  <a:srgbClr val="F5F5F5"/>
                </a:solidFill>
                <a:effectLst>
                  <a:outerShdw blurRad="38100" dist="38100" dir="2700000" algn="ctr" rotWithShape="0">
                    <a:schemeClr val="tx1"/>
                  </a:outerShdw>
                </a:effectLst>
              </a:rPr>
              <a:t>fully restored</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To overcome — to hold fast in love and faithfulness to the end — is to gain access to eternal life in God's presence. </a:t>
            </a:r>
          </a:p>
          <a:p>
            <a:r>
              <a:rPr lang="en-US" sz="3200" dirty="0">
                <a:solidFill>
                  <a:srgbClr val="F5F5F5"/>
                </a:solidFill>
                <a:effectLst>
                  <a:outerShdw blurRad="38100" dist="38100" dir="2700000" algn="ctr" rotWithShape="0">
                    <a:schemeClr val="tx1"/>
                  </a:outerShdw>
                </a:effectLst>
              </a:rPr>
              <a:t>The letter that began with </a:t>
            </a:r>
            <a:r>
              <a:rPr lang="en-US" sz="3200" b="1" i="1" dirty="0">
                <a:solidFill>
                  <a:srgbClr val="F5F5F5"/>
                </a:solidFill>
                <a:effectLst>
                  <a:outerShdw blurRad="38100" dist="38100" dir="2700000" algn="ctr" rotWithShape="0">
                    <a:schemeClr val="tx1"/>
                  </a:outerShdw>
                </a:effectLst>
              </a:rPr>
              <a:t>Christ</a:t>
            </a:r>
            <a:r>
              <a:rPr lang="en-US" sz="3200" dirty="0">
                <a:solidFill>
                  <a:srgbClr val="F5F5F5"/>
                </a:solidFill>
                <a:effectLst>
                  <a:outerShdw blurRad="38100" dist="38100" dir="2700000" algn="ctr" rotWithShape="0">
                    <a:schemeClr val="tx1"/>
                  </a:outerShdw>
                </a:effectLst>
              </a:rPr>
              <a:t> walking among the lampstands ends with </a:t>
            </a:r>
            <a:r>
              <a:rPr lang="en-US" sz="3200" b="1" i="1" dirty="0">
                <a:solidFill>
                  <a:srgbClr val="F5F5F5"/>
                </a:solidFill>
                <a:effectLst>
                  <a:outerShdw blurRad="38100" dist="38100" dir="2700000" algn="ctr" rotWithShape="0">
                    <a:schemeClr val="tx1"/>
                  </a:outerShdw>
                </a:effectLst>
              </a:rPr>
              <a:t>his people </a:t>
            </a:r>
            <a:r>
              <a:rPr lang="en-US" sz="3200" dirty="0">
                <a:solidFill>
                  <a:srgbClr val="F5F5F5"/>
                </a:solidFill>
                <a:effectLst>
                  <a:outerShdw blurRad="38100" dist="38100" dir="2700000" algn="ctr" rotWithShape="0">
                    <a:schemeClr val="tx1"/>
                  </a:outerShdw>
                </a:effectLst>
              </a:rPr>
              <a:t>walking in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paradise</a:t>
            </a:r>
            <a:r>
              <a:rPr lang="en-US" sz="3200" dirty="0">
                <a:solidFill>
                  <a:srgbClr val="F5F5F5"/>
                </a:solidFill>
                <a:effectLst>
                  <a:outerShdw blurRad="38100" dist="38100" dir="2700000" algn="ctr" rotWithShape="0">
                    <a:schemeClr val="tx1"/>
                  </a:outerShdw>
                </a:effectLst>
              </a:rPr>
              <a:t>”.</a:t>
            </a:r>
          </a:p>
        </p:txBody>
      </p:sp>
    </p:spTree>
    <p:extLst>
      <p:ext uri="{BB962C8B-B14F-4D97-AF65-F5344CB8AC3E}">
        <p14:creationId xmlns:p14="http://schemas.microsoft.com/office/powerpoint/2010/main" val="10709526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42E419B-4552-519A-E559-B6D3E05D87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9FD7FA-8341-42A5-04BB-729AFED4368B}"/>
              </a:ext>
            </a:extLst>
          </p:cNvPr>
          <p:cNvSpPr>
            <a:spLocks noGrp="1"/>
          </p:cNvSpPr>
          <p:nvPr>
            <p:ph type="title"/>
          </p:nvPr>
        </p:nvSpPr>
        <p:spPr>
          <a:xfrm>
            <a:off x="0" y="0"/>
            <a:ext cx="12226954" cy="1288869"/>
          </a:xfrm>
        </p:spPr>
        <p:txBody>
          <a:bodyPr>
            <a:noAutofit/>
          </a:bodyPr>
          <a:lstStyle/>
          <a:p>
            <a:pPr algn="ctr"/>
            <a:r>
              <a:rPr lang="en-US" b="1" dirty="0">
                <a:solidFill>
                  <a:srgbClr val="F5F5F5"/>
                </a:solidFill>
                <a:effectLst>
                  <a:outerShdw blurRad="50800" dist="38100" dir="2700000" algn="tl" rotWithShape="0">
                    <a:prstClr val="black">
                      <a:alpha val="30000"/>
                    </a:prstClr>
                  </a:outerShdw>
                </a:effectLst>
              </a:rPr>
              <a:t>Introduction to Christ's Letters to the Seven Churches </a:t>
            </a:r>
            <a:br>
              <a:rPr lang="en-US" b="1" dirty="0">
                <a:solidFill>
                  <a:srgbClr val="F5F5F5"/>
                </a:solidFill>
                <a:effectLst>
                  <a:outerShdw blurRad="50800" dist="38100" dir="2700000" algn="tl" rotWithShape="0">
                    <a:prstClr val="black">
                      <a:alpha val="30000"/>
                    </a:prstClr>
                  </a:outerShdw>
                </a:effectLst>
              </a:rPr>
            </a:br>
            <a:r>
              <a:rPr lang="en-US" b="1" dirty="0">
                <a:solidFill>
                  <a:srgbClr val="F5F5F5"/>
                </a:solidFill>
                <a:effectLst>
                  <a:outerShdw blurRad="50800" dist="38100" dir="2700000" algn="tl" rotWithShape="0">
                    <a:prstClr val="black">
                      <a:alpha val="30000"/>
                    </a:prstClr>
                  </a:outerShdw>
                </a:effectLst>
              </a:rPr>
              <a:t>(Revelation 2–3)</a:t>
            </a:r>
          </a:p>
        </p:txBody>
      </p:sp>
      <p:sp>
        <p:nvSpPr>
          <p:cNvPr id="2" name="Content Placeholder 1">
            <a:extLst>
              <a:ext uri="{FF2B5EF4-FFF2-40B4-BE49-F238E27FC236}">
                <a16:creationId xmlns:a16="http://schemas.microsoft.com/office/drawing/2014/main" id="{06322818-C92C-A49B-1DB1-AE588283169D}"/>
              </a:ext>
            </a:extLst>
          </p:cNvPr>
          <p:cNvSpPr>
            <a:spLocks noGrp="1"/>
          </p:cNvSpPr>
          <p:nvPr>
            <p:ph idx="1"/>
          </p:nvPr>
        </p:nvSpPr>
        <p:spPr>
          <a:xfrm>
            <a:off x="108857" y="1393371"/>
            <a:ext cx="11935097" cy="5416731"/>
          </a:xfrm>
        </p:spPr>
        <p:txBody>
          <a:bodyPr>
            <a:normAutofit lnSpcReduction="10000"/>
          </a:bodyPr>
          <a:lstStyle/>
          <a:p>
            <a:r>
              <a:rPr lang="en-US" sz="3600" dirty="0">
                <a:solidFill>
                  <a:srgbClr val="F5F5F5"/>
                </a:solidFill>
                <a:effectLst>
                  <a:outerShdw blurRad="50800" dist="38100" dir="2700000" algn="tl" rotWithShape="0">
                    <a:prstClr val="black">
                      <a:alpha val="30000"/>
                    </a:prstClr>
                  </a:outerShdw>
                </a:effectLst>
                <a:ea typeface="+mj-ea"/>
                <a:cs typeface="+mj-cs"/>
              </a:rPr>
              <a:t>Revelation 2–3 contains seven messages from the risen Christ to seven real churches in the Roman province of Asia Minor. </a:t>
            </a:r>
          </a:p>
          <a:p>
            <a:r>
              <a:rPr lang="en-US" sz="3600" dirty="0">
                <a:solidFill>
                  <a:srgbClr val="F5F5F5"/>
                </a:solidFill>
                <a:effectLst>
                  <a:outerShdw blurRad="50800" dist="38100" dir="2700000" algn="tl" rotWithShape="0">
                    <a:prstClr val="black">
                      <a:alpha val="30000"/>
                    </a:prstClr>
                  </a:outerShdw>
                </a:effectLst>
                <a:ea typeface="+mj-ea"/>
                <a:cs typeface="+mj-cs"/>
              </a:rPr>
              <a:t>These were actual congregations facing real pressures, struggles, and temptations — and Christ had something specific to say to each one.</a:t>
            </a:r>
          </a:p>
          <a:p>
            <a:r>
              <a:rPr lang="en-US" sz="3600" dirty="0">
                <a:solidFill>
                  <a:srgbClr val="F5F5F5"/>
                </a:solidFill>
                <a:effectLst>
                  <a:outerShdw blurRad="50800" dist="38100" dir="2700000" algn="tl" rotWithShape="0">
                    <a:prstClr val="black">
                      <a:alpha val="30000"/>
                    </a:prstClr>
                  </a:outerShdw>
                </a:effectLst>
                <a:ea typeface="+mj-ea"/>
                <a:cs typeface="+mj-cs"/>
              </a:rPr>
              <a:t>Though sometimes called “letters,” these messages are better understood as royal proclamations or prophetic oracles. </a:t>
            </a:r>
          </a:p>
          <a:p>
            <a:r>
              <a:rPr lang="en-US" sz="3600" dirty="0">
                <a:solidFill>
                  <a:srgbClr val="F5F5F5"/>
                </a:solidFill>
                <a:effectLst>
                  <a:outerShdw blurRad="50800" dist="38100" dir="2700000" algn="tl" rotWithShape="0">
                    <a:prstClr val="black">
                      <a:alpha val="30000"/>
                    </a:prstClr>
                  </a:outerShdw>
                </a:effectLst>
                <a:ea typeface="+mj-ea"/>
                <a:cs typeface="+mj-cs"/>
              </a:rPr>
              <a:t>The whole of Revelation is </a:t>
            </a:r>
            <a:r>
              <a:rPr lang="en-US" sz="3600" b="1" i="1" dirty="0">
                <a:solidFill>
                  <a:srgbClr val="F5F5F5"/>
                </a:solidFill>
                <a:effectLst>
                  <a:outerShdw blurRad="50800" dist="38100" dir="2700000" algn="tl" rotWithShape="0">
                    <a:prstClr val="black">
                      <a:alpha val="30000"/>
                    </a:prstClr>
                  </a:outerShdw>
                </a:effectLst>
                <a:ea typeface="+mj-ea"/>
                <a:cs typeface="+mj-cs"/>
              </a:rPr>
              <a:t>itself</a:t>
            </a:r>
            <a:r>
              <a:rPr lang="en-US" sz="3600" dirty="0">
                <a:solidFill>
                  <a:srgbClr val="F5F5F5"/>
                </a:solidFill>
                <a:effectLst>
                  <a:outerShdw blurRad="50800" dist="38100" dir="2700000" algn="tl" rotWithShape="0">
                    <a:prstClr val="black">
                      <a:alpha val="30000"/>
                    </a:prstClr>
                  </a:outerShdw>
                </a:effectLst>
                <a:ea typeface="+mj-ea"/>
                <a:cs typeface="+mj-cs"/>
              </a:rPr>
              <a:t> a letter, and these seven messages form its opening pastoral section, grounding the dramatic visions that follow in the concrete life of real churches.</a:t>
            </a:r>
          </a:p>
        </p:txBody>
      </p:sp>
    </p:spTree>
    <p:extLst>
      <p:ext uri="{BB962C8B-B14F-4D97-AF65-F5344CB8AC3E}">
        <p14:creationId xmlns:p14="http://schemas.microsoft.com/office/powerpoint/2010/main" val="11725021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B280B18-B2B7-93B2-4651-E4C0A23E5A1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8AB4FD8-4705-F4C7-871C-C9F3F5CE5A27}"/>
              </a:ext>
            </a:extLst>
          </p:cNvPr>
          <p:cNvSpPr>
            <a:spLocks noGrp="1"/>
          </p:cNvSpPr>
          <p:nvPr>
            <p:ph type="title"/>
          </p:nvPr>
        </p:nvSpPr>
        <p:spPr>
          <a:xfrm>
            <a:off x="0" y="0"/>
            <a:ext cx="12192000" cy="1010194"/>
          </a:xfrm>
        </p:spPr>
        <p:txBody>
          <a:bodyPr>
            <a:noAutofit/>
          </a:bodyPr>
          <a:lstStyle/>
          <a:p>
            <a:pPr algn="ctr"/>
            <a:r>
              <a:rPr lang="en-US" sz="54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Letter to the Church in Smyrna (2:8-11)</a:t>
            </a:r>
          </a:p>
        </p:txBody>
      </p:sp>
      <p:sp>
        <p:nvSpPr>
          <p:cNvPr id="5" name="Content Placeholder 4">
            <a:extLst>
              <a:ext uri="{FF2B5EF4-FFF2-40B4-BE49-F238E27FC236}">
                <a16:creationId xmlns:a16="http://schemas.microsoft.com/office/drawing/2014/main" id="{83478327-C374-8DD5-A275-C38813FE6555}"/>
              </a:ext>
            </a:extLst>
          </p:cNvPr>
          <p:cNvSpPr>
            <a:spLocks noGrp="1"/>
          </p:cNvSpPr>
          <p:nvPr>
            <p:ph idx="1"/>
          </p:nvPr>
        </p:nvSpPr>
        <p:spPr>
          <a:xfrm>
            <a:off x="357809" y="1180011"/>
            <a:ext cx="11502887" cy="5615644"/>
          </a:xfrm>
        </p:spPr>
        <p:txBody>
          <a:bodyPr>
            <a:normAutofit lnSpcReduction="10000"/>
          </a:bodyPr>
          <a:lstStyle/>
          <a:p>
            <a:pPr marL="0" indent="0">
              <a:buNone/>
            </a:pP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angel of the church in Smyrna write: These are the words of him who is the First and the Last, who died and came to life again.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know your afflictions and your poverty--yet you are rich! I know the slander of those who say they are Jews and are not, but are a synagogue of Satan.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Do not be afraid of what you are about to suffer. I tell you, the devil will put some of you in prison to test you, and you will suffer persecution for ten days. Be faithful, even to the point of death, and I will give you the crown of life.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who has an ear, let him hear what the Spirit says to the churches. He who overcomes will not be hurt at all by the second death. </a:t>
            </a:r>
            <a:r>
              <a:rPr lang="en-US" sz="36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4299589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3B60FFD8-DF99-2274-43E9-DA6FC4692C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71B091-9CDE-05AF-00A1-F68B661C3216}"/>
              </a:ext>
            </a:extLst>
          </p:cNvPr>
          <p:cNvSpPr>
            <a:spLocks noGrp="1"/>
          </p:cNvSpPr>
          <p:nvPr>
            <p:ph type="title"/>
          </p:nvPr>
        </p:nvSpPr>
        <p:spPr>
          <a:xfrm>
            <a:off x="0" y="1"/>
            <a:ext cx="12226954" cy="966650"/>
          </a:xfrm>
        </p:spPr>
        <p:txBody>
          <a:bodyPr>
            <a:noAutofit/>
          </a:bodyPr>
          <a:lstStyle/>
          <a:p>
            <a:pPr algn="ctr"/>
            <a:r>
              <a:rPr lang="en-US" sz="5400" b="1" dirty="0">
                <a:solidFill>
                  <a:srgbClr val="F5F5F5"/>
                </a:solidFill>
                <a:effectLst>
                  <a:outerShdw blurRad="50800" dist="38100" dir="2700000" algn="tl" rotWithShape="0">
                    <a:prstClr val="black">
                      <a:alpha val="30000"/>
                    </a:prstClr>
                  </a:outerShdw>
                </a:effectLst>
              </a:rPr>
              <a:t>The Church in Smyrna – Historical Context</a:t>
            </a:r>
          </a:p>
        </p:txBody>
      </p:sp>
      <p:sp>
        <p:nvSpPr>
          <p:cNvPr id="2" name="Content Placeholder 1">
            <a:extLst>
              <a:ext uri="{FF2B5EF4-FFF2-40B4-BE49-F238E27FC236}">
                <a16:creationId xmlns:a16="http://schemas.microsoft.com/office/drawing/2014/main" id="{84374ACD-6911-A112-513C-7C2DC35B8200}"/>
              </a:ext>
            </a:extLst>
          </p:cNvPr>
          <p:cNvSpPr>
            <a:spLocks noGrp="1"/>
          </p:cNvSpPr>
          <p:nvPr>
            <p:ph idx="1"/>
          </p:nvPr>
        </p:nvSpPr>
        <p:spPr>
          <a:xfrm>
            <a:off x="305499" y="1040673"/>
            <a:ext cx="11581002" cy="5817325"/>
          </a:xfrm>
        </p:spPr>
        <p:txBody>
          <a:bodyPr>
            <a:normAutofit fontScale="85000" lnSpcReduction="20000"/>
          </a:bodyPr>
          <a:lstStyle/>
          <a:p>
            <a:r>
              <a:rPr lang="en-US" sz="3200" dirty="0">
                <a:solidFill>
                  <a:srgbClr val="F5F5F5"/>
                </a:solidFill>
                <a:effectLst>
                  <a:outerShdw blurRad="50800" dist="38100" dir="2700000" algn="tl" rotWithShape="0">
                    <a:prstClr val="black">
                      <a:alpha val="30000"/>
                    </a:prstClr>
                  </a:outerShdw>
                </a:effectLst>
                <a:ea typeface="+mj-ea"/>
                <a:cs typeface="+mj-cs"/>
              </a:rPr>
              <a:t>Smyrna — modern Izmir, the </a:t>
            </a:r>
            <a:r>
              <a:rPr lang="en-US" sz="3200" b="1" i="1" dirty="0">
                <a:solidFill>
                  <a:srgbClr val="F5F5F5"/>
                </a:solidFill>
                <a:effectLst>
                  <a:outerShdw blurRad="50800" dist="38100" dir="2700000" algn="tl" rotWithShape="0">
                    <a:prstClr val="black">
                      <a:alpha val="30000"/>
                    </a:prstClr>
                  </a:outerShdw>
                </a:effectLst>
                <a:ea typeface="+mj-ea"/>
                <a:cs typeface="+mj-cs"/>
              </a:rPr>
              <a:t>only one </a:t>
            </a:r>
            <a:r>
              <a:rPr lang="en-US" sz="3200" dirty="0">
                <a:solidFill>
                  <a:srgbClr val="F5F5F5"/>
                </a:solidFill>
                <a:effectLst>
                  <a:outerShdw blurRad="50800" dist="38100" dir="2700000" algn="tl" rotWithShape="0">
                    <a:prstClr val="black">
                      <a:alpha val="30000"/>
                    </a:prstClr>
                  </a:outerShdw>
                </a:effectLst>
                <a:ea typeface="+mj-ea"/>
                <a:cs typeface="+mj-cs"/>
              </a:rPr>
              <a:t>of the seven cities still inhabited today — lay about forty miles north of Ephesus on the Aegean coast. </a:t>
            </a:r>
          </a:p>
          <a:p>
            <a:r>
              <a:rPr lang="en-US" sz="3200" dirty="0">
                <a:solidFill>
                  <a:srgbClr val="F5F5F5"/>
                </a:solidFill>
                <a:effectLst>
                  <a:outerShdw blurRad="50800" dist="38100" dir="2700000" algn="tl" rotWithShape="0">
                    <a:prstClr val="black">
                      <a:alpha val="30000"/>
                    </a:prstClr>
                  </a:outerShdw>
                </a:effectLst>
                <a:ea typeface="+mj-ea"/>
                <a:cs typeface="+mj-cs"/>
              </a:rPr>
              <a:t>Beautiful, prosperous, and fiercely loyal to Rome, it was the first city in Asia to build a temple to the goddess Roma and later won the coveted honor of hosting an imperial temple to Tiberius. </a:t>
            </a:r>
          </a:p>
          <a:p>
            <a:r>
              <a:rPr lang="en-US" sz="3200" dirty="0">
                <a:solidFill>
                  <a:srgbClr val="F5F5F5"/>
                </a:solidFill>
                <a:effectLst>
                  <a:outerShdw blurRad="50800" dist="38100" dir="2700000" algn="tl" rotWithShape="0">
                    <a:prstClr val="black">
                      <a:alpha val="30000"/>
                    </a:prstClr>
                  </a:outerShdw>
                </a:effectLst>
                <a:ea typeface="+mj-ea"/>
                <a:cs typeface="+mj-cs"/>
              </a:rPr>
              <a:t>This deep entanglement with emperor worship made Christian life there genuinely dangerous. </a:t>
            </a:r>
          </a:p>
          <a:p>
            <a:r>
              <a:rPr lang="en-US" sz="3200" dirty="0">
                <a:solidFill>
                  <a:srgbClr val="F5F5F5"/>
                </a:solidFill>
                <a:effectLst>
                  <a:outerShdw blurRad="50800" dist="38100" dir="2700000" algn="tl" rotWithShape="0">
                    <a:prstClr val="black">
                      <a:alpha val="30000"/>
                    </a:prstClr>
                  </a:outerShdw>
                </a:effectLst>
                <a:ea typeface="+mj-ea"/>
                <a:cs typeface="+mj-cs"/>
              </a:rPr>
              <a:t>A large Jewish population added further pressure, actively opposing the church and reporting Christians to Roman authorities. </a:t>
            </a:r>
          </a:p>
          <a:p>
            <a:r>
              <a:rPr lang="en-US" sz="3200" dirty="0">
                <a:solidFill>
                  <a:srgbClr val="F5F5F5"/>
                </a:solidFill>
                <a:effectLst>
                  <a:outerShdw blurRad="50800" dist="38100" dir="2700000" algn="tl" rotWithShape="0">
                    <a:prstClr val="black">
                      <a:alpha val="30000"/>
                    </a:prstClr>
                  </a:outerShdw>
                </a:effectLst>
                <a:ea typeface="+mj-ea"/>
                <a:cs typeface="+mj-cs"/>
              </a:rPr>
              <a:t>The most famous casualty was Bishop Polycarp, martyred in the mid-second century for refusing to call Caesar “Lord”.</a:t>
            </a:r>
          </a:p>
          <a:p>
            <a:r>
              <a:rPr lang="en-US" sz="3200" dirty="0">
                <a:solidFill>
                  <a:srgbClr val="F5F5F5"/>
                </a:solidFill>
                <a:effectLst>
                  <a:outerShdw blurRad="50800" dist="38100" dir="2700000" algn="tl" rotWithShape="0">
                    <a:prstClr val="black">
                      <a:alpha val="30000"/>
                    </a:prstClr>
                  </a:outerShdw>
                </a:effectLst>
                <a:ea typeface="+mj-ea"/>
                <a:cs typeface="+mj-cs"/>
              </a:rPr>
              <a:t>Of the seven letters, this one is the </a:t>
            </a:r>
            <a:r>
              <a:rPr lang="en-US" sz="3200" b="1" i="1" dirty="0">
                <a:solidFill>
                  <a:srgbClr val="F5F5F5"/>
                </a:solidFill>
                <a:effectLst>
                  <a:outerShdw blurRad="50800" dist="38100" dir="2700000" algn="tl" rotWithShape="0">
                    <a:prstClr val="black">
                      <a:alpha val="30000"/>
                    </a:prstClr>
                  </a:outerShdw>
                </a:effectLst>
                <a:ea typeface="+mj-ea"/>
                <a:cs typeface="+mj-cs"/>
              </a:rPr>
              <a:t>shortest</a:t>
            </a:r>
            <a:r>
              <a:rPr lang="en-US" sz="3200" dirty="0">
                <a:solidFill>
                  <a:srgbClr val="F5F5F5"/>
                </a:solidFill>
                <a:effectLst>
                  <a:outerShdw blurRad="50800" dist="38100" dir="2700000" algn="tl" rotWithShape="0">
                    <a:prstClr val="black">
                      <a:alpha val="30000"/>
                    </a:prstClr>
                  </a:outerShdw>
                </a:effectLst>
                <a:ea typeface="+mj-ea"/>
                <a:cs typeface="+mj-cs"/>
              </a:rPr>
              <a:t> — and one of only </a:t>
            </a:r>
            <a:r>
              <a:rPr lang="en-US" sz="3200" b="1" i="1" dirty="0">
                <a:solidFill>
                  <a:srgbClr val="F5F5F5"/>
                </a:solidFill>
                <a:effectLst>
                  <a:outerShdw blurRad="50800" dist="38100" dir="2700000" algn="tl" rotWithShape="0">
                    <a:prstClr val="black">
                      <a:alpha val="30000"/>
                    </a:prstClr>
                  </a:outerShdw>
                </a:effectLst>
                <a:ea typeface="+mj-ea"/>
                <a:cs typeface="+mj-cs"/>
              </a:rPr>
              <a:t>two</a:t>
            </a:r>
            <a:r>
              <a:rPr lang="en-US" sz="3200" dirty="0">
                <a:solidFill>
                  <a:srgbClr val="F5F5F5"/>
                </a:solidFill>
                <a:effectLst>
                  <a:outerShdw blurRad="50800" dist="38100" dir="2700000" algn="tl" rotWithShape="0">
                    <a:prstClr val="black">
                      <a:alpha val="30000"/>
                    </a:prstClr>
                  </a:outerShdw>
                </a:effectLst>
                <a:ea typeface="+mj-ea"/>
                <a:cs typeface="+mj-cs"/>
              </a:rPr>
              <a:t> containing </a:t>
            </a:r>
            <a:r>
              <a:rPr lang="en-US" sz="3200" b="1" i="1" dirty="0">
                <a:solidFill>
                  <a:srgbClr val="F5F5F5"/>
                </a:solidFill>
                <a:effectLst>
                  <a:outerShdw blurRad="50800" dist="38100" dir="2700000" algn="tl" rotWithShape="0">
                    <a:prstClr val="black">
                      <a:alpha val="30000"/>
                    </a:prstClr>
                  </a:outerShdw>
                </a:effectLst>
                <a:ea typeface="+mj-ea"/>
                <a:cs typeface="+mj-cs"/>
              </a:rPr>
              <a:t>no rebuke </a:t>
            </a:r>
            <a:r>
              <a:rPr lang="en-US" sz="3200" dirty="0">
                <a:solidFill>
                  <a:srgbClr val="F5F5F5"/>
                </a:solidFill>
                <a:effectLst>
                  <a:outerShdw blurRad="50800" dist="38100" dir="2700000" algn="tl" rotWithShape="0">
                    <a:prstClr val="black">
                      <a:alpha val="30000"/>
                    </a:prstClr>
                  </a:outerShdw>
                </a:effectLst>
                <a:ea typeface="+mj-ea"/>
                <a:cs typeface="+mj-cs"/>
              </a:rPr>
              <a:t>whatsoever. </a:t>
            </a:r>
          </a:p>
          <a:p>
            <a:r>
              <a:rPr lang="en-US" sz="3200" dirty="0">
                <a:solidFill>
                  <a:srgbClr val="F5F5F5"/>
                </a:solidFill>
                <a:effectLst>
                  <a:outerShdw blurRad="50800" dist="38100" dir="2700000" algn="tl" rotWithShape="0">
                    <a:prstClr val="black">
                      <a:alpha val="30000"/>
                    </a:prstClr>
                  </a:outerShdw>
                </a:effectLst>
                <a:ea typeface="+mj-ea"/>
                <a:cs typeface="+mj-cs"/>
              </a:rPr>
              <a:t>Christ has </a:t>
            </a:r>
            <a:r>
              <a:rPr lang="en-US" sz="3200" b="1" i="1" dirty="0">
                <a:solidFill>
                  <a:srgbClr val="F5F5F5"/>
                </a:solidFill>
                <a:effectLst>
                  <a:outerShdw blurRad="50800" dist="38100" dir="2700000" algn="tl" rotWithShape="0">
                    <a:prstClr val="black">
                      <a:alpha val="30000"/>
                    </a:prstClr>
                  </a:outerShdw>
                </a:effectLst>
                <a:ea typeface="+mj-ea"/>
                <a:cs typeface="+mj-cs"/>
              </a:rPr>
              <a:t>nothing</a:t>
            </a:r>
            <a:r>
              <a:rPr lang="en-US" sz="3200" dirty="0">
                <a:solidFill>
                  <a:srgbClr val="F5F5F5"/>
                </a:solidFill>
                <a:effectLst>
                  <a:outerShdw blurRad="50800" dist="38100" dir="2700000" algn="tl" rotWithShape="0">
                    <a:prstClr val="black">
                      <a:alpha val="30000"/>
                    </a:prstClr>
                  </a:outerShdw>
                </a:effectLst>
                <a:ea typeface="+mj-ea"/>
                <a:cs typeface="+mj-cs"/>
              </a:rPr>
              <a:t> to correct in Smyrna. </a:t>
            </a:r>
          </a:p>
          <a:p>
            <a:r>
              <a:rPr lang="en-US" sz="3200" dirty="0">
                <a:solidFill>
                  <a:srgbClr val="F5F5F5"/>
                </a:solidFill>
                <a:effectLst>
                  <a:outerShdw blurRad="50800" dist="38100" dir="2700000" algn="tl" rotWithShape="0">
                    <a:prstClr val="black">
                      <a:alpha val="30000"/>
                    </a:prstClr>
                  </a:outerShdw>
                </a:effectLst>
                <a:ea typeface="+mj-ea"/>
                <a:cs typeface="+mj-cs"/>
              </a:rPr>
              <a:t>He only acknowledges their suffering, warns of worse ahead, and calls them to fearless faithfulness. </a:t>
            </a:r>
          </a:p>
        </p:txBody>
      </p:sp>
    </p:spTree>
    <p:extLst>
      <p:ext uri="{BB962C8B-B14F-4D97-AF65-F5344CB8AC3E}">
        <p14:creationId xmlns:p14="http://schemas.microsoft.com/office/powerpoint/2010/main" val="12584204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4A88DB4-A34E-8D37-5555-5C6973F786F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28590E7-81F6-0C5C-F449-4FA54944F7BA}"/>
              </a:ext>
            </a:extLst>
          </p:cNvPr>
          <p:cNvSpPr>
            <a:spLocks noGrp="1"/>
          </p:cNvSpPr>
          <p:nvPr>
            <p:ph type="title"/>
          </p:nvPr>
        </p:nvSpPr>
        <p:spPr>
          <a:xfrm>
            <a:off x="0" y="2"/>
            <a:ext cx="12192000" cy="129190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to the angel of the church in Smyrna write: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words of the first and the last, who died and came to life.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know your tribulation and your poverty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you are rich) and the slander of those who say that they are Jews and are not, but are a synagogue of Satan.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CFAE7F5-5839-2725-F60A-818A04048ECC}"/>
              </a:ext>
            </a:extLst>
          </p:cNvPr>
          <p:cNvSpPr>
            <a:spLocks noGrp="1"/>
          </p:cNvSpPr>
          <p:nvPr>
            <p:ph idx="1"/>
          </p:nvPr>
        </p:nvSpPr>
        <p:spPr>
          <a:xfrm>
            <a:off x="260059" y="1535186"/>
            <a:ext cx="11719420" cy="5155034"/>
          </a:xfrm>
        </p:spPr>
        <p:txBody>
          <a:bodyPr>
            <a:normAutofit/>
          </a:bodyPr>
          <a:lstStyle/>
          <a:p>
            <a:r>
              <a:rPr lang="en-US" sz="3200" dirty="0">
                <a:solidFill>
                  <a:srgbClr val="F5F5F5"/>
                </a:solidFill>
                <a:effectLst>
                  <a:outerShdw blurRad="38100" dist="38100" dir="2700000" algn="ctr" rotWithShape="0">
                    <a:schemeClr val="tx1"/>
                  </a:outerShdw>
                </a:effectLst>
              </a:rPr>
              <a:t>Christ addresses Smyrna as: </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first and the last</a:t>
            </a:r>
            <a:r>
              <a:rPr lang="en-US" sz="2800" dirty="0">
                <a:solidFill>
                  <a:srgbClr val="F5F5F5"/>
                </a:solidFill>
                <a:effectLst>
                  <a:outerShdw blurRad="38100" dist="38100" dir="2700000" algn="ctr" rotWithShape="0">
                    <a:schemeClr val="tx1"/>
                  </a:outerShdw>
                </a:effectLst>
              </a:rPr>
              <a:t>” — titles drawn from Isaiah's declaration of Yahweh's eternal sovereignty, now applied to Jesus (Isaiah 44:6; 48:12). </a:t>
            </a:r>
          </a:p>
          <a:p>
            <a:pPr lvl="1"/>
            <a:r>
              <a:rPr lang="en-US" sz="2800" dirty="0">
                <a:solidFill>
                  <a:srgbClr val="F5F5F5"/>
                </a:solidFill>
                <a:effectLst>
                  <a:outerShdw blurRad="38100" dist="38100" dir="2700000" algn="ctr" rotWithShape="0">
                    <a:schemeClr val="tx1"/>
                  </a:outerShdw>
                </a:effectLst>
              </a:rPr>
              <a:t>“</a:t>
            </a:r>
            <a:r>
              <a:rPr lang="en-US" sz="28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died and came to life</a:t>
            </a:r>
            <a:r>
              <a:rPr lang="en-US" sz="2800" dirty="0">
                <a:solidFill>
                  <a:srgbClr val="F5F5F5"/>
                </a:solidFill>
                <a:effectLst>
                  <a:outerShdw blurRad="38100" dist="38100" dir="2700000" algn="ctr" rotWithShape="0">
                    <a:schemeClr val="tx1"/>
                  </a:outerShdw>
                </a:effectLst>
              </a:rPr>
              <a:t>” – for a church facing </a:t>
            </a:r>
            <a:r>
              <a:rPr lang="en-US" sz="2800" b="1" i="1" dirty="0">
                <a:solidFill>
                  <a:srgbClr val="F5F5F5"/>
                </a:solidFill>
                <a:effectLst>
                  <a:outerShdw blurRad="38100" dist="38100" dir="2700000" algn="ctr" rotWithShape="0">
                    <a:schemeClr val="tx1"/>
                  </a:outerShdw>
                </a:effectLst>
              </a:rPr>
              <a:t>death</a:t>
            </a:r>
            <a:r>
              <a:rPr lang="en-US" sz="2800" dirty="0">
                <a:solidFill>
                  <a:srgbClr val="F5F5F5"/>
                </a:solidFill>
                <a:effectLst>
                  <a:outerShdw blurRad="38100" dist="38100" dir="2700000" algn="ctr" rotWithShape="0">
                    <a:schemeClr val="tx1"/>
                  </a:outerShdw>
                </a:effectLst>
              </a:rPr>
              <a:t>, this is a </a:t>
            </a:r>
            <a:r>
              <a:rPr lang="en-US" sz="2800" b="1" i="1" dirty="0">
                <a:solidFill>
                  <a:srgbClr val="F5F5F5"/>
                </a:solidFill>
                <a:effectLst>
                  <a:outerShdw blurRad="38100" dist="38100" dir="2700000" algn="ctr" rotWithShape="0">
                    <a:schemeClr val="tx1"/>
                  </a:outerShdw>
                </a:effectLst>
              </a:rPr>
              <a:t>pointed</a:t>
            </a:r>
            <a:r>
              <a:rPr lang="en-US" sz="2800" dirty="0">
                <a:solidFill>
                  <a:srgbClr val="F5F5F5"/>
                </a:solidFill>
                <a:effectLst>
                  <a:outerShdw blurRad="38100" dist="38100" dir="2700000" algn="ctr" rotWithShape="0">
                    <a:schemeClr val="tx1"/>
                  </a:outerShdw>
                </a:effectLst>
              </a:rPr>
              <a:t> reminder: their Lord has already walked through death and out the other side.</a:t>
            </a:r>
          </a:p>
          <a:p>
            <a:r>
              <a:rPr lang="en-US" sz="3200" dirty="0">
                <a:solidFill>
                  <a:srgbClr val="F5F5F5"/>
                </a:solidFill>
                <a:effectLst>
                  <a:outerShdw blurRad="38100" dist="38100" dir="2700000" algn="ctr" rotWithShape="0">
                    <a:schemeClr val="tx1"/>
                  </a:outerShdw>
                </a:effectLst>
              </a:rPr>
              <a:t>Christ tells them,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know your tribulation and your </a:t>
            </a:r>
            <a:r>
              <a:rPr lang="en-US" sz="32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poverty</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In wealthy Smyrna, Christian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poverty</a:t>
            </a:r>
            <a:r>
              <a:rPr lang="en-US" sz="3200" dirty="0">
                <a:solidFill>
                  <a:srgbClr val="F5F5F5"/>
                </a:solidFill>
                <a:effectLst>
                  <a:outerShdw blurRad="38100" dist="38100" dir="2700000" algn="ctr" rotWithShape="0">
                    <a:schemeClr val="tx1"/>
                  </a:outerShdw>
                </a:effectLst>
              </a:rPr>
              <a:t>” was likely the direct result of their faith – lost employment, boycotts by pagan and Jewish neighbors, exclusion from trade guilds – all consequences of refusing to participate in the city's religious life. </a:t>
            </a:r>
          </a:p>
        </p:txBody>
      </p:sp>
    </p:spTree>
    <p:extLst>
      <p:ext uri="{BB962C8B-B14F-4D97-AF65-F5344CB8AC3E}">
        <p14:creationId xmlns:p14="http://schemas.microsoft.com/office/powerpoint/2010/main" val="25601157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FC0C4D4-3B8A-D993-31C0-CDC0632BA1F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2757B2E-5048-9EAF-2BFD-4EF137180D1E}"/>
              </a:ext>
            </a:extLst>
          </p:cNvPr>
          <p:cNvSpPr>
            <a:spLocks noGrp="1"/>
          </p:cNvSpPr>
          <p:nvPr>
            <p:ph type="title"/>
          </p:nvPr>
        </p:nvSpPr>
        <p:spPr>
          <a:xfrm>
            <a:off x="0" y="2"/>
            <a:ext cx="12192000" cy="129190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to the angel of the church in Smyrna write: 'The words of the first and the last, who died and came to life.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know your tribulation and your poverty (but you are rich) and the slander of those who say that they are Jews and are not, but are a synagogue of Satan.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6E53E0C5-62D1-17F0-3265-A20251CA0F49}"/>
              </a:ext>
            </a:extLst>
          </p:cNvPr>
          <p:cNvSpPr>
            <a:spLocks noGrp="1"/>
          </p:cNvSpPr>
          <p:nvPr>
            <p:ph idx="1"/>
          </p:nvPr>
        </p:nvSpPr>
        <p:spPr>
          <a:xfrm>
            <a:off x="260059" y="1535186"/>
            <a:ext cx="11719420" cy="5083728"/>
          </a:xfrm>
        </p:spPr>
        <p:txBody>
          <a:bodyPr>
            <a:normAutofit fontScale="92500" lnSpcReduction="20000"/>
          </a:bodyPr>
          <a:lstStyle/>
          <a:p>
            <a:r>
              <a:rPr lang="en-US" sz="3200" dirty="0">
                <a:solidFill>
                  <a:srgbClr val="F5F5F5"/>
                </a:solidFill>
                <a:effectLst>
                  <a:outerShdw blurRad="38100" dist="38100" dir="2700000" algn="ctr" rotWithShape="0">
                    <a:schemeClr val="tx1"/>
                  </a:outerShdw>
                </a:effectLst>
              </a:rPr>
              <a:t>Though </a:t>
            </a:r>
            <a:r>
              <a:rPr lang="en-US" sz="3200" b="1" i="1" dirty="0">
                <a:solidFill>
                  <a:srgbClr val="F5F5F5"/>
                </a:solidFill>
                <a:effectLst>
                  <a:outerShdw blurRad="38100" dist="38100" dir="2700000" algn="ctr" rotWithShape="0">
                    <a:schemeClr val="tx1"/>
                  </a:outerShdw>
                </a:effectLst>
              </a:rPr>
              <a:t>materially</a:t>
            </a:r>
            <a:r>
              <a:rPr lang="en-US" sz="3200" dirty="0">
                <a:solidFill>
                  <a:srgbClr val="F5F5F5"/>
                </a:solidFill>
                <a:effectLst>
                  <a:outerShdw blurRad="38100" dist="38100" dir="2700000" algn="ctr" rotWithShape="0">
                    <a:schemeClr val="tx1"/>
                  </a:outerShdw>
                </a:effectLst>
              </a:rPr>
              <a:t> poor, they are </a:t>
            </a:r>
            <a:r>
              <a:rPr lang="en-US" sz="3200" b="1" i="1" dirty="0">
                <a:solidFill>
                  <a:srgbClr val="F5F5F5"/>
                </a:solidFill>
                <a:effectLst>
                  <a:outerShdw blurRad="38100" dist="38100" dir="2700000" algn="ctr" rotWithShape="0">
                    <a:schemeClr val="tx1"/>
                  </a:outerShdw>
                </a:effectLst>
              </a:rPr>
              <a:t>spiritually</a:t>
            </a:r>
            <a:r>
              <a:rPr lang="en-US" sz="3200" dirty="0">
                <a:solidFill>
                  <a:srgbClr val="F5F5F5"/>
                </a:solidFill>
                <a:effectLst>
                  <a:outerShdw blurRad="38100" dist="38100" dir="2700000" algn="ctr" rotWithShape="0">
                    <a:schemeClr val="tx1"/>
                  </a:outerShdw>
                </a:effectLst>
              </a:rPr>
              <a: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rich</a:t>
            </a:r>
            <a:r>
              <a:rPr lang="en-US" sz="3200" dirty="0">
                <a:solidFill>
                  <a:srgbClr val="F5F5F5"/>
                </a:solidFill>
                <a:effectLst>
                  <a:outerShdw blurRad="38100" dist="38100" dir="2700000" algn="ctr" rotWithShape="0">
                    <a:schemeClr val="tx1"/>
                  </a:outerShdw>
                </a:effectLst>
              </a:rPr>
              <a:t>” — a direct inversion of the Laodicean church, which </a:t>
            </a:r>
            <a:r>
              <a:rPr lang="en-US" sz="3200" b="1" i="1" dirty="0">
                <a:solidFill>
                  <a:srgbClr val="F5F5F5"/>
                </a:solidFill>
                <a:effectLst>
                  <a:outerShdw blurRad="38100" dist="38100" dir="2700000" algn="ctr" rotWithShape="0">
                    <a:schemeClr val="tx1"/>
                  </a:outerShdw>
                </a:effectLst>
              </a:rPr>
              <a:t>imagined</a:t>
            </a:r>
            <a:r>
              <a:rPr lang="en-US" sz="3200" dirty="0">
                <a:solidFill>
                  <a:srgbClr val="F5F5F5"/>
                </a:solidFill>
                <a:effectLst>
                  <a:outerShdw blurRad="38100" dist="38100" dir="2700000" algn="ctr" rotWithShape="0">
                    <a:schemeClr val="tx1"/>
                  </a:outerShdw>
                </a:effectLst>
              </a:rPr>
              <a:t> itself to be </a:t>
            </a:r>
            <a:r>
              <a:rPr lang="en-US" sz="3200" b="1" i="1" dirty="0">
                <a:solidFill>
                  <a:srgbClr val="F5F5F5"/>
                </a:solidFill>
                <a:effectLst>
                  <a:outerShdw blurRad="38100" dist="38100" dir="2700000" algn="ctr" rotWithShape="0">
                    <a:schemeClr val="tx1"/>
                  </a:outerShdw>
                </a:effectLst>
              </a:rPr>
              <a:t>wealthy</a:t>
            </a:r>
            <a:r>
              <a:rPr lang="en-US" sz="3200" dirty="0">
                <a:solidFill>
                  <a:srgbClr val="F5F5F5"/>
                </a:solidFill>
                <a:effectLst>
                  <a:outerShdw blurRad="38100" dist="38100" dir="2700000" algn="ctr" rotWithShape="0">
                    <a:schemeClr val="tx1"/>
                  </a:outerShdw>
                </a:effectLst>
              </a:rPr>
              <a:t> while, in reality, being </a:t>
            </a:r>
            <a:r>
              <a:rPr lang="en-US" sz="3200" b="1" i="1" dirty="0">
                <a:solidFill>
                  <a:srgbClr val="F5F5F5"/>
                </a:solidFill>
                <a:effectLst>
                  <a:outerShdw blurRad="38100" dist="38100" dir="2700000" algn="ctr" rotWithShape="0">
                    <a:schemeClr val="tx1"/>
                  </a:outerShdw>
                </a:effectLst>
              </a:rPr>
              <a:t>spiritually destitute</a:t>
            </a:r>
            <a:r>
              <a:rPr lang="en-US" sz="3200" dirty="0">
                <a:solidFill>
                  <a:srgbClr val="F5F5F5"/>
                </a:solidFill>
                <a:effectLst>
                  <a:outerShdw blurRad="38100" dist="38100" dir="2700000" algn="ctr" rotWithShape="0">
                    <a:schemeClr val="tx1"/>
                  </a:outerShdw>
                </a:effectLst>
              </a:rPr>
              <a:t>.</a:t>
            </a:r>
          </a:p>
          <a:p>
            <a:r>
              <a:rPr lang="en-US" sz="3200" dirty="0">
                <a:solidFill>
                  <a:srgbClr val="F5F5F5"/>
                </a:solidFill>
                <a:effectLst>
                  <a:outerShdw blurRad="38100" dist="38100" dir="2700000" algn="ctr" rotWithShape="0">
                    <a:schemeClr val="tx1"/>
                  </a:outerShdw>
                </a:effectLst>
              </a:rPr>
              <a:t>Christ also knows the slander coming from the local Jewish community, who were apparently denouncing Christians to Roman authorities. </a:t>
            </a:r>
          </a:p>
          <a:p>
            <a:r>
              <a:rPr lang="en-US" sz="3200" dirty="0">
                <a:solidFill>
                  <a:srgbClr val="F5F5F5"/>
                </a:solidFill>
                <a:effectLst>
                  <a:outerShdw blurRad="38100" dist="38100" dir="2700000" algn="ctr" rotWithShape="0">
                    <a:schemeClr val="tx1"/>
                  </a:outerShdw>
                </a:effectLst>
              </a:rPr>
              <a:t>Jesus calls them a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synagogue of Satan</a:t>
            </a:r>
            <a:r>
              <a:rPr lang="en-US" sz="3200" dirty="0">
                <a:solidFill>
                  <a:srgbClr val="F5F5F5"/>
                </a:solidFill>
                <a:effectLst>
                  <a:outerShdw blurRad="38100" dist="38100" dir="2700000" algn="ctr" rotWithShape="0">
                    <a:schemeClr val="tx1"/>
                  </a:outerShdw>
                </a:effectLst>
              </a:rPr>
              <a:t>” — not an ethnic slur, but a theological verdict. </a:t>
            </a:r>
          </a:p>
          <a:p>
            <a:r>
              <a:rPr lang="en-US" sz="3200" dirty="0">
                <a:solidFill>
                  <a:srgbClr val="F5F5F5"/>
                </a:solidFill>
                <a:effectLst>
                  <a:outerShdw blurRad="38100" dist="38100" dir="2700000" algn="ctr" rotWithShape="0">
                    <a:schemeClr val="tx1"/>
                  </a:outerShdw>
                </a:effectLst>
              </a:rPr>
              <a:t>“</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Satan</a:t>
            </a:r>
            <a:r>
              <a:rPr lang="en-US" sz="3200" dirty="0">
                <a:solidFill>
                  <a:srgbClr val="F5F5F5"/>
                </a:solidFill>
                <a:effectLst>
                  <a:outerShdw blurRad="38100" dist="38100" dir="2700000" algn="ctr" rotWithShape="0">
                    <a:schemeClr val="tx1"/>
                  </a:outerShdw>
                </a:effectLst>
              </a:rPr>
              <a:t>” means “accuser,” and those falsely accusing God's people are doing Satan's work </a:t>
            </a:r>
            <a:r>
              <a:rPr lang="en-US" sz="3200" b="1" i="1" dirty="0">
                <a:solidFill>
                  <a:srgbClr val="F5F5F5"/>
                </a:solidFill>
                <a:effectLst>
                  <a:outerShdw blurRad="38100" dist="38100" dir="2700000" algn="ctr" rotWithShape="0">
                    <a:schemeClr val="tx1"/>
                  </a:outerShdw>
                </a:effectLst>
              </a:rPr>
              <a:t>regardless</a:t>
            </a:r>
            <a:r>
              <a:rPr lang="en-US" sz="3200" dirty="0">
                <a:solidFill>
                  <a:srgbClr val="F5F5F5"/>
                </a:solidFill>
                <a:effectLst>
                  <a:outerShdw blurRad="38100" dist="38100" dir="2700000" algn="ctr" rotWithShape="0">
                    <a:schemeClr val="tx1"/>
                  </a:outerShdw>
                </a:effectLst>
              </a:rPr>
              <a:t> of their ancestry. </a:t>
            </a:r>
          </a:p>
          <a:p>
            <a:r>
              <a:rPr lang="en-US" sz="3200" dirty="0">
                <a:solidFill>
                  <a:srgbClr val="F5F5F5"/>
                </a:solidFill>
                <a:effectLst>
                  <a:outerShdw blurRad="38100" dist="38100" dir="2700000" algn="ctr" rotWithShape="0">
                    <a:schemeClr val="tx1"/>
                  </a:outerShdw>
                </a:effectLst>
              </a:rPr>
              <a:t>True Jewishness, as Paul argues in his letters (Rom. 2:28–29; Phil. 3:3), is a matter of faith and covenant faithfulness. </a:t>
            </a:r>
          </a:p>
          <a:p>
            <a:r>
              <a:rPr lang="en-US" sz="3200" dirty="0">
                <a:solidFill>
                  <a:srgbClr val="F5F5F5"/>
                </a:solidFill>
                <a:effectLst>
                  <a:outerShdw blurRad="38100" dist="38100" dir="2700000" algn="ctr" rotWithShape="0">
                    <a:schemeClr val="tx1"/>
                  </a:outerShdw>
                </a:effectLst>
              </a:rPr>
              <a:t>The church at Smyrna, poor and slandered, represents the genuinely rich and genuinely faithful people of God.</a:t>
            </a:r>
          </a:p>
        </p:txBody>
      </p:sp>
    </p:spTree>
    <p:extLst>
      <p:ext uri="{BB962C8B-B14F-4D97-AF65-F5344CB8AC3E}">
        <p14:creationId xmlns:p14="http://schemas.microsoft.com/office/powerpoint/2010/main" val="33429260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413F447-5307-B425-54CB-922416ADA23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7A44C03-1BA6-054C-E4F9-B298DC22E431}"/>
              </a:ext>
            </a:extLst>
          </p:cNvPr>
          <p:cNvSpPr>
            <a:spLocks noGrp="1"/>
          </p:cNvSpPr>
          <p:nvPr>
            <p:ph type="title"/>
          </p:nvPr>
        </p:nvSpPr>
        <p:spPr>
          <a:xfrm>
            <a:off x="0" y="2"/>
            <a:ext cx="12192000" cy="154776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Do not fear what you are about to suffer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Behold,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devil is about to throw some of you into prison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you may be tested,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ten days you will have tribulation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 faithful unto death, and I will give you the crown of life.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who has an ear, let him hear what the Spirit says to the churches. The one who conquers will not be hurt by the second death.'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3B51137B-F7DB-6AF8-09E0-E0712C9A3748}"/>
              </a:ext>
            </a:extLst>
          </p:cNvPr>
          <p:cNvSpPr>
            <a:spLocks noGrp="1"/>
          </p:cNvSpPr>
          <p:nvPr>
            <p:ph idx="1"/>
          </p:nvPr>
        </p:nvSpPr>
        <p:spPr>
          <a:xfrm>
            <a:off x="260059" y="1820411"/>
            <a:ext cx="11719420" cy="4798503"/>
          </a:xfrm>
        </p:spPr>
        <p:txBody>
          <a:bodyPr>
            <a:normAutofit fontScale="92500"/>
          </a:bodyPr>
          <a:lstStyle/>
          <a:p>
            <a:r>
              <a:rPr lang="en-US" sz="3200" dirty="0">
                <a:solidFill>
                  <a:srgbClr val="F5F5F5"/>
                </a:solidFill>
                <a:effectLst>
                  <a:outerShdw blurRad="38100" dist="38100" dir="2700000" algn="ctr" rotWithShape="0">
                    <a:schemeClr val="tx1"/>
                  </a:outerShdw>
                </a:effectLst>
              </a:rPr>
              <a:t>Knowing worse is coming, Christ's first words are simply: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Do not fear</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Imprisonment awaited some of the Smyrnaeans — not as punishment in the Roman system, but as a holding place before trial and likely execution. </a:t>
            </a:r>
          </a:p>
          <a:p>
            <a:r>
              <a:rPr lang="en-US" sz="3200" dirty="0">
                <a:solidFill>
                  <a:srgbClr val="F5F5F5"/>
                </a:solidFill>
                <a:effectLst>
                  <a:outerShdw blurRad="38100" dist="38100" dir="2700000" algn="ctr" rotWithShape="0">
                    <a:schemeClr val="tx1"/>
                  </a:outerShdw>
                </a:effectLst>
              </a:rPr>
              <a:t>Behind the Roman authorities stood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devil</a:t>
            </a:r>
            <a:r>
              <a:rPr lang="en-US" sz="3200" dirty="0">
                <a:solidFill>
                  <a:srgbClr val="F5F5F5"/>
                </a:solidFill>
                <a:effectLst>
                  <a:outerShdw blurRad="38100" dist="38100" dir="2700000" algn="ctr" rotWithShape="0">
                    <a:schemeClr val="tx1"/>
                  </a:outerShdw>
                </a:effectLst>
              </a:rPr>
              <a:t>” himself, using human power to test and potentially destroy the church's faith.</a:t>
            </a:r>
          </a:p>
          <a:p>
            <a:r>
              <a:rPr lang="en-US" sz="3200" dirty="0">
                <a:solidFill>
                  <a:srgbClr val="F5F5F5"/>
                </a:solidFill>
                <a:effectLst>
                  <a:outerShdw blurRad="38100" dist="38100" dir="2700000" algn="ctr" rotWithShape="0">
                    <a:schemeClr val="tx1"/>
                  </a:outerShdw>
                </a:effectLst>
              </a:rPr>
              <a:t>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tribulation</a:t>
            </a:r>
            <a:r>
              <a:rPr lang="en-US" sz="3200" dirty="0">
                <a:solidFill>
                  <a:srgbClr val="F5F5F5"/>
                </a:solidFill>
                <a:effectLst>
                  <a:outerShdw blurRad="38100" dist="38100" dir="2700000" algn="ctr" rotWithShape="0">
                    <a:schemeClr val="tx1"/>
                  </a:outerShdw>
                </a:effectLst>
              </a:rPr>
              <a:t>” would last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ten days</a:t>
            </a:r>
            <a:r>
              <a:rPr lang="en-US" sz="3200" dirty="0">
                <a:solidFill>
                  <a:srgbClr val="F5F5F5"/>
                </a:solidFill>
                <a:effectLst>
                  <a:outerShdw blurRad="38100" dist="38100" dir="2700000" algn="ctr" rotWithShape="0">
                    <a:schemeClr val="tx1"/>
                  </a:outerShdw>
                </a:effectLst>
              </a:rPr>
              <a:t>" — almost certainly not a literal period but a symbol of limited, bounded duration. </a:t>
            </a:r>
          </a:p>
          <a:p>
            <a:r>
              <a:rPr lang="en-US" sz="3200" dirty="0">
                <a:solidFill>
                  <a:srgbClr val="F5F5F5"/>
                </a:solidFill>
                <a:effectLst>
                  <a:outerShdw blurRad="38100" dist="38100" dir="2700000" algn="ctr" rotWithShape="0">
                    <a:schemeClr val="tx1"/>
                  </a:outerShdw>
                </a:effectLst>
              </a:rPr>
              <a:t>The time of trial, however severe, is in Christ's hands and will not last forever.</a:t>
            </a:r>
          </a:p>
        </p:txBody>
      </p:sp>
    </p:spTree>
    <p:extLst>
      <p:ext uri="{BB962C8B-B14F-4D97-AF65-F5344CB8AC3E}">
        <p14:creationId xmlns:p14="http://schemas.microsoft.com/office/powerpoint/2010/main" val="34669008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5E6C22A6-392A-98E0-A30B-80977C27528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CE00305-EC58-5110-02C3-E4CA5B592B49}"/>
              </a:ext>
            </a:extLst>
          </p:cNvPr>
          <p:cNvSpPr>
            <a:spLocks noGrp="1"/>
          </p:cNvSpPr>
          <p:nvPr>
            <p:ph type="title"/>
          </p:nvPr>
        </p:nvSpPr>
        <p:spPr>
          <a:xfrm>
            <a:off x="0" y="2"/>
            <a:ext cx="12192000" cy="154776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2:10</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Do not fear what you are about to suffer. Behold, the devil is about to throw some of you into prison, that you may be tested, and for ten days you will have tribulation.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 faithful unto death, and I will give you the crown of life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who has an ear, let him hear what the Spirit says to the churches.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one who conquers will not be hurt by the second death</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0AF023C2-41C0-452B-0DF2-68C24B1665ED}"/>
              </a:ext>
            </a:extLst>
          </p:cNvPr>
          <p:cNvSpPr>
            <a:spLocks noGrp="1"/>
          </p:cNvSpPr>
          <p:nvPr>
            <p:ph idx="1"/>
          </p:nvPr>
        </p:nvSpPr>
        <p:spPr>
          <a:xfrm>
            <a:off x="205530" y="1736521"/>
            <a:ext cx="11719420" cy="4874004"/>
          </a:xfrm>
        </p:spPr>
        <p:txBody>
          <a:bodyPr>
            <a:normAutofit fontScale="85000" lnSpcReduction="10000"/>
          </a:bodyPr>
          <a:lstStyle/>
          <a:p>
            <a:r>
              <a:rPr lang="en-US" sz="3200" dirty="0">
                <a:solidFill>
                  <a:srgbClr val="F5F5F5"/>
                </a:solidFill>
                <a:effectLst>
                  <a:outerShdw blurRad="38100" dist="38100" dir="2700000" algn="ctr" rotWithShape="0">
                    <a:schemeClr val="tx1"/>
                  </a:outerShdw>
                </a:effectLst>
              </a:rPr>
              <a:t>The command is stark and tender at once: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 faithful unto death</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Not merely faithful until death </a:t>
            </a:r>
            <a:r>
              <a:rPr lang="en-US" sz="3200" b="1" i="1" dirty="0">
                <a:solidFill>
                  <a:srgbClr val="F5F5F5"/>
                </a:solidFill>
                <a:effectLst>
                  <a:outerShdw blurRad="38100" dist="38100" dir="2700000" algn="ctr" rotWithShape="0">
                    <a:schemeClr val="tx1"/>
                  </a:outerShdw>
                </a:effectLst>
              </a:rPr>
              <a:t>threatens</a:t>
            </a:r>
            <a:r>
              <a:rPr lang="en-US" sz="3200" dirty="0">
                <a:solidFill>
                  <a:srgbClr val="F5F5F5"/>
                </a:solidFill>
                <a:effectLst>
                  <a:outerShdw blurRad="38100" dist="38100" dir="2700000" algn="ctr" rotWithShape="0">
                    <a:schemeClr val="tx1"/>
                  </a:outerShdw>
                </a:effectLst>
              </a:rPr>
              <a:t>, but faithful </a:t>
            </a:r>
            <a:r>
              <a:rPr lang="en-US" sz="3200" b="1" i="1" dirty="0">
                <a:solidFill>
                  <a:srgbClr val="F5F5F5"/>
                </a:solidFill>
                <a:effectLst>
                  <a:outerShdw blurRad="38100" dist="38100" dir="2700000" algn="ctr" rotWithShape="0">
                    <a:schemeClr val="tx1"/>
                  </a:outerShdw>
                </a:effectLst>
              </a:rPr>
              <a:t>through</a:t>
            </a:r>
            <a:r>
              <a:rPr lang="en-US" sz="3200" dirty="0">
                <a:solidFill>
                  <a:srgbClr val="F5F5F5"/>
                </a:solidFill>
                <a:effectLst>
                  <a:outerShdw blurRad="38100" dist="38100" dir="2700000" algn="ctr" rotWithShape="0">
                    <a:schemeClr val="tx1"/>
                  </a:outerShdw>
                </a:effectLst>
              </a:rPr>
              <a:t> it. </a:t>
            </a:r>
          </a:p>
          <a:p>
            <a:r>
              <a:rPr lang="en-US" sz="3200" dirty="0">
                <a:solidFill>
                  <a:srgbClr val="F5F5F5"/>
                </a:solidFill>
                <a:effectLst>
                  <a:outerShdw blurRad="38100" dist="38100" dir="2700000" algn="ctr" rotWithShape="0">
                    <a:schemeClr val="tx1"/>
                  </a:outerShdw>
                </a:effectLst>
              </a:rPr>
              <a:t>The reward is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crown of life</a:t>
            </a:r>
            <a:r>
              <a:rPr lang="en-US" sz="3200" dirty="0">
                <a:solidFill>
                  <a:srgbClr val="F5F5F5"/>
                </a:solidFill>
                <a:effectLst>
                  <a:outerShdw blurRad="38100" dist="38100" dir="2700000" algn="ctr" rotWithShape="0">
                    <a:schemeClr val="tx1"/>
                  </a:outerShdw>
                </a:effectLst>
              </a:rPr>
              <a:t>” — a victor's wreath, but one consisting of life itself, the gift of eternal life from the risen Christ who has already conquered death.</a:t>
            </a:r>
          </a:p>
          <a:p>
            <a:r>
              <a:rPr lang="en-US" sz="3200" dirty="0">
                <a:solidFill>
                  <a:srgbClr val="F5F5F5"/>
                </a:solidFill>
                <a:effectLst>
                  <a:outerShdw blurRad="38100" dist="38100" dir="2700000" algn="ctr" rotWithShape="0">
                    <a:schemeClr val="tx1"/>
                  </a:outerShdw>
                </a:effectLst>
              </a:rPr>
              <a:t>The letter closes with the promise that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who conquers will not be hurt by the second death</a:t>
            </a:r>
            <a:r>
              <a:rPr lang="en-US" sz="3200" dirty="0">
                <a:solidFill>
                  <a:srgbClr val="F5F5F5"/>
                </a:solidFill>
                <a:effectLst>
                  <a:outerShdw blurRad="38100" dist="38100" dir="2700000" algn="ctr" rotWithShape="0">
                    <a:schemeClr val="tx1"/>
                  </a:outerShdw>
                </a:effectLst>
              </a:rPr>
              <a:t>” — identified elsewhere in Revelation as the lake of fire, the final and ultimate separation from God. </a:t>
            </a:r>
          </a:p>
          <a:p>
            <a:r>
              <a:rPr lang="en-US" sz="3200" dirty="0">
                <a:solidFill>
                  <a:srgbClr val="F5F5F5"/>
                </a:solidFill>
                <a:effectLst>
                  <a:outerShdw blurRad="38100" dist="38100" dir="2700000" algn="ctr" rotWithShape="0">
                    <a:schemeClr val="tx1"/>
                  </a:outerShdw>
                </a:effectLst>
              </a:rPr>
              <a:t>Physical death, however terrible, is not the worst that can happen. </a:t>
            </a:r>
          </a:p>
          <a:p>
            <a:r>
              <a:rPr lang="en-US" sz="3200" dirty="0">
                <a:solidFill>
                  <a:srgbClr val="F5F5F5"/>
                </a:solidFill>
                <a:effectLst>
                  <a:outerShdw blurRad="38100" dist="38100" dir="2700000" algn="ctr" rotWithShape="0">
                    <a:schemeClr val="tx1"/>
                  </a:outerShdw>
                </a:effectLst>
              </a:rPr>
              <a:t>For those who remain faithful, it is merely the doorway into the presence of the one who was dead and came to life again. </a:t>
            </a:r>
          </a:p>
          <a:p>
            <a:r>
              <a:rPr lang="en-US" sz="3200" dirty="0">
                <a:solidFill>
                  <a:srgbClr val="F5F5F5"/>
                </a:solidFill>
                <a:effectLst>
                  <a:outerShdw blurRad="38100" dist="38100" dir="2700000" algn="ctr" rotWithShape="0">
                    <a:schemeClr val="tx1"/>
                  </a:outerShdw>
                </a:effectLst>
              </a:rPr>
              <a:t>The worst the devil can do falls short of what Christ has already overcome.</a:t>
            </a:r>
          </a:p>
        </p:txBody>
      </p:sp>
    </p:spTree>
    <p:extLst>
      <p:ext uri="{BB962C8B-B14F-4D97-AF65-F5344CB8AC3E}">
        <p14:creationId xmlns:p14="http://schemas.microsoft.com/office/powerpoint/2010/main" val="5995438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BAB1F990-ECD6-8812-1D32-6E9EE6FEAE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E399AF6-E622-829F-6B6B-B50E9F66517C}"/>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7ECFB9DF-8E32-B556-6E33-EEFA7C4FA3B3}"/>
              </a:ext>
            </a:extLst>
          </p:cNvPr>
          <p:cNvSpPr>
            <a:spLocks noGrp="1"/>
          </p:cNvSpPr>
          <p:nvPr>
            <p:ph idx="1"/>
          </p:nvPr>
        </p:nvSpPr>
        <p:spPr>
          <a:xfrm>
            <a:off x="557441" y="738365"/>
            <a:ext cx="11007029" cy="5911817"/>
          </a:xfrm>
        </p:spPr>
        <p:txBody>
          <a:bodyPr>
            <a:normAutofit fontScale="92500" lnSpcReduction="10000"/>
          </a:bodyPr>
          <a:lstStyle/>
          <a:p>
            <a:r>
              <a:rPr lang="en-US" sz="3200" dirty="0"/>
              <a:t>Does it surprise you that the </a:t>
            </a:r>
            <a:r>
              <a:rPr lang="en-US" sz="3200" b="1" i="1" dirty="0"/>
              <a:t>majority</a:t>
            </a:r>
            <a:r>
              <a:rPr lang="en-US" sz="3200" dirty="0"/>
              <a:t> of the seven churches that Christ addresses are in </a:t>
            </a:r>
            <a:r>
              <a:rPr lang="en-US" sz="3200" b="1" i="1" dirty="0"/>
              <a:t>serious</a:t>
            </a:r>
            <a:r>
              <a:rPr lang="en-US" sz="3200" dirty="0"/>
              <a:t> spiritual trouble?</a:t>
            </a:r>
          </a:p>
          <a:p>
            <a:r>
              <a:rPr lang="en-US" sz="3200" dirty="0"/>
              <a:t>If you had to guess, would you say that was true of the churches that exist in the America today? Why or why not?</a:t>
            </a:r>
          </a:p>
          <a:p>
            <a:r>
              <a:rPr lang="en-US" sz="3200" dirty="0"/>
              <a:t>For most of the churches, Christ has both a </a:t>
            </a:r>
            <a:r>
              <a:rPr lang="en-US" sz="3200" b="1" i="1" dirty="0"/>
              <a:t>commendation</a:t>
            </a:r>
            <a:r>
              <a:rPr lang="en-US" sz="3200" dirty="0"/>
              <a:t> and a </a:t>
            </a:r>
            <a:r>
              <a:rPr lang="en-US" sz="3200" b="1" i="1" dirty="0"/>
              <a:t>rebuke</a:t>
            </a:r>
            <a:r>
              <a:rPr lang="en-US" sz="3200" dirty="0"/>
              <a:t>.</a:t>
            </a:r>
          </a:p>
          <a:p>
            <a:r>
              <a:rPr lang="en-US" sz="3200" dirty="0"/>
              <a:t>In each case, he </a:t>
            </a:r>
            <a:r>
              <a:rPr lang="en-US" sz="3200" b="1" i="1" dirty="0"/>
              <a:t>begins</a:t>
            </a:r>
            <a:r>
              <a:rPr lang="en-US" sz="3200" dirty="0"/>
              <a:t> with the </a:t>
            </a:r>
            <a:r>
              <a:rPr lang="en-US" sz="3200" b="1" i="1" dirty="0"/>
              <a:t>commendation</a:t>
            </a:r>
            <a:r>
              <a:rPr lang="en-US" sz="3200" dirty="0"/>
              <a:t> before giving the rebuke. Do you think there is something strategic in him doing it in that order? </a:t>
            </a:r>
          </a:p>
          <a:p>
            <a:r>
              <a:rPr lang="en-US" sz="3200" dirty="0"/>
              <a:t>Might there be an example here for us as we have need to commend and/or rebuke one another?</a:t>
            </a:r>
          </a:p>
          <a:p>
            <a:r>
              <a:rPr lang="en-US" sz="3200" dirty="0"/>
              <a:t>If Christ were to write a letter to our church today, what do you think he would say? What do you think he would commend us for? What might he rebuke us for?</a:t>
            </a:r>
          </a:p>
          <a:p>
            <a:endParaRPr lang="en-US" sz="3200" dirty="0"/>
          </a:p>
        </p:txBody>
      </p:sp>
    </p:spTree>
    <p:extLst>
      <p:ext uri="{BB962C8B-B14F-4D97-AF65-F5344CB8AC3E}">
        <p14:creationId xmlns:p14="http://schemas.microsoft.com/office/powerpoint/2010/main" val="228191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21620EB2-B4AC-457A-D889-C9F8C3F5DE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F06A9E5-AE65-4288-90DF-FF9F2EBDF4AE}"/>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6B03CAEA-93EA-349C-12FD-EF74952A1C16}"/>
              </a:ext>
            </a:extLst>
          </p:cNvPr>
          <p:cNvSpPr>
            <a:spLocks noGrp="1"/>
          </p:cNvSpPr>
          <p:nvPr>
            <p:ph idx="1"/>
          </p:nvPr>
        </p:nvSpPr>
        <p:spPr>
          <a:xfrm>
            <a:off x="557441" y="738365"/>
            <a:ext cx="11007029" cy="5911817"/>
          </a:xfrm>
        </p:spPr>
        <p:txBody>
          <a:bodyPr>
            <a:normAutofit lnSpcReduction="10000"/>
          </a:bodyPr>
          <a:lstStyle/>
          <a:p>
            <a:r>
              <a:rPr lang="en-US" sz="3200" dirty="0"/>
              <a:t>Do you find it shocking that a church like Ephesus that is working hard, persevering through trials, and spiritually discerning would, because of a deficiency in love, be in danger of being shut down (having their lampstand removed) by Christ?</a:t>
            </a:r>
          </a:p>
          <a:p>
            <a:r>
              <a:rPr lang="en-US" sz="3200" dirty="0"/>
              <a:t>What does this tell us about the importance of love as the motivation behind our Christian behavior?</a:t>
            </a:r>
          </a:p>
          <a:p>
            <a:r>
              <a:rPr lang="en-US" sz="3200" i="1" dirty="0">
                <a:solidFill>
                  <a:schemeClr val="accent1">
                    <a:lumMod val="75000"/>
                  </a:schemeClr>
                </a:solidFill>
                <a:latin typeface="Cambria" panose="02040503050406030204" pitchFamily="18" charset="0"/>
                <a:ea typeface="Cambria" panose="02040503050406030204" pitchFamily="18" charset="0"/>
              </a:rPr>
              <a:t>If I speak in the tongues of men and of angels, </a:t>
            </a:r>
            <a:r>
              <a:rPr lang="en-US" sz="3200" b="1" i="1" dirty="0">
                <a:solidFill>
                  <a:schemeClr val="accent1">
                    <a:lumMod val="75000"/>
                  </a:schemeClr>
                </a:solidFill>
                <a:latin typeface="Cambria" panose="02040503050406030204" pitchFamily="18" charset="0"/>
                <a:ea typeface="Cambria" panose="02040503050406030204" pitchFamily="18" charset="0"/>
              </a:rPr>
              <a:t>but have not love</a:t>
            </a:r>
            <a:r>
              <a:rPr lang="en-US" sz="3200" i="1" dirty="0">
                <a:solidFill>
                  <a:schemeClr val="accent1">
                    <a:lumMod val="75000"/>
                  </a:schemeClr>
                </a:solidFill>
                <a:latin typeface="Cambria" panose="02040503050406030204" pitchFamily="18" charset="0"/>
                <a:ea typeface="Cambria" panose="02040503050406030204" pitchFamily="18" charset="0"/>
              </a:rPr>
              <a:t>, I am a noisy gong or a clanging cymbal. And if I have prophetic powers, and understand all mysteries and all knowledge, and if I have all faith, so as to remove mountains, </a:t>
            </a:r>
            <a:r>
              <a:rPr lang="en-US" sz="3200" b="1" i="1" dirty="0">
                <a:solidFill>
                  <a:schemeClr val="accent1">
                    <a:lumMod val="75000"/>
                  </a:schemeClr>
                </a:solidFill>
                <a:latin typeface="Cambria" panose="02040503050406030204" pitchFamily="18" charset="0"/>
                <a:ea typeface="Cambria" panose="02040503050406030204" pitchFamily="18" charset="0"/>
              </a:rPr>
              <a:t>but have not love</a:t>
            </a:r>
            <a:r>
              <a:rPr lang="en-US" sz="3200" i="1" dirty="0">
                <a:solidFill>
                  <a:schemeClr val="accent1">
                    <a:lumMod val="75000"/>
                  </a:schemeClr>
                </a:solidFill>
                <a:latin typeface="Cambria" panose="02040503050406030204" pitchFamily="18" charset="0"/>
                <a:ea typeface="Cambria" panose="02040503050406030204" pitchFamily="18" charset="0"/>
              </a:rPr>
              <a:t>, I am nothing. If I give away all I have, and if I deliver up my body to be burned, </a:t>
            </a:r>
            <a:r>
              <a:rPr lang="en-US" sz="3200" b="1" i="1" dirty="0">
                <a:solidFill>
                  <a:schemeClr val="accent1">
                    <a:lumMod val="75000"/>
                  </a:schemeClr>
                </a:solidFill>
                <a:latin typeface="Cambria" panose="02040503050406030204" pitchFamily="18" charset="0"/>
                <a:ea typeface="Cambria" panose="02040503050406030204" pitchFamily="18" charset="0"/>
              </a:rPr>
              <a:t>but have not love</a:t>
            </a:r>
            <a:r>
              <a:rPr lang="en-US" sz="3200" i="1" dirty="0">
                <a:solidFill>
                  <a:schemeClr val="accent1">
                    <a:lumMod val="75000"/>
                  </a:schemeClr>
                </a:solidFill>
                <a:latin typeface="Cambria" panose="02040503050406030204" pitchFamily="18" charset="0"/>
                <a:ea typeface="Cambria" panose="02040503050406030204" pitchFamily="18" charset="0"/>
              </a:rPr>
              <a:t>, I gain nothing.</a:t>
            </a:r>
            <a:r>
              <a:rPr lang="en-US" sz="3200" dirty="0"/>
              <a:t> (1Cor 13:1-3)</a:t>
            </a:r>
          </a:p>
        </p:txBody>
      </p:sp>
    </p:spTree>
    <p:extLst>
      <p:ext uri="{BB962C8B-B14F-4D97-AF65-F5344CB8AC3E}">
        <p14:creationId xmlns:p14="http://schemas.microsoft.com/office/powerpoint/2010/main" val="34884120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6539485B-5815-5A29-4988-2E0C7D146A7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956746-DD97-BA3B-29AD-931587A3201F}"/>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AF08F68F-B38D-A591-BE6B-576C5608940F}"/>
              </a:ext>
            </a:extLst>
          </p:cNvPr>
          <p:cNvSpPr>
            <a:spLocks noGrp="1"/>
          </p:cNvSpPr>
          <p:nvPr>
            <p:ph idx="1"/>
          </p:nvPr>
        </p:nvSpPr>
        <p:spPr>
          <a:xfrm>
            <a:off x="557441" y="738365"/>
            <a:ext cx="11007029" cy="5911817"/>
          </a:xfrm>
        </p:spPr>
        <p:txBody>
          <a:bodyPr>
            <a:normAutofit/>
          </a:bodyPr>
          <a:lstStyle/>
          <a:p>
            <a:r>
              <a:rPr lang="en-US" sz="3200" dirty="0"/>
              <a:t>It appears that the persecution the Christians at Smyrna experienced originated in Jewish religious circles. </a:t>
            </a:r>
          </a:p>
          <a:p>
            <a:r>
              <a:rPr lang="en-US" sz="3200" dirty="0"/>
              <a:t>Likewise, we know that Jesus was put to death by religious leaders. </a:t>
            </a:r>
          </a:p>
          <a:p>
            <a:r>
              <a:rPr lang="en-US" sz="3200" dirty="0"/>
              <a:t>Why is it that so often persecution seems to come from religious people, even apparently-professing Christians (in past times, for example, the Inquisition or established churches in Russia and China)?</a:t>
            </a:r>
          </a:p>
        </p:txBody>
      </p:sp>
    </p:spTree>
    <p:extLst>
      <p:ext uri="{BB962C8B-B14F-4D97-AF65-F5344CB8AC3E}">
        <p14:creationId xmlns:p14="http://schemas.microsoft.com/office/powerpoint/2010/main" val="10261389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E3320C1-66A9-1C42-970C-89007F394D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1AD111-386D-3B4D-067C-7F827AFF112A}"/>
              </a:ext>
            </a:extLst>
          </p:cNvPr>
          <p:cNvSpPr>
            <a:spLocks noGrp="1"/>
          </p:cNvSpPr>
          <p:nvPr>
            <p:ph type="title"/>
          </p:nvPr>
        </p:nvSpPr>
        <p:spPr>
          <a:xfrm>
            <a:off x="0" y="0"/>
            <a:ext cx="12226954" cy="1258389"/>
          </a:xfrm>
        </p:spPr>
        <p:txBody>
          <a:bodyPr>
            <a:noAutofit/>
          </a:bodyPr>
          <a:lstStyle/>
          <a:p>
            <a:pPr algn="ctr"/>
            <a:r>
              <a:rPr lang="en-US" b="1" dirty="0">
                <a:solidFill>
                  <a:srgbClr val="F5F5F5"/>
                </a:solidFill>
                <a:effectLst>
                  <a:outerShdw blurRad="50800" dist="38100" dir="2700000" algn="tl" rotWithShape="0">
                    <a:prstClr val="black">
                      <a:alpha val="30000"/>
                    </a:prstClr>
                  </a:outerShdw>
                </a:effectLst>
              </a:rPr>
              <a:t>Introduction to Christ's Letters to the Seven Churches </a:t>
            </a:r>
            <a:br>
              <a:rPr lang="en-US" b="1" dirty="0">
                <a:solidFill>
                  <a:srgbClr val="F5F5F5"/>
                </a:solidFill>
                <a:effectLst>
                  <a:outerShdw blurRad="50800" dist="38100" dir="2700000" algn="tl" rotWithShape="0">
                    <a:prstClr val="black">
                      <a:alpha val="30000"/>
                    </a:prstClr>
                  </a:outerShdw>
                </a:effectLst>
              </a:rPr>
            </a:br>
            <a:r>
              <a:rPr lang="en-US" b="1" dirty="0">
                <a:solidFill>
                  <a:srgbClr val="F5F5F5"/>
                </a:solidFill>
                <a:effectLst>
                  <a:outerShdw blurRad="50800" dist="38100" dir="2700000" algn="tl" rotWithShape="0">
                    <a:prstClr val="black">
                      <a:alpha val="30000"/>
                    </a:prstClr>
                  </a:outerShdw>
                </a:effectLst>
              </a:rPr>
              <a:t>(Revelation 2–3)</a:t>
            </a:r>
            <a:endParaRPr lang="en-US" b="1" dirty="0">
              <a:solidFill>
                <a:srgbClr val="F5F5F5"/>
              </a:solidFill>
              <a:effectLst>
                <a:outerShdw blurRad="50800" dist="38100" dir="2700000" algn="tl" rotWithShape="0">
                  <a:prstClr val="black">
                    <a:alpha val="30000"/>
                  </a:prstClr>
                </a:outerShdw>
              </a:effectLst>
              <a:latin typeface="+mn-lt"/>
            </a:endParaRPr>
          </a:p>
        </p:txBody>
      </p:sp>
      <p:sp>
        <p:nvSpPr>
          <p:cNvPr id="2" name="Content Placeholder 1">
            <a:extLst>
              <a:ext uri="{FF2B5EF4-FFF2-40B4-BE49-F238E27FC236}">
                <a16:creationId xmlns:a16="http://schemas.microsoft.com/office/drawing/2014/main" id="{DB112900-D435-189E-516D-4F3D48E7799E}"/>
              </a:ext>
            </a:extLst>
          </p:cNvPr>
          <p:cNvSpPr>
            <a:spLocks noGrp="1"/>
          </p:cNvSpPr>
          <p:nvPr>
            <p:ph idx="1"/>
          </p:nvPr>
        </p:nvSpPr>
        <p:spPr>
          <a:xfrm>
            <a:off x="302004" y="1380309"/>
            <a:ext cx="11581002" cy="5418968"/>
          </a:xfrm>
        </p:spPr>
        <p:txBody>
          <a:bodyPr>
            <a:normAutofit fontScale="92500" lnSpcReduction="20000"/>
          </a:bodyPr>
          <a:lstStyle/>
          <a:p>
            <a:r>
              <a:rPr lang="en-US" sz="3200" dirty="0">
                <a:solidFill>
                  <a:srgbClr val="F5F5F5"/>
                </a:solidFill>
                <a:effectLst>
                  <a:outerShdw blurRad="50800" dist="38100" dir="2700000" algn="tl" rotWithShape="0">
                    <a:prstClr val="black">
                      <a:alpha val="30000"/>
                    </a:prstClr>
                  </a:outerShdw>
                </a:effectLst>
                <a:ea typeface="+mj-ea"/>
                <a:cs typeface="+mj-cs"/>
              </a:rPr>
              <a:t>Each message follows a recognizable pattern: </a:t>
            </a:r>
          </a:p>
          <a:p>
            <a:r>
              <a:rPr lang="en-US" sz="3200" dirty="0">
                <a:solidFill>
                  <a:srgbClr val="F5F5F5"/>
                </a:solidFill>
                <a:effectLst>
                  <a:outerShdw blurRad="50800" dist="38100" dir="2700000" algn="tl" rotWithShape="0">
                    <a:prstClr val="black">
                      <a:alpha val="30000"/>
                    </a:prstClr>
                  </a:outerShdw>
                </a:effectLst>
                <a:ea typeface="+mj-ea"/>
                <a:cs typeface="+mj-cs"/>
              </a:rPr>
              <a:t>Christ first identifies himself using imagery drawn from the vision of chapter 1, selecting titles particularly suited to each church's situation. </a:t>
            </a:r>
          </a:p>
          <a:p>
            <a:r>
              <a:rPr lang="en-US" sz="3200" dirty="0">
                <a:solidFill>
                  <a:srgbClr val="F5F5F5"/>
                </a:solidFill>
                <a:effectLst>
                  <a:outerShdw blurRad="50800" dist="38100" dir="2700000" algn="tl" rotWithShape="0">
                    <a:prstClr val="black">
                      <a:alpha val="30000"/>
                    </a:prstClr>
                  </a:outerShdw>
                </a:effectLst>
                <a:ea typeface="+mj-ea"/>
                <a:cs typeface="+mj-cs"/>
              </a:rPr>
              <a:t>He then declares “</a:t>
            </a:r>
            <a:r>
              <a:rPr lang="en-US" sz="3200"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cs typeface="+mj-cs"/>
              </a:rPr>
              <a:t>I know</a:t>
            </a:r>
            <a:r>
              <a:rPr lang="en-US" sz="3200" dirty="0">
                <a:solidFill>
                  <a:srgbClr val="F5F5F5"/>
                </a:solidFill>
                <a:effectLst>
                  <a:outerShdw blurRad="50800" dist="38100" dir="2700000" algn="tl" rotWithShape="0">
                    <a:prstClr val="black">
                      <a:alpha val="30000"/>
                    </a:prstClr>
                  </a:outerShdw>
                </a:effectLst>
                <a:ea typeface="+mj-ea"/>
                <a:cs typeface="+mj-cs"/>
              </a:rPr>
              <a:t>” — a reminder that he walks “</a:t>
            </a:r>
            <a:r>
              <a:rPr lang="en-US" sz="3200"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cs typeface="+mj-cs"/>
              </a:rPr>
              <a:t>among</a:t>
            </a:r>
            <a:r>
              <a:rPr lang="en-US" sz="3200" dirty="0">
                <a:solidFill>
                  <a:srgbClr val="F5F5F5"/>
                </a:solidFill>
                <a:effectLst>
                  <a:outerShdw blurRad="50800" dist="38100" dir="2700000" algn="tl" rotWithShape="0">
                    <a:prstClr val="black">
                      <a:alpha val="30000"/>
                    </a:prstClr>
                  </a:outerShdw>
                </a:effectLst>
                <a:ea typeface="+mj-ea"/>
                <a:cs typeface="+mj-cs"/>
              </a:rPr>
              <a:t>” his churches as their chief shepherd and sees everything clearly. </a:t>
            </a:r>
          </a:p>
          <a:p>
            <a:r>
              <a:rPr lang="en-US" sz="3200" dirty="0">
                <a:solidFill>
                  <a:srgbClr val="F5F5F5"/>
                </a:solidFill>
                <a:effectLst>
                  <a:outerShdw blurRad="50800" dist="38100" dir="2700000" algn="tl" rotWithShape="0">
                    <a:prstClr val="black">
                      <a:alpha val="30000"/>
                    </a:prstClr>
                  </a:outerShdw>
                </a:effectLst>
                <a:ea typeface="+mj-ea"/>
                <a:cs typeface="+mj-cs"/>
              </a:rPr>
              <a:t>From there, each message typically moves through: </a:t>
            </a:r>
          </a:p>
          <a:p>
            <a:pPr lvl="1"/>
            <a:r>
              <a:rPr lang="en-US" sz="2800" dirty="0">
                <a:solidFill>
                  <a:srgbClr val="F5F5F5"/>
                </a:solidFill>
                <a:effectLst>
                  <a:outerShdw blurRad="50800" dist="38100" dir="2700000" algn="tl" rotWithShape="0">
                    <a:prstClr val="black">
                      <a:alpha val="30000"/>
                    </a:prstClr>
                  </a:outerShdw>
                </a:effectLst>
                <a:ea typeface="+mj-ea"/>
                <a:cs typeface="+mj-cs"/>
              </a:rPr>
              <a:t>A </a:t>
            </a:r>
            <a:r>
              <a:rPr lang="en-US" sz="2800" b="1" i="1" dirty="0">
                <a:solidFill>
                  <a:srgbClr val="F5F5F5"/>
                </a:solidFill>
                <a:effectLst>
                  <a:outerShdw blurRad="50800" dist="38100" dir="2700000" algn="tl" rotWithShape="0">
                    <a:prstClr val="black">
                      <a:alpha val="30000"/>
                    </a:prstClr>
                  </a:outerShdw>
                </a:effectLst>
                <a:ea typeface="+mj-ea"/>
                <a:cs typeface="+mj-cs"/>
              </a:rPr>
              <a:t>commendation</a:t>
            </a:r>
            <a:r>
              <a:rPr lang="en-US" sz="2800" dirty="0">
                <a:solidFill>
                  <a:srgbClr val="F5F5F5"/>
                </a:solidFill>
                <a:effectLst>
                  <a:outerShdw blurRad="50800" dist="38100" dir="2700000" algn="tl" rotWithShape="0">
                    <a:prstClr val="black">
                      <a:alpha val="30000"/>
                    </a:prstClr>
                  </a:outerShdw>
                </a:effectLst>
                <a:ea typeface="+mj-ea"/>
                <a:cs typeface="+mj-cs"/>
              </a:rPr>
              <a:t> (where deserved) </a:t>
            </a:r>
          </a:p>
          <a:p>
            <a:pPr lvl="1"/>
            <a:r>
              <a:rPr lang="en-US" sz="2800" dirty="0">
                <a:solidFill>
                  <a:srgbClr val="F5F5F5"/>
                </a:solidFill>
                <a:effectLst>
                  <a:outerShdw blurRad="50800" dist="38100" dir="2700000" algn="tl" rotWithShape="0">
                    <a:prstClr val="black">
                      <a:alpha val="30000"/>
                    </a:prstClr>
                  </a:outerShdw>
                </a:effectLst>
                <a:ea typeface="+mj-ea"/>
                <a:cs typeface="+mj-cs"/>
              </a:rPr>
              <a:t>A </a:t>
            </a:r>
            <a:r>
              <a:rPr lang="en-US" sz="2800" b="1" i="1" dirty="0">
                <a:solidFill>
                  <a:srgbClr val="F5F5F5"/>
                </a:solidFill>
                <a:effectLst>
                  <a:outerShdw blurRad="50800" dist="38100" dir="2700000" algn="tl" rotWithShape="0">
                    <a:prstClr val="black">
                      <a:alpha val="30000"/>
                    </a:prstClr>
                  </a:outerShdw>
                </a:effectLst>
                <a:ea typeface="+mj-ea"/>
                <a:cs typeface="+mj-cs"/>
              </a:rPr>
              <a:t>correction</a:t>
            </a:r>
            <a:r>
              <a:rPr lang="en-US" sz="2800" dirty="0">
                <a:solidFill>
                  <a:srgbClr val="F5F5F5"/>
                </a:solidFill>
                <a:effectLst>
                  <a:outerShdw blurRad="50800" dist="38100" dir="2700000" algn="tl" rotWithShape="0">
                    <a:prstClr val="black">
                      <a:alpha val="30000"/>
                    </a:prstClr>
                  </a:outerShdw>
                </a:effectLst>
                <a:ea typeface="+mj-ea"/>
                <a:cs typeface="+mj-cs"/>
              </a:rPr>
              <a:t> or </a:t>
            </a:r>
            <a:r>
              <a:rPr lang="en-US" sz="2800" b="1" i="1" dirty="0">
                <a:solidFill>
                  <a:srgbClr val="F5F5F5"/>
                </a:solidFill>
                <a:effectLst>
                  <a:outerShdw blurRad="50800" dist="38100" dir="2700000" algn="tl" rotWithShape="0">
                    <a:prstClr val="black">
                      <a:alpha val="30000"/>
                    </a:prstClr>
                  </a:outerShdw>
                </a:effectLst>
                <a:ea typeface="+mj-ea"/>
                <a:cs typeface="+mj-cs"/>
              </a:rPr>
              <a:t>rebuke</a:t>
            </a:r>
            <a:r>
              <a:rPr lang="en-US" sz="2800" dirty="0">
                <a:solidFill>
                  <a:srgbClr val="F5F5F5"/>
                </a:solidFill>
                <a:effectLst>
                  <a:outerShdw blurRad="50800" dist="38100" dir="2700000" algn="tl" rotWithShape="0">
                    <a:prstClr val="black">
                      <a:alpha val="30000"/>
                    </a:prstClr>
                  </a:outerShdw>
                </a:effectLst>
                <a:ea typeface="+mj-ea"/>
                <a:cs typeface="+mj-cs"/>
              </a:rPr>
              <a:t> (where needed) </a:t>
            </a:r>
          </a:p>
          <a:p>
            <a:pPr lvl="1"/>
            <a:r>
              <a:rPr lang="en-US" sz="2800" dirty="0">
                <a:solidFill>
                  <a:srgbClr val="F5F5F5"/>
                </a:solidFill>
                <a:effectLst>
                  <a:outerShdw blurRad="50800" dist="38100" dir="2700000" algn="tl" rotWithShape="0">
                    <a:prstClr val="black">
                      <a:alpha val="30000"/>
                    </a:prstClr>
                  </a:outerShdw>
                </a:effectLst>
                <a:ea typeface="+mj-ea"/>
                <a:cs typeface="+mj-cs"/>
              </a:rPr>
              <a:t>A call to </a:t>
            </a:r>
            <a:r>
              <a:rPr lang="en-US" sz="2800" b="1" i="1" dirty="0">
                <a:solidFill>
                  <a:srgbClr val="F5F5F5"/>
                </a:solidFill>
                <a:effectLst>
                  <a:outerShdw blurRad="50800" dist="38100" dir="2700000" algn="tl" rotWithShape="0">
                    <a:prstClr val="black">
                      <a:alpha val="30000"/>
                    </a:prstClr>
                  </a:outerShdw>
                </a:effectLst>
                <a:ea typeface="+mj-ea"/>
                <a:cs typeface="+mj-cs"/>
              </a:rPr>
              <a:t>repentance</a:t>
            </a:r>
            <a:r>
              <a:rPr lang="en-US" sz="2800" dirty="0">
                <a:solidFill>
                  <a:srgbClr val="F5F5F5"/>
                </a:solidFill>
                <a:effectLst>
                  <a:outerShdw blurRad="50800" dist="38100" dir="2700000" algn="tl" rotWithShape="0">
                    <a:prstClr val="black">
                      <a:alpha val="30000"/>
                    </a:prstClr>
                  </a:outerShdw>
                </a:effectLst>
                <a:ea typeface="+mj-ea"/>
                <a:cs typeface="+mj-cs"/>
              </a:rPr>
              <a:t> </a:t>
            </a:r>
          </a:p>
          <a:p>
            <a:pPr lvl="1"/>
            <a:r>
              <a:rPr lang="en-US" sz="2800" dirty="0">
                <a:solidFill>
                  <a:srgbClr val="F5F5F5"/>
                </a:solidFill>
                <a:effectLst>
                  <a:outerShdw blurRad="50800" dist="38100" dir="2700000" algn="tl" rotWithShape="0">
                    <a:prstClr val="black">
                      <a:alpha val="30000"/>
                    </a:prstClr>
                  </a:outerShdw>
                </a:effectLst>
                <a:ea typeface="+mj-ea"/>
                <a:cs typeface="+mj-cs"/>
              </a:rPr>
              <a:t>An </a:t>
            </a:r>
            <a:r>
              <a:rPr lang="en-US" sz="2800" b="1" i="1" dirty="0">
                <a:solidFill>
                  <a:srgbClr val="F5F5F5"/>
                </a:solidFill>
                <a:effectLst>
                  <a:outerShdw blurRad="50800" dist="38100" dir="2700000" algn="tl" rotWithShape="0">
                    <a:prstClr val="black">
                      <a:alpha val="30000"/>
                    </a:prstClr>
                  </a:outerShdw>
                </a:effectLst>
                <a:ea typeface="+mj-ea"/>
                <a:cs typeface="+mj-cs"/>
              </a:rPr>
              <a:t>exhortation</a:t>
            </a:r>
            <a:r>
              <a:rPr lang="en-US" sz="2800" dirty="0">
                <a:solidFill>
                  <a:srgbClr val="F5F5F5"/>
                </a:solidFill>
                <a:effectLst>
                  <a:outerShdw blurRad="50800" dist="38100" dir="2700000" algn="tl" rotWithShape="0">
                    <a:prstClr val="black">
                      <a:alpha val="30000"/>
                    </a:prstClr>
                  </a:outerShdw>
                </a:effectLst>
                <a:ea typeface="+mj-ea"/>
                <a:cs typeface="+mj-cs"/>
              </a:rPr>
              <a:t> to hear what the Spirit is saying </a:t>
            </a:r>
          </a:p>
          <a:p>
            <a:pPr lvl="1"/>
            <a:r>
              <a:rPr lang="en-US" sz="2800" dirty="0">
                <a:solidFill>
                  <a:srgbClr val="F5F5F5"/>
                </a:solidFill>
                <a:effectLst>
                  <a:outerShdw blurRad="50800" dist="38100" dir="2700000" algn="tl" rotWithShape="0">
                    <a:prstClr val="black">
                      <a:alpha val="30000"/>
                    </a:prstClr>
                  </a:outerShdw>
                </a:effectLst>
                <a:ea typeface="+mj-ea"/>
                <a:cs typeface="+mj-cs"/>
              </a:rPr>
              <a:t>A </a:t>
            </a:r>
            <a:r>
              <a:rPr lang="en-US" sz="2800" b="1" i="1" dirty="0">
                <a:solidFill>
                  <a:srgbClr val="F5F5F5"/>
                </a:solidFill>
                <a:effectLst>
                  <a:outerShdw blurRad="50800" dist="38100" dir="2700000" algn="tl" rotWithShape="0">
                    <a:prstClr val="black">
                      <a:alpha val="30000"/>
                    </a:prstClr>
                  </a:outerShdw>
                </a:effectLst>
                <a:ea typeface="+mj-ea"/>
                <a:cs typeface="+mj-cs"/>
              </a:rPr>
              <a:t>promise</a:t>
            </a:r>
            <a:r>
              <a:rPr lang="en-US" sz="2800" dirty="0">
                <a:solidFill>
                  <a:srgbClr val="F5F5F5"/>
                </a:solidFill>
                <a:effectLst>
                  <a:outerShdw blurRad="50800" dist="38100" dir="2700000" algn="tl" rotWithShape="0">
                    <a:prstClr val="black">
                      <a:alpha val="30000"/>
                    </a:prstClr>
                  </a:outerShdw>
                </a:effectLst>
                <a:ea typeface="+mj-ea"/>
                <a:cs typeface="+mj-cs"/>
              </a:rPr>
              <a:t> to those who </a:t>
            </a:r>
            <a:r>
              <a:rPr lang="en-US" sz="2800" b="1" i="1" dirty="0">
                <a:solidFill>
                  <a:srgbClr val="F5F5F5"/>
                </a:solidFill>
                <a:effectLst>
                  <a:outerShdw blurRad="50800" dist="38100" dir="2700000" algn="tl" rotWithShape="0">
                    <a:prstClr val="black">
                      <a:alpha val="30000"/>
                    </a:prstClr>
                  </a:outerShdw>
                </a:effectLst>
                <a:ea typeface="+mj-ea"/>
                <a:cs typeface="+mj-cs"/>
              </a:rPr>
              <a:t>overcome</a:t>
            </a:r>
          </a:p>
          <a:p>
            <a:r>
              <a:rPr lang="en-US" sz="3200" dirty="0">
                <a:solidFill>
                  <a:srgbClr val="F5F5F5"/>
                </a:solidFill>
                <a:effectLst>
                  <a:outerShdw blurRad="50800" dist="38100" dir="2700000" algn="tl" rotWithShape="0">
                    <a:prstClr val="black">
                      <a:alpha val="30000"/>
                    </a:prstClr>
                  </a:outerShdw>
                </a:effectLst>
              </a:rPr>
              <a:t>Not </a:t>
            </a:r>
            <a:r>
              <a:rPr lang="en-US" sz="3200" b="1" i="1" dirty="0">
                <a:solidFill>
                  <a:srgbClr val="F5F5F5"/>
                </a:solidFill>
                <a:effectLst>
                  <a:outerShdw blurRad="50800" dist="38100" dir="2700000" algn="tl" rotWithShape="0">
                    <a:prstClr val="black">
                      <a:alpha val="30000"/>
                    </a:prstClr>
                  </a:outerShdw>
                </a:effectLst>
              </a:rPr>
              <a:t>every</a:t>
            </a:r>
            <a:r>
              <a:rPr lang="en-US" sz="3200" dirty="0">
                <a:solidFill>
                  <a:srgbClr val="F5F5F5"/>
                </a:solidFill>
                <a:effectLst>
                  <a:outerShdw blurRad="50800" dist="38100" dir="2700000" algn="tl" rotWithShape="0">
                    <a:prstClr val="black">
                      <a:alpha val="30000"/>
                    </a:prstClr>
                  </a:outerShdw>
                </a:effectLst>
              </a:rPr>
              <a:t> element appears in </a:t>
            </a:r>
            <a:r>
              <a:rPr lang="en-US" sz="3200" b="1" i="1" dirty="0">
                <a:solidFill>
                  <a:srgbClr val="F5F5F5"/>
                </a:solidFill>
                <a:effectLst>
                  <a:outerShdw blurRad="50800" dist="38100" dir="2700000" algn="tl" rotWithShape="0">
                    <a:prstClr val="black">
                      <a:alpha val="30000"/>
                    </a:prstClr>
                  </a:outerShdw>
                </a:effectLst>
              </a:rPr>
              <a:t>every</a:t>
            </a:r>
            <a:r>
              <a:rPr lang="en-US" sz="3200" dirty="0">
                <a:solidFill>
                  <a:srgbClr val="F5F5F5"/>
                </a:solidFill>
                <a:effectLst>
                  <a:outerShdw blurRad="50800" dist="38100" dir="2700000" algn="tl" rotWithShape="0">
                    <a:prstClr val="black">
                      <a:alpha val="30000"/>
                    </a:prstClr>
                  </a:outerShdw>
                </a:effectLst>
              </a:rPr>
              <a:t> letter. </a:t>
            </a:r>
          </a:p>
          <a:p>
            <a:r>
              <a:rPr lang="en-US" sz="3200" dirty="0">
                <a:solidFill>
                  <a:srgbClr val="F5F5F5"/>
                </a:solidFill>
                <a:effectLst>
                  <a:outerShdw blurRad="50800" dist="38100" dir="2700000" algn="tl" rotWithShape="0">
                    <a:prstClr val="black">
                      <a:alpha val="30000"/>
                    </a:prstClr>
                  </a:outerShdw>
                </a:effectLst>
              </a:rPr>
              <a:t>For example, </a:t>
            </a:r>
            <a:r>
              <a:rPr lang="en-US" sz="3200" dirty="0">
                <a:solidFill>
                  <a:srgbClr val="FFD700"/>
                </a:solidFill>
                <a:effectLst>
                  <a:outerShdw blurRad="50800" dist="38100" dir="2700000" algn="tl" rotWithShape="0">
                    <a:prstClr val="black">
                      <a:alpha val="30000"/>
                    </a:prstClr>
                  </a:outerShdw>
                </a:effectLst>
              </a:rPr>
              <a:t>Smyrna</a:t>
            </a:r>
            <a:r>
              <a:rPr lang="en-US" sz="3200" dirty="0">
                <a:solidFill>
                  <a:srgbClr val="F5F5F5"/>
                </a:solidFill>
                <a:effectLst>
                  <a:outerShdw blurRad="50800" dist="38100" dir="2700000" algn="tl" rotWithShape="0">
                    <a:prstClr val="black">
                      <a:alpha val="30000"/>
                    </a:prstClr>
                  </a:outerShdw>
                </a:effectLst>
              </a:rPr>
              <a:t> receives </a:t>
            </a:r>
            <a:r>
              <a:rPr lang="en-US" sz="3200" b="1" i="1" dirty="0">
                <a:solidFill>
                  <a:srgbClr val="F5F5F5"/>
                </a:solidFill>
                <a:effectLst>
                  <a:outerShdw blurRad="50800" dist="38100" dir="2700000" algn="tl" rotWithShape="0">
                    <a:prstClr val="black">
                      <a:alpha val="30000"/>
                    </a:prstClr>
                  </a:outerShdw>
                </a:effectLst>
              </a:rPr>
              <a:t>no</a:t>
            </a:r>
            <a:r>
              <a:rPr lang="en-US" sz="3200" dirty="0">
                <a:solidFill>
                  <a:srgbClr val="F5F5F5"/>
                </a:solidFill>
                <a:effectLst>
                  <a:outerShdw blurRad="50800" dist="38100" dir="2700000" algn="tl" rotWithShape="0">
                    <a:prstClr val="black">
                      <a:alpha val="30000"/>
                    </a:prstClr>
                  </a:outerShdw>
                </a:effectLst>
              </a:rPr>
              <a:t> </a:t>
            </a:r>
            <a:r>
              <a:rPr lang="en-US" sz="3200" b="1" i="1" dirty="0">
                <a:solidFill>
                  <a:srgbClr val="F5F5F5"/>
                </a:solidFill>
                <a:effectLst>
                  <a:outerShdw blurRad="50800" dist="38100" dir="2700000" algn="tl" rotWithShape="0">
                    <a:prstClr val="black">
                      <a:alpha val="30000"/>
                    </a:prstClr>
                  </a:outerShdw>
                </a:effectLst>
              </a:rPr>
              <a:t>rebuke</a:t>
            </a:r>
            <a:r>
              <a:rPr lang="en-US" sz="3200" dirty="0">
                <a:solidFill>
                  <a:srgbClr val="F5F5F5"/>
                </a:solidFill>
                <a:effectLst>
                  <a:outerShdw blurRad="50800" dist="38100" dir="2700000" algn="tl" rotWithShape="0">
                    <a:prstClr val="black">
                      <a:alpha val="30000"/>
                    </a:prstClr>
                  </a:outerShdw>
                </a:effectLst>
              </a:rPr>
              <a:t>, while </a:t>
            </a:r>
            <a:r>
              <a:rPr lang="en-US" sz="3200" dirty="0">
                <a:solidFill>
                  <a:srgbClr val="FFD700"/>
                </a:solidFill>
                <a:effectLst>
                  <a:outerShdw blurRad="50800" dist="38100" dir="2700000" algn="tl" rotWithShape="0">
                    <a:prstClr val="black">
                      <a:alpha val="30000"/>
                    </a:prstClr>
                  </a:outerShdw>
                </a:effectLst>
              </a:rPr>
              <a:t>Laodicea</a:t>
            </a:r>
            <a:r>
              <a:rPr lang="en-US" sz="3200" dirty="0">
                <a:solidFill>
                  <a:srgbClr val="F5F5F5"/>
                </a:solidFill>
                <a:effectLst>
                  <a:outerShdw blurRad="50800" dist="38100" dir="2700000" algn="tl" rotWithShape="0">
                    <a:prstClr val="black">
                      <a:alpha val="30000"/>
                    </a:prstClr>
                  </a:outerShdw>
                </a:effectLst>
              </a:rPr>
              <a:t> receives </a:t>
            </a:r>
            <a:r>
              <a:rPr lang="en-US" sz="3200" b="1" i="1" dirty="0">
                <a:solidFill>
                  <a:srgbClr val="F5F5F5"/>
                </a:solidFill>
                <a:effectLst>
                  <a:outerShdw blurRad="50800" dist="38100" dir="2700000" algn="tl" rotWithShape="0">
                    <a:prstClr val="black">
                      <a:alpha val="30000"/>
                    </a:prstClr>
                  </a:outerShdw>
                </a:effectLst>
              </a:rPr>
              <a:t>no commendation</a:t>
            </a:r>
            <a:r>
              <a:rPr lang="en-US" sz="3200" dirty="0">
                <a:solidFill>
                  <a:srgbClr val="F5F5F5"/>
                </a:solidFill>
                <a:effectLst>
                  <a:outerShdw blurRad="50800" dist="38100" dir="2700000" algn="tl" rotWithShape="0">
                    <a:prstClr val="black">
                      <a:alpha val="30000"/>
                    </a:prstClr>
                  </a:outerShdw>
                </a:effectLst>
              </a:rPr>
              <a:t>. </a:t>
            </a:r>
          </a:p>
          <a:p>
            <a:endParaRPr lang="en-US" sz="3200" b="1" i="1" dirty="0">
              <a:solidFill>
                <a:srgbClr val="F5F5F5"/>
              </a:solidFill>
              <a:effectLst>
                <a:outerShdw blurRad="50800" dist="38100" dir="2700000" algn="tl" rotWithShape="0">
                  <a:prstClr val="black">
                    <a:alpha val="30000"/>
                  </a:prstClr>
                </a:outerShdw>
              </a:effectLst>
              <a:ea typeface="+mj-ea"/>
              <a:cs typeface="+mj-cs"/>
            </a:endParaRPr>
          </a:p>
        </p:txBody>
      </p:sp>
    </p:spTree>
    <p:extLst>
      <p:ext uri="{BB962C8B-B14F-4D97-AF65-F5344CB8AC3E}">
        <p14:creationId xmlns:p14="http://schemas.microsoft.com/office/powerpoint/2010/main" val="800370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 calcmode="lin" valueType="num">
                                      <p:cBhvr>
                                        <p:cTn id="63"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2">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txEl>
                                              <p:pRg st="10" end="10"/>
                                            </p:txEl>
                                          </p:spTgt>
                                        </p:tgtEl>
                                        <p:attrNameLst>
                                          <p:attrName>style.visibility</p:attrName>
                                        </p:attrNameLst>
                                      </p:cBhvr>
                                      <p:to>
                                        <p:strVal val="visible"/>
                                      </p:to>
                                    </p:set>
                                    <p:anim calcmode="lin" valueType="num">
                                      <p:cBhvr>
                                        <p:cTn id="70"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CE37343-200E-C32E-40FC-31F5BD795B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471E1F-9BD0-F0DF-ECC4-8E26E16A7FFA}"/>
              </a:ext>
            </a:extLst>
          </p:cNvPr>
          <p:cNvSpPr>
            <a:spLocks noGrp="1"/>
          </p:cNvSpPr>
          <p:nvPr>
            <p:ph type="title"/>
          </p:nvPr>
        </p:nvSpPr>
        <p:spPr>
          <a:xfrm>
            <a:off x="0" y="0"/>
            <a:ext cx="12226954" cy="1145177"/>
          </a:xfrm>
        </p:spPr>
        <p:txBody>
          <a:bodyPr>
            <a:noAutofit/>
          </a:bodyPr>
          <a:lstStyle/>
          <a:p>
            <a:pPr algn="ctr"/>
            <a:r>
              <a:rPr lang="en-US" b="1" dirty="0">
                <a:solidFill>
                  <a:srgbClr val="F5F5F5"/>
                </a:solidFill>
                <a:effectLst>
                  <a:outerShdw blurRad="50800" dist="38100" dir="2700000" algn="tl" rotWithShape="0">
                    <a:prstClr val="black">
                      <a:alpha val="30000"/>
                    </a:prstClr>
                  </a:outerShdw>
                </a:effectLst>
              </a:rPr>
              <a:t>Introduction to Christ's Letters to the Seven Churches </a:t>
            </a:r>
            <a:br>
              <a:rPr lang="en-US" b="1" dirty="0">
                <a:solidFill>
                  <a:srgbClr val="F5F5F5"/>
                </a:solidFill>
                <a:effectLst>
                  <a:outerShdw blurRad="50800" dist="38100" dir="2700000" algn="tl" rotWithShape="0">
                    <a:prstClr val="black">
                      <a:alpha val="30000"/>
                    </a:prstClr>
                  </a:outerShdw>
                </a:effectLst>
              </a:rPr>
            </a:br>
            <a:r>
              <a:rPr lang="en-US" b="1" dirty="0">
                <a:solidFill>
                  <a:srgbClr val="F5F5F5"/>
                </a:solidFill>
                <a:effectLst>
                  <a:outerShdw blurRad="50800" dist="38100" dir="2700000" algn="tl" rotWithShape="0">
                    <a:prstClr val="black">
                      <a:alpha val="30000"/>
                    </a:prstClr>
                  </a:outerShdw>
                </a:effectLst>
              </a:rPr>
              <a:t>(Revelation 2–3)</a:t>
            </a:r>
            <a:endParaRPr lang="en-US" b="1" dirty="0">
              <a:solidFill>
                <a:srgbClr val="F5F5F5"/>
              </a:solidFill>
              <a:effectLst>
                <a:outerShdw blurRad="50800" dist="38100" dir="2700000" algn="tl" rotWithShape="0">
                  <a:prstClr val="black">
                    <a:alpha val="30000"/>
                  </a:prstClr>
                </a:outerShdw>
              </a:effectLst>
              <a:latin typeface="+mn-lt"/>
            </a:endParaRPr>
          </a:p>
        </p:txBody>
      </p:sp>
      <p:sp>
        <p:nvSpPr>
          <p:cNvPr id="2" name="Content Placeholder 1">
            <a:extLst>
              <a:ext uri="{FF2B5EF4-FFF2-40B4-BE49-F238E27FC236}">
                <a16:creationId xmlns:a16="http://schemas.microsoft.com/office/drawing/2014/main" id="{D3677260-FA37-38E6-2003-170146624996}"/>
              </a:ext>
            </a:extLst>
          </p:cNvPr>
          <p:cNvSpPr>
            <a:spLocks noGrp="1"/>
          </p:cNvSpPr>
          <p:nvPr>
            <p:ph idx="1"/>
          </p:nvPr>
        </p:nvSpPr>
        <p:spPr>
          <a:xfrm>
            <a:off x="302004" y="1197428"/>
            <a:ext cx="11581002" cy="5630091"/>
          </a:xfrm>
        </p:spPr>
        <p:txBody>
          <a:bodyPr>
            <a:normAutofit fontScale="92500" lnSpcReduction="20000"/>
          </a:bodyPr>
          <a:lstStyle/>
          <a:p>
            <a:r>
              <a:rPr lang="en-US" sz="3600" dirty="0">
                <a:solidFill>
                  <a:srgbClr val="F5F5F5"/>
                </a:solidFill>
                <a:effectLst>
                  <a:outerShdw blurRad="50800" dist="38100" dir="2700000" algn="tl" rotWithShape="0">
                    <a:prstClr val="black">
                      <a:alpha val="30000"/>
                    </a:prstClr>
                  </a:outerShdw>
                </a:effectLst>
                <a:ea typeface="+mj-ea"/>
                <a:cs typeface="+mj-cs"/>
              </a:rPr>
              <a:t>The seven messages form a loose chiasm with Thyatira — the longest letter — at the center:</a:t>
            </a:r>
          </a:p>
          <a:p>
            <a:pPr marL="457200" lvl="1" indent="0">
              <a:buNone/>
            </a:pPr>
            <a:r>
              <a:rPr lang="en-US" sz="3200" dirty="0">
                <a:solidFill>
                  <a:srgbClr val="F5F5F5"/>
                </a:solidFill>
                <a:effectLst>
                  <a:outerShdw blurRad="50800" dist="38100" dir="2700000" algn="tl" rotWithShape="0">
                    <a:prstClr val="black">
                      <a:alpha val="30000"/>
                    </a:prstClr>
                  </a:outerShdw>
                </a:effectLst>
                <a:ea typeface="+mj-ea"/>
                <a:cs typeface="+mj-cs"/>
              </a:rPr>
              <a:t>A      </a:t>
            </a:r>
            <a:r>
              <a:rPr lang="en-US" sz="3200" dirty="0">
                <a:solidFill>
                  <a:srgbClr val="FFD700"/>
                </a:solidFill>
                <a:effectLst>
                  <a:outerShdw blurRad="50800" dist="38100" dir="2700000" algn="tl" rotWithShape="0">
                    <a:prstClr val="black">
                      <a:alpha val="30000"/>
                    </a:prstClr>
                  </a:outerShdw>
                </a:effectLst>
                <a:ea typeface="+mj-ea"/>
                <a:cs typeface="+mj-cs"/>
              </a:rPr>
              <a:t>Ephesus</a:t>
            </a:r>
            <a:r>
              <a:rPr lang="en-US" sz="3200" dirty="0">
                <a:solidFill>
                  <a:srgbClr val="F5F5F5"/>
                </a:solidFill>
                <a:effectLst>
                  <a:outerShdw blurRad="50800" dist="38100" dir="2700000" algn="tl" rotWithShape="0">
                    <a:prstClr val="black">
                      <a:alpha val="30000"/>
                    </a:prstClr>
                  </a:outerShdw>
                </a:effectLst>
                <a:ea typeface="+mj-ea"/>
                <a:cs typeface="+mj-cs"/>
              </a:rPr>
              <a:t>: unhealthy church</a:t>
            </a:r>
          </a:p>
          <a:p>
            <a:pPr marL="457200" lvl="1" indent="0">
              <a:buNone/>
            </a:pPr>
            <a:r>
              <a:rPr lang="en-US" sz="3200" dirty="0">
                <a:solidFill>
                  <a:srgbClr val="F5F5F5"/>
                </a:solidFill>
                <a:effectLst>
                  <a:outerShdw blurRad="50800" dist="38100" dir="2700000" algn="tl" rotWithShape="0">
                    <a:prstClr val="black">
                      <a:alpha val="30000"/>
                    </a:prstClr>
                  </a:outerShdw>
                </a:effectLst>
                <a:ea typeface="+mj-ea"/>
                <a:cs typeface="+mj-cs"/>
              </a:rPr>
              <a:t>  B      </a:t>
            </a:r>
            <a:r>
              <a:rPr lang="en-US" sz="3200" dirty="0">
                <a:solidFill>
                  <a:srgbClr val="FFD700"/>
                </a:solidFill>
                <a:effectLst>
                  <a:outerShdw blurRad="50800" dist="38100" dir="2700000" algn="tl" rotWithShape="0">
                    <a:prstClr val="black">
                      <a:alpha val="30000"/>
                    </a:prstClr>
                  </a:outerShdw>
                </a:effectLst>
                <a:ea typeface="+mj-ea"/>
                <a:cs typeface="+mj-cs"/>
              </a:rPr>
              <a:t>Smyrna</a:t>
            </a:r>
            <a:r>
              <a:rPr lang="en-US" sz="3200" dirty="0">
                <a:solidFill>
                  <a:srgbClr val="F5F5F5"/>
                </a:solidFill>
                <a:effectLst>
                  <a:outerShdw blurRad="50800" dist="38100" dir="2700000" algn="tl" rotWithShape="0">
                    <a:prstClr val="black">
                      <a:alpha val="30000"/>
                    </a:prstClr>
                  </a:outerShdw>
                </a:effectLst>
                <a:ea typeface="+mj-ea"/>
                <a:cs typeface="+mj-cs"/>
              </a:rPr>
              <a:t>: </a:t>
            </a:r>
            <a:r>
              <a:rPr lang="en-US" sz="3200" b="1" i="1" dirty="0">
                <a:solidFill>
                  <a:srgbClr val="F5F5F5"/>
                </a:solidFill>
                <a:effectLst>
                  <a:outerShdw blurRad="50800" dist="38100" dir="2700000" algn="tl" rotWithShape="0">
                    <a:prstClr val="black">
                      <a:alpha val="30000"/>
                    </a:prstClr>
                  </a:outerShdw>
                </a:effectLst>
                <a:ea typeface="+mj-ea"/>
                <a:cs typeface="+mj-cs"/>
              </a:rPr>
              <a:t>healthy</a:t>
            </a:r>
            <a:r>
              <a:rPr lang="en-US" sz="3200" dirty="0">
                <a:solidFill>
                  <a:srgbClr val="F5F5F5"/>
                </a:solidFill>
                <a:effectLst>
                  <a:outerShdw blurRad="50800" dist="38100" dir="2700000" algn="tl" rotWithShape="0">
                    <a:prstClr val="black">
                      <a:alpha val="30000"/>
                    </a:prstClr>
                  </a:outerShdw>
                </a:effectLst>
                <a:ea typeface="+mj-ea"/>
                <a:cs typeface="+mj-cs"/>
              </a:rPr>
              <a:t> church</a:t>
            </a:r>
          </a:p>
          <a:p>
            <a:pPr marL="457200" lvl="1" indent="0">
              <a:buNone/>
            </a:pPr>
            <a:r>
              <a:rPr lang="en-US" sz="3200" dirty="0">
                <a:solidFill>
                  <a:srgbClr val="F5F5F5"/>
                </a:solidFill>
                <a:effectLst>
                  <a:outerShdw blurRad="50800" dist="38100" dir="2700000" algn="tl" rotWithShape="0">
                    <a:prstClr val="black">
                      <a:alpha val="30000"/>
                    </a:prstClr>
                  </a:outerShdw>
                </a:effectLst>
                <a:ea typeface="+mj-ea"/>
                <a:cs typeface="+mj-cs"/>
              </a:rPr>
              <a:t>    C      </a:t>
            </a:r>
            <a:r>
              <a:rPr lang="en-US" sz="3200" dirty="0">
                <a:solidFill>
                  <a:srgbClr val="FFD700"/>
                </a:solidFill>
                <a:effectLst>
                  <a:outerShdw blurRad="50800" dist="38100" dir="2700000" algn="tl" rotWithShape="0">
                    <a:prstClr val="black">
                      <a:alpha val="30000"/>
                    </a:prstClr>
                  </a:outerShdw>
                </a:effectLst>
                <a:ea typeface="+mj-ea"/>
                <a:cs typeface="+mj-cs"/>
              </a:rPr>
              <a:t>Pergamum</a:t>
            </a:r>
            <a:r>
              <a:rPr lang="en-US" sz="3200" dirty="0">
                <a:solidFill>
                  <a:srgbClr val="F5F5F5"/>
                </a:solidFill>
                <a:effectLst>
                  <a:outerShdw blurRad="50800" dist="38100" dir="2700000" algn="tl" rotWithShape="0">
                    <a:prstClr val="black">
                      <a:alpha val="30000"/>
                    </a:prstClr>
                  </a:outerShdw>
                </a:effectLst>
                <a:ea typeface="+mj-ea"/>
                <a:cs typeface="+mj-cs"/>
              </a:rPr>
              <a:t>: unhealthy church</a:t>
            </a:r>
          </a:p>
          <a:p>
            <a:pPr marL="457200" lvl="1" indent="0">
              <a:buNone/>
            </a:pPr>
            <a:r>
              <a:rPr lang="en-US" sz="3200" dirty="0">
                <a:solidFill>
                  <a:srgbClr val="F5F5F5"/>
                </a:solidFill>
                <a:effectLst>
                  <a:outerShdw blurRad="50800" dist="38100" dir="2700000" algn="tl" rotWithShape="0">
                    <a:prstClr val="black">
                      <a:alpha val="30000"/>
                    </a:prstClr>
                  </a:outerShdw>
                </a:effectLst>
                <a:ea typeface="+mj-ea"/>
                <a:cs typeface="+mj-cs"/>
              </a:rPr>
              <a:t>      D      </a:t>
            </a:r>
            <a:r>
              <a:rPr lang="en-US" sz="3200" dirty="0">
                <a:solidFill>
                  <a:srgbClr val="FFD700"/>
                </a:solidFill>
                <a:effectLst>
                  <a:outerShdw blurRad="50800" dist="38100" dir="2700000" algn="tl" rotWithShape="0">
                    <a:prstClr val="black">
                      <a:alpha val="30000"/>
                    </a:prstClr>
                  </a:outerShdw>
                </a:effectLst>
                <a:ea typeface="+mj-ea"/>
                <a:cs typeface="+mj-cs"/>
              </a:rPr>
              <a:t>Thyatira</a:t>
            </a:r>
            <a:r>
              <a:rPr lang="en-US" sz="3200" dirty="0">
                <a:solidFill>
                  <a:srgbClr val="F5F5F5"/>
                </a:solidFill>
                <a:effectLst>
                  <a:outerShdw blurRad="50800" dist="38100" dir="2700000" algn="tl" rotWithShape="0">
                    <a:prstClr val="black">
                      <a:alpha val="30000"/>
                    </a:prstClr>
                  </a:outerShdw>
                </a:effectLst>
                <a:ea typeface="+mj-ea"/>
                <a:cs typeface="+mj-cs"/>
              </a:rPr>
              <a:t>: unhealthy church</a:t>
            </a:r>
          </a:p>
          <a:p>
            <a:pPr marL="457200" lvl="1" indent="0">
              <a:buNone/>
            </a:pPr>
            <a:r>
              <a:rPr lang="en-US" sz="3200" dirty="0">
                <a:solidFill>
                  <a:srgbClr val="F5F5F5"/>
                </a:solidFill>
                <a:effectLst>
                  <a:outerShdw blurRad="50800" dist="38100" dir="2700000" algn="tl" rotWithShape="0">
                    <a:prstClr val="black">
                      <a:alpha val="30000"/>
                    </a:prstClr>
                  </a:outerShdw>
                </a:effectLst>
                <a:ea typeface="+mj-ea"/>
                <a:cs typeface="+mj-cs"/>
              </a:rPr>
              <a:t>    C′     </a:t>
            </a:r>
            <a:r>
              <a:rPr lang="en-US" sz="3200" dirty="0">
                <a:solidFill>
                  <a:srgbClr val="FFD700"/>
                </a:solidFill>
                <a:effectLst>
                  <a:outerShdw blurRad="50800" dist="38100" dir="2700000" algn="tl" rotWithShape="0">
                    <a:prstClr val="black">
                      <a:alpha val="30000"/>
                    </a:prstClr>
                  </a:outerShdw>
                </a:effectLst>
                <a:ea typeface="+mj-ea"/>
                <a:cs typeface="+mj-cs"/>
              </a:rPr>
              <a:t>Sardis</a:t>
            </a:r>
            <a:r>
              <a:rPr lang="en-US" sz="3200" dirty="0">
                <a:solidFill>
                  <a:srgbClr val="F5F5F5"/>
                </a:solidFill>
                <a:effectLst>
                  <a:outerShdw blurRad="50800" dist="38100" dir="2700000" algn="tl" rotWithShape="0">
                    <a:prstClr val="black">
                      <a:alpha val="30000"/>
                    </a:prstClr>
                  </a:outerShdw>
                </a:effectLst>
                <a:ea typeface="+mj-ea"/>
                <a:cs typeface="+mj-cs"/>
              </a:rPr>
              <a:t>: unhealthy church</a:t>
            </a:r>
          </a:p>
          <a:p>
            <a:pPr marL="457200" lvl="1" indent="0">
              <a:buNone/>
            </a:pPr>
            <a:r>
              <a:rPr lang="en-US" sz="3200" dirty="0">
                <a:solidFill>
                  <a:srgbClr val="F5F5F5"/>
                </a:solidFill>
                <a:effectLst>
                  <a:outerShdw blurRad="50800" dist="38100" dir="2700000" algn="tl" rotWithShape="0">
                    <a:prstClr val="black">
                      <a:alpha val="30000"/>
                    </a:prstClr>
                  </a:outerShdw>
                </a:effectLst>
                <a:ea typeface="+mj-ea"/>
                <a:cs typeface="+mj-cs"/>
              </a:rPr>
              <a:t>  B′      </a:t>
            </a:r>
            <a:r>
              <a:rPr lang="en-US" sz="3200" dirty="0">
                <a:solidFill>
                  <a:srgbClr val="FFD700"/>
                </a:solidFill>
                <a:effectLst>
                  <a:outerShdw blurRad="50800" dist="38100" dir="2700000" algn="tl" rotWithShape="0">
                    <a:prstClr val="black">
                      <a:alpha val="30000"/>
                    </a:prstClr>
                  </a:outerShdw>
                </a:effectLst>
                <a:ea typeface="+mj-ea"/>
                <a:cs typeface="+mj-cs"/>
              </a:rPr>
              <a:t>Philadelphia</a:t>
            </a:r>
            <a:r>
              <a:rPr lang="en-US" sz="3200" dirty="0">
                <a:solidFill>
                  <a:srgbClr val="F5F5F5"/>
                </a:solidFill>
                <a:effectLst>
                  <a:outerShdw blurRad="50800" dist="38100" dir="2700000" algn="tl" rotWithShape="0">
                    <a:prstClr val="black">
                      <a:alpha val="30000"/>
                    </a:prstClr>
                  </a:outerShdw>
                </a:effectLst>
                <a:ea typeface="+mj-ea"/>
                <a:cs typeface="+mj-cs"/>
              </a:rPr>
              <a:t>: </a:t>
            </a:r>
            <a:r>
              <a:rPr lang="en-US" sz="3200" b="1" i="1" dirty="0">
                <a:solidFill>
                  <a:srgbClr val="F5F5F5"/>
                </a:solidFill>
                <a:effectLst>
                  <a:outerShdw blurRad="50800" dist="38100" dir="2700000" algn="tl" rotWithShape="0">
                    <a:prstClr val="black">
                      <a:alpha val="30000"/>
                    </a:prstClr>
                  </a:outerShdw>
                </a:effectLst>
                <a:ea typeface="+mj-ea"/>
                <a:cs typeface="+mj-cs"/>
              </a:rPr>
              <a:t>healthy</a:t>
            </a:r>
            <a:r>
              <a:rPr lang="en-US" sz="3200" dirty="0">
                <a:solidFill>
                  <a:srgbClr val="F5F5F5"/>
                </a:solidFill>
                <a:effectLst>
                  <a:outerShdw blurRad="50800" dist="38100" dir="2700000" algn="tl" rotWithShape="0">
                    <a:prstClr val="black">
                      <a:alpha val="30000"/>
                    </a:prstClr>
                  </a:outerShdw>
                </a:effectLst>
                <a:ea typeface="+mj-ea"/>
                <a:cs typeface="+mj-cs"/>
              </a:rPr>
              <a:t> church</a:t>
            </a:r>
          </a:p>
          <a:p>
            <a:pPr marL="457200" lvl="1" indent="0">
              <a:buNone/>
            </a:pPr>
            <a:r>
              <a:rPr lang="en-US" sz="3200" dirty="0">
                <a:solidFill>
                  <a:srgbClr val="F5F5F5"/>
                </a:solidFill>
                <a:effectLst>
                  <a:outerShdw blurRad="50800" dist="38100" dir="2700000" algn="tl" rotWithShape="0">
                    <a:prstClr val="black">
                      <a:alpha val="30000"/>
                    </a:prstClr>
                  </a:outerShdw>
                </a:effectLst>
                <a:ea typeface="+mj-ea"/>
                <a:cs typeface="+mj-cs"/>
              </a:rPr>
              <a:t>A′      </a:t>
            </a:r>
            <a:r>
              <a:rPr lang="en-US" sz="3200" dirty="0">
                <a:solidFill>
                  <a:srgbClr val="FFD700"/>
                </a:solidFill>
                <a:effectLst>
                  <a:outerShdw blurRad="50800" dist="38100" dir="2700000" algn="tl" rotWithShape="0">
                    <a:prstClr val="black">
                      <a:alpha val="30000"/>
                    </a:prstClr>
                  </a:outerShdw>
                </a:effectLst>
                <a:ea typeface="+mj-ea"/>
                <a:cs typeface="+mj-cs"/>
              </a:rPr>
              <a:t>Laodicea</a:t>
            </a:r>
            <a:r>
              <a:rPr lang="en-US" sz="3200" dirty="0">
                <a:solidFill>
                  <a:srgbClr val="F5F5F5"/>
                </a:solidFill>
                <a:effectLst>
                  <a:outerShdw blurRad="50800" dist="38100" dir="2700000" algn="tl" rotWithShape="0">
                    <a:prstClr val="black">
                      <a:alpha val="30000"/>
                    </a:prstClr>
                  </a:outerShdw>
                </a:effectLst>
                <a:ea typeface="+mj-ea"/>
                <a:cs typeface="+mj-cs"/>
              </a:rPr>
              <a:t>: unhealthy church</a:t>
            </a:r>
          </a:p>
          <a:p>
            <a:r>
              <a:rPr lang="en-US" sz="3600" dirty="0">
                <a:solidFill>
                  <a:srgbClr val="F5F5F5"/>
                </a:solidFill>
                <a:effectLst>
                  <a:outerShdw blurRad="50800" dist="38100" dir="2700000" algn="tl" rotWithShape="0">
                    <a:prstClr val="black">
                      <a:alpha val="30000"/>
                    </a:prstClr>
                  </a:outerShdw>
                </a:effectLst>
                <a:ea typeface="+mj-ea"/>
                <a:cs typeface="+mj-cs"/>
              </a:rPr>
              <a:t>Taken together, the structure emphasizes an uncomfortable reality: the </a:t>
            </a:r>
            <a:r>
              <a:rPr lang="en-US" sz="3600" b="1" i="1" dirty="0">
                <a:solidFill>
                  <a:srgbClr val="F5F5F5"/>
                </a:solidFill>
                <a:effectLst>
                  <a:outerShdw blurRad="50800" dist="38100" dir="2700000" algn="tl" rotWithShape="0">
                    <a:prstClr val="black">
                      <a:alpha val="30000"/>
                    </a:prstClr>
                  </a:outerShdw>
                </a:effectLst>
                <a:ea typeface="+mj-ea"/>
                <a:cs typeface="+mj-cs"/>
              </a:rPr>
              <a:t>majority </a:t>
            </a:r>
            <a:r>
              <a:rPr lang="en-US" sz="3600" dirty="0">
                <a:solidFill>
                  <a:srgbClr val="F5F5F5"/>
                </a:solidFill>
                <a:effectLst>
                  <a:outerShdw blurRad="50800" dist="38100" dir="2700000" algn="tl" rotWithShape="0">
                    <a:prstClr val="black">
                      <a:alpha val="30000"/>
                    </a:prstClr>
                  </a:outerShdw>
                </a:effectLst>
                <a:ea typeface="+mj-ea"/>
                <a:cs typeface="+mj-cs"/>
              </a:rPr>
              <a:t>of these churches are in </a:t>
            </a:r>
            <a:r>
              <a:rPr lang="en-US" sz="3600" b="1" i="1" dirty="0">
                <a:solidFill>
                  <a:srgbClr val="F5F5F5"/>
                </a:solidFill>
                <a:effectLst>
                  <a:outerShdw blurRad="50800" dist="38100" dir="2700000" algn="tl" rotWithShape="0">
                    <a:prstClr val="black">
                      <a:alpha val="30000"/>
                    </a:prstClr>
                  </a:outerShdw>
                </a:effectLst>
                <a:ea typeface="+mj-ea"/>
                <a:cs typeface="+mj-cs"/>
              </a:rPr>
              <a:t>serious</a:t>
            </a:r>
            <a:r>
              <a:rPr lang="en-US" sz="3600" dirty="0">
                <a:solidFill>
                  <a:srgbClr val="F5F5F5"/>
                </a:solidFill>
                <a:effectLst>
                  <a:outerShdw blurRad="50800" dist="38100" dir="2700000" algn="tl" rotWithShape="0">
                    <a:prstClr val="black">
                      <a:alpha val="30000"/>
                    </a:prstClr>
                  </a:outerShdw>
                </a:effectLst>
                <a:ea typeface="+mj-ea"/>
                <a:cs typeface="+mj-cs"/>
              </a:rPr>
              <a:t> spiritual trouble. </a:t>
            </a:r>
          </a:p>
          <a:p>
            <a:r>
              <a:rPr lang="en-US" sz="3600" dirty="0">
                <a:solidFill>
                  <a:srgbClr val="F5F5F5"/>
                </a:solidFill>
                <a:effectLst>
                  <a:outerShdw blurRad="50800" dist="38100" dir="2700000" algn="tl" rotWithShape="0">
                    <a:prstClr val="black">
                      <a:alpha val="30000"/>
                    </a:prstClr>
                  </a:outerShdw>
                </a:effectLst>
                <a:ea typeface="+mj-ea"/>
                <a:cs typeface="+mj-cs"/>
              </a:rPr>
              <a:t>The healthy churches are the </a:t>
            </a:r>
            <a:r>
              <a:rPr lang="en-US" sz="3600" b="1" i="1" dirty="0">
                <a:solidFill>
                  <a:srgbClr val="F5F5F5"/>
                </a:solidFill>
                <a:effectLst>
                  <a:outerShdw blurRad="50800" dist="38100" dir="2700000" algn="tl" rotWithShape="0">
                    <a:prstClr val="black">
                      <a:alpha val="30000"/>
                    </a:prstClr>
                  </a:outerShdw>
                </a:effectLst>
                <a:ea typeface="+mj-ea"/>
                <a:cs typeface="+mj-cs"/>
              </a:rPr>
              <a:t>exception</a:t>
            </a:r>
            <a:r>
              <a:rPr lang="en-US" sz="3600" dirty="0">
                <a:solidFill>
                  <a:srgbClr val="F5F5F5"/>
                </a:solidFill>
                <a:effectLst>
                  <a:outerShdw blurRad="50800" dist="38100" dir="2700000" algn="tl" rotWithShape="0">
                    <a:prstClr val="black">
                      <a:alpha val="30000"/>
                    </a:prstClr>
                  </a:outerShdw>
                </a:effectLst>
                <a:ea typeface="+mj-ea"/>
                <a:cs typeface="+mj-cs"/>
              </a:rPr>
              <a:t>, not the rule, and the entire collection is </a:t>
            </a:r>
            <a:r>
              <a:rPr lang="en-US" sz="3600" b="1" i="1" dirty="0">
                <a:solidFill>
                  <a:srgbClr val="F5F5F5"/>
                </a:solidFill>
                <a:effectLst>
                  <a:outerShdw blurRad="50800" dist="38100" dir="2700000" algn="tl" rotWithShape="0">
                    <a:prstClr val="black">
                      <a:alpha val="30000"/>
                    </a:prstClr>
                  </a:outerShdw>
                </a:effectLst>
                <a:ea typeface="+mj-ea"/>
                <a:cs typeface="+mj-cs"/>
              </a:rPr>
              <a:t>bookended</a:t>
            </a:r>
            <a:r>
              <a:rPr lang="en-US" sz="3600" dirty="0">
                <a:solidFill>
                  <a:srgbClr val="F5F5F5"/>
                </a:solidFill>
                <a:effectLst>
                  <a:outerShdw blurRad="50800" dist="38100" dir="2700000" algn="tl" rotWithShape="0">
                    <a:prstClr val="black">
                      <a:alpha val="30000"/>
                    </a:prstClr>
                  </a:outerShdw>
                </a:effectLst>
                <a:ea typeface="+mj-ea"/>
                <a:cs typeface="+mj-cs"/>
              </a:rPr>
              <a:t> by troubled congregations.</a:t>
            </a:r>
          </a:p>
        </p:txBody>
      </p:sp>
    </p:spTree>
    <p:extLst>
      <p:ext uri="{BB962C8B-B14F-4D97-AF65-F5344CB8AC3E}">
        <p14:creationId xmlns:p14="http://schemas.microsoft.com/office/powerpoint/2010/main" val="4193847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 calcmode="lin" valueType="num">
                                      <p:cBhvr>
                                        <p:cTn id="63"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5713F83-9813-FCAE-6232-95F073E4B6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F884C0-FE73-97FE-AED4-15F58E008358}"/>
              </a:ext>
            </a:extLst>
          </p:cNvPr>
          <p:cNvSpPr>
            <a:spLocks noGrp="1"/>
          </p:cNvSpPr>
          <p:nvPr>
            <p:ph type="title"/>
          </p:nvPr>
        </p:nvSpPr>
        <p:spPr>
          <a:xfrm>
            <a:off x="0" y="0"/>
            <a:ext cx="12226954" cy="1267097"/>
          </a:xfrm>
        </p:spPr>
        <p:txBody>
          <a:bodyPr>
            <a:noAutofit/>
          </a:bodyPr>
          <a:lstStyle/>
          <a:p>
            <a:pPr algn="ctr"/>
            <a:r>
              <a:rPr lang="en-US" b="1" dirty="0">
                <a:solidFill>
                  <a:srgbClr val="F5F5F5"/>
                </a:solidFill>
                <a:effectLst>
                  <a:outerShdw blurRad="50800" dist="38100" dir="2700000" algn="tl" rotWithShape="0">
                    <a:prstClr val="black">
                      <a:alpha val="30000"/>
                    </a:prstClr>
                  </a:outerShdw>
                </a:effectLst>
              </a:rPr>
              <a:t>Introduction to Christ's Letters to the Seven Churches </a:t>
            </a:r>
            <a:br>
              <a:rPr lang="en-US" b="1" dirty="0">
                <a:solidFill>
                  <a:srgbClr val="F5F5F5"/>
                </a:solidFill>
                <a:effectLst>
                  <a:outerShdw blurRad="50800" dist="38100" dir="2700000" algn="tl" rotWithShape="0">
                    <a:prstClr val="black">
                      <a:alpha val="30000"/>
                    </a:prstClr>
                  </a:outerShdw>
                </a:effectLst>
              </a:rPr>
            </a:br>
            <a:r>
              <a:rPr lang="en-US" b="1" dirty="0">
                <a:solidFill>
                  <a:srgbClr val="F5F5F5"/>
                </a:solidFill>
                <a:effectLst>
                  <a:outerShdw blurRad="50800" dist="38100" dir="2700000" algn="tl" rotWithShape="0">
                    <a:prstClr val="black">
                      <a:alpha val="30000"/>
                    </a:prstClr>
                  </a:outerShdw>
                </a:effectLst>
              </a:rPr>
              <a:t>(Revelation 2–3)</a:t>
            </a:r>
            <a:endParaRPr lang="en-US" b="1" dirty="0">
              <a:solidFill>
                <a:srgbClr val="F5F5F5"/>
              </a:solidFill>
              <a:effectLst>
                <a:outerShdw blurRad="50800" dist="38100" dir="2700000" algn="tl" rotWithShape="0">
                  <a:prstClr val="black">
                    <a:alpha val="30000"/>
                  </a:prstClr>
                </a:outerShdw>
              </a:effectLst>
              <a:latin typeface="+mn-lt"/>
            </a:endParaRPr>
          </a:p>
        </p:txBody>
      </p:sp>
      <p:sp>
        <p:nvSpPr>
          <p:cNvPr id="2" name="Content Placeholder 1">
            <a:extLst>
              <a:ext uri="{FF2B5EF4-FFF2-40B4-BE49-F238E27FC236}">
                <a16:creationId xmlns:a16="http://schemas.microsoft.com/office/drawing/2014/main" id="{8419EE57-5200-96E2-A8FA-7100EBA8DB5E}"/>
              </a:ext>
            </a:extLst>
          </p:cNvPr>
          <p:cNvSpPr>
            <a:spLocks noGrp="1"/>
          </p:cNvSpPr>
          <p:nvPr>
            <p:ph idx="1"/>
          </p:nvPr>
        </p:nvSpPr>
        <p:spPr>
          <a:xfrm>
            <a:off x="305499" y="1413545"/>
            <a:ext cx="11581002" cy="5444455"/>
          </a:xfrm>
        </p:spPr>
        <p:txBody>
          <a:bodyPr>
            <a:normAutofit lnSpcReduction="10000"/>
          </a:bodyPr>
          <a:lstStyle/>
          <a:p>
            <a:r>
              <a:rPr lang="en-US" sz="3200" dirty="0">
                <a:solidFill>
                  <a:srgbClr val="F5F5F5"/>
                </a:solidFill>
                <a:effectLst>
                  <a:outerShdw blurRad="50800" dist="38100" dir="2700000" algn="tl" rotWithShape="0">
                    <a:prstClr val="black">
                      <a:alpha val="30000"/>
                    </a:prstClr>
                  </a:outerShdw>
                </a:effectLst>
                <a:ea typeface="+mj-ea"/>
                <a:cs typeface="+mj-cs"/>
              </a:rPr>
              <a:t>Some readers, especially in older and dispensational traditions, have treated the seven churches as a kind of prophetic timeline, with each church representing a different chapter in the history of Christianity.</a:t>
            </a:r>
          </a:p>
          <a:p>
            <a:r>
              <a:rPr lang="en-US" sz="3200" dirty="0">
                <a:solidFill>
                  <a:srgbClr val="F5F5F5"/>
                </a:solidFill>
                <a:effectLst>
                  <a:outerShdw blurRad="50800" dist="38100" dir="2700000" algn="tl" rotWithShape="0">
                    <a:prstClr val="black">
                      <a:alpha val="30000"/>
                    </a:prstClr>
                  </a:outerShdw>
                </a:effectLst>
                <a:ea typeface="+mj-ea"/>
                <a:cs typeface="+mj-cs"/>
              </a:rPr>
              <a:t>Most scholars today don't find this convincing — it reads something into the text that simply isn't there.</a:t>
            </a:r>
          </a:p>
          <a:p>
            <a:r>
              <a:rPr lang="en-US" sz="3200" dirty="0">
                <a:solidFill>
                  <a:srgbClr val="F5F5F5"/>
                </a:solidFill>
                <a:effectLst>
                  <a:outerShdw blurRad="50800" dist="38100" dir="2700000" algn="tl" rotWithShape="0">
                    <a:prstClr val="black">
                      <a:alpha val="30000"/>
                    </a:prstClr>
                  </a:outerShdw>
                </a:effectLst>
                <a:ea typeface="+mj-ea"/>
                <a:cs typeface="+mj-cs"/>
              </a:rPr>
              <a:t>Good Bible interpretation means first recognizing that these were </a:t>
            </a:r>
            <a:r>
              <a:rPr lang="en-US" sz="3200" b="1" i="1" dirty="0">
                <a:solidFill>
                  <a:srgbClr val="F5F5F5"/>
                </a:solidFill>
                <a:effectLst>
                  <a:outerShdw blurRad="50800" dist="38100" dir="2700000" algn="tl" rotWithShape="0">
                    <a:prstClr val="black">
                      <a:alpha val="30000"/>
                    </a:prstClr>
                  </a:outerShdw>
                </a:effectLst>
                <a:ea typeface="+mj-ea"/>
                <a:cs typeface="+mj-cs"/>
              </a:rPr>
              <a:t>real</a:t>
            </a:r>
            <a:r>
              <a:rPr lang="en-US" sz="3200" dirty="0">
                <a:solidFill>
                  <a:srgbClr val="F5F5F5"/>
                </a:solidFill>
                <a:effectLst>
                  <a:outerShdw blurRad="50800" dist="38100" dir="2700000" algn="tl" rotWithShape="0">
                    <a:prstClr val="black">
                      <a:alpha val="30000"/>
                    </a:prstClr>
                  </a:outerShdw>
                </a:effectLst>
                <a:ea typeface="+mj-ea"/>
                <a:cs typeface="+mj-cs"/>
              </a:rPr>
              <a:t> churches in </a:t>
            </a:r>
            <a:r>
              <a:rPr lang="en-US" sz="3200" b="1" i="1" dirty="0">
                <a:solidFill>
                  <a:srgbClr val="F5F5F5"/>
                </a:solidFill>
                <a:effectLst>
                  <a:outerShdw blurRad="50800" dist="38100" dir="2700000" algn="tl" rotWithShape="0">
                    <a:prstClr val="black">
                      <a:alpha val="30000"/>
                    </a:prstClr>
                  </a:outerShdw>
                </a:effectLst>
                <a:ea typeface="+mj-ea"/>
                <a:cs typeface="+mj-cs"/>
              </a:rPr>
              <a:t>real</a:t>
            </a:r>
            <a:r>
              <a:rPr lang="en-US" sz="3200" dirty="0">
                <a:solidFill>
                  <a:srgbClr val="F5F5F5"/>
                </a:solidFill>
                <a:effectLst>
                  <a:outerShdw blurRad="50800" dist="38100" dir="2700000" algn="tl" rotWithShape="0">
                    <a:prstClr val="black">
                      <a:alpha val="30000"/>
                    </a:prstClr>
                  </a:outerShdw>
                </a:effectLst>
                <a:ea typeface="+mj-ea"/>
                <a:cs typeface="+mj-cs"/>
              </a:rPr>
              <a:t> cities, so we need to understand each letter in light of the specific history and culture of the city being addressed.</a:t>
            </a:r>
          </a:p>
          <a:p>
            <a:r>
              <a:rPr lang="en-US" sz="3200" dirty="0">
                <a:solidFill>
                  <a:srgbClr val="F5F5F5"/>
                </a:solidFill>
                <a:effectLst>
                  <a:outerShdw blurRad="50800" dist="38100" dir="2700000" algn="tl" rotWithShape="0">
                    <a:prstClr val="black">
                      <a:alpha val="30000"/>
                    </a:prstClr>
                  </a:outerShdw>
                </a:effectLst>
                <a:ea typeface="+mj-ea"/>
                <a:cs typeface="+mj-cs"/>
              </a:rPr>
              <a:t>That said, while these letters were written to </a:t>
            </a:r>
            <a:r>
              <a:rPr lang="en-US" sz="3200" b="1" i="1" dirty="0">
                <a:solidFill>
                  <a:srgbClr val="F5F5F5"/>
                </a:solidFill>
                <a:effectLst>
                  <a:outerShdw blurRad="50800" dist="38100" dir="2700000" algn="tl" rotWithShape="0">
                    <a:prstClr val="black">
                      <a:alpha val="30000"/>
                    </a:prstClr>
                  </a:outerShdw>
                </a:effectLst>
                <a:ea typeface="+mj-ea"/>
                <a:cs typeface="+mj-cs"/>
              </a:rPr>
              <a:t>specific</a:t>
            </a:r>
            <a:r>
              <a:rPr lang="en-US" sz="3200" dirty="0">
                <a:solidFill>
                  <a:srgbClr val="F5F5F5"/>
                </a:solidFill>
                <a:effectLst>
                  <a:outerShdw blurRad="50800" dist="38100" dir="2700000" algn="tl" rotWithShape="0">
                    <a:prstClr val="black">
                      <a:alpha val="30000"/>
                    </a:prstClr>
                  </a:outerShdw>
                </a:effectLst>
                <a:ea typeface="+mj-ea"/>
                <a:cs typeface="+mj-cs"/>
              </a:rPr>
              <a:t> congregations with </a:t>
            </a:r>
            <a:r>
              <a:rPr lang="en-US" sz="3200" b="1" i="1" dirty="0">
                <a:solidFill>
                  <a:srgbClr val="F5F5F5"/>
                </a:solidFill>
                <a:effectLst>
                  <a:outerShdw blurRad="50800" dist="38100" dir="2700000" algn="tl" rotWithShape="0">
                    <a:prstClr val="black">
                      <a:alpha val="30000"/>
                    </a:prstClr>
                  </a:outerShdw>
                </a:effectLst>
                <a:ea typeface="+mj-ea"/>
                <a:cs typeface="+mj-cs"/>
              </a:rPr>
              <a:t>specific</a:t>
            </a:r>
            <a:r>
              <a:rPr lang="en-US" sz="3200" dirty="0">
                <a:solidFill>
                  <a:srgbClr val="F5F5F5"/>
                </a:solidFill>
                <a:effectLst>
                  <a:outerShdw blurRad="50800" dist="38100" dir="2700000" algn="tl" rotWithShape="0">
                    <a:prstClr val="black">
                      <a:alpha val="30000"/>
                    </a:prstClr>
                  </a:outerShdw>
                </a:effectLst>
                <a:ea typeface="+mj-ea"/>
                <a:cs typeface="+mj-cs"/>
              </a:rPr>
              <a:t> problems, what Christ says to them speaks just as powerfully to any church today that faces the same kinds of issues.</a:t>
            </a:r>
          </a:p>
        </p:txBody>
      </p:sp>
    </p:spTree>
    <p:extLst>
      <p:ext uri="{BB962C8B-B14F-4D97-AF65-F5344CB8AC3E}">
        <p14:creationId xmlns:p14="http://schemas.microsoft.com/office/powerpoint/2010/main" val="1427203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E4C313A3-8B14-251C-648D-1EC5681992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5A048C-BF6B-2679-DC53-CA34A097FB01}"/>
              </a:ext>
            </a:extLst>
          </p:cNvPr>
          <p:cNvSpPr>
            <a:spLocks noGrp="1"/>
          </p:cNvSpPr>
          <p:nvPr>
            <p:ph type="title"/>
          </p:nvPr>
        </p:nvSpPr>
        <p:spPr>
          <a:xfrm>
            <a:off x="0" y="0"/>
            <a:ext cx="12226954" cy="1193074"/>
          </a:xfrm>
        </p:spPr>
        <p:txBody>
          <a:bodyPr>
            <a:noAutofit/>
          </a:bodyPr>
          <a:lstStyle/>
          <a:p>
            <a:pPr algn="ctr"/>
            <a:r>
              <a:rPr lang="en-US" b="1" dirty="0">
                <a:solidFill>
                  <a:srgbClr val="F5F5F5"/>
                </a:solidFill>
                <a:effectLst>
                  <a:outerShdw blurRad="50800" dist="38100" dir="2700000" algn="tl" rotWithShape="0">
                    <a:prstClr val="black">
                      <a:alpha val="30000"/>
                    </a:prstClr>
                  </a:outerShdw>
                </a:effectLst>
              </a:rPr>
              <a:t>Introduction to Christ's Letters to the Seven Churches </a:t>
            </a:r>
            <a:br>
              <a:rPr lang="en-US" b="1" dirty="0">
                <a:solidFill>
                  <a:srgbClr val="F5F5F5"/>
                </a:solidFill>
                <a:effectLst>
                  <a:outerShdw blurRad="50800" dist="38100" dir="2700000" algn="tl" rotWithShape="0">
                    <a:prstClr val="black">
                      <a:alpha val="30000"/>
                    </a:prstClr>
                  </a:outerShdw>
                </a:effectLst>
              </a:rPr>
            </a:br>
            <a:r>
              <a:rPr lang="en-US" b="1" dirty="0">
                <a:solidFill>
                  <a:srgbClr val="F5F5F5"/>
                </a:solidFill>
                <a:effectLst>
                  <a:outerShdw blurRad="50800" dist="38100" dir="2700000" algn="tl" rotWithShape="0">
                    <a:prstClr val="black">
                      <a:alpha val="30000"/>
                    </a:prstClr>
                  </a:outerShdw>
                </a:effectLst>
              </a:rPr>
              <a:t>(Revelation 2–3)</a:t>
            </a:r>
            <a:endParaRPr lang="en-US" b="1" dirty="0">
              <a:solidFill>
                <a:srgbClr val="F5F5F5"/>
              </a:solidFill>
              <a:effectLst>
                <a:outerShdw blurRad="50800" dist="38100" dir="2700000" algn="tl" rotWithShape="0">
                  <a:prstClr val="black">
                    <a:alpha val="30000"/>
                  </a:prstClr>
                </a:outerShdw>
              </a:effectLst>
              <a:latin typeface="+mn-lt"/>
            </a:endParaRPr>
          </a:p>
        </p:txBody>
      </p:sp>
      <p:sp>
        <p:nvSpPr>
          <p:cNvPr id="2" name="Content Placeholder 1">
            <a:extLst>
              <a:ext uri="{FF2B5EF4-FFF2-40B4-BE49-F238E27FC236}">
                <a16:creationId xmlns:a16="http://schemas.microsoft.com/office/drawing/2014/main" id="{A6CF3191-F2DC-3E68-5CEA-E47D492DD4D9}"/>
              </a:ext>
            </a:extLst>
          </p:cNvPr>
          <p:cNvSpPr>
            <a:spLocks noGrp="1"/>
          </p:cNvSpPr>
          <p:nvPr>
            <p:ph idx="1"/>
          </p:nvPr>
        </p:nvSpPr>
        <p:spPr>
          <a:xfrm>
            <a:off x="305499" y="1223554"/>
            <a:ext cx="11581002" cy="5529943"/>
          </a:xfrm>
        </p:spPr>
        <p:txBody>
          <a:bodyPr>
            <a:normAutofit fontScale="92500" lnSpcReduction="10000"/>
          </a:bodyPr>
          <a:lstStyle/>
          <a:p>
            <a:r>
              <a:rPr lang="en-US" sz="3200" dirty="0">
                <a:solidFill>
                  <a:srgbClr val="F5F5F5"/>
                </a:solidFill>
                <a:effectLst>
                  <a:outerShdw blurRad="50800" dist="38100" dir="2700000" algn="tl" rotWithShape="0">
                    <a:prstClr val="black">
                      <a:alpha val="30000"/>
                    </a:prstClr>
                  </a:outerShdw>
                </a:effectLst>
                <a:ea typeface="+mj-ea"/>
                <a:cs typeface="+mj-cs"/>
              </a:rPr>
              <a:t>Each letter closes with the solemn call: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who has an ear, let him hear what the Spirit says to the churches</a:t>
            </a:r>
            <a:r>
              <a:rPr lang="en-US" sz="3200" dirty="0">
                <a:solidFill>
                  <a:srgbClr val="F5F5F5"/>
                </a:solidFill>
                <a:effectLst>
                  <a:outerShdw blurRad="50800" dist="38100" dir="2700000" algn="tl" rotWithShape="0">
                    <a:prstClr val="black">
                      <a:alpha val="30000"/>
                    </a:prstClr>
                  </a:outerShdw>
                </a:effectLst>
                <a:ea typeface="+mj-ea"/>
                <a:cs typeface="+mj-cs"/>
              </a:rPr>
              <a:t>”. </a:t>
            </a:r>
          </a:p>
          <a:p>
            <a:r>
              <a:rPr lang="en-US" sz="3200" dirty="0">
                <a:solidFill>
                  <a:srgbClr val="F5F5F5"/>
                </a:solidFill>
                <a:effectLst>
                  <a:outerShdw blurRad="50800" dist="38100" dir="2700000" algn="tl" rotWithShape="0">
                    <a:prstClr val="black">
                      <a:alpha val="30000"/>
                    </a:prstClr>
                  </a:outerShdw>
                </a:effectLst>
                <a:ea typeface="+mj-ea"/>
                <a:cs typeface="+mj-cs"/>
              </a:rPr>
              <a:t>The number </a:t>
            </a:r>
            <a:r>
              <a:rPr lang="en-US" sz="3200" dirty="0">
                <a:solidFill>
                  <a:srgbClr val="FFD700"/>
                </a:solidFill>
                <a:effectLst>
                  <a:outerShdw blurRad="50800" dist="38100" dir="2700000" algn="tl" rotWithShape="0">
                    <a:prstClr val="black">
                      <a:alpha val="30000"/>
                    </a:prstClr>
                  </a:outerShdw>
                </a:effectLst>
                <a:ea typeface="+mj-ea"/>
                <a:cs typeface="+mj-cs"/>
              </a:rPr>
              <a:t>seven</a:t>
            </a:r>
            <a:r>
              <a:rPr lang="en-US" sz="3200" dirty="0">
                <a:solidFill>
                  <a:srgbClr val="F5F5F5"/>
                </a:solidFill>
                <a:effectLst>
                  <a:outerShdw blurRad="50800" dist="38100" dir="2700000" algn="tl" rotWithShape="0">
                    <a:prstClr val="black">
                      <a:alpha val="30000"/>
                    </a:prstClr>
                  </a:outerShdw>
                </a:effectLst>
                <a:ea typeface="+mj-ea"/>
                <a:cs typeface="+mj-cs"/>
              </a:rPr>
              <a:t> itself carries the sense of </a:t>
            </a:r>
            <a:r>
              <a:rPr lang="en-US" sz="3200" b="1" i="1" dirty="0">
                <a:solidFill>
                  <a:srgbClr val="F5F5F5"/>
                </a:solidFill>
                <a:effectLst>
                  <a:outerShdw blurRad="50800" dist="38100" dir="2700000" algn="tl" rotWithShape="0">
                    <a:prstClr val="black">
                      <a:alpha val="30000"/>
                    </a:prstClr>
                  </a:outerShdw>
                </a:effectLst>
                <a:ea typeface="+mj-ea"/>
                <a:cs typeface="+mj-cs"/>
              </a:rPr>
              <a:t>completeness</a:t>
            </a:r>
            <a:r>
              <a:rPr lang="en-US" sz="3200" dirty="0">
                <a:solidFill>
                  <a:srgbClr val="F5F5F5"/>
                </a:solidFill>
                <a:effectLst>
                  <a:outerShdw blurRad="50800" dist="38100" dir="2700000" algn="tl" rotWithShape="0">
                    <a:prstClr val="black">
                      <a:alpha val="30000"/>
                    </a:prstClr>
                  </a:outerShdw>
                </a:effectLst>
                <a:ea typeface="+mj-ea"/>
                <a:cs typeface="+mj-cs"/>
              </a:rPr>
              <a:t>. </a:t>
            </a:r>
          </a:p>
          <a:p>
            <a:r>
              <a:rPr lang="en-US" sz="3200" dirty="0">
                <a:solidFill>
                  <a:srgbClr val="F5F5F5"/>
                </a:solidFill>
                <a:effectLst>
                  <a:outerShdw blurRad="50800" dist="38100" dir="2700000" algn="tl" rotWithShape="0">
                    <a:prstClr val="black">
                      <a:alpha val="30000"/>
                    </a:prstClr>
                  </a:outerShdw>
                </a:effectLst>
                <a:ea typeface="+mj-ea"/>
                <a:cs typeface="+mj-cs"/>
              </a:rPr>
              <a:t>These churches represent Christ's church </a:t>
            </a:r>
            <a:r>
              <a:rPr lang="en-US" sz="3200" b="1" i="1" dirty="0">
                <a:solidFill>
                  <a:srgbClr val="F5F5F5"/>
                </a:solidFill>
                <a:effectLst>
                  <a:outerShdw blurRad="50800" dist="38100" dir="2700000" algn="tl" rotWithShape="0">
                    <a:prstClr val="black">
                      <a:alpha val="30000"/>
                    </a:prstClr>
                  </a:outerShdw>
                </a:effectLst>
                <a:ea typeface="+mj-ea"/>
                <a:cs typeface="+mj-cs"/>
              </a:rPr>
              <a:t>everywhere</a:t>
            </a:r>
            <a:r>
              <a:rPr lang="en-US" sz="3200" dirty="0">
                <a:solidFill>
                  <a:srgbClr val="F5F5F5"/>
                </a:solidFill>
                <a:effectLst>
                  <a:outerShdw blurRad="50800" dist="38100" dir="2700000" algn="tl" rotWithShape="0">
                    <a:prstClr val="black">
                      <a:alpha val="30000"/>
                    </a:prstClr>
                  </a:outerShdw>
                </a:effectLst>
                <a:ea typeface="+mj-ea"/>
                <a:cs typeface="+mj-cs"/>
              </a:rPr>
              <a:t> and in </a:t>
            </a:r>
            <a:r>
              <a:rPr lang="en-US" sz="3200" b="1" i="1" dirty="0">
                <a:solidFill>
                  <a:srgbClr val="F5F5F5"/>
                </a:solidFill>
                <a:effectLst>
                  <a:outerShdw blurRad="50800" dist="38100" dir="2700000" algn="tl" rotWithShape="0">
                    <a:prstClr val="black">
                      <a:alpha val="30000"/>
                    </a:prstClr>
                  </a:outerShdw>
                </a:effectLst>
                <a:ea typeface="+mj-ea"/>
                <a:cs typeface="+mj-cs"/>
              </a:rPr>
              <a:t>every generation</a:t>
            </a:r>
            <a:r>
              <a:rPr lang="en-US" sz="3200" dirty="0">
                <a:solidFill>
                  <a:srgbClr val="F5F5F5"/>
                </a:solidFill>
                <a:effectLst>
                  <a:outerShdw blurRad="50800" dist="38100" dir="2700000" algn="tl" rotWithShape="0">
                    <a:prstClr val="black">
                      <a:alpha val="30000"/>
                    </a:prstClr>
                  </a:outerShdw>
                </a:effectLst>
                <a:ea typeface="+mj-ea"/>
                <a:cs typeface="+mj-cs"/>
              </a:rPr>
              <a:t>. </a:t>
            </a:r>
          </a:p>
          <a:p>
            <a:r>
              <a:rPr lang="en-US" sz="3200" dirty="0">
                <a:solidFill>
                  <a:srgbClr val="F5F5F5"/>
                </a:solidFill>
                <a:effectLst>
                  <a:outerShdw blurRad="50800" dist="38100" dir="2700000" algn="tl" rotWithShape="0">
                    <a:prstClr val="black">
                      <a:alpha val="30000"/>
                    </a:prstClr>
                  </a:outerShdw>
                </a:effectLst>
                <a:ea typeface="+mj-ea"/>
                <a:cs typeface="+mj-cs"/>
              </a:rPr>
              <a:t>The conditions described — compromise with surrounding culture, spiritual complacency, faithful endurance under persecution, lukewarmness — are not peculiarities of first-century Asia. </a:t>
            </a:r>
          </a:p>
          <a:p>
            <a:r>
              <a:rPr lang="en-US" sz="3200" dirty="0">
                <a:solidFill>
                  <a:srgbClr val="F5F5F5"/>
                </a:solidFill>
                <a:effectLst>
                  <a:outerShdw blurRad="50800" dist="38100" dir="2700000" algn="tl" rotWithShape="0">
                    <a:prstClr val="black">
                      <a:alpha val="30000"/>
                    </a:prstClr>
                  </a:outerShdw>
                </a:effectLst>
                <a:ea typeface="+mj-ea"/>
                <a:cs typeface="+mj-cs"/>
              </a:rPr>
              <a:t>They are the perennial conditions of the church throughout its history – even the church today.</a:t>
            </a:r>
          </a:p>
          <a:p>
            <a:r>
              <a:rPr lang="en-US" sz="3200" dirty="0">
                <a:solidFill>
                  <a:srgbClr val="F5F5F5"/>
                </a:solidFill>
                <a:effectLst>
                  <a:outerShdw blurRad="50800" dist="38100" dir="2700000" algn="tl" rotWithShape="0">
                    <a:prstClr val="black">
                      <a:alpha val="30000"/>
                    </a:prstClr>
                  </a:outerShdw>
                </a:effectLst>
                <a:ea typeface="+mj-ea"/>
                <a:cs typeface="+mj-cs"/>
              </a:rPr>
              <a:t>These letters to the churches give us insight into what Christ thinks of his church as it exists throughout the ages: He sees it, knows it, loves it — and calls it to faithfulness.</a:t>
            </a:r>
          </a:p>
        </p:txBody>
      </p:sp>
    </p:spTree>
    <p:extLst>
      <p:ext uri="{BB962C8B-B14F-4D97-AF65-F5344CB8AC3E}">
        <p14:creationId xmlns:p14="http://schemas.microsoft.com/office/powerpoint/2010/main" val="33993190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7830A1B-4DA4-D982-CBD9-2674DCC6AD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A92157-EA21-337D-6A0D-569B50D6D8C2}"/>
              </a:ext>
            </a:extLst>
          </p:cNvPr>
          <p:cNvSpPr>
            <a:spLocks noGrp="1"/>
          </p:cNvSpPr>
          <p:nvPr>
            <p:ph type="title"/>
          </p:nvPr>
        </p:nvSpPr>
        <p:spPr>
          <a:xfrm>
            <a:off x="0" y="0"/>
            <a:ext cx="12192000" cy="866503"/>
          </a:xfrm>
        </p:spPr>
        <p:txBody>
          <a:bodyPr>
            <a:noAutofit/>
          </a:bodyPr>
          <a:lstStyle/>
          <a:p>
            <a:pPr algn="ctr"/>
            <a:r>
              <a:rPr lang="en-US" sz="5400" b="1" dirty="0">
                <a:solidFill>
                  <a:srgbClr val="F5F5F5"/>
                </a:solidFill>
                <a:effectLst>
                  <a:outerShdw blurRad="50800" dist="50800" dir="5400000" algn="ctr" rotWithShape="0">
                    <a:schemeClr val="tx1"/>
                  </a:outerShdw>
                </a:effectLst>
                <a:ea typeface="Tahoma" panose="020B0604030504040204" pitchFamily="34" charset="0"/>
                <a:cs typeface="Tahoma" panose="020B0604030504040204" pitchFamily="34" charset="0"/>
              </a:rPr>
              <a:t>Letter to the Church in Ephesus (2:1-7)</a:t>
            </a:r>
          </a:p>
        </p:txBody>
      </p:sp>
      <p:sp>
        <p:nvSpPr>
          <p:cNvPr id="5" name="Content Placeholder 4">
            <a:extLst>
              <a:ext uri="{FF2B5EF4-FFF2-40B4-BE49-F238E27FC236}">
                <a16:creationId xmlns:a16="http://schemas.microsoft.com/office/drawing/2014/main" id="{245B683A-C02C-8FEF-7503-8D12299738ED}"/>
              </a:ext>
            </a:extLst>
          </p:cNvPr>
          <p:cNvSpPr>
            <a:spLocks noGrp="1"/>
          </p:cNvSpPr>
          <p:nvPr>
            <p:ph idx="1"/>
          </p:nvPr>
        </p:nvSpPr>
        <p:spPr>
          <a:xfrm>
            <a:off x="357809" y="971006"/>
            <a:ext cx="11502887" cy="5886993"/>
          </a:xfrm>
        </p:spPr>
        <p:txBody>
          <a:bodyPr>
            <a:normAutofit fontScale="92500" lnSpcReduction="20000"/>
          </a:bodyPr>
          <a:lstStyle/>
          <a:p>
            <a:pPr marL="0" indent="0">
              <a:buNone/>
            </a:pP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angel of the church in Ephesus write: These are the words of him who holds the seven stars in his right hand and walks among the seven golden lampstands: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know your deeds, your hard work and your perseverance. I know that you cannot tolerate wicked men, that you have tested those who claim to be apostles but are not, and have found them false.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 have persevered and have endured hardships for my name, and have not grown weary.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Yet I hold this against you: You have forsaken your first love.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Remember the height from which you have fallen! Repent and do the things you did at first. If you do not repent, I will come to you and remove your lampstand from its place.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you have this in your favor: You hate the practices of the Nicolaitans, which I also hate.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who has an ear, let him hear what the Spirit says to the churches. To him who overcomes, I will give the right to eat from the tree of life, which is in the paradise of God.” </a:t>
            </a:r>
            <a:r>
              <a:rPr lang="en-US" sz="36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16975933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EC166908-B552-A065-2088-A2D0B35DB5C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3198FB-62B5-C454-9EA7-B70F6063FD66}"/>
              </a:ext>
            </a:extLst>
          </p:cNvPr>
          <p:cNvSpPr>
            <a:spLocks noGrp="1"/>
          </p:cNvSpPr>
          <p:nvPr>
            <p:ph type="title"/>
          </p:nvPr>
        </p:nvSpPr>
        <p:spPr>
          <a:xfrm>
            <a:off x="0" y="0"/>
            <a:ext cx="12226954" cy="910045"/>
          </a:xfrm>
        </p:spPr>
        <p:txBody>
          <a:bodyPr>
            <a:noAutofit/>
          </a:bodyPr>
          <a:lstStyle/>
          <a:p>
            <a:pPr algn="ctr"/>
            <a:r>
              <a:rPr lang="en-US" sz="5400" b="1" dirty="0">
                <a:solidFill>
                  <a:srgbClr val="F5F5F5"/>
                </a:solidFill>
                <a:effectLst>
                  <a:outerShdw blurRad="50800" dist="38100" dir="2700000" algn="tl" rotWithShape="0">
                    <a:prstClr val="black">
                      <a:alpha val="30000"/>
                    </a:prstClr>
                  </a:outerShdw>
                </a:effectLst>
              </a:rPr>
              <a:t>The Church in Ephesus – Historical Context</a:t>
            </a:r>
          </a:p>
        </p:txBody>
      </p:sp>
      <p:sp>
        <p:nvSpPr>
          <p:cNvPr id="2" name="Content Placeholder 1">
            <a:extLst>
              <a:ext uri="{FF2B5EF4-FFF2-40B4-BE49-F238E27FC236}">
                <a16:creationId xmlns:a16="http://schemas.microsoft.com/office/drawing/2014/main" id="{AAF1655B-9647-C593-75F1-A384673F411C}"/>
              </a:ext>
            </a:extLst>
          </p:cNvPr>
          <p:cNvSpPr>
            <a:spLocks noGrp="1"/>
          </p:cNvSpPr>
          <p:nvPr>
            <p:ph idx="1"/>
          </p:nvPr>
        </p:nvSpPr>
        <p:spPr>
          <a:xfrm>
            <a:off x="302004" y="1062446"/>
            <a:ext cx="11581002" cy="5682342"/>
          </a:xfrm>
        </p:spPr>
        <p:txBody>
          <a:bodyPr>
            <a:normAutofit lnSpcReduction="10000"/>
          </a:bodyPr>
          <a:lstStyle/>
          <a:p>
            <a:r>
              <a:rPr lang="en-US" sz="3200" dirty="0">
                <a:solidFill>
                  <a:srgbClr val="F5F5F5"/>
                </a:solidFill>
                <a:effectLst>
                  <a:outerShdw blurRad="50800" dist="38100" dir="2700000" algn="tl" rotWithShape="0">
                    <a:prstClr val="black">
                      <a:alpha val="30000"/>
                    </a:prstClr>
                  </a:outerShdw>
                </a:effectLst>
                <a:ea typeface="+mj-ea"/>
                <a:cs typeface="+mj-cs"/>
              </a:rPr>
              <a:t>Ephesus was the largest and most important city in the Roman province of Asia, with a population of roughly a quarter million people. </a:t>
            </a:r>
          </a:p>
          <a:p>
            <a:r>
              <a:rPr lang="en-US" sz="3200" dirty="0">
                <a:solidFill>
                  <a:srgbClr val="F5F5F5"/>
                </a:solidFill>
                <a:effectLst>
                  <a:outerShdw blurRad="50800" dist="38100" dir="2700000" algn="tl" rotWithShape="0">
                    <a:prstClr val="black">
                      <a:alpha val="30000"/>
                    </a:prstClr>
                  </a:outerShdw>
                </a:effectLst>
                <a:ea typeface="+mj-ea"/>
                <a:cs typeface="+mj-cs"/>
              </a:rPr>
              <a:t>A major commercial hub and administrative capital, it was dominated by the famous temple of Artemis — one of the seven wonders of the ancient world — along with a strong imperial cult presence. </a:t>
            </a:r>
          </a:p>
          <a:p>
            <a:r>
              <a:rPr lang="en-US" sz="3200" dirty="0">
                <a:solidFill>
                  <a:srgbClr val="F5F5F5"/>
                </a:solidFill>
                <a:effectLst>
                  <a:outerShdw blurRad="50800" dist="38100" dir="2700000" algn="tl" rotWithShape="0">
                    <a:prstClr val="black">
                      <a:alpha val="30000"/>
                    </a:prstClr>
                  </a:outerShdw>
                </a:effectLst>
                <a:ea typeface="+mj-ea"/>
                <a:cs typeface="+mj-cs"/>
              </a:rPr>
              <a:t>Being a Christian there meant constant pressure to conform to a culture thoroughly saturated with pagan religion and emperor worship.</a:t>
            </a:r>
          </a:p>
          <a:p>
            <a:r>
              <a:rPr lang="en-US" sz="3200" dirty="0">
                <a:solidFill>
                  <a:srgbClr val="F5F5F5"/>
                </a:solidFill>
                <a:effectLst>
                  <a:outerShdw blurRad="50800" dist="38100" dir="2700000" algn="tl" rotWithShape="0">
                    <a:prstClr val="black">
                      <a:alpha val="30000"/>
                    </a:prstClr>
                  </a:outerShdw>
                </a:effectLst>
                <a:ea typeface="+mj-ea"/>
                <a:cs typeface="+mj-cs"/>
              </a:rPr>
              <a:t>The church had been founded in the early 50s AD through the efforts of Priscilla, Aquila, and the apostle Paul, who spent up to </a:t>
            </a:r>
            <a:r>
              <a:rPr lang="en-US" sz="3200" b="1" i="1" dirty="0">
                <a:solidFill>
                  <a:srgbClr val="F5F5F5"/>
                </a:solidFill>
                <a:effectLst>
                  <a:outerShdw blurRad="50800" dist="38100" dir="2700000" algn="tl" rotWithShape="0">
                    <a:prstClr val="black">
                      <a:alpha val="30000"/>
                    </a:prstClr>
                  </a:outerShdw>
                </a:effectLst>
                <a:ea typeface="+mj-ea"/>
                <a:cs typeface="+mj-cs"/>
              </a:rPr>
              <a:t>three</a:t>
            </a:r>
            <a:r>
              <a:rPr lang="en-US" sz="3200" dirty="0">
                <a:solidFill>
                  <a:srgbClr val="F5F5F5"/>
                </a:solidFill>
                <a:effectLst>
                  <a:outerShdw blurRad="50800" dist="38100" dir="2700000" algn="tl" rotWithShape="0">
                    <a:prstClr val="black">
                      <a:alpha val="30000"/>
                    </a:prstClr>
                  </a:outerShdw>
                </a:effectLst>
                <a:ea typeface="+mj-ea"/>
                <a:cs typeface="+mj-cs"/>
              </a:rPr>
              <a:t> years there. </a:t>
            </a:r>
          </a:p>
        </p:txBody>
      </p:sp>
    </p:spTree>
    <p:extLst>
      <p:ext uri="{BB962C8B-B14F-4D97-AF65-F5344CB8AC3E}">
        <p14:creationId xmlns:p14="http://schemas.microsoft.com/office/powerpoint/2010/main" val="3981841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81782F32-ED2F-223C-DDC1-E621B04AEE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0E11B0-02EB-222F-2877-68771644A36C}"/>
              </a:ext>
            </a:extLst>
          </p:cNvPr>
          <p:cNvSpPr>
            <a:spLocks noGrp="1"/>
          </p:cNvSpPr>
          <p:nvPr>
            <p:ph type="title"/>
          </p:nvPr>
        </p:nvSpPr>
        <p:spPr>
          <a:xfrm>
            <a:off x="0" y="1"/>
            <a:ext cx="12226954" cy="957942"/>
          </a:xfrm>
        </p:spPr>
        <p:txBody>
          <a:bodyPr>
            <a:noAutofit/>
          </a:bodyPr>
          <a:lstStyle/>
          <a:p>
            <a:pPr algn="ctr"/>
            <a:r>
              <a:rPr lang="en-US" sz="5400" b="1" dirty="0">
                <a:solidFill>
                  <a:srgbClr val="F5F5F5"/>
                </a:solidFill>
                <a:effectLst>
                  <a:outerShdw blurRad="50800" dist="38100" dir="2700000" algn="tl" rotWithShape="0">
                    <a:prstClr val="black">
                      <a:alpha val="30000"/>
                    </a:prstClr>
                  </a:outerShdw>
                </a:effectLst>
              </a:rPr>
              <a:t>The Church in Ephesus – Historical Context</a:t>
            </a:r>
            <a:endParaRPr lang="en-US" sz="5400" b="1" dirty="0">
              <a:solidFill>
                <a:srgbClr val="F5F5F5"/>
              </a:solidFill>
              <a:effectLst>
                <a:outerShdw blurRad="50800" dist="38100" dir="2700000" algn="tl" rotWithShape="0">
                  <a:prstClr val="black">
                    <a:alpha val="30000"/>
                  </a:prstClr>
                </a:outerShdw>
              </a:effectLst>
              <a:latin typeface="+mn-lt"/>
            </a:endParaRPr>
          </a:p>
        </p:txBody>
      </p:sp>
      <p:sp>
        <p:nvSpPr>
          <p:cNvPr id="2" name="Content Placeholder 1">
            <a:extLst>
              <a:ext uri="{FF2B5EF4-FFF2-40B4-BE49-F238E27FC236}">
                <a16:creationId xmlns:a16="http://schemas.microsoft.com/office/drawing/2014/main" id="{AFE7A8CA-DEDF-E5A0-984E-FF90A2E16C1E}"/>
              </a:ext>
            </a:extLst>
          </p:cNvPr>
          <p:cNvSpPr>
            <a:spLocks noGrp="1"/>
          </p:cNvSpPr>
          <p:nvPr>
            <p:ph idx="1"/>
          </p:nvPr>
        </p:nvSpPr>
        <p:spPr>
          <a:xfrm>
            <a:off x="305499" y="1089052"/>
            <a:ext cx="11581002" cy="5633206"/>
          </a:xfrm>
        </p:spPr>
        <p:txBody>
          <a:bodyPr>
            <a:normAutofit fontScale="92500" lnSpcReduction="10000"/>
          </a:bodyPr>
          <a:lstStyle/>
          <a:p>
            <a:r>
              <a:rPr lang="en-US" sz="3600" dirty="0">
                <a:solidFill>
                  <a:srgbClr val="F5F5F5"/>
                </a:solidFill>
                <a:effectLst>
                  <a:outerShdw blurRad="50800" dist="38100" dir="2700000" algn="tl" rotWithShape="0">
                    <a:prstClr val="black">
                      <a:alpha val="30000"/>
                    </a:prstClr>
                  </a:outerShdw>
                </a:effectLst>
                <a:ea typeface="+mj-ea"/>
                <a:cs typeface="+mj-cs"/>
              </a:rPr>
              <a:t>Timothy and later the apostle John also provided leadership, making Ephesus one of the most richly shepherded churches in the early Christian world.</a:t>
            </a:r>
          </a:p>
          <a:p>
            <a:r>
              <a:rPr lang="en-US" sz="3600" dirty="0">
                <a:solidFill>
                  <a:srgbClr val="F5F5F5"/>
                </a:solidFill>
                <a:effectLst>
                  <a:outerShdw blurRad="50800" dist="38100" dir="2700000" algn="tl" rotWithShape="0">
                    <a:prstClr val="black">
                      <a:alpha val="30000"/>
                    </a:prstClr>
                  </a:outerShdw>
                </a:effectLst>
                <a:ea typeface="+mj-ea"/>
                <a:cs typeface="+mj-cs"/>
              </a:rPr>
              <a:t>By the time Christ dictates this letter through John, the church is </a:t>
            </a:r>
            <a:r>
              <a:rPr lang="en-US" sz="3600">
                <a:solidFill>
                  <a:srgbClr val="F5F5F5"/>
                </a:solidFill>
                <a:effectLst>
                  <a:outerShdw blurRad="50800" dist="38100" dir="2700000" algn="tl" rotWithShape="0">
                    <a:prstClr val="black">
                      <a:alpha val="30000"/>
                    </a:prstClr>
                  </a:outerShdw>
                </a:effectLst>
                <a:ea typeface="+mj-ea"/>
                <a:cs typeface="+mj-cs"/>
              </a:rPr>
              <a:t>about fifteen </a:t>
            </a:r>
            <a:r>
              <a:rPr lang="en-US" sz="3600" dirty="0">
                <a:solidFill>
                  <a:srgbClr val="F5F5F5"/>
                </a:solidFill>
                <a:effectLst>
                  <a:outerShdw blurRad="50800" dist="38100" dir="2700000" algn="tl" rotWithShape="0">
                    <a:prstClr val="black">
                      <a:alpha val="30000"/>
                    </a:prstClr>
                  </a:outerShdw>
                </a:effectLst>
                <a:ea typeface="+mj-ea"/>
                <a:cs typeface="+mj-cs"/>
              </a:rPr>
              <a:t>years old. </a:t>
            </a:r>
          </a:p>
          <a:p>
            <a:r>
              <a:rPr lang="en-US" sz="3600" dirty="0">
                <a:solidFill>
                  <a:srgbClr val="F5F5F5"/>
                </a:solidFill>
                <a:effectLst>
                  <a:outerShdw blurRad="50800" dist="38100" dir="2700000" algn="tl" rotWithShape="0">
                    <a:prstClr val="black">
                      <a:alpha val="30000"/>
                    </a:prstClr>
                  </a:outerShdw>
                </a:effectLst>
                <a:ea typeface="+mj-ea"/>
                <a:cs typeface="+mj-cs"/>
              </a:rPr>
              <a:t>As the closest city to Patmos and the region's dominant metropolis, Ephesus naturally receives the first message. </a:t>
            </a:r>
          </a:p>
          <a:p>
            <a:r>
              <a:rPr lang="en-US" sz="3600" dirty="0">
                <a:solidFill>
                  <a:srgbClr val="F5F5F5"/>
                </a:solidFill>
                <a:effectLst>
                  <a:outerShdw blurRad="50800" dist="38100" dir="2700000" algn="tl" rotWithShape="0">
                    <a:prstClr val="black">
                      <a:alpha val="30000"/>
                    </a:prstClr>
                  </a:outerShdw>
                </a:effectLst>
                <a:ea typeface="+mj-ea"/>
                <a:cs typeface="+mj-cs"/>
              </a:rPr>
              <a:t>Christ addresses a congregation with a genuinely impressive track record — doctrinal vigilance, perseverance, hard work — but one that has drifted in a critical and not immediately obvious way, setting the stage for both commendation and sobering correction.</a:t>
            </a:r>
          </a:p>
        </p:txBody>
      </p:sp>
    </p:spTree>
    <p:extLst>
      <p:ext uri="{BB962C8B-B14F-4D97-AF65-F5344CB8AC3E}">
        <p14:creationId xmlns:p14="http://schemas.microsoft.com/office/powerpoint/2010/main" val="36753265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34255</TotalTime>
  <Words>4503</Words>
  <Application>Microsoft Office PowerPoint</Application>
  <PresentationFormat>Widescreen</PresentationFormat>
  <Paragraphs>181</Paragraphs>
  <Slides>28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Cambria</vt:lpstr>
      <vt:lpstr>Garamond</vt:lpstr>
      <vt:lpstr>Tahoma</vt:lpstr>
      <vt:lpstr>Office Theme</vt:lpstr>
      <vt:lpstr>1_Office Theme</vt:lpstr>
      <vt:lpstr>The Book of Revelation</vt:lpstr>
      <vt:lpstr>Introduction to Christ's Letters to the Seven Churches  (Revelation 2–3)</vt:lpstr>
      <vt:lpstr>Introduction to Christ's Letters to the Seven Churches  (Revelation 2–3)</vt:lpstr>
      <vt:lpstr>Introduction to Christ's Letters to the Seven Churches  (Revelation 2–3)</vt:lpstr>
      <vt:lpstr>Introduction to Christ's Letters to the Seven Churches  (Revelation 2–3)</vt:lpstr>
      <vt:lpstr>Introduction to Christ's Letters to the Seven Churches  (Revelation 2–3)</vt:lpstr>
      <vt:lpstr>Letter to the Church in Ephesus (2:1-7)</vt:lpstr>
      <vt:lpstr>The Church in Ephesus – Historical Context</vt:lpstr>
      <vt:lpstr>The Church in Ephesus – Historical Context</vt:lpstr>
      <vt:lpstr>2:1 "To the angel of the church in Ephesus write: The One who holds the seven stars in His right hand, the One who walks among the seven golden lampstands, says this: (ESV)</vt:lpstr>
      <vt:lpstr>2:2 ‘I know your deeds and your toil and perseverance, and that you cannot endure evil men, and you put to the test those who call themselves apostles, and they are not, and you found them to be false; 3 I know you are enduring patiently and bearing up for my name's sake, and you have not grown weary. (ESV)</vt:lpstr>
      <vt:lpstr>2:2 ‘I know your deeds and your toil and perseverance, and that you cannot endure evil men, and you put to the test those who call themselves apostles, and they are not, and you found them to be false; 3 I know you are enduring patiently and bearing up for my name's sake, and you have not grown weary. (ESV)</vt:lpstr>
      <vt:lpstr>2:2 'I know your deeds and your toil and perseverance, and that you cannot endure evil men, and you put to the test those who call themselves apostles, and they are not, and you found them to be false; 3 I know you are enduring patiently and bearing up for my name's sake, and you have not grown weary. (ESV)</vt:lpstr>
      <vt:lpstr>2:2 'I know your deeds and your toil and perseverance, and that you cannot endure evil men, and you put to the test those who call themselves apostles, and they are not, and you found them to be false; 3 I know you are enduring patiently and bearing up for my name's sake, and you have not grown weary. (ESV)</vt:lpstr>
      <vt:lpstr>2:4 But I have this against you, that you have abandoned the love you had at first. 5 Remember therefore from where you have fallen; repent, and do the works you did at first. If not, I will come to you and remove your lampstand from its place, unless you repent. (ESV)</vt:lpstr>
      <vt:lpstr>2:4 But I have this against you, that you have abandoned the love you had at first. 5 Remember therefore from where you have fallen; repent, and do the works you did at first. If not, I will come to you and remove your lampstand from its place, unless you repent. (ESV)</vt:lpstr>
      <vt:lpstr>2:6 Yet this you have: you hate the works of the Nicolaitans, which I also hate. 7 He who has an ear, let him hear what the Spirit says to the churches. To the one who conquers I will grant to eat of the tree of life, which is in the paradise of God.’ (ESV)</vt:lpstr>
      <vt:lpstr>2:6 Yet this you have: you hate the works of the Nicolaitans, which I also hate. 7 He who has an ear, let him hear what the Spirit says to the churches. To the one who conquers I will grant to eat of the tree of life, which is in the paradise of God.’ (ESV)</vt:lpstr>
      <vt:lpstr>2:6 Yet this you have: you hate the works of the Nicolaitans, which I also hate. 7 He who has an ear, let him hear what the Spirit says to the churches. To the one who conquers I will grant to eat of the tree of life, which is in the paradise of God.’ (ESV)</vt:lpstr>
      <vt:lpstr>Letter to the Church in Smyrna (2:8-11)</vt:lpstr>
      <vt:lpstr>The Church in Smyrna – Historical Context</vt:lpstr>
      <vt:lpstr>2:8 “And to the angel of the church in Smyrna write: ‘The words of the first and the last, who died and came to life. 9 I know your tribulation and your poverty (but you are rich) and the slander of those who say that they are Jews and are not, but are a synagogue of Satan. (ESV)</vt:lpstr>
      <vt:lpstr>2:8 "And to the angel of the church in Smyrna write: 'The words of the first and the last, who died and came to life. 9 "'I know your tribulation and your poverty (but you are rich) and the slander of those who say that they are Jews and are not, but are a synagogue of Satan. (ESV)</vt:lpstr>
      <vt:lpstr>2:10 Do not fear what you are about to suffer. Behold, the devil is about to throw some of you into prison, that you may be tested, and for ten days you will have tribulation. Be faithful unto death, and I will give you the crown of life. 11 He who has an ear, let him hear what the Spirit says to the churches. The one who conquers will not be hurt by the second death.' (ESV)</vt:lpstr>
      <vt:lpstr>2:10 Do not fear what you are about to suffer. Behold, the devil is about to throw some of you into prison, that you may be tested, and for ten days you will have tribulation. Be faithful unto death, and I will give you the crown of life. 11 He who has an ear, let him hear what the Spirit says to the churches. The one who conquers will not be hurt by the second death.' (ESV)</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257</cp:revision>
  <cp:lastPrinted>2026-03-22T14:09:10Z</cp:lastPrinted>
  <dcterms:created xsi:type="dcterms:W3CDTF">2026-02-17T02:36:22Z</dcterms:created>
  <dcterms:modified xsi:type="dcterms:W3CDTF">2026-03-22T17:39:57Z</dcterms:modified>
</cp:coreProperties>
</file>