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423" r:id="rId3"/>
    <p:sldId id="424" r:id="rId4"/>
    <p:sldId id="449" r:id="rId5"/>
    <p:sldId id="425" r:id="rId6"/>
    <p:sldId id="450" r:id="rId7"/>
    <p:sldId id="451" r:id="rId8"/>
    <p:sldId id="426" r:id="rId9"/>
    <p:sldId id="427" r:id="rId10"/>
    <p:sldId id="428" r:id="rId11"/>
    <p:sldId id="429" r:id="rId12"/>
    <p:sldId id="430" r:id="rId13"/>
    <p:sldId id="431" r:id="rId14"/>
    <p:sldId id="432" r:id="rId15"/>
    <p:sldId id="433" r:id="rId16"/>
    <p:sldId id="434" r:id="rId17"/>
    <p:sldId id="453" r:id="rId18"/>
    <p:sldId id="435" r:id="rId19"/>
    <p:sldId id="436" r:id="rId20"/>
    <p:sldId id="437" r:id="rId21"/>
    <p:sldId id="438" r:id="rId22"/>
    <p:sldId id="439" r:id="rId23"/>
    <p:sldId id="440" r:id="rId24"/>
    <p:sldId id="441" r:id="rId25"/>
    <p:sldId id="442" r:id="rId26"/>
    <p:sldId id="443" r:id="rId27"/>
    <p:sldId id="444" r:id="rId28"/>
    <p:sldId id="447" r:id="rId29"/>
    <p:sldId id="448" r:id="rId30"/>
    <p:sldId id="452" r:id="rId31"/>
    <p:sldId id="454" r:id="rId3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FFB3"/>
    <a:srgbClr val="FFD700"/>
    <a:srgbClr val="99FFFF"/>
    <a:srgbClr val="F5F5F5"/>
    <a:srgbClr val="00FFFF"/>
    <a:srgbClr val="2E2344"/>
    <a:srgbClr val="4B2A5E"/>
    <a:srgbClr val="883D7C"/>
    <a:srgbClr val="5A3278"/>
    <a:srgbClr val="A77A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7" autoAdjust="0"/>
    <p:restoredTop sz="94660"/>
  </p:normalViewPr>
  <p:slideViewPr>
    <p:cSldViewPr snapToGrid="0">
      <p:cViewPr varScale="1">
        <p:scale>
          <a:sx n="152" d="100"/>
          <a:sy n="152" d="100"/>
        </p:scale>
        <p:origin x="43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FC48619E-407E-49A3-9451-8881EE43F640}" type="datetimeFigureOut">
              <a:rPr lang="en-US" smtClean="0"/>
              <a:t>4/5/2026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A9E0C3B2-DEE3-455A-BEC3-7E005ED72DE8}" type="slidenum">
              <a:rPr lang="en-US" smtClean="0"/>
              <a:t>‹#›</a:t>
            </a:fld>
            <a:endParaRPr lang="en-US"/>
          </a:p>
        </p:txBody>
      </p:sp>
    </p:spTree>
    <p:extLst>
      <p:ext uri="{BB962C8B-B14F-4D97-AF65-F5344CB8AC3E}">
        <p14:creationId xmlns:p14="http://schemas.microsoft.com/office/powerpoint/2010/main" val="12054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5A7D-19B1-95FD-CC1A-4E57442196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B4483B-F1C2-21EF-AD37-7E4C34C06B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23B44F-7128-9D60-B012-FEF8869C21E4}"/>
              </a:ext>
            </a:extLst>
          </p:cNvPr>
          <p:cNvSpPr>
            <a:spLocks noGrp="1"/>
          </p:cNvSpPr>
          <p:nvPr>
            <p:ph type="dt" sz="half" idx="10"/>
          </p:nvPr>
        </p:nvSpPr>
        <p:spPr/>
        <p:txBody>
          <a:bodyPr/>
          <a:lstStyle/>
          <a:p>
            <a:fld id="{0A2F6184-0DB0-44B4-BC85-6FE096EDA416}" type="datetimeFigureOut">
              <a:rPr lang="en-US" smtClean="0"/>
              <a:t>4/5/2026</a:t>
            </a:fld>
            <a:endParaRPr lang="en-US"/>
          </a:p>
        </p:txBody>
      </p:sp>
      <p:sp>
        <p:nvSpPr>
          <p:cNvPr id="5" name="Footer Placeholder 4">
            <a:extLst>
              <a:ext uri="{FF2B5EF4-FFF2-40B4-BE49-F238E27FC236}">
                <a16:creationId xmlns:a16="http://schemas.microsoft.com/office/drawing/2014/main" id="{50E64CED-3862-35C3-ED08-313758421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9D925-25AA-91B0-F0BB-AD4AB5BB5EA8}"/>
              </a:ext>
            </a:extLst>
          </p:cNvPr>
          <p:cNvSpPr>
            <a:spLocks noGrp="1"/>
          </p:cNvSpPr>
          <p:nvPr>
            <p:ph type="sldNum" sz="quarter" idx="12"/>
          </p:nvPr>
        </p:nvSpPr>
        <p:spPr/>
        <p:txBody>
          <a:bodyPr/>
          <a:lstStyle/>
          <a:p>
            <a:fld id="{9A5C560A-F639-45B7-91AE-E2F6837F5A75}" type="slidenum">
              <a:rPr lang="en-US" smtClean="0"/>
              <a:t>‹#›</a:t>
            </a:fld>
            <a:endParaRPr lang="en-US"/>
          </a:p>
        </p:txBody>
      </p:sp>
    </p:spTree>
    <p:extLst>
      <p:ext uri="{BB962C8B-B14F-4D97-AF65-F5344CB8AC3E}">
        <p14:creationId xmlns:p14="http://schemas.microsoft.com/office/powerpoint/2010/main" val="292777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0774-2ADD-8C7C-C116-BE8E167B44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9920C9-6269-B399-A984-8DE2479443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9F83F-C4D6-636E-5CC4-44F61EA42454}"/>
              </a:ext>
            </a:extLst>
          </p:cNvPr>
          <p:cNvSpPr>
            <a:spLocks noGrp="1"/>
          </p:cNvSpPr>
          <p:nvPr>
            <p:ph type="dt" sz="half" idx="10"/>
          </p:nvPr>
        </p:nvSpPr>
        <p:spPr/>
        <p:txBody>
          <a:bodyPr/>
          <a:lstStyle/>
          <a:p>
            <a:fld id="{0A2F6184-0DB0-44B4-BC85-6FE096EDA416}" type="datetimeFigureOut">
              <a:rPr lang="en-US" smtClean="0"/>
              <a:t>4/5/2026</a:t>
            </a:fld>
            <a:endParaRPr lang="en-US"/>
          </a:p>
        </p:txBody>
      </p:sp>
      <p:sp>
        <p:nvSpPr>
          <p:cNvPr id="5" name="Footer Placeholder 4">
            <a:extLst>
              <a:ext uri="{FF2B5EF4-FFF2-40B4-BE49-F238E27FC236}">
                <a16:creationId xmlns:a16="http://schemas.microsoft.com/office/drawing/2014/main" id="{5706241F-B584-7166-427B-92B99D5991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87AEB3-97B3-4421-F27D-DF897A5CB649}"/>
              </a:ext>
            </a:extLst>
          </p:cNvPr>
          <p:cNvSpPr>
            <a:spLocks noGrp="1"/>
          </p:cNvSpPr>
          <p:nvPr>
            <p:ph type="sldNum" sz="quarter" idx="12"/>
          </p:nvPr>
        </p:nvSpPr>
        <p:spPr/>
        <p:txBody>
          <a:bodyPr/>
          <a:lstStyle/>
          <a:p>
            <a:fld id="{9A5C560A-F639-45B7-91AE-E2F6837F5A75}" type="slidenum">
              <a:rPr lang="en-US" smtClean="0"/>
              <a:t>‹#›</a:t>
            </a:fld>
            <a:endParaRPr lang="en-US"/>
          </a:p>
        </p:txBody>
      </p:sp>
    </p:spTree>
    <p:extLst>
      <p:ext uri="{BB962C8B-B14F-4D97-AF65-F5344CB8AC3E}">
        <p14:creationId xmlns:p14="http://schemas.microsoft.com/office/powerpoint/2010/main" val="11904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CE71F9-3F3E-B42A-D313-8D7FA77C19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B72AD5-2A7F-3453-1D1D-6B85B0079A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54C531-B33E-F0BD-3C10-F4959A340EB4}"/>
              </a:ext>
            </a:extLst>
          </p:cNvPr>
          <p:cNvSpPr>
            <a:spLocks noGrp="1"/>
          </p:cNvSpPr>
          <p:nvPr>
            <p:ph type="dt" sz="half" idx="10"/>
          </p:nvPr>
        </p:nvSpPr>
        <p:spPr/>
        <p:txBody>
          <a:bodyPr/>
          <a:lstStyle/>
          <a:p>
            <a:fld id="{0A2F6184-0DB0-44B4-BC85-6FE096EDA416}" type="datetimeFigureOut">
              <a:rPr lang="en-US" smtClean="0"/>
              <a:t>4/5/2026</a:t>
            </a:fld>
            <a:endParaRPr lang="en-US"/>
          </a:p>
        </p:txBody>
      </p:sp>
      <p:sp>
        <p:nvSpPr>
          <p:cNvPr id="5" name="Footer Placeholder 4">
            <a:extLst>
              <a:ext uri="{FF2B5EF4-FFF2-40B4-BE49-F238E27FC236}">
                <a16:creationId xmlns:a16="http://schemas.microsoft.com/office/drawing/2014/main" id="{E0120110-6C4D-D974-973B-034D882CF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728B0-7352-A519-FFC6-542A24B164E3}"/>
              </a:ext>
            </a:extLst>
          </p:cNvPr>
          <p:cNvSpPr>
            <a:spLocks noGrp="1"/>
          </p:cNvSpPr>
          <p:nvPr>
            <p:ph type="sldNum" sz="quarter" idx="12"/>
          </p:nvPr>
        </p:nvSpPr>
        <p:spPr/>
        <p:txBody>
          <a:bodyPr/>
          <a:lstStyle/>
          <a:p>
            <a:fld id="{9A5C560A-F639-45B7-91AE-E2F6837F5A75}" type="slidenum">
              <a:rPr lang="en-US" smtClean="0"/>
              <a:t>‹#›</a:t>
            </a:fld>
            <a:endParaRPr lang="en-US"/>
          </a:p>
        </p:txBody>
      </p:sp>
    </p:spTree>
    <p:extLst>
      <p:ext uri="{BB962C8B-B14F-4D97-AF65-F5344CB8AC3E}">
        <p14:creationId xmlns:p14="http://schemas.microsoft.com/office/powerpoint/2010/main" val="302163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D3D7-1E06-B910-43D5-BFC4D58F64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601D1C-5D84-76BB-C42E-EC83EE4C1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D38870-55A9-9711-E2EF-FEC198F1F685}"/>
              </a:ext>
            </a:extLst>
          </p:cNvPr>
          <p:cNvSpPr>
            <a:spLocks noGrp="1"/>
          </p:cNvSpPr>
          <p:nvPr>
            <p:ph type="dt" sz="half" idx="10"/>
          </p:nvPr>
        </p:nvSpPr>
        <p:spPr/>
        <p:txBody>
          <a:bodyPr/>
          <a:lstStyle/>
          <a:p>
            <a:fld id="{B7A785C7-C7F7-4FE3-BA54-D8F7FBBCDA4F}" type="datetime8">
              <a:rPr lang="en-US" smtClean="0"/>
              <a:t>4/5/2026 2:45 PM</a:t>
            </a:fld>
            <a:endParaRPr lang="en-US"/>
          </a:p>
        </p:txBody>
      </p:sp>
      <p:sp>
        <p:nvSpPr>
          <p:cNvPr id="5" name="Footer Placeholder 4">
            <a:extLst>
              <a:ext uri="{FF2B5EF4-FFF2-40B4-BE49-F238E27FC236}">
                <a16:creationId xmlns:a16="http://schemas.microsoft.com/office/drawing/2014/main" id="{7F6F5A40-788C-A63E-A213-704A5796B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09FB0-7612-0A13-CF3B-6FD59F5A0DA3}"/>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2502863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E8A4-8034-6CA8-1E1A-47D295A07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840350-F1ED-CEB1-D622-36F537F04B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02004-C474-1493-6DBB-B55DA51283BC}"/>
              </a:ext>
            </a:extLst>
          </p:cNvPr>
          <p:cNvSpPr>
            <a:spLocks noGrp="1"/>
          </p:cNvSpPr>
          <p:nvPr>
            <p:ph type="dt" sz="half" idx="10"/>
          </p:nvPr>
        </p:nvSpPr>
        <p:spPr/>
        <p:txBody>
          <a:bodyPr/>
          <a:lstStyle/>
          <a:p>
            <a:fld id="{87C1C1E6-ED29-4692-ACEE-0C5846DC82E1}" type="datetime8">
              <a:rPr lang="en-US" smtClean="0"/>
              <a:t>4/5/2026 2:45 PM</a:t>
            </a:fld>
            <a:endParaRPr lang="en-US"/>
          </a:p>
        </p:txBody>
      </p:sp>
      <p:sp>
        <p:nvSpPr>
          <p:cNvPr id="5" name="Footer Placeholder 4">
            <a:extLst>
              <a:ext uri="{FF2B5EF4-FFF2-40B4-BE49-F238E27FC236}">
                <a16:creationId xmlns:a16="http://schemas.microsoft.com/office/drawing/2014/main" id="{7C9886FA-3FB9-5065-7CBD-D6363B5BF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06CA9-4135-598C-7428-E272466B62A1}"/>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78493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67C8-8133-804A-9F5F-45614E864C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5DC25B-F931-0ED0-A1A5-7F73AE27C3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F15FF5-7372-8845-6521-BE0D1FDD820E}"/>
              </a:ext>
            </a:extLst>
          </p:cNvPr>
          <p:cNvSpPr>
            <a:spLocks noGrp="1"/>
          </p:cNvSpPr>
          <p:nvPr>
            <p:ph type="dt" sz="half" idx="10"/>
          </p:nvPr>
        </p:nvSpPr>
        <p:spPr/>
        <p:txBody>
          <a:bodyPr/>
          <a:lstStyle/>
          <a:p>
            <a:fld id="{5128464E-EE04-4B1F-A80F-B9FD8FB9650D}" type="datetime8">
              <a:rPr lang="en-US" smtClean="0"/>
              <a:t>4/5/2026 2:45 PM</a:t>
            </a:fld>
            <a:endParaRPr lang="en-US"/>
          </a:p>
        </p:txBody>
      </p:sp>
      <p:sp>
        <p:nvSpPr>
          <p:cNvPr id="5" name="Footer Placeholder 4">
            <a:extLst>
              <a:ext uri="{FF2B5EF4-FFF2-40B4-BE49-F238E27FC236}">
                <a16:creationId xmlns:a16="http://schemas.microsoft.com/office/drawing/2014/main" id="{0AE9F6E3-5C35-23D2-B838-00EE62191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1CF06-DB13-2D70-EA8D-AD5D39E8C47A}"/>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2263275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C2E1-2BC9-7E9B-8668-292B657781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7C765B-7AA6-1A73-B495-183DC03F51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94A8B5-CEB2-3A46-4139-F3F84A6AEB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5A833C-1F0C-64F5-6E74-47C733B6D49D}"/>
              </a:ext>
            </a:extLst>
          </p:cNvPr>
          <p:cNvSpPr>
            <a:spLocks noGrp="1"/>
          </p:cNvSpPr>
          <p:nvPr>
            <p:ph type="dt" sz="half" idx="10"/>
          </p:nvPr>
        </p:nvSpPr>
        <p:spPr/>
        <p:txBody>
          <a:bodyPr/>
          <a:lstStyle/>
          <a:p>
            <a:fld id="{14B516CB-B3AB-4C05-BD8F-AC5CEA40B84E}" type="datetime8">
              <a:rPr lang="en-US" smtClean="0"/>
              <a:t>4/5/2026 2:45 PM</a:t>
            </a:fld>
            <a:endParaRPr lang="en-US"/>
          </a:p>
        </p:txBody>
      </p:sp>
      <p:sp>
        <p:nvSpPr>
          <p:cNvPr id="6" name="Footer Placeholder 5">
            <a:extLst>
              <a:ext uri="{FF2B5EF4-FFF2-40B4-BE49-F238E27FC236}">
                <a16:creationId xmlns:a16="http://schemas.microsoft.com/office/drawing/2014/main" id="{7522BBD7-D1FD-96CB-955F-1BD1255F6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ABB3D-D4A2-1E1D-43DF-5BD6CCA8032D}"/>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1716970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5EFE-F290-450B-C9AE-BC4E8A520D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580F03-39B1-19AF-F729-F2E6DB149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3F73DC-8FC3-7C36-8F50-F3CF3936E6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077E3-4995-BE7D-57C5-EEF757591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58A9DF-DE55-6771-C3AC-BA5774F7A2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C19F6E-FB72-E379-B6C4-C44688748DD1}"/>
              </a:ext>
            </a:extLst>
          </p:cNvPr>
          <p:cNvSpPr>
            <a:spLocks noGrp="1"/>
          </p:cNvSpPr>
          <p:nvPr>
            <p:ph type="dt" sz="half" idx="10"/>
          </p:nvPr>
        </p:nvSpPr>
        <p:spPr/>
        <p:txBody>
          <a:bodyPr/>
          <a:lstStyle/>
          <a:p>
            <a:fld id="{F390785F-F96D-420C-97DD-8D72989C66A0}" type="datetime8">
              <a:rPr lang="en-US" smtClean="0"/>
              <a:t>4/5/2026 2:45 PM</a:t>
            </a:fld>
            <a:endParaRPr lang="en-US"/>
          </a:p>
        </p:txBody>
      </p:sp>
      <p:sp>
        <p:nvSpPr>
          <p:cNvPr id="8" name="Footer Placeholder 7">
            <a:extLst>
              <a:ext uri="{FF2B5EF4-FFF2-40B4-BE49-F238E27FC236}">
                <a16:creationId xmlns:a16="http://schemas.microsoft.com/office/drawing/2014/main" id="{D0E0F197-C0E0-DD4D-8F6A-FB9214EF22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EFA811-C023-8F4C-258A-71D818A1D35C}"/>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1810263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67BF-F934-6636-13A6-A25B452243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96E405-4353-A6CB-3384-982A2F747CB7}"/>
              </a:ext>
            </a:extLst>
          </p:cNvPr>
          <p:cNvSpPr>
            <a:spLocks noGrp="1"/>
          </p:cNvSpPr>
          <p:nvPr>
            <p:ph type="dt" sz="half" idx="10"/>
          </p:nvPr>
        </p:nvSpPr>
        <p:spPr/>
        <p:txBody>
          <a:bodyPr/>
          <a:lstStyle/>
          <a:p>
            <a:fld id="{248F9E38-CD42-44AA-A854-648AA1458DAE}" type="datetime8">
              <a:rPr lang="en-US" smtClean="0"/>
              <a:t>4/5/2026 2:45 PM</a:t>
            </a:fld>
            <a:endParaRPr lang="en-US"/>
          </a:p>
        </p:txBody>
      </p:sp>
      <p:sp>
        <p:nvSpPr>
          <p:cNvPr id="4" name="Footer Placeholder 3">
            <a:extLst>
              <a:ext uri="{FF2B5EF4-FFF2-40B4-BE49-F238E27FC236}">
                <a16:creationId xmlns:a16="http://schemas.microsoft.com/office/drawing/2014/main" id="{862DF4A6-55AE-E177-1F0F-7F427FBF23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6624DD-E353-8F88-A0D2-28ED71E3D441}"/>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1953803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54E53F-7AD6-DB9F-C1AA-FD81916307A3}"/>
              </a:ext>
            </a:extLst>
          </p:cNvPr>
          <p:cNvSpPr>
            <a:spLocks noGrp="1"/>
          </p:cNvSpPr>
          <p:nvPr>
            <p:ph type="dt" sz="half" idx="10"/>
          </p:nvPr>
        </p:nvSpPr>
        <p:spPr/>
        <p:txBody>
          <a:bodyPr/>
          <a:lstStyle/>
          <a:p>
            <a:fld id="{FDD2F625-C442-460F-A33A-C385D42E4BF0}" type="datetime8">
              <a:rPr lang="en-US" smtClean="0"/>
              <a:t>4/5/2026 2:45 PM</a:t>
            </a:fld>
            <a:endParaRPr lang="en-US"/>
          </a:p>
        </p:txBody>
      </p:sp>
      <p:sp>
        <p:nvSpPr>
          <p:cNvPr id="3" name="Footer Placeholder 2">
            <a:extLst>
              <a:ext uri="{FF2B5EF4-FFF2-40B4-BE49-F238E27FC236}">
                <a16:creationId xmlns:a16="http://schemas.microsoft.com/office/drawing/2014/main" id="{49A1BEA7-E521-EFB6-A614-AA25E664B6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28A0A6-3426-F777-D745-C51471B06401}"/>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22897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4472-1203-0952-0B24-BD0EAD5CFD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4D0110-C02C-D87E-B062-BE623ABB19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36B595-F64A-309A-8F14-9A2D590C4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F1243-922E-DD1D-1639-47655E1AB389}"/>
              </a:ext>
            </a:extLst>
          </p:cNvPr>
          <p:cNvSpPr>
            <a:spLocks noGrp="1"/>
          </p:cNvSpPr>
          <p:nvPr>
            <p:ph type="dt" sz="half" idx="10"/>
          </p:nvPr>
        </p:nvSpPr>
        <p:spPr/>
        <p:txBody>
          <a:bodyPr/>
          <a:lstStyle/>
          <a:p>
            <a:fld id="{9AD9FFA2-37BB-4065-9E59-A04EE9D0B335}" type="datetime8">
              <a:rPr lang="en-US" smtClean="0"/>
              <a:t>4/5/2026 2:45 PM</a:t>
            </a:fld>
            <a:endParaRPr lang="en-US"/>
          </a:p>
        </p:txBody>
      </p:sp>
      <p:sp>
        <p:nvSpPr>
          <p:cNvPr id="6" name="Footer Placeholder 5">
            <a:extLst>
              <a:ext uri="{FF2B5EF4-FFF2-40B4-BE49-F238E27FC236}">
                <a16:creationId xmlns:a16="http://schemas.microsoft.com/office/drawing/2014/main" id="{ABFC9A5B-94C3-798B-ED21-431621A81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C7C39-38A6-AED3-DEF8-62B0F13D241B}"/>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349306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E323-6B3F-7E80-8619-7C02D4A6ED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08B07C-181E-D5C2-B06F-F50C3F0EA5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7B7718-E837-FD9A-78BF-AC54BB9679BD}"/>
              </a:ext>
            </a:extLst>
          </p:cNvPr>
          <p:cNvSpPr>
            <a:spLocks noGrp="1"/>
          </p:cNvSpPr>
          <p:nvPr>
            <p:ph type="dt" sz="half" idx="10"/>
          </p:nvPr>
        </p:nvSpPr>
        <p:spPr/>
        <p:txBody>
          <a:bodyPr/>
          <a:lstStyle/>
          <a:p>
            <a:fld id="{0A2F6184-0DB0-44B4-BC85-6FE096EDA416}" type="datetimeFigureOut">
              <a:rPr lang="en-US" smtClean="0"/>
              <a:t>4/5/2026</a:t>
            </a:fld>
            <a:endParaRPr lang="en-US"/>
          </a:p>
        </p:txBody>
      </p:sp>
      <p:sp>
        <p:nvSpPr>
          <p:cNvPr id="5" name="Footer Placeholder 4">
            <a:extLst>
              <a:ext uri="{FF2B5EF4-FFF2-40B4-BE49-F238E27FC236}">
                <a16:creationId xmlns:a16="http://schemas.microsoft.com/office/drawing/2014/main" id="{889AEA8A-8760-7AAB-DA2B-8A6E2359F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422A4A-C296-B50A-8BDF-BB533E60DB66}"/>
              </a:ext>
            </a:extLst>
          </p:cNvPr>
          <p:cNvSpPr>
            <a:spLocks noGrp="1"/>
          </p:cNvSpPr>
          <p:nvPr>
            <p:ph type="sldNum" sz="quarter" idx="12"/>
          </p:nvPr>
        </p:nvSpPr>
        <p:spPr/>
        <p:txBody>
          <a:bodyPr/>
          <a:lstStyle/>
          <a:p>
            <a:fld id="{9A5C560A-F639-45B7-91AE-E2F6837F5A75}" type="slidenum">
              <a:rPr lang="en-US" smtClean="0"/>
              <a:t>‹#›</a:t>
            </a:fld>
            <a:endParaRPr lang="en-US"/>
          </a:p>
        </p:txBody>
      </p:sp>
    </p:spTree>
    <p:extLst>
      <p:ext uri="{BB962C8B-B14F-4D97-AF65-F5344CB8AC3E}">
        <p14:creationId xmlns:p14="http://schemas.microsoft.com/office/powerpoint/2010/main" val="4213796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BE40-D137-117B-5C80-B342354B1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52401C-2F38-01DA-2925-0EB99FB27D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06111-57C5-955B-EDCD-34B3E0CC9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951AC-5BC5-EC54-1BDF-3B62381B6D86}"/>
              </a:ext>
            </a:extLst>
          </p:cNvPr>
          <p:cNvSpPr>
            <a:spLocks noGrp="1"/>
          </p:cNvSpPr>
          <p:nvPr>
            <p:ph type="dt" sz="half" idx="10"/>
          </p:nvPr>
        </p:nvSpPr>
        <p:spPr/>
        <p:txBody>
          <a:bodyPr/>
          <a:lstStyle/>
          <a:p>
            <a:fld id="{013A77E5-F162-4169-A739-FABD41F31034}" type="datetime8">
              <a:rPr lang="en-US" smtClean="0"/>
              <a:t>4/5/2026 2:45 PM</a:t>
            </a:fld>
            <a:endParaRPr lang="en-US"/>
          </a:p>
        </p:txBody>
      </p:sp>
      <p:sp>
        <p:nvSpPr>
          <p:cNvPr id="6" name="Footer Placeholder 5">
            <a:extLst>
              <a:ext uri="{FF2B5EF4-FFF2-40B4-BE49-F238E27FC236}">
                <a16:creationId xmlns:a16="http://schemas.microsoft.com/office/drawing/2014/main" id="{60BA0740-9CDC-3F83-F22F-6A430E5F6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A168F-496E-608D-E2CC-8E3D1574A949}"/>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1729832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5DCF-83D4-1288-64F6-3EC743874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33D1FF-A08F-6432-AE47-FC2B1C8D68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DCAA5-9659-FF36-FFFA-1C50155ADC6C}"/>
              </a:ext>
            </a:extLst>
          </p:cNvPr>
          <p:cNvSpPr>
            <a:spLocks noGrp="1"/>
          </p:cNvSpPr>
          <p:nvPr>
            <p:ph type="dt" sz="half" idx="10"/>
          </p:nvPr>
        </p:nvSpPr>
        <p:spPr/>
        <p:txBody>
          <a:bodyPr/>
          <a:lstStyle/>
          <a:p>
            <a:fld id="{5C7C2EB6-6A7D-47BF-802A-0B61D08FC687}" type="datetime8">
              <a:rPr lang="en-US" smtClean="0"/>
              <a:t>4/5/2026 2:45 PM</a:t>
            </a:fld>
            <a:endParaRPr lang="en-US"/>
          </a:p>
        </p:txBody>
      </p:sp>
      <p:sp>
        <p:nvSpPr>
          <p:cNvPr id="5" name="Footer Placeholder 4">
            <a:extLst>
              <a:ext uri="{FF2B5EF4-FFF2-40B4-BE49-F238E27FC236}">
                <a16:creationId xmlns:a16="http://schemas.microsoft.com/office/drawing/2014/main" id="{B14EB53E-919B-3EF6-3C1C-79EF838CB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9273A-1DEF-2464-715F-5472A7281216}"/>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2720690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DB6625-1F16-E88F-D23E-9916402F5E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CD301-8C8A-017E-D518-3099BB2782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156D8-9CD9-F2A1-4AFD-D81F2328673A}"/>
              </a:ext>
            </a:extLst>
          </p:cNvPr>
          <p:cNvSpPr>
            <a:spLocks noGrp="1"/>
          </p:cNvSpPr>
          <p:nvPr>
            <p:ph type="dt" sz="half" idx="10"/>
          </p:nvPr>
        </p:nvSpPr>
        <p:spPr/>
        <p:txBody>
          <a:bodyPr/>
          <a:lstStyle/>
          <a:p>
            <a:fld id="{D182BCAA-5807-468F-8625-2A01A3E0E915}" type="datetime8">
              <a:rPr lang="en-US" smtClean="0"/>
              <a:t>4/5/2026 2:45 PM</a:t>
            </a:fld>
            <a:endParaRPr lang="en-US"/>
          </a:p>
        </p:txBody>
      </p:sp>
      <p:sp>
        <p:nvSpPr>
          <p:cNvPr id="5" name="Footer Placeholder 4">
            <a:extLst>
              <a:ext uri="{FF2B5EF4-FFF2-40B4-BE49-F238E27FC236}">
                <a16:creationId xmlns:a16="http://schemas.microsoft.com/office/drawing/2014/main" id="{83C01CBE-AC09-0BFE-5E75-3F93B0100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4C33A-1EB0-B831-A52D-AA628FB3BFAA}"/>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1569698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A3C0-4F13-DD9D-0675-25C59E57E3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5CC080-F777-CDF3-3E47-33A99A23E7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0E94C-B043-6547-9307-6F206C750E32}"/>
              </a:ext>
            </a:extLst>
          </p:cNvPr>
          <p:cNvSpPr>
            <a:spLocks noGrp="1"/>
          </p:cNvSpPr>
          <p:nvPr>
            <p:ph type="dt" sz="half" idx="10"/>
          </p:nvPr>
        </p:nvSpPr>
        <p:spPr/>
        <p:txBody>
          <a:bodyPr/>
          <a:lstStyle/>
          <a:p>
            <a:fld id="{0A2F6184-0DB0-44B4-BC85-6FE096EDA416}" type="datetimeFigureOut">
              <a:rPr lang="en-US" smtClean="0"/>
              <a:t>4/5/2026</a:t>
            </a:fld>
            <a:endParaRPr lang="en-US"/>
          </a:p>
        </p:txBody>
      </p:sp>
      <p:sp>
        <p:nvSpPr>
          <p:cNvPr id="5" name="Footer Placeholder 4">
            <a:extLst>
              <a:ext uri="{FF2B5EF4-FFF2-40B4-BE49-F238E27FC236}">
                <a16:creationId xmlns:a16="http://schemas.microsoft.com/office/drawing/2014/main" id="{2670C00C-3DFD-76CB-10F1-ED011EA44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63788-A460-11F2-1BCE-01B0D40B6471}"/>
              </a:ext>
            </a:extLst>
          </p:cNvPr>
          <p:cNvSpPr>
            <a:spLocks noGrp="1"/>
          </p:cNvSpPr>
          <p:nvPr>
            <p:ph type="sldNum" sz="quarter" idx="12"/>
          </p:nvPr>
        </p:nvSpPr>
        <p:spPr/>
        <p:txBody>
          <a:bodyPr/>
          <a:lstStyle/>
          <a:p>
            <a:fld id="{9A5C560A-F639-45B7-91AE-E2F6837F5A75}" type="slidenum">
              <a:rPr lang="en-US" smtClean="0"/>
              <a:t>‹#›</a:t>
            </a:fld>
            <a:endParaRPr lang="en-US"/>
          </a:p>
        </p:txBody>
      </p:sp>
    </p:spTree>
    <p:extLst>
      <p:ext uri="{BB962C8B-B14F-4D97-AF65-F5344CB8AC3E}">
        <p14:creationId xmlns:p14="http://schemas.microsoft.com/office/powerpoint/2010/main" val="50834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AAEF-9B6C-4318-78D8-0B0EE4AF28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9A41F-9477-DE9B-8B12-D79D75C783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2DD07-46A7-31FE-C32C-D0A73D0DAE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E50083-0912-BF7A-BE3A-49F589F76753}"/>
              </a:ext>
            </a:extLst>
          </p:cNvPr>
          <p:cNvSpPr>
            <a:spLocks noGrp="1"/>
          </p:cNvSpPr>
          <p:nvPr>
            <p:ph type="dt" sz="half" idx="10"/>
          </p:nvPr>
        </p:nvSpPr>
        <p:spPr/>
        <p:txBody>
          <a:bodyPr/>
          <a:lstStyle/>
          <a:p>
            <a:fld id="{0A2F6184-0DB0-44B4-BC85-6FE096EDA416}" type="datetimeFigureOut">
              <a:rPr lang="en-US" smtClean="0"/>
              <a:t>4/5/2026</a:t>
            </a:fld>
            <a:endParaRPr lang="en-US"/>
          </a:p>
        </p:txBody>
      </p:sp>
      <p:sp>
        <p:nvSpPr>
          <p:cNvPr id="6" name="Footer Placeholder 5">
            <a:extLst>
              <a:ext uri="{FF2B5EF4-FFF2-40B4-BE49-F238E27FC236}">
                <a16:creationId xmlns:a16="http://schemas.microsoft.com/office/drawing/2014/main" id="{28C2AEA5-2A12-903F-ED4C-01EF520B18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DAC65E-E7D5-C77A-C9D1-B8F6933C705D}"/>
              </a:ext>
            </a:extLst>
          </p:cNvPr>
          <p:cNvSpPr>
            <a:spLocks noGrp="1"/>
          </p:cNvSpPr>
          <p:nvPr>
            <p:ph type="sldNum" sz="quarter" idx="12"/>
          </p:nvPr>
        </p:nvSpPr>
        <p:spPr/>
        <p:txBody>
          <a:bodyPr/>
          <a:lstStyle/>
          <a:p>
            <a:fld id="{9A5C560A-F639-45B7-91AE-E2F6837F5A75}" type="slidenum">
              <a:rPr lang="en-US" smtClean="0"/>
              <a:t>‹#›</a:t>
            </a:fld>
            <a:endParaRPr lang="en-US"/>
          </a:p>
        </p:txBody>
      </p:sp>
    </p:spTree>
    <p:extLst>
      <p:ext uri="{BB962C8B-B14F-4D97-AF65-F5344CB8AC3E}">
        <p14:creationId xmlns:p14="http://schemas.microsoft.com/office/powerpoint/2010/main" val="2443297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C6A68-DF8F-095E-3156-29C1120952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7DF757-7EA9-0C3E-69AA-F4768BFA59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6109B6-6BBD-6976-575D-FDA31A2EEB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EE0FC4-B2D5-A2B1-2480-F692890E1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1C859-3C54-2A17-0329-724A440068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F612F3-1181-63C4-2055-3F67A6645DE4}"/>
              </a:ext>
            </a:extLst>
          </p:cNvPr>
          <p:cNvSpPr>
            <a:spLocks noGrp="1"/>
          </p:cNvSpPr>
          <p:nvPr>
            <p:ph type="dt" sz="half" idx="10"/>
          </p:nvPr>
        </p:nvSpPr>
        <p:spPr/>
        <p:txBody>
          <a:bodyPr/>
          <a:lstStyle/>
          <a:p>
            <a:fld id="{0A2F6184-0DB0-44B4-BC85-6FE096EDA416}" type="datetimeFigureOut">
              <a:rPr lang="en-US" smtClean="0"/>
              <a:t>4/5/2026</a:t>
            </a:fld>
            <a:endParaRPr lang="en-US"/>
          </a:p>
        </p:txBody>
      </p:sp>
      <p:sp>
        <p:nvSpPr>
          <p:cNvPr id="8" name="Footer Placeholder 7">
            <a:extLst>
              <a:ext uri="{FF2B5EF4-FFF2-40B4-BE49-F238E27FC236}">
                <a16:creationId xmlns:a16="http://schemas.microsoft.com/office/drawing/2014/main" id="{467EB4CC-07C7-8D12-8A21-2646FC269E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E9580-92D3-305A-A2D1-E98076712CA1}"/>
              </a:ext>
            </a:extLst>
          </p:cNvPr>
          <p:cNvSpPr>
            <a:spLocks noGrp="1"/>
          </p:cNvSpPr>
          <p:nvPr>
            <p:ph type="sldNum" sz="quarter" idx="12"/>
          </p:nvPr>
        </p:nvSpPr>
        <p:spPr/>
        <p:txBody>
          <a:bodyPr/>
          <a:lstStyle/>
          <a:p>
            <a:fld id="{9A5C560A-F639-45B7-91AE-E2F6837F5A75}" type="slidenum">
              <a:rPr lang="en-US" smtClean="0"/>
              <a:t>‹#›</a:t>
            </a:fld>
            <a:endParaRPr lang="en-US"/>
          </a:p>
        </p:txBody>
      </p:sp>
    </p:spTree>
    <p:extLst>
      <p:ext uri="{BB962C8B-B14F-4D97-AF65-F5344CB8AC3E}">
        <p14:creationId xmlns:p14="http://schemas.microsoft.com/office/powerpoint/2010/main" val="291045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7041-00C9-0B22-CE60-608F14ADFE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27C8BE-8C59-BFB8-7091-100885BA6852}"/>
              </a:ext>
            </a:extLst>
          </p:cNvPr>
          <p:cNvSpPr>
            <a:spLocks noGrp="1"/>
          </p:cNvSpPr>
          <p:nvPr>
            <p:ph type="dt" sz="half" idx="10"/>
          </p:nvPr>
        </p:nvSpPr>
        <p:spPr/>
        <p:txBody>
          <a:bodyPr/>
          <a:lstStyle/>
          <a:p>
            <a:fld id="{0A2F6184-0DB0-44B4-BC85-6FE096EDA416}" type="datetimeFigureOut">
              <a:rPr lang="en-US" smtClean="0"/>
              <a:t>4/5/2026</a:t>
            </a:fld>
            <a:endParaRPr lang="en-US"/>
          </a:p>
        </p:txBody>
      </p:sp>
      <p:sp>
        <p:nvSpPr>
          <p:cNvPr id="4" name="Footer Placeholder 3">
            <a:extLst>
              <a:ext uri="{FF2B5EF4-FFF2-40B4-BE49-F238E27FC236}">
                <a16:creationId xmlns:a16="http://schemas.microsoft.com/office/drawing/2014/main" id="{4251F9A3-AD24-0A50-0169-C560F13792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1B2A98-E579-CFC5-0F94-A1036EABB58C}"/>
              </a:ext>
            </a:extLst>
          </p:cNvPr>
          <p:cNvSpPr>
            <a:spLocks noGrp="1"/>
          </p:cNvSpPr>
          <p:nvPr>
            <p:ph type="sldNum" sz="quarter" idx="12"/>
          </p:nvPr>
        </p:nvSpPr>
        <p:spPr/>
        <p:txBody>
          <a:bodyPr/>
          <a:lstStyle/>
          <a:p>
            <a:fld id="{9A5C560A-F639-45B7-91AE-E2F6837F5A75}" type="slidenum">
              <a:rPr lang="en-US" smtClean="0"/>
              <a:t>‹#›</a:t>
            </a:fld>
            <a:endParaRPr lang="en-US"/>
          </a:p>
        </p:txBody>
      </p:sp>
    </p:spTree>
    <p:extLst>
      <p:ext uri="{BB962C8B-B14F-4D97-AF65-F5344CB8AC3E}">
        <p14:creationId xmlns:p14="http://schemas.microsoft.com/office/powerpoint/2010/main" val="1077596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F8B3FF-D258-25EF-B1AF-747B451C5198}"/>
              </a:ext>
            </a:extLst>
          </p:cNvPr>
          <p:cNvSpPr>
            <a:spLocks noGrp="1"/>
          </p:cNvSpPr>
          <p:nvPr>
            <p:ph type="dt" sz="half" idx="10"/>
          </p:nvPr>
        </p:nvSpPr>
        <p:spPr/>
        <p:txBody>
          <a:bodyPr/>
          <a:lstStyle/>
          <a:p>
            <a:fld id="{0A2F6184-0DB0-44B4-BC85-6FE096EDA416}" type="datetimeFigureOut">
              <a:rPr lang="en-US" smtClean="0"/>
              <a:t>4/5/2026</a:t>
            </a:fld>
            <a:endParaRPr lang="en-US"/>
          </a:p>
        </p:txBody>
      </p:sp>
      <p:sp>
        <p:nvSpPr>
          <p:cNvPr id="3" name="Footer Placeholder 2">
            <a:extLst>
              <a:ext uri="{FF2B5EF4-FFF2-40B4-BE49-F238E27FC236}">
                <a16:creationId xmlns:a16="http://schemas.microsoft.com/office/drawing/2014/main" id="{BBAB72C1-C22B-0F18-9C59-0A90D17919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14F92-0834-21DC-A887-DA4470C26FBB}"/>
              </a:ext>
            </a:extLst>
          </p:cNvPr>
          <p:cNvSpPr>
            <a:spLocks noGrp="1"/>
          </p:cNvSpPr>
          <p:nvPr>
            <p:ph type="sldNum" sz="quarter" idx="12"/>
          </p:nvPr>
        </p:nvSpPr>
        <p:spPr/>
        <p:txBody>
          <a:bodyPr/>
          <a:lstStyle/>
          <a:p>
            <a:fld id="{9A5C560A-F639-45B7-91AE-E2F6837F5A75}" type="slidenum">
              <a:rPr lang="en-US" smtClean="0"/>
              <a:t>‹#›</a:t>
            </a:fld>
            <a:endParaRPr lang="en-US"/>
          </a:p>
        </p:txBody>
      </p:sp>
    </p:spTree>
    <p:extLst>
      <p:ext uri="{BB962C8B-B14F-4D97-AF65-F5344CB8AC3E}">
        <p14:creationId xmlns:p14="http://schemas.microsoft.com/office/powerpoint/2010/main" val="1900641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120D-2949-7A54-9681-F87598DC83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44C17B-62D0-B051-338C-56F15E23E0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BD4F39-2FAC-01F6-0968-68F2F6EFB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95D4A-B3F6-1E33-F31D-885AD5F31B41}"/>
              </a:ext>
            </a:extLst>
          </p:cNvPr>
          <p:cNvSpPr>
            <a:spLocks noGrp="1"/>
          </p:cNvSpPr>
          <p:nvPr>
            <p:ph type="dt" sz="half" idx="10"/>
          </p:nvPr>
        </p:nvSpPr>
        <p:spPr/>
        <p:txBody>
          <a:bodyPr/>
          <a:lstStyle/>
          <a:p>
            <a:fld id="{0A2F6184-0DB0-44B4-BC85-6FE096EDA416}" type="datetimeFigureOut">
              <a:rPr lang="en-US" smtClean="0"/>
              <a:t>4/5/2026</a:t>
            </a:fld>
            <a:endParaRPr lang="en-US"/>
          </a:p>
        </p:txBody>
      </p:sp>
      <p:sp>
        <p:nvSpPr>
          <p:cNvPr id="6" name="Footer Placeholder 5">
            <a:extLst>
              <a:ext uri="{FF2B5EF4-FFF2-40B4-BE49-F238E27FC236}">
                <a16:creationId xmlns:a16="http://schemas.microsoft.com/office/drawing/2014/main" id="{E75C23F8-C184-14E6-55FC-9ED970F11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9E7E1-E137-7D2D-E8E3-6D342396477A}"/>
              </a:ext>
            </a:extLst>
          </p:cNvPr>
          <p:cNvSpPr>
            <a:spLocks noGrp="1"/>
          </p:cNvSpPr>
          <p:nvPr>
            <p:ph type="sldNum" sz="quarter" idx="12"/>
          </p:nvPr>
        </p:nvSpPr>
        <p:spPr/>
        <p:txBody>
          <a:bodyPr/>
          <a:lstStyle/>
          <a:p>
            <a:fld id="{9A5C560A-F639-45B7-91AE-E2F6837F5A75}" type="slidenum">
              <a:rPr lang="en-US" smtClean="0"/>
              <a:t>‹#›</a:t>
            </a:fld>
            <a:endParaRPr lang="en-US"/>
          </a:p>
        </p:txBody>
      </p:sp>
    </p:spTree>
    <p:extLst>
      <p:ext uri="{BB962C8B-B14F-4D97-AF65-F5344CB8AC3E}">
        <p14:creationId xmlns:p14="http://schemas.microsoft.com/office/powerpoint/2010/main" val="3938581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D932-E925-C03D-3740-DAFAAD1C0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53685A-C0B5-BF9E-2298-1522EB7970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E36F21-F0C5-D506-F502-1BC1D8EBE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F09067-AFF6-13F5-8771-AEF393FD6057}"/>
              </a:ext>
            </a:extLst>
          </p:cNvPr>
          <p:cNvSpPr>
            <a:spLocks noGrp="1"/>
          </p:cNvSpPr>
          <p:nvPr>
            <p:ph type="dt" sz="half" idx="10"/>
          </p:nvPr>
        </p:nvSpPr>
        <p:spPr/>
        <p:txBody>
          <a:bodyPr/>
          <a:lstStyle/>
          <a:p>
            <a:fld id="{0A2F6184-0DB0-44B4-BC85-6FE096EDA416}" type="datetimeFigureOut">
              <a:rPr lang="en-US" smtClean="0"/>
              <a:t>4/5/2026</a:t>
            </a:fld>
            <a:endParaRPr lang="en-US"/>
          </a:p>
        </p:txBody>
      </p:sp>
      <p:sp>
        <p:nvSpPr>
          <p:cNvPr id="6" name="Footer Placeholder 5">
            <a:extLst>
              <a:ext uri="{FF2B5EF4-FFF2-40B4-BE49-F238E27FC236}">
                <a16:creationId xmlns:a16="http://schemas.microsoft.com/office/drawing/2014/main" id="{2A2278E4-7123-C5D8-D4A6-0CA1029F87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4E7014-D911-67BA-095D-BAA462DC5EBD}"/>
              </a:ext>
            </a:extLst>
          </p:cNvPr>
          <p:cNvSpPr>
            <a:spLocks noGrp="1"/>
          </p:cNvSpPr>
          <p:nvPr>
            <p:ph type="sldNum" sz="quarter" idx="12"/>
          </p:nvPr>
        </p:nvSpPr>
        <p:spPr/>
        <p:txBody>
          <a:bodyPr/>
          <a:lstStyle/>
          <a:p>
            <a:fld id="{9A5C560A-F639-45B7-91AE-E2F6837F5A75}" type="slidenum">
              <a:rPr lang="en-US" smtClean="0"/>
              <a:t>‹#›</a:t>
            </a:fld>
            <a:endParaRPr lang="en-US"/>
          </a:p>
        </p:txBody>
      </p:sp>
    </p:spTree>
    <p:extLst>
      <p:ext uri="{BB962C8B-B14F-4D97-AF65-F5344CB8AC3E}">
        <p14:creationId xmlns:p14="http://schemas.microsoft.com/office/powerpoint/2010/main" val="2478687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1D33E-67E1-33AD-16E7-797CC6418C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5F5F4A-5EE7-F6A8-E4CC-77293CFA1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59052-EDD5-2E7D-FF33-83269E8B39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F6184-0DB0-44B4-BC85-6FE096EDA416}" type="datetimeFigureOut">
              <a:rPr lang="en-US" smtClean="0"/>
              <a:t>4/5/2026</a:t>
            </a:fld>
            <a:endParaRPr lang="en-US"/>
          </a:p>
        </p:txBody>
      </p:sp>
      <p:sp>
        <p:nvSpPr>
          <p:cNvPr id="5" name="Footer Placeholder 4">
            <a:extLst>
              <a:ext uri="{FF2B5EF4-FFF2-40B4-BE49-F238E27FC236}">
                <a16:creationId xmlns:a16="http://schemas.microsoft.com/office/drawing/2014/main" id="{2638FFD5-7D0F-DF41-9457-0DD8855F5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A9C151-1671-D22D-9BD7-D3B83DA391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C560A-F639-45B7-91AE-E2F6837F5A75}" type="slidenum">
              <a:rPr lang="en-US" smtClean="0"/>
              <a:t>‹#›</a:t>
            </a:fld>
            <a:endParaRPr lang="en-US"/>
          </a:p>
        </p:txBody>
      </p:sp>
    </p:spTree>
    <p:extLst>
      <p:ext uri="{BB962C8B-B14F-4D97-AF65-F5344CB8AC3E}">
        <p14:creationId xmlns:p14="http://schemas.microsoft.com/office/powerpoint/2010/main" val="2180822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BD4B27-6CDA-AB2D-F14B-FB10A975C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4BB02E-3AEB-BE4B-5EFA-E438C9873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CE556-CDA2-3DBE-F45F-88ED34C4B1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C8904-FB86-4BDA-A8FA-65327C0ABD7E}" type="datetime8">
              <a:rPr lang="en-US" smtClean="0"/>
              <a:t>4/5/2026 2:45 PM</a:t>
            </a:fld>
            <a:endParaRPr lang="en-US"/>
          </a:p>
        </p:txBody>
      </p:sp>
      <p:sp>
        <p:nvSpPr>
          <p:cNvPr id="5" name="Footer Placeholder 4">
            <a:extLst>
              <a:ext uri="{FF2B5EF4-FFF2-40B4-BE49-F238E27FC236}">
                <a16:creationId xmlns:a16="http://schemas.microsoft.com/office/drawing/2014/main" id="{BA6FF8D2-BFD8-CCB3-D054-567111AD0F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499E67-EF5C-43C9-9535-74047E0A04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F9812-7396-49BD-A011-6A37D97C8A4C}" type="slidenum">
              <a:rPr lang="en-US" smtClean="0"/>
              <a:t>‹#›</a:t>
            </a:fld>
            <a:endParaRPr lang="en-US"/>
          </a:p>
        </p:txBody>
      </p:sp>
    </p:spTree>
    <p:extLst>
      <p:ext uri="{BB962C8B-B14F-4D97-AF65-F5344CB8AC3E}">
        <p14:creationId xmlns:p14="http://schemas.microsoft.com/office/powerpoint/2010/main" val="1543397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urifiedbyfaith.co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6.xml.rels><?xml version="1.0" encoding="UTF-8" standalone="yes"?>
<Relationships xmlns="http://schemas.openxmlformats.org/package/2006/relationships"><Relationship Id="rId3" Type="http://schemas.openxmlformats.org/officeDocument/2006/relationships/hyperlink" Target="https://medium.com/@ancient.rome/the-rhomphaia-a-formidable-weapon-of-the-ancient-thracians-ca84d9c3c4d2" TargetMode="Externa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Pergamon" TargetMode="Externa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Pergamon" TargetMode="External"/><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47C8798F-6588-A8A2-8883-FFB82713A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A709D-6A33-B888-969E-687E86B71CE0}"/>
              </a:ext>
            </a:extLst>
          </p:cNvPr>
          <p:cNvSpPr>
            <a:spLocks noGrp="1"/>
          </p:cNvSpPr>
          <p:nvPr>
            <p:ph type="ctrTitle"/>
          </p:nvPr>
        </p:nvSpPr>
        <p:spPr>
          <a:xfrm>
            <a:off x="0" y="4890781"/>
            <a:ext cx="12192000" cy="762280"/>
          </a:xfrm>
        </p:spPr>
        <p:txBody>
          <a:bodyPr>
            <a:normAutofit fontScale="90000"/>
          </a:bodyPr>
          <a:lstStyle/>
          <a:p>
            <a:r>
              <a:rPr lang="en-US" b="1" dirty="0">
                <a:solidFill>
                  <a:srgbClr val="F5F5F5"/>
                </a:solidFill>
                <a:effectLst>
                  <a:outerShdw blurRad="50800" dist="38100" dir="2700000" algn="tl" rotWithShape="0">
                    <a:prstClr val="black">
                      <a:alpha val="30000"/>
                    </a:prstClr>
                  </a:outerShdw>
                </a:effectLst>
                <a:latin typeface="Garamond" panose="02020404030301010803" pitchFamily="18" charset="0"/>
              </a:rPr>
              <a:t>The Book of </a:t>
            </a:r>
            <a:r>
              <a:rPr lang="en-US" b="1" dirty="0">
                <a:solidFill>
                  <a:srgbClr val="FFD700"/>
                </a:solidFill>
                <a:effectLst>
                  <a:outerShdw blurRad="50800" dist="38100" dir="2700000" algn="tl" rotWithShape="0">
                    <a:prstClr val="black">
                      <a:alpha val="30000"/>
                    </a:prstClr>
                  </a:outerShdw>
                </a:effectLst>
                <a:latin typeface="Garamond" panose="02020404030301010803" pitchFamily="18" charset="0"/>
              </a:rPr>
              <a:t>Revelation</a:t>
            </a:r>
          </a:p>
        </p:txBody>
      </p:sp>
      <p:sp>
        <p:nvSpPr>
          <p:cNvPr id="3" name="Subtitle 2">
            <a:extLst>
              <a:ext uri="{FF2B5EF4-FFF2-40B4-BE49-F238E27FC236}">
                <a16:creationId xmlns:a16="http://schemas.microsoft.com/office/drawing/2014/main" id="{F2CFAA1F-7931-BF4E-2B5C-7720BB8CFCB4}"/>
              </a:ext>
            </a:extLst>
          </p:cNvPr>
          <p:cNvSpPr>
            <a:spLocks noGrp="1"/>
          </p:cNvSpPr>
          <p:nvPr>
            <p:ph type="subTitle" idx="1"/>
          </p:nvPr>
        </p:nvSpPr>
        <p:spPr>
          <a:xfrm>
            <a:off x="1" y="5552272"/>
            <a:ext cx="12191999" cy="824754"/>
          </a:xfrm>
        </p:spPr>
        <p:txBody>
          <a:bodyPr>
            <a:normAutofit lnSpcReduction="10000"/>
          </a:bodyPr>
          <a:lstStyle/>
          <a:p>
            <a:r>
              <a:rPr lang="en-US" i="1" dirty="0">
                <a:solidFill>
                  <a:srgbClr val="99FFFF"/>
                </a:solidFill>
                <a:effectLst>
                  <a:outerShdw blurRad="50800" dist="38100" dir="2700000" algn="tl" rotWithShape="0">
                    <a:prstClr val="black">
                      <a:alpha val="30000"/>
                    </a:prstClr>
                  </a:outerShdw>
                </a:effectLst>
                <a:latin typeface="Cambria" panose="02040503050406030204" pitchFamily="18" charset="0"/>
                <a:ea typeface="Cambria" panose="02040503050406030204" pitchFamily="18" charset="0"/>
              </a:rPr>
              <a:t>“The kingdom of the world has become the kingdom of our Lord and of His Christ, </a:t>
            </a:r>
          </a:p>
          <a:p>
            <a:r>
              <a:rPr lang="en-US" i="1" dirty="0">
                <a:solidFill>
                  <a:srgbClr val="99FFFF"/>
                </a:solidFill>
                <a:effectLst>
                  <a:outerShdw blurRad="50800" dist="38100" dir="2700000" algn="tl" rotWithShape="0">
                    <a:prstClr val="black">
                      <a:alpha val="30000"/>
                    </a:prstClr>
                  </a:outerShdw>
                </a:effectLst>
                <a:latin typeface="Cambria" panose="02040503050406030204" pitchFamily="18" charset="0"/>
                <a:ea typeface="Cambria" panose="02040503050406030204" pitchFamily="18" charset="0"/>
              </a:rPr>
              <a:t>and He shall reign forever and ever.” </a:t>
            </a:r>
            <a:r>
              <a:rPr lang="en-US" i="1" dirty="0">
                <a:solidFill>
                  <a:srgbClr val="F5F5F5"/>
                </a:solidFill>
                <a:effectLst>
                  <a:outerShdw blurRad="50800" dist="38100" dir="2700000" algn="tl" rotWithShape="0">
                    <a:prstClr val="black">
                      <a:alpha val="30000"/>
                    </a:prstClr>
                  </a:outerShdw>
                </a:effectLst>
                <a:ea typeface="Cambria" panose="02040503050406030204" pitchFamily="18" charset="0"/>
              </a:rPr>
              <a:t>(Revelation 11:15)</a:t>
            </a:r>
          </a:p>
        </p:txBody>
      </p:sp>
      <p:pic>
        <p:nvPicPr>
          <p:cNvPr id="5" name="Picture 4">
            <a:extLst>
              <a:ext uri="{FF2B5EF4-FFF2-40B4-BE49-F238E27FC236}">
                <a16:creationId xmlns:a16="http://schemas.microsoft.com/office/drawing/2014/main" id="{E3275CBF-7A13-C7D6-A62C-39FB831D5829}"/>
              </a:ext>
            </a:extLst>
          </p:cNvPr>
          <p:cNvPicPr>
            <a:picLocks noChangeAspect="1"/>
          </p:cNvPicPr>
          <p:nvPr/>
        </p:nvPicPr>
        <p:blipFill>
          <a:blip r:embed="rId2"/>
          <a:stretch>
            <a:fillRect/>
          </a:stretch>
        </p:blipFill>
        <p:spPr>
          <a:xfrm>
            <a:off x="1975049" y="127256"/>
            <a:ext cx="8241902" cy="4645959"/>
          </a:xfrm>
          <a:prstGeom prst="rect">
            <a:avLst/>
          </a:prstGeom>
        </p:spPr>
      </p:pic>
      <p:sp>
        <p:nvSpPr>
          <p:cNvPr id="7" name="TextBox 6">
            <a:extLst>
              <a:ext uri="{FF2B5EF4-FFF2-40B4-BE49-F238E27FC236}">
                <a16:creationId xmlns:a16="http://schemas.microsoft.com/office/drawing/2014/main" id="{B21D1079-E7FF-B970-C8FC-636D686B1730}"/>
              </a:ext>
            </a:extLst>
          </p:cNvPr>
          <p:cNvSpPr txBox="1"/>
          <p:nvPr/>
        </p:nvSpPr>
        <p:spPr>
          <a:xfrm>
            <a:off x="11791889" y="2923563"/>
            <a:ext cx="400110" cy="3934436"/>
          </a:xfrm>
          <a:prstGeom prst="rect">
            <a:avLst/>
          </a:prstGeom>
          <a:noFill/>
        </p:spPr>
        <p:txBody>
          <a:bodyPr vert="vert"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Image credit – https://www.bible.com/events/84698</a:t>
            </a:r>
            <a:endParaRPr kumimoji="0" lang="en-US" sz="12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A89A49D-A461-5969-4152-18588FE077A3}"/>
              </a:ext>
            </a:extLst>
          </p:cNvPr>
          <p:cNvSpPr txBox="1"/>
          <p:nvPr/>
        </p:nvSpPr>
        <p:spPr>
          <a:xfrm>
            <a:off x="-1" y="6550222"/>
            <a:ext cx="1219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outerShdw blurRad="50800" dist="50800" dir="5400000" algn="ctr">
                    <a:srgbClr val="000000"/>
                  </a:outerShdw>
                </a:effectLst>
                <a:uLnTx/>
                <a:uFillTx/>
                <a:latin typeface="Calibri" panose="020F0502020204030204" pitchFamily="34" charset="0"/>
                <a:ea typeface="+mn-ea"/>
                <a:cs typeface="+mn-cs"/>
              </a:rPr>
              <a:t>Sermon Available on </a:t>
            </a:r>
            <a:r>
              <a:rPr kumimoji="0" lang="en-US" sz="1400" b="0" i="0" u="none" strike="noStrike" kern="1200" cap="none" spc="0" normalizeH="0" baseline="0" noProof="0" dirty="0">
                <a:ln>
                  <a:noFill/>
                </a:ln>
                <a:solidFill>
                  <a:prstClr val="white">
                    <a:lumMod val="65000"/>
                  </a:prstClr>
                </a:solidFill>
                <a:effectLst>
                  <a:outerShdw blurRad="50800" dist="50800" dir="5400000" algn="ctr">
                    <a:srgbClr val="000000"/>
                  </a:outerShdw>
                </a:effectLst>
                <a:uLnTx/>
                <a:uFillTx/>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rPr>
              <a:t>https://www.purifiedbyfaith.com/</a:t>
            </a:r>
            <a:r>
              <a:rPr kumimoji="0" lang="en-US" sz="1400" b="0" i="0" u="none" strike="noStrike" kern="1200" cap="none" spc="0" normalizeH="0" baseline="0" noProof="0" dirty="0">
                <a:ln>
                  <a:noFill/>
                </a:ln>
                <a:solidFill>
                  <a:prstClr val="white">
                    <a:lumMod val="65000"/>
                  </a:prstClr>
                </a:solidFill>
                <a:effectLst>
                  <a:outerShdw blurRad="50800" dist="50800" dir="5400000" algn="ctr">
                    <a:srgbClr val="000000"/>
                  </a:outerShdw>
                </a:effectLst>
                <a:uLnTx/>
                <a:uFillTx/>
                <a:latin typeface="Calibri" panose="020F0502020204030204" pitchFamily="34" charset="0"/>
                <a:ea typeface="+mn-ea"/>
                <a:cs typeface="+mn-cs"/>
              </a:rPr>
              <a:t> </a:t>
            </a:r>
            <a:endParaRPr kumimoji="0" lang="en-US" sz="1400" b="0" i="0" u="none" strike="noStrike" kern="1200" cap="none" spc="0" normalizeH="0" baseline="0" noProof="0" dirty="0">
              <a:ln>
                <a:noFill/>
              </a:ln>
              <a:solidFill>
                <a:prstClr val="white">
                  <a:lumMod val="65000"/>
                </a:prstClr>
              </a:solidFill>
              <a:effectLst>
                <a:outerShdw blurRad="50800" dist="50800" dir="5400000" algn="ctr" rotWithShape="0">
                  <a:prstClr val="black"/>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39604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B759EA0E-19B6-B417-490D-A3FEC73FFA7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9384482-7896-078A-F6CE-A500F7EA7671}"/>
              </a:ext>
            </a:extLst>
          </p:cNvPr>
          <p:cNvSpPr>
            <a:spLocks noGrp="1"/>
          </p:cNvSpPr>
          <p:nvPr>
            <p:ph type="title"/>
          </p:nvPr>
        </p:nvSpPr>
        <p:spPr>
          <a:xfrm>
            <a:off x="0" y="2"/>
            <a:ext cx="12192000" cy="1459682"/>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2:12</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to the angel of the church in Pergamum write: 'The words of him who has the sharp two-edged sword.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13</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know where you dwell, where Satan's throne is. Yet you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hold fast </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my name, and you did not deny my faith even in the days of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Antipas</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my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faithful witness</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who was killed among you, where Satan dwells.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BC327652-6E25-17D4-4868-27D95C95D884}"/>
              </a:ext>
            </a:extLst>
          </p:cNvPr>
          <p:cNvSpPr>
            <a:spLocks noGrp="1"/>
          </p:cNvSpPr>
          <p:nvPr>
            <p:ph idx="1"/>
          </p:nvPr>
        </p:nvSpPr>
        <p:spPr>
          <a:xfrm>
            <a:off x="260059" y="1535186"/>
            <a:ext cx="11719420" cy="5155034"/>
          </a:xfrm>
        </p:spPr>
        <p:txBody>
          <a:bodyPr>
            <a:normAutofit lnSpcReduction="10000"/>
          </a:bodyPr>
          <a:lstStyle/>
          <a:p>
            <a:r>
              <a:rPr lang="en-US" sz="3200" dirty="0">
                <a:solidFill>
                  <a:srgbClr val="F5F5F5"/>
                </a:solidFill>
                <a:effectLst>
                  <a:outerShdw blurRad="38100" dist="38100" dir="2700000" algn="ctr" rotWithShape="0">
                    <a:schemeClr val="tx1"/>
                  </a:outerShdw>
                </a:effectLst>
              </a:rPr>
              <a:t>And yet the church had held its ground. </a:t>
            </a:r>
          </a:p>
          <a:p>
            <a:r>
              <a:rPr lang="en-US" sz="3200" dirty="0">
                <a:solidFill>
                  <a:srgbClr val="F5F5F5"/>
                </a:solidFill>
                <a:effectLst>
                  <a:outerShdw blurRad="38100" dist="38100" dir="2700000" algn="ctr" rotWithShape="0">
                    <a:schemeClr val="tx1"/>
                  </a:outerShdw>
                </a:effectLst>
              </a:rPr>
              <a:t>They had continued to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hold fast</a:t>
            </a:r>
            <a:r>
              <a:rPr lang="en-US" sz="3200" dirty="0">
                <a:solidFill>
                  <a:srgbClr val="F5F5F5"/>
                </a:solidFill>
                <a:effectLst>
                  <a:outerShdw blurRad="38100" dist="38100" dir="2700000" algn="ctr" rotWithShape="0">
                    <a:schemeClr val="tx1"/>
                  </a:outerShdw>
                </a:effectLst>
              </a:rPr>
              <a:t>” to Christ's name and had not denied their faith — even when it cost someone their life. </a:t>
            </a:r>
          </a:p>
          <a:p>
            <a:r>
              <a:rPr lang="en-US" sz="3200" dirty="0">
                <a:solidFill>
                  <a:srgbClr val="F5F5F5"/>
                </a:solidFill>
                <a:effectLst>
                  <a:outerShdw blurRad="38100" dist="38100" dir="2700000" algn="ctr" rotWithShape="0">
                    <a:schemeClr val="tx1"/>
                  </a:outerShdw>
                </a:effectLst>
              </a:rPr>
              <a:t>“</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Antipas</a:t>
            </a:r>
            <a:r>
              <a:rPr lang="en-US" sz="3200" dirty="0">
                <a:solidFill>
                  <a:srgbClr val="F5F5F5"/>
                </a:solidFill>
                <a:effectLst>
                  <a:outerShdw blurRad="38100" dist="38100" dir="2700000" algn="ctr" rotWithShape="0">
                    <a:schemeClr val="tx1"/>
                  </a:outerShdw>
                </a:effectLst>
              </a:rPr>
              <a:t>” is the only individual martyr named in all seven letters. </a:t>
            </a:r>
          </a:p>
          <a:p>
            <a:r>
              <a:rPr lang="en-US" sz="3200" dirty="0">
                <a:solidFill>
                  <a:srgbClr val="F5F5F5"/>
                </a:solidFill>
                <a:effectLst>
                  <a:outerShdw blurRad="38100" dist="38100" dir="2700000" algn="ctr" rotWithShape="0">
                    <a:schemeClr val="tx1"/>
                  </a:outerShdw>
                </a:effectLst>
              </a:rPr>
              <a:t>Christ honors him with the same title used of Jesus himself in chapter one: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faithful witness</a:t>
            </a:r>
            <a:r>
              <a:rPr lang="en-US" sz="3200" dirty="0">
                <a:solidFill>
                  <a:srgbClr val="F5F5F5"/>
                </a:solidFill>
                <a:effectLst>
                  <a:outerShdw blurRad="38100" dist="38100" dir="2700000" algn="ctr" rotWithShape="0">
                    <a:schemeClr val="tx1"/>
                  </a:outerShdw>
                </a:effectLst>
              </a:rPr>
              <a:t>” (Rev 1:5).</a:t>
            </a:r>
          </a:p>
          <a:p>
            <a:r>
              <a:rPr lang="en-US" sz="3200" dirty="0">
                <a:solidFill>
                  <a:srgbClr val="F5F5F5"/>
                </a:solidFill>
                <a:effectLst>
                  <a:outerShdw blurRad="38100" dist="38100" dir="2700000" algn="ctr" rotWithShape="0">
                    <a:schemeClr val="tx1"/>
                  </a:outerShdw>
                </a:effectLst>
              </a:rPr>
              <a:t>We know almost nothing else about him — later legends are considered unreliable by most scholars — but his death had clearly shaken the congregation. </a:t>
            </a:r>
          </a:p>
          <a:p>
            <a:r>
              <a:rPr lang="en-US" sz="3200" dirty="0">
                <a:solidFill>
                  <a:srgbClr val="F5F5F5"/>
                </a:solidFill>
                <a:effectLst>
                  <a:outerShdw blurRad="38100" dist="38100" dir="2700000" algn="ctr" rotWithShape="0">
                    <a:schemeClr val="tx1"/>
                  </a:outerShdw>
                </a:effectLst>
              </a:rPr>
              <a:t>The fact that the church did not collapse after his execution is itself </a:t>
            </a:r>
            <a:r>
              <a:rPr lang="en-US" sz="3200" b="1" i="1" dirty="0">
                <a:solidFill>
                  <a:srgbClr val="F5F5F5"/>
                </a:solidFill>
                <a:effectLst>
                  <a:outerShdw blurRad="38100" dist="38100" dir="2700000" algn="ctr" rotWithShape="0">
                    <a:schemeClr val="tx1"/>
                  </a:outerShdw>
                </a:effectLst>
              </a:rPr>
              <a:t>remarkable</a:t>
            </a:r>
            <a:r>
              <a:rPr lang="en-US" sz="3200" dirty="0">
                <a:solidFill>
                  <a:srgbClr val="F5F5F5"/>
                </a:solidFill>
                <a:effectLst>
                  <a:outerShdw blurRad="38100" dist="38100" dir="2700000" algn="ctr" rotWithShape="0">
                    <a:schemeClr val="tx1"/>
                  </a:outerShdw>
                </a:effectLst>
              </a:rPr>
              <a:t>, and Christ explicitly </a:t>
            </a:r>
            <a:r>
              <a:rPr lang="en-US" sz="3200" b="1" i="1" dirty="0">
                <a:solidFill>
                  <a:srgbClr val="F5F5F5"/>
                </a:solidFill>
                <a:effectLst>
                  <a:outerShdw blurRad="38100" dist="38100" dir="2700000" algn="ctr" rotWithShape="0">
                    <a:schemeClr val="tx1"/>
                  </a:outerShdw>
                </a:effectLst>
              </a:rPr>
              <a:t>commends</a:t>
            </a:r>
            <a:r>
              <a:rPr lang="en-US" sz="3200" dirty="0">
                <a:solidFill>
                  <a:srgbClr val="F5F5F5"/>
                </a:solidFill>
                <a:effectLst>
                  <a:outerShdw blurRad="38100" dist="38100" dir="2700000" algn="ctr" rotWithShape="0">
                    <a:schemeClr val="tx1"/>
                  </a:outerShdw>
                </a:effectLst>
              </a:rPr>
              <a:t> them for it.</a:t>
            </a:r>
          </a:p>
        </p:txBody>
      </p:sp>
    </p:spTree>
    <p:extLst>
      <p:ext uri="{BB962C8B-B14F-4D97-AF65-F5344CB8AC3E}">
        <p14:creationId xmlns:p14="http://schemas.microsoft.com/office/powerpoint/2010/main" val="1648846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p:cTn id="3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20B2FE1C-FAE7-E39A-840E-4F14E0F0537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D60E5C5-2708-683F-B4FB-1672761D993F}"/>
              </a:ext>
            </a:extLst>
          </p:cNvPr>
          <p:cNvSpPr>
            <a:spLocks noGrp="1"/>
          </p:cNvSpPr>
          <p:nvPr>
            <p:ph type="title"/>
          </p:nvPr>
        </p:nvSpPr>
        <p:spPr>
          <a:xfrm>
            <a:off x="0" y="2"/>
            <a:ext cx="12192000" cy="1459682"/>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2:12</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to the angel of the church in Pergamum write: 'The words of him who has the sharp two-edged sword.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13</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know where you dwell, where Satan's throne is. Yet you hold fast my name, and you did not deny my faith even in the days of Antipas my faithful witness, who was killed among you, where Satan dwells.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3924667F-F2A0-304C-3516-84E014CA58A1}"/>
              </a:ext>
            </a:extLst>
          </p:cNvPr>
          <p:cNvSpPr>
            <a:spLocks noGrp="1"/>
          </p:cNvSpPr>
          <p:nvPr>
            <p:ph idx="1"/>
          </p:nvPr>
        </p:nvSpPr>
        <p:spPr>
          <a:xfrm>
            <a:off x="260059" y="1535186"/>
            <a:ext cx="11719420" cy="5155034"/>
          </a:xfrm>
        </p:spPr>
        <p:txBody>
          <a:bodyPr>
            <a:normAutofit/>
          </a:bodyPr>
          <a:lstStyle/>
          <a:p>
            <a:r>
              <a:rPr lang="en-US" sz="3600" dirty="0">
                <a:solidFill>
                  <a:srgbClr val="F5F5F5"/>
                </a:solidFill>
                <a:effectLst>
                  <a:outerShdw blurRad="38100" dist="38100" dir="2700000" algn="ctr" rotWithShape="0">
                    <a:schemeClr val="tx1"/>
                  </a:outerShdw>
                </a:effectLst>
              </a:rPr>
              <a:t>The commendation is genuine and significant. </a:t>
            </a:r>
          </a:p>
          <a:p>
            <a:r>
              <a:rPr lang="en-US" sz="3600" dirty="0">
                <a:solidFill>
                  <a:srgbClr val="F5F5F5"/>
                </a:solidFill>
                <a:effectLst>
                  <a:outerShdw blurRad="38100" dist="38100" dir="2700000" algn="ctr" rotWithShape="0">
                    <a:schemeClr val="tx1"/>
                  </a:outerShdw>
                </a:effectLst>
              </a:rPr>
              <a:t>To hold fast to Christ in a city where Caesar demanded worship, where pagan religion pervaded every layer of public life, and where a fellow believer had already been killed for his faith — that required </a:t>
            </a:r>
            <a:r>
              <a:rPr lang="en-US" sz="3600" b="1" i="1" dirty="0">
                <a:solidFill>
                  <a:srgbClr val="F5F5F5"/>
                </a:solidFill>
                <a:effectLst>
                  <a:outerShdw blurRad="38100" dist="38100" dir="2700000" algn="ctr" rotWithShape="0">
                    <a:schemeClr val="tx1"/>
                  </a:outerShdw>
                </a:effectLst>
              </a:rPr>
              <a:t>real courage</a:t>
            </a:r>
            <a:r>
              <a:rPr lang="en-US" sz="3600" dirty="0">
                <a:solidFill>
                  <a:srgbClr val="F5F5F5"/>
                </a:solidFill>
                <a:effectLst>
                  <a:outerShdw blurRad="38100" dist="38100" dir="2700000" algn="ctr" rotWithShape="0">
                    <a:schemeClr val="tx1"/>
                  </a:outerShdw>
                </a:effectLst>
              </a:rPr>
              <a:t>. </a:t>
            </a:r>
          </a:p>
          <a:p>
            <a:r>
              <a:rPr lang="en-US" sz="3600" dirty="0">
                <a:solidFill>
                  <a:srgbClr val="F5F5F5"/>
                </a:solidFill>
                <a:effectLst>
                  <a:outerShdw blurRad="38100" dist="38100" dir="2700000" algn="ctr" rotWithShape="0">
                    <a:schemeClr val="tx1"/>
                  </a:outerShdw>
                </a:effectLst>
              </a:rPr>
              <a:t>But the commendation is not the whole story. </a:t>
            </a:r>
          </a:p>
          <a:p>
            <a:r>
              <a:rPr lang="en-US" sz="3600" dirty="0">
                <a:solidFill>
                  <a:srgbClr val="F5F5F5"/>
                </a:solidFill>
                <a:effectLst>
                  <a:outerShdw blurRad="38100" dist="38100" dir="2700000" algn="ctr" rotWithShape="0">
                    <a:schemeClr val="tx1"/>
                  </a:outerShdw>
                </a:effectLst>
              </a:rPr>
              <a:t>Despite their bravery under persecution, something had gone wrong inside the church, and Christ is about to address it.</a:t>
            </a:r>
          </a:p>
        </p:txBody>
      </p:sp>
    </p:spTree>
    <p:extLst>
      <p:ext uri="{BB962C8B-B14F-4D97-AF65-F5344CB8AC3E}">
        <p14:creationId xmlns:p14="http://schemas.microsoft.com/office/powerpoint/2010/main" val="4032376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69BEDB1E-9B63-C645-6EBE-A373FE5D7C8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9B7041F-BF67-9444-D4EB-DF220787349F}"/>
              </a:ext>
            </a:extLst>
          </p:cNvPr>
          <p:cNvSpPr>
            <a:spLocks noGrp="1"/>
          </p:cNvSpPr>
          <p:nvPr>
            <p:ph type="title"/>
          </p:nvPr>
        </p:nvSpPr>
        <p:spPr>
          <a:xfrm>
            <a:off x="0" y="2"/>
            <a:ext cx="12192000" cy="1459682"/>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2:14</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But I have a few things against you: you have some there who hold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teaching of Balaam</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who taught Balak to put a stumbling block before the sons of Israel, so that they might eat food sacrificed to idols and practice sexual immorality.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15</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So also you have some who hold the teaching of the Nicolaitans.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FFAD51A3-EAE2-C746-5F27-ECEA869554D0}"/>
              </a:ext>
            </a:extLst>
          </p:cNvPr>
          <p:cNvSpPr>
            <a:spLocks noGrp="1"/>
          </p:cNvSpPr>
          <p:nvPr>
            <p:ph idx="1"/>
          </p:nvPr>
        </p:nvSpPr>
        <p:spPr>
          <a:xfrm>
            <a:off x="0" y="1656825"/>
            <a:ext cx="12116500" cy="5146647"/>
          </a:xfrm>
        </p:spPr>
        <p:txBody>
          <a:bodyPr>
            <a:normAutofit lnSpcReduction="10000"/>
          </a:bodyPr>
          <a:lstStyle/>
          <a:p>
            <a:r>
              <a:rPr lang="en-US" dirty="0">
                <a:solidFill>
                  <a:srgbClr val="F5F5F5"/>
                </a:solidFill>
                <a:effectLst>
                  <a:outerShdw blurRad="38100" dist="38100" dir="2700000" algn="ctr" rotWithShape="0">
                    <a:schemeClr val="tx1"/>
                  </a:outerShdw>
                </a:effectLst>
              </a:rPr>
              <a:t>Despite the church's genuine courage under persecution, Christ has a complaint. </a:t>
            </a:r>
          </a:p>
          <a:p>
            <a:r>
              <a:rPr lang="en-US" dirty="0">
                <a:solidFill>
                  <a:srgbClr val="F5F5F5"/>
                </a:solidFill>
                <a:effectLst>
                  <a:outerShdw blurRad="38100" dist="38100" dir="2700000" algn="ctr" rotWithShape="0">
                    <a:schemeClr val="tx1"/>
                  </a:outerShdw>
                </a:effectLst>
              </a:rPr>
              <a:t>Some in Pergamum were following what he calls “</a:t>
            </a:r>
            <a:r>
              <a:rPr lang="en-US"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teaching of Balaam</a:t>
            </a:r>
            <a:r>
              <a:rPr lang="en-US" dirty="0">
                <a:solidFill>
                  <a:srgbClr val="F5F5F5"/>
                </a:solidFill>
                <a:effectLst>
                  <a:outerShdw blurRad="38100" dist="38100" dir="2700000" algn="ctr" rotWithShape="0">
                    <a:schemeClr val="tx1"/>
                  </a:outerShdw>
                </a:effectLst>
              </a:rPr>
              <a:t>” – and tolerating it was no small matter.</a:t>
            </a:r>
          </a:p>
          <a:p>
            <a:r>
              <a:rPr lang="en-US" dirty="0">
                <a:solidFill>
                  <a:srgbClr val="F5F5F5"/>
                </a:solidFill>
                <a:effectLst>
                  <a:outerShdw blurRad="38100" dist="38100" dir="2700000" algn="ctr" rotWithShape="0">
                    <a:schemeClr val="tx1"/>
                  </a:outerShdw>
                </a:effectLst>
              </a:rPr>
              <a:t>Balaam was an Old Testament prophet who, motivated by greed </a:t>
            </a:r>
            <a:r>
              <a:rPr lang="fr-FR" dirty="0">
                <a:solidFill>
                  <a:srgbClr val="F5F5F5"/>
                </a:solidFill>
                <a:effectLst>
                  <a:outerShdw blurRad="38100" dist="38100" dir="2700000" algn="ctr" rotWithShape="0">
                    <a:schemeClr val="tx1"/>
                  </a:outerShdw>
                </a:effectLst>
              </a:rPr>
              <a:t>(2 Pet 2:15; Jude 11)</a:t>
            </a:r>
            <a:r>
              <a:rPr lang="en-US" dirty="0">
                <a:solidFill>
                  <a:srgbClr val="F5F5F5"/>
                </a:solidFill>
                <a:effectLst>
                  <a:outerShdw blurRad="38100" dist="38100" dir="2700000" algn="ctr" rotWithShape="0">
                    <a:schemeClr val="tx1"/>
                  </a:outerShdw>
                </a:effectLst>
              </a:rPr>
              <a:t>, advised the Moabite king Balak on how to undermine Israel from within. </a:t>
            </a:r>
          </a:p>
          <a:p>
            <a:r>
              <a:rPr lang="en-US" dirty="0">
                <a:solidFill>
                  <a:srgbClr val="F5F5F5"/>
                </a:solidFill>
                <a:effectLst>
                  <a:outerShdw blurRad="38100" dist="38100" dir="2700000" algn="ctr" rotWithShape="0">
                    <a:schemeClr val="tx1"/>
                  </a:outerShdw>
                </a:effectLst>
              </a:rPr>
              <a:t>Rather than cursing them directly, he suggested using Moabite women to draw Israelite men into idolatrous feasts and sexual immorality (Numbers 25 cf. 31:16). </a:t>
            </a:r>
          </a:p>
          <a:p>
            <a:r>
              <a:rPr lang="en-US" dirty="0">
                <a:solidFill>
                  <a:srgbClr val="F5F5F5"/>
                </a:solidFill>
                <a:effectLst>
                  <a:outerShdw blurRad="38100" dist="38100" dir="2700000" algn="ctr" rotWithShape="0">
                    <a:schemeClr val="tx1"/>
                  </a:outerShdw>
                </a:effectLst>
              </a:rPr>
              <a:t>The scheme worked, and Israel stumbled badly. </a:t>
            </a:r>
          </a:p>
          <a:p>
            <a:r>
              <a:rPr lang="en-US" dirty="0">
                <a:solidFill>
                  <a:srgbClr val="F5F5F5"/>
                </a:solidFill>
                <a:effectLst>
                  <a:outerShdw blurRad="38100" dist="38100" dir="2700000" algn="ctr" rotWithShape="0">
                    <a:schemeClr val="tx1"/>
                  </a:outerShdw>
                </a:effectLst>
              </a:rPr>
              <a:t>Balaam's name became shorthand in Jewish tradition for any corrupt teacher who leads God's people into fatal compromise with the surrounding culture – and that is exactly how Christ uses it here.</a:t>
            </a:r>
          </a:p>
        </p:txBody>
      </p:sp>
    </p:spTree>
    <p:extLst>
      <p:ext uri="{BB962C8B-B14F-4D97-AF65-F5344CB8AC3E}">
        <p14:creationId xmlns:p14="http://schemas.microsoft.com/office/powerpoint/2010/main" val="3261495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0EF2B449-D532-55B3-7D71-534D894160E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BB90B62-F0E7-4BFE-2C6A-A7182B734ED2}"/>
              </a:ext>
            </a:extLst>
          </p:cNvPr>
          <p:cNvSpPr>
            <a:spLocks noGrp="1"/>
          </p:cNvSpPr>
          <p:nvPr>
            <p:ph type="title"/>
          </p:nvPr>
        </p:nvSpPr>
        <p:spPr>
          <a:xfrm>
            <a:off x="0" y="2"/>
            <a:ext cx="12192000" cy="1459682"/>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2:14</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But I have a few things against you: you have some there who hold the teaching of Balaam, who taught Balak to put a stumbling block before the sons of Israel, so that they might eat food sacrificed to idols and practice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sexual immorality</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15</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So also you have some who hold the teaching of the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Nicolaitans</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275CD406-3548-ED54-E480-2766FE37C9FD}"/>
              </a:ext>
            </a:extLst>
          </p:cNvPr>
          <p:cNvSpPr>
            <a:spLocks noGrp="1"/>
          </p:cNvSpPr>
          <p:nvPr>
            <p:ph idx="1"/>
          </p:nvPr>
        </p:nvSpPr>
        <p:spPr>
          <a:xfrm>
            <a:off x="260059" y="1537063"/>
            <a:ext cx="11719420" cy="5203371"/>
          </a:xfrm>
        </p:spPr>
        <p:txBody>
          <a:bodyPr>
            <a:normAutofit fontScale="85000" lnSpcReduction="10000"/>
          </a:bodyPr>
          <a:lstStyle/>
          <a:p>
            <a:r>
              <a:rPr lang="en-US" sz="3500" dirty="0">
                <a:solidFill>
                  <a:srgbClr val="F5F5F5"/>
                </a:solidFill>
                <a:effectLst>
                  <a:outerShdw blurRad="38100" dist="38100" dir="2700000" algn="ctr" rotWithShape="0">
                    <a:schemeClr val="tx1"/>
                  </a:outerShdw>
                </a:effectLst>
              </a:rPr>
              <a:t>The “</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sexual immorality</a:t>
            </a:r>
            <a:r>
              <a:rPr lang="en-US" sz="3500" dirty="0">
                <a:solidFill>
                  <a:srgbClr val="F5F5F5"/>
                </a:solidFill>
                <a:effectLst>
                  <a:outerShdw blurRad="38100" dist="38100" dir="2700000" algn="ctr" rotWithShape="0">
                    <a:schemeClr val="tx1"/>
                  </a:outerShdw>
                </a:effectLst>
              </a:rPr>
              <a:t>” mentioned is interpreted by scholars in two primary ways:</a:t>
            </a:r>
          </a:p>
          <a:p>
            <a:pPr lvl="1"/>
            <a:r>
              <a:rPr lang="en-US" sz="3100" b="1" i="1" dirty="0">
                <a:solidFill>
                  <a:srgbClr val="F5F5F5"/>
                </a:solidFill>
                <a:effectLst>
                  <a:outerShdw blurRad="38100" dist="38100" dir="2700000" algn="ctr" rotWithShape="0">
                    <a:schemeClr val="tx1"/>
                  </a:outerShdw>
                </a:effectLst>
              </a:rPr>
              <a:t>Literal Sexual Immorality</a:t>
            </a:r>
            <a:r>
              <a:rPr lang="en-US" sz="3100" dirty="0">
                <a:solidFill>
                  <a:srgbClr val="F5F5F5"/>
                </a:solidFill>
                <a:effectLst>
                  <a:outerShdw blurRad="38100" dist="38100" dir="2700000" algn="ctr" rotWithShape="0">
                    <a:schemeClr val="tx1"/>
                  </a:outerShdw>
                </a:effectLst>
              </a:rPr>
              <a:t> – a common feature of pagan festivities and banquets (1 Cor. 10:7–8).</a:t>
            </a:r>
          </a:p>
          <a:p>
            <a:pPr lvl="1"/>
            <a:r>
              <a:rPr lang="en-US" sz="3100" b="1" i="1" dirty="0">
                <a:solidFill>
                  <a:srgbClr val="F5F5F5"/>
                </a:solidFill>
                <a:effectLst>
                  <a:outerShdw blurRad="38100" dist="38100" dir="2700000" algn="ctr" rotWithShape="0">
                    <a:schemeClr val="tx1"/>
                  </a:outerShdw>
                </a:effectLst>
              </a:rPr>
              <a:t>Spiritual Adultery</a:t>
            </a:r>
            <a:r>
              <a:rPr lang="en-US" sz="3100" dirty="0">
                <a:solidFill>
                  <a:srgbClr val="F5F5F5"/>
                </a:solidFill>
                <a:effectLst>
                  <a:outerShdw blurRad="38100" dist="38100" dir="2700000" algn="ctr" rotWithShape="0">
                    <a:schemeClr val="tx1"/>
                  </a:outerShdw>
                </a:effectLst>
              </a:rPr>
              <a:t>: In the Old Testament tradition, sexual sin often serves as a metaphor for spiritual unfaithfulness and idolatry (Jer. 3:1; Rev. 17:2).</a:t>
            </a:r>
          </a:p>
          <a:p>
            <a:r>
              <a:rPr lang="en-US" sz="3500" dirty="0">
                <a:solidFill>
                  <a:srgbClr val="F5F5F5"/>
                </a:solidFill>
                <a:effectLst>
                  <a:outerShdw blurRad="38100" dist="38100" dir="2700000" algn="ctr" rotWithShape="0">
                    <a:schemeClr val="tx1"/>
                  </a:outerShdw>
                </a:effectLst>
              </a:rPr>
              <a:t>Whether literal or metaphorical, these practices formed a poisonous cocktail that threatened the church’s its spiritual integrity.</a:t>
            </a:r>
          </a:p>
          <a:p>
            <a:r>
              <a:rPr lang="en-US" sz="3500" dirty="0">
                <a:solidFill>
                  <a:srgbClr val="F5F5F5"/>
                </a:solidFill>
                <a:effectLst>
                  <a:outerShdw blurRad="38100" dist="38100" dir="2700000" algn="ctr" rotWithShape="0">
                    <a:schemeClr val="tx1"/>
                  </a:outerShdw>
                </a:effectLst>
              </a:rPr>
              <a:t>Jesus then links these practices to the “</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Nicolaitans</a:t>
            </a:r>
            <a:r>
              <a:rPr lang="en-US" sz="3500" dirty="0">
                <a:solidFill>
                  <a:srgbClr val="F5F5F5"/>
                </a:solidFill>
                <a:effectLst>
                  <a:outerShdw blurRad="38100" dist="38100" dir="2700000" algn="ctr" rotWithShape="0">
                    <a:schemeClr val="tx1"/>
                  </a:outerShdw>
                </a:effectLst>
              </a:rPr>
              <a:t>” – </a:t>
            </a:r>
            <a:r>
              <a:rPr lang="en-US" sz="3500" b="1" i="1" dirty="0">
                <a:solidFill>
                  <a:srgbClr val="F5F5F5"/>
                </a:solidFill>
                <a:effectLst>
                  <a:outerShdw blurRad="38100" dist="38100" dir="2700000" algn="ctr" rotWithShape="0">
                    <a:schemeClr val="tx1"/>
                  </a:outerShdw>
                </a:effectLst>
              </a:rPr>
              <a:t>another</a:t>
            </a:r>
            <a:r>
              <a:rPr lang="en-US" sz="3500" dirty="0">
                <a:solidFill>
                  <a:srgbClr val="F5F5F5"/>
                </a:solidFill>
                <a:effectLst>
                  <a:outerShdw blurRad="38100" dist="38100" dir="2700000" algn="ctr" rotWithShape="0">
                    <a:schemeClr val="tx1"/>
                  </a:outerShdw>
                </a:effectLst>
              </a:rPr>
              <a:t> movement within the church that was pushing compromise under the guise of Christian liberty.</a:t>
            </a:r>
          </a:p>
          <a:p>
            <a:r>
              <a:rPr lang="en-US" sz="3500" dirty="0">
                <a:solidFill>
                  <a:srgbClr val="F5F5F5"/>
                </a:solidFill>
                <a:effectLst>
                  <a:outerShdw blurRad="38100" dist="38100" dir="2700000" algn="ctr" rotWithShape="0">
                    <a:schemeClr val="tx1"/>
                  </a:outerShdw>
                </a:effectLst>
              </a:rPr>
              <a:t>These teachers argued that believers could maintain a peaceful coexistence with Roman society without being unfaithful to Christ.</a:t>
            </a:r>
            <a:endParaRPr lang="en-US" dirty="0">
              <a:solidFill>
                <a:srgbClr val="F5F5F5"/>
              </a:solidFill>
              <a:effectLst>
                <a:outerShdw blurRad="38100" dist="38100" dir="2700000" algn="ctr" rotWithShape="0">
                  <a:schemeClr val="tx1"/>
                </a:outerShdw>
              </a:effectLst>
            </a:endParaRPr>
          </a:p>
        </p:txBody>
      </p:sp>
    </p:spTree>
    <p:extLst>
      <p:ext uri="{BB962C8B-B14F-4D97-AF65-F5344CB8AC3E}">
        <p14:creationId xmlns:p14="http://schemas.microsoft.com/office/powerpoint/2010/main" val="2070042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p:cTn id="3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D79244E1-0728-71FC-0A4E-4F5F77B7B5B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68F222D-18C0-93B5-A463-47A4467B9CEC}"/>
              </a:ext>
            </a:extLst>
          </p:cNvPr>
          <p:cNvSpPr>
            <a:spLocks noGrp="1"/>
          </p:cNvSpPr>
          <p:nvPr>
            <p:ph type="title"/>
          </p:nvPr>
        </p:nvSpPr>
        <p:spPr>
          <a:xfrm>
            <a:off x="0" y="2"/>
            <a:ext cx="12192000" cy="1459682"/>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2:14</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But I have a few things against you: you have some there who hold the teaching of Balaam, who taught Balak to put a stumbling block before the sons of Israel, so that they might eat food sacrificed to idols and practice sexual immorality.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15</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So also you have some who hold the teaching of the Nicolaitans.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92559E79-9174-3DE7-90CD-EA8752A4E5DA}"/>
              </a:ext>
            </a:extLst>
          </p:cNvPr>
          <p:cNvSpPr>
            <a:spLocks noGrp="1"/>
          </p:cNvSpPr>
          <p:nvPr>
            <p:ph idx="1"/>
          </p:nvPr>
        </p:nvSpPr>
        <p:spPr>
          <a:xfrm>
            <a:off x="784371" y="1765882"/>
            <a:ext cx="10834381" cy="4924337"/>
          </a:xfrm>
        </p:spPr>
        <p:txBody>
          <a:bodyPr>
            <a:normAutofit/>
          </a:bodyPr>
          <a:lstStyle/>
          <a:p>
            <a:r>
              <a:rPr lang="en-US" sz="3600" dirty="0">
                <a:solidFill>
                  <a:srgbClr val="F5F5F5"/>
                </a:solidFill>
                <a:effectLst>
                  <a:outerShdw blurRad="38100" dist="38100" dir="2700000" algn="ctr" rotWithShape="0">
                    <a:schemeClr val="tx1"/>
                  </a:outerShdw>
                </a:effectLst>
              </a:rPr>
              <a:t>Christ’s warning is clear: holding fast to His name is inconsistent with holding on to teachings that excuse sin. </a:t>
            </a:r>
          </a:p>
          <a:p>
            <a:r>
              <a:rPr lang="en-US" sz="3600" dirty="0">
                <a:solidFill>
                  <a:srgbClr val="F5F5F5"/>
                </a:solidFill>
                <a:effectLst>
                  <a:outerShdw blurRad="38100" dist="38100" dir="2700000" algn="ctr" rotWithShape="0">
                    <a:schemeClr val="tx1"/>
                  </a:outerShdw>
                </a:effectLst>
              </a:rPr>
              <a:t>Tolerance of such error is not a virtue but a danger that “leavens the whole lump” (1 Cor. 5:6). </a:t>
            </a:r>
          </a:p>
          <a:p>
            <a:r>
              <a:rPr lang="en-US" sz="3600" dirty="0">
                <a:solidFill>
                  <a:srgbClr val="F5F5F5"/>
                </a:solidFill>
                <a:effectLst>
                  <a:outerShdw blurRad="38100" dist="38100" dir="2700000" algn="ctr" rotWithShape="0">
                    <a:schemeClr val="tx1"/>
                  </a:outerShdw>
                </a:effectLst>
              </a:rPr>
              <a:t>Just as Balaam was ultimately judged by the sword (Num. 31:8), the risen Christ warns that if they do not repent, they too will be judged.</a:t>
            </a:r>
          </a:p>
        </p:txBody>
      </p:sp>
    </p:spTree>
    <p:extLst>
      <p:ext uri="{BB962C8B-B14F-4D97-AF65-F5344CB8AC3E}">
        <p14:creationId xmlns:p14="http://schemas.microsoft.com/office/powerpoint/2010/main" val="207838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0DC074C6-9D6D-4842-1D08-E1937F3BFF3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97A01AE-3730-E336-03F5-841B192548A1}"/>
              </a:ext>
            </a:extLst>
          </p:cNvPr>
          <p:cNvSpPr>
            <a:spLocks noGrp="1"/>
          </p:cNvSpPr>
          <p:nvPr>
            <p:ph type="title"/>
          </p:nvPr>
        </p:nvSpPr>
        <p:spPr>
          <a:xfrm>
            <a:off x="0" y="2"/>
            <a:ext cx="12192000" cy="1459682"/>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2:16</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Therefore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repent</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If not, I will come to you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soon</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war against them with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sword of my mouth</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17</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He who has an ear, let him hear what the Spirit says to the churches. To the one who conquers I will give some of the hidden manna, and I will give him a white stone, with a new name written on the stone that no one knows except the one who receives it.'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5142F250-C586-462D-F443-65C23A0D3C56}"/>
              </a:ext>
            </a:extLst>
          </p:cNvPr>
          <p:cNvSpPr>
            <a:spLocks noGrp="1"/>
          </p:cNvSpPr>
          <p:nvPr>
            <p:ph idx="1"/>
          </p:nvPr>
        </p:nvSpPr>
        <p:spPr>
          <a:xfrm>
            <a:off x="236290" y="1612962"/>
            <a:ext cx="11719420" cy="5131826"/>
          </a:xfrm>
        </p:spPr>
        <p:txBody>
          <a:bodyPr>
            <a:normAutofit fontScale="92500" lnSpcReduction="20000"/>
          </a:bodyPr>
          <a:lstStyle/>
          <a:p>
            <a:r>
              <a:rPr lang="en-US" sz="3200" dirty="0">
                <a:solidFill>
                  <a:srgbClr val="F5F5F5"/>
                </a:solidFill>
                <a:effectLst>
                  <a:outerShdw blurRad="38100" dist="38100" dir="2700000" algn="ctr" rotWithShape="0">
                    <a:schemeClr val="tx1"/>
                  </a:outerShdw>
                </a:effectLst>
              </a:rPr>
              <a:t>Here the Risen Christ presents the church at Pergamum with a stark ultimatum: Repent or face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sword</a:t>
            </a:r>
            <a:r>
              <a:rPr lang="en-US" sz="3200" dirty="0">
                <a:solidFill>
                  <a:srgbClr val="F5F5F5"/>
                </a:solidFill>
                <a:effectLst>
                  <a:outerShdw blurRad="38100" dist="38100" dir="2700000" algn="ctr" rotWithShape="0">
                    <a:schemeClr val="tx1"/>
                  </a:outerShdw>
                </a:effectLst>
              </a:rPr>
              <a:t>” (divine judgment). </a:t>
            </a:r>
          </a:p>
          <a:p>
            <a:r>
              <a:rPr lang="en-US" sz="3200" dirty="0">
                <a:solidFill>
                  <a:srgbClr val="F5F5F5"/>
                </a:solidFill>
                <a:effectLst>
                  <a:outerShdw blurRad="38100" dist="38100" dir="2700000" algn="ctr" rotWithShape="0">
                    <a:schemeClr val="tx1"/>
                  </a:outerShdw>
                </a:effectLst>
              </a:rPr>
              <a:t>This passage joins a call for immediate internal discipline with a series of profound, future promises for those who remain faithful.</a:t>
            </a:r>
          </a:p>
          <a:p>
            <a:r>
              <a:rPr lang="en-US" sz="3200" dirty="0">
                <a:solidFill>
                  <a:srgbClr val="F5F5F5"/>
                </a:solidFill>
                <a:effectLst>
                  <a:outerShdw blurRad="38100" dist="38100" dir="2700000" algn="ctr" rotWithShape="0">
                    <a:schemeClr val="tx1"/>
                  </a:outerShdw>
                </a:effectLst>
              </a:rPr>
              <a:t>The command to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repent</a:t>
            </a:r>
            <a:r>
              <a:rPr lang="en-US" sz="3200" dirty="0">
                <a:solidFill>
                  <a:srgbClr val="F5F5F5"/>
                </a:solidFill>
                <a:effectLst>
                  <a:outerShdw blurRad="38100" dist="38100" dir="2700000" algn="ctr" rotWithShape="0">
                    <a:schemeClr val="tx1"/>
                  </a:outerShdw>
                </a:effectLst>
              </a:rPr>
              <a:t>” is urgent. </a:t>
            </a:r>
          </a:p>
          <a:p>
            <a:r>
              <a:rPr lang="en-US" sz="3200" dirty="0">
                <a:solidFill>
                  <a:srgbClr val="F5F5F5"/>
                </a:solidFill>
                <a:effectLst>
                  <a:outerShdw blurRad="38100" dist="38100" dir="2700000" algn="ctr" rotWithShape="0">
                    <a:schemeClr val="tx1"/>
                  </a:outerShdw>
                </a:effectLst>
              </a:rPr>
              <a:t>If the church continues to tolerate the compromise of the Nicolaitans, Christ warns He will come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soon</a:t>
            </a:r>
            <a:r>
              <a:rPr lang="en-US" sz="3200" dirty="0">
                <a:solidFill>
                  <a:srgbClr val="F5F5F5"/>
                </a:solidFill>
                <a:effectLst>
                  <a:outerShdw blurRad="38100" dist="38100" dir="2700000" algn="ctr" rotWithShape="0">
                    <a:schemeClr val="tx1"/>
                  </a:outerShdw>
                </a:effectLst>
              </a:rPr>
              <a:t>” to make war against them (Rev. 2:16; 22:7). </a:t>
            </a:r>
          </a:p>
          <a:p>
            <a:r>
              <a:rPr lang="en-US" sz="3200" dirty="0">
                <a:solidFill>
                  <a:srgbClr val="F5F5F5"/>
                </a:solidFill>
                <a:effectLst>
                  <a:outerShdw blurRad="38100" dist="38100" dir="2700000" algn="ctr" rotWithShape="0">
                    <a:schemeClr val="tx1"/>
                  </a:outerShdw>
                </a:effectLst>
              </a:rPr>
              <a:t>The weapon he will use is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sword of my mouth</a:t>
            </a:r>
            <a:r>
              <a:rPr lang="en-US" sz="3200" dirty="0">
                <a:solidFill>
                  <a:srgbClr val="F5F5F5"/>
                </a:solidFill>
                <a:effectLst>
                  <a:outerShdw blurRad="38100" dist="38100" dir="2700000" algn="ctr" rotWithShape="0">
                    <a:schemeClr val="tx1"/>
                  </a:outerShdw>
                </a:effectLst>
              </a:rPr>
              <a:t>.” </a:t>
            </a:r>
          </a:p>
          <a:p>
            <a:r>
              <a:rPr lang="en-US" sz="3200" dirty="0">
                <a:solidFill>
                  <a:srgbClr val="F5F5F5"/>
                </a:solidFill>
                <a:effectLst>
                  <a:outerShdw blurRad="38100" dist="38100" dir="2700000" algn="ctr" rotWithShape="0">
                    <a:schemeClr val="tx1"/>
                  </a:outerShdw>
                </a:effectLst>
              </a:rPr>
              <a:t>The sword (a long rhomphaia) represents the </a:t>
            </a:r>
            <a:r>
              <a:rPr lang="en-US" sz="3200" b="1" i="1" dirty="0">
                <a:solidFill>
                  <a:srgbClr val="F5F5F5"/>
                </a:solidFill>
                <a:effectLst>
                  <a:outerShdw blurRad="38100" dist="38100" dir="2700000" algn="ctr" rotWithShape="0">
                    <a:schemeClr val="tx1"/>
                  </a:outerShdw>
                </a:effectLst>
              </a:rPr>
              <a:t>Word of God </a:t>
            </a:r>
            <a:r>
              <a:rPr lang="en-US" sz="3200" dirty="0">
                <a:solidFill>
                  <a:srgbClr val="F5F5F5"/>
                </a:solidFill>
                <a:effectLst>
                  <a:outerShdw blurRad="38100" dist="38100" dir="2700000" algn="ctr" rotWithShape="0">
                    <a:schemeClr val="tx1"/>
                  </a:outerShdw>
                </a:effectLst>
              </a:rPr>
              <a:t>that judges and exposes evil (Jer. 21:5; Rev. 19:15). </a:t>
            </a:r>
          </a:p>
          <a:p>
            <a:r>
              <a:rPr lang="en-US" sz="3200" dirty="0">
                <a:solidFill>
                  <a:srgbClr val="F5F5F5"/>
                </a:solidFill>
                <a:effectLst>
                  <a:outerShdw blurRad="38100" dist="38100" dir="2700000" algn="ctr" rotWithShape="0">
                    <a:schemeClr val="tx1"/>
                  </a:outerShdw>
                </a:effectLst>
              </a:rPr>
              <a:t>Notice, Christ does not threaten the entire church, but specifically those holding the false teachings.</a:t>
            </a:r>
          </a:p>
        </p:txBody>
      </p:sp>
    </p:spTree>
    <p:extLst>
      <p:ext uri="{BB962C8B-B14F-4D97-AF65-F5344CB8AC3E}">
        <p14:creationId xmlns:p14="http://schemas.microsoft.com/office/powerpoint/2010/main" val="2547388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A476BA26-B24C-C4AF-6071-B33EF4EF21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232D1D-F7D2-30E1-86B6-C809D66840B4}"/>
              </a:ext>
            </a:extLst>
          </p:cNvPr>
          <p:cNvSpPr>
            <a:spLocks noGrp="1"/>
          </p:cNvSpPr>
          <p:nvPr>
            <p:ph type="title"/>
          </p:nvPr>
        </p:nvSpPr>
        <p:spPr>
          <a:xfrm>
            <a:off x="0" y="1"/>
            <a:ext cx="12226954" cy="692091"/>
          </a:xfrm>
        </p:spPr>
        <p:txBody>
          <a:bodyPr>
            <a:noAutofit/>
          </a:bodyPr>
          <a:lstStyle/>
          <a:p>
            <a:pPr algn="ctr"/>
            <a:r>
              <a:rPr lang="en-US" sz="5400" b="1" dirty="0">
                <a:solidFill>
                  <a:srgbClr val="F5F5F5"/>
                </a:solidFill>
                <a:effectLst>
                  <a:outerShdw blurRad="50800" dist="38100" dir="2700000" algn="tl" rotWithShape="0">
                    <a:prstClr val="black">
                      <a:alpha val="30000"/>
                    </a:prstClr>
                  </a:outerShdw>
                </a:effectLst>
              </a:rPr>
              <a:t>The Rhomphaia Sword</a:t>
            </a:r>
          </a:p>
        </p:txBody>
      </p:sp>
      <p:sp>
        <p:nvSpPr>
          <p:cNvPr id="3" name="TextBox 2">
            <a:extLst>
              <a:ext uri="{FF2B5EF4-FFF2-40B4-BE49-F238E27FC236}">
                <a16:creationId xmlns:a16="http://schemas.microsoft.com/office/drawing/2014/main" id="{667A401D-67D9-5E90-33C8-019BFD940B66}"/>
              </a:ext>
            </a:extLst>
          </p:cNvPr>
          <p:cNvSpPr txBox="1"/>
          <p:nvPr/>
        </p:nvSpPr>
        <p:spPr>
          <a:xfrm>
            <a:off x="0" y="6488668"/>
            <a:ext cx="1219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5F5F5"/>
                </a:solidFill>
                <a:effectLst>
                  <a:outerShdw blurRad="50800" dist="38100" dir="2700000" algn="tl" rotWithShape="0">
                    <a:prstClr val="black">
                      <a:alpha val="30000"/>
                    </a:prstClr>
                  </a:outerShdw>
                </a:effectLst>
                <a:uLnTx/>
                <a:uFillTx/>
                <a:latin typeface="Calibri" panose="020F0502020204030204"/>
                <a:ea typeface="+mn-ea"/>
                <a:cs typeface="+mn-cs"/>
                <a:hlinkClick r:id="rId3"/>
              </a:rPr>
              <a:t>https://medium.com/@ancient.rome/the-rhomphaia-a-formidable-weapon-of-the-ancient-thracians-ca84d9c3c4d2</a:t>
            </a:r>
            <a:r>
              <a:rPr kumimoji="0" lang="en-US" sz="1800" b="0" i="1" u="none" strike="noStrike" kern="1200" cap="none" spc="0" normalizeH="0" baseline="0" noProof="0" dirty="0">
                <a:ln>
                  <a:noFill/>
                </a:ln>
                <a:solidFill>
                  <a:srgbClr val="F5F5F5"/>
                </a:solidFill>
                <a:effectLst>
                  <a:outerShdw blurRad="50800" dist="38100" dir="2700000" algn="tl" rotWithShape="0">
                    <a:prstClr val="black">
                      <a:alpha val="30000"/>
                    </a:prstClr>
                  </a:outerShdw>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outerShdw blurRad="50800" dist="50800" dir="5400000" algn="ctr" rotWithShape="0">
                  <a:prstClr val="black"/>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707DBE1-C136-3C85-2802-BB880D1D4FDB}"/>
              </a:ext>
            </a:extLst>
          </p:cNvPr>
          <p:cNvPicPr>
            <a:picLocks noChangeAspect="1"/>
          </p:cNvPicPr>
          <p:nvPr/>
        </p:nvPicPr>
        <p:blipFill>
          <a:blip r:embed="rId4"/>
          <a:stretch>
            <a:fillRect/>
          </a:stretch>
        </p:blipFill>
        <p:spPr>
          <a:xfrm>
            <a:off x="2882735" y="1425472"/>
            <a:ext cx="6426530" cy="4007056"/>
          </a:xfrm>
          <a:prstGeom prst="rect">
            <a:avLst/>
          </a:prstGeom>
        </p:spPr>
      </p:pic>
    </p:spTree>
    <p:extLst>
      <p:ext uri="{BB962C8B-B14F-4D97-AF65-F5344CB8AC3E}">
        <p14:creationId xmlns:p14="http://schemas.microsoft.com/office/powerpoint/2010/main" val="3848058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504CBA1C-A004-8190-BCA0-DFA870EE441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52532D4-4E30-FAD3-4B87-CB08CC9D2D28}"/>
              </a:ext>
            </a:extLst>
          </p:cNvPr>
          <p:cNvSpPr>
            <a:spLocks noGrp="1"/>
          </p:cNvSpPr>
          <p:nvPr>
            <p:ph type="title"/>
          </p:nvPr>
        </p:nvSpPr>
        <p:spPr>
          <a:xfrm>
            <a:off x="0" y="2"/>
            <a:ext cx="12192000" cy="1459682"/>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2:16</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Therefore repent. If not, I will come to you soon and war against them with the sword of my mouth.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17</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He who has an ear, let him hear what the Spirit says to the churches.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To the one who conquers</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will give some of the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hidden manna</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I will give him a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white stone</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with a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new name </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written on the stone that no one knows except the one who receives it.'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2920FD78-CC51-3F92-8567-C39E218D8586}"/>
              </a:ext>
            </a:extLst>
          </p:cNvPr>
          <p:cNvSpPr>
            <a:spLocks noGrp="1"/>
          </p:cNvSpPr>
          <p:nvPr>
            <p:ph idx="1"/>
          </p:nvPr>
        </p:nvSpPr>
        <p:spPr>
          <a:xfrm>
            <a:off x="260059" y="1535186"/>
            <a:ext cx="11719420" cy="5155034"/>
          </a:xfrm>
        </p:spPr>
        <p:txBody>
          <a:bodyPr>
            <a:normAutofit fontScale="85000" lnSpcReduction="20000"/>
          </a:bodyPr>
          <a:lstStyle/>
          <a:p>
            <a:r>
              <a:rPr lang="en-US" sz="3200" dirty="0">
                <a:solidFill>
                  <a:srgbClr val="F5F5F5"/>
                </a:solidFill>
                <a:effectLst>
                  <a:outerShdw blurRad="38100" dist="38100" dir="2700000" algn="ctr" rotWithShape="0">
                    <a:schemeClr val="tx1"/>
                  </a:outerShdw>
                </a:effectLst>
              </a:rPr>
              <a:t>“</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To the one who conquers</a:t>
            </a:r>
            <a:r>
              <a:rPr lang="en-US" sz="3200" dirty="0">
                <a:solidFill>
                  <a:srgbClr val="F5F5F5"/>
                </a:solidFill>
                <a:effectLst>
                  <a:outerShdw blurRad="38100" dist="38100" dir="2700000" algn="ctr" rotWithShape="0">
                    <a:schemeClr val="tx1"/>
                  </a:outerShdw>
                </a:effectLst>
              </a:rPr>
              <a:t>” the temptation of cultural compromise, Christ promises three specific rewards:</a:t>
            </a:r>
          </a:p>
          <a:p>
            <a:pPr lvl="1"/>
            <a:r>
              <a:rPr lang="en-US" sz="2800" dirty="0">
                <a:solidFill>
                  <a:srgbClr val="F5F5F5"/>
                </a:solidFill>
                <a:effectLst>
                  <a:outerShdw blurRad="38100" dist="38100" dir="2700000" algn="ctr" rotWithShape="0">
                    <a:schemeClr val="tx1"/>
                  </a:outerShdw>
                </a:effectLst>
              </a:rPr>
              <a:t>“</a:t>
            </a:r>
            <a:r>
              <a:rPr lang="en-US" sz="28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hidden manna</a:t>
            </a:r>
            <a:r>
              <a:rPr lang="en-US" sz="2800" dirty="0">
                <a:solidFill>
                  <a:srgbClr val="F5F5F5"/>
                </a:solidFill>
                <a:effectLst>
                  <a:outerShdw blurRad="38100" dist="38100" dir="2700000" algn="ctr" rotWithShape="0">
                    <a:schemeClr val="tx1"/>
                  </a:outerShdw>
                </a:effectLst>
              </a:rPr>
              <a:t>”</a:t>
            </a:r>
          </a:p>
          <a:p>
            <a:pPr lvl="1"/>
            <a:r>
              <a:rPr lang="en-US" sz="2800" dirty="0">
                <a:solidFill>
                  <a:srgbClr val="F5F5F5"/>
                </a:solidFill>
                <a:effectLst>
                  <a:outerShdw blurRad="38100" dist="38100" dir="2700000" algn="ctr" rotWithShape="0">
                    <a:schemeClr val="tx1"/>
                  </a:outerShdw>
                </a:effectLst>
              </a:rPr>
              <a:t>“</a:t>
            </a:r>
            <a:r>
              <a:rPr lang="en-US" sz="28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 white stone</a:t>
            </a:r>
            <a:r>
              <a:rPr lang="en-US" sz="2800" dirty="0">
                <a:solidFill>
                  <a:srgbClr val="F5F5F5"/>
                </a:solidFill>
                <a:effectLst>
                  <a:outerShdw blurRad="38100" dist="38100" dir="2700000" algn="ctr" rotWithShape="0">
                    <a:schemeClr val="tx1"/>
                  </a:outerShdw>
                </a:effectLst>
              </a:rPr>
              <a:t>”</a:t>
            </a:r>
          </a:p>
          <a:p>
            <a:pPr lvl="1"/>
            <a:r>
              <a:rPr lang="en-US" sz="2800" dirty="0">
                <a:solidFill>
                  <a:srgbClr val="F5F5F5"/>
                </a:solidFill>
                <a:effectLst>
                  <a:outerShdw blurRad="38100" dist="38100" dir="2700000" algn="ctr" rotWithShape="0">
                    <a:schemeClr val="tx1"/>
                  </a:outerShdw>
                </a:effectLst>
              </a:rPr>
              <a:t>“</a:t>
            </a:r>
            <a:r>
              <a:rPr lang="en-US" sz="28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 new name</a:t>
            </a:r>
            <a:r>
              <a:rPr lang="en-US" sz="2800" dirty="0">
                <a:solidFill>
                  <a:srgbClr val="F5F5F5"/>
                </a:solidFill>
                <a:effectLst>
                  <a:outerShdw blurRad="38100" dist="38100" dir="2700000" algn="ctr" rotWithShape="0">
                    <a:schemeClr val="tx1"/>
                  </a:outerShdw>
                </a:effectLst>
              </a:rPr>
              <a:t>”</a:t>
            </a:r>
          </a:p>
          <a:p>
            <a:r>
              <a:rPr lang="en-US" sz="3200" dirty="0">
                <a:solidFill>
                  <a:srgbClr val="F5F5F5"/>
                </a:solidFill>
                <a:effectLst>
                  <a:outerShdw blurRad="38100" dist="38100" dir="2700000" algn="ctr" rotWithShape="0">
                    <a:schemeClr val="tx1"/>
                  </a:outerShdw>
                </a:effectLst>
              </a:rPr>
              <a:t>It’s difficult to know with certainty what any of these things are. Consequently, scholars will vary in terms of how they understand them.</a:t>
            </a:r>
          </a:p>
          <a:p>
            <a:r>
              <a:rPr lang="en-US" sz="3200" dirty="0">
                <a:solidFill>
                  <a:srgbClr val="F5F5F5"/>
                </a:solidFill>
                <a:effectLst>
                  <a:outerShdw blurRad="38100" dist="38100" dir="2700000" algn="ctr" rotWithShape="0">
                    <a:schemeClr val="tx1"/>
                  </a:outerShdw>
                </a:effectLst>
              </a:rPr>
              <a:t>Here are the most commonly suggested understandings for these </a:t>
            </a:r>
            <a:r>
              <a:rPr lang="en-US" sz="3200" dirty="0">
                <a:solidFill>
                  <a:srgbClr val="FFD700"/>
                </a:solidFill>
                <a:effectLst>
                  <a:outerShdw blurRad="38100" dist="38100" dir="2700000" algn="ctr" rotWithShape="0">
                    <a:schemeClr val="tx1"/>
                  </a:outerShdw>
                </a:effectLst>
              </a:rPr>
              <a:t>three</a:t>
            </a:r>
            <a:r>
              <a:rPr lang="en-US" sz="3200" dirty="0">
                <a:solidFill>
                  <a:srgbClr val="F5F5F5"/>
                </a:solidFill>
                <a:effectLst>
                  <a:outerShdw blurRad="38100" dist="38100" dir="2700000" algn="ctr" rotWithShape="0">
                    <a:schemeClr val="tx1"/>
                  </a:outerShdw>
                </a:effectLst>
              </a:rPr>
              <a:t> rewards:</a:t>
            </a:r>
          </a:p>
          <a:p>
            <a:r>
              <a:rPr lang="en-US" sz="3200" dirty="0">
                <a:solidFill>
                  <a:srgbClr val="FFD700"/>
                </a:solidFill>
                <a:effectLst>
                  <a:outerShdw blurRad="38100" dist="38100" dir="2700000" algn="ctr" rotWithShape="0">
                    <a:schemeClr val="tx1"/>
                  </a:outerShdw>
                </a:effectLst>
              </a:rPr>
              <a:t>Hidden Manna</a:t>
            </a:r>
            <a:r>
              <a:rPr lang="en-US" sz="3200" dirty="0">
                <a:solidFill>
                  <a:srgbClr val="F5F5F5"/>
                </a:solidFill>
                <a:effectLst>
                  <a:outerShdw blurRad="38100" dist="38100" dir="2700000" algn="ctr" rotWithShape="0">
                    <a:schemeClr val="tx1"/>
                  </a:outerShdw>
                </a:effectLst>
              </a:rPr>
              <a:t>: This is probably an allusion to the jar of manna kept in the Ark of the Covenant (Exod. 16:31–35; Heb. 9:4). </a:t>
            </a:r>
          </a:p>
          <a:p>
            <a:pPr lvl="1"/>
            <a:r>
              <a:rPr lang="en-US" sz="2800" dirty="0">
                <a:solidFill>
                  <a:srgbClr val="F5F5F5"/>
                </a:solidFill>
                <a:effectLst>
                  <a:outerShdw blurRad="38100" dist="38100" dir="2700000" algn="ctr" rotWithShape="0">
                    <a:schemeClr val="tx1"/>
                  </a:outerShdw>
                </a:effectLst>
              </a:rPr>
              <a:t>Jewish tradition suggested Jeremiah hid the Ark and its manna before the Babylonians destroyed the Temple in 586 BC, and it was only to be revealed when the Messiah appears (2 Macc. 2:4–7). </a:t>
            </a:r>
          </a:p>
          <a:p>
            <a:pPr lvl="1"/>
            <a:r>
              <a:rPr lang="en-US" sz="2800" dirty="0">
                <a:solidFill>
                  <a:srgbClr val="F5F5F5"/>
                </a:solidFill>
                <a:effectLst>
                  <a:outerShdw blurRad="38100" dist="38100" dir="2700000" algn="ctr" rotWithShape="0">
                    <a:schemeClr val="tx1"/>
                  </a:outerShdw>
                </a:effectLst>
              </a:rPr>
              <a:t>Spiritually, this manna represents Christ Himself—the "</a:t>
            </a:r>
            <a:r>
              <a:rPr lang="en-US" sz="28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true bread from heaven</a:t>
            </a:r>
            <a:r>
              <a:rPr lang="en-US" sz="2800" dirty="0">
                <a:solidFill>
                  <a:srgbClr val="F5F5F5"/>
                </a:solidFill>
                <a:effectLst>
                  <a:outerShdw blurRad="38100" dist="38100" dir="2700000" algn="ctr" rotWithShape="0">
                    <a:schemeClr val="tx1"/>
                  </a:outerShdw>
                </a:effectLst>
              </a:rPr>
              <a:t>" (John 6:32–35)—sustaining His people in the wilderness of a pagan society.</a:t>
            </a:r>
          </a:p>
        </p:txBody>
      </p:sp>
    </p:spTree>
    <p:extLst>
      <p:ext uri="{BB962C8B-B14F-4D97-AF65-F5344CB8AC3E}">
        <p14:creationId xmlns:p14="http://schemas.microsoft.com/office/powerpoint/2010/main" val="193006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p:cTn id="3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 calcmode="lin" valueType="num">
                                      <p:cBhvr>
                                        <p:cTn id="42"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 calcmode="lin" valueType="num">
                                      <p:cBhvr>
                                        <p:cTn id="56"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58"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CF0656B7-3505-9C54-1D0E-AC1FD1DB142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C9DCFBC-766E-6A6A-796E-05F31E995D44}"/>
              </a:ext>
            </a:extLst>
          </p:cNvPr>
          <p:cNvSpPr>
            <a:spLocks noGrp="1"/>
          </p:cNvSpPr>
          <p:nvPr>
            <p:ph type="title"/>
          </p:nvPr>
        </p:nvSpPr>
        <p:spPr>
          <a:xfrm>
            <a:off x="0" y="2"/>
            <a:ext cx="12192000" cy="1459682"/>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2:16</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Therefore repent. If not, I will come to you soon and war against them with the sword of my mouth.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17</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He who has an ear, let him hear what the Spirit says to the churches. To the one who conquers I will give some of the hidden manna, and I will give him a white stone, with a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new name </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written on the stone that no one knows except the one who receives it.'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527E519A-0F72-112A-BD29-305D96E2AFCC}"/>
              </a:ext>
            </a:extLst>
          </p:cNvPr>
          <p:cNvSpPr>
            <a:spLocks noGrp="1"/>
          </p:cNvSpPr>
          <p:nvPr>
            <p:ph idx="1"/>
          </p:nvPr>
        </p:nvSpPr>
        <p:spPr>
          <a:xfrm>
            <a:off x="260059" y="1673604"/>
            <a:ext cx="11719420" cy="5096312"/>
          </a:xfrm>
        </p:spPr>
        <p:txBody>
          <a:bodyPr>
            <a:normAutofit fontScale="85000" lnSpcReduction="20000"/>
          </a:bodyPr>
          <a:lstStyle/>
          <a:p>
            <a:r>
              <a:rPr lang="en-US" sz="3200" dirty="0">
                <a:solidFill>
                  <a:srgbClr val="FFD700"/>
                </a:solidFill>
                <a:effectLst>
                  <a:outerShdw blurRad="38100" dist="38100" dir="2700000" algn="ctr" rotWithShape="0">
                    <a:schemeClr val="tx1"/>
                  </a:outerShdw>
                </a:effectLst>
              </a:rPr>
              <a:t>The White Stone</a:t>
            </a:r>
            <a:r>
              <a:rPr lang="en-US" sz="3200" dirty="0">
                <a:solidFill>
                  <a:srgbClr val="F5F5F5"/>
                </a:solidFill>
                <a:effectLst>
                  <a:outerShdw blurRad="38100" dist="38100" dir="2700000" algn="ctr" rotWithShape="0">
                    <a:schemeClr val="tx1"/>
                  </a:outerShdw>
                </a:effectLst>
              </a:rPr>
              <a:t>:</a:t>
            </a:r>
          </a:p>
          <a:p>
            <a:pPr lvl="1"/>
            <a:r>
              <a:rPr lang="en-US" sz="2800" dirty="0">
                <a:solidFill>
                  <a:srgbClr val="F5F5F5"/>
                </a:solidFill>
                <a:effectLst>
                  <a:outerShdw blurRad="38100" dist="38100" dir="2700000" algn="ctr" rotWithShape="0">
                    <a:schemeClr val="tx1"/>
                  </a:outerShdw>
                </a:effectLst>
              </a:rPr>
              <a:t>It may represent acquittal in a court of law, where a white stone signified “not guilty” (Acts 26:10). </a:t>
            </a:r>
          </a:p>
          <a:p>
            <a:pPr lvl="1"/>
            <a:r>
              <a:rPr lang="en-US" sz="2800" dirty="0">
                <a:solidFill>
                  <a:srgbClr val="F5F5F5"/>
                </a:solidFill>
                <a:effectLst>
                  <a:outerShdw blurRad="38100" dist="38100" dir="2700000" algn="ctr" rotWithShape="0">
                    <a:schemeClr val="tx1"/>
                  </a:outerShdw>
                </a:effectLst>
              </a:rPr>
              <a:t>Others see it as a token, an admission pass to a royal banquet, in contrast with the idolatrous feasts the believers were told to avoid. </a:t>
            </a:r>
          </a:p>
          <a:p>
            <a:pPr lvl="1"/>
            <a:r>
              <a:rPr lang="en-US" sz="2800" dirty="0">
                <a:solidFill>
                  <a:srgbClr val="F5F5F5"/>
                </a:solidFill>
                <a:effectLst>
                  <a:outerShdw blurRad="38100" dist="38100" dir="2700000" algn="ctr" rotWithShape="0">
                    <a:schemeClr val="tx1"/>
                  </a:outerShdw>
                </a:effectLst>
              </a:rPr>
              <a:t>Some suggest it functions like a stone worn in the ancient world as an amulet (basically a “good luck charm”), signifying the security and protection found in Christ.</a:t>
            </a:r>
          </a:p>
          <a:p>
            <a:r>
              <a:rPr lang="en-US" sz="3200" dirty="0">
                <a:solidFill>
                  <a:srgbClr val="FFD700"/>
                </a:solidFill>
                <a:effectLst>
                  <a:outerShdw blurRad="38100" dist="38100" dir="2700000" algn="ctr" rotWithShape="0">
                    <a:schemeClr val="tx1"/>
                  </a:outerShdw>
                </a:effectLst>
              </a:rPr>
              <a:t>A New Name</a:t>
            </a:r>
            <a:r>
              <a:rPr lang="en-US" sz="3200" dirty="0">
                <a:solidFill>
                  <a:srgbClr val="F5F5F5"/>
                </a:solidFill>
                <a:effectLst>
                  <a:outerShdw blurRad="38100" dist="38100" dir="2700000" algn="ctr" rotWithShape="0">
                    <a:schemeClr val="tx1"/>
                  </a:outerShdw>
                </a:effectLst>
              </a:rPr>
              <a:t>: This stone bears a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new name</a:t>
            </a:r>
            <a:r>
              <a:rPr lang="en-US" sz="3200" dirty="0">
                <a:solidFill>
                  <a:srgbClr val="F5F5F5"/>
                </a:solidFill>
                <a:effectLst>
                  <a:outerShdw blurRad="38100" dist="38100" dir="2700000" algn="ctr" rotWithShape="0">
                    <a:schemeClr val="tx1"/>
                  </a:outerShdw>
                </a:effectLst>
              </a:rPr>
              <a:t>” known only to the recipient. </a:t>
            </a:r>
          </a:p>
          <a:p>
            <a:pPr lvl="1"/>
            <a:r>
              <a:rPr lang="en-US" sz="2800" dirty="0">
                <a:solidFill>
                  <a:srgbClr val="F5F5F5"/>
                </a:solidFill>
                <a:effectLst>
                  <a:outerShdw blurRad="38100" dist="38100" dir="2700000" algn="ctr" rotWithShape="0">
                    <a:schemeClr val="tx1"/>
                  </a:outerShdw>
                </a:effectLst>
              </a:rPr>
              <a:t>This echoes Isaiah’s prophecy of Israel’s vindication (Isa. 62:2; 65:15). </a:t>
            </a:r>
          </a:p>
          <a:p>
            <a:pPr lvl="1"/>
            <a:r>
              <a:rPr lang="en-US" sz="2800" dirty="0">
                <a:solidFill>
                  <a:srgbClr val="F5F5F5"/>
                </a:solidFill>
                <a:effectLst>
                  <a:outerShdw blurRad="38100" dist="38100" dir="2700000" algn="ctr" rotWithShape="0">
                    <a:schemeClr val="tx1"/>
                  </a:outerShdw>
                </a:effectLst>
              </a:rPr>
              <a:t>Whether this name is a secret name for Christ (Rev. 19:12) or a new identity given to the believer (Rev. 3:12), it signifies an intimate, indestructible relationship with God.</a:t>
            </a:r>
          </a:p>
          <a:p>
            <a:r>
              <a:rPr lang="en-US" sz="3200" b="1" i="1" dirty="0">
                <a:solidFill>
                  <a:srgbClr val="F5F5F5"/>
                </a:solidFill>
                <a:effectLst>
                  <a:outerShdw blurRad="38100" dist="38100" dir="2700000" algn="ctr" rotWithShape="0">
                    <a:schemeClr val="tx1"/>
                  </a:outerShdw>
                </a:effectLst>
              </a:rPr>
              <a:t>Ultimately</a:t>
            </a:r>
            <a:r>
              <a:rPr lang="en-US" sz="3200" dirty="0">
                <a:solidFill>
                  <a:srgbClr val="F5F5F5"/>
                </a:solidFill>
                <a:effectLst>
                  <a:outerShdw blurRad="38100" dist="38100" dir="2700000" algn="ctr" rotWithShape="0">
                    <a:schemeClr val="tx1"/>
                  </a:outerShdw>
                </a:effectLst>
              </a:rPr>
              <a:t>, these rewards—sustenance, acquittal, and identity—are all found in Jesus Himself. </a:t>
            </a:r>
          </a:p>
          <a:p>
            <a:r>
              <a:rPr lang="en-US" sz="3200" dirty="0">
                <a:solidFill>
                  <a:srgbClr val="F5F5F5"/>
                </a:solidFill>
                <a:effectLst>
                  <a:outerShdw blurRad="38100" dist="38100" dir="2700000" algn="ctr" rotWithShape="0">
                    <a:schemeClr val="tx1"/>
                  </a:outerShdw>
                </a:effectLst>
              </a:rPr>
              <a:t>Those who refuse the “soiled” food of the world are promised the “hidden” feast of the Kingdom of Christ.</a:t>
            </a:r>
          </a:p>
        </p:txBody>
      </p:sp>
    </p:spTree>
    <p:extLst>
      <p:ext uri="{BB962C8B-B14F-4D97-AF65-F5344CB8AC3E}">
        <p14:creationId xmlns:p14="http://schemas.microsoft.com/office/powerpoint/2010/main" val="2477062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p:cTn id="3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 calcmode="lin" valueType="num">
                                      <p:cBhvr>
                                        <p:cTn id="42"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 calcmode="lin" valueType="num">
                                      <p:cBhvr>
                                        <p:cTn id="56"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58"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1CD30AFB-3D49-BEF4-717C-B3955F4A0E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CCAFAAC-8BE9-3508-AA6E-769515A81DE5}"/>
              </a:ext>
            </a:extLst>
          </p:cNvPr>
          <p:cNvSpPr>
            <a:spLocks noGrp="1"/>
          </p:cNvSpPr>
          <p:nvPr>
            <p:ph type="title"/>
          </p:nvPr>
        </p:nvSpPr>
        <p:spPr>
          <a:xfrm>
            <a:off x="0" y="0"/>
            <a:ext cx="12192000" cy="866503"/>
          </a:xfrm>
        </p:spPr>
        <p:txBody>
          <a:bodyPr>
            <a:noAutofit/>
          </a:bodyPr>
          <a:lstStyle/>
          <a:p>
            <a:pPr algn="ctr"/>
            <a:r>
              <a:rPr lang="en-US" sz="5400" b="1" dirty="0">
                <a:solidFill>
                  <a:srgbClr val="F5F5F5"/>
                </a:solidFill>
                <a:effectLst>
                  <a:outerShdw blurRad="50800" dist="50800" dir="5400000" algn="ctr" rotWithShape="0">
                    <a:schemeClr val="tx1"/>
                  </a:outerShdw>
                </a:effectLst>
                <a:ea typeface="Tahoma" panose="020B0604030504040204" pitchFamily="34" charset="0"/>
                <a:cs typeface="Tahoma" panose="020B0604030504040204" pitchFamily="34" charset="0"/>
              </a:rPr>
              <a:t>Letter to the Church in Thyatira (2:18-29)</a:t>
            </a:r>
          </a:p>
        </p:txBody>
      </p:sp>
      <p:sp>
        <p:nvSpPr>
          <p:cNvPr id="5" name="Content Placeholder 4">
            <a:extLst>
              <a:ext uri="{FF2B5EF4-FFF2-40B4-BE49-F238E27FC236}">
                <a16:creationId xmlns:a16="http://schemas.microsoft.com/office/drawing/2014/main" id="{F1B7BF10-153B-F546-7C09-E62D4C712534}"/>
              </a:ext>
            </a:extLst>
          </p:cNvPr>
          <p:cNvSpPr>
            <a:spLocks noGrp="1"/>
          </p:cNvSpPr>
          <p:nvPr>
            <p:ph idx="1"/>
          </p:nvPr>
        </p:nvSpPr>
        <p:spPr>
          <a:xfrm>
            <a:off x="357809" y="971006"/>
            <a:ext cx="11502887" cy="5886993"/>
          </a:xfrm>
        </p:spPr>
        <p:txBody>
          <a:bodyPr>
            <a:normAutofit fontScale="92500" lnSpcReduction="10000"/>
          </a:bodyPr>
          <a:lstStyle/>
          <a:p>
            <a:pPr marL="0" indent="0">
              <a:buNone/>
            </a:pP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2:18</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"To the angel of the church in Thyatira write: These are the words of the Son of God, whose eyes are like blazing fire and whose feet are like burnished bronze.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19</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know your deeds, your love and faith, your service and perseverance, and that you are now doing more than you did at first.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20</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Nevertheless, I have this against you: You tolerate that woman Jezebel, who calls herself a prophetess. By her teaching she misleads my servants into sexual immorality and the eating of food sacrificed to idols.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have given her time to repent of her immorality, but she is unwilling.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22</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So I will cast her on a bed of suffering, and I will make those who commit adultery with her suffer intensely, unless they repent of her ways.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23</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will strike her children dead. Then all the churches will know that I am he who searches hearts and minds, and I will repay each of you according to your deeds. </a:t>
            </a:r>
            <a:endParaRPr lang="en-US" sz="3600" dirty="0">
              <a:solidFill>
                <a:srgbClr val="F5F5F5"/>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66808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F7EF54D9-266A-3627-026F-D4541BB816F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2BA58C-48E6-170D-030B-B45C865DC8DB}"/>
              </a:ext>
            </a:extLst>
          </p:cNvPr>
          <p:cNvSpPr>
            <a:spLocks noGrp="1"/>
          </p:cNvSpPr>
          <p:nvPr>
            <p:ph type="title"/>
          </p:nvPr>
        </p:nvSpPr>
        <p:spPr>
          <a:xfrm>
            <a:off x="0" y="0"/>
            <a:ext cx="12192000" cy="866503"/>
          </a:xfrm>
        </p:spPr>
        <p:txBody>
          <a:bodyPr>
            <a:noAutofit/>
          </a:bodyPr>
          <a:lstStyle/>
          <a:p>
            <a:pPr algn="ctr"/>
            <a:r>
              <a:rPr lang="en-US" sz="5400" b="1" dirty="0">
                <a:solidFill>
                  <a:srgbClr val="F5F5F5"/>
                </a:solidFill>
                <a:effectLst>
                  <a:outerShdw blurRad="50800" dist="50800" dir="5400000" algn="ctr" rotWithShape="0">
                    <a:schemeClr val="tx1"/>
                  </a:outerShdw>
                </a:effectLst>
                <a:ea typeface="Tahoma" panose="020B0604030504040204" pitchFamily="34" charset="0"/>
                <a:cs typeface="Tahoma" panose="020B0604030504040204" pitchFamily="34" charset="0"/>
              </a:rPr>
              <a:t>Letter to the Church in Pergamum (2:12-17)</a:t>
            </a:r>
          </a:p>
        </p:txBody>
      </p:sp>
      <p:sp>
        <p:nvSpPr>
          <p:cNvPr id="5" name="Content Placeholder 4">
            <a:extLst>
              <a:ext uri="{FF2B5EF4-FFF2-40B4-BE49-F238E27FC236}">
                <a16:creationId xmlns:a16="http://schemas.microsoft.com/office/drawing/2014/main" id="{626E55D5-0485-4DB0-96EE-95990580E172}"/>
              </a:ext>
            </a:extLst>
          </p:cNvPr>
          <p:cNvSpPr>
            <a:spLocks noGrp="1"/>
          </p:cNvSpPr>
          <p:nvPr>
            <p:ph idx="1"/>
          </p:nvPr>
        </p:nvSpPr>
        <p:spPr>
          <a:xfrm>
            <a:off x="357809" y="971006"/>
            <a:ext cx="11502887" cy="5886993"/>
          </a:xfrm>
        </p:spPr>
        <p:txBody>
          <a:bodyPr>
            <a:normAutofit fontScale="85000" lnSpcReduction="20000"/>
          </a:bodyPr>
          <a:lstStyle/>
          <a:p>
            <a:pPr marL="0" indent="0">
              <a:buNone/>
            </a:pP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2:12</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"To the angel of the church in Pergamum write: These are the words of him who has the sharp, double-edged sword.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13</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know where you live--where Satan has his throne. Yet you remain true to my name. You did not renounce your faith in me, even in the days of Antipas, my faithful witness, who was put to death in your city--where Satan lives.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14</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Nevertheless, I have a few things against you: You have people there who hold to the teaching of Balaam, who taught Balak to entice the Israelites to sin by eating food sacrificed to idols and by committing sexual immorality.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15</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Likewise you also have those who hold to the teaching of the Nicolaitans.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16</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Repent therefore! Otherwise, I will soon come to you and will fight against them with the sword of my mouth.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17</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He who has an ear, let him hear what the Spirit says to the churches. To him who overcomes, I will give some of the hidden manna. I will also give him a white stone with a new name written on it, known only to him who receives it.” </a:t>
            </a:r>
            <a:r>
              <a:rPr lang="en-US" sz="3600" dirty="0">
                <a:solidFill>
                  <a:srgbClr val="F5F5F5"/>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(NIV)</a:t>
            </a:r>
          </a:p>
        </p:txBody>
      </p:sp>
    </p:spTree>
    <p:extLst>
      <p:ext uri="{BB962C8B-B14F-4D97-AF65-F5344CB8AC3E}">
        <p14:creationId xmlns:p14="http://schemas.microsoft.com/office/powerpoint/2010/main" val="2401088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27A0F005-E93F-F0F7-CB46-D27EDBB82C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0BD00E-B413-448B-BC7A-2D94DC1CDD6A}"/>
              </a:ext>
            </a:extLst>
          </p:cNvPr>
          <p:cNvSpPr>
            <a:spLocks noGrp="1"/>
          </p:cNvSpPr>
          <p:nvPr>
            <p:ph type="title"/>
          </p:nvPr>
        </p:nvSpPr>
        <p:spPr>
          <a:xfrm>
            <a:off x="0" y="0"/>
            <a:ext cx="12192000" cy="866503"/>
          </a:xfrm>
        </p:spPr>
        <p:txBody>
          <a:bodyPr>
            <a:noAutofit/>
          </a:bodyPr>
          <a:lstStyle/>
          <a:p>
            <a:pPr algn="ctr"/>
            <a:r>
              <a:rPr lang="en-US" sz="5400" b="1" dirty="0">
                <a:solidFill>
                  <a:srgbClr val="F5F5F5"/>
                </a:solidFill>
                <a:effectLst>
                  <a:outerShdw blurRad="50800" dist="50800" dir="5400000" algn="ctr" rotWithShape="0">
                    <a:schemeClr val="tx1"/>
                  </a:outerShdw>
                </a:effectLst>
                <a:ea typeface="Tahoma" panose="020B0604030504040204" pitchFamily="34" charset="0"/>
                <a:cs typeface="Tahoma" panose="020B0604030504040204" pitchFamily="34" charset="0"/>
              </a:rPr>
              <a:t>Letter to the Church in Thyatira (2:18-29)</a:t>
            </a:r>
          </a:p>
        </p:txBody>
      </p:sp>
      <p:sp>
        <p:nvSpPr>
          <p:cNvPr id="5" name="Content Placeholder 4">
            <a:extLst>
              <a:ext uri="{FF2B5EF4-FFF2-40B4-BE49-F238E27FC236}">
                <a16:creationId xmlns:a16="http://schemas.microsoft.com/office/drawing/2014/main" id="{758E0255-B84F-8F59-090E-7E03475EB9DD}"/>
              </a:ext>
            </a:extLst>
          </p:cNvPr>
          <p:cNvSpPr>
            <a:spLocks noGrp="1"/>
          </p:cNvSpPr>
          <p:nvPr>
            <p:ph idx="1"/>
          </p:nvPr>
        </p:nvSpPr>
        <p:spPr>
          <a:xfrm>
            <a:off x="357809" y="971006"/>
            <a:ext cx="11502887" cy="5886993"/>
          </a:xfrm>
        </p:spPr>
        <p:txBody>
          <a:bodyPr>
            <a:normAutofit/>
          </a:bodyPr>
          <a:lstStyle/>
          <a:p>
            <a:pPr marL="0" indent="0">
              <a:buNone/>
            </a:pP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2:24</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Now I say to the rest of you in Thyatira, to you who do not hold to her teaching and have not learned Satan's so-called deep secrets (I will not impose any other burden on you):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25</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Only hold on to what you have until I come.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26</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To him who overcomes and does my will to the end, I will give authority over the nations--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27</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'He will rule them with an iron scepter; he will dash them to pieces like pottery'-- just as I have received authority from my Father.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28</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will also give him the morning star. </a:t>
            </a:r>
            <a:r>
              <a:rPr lang="en-US" sz="3600" i="1" baseline="30000" dirty="0">
                <a:solidFill>
                  <a:srgbClr val="F5F5F5"/>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29</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He who has an ear, let him hear what the Spirit says to the churches. </a:t>
            </a:r>
            <a:r>
              <a:rPr lang="en-US" sz="3600" dirty="0">
                <a:solidFill>
                  <a:srgbClr val="F5F5F5"/>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(NIV)</a:t>
            </a:r>
          </a:p>
        </p:txBody>
      </p:sp>
    </p:spTree>
    <p:extLst>
      <p:ext uri="{BB962C8B-B14F-4D97-AF65-F5344CB8AC3E}">
        <p14:creationId xmlns:p14="http://schemas.microsoft.com/office/powerpoint/2010/main" val="1847432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9D7D4628-7F46-7919-3997-242063C5C3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DB2194-DEFA-B997-C050-E03E00408D93}"/>
              </a:ext>
            </a:extLst>
          </p:cNvPr>
          <p:cNvSpPr>
            <a:spLocks noGrp="1"/>
          </p:cNvSpPr>
          <p:nvPr>
            <p:ph type="title"/>
          </p:nvPr>
        </p:nvSpPr>
        <p:spPr>
          <a:xfrm>
            <a:off x="0" y="0"/>
            <a:ext cx="12226954" cy="910045"/>
          </a:xfrm>
        </p:spPr>
        <p:txBody>
          <a:bodyPr>
            <a:noAutofit/>
          </a:bodyPr>
          <a:lstStyle/>
          <a:p>
            <a:pPr algn="ctr"/>
            <a:r>
              <a:rPr lang="en-US" sz="4800" b="1" dirty="0">
                <a:solidFill>
                  <a:srgbClr val="F5F5F5"/>
                </a:solidFill>
                <a:effectLst>
                  <a:outerShdw blurRad="50800" dist="38100" dir="2700000" algn="tl" rotWithShape="0">
                    <a:prstClr val="black">
                      <a:alpha val="30000"/>
                    </a:prstClr>
                  </a:outerShdw>
                </a:effectLst>
              </a:rPr>
              <a:t>The Church in </a:t>
            </a:r>
            <a:r>
              <a:rPr lang="en-US" sz="4800" b="1" dirty="0">
                <a:solidFill>
                  <a:srgbClr val="F5F5F5"/>
                </a:solidFill>
                <a:effectLst>
                  <a:outerShdw blurRad="50800" dist="50800" dir="5400000" algn="ctr" rotWithShape="0">
                    <a:schemeClr val="tx1"/>
                  </a:outerShdw>
                </a:effectLst>
                <a:ea typeface="Tahoma" panose="020B0604030504040204" pitchFamily="34" charset="0"/>
                <a:cs typeface="Tahoma" panose="020B0604030504040204" pitchFamily="34" charset="0"/>
              </a:rPr>
              <a:t>Thyatira</a:t>
            </a:r>
            <a:r>
              <a:rPr lang="en-US" sz="4800" b="1" dirty="0">
                <a:solidFill>
                  <a:srgbClr val="F5F5F5"/>
                </a:solidFill>
                <a:effectLst>
                  <a:outerShdw blurRad="50800" dist="38100" dir="2700000" algn="tl" rotWithShape="0">
                    <a:prstClr val="black">
                      <a:alpha val="30000"/>
                    </a:prstClr>
                  </a:outerShdw>
                </a:effectLst>
              </a:rPr>
              <a:t> – Historical Context</a:t>
            </a:r>
          </a:p>
        </p:txBody>
      </p:sp>
      <p:sp>
        <p:nvSpPr>
          <p:cNvPr id="2" name="Content Placeholder 1">
            <a:extLst>
              <a:ext uri="{FF2B5EF4-FFF2-40B4-BE49-F238E27FC236}">
                <a16:creationId xmlns:a16="http://schemas.microsoft.com/office/drawing/2014/main" id="{C89DC30F-F4E5-1B14-F8EC-3B290C1C63FB}"/>
              </a:ext>
            </a:extLst>
          </p:cNvPr>
          <p:cNvSpPr>
            <a:spLocks noGrp="1"/>
          </p:cNvSpPr>
          <p:nvPr>
            <p:ph idx="1"/>
          </p:nvPr>
        </p:nvSpPr>
        <p:spPr>
          <a:xfrm>
            <a:off x="302004" y="952150"/>
            <a:ext cx="11581002" cy="5792638"/>
          </a:xfrm>
        </p:spPr>
        <p:txBody>
          <a:bodyPr>
            <a:normAutofit/>
          </a:bodyPr>
          <a:lstStyle/>
          <a:p>
            <a:r>
              <a:rPr lang="en-US" sz="3200" dirty="0">
                <a:solidFill>
                  <a:srgbClr val="F5F5F5"/>
                </a:solidFill>
                <a:effectLst>
                  <a:outerShdw blurRad="50800" dist="38100" dir="2700000" algn="tl" rotWithShape="0">
                    <a:prstClr val="black">
                      <a:alpha val="30000"/>
                    </a:prstClr>
                  </a:outerShdw>
                </a:effectLst>
                <a:ea typeface="+mj-ea"/>
                <a:cs typeface="+mj-cs"/>
              </a:rPr>
              <a:t>Thyatira, located about forty to fifty miles southeast of Pergamum, was historically considered the least significant of the seven cities, yet it received the longest and most complex message in Revelation. </a:t>
            </a:r>
          </a:p>
          <a:p>
            <a:r>
              <a:rPr lang="en-US" sz="3200" dirty="0">
                <a:solidFill>
                  <a:srgbClr val="F5F5F5"/>
                </a:solidFill>
                <a:effectLst>
                  <a:outerShdw blurRad="50800" dist="38100" dir="2700000" algn="tl" rotWithShape="0">
                    <a:prstClr val="black">
                      <a:alpha val="30000"/>
                    </a:prstClr>
                  </a:outerShdw>
                </a:effectLst>
                <a:ea typeface="+mj-ea"/>
                <a:cs typeface="+mj-cs"/>
              </a:rPr>
              <a:t>Originally a military outpost with no natural defenses, it evolved into a prosperous manufacturing center famous for its trade guilds. </a:t>
            </a:r>
          </a:p>
          <a:p>
            <a:r>
              <a:rPr lang="en-US" sz="3200" dirty="0">
                <a:solidFill>
                  <a:srgbClr val="F5F5F5"/>
                </a:solidFill>
                <a:effectLst>
                  <a:outerShdw blurRad="50800" dist="38100" dir="2700000" algn="tl" rotWithShape="0">
                    <a:prstClr val="black">
                      <a:alpha val="30000"/>
                    </a:prstClr>
                  </a:outerShdw>
                </a:effectLst>
                <a:ea typeface="+mj-ea"/>
                <a:cs typeface="+mj-cs"/>
              </a:rPr>
              <a:t>These guilds—representing dyers, tanners, and bronze-smiths—were essential for economic survival. </a:t>
            </a:r>
          </a:p>
          <a:p>
            <a:r>
              <a:rPr lang="en-US" sz="3200" dirty="0">
                <a:solidFill>
                  <a:srgbClr val="F5F5F5"/>
                </a:solidFill>
                <a:effectLst>
                  <a:outerShdw blurRad="50800" dist="38100" dir="2700000" algn="tl" rotWithShape="0">
                    <a:prstClr val="black">
                      <a:alpha val="30000"/>
                    </a:prstClr>
                  </a:outerShdw>
                </a:effectLst>
                <a:ea typeface="+mj-ea"/>
                <a:cs typeface="+mj-cs"/>
              </a:rPr>
              <a:t>Notably, Acts 16:14–15 records that Lydia, a seller of purple and Paul’s first convert in Philippi, was from this city.</a:t>
            </a:r>
          </a:p>
        </p:txBody>
      </p:sp>
    </p:spTree>
    <p:extLst>
      <p:ext uri="{BB962C8B-B14F-4D97-AF65-F5344CB8AC3E}">
        <p14:creationId xmlns:p14="http://schemas.microsoft.com/office/powerpoint/2010/main" val="1743532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64D8F510-E29A-28DA-0FDF-F2CAB10DE5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1F5784-BAD8-CBF8-80B1-1260DB9CFD3A}"/>
              </a:ext>
            </a:extLst>
          </p:cNvPr>
          <p:cNvSpPr>
            <a:spLocks noGrp="1"/>
          </p:cNvSpPr>
          <p:nvPr>
            <p:ph type="title"/>
          </p:nvPr>
        </p:nvSpPr>
        <p:spPr>
          <a:xfrm>
            <a:off x="0" y="0"/>
            <a:ext cx="12226954" cy="910045"/>
          </a:xfrm>
        </p:spPr>
        <p:txBody>
          <a:bodyPr>
            <a:noAutofit/>
          </a:bodyPr>
          <a:lstStyle/>
          <a:p>
            <a:pPr algn="ctr"/>
            <a:r>
              <a:rPr lang="en-US" sz="4800" b="1" dirty="0">
                <a:solidFill>
                  <a:srgbClr val="F5F5F5"/>
                </a:solidFill>
                <a:effectLst>
                  <a:outerShdw blurRad="50800" dist="38100" dir="2700000" algn="tl" rotWithShape="0">
                    <a:prstClr val="black">
                      <a:alpha val="30000"/>
                    </a:prstClr>
                  </a:outerShdw>
                </a:effectLst>
              </a:rPr>
              <a:t>The Church in </a:t>
            </a:r>
            <a:r>
              <a:rPr lang="en-US" sz="4800" b="1" dirty="0">
                <a:solidFill>
                  <a:srgbClr val="F5F5F5"/>
                </a:solidFill>
                <a:effectLst>
                  <a:outerShdw blurRad="50800" dist="50800" dir="5400000" algn="ctr" rotWithShape="0">
                    <a:schemeClr val="tx1"/>
                  </a:outerShdw>
                </a:effectLst>
                <a:ea typeface="Tahoma" panose="020B0604030504040204" pitchFamily="34" charset="0"/>
                <a:cs typeface="Tahoma" panose="020B0604030504040204" pitchFamily="34" charset="0"/>
              </a:rPr>
              <a:t>Thyatira</a:t>
            </a:r>
            <a:r>
              <a:rPr lang="en-US" sz="4800" b="1" dirty="0">
                <a:solidFill>
                  <a:srgbClr val="F5F5F5"/>
                </a:solidFill>
                <a:effectLst>
                  <a:outerShdw blurRad="50800" dist="38100" dir="2700000" algn="tl" rotWithShape="0">
                    <a:prstClr val="black">
                      <a:alpha val="30000"/>
                    </a:prstClr>
                  </a:outerShdw>
                </a:effectLst>
              </a:rPr>
              <a:t> – Historical Context</a:t>
            </a:r>
          </a:p>
        </p:txBody>
      </p:sp>
      <p:sp>
        <p:nvSpPr>
          <p:cNvPr id="2" name="Content Placeholder 1">
            <a:extLst>
              <a:ext uri="{FF2B5EF4-FFF2-40B4-BE49-F238E27FC236}">
                <a16:creationId xmlns:a16="http://schemas.microsoft.com/office/drawing/2014/main" id="{83EF091C-5828-9BD2-54EE-2FF62E79FD2C}"/>
              </a:ext>
            </a:extLst>
          </p:cNvPr>
          <p:cNvSpPr>
            <a:spLocks noGrp="1"/>
          </p:cNvSpPr>
          <p:nvPr>
            <p:ph idx="1"/>
          </p:nvPr>
        </p:nvSpPr>
        <p:spPr>
          <a:xfrm>
            <a:off x="302004" y="952150"/>
            <a:ext cx="11581002" cy="5792638"/>
          </a:xfrm>
        </p:spPr>
        <p:txBody>
          <a:bodyPr>
            <a:normAutofit lnSpcReduction="10000"/>
          </a:bodyPr>
          <a:lstStyle/>
          <a:p>
            <a:r>
              <a:rPr lang="en-US" sz="3200" dirty="0">
                <a:solidFill>
                  <a:srgbClr val="F5F5F5"/>
                </a:solidFill>
                <a:effectLst>
                  <a:outerShdw blurRad="50800" dist="38100" dir="2700000" algn="tl" rotWithShape="0">
                    <a:prstClr val="black">
                      <a:alpha val="30000"/>
                    </a:prstClr>
                  </a:outerShdw>
                </a:effectLst>
                <a:ea typeface="+mj-ea"/>
                <a:cs typeface="+mj-cs"/>
              </a:rPr>
              <a:t>The spiritual tension in Thyatira centered on compromise. </a:t>
            </a:r>
          </a:p>
          <a:p>
            <a:r>
              <a:rPr lang="en-US" sz="3200" dirty="0">
                <a:solidFill>
                  <a:srgbClr val="F5F5F5"/>
                </a:solidFill>
                <a:effectLst>
                  <a:outerShdw blurRad="50800" dist="38100" dir="2700000" algn="tl" rotWithShape="0">
                    <a:prstClr val="black">
                      <a:alpha val="30000"/>
                    </a:prstClr>
                  </a:outerShdw>
                </a:effectLst>
                <a:ea typeface="+mj-ea"/>
                <a:cs typeface="+mj-cs"/>
              </a:rPr>
              <a:t>Guild membership required participation in pagan festivals, which involved eating food sacrificed to idols and sexual immorality </a:t>
            </a:r>
          </a:p>
          <a:p>
            <a:r>
              <a:rPr lang="en-US" sz="3200" dirty="0">
                <a:solidFill>
                  <a:srgbClr val="F5F5F5"/>
                </a:solidFill>
                <a:effectLst>
                  <a:outerShdw blurRad="50800" dist="38100" dir="2700000" algn="tl" rotWithShape="0">
                    <a:prstClr val="black">
                      <a:alpha val="30000"/>
                    </a:prstClr>
                  </a:outerShdw>
                </a:effectLst>
                <a:ea typeface="+mj-ea"/>
                <a:cs typeface="+mj-cs"/>
              </a:rPr>
              <a:t>Addressing the church as the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Son of God</a:t>
            </a:r>
            <a:r>
              <a:rPr lang="en-US" sz="3200" dirty="0">
                <a:solidFill>
                  <a:srgbClr val="F5F5F5"/>
                </a:solidFill>
                <a:effectLst>
                  <a:outerShdw blurRad="50800" dist="38100" dir="2700000" algn="tl" rotWithShape="0">
                    <a:prstClr val="black">
                      <a:alpha val="30000"/>
                    </a:prstClr>
                  </a:outerShdw>
                </a:effectLst>
                <a:ea typeface="+mj-ea"/>
                <a:cs typeface="+mj-cs"/>
              </a:rPr>
              <a:t>” (the only such instance in Revelation), Christ uses imagery of fiery eyes and bronze feet to signify His penetrating judgment (Rev. 2:18).</a:t>
            </a:r>
          </a:p>
          <a:p>
            <a:r>
              <a:rPr lang="en-US" sz="3200" dirty="0">
                <a:solidFill>
                  <a:srgbClr val="F5F5F5"/>
                </a:solidFill>
                <a:effectLst>
                  <a:outerShdw blurRad="50800" dist="38100" dir="2700000" algn="tl" rotWithShape="0">
                    <a:prstClr val="black">
                      <a:alpha val="30000"/>
                    </a:prstClr>
                  </a:outerShdw>
                </a:effectLst>
                <a:ea typeface="+mj-ea"/>
                <a:cs typeface="+mj-cs"/>
              </a:rPr>
              <a:t>While the church is commended for its growing love, faith, and service (Rev. 2:19), they are rebuked for tolerating a prophetess named Jezebel who encouraged religious promiscuity (Rev. 2:20). </a:t>
            </a:r>
          </a:p>
          <a:p>
            <a:r>
              <a:rPr lang="en-US" sz="3200" dirty="0">
                <a:solidFill>
                  <a:srgbClr val="F5F5F5"/>
                </a:solidFill>
                <a:effectLst>
                  <a:outerShdw blurRad="50800" dist="38100" dir="2700000" algn="tl" rotWithShape="0">
                    <a:prstClr val="black">
                      <a:alpha val="30000"/>
                    </a:prstClr>
                  </a:outerShdw>
                </a:effectLst>
                <a:ea typeface="+mj-ea"/>
                <a:cs typeface="+mj-cs"/>
              </a:rPr>
              <a:t>Ultimately, this letter serves as a warning against worldliness, promising that those who conquer will share in Christ’s own royal authority and receive the "morning star" (Rev. 2:26–28).</a:t>
            </a:r>
          </a:p>
        </p:txBody>
      </p:sp>
    </p:spTree>
    <p:extLst>
      <p:ext uri="{BB962C8B-B14F-4D97-AF65-F5344CB8AC3E}">
        <p14:creationId xmlns:p14="http://schemas.microsoft.com/office/powerpoint/2010/main" val="4546134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202AED45-E220-A36B-2ED9-44FCC7630C3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4597418-00EF-0768-0E2F-E9A23D4CD497}"/>
              </a:ext>
            </a:extLst>
          </p:cNvPr>
          <p:cNvSpPr>
            <a:spLocks noGrp="1"/>
          </p:cNvSpPr>
          <p:nvPr>
            <p:ph type="title"/>
          </p:nvPr>
        </p:nvSpPr>
        <p:spPr>
          <a:xfrm>
            <a:off x="0" y="2"/>
            <a:ext cx="12192000" cy="989899"/>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2:18</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to the angel of the church in Thyatira write: 'The words of the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Son of God</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who has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eyes like a flame of fire</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whose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feet are like burnished bronze</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C1A457D3-7B1B-8630-E8A8-1A519E295306}"/>
              </a:ext>
            </a:extLst>
          </p:cNvPr>
          <p:cNvSpPr>
            <a:spLocks noGrp="1"/>
          </p:cNvSpPr>
          <p:nvPr>
            <p:ph idx="1"/>
          </p:nvPr>
        </p:nvSpPr>
        <p:spPr>
          <a:xfrm>
            <a:off x="369115" y="1153487"/>
            <a:ext cx="11442583" cy="5616430"/>
          </a:xfrm>
        </p:spPr>
        <p:txBody>
          <a:bodyPr>
            <a:normAutofit fontScale="85000" lnSpcReduction="10000"/>
          </a:bodyPr>
          <a:lstStyle/>
          <a:p>
            <a:r>
              <a:rPr lang="en-US" sz="3200" dirty="0">
                <a:solidFill>
                  <a:srgbClr val="F5F5F5"/>
                </a:solidFill>
                <a:effectLst>
                  <a:outerShdw blurRad="38100" dist="38100" dir="2700000" algn="ctr" rotWithShape="0">
                    <a:schemeClr val="tx1"/>
                  </a:outerShdw>
                </a:effectLst>
              </a:rPr>
              <a:t>Jesus calls Himself the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Son of God</a:t>
            </a:r>
            <a:r>
              <a:rPr lang="en-US" sz="3200" dirty="0">
                <a:solidFill>
                  <a:srgbClr val="F5F5F5"/>
                </a:solidFill>
                <a:effectLst>
                  <a:outerShdw blurRad="38100" dist="38100" dir="2700000" algn="ctr" rotWithShape="0">
                    <a:schemeClr val="tx1"/>
                  </a:outerShdw>
                </a:effectLst>
              </a:rPr>
              <a:t>,” a title used only once in Revelation. </a:t>
            </a:r>
          </a:p>
          <a:p>
            <a:r>
              <a:rPr lang="en-US" sz="3200" dirty="0">
                <a:solidFill>
                  <a:srgbClr val="F5F5F5"/>
                </a:solidFill>
                <a:effectLst>
                  <a:outerShdw blurRad="38100" dist="38100" dir="2700000" algn="ctr" rotWithShape="0">
                    <a:schemeClr val="tx1"/>
                  </a:outerShdw>
                </a:effectLst>
              </a:rPr>
              <a:t>This connects to the Old Testament idea of God’s chosen king (like in 2 Samuel 7 and Psalm 2). </a:t>
            </a:r>
          </a:p>
          <a:p>
            <a:r>
              <a:rPr lang="en-US" sz="3200" dirty="0">
                <a:solidFill>
                  <a:srgbClr val="F5F5F5"/>
                </a:solidFill>
                <a:effectLst>
                  <a:outerShdw blurRad="38100" dist="38100" dir="2700000" algn="ctr" rotWithShape="0">
                    <a:schemeClr val="tx1"/>
                  </a:outerShdw>
                </a:effectLst>
              </a:rPr>
              <a:t>But it also challenges Roman culture, where emperors claimed to be divine “sons of god,” including Domitian. </a:t>
            </a:r>
          </a:p>
          <a:p>
            <a:r>
              <a:rPr lang="en-US" sz="3200" dirty="0">
                <a:solidFill>
                  <a:srgbClr val="F5F5F5"/>
                </a:solidFill>
                <a:effectLst>
                  <a:outerShdw blurRad="38100" dist="38100" dir="2700000" algn="ctr" rotWithShape="0">
                    <a:schemeClr val="tx1"/>
                  </a:outerShdw>
                </a:effectLst>
              </a:rPr>
              <a:t>It even confronts local worship of Apollo, believed to be the son of Zeus.</a:t>
            </a:r>
          </a:p>
          <a:p>
            <a:r>
              <a:rPr lang="en-US" sz="3200" dirty="0">
                <a:solidFill>
                  <a:srgbClr val="F5F5F5"/>
                </a:solidFill>
                <a:effectLst>
                  <a:outerShdw blurRad="38100" dist="38100" dir="2700000" algn="ctr" rotWithShape="0">
                    <a:schemeClr val="tx1"/>
                  </a:outerShdw>
                </a:effectLst>
              </a:rPr>
              <a:t>Jesus’ description shows His authority and power. </a:t>
            </a:r>
          </a:p>
          <a:p>
            <a:r>
              <a:rPr lang="en-US" sz="3200" dirty="0">
                <a:solidFill>
                  <a:srgbClr val="F5F5F5"/>
                </a:solidFill>
                <a:effectLst>
                  <a:outerShdw blurRad="38100" dist="38100" dir="2700000" algn="ctr" rotWithShape="0">
                    <a:schemeClr val="tx1"/>
                  </a:outerShdw>
                </a:effectLst>
              </a:rPr>
              <a:t>His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eyes like a flame of fire</a:t>
            </a:r>
            <a:r>
              <a:rPr lang="en-US" sz="3200" dirty="0">
                <a:solidFill>
                  <a:srgbClr val="F5F5F5"/>
                </a:solidFill>
                <a:effectLst>
                  <a:outerShdw blurRad="38100" dist="38100" dir="2700000" algn="ctr" rotWithShape="0">
                    <a:schemeClr val="tx1"/>
                  </a:outerShdw>
                </a:effectLst>
              </a:rPr>
              <a:t>” mean He sees everything clearly, even people’s hidden thoughts and motives. </a:t>
            </a:r>
          </a:p>
          <a:p>
            <a:r>
              <a:rPr lang="en-US" sz="3200" dirty="0">
                <a:solidFill>
                  <a:srgbClr val="F5F5F5"/>
                </a:solidFill>
                <a:effectLst>
                  <a:outerShdw blurRad="38100" dist="38100" dir="2700000" algn="ctr" rotWithShape="0">
                    <a:schemeClr val="tx1"/>
                  </a:outerShdw>
                </a:effectLst>
              </a:rPr>
              <a:t>His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feet are like burnished bronze</a:t>
            </a:r>
            <a:r>
              <a:rPr lang="en-US" sz="3200" dirty="0">
                <a:solidFill>
                  <a:srgbClr val="F5F5F5"/>
                </a:solidFill>
                <a:effectLst>
                  <a:outerShdw blurRad="38100" dist="38100" dir="2700000" algn="ctr" rotWithShape="0">
                    <a:schemeClr val="tx1"/>
                  </a:outerShdw>
                </a:effectLst>
              </a:rPr>
              <a:t>” represent strength, purity, and the ability to judge and defeat evil.</a:t>
            </a:r>
          </a:p>
          <a:p>
            <a:r>
              <a:rPr lang="en-US" sz="3200" dirty="0">
                <a:solidFill>
                  <a:srgbClr val="F5F5F5"/>
                </a:solidFill>
                <a:effectLst>
                  <a:outerShdw blurRad="38100" dist="38100" dir="2700000" algn="ctr" rotWithShape="0">
                    <a:schemeClr val="tx1"/>
                  </a:outerShdw>
                </a:effectLst>
              </a:rPr>
              <a:t>Overall, Jesus is presented as the true divine ruler—greater than any earthly king or false god—and the one who perfectly sees and judges all people.</a:t>
            </a:r>
          </a:p>
        </p:txBody>
      </p:sp>
    </p:spTree>
    <p:extLst>
      <p:ext uri="{BB962C8B-B14F-4D97-AF65-F5344CB8AC3E}">
        <p14:creationId xmlns:p14="http://schemas.microsoft.com/office/powerpoint/2010/main" val="863906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8A1BBA8C-F632-28E2-96C5-841DF1786E9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0086F67-F7F0-EE3D-5ED3-2D5132722BDD}"/>
              </a:ext>
            </a:extLst>
          </p:cNvPr>
          <p:cNvSpPr>
            <a:spLocks noGrp="1"/>
          </p:cNvSpPr>
          <p:nvPr>
            <p:ph type="title"/>
          </p:nvPr>
        </p:nvSpPr>
        <p:spPr>
          <a:xfrm>
            <a:off x="0" y="2"/>
            <a:ext cx="12192000" cy="989899"/>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2:19</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I know your works</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your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love</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faith</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service</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patient endurance</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that your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latter works </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exceed the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first</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193C303A-1CF6-F7CC-5838-697BED4422A3}"/>
              </a:ext>
            </a:extLst>
          </p:cNvPr>
          <p:cNvSpPr>
            <a:spLocks noGrp="1"/>
          </p:cNvSpPr>
          <p:nvPr>
            <p:ph idx="1"/>
          </p:nvPr>
        </p:nvSpPr>
        <p:spPr>
          <a:xfrm>
            <a:off x="369115" y="1140903"/>
            <a:ext cx="11442583" cy="5629013"/>
          </a:xfrm>
        </p:spPr>
        <p:txBody>
          <a:bodyPr>
            <a:normAutofit/>
          </a:bodyPr>
          <a:lstStyle/>
          <a:p>
            <a:r>
              <a:rPr lang="en-US" sz="3200" dirty="0">
                <a:solidFill>
                  <a:srgbClr val="F5F5F5"/>
                </a:solidFill>
                <a:effectLst>
                  <a:outerShdw blurRad="38100" dist="38100" dir="2700000" algn="ctr" rotWithShape="0">
                    <a:schemeClr val="tx1"/>
                  </a:outerShdw>
                </a:effectLst>
              </a:rPr>
              <a:t>Christ begins with a warm commendation, telling them,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I know your works</a:t>
            </a:r>
            <a:r>
              <a:rPr lang="en-US" sz="3200" dirty="0">
                <a:solidFill>
                  <a:srgbClr val="F5F5F5"/>
                </a:solidFill>
                <a:effectLst>
                  <a:outerShdw blurRad="38100" dist="38100" dir="2700000" algn="ctr" rotWithShape="0">
                    <a:schemeClr val="tx1"/>
                  </a:outerShdw>
                </a:effectLst>
              </a:rPr>
              <a:t>”. </a:t>
            </a:r>
          </a:p>
          <a:p>
            <a:r>
              <a:rPr lang="en-US" sz="3200" dirty="0">
                <a:solidFill>
                  <a:srgbClr val="F5F5F5"/>
                </a:solidFill>
                <a:effectLst>
                  <a:outerShdw blurRad="38100" dist="38100" dir="2700000" algn="ctr" rotWithShape="0">
                    <a:schemeClr val="tx1"/>
                  </a:outerShdw>
                </a:effectLst>
              </a:rPr>
              <a:t>He praises the church for four distinct virtues: </a:t>
            </a:r>
          </a:p>
          <a:p>
            <a:pPr lvl="1"/>
            <a:r>
              <a:rPr lang="en-US" sz="2800" dirty="0">
                <a:solidFill>
                  <a:srgbClr val="F5F5F5"/>
                </a:solidFill>
                <a:effectLst>
                  <a:outerShdw blurRad="38100" dist="38100" dir="2700000" algn="ctr" rotWithShape="0">
                    <a:schemeClr val="tx1"/>
                  </a:outerShdw>
                </a:effectLst>
              </a:rPr>
              <a:t>“</a:t>
            </a:r>
            <a:r>
              <a:rPr lang="en-US" sz="28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love</a:t>
            </a:r>
            <a:r>
              <a:rPr lang="en-US" sz="2800" dirty="0">
                <a:solidFill>
                  <a:srgbClr val="F5F5F5"/>
                </a:solidFill>
                <a:effectLst>
                  <a:outerShdw blurRad="38100" dist="38100" dir="2700000" algn="ctr" rotWithShape="0">
                    <a:schemeClr val="tx1"/>
                  </a:outerShdw>
                </a:effectLst>
              </a:rPr>
              <a:t>” </a:t>
            </a:r>
          </a:p>
          <a:p>
            <a:pPr lvl="1"/>
            <a:r>
              <a:rPr lang="en-US" sz="2800" dirty="0">
                <a:solidFill>
                  <a:srgbClr val="F5F5F5"/>
                </a:solidFill>
                <a:effectLst>
                  <a:outerShdw blurRad="38100" dist="38100" dir="2700000" algn="ctr" rotWithShape="0">
                    <a:schemeClr val="tx1"/>
                  </a:outerShdw>
                </a:effectLst>
              </a:rPr>
              <a:t>“</a:t>
            </a:r>
            <a:r>
              <a:rPr lang="en-US" sz="28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faith</a:t>
            </a:r>
            <a:r>
              <a:rPr lang="en-US" sz="2800" dirty="0">
                <a:solidFill>
                  <a:srgbClr val="F5F5F5"/>
                </a:solidFill>
                <a:effectLst>
                  <a:outerShdw blurRad="38100" dist="38100" dir="2700000" algn="ctr" rotWithShape="0">
                    <a:schemeClr val="tx1"/>
                  </a:outerShdw>
                </a:effectLst>
              </a:rPr>
              <a:t>” </a:t>
            </a:r>
          </a:p>
          <a:p>
            <a:pPr lvl="1"/>
            <a:r>
              <a:rPr lang="en-US" sz="2800" dirty="0">
                <a:solidFill>
                  <a:srgbClr val="F5F5F5"/>
                </a:solidFill>
                <a:effectLst>
                  <a:outerShdw blurRad="38100" dist="38100" dir="2700000" algn="ctr" rotWithShape="0">
                    <a:schemeClr val="tx1"/>
                  </a:outerShdw>
                </a:effectLst>
              </a:rPr>
              <a:t>“</a:t>
            </a:r>
            <a:r>
              <a:rPr lang="en-US" sz="28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service</a:t>
            </a:r>
            <a:r>
              <a:rPr lang="en-US" sz="2800" dirty="0">
                <a:solidFill>
                  <a:srgbClr val="F5F5F5"/>
                </a:solidFill>
                <a:effectLst>
                  <a:outerShdw blurRad="38100" dist="38100" dir="2700000" algn="ctr" rotWithShape="0">
                    <a:schemeClr val="tx1"/>
                  </a:outerShdw>
                </a:effectLst>
              </a:rPr>
              <a:t>” </a:t>
            </a:r>
          </a:p>
          <a:p>
            <a:pPr lvl="1"/>
            <a:r>
              <a:rPr lang="en-US" sz="2800" dirty="0">
                <a:solidFill>
                  <a:srgbClr val="F5F5F5"/>
                </a:solidFill>
                <a:effectLst>
                  <a:outerShdw blurRad="38100" dist="38100" dir="2700000" algn="ctr" rotWithShape="0">
                    <a:schemeClr val="tx1"/>
                  </a:outerShdw>
                </a:effectLst>
              </a:rPr>
              <a:t>“</a:t>
            </a:r>
            <a:r>
              <a:rPr lang="en-US" sz="28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patient endurance</a:t>
            </a:r>
            <a:r>
              <a:rPr lang="en-US" sz="2800" dirty="0">
                <a:solidFill>
                  <a:srgbClr val="F5F5F5"/>
                </a:solidFill>
                <a:effectLst>
                  <a:outerShdw blurRad="38100" dist="38100" dir="2700000" algn="ctr" rotWithShape="0">
                    <a:schemeClr val="tx1"/>
                  </a:outerShdw>
                </a:effectLst>
              </a:rPr>
              <a:t>”</a:t>
            </a:r>
          </a:p>
          <a:p>
            <a:r>
              <a:rPr lang="en-US" sz="3200" dirty="0">
                <a:solidFill>
                  <a:srgbClr val="F5F5F5"/>
                </a:solidFill>
                <a:effectLst>
                  <a:outerShdw blurRad="38100" dist="38100" dir="2700000" algn="ctr" rotWithShape="0">
                    <a:schemeClr val="tx1"/>
                  </a:outerShdw>
                </a:effectLst>
              </a:rPr>
              <a:t>Unlike the church at Ephesus, which had </a:t>
            </a:r>
            <a:r>
              <a:rPr lang="en-US" sz="3200" b="1" i="1" dirty="0">
                <a:solidFill>
                  <a:srgbClr val="F5F5F5"/>
                </a:solidFill>
                <a:effectLst>
                  <a:outerShdw blurRad="38100" dist="38100" dir="2700000" algn="ctr" rotWithShape="0">
                    <a:schemeClr val="tx1"/>
                  </a:outerShdw>
                </a:effectLst>
              </a:rPr>
              <a:t>lost</a:t>
            </a:r>
            <a:r>
              <a:rPr lang="en-US" sz="3200" dirty="0">
                <a:solidFill>
                  <a:srgbClr val="F5F5F5"/>
                </a:solidFill>
                <a:effectLst>
                  <a:outerShdw blurRad="38100" dist="38100" dir="2700000" algn="ctr" rotWithShape="0">
                    <a:schemeClr val="tx1"/>
                  </a:outerShdw>
                </a:effectLst>
              </a:rPr>
              <a:t> its first love, the church at Thyatira was actually </a:t>
            </a:r>
            <a:r>
              <a:rPr lang="en-US" sz="3200" b="1" i="1" dirty="0">
                <a:solidFill>
                  <a:srgbClr val="F5F5F5"/>
                </a:solidFill>
                <a:effectLst>
                  <a:outerShdw blurRad="38100" dist="38100" dir="2700000" algn="ctr" rotWithShape="0">
                    <a:schemeClr val="tx1"/>
                  </a:outerShdw>
                </a:effectLst>
              </a:rPr>
              <a:t>improving</a:t>
            </a:r>
            <a:r>
              <a:rPr lang="en-US" sz="3200" dirty="0">
                <a:solidFill>
                  <a:srgbClr val="F5F5F5"/>
                </a:solidFill>
                <a:effectLst>
                  <a:outerShdw blurRad="38100" dist="38100" dir="2700000" algn="ctr" rotWithShape="0">
                    <a:schemeClr val="tx1"/>
                  </a:outerShdw>
                </a:effectLst>
              </a:rPr>
              <a:t>. </a:t>
            </a:r>
          </a:p>
          <a:p>
            <a:r>
              <a:rPr lang="en-US" sz="3200" b="1" i="1" dirty="0">
                <a:solidFill>
                  <a:srgbClr val="F5F5F5"/>
                </a:solidFill>
                <a:effectLst>
                  <a:outerShdw blurRad="38100" dist="38100" dir="2700000" algn="ctr" rotWithShape="0">
                    <a:schemeClr val="tx1"/>
                  </a:outerShdw>
                </a:effectLst>
              </a:rPr>
              <a:t>Their</a:t>
            </a:r>
            <a:r>
              <a:rPr lang="en-US" sz="3200" dirty="0">
                <a:solidFill>
                  <a:srgbClr val="F5F5F5"/>
                </a:solidFill>
                <a:effectLst>
                  <a:outerShdw blurRad="38100" dist="38100" dir="2700000" algn="ctr" rotWithShape="0">
                    <a:schemeClr val="tx1"/>
                  </a:outerShdw>
                </a:effectLst>
              </a:rPr>
              <a:t>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latter works</a:t>
            </a:r>
            <a:r>
              <a:rPr lang="en-US" sz="3200" dirty="0">
                <a:solidFill>
                  <a:srgbClr val="F5F5F5"/>
                </a:solidFill>
                <a:effectLst>
                  <a:outerShdw blurRad="38100" dist="38100" dir="2700000" algn="ctr" rotWithShape="0">
                    <a:schemeClr val="tx1"/>
                  </a:outerShdw>
                </a:effectLst>
              </a:rPr>
              <a:t>” were </a:t>
            </a:r>
            <a:r>
              <a:rPr lang="en-US" sz="3200" b="1" i="1" dirty="0">
                <a:solidFill>
                  <a:srgbClr val="F5F5F5"/>
                </a:solidFill>
                <a:effectLst>
                  <a:outerShdw blurRad="38100" dist="38100" dir="2700000" algn="ctr" rotWithShape="0">
                    <a:schemeClr val="tx1"/>
                  </a:outerShdw>
                </a:effectLst>
              </a:rPr>
              <a:t>greater</a:t>
            </a:r>
            <a:r>
              <a:rPr lang="en-US" sz="3200" dirty="0">
                <a:solidFill>
                  <a:srgbClr val="F5F5F5"/>
                </a:solidFill>
                <a:effectLst>
                  <a:outerShdw blurRad="38100" dist="38100" dir="2700000" algn="ctr" rotWithShape="0">
                    <a:schemeClr val="tx1"/>
                  </a:outerShdw>
                </a:effectLst>
              </a:rPr>
              <a:t> than their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first</a:t>
            </a:r>
            <a:r>
              <a:rPr lang="en-US" sz="3200" dirty="0">
                <a:solidFill>
                  <a:srgbClr val="F5F5F5"/>
                </a:solidFill>
                <a:effectLst>
                  <a:outerShdw blurRad="38100" dist="38100" dir="2700000" algn="ctr" rotWithShape="0">
                    <a:schemeClr val="tx1"/>
                  </a:outerShdw>
                </a:effectLst>
              </a:rPr>
              <a:t>”, showing visible spiritual growth and maturity.</a:t>
            </a:r>
          </a:p>
        </p:txBody>
      </p:sp>
    </p:spTree>
    <p:extLst>
      <p:ext uri="{BB962C8B-B14F-4D97-AF65-F5344CB8AC3E}">
        <p14:creationId xmlns:p14="http://schemas.microsoft.com/office/powerpoint/2010/main" val="41886390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8E339323-FE84-8BD5-B726-9D1801FB7E3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DDDB05F-5BA9-2A7A-B85E-2C6C7D69621E}"/>
              </a:ext>
            </a:extLst>
          </p:cNvPr>
          <p:cNvSpPr>
            <a:spLocks noGrp="1"/>
          </p:cNvSpPr>
          <p:nvPr>
            <p:ph type="title"/>
          </p:nvPr>
        </p:nvSpPr>
        <p:spPr>
          <a:xfrm>
            <a:off x="0" y="2"/>
            <a:ext cx="12192000" cy="1669407"/>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2:20</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But I have this against you, that you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tolerate</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that woman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Jezebel</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who calls herself a prophetess and is teaching and seducing my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servants</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to practice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sexual immorality </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and to eat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food sacrificed to idols</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gave her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time to repent</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but she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refuses</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to repent of her sexual immorality.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ADA65BF2-062B-F189-26C6-C4C9790BA504}"/>
              </a:ext>
            </a:extLst>
          </p:cNvPr>
          <p:cNvSpPr>
            <a:spLocks noGrp="1"/>
          </p:cNvSpPr>
          <p:nvPr>
            <p:ph idx="1"/>
          </p:nvPr>
        </p:nvSpPr>
        <p:spPr>
          <a:xfrm>
            <a:off x="369115" y="1937857"/>
            <a:ext cx="11442583" cy="4832059"/>
          </a:xfrm>
        </p:spPr>
        <p:txBody>
          <a:bodyPr>
            <a:normAutofit fontScale="85000" lnSpcReduction="10000"/>
          </a:bodyPr>
          <a:lstStyle/>
          <a:p>
            <a:r>
              <a:rPr lang="en-US" sz="3200" dirty="0">
                <a:solidFill>
                  <a:srgbClr val="F5F5F5"/>
                </a:solidFill>
                <a:effectLst>
                  <a:outerShdw blurRad="38100" dist="38100" dir="2700000" algn="ctr" rotWithShape="0">
                    <a:schemeClr val="tx1"/>
                  </a:outerShdw>
                </a:effectLst>
              </a:rPr>
              <a:t>Here Christ shifts from praise to a sharp rebuke of the church because they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tolerate</a:t>
            </a:r>
            <a:r>
              <a:rPr lang="en-US" sz="3200" dirty="0">
                <a:solidFill>
                  <a:srgbClr val="F5F5F5"/>
                </a:solidFill>
                <a:effectLst>
                  <a:outerShdw blurRad="38100" dist="38100" dir="2700000" algn="ctr" rotWithShape="0">
                    <a:schemeClr val="tx1"/>
                  </a:outerShdw>
                </a:effectLst>
              </a:rPr>
              <a:t>” of a false prophetess He calls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Jezebel</a:t>
            </a:r>
            <a:r>
              <a:rPr lang="en-US" sz="3200" dirty="0">
                <a:solidFill>
                  <a:srgbClr val="F5F5F5"/>
                </a:solidFill>
                <a:effectLst>
                  <a:outerShdw blurRad="38100" dist="38100" dir="2700000" algn="ctr" rotWithShape="0">
                    <a:schemeClr val="tx1"/>
                  </a:outerShdw>
                </a:effectLst>
              </a:rPr>
              <a:t>.” </a:t>
            </a:r>
          </a:p>
          <a:p>
            <a:r>
              <a:rPr lang="en-US" sz="3200" dirty="0">
                <a:solidFill>
                  <a:srgbClr val="F5F5F5"/>
                </a:solidFill>
                <a:effectLst>
                  <a:outerShdw blurRad="38100" dist="38100" dir="2700000" algn="ctr" rotWithShape="0">
                    <a:schemeClr val="tx1"/>
                  </a:outerShdw>
                </a:effectLst>
              </a:rPr>
              <a:t>This title is a strategic allusion to the Old Testament queen who led Israel into Baal worship (1 Kings 16:31; 2 Kings 9:22).</a:t>
            </a:r>
          </a:p>
          <a:p>
            <a:r>
              <a:rPr lang="en-US" sz="3200" dirty="0">
                <a:solidFill>
                  <a:srgbClr val="F5F5F5"/>
                </a:solidFill>
                <a:effectLst>
                  <a:outerShdw blurRad="38100" dist="38100" dir="2700000" algn="ctr" rotWithShape="0">
                    <a:schemeClr val="tx1"/>
                  </a:outerShdw>
                </a:effectLst>
              </a:rPr>
              <a:t>This woman used her claimed prophetic authority to justify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sexual immorality</a:t>
            </a:r>
            <a:r>
              <a:rPr lang="en-US" sz="3200" dirty="0">
                <a:solidFill>
                  <a:srgbClr val="F5F5F5"/>
                </a:solidFill>
                <a:effectLst>
                  <a:outerShdw blurRad="38100" dist="38100" dir="2700000" algn="ctr" rotWithShape="0">
                    <a:schemeClr val="tx1"/>
                  </a:outerShdw>
                </a:effectLst>
              </a:rPr>
              <a:t>” and eating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food sacrificed to idols</a:t>
            </a:r>
            <a:r>
              <a:rPr lang="en-US" sz="3200" dirty="0">
                <a:solidFill>
                  <a:srgbClr val="F5F5F5"/>
                </a:solidFill>
                <a:effectLst>
                  <a:outerShdw blurRad="38100" dist="38100" dir="2700000" algn="ctr" rotWithShape="0">
                    <a:schemeClr val="tx1"/>
                  </a:outerShdw>
                </a:effectLst>
              </a:rPr>
              <a:t>”. </a:t>
            </a:r>
          </a:p>
          <a:p>
            <a:r>
              <a:rPr lang="en-US" sz="3200" dirty="0">
                <a:solidFill>
                  <a:srgbClr val="F5F5F5"/>
                </a:solidFill>
                <a:effectLst>
                  <a:outerShdw blurRad="38100" dist="38100" dir="2700000" algn="ctr" rotWithShape="0">
                    <a:schemeClr val="tx1"/>
                  </a:outerShdw>
                </a:effectLst>
              </a:rPr>
              <a:t>These compromises were likely driven by the economic pressure to participate in local trade guilds, which held feasts in pagan temples.</a:t>
            </a:r>
          </a:p>
          <a:p>
            <a:r>
              <a:rPr lang="en-US" sz="3200" dirty="0">
                <a:solidFill>
                  <a:srgbClr val="F5F5F5"/>
                </a:solidFill>
                <a:effectLst>
                  <a:outerShdw blurRad="38100" dist="38100" dir="2700000" algn="ctr" rotWithShape="0">
                    <a:schemeClr val="tx1"/>
                  </a:outerShdw>
                </a:effectLst>
              </a:rPr>
              <a:t>Christ’s primary grievance is that the church allowed her to deceive his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servants</a:t>
            </a:r>
            <a:r>
              <a:rPr lang="en-US" sz="3200" dirty="0">
                <a:solidFill>
                  <a:srgbClr val="F5F5F5"/>
                </a:solidFill>
                <a:effectLst>
                  <a:outerShdw blurRad="38100" dist="38100" dir="2700000" algn="ctr" rotWithShape="0">
                    <a:schemeClr val="tx1"/>
                  </a:outerShdw>
                </a:effectLst>
              </a:rPr>
              <a:t>”. </a:t>
            </a:r>
          </a:p>
          <a:p>
            <a:r>
              <a:rPr lang="en-US" sz="3200" dirty="0">
                <a:solidFill>
                  <a:srgbClr val="F5F5F5"/>
                </a:solidFill>
                <a:effectLst>
                  <a:outerShdw blurRad="38100" dist="38100" dir="2700000" algn="ctr" rotWithShape="0">
                    <a:schemeClr val="tx1"/>
                  </a:outerShdw>
                </a:effectLst>
              </a:rPr>
              <a:t>In his mercy he gives Jezebel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time to repent</a:t>
            </a:r>
            <a:r>
              <a:rPr lang="en-US" sz="3200" dirty="0">
                <a:solidFill>
                  <a:srgbClr val="F5F5F5"/>
                </a:solidFill>
                <a:effectLst>
                  <a:outerShdw blurRad="38100" dist="38100" dir="2700000" algn="ctr" rotWithShape="0">
                    <a:schemeClr val="tx1"/>
                  </a:outerShdw>
                </a:effectLst>
              </a:rPr>
              <a:t>”. </a:t>
            </a:r>
          </a:p>
          <a:p>
            <a:r>
              <a:rPr lang="en-US" sz="3200" dirty="0">
                <a:solidFill>
                  <a:srgbClr val="F5F5F5"/>
                </a:solidFill>
                <a:effectLst>
                  <a:outerShdw blurRad="38100" dist="38100" dir="2700000" algn="ctr" rotWithShape="0">
                    <a:schemeClr val="tx1"/>
                  </a:outerShdw>
                </a:effectLst>
              </a:rPr>
              <a:t>But because she willfully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refuses</a:t>
            </a:r>
            <a:r>
              <a:rPr lang="en-US" sz="3200" dirty="0">
                <a:solidFill>
                  <a:srgbClr val="F5F5F5"/>
                </a:solidFill>
                <a:effectLst>
                  <a:outerShdw blurRad="38100" dist="38100" dir="2700000" algn="ctr" rotWithShape="0">
                    <a:schemeClr val="tx1"/>
                  </a:outerShdw>
                </a:effectLst>
              </a:rPr>
              <a:t>” to turn, judgment has become  inevitable.</a:t>
            </a:r>
          </a:p>
        </p:txBody>
      </p:sp>
    </p:spTree>
    <p:extLst>
      <p:ext uri="{BB962C8B-B14F-4D97-AF65-F5344CB8AC3E}">
        <p14:creationId xmlns:p14="http://schemas.microsoft.com/office/powerpoint/2010/main" val="3517853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92C5B325-881D-9F97-AB38-718E8E1B0EA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1B2CD31-D86C-ECB6-8D7B-671D953ABE98}"/>
              </a:ext>
            </a:extLst>
          </p:cNvPr>
          <p:cNvSpPr>
            <a:spLocks noGrp="1"/>
          </p:cNvSpPr>
          <p:nvPr>
            <p:ph type="title"/>
          </p:nvPr>
        </p:nvSpPr>
        <p:spPr>
          <a:xfrm>
            <a:off x="0" y="2"/>
            <a:ext cx="12192000" cy="1681991"/>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2:22</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Behold, I will throw her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onto a sickbed</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those who commit adultery with her I will throw into great tribulation, unless they repent of her works,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23</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I will strike her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children</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dead. And all the churches will know that I am he who searches mind and heart, and I will give to each of you according to your works.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43C4B4B2-7E40-06C2-EBAE-03045CF8843E}"/>
              </a:ext>
            </a:extLst>
          </p:cNvPr>
          <p:cNvSpPr>
            <a:spLocks noGrp="1"/>
          </p:cNvSpPr>
          <p:nvPr>
            <p:ph idx="1"/>
          </p:nvPr>
        </p:nvSpPr>
        <p:spPr>
          <a:xfrm>
            <a:off x="369115" y="1916884"/>
            <a:ext cx="11442583" cy="4853032"/>
          </a:xfrm>
        </p:spPr>
        <p:txBody>
          <a:bodyPr>
            <a:normAutofit/>
          </a:bodyPr>
          <a:lstStyle/>
          <a:p>
            <a:r>
              <a:rPr lang="en-US" sz="3600" dirty="0">
                <a:solidFill>
                  <a:srgbClr val="F5F5F5"/>
                </a:solidFill>
                <a:effectLst>
                  <a:outerShdw blurRad="38100" dist="38100" dir="2700000" algn="ctr" rotWithShape="0">
                    <a:schemeClr val="tx1"/>
                  </a:outerShdw>
                </a:effectLst>
              </a:rPr>
              <a:t>Jezebel will be thrown “</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onto a sickbed</a:t>
            </a:r>
            <a:r>
              <a:rPr lang="en-US" sz="3600" dirty="0">
                <a:solidFill>
                  <a:srgbClr val="F5F5F5"/>
                </a:solidFill>
                <a:effectLst>
                  <a:outerShdw blurRad="38100" dist="38100" dir="2700000" algn="ctr" rotWithShape="0">
                    <a:schemeClr val="tx1"/>
                  </a:outerShdw>
                </a:effectLst>
              </a:rPr>
              <a:t>” – a striking </a:t>
            </a:r>
            <a:r>
              <a:rPr lang="en-US" sz="3600" b="1" i="1" dirty="0">
                <a:solidFill>
                  <a:srgbClr val="F5F5F5"/>
                </a:solidFill>
                <a:effectLst>
                  <a:outerShdw blurRad="38100" dist="38100" dir="2700000" algn="ctr" rotWithShape="0">
                    <a:schemeClr val="tx1"/>
                  </a:outerShdw>
                </a:effectLst>
              </a:rPr>
              <a:t>reversal</a:t>
            </a:r>
            <a:r>
              <a:rPr lang="en-US" sz="3600" dirty="0">
                <a:solidFill>
                  <a:srgbClr val="F5F5F5"/>
                </a:solidFill>
                <a:effectLst>
                  <a:outerShdw blurRad="38100" dist="38100" dir="2700000" algn="ctr" rotWithShape="0">
                    <a:schemeClr val="tx1"/>
                  </a:outerShdw>
                </a:effectLst>
              </a:rPr>
              <a:t> – the bed of her </a:t>
            </a:r>
            <a:r>
              <a:rPr lang="en-US" sz="3600" b="1" i="1" dirty="0">
                <a:solidFill>
                  <a:srgbClr val="F5F5F5"/>
                </a:solidFill>
                <a:effectLst>
                  <a:outerShdw blurRad="38100" dist="38100" dir="2700000" algn="ctr" rotWithShape="0">
                    <a:schemeClr val="tx1"/>
                  </a:outerShdw>
                </a:effectLst>
              </a:rPr>
              <a:t>adultery</a:t>
            </a:r>
            <a:r>
              <a:rPr lang="en-US" sz="3600" dirty="0">
                <a:solidFill>
                  <a:srgbClr val="F5F5F5"/>
                </a:solidFill>
                <a:effectLst>
                  <a:outerShdw blurRad="38100" dist="38100" dir="2700000" algn="ctr" rotWithShape="0">
                    <a:schemeClr val="tx1"/>
                  </a:outerShdw>
                </a:effectLst>
              </a:rPr>
              <a:t> becomes a bed of </a:t>
            </a:r>
            <a:r>
              <a:rPr lang="en-US" sz="3600" b="1" i="1" dirty="0">
                <a:solidFill>
                  <a:srgbClr val="F5F5F5"/>
                </a:solidFill>
                <a:effectLst>
                  <a:outerShdw blurRad="38100" dist="38100" dir="2700000" algn="ctr" rotWithShape="0">
                    <a:schemeClr val="tx1"/>
                  </a:outerShdw>
                </a:effectLst>
              </a:rPr>
              <a:t>sickness and suffering</a:t>
            </a:r>
            <a:r>
              <a:rPr lang="en-US" sz="3600" dirty="0">
                <a:solidFill>
                  <a:srgbClr val="F5F5F5"/>
                </a:solidFill>
                <a:effectLst>
                  <a:outerShdw blurRad="38100" dist="38100" dir="2700000" algn="ctr" rotWithShape="0">
                    <a:schemeClr val="tx1"/>
                  </a:outerShdw>
                </a:effectLst>
              </a:rPr>
              <a:t>. </a:t>
            </a:r>
          </a:p>
          <a:p>
            <a:r>
              <a:rPr lang="en-US" sz="3600" dirty="0">
                <a:solidFill>
                  <a:srgbClr val="F5F5F5"/>
                </a:solidFill>
                <a:effectLst>
                  <a:outerShdw blurRad="38100" dist="38100" dir="2700000" algn="ctr" rotWithShape="0">
                    <a:schemeClr val="tx1"/>
                  </a:outerShdw>
                </a:effectLst>
              </a:rPr>
              <a:t>Her followers who have joined her in both her idolatrous compromises and likely her sexual sin will face great tribulation, though repentance remains possible for them. </a:t>
            </a:r>
          </a:p>
          <a:p>
            <a:r>
              <a:rPr lang="en-US" sz="3600" dirty="0">
                <a:solidFill>
                  <a:srgbClr val="F5F5F5"/>
                </a:solidFill>
                <a:effectLst>
                  <a:outerShdw blurRad="38100" dist="38100" dir="2700000" algn="ctr" rotWithShape="0">
                    <a:schemeClr val="tx1"/>
                  </a:outerShdw>
                </a:effectLst>
              </a:rPr>
              <a:t>Her “</a:t>
            </a:r>
            <a:r>
              <a:rPr lang="en-US" sz="36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children</a:t>
            </a:r>
            <a:r>
              <a:rPr lang="en-US" sz="3600" dirty="0">
                <a:solidFill>
                  <a:srgbClr val="F5F5F5"/>
                </a:solidFill>
                <a:effectLst>
                  <a:outerShdw blurRad="38100" dist="38100" dir="2700000" algn="ctr" rotWithShape="0">
                    <a:schemeClr val="tx1"/>
                  </a:outerShdw>
                </a:effectLst>
              </a:rPr>
              <a:t>” (her most devoted disciples) face certain death – including the second death or final judgment in the lake of fire.</a:t>
            </a:r>
          </a:p>
        </p:txBody>
      </p:sp>
    </p:spTree>
    <p:extLst>
      <p:ext uri="{BB962C8B-B14F-4D97-AF65-F5344CB8AC3E}">
        <p14:creationId xmlns:p14="http://schemas.microsoft.com/office/powerpoint/2010/main" val="41080311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A1303E9B-B0AD-F3F3-DB2C-379F796B938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2AA2AB0-3395-4AF2-A3A4-90794CF0F2E6}"/>
              </a:ext>
            </a:extLst>
          </p:cNvPr>
          <p:cNvSpPr>
            <a:spLocks noGrp="1"/>
          </p:cNvSpPr>
          <p:nvPr>
            <p:ph type="title"/>
          </p:nvPr>
        </p:nvSpPr>
        <p:spPr>
          <a:xfrm>
            <a:off x="0" y="2"/>
            <a:ext cx="12192000" cy="1681991"/>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2:22</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Behold, I will throw her onto a sickbed, and those who commit adultery with her I will throw into great tribulation, unless they repent of her works,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23</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I will strike her children dead. And all the churches will know that I am he who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searches</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mind and heart</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I will give to each of you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according to your works</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0A4862C3-E9D7-F5D0-7677-615FFC0B8A1B}"/>
              </a:ext>
            </a:extLst>
          </p:cNvPr>
          <p:cNvSpPr>
            <a:spLocks noGrp="1"/>
          </p:cNvSpPr>
          <p:nvPr>
            <p:ph idx="1"/>
          </p:nvPr>
        </p:nvSpPr>
        <p:spPr>
          <a:xfrm>
            <a:off x="369115" y="1916884"/>
            <a:ext cx="11442583" cy="4853032"/>
          </a:xfrm>
        </p:spPr>
        <p:txBody>
          <a:bodyPr>
            <a:normAutofit fontScale="92500" lnSpcReduction="10000"/>
          </a:bodyPr>
          <a:lstStyle/>
          <a:p>
            <a:r>
              <a:rPr lang="en-US" sz="3200" dirty="0">
                <a:solidFill>
                  <a:srgbClr val="F5F5F5"/>
                </a:solidFill>
                <a:effectLst>
                  <a:outerShdw blurRad="38100" dist="38100" dir="2700000" algn="ctr" rotWithShape="0">
                    <a:schemeClr val="tx1"/>
                  </a:outerShdw>
                </a:effectLst>
              </a:rPr>
              <a:t>This judgment has a bigger purpose: so that all the churches will know that Christ searches  the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mind and heart</a:t>
            </a:r>
            <a:r>
              <a:rPr lang="en-US" sz="3200" dirty="0">
                <a:solidFill>
                  <a:srgbClr val="F5F5F5"/>
                </a:solidFill>
                <a:effectLst>
                  <a:outerShdw blurRad="38100" dist="38100" dir="2700000" algn="ctr" rotWithShape="0">
                    <a:schemeClr val="tx1"/>
                  </a:outerShdw>
                </a:effectLst>
              </a:rPr>
              <a:t>” (literally “kidneys and hearts”).</a:t>
            </a:r>
          </a:p>
          <a:p>
            <a:r>
              <a:rPr lang="en-US" sz="3200" dirty="0">
                <a:solidFill>
                  <a:srgbClr val="F5F5F5"/>
                </a:solidFill>
                <a:effectLst>
                  <a:outerShdw blurRad="38100" dist="38100" dir="2700000" algn="ctr" rotWithShape="0">
                    <a:schemeClr val="tx1"/>
                  </a:outerShdw>
                </a:effectLst>
              </a:rPr>
              <a:t>In ancient Greek, the “kidneys” (translated here as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mind</a:t>
            </a:r>
            <a:r>
              <a:rPr lang="en-US" sz="3200" dirty="0">
                <a:solidFill>
                  <a:srgbClr val="F5F5F5"/>
                </a:solidFill>
                <a:effectLst>
                  <a:outerShdw blurRad="38100" dist="38100" dir="2700000" algn="ctr" rotWithShape="0">
                    <a:schemeClr val="tx1"/>
                  </a:outerShdw>
                </a:effectLst>
              </a:rPr>
              <a:t>”) represent deep emotion and desire, and the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heart</a:t>
            </a:r>
            <a:r>
              <a:rPr lang="en-US" sz="3200" dirty="0">
                <a:solidFill>
                  <a:srgbClr val="F5F5F5"/>
                </a:solidFill>
                <a:effectLst>
                  <a:outerShdw blurRad="38100" dist="38100" dir="2700000" algn="ctr" rotWithShape="0">
                    <a:schemeClr val="tx1"/>
                  </a:outerShdw>
                </a:effectLst>
              </a:rPr>
              <a:t>” represents decision and will.</a:t>
            </a:r>
          </a:p>
          <a:p>
            <a:r>
              <a:rPr lang="en-US" sz="3200" dirty="0">
                <a:solidFill>
                  <a:srgbClr val="F5F5F5"/>
                </a:solidFill>
                <a:effectLst>
                  <a:outerShdw blurRad="38100" dist="38100" dir="2700000" algn="ctr" rotWithShape="0">
                    <a:schemeClr val="tx1"/>
                  </a:outerShdw>
                </a:effectLst>
              </a:rPr>
              <a:t>John is clearly drawing here from Jeremiah 17:10, where it tells us it is Yahweh who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searches mind and heart</a:t>
            </a:r>
            <a:r>
              <a:rPr lang="en-US" sz="3200" dirty="0">
                <a:solidFill>
                  <a:srgbClr val="F5F5F5"/>
                </a:solidFill>
                <a:effectLst>
                  <a:outerShdw blurRad="38100" dist="38100" dir="2700000" algn="ctr" rotWithShape="0">
                    <a:schemeClr val="tx1"/>
                  </a:outerShdw>
                </a:effectLst>
              </a:rPr>
              <a:t>”.</a:t>
            </a:r>
          </a:p>
          <a:p>
            <a:r>
              <a:rPr lang="en-US" sz="3200" dirty="0">
                <a:solidFill>
                  <a:srgbClr val="F5F5F5"/>
                </a:solidFill>
                <a:effectLst>
                  <a:outerShdw blurRad="38100" dist="38100" dir="2700000" algn="ctr" rotWithShape="0">
                    <a:schemeClr val="tx1"/>
                  </a:outerShdw>
                </a:effectLst>
              </a:rPr>
              <a:t>But here it is Christ who does so, demonstrating that Christ is Yahweh.</a:t>
            </a:r>
          </a:p>
          <a:p>
            <a:r>
              <a:rPr lang="en-US" sz="3200" dirty="0">
                <a:solidFill>
                  <a:srgbClr val="F5F5F5"/>
                </a:solidFill>
                <a:effectLst>
                  <a:outerShdw blurRad="38100" dist="38100" dir="2700000" algn="ctr" rotWithShape="0">
                    <a:schemeClr val="tx1"/>
                  </a:outerShdw>
                </a:effectLst>
              </a:rPr>
              <a:t>Finally, we are told Christ  will repay each person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according to [their] works</a:t>
            </a:r>
            <a:r>
              <a:rPr lang="en-US" sz="3200" dirty="0">
                <a:solidFill>
                  <a:srgbClr val="F5F5F5"/>
                </a:solidFill>
                <a:effectLst>
                  <a:outerShdw blurRad="38100" dist="38100" dir="2700000" algn="ctr" rotWithShape="0">
                    <a:schemeClr val="tx1"/>
                  </a:outerShdw>
                </a:effectLst>
              </a:rPr>
              <a:t>”, a principle found throughout the scriptures (cf. Ps. 62:12; Jer. 17:10; Matt. 16:27; Rom. 2:6).</a:t>
            </a:r>
          </a:p>
        </p:txBody>
      </p:sp>
    </p:spTree>
    <p:extLst>
      <p:ext uri="{BB962C8B-B14F-4D97-AF65-F5344CB8AC3E}">
        <p14:creationId xmlns:p14="http://schemas.microsoft.com/office/powerpoint/2010/main" val="3233722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a:stretch>
        </a:blipFill>
        <a:effectLst/>
      </p:bgPr>
    </p:bg>
    <p:spTree>
      <p:nvGrpSpPr>
        <p:cNvPr id="1" name="">
          <a:extLst>
            <a:ext uri="{FF2B5EF4-FFF2-40B4-BE49-F238E27FC236}">
              <a16:creationId xmlns:a16="http://schemas.microsoft.com/office/drawing/2014/main" id="{4015C13F-F2C2-8A76-9106-8A43397CC8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5B971B-D82D-106D-7371-F36B7D610370}"/>
              </a:ext>
            </a:extLst>
          </p:cNvPr>
          <p:cNvSpPr>
            <a:spLocks noGrp="1"/>
          </p:cNvSpPr>
          <p:nvPr>
            <p:ph type="title"/>
          </p:nvPr>
        </p:nvSpPr>
        <p:spPr>
          <a:xfrm>
            <a:off x="0" y="0"/>
            <a:ext cx="12192000" cy="588394"/>
          </a:xfrm>
        </p:spPr>
        <p:txBody>
          <a:bodyPr>
            <a:noAutofit/>
          </a:bodyPr>
          <a:lstStyle/>
          <a:p>
            <a:pPr algn="ctr"/>
            <a:r>
              <a:rPr lang="en-US" b="1" dirty="0">
                <a:effectLst/>
                <a:latin typeface="+mn-lt"/>
              </a:rPr>
              <a:t>Class Discussion Time</a:t>
            </a:r>
            <a:endParaRPr lang="en-US" dirty="0">
              <a:effectLst/>
              <a:latin typeface="+mn-lt"/>
            </a:endParaRPr>
          </a:p>
        </p:txBody>
      </p:sp>
      <p:sp>
        <p:nvSpPr>
          <p:cNvPr id="2" name="Content Placeholder 1">
            <a:extLst>
              <a:ext uri="{FF2B5EF4-FFF2-40B4-BE49-F238E27FC236}">
                <a16:creationId xmlns:a16="http://schemas.microsoft.com/office/drawing/2014/main" id="{D3A81834-21FC-9F60-1782-401E37333DF8}"/>
              </a:ext>
            </a:extLst>
          </p:cNvPr>
          <p:cNvSpPr>
            <a:spLocks noGrp="1"/>
          </p:cNvSpPr>
          <p:nvPr>
            <p:ph idx="1"/>
          </p:nvPr>
        </p:nvSpPr>
        <p:spPr>
          <a:xfrm>
            <a:off x="557441" y="738365"/>
            <a:ext cx="11007029" cy="5911817"/>
          </a:xfrm>
        </p:spPr>
        <p:txBody>
          <a:bodyPr>
            <a:normAutofit/>
          </a:bodyPr>
          <a:lstStyle/>
          <a:p>
            <a:r>
              <a:rPr lang="en-US" sz="3200" dirty="0"/>
              <a:t>Both the churches that we looked at today, while showing faithfulness in many important ways, were compromising their faith in two areas in particular:</a:t>
            </a:r>
          </a:p>
          <a:p>
            <a:pPr lvl="1"/>
            <a:r>
              <a:rPr lang="en-US" sz="2800" dirty="0"/>
              <a:t>Eating food sacrificed to idols while participating in pagan feasts and rituals</a:t>
            </a:r>
          </a:p>
          <a:p>
            <a:pPr lvl="1"/>
            <a:r>
              <a:rPr lang="en-US" sz="2800" dirty="0"/>
              <a:t>“Sexual Immorality” – whether spiritual adultery (idolatry) or actual physical immorality, perhaps also as a part of pagan feasts and rituals.</a:t>
            </a:r>
          </a:p>
          <a:p>
            <a:r>
              <a:rPr lang="en-US" sz="3200" dirty="0"/>
              <a:t>We don’t tend to struggle with eating food sacrificed to idols in our day. </a:t>
            </a:r>
          </a:p>
          <a:p>
            <a:r>
              <a:rPr lang="en-US" sz="3200" dirty="0"/>
              <a:t>Can you think of any areas where the church today </a:t>
            </a:r>
            <a:r>
              <a:rPr lang="en-US" sz="3200" b="1" i="1" dirty="0"/>
              <a:t>does</a:t>
            </a:r>
            <a:r>
              <a:rPr lang="en-US" sz="3200" dirty="0"/>
              <a:t> struggle that might be the equivalent of this? What are the idols that the church today tends to fall for?</a:t>
            </a:r>
          </a:p>
          <a:p>
            <a:pPr lvl="1"/>
            <a:endParaRPr lang="en-US" sz="2800" dirty="0"/>
          </a:p>
          <a:p>
            <a:endParaRPr lang="en-US" sz="3200" dirty="0"/>
          </a:p>
        </p:txBody>
      </p:sp>
    </p:spTree>
    <p:extLst>
      <p:ext uri="{BB962C8B-B14F-4D97-AF65-F5344CB8AC3E}">
        <p14:creationId xmlns:p14="http://schemas.microsoft.com/office/powerpoint/2010/main" val="3225798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a:stretch>
        </a:blipFill>
        <a:effectLst/>
      </p:bgPr>
    </p:bg>
    <p:spTree>
      <p:nvGrpSpPr>
        <p:cNvPr id="1" name="">
          <a:extLst>
            <a:ext uri="{FF2B5EF4-FFF2-40B4-BE49-F238E27FC236}">
              <a16:creationId xmlns:a16="http://schemas.microsoft.com/office/drawing/2014/main" id="{02CDD036-A5DD-F988-866B-4A8FC73D22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2E3F05-F133-3A06-C941-3E23BE5AB485}"/>
              </a:ext>
            </a:extLst>
          </p:cNvPr>
          <p:cNvSpPr>
            <a:spLocks noGrp="1"/>
          </p:cNvSpPr>
          <p:nvPr>
            <p:ph type="title"/>
          </p:nvPr>
        </p:nvSpPr>
        <p:spPr>
          <a:xfrm>
            <a:off x="0" y="0"/>
            <a:ext cx="12192000" cy="588394"/>
          </a:xfrm>
        </p:spPr>
        <p:txBody>
          <a:bodyPr>
            <a:noAutofit/>
          </a:bodyPr>
          <a:lstStyle/>
          <a:p>
            <a:pPr algn="ctr"/>
            <a:r>
              <a:rPr lang="en-US" b="1" dirty="0">
                <a:effectLst/>
                <a:latin typeface="+mn-lt"/>
              </a:rPr>
              <a:t>Class Discussion Time</a:t>
            </a:r>
            <a:endParaRPr lang="en-US" dirty="0">
              <a:effectLst/>
              <a:latin typeface="+mn-lt"/>
            </a:endParaRPr>
          </a:p>
        </p:txBody>
      </p:sp>
      <p:sp>
        <p:nvSpPr>
          <p:cNvPr id="2" name="Content Placeholder 1">
            <a:extLst>
              <a:ext uri="{FF2B5EF4-FFF2-40B4-BE49-F238E27FC236}">
                <a16:creationId xmlns:a16="http://schemas.microsoft.com/office/drawing/2014/main" id="{7FC48083-FA93-F95B-B01E-C143F4109BA7}"/>
              </a:ext>
            </a:extLst>
          </p:cNvPr>
          <p:cNvSpPr>
            <a:spLocks noGrp="1"/>
          </p:cNvSpPr>
          <p:nvPr>
            <p:ph idx="1"/>
          </p:nvPr>
        </p:nvSpPr>
        <p:spPr>
          <a:xfrm>
            <a:off x="557441" y="738365"/>
            <a:ext cx="11007029" cy="5911817"/>
          </a:xfrm>
        </p:spPr>
        <p:txBody>
          <a:bodyPr>
            <a:normAutofit/>
          </a:bodyPr>
          <a:lstStyle/>
          <a:p>
            <a:r>
              <a:rPr lang="en-US" sz="3200" dirty="0"/>
              <a:t>Notice that in both churches, Christ not only condemns those who sin directly by compromising with the pagan culture around them, but he also condemns those in the church who, while not necessarily compromising personally, are </a:t>
            </a:r>
            <a:r>
              <a:rPr lang="en-US" sz="3200" b="1" i="1" dirty="0"/>
              <a:t>tolerating</a:t>
            </a:r>
            <a:r>
              <a:rPr lang="en-US" sz="3200" dirty="0"/>
              <a:t> those who do.</a:t>
            </a:r>
          </a:p>
          <a:p>
            <a:r>
              <a:rPr lang="en-US" sz="3200" dirty="0"/>
              <a:t>In our day, it is considered a virtue by some (even some churches) to not judge others for their “lifestyle choices” (for example). </a:t>
            </a:r>
          </a:p>
          <a:p>
            <a:r>
              <a:rPr lang="en-US" sz="3200" dirty="0"/>
              <a:t>In light of Christ’s rebuke of the tolerance these churches had for compromising with the culture around them, what do you think Christ would say to churches today who pride themselves in “tolerance”?</a:t>
            </a:r>
          </a:p>
          <a:p>
            <a:pPr lvl="1"/>
            <a:endParaRPr lang="en-US" sz="2800" dirty="0"/>
          </a:p>
          <a:p>
            <a:endParaRPr lang="en-US" sz="3200" dirty="0"/>
          </a:p>
        </p:txBody>
      </p:sp>
    </p:spTree>
    <p:extLst>
      <p:ext uri="{BB962C8B-B14F-4D97-AF65-F5344CB8AC3E}">
        <p14:creationId xmlns:p14="http://schemas.microsoft.com/office/powerpoint/2010/main" val="1883522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A98E7D4D-3078-A26F-8EAF-94CA6595A2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B20CE3-DCB3-ED1B-9B1F-7BA0B8B4DF1E}"/>
              </a:ext>
            </a:extLst>
          </p:cNvPr>
          <p:cNvSpPr>
            <a:spLocks noGrp="1"/>
          </p:cNvSpPr>
          <p:nvPr>
            <p:ph type="title"/>
          </p:nvPr>
        </p:nvSpPr>
        <p:spPr>
          <a:xfrm>
            <a:off x="0" y="1"/>
            <a:ext cx="12226954" cy="692091"/>
          </a:xfrm>
        </p:spPr>
        <p:txBody>
          <a:bodyPr>
            <a:noAutofit/>
          </a:bodyPr>
          <a:lstStyle/>
          <a:p>
            <a:pPr algn="ctr"/>
            <a:r>
              <a:rPr lang="en-US" sz="5400" b="1" dirty="0">
                <a:solidFill>
                  <a:srgbClr val="F5F5F5"/>
                </a:solidFill>
                <a:effectLst>
                  <a:outerShdw blurRad="50800" dist="38100" dir="2700000" algn="tl" rotWithShape="0">
                    <a:prstClr val="black">
                      <a:alpha val="30000"/>
                    </a:prstClr>
                  </a:outerShdw>
                </a:effectLst>
              </a:rPr>
              <a:t>John Writes to the Seven Churches</a:t>
            </a:r>
          </a:p>
        </p:txBody>
      </p:sp>
      <p:sp>
        <p:nvSpPr>
          <p:cNvPr id="3" name="TextBox 2">
            <a:extLst>
              <a:ext uri="{FF2B5EF4-FFF2-40B4-BE49-F238E27FC236}">
                <a16:creationId xmlns:a16="http://schemas.microsoft.com/office/drawing/2014/main" id="{D2ACA7BB-57D9-8A0B-FDD3-BB799A9E3F11}"/>
              </a:ext>
            </a:extLst>
          </p:cNvPr>
          <p:cNvSpPr txBox="1"/>
          <p:nvPr/>
        </p:nvSpPr>
        <p:spPr>
          <a:xfrm>
            <a:off x="9239794" y="6211669"/>
            <a:ext cx="2952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5F5F5"/>
                </a:solidFill>
                <a:effectLst>
                  <a:outerShdw blurRad="50800" dist="38100" dir="2700000" algn="tl" rotWithShape="0">
                    <a:prstClr val="black">
                      <a:alpha val="30000"/>
                    </a:prstClr>
                  </a:outerShdw>
                </a:effectLst>
                <a:uLnTx/>
                <a:uFillTx/>
                <a:latin typeface="Calibri" panose="020F0502020204030204"/>
                <a:ea typeface="+mn-ea"/>
                <a:cs typeface="+mn-cs"/>
              </a:rPr>
              <a:t>ESV Study Bible;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5F5F5"/>
                </a:solidFill>
                <a:effectLst>
                  <a:outerShdw blurRad="50800" dist="38100" dir="2700000" algn="tl" rotWithShape="0">
                    <a:prstClr val="black">
                      <a:alpha val="30000"/>
                    </a:prstClr>
                  </a:outerShdw>
                </a:effectLst>
                <a:uLnTx/>
                <a:uFillTx/>
                <a:latin typeface="Calibri" panose="020F0502020204030204"/>
                <a:ea typeface="+mn-ea"/>
                <a:cs typeface="+mn-cs"/>
              </a:rPr>
              <a:t>Introduction to Revelation</a:t>
            </a:r>
            <a:endParaRPr kumimoji="0" lang="en-US" sz="1800" b="0" i="0" u="none" strike="noStrike" kern="1200" cap="none" spc="0" normalizeH="0" baseline="0" noProof="0" dirty="0">
              <a:ln>
                <a:noFill/>
              </a:ln>
              <a:solidFill>
                <a:prstClr val="white"/>
              </a:solidFill>
              <a:effectLst>
                <a:outerShdw blurRad="50800" dist="50800" dir="5400000" algn="ctr" rotWithShape="0">
                  <a:prstClr val="black"/>
                </a:outerShdw>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686E2A2-5AD4-A286-C8D8-648E68583512}"/>
              </a:ext>
            </a:extLst>
          </p:cNvPr>
          <p:cNvPicPr>
            <a:picLocks noChangeAspect="1"/>
          </p:cNvPicPr>
          <p:nvPr/>
        </p:nvPicPr>
        <p:blipFill>
          <a:blip r:embed="rId3"/>
          <a:stretch>
            <a:fillRect/>
          </a:stretch>
        </p:blipFill>
        <p:spPr>
          <a:xfrm>
            <a:off x="3476490" y="739990"/>
            <a:ext cx="5239019" cy="6020109"/>
          </a:xfrm>
          <a:prstGeom prst="rect">
            <a:avLst/>
          </a:prstGeom>
        </p:spPr>
      </p:pic>
      <p:sp>
        <p:nvSpPr>
          <p:cNvPr id="10" name="Oval 9">
            <a:extLst>
              <a:ext uri="{FF2B5EF4-FFF2-40B4-BE49-F238E27FC236}">
                <a16:creationId xmlns:a16="http://schemas.microsoft.com/office/drawing/2014/main" id="{67A68007-8E5F-4FBC-069E-838E0D62ED6A}"/>
              </a:ext>
            </a:extLst>
          </p:cNvPr>
          <p:cNvSpPr/>
          <p:nvPr/>
        </p:nvSpPr>
        <p:spPr>
          <a:xfrm>
            <a:off x="5176725" y="2812774"/>
            <a:ext cx="1197429" cy="300493"/>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047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a:stretch>
        </a:blipFill>
        <a:effectLst/>
      </p:bgPr>
    </p:bg>
    <p:spTree>
      <p:nvGrpSpPr>
        <p:cNvPr id="1" name="">
          <a:extLst>
            <a:ext uri="{FF2B5EF4-FFF2-40B4-BE49-F238E27FC236}">
              <a16:creationId xmlns:a16="http://schemas.microsoft.com/office/drawing/2014/main" id="{C5333D4E-6BCB-BE84-B110-4A8B73E3088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9A6BF9-3640-F6D2-2E58-01EA5CFB2D8E}"/>
              </a:ext>
            </a:extLst>
          </p:cNvPr>
          <p:cNvSpPr>
            <a:spLocks noGrp="1"/>
          </p:cNvSpPr>
          <p:nvPr>
            <p:ph type="title"/>
          </p:nvPr>
        </p:nvSpPr>
        <p:spPr>
          <a:xfrm>
            <a:off x="0" y="0"/>
            <a:ext cx="12192000" cy="588394"/>
          </a:xfrm>
        </p:spPr>
        <p:txBody>
          <a:bodyPr>
            <a:noAutofit/>
          </a:bodyPr>
          <a:lstStyle/>
          <a:p>
            <a:pPr algn="ctr"/>
            <a:r>
              <a:rPr lang="en-US" b="1" dirty="0">
                <a:effectLst/>
                <a:latin typeface="+mn-lt"/>
              </a:rPr>
              <a:t>Class Discussion Time</a:t>
            </a:r>
            <a:endParaRPr lang="en-US" dirty="0">
              <a:effectLst/>
              <a:latin typeface="+mn-lt"/>
            </a:endParaRPr>
          </a:p>
        </p:txBody>
      </p:sp>
      <p:sp>
        <p:nvSpPr>
          <p:cNvPr id="2" name="Content Placeholder 1">
            <a:extLst>
              <a:ext uri="{FF2B5EF4-FFF2-40B4-BE49-F238E27FC236}">
                <a16:creationId xmlns:a16="http://schemas.microsoft.com/office/drawing/2014/main" id="{DE5DFF62-71EB-66C8-54BC-CF9171AC9871}"/>
              </a:ext>
            </a:extLst>
          </p:cNvPr>
          <p:cNvSpPr>
            <a:spLocks noGrp="1"/>
          </p:cNvSpPr>
          <p:nvPr>
            <p:ph idx="1"/>
          </p:nvPr>
        </p:nvSpPr>
        <p:spPr>
          <a:xfrm>
            <a:off x="557441" y="738365"/>
            <a:ext cx="11007029" cy="5911817"/>
          </a:xfrm>
        </p:spPr>
        <p:txBody>
          <a:bodyPr>
            <a:normAutofit/>
          </a:bodyPr>
          <a:lstStyle/>
          <a:p>
            <a:r>
              <a:rPr lang="en-US" sz="3200" dirty="0"/>
              <a:t>Christ warns the church in Thyatira that he “</a:t>
            </a:r>
            <a:r>
              <a:rPr lang="en-US" sz="3200" i="1" dirty="0">
                <a:solidFill>
                  <a:srgbClr val="0070C0"/>
                </a:solidFill>
                <a:latin typeface="Cambria" panose="02040503050406030204" pitchFamily="18" charset="0"/>
                <a:ea typeface="Cambria" panose="02040503050406030204" pitchFamily="18" charset="0"/>
              </a:rPr>
              <a:t>will give to each of [them] according to [their] works</a:t>
            </a:r>
            <a:r>
              <a:rPr lang="en-US" sz="3200" dirty="0"/>
              <a:t>” (Rev 2:23).</a:t>
            </a:r>
          </a:p>
          <a:p>
            <a:r>
              <a:rPr lang="en-US" sz="3200" dirty="0"/>
              <a:t>How is this consistent with the idea that we are saved by grace alone?</a:t>
            </a:r>
          </a:p>
          <a:p>
            <a:pPr lvl="1"/>
            <a:endParaRPr lang="en-US" sz="2800" dirty="0"/>
          </a:p>
          <a:p>
            <a:endParaRPr lang="en-US" sz="3200" dirty="0"/>
          </a:p>
        </p:txBody>
      </p:sp>
    </p:spTree>
    <p:extLst>
      <p:ext uri="{BB962C8B-B14F-4D97-AF65-F5344CB8AC3E}">
        <p14:creationId xmlns:p14="http://schemas.microsoft.com/office/powerpoint/2010/main" val="2665086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D9E9841B-21E1-6E1E-3DB6-0F38ACFF71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2C400D-6C80-F7AC-FF79-4BE15620419C}"/>
              </a:ext>
            </a:extLst>
          </p:cNvPr>
          <p:cNvSpPr>
            <a:spLocks noGrp="1"/>
          </p:cNvSpPr>
          <p:nvPr>
            <p:ph type="title"/>
          </p:nvPr>
        </p:nvSpPr>
        <p:spPr>
          <a:xfrm>
            <a:off x="0" y="0"/>
            <a:ext cx="12226954" cy="910045"/>
          </a:xfrm>
        </p:spPr>
        <p:txBody>
          <a:bodyPr>
            <a:noAutofit/>
          </a:bodyPr>
          <a:lstStyle/>
          <a:p>
            <a:pPr algn="ctr"/>
            <a:r>
              <a:rPr lang="en-US" sz="4800" b="1" dirty="0">
                <a:solidFill>
                  <a:srgbClr val="F5F5F5"/>
                </a:solidFill>
                <a:effectLst>
                  <a:outerShdw blurRad="50800" dist="38100" dir="2700000" algn="tl" rotWithShape="0">
                    <a:prstClr val="black">
                      <a:alpha val="30000"/>
                    </a:prstClr>
                  </a:outerShdw>
                </a:effectLst>
              </a:rPr>
              <a:t>The Church in </a:t>
            </a:r>
            <a:r>
              <a:rPr lang="en-US" sz="4800" b="1" dirty="0">
                <a:solidFill>
                  <a:srgbClr val="F5F5F5"/>
                </a:solidFill>
                <a:effectLst>
                  <a:outerShdw blurRad="50800" dist="50800" dir="5400000" algn="ctr" rotWithShape="0">
                    <a:schemeClr val="tx1"/>
                  </a:outerShdw>
                </a:effectLst>
                <a:ea typeface="Tahoma" panose="020B0604030504040204" pitchFamily="34" charset="0"/>
                <a:cs typeface="Tahoma" panose="020B0604030504040204" pitchFamily="34" charset="0"/>
              </a:rPr>
              <a:t>Pergamum</a:t>
            </a:r>
            <a:r>
              <a:rPr lang="en-US" sz="4800" b="1" dirty="0">
                <a:solidFill>
                  <a:srgbClr val="F5F5F5"/>
                </a:solidFill>
                <a:effectLst>
                  <a:outerShdw blurRad="50800" dist="38100" dir="2700000" algn="tl" rotWithShape="0">
                    <a:prstClr val="black">
                      <a:alpha val="30000"/>
                    </a:prstClr>
                  </a:outerShdw>
                </a:effectLst>
              </a:rPr>
              <a:t> – Historical Context</a:t>
            </a:r>
          </a:p>
        </p:txBody>
      </p:sp>
      <p:sp>
        <p:nvSpPr>
          <p:cNvPr id="2" name="Content Placeholder 1">
            <a:extLst>
              <a:ext uri="{FF2B5EF4-FFF2-40B4-BE49-F238E27FC236}">
                <a16:creationId xmlns:a16="http://schemas.microsoft.com/office/drawing/2014/main" id="{3B38C014-B9D7-A25A-66BE-EA8F7A6F7494}"/>
              </a:ext>
            </a:extLst>
          </p:cNvPr>
          <p:cNvSpPr>
            <a:spLocks noGrp="1"/>
          </p:cNvSpPr>
          <p:nvPr>
            <p:ph idx="1"/>
          </p:nvPr>
        </p:nvSpPr>
        <p:spPr>
          <a:xfrm>
            <a:off x="302004" y="952150"/>
            <a:ext cx="11581002" cy="5792638"/>
          </a:xfrm>
        </p:spPr>
        <p:txBody>
          <a:bodyPr>
            <a:normAutofit fontScale="92500" lnSpcReduction="10000"/>
          </a:bodyPr>
          <a:lstStyle/>
          <a:p>
            <a:r>
              <a:rPr lang="en-US" sz="3200" dirty="0">
                <a:solidFill>
                  <a:srgbClr val="F5F5F5"/>
                </a:solidFill>
                <a:effectLst>
                  <a:outerShdw blurRad="50800" dist="38100" dir="2700000" algn="tl" rotWithShape="0">
                    <a:prstClr val="black">
                      <a:alpha val="30000"/>
                    </a:prstClr>
                  </a:outerShdw>
                </a:effectLst>
                <a:ea typeface="+mj-ea"/>
                <a:cs typeface="+mj-cs"/>
              </a:rPr>
              <a:t>Pergamum sat about sixty-five miles north of Smyrna, perched dramatically on a rocky hill rising a thousand feet above the surrounding plain. </a:t>
            </a:r>
          </a:p>
          <a:p>
            <a:r>
              <a:rPr lang="en-US" sz="3200" dirty="0">
                <a:solidFill>
                  <a:srgbClr val="F5F5F5"/>
                </a:solidFill>
                <a:effectLst>
                  <a:outerShdw blurRad="50800" dist="38100" dir="2700000" algn="tl" rotWithShape="0">
                    <a:prstClr val="black">
                      <a:alpha val="30000"/>
                    </a:prstClr>
                  </a:outerShdw>
                </a:effectLst>
                <a:ea typeface="+mj-ea"/>
                <a:cs typeface="+mj-cs"/>
              </a:rPr>
              <a:t>It was originally the provincial capital of Asia (before it was moved to Ephesus around 29 BC) — Rome's political headquarters in the region — and one of the most impressive cities in the ancient world. </a:t>
            </a:r>
          </a:p>
          <a:p>
            <a:r>
              <a:rPr lang="en-US" sz="3200" dirty="0">
                <a:solidFill>
                  <a:srgbClr val="F5F5F5"/>
                </a:solidFill>
                <a:effectLst>
                  <a:outerShdw blurRad="50800" dist="38100" dir="2700000" algn="tl" rotWithShape="0">
                    <a:prstClr val="black">
                      <a:alpha val="30000"/>
                    </a:prstClr>
                  </a:outerShdw>
                </a:effectLst>
                <a:ea typeface="+mj-ea"/>
                <a:cs typeface="+mj-cs"/>
              </a:rPr>
              <a:t>Its famous library, second only to Alexandria, and its stunning acropolis lined with temples and palaces made it a center of culture, medicine, and power.</a:t>
            </a:r>
          </a:p>
          <a:p>
            <a:r>
              <a:rPr lang="en-US" sz="3200" dirty="0">
                <a:solidFill>
                  <a:srgbClr val="F5F5F5"/>
                </a:solidFill>
                <a:effectLst>
                  <a:outerShdw blurRad="50800" dist="38100" dir="2700000" algn="tl" rotWithShape="0">
                    <a:prstClr val="black">
                      <a:alpha val="30000"/>
                    </a:prstClr>
                  </a:outerShdw>
                </a:effectLst>
                <a:ea typeface="+mj-ea"/>
                <a:cs typeface="+mj-cs"/>
              </a:rPr>
              <a:t>Religiously, Pergamum was saturated with paganism. </a:t>
            </a:r>
          </a:p>
          <a:p>
            <a:r>
              <a:rPr lang="en-US" sz="3200" dirty="0">
                <a:solidFill>
                  <a:srgbClr val="F5F5F5"/>
                </a:solidFill>
                <a:effectLst>
                  <a:outerShdw blurRad="50800" dist="38100" dir="2700000" algn="tl" rotWithShape="0">
                    <a:prstClr val="black">
                      <a:alpha val="30000"/>
                    </a:prstClr>
                  </a:outerShdw>
                </a:effectLst>
                <a:ea typeface="+mj-ea"/>
                <a:cs typeface="+mj-cs"/>
              </a:rPr>
              <a:t>It housed temples to Zeus, Athena, Dionysus, and Asclepius — the god of healing whose shrine drew people from across the empire seeking cures. </a:t>
            </a:r>
          </a:p>
        </p:txBody>
      </p:sp>
    </p:spTree>
    <p:extLst>
      <p:ext uri="{BB962C8B-B14F-4D97-AF65-F5344CB8AC3E}">
        <p14:creationId xmlns:p14="http://schemas.microsoft.com/office/powerpoint/2010/main" val="1591645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F95B62DC-B0C1-99E7-8570-9936EB9D8F1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9726CE-7A5C-CBC8-7725-3528641E07BB}"/>
              </a:ext>
            </a:extLst>
          </p:cNvPr>
          <p:cNvSpPr>
            <a:spLocks noGrp="1"/>
          </p:cNvSpPr>
          <p:nvPr>
            <p:ph type="title"/>
          </p:nvPr>
        </p:nvSpPr>
        <p:spPr>
          <a:xfrm>
            <a:off x="0" y="1"/>
            <a:ext cx="12226954" cy="692091"/>
          </a:xfrm>
        </p:spPr>
        <p:txBody>
          <a:bodyPr>
            <a:noAutofit/>
          </a:bodyPr>
          <a:lstStyle/>
          <a:p>
            <a:pPr algn="ctr"/>
            <a:r>
              <a:rPr lang="en-US" sz="5400" b="1" dirty="0">
                <a:solidFill>
                  <a:srgbClr val="F5F5F5"/>
                </a:solidFill>
                <a:effectLst>
                  <a:outerShdw blurRad="50800" dist="38100" dir="2700000" algn="tl" rotWithShape="0">
                    <a:prstClr val="black">
                      <a:alpha val="30000"/>
                    </a:prstClr>
                  </a:outerShdw>
                </a:effectLst>
              </a:rPr>
              <a:t>Ancient Acropolis at Pergamum</a:t>
            </a:r>
          </a:p>
        </p:txBody>
      </p:sp>
      <p:sp>
        <p:nvSpPr>
          <p:cNvPr id="3" name="TextBox 2">
            <a:extLst>
              <a:ext uri="{FF2B5EF4-FFF2-40B4-BE49-F238E27FC236}">
                <a16:creationId xmlns:a16="http://schemas.microsoft.com/office/drawing/2014/main" id="{5AFECFC1-584F-86F2-8C2C-526465183A3D}"/>
              </a:ext>
            </a:extLst>
          </p:cNvPr>
          <p:cNvSpPr txBox="1"/>
          <p:nvPr/>
        </p:nvSpPr>
        <p:spPr>
          <a:xfrm>
            <a:off x="0" y="6488668"/>
            <a:ext cx="1219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5F5F5"/>
                </a:solidFill>
                <a:effectLst>
                  <a:outerShdw blurRad="50800" dist="38100" dir="2700000" algn="tl" rotWithShape="0">
                    <a:prstClr val="black">
                      <a:alpha val="30000"/>
                    </a:prstClr>
                  </a:outerShdw>
                </a:effectLst>
                <a:uLnTx/>
                <a:uFillTx/>
                <a:latin typeface="Calibri" panose="020F0502020204030204"/>
                <a:ea typeface="+mn-ea"/>
                <a:cs typeface="+mn-cs"/>
                <a:hlinkClick r:id="rId3"/>
              </a:rPr>
              <a:t>https://en.wikipedia.org/wiki/Pergamon</a:t>
            </a:r>
            <a:r>
              <a:rPr kumimoji="0" lang="en-US" sz="1800" b="0" i="1" u="none" strike="noStrike" kern="1200" cap="none" spc="0" normalizeH="0" baseline="0" noProof="0" dirty="0">
                <a:ln>
                  <a:noFill/>
                </a:ln>
                <a:solidFill>
                  <a:srgbClr val="F5F5F5"/>
                </a:solidFill>
                <a:effectLst>
                  <a:outerShdw blurRad="50800" dist="38100" dir="2700000" algn="tl" rotWithShape="0">
                    <a:prstClr val="black">
                      <a:alpha val="30000"/>
                    </a:prstClr>
                  </a:outerShdw>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outerShdw blurRad="50800" dist="50800" dir="5400000" algn="ctr" rotWithShape="0">
                  <a:prstClr val="black"/>
                </a:outerShdw>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DA03147-BA53-D29C-0D8C-A1AC8319CC2B}"/>
              </a:ext>
            </a:extLst>
          </p:cNvPr>
          <p:cNvPicPr>
            <a:picLocks noChangeAspect="1"/>
          </p:cNvPicPr>
          <p:nvPr/>
        </p:nvPicPr>
        <p:blipFill>
          <a:blip r:embed="rId4"/>
          <a:stretch>
            <a:fillRect/>
          </a:stretch>
        </p:blipFill>
        <p:spPr>
          <a:xfrm>
            <a:off x="2168615" y="812221"/>
            <a:ext cx="7854770" cy="5233558"/>
          </a:xfrm>
          <a:prstGeom prst="rect">
            <a:avLst/>
          </a:prstGeom>
        </p:spPr>
      </p:pic>
    </p:spTree>
    <p:extLst>
      <p:ext uri="{BB962C8B-B14F-4D97-AF65-F5344CB8AC3E}">
        <p14:creationId xmlns:p14="http://schemas.microsoft.com/office/powerpoint/2010/main" val="16309835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46A6132B-F2E8-A245-B3E7-EF6E41F67F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3BAEA1-2819-F7DA-C892-BE2F543ED753}"/>
              </a:ext>
            </a:extLst>
          </p:cNvPr>
          <p:cNvSpPr>
            <a:spLocks noGrp="1"/>
          </p:cNvSpPr>
          <p:nvPr>
            <p:ph type="title"/>
          </p:nvPr>
        </p:nvSpPr>
        <p:spPr>
          <a:xfrm>
            <a:off x="0" y="1"/>
            <a:ext cx="12226954" cy="692091"/>
          </a:xfrm>
        </p:spPr>
        <p:txBody>
          <a:bodyPr>
            <a:noAutofit/>
          </a:bodyPr>
          <a:lstStyle/>
          <a:p>
            <a:pPr algn="ctr"/>
            <a:r>
              <a:rPr lang="en-US" sz="5400" b="1" dirty="0">
                <a:solidFill>
                  <a:srgbClr val="F5F5F5"/>
                </a:solidFill>
                <a:effectLst>
                  <a:outerShdw blurRad="50800" dist="38100" dir="2700000" algn="tl" rotWithShape="0">
                    <a:prstClr val="black">
                      <a:alpha val="30000"/>
                    </a:prstClr>
                  </a:outerShdw>
                </a:effectLst>
              </a:rPr>
              <a:t>Temples in Ancient Pergamum</a:t>
            </a:r>
          </a:p>
        </p:txBody>
      </p:sp>
      <p:sp>
        <p:nvSpPr>
          <p:cNvPr id="3" name="TextBox 2">
            <a:extLst>
              <a:ext uri="{FF2B5EF4-FFF2-40B4-BE49-F238E27FC236}">
                <a16:creationId xmlns:a16="http://schemas.microsoft.com/office/drawing/2014/main" id="{894EE839-6C46-8D30-3EDC-84B225908B5C}"/>
              </a:ext>
            </a:extLst>
          </p:cNvPr>
          <p:cNvSpPr txBox="1"/>
          <p:nvPr/>
        </p:nvSpPr>
        <p:spPr>
          <a:xfrm>
            <a:off x="0" y="6488668"/>
            <a:ext cx="1219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5F5F5"/>
                </a:solidFill>
                <a:effectLst>
                  <a:outerShdw blurRad="50800" dist="38100" dir="2700000" algn="tl" rotWithShape="0">
                    <a:prstClr val="black">
                      <a:alpha val="30000"/>
                    </a:prstClr>
                  </a:outerShdw>
                </a:effectLst>
                <a:uLnTx/>
                <a:uFillTx/>
                <a:latin typeface="Calibri" panose="020F0502020204030204"/>
                <a:ea typeface="+mn-ea"/>
                <a:cs typeface="+mn-cs"/>
                <a:hlinkClick r:id="rId3"/>
              </a:rPr>
              <a:t>https://en.wikipedia.org/wiki/Pergamon</a:t>
            </a:r>
            <a:r>
              <a:rPr kumimoji="0" lang="en-US" sz="1800" b="0" i="1" u="none" strike="noStrike" kern="1200" cap="none" spc="0" normalizeH="0" baseline="0" noProof="0" dirty="0">
                <a:ln>
                  <a:noFill/>
                </a:ln>
                <a:solidFill>
                  <a:srgbClr val="F5F5F5"/>
                </a:solidFill>
                <a:effectLst>
                  <a:outerShdw blurRad="50800" dist="38100" dir="2700000" algn="tl" rotWithShape="0">
                    <a:prstClr val="black">
                      <a:alpha val="30000"/>
                    </a:prstClr>
                  </a:outerShdw>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outerShdw blurRad="50800" dist="50800" dir="5400000" algn="ctr" rotWithShape="0">
                  <a:prstClr val="black"/>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B1E62B1-B077-A960-66A5-5FA0DD18A709}"/>
              </a:ext>
            </a:extLst>
          </p:cNvPr>
          <p:cNvPicPr>
            <a:picLocks noChangeAspect="1"/>
          </p:cNvPicPr>
          <p:nvPr/>
        </p:nvPicPr>
        <p:blipFill>
          <a:blip r:embed="rId4"/>
          <a:stretch>
            <a:fillRect/>
          </a:stretch>
        </p:blipFill>
        <p:spPr>
          <a:xfrm>
            <a:off x="6922691" y="1599588"/>
            <a:ext cx="5012710" cy="3766456"/>
          </a:xfrm>
          <a:prstGeom prst="rect">
            <a:avLst/>
          </a:prstGeom>
        </p:spPr>
      </p:pic>
      <p:sp>
        <p:nvSpPr>
          <p:cNvPr id="7" name="TextBox 6">
            <a:extLst>
              <a:ext uri="{FF2B5EF4-FFF2-40B4-BE49-F238E27FC236}">
                <a16:creationId xmlns:a16="http://schemas.microsoft.com/office/drawing/2014/main" id="{9E6D4B08-0B47-3D60-2D5D-AB1D6B129393}"/>
              </a:ext>
            </a:extLst>
          </p:cNvPr>
          <p:cNvSpPr txBox="1"/>
          <p:nvPr/>
        </p:nvSpPr>
        <p:spPr>
          <a:xfrm>
            <a:off x="6922690" y="5366044"/>
            <a:ext cx="4538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5F5F5"/>
                </a:solidFill>
                <a:effectLst>
                  <a:outerShdw blurRad="50800" dist="38100" dir="2700000" algn="tl" rotWithShape="0">
                    <a:prstClr val="black">
                      <a:alpha val="30000"/>
                    </a:prstClr>
                  </a:outerShdw>
                </a:effectLst>
                <a:uLnTx/>
                <a:uFillTx/>
                <a:latin typeface="Calibri" panose="020F0502020204030204"/>
                <a:ea typeface="+mn-ea"/>
                <a:cs typeface="+mn-cs"/>
              </a:rPr>
              <a:t>Temple of Dionysus</a:t>
            </a:r>
            <a:endParaRPr kumimoji="0" lang="en-US" sz="1800" b="0" i="0" u="none" strike="noStrike" kern="1200" cap="none" spc="0" normalizeH="0" baseline="0" noProof="0" dirty="0">
              <a:ln>
                <a:noFill/>
              </a:ln>
              <a:solidFill>
                <a:prstClr val="white"/>
              </a:solidFill>
              <a:effectLst>
                <a:outerShdw blurRad="50800" dist="50800" dir="5400000" algn="ctr" rotWithShape="0">
                  <a:prstClr val="black"/>
                </a:outerShdw>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6883B44-2566-09AB-E40E-A666FFB1D9E3}"/>
              </a:ext>
            </a:extLst>
          </p:cNvPr>
          <p:cNvPicPr>
            <a:picLocks noChangeAspect="1"/>
          </p:cNvPicPr>
          <p:nvPr/>
        </p:nvPicPr>
        <p:blipFill>
          <a:blip r:embed="rId5"/>
          <a:stretch>
            <a:fillRect/>
          </a:stretch>
        </p:blipFill>
        <p:spPr>
          <a:xfrm>
            <a:off x="296090" y="1599588"/>
            <a:ext cx="5894049" cy="3810228"/>
          </a:xfrm>
          <a:prstGeom prst="rect">
            <a:avLst/>
          </a:prstGeom>
        </p:spPr>
      </p:pic>
      <p:sp>
        <p:nvSpPr>
          <p:cNvPr id="10" name="TextBox 9">
            <a:extLst>
              <a:ext uri="{FF2B5EF4-FFF2-40B4-BE49-F238E27FC236}">
                <a16:creationId xmlns:a16="http://schemas.microsoft.com/office/drawing/2014/main" id="{9729A394-4E3F-A5C0-454C-112080649261}"/>
              </a:ext>
            </a:extLst>
          </p:cNvPr>
          <p:cNvSpPr txBox="1"/>
          <p:nvPr/>
        </p:nvSpPr>
        <p:spPr>
          <a:xfrm>
            <a:off x="296089" y="5395244"/>
            <a:ext cx="58940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5F5F5"/>
                </a:solidFill>
                <a:effectLst>
                  <a:outerShdw blurRad="50800" dist="38100" dir="2700000" algn="tl" rotWithShape="0">
                    <a:prstClr val="black">
                      <a:alpha val="30000"/>
                    </a:prstClr>
                  </a:outerShdw>
                </a:effectLst>
                <a:uLnTx/>
                <a:uFillTx/>
                <a:latin typeface="Calibri" panose="020F0502020204030204"/>
                <a:ea typeface="+mn-ea"/>
                <a:cs typeface="+mn-cs"/>
              </a:rPr>
              <a:t>Temple of Athena</a:t>
            </a:r>
            <a:endParaRPr kumimoji="0" lang="en-US" sz="1800" b="0" i="0" u="none" strike="noStrike" kern="1200" cap="none" spc="0" normalizeH="0" baseline="0" noProof="0" dirty="0">
              <a:ln>
                <a:noFill/>
              </a:ln>
              <a:solidFill>
                <a:prstClr val="white"/>
              </a:solidFill>
              <a:effectLst>
                <a:outerShdw blurRad="50800" dist="50800" dir="5400000" algn="ctr" rotWithShape="0">
                  <a:prstClr val="black"/>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541882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FD5647A9-0D30-7EAF-549F-5A701A7EAF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A8EBC6-D455-08E7-325E-8C782DA1B6DE}"/>
              </a:ext>
            </a:extLst>
          </p:cNvPr>
          <p:cNvSpPr>
            <a:spLocks noGrp="1"/>
          </p:cNvSpPr>
          <p:nvPr>
            <p:ph type="title"/>
          </p:nvPr>
        </p:nvSpPr>
        <p:spPr>
          <a:xfrm>
            <a:off x="0" y="0"/>
            <a:ext cx="12226954" cy="910045"/>
          </a:xfrm>
        </p:spPr>
        <p:txBody>
          <a:bodyPr>
            <a:noAutofit/>
          </a:bodyPr>
          <a:lstStyle/>
          <a:p>
            <a:pPr algn="ctr"/>
            <a:r>
              <a:rPr lang="en-US" sz="4800" b="1" dirty="0">
                <a:solidFill>
                  <a:srgbClr val="F5F5F5"/>
                </a:solidFill>
                <a:effectLst>
                  <a:outerShdw blurRad="50800" dist="38100" dir="2700000" algn="tl" rotWithShape="0">
                    <a:prstClr val="black">
                      <a:alpha val="30000"/>
                    </a:prstClr>
                  </a:outerShdw>
                </a:effectLst>
              </a:rPr>
              <a:t>The Church in </a:t>
            </a:r>
            <a:r>
              <a:rPr lang="en-US" sz="4800" b="1" dirty="0">
                <a:solidFill>
                  <a:srgbClr val="F5F5F5"/>
                </a:solidFill>
                <a:effectLst>
                  <a:outerShdw blurRad="50800" dist="50800" dir="5400000" algn="ctr" rotWithShape="0">
                    <a:schemeClr val="tx1"/>
                  </a:outerShdw>
                </a:effectLst>
                <a:ea typeface="Tahoma" panose="020B0604030504040204" pitchFamily="34" charset="0"/>
                <a:cs typeface="Tahoma" panose="020B0604030504040204" pitchFamily="34" charset="0"/>
              </a:rPr>
              <a:t>Pergamum</a:t>
            </a:r>
            <a:r>
              <a:rPr lang="en-US" sz="4800" b="1" dirty="0">
                <a:solidFill>
                  <a:srgbClr val="F5F5F5"/>
                </a:solidFill>
                <a:effectLst>
                  <a:outerShdw blurRad="50800" dist="38100" dir="2700000" algn="tl" rotWithShape="0">
                    <a:prstClr val="black">
                      <a:alpha val="30000"/>
                    </a:prstClr>
                  </a:outerShdw>
                </a:effectLst>
              </a:rPr>
              <a:t> – Historical Context</a:t>
            </a:r>
          </a:p>
        </p:txBody>
      </p:sp>
      <p:sp>
        <p:nvSpPr>
          <p:cNvPr id="2" name="Content Placeholder 1">
            <a:extLst>
              <a:ext uri="{FF2B5EF4-FFF2-40B4-BE49-F238E27FC236}">
                <a16:creationId xmlns:a16="http://schemas.microsoft.com/office/drawing/2014/main" id="{74FE2DCD-117F-DC9F-FDAB-E61F70E3B9DD}"/>
              </a:ext>
            </a:extLst>
          </p:cNvPr>
          <p:cNvSpPr>
            <a:spLocks noGrp="1"/>
          </p:cNvSpPr>
          <p:nvPr>
            <p:ph idx="1"/>
          </p:nvPr>
        </p:nvSpPr>
        <p:spPr>
          <a:xfrm>
            <a:off x="302004" y="1062446"/>
            <a:ext cx="11581002" cy="5682342"/>
          </a:xfrm>
        </p:spPr>
        <p:txBody>
          <a:bodyPr>
            <a:normAutofit/>
          </a:bodyPr>
          <a:lstStyle/>
          <a:p>
            <a:r>
              <a:rPr lang="en-US" sz="3200" dirty="0">
                <a:solidFill>
                  <a:srgbClr val="F5F5F5"/>
                </a:solidFill>
                <a:effectLst>
                  <a:outerShdw blurRad="50800" dist="38100" dir="2700000" algn="tl" rotWithShape="0">
                    <a:prstClr val="black">
                      <a:alpha val="30000"/>
                    </a:prstClr>
                  </a:outerShdw>
                </a:effectLst>
                <a:ea typeface="+mj-ea"/>
                <a:cs typeface="+mj-cs"/>
              </a:rPr>
              <a:t>Most significantly, Pergamum was home to the first temple built to a living Roman emperor, erected in honor of Augustus in 29 BC. </a:t>
            </a:r>
          </a:p>
          <a:p>
            <a:r>
              <a:rPr lang="en-US" sz="3200" dirty="0">
                <a:solidFill>
                  <a:srgbClr val="F5F5F5"/>
                </a:solidFill>
                <a:effectLst>
                  <a:outerShdw blurRad="50800" dist="38100" dir="2700000" algn="tl" rotWithShape="0">
                    <a:prstClr val="black">
                      <a:alpha val="30000"/>
                    </a:prstClr>
                  </a:outerShdw>
                </a:effectLst>
                <a:ea typeface="+mj-ea"/>
                <a:cs typeface="+mj-cs"/>
              </a:rPr>
              <a:t>This made it the birthplace of the imperial cult in Asia, the very place where worshiping Caesar as a god was most deeply embedded in civic life.</a:t>
            </a:r>
          </a:p>
          <a:p>
            <a:r>
              <a:rPr lang="en-US" sz="3200" dirty="0">
                <a:solidFill>
                  <a:srgbClr val="F5F5F5"/>
                </a:solidFill>
                <a:effectLst>
                  <a:outerShdw blurRad="50800" dist="38100" dir="2700000" algn="tl" rotWithShape="0">
                    <a:prstClr val="black">
                      <a:alpha val="30000"/>
                    </a:prstClr>
                  </a:outerShdw>
                </a:effectLst>
                <a:ea typeface="+mj-ea"/>
                <a:cs typeface="+mj-cs"/>
              </a:rPr>
              <a:t>Christ addresses this church as the one who holds the sharp, double-edged sword — a deliberate contrast with the sword of Roman authority seated in their city. </a:t>
            </a:r>
          </a:p>
          <a:p>
            <a:r>
              <a:rPr lang="en-US" sz="3200" dirty="0">
                <a:solidFill>
                  <a:srgbClr val="F5F5F5"/>
                </a:solidFill>
                <a:effectLst>
                  <a:outerShdw blurRad="50800" dist="38100" dir="2700000" algn="tl" rotWithShape="0">
                    <a:prstClr val="black">
                      <a:alpha val="30000"/>
                    </a:prstClr>
                  </a:outerShdw>
                </a:effectLst>
                <a:ea typeface="+mj-ea"/>
                <a:cs typeface="+mj-cs"/>
              </a:rPr>
              <a:t>He commends their faithfulness under pressure, grieves over their tolerance of false teaching, and calls them to repent before his word does what Rome's sword cannot.</a:t>
            </a:r>
          </a:p>
        </p:txBody>
      </p:sp>
    </p:spTree>
    <p:extLst>
      <p:ext uri="{BB962C8B-B14F-4D97-AF65-F5344CB8AC3E}">
        <p14:creationId xmlns:p14="http://schemas.microsoft.com/office/powerpoint/2010/main" val="4117901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750AE45B-2358-CAB3-F378-B289B351CE7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DB014E0-0A78-71FB-5615-142920B79AC0}"/>
              </a:ext>
            </a:extLst>
          </p:cNvPr>
          <p:cNvSpPr>
            <a:spLocks noGrp="1"/>
          </p:cNvSpPr>
          <p:nvPr>
            <p:ph type="title"/>
          </p:nvPr>
        </p:nvSpPr>
        <p:spPr>
          <a:xfrm>
            <a:off x="0" y="2"/>
            <a:ext cx="12192000" cy="1459682"/>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2:12</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to the angel of the church in Pergamum write: 'The words of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him who has the sharp two-edged sword</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13</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know where you dwell, where Satan's throne is. Yet you hold fast my name, and you did not deny my faith even in the days of Antipas my faithful witness, who was killed among you, where Satan dwells.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116CB6EB-D74E-67ED-0551-BC6C315AF8B7}"/>
              </a:ext>
            </a:extLst>
          </p:cNvPr>
          <p:cNvSpPr>
            <a:spLocks noGrp="1"/>
          </p:cNvSpPr>
          <p:nvPr>
            <p:ph idx="1"/>
          </p:nvPr>
        </p:nvSpPr>
        <p:spPr>
          <a:xfrm>
            <a:off x="260059" y="1535186"/>
            <a:ext cx="11719420" cy="5155034"/>
          </a:xfrm>
        </p:spPr>
        <p:txBody>
          <a:bodyPr>
            <a:normAutofit lnSpcReduction="10000"/>
          </a:bodyPr>
          <a:lstStyle/>
          <a:p>
            <a:r>
              <a:rPr lang="en-US" sz="3200" dirty="0">
                <a:solidFill>
                  <a:srgbClr val="F5F5F5"/>
                </a:solidFill>
                <a:effectLst>
                  <a:outerShdw blurRad="38100" dist="38100" dir="2700000" algn="ctr" rotWithShape="0">
                    <a:schemeClr val="tx1"/>
                  </a:outerShdw>
                </a:effectLst>
              </a:rPr>
              <a:t>Christ addresses Pergamum as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him who has the sharp two-edged sword</a:t>
            </a:r>
            <a:r>
              <a:rPr lang="en-US" sz="3200" dirty="0">
                <a:solidFill>
                  <a:srgbClr val="F5F5F5"/>
                </a:solidFill>
                <a:effectLst>
                  <a:outerShdw blurRad="38100" dist="38100" dir="2700000" algn="ctr" rotWithShape="0">
                    <a:schemeClr val="tx1"/>
                  </a:outerShdw>
                </a:effectLst>
              </a:rPr>
              <a:t>” – a title loaded with meaning for a city where the Roman proconsul held the “power of the sword,” i.e., the legal power to execute. </a:t>
            </a:r>
          </a:p>
          <a:p>
            <a:r>
              <a:rPr lang="en-US" sz="3200" dirty="0">
                <a:solidFill>
                  <a:srgbClr val="F5F5F5"/>
                </a:solidFill>
                <a:effectLst>
                  <a:outerShdw blurRad="38100" dist="38100" dir="2700000" algn="ctr" rotWithShape="0">
                    <a:schemeClr val="tx1"/>
                  </a:outerShdw>
                </a:effectLst>
              </a:rPr>
              <a:t>The point is deliberate: whatever authority Rome wielded, Christ's authority is greater. </a:t>
            </a:r>
          </a:p>
          <a:p>
            <a:r>
              <a:rPr lang="en-US" sz="3200" dirty="0">
                <a:solidFill>
                  <a:srgbClr val="F5F5F5"/>
                </a:solidFill>
                <a:effectLst>
                  <a:outerShdw blurRad="38100" dist="38100" dir="2700000" algn="ctr" rotWithShape="0">
                    <a:schemeClr val="tx1"/>
                  </a:outerShdw>
                </a:effectLst>
              </a:rPr>
              <a:t>Christ’s sword is his </a:t>
            </a:r>
            <a:r>
              <a:rPr lang="en-US" sz="3200" b="1" i="1" dirty="0">
                <a:solidFill>
                  <a:srgbClr val="F5F5F5"/>
                </a:solidFill>
                <a:effectLst>
                  <a:outerShdw blurRad="38100" dist="38100" dir="2700000" algn="ctr" rotWithShape="0">
                    <a:schemeClr val="tx1"/>
                  </a:outerShdw>
                </a:effectLst>
              </a:rPr>
              <a:t>word</a:t>
            </a:r>
            <a:r>
              <a:rPr lang="en-US" sz="3200" dirty="0">
                <a:solidFill>
                  <a:srgbClr val="F5F5F5"/>
                </a:solidFill>
                <a:effectLst>
                  <a:outerShdw blurRad="38100" dist="38100" dir="2700000" algn="ctr" rotWithShape="0">
                    <a:schemeClr val="tx1"/>
                  </a:outerShdw>
                </a:effectLst>
              </a:rPr>
              <a:t> (cf. 1:16, also Isaiah 49:2; Heb 4:12), the instrument of both </a:t>
            </a:r>
            <a:r>
              <a:rPr lang="en-US" sz="3200" b="1" i="1" dirty="0">
                <a:solidFill>
                  <a:srgbClr val="F5F5F5"/>
                </a:solidFill>
                <a:effectLst>
                  <a:outerShdw blurRad="38100" dist="38100" dir="2700000" algn="ctr" rotWithShape="0">
                    <a:schemeClr val="tx1"/>
                  </a:outerShdw>
                </a:effectLst>
              </a:rPr>
              <a:t>conviction</a:t>
            </a:r>
            <a:r>
              <a:rPr lang="en-US" sz="3200" dirty="0">
                <a:solidFill>
                  <a:srgbClr val="F5F5F5"/>
                </a:solidFill>
                <a:effectLst>
                  <a:outerShdw blurRad="38100" dist="38100" dir="2700000" algn="ctr" rotWithShape="0">
                    <a:schemeClr val="tx1"/>
                  </a:outerShdw>
                </a:effectLst>
              </a:rPr>
              <a:t> and </a:t>
            </a:r>
            <a:r>
              <a:rPr lang="en-US" sz="3200" b="1" i="1" dirty="0">
                <a:solidFill>
                  <a:srgbClr val="F5F5F5"/>
                </a:solidFill>
                <a:effectLst>
                  <a:outerShdw blurRad="38100" dist="38100" dir="2700000" algn="ctr" rotWithShape="0">
                    <a:schemeClr val="tx1"/>
                  </a:outerShdw>
                </a:effectLst>
              </a:rPr>
              <a:t>judgment</a:t>
            </a:r>
            <a:r>
              <a:rPr lang="en-US" sz="3200" dirty="0">
                <a:solidFill>
                  <a:srgbClr val="F5F5F5"/>
                </a:solidFill>
                <a:effectLst>
                  <a:outerShdw blurRad="38100" dist="38100" dir="2700000" algn="ctr" rotWithShape="0">
                    <a:schemeClr val="tx1"/>
                  </a:outerShdw>
                </a:effectLst>
              </a:rPr>
              <a:t>. </a:t>
            </a:r>
          </a:p>
          <a:p>
            <a:r>
              <a:rPr lang="en-US" sz="3200" dirty="0">
                <a:solidFill>
                  <a:srgbClr val="F5F5F5"/>
                </a:solidFill>
                <a:effectLst>
                  <a:outerShdw blurRad="38100" dist="38100" dir="2700000" algn="ctr" rotWithShape="0">
                    <a:schemeClr val="tx1"/>
                  </a:outerShdw>
                </a:effectLst>
              </a:rPr>
              <a:t>It is mentioned at the </a:t>
            </a:r>
            <a:r>
              <a:rPr lang="en-US" sz="3200" b="1" i="1" dirty="0">
                <a:solidFill>
                  <a:srgbClr val="F5F5F5"/>
                </a:solidFill>
                <a:effectLst>
                  <a:outerShdw blurRad="38100" dist="38100" dir="2700000" algn="ctr" rotWithShape="0">
                    <a:schemeClr val="tx1"/>
                  </a:outerShdw>
                </a:effectLst>
              </a:rPr>
              <a:t>beginning</a:t>
            </a:r>
            <a:r>
              <a:rPr lang="en-US" sz="3200" dirty="0">
                <a:solidFill>
                  <a:srgbClr val="F5F5F5"/>
                </a:solidFill>
                <a:effectLst>
                  <a:outerShdw blurRad="38100" dist="38100" dir="2700000" algn="ctr" rotWithShape="0">
                    <a:schemeClr val="tx1"/>
                  </a:outerShdw>
                </a:effectLst>
              </a:rPr>
              <a:t> and </a:t>
            </a:r>
            <a:r>
              <a:rPr lang="en-US" sz="3200" b="1" i="1" dirty="0">
                <a:solidFill>
                  <a:srgbClr val="F5F5F5"/>
                </a:solidFill>
                <a:effectLst>
                  <a:outerShdw blurRad="38100" dist="38100" dir="2700000" algn="ctr" rotWithShape="0">
                    <a:schemeClr val="tx1"/>
                  </a:outerShdw>
                </a:effectLst>
              </a:rPr>
              <a:t>end</a:t>
            </a:r>
            <a:r>
              <a:rPr lang="en-US" sz="3200" dirty="0">
                <a:solidFill>
                  <a:srgbClr val="F5F5F5"/>
                </a:solidFill>
                <a:effectLst>
                  <a:outerShdw blurRad="38100" dist="38100" dir="2700000" algn="ctr" rotWithShape="0">
                    <a:schemeClr val="tx1"/>
                  </a:outerShdw>
                </a:effectLst>
              </a:rPr>
              <a:t> of this letter, framing the entire message as one that carries the weight of divine judgment for a church that is compromising with the world around it.</a:t>
            </a:r>
          </a:p>
        </p:txBody>
      </p:sp>
    </p:spTree>
    <p:extLst>
      <p:ext uri="{BB962C8B-B14F-4D97-AF65-F5344CB8AC3E}">
        <p14:creationId xmlns:p14="http://schemas.microsoft.com/office/powerpoint/2010/main" val="781920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83D7C"/>
            </a:gs>
            <a:gs pos="71000">
              <a:srgbClr val="2E2344"/>
            </a:gs>
            <a:gs pos="100000">
              <a:srgbClr val="2C0F24"/>
            </a:gs>
          </a:gsLst>
          <a:path path="circle">
            <a:fillToRect l="50000" t="50000" r="50000" b="50000"/>
          </a:path>
          <a:tileRect/>
        </a:gradFill>
        <a:effectLst/>
      </p:bgPr>
    </p:bg>
    <p:spTree>
      <p:nvGrpSpPr>
        <p:cNvPr id="1" name="">
          <a:extLst>
            <a:ext uri="{FF2B5EF4-FFF2-40B4-BE49-F238E27FC236}">
              <a16:creationId xmlns:a16="http://schemas.microsoft.com/office/drawing/2014/main" id="{146B8EE4-B685-7B7E-094B-FCDAE999554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7CE11B3-30A4-76C5-F606-D77DF4F5372A}"/>
              </a:ext>
            </a:extLst>
          </p:cNvPr>
          <p:cNvSpPr>
            <a:spLocks noGrp="1"/>
          </p:cNvSpPr>
          <p:nvPr>
            <p:ph type="title"/>
          </p:nvPr>
        </p:nvSpPr>
        <p:spPr>
          <a:xfrm>
            <a:off x="0" y="2"/>
            <a:ext cx="12192000" cy="1459682"/>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2:12</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to the angel of the church in Pergamum write: 'The words of him who has the sharp two-edged sword.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13</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I know where you dwell</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where Satan's throne is</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Yet you hold fast my name, and you did not deny my faith even in the days of Antipas my faithful witness, who was killed among you, </a:t>
            </a:r>
            <a:r>
              <a:rPr lang="en-US" sz="2400" i="1" dirty="0">
                <a:solidFill>
                  <a:srgbClr val="A2FFB3"/>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where Satan dwells</a:t>
            </a:r>
            <a:r>
              <a:rPr lang="en-US" sz="24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19414A5F-9ECA-CC85-44E5-FEF410D65978}"/>
              </a:ext>
            </a:extLst>
          </p:cNvPr>
          <p:cNvSpPr>
            <a:spLocks noGrp="1"/>
          </p:cNvSpPr>
          <p:nvPr>
            <p:ph idx="1"/>
          </p:nvPr>
        </p:nvSpPr>
        <p:spPr>
          <a:xfrm>
            <a:off x="260059" y="1680754"/>
            <a:ext cx="11719420" cy="5050972"/>
          </a:xfrm>
        </p:spPr>
        <p:txBody>
          <a:bodyPr>
            <a:normAutofit fontScale="92500" lnSpcReduction="20000"/>
          </a:bodyPr>
          <a:lstStyle/>
          <a:p>
            <a:r>
              <a:rPr lang="en-US" sz="3200" dirty="0">
                <a:solidFill>
                  <a:srgbClr val="F5F5F5"/>
                </a:solidFill>
                <a:effectLst>
                  <a:outerShdw blurRad="38100" dist="38100" dir="2700000" algn="ctr" rotWithShape="0">
                    <a:schemeClr val="tx1"/>
                  </a:outerShdw>
                </a:effectLst>
              </a:rPr>
              <a:t>Christ opens his assessment with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I know where you dwell</a:t>
            </a:r>
            <a:r>
              <a:rPr lang="en-US" sz="3200" dirty="0">
                <a:solidFill>
                  <a:srgbClr val="F5F5F5"/>
                </a:solidFill>
                <a:effectLst>
                  <a:outerShdw blurRad="38100" dist="38100" dir="2700000" algn="ctr" rotWithShape="0">
                    <a:schemeClr val="tx1"/>
                  </a:outerShdw>
                </a:effectLst>
              </a:rPr>
              <a:t>.” </a:t>
            </a:r>
          </a:p>
          <a:p>
            <a:r>
              <a:rPr lang="en-US" sz="3200" dirty="0">
                <a:solidFill>
                  <a:srgbClr val="F5F5F5"/>
                </a:solidFill>
                <a:effectLst>
                  <a:outerShdw blurRad="38100" dist="38100" dir="2700000" algn="ctr" rotWithShape="0">
                    <a:schemeClr val="tx1"/>
                  </a:outerShdw>
                </a:effectLst>
              </a:rPr>
              <a:t>That phrase sets the stage for everything that follows, because the place where the Pergamum believers lived was no ordinary place. </a:t>
            </a:r>
          </a:p>
          <a:p>
            <a:r>
              <a:rPr lang="en-US" sz="3200" dirty="0">
                <a:solidFill>
                  <a:srgbClr val="F5F5F5"/>
                </a:solidFill>
                <a:effectLst>
                  <a:outerShdw blurRad="38100" dist="38100" dir="2700000" algn="ctr" rotWithShape="0">
                    <a:schemeClr val="tx1"/>
                  </a:outerShdw>
                </a:effectLst>
              </a:rPr>
              <a:t>He calls it the place “</a:t>
            </a:r>
            <a:r>
              <a:rPr lang="en-US" sz="3200" i="1" dirty="0">
                <a:solidFill>
                  <a:srgbClr val="99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where Satan's throne is… where Satan dwells</a:t>
            </a:r>
            <a:r>
              <a:rPr lang="en-US" sz="3200" dirty="0">
                <a:solidFill>
                  <a:srgbClr val="F5F5F5"/>
                </a:solidFill>
                <a:effectLst>
                  <a:outerShdw blurRad="38100" dist="38100" dir="2700000" algn="ctr" rotWithShape="0">
                    <a:schemeClr val="tx1"/>
                  </a:outerShdw>
                </a:effectLst>
              </a:rPr>
              <a:t>.” </a:t>
            </a:r>
          </a:p>
          <a:p>
            <a:r>
              <a:rPr lang="en-US" sz="3200" dirty="0">
                <a:solidFill>
                  <a:srgbClr val="F5F5F5"/>
                </a:solidFill>
                <a:effectLst>
                  <a:outerShdw blurRad="38100" dist="38100" dir="2700000" algn="ctr" rotWithShape="0">
                    <a:schemeClr val="tx1"/>
                  </a:outerShdw>
                </a:effectLst>
              </a:rPr>
              <a:t>Exactly what this refers to has been debated by scholars. </a:t>
            </a:r>
          </a:p>
          <a:p>
            <a:r>
              <a:rPr lang="en-US" sz="3200" dirty="0">
                <a:solidFill>
                  <a:srgbClr val="F5F5F5"/>
                </a:solidFill>
                <a:effectLst>
                  <a:outerShdw blurRad="38100" dist="38100" dir="2700000" algn="ctr" rotWithShape="0">
                    <a:schemeClr val="tx1"/>
                  </a:outerShdw>
                </a:effectLst>
              </a:rPr>
              <a:t>Pergamum was a city of wealth and culture, but, as we’ve already seen,  it was also a center of </a:t>
            </a:r>
            <a:r>
              <a:rPr lang="en-US" sz="3200" b="1" i="1" dirty="0">
                <a:solidFill>
                  <a:srgbClr val="F5F5F5"/>
                </a:solidFill>
                <a:effectLst>
                  <a:outerShdw blurRad="38100" dist="38100" dir="2700000" algn="ctr" rotWithShape="0">
                    <a:schemeClr val="tx1"/>
                  </a:outerShdw>
                </a:effectLst>
              </a:rPr>
              <a:t>pagan worship</a:t>
            </a:r>
            <a:r>
              <a:rPr lang="en-US" sz="3200" dirty="0">
                <a:solidFill>
                  <a:srgbClr val="F5F5F5"/>
                </a:solidFill>
                <a:effectLst>
                  <a:outerShdw blurRad="38100" dist="38100" dir="2700000" algn="ctr" rotWithShape="0">
                    <a:schemeClr val="tx1"/>
                  </a:outerShdw>
                </a:effectLst>
              </a:rPr>
              <a:t>. </a:t>
            </a:r>
          </a:p>
          <a:p>
            <a:r>
              <a:rPr lang="en-US" sz="3200" dirty="0">
                <a:solidFill>
                  <a:srgbClr val="F5F5F5"/>
                </a:solidFill>
                <a:effectLst>
                  <a:outerShdw blurRad="38100" dist="38100" dir="2700000" algn="ctr" rotWithShape="0">
                    <a:schemeClr val="tx1"/>
                  </a:outerShdw>
                </a:effectLst>
              </a:rPr>
              <a:t>Nearly all the pagan religions had shrines in Pergamum – there was even one for the emperor. </a:t>
            </a:r>
          </a:p>
          <a:p>
            <a:r>
              <a:rPr lang="en-US" sz="3200" dirty="0">
                <a:solidFill>
                  <a:srgbClr val="F5F5F5"/>
                </a:solidFill>
                <a:effectLst>
                  <a:outerShdw blurRad="38100" dist="38100" dir="2700000" algn="ctr" rotWithShape="0">
                    <a:schemeClr val="tx1"/>
                  </a:outerShdw>
                </a:effectLst>
              </a:rPr>
              <a:t>Pergamum was, in the fullest sense, </a:t>
            </a:r>
            <a:r>
              <a:rPr lang="en-US" sz="3200" b="1" i="1" dirty="0">
                <a:solidFill>
                  <a:srgbClr val="F5F5F5"/>
                </a:solidFill>
                <a:effectLst>
                  <a:outerShdw blurRad="38100" dist="38100" dir="2700000" algn="ctr" rotWithShape="0">
                    <a:schemeClr val="tx1"/>
                  </a:outerShdw>
                </a:effectLst>
              </a:rPr>
              <a:t>enemy territory</a:t>
            </a:r>
            <a:r>
              <a:rPr lang="en-US" sz="3200" dirty="0">
                <a:solidFill>
                  <a:srgbClr val="F5F5F5"/>
                </a:solidFill>
                <a:effectLst>
                  <a:outerShdw blurRad="38100" dist="38100" dir="2700000" algn="ctr" rotWithShape="0">
                    <a:schemeClr val="tx1"/>
                  </a:outerShdw>
                </a:effectLst>
              </a:rPr>
              <a:t>.</a:t>
            </a:r>
          </a:p>
          <a:p>
            <a:r>
              <a:rPr lang="en-US" sz="3200" dirty="0">
                <a:solidFill>
                  <a:srgbClr val="F5F5F5"/>
                </a:solidFill>
                <a:effectLst>
                  <a:outerShdw blurRad="38100" dist="38100" dir="2700000" algn="ctr" rotWithShape="0">
                    <a:schemeClr val="tx1"/>
                  </a:outerShdw>
                </a:effectLst>
              </a:rPr>
              <a:t>Though Satan operates everywhere, it appears that in the prominent cities of this world, such as Pergamos, Satan is even </a:t>
            </a:r>
            <a:r>
              <a:rPr lang="en-US" sz="3200" b="1" i="1" dirty="0">
                <a:solidFill>
                  <a:srgbClr val="F5F5F5"/>
                </a:solidFill>
                <a:effectLst>
                  <a:outerShdw blurRad="38100" dist="38100" dir="2700000" algn="ctr" rotWithShape="0">
                    <a:schemeClr val="tx1"/>
                  </a:outerShdw>
                </a:effectLst>
              </a:rPr>
              <a:t>more</a:t>
            </a:r>
            <a:r>
              <a:rPr lang="en-US" sz="3200" dirty="0">
                <a:solidFill>
                  <a:srgbClr val="F5F5F5"/>
                </a:solidFill>
                <a:effectLst>
                  <a:outerShdw blurRad="38100" dist="38100" dir="2700000" algn="ctr" rotWithShape="0">
                    <a:schemeClr val="tx1"/>
                  </a:outerShdw>
                </a:effectLst>
              </a:rPr>
              <a:t> active. </a:t>
            </a:r>
          </a:p>
        </p:txBody>
      </p:sp>
    </p:spTree>
    <p:extLst>
      <p:ext uri="{BB962C8B-B14F-4D97-AF65-F5344CB8AC3E}">
        <p14:creationId xmlns:p14="http://schemas.microsoft.com/office/powerpoint/2010/main" val="25961002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p:cTn id="3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 calcmode="lin" valueType="num">
                                      <p:cBhvr>
                                        <p:cTn id="42"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39299</TotalTime>
  <Words>4421</Words>
  <Application>Microsoft Office PowerPoint</Application>
  <PresentationFormat>Widescreen</PresentationFormat>
  <Paragraphs>165</Paragraphs>
  <Slides>30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Calibri Light</vt:lpstr>
      <vt:lpstr>Cambria</vt:lpstr>
      <vt:lpstr>Garamond</vt:lpstr>
      <vt:lpstr>Tahoma</vt:lpstr>
      <vt:lpstr>Office Theme</vt:lpstr>
      <vt:lpstr>1_Office Theme</vt:lpstr>
      <vt:lpstr>The Book of Revelation</vt:lpstr>
      <vt:lpstr>Letter to the Church in Pergamum (2:12-17)</vt:lpstr>
      <vt:lpstr>John Writes to the Seven Churches</vt:lpstr>
      <vt:lpstr>The Church in Pergamum – Historical Context</vt:lpstr>
      <vt:lpstr>Ancient Acropolis at Pergamum</vt:lpstr>
      <vt:lpstr>Temples in Ancient Pergamum</vt:lpstr>
      <vt:lpstr>The Church in Pergamum – Historical Context</vt:lpstr>
      <vt:lpstr>2:12 "And to the angel of the church in Pergamum write: 'The words of him who has the sharp two-edged sword. 13 "'I know where you dwell, where Satan's throne is. Yet you hold fast my name, and you did not deny my faith even in the days of Antipas my faithful witness, who was killed among you, where Satan dwells. (ESV)</vt:lpstr>
      <vt:lpstr>2:12 "And to the angel of the church in Pergamum write: 'The words of him who has the sharp two-edged sword. 13 “'I know where you dwell, where Satan's throne is. Yet you hold fast my name, and you did not deny my faith even in the days of Antipas my faithful witness, who was killed among you, where Satan dwells. (ESV)</vt:lpstr>
      <vt:lpstr>2:12 "And to the angel of the church in Pergamum write: 'The words of him who has the sharp two-edged sword. 13 "'I know where you dwell, where Satan's throne is. Yet you hold fast my name, and you did not deny my faith even in the days of Antipas my faithful witness, who was killed among you, where Satan dwells. (ESV)</vt:lpstr>
      <vt:lpstr>2:12 "And to the angel of the church in Pergamum write: 'The words of him who has the sharp two-edged sword. 13 "'I know where you dwell, where Satan's throne is. Yet you hold fast my name, and you did not deny my faith even in the days of Antipas my faithful witness, who was killed among you, where Satan dwells. (ESV)</vt:lpstr>
      <vt:lpstr>2:14 But I have a few things against you: you have some there who hold the teaching of Balaam, who taught Balak to put a stumbling block before the sons of Israel, so that they might eat food sacrificed to idols and practice sexual immorality. 15 So also you have some who hold the teaching of the Nicolaitans. (ESV)</vt:lpstr>
      <vt:lpstr>2:14 But I have a few things against you: you have some there who hold the teaching of Balaam, who taught Balak to put a stumbling block before the sons of Israel, so that they might eat food sacrificed to idols and practice sexual immorality. 15 So also you have some who hold the teaching of the Nicolaitans. (ESV)</vt:lpstr>
      <vt:lpstr>2:14 But I have a few things against you: you have some there who hold the teaching of Balaam, who taught Balak to put a stumbling block before the sons of Israel, so that they might eat food sacrificed to idols and practice sexual immorality. 15 So also you have some who hold the teaching of the Nicolaitans. (ESV)</vt:lpstr>
      <vt:lpstr>2:16 Therefore repent. If not, I will come to you soon and war against them with the sword of my mouth. 17 He who has an ear, let him hear what the Spirit says to the churches. To the one who conquers I will give some of the hidden manna, and I will give him a white stone, with a new name written on the stone that no one knows except the one who receives it.' (ESV)</vt:lpstr>
      <vt:lpstr>The Rhomphaia Sword</vt:lpstr>
      <vt:lpstr>2:16 Therefore repent. If not, I will come to you soon and war against them with the sword of my mouth. 17 He who has an ear, let him hear what the Spirit says to the churches. To the one who conquers I will give some of the hidden manna, and I will give him a white stone, with a new name written on the stone that no one knows except the one who receives it.' (ESV)</vt:lpstr>
      <vt:lpstr>2:16 Therefore repent. If not, I will come to you soon and war against them with the sword of my mouth. 17 He who has an ear, let him hear what the Spirit says to the churches. To the one who conquers I will give some of the hidden manna, and I will give him a white stone, with a new name written on the stone that no one knows except the one who receives it.' (ESV)</vt:lpstr>
      <vt:lpstr>Letter to the Church in Thyatira (2:18-29)</vt:lpstr>
      <vt:lpstr>Letter to the Church in Thyatira (2:18-29)</vt:lpstr>
      <vt:lpstr>The Church in Thyatira – Historical Context</vt:lpstr>
      <vt:lpstr>The Church in Thyatira – Historical Context</vt:lpstr>
      <vt:lpstr>2:18 "And to the angel of the church in Thyatira write: 'The words of the Son of God, who has eyes like a flame of fire, and whose feet are like burnished bronze. (ESV)</vt:lpstr>
      <vt:lpstr>2:19 "'I know your works, your love and faith and service and patient endurance, and that your latter works exceed the first. (ESV)</vt:lpstr>
      <vt:lpstr>2:20 But I have this against you, that you tolerate that woman Jezebel, who calls herself a prophetess and is teaching and seducing my servants to practice sexual immorality and to eat food sacrificed to idols. 21 I gave her time to repent, but she refuses to repent of her sexual immorality. (ESV)</vt:lpstr>
      <vt:lpstr>2:22 Behold, I will throw her onto a sickbed, and those who commit adultery with her I will throw into great tribulation, unless they repent of her works, 23 and I will strike her children dead. And all the churches will know that I am he who searches mind and heart, and I will give to each of you according to your works. (ESV)</vt:lpstr>
      <vt:lpstr>2:22 Behold, I will throw her onto a sickbed, and those who commit adultery with her I will throw into great tribulation, unless they repent of her works, 23 and I will strike her children dead. And all the churches will know that I am he who searches mind and heart, and I will give to each of you according to your works. (ESV)</vt:lpstr>
      <vt:lpstr>Class Discussion Time</vt:lpstr>
      <vt:lpstr>Class Discussion Time</vt:lpstr>
      <vt:lpstr>Class Discussion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Connolly</dc:creator>
  <cp:lastModifiedBy>Robert Connolly</cp:lastModifiedBy>
  <cp:revision>296</cp:revision>
  <cp:lastPrinted>2026-04-05T14:20:32Z</cp:lastPrinted>
  <dcterms:created xsi:type="dcterms:W3CDTF">2026-02-17T02:36:22Z</dcterms:created>
  <dcterms:modified xsi:type="dcterms:W3CDTF">2026-04-05T19:46:53Z</dcterms:modified>
</cp:coreProperties>
</file>