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455" r:id="rId3"/>
    <p:sldId id="456" r:id="rId4"/>
    <p:sldId id="457" r:id="rId5"/>
    <p:sldId id="458" r:id="rId6"/>
    <p:sldId id="459" r:id="rId7"/>
    <p:sldId id="460" r:id="rId8"/>
    <p:sldId id="461" r:id="rId9"/>
    <p:sldId id="462" r:id="rId10"/>
    <p:sldId id="464" r:id="rId11"/>
    <p:sldId id="465" r:id="rId12"/>
    <p:sldId id="466" r:id="rId13"/>
    <p:sldId id="467" r:id="rId14"/>
    <p:sldId id="468" r:id="rId15"/>
    <p:sldId id="469" r:id="rId16"/>
    <p:sldId id="470" r:id="rId17"/>
    <p:sldId id="471" r:id="rId18"/>
    <p:sldId id="472" r:id="rId19"/>
    <p:sldId id="473" r:id="rId20"/>
    <p:sldId id="474" r:id="rId21"/>
    <p:sldId id="475" r:id="rId22"/>
    <p:sldId id="476" r:id="rId23"/>
    <p:sldId id="477" r:id="rId24"/>
    <p:sldId id="478" r:id="rId25"/>
    <p:sldId id="479" r:id="rId26"/>
    <p:sldId id="480" r:id="rId27"/>
    <p:sldId id="484" r:id="rId2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700"/>
    <a:srgbClr val="A2FFB3"/>
    <a:srgbClr val="99FFFF"/>
    <a:srgbClr val="F5F5F5"/>
    <a:srgbClr val="00FFFF"/>
    <a:srgbClr val="2E2344"/>
    <a:srgbClr val="4B2A5E"/>
    <a:srgbClr val="883D7C"/>
    <a:srgbClr val="5A3278"/>
    <a:srgbClr val="A77A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7" autoAdjust="0"/>
    <p:restoredTop sz="94660"/>
  </p:normalViewPr>
  <p:slideViewPr>
    <p:cSldViewPr snapToGrid="0">
      <p:cViewPr varScale="1">
        <p:scale>
          <a:sx n="146" d="100"/>
          <a:sy n="146" d="100"/>
        </p:scale>
        <p:origin x="100" y="1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FC48619E-407E-49A3-9451-8881EE43F640}" type="datetimeFigureOut">
              <a:rPr lang="en-US" smtClean="0"/>
              <a:t>4/10/2026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A9E0C3B2-DEE3-455A-BEC3-7E005ED72DE8}" type="slidenum">
              <a:rPr lang="en-US" smtClean="0"/>
              <a:t>‹#›</a:t>
            </a:fld>
            <a:endParaRPr lang="en-US"/>
          </a:p>
        </p:txBody>
      </p:sp>
    </p:spTree>
    <p:extLst>
      <p:ext uri="{BB962C8B-B14F-4D97-AF65-F5344CB8AC3E}">
        <p14:creationId xmlns:p14="http://schemas.microsoft.com/office/powerpoint/2010/main" val="120541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15A7D-19B1-95FD-CC1A-4E57442196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B4483B-F1C2-21EF-AD37-7E4C34C06B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23B44F-7128-9D60-B012-FEF8869C21E4}"/>
              </a:ext>
            </a:extLst>
          </p:cNvPr>
          <p:cNvSpPr>
            <a:spLocks noGrp="1"/>
          </p:cNvSpPr>
          <p:nvPr>
            <p:ph type="dt" sz="half" idx="10"/>
          </p:nvPr>
        </p:nvSpPr>
        <p:spPr/>
        <p:txBody>
          <a:bodyPr/>
          <a:lstStyle/>
          <a:p>
            <a:fld id="{0A2F6184-0DB0-44B4-BC85-6FE096EDA416}" type="datetimeFigureOut">
              <a:rPr lang="en-US" smtClean="0"/>
              <a:t>4/10/2026</a:t>
            </a:fld>
            <a:endParaRPr lang="en-US"/>
          </a:p>
        </p:txBody>
      </p:sp>
      <p:sp>
        <p:nvSpPr>
          <p:cNvPr id="5" name="Footer Placeholder 4">
            <a:extLst>
              <a:ext uri="{FF2B5EF4-FFF2-40B4-BE49-F238E27FC236}">
                <a16:creationId xmlns:a16="http://schemas.microsoft.com/office/drawing/2014/main" id="{50E64CED-3862-35C3-ED08-313758421B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9D925-25AA-91B0-F0BB-AD4AB5BB5EA8}"/>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927770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0774-2ADD-8C7C-C116-BE8E167B44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9920C9-6269-B399-A984-8DE2479443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9F83F-C4D6-636E-5CC4-44F61EA42454}"/>
              </a:ext>
            </a:extLst>
          </p:cNvPr>
          <p:cNvSpPr>
            <a:spLocks noGrp="1"/>
          </p:cNvSpPr>
          <p:nvPr>
            <p:ph type="dt" sz="half" idx="10"/>
          </p:nvPr>
        </p:nvSpPr>
        <p:spPr/>
        <p:txBody>
          <a:bodyPr/>
          <a:lstStyle/>
          <a:p>
            <a:fld id="{0A2F6184-0DB0-44B4-BC85-6FE096EDA416}" type="datetimeFigureOut">
              <a:rPr lang="en-US" smtClean="0"/>
              <a:t>4/10/2026</a:t>
            </a:fld>
            <a:endParaRPr lang="en-US"/>
          </a:p>
        </p:txBody>
      </p:sp>
      <p:sp>
        <p:nvSpPr>
          <p:cNvPr id="5" name="Footer Placeholder 4">
            <a:extLst>
              <a:ext uri="{FF2B5EF4-FFF2-40B4-BE49-F238E27FC236}">
                <a16:creationId xmlns:a16="http://schemas.microsoft.com/office/drawing/2014/main" id="{5706241F-B584-7166-427B-92B99D5991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87AEB3-97B3-4421-F27D-DF897A5CB649}"/>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119041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CE71F9-3F3E-B42A-D313-8D7FA77C19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B72AD5-2A7F-3453-1D1D-6B85B0079A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54C531-B33E-F0BD-3C10-F4959A340EB4}"/>
              </a:ext>
            </a:extLst>
          </p:cNvPr>
          <p:cNvSpPr>
            <a:spLocks noGrp="1"/>
          </p:cNvSpPr>
          <p:nvPr>
            <p:ph type="dt" sz="half" idx="10"/>
          </p:nvPr>
        </p:nvSpPr>
        <p:spPr/>
        <p:txBody>
          <a:bodyPr/>
          <a:lstStyle/>
          <a:p>
            <a:fld id="{0A2F6184-0DB0-44B4-BC85-6FE096EDA416}" type="datetimeFigureOut">
              <a:rPr lang="en-US" smtClean="0"/>
              <a:t>4/10/2026</a:t>
            </a:fld>
            <a:endParaRPr lang="en-US"/>
          </a:p>
        </p:txBody>
      </p:sp>
      <p:sp>
        <p:nvSpPr>
          <p:cNvPr id="5" name="Footer Placeholder 4">
            <a:extLst>
              <a:ext uri="{FF2B5EF4-FFF2-40B4-BE49-F238E27FC236}">
                <a16:creationId xmlns:a16="http://schemas.microsoft.com/office/drawing/2014/main" id="{E0120110-6C4D-D974-973B-034D882CF8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7728B0-7352-A519-FFC6-542A24B164E3}"/>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302163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D3D7-1E06-B910-43D5-BFC4D58F64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01D1C-5D84-76BB-C42E-EC83EE4C1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D38870-55A9-9711-E2EF-FEC198F1F685}"/>
              </a:ext>
            </a:extLst>
          </p:cNvPr>
          <p:cNvSpPr>
            <a:spLocks noGrp="1"/>
          </p:cNvSpPr>
          <p:nvPr>
            <p:ph type="dt" sz="half" idx="10"/>
          </p:nvPr>
        </p:nvSpPr>
        <p:spPr/>
        <p:txBody>
          <a:bodyPr/>
          <a:lstStyle/>
          <a:p>
            <a:fld id="{B7A785C7-C7F7-4FE3-BA54-D8F7FBBCDA4F}" type="datetime8">
              <a:rPr lang="en-US" smtClean="0"/>
              <a:t>4/10/2026 8:43 PM</a:t>
            </a:fld>
            <a:endParaRPr lang="en-US"/>
          </a:p>
        </p:txBody>
      </p:sp>
      <p:sp>
        <p:nvSpPr>
          <p:cNvPr id="5" name="Footer Placeholder 4">
            <a:extLst>
              <a:ext uri="{FF2B5EF4-FFF2-40B4-BE49-F238E27FC236}">
                <a16:creationId xmlns:a16="http://schemas.microsoft.com/office/drawing/2014/main" id="{7F6F5A40-788C-A63E-A213-704A5796B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09FB0-7612-0A13-CF3B-6FD59F5A0DA3}"/>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502863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E8A4-8034-6CA8-1E1A-47D295A07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840350-F1ED-CEB1-D622-36F537F04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02004-C474-1493-6DBB-B55DA51283BC}"/>
              </a:ext>
            </a:extLst>
          </p:cNvPr>
          <p:cNvSpPr>
            <a:spLocks noGrp="1"/>
          </p:cNvSpPr>
          <p:nvPr>
            <p:ph type="dt" sz="half" idx="10"/>
          </p:nvPr>
        </p:nvSpPr>
        <p:spPr/>
        <p:txBody>
          <a:bodyPr/>
          <a:lstStyle/>
          <a:p>
            <a:fld id="{87C1C1E6-ED29-4692-ACEE-0C5846DC82E1}" type="datetime8">
              <a:rPr lang="en-US" smtClean="0"/>
              <a:t>4/10/2026 8:43 PM</a:t>
            </a:fld>
            <a:endParaRPr lang="en-US"/>
          </a:p>
        </p:txBody>
      </p:sp>
      <p:sp>
        <p:nvSpPr>
          <p:cNvPr id="5" name="Footer Placeholder 4">
            <a:extLst>
              <a:ext uri="{FF2B5EF4-FFF2-40B4-BE49-F238E27FC236}">
                <a16:creationId xmlns:a16="http://schemas.microsoft.com/office/drawing/2014/main" id="{7C9886FA-3FB9-5065-7CBD-D6363B5BF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06CA9-4135-598C-7428-E272466B62A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784932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67C8-8133-804A-9F5F-45614E864C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5DC25B-F931-0ED0-A1A5-7F73AE27C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15FF5-7372-8845-6521-BE0D1FDD820E}"/>
              </a:ext>
            </a:extLst>
          </p:cNvPr>
          <p:cNvSpPr>
            <a:spLocks noGrp="1"/>
          </p:cNvSpPr>
          <p:nvPr>
            <p:ph type="dt" sz="half" idx="10"/>
          </p:nvPr>
        </p:nvSpPr>
        <p:spPr/>
        <p:txBody>
          <a:bodyPr/>
          <a:lstStyle/>
          <a:p>
            <a:fld id="{5128464E-EE04-4B1F-A80F-B9FD8FB9650D}" type="datetime8">
              <a:rPr lang="en-US" smtClean="0"/>
              <a:t>4/10/2026 8:43 PM</a:t>
            </a:fld>
            <a:endParaRPr lang="en-US"/>
          </a:p>
        </p:txBody>
      </p:sp>
      <p:sp>
        <p:nvSpPr>
          <p:cNvPr id="5" name="Footer Placeholder 4">
            <a:extLst>
              <a:ext uri="{FF2B5EF4-FFF2-40B4-BE49-F238E27FC236}">
                <a16:creationId xmlns:a16="http://schemas.microsoft.com/office/drawing/2014/main" id="{0AE9F6E3-5C35-23D2-B838-00EE62191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1CF06-DB13-2D70-EA8D-AD5D39E8C47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63275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C2E1-2BC9-7E9B-8668-292B65778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7C765B-7AA6-1A73-B495-183DC03F51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94A8B5-CEB2-3A46-4139-F3F84A6AEB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5A833C-1F0C-64F5-6E74-47C733B6D49D}"/>
              </a:ext>
            </a:extLst>
          </p:cNvPr>
          <p:cNvSpPr>
            <a:spLocks noGrp="1"/>
          </p:cNvSpPr>
          <p:nvPr>
            <p:ph type="dt" sz="half" idx="10"/>
          </p:nvPr>
        </p:nvSpPr>
        <p:spPr/>
        <p:txBody>
          <a:bodyPr/>
          <a:lstStyle/>
          <a:p>
            <a:fld id="{14B516CB-B3AB-4C05-BD8F-AC5CEA40B84E}" type="datetime8">
              <a:rPr lang="en-US" smtClean="0"/>
              <a:t>4/10/2026 8:43 PM</a:t>
            </a:fld>
            <a:endParaRPr lang="en-US"/>
          </a:p>
        </p:txBody>
      </p:sp>
      <p:sp>
        <p:nvSpPr>
          <p:cNvPr id="6" name="Footer Placeholder 5">
            <a:extLst>
              <a:ext uri="{FF2B5EF4-FFF2-40B4-BE49-F238E27FC236}">
                <a16:creationId xmlns:a16="http://schemas.microsoft.com/office/drawing/2014/main" id="{7522BBD7-D1FD-96CB-955F-1BD1255F6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ABB3D-D4A2-1E1D-43DF-5BD6CCA8032D}"/>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716970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5EFE-F290-450B-C9AE-BC4E8A520D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580F03-39B1-19AF-F729-F2E6DB149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3F73DC-8FC3-7C36-8F50-F3CF3936E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8077E3-4995-BE7D-57C5-EEF7575918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8A9DF-DE55-6771-C3AC-BA5774F7A2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C19F6E-FB72-E379-B6C4-C44688748DD1}"/>
              </a:ext>
            </a:extLst>
          </p:cNvPr>
          <p:cNvSpPr>
            <a:spLocks noGrp="1"/>
          </p:cNvSpPr>
          <p:nvPr>
            <p:ph type="dt" sz="half" idx="10"/>
          </p:nvPr>
        </p:nvSpPr>
        <p:spPr/>
        <p:txBody>
          <a:bodyPr/>
          <a:lstStyle/>
          <a:p>
            <a:fld id="{F390785F-F96D-420C-97DD-8D72989C66A0}" type="datetime8">
              <a:rPr lang="en-US" smtClean="0"/>
              <a:t>4/10/2026 8:43 PM</a:t>
            </a:fld>
            <a:endParaRPr lang="en-US"/>
          </a:p>
        </p:txBody>
      </p:sp>
      <p:sp>
        <p:nvSpPr>
          <p:cNvPr id="8" name="Footer Placeholder 7">
            <a:extLst>
              <a:ext uri="{FF2B5EF4-FFF2-40B4-BE49-F238E27FC236}">
                <a16:creationId xmlns:a16="http://schemas.microsoft.com/office/drawing/2014/main" id="{D0E0F197-C0E0-DD4D-8F6A-FB9214EF22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EFA811-C023-8F4C-258A-71D818A1D35C}"/>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810263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67BF-F934-6636-13A6-A25B45224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96E405-4353-A6CB-3384-982A2F747CB7}"/>
              </a:ext>
            </a:extLst>
          </p:cNvPr>
          <p:cNvSpPr>
            <a:spLocks noGrp="1"/>
          </p:cNvSpPr>
          <p:nvPr>
            <p:ph type="dt" sz="half" idx="10"/>
          </p:nvPr>
        </p:nvSpPr>
        <p:spPr/>
        <p:txBody>
          <a:bodyPr/>
          <a:lstStyle/>
          <a:p>
            <a:fld id="{248F9E38-CD42-44AA-A854-648AA1458DAE}" type="datetime8">
              <a:rPr lang="en-US" smtClean="0"/>
              <a:t>4/10/2026 8:43 PM</a:t>
            </a:fld>
            <a:endParaRPr lang="en-US"/>
          </a:p>
        </p:txBody>
      </p:sp>
      <p:sp>
        <p:nvSpPr>
          <p:cNvPr id="4" name="Footer Placeholder 3">
            <a:extLst>
              <a:ext uri="{FF2B5EF4-FFF2-40B4-BE49-F238E27FC236}">
                <a16:creationId xmlns:a16="http://schemas.microsoft.com/office/drawing/2014/main" id="{862DF4A6-55AE-E177-1F0F-7F427FBF23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6624DD-E353-8F88-A0D2-28ED71E3D44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953803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4E53F-7AD6-DB9F-C1AA-FD81916307A3}"/>
              </a:ext>
            </a:extLst>
          </p:cNvPr>
          <p:cNvSpPr>
            <a:spLocks noGrp="1"/>
          </p:cNvSpPr>
          <p:nvPr>
            <p:ph type="dt" sz="half" idx="10"/>
          </p:nvPr>
        </p:nvSpPr>
        <p:spPr/>
        <p:txBody>
          <a:bodyPr/>
          <a:lstStyle/>
          <a:p>
            <a:fld id="{FDD2F625-C442-460F-A33A-C385D42E4BF0}" type="datetime8">
              <a:rPr lang="en-US" smtClean="0"/>
              <a:t>4/10/2026 8:43 PM</a:t>
            </a:fld>
            <a:endParaRPr lang="en-US"/>
          </a:p>
        </p:txBody>
      </p:sp>
      <p:sp>
        <p:nvSpPr>
          <p:cNvPr id="3" name="Footer Placeholder 2">
            <a:extLst>
              <a:ext uri="{FF2B5EF4-FFF2-40B4-BE49-F238E27FC236}">
                <a16:creationId xmlns:a16="http://schemas.microsoft.com/office/drawing/2014/main" id="{49A1BEA7-E521-EFB6-A614-AA25E664B6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28A0A6-3426-F777-D745-C51471B0640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897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4472-1203-0952-0B24-BD0EAD5CF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D0110-C02C-D87E-B062-BE623ABB1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36B595-F64A-309A-8F14-9A2D590C4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F1243-922E-DD1D-1639-47655E1AB389}"/>
              </a:ext>
            </a:extLst>
          </p:cNvPr>
          <p:cNvSpPr>
            <a:spLocks noGrp="1"/>
          </p:cNvSpPr>
          <p:nvPr>
            <p:ph type="dt" sz="half" idx="10"/>
          </p:nvPr>
        </p:nvSpPr>
        <p:spPr/>
        <p:txBody>
          <a:bodyPr/>
          <a:lstStyle/>
          <a:p>
            <a:fld id="{9AD9FFA2-37BB-4065-9E59-A04EE9D0B335}" type="datetime8">
              <a:rPr lang="en-US" smtClean="0"/>
              <a:t>4/10/2026 8:43 PM</a:t>
            </a:fld>
            <a:endParaRPr lang="en-US"/>
          </a:p>
        </p:txBody>
      </p:sp>
      <p:sp>
        <p:nvSpPr>
          <p:cNvPr id="6" name="Footer Placeholder 5">
            <a:extLst>
              <a:ext uri="{FF2B5EF4-FFF2-40B4-BE49-F238E27FC236}">
                <a16:creationId xmlns:a16="http://schemas.microsoft.com/office/drawing/2014/main" id="{ABFC9A5B-94C3-798B-ED21-431621A81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C7C39-38A6-AED3-DEF8-62B0F13D241B}"/>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49306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3E323-6B3F-7E80-8619-7C02D4A6ED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08B07C-181E-D5C2-B06F-F50C3F0EA5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7B7718-E837-FD9A-78BF-AC54BB9679BD}"/>
              </a:ext>
            </a:extLst>
          </p:cNvPr>
          <p:cNvSpPr>
            <a:spLocks noGrp="1"/>
          </p:cNvSpPr>
          <p:nvPr>
            <p:ph type="dt" sz="half" idx="10"/>
          </p:nvPr>
        </p:nvSpPr>
        <p:spPr/>
        <p:txBody>
          <a:bodyPr/>
          <a:lstStyle/>
          <a:p>
            <a:fld id="{0A2F6184-0DB0-44B4-BC85-6FE096EDA416}" type="datetimeFigureOut">
              <a:rPr lang="en-US" smtClean="0"/>
              <a:t>4/10/2026</a:t>
            </a:fld>
            <a:endParaRPr lang="en-US"/>
          </a:p>
        </p:txBody>
      </p:sp>
      <p:sp>
        <p:nvSpPr>
          <p:cNvPr id="5" name="Footer Placeholder 4">
            <a:extLst>
              <a:ext uri="{FF2B5EF4-FFF2-40B4-BE49-F238E27FC236}">
                <a16:creationId xmlns:a16="http://schemas.microsoft.com/office/drawing/2014/main" id="{889AEA8A-8760-7AAB-DA2B-8A6E2359F5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422A4A-C296-B50A-8BDF-BB533E60DB66}"/>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4213796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BE40-D137-117B-5C80-B342354B1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52401C-2F38-01DA-2925-0EB99FB27D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306111-57C5-955B-EDCD-34B3E0CC9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951AC-5BC5-EC54-1BDF-3B62381B6D86}"/>
              </a:ext>
            </a:extLst>
          </p:cNvPr>
          <p:cNvSpPr>
            <a:spLocks noGrp="1"/>
          </p:cNvSpPr>
          <p:nvPr>
            <p:ph type="dt" sz="half" idx="10"/>
          </p:nvPr>
        </p:nvSpPr>
        <p:spPr/>
        <p:txBody>
          <a:bodyPr/>
          <a:lstStyle/>
          <a:p>
            <a:fld id="{013A77E5-F162-4169-A739-FABD41F31034}" type="datetime8">
              <a:rPr lang="en-US" smtClean="0"/>
              <a:t>4/10/2026 8:43 PM</a:t>
            </a:fld>
            <a:endParaRPr lang="en-US"/>
          </a:p>
        </p:txBody>
      </p:sp>
      <p:sp>
        <p:nvSpPr>
          <p:cNvPr id="6" name="Footer Placeholder 5">
            <a:extLst>
              <a:ext uri="{FF2B5EF4-FFF2-40B4-BE49-F238E27FC236}">
                <a16:creationId xmlns:a16="http://schemas.microsoft.com/office/drawing/2014/main" id="{60BA0740-9CDC-3F83-F22F-6A430E5F6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A168F-496E-608D-E2CC-8E3D1574A949}"/>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729832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35DCF-83D4-1288-64F6-3EC7438741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3D1FF-A08F-6432-AE47-FC2B1C8D68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DCAA5-9659-FF36-FFFA-1C50155ADC6C}"/>
              </a:ext>
            </a:extLst>
          </p:cNvPr>
          <p:cNvSpPr>
            <a:spLocks noGrp="1"/>
          </p:cNvSpPr>
          <p:nvPr>
            <p:ph type="dt" sz="half" idx="10"/>
          </p:nvPr>
        </p:nvSpPr>
        <p:spPr/>
        <p:txBody>
          <a:bodyPr/>
          <a:lstStyle/>
          <a:p>
            <a:fld id="{5C7C2EB6-6A7D-47BF-802A-0B61D08FC687}" type="datetime8">
              <a:rPr lang="en-US" smtClean="0"/>
              <a:t>4/10/2026 8:43 PM</a:t>
            </a:fld>
            <a:endParaRPr lang="en-US"/>
          </a:p>
        </p:txBody>
      </p:sp>
      <p:sp>
        <p:nvSpPr>
          <p:cNvPr id="5" name="Footer Placeholder 4">
            <a:extLst>
              <a:ext uri="{FF2B5EF4-FFF2-40B4-BE49-F238E27FC236}">
                <a16:creationId xmlns:a16="http://schemas.microsoft.com/office/drawing/2014/main" id="{B14EB53E-919B-3EF6-3C1C-79EF838CB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9273A-1DEF-2464-715F-5472A7281216}"/>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720690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DB6625-1F16-E88F-D23E-9916402F5E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5CD301-8C8A-017E-D518-3099BB278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156D8-9CD9-F2A1-4AFD-D81F2328673A}"/>
              </a:ext>
            </a:extLst>
          </p:cNvPr>
          <p:cNvSpPr>
            <a:spLocks noGrp="1"/>
          </p:cNvSpPr>
          <p:nvPr>
            <p:ph type="dt" sz="half" idx="10"/>
          </p:nvPr>
        </p:nvSpPr>
        <p:spPr/>
        <p:txBody>
          <a:bodyPr/>
          <a:lstStyle/>
          <a:p>
            <a:fld id="{D182BCAA-5807-468F-8625-2A01A3E0E915}" type="datetime8">
              <a:rPr lang="en-US" smtClean="0"/>
              <a:t>4/10/2026 8:43 PM</a:t>
            </a:fld>
            <a:endParaRPr lang="en-US"/>
          </a:p>
        </p:txBody>
      </p:sp>
      <p:sp>
        <p:nvSpPr>
          <p:cNvPr id="5" name="Footer Placeholder 4">
            <a:extLst>
              <a:ext uri="{FF2B5EF4-FFF2-40B4-BE49-F238E27FC236}">
                <a16:creationId xmlns:a16="http://schemas.microsoft.com/office/drawing/2014/main" id="{83C01CBE-AC09-0BFE-5E75-3F93B0100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4C33A-1EB0-B831-A52D-AA628FB3BFA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569698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2A3C0-4F13-DD9D-0675-25C59E57E3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5CC080-F777-CDF3-3E47-33A99A23E7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F0E94C-B043-6547-9307-6F206C750E32}"/>
              </a:ext>
            </a:extLst>
          </p:cNvPr>
          <p:cNvSpPr>
            <a:spLocks noGrp="1"/>
          </p:cNvSpPr>
          <p:nvPr>
            <p:ph type="dt" sz="half" idx="10"/>
          </p:nvPr>
        </p:nvSpPr>
        <p:spPr/>
        <p:txBody>
          <a:bodyPr/>
          <a:lstStyle/>
          <a:p>
            <a:fld id="{0A2F6184-0DB0-44B4-BC85-6FE096EDA416}" type="datetimeFigureOut">
              <a:rPr lang="en-US" smtClean="0"/>
              <a:t>4/10/2026</a:t>
            </a:fld>
            <a:endParaRPr lang="en-US"/>
          </a:p>
        </p:txBody>
      </p:sp>
      <p:sp>
        <p:nvSpPr>
          <p:cNvPr id="5" name="Footer Placeholder 4">
            <a:extLst>
              <a:ext uri="{FF2B5EF4-FFF2-40B4-BE49-F238E27FC236}">
                <a16:creationId xmlns:a16="http://schemas.microsoft.com/office/drawing/2014/main" id="{2670C00C-3DFD-76CB-10F1-ED011EA44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B63788-A460-11F2-1BCE-01B0D40B6471}"/>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508346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3AAEF-9B6C-4318-78D8-0B0EE4AF28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99A41F-9477-DE9B-8B12-D79D75C783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B2DD07-46A7-31FE-C32C-D0A73D0DAE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E50083-0912-BF7A-BE3A-49F589F76753}"/>
              </a:ext>
            </a:extLst>
          </p:cNvPr>
          <p:cNvSpPr>
            <a:spLocks noGrp="1"/>
          </p:cNvSpPr>
          <p:nvPr>
            <p:ph type="dt" sz="half" idx="10"/>
          </p:nvPr>
        </p:nvSpPr>
        <p:spPr/>
        <p:txBody>
          <a:bodyPr/>
          <a:lstStyle/>
          <a:p>
            <a:fld id="{0A2F6184-0DB0-44B4-BC85-6FE096EDA416}" type="datetimeFigureOut">
              <a:rPr lang="en-US" smtClean="0"/>
              <a:t>4/10/2026</a:t>
            </a:fld>
            <a:endParaRPr lang="en-US"/>
          </a:p>
        </p:txBody>
      </p:sp>
      <p:sp>
        <p:nvSpPr>
          <p:cNvPr id="6" name="Footer Placeholder 5">
            <a:extLst>
              <a:ext uri="{FF2B5EF4-FFF2-40B4-BE49-F238E27FC236}">
                <a16:creationId xmlns:a16="http://schemas.microsoft.com/office/drawing/2014/main" id="{28C2AEA5-2A12-903F-ED4C-01EF520B18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DAC65E-E7D5-C77A-C9D1-B8F6933C705D}"/>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443297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6A68-DF8F-095E-3156-29C1120952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7DF757-7EA9-0C3E-69AA-F4768BFA59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6109B6-6BBD-6976-575D-FDA31A2EEB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EE0FC4-B2D5-A2B1-2480-F692890E17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11C859-3C54-2A17-0329-724A440068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F612F3-1181-63C4-2055-3F67A6645DE4}"/>
              </a:ext>
            </a:extLst>
          </p:cNvPr>
          <p:cNvSpPr>
            <a:spLocks noGrp="1"/>
          </p:cNvSpPr>
          <p:nvPr>
            <p:ph type="dt" sz="half" idx="10"/>
          </p:nvPr>
        </p:nvSpPr>
        <p:spPr/>
        <p:txBody>
          <a:bodyPr/>
          <a:lstStyle/>
          <a:p>
            <a:fld id="{0A2F6184-0DB0-44B4-BC85-6FE096EDA416}" type="datetimeFigureOut">
              <a:rPr lang="en-US" smtClean="0"/>
              <a:t>4/10/2026</a:t>
            </a:fld>
            <a:endParaRPr lang="en-US"/>
          </a:p>
        </p:txBody>
      </p:sp>
      <p:sp>
        <p:nvSpPr>
          <p:cNvPr id="8" name="Footer Placeholder 7">
            <a:extLst>
              <a:ext uri="{FF2B5EF4-FFF2-40B4-BE49-F238E27FC236}">
                <a16:creationId xmlns:a16="http://schemas.microsoft.com/office/drawing/2014/main" id="{467EB4CC-07C7-8D12-8A21-2646FC269E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FE9580-92D3-305A-A2D1-E98076712CA1}"/>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910456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F7041-00C9-0B22-CE60-608F14ADFE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27C8BE-8C59-BFB8-7091-100885BA6852}"/>
              </a:ext>
            </a:extLst>
          </p:cNvPr>
          <p:cNvSpPr>
            <a:spLocks noGrp="1"/>
          </p:cNvSpPr>
          <p:nvPr>
            <p:ph type="dt" sz="half" idx="10"/>
          </p:nvPr>
        </p:nvSpPr>
        <p:spPr/>
        <p:txBody>
          <a:bodyPr/>
          <a:lstStyle/>
          <a:p>
            <a:fld id="{0A2F6184-0DB0-44B4-BC85-6FE096EDA416}" type="datetimeFigureOut">
              <a:rPr lang="en-US" smtClean="0"/>
              <a:t>4/10/2026</a:t>
            </a:fld>
            <a:endParaRPr lang="en-US"/>
          </a:p>
        </p:txBody>
      </p:sp>
      <p:sp>
        <p:nvSpPr>
          <p:cNvPr id="4" name="Footer Placeholder 3">
            <a:extLst>
              <a:ext uri="{FF2B5EF4-FFF2-40B4-BE49-F238E27FC236}">
                <a16:creationId xmlns:a16="http://schemas.microsoft.com/office/drawing/2014/main" id="{4251F9A3-AD24-0A50-0169-C560F13792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1B2A98-E579-CFC5-0F94-A1036EABB58C}"/>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107759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F8B3FF-D258-25EF-B1AF-747B451C5198}"/>
              </a:ext>
            </a:extLst>
          </p:cNvPr>
          <p:cNvSpPr>
            <a:spLocks noGrp="1"/>
          </p:cNvSpPr>
          <p:nvPr>
            <p:ph type="dt" sz="half" idx="10"/>
          </p:nvPr>
        </p:nvSpPr>
        <p:spPr/>
        <p:txBody>
          <a:bodyPr/>
          <a:lstStyle/>
          <a:p>
            <a:fld id="{0A2F6184-0DB0-44B4-BC85-6FE096EDA416}" type="datetimeFigureOut">
              <a:rPr lang="en-US" smtClean="0"/>
              <a:t>4/10/2026</a:t>
            </a:fld>
            <a:endParaRPr lang="en-US"/>
          </a:p>
        </p:txBody>
      </p:sp>
      <p:sp>
        <p:nvSpPr>
          <p:cNvPr id="3" name="Footer Placeholder 2">
            <a:extLst>
              <a:ext uri="{FF2B5EF4-FFF2-40B4-BE49-F238E27FC236}">
                <a16:creationId xmlns:a16="http://schemas.microsoft.com/office/drawing/2014/main" id="{BBAB72C1-C22B-0F18-9C59-0A90D17919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314F92-0834-21DC-A887-DA4470C26FBB}"/>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1900641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120D-2949-7A54-9681-F87598DC83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44C17B-62D0-B051-338C-56F15E23E0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BD4F39-2FAC-01F6-0968-68F2F6EFB4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795D4A-B3F6-1E33-F31D-885AD5F31B41}"/>
              </a:ext>
            </a:extLst>
          </p:cNvPr>
          <p:cNvSpPr>
            <a:spLocks noGrp="1"/>
          </p:cNvSpPr>
          <p:nvPr>
            <p:ph type="dt" sz="half" idx="10"/>
          </p:nvPr>
        </p:nvSpPr>
        <p:spPr/>
        <p:txBody>
          <a:bodyPr/>
          <a:lstStyle/>
          <a:p>
            <a:fld id="{0A2F6184-0DB0-44B4-BC85-6FE096EDA416}" type="datetimeFigureOut">
              <a:rPr lang="en-US" smtClean="0"/>
              <a:t>4/10/2026</a:t>
            </a:fld>
            <a:endParaRPr lang="en-US"/>
          </a:p>
        </p:txBody>
      </p:sp>
      <p:sp>
        <p:nvSpPr>
          <p:cNvPr id="6" name="Footer Placeholder 5">
            <a:extLst>
              <a:ext uri="{FF2B5EF4-FFF2-40B4-BE49-F238E27FC236}">
                <a16:creationId xmlns:a16="http://schemas.microsoft.com/office/drawing/2014/main" id="{E75C23F8-C184-14E6-55FC-9ED970F11C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9E7E1-E137-7D2D-E8E3-6D342396477A}"/>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3938581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D932-E925-C03D-3740-DAFAAD1C0D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53685A-C0B5-BF9E-2298-1522EB7970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E36F21-F0C5-D506-F502-1BC1D8EBE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F09067-AFF6-13F5-8771-AEF393FD6057}"/>
              </a:ext>
            </a:extLst>
          </p:cNvPr>
          <p:cNvSpPr>
            <a:spLocks noGrp="1"/>
          </p:cNvSpPr>
          <p:nvPr>
            <p:ph type="dt" sz="half" idx="10"/>
          </p:nvPr>
        </p:nvSpPr>
        <p:spPr/>
        <p:txBody>
          <a:bodyPr/>
          <a:lstStyle/>
          <a:p>
            <a:fld id="{0A2F6184-0DB0-44B4-BC85-6FE096EDA416}" type="datetimeFigureOut">
              <a:rPr lang="en-US" smtClean="0"/>
              <a:t>4/10/2026</a:t>
            </a:fld>
            <a:endParaRPr lang="en-US"/>
          </a:p>
        </p:txBody>
      </p:sp>
      <p:sp>
        <p:nvSpPr>
          <p:cNvPr id="6" name="Footer Placeholder 5">
            <a:extLst>
              <a:ext uri="{FF2B5EF4-FFF2-40B4-BE49-F238E27FC236}">
                <a16:creationId xmlns:a16="http://schemas.microsoft.com/office/drawing/2014/main" id="{2A2278E4-7123-C5D8-D4A6-0CA1029F87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4E7014-D911-67BA-095D-BAA462DC5EBD}"/>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478687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E1D33E-67E1-33AD-16E7-797CC6418C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5F5F4A-5EE7-F6A8-E4CC-77293CFA1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59052-EDD5-2E7D-FF33-83269E8B39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F6184-0DB0-44B4-BC85-6FE096EDA416}" type="datetimeFigureOut">
              <a:rPr lang="en-US" smtClean="0"/>
              <a:t>4/10/2026</a:t>
            </a:fld>
            <a:endParaRPr lang="en-US"/>
          </a:p>
        </p:txBody>
      </p:sp>
      <p:sp>
        <p:nvSpPr>
          <p:cNvPr id="5" name="Footer Placeholder 4">
            <a:extLst>
              <a:ext uri="{FF2B5EF4-FFF2-40B4-BE49-F238E27FC236}">
                <a16:creationId xmlns:a16="http://schemas.microsoft.com/office/drawing/2014/main" id="{2638FFD5-7D0F-DF41-9457-0DD8855F5E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A9C151-1671-D22D-9BD7-D3B83DA391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5C560A-F639-45B7-91AE-E2F6837F5A75}" type="slidenum">
              <a:rPr lang="en-US" smtClean="0"/>
              <a:t>‹#›</a:t>
            </a:fld>
            <a:endParaRPr lang="en-US"/>
          </a:p>
        </p:txBody>
      </p:sp>
    </p:spTree>
    <p:extLst>
      <p:ext uri="{BB962C8B-B14F-4D97-AF65-F5344CB8AC3E}">
        <p14:creationId xmlns:p14="http://schemas.microsoft.com/office/powerpoint/2010/main" val="2180822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4B27-6CDA-AB2D-F14B-FB10A975C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BB02E-3AEB-BE4B-5EFA-E438C9873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CE556-CDA2-3DBE-F45F-88ED34C4B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C8904-FB86-4BDA-A8FA-65327C0ABD7E}" type="datetime8">
              <a:rPr lang="en-US" smtClean="0"/>
              <a:t>4/10/2026 8:43 PM</a:t>
            </a:fld>
            <a:endParaRPr lang="en-US"/>
          </a:p>
        </p:txBody>
      </p:sp>
      <p:sp>
        <p:nvSpPr>
          <p:cNvPr id="5" name="Footer Placeholder 4">
            <a:extLst>
              <a:ext uri="{FF2B5EF4-FFF2-40B4-BE49-F238E27FC236}">
                <a16:creationId xmlns:a16="http://schemas.microsoft.com/office/drawing/2014/main" id="{BA6FF8D2-BFD8-CCB3-D054-567111AD0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499E67-EF5C-43C9-9535-74047E0A0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F9812-7396-49BD-A011-6A37D97C8A4C}" type="slidenum">
              <a:rPr lang="en-US" smtClean="0"/>
              <a:t>‹#›</a:t>
            </a:fld>
            <a:endParaRPr lang="en-US"/>
          </a:p>
        </p:txBody>
      </p:sp>
    </p:spTree>
    <p:extLst>
      <p:ext uri="{BB962C8B-B14F-4D97-AF65-F5344CB8AC3E}">
        <p14:creationId xmlns:p14="http://schemas.microsoft.com/office/powerpoint/2010/main" val="1543397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urifiedbyfaith.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48A3EFCB-E77C-3075-8361-8196404B95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1AC536-6AED-BEC0-C947-72A5C57AC64B}"/>
              </a:ext>
            </a:extLst>
          </p:cNvPr>
          <p:cNvSpPr>
            <a:spLocks noGrp="1"/>
          </p:cNvSpPr>
          <p:nvPr>
            <p:ph type="ctrTitle"/>
          </p:nvPr>
        </p:nvSpPr>
        <p:spPr>
          <a:xfrm>
            <a:off x="0" y="4890781"/>
            <a:ext cx="12192000" cy="762280"/>
          </a:xfrm>
        </p:spPr>
        <p:txBody>
          <a:bodyPr>
            <a:normAutofit fontScale="90000"/>
          </a:bodyPr>
          <a:lstStyle/>
          <a:p>
            <a:r>
              <a:rPr lang="en-US" b="1" dirty="0">
                <a:solidFill>
                  <a:srgbClr val="F5F5F5"/>
                </a:solidFill>
                <a:effectLst>
                  <a:outerShdw blurRad="50800" dist="38100" dir="2700000" algn="tl" rotWithShape="0">
                    <a:prstClr val="black">
                      <a:alpha val="30000"/>
                    </a:prstClr>
                  </a:outerShdw>
                </a:effectLst>
                <a:latin typeface="Garamond" panose="02020404030301010803" pitchFamily="18" charset="0"/>
              </a:rPr>
              <a:t>The Book of </a:t>
            </a:r>
            <a:r>
              <a:rPr lang="en-US" b="1" dirty="0">
                <a:solidFill>
                  <a:srgbClr val="FFD700"/>
                </a:solidFill>
                <a:effectLst>
                  <a:outerShdw blurRad="50800" dist="38100" dir="2700000" algn="tl" rotWithShape="0">
                    <a:prstClr val="black">
                      <a:alpha val="30000"/>
                    </a:prstClr>
                  </a:outerShdw>
                </a:effectLst>
                <a:latin typeface="Garamond" panose="02020404030301010803" pitchFamily="18" charset="0"/>
              </a:rPr>
              <a:t>Revelation</a:t>
            </a:r>
          </a:p>
        </p:txBody>
      </p:sp>
      <p:sp>
        <p:nvSpPr>
          <p:cNvPr id="3" name="Subtitle 2">
            <a:extLst>
              <a:ext uri="{FF2B5EF4-FFF2-40B4-BE49-F238E27FC236}">
                <a16:creationId xmlns:a16="http://schemas.microsoft.com/office/drawing/2014/main" id="{DDAAD6B2-2703-AEFD-F4F7-BDD4FAA79AD5}"/>
              </a:ext>
            </a:extLst>
          </p:cNvPr>
          <p:cNvSpPr>
            <a:spLocks noGrp="1"/>
          </p:cNvSpPr>
          <p:nvPr>
            <p:ph type="subTitle" idx="1"/>
          </p:nvPr>
        </p:nvSpPr>
        <p:spPr>
          <a:xfrm>
            <a:off x="1" y="5552272"/>
            <a:ext cx="12191999" cy="824754"/>
          </a:xfrm>
        </p:spPr>
        <p:txBody>
          <a:bodyPr>
            <a:normAutofit lnSpcReduction="10000"/>
          </a:bodyPr>
          <a:lstStyle/>
          <a:p>
            <a:r>
              <a:rPr lang="en-US" i="1" dirty="0">
                <a:solidFill>
                  <a:srgbClr val="99FFFF"/>
                </a:solidFill>
                <a:effectLst>
                  <a:outerShdw blurRad="50800" dist="38100" dir="2700000" algn="tl" rotWithShape="0">
                    <a:prstClr val="black">
                      <a:alpha val="30000"/>
                    </a:prstClr>
                  </a:outerShdw>
                </a:effectLst>
                <a:latin typeface="Cambria" panose="02040503050406030204" pitchFamily="18" charset="0"/>
                <a:ea typeface="Cambria" panose="02040503050406030204" pitchFamily="18" charset="0"/>
              </a:rPr>
              <a:t>“The kingdom of the world has become the kingdom of our Lord and of His Christ, </a:t>
            </a:r>
          </a:p>
          <a:p>
            <a:r>
              <a:rPr lang="en-US" i="1" dirty="0">
                <a:solidFill>
                  <a:srgbClr val="99FFFF"/>
                </a:solidFill>
                <a:effectLst>
                  <a:outerShdw blurRad="50800" dist="38100" dir="2700000" algn="tl" rotWithShape="0">
                    <a:prstClr val="black">
                      <a:alpha val="30000"/>
                    </a:prstClr>
                  </a:outerShdw>
                </a:effectLst>
                <a:latin typeface="Cambria" panose="02040503050406030204" pitchFamily="18" charset="0"/>
                <a:ea typeface="Cambria" panose="02040503050406030204" pitchFamily="18" charset="0"/>
              </a:rPr>
              <a:t>and He shall reign forever and ever.” </a:t>
            </a:r>
            <a:r>
              <a:rPr lang="en-US" i="1" dirty="0">
                <a:solidFill>
                  <a:srgbClr val="F5F5F5"/>
                </a:solidFill>
                <a:effectLst>
                  <a:outerShdw blurRad="50800" dist="38100" dir="2700000" algn="tl" rotWithShape="0">
                    <a:prstClr val="black">
                      <a:alpha val="30000"/>
                    </a:prstClr>
                  </a:outerShdw>
                </a:effectLst>
                <a:ea typeface="Cambria" panose="02040503050406030204" pitchFamily="18" charset="0"/>
              </a:rPr>
              <a:t>(Revelation 11:15)</a:t>
            </a:r>
          </a:p>
        </p:txBody>
      </p:sp>
      <p:pic>
        <p:nvPicPr>
          <p:cNvPr id="5" name="Picture 4">
            <a:extLst>
              <a:ext uri="{FF2B5EF4-FFF2-40B4-BE49-F238E27FC236}">
                <a16:creationId xmlns:a16="http://schemas.microsoft.com/office/drawing/2014/main" id="{310892E7-BF86-64C8-CF4D-9FE26FC2038C}"/>
              </a:ext>
            </a:extLst>
          </p:cNvPr>
          <p:cNvPicPr>
            <a:picLocks noChangeAspect="1"/>
          </p:cNvPicPr>
          <p:nvPr/>
        </p:nvPicPr>
        <p:blipFill>
          <a:blip r:embed="rId2"/>
          <a:stretch>
            <a:fillRect/>
          </a:stretch>
        </p:blipFill>
        <p:spPr>
          <a:xfrm>
            <a:off x="1975049" y="127256"/>
            <a:ext cx="8241902" cy="4645959"/>
          </a:xfrm>
          <a:prstGeom prst="rect">
            <a:avLst/>
          </a:prstGeom>
        </p:spPr>
      </p:pic>
      <p:sp>
        <p:nvSpPr>
          <p:cNvPr id="7" name="TextBox 6">
            <a:extLst>
              <a:ext uri="{FF2B5EF4-FFF2-40B4-BE49-F238E27FC236}">
                <a16:creationId xmlns:a16="http://schemas.microsoft.com/office/drawing/2014/main" id="{C5496E81-5430-D396-EBB5-77C26E80D572}"/>
              </a:ext>
            </a:extLst>
          </p:cNvPr>
          <p:cNvSpPr txBox="1"/>
          <p:nvPr/>
        </p:nvSpPr>
        <p:spPr>
          <a:xfrm>
            <a:off x="11791889" y="2923563"/>
            <a:ext cx="400110" cy="3934436"/>
          </a:xfrm>
          <a:prstGeom prst="rect">
            <a:avLst/>
          </a:prstGeom>
          <a:noFill/>
        </p:spPr>
        <p:txBody>
          <a:bodyPr vert="vert"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Image credit – https://www.bible.com/events/84698</a:t>
            </a:r>
            <a:endParaRPr kumimoji="0" lang="en-US" sz="1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E4A2498-EE75-9A5E-2068-FB537D1DDA5C}"/>
              </a:ext>
            </a:extLst>
          </p:cNvPr>
          <p:cNvSpPr txBox="1"/>
          <p:nvPr/>
        </p:nvSpPr>
        <p:spPr>
          <a:xfrm>
            <a:off x="-1" y="6550222"/>
            <a:ext cx="12192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65000"/>
                  </a:prstClr>
                </a:solidFill>
                <a:effectLst>
                  <a:outerShdw blurRad="50800" dist="50800" dir="5400000" algn="ctr">
                    <a:srgbClr val="000000"/>
                  </a:outerShdw>
                </a:effectLst>
                <a:uLnTx/>
                <a:uFillTx/>
                <a:latin typeface="Calibri" panose="020F0502020204030204" pitchFamily="34" charset="0"/>
                <a:ea typeface="+mn-ea"/>
                <a:cs typeface="+mn-cs"/>
              </a:rPr>
              <a:t>Sermon Available on </a:t>
            </a:r>
            <a:r>
              <a:rPr kumimoji="0" lang="en-US" sz="1400" b="0" i="0" u="none" strike="noStrike" kern="1200" cap="none" spc="0" normalizeH="0" baseline="0" noProof="0" dirty="0">
                <a:ln>
                  <a:noFill/>
                </a:ln>
                <a:solidFill>
                  <a:prstClr val="white">
                    <a:lumMod val="65000"/>
                  </a:prstClr>
                </a:solidFill>
                <a:effectLst>
                  <a:outerShdw blurRad="50800" dist="50800" dir="5400000" algn="ctr">
                    <a:srgbClr val="000000"/>
                  </a:outerShdw>
                </a:effectLst>
                <a:uLnTx/>
                <a:uFillTx/>
                <a:latin typeface="Calibri" panose="020F0502020204030204" pitchFamily="34" charset="0"/>
                <a:ea typeface="+mn-ea"/>
                <a:cs typeface="+mn-cs"/>
                <a:hlinkClick r:id="rId3">
                  <a:extLst>
                    <a:ext uri="{A12FA001-AC4F-418D-AE19-62706E023703}">
                      <ahyp:hlinkClr xmlns:ahyp="http://schemas.microsoft.com/office/drawing/2018/hyperlinkcolor" val="tx"/>
                    </a:ext>
                  </a:extLst>
                </a:hlinkClick>
              </a:rPr>
              <a:t>https://www.purifiedbyfaith.com/</a:t>
            </a:r>
            <a:r>
              <a:rPr kumimoji="0" lang="en-US" sz="1400" b="0" i="0" u="none" strike="noStrike" kern="1200" cap="none" spc="0" normalizeH="0" baseline="0" noProof="0" dirty="0">
                <a:ln>
                  <a:noFill/>
                </a:ln>
                <a:solidFill>
                  <a:prstClr val="white">
                    <a:lumMod val="65000"/>
                  </a:prstClr>
                </a:solidFill>
                <a:effectLst>
                  <a:outerShdw blurRad="50800" dist="50800" dir="5400000" algn="ctr">
                    <a:srgbClr val="000000"/>
                  </a:outerShdw>
                </a:effectLst>
                <a:uLnTx/>
                <a:uFillTx/>
                <a:latin typeface="Calibri" panose="020F0502020204030204" pitchFamily="34" charset="0"/>
                <a:ea typeface="+mn-ea"/>
                <a:cs typeface="+mn-cs"/>
              </a:rPr>
              <a:t> </a:t>
            </a:r>
            <a:endParaRPr kumimoji="0" lang="en-US" sz="1400" b="0" i="0" u="none" strike="noStrike" kern="1200" cap="none" spc="0" normalizeH="0" baseline="0" noProof="0" dirty="0">
              <a:ln>
                <a:noFill/>
              </a:ln>
              <a:solidFill>
                <a:prstClr val="white">
                  <a:lumMod val="65000"/>
                </a:prstClr>
              </a:solidFill>
              <a:effectLst>
                <a:outerShdw blurRad="50800" dist="50800" dir="5400000" algn="ctr" rotWithShape="0">
                  <a:prstClr val="black"/>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5972978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02CC9670-F0BE-4391-95F3-4FF49E88037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612592B-464C-1597-E0DD-A8AEDB024F75}"/>
              </a:ext>
            </a:extLst>
          </p:cNvPr>
          <p:cNvSpPr>
            <a:spLocks noGrp="1"/>
          </p:cNvSpPr>
          <p:nvPr>
            <p:ph type="title"/>
          </p:nvPr>
        </p:nvSpPr>
        <p:spPr>
          <a:xfrm>
            <a:off x="0" y="0"/>
            <a:ext cx="12192000" cy="866503"/>
          </a:xfrm>
        </p:spPr>
        <p:txBody>
          <a:bodyPr>
            <a:noAutofit/>
          </a:bodyPr>
          <a:lstStyle/>
          <a:p>
            <a:pPr algn="ctr"/>
            <a:r>
              <a:rPr lang="en-US" sz="5400" b="1" dirty="0">
                <a:solidFill>
                  <a:srgbClr val="F5F5F5"/>
                </a:solidFill>
                <a:effectLst>
                  <a:outerShdw blurRad="50800" dist="50800" dir="5400000" algn="ctr" rotWithShape="0">
                    <a:schemeClr val="tx1"/>
                  </a:outerShdw>
                </a:effectLst>
                <a:ea typeface="Tahoma" panose="020B0604030504040204" pitchFamily="34" charset="0"/>
                <a:cs typeface="Tahoma" panose="020B0604030504040204" pitchFamily="34" charset="0"/>
              </a:rPr>
              <a:t>Letter to the Church in Sardis (3:1-6)</a:t>
            </a:r>
          </a:p>
        </p:txBody>
      </p:sp>
      <p:sp>
        <p:nvSpPr>
          <p:cNvPr id="5" name="Content Placeholder 4">
            <a:extLst>
              <a:ext uri="{FF2B5EF4-FFF2-40B4-BE49-F238E27FC236}">
                <a16:creationId xmlns:a16="http://schemas.microsoft.com/office/drawing/2014/main" id="{0BF93E10-FF5C-3469-D878-3294A2C5B06C}"/>
              </a:ext>
            </a:extLst>
          </p:cNvPr>
          <p:cNvSpPr>
            <a:spLocks noGrp="1"/>
          </p:cNvSpPr>
          <p:nvPr>
            <p:ph idx="1"/>
          </p:nvPr>
        </p:nvSpPr>
        <p:spPr>
          <a:xfrm>
            <a:off x="357809" y="971006"/>
            <a:ext cx="11502887" cy="5643713"/>
          </a:xfrm>
        </p:spPr>
        <p:txBody>
          <a:bodyPr>
            <a:normAutofit fontScale="92500" lnSpcReduction="20000"/>
          </a:bodyPr>
          <a:lstStyle/>
          <a:p>
            <a:pPr marL="0" indent="0">
              <a:buNone/>
            </a:pP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3:1</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the angel of the church in Sardis write: These are the words of him who holds the seven spirits of God and the seven stars. I know your deeds; you have a reputation of being alive, but you are dead.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Wake up! Strengthen what remains and is about to die, for I have not found your deeds complete in the sight of my God.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Remember, therefore, what you have received and heard; obey it, and repent. But if you do not wake up, I will come like a thief, and you will not know at what time I will come to you.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Yet you have a few people in Sardis who have not soiled their clothes. They will walk with me, dressed in white, for they are worthy.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who overcomes will, like them, be dressed in white. I will never blot out his name from the book of life, but will acknowledge his name before my Father and his angels.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who has an ear, let him hear what the Spirit says to the churches. </a:t>
            </a:r>
            <a:r>
              <a:rPr lang="en-US" sz="3600" dirty="0">
                <a:solidFill>
                  <a:srgbClr val="F5F5F5"/>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p>
        </p:txBody>
      </p:sp>
    </p:spTree>
    <p:extLst>
      <p:ext uri="{BB962C8B-B14F-4D97-AF65-F5344CB8AC3E}">
        <p14:creationId xmlns:p14="http://schemas.microsoft.com/office/powerpoint/2010/main" val="8761731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3E29ABDF-CB69-2145-B0C1-D6E4D44EEC0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D0213C-213A-FA2C-8298-6944BCD1A6AE}"/>
              </a:ext>
            </a:extLst>
          </p:cNvPr>
          <p:cNvSpPr>
            <a:spLocks noGrp="1"/>
          </p:cNvSpPr>
          <p:nvPr>
            <p:ph type="title"/>
          </p:nvPr>
        </p:nvSpPr>
        <p:spPr>
          <a:xfrm>
            <a:off x="0" y="0"/>
            <a:ext cx="12226954" cy="910045"/>
          </a:xfrm>
        </p:spPr>
        <p:txBody>
          <a:bodyPr>
            <a:noAutofit/>
          </a:bodyPr>
          <a:lstStyle/>
          <a:p>
            <a:pPr algn="ctr"/>
            <a:r>
              <a:rPr lang="en-US" sz="4800" b="1" dirty="0">
                <a:solidFill>
                  <a:srgbClr val="F5F5F5"/>
                </a:solidFill>
                <a:effectLst>
                  <a:outerShdw blurRad="50800" dist="38100" dir="2700000" algn="tl" rotWithShape="0">
                    <a:prstClr val="black">
                      <a:alpha val="30000"/>
                    </a:prstClr>
                  </a:outerShdw>
                </a:effectLst>
              </a:rPr>
              <a:t>The Church in </a:t>
            </a:r>
            <a:r>
              <a:rPr lang="en-US" sz="4800" b="1" dirty="0">
                <a:solidFill>
                  <a:srgbClr val="F5F5F5"/>
                </a:solidFill>
                <a:effectLst>
                  <a:outerShdw blurRad="50800" dist="50800" dir="5400000" algn="ctr" rotWithShape="0">
                    <a:schemeClr val="tx1"/>
                  </a:outerShdw>
                </a:effectLst>
                <a:ea typeface="Tahoma" panose="020B0604030504040204" pitchFamily="34" charset="0"/>
                <a:cs typeface="Tahoma" panose="020B0604030504040204" pitchFamily="34" charset="0"/>
              </a:rPr>
              <a:t>Sardis</a:t>
            </a:r>
            <a:r>
              <a:rPr lang="en-US" sz="4800" b="1" dirty="0">
                <a:solidFill>
                  <a:srgbClr val="F5F5F5"/>
                </a:solidFill>
                <a:effectLst>
                  <a:outerShdw blurRad="50800" dist="38100" dir="2700000" algn="tl" rotWithShape="0">
                    <a:prstClr val="black">
                      <a:alpha val="30000"/>
                    </a:prstClr>
                  </a:outerShdw>
                </a:effectLst>
              </a:rPr>
              <a:t> – Historical Context</a:t>
            </a:r>
          </a:p>
        </p:txBody>
      </p:sp>
      <p:sp>
        <p:nvSpPr>
          <p:cNvPr id="2" name="Content Placeholder 1">
            <a:extLst>
              <a:ext uri="{FF2B5EF4-FFF2-40B4-BE49-F238E27FC236}">
                <a16:creationId xmlns:a16="http://schemas.microsoft.com/office/drawing/2014/main" id="{29F255EB-7B48-F1AB-123D-547C2B52199A}"/>
              </a:ext>
            </a:extLst>
          </p:cNvPr>
          <p:cNvSpPr>
            <a:spLocks noGrp="1"/>
          </p:cNvSpPr>
          <p:nvPr>
            <p:ph idx="1"/>
          </p:nvPr>
        </p:nvSpPr>
        <p:spPr>
          <a:xfrm>
            <a:off x="809538" y="952150"/>
            <a:ext cx="10880521" cy="5792638"/>
          </a:xfrm>
        </p:spPr>
        <p:txBody>
          <a:bodyPr>
            <a:normAutofit/>
          </a:bodyPr>
          <a:lstStyle/>
          <a:p>
            <a:r>
              <a:rPr lang="en-US" sz="3600" dirty="0">
                <a:solidFill>
                  <a:srgbClr val="F5F5F5"/>
                </a:solidFill>
                <a:effectLst>
                  <a:outerShdw blurRad="50800" dist="38100" dir="2700000" algn="tl" rotWithShape="0">
                    <a:prstClr val="black">
                      <a:alpha val="30000"/>
                    </a:prstClr>
                  </a:outerShdw>
                </a:effectLst>
                <a:ea typeface="+mj-ea"/>
                <a:cs typeface="+mj-cs"/>
              </a:rPr>
              <a:t>Located about 50 miles east of Smyrna, Sardis was the ancient capital of the Lydian Empire and a city synonymous with legendary wealth. </a:t>
            </a:r>
          </a:p>
          <a:p>
            <a:r>
              <a:rPr lang="en-US" sz="3600" dirty="0">
                <a:solidFill>
                  <a:srgbClr val="F5F5F5"/>
                </a:solidFill>
                <a:effectLst>
                  <a:outerShdw blurRad="50800" dist="38100" dir="2700000" algn="tl" rotWithShape="0">
                    <a:prstClr val="black">
                      <a:alpha val="30000"/>
                    </a:prstClr>
                  </a:outerShdw>
                </a:effectLst>
                <a:ea typeface="+mj-ea"/>
                <a:cs typeface="+mj-cs"/>
              </a:rPr>
              <a:t>It was here that gold and silver coins were first struck, and the city’s 1,500-foot acropolis was considered impregnable. </a:t>
            </a:r>
          </a:p>
          <a:p>
            <a:r>
              <a:rPr lang="en-US" sz="3600" dirty="0">
                <a:solidFill>
                  <a:srgbClr val="F5F5F5"/>
                </a:solidFill>
                <a:effectLst>
                  <a:outerShdw blurRad="50800" dist="38100" dir="2700000" algn="tl" rotWithShape="0">
                    <a:prstClr val="black">
                      <a:alpha val="30000"/>
                    </a:prstClr>
                  </a:outerShdw>
                </a:effectLst>
                <a:ea typeface="+mj-ea"/>
                <a:cs typeface="+mj-cs"/>
              </a:rPr>
              <a:t>However, Sardis became a historical lesson in complacency: it was conquered twice—by Cyrus in 546 BC and Antiochus III in 214 BC—simply because its guards were not paying attention (Rev. 3:2-3).</a:t>
            </a:r>
          </a:p>
        </p:txBody>
      </p:sp>
    </p:spTree>
    <p:extLst>
      <p:ext uri="{BB962C8B-B14F-4D97-AF65-F5344CB8AC3E}">
        <p14:creationId xmlns:p14="http://schemas.microsoft.com/office/powerpoint/2010/main" val="29958375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F27A10FA-ADEE-617E-B61F-7F0063F1D2B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A86CF4D-EB97-519B-7BC4-2FAA523C5C6F}"/>
              </a:ext>
            </a:extLst>
          </p:cNvPr>
          <p:cNvSpPr>
            <a:spLocks noGrp="1"/>
          </p:cNvSpPr>
          <p:nvPr>
            <p:ph type="title"/>
          </p:nvPr>
        </p:nvSpPr>
        <p:spPr>
          <a:xfrm>
            <a:off x="0" y="0"/>
            <a:ext cx="12226954" cy="910045"/>
          </a:xfrm>
        </p:spPr>
        <p:txBody>
          <a:bodyPr>
            <a:noAutofit/>
          </a:bodyPr>
          <a:lstStyle/>
          <a:p>
            <a:pPr algn="ctr"/>
            <a:r>
              <a:rPr lang="en-US" sz="4800" b="1" dirty="0">
                <a:solidFill>
                  <a:srgbClr val="F5F5F5"/>
                </a:solidFill>
                <a:effectLst>
                  <a:outerShdw blurRad="50800" dist="38100" dir="2700000" algn="tl" rotWithShape="0">
                    <a:prstClr val="black">
                      <a:alpha val="30000"/>
                    </a:prstClr>
                  </a:outerShdw>
                </a:effectLst>
              </a:rPr>
              <a:t>The Church in </a:t>
            </a:r>
            <a:r>
              <a:rPr lang="en-US" sz="4800" b="1" dirty="0">
                <a:solidFill>
                  <a:srgbClr val="F5F5F5"/>
                </a:solidFill>
                <a:effectLst>
                  <a:outerShdw blurRad="50800" dist="50800" dir="5400000" algn="ctr" rotWithShape="0">
                    <a:schemeClr val="tx1"/>
                  </a:outerShdw>
                </a:effectLst>
                <a:ea typeface="Tahoma" panose="020B0604030504040204" pitchFamily="34" charset="0"/>
                <a:cs typeface="Tahoma" panose="020B0604030504040204" pitchFamily="34" charset="0"/>
              </a:rPr>
              <a:t>Sardis</a:t>
            </a:r>
            <a:r>
              <a:rPr lang="en-US" sz="4800" b="1" dirty="0">
                <a:solidFill>
                  <a:srgbClr val="F5F5F5"/>
                </a:solidFill>
                <a:effectLst>
                  <a:outerShdw blurRad="50800" dist="38100" dir="2700000" algn="tl" rotWithShape="0">
                    <a:prstClr val="black">
                      <a:alpha val="30000"/>
                    </a:prstClr>
                  </a:outerShdw>
                </a:effectLst>
              </a:rPr>
              <a:t> – Historical Context</a:t>
            </a:r>
          </a:p>
        </p:txBody>
      </p:sp>
      <p:sp>
        <p:nvSpPr>
          <p:cNvPr id="2" name="Content Placeholder 1">
            <a:extLst>
              <a:ext uri="{FF2B5EF4-FFF2-40B4-BE49-F238E27FC236}">
                <a16:creationId xmlns:a16="http://schemas.microsoft.com/office/drawing/2014/main" id="{D1B1F9F8-3428-9886-AD1B-CA42CBCBAB56}"/>
              </a:ext>
            </a:extLst>
          </p:cNvPr>
          <p:cNvSpPr>
            <a:spLocks noGrp="1"/>
          </p:cNvSpPr>
          <p:nvPr>
            <p:ph idx="1"/>
          </p:nvPr>
        </p:nvSpPr>
        <p:spPr>
          <a:xfrm>
            <a:off x="302004" y="952150"/>
            <a:ext cx="11581002" cy="5792638"/>
          </a:xfrm>
        </p:spPr>
        <p:txBody>
          <a:bodyPr>
            <a:normAutofit fontScale="92500"/>
          </a:bodyPr>
          <a:lstStyle/>
          <a:p>
            <a:r>
              <a:rPr lang="en-US" sz="3200" dirty="0">
                <a:solidFill>
                  <a:srgbClr val="F5F5F5"/>
                </a:solidFill>
                <a:effectLst>
                  <a:outerShdw blurRad="50800" dist="38100" dir="2700000" algn="tl" rotWithShape="0">
                    <a:prstClr val="black">
                      <a:alpha val="30000"/>
                    </a:prstClr>
                  </a:outerShdw>
                </a:effectLst>
                <a:ea typeface="+mj-ea"/>
                <a:cs typeface="+mj-cs"/>
              </a:rPr>
              <a:t>This history of overconfidence mirrors the church’s condition. </a:t>
            </a:r>
          </a:p>
          <a:p>
            <a:r>
              <a:rPr lang="en-US" sz="3200" dirty="0">
                <a:solidFill>
                  <a:srgbClr val="F5F5F5"/>
                </a:solidFill>
                <a:effectLst>
                  <a:outerShdw blurRad="50800" dist="38100" dir="2700000" algn="tl" rotWithShape="0">
                    <a:prstClr val="black">
                      <a:alpha val="30000"/>
                    </a:prstClr>
                  </a:outerShdw>
                </a:effectLst>
                <a:ea typeface="+mj-ea"/>
                <a:cs typeface="+mj-cs"/>
              </a:rPr>
              <a:t>While the congregation had a “name” or reputation for being alive, Christ’s diagnosis was blunt: they were “dead” (Rev. 3:1). </a:t>
            </a:r>
          </a:p>
          <a:p>
            <a:r>
              <a:rPr lang="en-US" sz="3200" dirty="0">
                <a:solidFill>
                  <a:srgbClr val="F5F5F5"/>
                </a:solidFill>
                <a:effectLst>
                  <a:outerShdw blurRad="50800" dist="38100" dir="2700000" algn="tl" rotWithShape="0">
                    <a:prstClr val="black">
                      <a:alpha val="30000"/>
                    </a:prstClr>
                  </a:outerShdw>
                </a:effectLst>
                <a:ea typeface="+mj-ea"/>
                <a:cs typeface="+mj-cs"/>
              </a:rPr>
              <a:t>Unlike other churches facing heresy or persecution, Sardis had simply decided to go along with the pagan environment around them, leaving it like the fig tree in Mark 11:20—plenty of leaves, but no fruit.</a:t>
            </a:r>
          </a:p>
          <a:p>
            <a:r>
              <a:rPr lang="en-US" sz="3200" dirty="0">
                <a:solidFill>
                  <a:srgbClr val="F5F5F5"/>
                </a:solidFill>
                <a:effectLst>
                  <a:outerShdw blurRad="50800" dist="38100" dir="2700000" algn="tl" rotWithShape="0">
                    <a:prstClr val="black">
                      <a:alpha val="30000"/>
                    </a:prstClr>
                  </a:outerShdw>
                </a:effectLst>
                <a:ea typeface="+mj-ea"/>
                <a:cs typeface="+mj-cs"/>
              </a:rPr>
              <a:t>Christ, who holds the "seven spirits and seven stars" (Rev. 3:1), issues a three-fold command:</a:t>
            </a:r>
          </a:p>
          <a:p>
            <a:pPr lvl="1"/>
            <a:r>
              <a:rPr lang="en-US" sz="2800" dirty="0">
                <a:solidFill>
                  <a:srgbClr val="F5F5F5"/>
                </a:solidFill>
                <a:effectLst>
                  <a:outerShdw blurRad="50800" dist="38100" dir="2700000" algn="tl" rotWithShape="0">
                    <a:prstClr val="black">
                      <a:alpha val="30000"/>
                    </a:prstClr>
                  </a:outerShdw>
                </a:effectLst>
                <a:ea typeface="+mj-ea"/>
                <a:cs typeface="+mj-cs"/>
              </a:rPr>
              <a:t>Wake Up: Break the cycle of spiritual sleep that mirrored the city’s military failures.</a:t>
            </a:r>
          </a:p>
          <a:p>
            <a:pPr lvl="1"/>
            <a:r>
              <a:rPr lang="en-US" sz="2800" dirty="0">
                <a:solidFill>
                  <a:srgbClr val="F5F5F5"/>
                </a:solidFill>
                <a:effectLst>
                  <a:outerShdw blurRad="50800" dist="38100" dir="2700000" algn="tl" rotWithShape="0">
                    <a:prstClr val="black">
                      <a:alpha val="30000"/>
                    </a:prstClr>
                  </a:outerShdw>
                </a:effectLst>
                <a:ea typeface="+mj-ea"/>
                <a:cs typeface="+mj-cs"/>
              </a:rPr>
              <a:t>Strengthen: Revive the "remnant" of works that were not yet "perfect before God" (Rev. 3:2; Gal. 5:6).</a:t>
            </a:r>
          </a:p>
          <a:p>
            <a:pPr lvl="1"/>
            <a:r>
              <a:rPr lang="en-US" sz="2800" dirty="0">
                <a:solidFill>
                  <a:srgbClr val="F5F5F5"/>
                </a:solidFill>
                <a:effectLst>
                  <a:outerShdw blurRad="50800" dist="38100" dir="2700000" algn="tl" rotWithShape="0">
                    <a:prstClr val="black">
                      <a:alpha val="30000"/>
                    </a:prstClr>
                  </a:outerShdw>
                </a:effectLst>
                <a:ea typeface="+mj-ea"/>
                <a:cs typeface="+mj-cs"/>
              </a:rPr>
              <a:t>Repent: Return to the gospel before Christ comes unexpectedly in judgment.</a:t>
            </a:r>
          </a:p>
        </p:txBody>
      </p:sp>
    </p:spTree>
    <p:extLst>
      <p:ext uri="{BB962C8B-B14F-4D97-AF65-F5344CB8AC3E}">
        <p14:creationId xmlns:p14="http://schemas.microsoft.com/office/powerpoint/2010/main" val="14984696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291DB861-CAD5-9E07-48D4-947543B36A5C}"/>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7D8BD518-66A4-490F-8698-1E39877A11F2}"/>
              </a:ext>
            </a:extLst>
          </p:cNvPr>
          <p:cNvSpPr>
            <a:spLocks noGrp="1"/>
          </p:cNvSpPr>
          <p:nvPr>
            <p:ph type="title"/>
          </p:nvPr>
        </p:nvSpPr>
        <p:spPr>
          <a:xfrm>
            <a:off x="0" y="1"/>
            <a:ext cx="12192000" cy="1107346"/>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3:1</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to the angel of the church in Sardis write: </a:t>
            </a:r>
            <a:r>
              <a:rPr lang="en-US" sz="2400" i="1" dirty="0">
                <a:solidFill>
                  <a:srgbClr val="92D05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who has the seven Spirits of God, and the seven stars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says this: 'I know your deeds, that you have a name that you are alive, but you are dead.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A2AA883E-E103-E957-76C9-75AA47BE1E49}"/>
              </a:ext>
            </a:extLst>
          </p:cNvPr>
          <p:cNvSpPr>
            <a:spLocks noGrp="1"/>
          </p:cNvSpPr>
          <p:nvPr>
            <p:ph idx="1"/>
          </p:nvPr>
        </p:nvSpPr>
        <p:spPr>
          <a:xfrm>
            <a:off x="47897" y="1236617"/>
            <a:ext cx="11987349" cy="5533299"/>
          </a:xfrm>
        </p:spPr>
        <p:txBody>
          <a:bodyPr>
            <a:normAutofit fontScale="85000" lnSpcReduction="10000"/>
          </a:bodyPr>
          <a:lstStyle/>
          <a:p>
            <a:r>
              <a:rPr lang="en-US" sz="3200" dirty="0">
                <a:solidFill>
                  <a:srgbClr val="F5F5F5"/>
                </a:solidFill>
                <a:effectLst>
                  <a:outerShdw blurRad="38100" dist="38100" dir="2700000" algn="ctr" rotWithShape="0">
                    <a:schemeClr val="tx1"/>
                  </a:outerShdw>
                </a:effectLst>
              </a:rPr>
              <a:t>Jesus introduces himself as the one holding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seven Spirits of God, and the seven stars</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Commentators generally agree that the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seven stars</a:t>
            </a:r>
            <a:r>
              <a:rPr lang="en-US" sz="3200" dirty="0">
                <a:solidFill>
                  <a:srgbClr val="F5F5F5"/>
                </a:solidFill>
                <a:effectLst>
                  <a:outerShdw blurRad="38100" dist="38100" dir="2700000" algn="ctr" rotWithShape="0">
                    <a:schemeClr val="tx1"/>
                  </a:outerShdw>
                </a:effectLst>
              </a:rPr>
              <a:t>” represent the angels of the churches (Rev 1:20).</a:t>
            </a:r>
          </a:p>
          <a:p>
            <a:r>
              <a:rPr lang="en-US" sz="3200" dirty="0">
                <a:solidFill>
                  <a:srgbClr val="F5F5F5"/>
                </a:solidFill>
                <a:effectLst>
                  <a:outerShdw blurRad="38100" dist="38100" dir="2700000" algn="ctr" rotWithShape="0">
                    <a:schemeClr val="tx1"/>
                  </a:outerShdw>
                </a:effectLst>
              </a:rPr>
              <a:t>And most commentators understand the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seven Spirits</a:t>
            </a:r>
            <a:r>
              <a:rPr lang="en-US" sz="3200" dirty="0">
                <a:solidFill>
                  <a:srgbClr val="F5F5F5"/>
                </a:solidFill>
                <a:effectLst>
                  <a:outerShdw blurRad="38100" dist="38100" dir="2700000" algn="ctr" rotWithShape="0">
                    <a:schemeClr val="tx1"/>
                  </a:outerShdw>
                </a:effectLst>
              </a:rPr>
              <a:t>” as a reference to the Holy Spirit in his fullness (i.e., “the sevenfold spirit”), rooted in imagery from Isaiah 11:2–3 and Zechariah 4:2, 10. </a:t>
            </a:r>
          </a:p>
          <a:p>
            <a:r>
              <a:rPr lang="en-US" sz="3200" dirty="0">
                <a:solidFill>
                  <a:srgbClr val="F5F5F5"/>
                </a:solidFill>
                <a:effectLst>
                  <a:outerShdw blurRad="38100" dist="38100" dir="2700000" algn="ctr" rotWithShape="0">
                    <a:schemeClr val="tx1"/>
                  </a:outerShdw>
                </a:effectLst>
              </a:rPr>
              <a:t>This introduction is especially fitting for Sardis: a church gasping for spiritual breath needs to hear first from the one who dispenses the life-giving Spirit. </a:t>
            </a:r>
          </a:p>
          <a:p>
            <a:r>
              <a:rPr lang="en-US" sz="3200" dirty="0">
                <a:solidFill>
                  <a:srgbClr val="F5F5F5"/>
                </a:solidFill>
                <a:effectLst>
                  <a:outerShdw blurRad="38100" dist="38100" dir="2700000" algn="ctr" rotWithShape="0">
                    <a:schemeClr val="tx1"/>
                  </a:outerShdw>
                </a:effectLst>
              </a:rPr>
              <a:t>Jesus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has</a:t>
            </a:r>
            <a:r>
              <a:rPr lang="en-US" sz="3200" dirty="0">
                <a:solidFill>
                  <a:srgbClr val="F5F5F5"/>
                </a:solidFill>
                <a:effectLst>
                  <a:outerShdw blurRad="38100" dist="38100" dir="2700000" algn="ctr" rotWithShape="0">
                    <a:schemeClr val="tx1"/>
                  </a:outerShdw>
                </a:effectLst>
              </a:rPr>
              <a:t>” the Spirit in the sense that he is the one who sends and bestows the Spirit (John 14:16; 15:26; 16:7). </a:t>
            </a:r>
          </a:p>
          <a:p>
            <a:r>
              <a:rPr lang="en-US" sz="3200" dirty="0">
                <a:solidFill>
                  <a:srgbClr val="F5F5F5"/>
                </a:solidFill>
                <a:effectLst>
                  <a:outerShdw blurRad="38100" dist="38100" dir="2700000" algn="ctr" rotWithShape="0">
                    <a:schemeClr val="tx1"/>
                  </a:outerShdw>
                </a:effectLst>
              </a:rPr>
              <a:t>Note this is the only letter where both the seven spirits and the seven stars are mentioned together, signaling that Sardis above all needs supernatural empowerment to fulfill its calling.</a:t>
            </a:r>
          </a:p>
        </p:txBody>
      </p:sp>
    </p:spTree>
    <p:extLst>
      <p:ext uri="{BB962C8B-B14F-4D97-AF65-F5344CB8AC3E}">
        <p14:creationId xmlns:p14="http://schemas.microsoft.com/office/powerpoint/2010/main" val="42636557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11D46635-6BE7-2A1C-0525-108545D5EA79}"/>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D301FD6F-DEA0-505C-0364-237B5F5604ED}"/>
              </a:ext>
            </a:extLst>
          </p:cNvPr>
          <p:cNvSpPr>
            <a:spLocks noGrp="1"/>
          </p:cNvSpPr>
          <p:nvPr>
            <p:ph type="title"/>
          </p:nvPr>
        </p:nvSpPr>
        <p:spPr>
          <a:xfrm>
            <a:off x="0" y="1"/>
            <a:ext cx="12192000" cy="1107346"/>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3:1</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to the angel of the church in Sardis write: He who has the seven Spirits of God, and the seven stars, says this: 'I know your deeds, that you have a </a:t>
            </a:r>
            <a:r>
              <a:rPr lang="en-US" sz="2400" i="1" dirty="0">
                <a:solidFill>
                  <a:srgbClr val="92D05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name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that you are </a:t>
            </a:r>
            <a:r>
              <a:rPr lang="en-US" sz="2400" i="1" dirty="0">
                <a:solidFill>
                  <a:srgbClr val="92D05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alive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a:t>
            </a:r>
            <a:r>
              <a:rPr lang="en-US" sz="2400" i="1" dirty="0">
                <a:solidFill>
                  <a:srgbClr val="92D05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 are dead</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12CD55AC-F3A5-54E0-8797-D38DEC3CA7A6}"/>
              </a:ext>
            </a:extLst>
          </p:cNvPr>
          <p:cNvSpPr>
            <a:spLocks noGrp="1"/>
          </p:cNvSpPr>
          <p:nvPr>
            <p:ph idx="1"/>
          </p:nvPr>
        </p:nvSpPr>
        <p:spPr>
          <a:xfrm>
            <a:off x="369115" y="1451295"/>
            <a:ext cx="11442583" cy="5318621"/>
          </a:xfrm>
        </p:spPr>
        <p:txBody>
          <a:bodyPr>
            <a:normAutofit fontScale="92500"/>
          </a:bodyPr>
          <a:lstStyle/>
          <a:p>
            <a:r>
              <a:rPr lang="en-US" sz="3200" dirty="0">
                <a:solidFill>
                  <a:srgbClr val="F5F5F5"/>
                </a:solidFill>
                <a:effectLst>
                  <a:outerShdw blurRad="38100" dist="38100" dir="2700000" algn="ctr" rotWithShape="0">
                    <a:schemeClr val="tx1"/>
                  </a:outerShdw>
                </a:effectLst>
              </a:rPr>
              <a:t>The rebuke that follows is among the most devastating in all seven letters. </a:t>
            </a:r>
          </a:p>
          <a:p>
            <a:r>
              <a:rPr lang="en-US" sz="3200" dirty="0">
                <a:solidFill>
                  <a:srgbClr val="F5F5F5"/>
                </a:solidFill>
                <a:effectLst>
                  <a:outerShdw blurRad="38100" dist="38100" dir="2700000" algn="ctr" rotWithShape="0">
                    <a:schemeClr val="tx1"/>
                  </a:outerShdw>
                </a:effectLst>
              </a:rPr>
              <a:t>Jesus acknowledges that the church at Sardis has a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name</a:t>
            </a:r>
            <a:r>
              <a:rPr lang="en-US" sz="3200" dirty="0">
                <a:solidFill>
                  <a:srgbClr val="F5F5F5"/>
                </a:solidFill>
                <a:effectLst>
                  <a:outerShdw blurRad="38100" dist="38100" dir="2700000" algn="ctr" rotWithShape="0">
                    <a:schemeClr val="tx1"/>
                  </a:outerShdw>
                </a:effectLst>
              </a:rPr>
              <a:t>” — a reputation — for being spiritually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alive</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Perhaps other churches admired it; visitors may have left impressed by its sound doctrine, active programs, and orthodox teaching. </a:t>
            </a:r>
          </a:p>
          <a:p>
            <a:r>
              <a:rPr lang="en-US" sz="3200" dirty="0">
                <a:solidFill>
                  <a:srgbClr val="F5F5F5"/>
                </a:solidFill>
                <a:effectLst>
                  <a:outerShdw blurRad="38100" dist="38100" dir="2700000" algn="ctr" rotWithShape="0">
                    <a:schemeClr val="tx1"/>
                  </a:outerShdw>
                </a:effectLst>
              </a:rPr>
              <a:t>Notice that no specific heresy is condemned here — no Balaam, no Nicolaitans, no Jezebel. </a:t>
            </a:r>
          </a:p>
          <a:p>
            <a:r>
              <a:rPr lang="en-US" sz="3200" dirty="0">
                <a:solidFill>
                  <a:srgbClr val="F5F5F5"/>
                </a:solidFill>
                <a:effectLst>
                  <a:outerShdw blurRad="38100" dist="38100" dir="2700000" algn="ctr" rotWithShape="0">
                    <a:schemeClr val="tx1"/>
                  </a:outerShdw>
                </a:effectLst>
              </a:rPr>
              <a:t>The church was apparently doctrinally pure. </a:t>
            </a:r>
          </a:p>
          <a:p>
            <a:r>
              <a:rPr lang="en-US" sz="3200" dirty="0">
                <a:solidFill>
                  <a:srgbClr val="F5F5F5"/>
                </a:solidFill>
                <a:effectLst>
                  <a:outerShdw blurRad="38100" dist="38100" dir="2700000" algn="ctr" rotWithShape="0">
                    <a:schemeClr val="tx1"/>
                  </a:outerShdw>
                </a:effectLst>
              </a:rPr>
              <a:t>Yet Jesus cuts through the surface appearances and tells them: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 are dead</a:t>
            </a:r>
            <a:r>
              <a:rPr lang="en-US" sz="3200" dirty="0">
                <a:solidFill>
                  <a:srgbClr val="F5F5F5"/>
                </a:solidFill>
                <a:effectLst>
                  <a:outerShdw blurRad="38100" dist="38100" dir="2700000" algn="ctr" rotWithShape="0">
                    <a:schemeClr val="tx1"/>
                  </a:outerShdw>
                </a:effectLst>
              </a:rPr>
              <a:t>”.</a:t>
            </a:r>
          </a:p>
        </p:txBody>
      </p:sp>
    </p:spTree>
    <p:extLst>
      <p:ext uri="{BB962C8B-B14F-4D97-AF65-F5344CB8AC3E}">
        <p14:creationId xmlns:p14="http://schemas.microsoft.com/office/powerpoint/2010/main" val="8455168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EFD2A340-6CFC-9BC7-16D7-43D66852BE10}"/>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1AA87628-4828-D2A2-372A-0FF0AC0E2C18}"/>
              </a:ext>
            </a:extLst>
          </p:cNvPr>
          <p:cNvSpPr>
            <a:spLocks noGrp="1"/>
          </p:cNvSpPr>
          <p:nvPr>
            <p:ph type="title"/>
          </p:nvPr>
        </p:nvSpPr>
        <p:spPr>
          <a:xfrm>
            <a:off x="0" y="1"/>
            <a:ext cx="12192000" cy="1107346"/>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3:1</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to the angel of the church in Sardis write: He who has the seven Spirits of God, and the seven stars, says this: 'I know your deeds, that </a:t>
            </a:r>
            <a:r>
              <a:rPr lang="en-US" sz="2400" i="1" dirty="0">
                <a:solidFill>
                  <a:srgbClr val="92D05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 have a name that you are alive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you are dead.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5AA2AF11-F3C6-1F98-E8DA-54973349214D}"/>
              </a:ext>
            </a:extLst>
          </p:cNvPr>
          <p:cNvSpPr>
            <a:spLocks noGrp="1"/>
          </p:cNvSpPr>
          <p:nvPr>
            <p:ph idx="1"/>
          </p:nvPr>
        </p:nvSpPr>
        <p:spPr>
          <a:xfrm>
            <a:off x="369115" y="1451295"/>
            <a:ext cx="11442583" cy="5318621"/>
          </a:xfrm>
        </p:spPr>
        <p:txBody>
          <a:bodyPr>
            <a:normAutofit fontScale="92500" lnSpcReduction="20000"/>
          </a:bodyPr>
          <a:lstStyle/>
          <a:p>
            <a:r>
              <a:rPr lang="en-US" sz="3200" dirty="0">
                <a:solidFill>
                  <a:srgbClr val="F5F5F5"/>
                </a:solidFill>
                <a:effectLst>
                  <a:outerShdw blurRad="38100" dist="38100" dir="2700000" algn="ctr" rotWithShape="0">
                    <a:schemeClr val="tx1"/>
                  </a:outerShdw>
                </a:effectLst>
              </a:rPr>
              <a:t>The word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name</a:t>
            </a:r>
            <a:r>
              <a:rPr lang="en-US" sz="3200" dirty="0">
                <a:solidFill>
                  <a:srgbClr val="F5F5F5"/>
                </a:solidFill>
                <a:effectLst>
                  <a:outerShdw blurRad="38100" dist="38100" dir="2700000" algn="ctr" rotWithShape="0">
                    <a:schemeClr val="tx1"/>
                  </a:outerShdw>
                </a:effectLst>
              </a:rPr>
              <a:t>” (Greek </a:t>
            </a:r>
            <a:r>
              <a:rPr lang="en-US" sz="3200" i="1" dirty="0" err="1">
                <a:solidFill>
                  <a:srgbClr val="F5F5F5"/>
                </a:solidFill>
                <a:effectLst>
                  <a:outerShdw blurRad="38100" dist="38100" dir="2700000" algn="ctr" rotWithShape="0">
                    <a:schemeClr val="tx1"/>
                  </a:outerShdw>
                </a:effectLst>
              </a:rPr>
              <a:t>onoma</a:t>
            </a:r>
            <a:r>
              <a:rPr lang="en-US" sz="3200" dirty="0">
                <a:solidFill>
                  <a:srgbClr val="F5F5F5"/>
                </a:solidFill>
                <a:effectLst>
                  <a:outerShdw blurRad="38100" dist="38100" dir="2700000" algn="ctr" rotWithShape="0">
                    <a:schemeClr val="tx1"/>
                  </a:outerShdw>
                </a:effectLst>
              </a:rPr>
              <a:t>) appears </a:t>
            </a:r>
            <a:r>
              <a:rPr lang="en-US" sz="3200" b="1" i="1" dirty="0">
                <a:solidFill>
                  <a:srgbClr val="F5F5F5"/>
                </a:solidFill>
                <a:effectLst>
                  <a:outerShdw blurRad="38100" dist="38100" dir="2700000" algn="ctr" rotWithShape="0">
                    <a:schemeClr val="tx1"/>
                  </a:outerShdw>
                </a:effectLst>
              </a:rPr>
              <a:t>four</a:t>
            </a:r>
            <a:r>
              <a:rPr lang="en-US" sz="3200" dirty="0">
                <a:solidFill>
                  <a:srgbClr val="F5F5F5"/>
                </a:solidFill>
                <a:effectLst>
                  <a:outerShdw blurRad="38100" dist="38100" dir="2700000" algn="ctr" rotWithShape="0">
                    <a:schemeClr val="tx1"/>
                  </a:outerShdw>
                </a:effectLst>
              </a:rPr>
              <a:t> times in this letter and forms one of its central themes. </a:t>
            </a:r>
          </a:p>
          <a:p>
            <a:r>
              <a:rPr lang="en-US" sz="3200" dirty="0">
                <a:solidFill>
                  <a:srgbClr val="F5F5F5"/>
                </a:solidFill>
                <a:effectLst>
                  <a:outerShdw blurRad="38100" dist="38100" dir="2700000" algn="ctr" rotWithShape="0">
                    <a:schemeClr val="tx1"/>
                  </a:outerShdw>
                </a:effectLst>
              </a:rPr>
              <a:t>“</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 have a name that you are alive</a:t>
            </a:r>
            <a:r>
              <a:rPr lang="en-US" sz="3200" dirty="0">
                <a:solidFill>
                  <a:srgbClr val="F5F5F5"/>
                </a:solidFill>
                <a:effectLst>
                  <a:outerShdw blurRad="38100" dist="38100" dir="2700000" algn="ctr" rotWithShape="0">
                    <a:schemeClr val="tx1"/>
                  </a:outerShdw>
                </a:effectLst>
              </a:rPr>
              <a:t>” – Stott suggests that Sardis may have been the first genuinely nominal Christian church in history — belonging to Christ in name but not in heart. </a:t>
            </a:r>
          </a:p>
          <a:p>
            <a:r>
              <a:rPr lang="en-US" sz="3200" dirty="0">
                <a:solidFill>
                  <a:srgbClr val="F5F5F5"/>
                </a:solidFill>
                <a:effectLst>
                  <a:outerShdw blurRad="38100" dist="38100" dir="2700000" algn="ctr" rotWithShape="0">
                    <a:schemeClr val="tx1"/>
                  </a:outerShdw>
                </a:effectLst>
              </a:rPr>
              <a:t>The city of Sardis was famous for its past glory and a supposedly impregnable fortress, yet it had been caught sleeping — twice. </a:t>
            </a:r>
          </a:p>
          <a:p>
            <a:r>
              <a:rPr lang="en-US" sz="3200" dirty="0">
                <a:solidFill>
                  <a:srgbClr val="F5F5F5"/>
                </a:solidFill>
                <a:effectLst>
                  <a:outerShdw blurRad="38100" dist="38100" dir="2700000" algn="ctr" rotWithShape="0">
                    <a:schemeClr val="tx1"/>
                  </a:outerShdw>
                </a:effectLst>
              </a:rPr>
              <a:t>The church apparently bore the same character flaw.</a:t>
            </a:r>
          </a:p>
          <a:p>
            <a:r>
              <a:rPr lang="en-US" sz="3200" dirty="0">
                <a:solidFill>
                  <a:srgbClr val="F5F5F5"/>
                </a:solidFill>
                <a:effectLst>
                  <a:outerShdw blurRad="38100" dist="38100" dir="2700000" algn="ctr" rotWithShape="0">
                    <a:schemeClr val="tx1"/>
                  </a:outerShdw>
                </a:effectLst>
              </a:rPr>
              <a:t>The church's deadness may have stemmed from a loss of motivation: once good works were fueled by love and genuine faith (1 Cor. 13:1–3; Gal. 5:6), but over time the goal shifted to simply maintaining the church's good reputation. </a:t>
            </a:r>
          </a:p>
          <a:p>
            <a:r>
              <a:rPr lang="en-US" sz="3200" dirty="0">
                <a:solidFill>
                  <a:srgbClr val="F5F5F5"/>
                </a:solidFill>
                <a:effectLst>
                  <a:outerShdw blurRad="38100" dist="38100" dir="2700000" algn="ctr" rotWithShape="0">
                    <a:schemeClr val="tx1"/>
                  </a:outerShdw>
                </a:effectLst>
              </a:rPr>
              <a:t>The shell remained; the substance had gone.</a:t>
            </a:r>
          </a:p>
        </p:txBody>
      </p:sp>
    </p:spTree>
    <p:extLst>
      <p:ext uri="{BB962C8B-B14F-4D97-AF65-F5344CB8AC3E}">
        <p14:creationId xmlns:p14="http://schemas.microsoft.com/office/powerpoint/2010/main" val="15736175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E177DDF1-3219-8483-A94A-F294B7A4A545}"/>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37654266-CAA3-2395-5E34-9F749C5E4C41}"/>
              </a:ext>
            </a:extLst>
          </p:cNvPr>
          <p:cNvSpPr>
            <a:spLocks noGrp="1"/>
          </p:cNvSpPr>
          <p:nvPr>
            <p:ph type="title"/>
          </p:nvPr>
        </p:nvSpPr>
        <p:spPr>
          <a:xfrm>
            <a:off x="0" y="1"/>
            <a:ext cx="12192000" cy="1501628"/>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3:2</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92D05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Wake up</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92D05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strengthen</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92D05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what remains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is about to die, for I have not found your works complete in the sight of my God.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92D05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Remember</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a:t>
            </a:r>
            <a:r>
              <a:rPr lang="en-US" sz="2400" i="1" dirty="0">
                <a:solidFill>
                  <a:srgbClr val="92D05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what you received and heard</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92D05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Keep</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92D05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it</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92D05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repent</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If you will not wake up, I will come like a thief, and you will not know at what hour I will come against you.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24AEAAB4-6017-BE7C-2C2E-CA5DC66721BE}"/>
              </a:ext>
            </a:extLst>
          </p:cNvPr>
          <p:cNvSpPr>
            <a:spLocks noGrp="1"/>
          </p:cNvSpPr>
          <p:nvPr>
            <p:ph idx="1"/>
          </p:nvPr>
        </p:nvSpPr>
        <p:spPr>
          <a:xfrm>
            <a:off x="369115" y="1707160"/>
            <a:ext cx="11442583" cy="5062756"/>
          </a:xfrm>
        </p:spPr>
        <p:txBody>
          <a:bodyPr>
            <a:normAutofit/>
          </a:bodyPr>
          <a:lstStyle/>
          <a:p>
            <a:r>
              <a:rPr lang="en-US" sz="3200" dirty="0">
                <a:solidFill>
                  <a:srgbClr val="F5F5F5"/>
                </a:solidFill>
                <a:effectLst>
                  <a:outerShdw blurRad="38100" dist="38100" dir="2700000" algn="ctr" rotWithShape="0">
                    <a:schemeClr val="tx1"/>
                  </a:outerShdw>
                </a:effectLst>
              </a:rPr>
              <a:t>Christ issues five urgent commands in rapid succession: </a:t>
            </a:r>
          </a:p>
          <a:p>
            <a:pPr lvl="1"/>
            <a:r>
              <a:rPr lang="en-US" sz="2800" dirty="0">
                <a:solidFill>
                  <a:srgbClr val="F5F5F5"/>
                </a:solidFill>
                <a:effectLst>
                  <a:outerShdw blurRad="38100" dist="38100" dir="2700000" algn="ctr" rotWithShape="0">
                    <a:schemeClr val="tx1"/>
                  </a:outerShdw>
                </a:effectLst>
              </a:rPr>
              <a:t>“</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Wake up</a:t>
            </a:r>
            <a:r>
              <a:rPr lang="en-US" sz="2800" dirty="0">
                <a:solidFill>
                  <a:srgbClr val="F5F5F5"/>
                </a:solidFill>
                <a:effectLst>
                  <a:outerShdw blurRad="38100" dist="38100" dir="2700000" algn="ctr" rotWithShape="0">
                    <a:schemeClr val="tx1"/>
                  </a:outerShdw>
                </a:effectLst>
              </a:rPr>
              <a:t>”</a:t>
            </a:r>
          </a:p>
          <a:p>
            <a:pPr lvl="1"/>
            <a:r>
              <a:rPr lang="en-US" sz="2800" dirty="0">
                <a:solidFill>
                  <a:srgbClr val="F5F5F5"/>
                </a:solidFill>
                <a:effectLst>
                  <a:outerShdw blurRad="38100" dist="38100" dir="2700000" algn="ctr" rotWithShape="0">
                    <a:schemeClr val="tx1"/>
                  </a:outerShdw>
                </a:effectLst>
              </a:rPr>
              <a:t>“</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Strengthen what remains </a:t>
            </a:r>
            <a:r>
              <a:rPr lang="en-US" sz="2800" dirty="0">
                <a:solidFill>
                  <a:srgbClr val="F5F5F5"/>
                </a:solidFill>
                <a:effectLst>
                  <a:outerShdw blurRad="38100" dist="38100" dir="2700000" algn="ctr" rotWithShape="0">
                    <a:schemeClr val="tx1"/>
                  </a:outerShdw>
                </a:effectLst>
              </a:rPr>
              <a:t>”</a:t>
            </a:r>
          </a:p>
          <a:p>
            <a:pPr lvl="1"/>
            <a:r>
              <a:rPr lang="en-US" sz="2800" dirty="0">
                <a:solidFill>
                  <a:srgbClr val="F5F5F5"/>
                </a:solidFill>
                <a:effectLst>
                  <a:outerShdw blurRad="38100" dist="38100" dir="2700000" algn="ctr" rotWithShape="0">
                    <a:schemeClr val="tx1"/>
                  </a:outerShdw>
                </a:effectLst>
              </a:rPr>
              <a:t>“</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'Remember… what you received and heard</a:t>
            </a:r>
            <a:r>
              <a:rPr lang="en-US" sz="2800" dirty="0">
                <a:solidFill>
                  <a:srgbClr val="F5F5F5"/>
                </a:solidFill>
                <a:effectLst>
                  <a:outerShdw blurRad="38100" dist="38100" dir="2700000" algn="ctr" rotWithShape="0">
                    <a:schemeClr val="tx1"/>
                  </a:outerShdw>
                </a:effectLst>
              </a:rPr>
              <a:t>” </a:t>
            </a:r>
          </a:p>
          <a:p>
            <a:pPr lvl="1"/>
            <a:r>
              <a:rPr lang="en-US" sz="2800" dirty="0">
                <a:solidFill>
                  <a:srgbClr val="F5F5F5"/>
                </a:solidFill>
                <a:effectLst>
                  <a:outerShdw blurRad="38100" dist="38100" dir="2700000" algn="ctr" rotWithShape="0">
                    <a:schemeClr val="tx1"/>
                  </a:outerShdw>
                </a:effectLst>
              </a:rPr>
              <a:t>“</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Keep it</a:t>
            </a:r>
            <a:r>
              <a:rPr lang="en-US" sz="2800" dirty="0">
                <a:solidFill>
                  <a:srgbClr val="F5F5F5"/>
                </a:solidFill>
                <a:effectLst>
                  <a:outerShdw blurRad="38100" dist="38100" dir="2700000" algn="ctr" rotWithShape="0">
                    <a:schemeClr val="tx1"/>
                  </a:outerShdw>
                </a:effectLst>
              </a:rPr>
              <a:t>” </a:t>
            </a:r>
          </a:p>
          <a:p>
            <a:pPr lvl="1"/>
            <a:r>
              <a:rPr lang="en-US" sz="2800" dirty="0">
                <a:solidFill>
                  <a:srgbClr val="F5F5F5"/>
                </a:solidFill>
                <a:effectLst>
                  <a:outerShdw blurRad="38100" dist="38100" dir="2700000" algn="ctr" rotWithShape="0">
                    <a:schemeClr val="tx1"/>
                  </a:outerShdw>
                </a:effectLst>
              </a:rPr>
              <a:t>“</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Repent</a:t>
            </a:r>
            <a:r>
              <a:rPr lang="en-US" sz="28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The first command –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Wake up</a:t>
            </a:r>
            <a:r>
              <a:rPr lang="en-US" sz="3200" dirty="0">
                <a:solidFill>
                  <a:srgbClr val="F5F5F5"/>
                </a:solidFill>
                <a:effectLst>
                  <a:outerShdw blurRad="38100" dist="38100" dir="2700000" algn="ctr" rotWithShape="0">
                    <a:schemeClr val="tx1"/>
                  </a:outerShdw>
                </a:effectLst>
              </a:rPr>
              <a:t>” – carried unmistakable historical resonance for Sardis. </a:t>
            </a:r>
          </a:p>
          <a:p>
            <a:r>
              <a:rPr lang="en-US" sz="3200" dirty="0">
                <a:solidFill>
                  <a:srgbClr val="F5F5F5"/>
                </a:solidFill>
                <a:effectLst>
                  <a:outerShdw blurRad="38100" dist="38100" dir="2700000" algn="ctr" rotWithShape="0">
                    <a:schemeClr val="tx1"/>
                  </a:outerShdw>
                </a:effectLst>
              </a:rPr>
              <a:t>The city had been captured twice precisely </a:t>
            </a:r>
            <a:r>
              <a:rPr lang="en-US" sz="3200" b="1" i="1" dirty="0">
                <a:solidFill>
                  <a:srgbClr val="F5F5F5"/>
                </a:solidFill>
                <a:effectLst>
                  <a:outerShdw blurRad="38100" dist="38100" dir="2700000" algn="ctr" rotWithShape="0">
                    <a:schemeClr val="tx1"/>
                  </a:outerShdw>
                </a:effectLst>
              </a:rPr>
              <a:t>because</a:t>
            </a:r>
            <a:r>
              <a:rPr lang="en-US" sz="3200" dirty="0">
                <a:solidFill>
                  <a:srgbClr val="F5F5F5"/>
                </a:solidFill>
                <a:effectLst>
                  <a:outerShdw blurRad="38100" dist="38100" dir="2700000" algn="ctr" rotWithShape="0">
                    <a:schemeClr val="tx1"/>
                  </a:outerShdw>
                </a:effectLst>
              </a:rPr>
              <a:t> its defenders </a:t>
            </a:r>
            <a:r>
              <a:rPr lang="en-US" sz="3200" b="1" i="1" dirty="0">
                <a:solidFill>
                  <a:srgbClr val="F5F5F5"/>
                </a:solidFill>
                <a:effectLst>
                  <a:outerShdw blurRad="38100" dist="38100" dir="2700000" algn="ctr" rotWithShape="0">
                    <a:schemeClr val="tx1"/>
                  </a:outerShdw>
                </a:effectLst>
              </a:rPr>
              <a:t>fell asleep</a:t>
            </a:r>
            <a:r>
              <a:rPr lang="en-US" sz="3200" dirty="0">
                <a:solidFill>
                  <a:srgbClr val="F5F5F5"/>
                </a:solidFill>
                <a:effectLst>
                  <a:outerShdw blurRad="38100" dist="38100" dir="2700000" algn="ctr" rotWithShape="0">
                    <a:schemeClr val="tx1"/>
                  </a:outerShdw>
                </a:effectLst>
              </a:rPr>
              <a:t>, assuming the cliffs were unscalable. </a:t>
            </a:r>
          </a:p>
        </p:txBody>
      </p:sp>
    </p:spTree>
    <p:extLst>
      <p:ext uri="{BB962C8B-B14F-4D97-AF65-F5344CB8AC3E}">
        <p14:creationId xmlns:p14="http://schemas.microsoft.com/office/powerpoint/2010/main" val="2269377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16AA8620-2BCC-9C30-0E8E-091906388B5F}"/>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072A82E2-1E5D-5EF8-7656-EA98A9540D9B}"/>
              </a:ext>
            </a:extLst>
          </p:cNvPr>
          <p:cNvSpPr>
            <a:spLocks noGrp="1"/>
          </p:cNvSpPr>
          <p:nvPr>
            <p:ph type="title"/>
          </p:nvPr>
        </p:nvSpPr>
        <p:spPr>
          <a:xfrm>
            <a:off x="0" y="1"/>
            <a:ext cx="12192000" cy="1501628"/>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3:2</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Wake up, and strengthen what remains and is about to die, for </a:t>
            </a:r>
            <a:r>
              <a:rPr lang="en-US" sz="2400" i="1" dirty="0">
                <a:solidFill>
                  <a:srgbClr val="92D05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have not found your works complete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in the sight of my God.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Remember, then, what you received and heard. Keep it, and repent. </a:t>
            </a:r>
            <a:r>
              <a:rPr lang="en-US" sz="2400" i="1" dirty="0">
                <a:solidFill>
                  <a:srgbClr val="92D05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If you will not wake up, I will come like a thief</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you will not know at what hour I will come against you.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5036D27C-2D38-3F79-EE3E-A4130E50E0C7}"/>
              </a:ext>
            </a:extLst>
          </p:cNvPr>
          <p:cNvSpPr>
            <a:spLocks noGrp="1"/>
          </p:cNvSpPr>
          <p:nvPr>
            <p:ph idx="1"/>
          </p:nvPr>
        </p:nvSpPr>
        <p:spPr>
          <a:xfrm>
            <a:off x="369115" y="1707160"/>
            <a:ext cx="11442583" cy="5062756"/>
          </a:xfrm>
        </p:spPr>
        <p:txBody>
          <a:bodyPr>
            <a:normAutofit lnSpcReduction="10000"/>
          </a:bodyPr>
          <a:lstStyle/>
          <a:p>
            <a:r>
              <a:rPr lang="en-US" sz="3200" dirty="0">
                <a:solidFill>
                  <a:srgbClr val="F5F5F5"/>
                </a:solidFill>
                <a:effectLst>
                  <a:outerShdw blurRad="38100" dist="38100" dir="2700000" algn="ctr" rotWithShape="0">
                    <a:schemeClr val="tx1"/>
                  </a:outerShdw>
                </a:effectLst>
              </a:rPr>
              <a:t>Christ's warning,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If you will not wake up, I will come like a thief</a:t>
            </a:r>
            <a:r>
              <a:rPr lang="en-US" sz="3200" dirty="0">
                <a:solidFill>
                  <a:srgbClr val="F5F5F5"/>
                </a:solidFill>
                <a:effectLst>
                  <a:outerShdw blurRad="38100" dist="38100" dir="2700000" algn="ctr" rotWithShape="0">
                    <a:schemeClr val="tx1"/>
                  </a:outerShdw>
                </a:effectLst>
              </a:rPr>
              <a:t>”, would have struck every inhabitant of Sardis as a chilling echo of their own city's history.</a:t>
            </a:r>
          </a:p>
          <a:p>
            <a:r>
              <a:rPr lang="en-US" sz="3200" dirty="0">
                <a:solidFill>
                  <a:srgbClr val="F5F5F5"/>
                </a:solidFill>
                <a:effectLst>
                  <a:outerShdw blurRad="38100" dist="38100" dir="2700000" algn="ctr" rotWithShape="0">
                    <a:schemeClr val="tx1"/>
                  </a:outerShdw>
                </a:effectLst>
              </a:rPr>
              <a:t>The command to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wake up</a:t>
            </a:r>
            <a:r>
              <a:rPr lang="en-US" sz="3200" dirty="0">
                <a:solidFill>
                  <a:srgbClr val="F5F5F5"/>
                </a:solidFill>
                <a:effectLst>
                  <a:outerShdw blurRad="38100" dist="38100" dir="2700000" algn="ctr" rotWithShape="0">
                    <a:schemeClr val="tx1"/>
                  </a:outerShdw>
                </a:effectLst>
              </a:rPr>
              <a:t>” is a common theme throughout the New Testament (Matt. 24:42–43; 25:13; 1 Thess. 5:6; 1 Pet. 5:8). </a:t>
            </a:r>
          </a:p>
          <a:p>
            <a:r>
              <a:rPr lang="en-US" sz="3200" dirty="0">
                <a:solidFill>
                  <a:srgbClr val="F5F5F5"/>
                </a:solidFill>
                <a:effectLst>
                  <a:outerShdw blurRad="38100" dist="38100" dir="2700000" algn="ctr" rotWithShape="0">
                    <a:schemeClr val="tx1"/>
                  </a:outerShdw>
                </a:effectLst>
              </a:rPr>
              <a:t>Christ finds the church's works “incomplete” before God. </a:t>
            </a:r>
          </a:p>
          <a:p>
            <a:r>
              <a:rPr lang="en-US" sz="3200" dirty="0">
                <a:solidFill>
                  <a:srgbClr val="F5F5F5"/>
                </a:solidFill>
                <a:effectLst>
                  <a:outerShdw blurRad="38100" dist="38100" dir="2700000" algn="ctr" rotWithShape="0">
                    <a:schemeClr val="tx1"/>
                  </a:outerShdw>
                </a:effectLst>
              </a:rPr>
              <a:t>This is very similar to the statement made in Daniel 5:27 where King Belteshazzar was told by Daniel: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 have been weighed in the balances and found wanting</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The standard for what makes a good church is not human reputation but favorable divine assessment.</a:t>
            </a:r>
          </a:p>
        </p:txBody>
      </p:sp>
    </p:spTree>
    <p:extLst>
      <p:ext uri="{BB962C8B-B14F-4D97-AF65-F5344CB8AC3E}">
        <p14:creationId xmlns:p14="http://schemas.microsoft.com/office/powerpoint/2010/main" val="2463470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2FECE650-B07C-AEF6-FB3F-7B8CC822CB97}"/>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DB866646-B0DA-2664-3849-CBAEC079EF2F}"/>
              </a:ext>
            </a:extLst>
          </p:cNvPr>
          <p:cNvSpPr>
            <a:spLocks noGrp="1"/>
          </p:cNvSpPr>
          <p:nvPr>
            <p:ph type="title"/>
          </p:nvPr>
        </p:nvSpPr>
        <p:spPr>
          <a:xfrm>
            <a:off x="0" y="1"/>
            <a:ext cx="12192000" cy="1501628"/>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3:2</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Wake up, and strengthen what remains and </a:t>
            </a:r>
            <a:r>
              <a:rPr lang="en-US" sz="2400" i="1" dirty="0">
                <a:solidFill>
                  <a:srgbClr val="92D05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is about to die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for I have not found your works complete in the sight of my God.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92D05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Remember</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what you received and heard. Keep it, and repent. If you will not wake up, I will come like a thief, and you will not know at what hour I will come against you.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E58E08FB-81DA-7896-4708-C6DB7DED8016}"/>
              </a:ext>
            </a:extLst>
          </p:cNvPr>
          <p:cNvSpPr>
            <a:spLocks noGrp="1"/>
          </p:cNvSpPr>
          <p:nvPr>
            <p:ph idx="1"/>
          </p:nvPr>
        </p:nvSpPr>
        <p:spPr>
          <a:xfrm>
            <a:off x="369115" y="1707160"/>
            <a:ext cx="11442583" cy="5062756"/>
          </a:xfrm>
        </p:spPr>
        <p:txBody>
          <a:bodyPr>
            <a:normAutofit lnSpcReduction="10000"/>
          </a:bodyPr>
          <a:lstStyle/>
          <a:p>
            <a:r>
              <a:rPr lang="en-US" sz="3200" dirty="0">
                <a:solidFill>
                  <a:srgbClr val="F5F5F5"/>
                </a:solidFill>
                <a:effectLst>
                  <a:outerShdw blurRad="38100" dist="38100" dir="2700000" algn="ctr" rotWithShape="0">
                    <a:schemeClr val="tx1"/>
                  </a:outerShdw>
                </a:effectLst>
              </a:rPr>
              <a:t>The church is told to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Remember</a:t>
            </a:r>
            <a:r>
              <a:rPr lang="en-US" sz="3200" dirty="0">
                <a:solidFill>
                  <a:srgbClr val="F5F5F5"/>
                </a:solidFill>
                <a:effectLst>
                  <a:outerShdw blurRad="38100" dist="38100" dir="2700000" algn="ctr" rotWithShape="0">
                    <a:schemeClr val="tx1"/>
                  </a:outerShdw>
                </a:effectLst>
              </a:rPr>
              <a:t>” — not with the nostalgic sentimentality of a city that trades on past glory, but in a way that allows the past to shape the present. </a:t>
            </a:r>
          </a:p>
          <a:p>
            <a:r>
              <a:rPr lang="en-US" sz="3200" dirty="0">
                <a:solidFill>
                  <a:srgbClr val="F5F5F5"/>
                </a:solidFill>
                <a:effectLst>
                  <a:outerShdw blurRad="38100" dist="38100" dir="2700000" algn="ctr" rotWithShape="0">
                    <a:schemeClr val="tx1"/>
                  </a:outerShdw>
                </a:effectLst>
              </a:rPr>
              <a:t>They are called upon to remember how they first received the gospel (1 Cor. 15:3) and respond with genuine repentance. </a:t>
            </a:r>
          </a:p>
          <a:p>
            <a:r>
              <a:rPr lang="en-US" sz="3200" dirty="0">
                <a:solidFill>
                  <a:srgbClr val="F5F5F5"/>
                </a:solidFill>
                <a:effectLst>
                  <a:outerShdw blurRad="38100" dist="38100" dir="2700000" algn="ctr" rotWithShape="0">
                    <a:schemeClr val="tx1"/>
                  </a:outerShdw>
                </a:effectLst>
              </a:rPr>
              <a:t>Notice the urgency: the church is in a state of gradual decline and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is about to die</a:t>
            </a:r>
            <a:r>
              <a:rPr lang="en-US" sz="3200" dirty="0">
                <a:solidFill>
                  <a:srgbClr val="F5F5F5"/>
                </a:solidFill>
                <a:effectLst>
                  <a:outerShdw blurRad="38100" dist="38100" dir="2700000" algn="ctr" rotWithShape="0">
                    <a:schemeClr val="tx1"/>
                  </a:outerShdw>
                </a:effectLst>
              </a:rPr>
              <a:t>”.</a:t>
            </a:r>
          </a:p>
          <a:p>
            <a:r>
              <a:rPr lang="en-US" sz="3200" dirty="0">
                <a:solidFill>
                  <a:srgbClr val="F5F5F5"/>
                </a:solidFill>
                <a:effectLst>
                  <a:outerShdw blurRad="38100" dist="38100" dir="2700000" algn="ctr" rotWithShape="0">
                    <a:schemeClr val="tx1"/>
                  </a:outerShdw>
                </a:effectLst>
              </a:rPr>
              <a:t>Their condition is not yet </a:t>
            </a:r>
            <a:r>
              <a:rPr lang="en-US" sz="3200" b="1" i="1" dirty="0">
                <a:solidFill>
                  <a:srgbClr val="F5F5F5"/>
                </a:solidFill>
                <a:effectLst>
                  <a:outerShdw blurRad="38100" dist="38100" dir="2700000" algn="ctr" rotWithShape="0">
                    <a:schemeClr val="tx1"/>
                  </a:outerShdw>
                </a:effectLst>
              </a:rPr>
              <a:t>irreversible</a:t>
            </a:r>
            <a:r>
              <a:rPr lang="en-US" sz="3200" dirty="0">
                <a:solidFill>
                  <a:srgbClr val="F5F5F5"/>
                </a:solidFill>
                <a:effectLst>
                  <a:outerShdw blurRad="38100" dist="38100" dir="2700000" algn="ctr" rotWithShape="0">
                    <a:schemeClr val="tx1"/>
                  </a:outerShdw>
                </a:effectLst>
              </a:rPr>
              <a:t>, but the window is closing.</a:t>
            </a:r>
          </a:p>
          <a:p>
            <a:r>
              <a:rPr lang="en-US" sz="3200" dirty="0">
                <a:solidFill>
                  <a:srgbClr val="F5F5F5"/>
                </a:solidFill>
                <a:effectLst>
                  <a:outerShdw blurRad="38100" dist="38100" dir="2700000" algn="ctr" rotWithShape="0">
                    <a:schemeClr val="tx1"/>
                  </a:outerShdw>
                </a:effectLst>
              </a:rPr>
              <a:t>The “coming” that is threatened here is a future coming of Christ in judgment upon this local church, conditioned on its failure to repent.</a:t>
            </a:r>
          </a:p>
        </p:txBody>
      </p:sp>
    </p:spTree>
    <p:extLst>
      <p:ext uri="{BB962C8B-B14F-4D97-AF65-F5344CB8AC3E}">
        <p14:creationId xmlns:p14="http://schemas.microsoft.com/office/powerpoint/2010/main" val="12485609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DCE4B04F-2A3C-5FAC-6240-C02FA63D55DD}"/>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14EDE0CE-6B44-D018-1111-949D785F6D37}"/>
              </a:ext>
            </a:extLst>
          </p:cNvPr>
          <p:cNvSpPr>
            <a:spLocks noGrp="1"/>
          </p:cNvSpPr>
          <p:nvPr>
            <p:ph type="title"/>
          </p:nvPr>
        </p:nvSpPr>
        <p:spPr>
          <a:xfrm>
            <a:off x="0" y="1"/>
            <a:ext cx="12192000" cy="100248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3:4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Yet you have still </a:t>
            </a:r>
            <a:r>
              <a:rPr lang="en-US" sz="2400" i="1" dirty="0">
                <a:solidFill>
                  <a:srgbClr val="92D05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few names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Sardis, people who </a:t>
            </a:r>
            <a:r>
              <a:rPr lang="en-US" sz="2400" i="1" dirty="0">
                <a:solidFill>
                  <a:srgbClr val="92D05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have not soiled their garments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92D05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they will walk with me in white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for they are </a:t>
            </a:r>
            <a:r>
              <a:rPr lang="en-US" sz="2400" i="1" dirty="0">
                <a:solidFill>
                  <a:srgbClr val="92D05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worthy</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0D6FD1BF-197A-5B79-EF56-78AF16940EA1}"/>
              </a:ext>
            </a:extLst>
          </p:cNvPr>
          <p:cNvSpPr>
            <a:spLocks noGrp="1"/>
          </p:cNvSpPr>
          <p:nvPr>
            <p:ph idx="1"/>
          </p:nvPr>
        </p:nvSpPr>
        <p:spPr>
          <a:xfrm>
            <a:off x="369115" y="1233182"/>
            <a:ext cx="11442583" cy="5536734"/>
          </a:xfrm>
        </p:spPr>
        <p:txBody>
          <a:bodyPr>
            <a:normAutofit fontScale="85000" lnSpcReduction="10000"/>
          </a:bodyPr>
          <a:lstStyle/>
          <a:p>
            <a:r>
              <a:rPr lang="en-US" sz="3200" dirty="0">
                <a:solidFill>
                  <a:srgbClr val="F5F5F5"/>
                </a:solidFill>
                <a:effectLst>
                  <a:outerShdw blurRad="38100" dist="38100" dir="2700000" algn="ctr" rotWithShape="0">
                    <a:schemeClr val="tx1"/>
                  </a:outerShdw>
                </a:effectLst>
              </a:rPr>
              <a:t>Even in this bleak situation,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few</a:t>
            </a:r>
            <a:r>
              <a:rPr lang="en-US" sz="3200" dirty="0">
                <a:solidFill>
                  <a:srgbClr val="F5F5F5"/>
                </a:solidFill>
                <a:effectLst>
                  <a:outerShdw blurRad="38100" dist="38100" dir="2700000" algn="ctr" rotWithShape="0">
                    <a:schemeClr val="tx1"/>
                  </a:outerShdw>
                </a:effectLst>
              </a:rPr>
              <a:t>” remain faithful. </a:t>
            </a:r>
          </a:p>
          <a:p>
            <a:r>
              <a:rPr lang="en-US" sz="3200" dirty="0">
                <a:solidFill>
                  <a:srgbClr val="F5F5F5"/>
                </a:solidFill>
                <a:effectLst>
                  <a:outerShdw blurRad="38100" dist="38100" dir="2700000" algn="ctr" rotWithShape="0">
                    <a:schemeClr val="tx1"/>
                  </a:outerShdw>
                </a:effectLst>
              </a:rPr>
              <a:t>Christ knows them </a:t>
            </a:r>
            <a:r>
              <a:rPr lang="en-US" sz="3200" b="1" i="1" dirty="0">
                <a:solidFill>
                  <a:srgbClr val="F5F5F5"/>
                </a:solidFill>
                <a:effectLst>
                  <a:outerShdw blurRad="38100" dist="38100" dir="2700000" algn="ctr" rotWithShape="0">
                    <a:schemeClr val="tx1"/>
                  </a:outerShdw>
                </a:effectLst>
              </a:rPr>
              <a:t>personally</a:t>
            </a:r>
            <a:r>
              <a:rPr lang="en-US" sz="3200" dirty="0">
                <a:solidFill>
                  <a:srgbClr val="F5F5F5"/>
                </a:solidFill>
                <a:effectLst>
                  <a:outerShdw blurRad="38100" dist="38100" dir="2700000" algn="ctr" rotWithShape="0">
                    <a:schemeClr val="tx1"/>
                  </a:outerShdw>
                </a:effectLst>
              </a:rPr>
              <a:t> —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few names</a:t>
            </a:r>
            <a:r>
              <a:rPr lang="en-US" sz="3200" dirty="0">
                <a:solidFill>
                  <a:srgbClr val="F5F5F5"/>
                </a:solidFill>
                <a:effectLst>
                  <a:outerShdw blurRad="38100" dist="38100" dir="2700000" algn="ctr" rotWithShape="0">
                    <a:schemeClr val="tx1"/>
                  </a:outerShdw>
                </a:effectLst>
              </a:rPr>
              <a:t>”, the same word used earlier for the church's reputation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name</a:t>
            </a:r>
            <a:r>
              <a:rPr lang="en-US" sz="3200" dirty="0">
                <a:solidFill>
                  <a:srgbClr val="F5F5F5"/>
                </a:solidFill>
                <a:effectLst>
                  <a:outerShdw blurRad="38100" dist="38100" dir="2700000" algn="ctr" rotWithShape="0">
                    <a:schemeClr val="tx1"/>
                  </a:outerShdw>
                </a:effectLst>
              </a:rPr>
              <a:t>”), is now applied to real individuals. </a:t>
            </a:r>
          </a:p>
          <a:p>
            <a:r>
              <a:rPr lang="en-US" sz="3200" dirty="0">
                <a:solidFill>
                  <a:srgbClr val="F5F5F5"/>
                </a:solidFill>
                <a:effectLst>
                  <a:outerShdw blurRad="38100" dist="38100" dir="2700000" algn="ctr" rotWithShape="0">
                    <a:schemeClr val="tx1"/>
                  </a:outerShdw>
                </a:effectLst>
              </a:rPr>
              <a:t>These are those who have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have not soiled their garments</a:t>
            </a:r>
            <a:r>
              <a:rPr lang="en-US" sz="3200" dirty="0">
                <a:solidFill>
                  <a:srgbClr val="F5F5F5"/>
                </a:solidFill>
                <a:effectLst>
                  <a:outerShdw blurRad="38100" dist="38100" dir="2700000" algn="ctr" rotWithShape="0">
                    <a:schemeClr val="tx1"/>
                  </a:outerShdw>
                </a:effectLst>
              </a:rPr>
              <a:t>” a phrase referring to moral and spiritual purity (Zech. 3:3–4; Jude 23). </a:t>
            </a:r>
          </a:p>
          <a:p>
            <a:r>
              <a:rPr lang="en-US" sz="3200" dirty="0">
                <a:solidFill>
                  <a:srgbClr val="F5F5F5"/>
                </a:solidFill>
                <a:effectLst>
                  <a:outerShdw blurRad="38100" dist="38100" dir="2700000" algn="ctr" rotWithShape="0">
                    <a:schemeClr val="tx1"/>
                  </a:outerShdw>
                </a:effectLst>
              </a:rPr>
              <a:t>The promise to these faithful few is that they will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walk</a:t>
            </a:r>
            <a:r>
              <a:rPr lang="en-US" sz="3200" dirty="0">
                <a:solidFill>
                  <a:srgbClr val="F5F5F5"/>
                </a:solidFill>
                <a:effectLst>
                  <a:outerShdw blurRad="38100" dist="38100" dir="2700000" algn="ctr" rotWithShape="0">
                    <a:schemeClr val="tx1"/>
                  </a:outerShdw>
                </a:effectLst>
              </a:rPr>
              <a:t>” with Christ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white</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Walking with God echoes the language used of Enoch, Noah, and Abraham (Gen. 5:22, 24; 6:9; 17:1), signifying friendship, approval, and obedience. </a:t>
            </a:r>
          </a:p>
          <a:p>
            <a:r>
              <a:rPr lang="en-US" sz="3200" dirty="0">
                <a:solidFill>
                  <a:srgbClr val="F5F5F5"/>
                </a:solidFill>
                <a:effectLst>
                  <a:outerShdw blurRad="38100" dist="38100" dir="2700000" algn="ctr" rotWithShape="0">
                    <a:schemeClr val="tx1"/>
                  </a:outerShdw>
                </a:effectLst>
              </a:rPr>
              <a:t>White garments throughout Revelation symbolize purity, holiness, and the final heavenly reward (Rev. 6:11; 7:9, 13–14; 19:14). </a:t>
            </a:r>
          </a:p>
          <a:p>
            <a:r>
              <a:rPr lang="en-US" sz="3200" dirty="0">
                <a:solidFill>
                  <a:srgbClr val="F5F5F5"/>
                </a:solidFill>
                <a:effectLst>
                  <a:outerShdw blurRad="38100" dist="38100" dir="2700000" algn="ctr" rotWithShape="0">
                    <a:schemeClr val="tx1"/>
                  </a:outerShdw>
                </a:effectLst>
              </a:rPr>
              <a:t>Christ declares these few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worthy</a:t>
            </a:r>
            <a:r>
              <a:rPr lang="en-US" sz="3200" dirty="0">
                <a:solidFill>
                  <a:srgbClr val="F5F5F5"/>
                </a:solidFill>
                <a:effectLst>
                  <a:outerShdw blurRad="38100" dist="38100" dir="2700000" algn="ctr" rotWithShape="0">
                    <a:schemeClr val="tx1"/>
                  </a:outerShdw>
                </a:effectLst>
              </a:rPr>
              <a:t>” — not in the sense of self-earned merit, but as those whose lives have been transformed by the gospel and who have not thrown away their integrity (Schreiner; </a:t>
            </a:r>
            <a:r>
              <a:rPr lang="en-US" sz="3200" dirty="0" err="1">
                <a:solidFill>
                  <a:srgbClr val="F5F5F5"/>
                </a:solidFill>
                <a:effectLst>
                  <a:outerShdw blurRad="38100" dist="38100" dir="2700000" algn="ctr" rotWithShape="0">
                    <a:schemeClr val="tx1"/>
                  </a:outerShdw>
                </a:effectLst>
              </a:rPr>
              <a:t>Beeke</a:t>
            </a:r>
            <a:r>
              <a:rPr lang="en-US" sz="3200" dirty="0">
                <a:solidFill>
                  <a:srgbClr val="F5F5F5"/>
                </a:solidFill>
                <a:effectLst>
                  <a:outerShdw blurRad="38100" dist="38100" dir="2700000" algn="ctr" rotWithShape="0">
                    <a:schemeClr val="tx1"/>
                  </a:outerShdw>
                </a:effectLst>
              </a:rPr>
              <a:t>). </a:t>
            </a:r>
          </a:p>
        </p:txBody>
      </p:sp>
    </p:spTree>
    <p:extLst>
      <p:ext uri="{BB962C8B-B14F-4D97-AF65-F5344CB8AC3E}">
        <p14:creationId xmlns:p14="http://schemas.microsoft.com/office/powerpoint/2010/main" val="20780910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253EC0E9-5183-B8C2-B773-BE0DD2E42B7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595DD9C-7A3C-E929-5D27-D648AC0F8741}"/>
              </a:ext>
            </a:extLst>
          </p:cNvPr>
          <p:cNvSpPr>
            <a:spLocks noGrp="1"/>
          </p:cNvSpPr>
          <p:nvPr>
            <p:ph type="title"/>
          </p:nvPr>
        </p:nvSpPr>
        <p:spPr>
          <a:xfrm>
            <a:off x="0" y="0"/>
            <a:ext cx="12192000" cy="866503"/>
          </a:xfrm>
        </p:spPr>
        <p:txBody>
          <a:bodyPr>
            <a:noAutofit/>
          </a:bodyPr>
          <a:lstStyle/>
          <a:p>
            <a:pPr algn="ctr"/>
            <a:r>
              <a:rPr lang="en-US" sz="5400" b="1" dirty="0">
                <a:solidFill>
                  <a:srgbClr val="F5F5F5"/>
                </a:solidFill>
                <a:effectLst>
                  <a:outerShdw blurRad="50800" dist="50800" dir="5400000" algn="ctr" rotWithShape="0">
                    <a:schemeClr val="tx1"/>
                  </a:outerShdw>
                </a:effectLst>
                <a:ea typeface="Tahoma" panose="020B0604030504040204" pitchFamily="34" charset="0"/>
                <a:cs typeface="Tahoma" panose="020B0604030504040204" pitchFamily="34" charset="0"/>
              </a:rPr>
              <a:t>Letter to the Church in Thyatira (2:18-29)</a:t>
            </a:r>
          </a:p>
        </p:txBody>
      </p:sp>
      <p:sp>
        <p:nvSpPr>
          <p:cNvPr id="5" name="Content Placeholder 4">
            <a:extLst>
              <a:ext uri="{FF2B5EF4-FFF2-40B4-BE49-F238E27FC236}">
                <a16:creationId xmlns:a16="http://schemas.microsoft.com/office/drawing/2014/main" id="{D10F9160-717C-112C-1388-EBEFCFB637E3}"/>
              </a:ext>
            </a:extLst>
          </p:cNvPr>
          <p:cNvSpPr>
            <a:spLocks noGrp="1"/>
          </p:cNvSpPr>
          <p:nvPr>
            <p:ph idx="1"/>
          </p:nvPr>
        </p:nvSpPr>
        <p:spPr>
          <a:xfrm>
            <a:off x="357809" y="971006"/>
            <a:ext cx="11502887" cy="5886993"/>
          </a:xfrm>
        </p:spPr>
        <p:txBody>
          <a:bodyPr>
            <a:normAutofit fontScale="92500" lnSpcReduction="10000"/>
          </a:bodyPr>
          <a:lstStyle/>
          <a:p>
            <a:pPr marL="0" indent="0">
              <a:buNone/>
            </a:pP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2:18</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the angel of the church in Thyatira write: These are the words of the Son of God, whose eyes are like blazing fire and whose feet are like burnished bronze.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19</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know your deeds, your love and faith, your service and perseverance, and that you are now doing more than you did at first.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20</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Nevertheless, I have this against you: You tolerate that woman Jezebel, who calls herself a prophetess. By her teaching she misleads my servants into sexual immorality and the eating of food sacrificed to idols.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21</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have given her time to repent of her immorality, but she is unwilling.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So I will cast her on a bed of suffering, and I will make those who commit adultery with her suffer intensely, unless they repent of her ways.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23</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will strike her children dead. Then all the churches will know that I am he who searches hearts and minds, and I will repay each of you according to your deeds. </a:t>
            </a:r>
            <a:endParaRPr lang="en-US" sz="3600" dirty="0">
              <a:solidFill>
                <a:srgbClr val="F5F5F5"/>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32282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6EF43131-E6F3-AB99-141E-12C4930D51B1}"/>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FD94FE3-55D7-9A5B-B657-A3B5C5FD20E5}"/>
              </a:ext>
            </a:extLst>
          </p:cNvPr>
          <p:cNvSpPr>
            <a:spLocks noGrp="1"/>
          </p:cNvSpPr>
          <p:nvPr>
            <p:ph type="title"/>
          </p:nvPr>
        </p:nvSpPr>
        <p:spPr>
          <a:xfrm>
            <a:off x="0" y="1"/>
            <a:ext cx="12192000" cy="100248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3:5</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one who conquers </a:t>
            </a:r>
            <a:r>
              <a:rPr lang="en-US" sz="2400" i="1" dirty="0">
                <a:solidFill>
                  <a:srgbClr val="92D05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will be clothed thus in white garments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92D05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will never blot his name out of the book of life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92D05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will confess his name before my Father and before his angels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68DFABE0-91FC-7239-D886-C08B53F60DB2}"/>
              </a:ext>
            </a:extLst>
          </p:cNvPr>
          <p:cNvSpPr>
            <a:spLocks noGrp="1"/>
          </p:cNvSpPr>
          <p:nvPr>
            <p:ph idx="1"/>
          </p:nvPr>
        </p:nvSpPr>
        <p:spPr>
          <a:xfrm>
            <a:off x="369115" y="1140903"/>
            <a:ext cx="11442583" cy="5629013"/>
          </a:xfrm>
        </p:spPr>
        <p:txBody>
          <a:bodyPr>
            <a:normAutofit lnSpcReduction="10000"/>
          </a:bodyPr>
          <a:lstStyle/>
          <a:p>
            <a:r>
              <a:rPr lang="en-US" sz="3200" dirty="0">
                <a:solidFill>
                  <a:srgbClr val="F5F5F5"/>
                </a:solidFill>
                <a:effectLst>
                  <a:outerShdw blurRad="38100" dist="38100" dir="2700000" algn="ctr" rotWithShape="0">
                    <a:schemeClr val="tx1"/>
                  </a:outerShdw>
                </a:effectLst>
              </a:rPr>
              <a:t>To those who conquer, Christ offers a </a:t>
            </a:r>
            <a:r>
              <a:rPr lang="en-US" sz="3200" dirty="0">
                <a:solidFill>
                  <a:srgbClr val="FFD700"/>
                </a:solidFill>
                <a:effectLst>
                  <a:outerShdw blurRad="38100" dist="38100" dir="2700000" algn="ctr" rotWithShape="0">
                    <a:schemeClr val="tx1"/>
                  </a:outerShdw>
                </a:effectLst>
              </a:rPr>
              <a:t>threefold</a:t>
            </a:r>
            <a:r>
              <a:rPr lang="en-US" sz="3200" dirty="0">
                <a:solidFill>
                  <a:srgbClr val="F5F5F5"/>
                </a:solidFill>
                <a:effectLst>
                  <a:outerShdw blurRad="38100" dist="38100" dir="2700000" algn="ctr" rotWithShape="0">
                    <a:schemeClr val="tx1"/>
                  </a:outerShdw>
                </a:effectLst>
              </a:rPr>
              <a:t> promise, each facet reinforcing the others:</a:t>
            </a:r>
          </a:p>
          <a:p>
            <a:pPr lvl="1"/>
            <a:r>
              <a:rPr lang="en-US" sz="2800" dirty="0">
                <a:solidFill>
                  <a:srgbClr val="F5F5F5"/>
                </a:solidFill>
                <a:effectLst>
                  <a:outerShdw blurRad="38100" dist="38100" dir="2700000" algn="ctr" rotWithShape="0">
                    <a:schemeClr val="tx1"/>
                  </a:outerShdw>
                </a:effectLst>
              </a:rPr>
              <a:t>“</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will be clothed… in </a:t>
            </a:r>
            <a:r>
              <a:rPr lang="en-US" sz="2800" i="1" dirty="0">
                <a:solidFill>
                  <a:srgbClr val="92D05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white garments</a:t>
            </a:r>
            <a:r>
              <a:rPr lang="en-US" sz="2800" dirty="0">
                <a:solidFill>
                  <a:srgbClr val="F5F5F5"/>
                </a:solidFill>
                <a:effectLst>
                  <a:outerShdw blurRad="38100" dist="38100" dir="2700000" algn="ctr" rotWithShape="0">
                    <a:schemeClr val="tx1"/>
                  </a:outerShdw>
                </a:effectLst>
              </a:rPr>
              <a:t>”</a:t>
            </a:r>
          </a:p>
          <a:p>
            <a:pPr lvl="1"/>
            <a:r>
              <a:rPr lang="en-US" sz="2800" dirty="0">
                <a:solidFill>
                  <a:srgbClr val="F5F5F5"/>
                </a:solidFill>
                <a:effectLst>
                  <a:outerShdw blurRad="38100" dist="38100" dir="2700000" algn="ctr" rotWithShape="0">
                    <a:schemeClr val="tx1"/>
                  </a:outerShdw>
                </a:effectLst>
              </a:rPr>
              <a:t>“</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will never blot his name out of </a:t>
            </a:r>
            <a:r>
              <a:rPr lang="en-US" sz="2800" i="1" dirty="0">
                <a:solidFill>
                  <a:srgbClr val="92D05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book of life</a:t>
            </a:r>
            <a:r>
              <a:rPr lang="en-US" sz="2800" dirty="0">
                <a:solidFill>
                  <a:srgbClr val="F5F5F5"/>
                </a:solidFill>
                <a:effectLst>
                  <a:outerShdw blurRad="38100" dist="38100" dir="2700000" algn="ctr" rotWithShape="0">
                    <a:schemeClr val="tx1"/>
                  </a:outerShdw>
                </a:effectLst>
              </a:rPr>
              <a:t>”</a:t>
            </a:r>
          </a:p>
          <a:p>
            <a:pPr lvl="1"/>
            <a:r>
              <a:rPr lang="en-US" sz="2800" dirty="0">
                <a:solidFill>
                  <a:srgbClr val="F5F5F5"/>
                </a:solidFill>
                <a:effectLst>
                  <a:outerShdw blurRad="38100" dist="38100" dir="2700000" algn="ctr" rotWithShape="0">
                    <a:schemeClr val="tx1"/>
                  </a:outerShdw>
                </a:effectLst>
              </a:rPr>
              <a:t>“</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will </a:t>
            </a:r>
            <a:r>
              <a:rPr lang="en-US" sz="2800" i="1" dirty="0">
                <a:solidFill>
                  <a:srgbClr val="92D05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confess his name before my Father </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before his angels</a:t>
            </a:r>
            <a:r>
              <a:rPr lang="en-US" sz="2800" dirty="0">
                <a:solidFill>
                  <a:srgbClr val="F5F5F5"/>
                </a:solidFill>
                <a:effectLst>
                  <a:outerShdw blurRad="38100" dist="38100" dir="2700000" algn="ctr" rotWithShape="0">
                    <a:schemeClr val="tx1"/>
                  </a:outerShdw>
                </a:effectLst>
              </a:rPr>
              <a:t>”</a:t>
            </a:r>
          </a:p>
          <a:p>
            <a:r>
              <a:rPr lang="en-US" sz="3200" dirty="0">
                <a:solidFill>
                  <a:srgbClr val="FFD700"/>
                </a:solidFill>
                <a:effectLst>
                  <a:outerShdw blurRad="38100" dist="38100" dir="2700000" algn="ctr" rotWithShape="0">
                    <a:schemeClr val="tx1"/>
                  </a:outerShdw>
                </a:effectLst>
              </a:rPr>
              <a:t>White Garments</a:t>
            </a:r>
            <a:r>
              <a:rPr lang="en-US" sz="3200" dirty="0">
                <a:solidFill>
                  <a:srgbClr val="F5F5F5"/>
                </a:solidFill>
                <a:effectLst>
                  <a:outerShdw blurRad="38100" dist="38100" dir="2700000" algn="ctr" rotWithShape="0">
                    <a:schemeClr val="tx1"/>
                  </a:outerShdw>
                </a:effectLst>
              </a:rPr>
              <a:t>. The overcomer will be clothed in white, continuing the imagery from verse 4. </a:t>
            </a:r>
          </a:p>
          <a:p>
            <a:r>
              <a:rPr lang="en-US" sz="3200" dirty="0">
                <a:solidFill>
                  <a:srgbClr val="F5F5F5"/>
                </a:solidFill>
                <a:effectLst>
                  <a:outerShdw blurRad="38100" dist="38100" dir="2700000" algn="ctr" rotWithShape="0">
                    <a:schemeClr val="tx1"/>
                  </a:outerShdw>
                </a:effectLst>
              </a:rPr>
              <a:t>White robes signify purity (7:13–14; 21:27; 22:14–15), holiness, and honor. </a:t>
            </a:r>
          </a:p>
          <a:p>
            <a:r>
              <a:rPr lang="en-US" sz="3200" dirty="0">
                <a:solidFill>
                  <a:srgbClr val="F5F5F5"/>
                </a:solidFill>
                <a:effectLst>
                  <a:outerShdw blurRad="38100" dist="38100" dir="2700000" algn="ctr" rotWithShape="0">
                    <a:schemeClr val="tx1"/>
                  </a:outerShdw>
                </a:effectLst>
              </a:rPr>
              <a:t>This reward begins in the present life — believers </a:t>
            </a:r>
            <a:r>
              <a:rPr lang="en-US" sz="3200" b="1" i="1" dirty="0">
                <a:solidFill>
                  <a:srgbClr val="F5F5F5"/>
                </a:solidFill>
                <a:effectLst>
                  <a:outerShdw blurRad="38100" dist="38100" dir="2700000" algn="ctr" rotWithShape="0">
                    <a:schemeClr val="tx1"/>
                  </a:outerShdw>
                </a:effectLst>
              </a:rPr>
              <a:t>already</a:t>
            </a:r>
            <a:r>
              <a:rPr lang="en-US" sz="3200" dirty="0">
                <a:solidFill>
                  <a:srgbClr val="F5F5F5"/>
                </a:solidFill>
                <a:effectLst>
                  <a:outerShdw blurRad="38100" dist="38100" dir="2700000" algn="ctr" rotWithShape="0">
                    <a:schemeClr val="tx1"/>
                  </a:outerShdw>
                </a:effectLst>
              </a:rPr>
              <a:t> wear pure garments (v. 4) and are exhorted to </a:t>
            </a:r>
            <a:r>
              <a:rPr lang="en-US" sz="3200" b="1" i="1" dirty="0">
                <a:solidFill>
                  <a:srgbClr val="F5F5F5"/>
                </a:solidFill>
                <a:effectLst>
                  <a:outerShdw blurRad="38100" dist="38100" dir="2700000" algn="ctr" rotWithShape="0">
                    <a:schemeClr val="tx1"/>
                  </a:outerShdw>
                </a:effectLst>
              </a:rPr>
              <a:t>keep</a:t>
            </a:r>
            <a:r>
              <a:rPr lang="en-US" sz="3200" dirty="0">
                <a:solidFill>
                  <a:srgbClr val="F5F5F5"/>
                </a:solidFill>
                <a:effectLst>
                  <a:outerShdw blurRad="38100" dist="38100" dir="2700000" algn="ctr" rotWithShape="0">
                    <a:schemeClr val="tx1"/>
                  </a:outerShdw>
                </a:effectLst>
              </a:rPr>
              <a:t> them white (16:15) — with full realization in the age to come.</a:t>
            </a:r>
          </a:p>
        </p:txBody>
      </p:sp>
    </p:spTree>
    <p:extLst>
      <p:ext uri="{BB962C8B-B14F-4D97-AF65-F5344CB8AC3E}">
        <p14:creationId xmlns:p14="http://schemas.microsoft.com/office/powerpoint/2010/main" val="34892833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A3AE2E72-8346-78F4-FAEF-035F1A45C700}"/>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09C4DE6C-95E2-F15F-B2EA-DFE3BD9AA669}"/>
              </a:ext>
            </a:extLst>
          </p:cNvPr>
          <p:cNvSpPr>
            <a:spLocks noGrp="1"/>
          </p:cNvSpPr>
          <p:nvPr>
            <p:ph type="title"/>
          </p:nvPr>
        </p:nvSpPr>
        <p:spPr>
          <a:xfrm>
            <a:off x="0" y="1"/>
            <a:ext cx="12192000" cy="100248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3:5</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one who conquers will be clothed thus in white garments, and I will never blot his name out of </a:t>
            </a:r>
            <a:r>
              <a:rPr lang="en-US" sz="2400" i="1" dirty="0">
                <a:solidFill>
                  <a:srgbClr val="92D05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book of life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will confess his name before my Father and before his angels.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6918443C-F8C5-5719-7CD8-F3D5F7C2BC61}"/>
              </a:ext>
            </a:extLst>
          </p:cNvPr>
          <p:cNvSpPr>
            <a:spLocks noGrp="1"/>
          </p:cNvSpPr>
          <p:nvPr>
            <p:ph idx="1"/>
          </p:nvPr>
        </p:nvSpPr>
        <p:spPr>
          <a:xfrm>
            <a:off x="369115" y="1140903"/>
            <a:ext cx="11442583" cy="5629013"/>
          </a:xfrm>
        </p:spPr>
        <p:txBody>
          <a:bodyPr>
            <a:normAutofit lnSpcReduction="10000"/>
          </a:bodyPr>
          <a:lstStyle/>
          <a:p>
            <a:r>
              <a:rPr lang="en-US" sz="3200" dirty="0">
                <a:solidFill>
                  <a:srgbClr val="FFD700"/>
                </a:solidFill>
                <a:effectLst>
                  <a:outerShdw blurRad="38100" dist="38100" dir="2700000" algn="ctr" rotWithShape="0">
                    <a:schemeClr val="tx1"/>
                  </a:outerShdw>
                </a:effectLst>
              </a:rPr>
              <a:t>The Book of Life</a:t>
            </a:r>
            <a:r>
              <a:rPr lang="en-US" sz="3200" dirty="0">
                <a:solidFill>
                  <a:srgbClr val="F5F5F5"/>
                </a:solidFill>
                <a:effectLst>
                  <a:outerShdw blurRad="38100" dist="38100" dir="2700000" algn="ctr" rotWithShape="0">
                    <a:schemeClr val="tx1"/>
                  </a:outerShdw>
                </a:effectLst>
              </a:rPr>
              <a:t>. Christ promises never to erase the overcomer's name from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book of life</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The imagery has deep Old Testament roots: Moses offered to be blotted out of God's book for the sake of Israel (Exod. 32:32–33), and Psalm 69:28 speaks of the wicked being erased from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book of the living</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In the Roman world, citizens convicted of capital crimes had their names physically removed from civic rolls — an image every resident of Sardis would have understood immediately.</a:t>
            </a:r>
          </a:p>
          <a:p>
            <a:r>
              <a:rPr lang="en-US" sz="3200" dirty="0">
                <a:solidFill>
                  <a:srgbClr val="F5F5F5"/>
                </a:solidFill>
                <a:effectLst>
                  <a:outerShdw blurRad="38100" dist="38100" dir="2700000" algn="ctr" rotWithShape="0">
                    <a:schemeClr val="tx1"/>
                  </a:outerShdw>
                </a:effectLst>
              </a:rPr>
              <a:t>Divine election and human responsibility are both real; warnings are the very means by which God preserves his elect, not evidence that election can be forfeited (cf. Phil. 1:6). </a:t>
            </a:r>
          </a:p>
        </p:txBody>
      </p:sp>
    </p:spTree>
    <p:extLst>
      <p:ext uri="{BB962C8B-B14F-4D97-AF65-F5344CB8AC3E}">
        <p14:creationId xmlns:p14="http://schemas.microsoft.com/office/powerpoint/2010/main" val="5171878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B906CD5A-9443-75C3-9F0F-90B8574A99DF}"/>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F3ED27D7-02AB-BC0F-1240-7F1833831AA0}"/>
              </a:ext>
            </a:extLst>
          </p:cNvPr>
          <p:cNvSpPr>
            <a:spLocks noGrp="1"/>
          </p:cNvSpPr>
          <p:nvPr>
            <p:ph type="title"/>
          </p:nvPr>
        </p:nvSpPr>
        <p:spPr>
          <a:xfrm>
            <a:off x="0" y="1"/>
            <a:ext cx="12192000" cy="100248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3:5</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one who conquers will be clothed thus in white garments, and I will never blot his name out of the book of life. </a:t>
            </a:r>
            <a:r>
              <a:rPr lang="en-US" sz="2400" i="1" dirty="0">
                <a:solidFill>
                  <a:srgbClr val="92D05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will confess his name before my Father and before his angels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4859A5F1-70B1-3446-8147-6C1AE55B1836}"/>
              </a:ext>
            </a:extLst>
          </p:cNvPr>
          <p:cNvSpPr>
            <a:spLocks noGrp="1"/>
          </p:cNvSpPr>
          <p:nvPr>
            <p:ph idx="1"/>
          </p:nvPr>
        </p:nvSpPr>
        <p:spPr>
          <a:xfrm>
            <a:off x="518160" y="1106068"/>
            <a:ext cx="11045344" cy="5629013"/>
          </a:xfrm>
        </p:spPr>
        <p:txBody>
          <a:bodyPr>
            <a:normAutofit/>
          </a:bodyPr>
          <a:lstStyle/>
          <a:p>
            <a:r>
              <a:rPr lang="en-US" sz="3200" dirty="0">
                <a:solidFill>
                  <a:srgbClr val="FFD700"/>
                </a:solidFill>
                <a:effectLst>
                  <a:outerShdw blurRad="38100" dist="38100" dir="2700000" algn="ctr" rotWithShape="0">
                    <a:schemeClr val="tx1"/>
                  </a:outerShdw>
                </a:effectLst>
              </a:rPr>
              <a:t>Confession Before the Father</a:t>
            </a:r>
            <a:r>
              <a:rPr lang="en-US" sz="3200" dirty="0">
                <a:solidFill>
                  <a:srgbClr val="F5F5F5"/>
                </a:solidFill>
                <a:effectLst>
                  <a:outerShdw blurRad="38100" dist="38100" dir="2700000" algn="ctr" rotWithShape="0">
                    <a:schemeClr val="tx1"/>
                  </a:outerShdw>
                </a:effectLst>
              </a:rPr>
              <a:t>. Finally, Christ promises to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confess</a:t>
            </a:r>
            <a:r>
              <a:rPr lang="en-US" sz="3200" dirty="0">
                <a:solidFill>
                  <a:srgbClr val="F5F5F5"/>
                </a:solidFill>
                <a:effectLst>
                  <a:outerShdw blurRad="38100" dist="38100" dir="2700000" algn="ctr" rotWithShape="0">
                    <a:schemeClr val="tx1"/>
                  </a:outerShdw>
                </a:effectLst>
              </a:rPr>
              <a:t>” the overcomer’s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name</a:t>
            </a:r>
            <a:r>
              <a:rPr lang="en-US" sz="3200" dirty="0">
                <a:solidFill>
                  <a:srgbClr val="F5F5F5"/>
                </a:solidFill>
                <a:effectLst>
                  <a:outerShdw blurRad="38100" dist="38100" dir="2700000" algn="ctr" rotWithShape="0">
                    <a:schemeClr val="tx1"/>
                  </a:outerShdw>
                </a:effectLst>
              </a:rPr>
              <a:t>” before the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Father</a:t>
            </a:r>
            <a:r>
              <a:rPr lang="en-US" sz="3200" dirty="0">
                <a:solidFill>
                  <a:srgbClr val="F5F5F5"/>
                </a:solidFill>
                <a:effectLst>
                  <a:outerShdw blurRad="38100" dist="38100" dir="2700000" algn="ctr" rotWithShape="0">
                    <a:schemeClr val="tx1"/>
                  </a:outerShdw>
                </a:effectLst>
              </a:rPr>
              <a:t>” and before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his angels</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This reflects a well-known saying of Jesus: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everyone who acknowledges me before men, I also will acknowledge before my Father who is in heaven</a:t>
            </a:r>
            <a:r>
              <a:rPr lang="en-US" sz="3200" dirty="0">
                <a:solidFill>
                  <a:srgbClr val="F5F5F5"/>
                </a:solidFill>
                <a:effectLst>
                  <a:outerShdw blurRad="38100" dist="38100" dir="2700000" algn="ctr" rotWithShape="0">
                    <a:schemeClr val="tx1"/>
                  </a:outerShdw>
                </a:effectLst>
              </a:rPr>
              <a:t>” (Matt. 10:32; cf. Luke 12:8; Mark 8:38). </a:t>
            </a:r>
          </a:p>
          <a:p>
            <a:r>
              <a:rPr lang="en-US" sz="3200" dirty="0">
                <a:solidFill>
                  <a:srgbClr val="F5F5F5"/>
                </a:solidFill>
                <a:effectLst>
                  <a:outerShdw blurRad="38100" dist="38100" dir="2700000" algn="ctr" rotWithShape="0">
                    <a:schemeClr val="tx1"/>
                  </a:outerShdw>
                </a:effectLst>
              </a:rPr>
              <a:t>The context of that saying in the Gospels is Christians who face persecution — the same pressure facing Sardis. </a:t>
            </a:r>
          </a:p>
          <a:p>
            <a:r>
              <a:rPr lang="en-US" sz="3200" dirty="0">
                <a:solidFill>
                  <a:srgbClr val="F5F5F5"/>
                </a:solidFill>
                <a:effectLst>
                  <a:outerShdw blurRad="38100" dist="38100" dir="2700000" algn="ctr" rotWithShape="0">
                    <a:schemeClr val="tx1"/>
                  </a:outerShdw>
                </a:effectLst>
              </a:rPr>
              <a:t>Those who own Christ publicly, at personal cost, will be publicly owned by Christ in the heavenly throne room. </a:t>
            </a:r>
          </a:p>
        </p:txBody>
      </p:sp>
    </p:spTree>
    <p:extLst>
      <p:ext uri="{BB962C8B-B14F-4D97-AF65-F5344CB8AC3E}">
        <p14:creationId xmlns:p14="http://schemas.microsoft.com/office/powerpoint/2010/main" val="17631803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3D118B70-9D1C-B25A-97E2-A1EA21E6733C}"/>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DBBABEC-17E1-17BA-8B65-8009831B3692}"/>
              </a:ext>
            </a:extLst>
          </p:cNvPr>
          <p:cNvSpPr>
            <a:spLocks noGrp="1"/>
          </p:cNvSpPr>
          <p:nvPr>
            <p:ph type="title"/>
          </p:nvPr>
        </p:nvSpPr>
        <p:spPr>
          <a:xfrm>
            <a:off x="0" y="1"/>
            <a:ext cx="12192000" cy="662729"/>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3:5</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92D05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who has an ear, let him hear what the Spirit says to the churches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8E7E4515-AC00-DDB6-F27A-84EA1433DE21}"/>
              </a:ext>
            </a:extLst>
          </p:cNvPr>
          <p:cNvSpPr>
            <a:spLocks noGrp="1"/>
          </p:cNvSpPr>
          <p:nvPr>
            <p:ph idx="1"/>
          </p:nvPr>
        </p:nvSpPr>
        <p:spPr>
          <a:xfrm>
            <a:off x="161109" y="814251"/>
            <a:ext cx="11926388" cy="5955666"/>
          </a:xfrm>
        </p:spPr>
        <p:txBody>
          <a:bodyPr>
            <a:normAutofit/>
          </a:bodyPr>
          <a:lstStyle/>
          <a:p>
            <a:r>
              <a:rPr lang="en-US" sz="3600" dirty="0">
                <a:solidFill>
                  <a:srgbClr val="F5F5F5"/>
                </a:solidFill>
                <a:effectLst>
                  <a:outerShdw blurRad="38100" dist="38100" dir="2700000" algn="ctr" rotWithShape="0">
                    <a:schemeClr val="tx1"/>
                  </a:outerShdw>
                </a:effectLst>
              </a:rPr>
              <a:t>The letter closes as all seven do: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who has an ear, let him hear what the Spirit says to the churches</a:t>
            </a:r>
            <a:r>
              <a:rPr lang="en-US" sz="3600" dirty="0">
                <a:solidFill>
                  <a:srgbClr val="F5F5F5"/>
                </a:solidFill>
                <a:effectLst>
                  <a:outerShdw blurRad="38100" dist="38100" dir="2700000" algn="ctr" rotWithShape="0">
                    <a:schemeClr val="tx1"/>
                  </a:outerShdw>
                </a:effectLst>
              </a:rPr>
              <a:t>.” </a:t>
            </a:r>
          </a:p>
          <a:p>
            <a:r>
              <a:rPr lang="en-US" sz="3600" dirty="0">
                <a:solidFill>
                  <a:srgbClr val="F5F5F5"/>
                </a:solidFill>
                <a:effectLst>
                  <a:outerShdw blurRad="38100" dist="38100" dir="2700000" algn="ctr" rotWithShape="0">
                    <a:schemeClr val="tx1"/>
                  </a:outerShdw>
                </a:effectLst>
              </a:rPr>
              <a:t>This standard closing carries two important implications: </a:t>
            </a:r>
          </a:p>
          <a:p>
            <a:pPr lvl="1"/>
            <a:r>
              <a:rPr lang="en-US" sz="3200" dirty="0">
                <a:solidFill>
                  <a:srgbClr val="F5F5F5"/>
                </a:solidFill>
                <a:effectLst>
                  <a:outerShdw blurRad="38100" dist="38100" dir="2700000" algn="ctr" rotWithShape="0">
                    <a:schemeClr val="tx1"/>
                  </a:outerShdw>
                </a:effectLst>
              </a:rPr>
              <a:t>First, Christ's words are the Spirit's words — the risen Son and the Spirit speak with one voice. </a:t>
            </a:r>
          </a:p>
          <a:p>
            <a:pPr lvl="1"/>
            <a:r>
              <a:rPr lang="en-US" sz="3200" dirty="0">
                <a:solidFill>
                  <a:srgbClr val="F5F5F5"/>
                </a:solidFill>
                <a:effectLst>
                  <a:outerShdw blurRad="38100" dist="38100" dir="2700000" algn="ctr" rotWithShape="0">
                    <a:schemeClr val="tx1"/>
                  </a:outerShdw>
                </a:effectLst>
              </a:rPr>
              <a:t>Second, the call to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hear</a:t>
            </a:r>
            <a:r>
              <a:rPr lang="en-US" sz="3200" dirty="0">
                <a:solidFill>
                  <a:srgbClr val="F5F5F5"/>
                </a:solidFill>
                <a:effectLst>
                  <a:outerShdw blurRad="38100" dist="38100" dir="2700000" algn="ctr" rotWithShape="0">
                    <a:schemeClr val="tx1"/>
                  </a:outerShdw>
                </a:effectLst>
              </a:rPr>
              <a:t>” is not passive: the entire church is addressed, not just the believers at Sardis. </a:t>
            </a:r>
          </a:p>
          <a:p>
            <a:r>
              <a:rPr lang="en-US" sz="3600" dirty="0">
                <a:solidFill>
                  <a:srgbClr val="F5F5F5"/>
                </a:solidFill>
                <a:effectLst>
                  <a:outerShdw blurRad="38100" dist="38100" dir="2700000" algn="ctr" rotWithShape="0">
                    <a:schemeClr val="tx1"/>
                  </a:outerShdw>
                </a:effectLst>
              </a:rPr>
              <a:t>Every church in every generation is prone to the same drift — alive in reputation, dead in reality. </a:t>
            </a:r>
          </a:p>
          <a:p>
            <a:r>
              <a:rPr lang="en-US" sz="3600" dirty="0">
                <a:solidFill>
                  <a:srgbClr val="F5F5F5"/>
                </a:solidFill>
                <a:effectLst>
                  <a:outerShdw blurRad="38100" dist="38100" dir="2700000" algn="ctr" rotWithShape="0">
                    <a:schemeClr val="tx1"/>
                  </a:outerShdw>
                </a:effectLst>
              </a:rPr>
              <a:t>The Spirit's word to Sardis is an urgent summons to wake up before “the sleep of death” becomes permanent.</a:t>
            </a:r>
          </a:p>
        </p:txBody>
      </p:sp>
    </p:spTree>
    <p:extLst>
      <p:ext uri="{BB962C8B-B14F-4D97-AF65-F5344CB8AC3E}">
        <p14:creationId xmlns:p14="http://schemas.microsoft.com/office/powerpoint/2010/main" val="39164651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a:extLst>
            <a:ext uri="{FF2B5EF4-FFF2-40B4-BE49-F238E27FC236}">
              <a16:creationId xmlns:a16="http://schemas.microsoft.com/office/drawing/2014/main" id="{F485E02D-9100-0D95-B7CE-F7456349E20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55EEC5C-05AB-C4B1-3F5A-026A928E9C1A}"/>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BC07C989-3018-8771-1C30-107A75D9C0D5}"/>
              </a:ext>
            </a:extLst>
          </p:cNvPr>
          <p:cNvSpPr>
            <a:spLocks noGrp="1"/>
          </p:cNvSpPr>
          <p:nvPr>
            <p:ph idx="1"/>
          </p:nvPr>
        </p:nvSpPr>
        <p:spPr>
          <a:xfrm>
            <a:off x="557441" y="738365"/>
            <a:ext cx="11007029" cy="5911817"/>
          </a:xfrm>
        </p:spPr>
        <p:txBody>
          <a:bodyPr>
            <a:normAutofit/>
          </a:bodyPr>
          <a:lstStyle/>
          <a:p>
            <a:r>
              <a:rPr lang="en-US" sz="3200" dirty="0"/>
              <a:t>We saw in Rev 2:26 that the kind of “conquering” that Christ requires of his people is the daily refusal to put anything ahead of Christ — resisting the ideology and idolatry of the surrounding culture through faithful, persistent obedience.</a:t>
            </a:r>
          </a:p>
          <a:p>
            <a:r>
              <a:rPr lang="en-US" sz="3200" dirty="0"/>
              <a:t>What kind of temptations are we faced with in our culture that we must conquer?</a:t>
            </a:r>
          </a:p>
          <a:p>
            <a:pPr lvl="1"/>
            <a:endParaRPr lang="en-US" sz="2800" dirty="0"/>
          </a:p>
          <a:p>
            <a:endParaRPr lang="en-US" sz="3200" dirty="0"/>
          </a:p>
        </p:txBody>
      </p:sp>
    </p:spTree>
    <p:extLst>
      <p:ext uri="{BB962C8B-B14F-4D97-AF65-F5344CB8AC3E}">
        <p14:creationId xmlns:p14="http://schemas.microsoft.com/office/powerpoint/2010/main" val="26161214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a:extLst>
            <a:ext uri="{FF2B5EF4-FFF2-40B4-BE49-F238E27FC236}">
              <a16:creationId xmlns:a16="http://schemas.microsoft.com/office/drawing/2014/main" id="{1AFBAD14-11F1-7A44-CEAA-08DF4D20FEF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A8C3C20-D5E6-35D8-66EE-D1898F30832C}"/>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43E72CFA-8C8C-AFBC-26BD-CC57ABA4D0FC}"/>
              </a:ext>
            </a:extLst>
          </p:cNvPr>
          <p:cNvSpPr>
            <a:spLocks noGrp="1"/>
          </p:cNvSpPr>
          <p:nvPr>
            <p:ph idx="1"/>
          </p:nvPr>
        </p:nvSpPr>
        <p:spPr>
          <a:xfrm>
            <a:off x="557441" y="738365"/>
            <a:ext cx="11007029" cy="5911817"/>
          </a:xfrm>
        </p:spPr>
        <p:txBody>
          <a:bodyPr>
            <a:normAutofit lnSpcReduction="10000"/>
          </a:bodyPr>
          <a:lstStyle/>
          <a:p>
            <a:r>
              <a:rPr lang="en-US" sz="3200" dirty="0"/>
              <a:t>We saw that Sardis was a church that had a reputation for being alive – perhaps even admired by visitors and other churches, but that, in reality, Christ says that the church is dead.</a:t>
            </a:r>
          </a:p>
          <a:p>
            <a:r>
              <a:rPr lang="en-US" sz="3200" dirty="0"/>
              <a:t>Stott suggests that Sardis may have been the first genuinely nominal Christian church in history — belonging to Christ in name but not in heart. </a:t>
            </a:r>
          </a:p>
          <a:p>
            <a:r>
              <a:rPr lang="en-US" sz="3200" dirty="0"/>
              <a:t>We see many such churches in our society today.</a:t>
            </a:r>
          </a:p>
          <a:p>
            <a:r>
              <a:rPr lang="en-US" sz="3200" dirty="0"/>
              <a:t>I suggested that this church's deadness may have stemmed from a loss of motivation: once good works were fueled by love and genuine faith (1 Cor. 13:1–3; Gal. 5:6), but over time the goal shifted to simply maintaining the church's good reputation. </a:t>
            </a:r>
          </a:p>
          <a:p>
            <a:r>
              <a:rPr lang="en-US" sz="3200" dirty="0"/>
              <a:t>The shell remained; the substance had gone.</a:t>
            </a:r>
          </a:p>
          <a:p>
            <a:r>
              <a:rPr lang="en-US" sz="3200" dirty="0"/>
              <a:t>How can we keep this from happening over time in our church?</a:t>
            </a:r>
          </a:p>
          <a:p>
            <a:pPr lvl="1"/>
            <a:endParaRPr lang="en-US" sz="2800" dirty="0"/>
          </a:p>
          <a:p>
            <a:endParaRPr lang="en-US" sz="3200" dirty="0"/>
          </a:p>
        </p:txBody>
      </p:sp>
    </p:spTree>
    <p:extLst>
      <p:ext uri="{BB962C8B-B14F-4D97-AF65-F5344CB8AC3E}">
        <p14:creationId xmlns:p14="http://schemas.microsoft.com/office/powerpoint/2010/main" val="25209360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a:extLst>
            <a:ext uri="{FF2B5EF4-FFF2-40B4-BE49-F238E27FC236}">
              <a16:creationId xmlns:a16="http://schemas.microsoft.com/office/drawing/2014/main" id="{90C1ABEB-83CD-91E5-FE3E-C41D163B68B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58475C-7C34-4921-4C7F-EA020892174C}"/>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B48559F0-97AE-8F13-8C0D-8AF587E517FB}"/>
              </a:ext>
            </a:extLst>
          </p:cNvPr>
          <p:cNvSpPr>
            <a:spLocks noGrp="1"/>
          </p:cNvSpPr>
          <p:nvPr>
            <p:ph idx="1"/>
          </p:nvPr>
        </p:nvSpPr>
        <p:spPr>
          <a:xfrm>
            <a:off x="557441" y="738365"/>
            <a:ext cx="11007029" cy="5911817"/>
          </a:xfrm>
        </p:spPr>
        <p:txBody>
          <a:bodyPr>
            <a:normAutofit/>
          </a:bodyPr>
          <a:lstStyle/>
          <a:p>
            <a:r>
              <a:rPr lang="en-US" sz="3200" dirty="0"/>
              <a:t>We were reminded in today’s lesson that divine election and human responsibility are both real; warnings are the very means by which God preserves his elect, not evidence that election can be forfeited (cf. Phil. 1:6). </a:t>
            </a:r>
          </a:p>
          <a:p>
            <a:r>
              <a:rPr lang="en-US" sz="3200" dirty="0"/>
              <a:t>So for example, we know that our names are written in the book of life from the foundations of the earth, and yet the faithful in Sardis are told their names would not be removed if they remained faithful.</a:t>
            </a:r>
          </a:p>
          <a:p>
            <a:r>
              <a:rPr lang="en-US" sz="3200" dirty="0"/>
              <a:t>Can a person’s name be removed from the book of life?</a:t>
            </a:r>
          </a:p>
          <a:p>
            <a:r>
              <a:rPr lang="en-US" sz="3200" dirty="0"/>
              <a:t>If not, then why do you think this warning given?</a:t>
            </a:r>
          </a:p>
          <a:p>
            <a:endParaRPr lang="en-US" sz="3200" dirty="0"/>
          </a:p>
          <a:p>
            <a:pPr marL="457200" lvl="1" indent="0">
              <a:buNone/>
            </a:pPr>
            <a:endParaRPr lang="en-US" sz="2800" dirty="0"/>
          </a:p>
          <a:p>
            <a:endParaRPr lang="en-US" sz="3200" dirty="0"/>
          </a:p>
        </p:txBody>
      </p:sp>
    </p:spTree>
    <p:extLst>
      <p:ext uri="{BB962C8B-B14F-4D97-AF65-F5344CB8AC3E}">
        <p14:creationId xmlns:p14="http://schemas.microsoft.com/office/powerpoint/2010/main" val="140808836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5BC07D17-15B4-1AA4-0B44-A6CD763D6A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2C29B77-2DBA-C13F-A21C-250B3882D9EA}"/>
              </a:ext>
            </a:extLst>
          </p:cNvPr>
          <p:cNvSpPr>
            <a:spLocks noGrp="1"/>
          </p:cNvSpPr>
          <p:nvPr>
            <p:ph type="title"/>
          </p:nvPr>
        </p:nvSpPr>
        <p:spPr>
          <a:xfrm>
            <a:off x="0" y="0"/>
            <a:ext cx="12192000" cy="866503"/>
          </a:xfrm>
        </p:spPr>
        <p:txBody>
          <a:bodyPr>
            <a:noAutofit/>
          </a:bodyPr>
          <a:lstStyle/>
          <a:p>
            <a:pPr algn="ctr"/>
            <a:r>
              <a:rPr lang="en-US" sz="5400" b="1" dirty="0">
                <a:solidFill>
                  <a:srgbClr val="F5F5F5"/>
                </a:solidFill>
                <a:effectLst>
                  <a:outerShdw blurRad="50800" dist="50800" dir="5400000" algn="ctr" rotWithShape="0">
                    <a:schemeClr val="tx1"/>
                  </a:outerShdw>
                </a:effectLst>
                <a:ea typeface="Tahoma" panose="020B0604030504040204" pitchFamily="34" charset="0"/>
                <a:cs typeface="Tahoma" panose="020B0604030504040204" pitchFamily="34" charset="0"/>
              </a:rPr>
              <a:t>Letter to the Church in Thyatira (2:18-29)</a:t>
            </a:r>
          </a:p>
        </p:txBody>
      </p:sp>
      <p:sp>
        <p:nvSpPr>
          <p:cNvPr id="5" name="Content Placeholder 4">
            <a:extLst>
              <a:ext uri="{FF2B5EF4-FFF2-40B4-BE49-F238E27FC236}">
                <a16:creationId xmlns:a16="http://schemas.microsoft.com/office/drawing/2014/main" id="{EBD4ED99-28F7-62C6-32E5-871665B0F7D8}"/>
              </a:ext>
            </a:extLst>
          </p:cNvPr>
          <p:cNvSpPr>
            <a:spLocks noGrp="1"/>
          </p:cNvSpPr>
          <p:nvPr>
            <p:ph idx="1"/>
          </p:nvPr>
        </p:nvSpPr>
        <p:spPr>
          <a:xfrm>
            <a:off x="357809" y="971006"/>
            <a:ext cx="11502887" cy="5886993"/>
          </a:xfrm>
        </p:spPr>
        <p:txBody>
          <a:bodyPr>
            <a:normAutofit/>
          </a:bodyPr>
          <a:lstStyle/>
          <a:p>
            <a:pPr marL="0" indent="0">
              <a:buNone/>
            </a:pP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2:24</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Now I say to the rest of you in Thyatira, to you who do not hold to her teaching and have not learned Satan's so-called deep secrets (I will not impose any other burden on you):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25</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Only hold on to what you have until I come.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26</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him who overcomes and does my will to the end, I will give authority over the nations--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27</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will rule them with an iron scepter; he will dash them to pieces like pottery'-- just as I have received authority from my Father.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28</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will also give him the morning star.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29</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who has an ear, let him hear what the Spirit says to the churches. </a:t>
            </a:r>
            <a:r>
              <a:rPr lang="en-US" sz="3600" dirty="0">
                <a:solidFill>
                  <a:srgbClr val="F5F5F5"/>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p>
        </p:txBody>
      </p:sp>
    </p:spTree>
    <p:extLst>
      <p:ext uri="{BB962C8B-B14F-4D97-AF65-F5344CB8AC3E}">
        <p14:creationId xmlns:p14="http://schemas.microsoft.com/office/powerpoint/2010/main" val="11779886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CEADEA08-963F-3A2E-449F-744067859ED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5BAD743-A076-C94E-E814-455575F52C61}"/>
              </a:ext>
            </a:extLst>
          </p:cNvPr>
          <p:cNvSpPr>
            <a:spLocks noGrp="1"/>
          </p:cNvSpPr>
          <p:nvPr>
            <p:ph type="title"/>
          </p:nvPr>
        </p:nvSpPr>
        <p:spPr>
          <a:xfrm>
            <a:off x="0" y="0"/>
            <a:ext cx="12226954" cy="910045"/>
          </a:xfrm>
        </p:spPr>
        <p:txBody>
          <a:bodyPr>
            <a:noAutofit/>
          </a:bodyPr>
          <a:lstStyle/>
          <a:p>
            <a:pPr algn="ctr"/>
            <a:r>
              <a:rPr lang="en-US" b="1" dirty="0">
                <a:solidFill>
                  <a:srgbClr val="F5F5F5"/>
                </a:solidFill>
                <a:effectLst>
                  <a:outerShdw blurRad="50800" dist="38100" dir="2700000" algn="tl" rotWithShape="0">
                    <a:prstClr val="black">
                      <a:alpha val="30000"/>
                    </a:prstClr>
                  </a:outerShdw>
                </a:effectLst>
              </a:rPr>
              <a:t>The Church in </a:t>
            </a:r>
            <a:r>
              <a:rPr lang="en-US" b="1" dirty="0">
                <a:solidFill>
                  <a:srgbClr val="F5F5F5"/>
                </a:solidFill>
                <a:effectLst>
                  <a:outerShdw blurRad="50800" dist="50800" dir="5400000" algn="ctr" rotWithShape="0">
                    <a:schemeClr val="tx1"/>
                  </a:outerShdw>
                </a:effectLst>
                <a:ea typeface="Tahoma" panose="020B0604030504040204" pitchFamily="34" charset="0"/>
                <a:cs typeface="Tahoma" panose="020B0604030504040204" pitchFamily="34" charset="0"/>
              </a:rPr>
              <a:t>Thyatira</a:t>
            </a:r>
            <a:r>
              <a:rPr lang="en-US" b="1" dirty="0">
                <a:solidFill>
                  <a:srgbClr val="F5F5F5"/>
                </a:solidFill>
                <a:effectLst>
                  <a:outerShdw blurRad="50800" dist="38100" dir="2700000" algn="tl" rotWithShape="0">
                    <a:prstClr val="black">
                      <a:alpha val="30000"/>
                    </a:prstClr>
                  </a:outerShdw>
                </a:effectLst>
              </a:rPr>
              <a:t> – Quick Recap of Last Week</a:t>
            </a:r>
          </a:p>
        </p:txBody>
      </p:sp>
      <p:sp>
        <p:nvSpPr>
          <p:cNvPr id="2" name="Content Placeholder 1">
            <a:extLst>
              <a:ext uri="{FF2B5EF4-FFF2-40B4-BE49-F238E27FC236}">
                <a16:creationId xmlns:a16="http://schemas.microsoft.com/office/drawing/2014/main" id="{F26710D0-3A19-677F-C5D5-1F72404DD957}"/>
              </a:ext>
            </a:extLst>
          </p:cNvPr>
          <p:cNvSpPr>
            <a:spLocks noGrp="1"/>
          </p:cNvSpPr>
          <p:nvPr>
            <p:ph idx="1"/>
          </p:nvPr>
        </p:nvSpPr>
        <p:spPr>
          <a:xfrm>
            <a:off x="302004" y="952150"/>
            <a:ext cx="11581002" cy="5792638"/>
          </a:xfrm>
        </p:spPr>
        <p:txBody>
          <a:bodyPr>
            <a:normAutofit fontScale="92500" lnSpcReduction="20000"/>
          </a:bodyPr>
          <a:lstStyle/>
          <a:p>
            <a:r>
              <a:rPr lang="en-US" sz="3200" dirty="0">
                <a:solidFill>
                  <a:srgbClr val="F5F5F5"/>
                </a:solidFill>
                <a:effectLst>
                  <a:outerShdw blurRad="50800" dist="38100" dir="2700000" algn="tl" rotWithShape="0">
                    <a:prstClr val="black">
                      <a:alpha val="30000"/>
                    </a:prstClr>
                  </a:outerShdw>
                </a:effectLst>
                <a:ea typeface="+mj-ea"/>
                <a:cs typeface="+mj-cs"/>
              </a:rPr>
              <a:t>Last time, we saw that though Thyatira was a minor city they were the recipients of Revelation's longest message. </a:t>
            </a:r>
          </a:p>
          <a:p>
            <a:r>
              <a:rPr lang="en-US" sz="3200" dirty="0">
                <a:solidFill>
                  <a:srgbClr val="F5F5F5"/>
                </a:solidFill>
                <a:effectLst>
                  <a:outerShdw blurRad="50800" dist="38100" dir="2700000" algn="tl" rotWithShape="0">
                    <a:prstClr val="black">
                      <a:alpha val="30000"/>
                    </a:prstClr>
                  </a:outerShdw>
                </a:effectLst>
                <a:ea typeface="+mj-ea"/>
                <a:cs typeface="+mj-cs"/>
              </a:rPr>
              <a:t>Known for its powerful trade guilds (like Lydia’s purple cloth business), the city faced a choice: economic survival or spiritual integrity.</a:t>
            </a:r>
          </a:p>
          <a:p>
            <a:r>
              <a:rPr lang="en-US" sz="3200" dirty="0">
                <a:solidFill>
                  <a:srgbClr val="F5F5F5"/>
                </a:solidFill>
                <a:effectLst>
                  <a:outerShdw blurRad="50800" dist="38100" dir="2700000" algn="tl" rotWithShape="0">
                    <a:prstClr val="black">
                      <a:alpha val="30000"/>
                    </a:prstClr>
                  </a:outerShdw>
                </a:effectLst>
                <a:ea typeface="+mj-ea"/>
                <a:cs typeface="+mj-cs"/>
              </a:rPr>
              <a:t>As we looked at verses 18-23, we saw Jesus claim the title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Son of God</a:t>
            </a:r>
            <a:r>
              <a:rPr lang="en-US" sz="3200" dirty="0">
                <a:solidFill>
                  <a:srgbClr val="F5F5F5"/>
                </a:solidFill>
                <a:effectLst>
                  <a:outerShdw blurRad="50800" dist="38100" dir="2700000" algn="tl" rotWithShape="0">
                    <a:prstClr val="black">
                      <a:alpha val="30000"/>
                    </a:prstClr>
                  </a:outerShdw>
                </a:effectLst>
                <a:ea typeface="+mj-ea"/>
                <a:cs typeface="+mj-cs"/>
              </a:rPr>
              <a:t>,” asserting authority over both Roman emperors and local idols. </a:t>
            </a:r>
          </a:p>
          <a:p>
            <a:r>
              <a:rPr lang="en-US" sz="3200" dirty="0">
                <a:solidFill>
                  <a:srgbClr val="F5F5F5"/>
                </a:solidFill>
                <a:effectLst>
                  <a:outerShdw blurRad="50800" dist="38100" dir="2700000" algn="tl" rotWithShape="0">
                    <a:prstClr val="black">
                      <a:alpha val="30000"/>
                    </a:prstClr>
                  </a:outerShdw>
                </a:effectLst>
                <a:ea typeface="+mj-ea"/>
                <a:cs typeface="+mj-cs"/>
              </a:rPr>
              <a:t>He commends Thyatira for their love, faith, service, and endurance – and notes that (unlike Ephesus) they were </a:t>
            </a:r>
            <a:r>
              <a:rPr lang="en-US" sz="3200" b="1" i="1" dirty="0">
                <a:solidFill>
                  <a:srgbClr val="F5F5F5"/>
                </a:solidFill>
                <a:effectLst>
                  <a:outerShdw blurRad="50800" dist="38100" dir="2700000" algn="tl" rotWithShape="0">
                    <a:prstClr val="black">
                      <a:alpha val="30000"/>
                    </a:prstClr>
                  </a:outerShdw>
                </a:effectLst>
                <a:ea typeface="+mj-ea"/>
                <a:cs typeface="+mj-cs"/>
              </a:rPr>
              <a:t>growing</a:t>
            </a:r>
            <a:r>
              <a:rPr lang="en-US" sz="3200" dirty="0">
                <a:solidFill>
                  <a:srgbClr val="F5F5F5"/>
                </a:solidFill>
                <a:effectLst>
                  <a:outerShdw blurRad="50800" dist="38100" dir="2700000" algn="tl" rotWithShape="0">
                    <a:prstClr val="black">
                      <a:alpha val="30000"/>
                    </a:prstClr>
                  </a:outerShdw>
                </a:effectLst>
                <a:ea typeface="+mj-ea"/>
                <a:cs typeface="+mj-cs"/>
              </a:rPr>
              <a:t> in these things.</a:t>
            </a:r>
          </a:p>
          <a:p>
            <a:r>
              <a:rPr lang="en-US" sz="3200" dirty="0">
                <a:solidFill>
                  <a:srgbClr val="F5F5F5"/>
                </a:solidFill>
                <a:effectLst>
                  <a:outerShdw blurRad="50800" dist="38100" dir="2700000" algn="tl" rotWithShape="0">
                    <a:prstClr val="black">
                      <a:alpha val="30000"/>
                    </a:prstClr>
                  </a:outerShdw>
                </a:effectLst>
                <a:ea typeface="+mj-ea"/>
                <a:cs typeface="+mj-cs"/>
              </a:rPr>
              <a:t>But, </a:t>
            </a:r>
            <a:r>
              <a:rPr lang="en-US" sz="3200" b="1" i="1" dirty="0">
                <a:solidFill>
                  <a:srgbClr val="F5F5F5"/>
                </a:solidFill>
                <a:effectLst>
                  <a:outerShdw blurRad="50800" dist="38100" dir="2700000" algn="tl" rotWithShape="0">
                    <a:prstClr val="black">
                      <a:alpha val="30000"/>
                    </a:prstClr>
                  </a:outerShdw>
                </a:effectLst>
                <a:ea typeface="+mj-ea"/>
                <a:cs typeface="+mj-cs"/>
              </a:rPr>
              <a:t>on the other hand</a:t>
            </a:r>
            <a:r>
              <a:rPr lang="en-US" sz="3200" dirty="0">
                <a:solidFill>
                  <a:srgbClr val="F5F5F5"/>
                </a:solidFill>
                <a:effectLst>
                  <a:outerShdw blurRad="50800" dist="38100" dir="2700000" algn="tl" rotWithShape="0">
                    <a:prstClr val="black">
                      <a:alpha val="30000"/>
                    </a:prstClr>
                  </a:outerShdw>
                </a:effectLst>
                <a:ea typeface="+mj-ea"/>
                <a:cs typeface="+mj-cs"/>
              </a:rPr>
              <a:t>, he </a:t>
            </a:r>
            <a:r>
              <a:rPr lang="en-US" sz="3200" b="1" i="1" dirty="0">
                <a:solidFill>
                  <a:srgbClr val="F5F5F5"/>
                </a:solidFill>
                <a:effectLst>
                  <a:outerShdw blurRad="50800" dist="38100" dir="2700000" algn="tl" rotWithShape="0">
                    <a:prstClr val="black">
                      <a:alpha val="30000"/>
                    </a:prstClr>
                  </a:outerShdw>
                </a:effectLst>
                <a:ea typeface="+mj-ea"/>
                <a:cs typeface="+mj-cs"/>
              </a:rPr>
              <a:t>rebukes</a:t>
            </a:r>
            <a:r>
              <a:rPr lang="en-US" sz="3200" dirty="0">
                <a:solidFill>
                  <a:srgbClr val="F5F5F5"/>
                </a:solidFill>
                <a:effectLst>
                  <a:outerShdw blurRad="50800" dist="38100" dir="2700000" algn="tl" rotWithShape="0">
                    <a:prstClr val="black">
                      <a:alpha val="30000"/>
                    </a:prstClr>
                  </a:outerShdw>
                </a:effectLst>
                <a:ea typeface="+mj-ea"/>
                <a:cs typeface="+mj-cs"/>
              </a:rPr>
              <a:t> their tolerance of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Jezebel</a:t>
            </a:r>
            <a:r>
              <a:rPr lang="en-US" sz="3200" dirty="0">
                <a:solidFill>
                  <a:srgbClr val="F5F5F5"/>
                </a:solidFill>
                <a:effectLst>
                  <a:outerShdw blurRad="50800" dist="38100" dir="2700000" algn="tl" rotWithShape="0">
                    <a:prstClr val="black">
                      <a:alpha val="30000"/>
                    </a:prstClr>
                  </a:outerShdw>
                </a:effectLst>
                <a:ea typeface="+mj-ea"/>
                <a:cs typeface="+mj-cs"/>
              </a:rPr>
              <a:t>,” a false prophetess leading believers into idolatry and immorality – a temptation driven by societal pressures. </a:t>
            </a:r>
          </a:p>
          <a:p>
            <a:r>
              <a:rPr lang="en-US" sz="3200" dirty="0">
                <a:solidFill>
                  <a:srgbClr val="F5F5F5"/>
                </a:solidFill>
                <a:effectLst>
                  <a:outerShdw blurRad="50800" dist="38100" dir="2700000" algn="tl" rotWithShape="0">
                    <a:prstClr val="black">
                      <a:alpha val="30000"/>
                    </a:prstClr>
                  </a:outerShdw>
                </a:effectLst>
                <a:ea typeface="+mj-ea"/>
                <a:cs typeface="+mj-cs"/>
              </a:rPr>
              <a:t>Despite time given to repent, her refusal to do so brings inevitable judgment: sickness, tribulation, and death for her followers.</a:t>
            </a:r>
          </a:p>
          <a:p>
            <a:r>
              <a:rPr lang="en-US" sz="3200" dirty="0">
                <a:solidFill>
                  <a:srgbClr val="F5F5F5"/>
                </a:solidFill>
                <a:effectLst>
                  <a:outerShdw blurRad="50800" dist="38100" dir="2700000" algn="tl" rotWithShape="0">
                    <a:prstClr val="black">
                      <a:alpha val="30000"/>
                    </a:prstClr>
                  </a:outerShdw>
                </a:effectLst>
                <a:ea typeface="+mj-ea"/>
                <a:cs typeface="+mj-cs"/>
              </a:rPr>
              <a:t>We saw that ultimately, Christ – who searches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minds and hearts</a:t>
            </a:r>
            <a:r>
              <a:rPr lang="en-US" sz="3200" dirty="0">
                <a:solidFill>
                  <a:srgbClr val="F5F5F5"/>
                </a:solidFill>
                <a:effectLst>
                  <a:outerShdw blurRad="50800" dist="38100" dir="2700000" algn="tl" rotWithShape="0">
                    <a:prstClr val="black">
                      <a:alpha val="30000"/>
                    </a:prstClr>
                  </a:outerShdw>
                </a:effectLst>
                <a:ea typeface="+mj-ea"/>
                <a:cs typeface="+mj-cs"/>
              </a:rPr>
              <a:t>” like Yahweh – will repay everyone according to their works.</a:t>
            </a:r>
          </a:p>
        </p:txBody>
      </p:sp>
    </p:spTree>
    <p:extLst>
      <p:ext uri="{BB962C8B-B14F-4D97-AF65-F5344CB8AC3E}">
        <p14:creationId xmlns:p14="http://schemas.microsoft.com/office/powerpoint/2010/main" val="13761511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29EC5612-BC6E-E3B3-AE43-CDB40F574D28}"/>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E02243E-D83F-514C-6116-2BDE06B45DEA}"/>
              </a:ext>
            </a:extLst>
          </p:cNvPr>
          <p:cNvSpPr>
            <a:spLocks noGrp="1"/>
          </p:cNvSpPr>
          <p:nvPr>
            <p:ph type="title"/>
          </p:nvPr>
        </p:nvSpPr>
        <p:spPr>
          <a:xfrm>
            <a:off x="0" y="2"/>
            <a:ext cx="12192000" cy="1069594"/>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2:24</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92D05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But to the rest of you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Thyatira, who do not hold this teaching, who have not learned what some call the deep things of Satan, to you I say, I do not lay on you </a:t>
            </a:r>
            <a:r>
              <a:rPr lang="en-US" sz="2400" i="1" dirty="0">
                <a:solidFill>
                  <a:srgbClr val="92D05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any other burden</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25</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Only hold fast what you have until I come.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FAFA3783-3778-3B84-2606-A727755461F6}"/>
              </a:ext>
            </a:extLst>
          </p:cNvPr>
          <p:cNvSpPr>
            <a:spLocks noGrp="1"/>
          </p:cNvSpPr>
          <p:nvPr>
            <p:ph idx="1"/>
          </p:nvPr>
        </p:nvSpPr>
        <p:spPr>
          <a:xfrm>
            <a:off x="552994" y="1371599"/>
            <a:ext cx="11258704" cy="5398317"/>
          </a:xfrm>
        </p:spPr>
        <p:txBody>
          <a:bodyPr>
            <a:normAutofit/>
          </a:bodyPr>
          <a:lstStyle/>
          <a:p>
            <a:r>
              <a:rPr lang="en-US" sz="3200" dirty="0">
                <a:solidFill>
                  <a:srgbClr val="F5F5F5"/>
                </a:solidFill>
                <a:effectLst>
                  <a:outerShdw blurRad="38100" dist="38100" dir="2700000" algn="ctr" rotWithShape="0">
                    <a:schemeClr val="tx1"/>
                  </a:outerShdw>
                </a:effectLst>
              </a:rPr>
              <a:t>Not everyone in Thyatira had been swept up in Jezebel's teaching. </a:t>
            </a:r>
          </a:p>
          <a:p>
            <a:r>
              <a:rPr lang="en-US" sz="3200" dirty="0">
                <a:solidFill>
                  <a:srgbClr val="F5F5F5"/>
                </a:solidFill>
                <a:effectLst>
                  <a:outerShdw blurRad="38100" dist="38100" dir="2700000" algn="ctr" rotWithShape="0">
                    <a:schemeClr val="tx1"/>
                  </a:outerShdw>
                </a:effectLst>
              </a:rPr>
              <a:t>Here Christ addresses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rest”</a:t>
            </a:r>
            <a:r>
              <a:rPr lang="en-US" sz="3200" dirty="0">
                <a:solidFill>
                  <a:srgbClr val="F5F5F5"/>
                </a:solidFill>
                <a:effectLst>
                  <a:outerShdw blurRad="38100" dist="38100" dir="2700000" algn="ctr" rotWithShape="0">
                    <a:schemeClr val="tx1"/>
                  </a:outerShdw>
                </a:effectLst>
              </a:rPr>
              <a:t> (those who had refused to compromise) with striking pastoral gentleness. </a:t>
            </a:r>
          </a:p>
          <a:p>
            <a:r>
              <a:rPr lang="en-US" sz="3200" dirty="0">
                <a:solidFill>
                  <a:srgbClr val="F5F5F5"/>
                </a:solidFill>
                <a:effectLst>
                  <a:outerShdw blurRad="38100" dist="38100" dir="2700000" algn="ctr" rotWithShape="0">
                    <a:schemeClr val="tx1"/>
                  </a:outerShdw>
                </a:effectLst>
              </a:rPr>
              <a:t>He does not lay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any other burden</a:t>
            </a:r>
            <a:r>
              <a:rPr lang="en-US" sz="3200" dirty="0">
                <a:solidFill>
                  <a:srgbClr val="F5F5F5"/>
                </a:solidFill>
                <a:effectLst>
                  <a:outerShdw blurRad="38100" dist="38100" dir="2700000" algn="ctr" rotWithShape="0">
                    <a:schemeClr val="tx1"/>
                  </a:outerShdw>
                </a:effectLst>
              </a:rPr>
              <a:t>” on them beyond the burden they already carry. </a:t>
            </a:r>
          </a:p>
          <a:p>
            <a:r>
              <a:rPr lang="en-US" sz="3200" dirty="0">
                <a:solidFill>
                  <a:srgbClr val="F5F5F5"/>
                </a:solidFill>
                <a:effectLst>
                  <a:outerShdw blurRad="38100" dist="38100" dir="2700000" algn="ctr" rotWithShape="0">
                    <a:schemeClr val="tx1"/>
                  </a:outerShdw>
                </a:effectLst>
              </a:rPr>
              <a:t>The wording here could remind us of the Apostolic Decree in Acts 15:28, where the Jerusalem Council said it would “</a:t>
            </a:r>
            <a:r>
              <a:rPr lang="en-US" sz="31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lay on you [Gentiles] no greater burden than these requirements</a:t>
            </a:r>
            <a:r>
              <a:rPr lang="en-US" sz="3200" dirty="0">
                <a:solidFill>
                  <a:srgbClr val="F5F5F5"/>
                </a:solidFill>
                <a:effectLst>
                  <a:outerShdw blurRad="38100" dist="38100" dir="2700000" algn="ctr" rotWithShape="0">
                    <a:schemeClr val="tx1"/>
                  </a:outerShdw>
                </a:effectLst>
              </a:rPr>
              <a:t>”: specifically, abstaining from food sacrificed to idols and from sexual immorality – the very sins at issue in Thyatira.</a:t>
            </a:r>
          </a:p>
        </p:txBody>
      </p:sp>
    </p:spTree>
    <p:extLst>
      <p:ext uri="{BB962C8B-B14F-4D97-AF65-F5344CB8AC3E}">
        <p14:creationId xmlns:p14="http://schemas.microsoft.com/office/powerpoint/2010/main" val="28716146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1B54B565-B797-8908-E5F6-73BDE7D9343C}"/>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C1FE5330-03B7-EA64-0534-2E148858AD14}"/>
              </a:ext>
            </a:extLst>
          </p:cNvPr>
          <p:cNvSpPr>
            <a:spLocks noGrp="1"/>
          </p:cNvSpPr>
          <p:nvPr>
            <p:ph type="title"/>
          </p:nvPr>
        </p:nvSpPr>
        <p:spPr>
          <a:xfrm>
            <a:off x="0" y="2"/>
            <a:ext cx="12192000" cy="1069594"/>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2:24</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to the rest of you in Thyatira, who do not hold this teaching, who have not learned what some call the </a:t>
            </a:r>
            <a:r>
              <a:rPr lang="en-US" sz="2400" i="1" dirty="0">
                <a:solidFill>
                  <a:srgbClr val="92D05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deep things of Satan</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you I say, I do not lay on you any other burden.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25</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Only hold fast what you have until I come.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7295FEDD-10B6-FB2A-83FC-1C671A359404}"/>
              </a:ext>
            </a:extLst>
          </p:cNvPr>
          <p:cNvSpPr>
            <a:spLocks noGrp="1"/>
          </p:cNvSpPr>
          <p:nvPr>
            <p:ph idx="1"/>
          </p:nvPr>
        </p:nvSpPr>
        <p:spPr>
          <a:xfrm>
            <a:off x="369115" y="1371599"/>
            <a:ext cx="11442583" cy="5398317"/>
          </a:xfrm>
        </p:spPr>
        <p:txBody>
          <a:bodyPr>
            <a:normAutofit fontScale="92500" lnSpcReduction="10000"/>
          </a:bodyPr>
          <a:lstStyle/>
          <a:p>
            <a:r>
              <a:rPr lang="en-US" sz="3200" dirty="0">
                <a:solidFill>
                  <a:srgbClr val="F5F5F5"/>
                </a:solidFill>
                <a:effectLst>
                  <a:outerShdw blurRad="38100" dist="38100" dir="2700000" algn="ctr" rotWithShape="0">
                    <a:schemeClr val="tx1"/>
                  </a:outerShdw>
                </a:effectLst>
              </a:rPr>
              <a:t>What exactly were Jezebel’s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deep things of Satan</a:t>
            </a:r>
            <a:r>
              <a:rPr lang="en-US" sz="3200" dirty="0">
                <a:solidFill>
                  <a:srgbClr val="F5F5F5"/>
                </a:solidFill>
                <a:effectLst>
                  <a:outerShdw blurRad="38100" dist="38100" dir="2700000" algn="ctr" rotWithShape="0">
                    <a:schemeClr val="tx1"/>
                  </a:outerShdw>
                </a:effectLst>
              </a:rPr>
              <a:t>”, spoken of here? </a:t>
            </a:r>
          </a:p>
          <a:p>
            <a:r>
              <a:rPr lang="en-US" sz="3200" dirty="0">
                <a:solidFill>
                  <a:srgbClr val="F5F5F5"/>
                </a:solidFill>
                <a:effectLst>
                  <a:outerShdw blurRad="38100" dist="38100" dir="2700000" algn="ctr" rotWithShape="0">
                    <a:schemeClr val="tx1"/>
                  </a:outerShdw>
                </a:effectLst>
              </a:rPr>
              <a:t>There is genuine debate on exactly what this means. </a:t>
            </a:r>
          </a:p>
          <a:p>
            <a:r>
              <a:rPr lang="en-US" sz="3200" dirty="0">
                <a:solidFill>
                  <a:srgbClr val="F5F5F5"/>
                </a:solidFill>
                <a:effectLst>
                  <a:outerShdw blurRad="38100" dist="38100" dir="2700000" algn="ctr" rotWithShape="0">
                    <a:schemeClr val="tx1"/>
                  </a:outerShdw>
                </a:effectLst>
              </a:rPr>
              <a:t>Many scholars (Beale, Mounce) suggest that Jezebel originally framed her teaching as the “deep things of God” — a claim to special prophetic insight — and that John sarcastically rebrands it here as satanic. </a:t>
            </a:r>
          </a:p>
          <a:p>
            <a:r>
              <a:rPr lang="en-US" sz="3200" dirty="0">
                <a:solidFill>
                  <a:srgbClr val="F5F5F5"/>
                </a:solidFill>
                <a:effectLst>
                  <a:outerShdw blurRad="38100" dist="38100" dir="2700000" algn="ctr" rotWithShape="0">
                    <a:schemeClr val="tx1"/>
                  </a:outerShdw>
                </a:effectLst>
              </a:rPr>
              <a:t>Schreiner, however, argues more provocatively that Jezebel and her followers may have actually used the phrase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deep things of Satan</a:t>
            </a:r>
            <a:r>
              <a:rPr lang="en-US" sz="3200" dirty="0">
                <a:solidFill>
                  <a:srgbClr val="F5F5F5"/>
                </a:solidFill>
                <a:effectLst>
                  <a:outerShdw blurRad="38100" dist="38100" dir="2700000" algn="ctr" rotWithShape="0">
                    <a:schemeClr val="tx1"/>
                  </a:outerShdw>
                </a:effectLst>
              </a:rPr>
              <a:t>,” meaning they claimed expert knowledge of the demonic realm — enough to know that participating in idolatrous practices at guild feasts and in idol temples posed no real threat to their spiritual wellbeing. </a:t>
            </a:r>
          </a:p>
          <a:p>
            <a:r>
              <a:rPr lang="en-US" sz="3200" dirty="0">
                <a:solidFill>
                  <a:srgbClr val="F5F5F5"/>
                </a:solidFill>
                <a:effectLst>
                  <a:outerShdw blurRad="38100" dist="38100" dir="2700000" algn="ctr" rotWithShape="0">
                    <a:schemeClr val="tx1"/>
                  </a:outerShdw>
                </a:effectLst>
              </a:rPr>
              <a:t>In other words: “</a:t>
            </a:r>
            <a:r>
              <a:rPr lang="en-US" sz="3200" i="1"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We know what the practices of Satan are, and this isn't it</a:t>
            </a:r>
            <a:r>
              <a:rPr lang="en-US" sz="3200" dirty="0">
                <a:solidFill>
                  <a:srgbClr val="F5F5F5"/>
                </a:solidFill>
                <a:effectLst>
                  <a:outerShdw blurRad="38100" dist="38100" dir="2700000" algn="ctr" rotWithShape="0">
                    <a:schemeClr val="tx1"/>
                  </a:outerShdw>
                </a:effectLst>
              </a:rPr>
              <a:t>.” </a:t>
            </a:r>
          </a:p>
        </p:txBody>
      </p:sp>
    </p:spTree>
    <p:extLst>
      <p:ext uri="{BB962C8B-B14F-4D97-AF65-F5344CB8AC3E}">
        <p14:creationId xmlns:p14="http://schemas.microsoft.com/office/powerpoint/2010/main" val="5887124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A4542ADA-0295-9420-03F6-2FC82D080CC7}"/>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E97DA6C2-10D1-B622-7E8A-B66B102B08D2}"/>
              </a:ext>
            </a:extLst>
          </p:cNvPr>
          <p:cNvSpPr>
            <a:spLocks noGrp="1"/>
          </p:cNvSpPr>
          <p:nvPr>
            <p:ph type="title"/>
          </p:nvPr>
        </p:nvSpPr>
        <p:spPr>
          <a:xfrm>
            <a:off x="0" y="2"/>
            <a:ext cx="12192000" cy="1069594"/>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2:24</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to the rest of you in Thyatira, who do not hold this teaching, who have not learned what some call the </a:t>
            </a:r>
            <a:r>
              <a:rPr lang="en-US" sz="2400" i="1" dirty="0">
                <a:solidFill>
                  <a:srgbClr val="92D05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deep things of Satan</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you I say, I do not lay on you any other burden.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25</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Only </a:t>
            </a:r>
            <a:r>
              <a:rPr lang="en-US" sz="2400" i="1" dirty="0">
                <a:solidFill>
                  <a:srgbClr val="92D05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hold fast what you have until I come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019D2217-F6A5-14B3-01AA-973F1E47BFAE}"/>
              </a:ext>
            </a:extLst>
          </p:cNvPr>
          <p:cNvSpPr>
            <a:spLocks noGrp="1"/>
          </p:cNvSpPr>
          <p:nvPr>
            <p:ph idx="1"/>
          </p:nvPr>
        </p:nvSpPr>
        <p:spPr>
          <a:xfrm>
            <a:off x="369115" y="1371599"/>
            <a:ext cx="11442583" cy="5398317"/>
          </a:xfrm>
        </p:spPr>
        <p:txBody>
          <a:bodyPr>
            <a:normAutofit/>
          </a:bodyPr>
          <a:lstStyle/>
          <a:p>
            <a:r>
              <a:rPr lang="en-US" sz="3200" dirty="0">
                <a:solidFill>
                  <a:srgbClr val="F5F5F5"/>
                </a:solidFill>
                <a:effectLst>
                  <a:outerShdw blurRad="38100" dist="38100" dir="2700000" algn="ctr" rotWithShape="0">
                    <a:schemeClr val="tx1"/>
                  </a:outerShdw>
                </a:effectLst>
              </a:rPr>
              <a:t>Whatever the exact </a:t>
            </a:r>
            <a:r>
              <a:rPr lang="en-US" sz="3200">
                <a:solidFill>
                  <a:srgbClr val="F5F5F5"/>
                </a:solidFill>
                <a:effectLst>
                  <a:outerShdw blurRad="38100" dist="38100" dir="2700000" algn="ctr" rotWithShape="0">
                    <a:schemeClr val="tx1"/>
                  </a:outerShdw>
                </a:effectLst>
              </a:rPr>
              <a:t>meaning of </a:t>
            </a:r>
            <a:r>
              <a:rPr lang="en-US" sz="3200" dirty="0">
                <a:solidFill>
                  <a:srgbClr val="F5F5F5"/>
                </a:solidFill>
                <a:effectLst>
                  <a:outerShdw blurRad="38100" dist="38100" dir="2700000" algn="ctr" rotWithShape="0">
                    <a:schemeClr val="tx1"/>
                  </a:outerShdw>
                </a:effectLst>
              </a:rPr>
              <a:t>this phrase is, the so-called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deep things of Satan</a:t>
            </a:r>
            <a:r>
              <a:rPr lang="en-US" sz="3200" dirty="0">
                <a:solidFill>
                  <a:srgbClr val="F5F5F5"/>
                </a:solidFill>
                <a:effectLst>
                  <a:outerShdw blurRad="38100" dist="38100" dir="2700000" algn="ctr" rotWithShape="0">
                    <a:schemeClr val="tx1"/>
                  </a:outerShdw>
                </a:effectLst>
              </a:rPr>
              <a:t>” were most likely a misapplication of Paul's teaching in 1 Corinthians 8:4 that idols are nothing, twisted to justify cultural accommodation –  a theology designed to make compromise with the world feel like a safe thing to do.</a:t>
            </a:r>
          </a:p>
          <a:p>
            <a:r>
              <a:rPr lang="en-US" sz="3200" dirty="0">
                <a:solidFill>
                  <a:srgbClr val="F5F5F5"/>
                </a:solidFill>
                <a:effectLst>
                  <a:outerShdw blurRad="38100" dist="38100" dir="2700000" algn="ctr" rotWithShape="0">
                    <a:schemeClr val="tx1"/>
                  </a:outerShdw>
                </a:effectLst>
              </a:rPr>
              <a:t>To the faithful, Christ's simple command for how to respond to this theological twisting of the truth is this: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hold fast what you have until I come</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No complex theology, no special steps to take — just steady perseverance in the love, faith, service, and endurance already being lived out.</a:t>
            </a:r>
          </a:p>
        </p:txBody>
      </p:sp>
    </p:spTree>
    <p:extLst>
      <p:ext uri="{BB962C8B-B14F-4D97-AF65-F5344CB8AC3E}">
        <p14:creationId xmlns:p14="http://schemas.microsoft.com/office/powerpoint/2010/main" val="5980487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1C10A219-E91B-FAF4-A497-0E9FD7F19D7A}"/>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863CDD3-A4C4-AE6B-8F17-DB713A2EB96D}"/>
              </a:ext>
            </a:extLst>
          </p:cNvPr>
          <p:cNvSpPr>
            <a:spLocks noGrp="1"/>
          </p:cNvSpPr>
          <p:nvPr>
            <p:ph type="title"/>
          </p:nvPr>
        </p:nvSpPr>
        <p:spPr>
          <a:xfrm>
            <a:off x="0" y="1"/>
            <a:ext cx="12192000" cy="1510017"/>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2:26</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92D05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one who conquers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who keeps my works until the end, to him I will give </a:t>
            </a:r>
            <a:r>
              <a:rPr lang="en-US" sz="2400" i="1" dirty="0">
                <a:solidFill>
                  <a:srgbClr val="92D05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authority over the nations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27</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he will rule them </a:t>
            </a:r>
            <a:r>
              <a:rPr lang="en-US" sz="2400" i="1" dirty="0">
                <a:solidFill>
                  <a:srgbClr val="92D05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with a rod of iron</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as when earthen </a:t>
            </a:r>
            <a:r>
              <a:rPr lang="en-US" sz="2400" i="1" dirty="0">
                <a:solidFill>
                  <a:srgbClr val="92D05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pots are broken in pieces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even as I myself have received authority from my Father.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28</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 will give him the morning star.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C4D99356-3DF1-CB5E-F5B0-A473149B540C}"/>
              </a:ext>
            </a:extLst>
          </p:cNvPr>
          <p:cNvSpPr>
            <a:spLocks noGrp="1"/>
          </p:cNvSpPr>
          <p:nvPr>
            <p:ph idx="1"/>
          </p:nvPr>
        </p:nvSpPr>
        <p:spPr>
          <a:xfrm>
            <a:off x="369115" y="1673604"/>
            <a:ext cx="11442583" cy="5096312"/>
          </a:xfrm>
        </p:spPr>
        <p:txBody>
          <a:bodyPr>
            <a:normAutofit fontScale="85000" lnSpcReduction="20000"/>
          </a:bodyPr>
          <a:lstStyle/>
          <a:p>
            <a:r>
              <a:rPr lang="en-US" sz="3200" dirty="0">
                <a:solidFill>
                  <a:srgbClr val="F5F5F5"/>
                </a:solidFill>
                <a:effectLst>
                  <a:outerShdw blurRad="38100" dist="38100" dir="2700000" algn="ctr" rotWithShape="0">
                    <a:schemeClr val="tx1"/>
                  </a:outerShdw>
                </a:effectLst>
              </a:rPr>
              <a:t>Here Christ makes </a:t>
            </a:r>
            <a:r>
              <a:rPr lang="en-US" sz="3200" b="1" dirty="0">
                <a:solidFill>
                  <a:srgbClr val="FFD700"/>
                </a:solidFill>
                <a:effectLst>
                  <a:outerShdw blurRad="38100" dist="38100" dir="2700000" algn="ctr" rotWithShape="0">
                    <a:schemeClr val="tx1"/>
                  </a:outerShdw>
                </a:effectLst>
              </a:rPr>
              <a:t>two</a:t>
            </a:r>
            <a:r>
              <a:rPr lang="en-US" sz="3200" dirty="0">
                <a:solidFill>
                  <a:srgbClr val="F5F5F5"/>
                </a:solidFill>
                <a:effectLst>
                  <a:outerShdw blurRad="38100" dist="38100" dir="2700000" algn="ctr" rotWithShape="0">
                    <a:schemeClr val="tx1"/>
                  </a:outerShdw>
                </a:effectLst>
              </a:rPr>
              <a:t> closely related promises to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one who conquers </a:t>
            </a:r>
            <a:r>
              <a:rPr lang="en-US" sz="3200" dirty="0">
                <a:solidFill>
                  <a:srgbClr val="F5F5F5"/>
                </a:solidFill>
                <a:effectLst>
                  <a:outerShdw blurRad="38100" dist="38100" dir="2700000" algn="ctr" rotWithShape="0">
                    <a:schemeClr val="tx1"/>
                  </a:outerShdw>
                </a:effectLst>
              </a:rPr>
              <a:t>”:</a:t>
            </a:r>
          </a:p>
          <a:p>
            <a:r>
              <a:rPr lang="en-US" sz="3200" b="1" dirty="0">
                <a:solidFill>
                  <a:srgbClr val="FFD700"/>
                </a:solidFill>
                <a:effectLst>
                  <a:outerShdw blurRad="38100" dist="38100" dir="2700000" algn="ctr" rotWithShape="0">
                    <a:schemeClr val="tx1"/>
                  </a:outerShdw>
                </a:effectLst>
              </a:rPr>
              <a:t>First</a:t>
            </a:r>
            <a:r>
              <a:rPr lang="en-US" sz="3200" dirty="0">
                <a:solidFill>
                  <a:srgbClr val="F5F5F5"/>
                </a:solidFill>
                <a:effectLst>
                  <a:outerShdw blurRad="38100" dist="38100" dir="2700000" algn="ctr" rotWithShape="0">
                    <a:schemeClr val="tx1"/>
                  </a:outerShdw>
                </a:effectLst>
              </a:rPr>
              <a:t>, those who conquer will receive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authority over the nations</a:t>
            </a:r>
            <a:r>
              <a:rPr lang="en-US" sz="3200" dirty="0">
                <a:solidFill>
                  <a:srgbClr val="F5F5F5"/>
                </a:solidFill>
                <a:effectLst>
                  <a:outerShdw blurRad="38100" dist="38100" dir="2700000" algn="ctr" rotWithShape="0">
                    <a:schemeClr val="tx1"/>
                  </a:outerShdw>
                </a:effectLst>
              </a:rPr>
              <a:t>”, described in the language addressed to God’s son in Psalm 2:8-9: ruling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with a rod of iron</a:t>
            </a:r>
            <a:r>
              <a:rPr lang="en-US" sz="3200" dirty="0">
                <a:solidFill>
                  <a:srgbClr val="F5F5F5"/>
                </a:solidFill>
                <a:effectLst>
                  <a:outerShdw blurRad="38100" dist="38100" dir="2700000" algn="ctr" rotWithShape="0">
                    <a:schemeClr val="tx1"/>
                  </a:outerShdw>
                </a:effectLst>
              </a:rPr>
              <a:t>” and shattering resistance like clay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pots are broken in pieces</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This is remarkable because elsewhere in Revelation (12:5; 19:15), Psalm 2 is applied </a:t>
            </a:r>
            <a:r>
              <a:rPr lang="en-US" sz="3200" b="1" i="1" dirty="0">
                <a:solidFill>
                  <a:srgbClr val="F5F5F5"/>
                </a:solidFill>
                <a:effectLst>
                  <a:outerShdw blurRad="38100" dist="38100" dir="2700000" algn="ctr" rotWithShape="0">
                    <a:schemeClr val="tx1"/>
                  </a:outerShdw>
                </a:effectLst>
              </a:rPr>
              <a:t>exclusively</a:t>
            </a:r>
            <a:r>
              <a:rPr lang="en-US" sz="3200" dirty="0">
                <a:solidFill>
                  <a:srgbClr val="F5F5F5"/>
                </a:solidFill>
                <a:effectLst>
                  <a:outerShdw blurRad="38100" dist="38100" dir="2700000" algn="ctr" rotWithShape="0">
                    <a:schemeClr val="tx1"/>
                  </a:outerShdw>
                </a:effectLst>
              </a:rPr>
              <a:t> to Christ. </a:t>
            </a:r>
          </a:p>
          <a:p>
            <a:r>
              <a:rPr lang="en-US" sz="3200" dirty="0">
                <a:solidFill>
                  <a:srgbClr val="F5F5F5"/>
                </a:solidFill>
                <a:effectLst>
                  <a:outerShdw blurRad="38100" dist="38100" dir="2700000" algn="ctr" rotWithShape="0">
                    <a:schemeClr val="tx1"/>
                  </a:outerShdw>
                </a:effectLst>
              </a:rPr>
              <a:t>Here, Christ </a:t>
            </a:r>
            <a:r>
              <a:rPr lang="en-US" sz="3200" b="1" i="1" dirty="0">
                <a:solidFill>
                  <a:srgbClr val="F5F5F5"/>
                </a:solidFill>
                <a:effectLst>
                  <a:outerShdw blurRad="38100" dist="38100" dir="2700000" algn="ctr" rotWithShape="0">
                    <a:schemeClr val="tx1"/>
                  </a:outerShdw>
                </a:effectLst>
              </a:rPr>
              <a:t>shares</a:t>
            </a:r>
            <a:r>
              <a:rPr lang="en-US" sz="3200" dirty="0">
                <a:solidFill>
                  <a:srgbClr val="F5F5F5"/>
                </a:solidFill>
                <a:effectLst>
                  <a:outerShdw blurRad="38100" dist="38100" dir="2700000" algn="ctr" rotWithShape="0">
                    <a:schemeClr val="tx1"/>
                  </a:outerShdw>
                </a:effectLst>
              </a:rPr>
              <a:t> that messianic authority with </a:t>
            </a:r>
            <a:r>
              <a:rPr lang="en-US" sz="3200" b="1" i="1" dirty="0">
                <a:solidFill>
                  <a:srgbClr val="F5F5F5"/>
                </a:solidFill>
                <a:effectLst>
                  <a:outerShdw blurRad="38100" dist="38100" dir="2700000" algn="ctr" rotWithShape="0">
                    <a:schemeClr val="tx1"/>
                  </a:outerShdw>
                </a:effectLst>
              </a:rPr>
              <a:t>his people </a:t>
            </a:r>
            <a:r>
              <a:rPr lang="en-US" sz="3200" dirty="0">
                <a:solidFill>
                  <a:srgbClr val="F5F5F5"/>
                </a:solidFill>
                <a:effectLst>
                  <a:outerShdw blurRad="38100" dist="38100" dir="2700000" algn="ctr" rotWithShape="0">
                    <a:schemeClr val="tx1"/>
                  </a:outerShdw>
                </a:effectLst>
              </a:rPr>
              <a:t>– an example of what Schreiner calls “corporate solidarity” – like what we saw in Daniel 7, where the dominion given to the Son of Man is </a:t>
            </a:r>
            <a:r>
              <a:rPr lang="en-US" sz="3200" b="1" i="1" dirty="0">
                <a:solidFill>
                  <a:srgbClr val="F5F5F5"/>
                </a:solidFill>
                <a:effectLst>
                  <a:outerShdw blurRad="38100" dist="38100" dir="2700000" algn="ctr" rotWithShape="0">
                    <a:schemeClr val="tx1"/>
                  </a:outerShdw>
                </a:effectLst>
              </a:rPr>
              <a:t>ultimately</a:t>
            </a:r>
            <a:r>
              <a:rPr lang="en-US" sz="3200" dirty="0">
                <a:solidFill>
                  <a:srgbClr val="F5F5F5"/>
                </a:solidFill>
                <a:effectLst>
                  <a:outerShdw blurRad="38100" dist="38100" dir="2700000" algn="ctr" rotWithShape="0">
                    <a:schemeClr val="tx1"/>
                  </a:outerShdw>
                </a:effectLst>
              </a:rPr>
              <a:t> extended to his saints as they carry his gospel into the world (Dan 7:27). </a:t>
            </a:r>
          </a:p>
          <a:p>
            <a:r>
              <a:rPr lang="en-US" sz="3200" dirty="0">
                <a:solidFill>
                  <a:srgbClr val="F5F5F5"/>
                </a:solidFill>
                <a:effectLst>
                  <a:outerShdw blurRad="38100" dist="38100" dir="2700000" algn="ctr" rotWithShape="0">
                    <a:schemeClr val="tx1"/>
                  </a:outerShdw>
                </a:effectLst>
              </a:rPr>
              <a:t>This conquering happens not just in the age to come, but </a:t>
            </a:r>
            <a:r>
              <a:rPr lang="en-US" sz="3200" b="1" i="1" dirty="0">
                <a:solidFill>
                  <a:srgbClr val="F5F5F5"/>
                </a:solidFill>
                <a:effectLst>
                  <a:outerShdw blurRad="38100" dist="38100" dir="2700000" algn="ctr" rotWithShape="0">
                    <a:schemeClr val="tx1"/>
                  </a:outerShdw>
                </a:effectLst>
              </a:rPr>
              <a:t>now</a:t>
            </a:r>
            <a:r>
              <a:rPr lang="en-US" sz="3200" dirty="0">
                <a:solidFill>
                  <a:srgbClr val="F5F5F5"/>
                </a:solidFill>
                <a:effectLst>
                  <a:outerShdw blurRad="38100" dist="38100" dir="2700000" algn="ctr" rotWithShape="0">
                    <a:schemeClr val="tx1"/>
                  </a:outerShdw>
                </a:effectLst>
              </a:rPr>
              <a:t>, in this life. </a:t>
            </a:r>
          </a:p>
          <a:p>
            <a:r>
              <a:rPr lang="en-US" sz="3200" dirty="0">
                <a:solidFill>
                  <a:srgbClr val="F5F5F5"/>
                </a:solidFill>
                <a:effectLst>
                  <a:outerShdw blurRad="38100" dist="38100" dir="2700000" algn="ctr" rotWithShape="0">
                    <a:schemeClr val="tx1"/>
                  </a:outerShdw>
                </a:effectLst>
              </a:rPr>
              <a:t>The kind of “conquering” Christ requires of his people is the daily refusal to put </a:t>
            </a:r>
            <a:r>
              <a:rPr lang="en-US" sz="3200" b="1" i="1" dirty="0">
                <a:solidFill>
                  <a:srgbClr val="F5F5F5"/>
                </a:solidFill>
                <a:effectLst>
                  <a:outerShdw blurRad="38100" dist="38100" dir="2700000" algn="ctr" rotWithShape="0">
                    <a:schemeClr val="tx1"/>
                  </a:outerShdw>
                </a:effectLst>
              </a:rPr>
              <a:t>anything</a:t>
            </a:r>
            <a:r>
              <a:rPr lang="en-US" sz="3200" dirty="0">
                <a:solidFill>
                  <a:srgbClr val="F5F5F5"/>
                </a:solidFill>
                <a:effectLst>
                  <a:outerShdw blurRad="38100" dist="38100" dir="2700000" algn="ctr" rotWithShape="0">
                    <a:schemeClr val="tx1"/>
                  </a:outerShdw>
                </a:effectLst>
              </a:rPr>
              <a:t> ahead of Christ — resisting the ideology and idolatry of the surrounding culture through faithful, persistent obedience.</a:t>
            </a:r>
          </a:p>
        </p:txBody>
      </p:sp>
    </p:spTree>
    <p:extLst>
      <p:ext uri="{BB962C8B-B14F-4D97-AF65-F5344CB8AC3E}">
        <p14:creationId xmlns:p14="http://schemas.microsoft.com/office/powerpoint/2010/main" val="28391333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F7EAAE9D-7F75-21F5-F5AA-E78925901C91}"/>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8C00EAAC-C4B3-B944-E089-23845459BDB0}"/>
              </a:ext>
            </a:extLst>
          </p:cNvPr>
          <p:cNvSpPr>
            <a:spLocks noGrp="1"/>
          </p:cNvSpPr>
          <p:nvPr>
            <p:ph type="title"/>
          </p:nvPr>
        </p:nvSpPr>
        <p:spPr>
          <a:xfrm>
            <a:off x="0" y="1"/>
            <a:ext cx="12192000" cy="692091"/>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2:29</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92D050"/>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who has an ear, let him hear what the Spirit says to the churches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F30C8867-1F38-1CF1-92C0-3E5833CE6007}"/>
              </a:ext>
            </a:extLst>
          </p:cNvPr>
          <p:cNvSpPr>
            <a:spLocks noGrp="1"/>
          </p:cNvSpPr>
          <p:nvPr>
            <p:ph idx="1"/>
          </p:nvPr>
        </p:nvSpPr>
        <p:spPr>
          <a:xfrm>
            <a:off x="369115" y="1027651"/>
            <a:ext cx="11442583" cy="5742265"/>
          </a:xfrm>
        </p:spPr>
        <p:txBody>
          <a:bodyPr>
            <a:normAutofit/>
          </a:bodyPr>
          <a:lstStyle/>
          <a:p>
            <a:r>
              <a:rPr lang="en-US" sz="3200" dirty="0">
                <a:solidFill>
                  <a:srgbClr val="F5F5F5"/>
                </a:solidFill>
                <a:effectLst>
                  <a:outerShdw blurRad="38100" dist="38100" dir="2700000" algn="ctr" rotWithShape="0">
                    <a:schemeClr val="tx1"/>
                  </a:outerShdw>
                </a:effectLst>
              </a:rPr>
              <a:t>As with all seven of the letters, the message closes with the invitation: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who has an ear, let him hear what the Spirit says to the churches</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But in this letter this invitation comes </a:t>
            </a:r>
            <a:r>
              <a:rPr lang="en-US" sz="3200" b="1" i="1" dirty="0">
                <a:solidFill>
                  <a:srgbClr val="F5F5F5"/>
                </a:solidFill>
                <a:effectLst>
                  <a:outerShdw blurRad="38100" dist="38100" dir="2700000" algn="ctr" rotWithShape="0">
                    <a:schemeClr val="tx1"/>
                  </a:outerShdw>
                </a:effectLst>
              </a:rPr>
              <a:t>after</a:t>
            </a:r>
            <a:r>
              <a:rPr lang="en-US" sz="3200" dirty="0">
                <a:solidFill>
                  <a:srgbClr val="F5F5F5"/>
                </a:solidFill>
                <a:effectLst>
                  <a:outerShdw blurRad="38100" dist="38100" dir="2700000" algn="ctr" rotWithShape="0">
                    <a:schemeClr val="tx1"/>
                  </a:outerShdw>
                </a:effectLst>
              </a:rPr>
              <a:t> the promise rather than </a:t>
            </a:r>
            <a:r>
              <a:rPr lang="en-US" sz="3200" b="1" i="1" dirty="0">
                <a:solidFill>
                  <a:srgbClr val="F5F5F5"/>
                </a:solidFill>
                <a:effectLst>
                  <a:outerShdw blurRad="38100" dist="38100" dir="2700000" algn="ctr" rotWithShape="0">
                    <a:schemeClr val="tx1"/>
                  </a:outerShdw>
                </a:effectLst>
              </a:rPr>
              <a:t>before</a:t>
            </a:r>
            <a:r>
              <a:rPr lang="en-US" sz="3200" dirty="0">
                <a:solidFill>
                  <a:srgbClr val="F5F5F5"/>
                </a:solidFill>
                <a:effectLst>
                  <a:outerShdw blurRad="38100" dist="38100" dir="2700000" algn="ctr" rotWithShape="0">
                    <a:schemeClr val="tx1"/>
                  </a:outerShdw>
                </a:effectLst>
              </a:rPr>
              <a:t> it (reversing the order in the first three letters).</a:t>
            </a:r>
          </a:p>
          <a:p>
            <a:r>
              <a:rPr lang="en-US" sz="3200" dirty="0">
                <a:solidFill>
                  <a:srgbClr val="F5F5F5"/>
                </a:solidFill>
                <a:effectLst>
                  <a:outerShdw blurRad="38100" dist="38100" dir="2700000" algn="ctr" rotWithShape="0">
                    <a:schemeClr val="tx1"/>
                  </a:outerShdw>
                </a:effectLst>
              </a:rPr>
              <a:t>Notice, this invitation ties the Spirit's voice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hear what the Spirit says</a:t>
            </a:r>
            <a:r>
              <a:rPr lang="en-US" sz="3200" dirty="0">
                <a:solidFill>
                  <a:srgbClr val="F5F5F5"/>
                </a:solidFill>
                <a:effectLst>
                  <a:outerShdw blurRad="38100" dist="38100" dir="2700000" algn="ctr" rotWithShape="0">
                    <a:schemeClr val="tx1"/>
                  </a:outerShdw>
                </a:effectLst>
              </a:rPr>
              <a:t>”) to the voice of the risen Christ — the Spirit and the Son together speaking with one authority. </a:t>
            </a:r>
          </a:p>
          <a:p>
            <a:r>
              <a:rPr lang="en-US" sz="3200" dirty="0">
                <a:solidFill>
                  <a:srgbClr val="F5F5F5"/>
                </a:solidFill>
                <a:effectLst>
                  <a:outerShdw blurRad="38100" dist="38100" dir="2700000" algn="ctr" rotWithShape="0">
                    <a:schemeClr val="tx1"/>
                  </a:outerShdw>
                </a:effectLst>
              </a:rPr>
              <a:t>Notice too, the message is not merely for Thyatira but for </a:t>
            </a:r>
            <a:r>
              <a:rPr lang="en-US" sz="3200" b="1" i="1" dirty="0">
                <a:solidFill>
                  <a:srgbClr val="F5F5F5"/>
                </a:solidFill>
                <a:effectLst>
                  <a:outerShdw blurRad="38100" dist="38100" dir="2700000" algn="ctr" rotWithShape="0">
                    <a:schemeClr val="tx1"/>
                  </a:outerShdw>
                </a:effectLst>
              </a:rPr>
              <a:t>every</a:t>
            </a:r>
            <a:r>
              <a:rPr lang="en-US" sz="3200" dirty="0">
                <a:solidFill>
                  <a:srgbClr val="F5F5F5"/>
                </a:solidFill>
                <a:effectLst>
                  <a:outerShdw blurRad="38100" dist="38100" dir="2700000" algn="ctr" rotWithShape="0">
                    <a:schemeClr val="tx1"/>
                  </a:outerShdw>
                </a:effectLst>
              </a:rPr>
              <a:t> church in every age facing the same pressure to trade faithfulness for comfort.</a:t>
            </a:r>
          </a:p>
        </p:txBody>
      </p:sp>
    </p:spTree>
    <p:extLst>
      <p:ext uri="{BB962C8B-B14F-4D97-AF65-F5344CB8AC3E}">
        <p14:creationId xmlns:p14="http://schemas.microsoft.com/office/powerpoint/2010/main" val="25859767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42274</TotalTime>
  <Words>4316</Words>
  <Application>Microsoft Office PowerPoint</Application>
  <PresentationFormat>Widescreen</PresentationFormat>
  <Paragraphs>149</Paragraphs>
  <Slides>26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Calibri</vt:lpstr>
      <vt:lpstr>Calibri Light</vt:lpstr>
      <vt:lpstr>Cambria</vt:lpstr>
      <vt:lpstr>Garamond</vt:lpstr>
      <vt:lpstr>Tahoma</vt:lpstr>
      <vt:lpstr>Office Theme</vt:lpstr>
      <vt:lpstr>1_Office Theme</vt:lpstr>
      <vt:lpstr>The Book of Revelation</vt:lpstr>
      <vt:lpstr>Letter to the Church in Thyatira (2:18-29)</vt:lpstr>
      <vt:lpstr>Letter to the Church in Thyatira (2:18-29)</vt:lpstr>
      <vt:lpstr>The Church in Thyatira – Quick Recap of Last Week</vt:lpstr>
      <vt:lpstr>2:24 But to the rest of you in Thyatira, who do not hold this teaching, who have not learned what some call the deep things of Satan, to you I say, I do not lay on you any other burden. 25 Only hold fast what you have until I come. (ESV)</vt:lpstr>
      <vt:lpstr>2:24 But to the rest of you in Thyatira, who do not hold this teaching, who have not learned what some call the deep things of Satan, to you I say, I do not lay on you any other burden. 25 Only hold fast what you have until I come. (ESV)</vt:lpstr>
      <vt:lpstr>2:24 But to the rest of you in Thyatira, who do not hold this teaching, who have not learned what some call the deep things of Satan, to you I say, I do not lay on you any other burden. 25 Only hold fast what you have until I come. (ESV)</vt:lpstr>
      <vt:lpstr>2:26 The one who conquers and who keeps my works until the end, to him I will give authority over the nations, 27 and he will rule them with a rod of iron, as when earthen pots are broken in pieces, even as I myself have received authority from my Father. 28 And I will give him the morning star. (ESV)</vt:lpstr>
      <vt:lpstr>2:29 He who has an ear, let him hear what the Spirit says to the churches.' (ESV)</vt:lpstr>
      <vt:lpstr>Letter to the Church in Sardis (3:1-6)</vt:lpstr>
      <vt:lpstr>The Church in Sardis – Historical Context</vt:lpstr>
      <vt:lpstr>The Church in Sardis – Historical Context</vt:lpstr>
      <vt:lpstr>3:1 "And to the angel of the church in Sardis write: He who has the seven Spirits of God, and the seven stars, says this: 'I know your deeds, that you have a name that you are alive, but you are dead. (ESV)</vt:lpstr>
      <vt:lpstr>3:1 "And to the angel of the church in Sardis write: He who has the seven Spirits of God, and the seven stars, says this: 'I know your deeds, that you have a name that you are alive, but you are dead. (ESV)</vt:lpstr>
      <vt:lpstr>3:1 "And to the angel of the church in Sardis write: He who has the seven Spirits of God, and the seven stars, says this: 'I know your deeds, that you have a name that you are alive, but you are dead. (ESV)</vt:lpstr>
      <vt:lpstr>3:2 Wake up, and strengthen what remains and is about to die, for I have not found your works complete in the sight of my God. 3 Remember, then, what you received and heard. Keep it, and repent. If you will not wake up, I will come like a thief, and you will not know at what hour I will come against you. (ESV)</vt:lpstr>
      <vt:lpstr>3:2 Wake up, and strengthen what remains and is about to die, for I have not found your works complete in the sight of my God. 3 Remember, then, what you received and heard. Keep it, and repent. If you will not wake up, I will come like a thief, and you will not know at what hour I will come against you. (ESV)</vt:lpstr>
      <vt:lpstr>3:2 Wake up, and strengthen what remains and is about to die, for I have not found your works complete in the sight of my God. 3 Remember, then, what you received and heard. Keep it, and repent. If you will not wake up, I will come like a thief, and you will not know at what hour I will come against you. (ESV)</vt:lpstr>
      <vt:lpstr>3:4 Yet you have still a few names in Sardis, people who have not soiled their garments, and they will walk with me in white, for they are worthy. (ESV)</vt:lpstr>
      <vt:lpstr>3:5 The one who conquers will be clothed thus in white garments, and I will never blot his name out of the book of life. I will confess his name before my Father and before his angels. (ESV)</vt:lpstr>
      <vt:lpstr>3:5 The one who conquers will be clothed thus in white garments, and I will never blot his name out of the book of life. I will confess his name before my Father and before his angels. (ESV)</vt:lpstr>
      <vt:lpstr>3:5 The one who conquers will be clothed thus in white garments, and I will never blot his name out of the book of life. I will confess his name before my Father and before his angels. (ESV)</vt:lpstr>
      <vt:lpstr>3:5 He who has an ear, let him hear what the Spirit says to the churches.' (ESV)</vt:lpstr>
      <vt:lpstr>Class Discussion Time</vt:lpstr>
      <vt:lpstr>Class Discussion Time</vt:lpstr>
      <vt:lpstr>Class Discussion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Connolly</dc:creator>
  <cp:lastModifiedBy>Robert Connolly</cp:lastModifiedBy>
  <cp:revision>347</cp:revision>
  <cp:lastPrinted>2026-04-12T14:20:41Z</cp:lastPrinted>
  <dcterms:created xsi:type="dcterms:W3CDTF">2026-02-17T02:36:22Z</dcterms:created>
  <dcterms:modified xsi:type="dcterms:W3CDTF">2026-04-13T03:35:19Z</dcterms:modified>
</cp:coreProperties>
</file>