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485" r:id="rId3"/>
    <p:sldId id="486" r:id="rId4"/>
    <p:sldId id="489" r:id="rId5"/>
    <p:sldId id="490" r:id="rId6"/>
    <p:sldId id="491" r:id="rId7"/>
    <p:sldId id="492" r:id="rId8"/>
    <p:sldId id="493" r:id="rId9"/>
    <p:sldId id="494" r:id="rId10"/>
    <p:sldId id="510" r:id="rId11"/>
    <p:sldId id="495" r:id="rId12"/>
    <p:sldId id="496" r:id="rId13"/>
    <p:sldId id="512" r:id="rId14"/>
    <p:sldId id="497" r:id="rId15"/>
    <p:sldId id="498" r:id="rId16"/>
    <p:sldId id="499" r:id="rId17"/>
    <p:sldId id="500" r:id="rId18"/>
    <p:sldId id="501" r:id="rId19"/>
    <p:sldId id="502" r:id="rId20"/>
    <p:sldId id="503" r:id="rId21"/>
    <p:sldId id="504" r:id="rId22"/>
    <p:sldId id="508" r:id="rId23"/>
    <p:sldId id="505" r:id="rId24"/>
    <p:sldId id="506" r:id="rId25"/>
    <p:sldId id="507" r:id="rId26"/>
    <p:sldId id="509" r:id="rId27"/>
    <p:sldId id="513" r:id="rId28"/>
    <p:sldId id="514" r:id="rId29"/>
    <p:sldId id="515"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7" autoAdjust="0"/>
    <p:restoredTop sz="94660"/>
  </p:normalViewPr>
  <p:slideViewPr>
    <p:cSldViewPr snapToGrid="0">
      <p:cViewPr varScale="1">
        <p:scale>
          <a:sx n="146" d="100"/>
          <a:sy n="146" d="100"/>
        </p:scale>
        <p:origin x="1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4/15/2026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4/15/2026 7:12 AM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4/15/2026 7:12 AM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4/15/2026 7:12 AM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4/15/2026 7:12 AM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4/15/2026 7:12 AM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4/15/2026 7:12 AM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4/15/2026 7:12 AM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4/15/2026 7:12 AM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4/15/2026 7:12 AM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4/15/2026 7:12 AM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4/15/2026 7:12 AM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4/15/2026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4/15/2026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4/15/2026 7:12 AM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C1BCC31-EE19-B943-A3BC-FF4A12170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469C1-7AD0-165F-33F1-E34A3A3965AD}"/>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C1A36A0D-D810-6A58-DE7A-3101B71B9C03}"/>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F6CFABAB-528D-FE57-0E52-F6398C231B63}"/>
              </a:ext>
            </a:extLst>
          </p:cNvPr>
          <p:cNvPicPr>
            <a:picLocks noChangeAspect="1"/>
          </p:cNvPicPr>
          <p:nvPr/>
        </p:nvPicPr>
        <p:blipFill>
          <a:blip r:embed="rId2"/>
          <a:stretch>
            <a:fillRect/>
          </a:stretch>
        </p:blipFill>
        <p:spPr>
          <a:xfrm>
            <a:off x="1975049" y="127256"/>
            <a:ext cx="8241902" cy="4645959"/>
          </a:xfrm>
          <a:prstGeom prst="rect">
            <a:avLst/>
          </a:prstGeom>
        </p:spPr>
      </p:pic>
      <p:sp>
        <p:nvSpPr>
          <p:cNvPr id="7" name="TextBox 6">
            <a:extLst>
              <a:ext uri="{FF2B5EF4-FFF2-40B4-BE49-F238E27FC236}">
                <a16:creationId xmlns:a16="http://schemas.microsoft.com/office/drawing/2014/main" id="{ED738DDC-BA86-E0C4-EE60-DC4A251844D1}"/>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86541F-4CFF-5F9F-5001-F9D2D88C71DA}"/>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Sermon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3556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3B28E59-7188-94F5-3FF5-74B3AEB74E6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CA36172-6904-FDD3-91DA-1DA1A7773A76}"/>
              </a:ext>
            </a:extLst>
          </p:cNvPr>
          <p:cNvSpPr>
            <a:spLocks noGrp="1"/>
          </p:cNvSpPr>
          <p:nvPr>
            <p:ph type="title"/>
          </p:nvPr>
        </p:nvSpPr>
        <p:spPr>
          <a:xfrm>
            <a:off x="0" y="2"/>
            <a:ext cx="12192000" cy="78377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you have kept my word about patient endurance, I will keep you from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hour of trial that is coming</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whole world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try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dwell on the earth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D7ED29A-4BB5-5EEF-C064-5A06EFFB5A57}"/>
              </a:ext>
            </a:extLst>
          </p:cNvPr>
          <p:cNvSpPr>
            <a:spLocks noGrp="1"/>
          </p:cNvSpPr>
          <p:nvPr>
            <p:ph idx="1"/>
          </p:nvPr>
        </p:nvSpPr>
        <p:spPr>
          <a:xfrm>
            <a:off x="422366" y="1027611"/>
            <a:ext cx="11595463" cy="5656217"/>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What 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hour of trial that is </a:t>
            </a:r>
            <a:r>
              <a:rPr lang="en-US" sz="32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about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come</a:t>
            </a:r>
            <a:r>
              <a:rPr lang="en-US" sz="3200" dirty="0">
                <a:solidFill>
                  <a:srgbClr val="F5F5F5"/>
                </a:solidFill>
                <a:effectLst>
                  <a:outerShdw blurRad="38100" dist="38100" dir="2700000" algn="ctr" rotWithShape="0">
                    <a:schemeClr val="tx1"/>
                  </a:outerShdw>
                </a:effectLst>
              </a:rPr>
              <a:t>”? (NAS, NET) </a:t>
            </a:r>
          </a:p>
          <a:p>
            <a:r>
              <a:rPr lang="en-US" sz="3200" dirty="0">
                <a:solidFill>
                  <a:srgbClr val="F5F5F5"/>
                </a:solidFill>
                <a:effectLst>
                  <a:outerShdw blurRad="38100" dist="38100" dir="2700000" algn="ctr" rotWithShape="0">
                    <a:schemeClr val="tx1"/>
                  </a:outerShdw>
                </a:effectLst>
              </a:rPr>
              <a:t>I believe that this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hour of trial </a:t>
            </a:r>
            <a:r>
              <a:rPr lang="en-US" sz="3200" dirty="0">
                <a:solidFill>
                  <a:srgbClr val="F5F5F5"/>
                </a:solidFill>
                <a:effectLst>
                  <a:outerShdw blurRad="38100" dist="38100" dir="2700000" algn="ctr" rotWithShape="0">
                    <a:schemeClr val="tx1"/>
                  </a:outerShdw>
                </a:effectLst>
              </a:rPr>
              <a:t>” is a reference to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tribulation</a:t>
            </a:r>
            <a:r>
              <a:rPr lang="en-US" sz="3200" dirty="0">
                <a:solidFill>
                  <a:srgbClr val="F5F5F5"/>
                </a:solidFill>
                <a:effectLst>
                  <a:outerShdw blurRad="38100" dist="38100" dir="2700000" algn="ctr" rotWithShape="0">
                    <a:schemeClr val="tx1"/>
                  </a:outerShdw>
                </a:effectLst>
              </a:rPr>
              <a:t>” that Jesus said would come within that generation (Matt. 24:21) – i.e., the period of turmoil surrounding the </a:t>
            </a:r>
            <a:r>
              <a:rPr lang="en-US" sz="3200" b="1" i="1" dirty="0">
                <a:solidFill>
                  <a:srgbClr val="F5F5F5"/>
                </a:solidFill>
                <a:effectLst>
                  <a:outerShdw blurRad="38100" dist="38100" dir="2700000" algn="ctr" rotWithShape="0">
                    <a:schemeClr val="tx1"/>
                  </a:outerShdw>
                </a:effectLst>
              </a:rPr>
              <a:t>fall of Jerusalem in AD 70</a:t>
            </a:r>
            <a:r>
              <a:rPr lang="en-US" sz="3200" dirty="0">
                <a:solidFill>
                  <a:srgbClr val="F5F5F5"/>
                </a:solidFill>
                <a:effectLst>
                  <a:outerShdw blurRad="38100" dist="38100" dir="2700000" algn="ctr" rotWithShape="0">
                    <a:schemeClr val="tx1"/>
                  </a:outerShdw>
                </a:effectLst>
              </a:rPr>
              <a:t> and the chaos that shook the Roman Empire after Nero’s death. </a:t>
            </a:r>
          </a:p>
          <a:p>
            <a:r>
              <a:rPr lang="en-US" sz="3200" dirty="0">
                <a:solidFill>
                  <a:srgbClr val="F5F5F5"/>
                </a:solidFill>
                <a:effectLst>
                  <a:outerShdw blurRad="38100" dist="38100" dir="2700000" algn="ctr" rotWithShape="0">
                    <a:schemeClr val="tx1"/>
                  </a:outerShdw>
                </a:effectLst>
              </a:rPr>
              <a:t>Several clues point to this:</a:t>
            </a:r>
          </a:p>
          <a:p>
            <a:pPr lvl="1"/>
            <a:r>
              <a:rPr lang="en-US" sz="2800" dirty="0">
                <a:solidFill>
                  <a:srgbClr val="F5F5F5"/>
                </a:solidFill>
                <a:effectLst>
                  <a:outerShdw blurRad="38100" dist="38100" dir="2700000" algn="ctr" rotWithShape="0">
                    <a:schemeClr val="tx1"/>
                  </a:outerShdw>
                </a:effectLst>
              </a:rPr>
              <a:t>Jesus says here it is “</a:t>
            </a:r>
            <a:r>
              <a:rPr lang="en-US" sz="28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about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come</a:t>
            </a:r>
            <a:r>
              <a:rPr lang="en-US" sz="2800" dirty="0">
                <a:solidFill>
                  <a:srgbClr val="F5F5F5"/>
                </a:solidFill>
                <a:effectLst>
                  <a:outerShdw blurRad="38100" dist="38100" dir="2700000" algn="ctr" rotWithShape="0">
                    <a:schemeClr val="tx1"/>
                  </a:outerShdw>
                </a:effectLst>
              </a:rPr>
              <a:t>” (Rev. 3:10).</a:t>
            </a:r>
          </a:p>
          <a:p>
            <a:pPr lvl="1"/>
            <a:r>
              <a:rPr lang="en-US" sz="2800" dirty="0">
                <a:solidFill>
                  <a:srgbClr val="F5F5F5"/>
                </a:solidFill>
                <a:effectLst>
                  <a:outerShdw blurRad="38100" dist="38100" dir="2700000" algn="ctr" rotWithShape="0">
                    <a:schemeClr val="tx1"/>
                  </a:outerShdw>
                </a:effectLst>
              </a:rPr>
              <a:t>Revelation describes events that will happen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2800" dirty="0">
                <a:solidFill>
                  <a:srgbClr val="F5F5F5"/>
                </a:solidFill>
                <a:effectLst>
                  <a:outerShdw blurRad="38100" dist="38100" dir="2700000" algn="ctr" rotWithShape="0">
                    <a:schemeClr val="tx1"/>
                  </a:outerShdw>
                </a:effectLst>
              </a:rPr>
              <a:t>” (Rev. 1:1, 3; 22:6, 10).</a:t>
            </a:r>
          </a:p>
          <a:p>
            <a:pPr lvl="1"/>
            <a:r>
              <a:rPr lang="en-US" sz="2800" dirty="0">
                <a:solidFill>
                  <a:srgbClr val="F5F5F5"/>
                </a:solidFill>
                <a:effectLst>
                  <a:outerShdw blurRad="38100" dist="38100" dir="2700000" algn="ctr" rotWithShape="0">
                    <a:schemeClr val="tx1"/>
                  </a:outerShdw>
                </a:effectLst>
              </a:rPr>
              <a:t>In the next verse, Jesus specifically says,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am coming </a:t>
            </a:r>
            <a:r>
              <a:rPr lang="en-US" sz="28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2800" dirty="0">
                <a:solidFill>
                  <a:srgbClr val="F5F5F5"/>
                </a:solidFill>
                <a:effectLst>
                  <a:outerShdw blurRad="38100" dist="38100" dir="2700000" algn="ctr" rotWithShape="0">
                    <a:schemeClr val="tx1"/>
                  </a:outerShdw>
                </a:effectLst>
              </a:rPr>
              <a:t>” (Rev. 3:11).</a:t>
            </a:r>
          </a:p>
          <a:p>
            <a:r>
              <a:rPr lang="en-US" sz="3200" dirty="0">
                <a:solidFill>
                  <a:srgbClr val="F5F5F5"/>
                </a:solidFill>
                <a:effectLst>
                  <a:outerShdw blurRad="38100" dist="38100" dir="2700000" algn="ctr" rotWithShape="0">
                    <a:schemeClr val="tx1"/>
                  </a:outerShdw>
                </a:effectLst>
              </a:rPr>
              <a:t>Ancient historians like Tacitus tell us that during this time period four emperors were killed by the sword, three civil wars occurred, and widespread upheaval took place across the Roman Empire.</a:t>
            </a:r>
          </a:p>
          <a:p>
            <a:r>
              <a:rPr lang="en-US" sz="3200" dirty="0">
                <a:solidFill>
                  <a:srgbClr val="F5F5F5"/>
                </a:solidFill>
                <a:effectLst>
                  <a:outerShdw blurRad="38100" dist="38100" dir="2700000" algn="ctr" rotWithShape="0">
                    <a:schemeClr val="tx1"/>
                  </a:outerShdw>
                </a:effectLst>
              </a:rPr>
              <a:t>While this upheaval affected the </a:t>
            </a:r>
            <a:r>
              <a:rPr lang="en-US" sz="3200" b="1" i="1" dirty="0">
                <a:solidFill>
                  <a:srgbClr val="F5F5F5"/>
                </a:solidFill>
                <a:effectLst>
                  <a:outerShdw blurRad="38100" dist="38100" dir="2700000" algn="ctr" rotWithShape="0">
                    <a:schemeClr val="tx1"/>
                  </a:outerShdw>
                </a:effectLst>
              </a:rPr>
              <a:t>entire</a:t>
            </a:r>
            <a:r>
              <a:rPr lang="en-US" sz="3200" dirty="0">
                <a:solidFill>
                  <a:srgbClr val="F5F5F5"/>
                </a:solidFill>
                <a:effectLst>
                  <a:outerShdw blurRad="38100" dist="38100" dir="2700000" algn="ctr" rotWithShape="0">
                    <a:schemeClr val="tx1"/>
                  </a:outerShdw>
                </a:effectLst>
              </a:rPr>
              <a:t> Roman world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whole world</a:t>
            </a:r>
            <a:r>
              <a:rPr lang="en-US" sz="3200" dirty="0">
                <a:solidFill>
                  <a:srgbClr val="F5F5F5"/>
                </a:solidFill>
                <a:effectLst>
                  <a:outerShdw blurRad="38100" dist="38100" dir="2700000" algn="ctr" rotWithShape="0">
                    <a:schemeClr val="tx1"/>
                  </a:outerShdw>
                </a:effectLst>
              </a:rPr>
              <a:t>”), its </a:t>
            </a:r>
            <a:r>
              <a:rPr lang="en-US" sz="3200" b="1" i="1" dirty="0">
                <a:solidFill>
                  <a:srgbClr val="F5F5F5"/>
                </a:solidFill>
                <a:effectLst>
                  <a:outerShdw blurRad="38100" dist="38100" dir="2700000" algn="ctr" rotWithShape="0">
                    <a:schemeClr val="tx1"/>
                  </a:outerShdw>
                </a:effectLst>
              </a:rPr>
              <a:t>primary</a:t>
            </a:r>
            <a:r>
              <a:rPr lang="en-US" sz="3200" dirty="0">
                <a:solidFill>
                  <a:srgbClr val="F5F5F5"/>
                </a:solidFill>
                <a:effectLst>
                  <a:outerShdw blurRad="38100" dist="38100" dir="2700000" algn="ctr" rotWithShape="0">
                    <a:schemeClr val="tx1"/>
                  </a:outerShdw>
                </a:effectLst>
              </a:rPr>
              <a:t> target were the </a:t>
            </a:r>
            <a:r>
              <a:rPr lang="en-US" sz="3200" b="1" i="1" dirty="0">
                <a:solidFill>
                  <a:srgbClr val="F5F5F5"/>
                </a:solidFill>
                <a:effectLst>
                  <a:outerShdw blurRad="38100" dist="38100" dir="2700000" algn="ctr" rotWithShape="0">
                    <a:schemeClr val="tx1"/>
                  </a:outerShdw>
                </a:effectLst>
              </a:rPr>
              <a:t>rebellious Jews </a:t>
            </a:r>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dwell on the [land]</a:t>
            </a:r>
            <a:r>
              <a:rPr lang="en-US" sz="3200" dirty="0">
                <a:solidFill>
                  <a:srgbClr val="F5F5F5"/>
                </a:solidFill>
                <a:effectLst>
                  <a:outerShdw blurRad="38100" dist="38100" dir="2700000" algn="ctr" rotWithShape="0">
                    <a:schemeClr val="tx1"/>
                  </a:outerShdw>
                </a:effectLst>
              </a:rPr>
              <a:t>”), who were under God’s judgment.</a:t>
            </a:r>
          </a:p>
        </p:txBody>
      </p:sp>
    </p:spTree>
    <p:extLst>
      <p:ext uri="{BB962C8B-B14F-4D97-AF65-F5344CB8AC3E}">
        <p14:creationId xmlns:p14="http://schemas.microsoft.com/office/powerpoint/2010/main" val="2683198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32D2011-2020-5322-5514-C69124563EC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2BF4180-CB77-ED38-6B21-B29BE4FBFCBE}"/>
              </a:ext>
            </a:extLst>
          </p:cNvPr>
          <p:cNvSpPr>
            <a:spLocks noGrp="1"/>
          </p:cNvSpPr>
          <p:nvPr>
            <p:ph type="title"/>
          </p:nvPr>
        </p:nvSpPr>
        <p:spPr>
          <a:xfrm>
            <a:off x="0" y="1"/>
            <a:ext cx="12192000" cy="173652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coming soon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Hold fast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what you have, so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no one may seize your crown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one who conquers, I will make him a pillar in the temple of my God. Never shall he go out of it, and I will write on him the name of my God, and the name of the city of my God, the new Jerusalem, which comes down from my God out of heaven, and my own new name.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756E229-BADC-AA1A-D50A-24718B30B4E0}"/>
              </a:ext>
            </a:extLst>
          </p:cNvPr>
          <p:cNvSpPr>
            <a:spLocks noGrp="1"/>
          </p:cNvSpPr>
          <p:nvPr>
            <p:ph idx="1"/>
          </p:nvPr>
        </p:nvSpPr>
        <p:spPr>
          <a:xfrm>
            <a:off x="369115" y="1954634"/>
            <a:ext cx="11442583" cy="4815281"/>
          </a:xfrm>
        </p:spPr>
        <p:txBody>
          <a:bodyPr>
            <a:normAutofit/>
          </a:bodyPr>
          <a:lstStyle/>
          <a:p>
            <a:r>
              <a:rPr lang="en-US" sz="3200" dirty="0">
                <a:solidFill>
                  <a:srgbClr val="F5F5F5"/>
                </a:solidFill>
                <a:effectLst>
                  <a:outerShdw blurRad="38100" dist="38100" dir="2700000" algn="ctr" rotWithShape="0">
                    <a:schemeClr val="tx1"/>
                  </a:outerShdw>
                </a:effectLst>
              </a:rPr>
              <a:t>Christ will be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coming soon</a:t>
            </a:r>
            <a:r>
              <a:rPr lang="en-US" sz="3200" dirty="0">
                <a:solidFill>
                  <a:srgbClr val="F5F5F5"/>
                </a:solidFill>
                <a:effectLst>
                  <a:outerShdw blurRad="38100" dist="38100" dir="2700000" algn="ctr" rotWithShape="0">
                    <a:schemeClr val="tx1"/>
                  </a:outerShdw>
                </a:effectLst>
              </a:rPr>
              <a:t>” (as he promised during his earthly ministry) to destroy the Temple in Jerusalem and judge the Jews who have rejected him – including those of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synagogue of Satan</a:t>
            </a:r>
            <a:r>
              <a:rPr lang="en-US" sz="3200" dirty="0">
                <a:solidFill>
                  <a:srgbClr val="F5F5F5"/>
                </a:solidFill>
                <a:effectLst>
                  <a:outerShdw blurRad="38100" dist="38100" dir="2700000" algn="ctr" rotWithShape="0">
                    <a:schemeClr val="tx1"/>
                  </a:outerShdw>
                </a:effectLst>
              </a:rPr>
              <a:t>” who have been giving grief to faithful believers in Philadelphia.</a:t>
            </a:r>
          </a:p>
          <a:p>
            <a:r>
              <a:rPr lang="en-US" sz="3200" dirty="0">
                <a:solidFill>
                  <a:srgbClr val="F5F5F5"/>
                </a:solidFill>
                <a:effectLst>
                  <a:outerShdw blurRad="38100" dist="38100" dir="2700000" algn="ctr" rotWithShape="0">
                    <a:schemeClr val="tx1"/>
                  </a:outerShdw>
                </a:effectLst>
              </a:rPr>
              <a:t>The Philadelphians are therefore urged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hold fast</a:t>
            </a:r>
            <a:r>
              <a:rPr lang="en-US" sz="3200" dirty="0">
                <a:solidFill>
                  <a:srgbClr val="F5F5F5"/>
                </a:solidFill>
                <a:effectLst>
                  <a:outerShdw blurRad="38100" dist="38100" dir="2700000" algn="ctr" rotWithShape="0">
                    <a:schemeClr val="tx1"/>
                  </a:outerShdw>
                </a:effectLst>
              </a:rPr>
              <a:t>” to their faith in Jesus as the Messiah and not be drawn back into Judaism by the pressure of the local synagogue. </a:t>
            </a:r>
          </a:p>
          <a:p>
            <a:r>
              <a:rPr lang="en-US" sz="3200" dirty="0">
                <a:solidFill>
                  <a:srgbClr val="F5F5F5"/>
                </a:solidFill>
                <a:effectLst>
                  <a:outerShdw blurRad="38100" dist="38100" dir="2700000" algn="ctr" rotWithShape="0">
                    <a:schemeClr val="tx1"/>
                  </a:outerShdw>
                </a:effectLst>
              </a:rPr>
              <a:t>To abandon Christ would be to lose their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crown</a:t>
            </a:r>
            <a:r>
              <a:rPr lang="en-US" sz="3200" dirty="0">
                <a:solidFill>
                  <a:srgbClr val="F5F5F5"/>
                </a:solidFill>
                <a:effectLst>
                  <a:outerShdw blurRad="38100" dist="38100" dir="2700000" algn="ctr" rotWithShape="0">
                    <a:schemeClr val="tx1"/>
                  </a:outerShdw>
                </a:effectLst>
              </a:rPr>
              <a:t>” — the victor's wreath awarded to those who finish the race (Rev. 3:11).</a:t>
            </a:r>
          </a:p>
        </p:txBody>
      </p:sp>
    </p:spTree>
    <p:extLst>
      <p:ext uri="{BB962C8B-B14F-4D97-AF65-F5344CB8AC3E}">
        <p14:creationId xmlns:p14="http://schemas.microsoft.com/office/powerpoint/2010/main" val="6651475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4C30D5A-CA32-47DE-432A-8B8E684CFB7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CA1B26C-70C4-DBC1-3CD3-E062FD6B9BE3}"/>
              </a:ext>
            </a:extLst>
          </p:cNvPr>
          <p:cNvSpPr>
            <a:spLocks noGrp="1"/>
          </p:cNvSpPr>
          <p:nvPr>
            <p:ph type="title"/>
          </p:nvPr>
        </p:nvSpPr>
        <p:spPr>
          <a:xfrm>
            <a:off x="0" y="1"/>
            <a:ext cx="12192000" cy="173652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am coming soon. Hold fast what you have, so that no one may seize your crown.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conquers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will make him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pillar in the temple of my God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Never shall he go out of it, and I will write on him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name of my God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name of the city of my God,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new Jerusalem</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comes down from my God out of heaven,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 own new name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6169D74-A9F6-1790-EB58-B3DF755349F7}"/>
              </a:ext>
            </a:extLst>
          </p:cNvPr>
          <p:cNvSpPr>
            <a:spLocks noGrp="1"/>
          </p:cNvSpPr>
          <p:nvPr>
            <p:ph idx="1"/>
          </p:nvPr>
        </p:nvSpPr>
        <p:spPr>
          <a:xfrm>
            <a:off x="330927" y="2037806"/>
            <a:ext cx="11551920" cy="4820192"/>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Christ closes with </a:t>
            </a:r>
            <a:r>
              <a:rPr lang="en-US" sz="3200" dirty="0">
                <a:solidFill>
                  <a:srgbClr val="FFD700"/>
                </a:solidFill>
                <a:effectLst>
                  <a:outerShdw blurRad="38100" dist="38100" dir="2700000" algn="ctr" rotWithShape="0">
                    <a:schemeClr val="tx1"/>
                  </a:outerShdw>
                </a:effectLst>
              </a:rPr>
              <a:t>four</a:t>
            </a:r>
            <a:r>
              <a:rPr lang="en-US" sz="3200" dirty="0">
                <a:solidFill>
                  <a:srgbClr val="F5F5F5"/>
                </a:solidFill>
                <a:effectLst>
                  <a:outerShdw blurRad="38100" dist="38100" dir="2700000" algn="ctr" rotWithShape="0">
                    <a:schemeClr val="tx1"/>
                  </a:outerShdw>
                </a:effectLst>
              </a:rPr>
              <a:t> promises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conquers</a:t>
            </a:r>
            <a:r>
              <a:rPr lang="en-US" sz="32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They will be made a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pillar in the temple of my God</a:t>
            </a:r>
            <a:r>
              <a:rPr lang="en-US" sz="2800" dirty="0">
                <a:solidFill>
                  <a:srgbClr val="F5F5F5"/>
                </a:solidFill>
                <a:effectLst>
                  <a:outerShdw blurRad="38100" dist="38100" dir="2700000" algn="ctr" rotWithShape="0">
                    <a:schemeClr val="tx1"/>
                  </a:outerShdw>
                </a:effectLst>
              </a:rPr>
              <a:t>”— meaning they will have permanent stability and security in God's presence, in contrast with the earthly Jerusalem temple that would soon be destroyed (Matt. 24:2)</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name of my God</a:t>
            </a:r>
            <a:r>
              <a:rPr lang="en-US" sz="2800" dirty="0">
                <a:solidFill>
                  <a:srgbClr val="F5F5F5"/>
                </a:solidFill>
                <a:effectLst>
                  <a:outerShdw blurRad="38100" dist="38100" dir="2700000" algn="ctr" rotWithShape="0">
                    <a:schemeClr val="tx1"/>
                  </a:outerShdw>
                </a:effectLst>
              </a:rPr>
              <a:t>” written on them — marking them as God's own possession, similar to the way the insignia worn by the Jewish high priests in the Old Testament marked them as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Holy to the Lord</a:t>
            </a:r>
            <a:r>
              <a:rPr lang="en-US" sz="2800" dirty="0">
                <a:solidFill>
                  <a:srgbClr val="F5F5F5"/>
                </a:solidFill>
                <a:effectLst>
                  <a:outerShdw blurRad="38100" dist="38100" dir="2700000" algn="ctr" rotWithShape="0">
                    <a:schemeClr val="tx1"/>
                  </a:outerShdw>
                </a:effectLst>
              </a:rPr>
              <a:t>” (Ex. 28:36-38)</a:t>
            </a:r>
          </a:p>
          <a:p>
            <a:pPr lvl="1"/>
            <a:r>
              <a:rPr lang="en-US" sz="2800" dirty="0">
                <a:solidFill>
                  <a:srgbClr val="F5F5F5"/>
                </a:solidFill>
                <a:effectLst>
                  <a:outerShdw blurRad="38100" dist="38100" dir="2700000" algn="ctr" rotWithShape="0">
                    <a:schemeClr val="tx1"/>
                  </a:outerShdw>
                </a:effectLst>
              </a:rPr>
              <a:t>The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2800" dirty="0">
                <a:solidFill>
                  <a:srgbClr val="F5F5F5"/>
                </a:solidFill>
                <a:effectLst>
                  <a:outerShdw blurRad="38100" dist="38100" dir="2700000" algn="ctr" rotWithShape="0">
                    <a:schemeClr val="tx1"/>
                  </a:outerShdw>
                </a:effectLst>
              </a:rPr>
              <a:t>” of the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 Jerusalem</a:t>
            </a:r>
            <a:r>
              <a:rPr lang="en-US" sz="2800" dirty="0">
                <a:solidFill>
                  <a:srgbClr val="F5F5F5"/>
                </a:solidFill>
                <a:effectLst>
                  <a:outerShdw blurRad="38100" dist="38100" dir="2700000" algn="ctr" rotWithShape="0">
                    <a:schemeClr val="tx1"/>
                  </a:outerShdw>
                </a:effectLst>
              </a:rPr>
              <a:t>” written on them — they now belong to the </a:t>
            </a:r>
            <a:r>
              <a:rPr lang="en-US" sz="2800" b="1" i="1" dirty="0">
                <a:solidFill>
                  <a:srgbClr val="F5F5F5"/>
                </a:solidFill>
                <a:effectLst>
                  <a:outerShdw blurRad="38100" dist="38100" dir="2700000" algn="ctr" rotWithShape="0">
                    <a:schemeClr val="tx1"/>
                  </a:outerShdw>
                </a:effectLst>
              </a:rPr>
              <a:t>heavenly, spiritual city </a:t>
            </a:r>
            <a:r>
              <a:rPr lang="en-US" sz="2800" dirty="0">
                <a:solidFill>
                  <a:srgbClr val="F5F5F5"/>
                </a:solidFill>
                <a:effectLst>
                  <a:outerShdw blurRad="38100" dist="38100" dir="2700000" algn="ctr" rotWithShape="0">
                    <a:schemeClr val="tx1"/>
                  </a:outerShdw>
                </a:effectLst>
              </a:rPr>
              <a:t>that </a:t>
            </a:r>
            <a:r>
              <a:rPr lang="en-US" sz="2800" b="1" i="1" dirty="0">
                <a:solidFill>
                  <a:srgbClr val="F5F5F5"/>
                </a:solidFill>
                <a:effectLst>
                  <a:outerShdw blurRad="38100" dist="38100" dir="2700000" algn="ctr" rotWithShape="0">
                    <a:schemeClr val="tx1"/>
                  </a:outerShdw>
                </a:effectLst>
              </a:rPr>
              <a:t>replaces</a:t>
            </a:r>
            <a:r>
              <a:rPr lang="en-US" sz="2800" dirty="0">
                <a:solidFill>
                  <a:srgbClr val="F5F5F5"/>
                </a:solidFill>
                <a:effectLst>
                  <a:outerShdw blurRad="38100" dist="38100" dir="2700000" algn="ctr" rotWithShape="0">
                    <a:schemeClr val="tx1"/>
                  </a:outerShdw>
                </a:effectLst>
              </a:rPr>
              <a:t> the old earthly Jerusalem (Gal. 4:26; Heb. 12:22)</a:t>
            </a:r>
          </a:p>
          <a:p>
            <a:pPr lvl="1"/>
            <a:r>
              <a:rPr lang="en-US" sz="2800" dirty="0">
                <a:solidFill>
                  <a:srgbClr val="F5F5F5"/>
                </a:solidFill>
                <a:effectLst>
                  <a:outerShdw blurRad="38100" dist="38100" dir="2700000" algn="ctr" rotWithShape="0">
                    <a:schemeClr val="tx1"/>
                  </a:outerShdw>
                </a:effectLst>
              </a:rPr>
              <a:t>They will share in Christ’s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 name</a:t>
            </a:r>
            <a:r>
              <a:rPr lang="en-US" sz="2800" dirty="0">
                <a:solidFill>
                  <a:srgbClr val="F5F5F5"/>
                </a:solidFill>
                <a:effectLst>
                  <a:outerShdw blurRad="38100" dist="38100" dir="2700000" algn="ctr" rotWithShape="0">
                    <a:schemeClr val="tx1"/>
                  </a:outerShdw>
                </a:effectLst>
              </a:rPr>
              <a:t>” — reflecting his exalted resurrection glory as the risen, conquering King (Phil. 2:9-10; Rev. 19:16)</a:t>
            </a:r>
          </a:p>
          <a:p>
            <a:r>
              <a:rPr lang="en-US" sz="3200" dirty="0">
                <a:solidFill>
                  <a:srgbClr val="F5F5F5"/>
                </a:solidFill>
                <a:effectLst>
                  <a:outerShdw blurRad="38100" dist="38100" dir="2700000" algn="ctr" rotWithShape="0">
                    <a:schemeClr val="tx1"/>
                  </a:outerShdw>
                </a:effectLst>
              </a:rPr>
              <a:t>The letter then closes with the call common to all seven: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3200" dirty="0">
                <a:solidFill>
                  <a:srgbClr val="F5F5F5"/>
                </a:solidFill>
                <a:effectLst>
                  <a:outerShdw blurRad="38100" dist="38100" dir="2700000" algn="ctr" rotWithShape="0">
                    <a:schemeClr val="tx1"/>
                  </a:outerShdw>
                </a:effectLst>
              </a:rPr>
              <a:t>”.</a:t>
            </a:r>
          </a:p>
        </p:txBody>
      </p:sp>
    </p:spTree>
    <p:extLst>
      <p:ext uri="{BB962C8B-B14F-4D97-AF65-F5344CB8AC3E}">
        <p14:creationId xmlns:p14="http://schemas.microsoft.com/office/powerpoint/2010/main" val="3047134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8AC9E4B-F45E-68F2-0A2A-35674775B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C264D4-F2FE-A518-5E66-C8C525805C21}"/>
              </a:ext>
            </a:extLst>
          </p:cNvPr>
          <p:cNvSpPr>
            <a:spLocks noGrp="1"/>
          </p:cNvSpPr>
          <p:nvPr>
            <p:ph type="title"/>
          </p:nvPr>
        </p:nvSpPr>
        <p:spPr>
          <a:xfrm>
            <a:off x="0" y="0"/>
            <a:ext cx="12226954" cy="910045"/>
          </a:xfrm>
        </p:spPr>
        <p:txBody>
          <a:bodyPr>
            <a:noAutofit/>
          </a:bodyPr>
          <a:lstStyle/>
          <a:p>
            <a:pPr algn="ctr"/>
            <a:r>
              <a:rPr lang="en-US" sz="4800" b="1" dirty="0">
                <a:solidFill>
                  <a:srgbClr val="F5F5F5"/>
                </a:solidFill>
                <a:effectLst>
                  <a:outerShdw blurRad="50800" dist="38100" dir="2700000" algn="tl" rotWithShape="0">
                    <a:prstClr val="black">
                      <a:alpha val="30000"/>
                    </a:prstClr>
                  </a:outerShdw>
                </a:effectLst>
              </a:rPr>
              <a:t>The Church in </a:t>
            </a:r>
            <a:r>
              <a:rPr lang="en-US" sz="48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Philadelphia</a:t>
            </a:r>
            <a:r>
              <a:rPr lang="en-US" sz="4800" b="1" dirty="0">
                <a:solidFill>
                  <a:srgbClr val="F5F5F5"/>
                </a:solidFill>
                <a:effectLst>
                  <a:outerShdw blurRad="50800" dist="38100" dir="2700000" algn="tl" rotWithShape="0">
                    <a:prstClr val="black">
                      <a:alpha val="30000"/>
                    </a:prstClr>
                  </a:outerShdw>
                </a:effectLst>
              </a:rPr>
              <a:t> – Summary</a:t>
            </a:r>
          </a:p>
        </p:txBody>
      </p:sp>
      <p:sp>
        <p:nvSpPr>
          <p:cNvPr id="2" name="Content Placeholder 1">
            <a:extLst>
              <a:ext uri="{FF2B5EF4-FFF2-40B4-BE49-F238E27FC236}">
                <a16:creationId xmlns:a16="http://schemas.microsoft.com/office/drawing/2014/main" id="{964925B5-3849-8B3D-70EA-67E6D7FB4035}"/>
              </a:ext>
            </a:extLst>
          </p:cNvPr>
          <p:cNvSpPr>
            <a:spLocks noGrp="1"/>
          </p:cNvSpPr>
          <p:nvPr>
            <p:ph idx="1"/>
          </p:nvPr>
        </p:nvSpPr>
        <p:spPr>
          <a:xfrm>
            <a:off x="809538" y="952150"/>
            <a:ext cx="10880521" cy="5792638"/>
          </a:xfrm>
        </p:spPr>
        <p:txBody>
          <a:bodyPr>
            <a:normAutofit lnSpcReduction="10000"/>
          </a:bodyPr>
          <a:lstStyle/>
          <a:p>
            <a:r>
              <a:rPr lang="en-US" sz="3600" dirty="0">
                <a:solidFill>
                  <a:srgbClr val="F5F5F5"/>
                </a:solidFill>
                <a:effectLst>
                  <a:outerShdw blurRad="50800" dist="38100" dir="2700000" algn="tl" rotWithShape="0">
                    <a:prstClr val="black">
                      <a:alpha val="30000"/>
                    </a:prstClr>
                  </a:outerShdw>
                </a:effectLst>
                <a:ea typeface="+mj-ea"/>
                <a:cs typeface="+mj-cs"/>
              </a:rPr>
              <a:t>The letter to Philadelphia is a message of pure encouragement to a faithful but fragile community under real pressure. </a:t>
            </a:r>
          </a:p>
          <a:p>
            <a:r>
              <a:rPr lang="en-US" sz="3600" dirty="0">
                <a:solidFill>
                  <a:srgbClr val="F5F5F5"/>
                </a:solidFill>
                <a:effectLst>
                  <a:outerShdw blurRad="50800" dist="38100" dir="2700000" algn="tl" rotWithShape="0">
                    <a:prstClr val="black">
                      <a:alpha val="30000"/>
                    </a:prstClr>
                  </a:outerShdw>
                </a:effectLst>
                <a:ea typeface="+mj-ea"/>
                <a:cs typeface="+mj-cs"/>
              </a:rPr>
              <a:t>Christ assures them that his sovereign authority — not the synagogue's power to exclude, not Rome's power to intimidate — determines who belongs to God. </a:t>
            </a:r>
          </a:p>
          <a:p>
            <a:r>
              <a:rPr lang="en-US" sz="3600" dirty="0">
                <a:solidFill>
                  <a:srgbClr val="F5F5F5"/>
                </a:solidFill>
                <a:effectLst>
                  <a:outerShdw blurRad="50800" dist="38100" dir="2700000" algn="tl" rotWithShape="0">
                    <a:prstClr val="black">
                      <a:alpha val="30000"/>
                    </a:prstClr>
                  </a:outerShdw>
                </a:effectLst>
                <a:ea typeface="+mj-ea"/>
                <a:cs typeface="+mj-cs"/>
              </a:rPr>
              <a:t>Their weakness is not a liability; it is the very condition in which his strength is made perfect. </a:t>
            </a:r>
          </a:p>
          <a:p>
            <a:r>
              <a:rPr lang="en-US" sz="3600" dirty="0">
                <a:solidFill>
                  <a:srgbClr val="F5F5F5"/>
                </a:solidFill>
                <a:effectLst>
                  <a:outerShdw blurRad="50800" dist="38100" dir="2700000" algn="tl" rotWithShape="0">
                    <a:prstClr val="black">
                      <a:alpha val="30000"/>
                    </a:prstClr>
                  </a:outerShdw>
                </a:effectLst>
                <a:ea typeface="+mj-ea"/>
                <a:cs typeface="+mj-cs"/>
              </a:rPr>
              <a:t>They are called to hold fast, to walk through the open door he has set before them, and to look forward to the day when they stand as unshakeable pillars in the eternal city of God.</a:t>
            </a:r>
          </a:p>
        </p:txBody>
      </p:sp>
    </p:spTree>
    <p:extLst>
      <p:ext uri="{BB962C8B-B14F-4D97-AF65-F5344CB8AC3E}">
        <p14:creationId xmlns:p14="http://schemas.microsoft.com/office/powerpoint/2010/main" val="1292348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24C4FDF-8E90-0244-51FB-559D769C36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633814-A5FE-5774-732C-F22D85CAFB54}"/>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Laodicea (3:14-22)</a:t>
            </a:r>
          </a:p>
        </p:txBody>
      </p:sp>
      <p:sp>
        <p:nvSpPr>
          <p:cNvPr id="5" name="Content Placeholder 4">
            <a:extLst>
              <a:ext uri="{FF2B5EF4-FFF2-40B4-BE49-F238E27FC236}">
                <a16:creationId xmlns:a16="http://schemas.microsoft.com/office/drawing/2014/main" id="{7D5A3AF4-9243-988F-D502-D6CE07FA0605}"/>
              </a:ext>
            </a:extLst>
          </p:cNvPr>
          <p:cNvSpPr>
            <a:spLocks noGrp="1"/>
          </p:cNvSpPr>
          <p:nvPr>
            <p:ph idx="1"/>
          </p:nvPr>
        </p:nvSpPr>
        <p:spPr>
          <a:xfrm>
            <a:off x="357809" y="971006"/>
            <a:ext cx="11502887" cy="5886993"/>
          </a:xfrm>
        </p:spPr>
        <p:txBody>
          <a:bodyPr>
            <a:normAutofit lnSpcReduction="100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3:14</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angel of the church in Laodicea write: These are the words of the Amen, the faithful and true witness, the ruler of God's creation.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deeds, that you are neither cold nor hot. I wish you were either one or the other!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because you are lukewarm--neither hot nor cold--I am about to spit you out of my mouth.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say, 'I am rich; I have acquired wealth and do not need a thing.' But you do not realize that you are wretched, pitiful, poor, blind and naked.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counsel you to buy from me gold refined in the fire, so you can become rich; and white clothes to wear, so you can cover your shameful nakedness; and salve to put on your eyes, so you can see.</a:t>
            </a:r>
            <a:endPar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5732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E640841-8073-93E8-259E-7EDAB96106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82FD94-224D-A666-7B6F-3E5E076DCC8C}"/>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Laodicea (3:14-22)</a:t>
            </a:r>
          </a:p>
        </p:txBody>
      </p:sp>
      <p:sp>
        <p:nvSpPr>
          <p:cNvPr id="5" name="Content Placeholder 4">
            <a:extLst>
              <a:ext uri="{FF2B5EF4-FFF2-40B4-BE49-F238E27FC236}">
                <a16:creationId xmlns:a16="http://schemas.microsoft.com/office/drawing/2014/main" id="{31DEC533-A73C-D6B7-1CAA-0F1AEDD4A71D}"/>
              </a:ext>
            </a:extLst>
          </p:cNvPr>
          <p:cNvSpPr>
            <a:spLocks noGrp="1"/>
          </p:cNvSpPr>
          <p:nvPr>
            <p:ph idx="1"/>
          </p:nvPr>
        </p:nvSpPr>
        <p:spPr>
          <a:xfrm>
            <a:off x="357809" y="971006"/>
            <a:ext cx="11502887" cy="5886993"/>
          </a:xfrm>
        </p:spPr>
        <p:txBody>
          <a:bodyPr>
            <a:normAutofit/>
          </a:bodyPr>
          <a:lstStyle/>
          <a:p>
            <a:pPr marL="0" indent="0">
              <a:buNone/>
            </a:pPr>
            <a:r>
              <a:rPr lang="en-US" sz="40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3:19</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Those whom I love I rebuke and discipline. So be earnest, and repent. </a:t>
            </a:r>
            <a:r>
              <a:rPr lang="en-US" sz="40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Here I am! I stand at the door and knock. If anyone hears my voice and opens the door, I will come in and eat with him, and he with me. </a:t>
            </a:r>
            <a:r>
              <a:rPr lang="en-US" sz="40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him who overcomes, I will give the right to sit with me on my throne, just as I overcame and sat down with my Father on his throne. </a:t>
            </a:r>
            <a:r>
              <a:rPr lang="en-US" sz="40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a:t>
            </a:r>
            <a:r>
              <a:rPr lang="en-US" sz="40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1581775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68E9E29-6C5C-6CE4-BB61-E376420161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F6DD6A-727D-ECEA-4185-3A666BF2A406}"/>
              </a:ext>
            </a:extLst>
          </p:cNvPr>
          <p:cNvSpPr>
            <a:spLocks noGrp="1"/>
          </p:cNvSpPr>
          <p:nvPr>
            <p:ph type="title"/>
          </p:nvPr>
        </p:nvSpPr>
        <p:spPr>
          <a:xfrm>
            <a:off x="0" y="0"/>
            <a:ext cx="12226954" cy="910045"/>
          </a:xfrm>
        </p:spPr>
        <p:txBody>
          <a:bodyPr>
            <a:noAutofit/>
          </a:bodyPr>
          <a:lstStyle/>
          <a:p>
            <a:pPr algn="ctr"/>
            <a:r>
              <a:rPr lang="en-US" sz="4800" b="1" dirty="0">
                <a:solidFill>
                  <a:srgbClr val="F5F5F5"/>
                </a:solidFill>
                <a:effectLst>
                  <a:outerShdw blurRad="50800" dist="38100" dir="2700000" algn="tl" rotWithShape="0">
                    <a:prstClr val="black">
                      <a:alpha val="30000"/>
                    </a:prstClr>
                  </a:outerShdw>
                </a:effectLst>
              </a:rPr>
              <a:t>The Church in </a:t>
            </a:r>
            <a:r>
              <a:rPr lang="en-US" sz="48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Laodicea</a:t>
            </a:r>
            <a:r>
              <a:rPr lang="en-US" sz="4800" b="1" dirty="0">
                <a:solidFill>
                  <a:srgbClr val="F5F5F5"/>
                </a:solidFill>
                <a:effectLst>
                  <a:outerShdw blurRad="50800" dist="38100" dir="2700000" algn="tl" rotWithShape="0">
                    <a:prstClr val="black">
                      <a:alpha val="30000"/>
                    </a:prstClr>
                  </a:outerShdw>
                </a:effectLst>
              </a:rPr>
              <a:t> – Historical Context</a:t>
            </a:r>
          </a:p>
        </p:txBody>
      </p:sp>
      <p:sp>
        <p:nvSpPr>
          <p:cNvPr id="2" name="Content Placeholder 1">
            <a:extLst>
              <a:ext uri="{FF2B5EF4-FFF2-40B4-BE49-F238E27FC236}">
                <a16:creationId xmlns:a16="http://schemas.microsoft.com/office/drawing/2014/main" id="{43218AA9-E3AE-C370-B664-62531CDDCF78}"/>
              </a:ext>
            </a:extLst>
          </p:cNvPr>
          <p:cNvSpPr>
            <a:spLocks noGrp="1"/>
          </p:cNvSpPr>
          <p:nvPr>
            <p:ph idx="1"/>
          </p:nvPr>
        </p:nvSpPr>
        <p:spPr>
          <a:xfrm>
            <a:off x="530864" y="943442"/>
            <a:ext cx="11038473" cy="5792638"/>
          </a:xfrm>
        </p:spPr>
        <p:txBody>
          <a:bodyPr>
            <a:normAutofit fontScale="85000" lnSpcReduction="20000"/>
          </a:bodyPr>
          <a:lstStyle/>
          <a:p>
            <a:r>
              <a:rPr lang="en-US" sz="3600" dirty="0">
                <a:solidFill>
                  <a:srgbClr val="F5F5F5"/>
                </a:solidFill>
                <a:effectLst>
                  <a:outerShdw blurRad="50800" dist="38100" dir="2700000" algn="tl" rotWithShape="0">
                    <a:prstClr val="black">
                      <a:alpha val="30000"/>
                    </a:prstClr>
                  </a:outerShdw>
                </a:effectLst>
                <a:ea typeface="+mj-ea"/>
                <a:cs typeface="+mj-cs"/>
              </a:rPr>
              <a:t>Laodicea, located about sixty miles southeast of Philadelphia in the fertile Lycus Valley, was one of the most prosperous cities in the region. </a:t>
            </a:r>
          </a:p>
          <a:p>
            <a:r>
              <a:rPr lang="en-US" sz="3600" dirty="0">
                <a:solidFill>
                  <a:srgbClr val="F5F5F5"/>
                </a:solidFill>
                <a:effectLst>
                  <a:outerShdw blurRad="50800" dist="38100" dir="2700000" algn="tl" rotWithShape="0">
                    <a:prstClr val="black">
                      <a:alpha val="30000"/>
                    </a:prstClr>
                  </a:outerShdw>
                </a:effectLst>
                <a:ea typeface="+mj-ea"/>
                <a:cs typeface="+mj-cs"/>
              </a:rPr>
              <a:t>It sat at the crossroads of major trade routes, which fueled its reputation as a banking center, a producer of prized black wool, and home to a renowned medical school specializing in eye treatments. </a:t>
            </a:r>
          </a:p>
          <a:p>
            <a:r>
              <a:rPr lang="en-US" sz="3600" dirty="0">
                <a:solidFill>
                  <a:srgbClr val="F5F5F5"/>
                </a:solidFill>
                <a:effectLst>
                  <a:outerShdw blurRad="50800" dist="38100" dir="2700000" algn="tl" rotWithShape="0">
                    <a:prstClr val="black">
                      <a:alpha val="30000"/>
                    </a:prstClr>
                  </a:outerShdw>
                </a:effectLst>
                <a:ea typeface="+mj-ea"/>
                <a:cs typeface="+mj-cs"/>
              </a:rPr>
              <a:t>Most strikingly, when a devastating earthquake destroyed the city around AD 60, Laodicea refused imperial financial aid and, within a few years, rebuilt entirely using its own resources – a telling symbol of the self-sufficiency that characterized its culture.</a:t>
            </a:r>
          </a:p>
          <a:p>
            <a:r>
              <a:rPr lang="en-US" sz="3600" dirty="0">
                <a:solidFill>
                  <a:srgbClr val="F5F5F5"/>
                </a:solidFill>
                <a:effectLst>
                  <a:outerShdw blurRad="50800" dist="38100" dir="2700000" algn="tl" rotWithShape="0">
                    <a:prstClr val="black">
                      <a:alpha val="30000"/>
                    </a:prstClr>
                  </a:outerShdw>
                </a:effectLst>
              </a:rPr>
              <a:t>The city's one notable weakness was its water supply, piped in through aqueducts from hot springs six miles away. </a:t>
            </a:r>
          </a:p>
          <a:p>
            <a:r>
              <a:rPr lang="en-US" sz="3600" dirty="0">
                <a:solidFill>
                  <a:srgbClr val="F5F5F5"/>
                </a:solidFill>
                <a:effectLst>
                  <a:outerShdw blurRad="50800" dist="38100" dir="2700000" algn="tl" rotWithShape="0">
                    <a:prstClr val="black">
                      <a:alpha val="30000"/>
                    </a:prstClr>
                  </a:outerShdw>
                </a:effectLst>
              </a:rPr>
              <a:t>By the time it arrived, the water had become lukewarm — a local detail that gives Christ's words in this letter their sharp edge.</a:t>
            </a:r>
          </a:p>
          <a:p>
            <a:endParaRPr lang="en-US" sz="3600" dirty="0">
              <a:solidFill>
                <a:srgbClr val="F5F5F5"/>
              </a:solidFill>
              <a:effectLst>
                <a:outerShdw blurRad="50800" dist="38100" dir="2700000" algn="tl" rotWithShape="0">
                  <a:prstClr val="black">
                    <a:alpha val="30000"/>
                  </a:prstClr>
                </a:outerShdw>
              </a:effectLst>
              <a:ea typeface="+mj-ea"/>
              <a:cs typeface="+mj-cs"/>
            </a:endParaRPr>
          </a:p>
        </p:txBody>
      </p:sp>
    </p:spTree>
    <p:extLst>
      <p:ext uri="{BB962C8B-B14F-4D97-AF65-F5344CB8AC3E}">
        <p14:creationId xmlns:p14="http://schemas.microsoft.com/office/powerpoint/2010/main" val="816960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5C0B6FB-B8AA-5C3B-A5CD-150C772ACC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34E41B-DCC9-5CFE-DC59-B957E9A58BDB}"/>
              </a:ext>
            </a:extLst>
          </p:cNvPr>
          <p:cNvSpPr>
            <a:spLocks noGrp="1"/>
          </p:cNvSpPr>
          <p:nvPr>
            <p:ph type="title"/>
          </p:nvPr>
        </p:nvSpPr>
        <p:spPr>
          <a:xfrm>
            <a:off x="0" y="0"/>
            <a:ext cx="12226954" cy="910045"/>
          </a:xfrm>
        </p:spPr>
        <p:txBody>
          <a:bodyPr>
            <a:noAutofit/>
          </a:bodyPr>
          <a:lstStyle/>
          <a:p>
            <a:pPr algn="ctr"/>
            <a:r>
              <a:rPr lang="en-US" sz="4800" b="1" dirty="0">
                <a:solidFill>
                  <a:srgbClr val="F5F5F5"/>
                </a:solidFill>
                <a:effectLst>
                  <a:outerShdw blurRad="50800" dist="38100" dir="2700000" algn="tl" rotWithShape="0">
                    <a:prstClr val="black">
                      <a:alpha val="30000"/>
                    </a:prstClr>
                  </a:outerShdw>
                </a:effectLst>
              </a:rPr>
              <a:t>The Church in </a:t>
            </a:r>
            <a:r>
              <a:rPr lang="en-US" sz="48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Laodicea</a:t>
            </a:r>
            <a:r>
              <a:rPr lang="en-US" sz="4800" b="1" dirty="0">
                <a:solidFill>
                  <a:srgbClr val="F5F5F5"/>
                </a:solidFill>
                <a:effectLst>
                  <a:outerShdw blurRad="50800" dist="38100" dir="2700000" algn="tl" rotWithShape="0">
                    <a:prstClr val="black">
                      <a:alpha val="30000"/>
                    </a:prstClr>
                  </a:outerShdw>
                </a:effectLst>
              </a:rPr>
              <a:t> – Historical Context</a:t>
            </a:r>
          </a:p>
        </p:txBody>
      </p:sp>
      <p:sp>
        <p:nvSpPr>
          <p:cNvPr id="2" name="Content Placeholder 1">
            <a:extLst>
              <a:ext uri="{FF2B5EF4-FFF2-40B4-BE49-F238E27FC236}">
                <a16:creationId xmlns:a16="http://schemas.microsoft.com/office/drawing/2014/main" id="{355BB43A-060F-B147-74F2-0A81A22EC0F5}"/>
              </a:ext>
            </a:extLst>
          </p:cNvPr>
          <p:cNvSpPr>
            <a:spLocks noGrp="1"/>
          </p:cNvSpPr>
          <p:nvPr>
            <p:ph idx="1"/>
          </p:nvPr>
        </p:nvSpPr>
        <p:spPr>
          <a:xfrm>
            <a:off x="394283" y="952150"/>
            <a:ext cx="11572611" cy="5792638"/>
          </a:xfrm>
        </p:spPr>
        <p:txBody>
          <a:bodyPr>
            <a:normAutofit fontScale="92500" lnSpcReduction="20000"/>
          </a:bodyPr>
          <a:lstStyle/>
          <a:p>
            <a:r>
              <a:rPr lang="en-US" sz="3600" dirty="0">
                <a:solidFill>
                  <a:srgbClr val="F5F5F5"/>
                </a:solidFill>
                <a:effectLst>
                  <a:outerShdw blurRad="50800" dist="38100" dir="2700000" algn="tl" rotWithShape="0">
                    <a:prstClr val="black">
                      <a:alpha val="30000"/>
                    </a:prstClr>
                  </a:outerShdw>
                </a:effectLst>
                <a:ea typeface="+mj-ea"/>
                <a:cs typeface="+mj-cs"/>
              </a:rPr>
              <a:t>The church was likely founded by Epaphras during Paul's ministry in Ephesus (Col. 1:7; 4:12–13), and Paul himself mentions it alongside Colossae (Col. 2:1; 4:16). </a:t>
            </a:r>
          </a:p>
          <a:p>
            <a:r>
              <a:rPr lang="en-US" sz="3600" dirty="0">
                <a:solidFill>
                  <a:srgbClr val="F5F5F5"/>
                </a:solidFill>
                <a:effectLst>
                  <a:outerShdw blurRad="50800" dist="38100" dir="2700000" algn="tl" rotWithShape="0">
                    <a:prstClr val="black">
                      <a:alpha val="30000"/>
                    </a:prstClr>
                  </a:outerShdw>
                </a:effectLst>
                <a:ea typeface="+mj-ea"/>
                <a:cs typeface="+mj-cs"/>
              </a:rPr>
              <a:t>By the time of Revelation, however, the congregation had absorbed the spirit of its city — comfortable, self-satisfied, and spiritually complacent. </a:t>
            </a:r>
          </a:p>
          <a:p>
            <a:r>
              <a:rPr lang="en-US" sz="3600" dirty="0">
                <a:solidFill>
                  <a:srgbClr val="F5F5F5"/>
                </a:solidFill>
                <a:effectLst>
                  <a:outerShdw blurRad="50800" dist="38100" dir="2700000" algn="tl" rotWithShape="0">
                    <a:prstClr val="black">
                      <a:alpha val="30000"/>
                    </a:prstClr>
                  </a:outerShdw>
                </a:effectLst>
                <a:ea typeface="+mj-ea"/>
                <a:cs typeface="+mj-cs"/>
              </a:rPr>
              <a:t>Christ's letter to the church at Laodicea stands apart from the other six letters in one striking way: it contains no word of commendation. </a:t>
            </a:r>
          </a:p>
          <a:p>
            <a:r>
              <a:rPr lang="en-US" sz="3600" dirty="0">
                <a:solidFill>
                  <a:srgbClr val="F5F5F5"/>
                </a:solidFill>
                <a:effectLst>
                  <a:outerShdw blurRad="50800" dist="38100" dir="2700000" algn="tl" rotWithShape="0">
                    <a:prstClr val="black">
                      <a:alpha val="30000"/>
                    </a:prstClr>
                  </a:outerShdw>
                </a:effectLst>
                <a:ea typeface="+mj-ea"/>
                <a:cs typeface="+mj-cs"/>
              </a:rPr>
              <a:t>Every other church receives at least some praise, but Laodicea receives none. </a:t>
            </a:r>
          </a:p>
          <a:p>
            <a:r>
              <a:rPr lang="en-US" sz="3600" dirty="0">
                <a:solidFill>
                  <a:srgbClr val="F5F5F5"/>
                </a:solidFill>
                <a:effectLst>
                  <a:outerShdw blurRad="50800" dist="38100" dir="2700000" algn="tl" rotWithShape="0">
                    <a:prstClr val="black">
                      <a:alpha val="30000"/>
                    </a:prstClr>
                  </a:outerShdw>
                </a:effectLst>
                <a:ea typeface="+mj-ea"/>
                <a:cs typeface="+mj-cs"/>
              </a:rPr>
              <a:t>What it receives instead is among the most searching diagnoses in all of Scripture — a letter that has spoken uncomfortably to the church in every generation since.</a:t>
            </a:r>
          </a:p>
        </p:txBody>
      </p:sp>
    </p:spTree>
    <p:extLst>
      <p:ext uri="{BB962C8B-B14F-4D97-AF65-F5344CB8AC3E}">
        <p14:creationId xmlns:p14="http://schemas.microsoft.com/office/powerpoint/2010/main" val="78731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6E64163-BF10-023E-CECC-FCEE3A6257A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D85C8E5-3F75-29E1-C4AB-33AAF68DE122}"/>
              </a:ext>
            </a:extLst>
          </p:cNvPr>
          <p:cNvSpPr>
            <a:spLocks noGrp="1"/>
          </p:cNvSpPr>
          <p:nvPr>
            <p:ph type="title"/>
          </p:nvPr>
        </p:nvSpPr>
        <p:spPr>
          <a:xfrm>
            <a:off x="0" y="1"/>
            <a:ext cx="12192000" cy="93537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the angel of the church in Laodicea write: ‘The words of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Amen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faithful and true witness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beginning of God's creation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7932F92-370D-1336-14B3-679F6A0F05D9}"/>
              </a:ext>
            </a:extLst>
          </p:cNvPr>
          <p:cNvSpPr>
            <a:spLocks noGrp="1"/>
          </p:cNvSpPr>
          <p:nvPr>
            <p:ph idx="1"/>
          </p:nvPr>
        </p:nvSpPr>
        <p:spPr>
          <a:xfrm>
            <a:off x="369115" y="1136708"/>
            <a:ext cx="11442583" cy="5633207"/>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Jesus introduces himself with three titles: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Amen</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faithful and true witness</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beginning of God's creation</a:t>
            </a:r>
            <a:r>
              <a:rPr lang="en-US" sz="28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The first two are closely related. </a:t>
            </a:r>
          </a:p>
          <a:p>
            <a:r>
              <a:rPr lang="en-US" sz="3200" dirty="0">
                <a:solidFill>
                  <a:srgbClr val="F5F5F5"/>
                </a:solidFill>
                <a:effectLst>
                  <a:outerShdw blurRad="38100" dist="38100" dir="2700000" algn="ctr" rotWithShape="0">
                    <a:schemeClr val="tx1"/>
                  </a:outerShdw>
                </a:effectLst>
              </a:rPr>
              <a:t>The title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Amen</a:t>
            </a:r>
            <a:r>
              <a:rPr lang="en-US" sz="3200" dirty="0">
                <a:solidFill>
                  <a:srgbClr val="F5F5F5"/>
                </a:solidFill>
                <a:effectLst>
                  <a:outerShdw blurRad="38100" dist="38100" dir="2700000" algn="ctr" rotWithShape="0">
                    <a:schemeClr val="tx1"/>
                  </a:outerShdw>
                </a:effectLst>
              </a:rPr>
              <a:t>” appears to draw on Isaiah 65:16, where God is called “the God of Amen” (translated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of truth</a:t>
            </a:r>
            <a:r>
              <a:rPr lang="en-US" sz="3200" dirty="0">
                <a:solidFill>
                  <a:srgbClr val="F5F5F5"/>
                </a:solidFill>
                <a:effectLst>
                  <a:outerShdw blurRad="38100" dist="38100" dir="2700000" algn="ctr" rotWithShape="0">
                    <a:schemeClr val="tx1"/>
                  </a:outerShdw>
                </a:effectLst>
              </a:rPr>
              <a:t>” in most English versions). </a:t>
            </a:r>
          </a:p>
          <a:p>
            <a:r>
              <a:rPr lang="en-US" sz="3200" dirty="0">
                <a:solidFill>
                  <a:srgbClr val="F5F5F5"/>
                </a:solidFill>
                <a:effectLst>
                  <a:outerShdw blurRad="38100" dist="38100" dir="2700000" algn="ctr" rotWithShape="0">
                    <a:schemeClr val="tx1"/>
                  </a:outerShdw>
                </a:effectLst>
              </a:rPr>
              <a:t>By taking this title, Christ identifies himself with the divine nature itself (Aune, Schreiner). </a:t>
            </a:r>
          </a:p>
          <a:p>
            <a:r>
              <a:rPr lang="en-US" sz="3200" dirty="0">
                <a:solidFill>
                  <a:srgbClr val="F5F5F5"/>
                </a:solidFill>
                <a:effectLst>
                  <a:outerShdw blurRad="38100" dist="38100" dir="2700000" algn="ctr" rotWithShape="0">
                    <a:schemeClr val="tx1"/>
                  </a:outerShdw>
                </a:effectLst>
              </a:rPr>
              <a:t>Paul echoes this when he writes that all God's promises find their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Yes</a:t>
            </a:r>
            <a:r>
              <a:rPr lang="en-US" sz="3200" dirty="0">
                <a:solidFill>
                  <a:srgbClr val="F5F5F5"/>
                </a:solidFill>
                <a:effectLst>
                  <a:outerShdw blurRad="38100" dist="38100" dir="2700000" algn="ctr" rotWithShape="0">
                    <a:schemeClr val="tx1"/>
                  </a:outerShdw>
                </a:effectLst>
              </a:rPr>
              <a:t>" in Christ (2 Cor. 1:20). </a:t>
            </a:r>
          </a:p>
        </p:txBody>
      </p:sp>
    </p:spTree>
    <p:extLst>
      <p:ext uri="{BB962C8B-B14F-4D97-AF65-F5344CB8AC3E}">
        <p14:creationId xmlns:p14="http://schemas.microsoft.com/office/powerpoint/2010/main" val="2390846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210E211-6894-72CA-17E7-8F925FE9ECF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D85E141-1D7F-9323-87D5-B5120363E8A7}"/>
              </a:ext>
            </a:extLst>
          </p:cNvPr>
          <p:cNvSpPr>
            <a:spLocks noGrp="1"/>
          </p:cNvSpPr>
          <p:nvPr>
            <p:ph type="title"/>
          </p:nvPr>
        </p:nvSpPr>
        <p:spPr>
          <a:xfrm>
            <a:off x="0" y="1"/>
            <a:ext cx="12192000" cy="93537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the angel of the church in Laodicea write: ‘The words of the Amen,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faithful and true witness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beginning of God's creation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E9A2BCA-E023-F70A-81BD-9DDE46E1E5A3}"/>
              </a:ext>
            </a:extLst>
          </p:cNvPr>
          <p:cNvSpPr>
            <a:spLocks noGrp="1"/>
          </p:cNvSpPr>
          <p:nvPr>
            <p:ph idx="1"/>
          </p:nvPr>
        </p:nvSpPr>
        <p:spPr>
          <a:xfrm>
            <a:off x="369115" y="1136708"/>
            <a:ext cx="11442583" cy="5633207"/>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faithful and true witness</a:t>
            </a:r>
            <a:r>
              <a:rPr lang="en-US" sz="3200" dirty="0">
                <a:solidFill>
                  <a:srgbClr val="F5F5F5"/>
                </a:solidFill>
                <a:effectLst>
                  <a:outerShdw blurRad="38100" dist="38100" dir="2700000" algn="ctr" rotWithShape="0">
                    <a:schemeClr val="tx1"/>
                  </a:outerShdw>
                </a:effectLst>
              </a:rPr>
              <a:t>” — a title echoing Revelation 1:5 and anticipating 19:11 — Jesus claims absolute truthfulness, which gives his blunt assessment of the church its full weight.</a:t>
            </a:r>
          </a:p>
          <a:p>
            <a:r>
              <a:rPr lang="en-US" sz="3200" dirty="0">
                <a:solidFill>
                  <a:srgbClr val="F5F5F5"/>
                </a:solidFill>
                <a:effectLst>
                  <a:outerShdw blurRad="38100" dist="38100" dir="2700000" algn="ctr" rotWithShape="0">
                    <a:schemeClr val="tx1"/>
                  </a:outerShdw>
                </a:effectLst>
              </a:rPr>
              <a:t>The third title,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beginning of God's creation</a:t>
            </a:r>
            <a:r>
              <a:rPr lang="en-US" sz="3200" dirty="0">
                <a:solidFill>
                  <a:srgbClr val="F5F5F5"/>
                </a:solidFill>
                <a:effectLst>
                  <a:outerShdw blurRad="38100" dist="38100" dir="2700000" algn="ctr" rotWithShape="0">
                    <a:schemeClr val="tx1"/>
                  </a:outerShdw>
                </a:effectLst>
              </a:rPr>
              <a:t>”, has generated debate. </a:t>
            </a:r>
          </a:p>
          <a:p>
            <a:r>
              <a:rPr lang="en-US" sz="3200" dirty="0">
                <a:solidFill>
                  <a:srgbClr val="F5F5F5"/>
                </a:solidFill>
                <a:effectLst>
                  <a:outerShdw blurRad="38100" dist="38100" dir="2700000" algn="ctr" rotWithShape="0">
                    <a:schemeClr val="tx1"/>
                  </a:outerShdw>
                </a:effectLst>
              </a:rPr>
              <a:t>Some have read it as implying Christ was himself a created being (the Arian reading), but obviously this is not what is intended here. </a:t>
            </a:r>
          </a:p>
          <a:p>
            <a:r>
              <a:rPr lang="en-US" sz="3200" dirty="0">
                <a:solidFill>
                  <a:srgbClr val="F5F5F5"/>
                </a:solidFill>
                <a:effectLst>
                  <a:outerShdw blurRad="38100" dist="38100" dir="2700000" algn="ctr" rotWithShape="0">
                    <a:schemeClr val="tx1"/>
                  </a:outerShdw>
                </a:effectLst>
              </a:rPr>
              <a:t>The most likely meaning is either that Christ is the origin and ruler of all creation (Schreiner, Mounce, Gregg) or, as Beale argues, that Christ is the beginning of the new creation — the firstborn (i.e. pre-eminent one) from the dead (Col. 1:18) — whose resurrection power is precisely what the spiritually dead Laodiceans need. </a:t>
            </a:r>
          </a:p>
          <a:p>
            <a:r>
              <a:rPr lang="en-US" sz="3200" dirty="0">
                <a:solidFill>
                  <a:srgbClr val="F5F5F5"/>
                </a:solidFill>
                <a:effectLst>
                  <a:outerShdw blurRad="38100" dist="38100" dir="2700000" algn="ctr" rotWithShape="0">
                    <a:schemeClr val="tx1"/>
                  </a:outerShdw>
                </a:effectLst>
              </a:rPr>
              <a:t>Both readings </a:t>
            </a:r>
            <a:r>
              <a:rPr lang="en-US" sz="3200" b="1" i="1" dirty="0">
                <a:solidFill>
                  <a:srgbClr val="F5F5F5"/>
                </a:solidFill>
                <a:effectLst>
                  <a:outerShdw blurRad="38100" dist="38100" dir="2700000" algn="ctr" rotWithShape="0">
                    <a:schemeClr val="tx1"/>
                  </a:outerShdw>
                </a:effectLst>
              </a:rPr>
              <a:t>affirm</a:t>
            </a:r>
            <a:r>
              <a:rPr lang="en-US" sz="3200" dirty="0">
                <a:solidFill>
                  <a:srgbClr val="F5F5F5"/>
                </a:solidFill>
                <a:effectLst>
                  <a:outerShdw blurRad="38100" dist="38100" dir="2700000" algn="ctr" rotWithShape="0">
                    <a:schemeClr val="tx1"/>
                  </a:outerShdw>
                </a:effectLst>
              </a:rPr>
              <a:t> rather than </a:t>
            </a:r>
            <a:r>
              <a:rPr lang="en-US" sz="3200" b="1" i="1" dirty="0">
                <a:solidFill>
                  <a:srgbClr val="F5F5F5"/>
                </a:solidFill>
                <a:effectLst>
                  <a:outerShdw blurRad="38100" dist="38100" dir="2700000" algn="ctr" rotWithShape="0">
                    <a:schemeClr val="tx1"/>
                  </a:outerShdw>
                </a:effectLst>
              </a:rPr>
              <a:t>undermine</a:t>
            </a:r>
            <a:r>
              <a:rPr lang="en-US" sz="3200" dirty="0">
                <a:solidFill>
                  <a:srgbClr val="F5F5F5"/>
                </a:solidFill>
                <a:effectLst>
                  <a:outerShdw blurRad="38100" dist="38100" dir="2700000" algn="ctr" rotWithShape="0">
                    <a:schemeClr val="tx1"/>
                  </a:outerShdw>
                </a:effectLst>
              </a:rPr>
              <a:t> Christ's </a:t>
            </a:r>
            <a:r>
              <a:rPr lang="en-US" sz="3200" b="1" i="1" dirty="0">
                <a:solidFill>
                  <a:srgbClr val="F5F5F5"/>
                </a:solidFill>
                <a:effectLst>
                  <a:outerShdw blurRad="38100" dist="38100" dir="2700000" algn="ctr" rotWithShape="0">
                    <a:schemeClr val="tx1"/>
                  </a:outerShdw>
                </a:effectLst>
              </a:rPr>
              <a:t>full divinity</a:t>
            </a:r>
            <a:r>
              <a:rPr lang="en-US" sz="3200" dirty="0">
                <a:solidFill>
                  <a:srgbClr val="F5F5F5"/>
                </a:solidFill>
                <a:effectLst>
                  <a:outerShdw blurRad="38100" dist="38100" dir="2700000" algn="ctr" rotWithShape="0">
                    <a:schemeClr val="tx1"/>
                  </a:outerShdw>
                </a:effectLst>
              </a:rPr>
              <a:t>.</a:t>
            </a:r>
          </a:p>
        </p:txBody>
      </p:sp>
    </p:spTree>
    <p:extLst>
      <p:ext uri="{BB962C8B-B14F-4D97-AF65-F5344CB8AC3E}">
        <p14:creationId xmlns:p14="http://schemas.microsoft.com/office/powerpoint/2010/main" val="810392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2DAF57F-1F58-7597-2D66-8C985E6D75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A08DED-552D-B50B-0026-4443F36B4105}"/>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Philadelphia (3:7-13)</a:t>
            </a:r>
          </a:p>
        </p:txBody>
      </p:sp>
      <p:sp>
        <p:nvSpPr>
          <p:cNvPr id="5" name="Content Placeholder 4">
            <a:extLst>
              <a:ext uri="{FF2B5EF4-FFF2-40B4-BE49-F238E27FC236}">
                <a16:creationId xmlns:a16="http://schemas.microsoft.com/office/drawing/2014/main" id="{38CFAF91-6676-F9A5-C82B-ED3839385C67}"/>
              </a:ext>
            </a:extLst>
          </p:cNvPr>
          <p:cNvSpPr>
            <a:spLocks noGrp="1"/>
          </p:cNvSpPr>
          <p:nvPr>
            <p:ph idx="1"/>
          </p:nvPr>
        </p:nvSpPr>
        <p:spPr>
          <a:xfrm>
            <a:off x="357809" y="971006"/>
            <a:ext cx="11502887" cy="5886993"/>
          </a:xfrm>
        </p:spPr>
        <p:txBody>
          <a:bodyPr>
            <a:normAutofit/>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3:7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angel of the church in Philadelphia write: These are the words of him who is holy and true, who holds the key of David. What he opens no one can shut, and what he shuts no one can open.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deeds. See, I have placed before you an open door that no one can shut. I know that you have little strength, yet you have kept my word and have not denied my name.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will make those who are of the synagogue of Satan, who claim to be Jews though they are not, but are liars--I will make them come and fall down at your feet and acknowledge that I have loved you. </a:t>
            </a:r>
            <a:endPar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7747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1F507D2-F4FB-5641-F5B8-37FCD2B2140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C9DF36A-87E1-CC4F-4948-C96EC397DE3F}"/>
              </a:ext>
            </a:extLst>
          </p:cNvPr>
          <p:cNvSpPr>
            <a:spLocks noGrp="1"/>
          </p:cNvSpPr>
          <p:nvPr>
            <p:ph type="title"/>
          </p:nvPr>
        </p:nvSpPr>
        <p:spPr>
          <a:xfrm>
            <a:off x="0" y="1"/>
            <a:ext cx="12192000" cy="163165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works: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are neither cold nor hot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Would that you were either cold or hot!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because you are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lukewarm</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neither hot nor cold, I will spit you out of my mouth.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you say, I am rich, I have prospered, and I need nothing, not realizing that you are wretched, pitiable, poor, blind, and naked.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9219B2F-DB57-CF1C-0CB1-68B9348A45B0}"/>
              </a:ext>
            </a:extLst>
          </p:cNvPr>
          <p:cNvSpPr>
            <a:spLocks noGrp="1"/>
          </p:cNvSpPr>
          <p:nvPr>
            <p:ph idx="1"/>
          </p:nvPr>
        </p:nvSpPr>
        <p:spPr>
          <a:xfrm>
            <a:off x="369115" y="1887523"/>
            <a:ext cx="11442583" cy="4882392"/>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The church 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neither cold nor hot</a:t>
            </a:r>
            <a:r>
              <a:rPr lang="en-US" sz="3200" dirty="0">
                <a:solidFill>
                  <a:srgbClr val="F5F5F5"/>
                </a:solidFill>
                <a:effectLst>
                  <a:outerShdw blurRad="38100" dist="38100" dir="2700000" algn="ctr" rotWithShape="0">
                    <a:schemeClr val="tx1"/>
                  </a:outerShdw>
                </a:effectLst>
              </a:rPr>
              <a:t>”, but “</a:t>
            </a:r>
            <a:r>
              <a:rPr lang="en-US" sz="31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lukewarm</a:t>
            </a:r>
            <a:r>
              <a:rPr lang="en-US" sz="3200" dirty="0">
                <a:solidFill>
                  <a:srgbClr val="F5F5F5"/>
                </a:solidFill>
                <a:effectLst>
                  <a:outerShdw blurRad="38100" dist="38100" dir="2700000" algn="ctr" rotWithShape="0">
                    <a:schemeClr val="tx1"/>
                  </a:outerShdw>
                </a:effectLst>
              </a:rPr>
              <a:t>” — and Christ says he is about to vomit them from his mouth. </a:t>
            </a:r>
          </a:p>
          <a:p>
            <a:r>
              <a:rPr lang="en-US" sz="3200" dirty="0">
                <a:solidFill>
                  <a:srgbClr val="F5F5F5"/>
                </a:solidFill>
                <a:effectLst>
                  <a:outerShdw blurRad="38100" dist="38100" dir="2700000" algn="ctr" rotWithShape="0">
                    <a:schemeClr val="tx1"/>
                  </a:outerShdw>
                </a:effectLst>
              </a:rPr>
              <a:t>The precise meaning of “</a:t>
            </a:r>
            <a:r>
              <a:rPr lang="en-US" sz="31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cold</a:t>
            </a:r>
            <a:r>
              <a:rPr lang="en-US" sz="3200" dirty="0">
                <a:solidFill>
                  <a:srgbClr val="F5F5F5"/>
                </a:solidFill>
                <a:effectLst>
                  <a:outerShdw blurRad="38100" dist="38100" dir="2700000" algn="ctr" rotWithShape="0">
                    <a:schemeClr val="tx1"/>
                  </a:outerShdw>
                </a:effectLst>
              </a:rPr>
              <a:t>” and “</a:t>
            </a:r>
            <a:r>
              <a:rPr lang="en-US" sz="31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hot</a:t>
            </a:r>
            <a:r>
              <a:rPr lang="en-US" sz="3200" dirty="0">
                <a:solidFill>
                  <a:srgbClr val="F5F5F5"/>
                </a:solidFill>
                <a:effectLst>
                  <a:outerShdw blurRad="38100" dist="38100" dir="2700000" algn="ctr" rotWithShape="0">
                    <a:schemeClr val="tx1"/>
                  </a:outerShdw>
                </a:effectLst>
              </a:rPr>
              <a:t>” has been much discussed. </a:t>
            </a:r>
          </a:p>
          <a:p>
            <a:r>
              <a:rPr lang="en-US" sz="3200" dirty="0">
                <a:solidFill>
                  <a:srgbClr val="F5F5F5"/>
                </a:solidFill>
                <a:effectLst>
                  <a:outerShdw blurRad="38100" dist="38100" dir="2700000" algn="ctr" rotWithShape="0">
                    <a:schemeClr val="tx1"/>
                  </a:outerShdw>
                </a:effectLst>
              </a:rPr>
              <a:t>The popular interpretation — that “</a:t>
            </a:r>
            <a:r>
              <a:rPr lang="en-US" sz="31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cold</a:t>
            </a:r>
            <a:r>
              <a:rPr lang="en-US" sz="3200" dirty="0">
                <a:solidFill>
                  <a:srgbClr val="F5F5F5"/>
                </a:solidFill>
                <a:effectLst>
                  <a:outerShdw blurRad="38100" dist="38100" dir="2700000" algn="ctr" rotWithShape="0">
                    <a:schemeClr val="tx1"/>
                  </a:outerShdw>
                </a:effectLst>
              </a:rPr>
              <a:t>” means spiritually dead and “</a:t>
            </a:r>
            <a:r>
              <a:rPr lang="en-US" sz="31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hot</a:t>
            </a:r>
            <a:r>
              <a:rPr lang="en-US" sz="3200" dirty="0">
                <a:solidFill>
                  <a:srgbClr val="F5F5F5"/>
                </a:solidFill>
                <a:effectLst>
                  <a:outerShdw blurRad="38100" dist="38100" dir="2700000" algn="ctr" rotWithShape="0">
                    <a:schemeClr val="tx1"/>
                  </a:outerShdw>
                </a:effectLst>
              </a:rPr>
              <a:t>” means zealous — creates the awkward implication that Christ would prefer outright unbelief to half-heartedness. </a:t>
            </a:r>
          </a:p>
          <a:p>
            <a:r>
              <a:rPr lang="en-US" sz="3200" dirty="0">
                <a:solidFill>
                  <a:srgbClr val="F5F5F5"/>
                </a:solidFill>
                <a:effectLst>
                  <a:outerShdw blurRad="38100" dist="38100" dir="2700000" algn="ctr" rotWithShape="0">
                    <a:schemeClr val="tx1"/>
                  </a:outerShdw>
                </a:effectLst>
              </a:rPr>
              <a:t>Most commentators now favor a reading tied to the region's geography: the hot springs of Hierapolis were medicinal, the cold waters of Colossae were refreshing, but Laodicea's water supply was tepid and mineral-laden, fit for neither purpose. </a:t>
            </a:r>
          </a:p>
          <a:p>
            <a:r>
              <a:rPr lang="en-US" sz="3200" dirty="0">
                <a:solidFill>
                  <a:srgbClr val="F5F5F5"/>
                </a:solidFill>
                <a:effectLst>
                  <a:outerShdw blurRad="38100" dist="38100" dir="2700000" algn="ctr" rotWithShape="0">
                    <a:schemeClr val="tx1"/>
                  </a:outerShdw>
                </a:effectLst>
              </a:rPr>
              <a:t>The church, like its water, was simply useless — producing no healing, no refreshment, no effect on those around it (Beale, Paul, Mounce). </a:t>
            </a:r>
          </a:p>
        </p:txBody>
      </p:sp>
    </p:spTree>
    <p:extLst>
      <p:ext uri="{BB962C8B-B14F-4D97-AF65-F5344CB8AC3E}">
        <p14:creationId xmlns:p14="http://schemas.microsoft.com/office/powerpoint/2010/main" val="1793434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B99B5D5-95BB-545B-7921-D182FD55E4B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8D4C9AC-D8A1-26A4-B912-D8D10F8C8883}"/>
              </a:ext>
            </a:extLst>
          </p:cNvPr>
          <p:cNvSpPr>
            <a:spLocks noGrp="1"/>
          </p:cNvSpPr>
          <p:nvPr>
            <p:ph type="title"/>
          </p:nvPr>
        </p:nvSpPr>
        <p:spPr>
          <a:xfrm>
            <a:off x="0" y="1"/>
            <a:ext cx="12192000" cy="14680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works: you are neither cold nor hot. Would that you were either cold or hot!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because you are lukewarm, and neither hot nor cold, I will spit you out of my mouth.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you say,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am rich, I have prospered, and I need nothing</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not realizing that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are wretched, pitiable, poor, blind, and naked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6C7CBE4-C70A-46AC-AE7E-1BE03D34ADAB}"/>
              </a:ext>
            </a:extLst>
          </p:cNvPr>
          <p:cNvSpPr>
            <a:spLocks noGrp="1"/>
          </p:cNvSpPr>
          <p:nvPr>
            <p:ph idx="1"/>
          </p:nvPr>
        </p:nvSpPr>
        <p:spPr>
          <a:xfrm>
            <a:off x="352697" y="1663337"/>
            <a:ext cx="11569337" cy="5152717"/>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Beeke, however, argues that while the water metaphor is valid, the deeper problem Christ targets is not lack of zeal per se but the pride and self-sufficiency described in verse 17.</a:t>
            </a:r>
          </a:p>
          <a:p>
            <a:r>
              <a:rPr lang="en-US" sz="3200" dirty="0">
                <a:solidFill>
                  <a:srgbClr val="F5F5F5"/>
                </a:solidFill>
                <a:effectLst>
                  <a:outerShdw blurRad="38100" dist="38100" dir="2700000" algn="ctr" rotWithShape="0">
                    <a:schemeClr val="tx1"/>
                  </a:outerShdw>
                </a:effectLst>
              </a:rPr>
              <a:t>That self-sufficiency is stated baldly: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am rich, I have prospered, and I need nothing</a:t>
            </a:r>
            <a:r>
              <a:rPr lang="en-US" sz="3200" dirty="0">
                <a:solidFill>
                  <a:srgbClr val="F5F5F5"/>
                </a:solidFill>
                <a:effectLst>
                  <a:outerShdw blurRad="38100" dist="38100" dir="2700000" algn="ctr" rotWithShape="0">
                    <a:schemeClr val="tx1"/>
                  </a:outerShdw>
                </a:effectLst>
              </a:rPr>
              <a:t>.” The words echo Hosea 12:8, where Ephraim makes an identical boast while deep in idolatry. </a:t>
            </a:r>
          </a:p>
          <a:p>
            <a:r>
              <a:rPr lang="en-US" sz="3200" dirty="0">
                <a:solidFill>
                  <a:srgbClr val="F5F5F5"/>
                </a:solidFill>
                <a:effectLst>
                  <a:outerShdw blurRad="38100" dist="38100" dir="2700000" algn="ctr" rotWithShape="0">
                    <a:schemeClr val="tx1"/>
                  </a:outerShdw>
                </a:effectLst>
              </a:rPr>
              <a:t>Beale presses this connection, suggesting the Laodiceans' wealth was entangled with the idolatrous economic practices of the broader culture. </a:t>
            </a:r>
          </a:p>
          <a:p>
            <a:r>
              <a:rPr lang="en-US" sz="3200" dirty="0">
                <a:solidFill>
                  <a:srgbClr val="F5F5F5"/>
                </a:solidFill>
                <a:effectLst>
                  <a:outerShdw blurRad="38100" dist="38100" dir="2700000" algn="ctr" rotWithShape="0">
                    <a:schemeClr val="tx1"/>
                  </a:outerShdw>
                </a:effectLst>
              </a:rPr>
              <a:t>Against their self-assessment, Christ pronounces them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wretched, pitiable, poor, blind, and naked</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Commentators note the bitter irony: Laodicea was famous for its banking wealth, its textile industry, and its eye-salve — yet the church was spiritually bankrupt, spiritually naked, and spiritually blind.</a:t>
            </a:r>
          </a:p>
        </p:txBody>
      </p:sp>
    </p:spTree>
    <p:extLst>
      <p:ext uri="{BB962C8B-B14F-4D97-AF65-F5344CB8AC3E}">
        <p14:creationId xmlns:p14="http://schemas.microsoft.com/office/powerpoint/2010/main" val="1903940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3DC7078-933C-AD53-C45F-02E88F926B5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F1B5666-B5F0-2C45-F775-5676A0031D47}"/>
              </a:ext>
            </a:extLst>
          </p:cNvPr>
          <p:cNvSpPr>
            <a:spLocks noGrp="1"/>
          </p:cNvSpPr>
          <p:nvPr>
            <p:ph type="title"/>
          </p:nvPr>
        </p:nvSpPr>
        <p:spPr>
          <a:xfrm>
            <a:off x="0" y="1"/>
            <a:ext cx="12192000" cy="122898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counsel you to buy from me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 refined by fire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that you may be rich,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garments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 that you may clothe yourself and the shame of your nakedness may not be seen,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salve to anoint your eyes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that you may see.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3BF1916-B8C6-2970-03EA-6C233E5BCB5E}"/>
              </a:ext>
            </a:extLst>
          </p:cNvPr>
          <p:cNvSpPr>
            <a:spLocks noGrp="1"/>
          </p:cNvSpPr>
          <p:nvPr>
            <p:ph idx="1"/>
          </p:nvPr>
        </p:nvSpPr>
        <p:spPr>
          <a:xfrm>
            <a:off x="369115" y="1526796"/>
            <a:ext cx="11442583" cy="5243120"/>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Christ's counsel to this church is structured around that same irony: </a:t>
            </a:r>
          </a:p>
          <a:p>
            <a:r>
              <a:rPr lang="en-US" sz="3200" dirty="0">
                <a:solidFill>
                  <a:srgbClr val="F5F5F5"/>
                </a:solidFill>
                <a:effectLst>
                  <a:outerShdw blurRad="38100" dist="38100" dir="2700000" algn="ctr" rotWithShape="0">
                    <a:schemeClr val="tx1"/>
                  </a:outerShdw>
                </a:effectLst>
              </a:rPr>
              <a:t>He invites them to buy from him: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gold refined by fire</a:t>
            </a:r>
            <a:r>
              <a:rPr lang="en-US" sz="2800" dirty="0">
                <a:solidFill>
                  <a:srgbClr val="F5F5F5"/>
                </a:solidFill>
                <a:effectLst>
                  <a:outerShdw blurRad="38100" dist="38100" dir="2700000" algn="ctr" rotWithShape="0">
                    <a:schemeClr val="tx1"/>
                  </a:outerShdw>
                </a:effectLst>
              </a:rPr>
              <a:t>” (true spiritual wealth, tested through suffering – cf. 1 Pet. 1:7)</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white garments</a:t>
            </a:r>
            <a:r>
              <a:rPr lang="en-US" sz="2800" dirty="0">
                <a:solidFill>
                  <a:srgbClr val="F5F5F5"/>
                </a:solidFill>
                <a:effectLst>
                  <a:outerShdw blurRad="38100" dist="38100" dir="2700000" algn="ctr" rotWithShape="0">
                    <a:schemeClr val="tx1"/>
                  </a:outerShdw>
                </a:effectLst>
              </a:rPr>
              <a:t>” (righteousness, in contrast to the nakedness of their shame — cf. Zech. 3:3)</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salve to anoint your eyes</a:t>
            </a:r>
            <a:r>
              <a:rPr lang="en-US" sz="2800" dirty="0">
                <a:solidFill>
                  <a:srgbClr val="F5F5F5"/>
                </a:solidFill>
                <a:effectLst>
                  <a:outerShdw blurRad="38100" dist="38100" dir="2700000" algn="ctr" rotWithShape="0">
                    <a:schemeClr val="tx1"/>
                  </a:outerShdw>
                </a:effectLst>
              </a:rPr>
              <a:t>” to restore their spiritual sight. </a:t>
            </a:r>
          </a:p>
          <a:p>
            <a:r>
              <a:rPr lang="en-US" sz="3200" dirty="0">
                <a:solidFill>
                  <a:srgbClr val="F5F5F5"/>
                </a:solidFill>
                <a:effectLst>
                  <a:outerShdw blurRad="38100" dist="38100" dir="2700000" algn="ctr" rotWithShape="0">
                    <a:schemeClr val="tx1"/>
                  </a:outerShdw>
                </a:effectLst>
              </a:rPr>
              <a:t>The invitation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buy</a:t>
            </a:r>
            <a:r>
              <a:rPr lang="en-US" sz="3200" dirty="0">
                <a:solidFill>
                  <a:srgbClr val="F5F5F5"/>
                </a:solidFill>
                <a:effectLst>
                  <a:outerShdw blurRad="38100" dist="38100" dir="2700000" algn="ctr" rotWithShape="0">
                    <a:schemeClr val="tx1"/>
                  </a:outerShdw>
                </a:effectLst>
              </a:rPr>
              <a:t>” echoes Isaiah 55:1, where God calls on the poor to buy from him without money. </a:t>
            </a:r>
          </a:p>
          <a:p>
            <a:r>
              <a:rPr lang="en-US" sz="3200" dirty="0">
                <a:solidFill>
                  <a:srgbClr val="F5F5F5"/>
                </a:solidFill>
                <a:effectLst>
                  <a:outerShdw blurRad="38100" dist="38100" dir="2700000" algn="ctr" rotWithShape="0">
                    <a:schemeClr val="tx1"/>
                  </a:outerShdw>
                </a:effectLst>
              </a:rPr>
              <a:t>The cost here is not money but the humiliation of self-surrender — the abandonment of the very self-sufficiency that has brought them so low. </a:t>
            </a:r>
          </a:p>
          <a:p>
            <a:r>
              <a:rPr lang="en-US" sz="3200" dirty="0">
                <a:solidFill>
                  <a:srgbClr val="F5F5F5"/>
                </a:solidFill>
                <a:effectLst>
                  <a:outerShdw blurRad="38100" dist="38100" dir="2700000" algn="ctr" rotWithShape="0">
                    <a:schemeClr val="tx1"/>
                  </a:outerShdw>
                </a:effectLst>
              </a:rPr>
              <a:t>All three remedies point to Christ himself: he alone is their true wealth, righteousness, and illumination.</a:t>
            </a:r>
          </a:p>
        </p:txBody>
      </p:sp>
    </p:spTree>
    <p:extLst>
      <p:ext uri="{BB962C8B-B14F-4D97-AF65-F5344CB8AC3E}">
        <p14:creationId xmlns:p14="http://schemas.microsoft.com/office/powerpoint/2010/main" val="1343846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01EB221-65E6-0F01-C990-BD7124E0610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90C415D-A550-14FF-40BA-D4B835AF5BC4}"/>
              </a:ext>
            </a:extLst>
          </p:cNvPr>
          <p:cNvSpPr>
            <a:spLocks noGrp="1"/>
          </p:cNvSpPr>
          <p:nvPr>
            <p:ph type="title"/>
          </p:nvPr>
        </p:nvSpPr>
        <p:spPr>
          <a:xfrm>
            <a:off x="0" y="1"/>
            <a:ext cx="12192000" cy="13086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Those whom I love, I reprove and discipline, so be zealous and repent.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 I stand at the door and knock.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If anyone hears my voice and opens the door, I will come in to him and eat with him, and he with 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CB6549A-0626-D971-8FE2-5D34380AC9D5}"/>
              </a:ext>
            </a:extLst>
          </p:cNvPr>
          <p:cNvSpPr>
            <a:spLocks noGrp="1"/>
          </p:cNvSpPr>
          <p:nvPr>
            <p:ph idx="1"/>
          </p:nvPr>
        </p:nvSpPr>
        <p:spPr>
          <a:xfrm>
            <a:off x="369115" y="1577130"/>
            <a:ext cx="11442583" cy="5192785"/>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Despite the severity of the letter, Christ's motive is love. </a:t>
            </a:r>
          </a:p>
          <a:p>
            <a:r>
              <a:rPr lang="en-US" sz="3200" dirty="0">
                <a:solidFill>
                  <a:srgbClr val="F5F5F5"/>
                </a:solidFill>
                <a:effectLst>
                  <a:outerShdw blurRad="38100" dist="38100" dir="2700000" algn="ctr" rotWithShape="0">
                    <a:schemeClr val="tx1"/>
                  </a:outerShdw>
                </a:effectLst>
              </a:rPr>
              <a:t>Quoting the logic of Proverbs 3:12, he explains that reproof and discipline are expressions of affection, not rejection. </a:t>
            </a:r>
          </a:p>
          <a:p>
            <a:r>
              <a:rPr lang="en-US" sz="3200" dirty="0">
                <a:solidFill>
                  <a:srgbClr val="F5F5F5"/>
                </a:solidFill>
                <a:effectLst>
                  <a:outerShdw blurRad="38100" dist="38100" dir="2700000" algn="ctr" rotWithShape="0">
                    <a:schemeClr val="tx1"/>
                  </a:outerShdw>
                </a:effectLst>
              </a:rPr>
              <a:t>He then offers one of Scripture's most arresting images: he stands at the door and knocks. </a:t>
            </a:r>
          </a:p>
          <a:p>
            <a:r>
              <a:rPr lang="en-US" sz="3200" dirty="0">
                <a:solidFill>
                  <a:srgbClr val="F5F5F5"/>
                </a:solidFill>
                <a:effectLst>
                  <a:outerShdw blurRad="38100" dist="38100" dir="2700000" algn="ctr" rotWithShape="0">
                    <a:schemeClr val="tx1"/>
                  </a:outerShdw>
                </a:effectLst>
              </a:rPr>
              <a:t>Commentators agree that in context this is addressed to believers, not unbelievers — Christ is outside his own church, seeking re-admittance. </a:t>
            </a:r>
          </a:p>
          <a:p>
            <a:r>
              <a:rPr lang="en-US" sz="3200" dirty="0">
                <a:solidFill>
                  <a:srgbClr val="F5F5F5"/>
                </a:solidFill>
                <a:effectLst>
                  <a:outerShdw blurRad="38100" dist="38100" dir="2700000" algn="ctr" rotWithShape="0">
                    <a:schemeClr val="tx1"/>
                  </a:outerShdw>
                </a:effectLst>
              </a:rPr>
              <a:t>Beale and Schreiner see an allusion to Song of Songs 5:2, where a husband knocks to renew intimacy with his bride. </a:t>
            </a:r>
          </a:p>
          <a:p>
            <a:r>
              <a:rPr lang="en-US" sz="3200" dirty="0">
                <a:solidFill>
                  <a:srgbClr val="F5F5F5"/>
                </a:solidFill>
                <a:effectLst>
                  <a:outerShdw blurRad="38100" dist="38100" dir="2700000" algn="ctr" rotWithShape="0">
                    <a:schemeClr val="tx1"/>
                  </a:outerShdw>
                </a:effectLst>
              </a:rPr>
              <a:t>The invitation is present and personal: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If anyone hears my voice and opens the door, I will come in to him and eat with him , and he with me.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shared meal speaks of restored fellowship, and may anticipate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marriage supper of the Lamb</a:t>
            </a:r>
            <a:r>
              <a:rPr lang="en-US" sz="3200" dirty="0">
                <a:solidFill>
                  <a:srgbClr val="F5F5F5"/>
                </a:solidFill>
                <a:effectLst>
                  <a:outerShdw blurRad="38100" dist="38100" dir="2700000" algn="ctr" rotWithShape="0">
                    <a:schemeClr val="tx1"/>
                  </a:outerShdw>
                </a:effectLst>
              </a:rPr>
              <a:t>” (Rev. 19:9).</a:t>
            </a:r>
          </a:p>
        </p:txBody>
      </p:sp>
    </p:spTree>
    <p:extLst>
      <p:ext uri="{BB962C8B-B14F-4D97-AF65-F5344CB8AC3E}">
        <p14:creationId xmlns:p14="http://schemas.microsoft.com/office/powerpoint/2010/main" val="106403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4D74651-5B01-A913-F015-A148CF6AC13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5099488-7DB1-7AA3-1269-283B42434583}"/>
              </a:ext>
            </a:extLst>
          </p:cNvPr>
          <p:cNvSpPr>
            <a:spLocks noGrp="1"/>
          </p:cNvSpPr>
          <p:nvPr>
            <p:ph type="title"/>
          </p:nvPr>
        </p:nvSpPr>
        <p:spPr>
          <a:xfrm>
            <a:off x="0" y="1"/>
            <a:ext cx="12192000" cy="130868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conquers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will grant him to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sit with me on my throne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I also conquered and sat down with my Father on his throne.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E488BBF-FF9B-C787-B562-BF66D8ED32E1}"/>
              </a:ext>
            </a:extLst>
          </p:cNvPr>
          <p:cNvSpPr>
            <a:spLocks noGrp="1"/>
          </p:cNvSpPr>
          <p:nvPr>
            <p:ph idx="1"/>
          </p:nvPr>
        </p:nvSpPr>
        <p:spPr>
          <a:xfrm>
            <a:off x="369115" y="1577130"/>
            <a:ext cx="11442583" cy="5192785"/>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The letter closes, as all seven do, with a promise to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who conquers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is arguably the most exalted of all the promises made to those who conquer: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sit with [Christ] on [his] throne</a:t>
            </a:r>
            <a:r>
              <a:rPr lang="en-US" sz="3200" dirty="0">
                <a:solidFill>
                  <a:srgbClr val="F5F5F5"/>
                </a:solidFill>
                <a:effectLst>
                  <a:outerShdw blurRad="38100" dist="38100" dir="2700000" algn="ctr" rotWithShape="0">
                    <a:schemeClr val="tx1"/>
                  </a:outerShdw>
                </a:effectLst>
              </a:rPr>
              <a:t>”, just as 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also conquered</a:t>
            </a:r>
            <a:r>
              <a:rPr lang="en-US" sz="3200" dirty="0">
                <a:solidFill>
                  <a:srgbClr val="F5F5F5"/>
                </a:solidFill>
                <a:effectLst>
                  <a:outerShdw blurRad="38100" dist="38100" dir="2700000" algn="ctr" rotWithShape="0">
                    <a:schemeClr val="tx1"/>
                  </a:outerShdw>
                </a:effectLst>
              </a:rPr>
              <a:t>” and sat with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Father on his throne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alludes to Psalm 110:1 and to Daniel 7:18, 27, where the saints share with the Son of Man in his reign over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dominions</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promise is not reserved for some elite group — it is the inheritance of </a:t>
            </a:r>
            <a:r>
              <a:rPr lang="en-US" sz="3200" b="1" i="1" dirty="0">
                <a:solidFill>
                  <a:srgbClr val="F5F5F5"/>
                </a:solidFill>
                <a:effectLst>
                  <a:outerShdw blurRad="38100" dist="38100" dir="2700000" algn="ctr" rotWithShape="0">
                    <a:schemeClr val="tx1"/>
                  </a:outerShdw>
                </a:effectLst>
              </a:rPr>
              <a:t>all</a:t>
            </a:r>
            <a:r>
              <a:rPr lang="en-US" sz="3200" dirty="0">
                <a:solidFill>
                  <a:srgbClr val="F5F5F5"/>
                </a:solidFill>
                <a:effectLst>
                  <a:outerShdw blurRad="38100" dist="38100" dir="2700000" algn="ctr" rotWithShape="0">
                    <a:schemeClr val="tx1"/>
                  </a:outerShdw>
                </a:effectLst>
              </a:rPr>
              <a:t> who persevere. </a:t>
            </a:r>
          </a:p>
          <a:p>
            <a:r>
              <a:rPr lang="en-US" sz="3200" dirty="0">
                <a:solidFill>
                  <a:srgbClr val="F5F5F5"/>
                </a:solidFill>
                <a:effectLst>
                  <a:outerShdw blurRad="38100" dist="38100" dir="2700000" algn="ctr" rotWithShape="0">
                    <a:schemeClr val="tx1"/>
                  </a:outerShdw>
                </a:effectLst>
              </a:rPr>
              <a:t>The letter ends with the repeated summons heard in all seven letters: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3200" dirty="0">
                <a:solidFill>
                  <a:srgbClr val="F5F5F5"/>
                </a:solidFill>
                <a:effectLst>
                  <a:outerShdw blurRad="38100" dist="38100" dir="2700000" algn="ctr" rotWithShape="0">
                    <a:schemeClr val="tx1"/>
                  </a:outerShdw>
                </a:effectLst>
              </a:rPr>
              <a:t>”</a:t>
            </a:r>
          </a:p>
        </p:txBody>
      </p:sp>
    </p:spTree>
    <p:extLst>
      <p:ext uri="{BB962C8B-B14F-4D97-AF65-F5344CB8AC3E}">
        <p14:creationId xmlns:p14="http://schemas.microsoft.com/office/powerpoint/2010/main" val="316660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71730E37-8B5E-52CD-E0D5-8783281CE2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418B39-1CC8-6DDD-EC0B-9453C93B5220}"/>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E558B96-2381-2C8E-520D-64653FF37A19}"/>
              </a:ext>
            </a:extLst>
          </p:cNvPr>
          <p:cNvSpPr>
            <a:spLocks noGrp="1"/>
          </p:cNvSpPr>
          <p:nvPr>
            <p:ph idx="1"/>
          </p:nvPr>
        </p:nvSpPr>
        <p:spPr>
          <a:xfrm>
            <a:off x="557441" y="738365"/>
            <a:ext cx="11007029" cy="5911817"/>
          </a:xfrm>
        </p:spPr>
        <p:txBody>
          <a:bodyPr>
            <a:normAutofit fontScale="92500" lnSpcReduction="20000"/>
          </a:bodyPr>
          <a:lstStyle/>
          <a:p>
            <a:r>
              <a:rPr lang="en-US" sz="3200" dirty="0"/>
              <a:t>In Smyrna, Christ calls the local Jewish community a “synagogue of Satan” — those who claim to be true Jews but are not.</a:t>
            </a:r>
          </a:p>
          <a:p>
            <a:r>
              <a:rPr lang="en-US" sz="3200" dirty="0"/>
              <a:t>Reading this makes me wonder how many churches today who view themselves as “true churches” would be called a “church of Satan” by Christ.</a:t>
            </a:r>
          </a:p>
          <a:p>
            <a:r>
              <a:rPr lang="en-US" sz="3200" dirty="0"/>
              <a:t>One of the things that characterized the “synagogue of Satan” was that they put true believers out of their assembly when they shouldn’t have.</a:t>
            </a:r>
          </a:p>
          <a:p>
            <a:r>
              <a:rPr lang="en-US" sz="3200" dirty="0"/>
              <a:t>Christ promises that one day they will bow down before the feet of those they have put out wrongly and acknowledge that Christ loved those whom they excluded.</a:t>
            </a:r>
          </a:p>
          <a:p>
            <a:r>
              <a:rPr lang="en-US" sz="3200" dirty="0"/>
              <a:t>As a church we are commanded to put people out of our assemblies who claim to be believers while living in open sin (Mat 18; 1 Cor 5)</a:t>
            </a:r>
          </a:p>
          <a:p>
            <a:r>
              <a:rPr lang="en-US" sz="3200" dirty="0"/>
              <a:t>But might there be a caution here in Revelation 3 to make sure those who are put out are truly guilty?</a:t>
            </a:r>
          </a:p>
          <a:p>
            <a:pPr lvl="1"/>
            <a:endParaRPr lang="en-US" sz="2800" dirty="0"/>
          </a:p>
          <a:p>
            <a:endParaRPr lang="en-US" sz="3200" dirty="0"/>
          </a:p>
        </p:txBody>
      </p:sp>
    </p:spTree>
    <p:extLst>
      <p:ext uri="{BB962C8B-B14F-4D97-AF65-F5344CB8AC3E}">
        <p14:creationId xmlns:p14="http://schemas.microsoft.com/office/powerpoint/2010/main" val="93832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E50A0DE9-D95E-C9FB-240F-AAB7C83DFD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A213F2-789B-66A0-5167-42B60F643E53}"/>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83C2A4C1-9948-B3C9-87D4-F2111394978A}"/>
              </a:ext>
            </a:extLst>
          </p:cNvPr>
          <p:cNvSpPr>
            <a:spLocks noGrp="1"/>
          </p:cNvSpPr>
          <p:nvPr>
            <p:ph idx="1"/>
          </p:nvPr>
        </p:nvSpPr>
        <p:spPr>
          <a:xfrm>
            <a:off x="557441" y="738365"/>
            <a:ext cx="11007029" cy="5911817"/>
          </a:xfrm>
        </p:spPr>
        <p:txBody>
          <a:bodyPr>
            <a:normAutofit/>
          </a:bodyPr>
          <a:lstStyle/>
          <a:p>
            <a:r>
              <a:rPr lang="en-US" sz="3200" i="1" dirty="0">
                <a:solidFill>
                  <a:schemeClr val="accent1">
                    <a:lumMod val="75000"/>
                  </a:schemeClr>
                </a:solidFill>
                <a:latin typeface="Cambria" panose="02040503050406030204" pitchFamily="18" charset="0"/>
                <a:ea typeface="Cambria" panose="02040503050406030204" pitchFamily="18" charset="0"/>
              </a:rPr>
              <a:t>Because you have kept my word about patient endurance, I will keep you from the hour of trial that is coming on the whole world, to try those who dwell on the earth </a:t>
            </a:r>
            <a:r>
              <a:rPr lang="en-US" sz="3200" dirty="0"/>
              <a:t>(Rev 3:10).</a:t>
            </a:r>
          </a:p>
          <a:p>
            <a:r>
              <a:rPr lang="en-US" sz="2800" dirty="0"/>
              <a:t>Some (John MacArthur, Charles Ryrie) have used this verse to argue for a pre-tribulation rapture — that believers will be physically removed from the earth before the great tribulation begins. </a:t>
            </a:r>
          </a:p>
          <a:p>
            <a:r>
              <a:rPr lang="en-US" sz="2800" dirty="0"/>
              <a:t>Most commentators reject this interpretation.</a:t>
            </a:r>
          </a:p>
          <a:p>
            <a:r>
              <a:rPr lang="en-US" dirty="0"/>
              <a:t>What do you think and why?</a:t>
            </a:r>
            <a:endParaRPr lang="en-US" sz="2800" dirty="0"/>
          </a:p>
          <a:p>
            <a:endParaRPr lang="en-US" sz="3200" dirty="0"/>
          </a:p>
        </p:txBody>
      </p:sp>
    </p:spTree>
    <p:extLst>
      <p:ext uri="{BB962C8B-B14F-4D97-AF65-F5344CB8AC3E}">
        <p14:creationId xmlns:p14="http://schemas.microsoft.com/office/powerpoint/2010/main" val="10777102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4BEBED9A-9B8C-128F-0B6F-236BFAC355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D4E3B2-BDFB-BEB0-69EC-838F49F40AFB}"/>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E60D2271-F385-2259-CB6D-A6F5E05BCF3F}"/>
              </a:ext>
            </a:extLst>
          </p:cNvPr>
          <p:cNvSpPr>
            <a:spLocks noGrp="1"/>
          </p:cNvSpPr>
          <p:nvPr>
            <p:ph idx="1"/>
          </p:nvPr>
        </p:nvSpPr>
        <p:spPr>
          <a:xfrm>
            <a:off x="557441" y="738365"/>
            <a:ext cx="11007029" cy="5911817"/>
          </a:xfrm>
        </p:spPr>
        <p:txBody>
          <a:bodyPr>
            <a:normAutofit/>
          </a:bodyPr>
          <a:lstStyle/>
          <a:p>
            <a:r>
              <a:rPr lang="en-US" sz="3200" dirty="0"/>
              <a:t>In today’s lesson I asked, What is “</a:t>
            </a:r>
            <a:r>
              <a:rPr lang="en-US" sz="3200" i="1" dirty="0">
                <a:solidFill>
                  <a:schemeClr val="accent1">
                    <a:lumMod val="75000"/>
                  </a:schemeClr>
                </a:solidFill>
                <a:latin typeface="Cambria" panose="02040503050406030204" pitchFamily="18" charset="0"/>
                <a:ea typeface="Cambria" panose="02040503050406030204" pitchFamily="18" charset="0"/>
              </a:rPr>
              <a:t>the hour of trial that is about to come</a:t>
            </a:r>
            <a:r>
              <a:rPr lang="en-US" sz="3200" dirty="0"/>
              <a:t>”? (NAS, NET) in Rev 3:10</a:t>
            </a:r>
          </a:p>
          <a:p>
            <a:r>
              <a:rPr lang="en-US" sz="3200" dirty="0"/>
              <a:t>I went on to say that I believe that this “</a:t>
            </a:r>
            <a:r>
              <a:rPr lang="en-US" sz="3200" i="1" dirty="0">
                <a:solidFill>
                  <a:schemeClr val="accent1">
                    <a:lumMod val="75000"/>
                  </a:schemeClr>
                </a:solidFill>
                <a:latin typeface="Cambria" panose="02040503050406030204" pitchFamily="18" charset="0"/>
                <a:ea typeface="Cambria" panose="02040503050406030204" pitchFamily="18" charset="0"/>
              </a:rPr>
              <a:t>hour of trial </a:t>
            </a:r>
            <a:r>
              <a:rPr lang="en-US" sz="3200" dirty="0"/>
              <a:t>” is a reference to the “</a:t>
            </a:r>
            <a:r>
              <a:rPr lang="en-US" sz="3200" i="1" dirty="0">
                <a:solidFill>
                  <a:schemeClr val="accent1">
                    <a:lumMod val="75000"/>
                  </a:schemeClr>
                </a:solidFill>
                <a:latin typeface="Cambria" panose="02040503050406030204" pitchFamily="18" charset="0"/>
                <a:ea typeface="Cambria" panose="02040503050406030204" pitchFamily="18" charset="0"/>
              </a:rPr>
              <a:t>great tribulation</a:t>
            </a:r>
            <a:r>
              <a:rPr lang="en-US" sz="3200" dirty="0"/>
              <a:t>” that Jesus said would come within that generation (Matt. 24:21) – i.e., the period of turmoil surrounding the fall of Jerusalem in AD 70 and the chaos that shook the Roman Empire after Nero’s death. </a:t>
            </a:r>
          </a:p>
          <a:p>
            <a:r>
              <a:rPr lang="en-US" sz="3200" dirty="0"/>
              <a:t>What do you think?</a:t>
            </a:r>
          </a:p>
          <a:p>
            <a:endParaRPr lang="en-US" sz="3200" dirty="0"/>
          </a:p>
        </p:txBody>
      </p:sp>
    </p:spTree>
    <p:extLst>
      <p:ext uri="{BB962C8B-B14F-4D97-AF65-F5344CB8AC3E}">
        <p14:creationId xmlns:p14="http://schemas.microsoft.com/office/powerpoint/2010/main" val="35785410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452F2445-1E6B-3DCD-1A49-7185D53E18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40D951-293C-8F0F-8429-F24C6FE1F0B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E4C619F4-661D-AC2A-7B89-4617B641EECC}"/>
              </a:ext>
            </a:extLst>
          </p:cNvPr>
          <p:cNvSpPr>
            <a:spLocks noGrp="1"/>
          </p:cNvSpPr>
          <p:nvPr>
            <p:ph idx="1"/>
          </p:nvPr>
        </p:nvSpPr>
        <p:spPr>
          <a:xfrm>
            <a:off x="557441" y="738365"/>
            <a:ext cx="11007029" cy="5911817"/>
          </a:xfrm>
        </p:spPr>
        <p:txBody>
          <a:bodyPr>
            <a:normAutofit/>
          </a:bodyPr>
          <a:lstStyle/>
          <a:p>
            <a:r>
              <a:rPr lang="en-US" sz="3200" dirty="0"/>
              <a:t>The Church at Laodicea is the only church of the seven that receives no commendation.</a:t>
            </a:r>
          </a:p>
          <a:p>
            <a:r>
              <a:rPr lang="en-US" sz="3200" dirty="0"/>
              <a:t>But the scary thing to me is, this church, with its delusion of self-sufficiency, is the church that seems to most resemble many America churches in our day – they think they have everything they need and have no need of outside help, but in reality, they are </a:t>
            </a:r>
            <a:r>
              <a:rPr lang="en-US" sz="3200" b="1" i="1" dirty="0"/>
              <a:t>destitute</a:t>
            </a:r>
            <a:r>
              <a:rPr lang="en-US" sz="3200" dirty="0"/>
              <a:t> in the areas they think they are doing so well in!</a:t>
            </a:r>
          </a:p>
          <a:p>
            <a:r>
              <a:rPr lang="en-US" sz="3200" dirty="0"/>
              <a:t>Yet even in the case of this church, for which there is no commendation, Christ loves them and stands knocking at the door waiting to be admitted as a part of their assembly.</a:t>
            </a:r>
          </a:p>
          <a:p>
            <a:r>
              <a:rPr lang="en-US" sz="3200" dirty="0"/>
              <a:t>What can we as a church do to avoid falling into this pitfall? </a:t>
            </a:r>
          </a:p>
          <a:p>
            <a:endParaRPr lang="en-US" sz="3200" dirty="0"/>
          </a:p>
        </p:txBody>
      </p:sp>
    </p:spTree>
    <p:extLst>
      <p:ext uri="{BB962C8B-B14F-4D97-AF65-F5344CB8AC3E}">
        <p14:creationId xmlns:p14="http://schemas.microsoft.com/office/powerpoint/2010/main" val="28497565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CF2A8B5-BFD8-363E-123F-09D178AC86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2C5C4A-DE8E-532F-1D8A-53CEFBA45B85}"/>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Philadelphia (3:7-13)</a:t>
            </a:r>
          </a:p>
        </p:txBody>
      </p:sp>
      <p:sp>
        <p:nvSpPr>
          <p:cNvPr id="5" name="Content Placeholder 4">
            <a:extLst>
              <a:ext uri="{FF2B5EF4-FFF2-40B4-BE49-F238E27FC236}">
                <a16:creationId xmlns:a16="http://schemas.microsoft.com/office/drawing/2014/main" id="{B97FBAC2-E5C7-3903-088C-8C6C40AA8224}"/>
              </a:ext>
            </a:extLst>
          </p:cNvPr>
          <p:cNvSpPr>
            <a:spLocks noGrp="1"/>
          </p:cNvSpPr>
          <p:nvPr>
            <p:ph idx="1"/>
          </p:nvPr>
        </p:nvSpPr>
        <p:spPr>
          <a:xfrm>
            <a:off x="357809" y="971006"/>
            <a:ext cx="11502887" cy="5886993"/>
          </a:xfrm>
        </p:spPr>
        <p:txBody>
          <a:bodyPr>
            <a:normAutofit/>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3:10</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Since you have kept my command to endure patiently, I will also keep you from the hour of trial that is going to come upon the whole world to test those who live on the earth.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am coming soon. Hold on to what you have, so that no one will take your crown.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Him who overcomes I will make a pillar in the temple of my God. Never again will he leave it. I will write on him the name of my God and the name of the city of my God, the new Jerusalem, which is coming down out of heaven from my God; and I will also write on him my new name.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1691766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BEB959E-6F9A-BE64-6C19-0AE0E2834A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6F5105-16C4-CDCA-4BA0-B975069E57AD}"/>
              </a:ext>
            </a:extLst>
          </p:cNvPr>
          <p:cNvSpPr>
            <a:spLocks noGrp="1"/>
          </p:cNvSpPr>
          <p:nvPr>
            <p:ph type="title"/>
          </p:nvPr>
        </p:nvSpPr>
        <p:spPr>
          <a:xfrm>
            <a:off x="0" y="0"/>
            <a:ext cx="12226954" cy="910045"/>
          </a:xfrm>
        </p:spPr>
        <p:txBody>
          <a:bodyPr>
            <a:noAutofit/>
          </a:bodyPr>
          <a:lstStyle/>
          <a:p>
            <a:pPr algn="ctr"/>
            <a:r>
              <a:rPr lang="en-US" sz="4800" b="1" dirty="0">
                <a:solidFill>
                  <a:srgbClr val="F5F5F5"/>
                </a:solidFill>
                <a:effectLst>
                  <a:outerShdw blurRad="50800" dist="38100" dir="2700000" algn="tl" rotWithShape="0">
                    <a:prstClr val="black">
                      <a:alpha val="30000"/>
                    </a:prstClr>
                  </a:outerShdw>
                </a:effectLst>
              </a:rPr>
              <a:t>The Church in </a:t>
            </a:r>
            <a:r>
              <a:rPr lang="en-US" sz="48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Philadelphia</a:t>
            </a:r>
            <a:r>
              <a:rPr lang="en-US" sz="4800" b="1" dirty="0">
                <a:solidFill>
                  <a:srgbClr val="F5F5F5"/>
                </a:solidFill>
                <a:effectLst>
                  <a:outerShdw blurRad="50800" dist="38100" dir="2700000" algn="tl" rotWithShape="0">
                    <a:prstClr val="black">
                      <a:alpha val="30000"/>
                    </a:prstClr>
                  </a:outerShdw>
                </a:effectLst>
              </a:rPr>
              <a:t> – Historical Context</a:t>
            </a:r>
          </a:p>
        </p:txBody>
      </p:sp>
      <p:sp>
        <p:nvSpPr>
          <p:cNvPr id="2" name="Content Placeholder 1">
            <a:extLst>
              <a:ext uri="{FF2B5EF4-FFF2-40B4-BE49-F238E27FC236}">
                <a16:creationId xmlns:a16="http://schemas.microsoft.com/office/drawing/2014/main" id="{369A7C53-6932-5313-2EA2-E9566111514B}"/>
              </a:ext>
            </a:extLst>
          </p:cNvPr>
          <p:cNvSpPr>
            <a:spLocks noGrp="1"/>
          </p:cNvSpPr>
          <p:nvPr>
            <p:ph idx="1"/>
          </p:nvPr>
        </p:nvSpPr>
        <p:spPr>
          <a:xfrm>
            <a:off x="809538" y="952150"/>
            <a:ext cx="10880521" cy="5792638"/>
          </a:xfrm>
        </p:spPr>
        <p:txBody>
          <a:bodyPr>
            <a:normAutofit fontScale="85000" lnSpcReduction="20000"/>
          </a:bodyPr>
          <a:lstStyle/>
          <a:p>
            <a:r>
              <a:rPr lang="en-US" sz="3600" dirty="0">
                <a:solidFill>
                  <a:srgbClr val="F5F5F5"/>
                </a:solidFill>
                <a:effectLst>
                  <a:outerShdw blurRad="50800" dist="38100" dir="2700000" algn="tl" rotWithShape="0">
                    <a:prstClr val="black">
                      <a:alpha val="30000"/>
                    </a:prstClr>
                  </a:outerShdw>
                </a:effectLst>
                <a:ea typeface="+mj-ea"/>
                <a:cs typeface="+mj-cs"/>
              </a:rPr>
              <a:t>Philadelphia, located about thirty miles southeast of Sardis along a major trade route, was founded in the second century BC by Attalus II of Pergamum, whose legendary loyalty to his brother earned him the title Philadelphus — “lover of his brother.” </a:t>
            </a:r>
          </a:p>
          <a:p>
            <a:r>
              <a:rPr lang="en-US" sz="3600" dirty="0">
                <a:solidFill>
                  <a:srgbClr val="F5F5F5"/>
                </a:solidFill>
                <a:effectLst>
                  <a:outerShdw blurRad="50800" dist="38100" dir="2700000" algn="tl" rotWithShape="0">
                    <a:prstClr val="black">
                      <a:alpha val="30000"/>
                    </a:prstClr>
                  </a:outerShdw>
                </a:effectLst>
                <a:ea typeface="+mj-ea"/>
                <a:cs typeface="+mj-cs"/>
              </a:rPr>
              <a:t>The city sat in a fertile, vine-growing valley, but its prosperity was constantly threatened by devastating earthquakes. </a:t>
            </a:r>
          </a:p>
          <a:p>
            <a:r>
              <a:rPr lang="en-US" sz="3600" dirty="0">
                <a:solidFill>
                  <a:srgbClr val="F5F5F5"/>
                </a:solidFill>
                <a:effectLst>
                  <a:outerShdw blurRad="50800" dist="38100" dir="2700000" algn="tl" rotWithShape="0">
                    <a:prstClr val="black">
                      <a:alpha val="30000"/>
                    </a:prstClr>
                  </a:outerShdw>
                </a:effectLst>
                <a:ea typeface="+mj-ea"/>
                <a:cs typeface="+mj-cs"/>
              </a:rPr>
              <a:t>The catastrophic quake of AD 17 nearly leveled the city, prompting Emperor Tiberius to grant tax relief, after which Philadelphia briefly renamed itself </a:t>
            </a:r>
            <a:r>
              <a:rPr lang="en-US" sz="3600" dirty="0" err="1">
                <a:solidFill>
                  <a:srgbClr val="F5F5F5"/>
                </a:solidFill>
                <a:effectLst>
                  <a:outerShdw blurRad="50800" dist="38100" dir="2700000" algn="tl" rotWithShape="0">
                    <a:prstClr val="black">
                      <a:alpha val="30000"/>
                    </a:prstClr>
                  </a:outerShdw>
                </a:effectLst>
                <a:ea typeface="+mj-ea"/>
                <a:cs typeface="+mj-cs"/>
              </a:rPr>
              <a:t>Neocaesarea</a:t>
            </a:r>
            <a:r>
              <a:rPr lang="en-US" sz="3600" dirty="0">
                <a:solidFill>
                  <a:srgbClr val="F5F5F5"/>
                </a:solidFill>
                <a:effectLst>
                  <a:outerShdw blurRad="50800" dist="38100" dir="2700000" algn="tl" rotWithShape="0">
                    <a:prstClr val="black">
                      <a:alpha val="30000"/>
                    </a:prstClr>
                  </a:outerShdw>
                </a:effectLst>
                <a:ea typeface="+mj-ea"/>
                <a:cs typeface="+mj-cs"/>
              </a:rPr>
              <a:t> in gratitude. </a:t>
            </a:r>
          </a:p>
          <a:p>
            <a:r>
              <a:rPr lang="en-US" sz="3600" dirty="0">
                <a:solidFill>
                  <a:srgbClr val="F5F5F5"/>
                </a:solidFill>
                <a:effectLst>
                  <a:outerShdw blurRad="50800" dist="38100" dir="2700000" algn="tl" rotWithShape="0">
                    <a:prstClr val="black">
                      <a:alpha val="30000"/>
                    </a:prstClr>
                  </a:outerShdw>
                </a:effectLst>
                <a:ea typeface="+mj-ea"/>
                <a:cs typeface="+mj-cs"/>
              </a:rPr>
              <a:t>A Jewish community existed in Philadelphia (Rev. 3:9), and tensions between that community and the Christian church appear to be a central concern of this letter. </a:t>
            </a:r>
          </a:p>
          <a:p>
            <a:r>
              <a:rPr lang="en-US" sz="3600" dirty="0">
                <a:solidFill>
                  <a:srgbClr val="F5F5F5"/>
                </a:solidFill>
                <a:effectLst>
                  <a:outerShdw blurRad="50800" dist="38100" dir="2700000" algn="tl" rotWithShape="0">
                    <a:prstClr val="black">
                      <a:alpha val="30000"/>
                    </a:prstClr>
                  </a:outerShdw>
                </a:effectLst>
                <a:ea typeface="+mj-ea"/>
                <a:cs typeface="+mj-cs"/>
              </a:rPr>
              <a:t>Christians seem to have faced exclusion from the synagogue, a practice that John describes in his gospel (John 9:22; 12:42).</a:t>
            </a:r>
          </a:p>
        </p:txBody>
      </p:sp>
    </p:spTree>
    <p:extLst>
      <p:ext uri="{BB962C8B-B14F-4D97-AF65-F5344CB8AC3E}">
        <p14:creationId xmlns:p14="http://schemas.microsoft.com/office/powerpoint/2010/main" val="3697824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9BAC129-BAD2-EF7A-9ECE-EE42C2D190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C66532-304A-0BDF-5514-2293CA65EA8D}"/>
              </a:ext>
            </a:extLst>
          </p:cNvPr>
          <p:cNvSpPr>
            <a:spLocks noGrp="1"/>
          </p:cNvSpPr>
          <p:nvPr>
            <p:ph type="title"/>
          </p:nvPr>
        </p:nvSpPr>
        <p:spPr>
          <a:xfrm>
            <a:off x="0" y="0"/>
            <a:ext cx="12226954" cy="910045"/>
          </a:xfrm>
        </p:spPr>
        <p:txBody>
          <a:bodyPr>
            <a:noAutofit/>
          </a:bodyPr>
          <a:lstStyle/>
          <a:p>
            <a:pPr algn="ctr"/>
            <a:r>
              <a:rPr lang="en-US" sz="4800" b="1" dirty="0">
                <a:solidFill>
                  <a:srgbClr val="F5F5F5"/>
                </a:solidFill>
                <a:effectLst>
                  <a:outerShdw blurRad="50800" dist="38100" dir="2700000" algn="tl" rotWithShape="0">
                    <a:prstClr val="black">
                      <a:alpha val="30000"/>
                    </a:prstClr>
                  </a:outerShdw>
                </a:effectLst>
              </a:rPr>
              <a:t>The Church in </a:t>
            </a:r>
            <a:r>
              <a:rPr lang="en-US" sz="48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Philadelphia</a:t>
            </a:r>
            <a:r>
              <a:rPr lang="en-US" sz="4800" b="1" dirty="0">
                <a:solidFill>
                  <a:srgbClr val="F5F5F5"/>
                </a:solidFill>
                <a:effectLst>
                  <a:outerShdw blurRad="50800" dist="38100" dir="2700000" algn="tl" rotWithShape="0">
                    <a:prstClr val="black">
                      <a:alpha val="30000"/>
                    </a:prstClr>
                  </a:outerShdw>
                </a:effectLst>
              </a:rPr>
              <a:t> – Historical Context</a:t>
            </a:r>
          </a:p>
        </p:txBody>
      </p:sp>
      <p:sp>
        <p:nvSpPr>
          <p:cNvPr id="2" name="Content Placeholder 1">
            <a:extLst>
              <a:ext uri="{FF2B5EF4-FFF2-40B4-BE49-F238E27FC236}">
                <a16:creationId xmlns:a16="http://schemas.microsoft.com/office/drawing/2014/main" id="{EB1C406E-4A6E-76CE-1A97-408247A5E007}"/>
              </a:ext>
            </a:extLst>
          </p:cNvPr>
          <p:cNvSpPr>
            <a:spLocks noGrp="1"/>
          </p:cNvSpPr>
          <p:nvPr>
            <p:ph idx="1"/>
          </p:nvPr>
        </p:nvSpPr>
        <p:spPr>
          <a:xfrm>
            <a:off x="809538" y="952150"/>
            <a:ext cx="10880521" cy="5792638"/>
          </a:xfrm>
        </p:spPr>
        <p:txBody>
          <a:bodyPr>
            <a:normAutofit/>
          </a:bodyPr>
          <a:lstStyle/>
          <a:p>
            <a:r>
              <a:rPr lang="en-US" sz="3600" dirty="0">
                <a:solidFill>
                  <a:srgbClr val="F5F5F5"/>
                </a:solidFill>
                <a:effectLst>
                  <a:outerShdw blurRad="50800" dist="38100" dir="2700000" algn="tl" rotWithShape="0">
                    <a:prstClr val="black">
                      <a:alpha val="30000"/>
                    </a:prstClr>
                  </a:outerShdw>
                </a:effectLst>
                <a:ea typeface="+mj-ea"/>
                <a:cs typeface="+mj-cs"/>
              </a:rPr>
              <a:t>Unlike the letter to Sardis, this letter contains no rebuke whatsoever. </a:t>
            </a:r>
          </a:p>
          <a:p>
            <a:r>
              <a:rPr lang="en-US" sz="3600" dirty="0">
                <a:solidFill>
                  <a:srgbClr val="F5F5F5"/>
                </a:solidFill>
                <a:effectLst>
                  <a:outerShdw blurRad="50800" dist="38100" dir="2700000" algn="tl" rotWithShape="0">
                    <a:prstClr val="black">
                      <a:alpha val="30000"/>
                    </a:prstClr>
                  </a:outerShdw>
                </a:effectLst>
                <a:ea typeface="+mj-ea"/>
                <a:cs typeface="+mj-cs"/>
              </a:rPr>
              <a:t>Like the church in Smyrna, Philadelphia receives only praise. </a:t>
            </a:r>
          </a:p>
          <a:p>
            <a:r>
              <a:rPr lang="en-US" sz="3600" dirty="0">
                <a:solidFill>
                  <a:srgbClr val="F5F5F5"/>
                </a:solidFill>
                <a:effectLst>
                  <a:outerShdw blurRad="50800" dist="38100" dir="2700000" algn="tl" rotWithShape="0">
                    <a:prstClr val="black">
                      <a:alpha val="30000"/>
                    </a:prstClr>
                  </a:outerShdw>
                </a:effectLst>
                <a:ea typeface="+mj-ea"/>
                <a:cs typeface="+mj-cs"/>
              </a:rPr>
              <a:t>Christ commends the church for keeping his word, not denying his name, and enduring patiently (Rev. 3:8, 10). </a:t>
            </a:r>
          </a:p>
          <a:p>
            <a:r>
              <a:rPr lang="en-US" sz="3600" dirty="0">
                <a:solidFill>
                  <a:srgbClr val="F5F5F5"/>
                </a:solidFill>
                <a:effectLst>
                  <a:outerShdw blurRad="50800" dist="38100" dir="2700000" algn="tl" rotWithShape="0">
                    <a:prstClr val="black">
                      <a:alpha val="30000"/>
                    </a:prstClr>
                  </a:outerShdw>
                </a:effectLst>
                <a:ea typeface="+mj-ea"/>
                <a:cs typeface="+mj-cs"/>
              </a:rPr>
              <a:t>Small and pressured as the congregation may have been, Christ promises them an open door no one can shut, protection through coming trial, and ultimate vindication before those who opposed them.</a:t>
            </a:r>
          </a:p>
        </p:txBody>
      </p:sp>
    </p:spTree>
    <p:extLst>
      <p:ext uri="{BB962C8B-B14F-4D97-AF65-F5344CB8AC3E}">
        <p14:creationId xmlns:p14="http://schemas.microsoft.com/office/powerpoint/2010/main" val="3279734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DE98DBE-C379-BE6F-118D-11A6A0610FE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CAA7EB3-D50A-B79D-440C-202E273BCFC8}"/>
              </a:ext>
            </a:extLst>
          </p:cNvPr>
          <p:cNvSpPr>
            <a:spLocks noGrp="1"/>
          </p:cNvSpPr>
          <p:nvPr>
            <p:ph type="title"/>
          </p:nvPr>
        </p:nvSpPr>
        <p:spPr>
          <a:xfrm>
            <a:off x="0" y="1"/>
            <a:ext cx="12192000" cy="110734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3:7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to the angel of the church in Philadelphia write: 'The words of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holy one, the true one, who has the key of David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opens and no one will shut, who shuts and no one opens.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6749599-3A81-6100-208D-E3D369B92CB8}"/>
              </a:ext>
            </a:extLst>
          </p:cNvPr>
          <p:cNvSpPr>
            <a:spLocks noGrp="1"/>
          </p:cNvSpPr>
          <p:nvPr>
            <p:ph idx="1"/>
          </p:nvPr>
        </p:nvSpPr>
        <p:spPr>
          <a:xfrm>
            <a:off x="369115" y="1388378"/>
            <a:ext cx="11442583" cy="5381538"/>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Unlike the other letters, the opening titles ascribed to Christ here are not drawn from Revelation 1 but from the </a:t>
            </a:r>
            <a:r>
              <a:rPr lang="en-US" sz="3200" b="1" i="1" dirty="0">
                <a:solidFill>
                  <a:srgbClr val="F5F5F5"/>
                </a:solidFill>
                <a:effectLst>
                  <a:outerShdw blurRad="38100" dist="38100" dir="2700000" algn="ctr" rotWithShape="0">
                    <a:schemeClr val="tx1"/>
                  </a:outerShdw>
                </a:effectLst>
              </a:rPr>
              <a:t>Old Testament</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Jesus presents himself as:</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holy one</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true one</a:t>
            </a:r>
            <a:r>
              <a:rPr lang="en-US" sz="2800" dirty="0">
                <a:solidFill>
                  <a:srgbClr val="F5F5F5"/>
                </a:solidFill>
                <a:effectLst>
                  <a:outerShdw blurRad="38100" dist="38100" dir="2700000" algn="ctr" rotWithShape="0">
                    <a:schemeClr val="tx1"/>
                  </a:outerShdw>
                </a:effectLst>
              </a:rPr>
              <a:t>” </a:t>
            </a:r>
          </a:p>
          <a:p>
            <a:pPr lvl="1"/>
            <a:r>
              <a:rPr lang="en-US" sz="2800" dirty="0">
                <a:solidFill>
                  <a:srgbClr val="F5F5F5"/>
                </a:solidFill>
                <a:effectLst>
                  <a:outerShdw blurRad="38100" dist="38100" dir="2700000" algn="ctr" rotWithShape="0">
                    <a:schemeClr val="tx1"/>
                  </a:outerShdw>
                </a:effectLst>
              </a:rPr>
              <a:t>“[the one]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has the key of David</a:t>
            </a:r>
            <a:r>
              <a:rPr lang="en-US" sz="28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first two titles echo Isaiah's repeated name for God —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Holy One of Israel</a:t>
            </a:r>
            <a:r>
              <a:rPr lang="en-US" sz="3200" dirty="0">
                <a:solidFill>
                  <a:srgbClr val="F5F5F5"/>
                </a:solidFill>
                <a:effectLst>
                  <a:outerShdw blurRad="38100" dist="38100" dir="2700000" algn="ctr" rotWithShape="0">
                    <a:schemeClr val="tx1"/>
                  </a:outerShdw>
                </a:effectLst>
              </a:rPr>
              <a:t>” (Isaiah 1:4; 43:3, etc.) – and are applied to God again in Revelation 6:10, making their application to Jesus a strong statement of his </a:t>
            </a:r>
            <a:r>
              <a:rPr lang="en-US" sz="3200" b="1" i="1" dirty="0">
                <a:solidFill>
                  <a:srgbClr val="F5F5F5"/>
                </a:solidFill>
                <a:effectLst>
                  <a:outerShdw blurRad="38100" dist="38100" dir="2700000" algn="ctr" rotWithShape="0">
                    <a:schemeClr val="tx1"/>
                  </a:outerShdw>
                </a:effectLst>
              </a:rPr>
              <a:t>deity</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key of David</a:t>
            </a:r>
            <a:r>
              <a:rPr lang="en-US" sz="3200" dirty="0">
                <a:solidFill>
                  <a:srgbClr val="F5F5F5"/>
                </a:solidFill>
                <a:effectLst>
                  <a:outerShdw blurRad="38100" dist="38100" dir="2700000" algn="ctr" rotWithShape="0">
                    <a:schemeClr val="tx1"/>
                  </a:outerShdw>
                </a:effectLst>
              </a:rPr>
              <a:t>” comes almost word-for-word from Isaiah 22:22, where Eliakim, steward of Hezekiah's household, is given authority to grant or deny access to the royal house. </a:t>
            </a:r>
          </a:p>
          <a:p>
            <a:r>
              <a:rPr lang="en-US" sz="3200" dirty="0">
                <a:solidFill>
                  <a:srgbClr val="F5F5F5"/>
                </a:solidFill>
                <a:effectLst>
                  <a:outerShdw blurRad="38100" dist="38100" dir="2700000" algn="ctr" rotWithShape="0">
                    <a:schemeClr val="tx1"/>
                  </a:outerShdw>
                </a:effectLst>
              </a:rPr>
              <a:t>Eliakim functions as a type of Christ, the true messianic steward whose authority over who enters the kingdom is absolute and uncontestable.</a:t>
            </a:r>
          </a:p>
        </p:txBody>
      </p:sp>
    </p:spTree>
    <p:extLst>
      <p:ext uri="{BB962C8B-B14F-4D97-AF65-F5344CB8AC3E}">
        <p14:creationId xmlns:p14="http://schemas.microsoft.com/office/powerpoint/2010/main" val="185333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45EA629-8C45-CBDF-01B5-C46A0E092A5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6F34A68-9E0C-9D4B-7190-350C5BE74AA8}"/>
              </a:ext>
            </a:extLst>
          </p:cNvPr>
          <p:cNvSpPr>
            <a:spLocks noGrp="1"/>
          </p:cNvSpPr>
          <p:nvPr>
            <p:ph type="title"/>
          </p:nvPr>
        </p:nvSpPr>
        <p:spPr>
          <a:xfrm>
            <a:off x="0" y="1"/>
            <a:ext cx="12192000" cy="109476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works. Behold, I have set before you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open door, which no one is able to shut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you have but little power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yet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kept my word and have not denied my name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13A2FC-1DAC-8233-092F-3AF98A889FF5}"/>
              </a:ext>
            </a:extLst>
          </p:cNvPr>
          <p:cNvSpPr>
            <a:spLocks noGrp="1"/>
          </p:cNvSpPr>
          <p:nvPr>
            <p:ph idx="1"/>
          </p:nvPr>
        </p:nvSpPr>
        <p:spPr>
          <a:xfrm>
            <a:off x="313509" y="1349828"/>
            <a:ext cx="11591108" cy="5420087"/>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Christ begins by commending the church because they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kept [his] word</a:t>
            </a:r>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not denied [his] name</a:t>
            </a:r>
            <a:r>
              <a:rPr lang="en-US" sz="3200" dirty="0">
                <a:solidFill>
                  <a:srgbClr val="F5F5F5"/>
                </a:solidFill>
                <a:effectLst>
                  <a:outerShdw blurRad="38100" dist="38100" dir="2700000" algn="ctr" rotWithShape="0">
                    <a:schemeClr val="tx1"/>
                  </a:outerShdw>
                </a:effectLst>
              </a:rPr>
              <a:t>”, and have persevered despite having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little power</a:t>
            </a:r>
            <a:r>
              <a:rPr lang="en-US" sz="3200" dirty="0">
                <a:solidFill>
                  <a:srgbClr val="F5F5F5"/>
                </a:solidFill>
                <a:effectLst>
                  <a:outerShdw blurRad="38100" dist="38100" dir="2700000" algn="ctr" rotWithShape="0">
                    <a:schemeClr val="tx1"/>
                  </a:outerShdw>
                </a:effectLst>
              </a:rPr>
              <a:t>” – most likely a reference to their low social status and limited influence in society, </a:t>
            </a:r>
            <a:r>
              <a:rPr lang="en-US" sz="3200" b="1" i="1" dirty="0">
                <a:solidFill>
                  <a:srgbClr val="F5F5F5"/>
                </a:solidFill>
                <a:effectLst>
                  <a:outerShdw blurRad="38100" dist="38100" dir="2700000" algn="ctr" rotWithShape="0">
                    <a:schemeClr val="tx1"/>
                  </a:outerShdw>
                </a:effectLst>
              </a:rPr>
              <a:t>not</a:t>
            </a:r>
            <a:r>
              <a:rPr lang="en-US" sz="3200" dirty="0">
                <a:solidFill>
                  <a:srgbClr val="F5F5F5"/>
                </a:solidFill>
                <a:effectLst>
                  <a:outerShdw blurRad="38100" dist="38100" dir="2700000" algn="ctr" rotWithShape="0">
                    <a:schemeClr val="tx1"/>
                  </a:outerShdw>
                </a:effectLst>
              </a:rPr>
              <a:t> spiritual weakness. </a:t>
            </a:r>
          </a:p>
          <a:p>
            <a:r>
              <a:rPr lang="en-US" sz="3200" dirty="0">
                <a:solidFill>
                  <a:srgbClr val="F5F5F5"/>
                </a:solidFill>
                <a:effectLst>
                  <a:outerShdw blurRad="38100" dist="38100" dir="2700000" algn="ctr" rotWithShape="0">
                    <a:schemeClr val="tx1"/>
                  </a:outerShdw>
                </a:effectLst>
              </a:rPr>
              <a:t>Therefore Christ has set before them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open door, which no one is able to shut</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Commentators are divided as to what this means. </a:t>
            </a:r>
          </a:p>
          <a:p>
            <a:r>
              <a:rPr lang="en-US" sz="3200" dirty="0">
                <a:solidFill>
                  <a:srgbClr val="F5F5F5"/>
                </a:solidFill>
                <a:effectLst>
                  <a:outerShdw blurRad="38100" dist="38100" dir="2700000" algn="ctr" rotWithShape="0">
                    <a:schemeClr val="tx1"/>
                  </a:outerShdw>
                </a:effectLst>
              </a:rPr>
              <a:t>Some (Beeke, Stott, Terry) see this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open door</a:t>
            </a:r>
            <a:r>
              <a:rPr lang="en-US" sz="3200" dirty="0">
                <a:solidFill>
                  <a:srgbClr val="F5F5F5"/>
                </a:solidFill>
                <a:effectLst>
                  <a:outerShdw blurRad="38100" dist="38100" dir="2700000" algn="ctr" rotWithShape="0">
                    <a:schemeClr val="tx1"/>
                  </a:outerShdw>
                </a:effectLst>
              </a:rPr>
              <a:t>” as a missionary opportunity, pointing to Paul's use of a similar phrase in 1 Corinthians 16:9 and Colossians 4:3. </a:t>
            </a:r>
          </a:p>
          <a:p>
            <a:r>
              <a:rPr lang="en-US" sz="3200" dirty="0">
                <a:solidFill>
                  <a:srgbClr val="F5F5F5"/>
                </a:solidFill>
                <a:effectLst>
                  <a:outerShdw blurRad="38100" dist="38100" dir="2700000" algn="ctr" rotWithShape="0">
                    <a:schemeClr val="tx1"/>
                  </a:outerShdw>
                </a:effectLst>
              </a:rPr>
              <a:t>Others (Schreiner, Aune, Mounce, Paul) argue that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open door</a:t>
            </a:r>
            <a:r>
              <a:rPr lang="en-US" sz="3200" dirty="0">
                <a:solidFill>
                  <a:srgbClr val="F5F5F5"/>
                </a:solidFill>
                <a:effectLst>
                  <a:outerShdw blurRad="38100" dist="38100" dir="2700000" algn="ctr" rotWithShape="0">
                    <a:schemeClr val="tx1"/>
                  </a:outerShdw>
                </a:effectLst>
              </a:rPr>
              <a:t>” symbolizes guaranteed access to God's kingdom, which seems to fit better </a:t>
            </a:r>
            <a:r>
              <a:rPr lang="en-US" sz="3200" b="1" i="1" dirty="0">
                <a:solidFill>
                  <a:srgbClr val="F5F5F5"/>
                </a:solidFill>
                <a:effectLst>
                  <a:outerShdw blurRad="38100" dist="38100" dir="2700000" algn="ctr" rotWithShape="0">
                    <a:schemeClr val="tx1"/>
                  </a:outerShdw>
                </a:effectLst>
              </a:rPr>
              <a:t>in context </a:t>
            </a:r>
            <a:r>
              <a:rPr lang="en-US" sz="3200" dirty="0">
                <a:solidFill>
                  <a:srgbClr val="F5F5F5"/>
                </a:solidFill>
                <a:effectLst>
                  <a:outerShdw blurRad="38100" dist="38100" dir="2700000" algn="ctr" rotWithShape="0">
                    <a:schemeClr val="tx1"/>
                  </a:outerShdw>
                </a:effectLst>
              </a:rPr>
              <a:t>with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key of David</a:t>
            </a:r>
            <a:r>
              <a:rPr lang="en-US" sz="3200" dirty="0">
                <a:solidFill>
                  <a:srgbClr val="F5F5F5"/>
                </a:solidFill>
                <a:effectLst>
                  <a:outerShdw blurRad="38100" dist="38100" dir="2700000" algn="ctr" rotWithShape="0">
                    <a:schemeClr val="tx1"/>
                  </a:outerShdw>
                </a:effectLst>
              </a:rPr>
              <a:t>” imagery (vs.7) and the open door to heaven in coming up shortly in Revelation 4:1.</a:t>
            </a:r>
          </a:p>
        </p:txBody>
      </p:sp>
    </p:spTree>
    <p:extLst>
      <p:ext uri="{BB962C8B-B14F-4D97-AF65-F5344CB8AC3E}">
        <p14:creationId xmlns:p14="http://schemas.microsoft.com/office/powerpoint/2010/main" val="370133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C3958B9-BC60-1C1C-CB65-47F1591D104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66E249A-011B-899D-BA14-A20323E07C08}"/>
              </a:ext>
            </a:extLst>
          </p:cNvPr>
          <p:cNvSpPr>
            <a:spLocks noGrp="1"/>
          </p:cNvSpPr>
          <p:nvPr>
            <p:ph type="title"/>
          </p:nvPr>
        </p:nvSpPr>
        <p:spPr>
          <a:xfrm>
            <a:off x="0" y="2"/>
            <a:ext cx="12192000" cy="118001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 I will make those of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synagogue of Satan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say that they are Jews and are not, but lie--behold, I will make them come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bow down before your feet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they will learn that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loved you</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99AB20A-12A6-9809-2A8C-8FD41041A7D6}"/>
              </a:ext>
            </a:extLst>
          </p:cNvPr>
          <p:cNvSpPr>
            <a:spLocks noGrp="1"/>
          </p:cNvSpPr>
          <p:nvPr>
            <p:ph idx="1"/>
          </p:nvPr>
        </p:nvSpPr>
        <p:spPr>
          <a:xfrm>
            <a:off x="47897" y="1354183"/>
            <a:ext cx="12100560" cy="5468983"/>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As in Smyrna, a local Jewish community is called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synagogue of Satan</a:t>
            </a:r>
            <a:r>
              <a:rPr lang="en-US" sz="3200" dirty="0">
                <a:solidFill>
                  <a:srgbClr val="F5F5F5"/>
                </a:solidFill>
                <a:effectLst>
                  <a:outerShdw blurRad="38100" dist="38100" dir="2700000" algn="ctr" rotWithShape="0">
                    <a:schemeClr val="tx1"/>
                  </a:outerShdw>
                </a:effectLst>
              </a:rPr>
              <a:t>” — those who claim to be true Jews but are not, having excluded believers from their community. </a:t>
            </a:r>
          </a:p>
          <a:p>
            <a:r>
              <a:rPr lang="en-US" sz="3200" dirty="0">
                <a:solidFill>
                  <a:srgbClr val="F5F5F5"/>
                </a:solidFill>
                <a:effectLst>
                  <a:outerShdw blurRad="38100" dist="38100" dir="2700000" algn="ctr" rotWithShape="0">
                    <a:schemeClr val="tx1"/>
                  </a:outerShdw>
                </a:effectLst>
              </a:rPr>
              <a:t>Christ promises these Jewish opponents will one day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bow down before your feet</a:t>
            </a:r>
            <a:r>
              <a:rPr lang="en-US" sz="3200" dirty="0">
                <a:solidFill>
                  <a:srgbClr val="F5F5F5"/>
                </a:solidFill>
                <a:effectLst>
                  <a:outerShdw blurRad="38100" dist="38100" dir="2700000" algn="ctr" rotWithShape="0">
                    <a:schemeClr val="tx1"/>
                  </a:outerShdw>
                </a:effectLst>
              </a:rPr>
              <a:t>” and acknowledge that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loved you</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is a stunning </a:t>
            </a:r>
            <a:r>
              <a:rPr lang="en-US" sz="3200" b="1" i="1" dirty="0">
                <a:solidFill>
                  <a:srgbClr val="F5F5F5"/>
                </a:solidFill>
                <a:effectLst>
                  <a:outerShdw blurRad="38100" dist="38100" dir="2700000" algn="ctr" rotWithShape="0">
                    <a:schemeClr val="tx1"/>
                  </a:outerShdw>
                </a:effectLst>
              </a:rPr>
              <a:t>reversal</a:t>
            </a:r>
            <a:r>
              <a:rPr lang="en-US" sz="3200" dirty="0">
                <a:solidFill>
                  <a:srgbClr val="F5F5F5"/>
                </a:solidFill>
                <a:effectLst>
                  <a:outerShdw blurRad="38100" dist="38100" dir="2700000" algn="ctr" rotWithShape="0">
                    <a:schemeClr val="tx1"/>
                  </a:outerShdw>
                </a:effectLst>
              </a:rPr>
              <a:t> of Old Testament texts (Isaiah 45:14; 49:23; 60:14) in which Gentile nations were expected to prostrate themselves before restored Israel. </a:t>
            </a:r>
          </a:p>
          <a:p>
            <a:r>
              <a:rPr lang="en-US" sz="3200" dirty="0">
                <a:solidFill>
                  <a:srgbClr val="F5F5F5"/>
                </a:solidFill>
                <a:effectLst>
                  <a:outerShdw blurRad="38100" dist="38100" dir="2700000" algn="ctr" rotWithShape="0">
                    <a:schemeClr val="tx1"/>
                  </a:outerShdw>
                </a:effectLst>
              </a:rPr>
              <a:t>Here commentators divide sharply. </a:t>
            </a:r>
          </a:p>
          <a:p>
            <a:r>
              <a:rPr lang="en-US" sz="3200" dirty="0">
                <a:solidFill>
                  <a:srgbClr val="F5F5F5"/>
                </a:solidFill>
                <a:effectLst>
                  <a:outerShdw blurRad="38100" dist="38100" dir="2700000" algn="ctr" rotWithShape="0">
                    <a:schemeClr val="tx1"/>
                  </a:outerShdw>
                </a:effectLst>
              </a:rPr>
              <a:t>Some (Beale and Beeke) read this as referring to the genuine conversion of these Jewish opponents — a </a:t>
            </a:r>
            <a:r>
              <a:rPr lang="en-US" sz="3200" b="1" i="1" dirty="0">
                <a:solidFill>
                  <a:srgbClr val="F5F5F5"/>
                </a:solidFill>
                <a:effectLst>
                  <a:outerShdw blurRad="38100" dist="38100" dir="2700000" algn="ctr" rotWithShape="0">
                    <a:schemeClr val="tx1"/>
                  </a:outerShdw>
                </a:effectLst>
              </a:rPr>
              <a:t>saving</a:t>
            </a:r>
            <a:r>
              <a:rPr lang="en-US" sz="3200" dirty="0">
                <a:solidFill>
                  <a:srgbClr val="F5F5F5"/>
                </a:solidFill>
                <a:effectLst>
                  <a:outerShdw blurRad="38100" dist="38100" dir="2700000" algn="ctr" rotWithShape="0">
                    <a:schemeClr val="tx1"/>
                  </a:outerShdw>
                </a:effectLst>
              </a:rPr>
              <a:t> bow of </a:t>
            </a:r>
            <a:r>
              <a:rPr lang="en-US" sz="3200" b="1" i="1" dirty="0">
                <a:solidFill>
                  <a:srgbClr val="F5F5F5"/>
                </a:solidFill>
                <a:effectLst>
                  <a:outerShdw blurRad="38100" dist="38100" dir="2700000" algn="ctr" rotWithShape="0">
                    <a:schemeClr val="tx1"/>
                  </a:outerShdw>
                </a:effectLst>
              </a:rPr>
              <a:t>repentance </a:t>
            </a:r>
            <a:r>
              <a:rPr lang="en-US" sz="3200" dirty="0">
                <a:solidFill>
                  <a:srgbClr val="F5F5F5"/>
                </a:solidFill>
                <a:effectLst>
                  <a:outerShdw blurRad="38100" dist="38100" dir="2700000" algn="ctr" rotWithShape="0">
                    <a:schemeClr val="tx1"/>
                  </a:outerShdw>
                </a:effectLst>
              </a:rPr>
              <a:t>sometime in the future. </a:t>
            </a:r>
          </a:p>
          <a:p>
            <a:r>
              <a:rPr lang="en-US" sz="3200" dirty="0">
                <a:solidFill>
                  <a:srgbClr val="F5F5F5"/>
                </a:solidFill>
                <a:effectLst>
                  <a:outerShdw blurRad="38100" dist="38100" dir="2700000" algn="ctr" rotWithShape="0">
                    <a:schemeClr val="tx1"/>
                  </a:outerShdw>
                </a:effectLst>
              </a:rPr>
              <a:t>Others (Schreiner, Aune, Osborne, and Mounce) argue that it describes eschatological humiliation and vindication rather than salvation: that on the Day of Judgment, these opponents will be </a:t>
            </a:r>
            <a:r>
              <a:rPr lang="en-US" sz="3200" b="1" i="1" dirty="0">
                <a:solidFill>
                  <a:srgbClr val="F5F5F5"/>
                </a:solidFill>
                <a:effectLst>
                  <a:outerShdw blurRad="38100" dist="38100" dir="2700000" algn="ctr" rotWithShape="0">
                    <a:schemeClr val="tx1"/>
                  </a:outerShdw>
                </a:effectLst>
              </a:rPr>
              <a:t>forced</a:t>
            </a:r>
            <a:r>
              <a:rPr lang="en-US" sz="3200" dirty="0">
                <a:solidFill>
                  <a:srgbClr val="F5F5F5"/>
                </a:solidFill>
                <a:effectLst>
                  <a:outerShdw blurRad="38100" dist="38100" dir="2700000" algn="ctr" rotWithShape="0">
                    <a:schemeClr val="tx1"/>
                  </a:outerShdw>
                </a:effectLst>
              </a:rPr>
              <a:t> to acknowledge the truth and that this is a description of </a:t>
            </a:r>
            <a:r>
              <a:rPr lang="en-US" sz="3200" b="1" i="1" dirty="0">
                <a:solidFill>
                  <a:srgbClr val="F5F5F5"/>
                </a:solidFill>
                <a:effectLst>
                  <a:outerShdw blurRad="38100" dist="38100" dir="2700000" algn="ctr" rotWithShape="0">
                    <a:schemeClr val="tx1"/>
                  </a:outerShdw>
                </a:effectLst>
              </a:rPr>
              <a:t>judgment</a:t>
            </a:r>
            <a:r>
              <a:rPr lang="en-US" sz="3200" dirty="0">
                <a:solidFill>
                  <a:srgbClr val="F5F5F5"/>
                </a:solidFill>
                <a:effectLst>
                  <a:outerShdw blurRad="38100" dist="38100" dir="2700000" algn="ctr" rotWithShape="0">
                    <a:schemeClr val="tx1"/>
                  </a:outerShdw>
                </a:effectLst>
              </a:rPr>
              <a:t>, </a:t>
            </a:r>
            <a:r>
              <a:rPr lang="en-US" sz="3200" b="1" i="1" dirty="0">
                <a:solidFill>
                  <a:srgbClr val="F5F5F5"/>
                </a:solidFill>
                <a:effectLst>
                  <a:outerShdw blurRad="38100" dist="38100" dir="2700000" algn="ctr" rotWithShape="0">
                    <a:schemeClr val="tx1"/>
                  </a:outerShdw>
                </a:effectLst>
              </a:rPr>
              <a:t>not</a:t>
            </a:r>
            <a:r>
              <a:rPr lang="en-US" sz="3200" dirty="0">
                <a:solidFill>
                  <a:srgbClr val="F5F5F5"/>
                </a:solidFill>
                <a:effectLst>
                  <a:outerShdw blurRad="38100" dist="38100" dir="2700000" algn="ctr" rotWithShape="0">
                    <a:schemeClr val="tx1"/>
                  </a:outerShdw>
                </a:effectLst>
              </a:rPr>
              <a:t> </a:t>
            </a:r>
            <a:r>
              <a:rPr lang="en-US" sz="3200" b="1" i="1" dirty="0">
                <a:solidFill>
                  <a:srgbClr val="F5F5F5"/>
                </a:solidFill>
                <a:effectLst>
                  <a:outerShdw blurRad="38100" dist="38100" dir="2700000" algn="ctr" rotWithShape="0">
                    <a:schemeClr val="tx1"/>
                  </a:outerShdw>
                </a:effectLst>
              </a:rPr>
              <a:t>repentance</a:t>
            </a:r>
            <a:r>
              <a:rPr lang="en-US" sz="3200" dirty="0">
                <a:solidFill>
                  <a:srgbClr val="F5F5F5"/>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231552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9CBA49B-96D4-7943-9FBE-53C93BA717F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D88162B-07DE-66D9-4D70-B14C69848BF9}"/>
              </a:ext>
            </a:extLst>
          </p:cNvPr>
          <p:cNvSpPr>
            <a:spLocks noGrp="1"/>
          </p:cNvSpPr>
          <p:nvPr>
            <p:ph type="title"/>
          </p:nvPr>
        </p:nvSpPr>
        <p:spPr>
          <a:xfrm>
            <a:off x="0" y="1"/>
            <a:ext cx="12192000" cy="89762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you have kept my word about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patient endurance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will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keep</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from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hour of trial that is coming on the whole world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try those who dwell on the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D448578-B02D-8C56-EBAF-DCA640F513B3}"/>
              </a:ext>
            </a:extLst>
          </p:cNvPr>
          <p:cNvSpPr>
            <a:spLocks noGrp="1"/>
          </p:cNvSpPr>
          <p:nvPr>
            <p:ph idx="1"/>
          </p:nvPr>
        </p:nvSpPr>
        <p:spPr>
          <a:xfrm>
            <a:off x="369115" y="1103152"/>
            <a:ext cx="11442583" cy="5666764"/>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Because they have kept Christ's call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patient endurance</a:t>
            </a:r>
            <a:r>
              <a:rPr lang="en-US" sz="3200" dirty="0">
                <a:solidFill>
                  <a:srgbClr val="F5F5F5"/>
                </a:solidFill>
                <a:effectLst>
                  <a:outerShdw blurRad="38100" dist="38100" dir="2700000" algn="ctr" rotWithShape="0">
                    <a:schemeClr val="tx1"/>
                  </a:outerShdw>
                </a:effectLst>
              </a:rPr>
              <a:t>” – particularly under pressure from the local Jewish community – he will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keep</a:t>
            </a:r>
            <a:r>
              <a:rPr lang="en-US" sz="3200" dirty="0">
                <a:solidFill>
                  <a:srgbClr val="F5F5F5"/>
                </a:solidFill>
                <a:effectLst>
                  <a:outerShdw blurRad="38100" dist="38100" dir="2700000" algn="ctr" rotWithShape="0">
                    <a:schemeClr val="tx1"/>
                  </a:outerShdw>
                </a:effectLst>
              </a:rPr>
              <a:t>” them from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hour of trial that is coming on the whole world</a:t>
            </a:r>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p>
          <a:p>
            <a:r>
              <a:rPr lang="en-US" sz="3200" dirty="0">
                <a:solidFill>
                  <a:srgbClr val="F5F5F5"/>
                </a:solidFill>
                <a:effectLst>
                  <a:outerShdw blurRad="38100" dist="38100" dir="2700000" algn="ctr" rotWithShape="0">
                    <a:schemeClr val="tx1"/>
                  </a:outerShdw>
                </a:effectLst>
              </a:rPr>
              <a:t>Some (John MacArthur, Charles Ryrie) have used this verse to argue for a pre-tribulation rapture — that believers will be physically removed from the earth </a:t>
            </a:r>
            <a:r>
              <a:rPr lang="en-US" sz="3200" b="1" i="1" dirty="0">
                <a:solidFill>
                  <a:srgbClr val="F5F5F5"/>
                </a:solidFill>
                <a:effectLst>
                  <a:outerShdw blurRad="38100" dist="38100" dir="2700000" algn="ctr" rotWithShape="0">
                    <a:schemeClr val="tx1"/>
                  </a:outerShdw>
                </a:effectLst>
              </a:rPr>
              <a:t>before</a:t>
            </a:r>
            <a:r>
              <a:rPr lang="en-US" sz="3200" dirty="0">
                <a:solidFill>
                  <a:srgbClr val="F5F5F5"/>
                </a:solidFill>
                <a:effectLst>
                  <a:outerShdw blurRad="38100" dist="38100" dir="2700000" algn="ctr" rotWithShape="0">
                    <a:schemeClr val="tx1"/>
                  </a:outerShdw>
                </a:effectLst>
              </a:rPr>
              <a:t> the great tribulation begins. </a:t>
            </a:r>
          </a:p>
          <a:p>
            <a:r>
              <a:rPr lang="en-US" sz="3200" dirty="0">
                <a:solidFill>
                  <a:srgbClr val="F5F5F5"/>
                </a:solidFill>
                <a:effectLst>
                  <a:outerShdw blurRad="38100" dist="38100" dir="2700000" algn="ctr" rotWithShape="0">
                    <a:schemeClr val="tx1"/>
                  </a:outerShdw>
                </a:effectLst>
              </a:rPr>
              <a:t>Most commentators reject this interpretation for the following reasons:</a:t>
            </a:r>
          </a:p>
          <a:p>
            <a:pPr lvl="1"/>
            <a:r>
              <a:rPr lang="en-US" sz="2800" dirty="0">
                <a:solidFill>
                  <a:srgbClr val="F5F5F5"/>
                </a:solidFill>
                <a:effectLst>
                  <a:outerShdw blurRad="38100" dist="38100" dir="2700000" algn="ctr" rotWithShape="0">
                    <a:schemeClr val="tx1"/>
                  </a:outerShdw>
                </a:effectLst>
              </a:rPr>
              <a:t>Jesus just praised them for their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patient endurance</a:t>
            </a:r>
            <a:r>
              <a:rPr lang="en-US" sz="2800" dirty="0">
                <a:solidFill>
                  <a:srgbClr val="F5F5F5"/>
                </a:solidFill>
                <a:effectLst>
                  <a:outerShdw blurRad="38100" dist="38100" dir="2700000" algn="ctr" rotWithShape="0">
                    <a:schemeClr val="tx1"/>
                  </a:outerShdw>
                </a:effectLst>
              </a:rPr>
              <a:t>” and now promises to help them </a:t>
            </a:r>
            <a:r>
              <a:rPr lang="en-US" sz="2800" b="1" i="1" dirty="0">
                <a:solidFill>
                  <a:srgbClr val="F5F5F5"/>
                </a:solidFill>
                <a:effectLst>
                  <a:outerShdw blurRad="38100" dist="38100" dir="2700000" algn="ctr" rotWithShape="0">
                    <a:schemeClr val="tx1"/>
                  </a:outerShdw>
                </a:effectLst>
              </a:rPr>
              <a:t>continue</a:t>
            </a:r>
            <a:r>
              <a:rPr lang="en-US" sz="2800" dirty="0">
                <a:solidFill>
                  <a:srgbClr val="F5F5F5"/>
                </a:solidFill>
                <a:effectLst>
                  <a:outerShdw blurRad="38100" dist="38100" dir="2700000" algn="ctr" rotWithShape="0">
                    <a:schemeClr val="tx1"/>
                  </a:outerShdw>
                </a:effectLst>
              </a:rPr>
              <a:t> enduring, </a:t>
            </a:r>
            <a:r>
              <a:rPr lang="en-US" sz="2800" b="1" i="1" dirty="0">
                <a:solidFill>
                  <a:srgbClr val="F5F5F5"/>
                </a:solidFill>
                <a:effectLst>
                  <a:outerShdw blurRad="38100" dist="38100" dir="2700000" algn="ctr" rotWithShape="0">
                    <a:schemeClr val="tx1"/>
                  </a:outerShdw>
                </a:effectLst>
              </a:rPr>
              <a:t>not</a:t>
            </a:r>
            <a:r>
              <a:rPr lang="en-US" sz="2800" dirty="0">
                <a:solidFill>
                  <a:srgbClr val="F5F5F5"/>
                </a:solidFill>
                <a:effectLst>
                  <a:outerShdw blurRad="38100" dist="38100" dir="2700000" algn="ctr" rotWithShape="0">
                    <a:schemeClr val="tx1"/>
                  </a:outerShdw>
                </a:effectLst>
              </a:rPr>
              <a:t> remove the trial </a:t>
            </a:r>
            <a:r>
              <a:rPr lang="en-US" sz="2800" b="1" i="1" dirty="0">
                <a:solidFill>
                  <a:srgbClr val="F5F5F5"/>
                </a:solidFill>
                <a:effectLst>
                  <a:outerShdw blurRad="38100" dist="38100" dir="2700000" algn="ctr" rotWithShape="0">
                    <a:schemeClr val="tx1"/>
                  </a:outerShdw>
                </a:effectLst>
              </a:rPr>
              <a:t>altogether</a:t>
            </a:r>
            <a:r>
              <a:rPr lang="en-US" sz="2800" dirty="0">
                <a:solidFill>
                  <a:srgbClr val="F5F5F5"/>
                </a:solidFill>
                <a:effectLst>
                  <a:outerShdw blurRad="38100" dist="38100" dir="2700000" algn="ctr" rotWithShape="0">
                    <a:schemeClr val="tx1"/>
                  </a:outerShdw>
                </a:effectLst>
              </a:rPr>
              <a:t>.</a:t>
            </a:r>
          </a:p>
          <a:p>
            <a:pPr lvl="1"/>
            <a:r>
              <a:rPr lang="en-US" sz="2800" dirty="0">
                <a:solidFill>
                  <a:srgbClr val="F5F5F5"/>
                </a:solidFill>
                <a:effectLst>
                  <a:outerShdw blurRad="38100" dist="38100" dir="2700000" algn="ctr" rotWithShape="0">
                    <a:schemeClr val="tx1"/>
                  </a:outerShdw>
                </a:effectLst>
              </a:rPr>
              <a:t>In the very next verse (3:11) Jesus tells them to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hold fast </a:t>
            </a:r>
            <a:r>
              <a:rPr lang="en-US" sz="2800" dirty="0">
                <a:solidFill>
                  <a:srgbClr val="F5F5F5"/>
                </a:solidFill>
                <a:effectLst>
                  <a:outerShdw blurRad="38100" dist="38100" dir="2700000" algn="ctr" rotWithShape="0">
                    <a:schemeClr val="tx1"/>
                  </a:outerShdw>
                </a:effectLst>
              </a:rPr>
              <a:t>”, which only makes sense if they will </a:t>
            </a:r>
            <a:r>
              <a:rPr lang="en-US" sz="2800" b="1" i="1" dirty="0">
                <a:solidFill>
                  <a:srgbClr val="F5F5F5"/>
                </a:solidFill>
                <a:effectLst>
                  <a:outerShdw blurRad="38100" dist="38100" dir="2700000" algn="ctr" rotWithShape="0">
                    <a:schemeClr val="tx1"/>
                  </a:outerShdw>
                </a:effectLst>
              </a:rPr>
              <a:t>go through </a:t>
            </a:r>
            <a:r>
              <a:rPr lang="en-US" sz="2800" dirty="0">
                <a:solidFill>
                  <a:srgbClr val="F5F5F5"/>
                </a:solidFill>
                <a:effectLst>
                  <a:outerShdw blurRad="38100" dist="38100" dir="2700000" algn="ctr" rotWithShape="0">
                    <a:schemeClr val="tx1"/>
                  </a:outerShdw>
                </a:effectLst>
              </a:rPr>
              <a:t>the trial, not be taken out of it.</a:t>
            </a:r>
          </a:p>
          <a:p>
            <a:pPr lvl="1"/>
            <a:r>
              <a:rPr lang="en-US" sz="2800" dirty="0">
                <a:solidFill>
                  <a:srgbClr val="F5F5F5"/>
                </a:solidFill>
                <a:effectLst>
                  <a:outerShdw blurRad="38100" dist="38100" dir="2700000" algn="ctr" rotWithShape="0">
                    <a:schemeClr val="tx1"/>
                  </a:outerShdw>
                </a:effectLst>
              </a:rPr>
              <a:t>A rapture that allows them to </a:t>
            </a:r>
            <a:r>
              <a:rPr lang="en-US" sz="2800" b="1" i="1" dirty="0">
                <a:solidFill>
                  <a:srgbClr val="F5F5F5"/>
                </a:solidFill>
                <a:effectLst>
                  <a:outerShdw blurRad="38100" dist="38100" dir="2700000" algn="ctr" rotWithShape="0">
                    <a:schemeClr val="tx1"/>
                  </a:outerShdw>
                </a:effectLst>
              </a:rPr>
              <a:t>escape</a:t>
            </a:r>
            <a:r>
              <a:rPr lang="en-US" sz="2800" dirty="0">
                <a:solidFill>
                  <a:srgbClr val="F5F5F5"/>
                </a:solidFill>
                <a:effectLst>
                  <a:outerShdw blurRad="38100" dist="38100" dir="2700000" algn="ctr" rotWithShape="0">
                    <a:schemeClr val="tx1"/>
                  </a:outerShdw>
                </a:effectLst>
              </a:rPr>
              <a:t> the trial would undermine the idea that blessings are for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conquers</a:t>
            </a:r>
            <a:r>
              <a:rPr lang="en-US" sz="2800" dirty="0">
                <a:solidFill>
                  <a:srgbClr val="F5F5F5"/>
                </a:solidFill>
                <a:effectLst>
                  <a:outerShdw blurRad="38100" dist="38100" dir="2700000" algn="ctr" rotWithShape="0">
                    <a:schemeClr val="tx1"/>
                  </a:outerShdw>
                </a:effectLst>
              </a:rPr>
              <a:t>” by persevering </a:t>
            </a:r>
            <a:r>
              <a:rPr lang="en-US" sz="2800" b="1" i="1" dirty="0">
                <a:solidFill>
                  <a:srgbClr val="F5F5F5"/>
                </a:solidFill>
                <a:effectLst>
                  <a:outerShdw blurRad="38100" dist="38100" dir="2700000" algn="ctr" rotWithShape="0">
                    <a:schemeClr val="tx1"/>
                  </a:outerShdw>
                </a:effectLst>
              </a:rPr>
              <a:t>through</a:t>
            </a:r>
            <a:r>
              <a:rPr lang="en-US" sz="2800" dirty="0">
                <a:solidFill>
                  <a:srgbClr val="F5F5F5"/>
                </a:solidFill>
                <a:effectLst>
                  <a:outerShdw blurRad="38100" dist="38100" dir="2700000" algn="ctr" rotWithShape="0">
                    <a:schemeClr val="tx1"/>
                  </a:outerShdw>
                </a:effectLst>
              </a:rPr>
              <a:t> the trial (Rev. 3:12).</a:t>
            </a:r>
          </a:p>
          <a:p>
            <a:pPr lvl="1"/>
            <a:r>
              <a:rPr lang="en-US" sz="2800" dirty="0">
                <a:solidFill>
                  <a:srgbClr val="F5F5F5"/>
                </a:solidFill>
                <a:effectLst>
                  <a:outerShdw blurRad="38100" dist="38100" dir="2700000" algn="ctr" rotWithShape="0">
                    <a:schemeClr val="tx1"/>
                  </a:outerShdw>
                </a:effectLst>
              </a:rPr>
              <a:t>Revelation repeatedly calls for believers to </a:t>
            </a:r>
            <a:r>
              <a:rPr lang="en-US" sz="2800" b="1" i="1" dirty="0">
                <a:solidFill>
                  <a:srgbClr val="F5F5F5"/>
                </a:solidFill>
                <a:effectLst>
                  <a:outerShdw blurRad="38100" dist="38100" dir="2700000" algn="ctr" rotWithShape="0">
                    <a:schemeClr val="tx1"/>
                  </a:outerShdw>
                </a:effectLst>
              </a:rPr>
              <a:t>endure</a:t>
            </a:r>
            <a:r>
              <a:rPr lang="en-US" sz="2800" dirty="0">
                <a:solidFill>
                  <a:srgbClr val="F5F5F5"/>
                </a:solidFill>
                <a:effectLst>
                  <a:outerShdw blurRad="38100" dist="38100" dir="2700000" algn="ctr" rotWithShape="0">
                    <a:schemeClr val="tx1"/>
                  </a:outerShdw>
                </a:effectLst>
              </a:rPr>
              <a:t> suffering, not </a:t>
            </a:r>
            <a:r>
              <a:rPr lang="en-US" sz="2800" b="1" i="1" dirty="0">
                <a:solidFill>
                  <a:srgbClr val="F5F5F5"/>
                </a:solidFill>
                <a:effectLst>
                  <a:outerShdw blurRad="38100" dist="38100" dir="2700000" algn="ctr" rotWithShape="0">
                    <a:schemeClr val="tx1"/>
                  </a:outerShdw>
                </a:effectLst>
              </a:rPr>
              <a:t>escape</a:t>
            </a:r>
            <a:r>
              <a:rPr lang="en-US" sz="2800" dirty="0">
                <a:solidFill>
                  <a:srgbClr val="F5F5F5"/>
                </a:solidFill>
                <a:effectLst>
                  <a:outerShdw blurRad="38100" dist="38100" dir="2700000" algn="ctr" rotWithShape="0">
                    <a:schemeClr val="tx1"/>
                  </a:outerShdw>
                </a:effectLst>
              </a:rPr>
              <a:t> it (Rev. 1:9; 2:2–3, 10; 3:3; 7:14; 13:10).</a:t>
            </a:r>
          </a:p>
          <a:p>
            <a:pPr lvl="1"/>
            <a:r>
              <a:rPr lang="en-US" sz="2800" dirty="0">
                <a:solidFill>
                  <a:srgbClr val="F5F5F5"/>
                </a:solidFill>
                <a:effectLst>
                  <a:outerShdw blurRad="38100" dist="38100" dir="2700000" algn="ctr" rotWithShape="0">
                    <a:schemeClr val="tx1"/>
                  </a:outerShdw>
                </a:effectLst>
              </a:rPr>
              <a:t>Jesus used this identical Greek phrase when he prayed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do </a:t>
            </a:r>
            <a:r>
              <a:rPr lang="en-US" sz="28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ask that you take [those you have given me] </a:t>
            </a:r>
            <a:r>
              <a:rPr lang="en-US" sz="28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out of the world</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that you </a:t>
            </a:r>
            <a:r>
              <a:rPr lang="en-US" sz="28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keep them from </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evil one</a:t>
            </a:r>
            <a:r>
              <a:rPr lang="en-US" sz="2800" dirty="0">
                <a:solidFill>
                  <a:srgbClr val="F5F5F5"/>
                </a:solidFill>
                <a:effectLst>
                  <a:outerShdw blurRad="38100" dist="38100" dir="2700000" algn="ctr" rotWithShape="0">
                    <a:schemeClr val="tx1"/>
                  </a:outerShdw>
                </a:effectLst>
              </a:rPr>
              <a:t>” (John 17:15). </a:t>
            </a:r>
          </a:p>
          <a:p>
            <a:endParaRPr lang="en-US" sz="3200" dirty="0">
              <a:solidFill>
                <a:srgbClr val="F5F5F5"/>
              </a:solidFill>
              <a:effectLst>
                <a:outerShdw blurRad="38100" dist="38100" dir="2700000" algn="ctr" rotWithShape="0">
                  <a:schemeClr val="tx1"/>
                </a:outerShdw>
              </a:effectLst>
            </a:endParaRPr>
          </a:p>
          <a:p>
            <a:endParaRPr lang="en-US" sz="3200" dirty="0">
              <a:solidFill>
                <a:srgbClr val="F5F5F5"/>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1731943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47536</TotalTime>
  <Words>4940</Words>
  <Application>Microsoft Office PowerPoint</Application>
  <PresentationFormat>Widescreen</PresentationFormat>
  <Paragraphs>163</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Cambria</vt:lpstr>
      <vt:lpstr>Garamond</vt:lpstr>
      <vt:lpstr>Tahoma</vt:lpstr>
      <vt:lpstr>Office Theme</vt:lpstr>
      <vt:lpstr>1_Office Theme</vt:lpstr>
      <vt:lpstr>The Book of Revelation</vt:lpstr>
      <vt:lpstr>Letter to the Church in Philadelphia (3:7-13)</vt:lpstr>
      <vt:lpstr>Letter to the Church in Philadelphia (3:7-13)</vt:lpstr>
      <vt:lpstr>The Church in Philadelphia – Historical Context</vt:lpstr>
      <vt:lpstr>The Church in Philadelphia – Historical Context</vt:lpstr>
      <vt:lpstr>3:7 "And to the angel of the church in Philadelphia write: 'The words of the holy one, the true one, who has the key of David, who opens and no one will shut, who shuts and no one opens. (ESV)</vt:lpstr>
      <vt:lpstr>3:8 "'I know your works. Behold, I have set before you an open door, which no one is able to shut. I know that you have but little power, and yet you have kept my word and have not denied my name. (ESV)</vt:lpstr>
      <vt:lpstr>3:9 Behold, I will make those of the synagogue of Satan who say that they are Jews and are not, but lie--behold, I will make them come and bow down before your feet and they will learn that I have loved you. (ESV)</vt:lpstr>
      <vt:lpstr>3:10  Because you have kept my word about patient endurance, I will keep you from the hour of trial that is coming on the whole world, to try those who dwell on the earth. (ESV)</vt:lpstr>
      <vt:lpstr>3:10  Because you have kept my word about patient endurance, I will keep you from the hour of trial that is coming on the whole world, to try those who dwell on the earth. (ESV)</vt:lpstr>
      <vt:lpstr>3:11 I am coming soon. Hold fast what you have, so that no one may seize your crown. 12 The one who conquers, I will make him a pillar in the temple of my God. Never shall he go out of it, and I will write on him the name of my God, and the name of the city of my God, the new Jerusalem, which comes down from my God out of heaven, and my own new name. 13 He who has an ear, let him hear what the Spirit says to the churches.' (ESV)</vt:lpstr>
      <vt:lpstr>3:11 I am coming soon. Hold fast what you have, so that no one may seize your crown. 12 The one who conquers, I will make him a pillar in the temple of my God. Never shall he go out of it, and I will write on him the name of my God, and the name of the city of my God, the new Jerusalem, which comes down from my God out of heaven, and my own new name. 13 He who has an ear, let him hear what the Spirit says to the churches.' (ESV)</vt:lpstr>
      <vt:lpstr>The Church in Philadelphia – Summary</vt:lpstr>
      <vt:lpstr>Letter to the Church in Laodicea (3:14-22)</vt:lpstr>
      <vt:lpstr>Letter to the Church in Laodicea (3:14-22)</vt:lpstr>
      <vt:lpstr>The Church in Laodicea – Historical Context</vt:lpstr>
      <vt:lpstr>The Church in Laodicea – Historical Context</vt:lpstr>
      <vt:lpstr>3:14 “And to the angel of the church in Laodicea write: ‘The words of the Amen, the faithful and true witness, the beginning of God's creation. (ESV)</vt:lpstr>
      <vt:lpstr>3:14 “And to the angel of the church in Laodicea write: ‘The words of the Amen, the faithful and true witness, the beginning of God's creation. (ESV)</vt:lpstr>
      <vt:lpstr>3:15 “‘I know your works: you are neither cold nor hot. Would that you were either cold or hot! 16 So, because you are lukewarm, and neither hot nor cold, I will spit you out of my mouth. 17 For you say, I am rich, I have prospered, and I need nothing, not realizing that you are wretched, pitiable, poor, blind, and naked. (ESV)</vt:lpstr>
      <vt:lpstr>3:15 “‘I know your works: you are neither cold nor hot. Would that you were either cold or hot! 16 So, because you are lukewarm, and neither hot nor cold, I will spit you out of my mouth. 17 For you say, I am rich, I have prospered, and I need nothing, not realizing that you are wretched, pitiable, poor, blind, and naked. (ESV)</vt:lpstr>
      <vt:lpstr>3:18 I counsel you to buy from me gold refined by fire, so that you may be rich, and white garments so that you may clothe yourself and the shame of your nakedness may not be seen, and salve to anoint your eyes, so that you may see. (ESV)</vt:lpstr>
      <vt:lpstr>3:19 Those whom I love, I reprove and discipline, so be zealous and repent. 20 Behold, I stand at the door and knock. If anyone hears my voice and opens the door, I will come in to him and eat with him, and he with me. (ESV)</vt:lpstr>
      <vt:lpstr>3:21 The one who conquers, I will grant him to sit with me on my throne, as I also conquered and sat down with my Father on his throne. 22 He who has an ear, let him hear what the Spirit says to the churches.’” (ESV)</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412</cp:revision>
  <cp:lastPrinted>2026-04-19T14:18:12Z</cp:lastPrinted>
  <dcterms:created xsi:type="dcterms:W3CDTF">2026-02-17T02:36:22Z</dcterms:created>
  <dcterms:modified xsi:type="dcterms:W3CDTF">2026-04-19T14:18:45Z</dcterms:modified>
</cp:coreProperties>
</file>