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516" r:id="rId3"/>
    <p:sldId id="520" r:id="rId4"/>
    <p:sldId id="523" r:id="rId5"/>
    <p:sldId id="524" r:id="rId6"/>
    <p:sldId id="525" r:id="rId7"/>
    <p:sldId id="517" r:id="rId8"/>
    <p:sldId id="518" r:id="rId9"/>
    <p:sldId id="548" r:id="rId10"/>
    <p:sldId id="535" r:id="rId11"/>
    <p:sldId id="551" r:id="rId12"/>
    <p:sldId id="527" r:id="rId13"/>
    <p:sldId id="528" r:id="rId14"/>
    <p:sldId id="530" r:id="rId15"/>
    <p:sldId id="550" r:id="rId16"/>
    <p:sldId id="529" r:id="rId17"/>
    <p:sldId id="526" r:id="rId18"/>
    <p:sldId id="536" r:id="rId19"/>
    <p:sldId id="537" r:id="rId20"/>
    <p:sldId id="538" r:id="rId21"/>
    <p:sldId id="539" r:id="rId22"/>
    <p:sldId id="540" r:id="rId23"/>
    <p:sldId id="541" r:id="rId24"/>
    <p:sldId id="542" r:id="rId25"/>
    <p:sldId id="543" r:id="rId26"/>
    <p:sldId id="544" r:id="rId27"/>
    <p:sldId id="549" r:id="rId28"/>
    <p:sldId id="545" r:id="rId29"/>
    <p:sldId id="546" r:id="rId30"/>
    <p:sldId id="547" r:id="rId31"/>
    <p:sldId id="553" r:id="rId32"/>
    <p:sldId id="552" r:id="rId33"/>
    <p:sldId id="554"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FFB3"/>
    <a:srgbClr val="FFD700"/>
    <a:srgbClr val="99FFFF"/>
    <a:srgbClr val="F5F5F5"/>
    <a:srgbClr val="00FFFF"/>
    <a:srgbClr val="2E2344"/>
    <a:srgbClr val="4B2A5E"/>
    <a:srgbClr val="883D7C"/>
    <a:srgbClr val="5A3278"/>
    <a:srgbClr val="A77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7" autoAdjust="0"/>
    <p:restoredTop sz="94660"/>
  </p:normalViewPr>
  <p:slideViewPr>
    <p:cSldViewPr snapToGrid="0">
      <p:cViewPr varScale="1">
        <p:scale>
          <a:sx n="152" d="100"/>
          <a:sy n="152" d="100"/>
        </p:scale>
        <p:origin x="4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C48619E-407E-49A3-9451-8881EE43F640}" type="datetimeFigureOut">
              <a:rPr lang="en-US" smtClean="0"/>
              <a:t>6/7/2026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9E0C3B2-DEE3-455A-BEC3-7E005ED72DE8}" type="slidenum">
              <a:rPr lang="en-US" smtClean="0"/>
              <a:t>‹#›</a:t>
            </a:fld>
            <a:endParaRPr lang="en-US"/>
          </a:p>
        </p:txBody>
      </p:sp>
    </p:spTree>
    <p:extLst>
      <p:ext uri="{BB962C8B-B14F-4D97-AF65-F5344CB8AC3E}">
        <p14:creationId xmlns:p14="http://schemas.microsoft.com/office/powerpoint/2010/main" val="12054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5A7D-19B1-95FD-CC1A-4E5744219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4483B-F1C2-21EF-AD37-7E4C34C06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3B44F-7128-9D60-B012-FEF8869C21E4}"/>
              </a:ext>
            </a:extLst>
          </p:cNvPr>
          <p:cNvSpPr>
            <a:spLocks noGrp="1"/>
          </p:cNvSpPr>
          <p:nvPr>
            <p:ph type="dt" sz="half" idx="10"/>
          </p:nvPr>
        </p:nvSpPr>
        <p:spPr/>
        <p:txBody>
          <a:bodyPr/>
          <a:lstStyle/>
          <a:p>
            <a:fld id="{0A2F6184-0DB0-44B4-BC85-6FE096EDA416}" type="datetimeFigureOut">
              <a:rPr lang="en-US" smtClean="0"/>
              <a:t>6/7/2026</a:t>
            </a:fld>
            <a:endParaRPr lang="en-US"/>
          </a:p>
        </p:txBody>
      </p:sp>
      <p:sp>
        <p:nvSpPr>
          <p:cNvPr id="5" name="Footer Placeholder 4">
            <a:extLst>
              <a:ext uri="{FF2B5EF4-FFF2-40B4-BE49-F238E27FC236}">
                <a16:creationId xmlns:a16="http://schemas.microsoft.com/office/drawing/2014/main" id="{50E64CED-3862-35C3-ED08-313758421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9D925-25AA-91B0-F0BB-AD4AB5BB5EA8}"/>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2777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0774-2ADD-8C7C-C116-BE8E167B4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920C9-6269-B399-A984-8DE247944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9F83F-C4D6-636E-5CC4-44F61EA42454}"/>
              </a:ext>
            </a:extLst>
          </p:cNvPr>
          <p:cNvSpPr>
            <a:spLocks noGrp="1"/>
          </p:cNvSpPr>
          <p:nvPr>
            <p:ph type="dt" sz="half" idx="10"/>
          </p:nvPr>
        </p:nvSpPr>
        <p:spPr/>
        <p:txBody>
          <a:bodyPr/>
          <a:lstStyle/>
          <a:p>
            <a:fld id="{0A2F6184-0DB0-44B4-BC85-6FE096EDA416}" type="datetimeFigureOut">
              <a:rPr lang="en-US" smtClean="0"/>
              <a:t>6/7/2026</a:t>
            </a:fld>
            <a:endParaRPr lang="en-US"/>
          </a:p>
        </p:txBody>
      </p:sp>
      <p:sp>
        <p:nvSpPr>
          <p:cNvPr id="5" name="Footer Placeholder 4">
            <a:extLst>
              <a:ext uri="{FF2B5EF4-FFF2-40B4-BE49-F238E27FC236}">
                <a16:creationId xmlns:a16="http://schemas.microsoft.com/office/drawing/2014/main" id="{5706241F-B584-7166-427B-92B99D599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AEB3-97B3-4421-F27D-DF897A5CB649}"/>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1904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E71F9-3F3E-B42A-D313-8D7FA77C1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72AD5-2A7F-3453-1D1D-6B85B0079A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4C531-B33E-F0BD-3C10-F4959A340EB4}"/>
              </a:ext>
            </a:extLst>
          </p:cNvPr>
          <p:cNvSpPr>
            <a:spLocks noGrp="1"/>
          </p:cNvSpPr>
          <p:nvPr>
            <p:ph type="dt" sz="half" idx="10"/>
          </p:nvPr>
        </p:nvSpPr>
        <p:spPr/>
        <p:txBody>
          <a:bodyPr/>
          <a:lstStyle/>
          <a:p>
            <a:fld id="{0A2F6184-0DB0-44B4-BC85-6FE096EDA416}" type="datetimeFigureOut">
              <a:rPr lang="en-US" smtClean="0"/>
              <a:t>6/7/2026</a:t>
            </a:fld>
            <a:endParaRPr lang="en-US"/>
          </a:p>
        </p:txBody>
      </p:sp>
      <p:sp>
        <p:nvSpPr>
          <p:cNvPr id="5" name="Footer Placeholder 4">
            <a:extLst>
              <a:ext uri="{FF2B5EF4-FFF2-40B4-BE49-F238E27FC236}">
                <a16:creationId xmlns:a16="http://schemas.microsoft.com/office/drawing/2014/main" id="{E0120110-6C4D-D974-973B-034D882CF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728B0-7352-A519-FFC6-542A24B164E3}"/>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0216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6/7/2026 8:56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50286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6/7/2026 8:56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78493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6/7/2026 8:56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6327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6/7/2026 8:56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169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6/7/2026 8:56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81026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6/7/2026 8:56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95380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6/7/2026 8:56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89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6/7/2026 8:56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4930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E323-6B3F-7E80-8619-7C02D4A6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8B07C-181E-D5C2-B06F-F50C3F0EA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B7718-E837-FD9A-78BF-AC54BB9679BD}"/>
              </a:ext>
            </a:extLst>
          </p:cNvPr>
          <p:cNvSpPr>
            <a:spLocks noGrp="1"/>
          </p:cNvSpPr>
          <p:nvPr>
            <p:ph type="dt" sz="half" idx="10"/>
          </p:nvPr>
        </p:nvSpPr>
        <p:spPr/>
        <p:txBody>
          <a:bodyPr/>
          <a:lstStyle/>
          <a:p>
            <a:fld id="{0A2F6184-0DB0-44B4-BC85-6FE096EDA416}" type="datetimeFigureOut">
              <a:rPr lang="en-US" smtClean="0"/>
              <a:t>6/7/2026</a:t>
            </a:fld>
            <a:endParaRPr lang="en-US"/>
          </a:p>
        </p:txBody>
      </p:sp>
      <p:sp>
        <p:nvSpPr>
          <p:cNvPr id="5" name="Footer Placeholder 4">
            <a:extLst>
              <a:ext uri="{FF2B5EF4-FFF2-40B4-BE49-F238E27FC236}">
                <a16:creationId xmlns:a16="http://schemas.microsoft.com/office/drawing/2014/main" id="{889AEA8A-8760-7AAB-DA2B-8A6E2359F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2A4A-C296-B50A-8BDF-BB533E60DB66}"/>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4213796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6/7/2026 8:56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2983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6/7/2026 8:56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72069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6/7/2026 8:56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5696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A3C0-4F13-DD9D-0675-25C59E57E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5CC080-F777-CDF3-3E47-33A99A23E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0E94C-B043-6547-9307-6F206C750E32}"/>
              </a:ext>
            </a:extLst>
          </p:cNvPr>
          <p:cNvSpPr>
            <a:spLocks noGrp="1"/>
          </p:cNvSpPr>
          <p:nvPr>
            <p:ph type="dt" sz="half" idx="10"/>
          </p:nvPr>
        </p:nvSpPr>
        <p:spPr/>
        <p:txBody>
          <a:bodyPr/>
          <a:lstStyle/>
          <a:p>
            <a:fld id="{0A2F6184-0DB0-44B4-BC85-6FE096EDA416}" type="datetimeFigureOut">
              <a:rPr lang="en-US" smtClean="0"/>
              <a:t>6/7/2026</a:t>
            </a:fld>
            <a:endParaRPr lang="en-US"/>
          </a:p>
        </p:txBody>
      </p:sp>
      <p:sp>
        <p:nvSpPr>
          <p:cNvPr id="5" name="Footer Placeholder 4">
            <a:extLst>
              <a:ext uri="{FF2B5EF4-FFF2-40B4-BE49-F238E27FC236}">
                <a16:creationId xmlns:a16="http://schemas.microsoft.com/office/drawing/2014/main" id="{2670C00C-3DFD-76CB-10F1-ED011EA44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63788-A460-11F2-1BCE-01B0D40B647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5083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AAEF-9B6C-4318-78D8-0B0EE4AF2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9A41F-9477-DE9B-8B12-D79D75C78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2DD07-46A7-31FE-C32C-D0A73D0DA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E50083-0912-BF7A-BE3A-49F589F76753}"/>
              </a:ext>
            </a:extLst>
          </p:cNvPr>
          <p:cNvSpPr>
            <a:spLocks noGrp="1"/>
          </p:cNvSpPr>
          <p:nvPr>
            <p:ph type="dt" sz="half" idx="10"/>
          </p:nvPr>
        </p:nvSpPr>
        <p:spPr/>
        <p:txBody>
          <a:bodyPr/>
          <a:lstStyle/>
          <a:p>
            <a:fld id="{0A2F6184-0DB0-44B4-BC85-6FE096EDA416}" type="datetimeFigureOut">
              <a:rPr lang="en-US" smtClean="0"/>
              <a:t>6/7/2026</a:t>
            </a:fld>
            <a:endParaRPr lang="en-US"/>
          </a:p>
        </p:txBody>
      </p:sp>
      <p:sp>
        <p:nvSpPr>
          <p:cNvPr id="6" name="Footer Placeholder 5">
            <a:extLst>
              <a:ext uri="{FF2B5EF4-FFF2-40B4-BE49-F238E27FC236}">
                <a16:creationId xmlns:a16="http://schemas.microsoft.com/office/drawing/2014/main" id="{28C2AEA5-2A12-903F-ED4C-01EF520B1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AC65E-E7D5-C77A-C9D1-B8F6933C705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4329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6A68-DF8F-095E-3156-29C112095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DF757-7EA9-0C3E-69AA-F4768BFA5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109B6-6BBD-6976-575D-FDA31A2EEB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EE0FC4-B2D5-A2B1-2480-F692890E1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1C859-3C54-2A17-0329-724A44006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612F3-1181-63C4-2055-3F67A6645DE4}"/>
              </a:ext>
            </a:extLst>
          </p:cNvPr>
          <p:cNvSpPr>
            <a:spLocks noGrp="1"/>
          </p:cNvSpPr>
          <p:nvPr>
            <p:ph type="dt" sz="half" idx="10"/>
          </p:nvPr>
        </p:nvSpPr>
        <p:spPr/>
        <p:txBody>
          <a:bodyPr/>
          <a:lstStyle/>
          <a:p>
            <a:fld id="{0A2F6184-0DB0-44B4-BC85-6FE096EDA416}" type="datetimeFigureOut">
              <a:rPr lang="en-US" smtClean="0"/>
              <a:t>6/7/2026</a:t>
            </a:fld>
            <a:endParaRPr lang="en-US"/>
          </a:p>
        </p:txBody>
      </p:sp>
      <p:sp>
        <p:nvSpPr>
          <p:cNvPr id="8" name="Footer Placeholder 7">
            <a:extLst>
              <a:ext uri="{FF2B5EF4-FFF2-40B4-BE49-F238E27FC236}">
                <a16:creationId xmlns:a16="http://schemas.microsoft.com/office/drawing/2014/main" id="{467EB4CC-07C7-8D12-8A21-2646FC269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FE9580-92D3-305A-A2D1-E98076712CA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1045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041-00C9-0B22-CE60-608F14ADF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7C8BE-8C59-BFB8-7091-100885BA6852}"/>
              </a:ext>
            </a:extLst>
          </p:cNvPr>
          <p:cNvSpPr>
            <a:spLocks noGrp="1"/>
          </p:cNvSpPr>
          <p:nvPr>
            <p:ph type="dt" sz="half" idx="10"/>
          </p:nvPr>
        </p:nvSpPr>
        <p:spPr/>
        <p:txBody>
          <a:bodyPr/>
          <a:lstStyle/>
          <a:p>
            <a:fld id="{0A2F6184-0DB0-44B4-BC85-6FE096EDA416}" type="datetimeFigureOut">
              <a:rPr lang="en-US" smtClean="0"/>
              <a:t>6/7/2026</a:t>
            </a:fld>
            <a:endParaRPr lang="en-US"/>
          </a:p>
        </p:txBody>
      </p:sp>
      <p:sp>
        <p:nvSpPr>
          <p:cNvPr id="4" name="Footer Placeholder 3">
            <a:extLst>
              <a:ext uri="{FF2B5EF4-FFF2-40B4-BE49-F238E27FC236}">
                <a16:creationId xmlns:a16="http://schemas.microsoft.com/office/drawing/2014/main" id="{4251F9A3-AD24-0A50-0169-C560F1379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B2A98-E579-CFC5-0F94-A1036EABB58C}"/>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07759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8B3FF-D258-25EF-B1AF-747B451C5198}"/>
              </a:ext>
            </a:extLst>
          </p:cNvPr>
          <p:cNvSpPr>
            <a:spLocks noGrp="1"/>
          </p:cNvSpPr>
          <p:nvPr>
            <p:ph type="dt" sz="half" idx="10"/>
          </p:nvPr>
        </p:nvSpPr>
        <p:spPr/>
        <p:txBody>
          <a:bodyPr/>
          <a:lstStyle/>
          <a:p>
            <a:fld id="{0A2F6184-0DB0-44B4-BC85-6FE096EDA416}" type="datetimeFigureOut">
              <a:rPr lang="en-US" smtClean="0"/>
              <a:t>6/7/2026</a:t>
            </a:fld>
            <a:endParaRPr lang="en-US"/>
          </a:p>
        </p:txBody>
      </p:sp>
      <p:sp>
        <p:nvSpPr>
          <p:cNvPr id="3" name="Footer Placeholder 2">
            <a:extLst>
              <a:ext uri="{FF2B5EF4-FFF2-40B4-BE49-F238E27FC236}">
                <a16:creationId xmlns:a16="http://schemas.microsoft.com/office/drawing/2014/main" id="{BBAB72C1-C22B-0F18-9C59-0A90D1791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14F92-0834-21DC-A887-DA4470C26FBB}"/>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90064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120D-2949-7A54-9681-F87598DC8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4C17B-62D0-B051-338C-56F15E23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D4F39-2FAC-01F6-0968-68F2F6EFB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95D4A-B3F6-1E33-F31D-885AD5F31B41}"/>
              </a:ext>
            </a:extLst>
          </p:cNvPr>
          <p:cNvSpPr>
            <a:spLocks noGrp="1"/>
          </p:cNvSpPr>
          <p:nvPr>
            <p:ph type="dt" sz="half" idx="10"/>
          </p:nvPr>
        </p:nvSpPr>
        <p:spPr/>
        <p:txBody>
          <a:bodyPr/>
          <a:lstStyle/>
          <a:p>
            <a:fld id="{0A2F6184-0DB0-44B4-BC85-6FE096EDA416}" type="datetimeFigureOut">
              <a:rPr lang="en-US" smtClean="0"/>
              <a:t>6/7/2026</a:t>
            </a:fld>
            <a:endParaRPr lang="en-US"/>
          </a:p>
        </p:txBody>
      </p:sp>
      <p:sp>
        <p:nvSpPr>
          <p:cNvPr id="6" name="Footer Placeholder 5">
            <a:extLst>
              <a:ext uri="{FF2B5EF4-FFF2-40B4-BE49-F238E27FC236}">
                <a16:creationId xmlns:a16="http://schemas.microsoft.com/office/drawing/2014/main" id="{E75C23F8-C184-14E6-55FC-9ED970F11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E7E1-E137-7D2D-E8E3-6D342396477A}"/>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93858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D932-E925-C03D-3740-DAFAAD1C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3685A-C0B5-BF9E-2298-1522EB797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36F21-F0C5-D506-F502-1BC1D8EBE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09067-AFF6-13F5-8771-AEF393FD6057}"/>
              </a:ext>
            </a:extLst>
          </p:cNvPr>
          <p:cNvSpPr>
            <a:spLocks noGrp="1"/>
          </p:cNvSpPr>
          <p:nvPr>
            <p:ph type="dt" sz="half" idx="10"/>
          </p:nvPr>
        </p:nvSpPr>
        <p:spPr/>
        <p:txBody>
          <a:bodyPr/>
          <a:lstStyle/>
          <a:p>
            <a:fld id="{0A2F6184-0DB0-44B4-BC85-6FE096EDA416}" type="datetimeFigureOut">
              <a:rPr lang="en-US" smtClean="0"/>
              <a:t>6/7/2026</a:t>
            </a:fld>
            <a:endParaRPr lang="en-US"/>
          </a:p>
        </p:txBody>
      </p:sp>
      <p:sp>
        <p:nvSpPr>
          <p:cNvPr id="6" name="Footer Placeholder 5">
            <a:extLst>
              <a:ext uri="{FF2B5EF4-FFF2-40B4-BE49-F238E27FC236}">
                <a16:creationId xmlns:a16="http://schemas.microsoft.com/office/drawing/2014/main" id="{2A2278E4-7123-C5D8-D4A6-0CA1029F8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E7014-D911-67BA-095D-BAA462DC5EB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7868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1D33E-67E1-33AD-16E7-797CC6418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F5F4A-5EE7-F6A8-E4CC-77293CFA1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59052-EDD5-2E7D-FF33-83269E8B3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F6184-0DB0-44B4-BC85-6FE096EDA416}" type="datetimeFigureOut">
              <a:rPr lang="en-US" smtClean="0"/>
              <a:t>6/7/2026</a:t>
            </a:fld>
            <a:endParaRPr lang="en-US"/>
          </a:p>
        </p:txBody>
      </p:sp>
      <p:sp>
        <p:nvSpPr>
          <p:cNvPr id="5" name="Footer Placeholder 4">
            <a:extLst>
              <a:ext uri="{FF2B5EF4-FFF2-40B4-BE49-F238E27FC236}">
                <a16:creationId xmlns:a16="http://schemas.microsoft.com/office/drawing/2014/main" id="{2638FFD5-7D0F-DF41-9457-0DD8855F5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A9C151-1671-D22D-9BD7-D3B83DA39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C560A-F639-45B7-91AE-E2F6837F5A75}" type="slidenum">
              <a:rPr lang="en-US" smtClean="0"/>
              <a:t>‹#›</a:t>
            </a:fld>
            <a:endParaRPr lang="en-US"/>
          </a:p>
        </p:txBody>
      </p:sp>
    </p:spTree>
    <p:extLst>
      <p:ext uri="{BB962C8B-B14F-4D97-AF65-F5344CB8AC3E}">
        <p14:creationId xmlns:p14="http://schemas.microsoft.com/office/powerpoint/2010/main" val="21808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6/7/2026 8:56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54339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rifiedbyfaith.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894D1A4-8FF9-6BC6-AAF7-4E9CECE56C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F0242-A7D7-6219-74DE-A73B1E1C91DB}"/>
              </a:ext>
            </a:extLst>
          </p:cNvPr>
          <p:cNvSpPr>
            <a:spLocks noGrp="1"/>
          </p:cNvSpPr>
          <p:nvPr>
            <p:ph type="ctrTitle"/>
          </p:nvPr>
        </p:nvSpPr>
        <p:spPr>
          <a:xfrm>
            <a:off x="0" y="4890781"/>
            <a:ext cx="12192000" cy="762280"/>
          </a:xfrm>
        </p:spPr>
        <p:txBody>
          <a:bodyPr>
            <a:normAutofit fontScale="90000"/>
          </a:bodyPr>
          <a:lstStyle/>
          <a:p>
            <a:r>
              <a:rPr lang="en-US" b="1" dirty="0">
                <a:solidFill>
                  <a:srgbClr val="F5F5F5"/>
                </a:solidFill>
                <a:effectLst>
                  <a:outerShdw blurRad="50800" dist="38100" dir="2700000" algn="tl" rotWithShape="0">
                    <a:prstClr val="black">
                      <a:alpha val="30000"/>
                    </a:prstClr>
                  </a:outerShdw>
                </a:effectLst>
                <a:latin typeface="Garamond" panose="02020404030301010803" pitchFamily="18" charset="0"/>
              </a:rPr>
              <a:t>The Book of </a:t>
            </a:r>
            <a:r>
              <a:rPr lang="en-US" b="1" dirty="0">
                <a:solidFill>
                  <a:srgbClr val="FFD700"/>
                </a:solidFill>
                <a:effectLst>
                  <a:outerShdw blurRad="50800" dist="38100" dir="2700000" algn="tl" rotWithShape="0">
                    <a:prstClr val="black">
                      <a:alpha val="30000"/>
                    </a:prstClr>
                  </a:outerShdw>
                </a:effectLst>
                <a:latin typeface="Garamond" panose="02020404030301010803" pitchFamily="18" charset="0"/>
              </a:rPr>
              <a:t>Revelation</a:t>
            </a:r>
          </a:p>
        </p:txBody>
      </p:sp>
      <p:sp>
        <p:nvSpPr>
          <p:cNvPr id="3" name="Subtitle 2">
            <a:extLst>
              <a:ext uri="{FF2B5EF4-FFF2-40B4-BE49-F238E27FC236}">
                <a16:creationId xmlns:a16="http://schemas.microsoft.com/office/drawing/2014/main" id="{99154B94-802C-08D5-C861-BD6C4F2F0365}"/>
              </a:ext>
            </a:extLst>
          </p:cNvPr>
          <p:cNvSpPr>
            <a:spLocks noGrp="1"/>
          </p:cNvSpPr>
          <p:nvPr>
            <p:ph type="subTitle" idx="1"/>
          </p:nvPr>
        </p:nvSpPr>
        <p:spPr>
          <a:xfrm>
            <a:off x="1" y="5552272"/>
            <a:ext cx="12191999" cy="824754"/>
          </a:xfrm>
        </p:spPr>
        <p:txBody>
          <a:bodyPr>
            <a:normAutofit lnSpcReduction="10000"/>
          </a:bodyPr>
          <a:lstStyle/>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“The kingdom of the world has become the kingdom of our Lord and of His Christ, </a:t>
            </a:r>
          </a:p>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and He shall reign forever and ever.” </a:t>
            </a:r>
            <a:r>
              <a:rPr lang="en-US" i="1" dirty="0">
                <a:solidFill>
                  <a:srgbClr val="F5F5F5"/>
                </a:solidFill>
                <a:effectLst>
                  <a:outerShdw blurRad="50800" dist="38100" dir="2700000" algn="tl" rotWithShape="0">
                    <a:prstClr val="black">
                      <a:alpha val="30000"/>
                    </a:prstClr>
                  </a:outerShdw>
                </a:effectLst>
                <a:ea typeface="Cambria" panose="02040503050406030204" pitchFamily="18" charset="0"/>
              </a:rPr>
              <a:t>(Revelation 11:15)</a:t>
            </a:r>
          </a:p>
        </p:txBody>
      </p:sp>
      <p:pic>
        <p:nvPicPr>
          <p:cNvPr id="5" name="Picture 4">
            <a:extLst>
              <a:ext uri="{FF2B5EF4-FFF2-40B4-BE49-F238E27FC236}">
                <a16:creationId xmlns:a16="http://schemas.microsoft.com/office/drawing/2014/main" id="{1946A058-CD2B-7DD4-FB49-6F8B34DD9164}"/>
              </a:ext>
            </a:extLst>
          </p:cNvPr>
          <p:cNvPicPr>
            <a:picLocks noChangeAspect="1"/>
          </p:cNvPicPr>
          <p:nvPr/>
        </p:nvPicPr>
        <p:blipFill>
          <a:blip r:embed="rId2"/>
          <a:stretch>
            <a:fillRect/>
          </a:stretch>
        </p:blipFill>
        <p:spPr>
          <a:xfrm>
            <a:off x="1975049" y="127256"/>
            <a:ext cx="8241902" cy="4645959"/>
          </a:xfrm>
          <a:prstGeom prst="rect">
            <a:avLst/>
          </a:prstGeom>
        </p:spPr>
      </p:pic>
      <p:sp>
        <p:nvSpPr>
          <p:cNvPr id="7" name="TextBox 6">
            <a:extLst>
              <a:ext uri="{FF2B5EF4-FFF2-40B4-BE49-F238E27FC236}">
                <a16:creationId xmlns:a16="http://schemas.microsoft.com/office/drawing/2014/main" id="{E48EDE0A-002D-D9AF-3B1A-DB8B05190934}"/>
              </a:ext>
            </a:extLst>
          </p:cNvPr>
          <p:cNvSpPr txBox="1"/>
          <p:nvPr/>
        </p:nvSpPr>
        <p:spPr>
          <a:xfrm>
            <a:off x="11791889" y="2923563"/>
            <a:ext cx="400110" cy="3934436"/>
          </a:xfrm>
          <a:prstGeom prst="rect">
            <a:avLst/>
          </a:prstGeom>
          <a:noFill/>
        </p:spPr>
        <p:txBody>
          <a:bodyPr ve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Image credit – https://www.bible.com/events/84698</a:t>
            </a:r>
            <a:endPar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552BBFA-577A-237B-E14A-4FC776E25EE1}"/>
              </a:ext>
            </a:extLst>
          </p:cNvPr>
          <p:cNvSpPr txBox="1"/>
          <p:nvPr/>
        </p:nvSpPr>
        <p:spPr>
          <a:xfrm>
            <a:off x="-1" y="6550222"/>
            <a:ext cx="12192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Class Recording and Notes Will Be  Available on </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https://www.purifiedbyfaith.com/</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400" b="0" i="0" u="none" strike="noStrike" kern="1200" cap="none" spc="0" normalizeH="0" baseline="0" noProof="0" dirty="0">
              <a:ln>
                <a:noFill/>
              </a:ln>
              <a:solidFill>
                <a:prstClr val="white">
                  <a:lumMod val="65000"/>
                </a:prstClr>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68265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C3D274A-B215-697C-EA87-449103FC70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3FC978-FBE2-EF74-A81A-F8E03810BF7D}"/>
              </a:ext>
            </a:extLst>
          </p:cNvPr>
          <p:cNvSpPr>
            <a:spLocks noGrp="1"/>
          </p:cNvSpPr>
          <p:nvPr>
            <p:ph type="title"/>
          </p:nvPr>
        </p:nvSpPr>
        <p:spPr>
          <a:xfrm>
            <a:off x="0" y="1"/>
            <a:ext cx="12226954" cy="692091"/>
          </a:xfrm>
        </p:spPr>
        <p:txBody>
          <a:bodyPr>
            <a:noAutofit/>
          </a:bodyPr>
          <a:lstStyle/>
          <a:p>
            <a:pPr algn="ctr"/>
            <a:r>
              <a:rPr lang="en-US" sz="2800" b="1" dirty="0">
                <a:solidFill>
                  <a:srgbClr val="F5F5F5"/>
                </a:solidFill>
                <a:effectLst>
                  <a:outerShdw blurRad="50800" dist="38100" dir="2700000" algn="tl" rotWithShape="0">
                    <a:prstClr val="black">
                      <a:alpha val="30000"/>
                    </a:prstClr>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 this I looked, and behold, a door standing open in heaven! </a:t>
            </a:r>
            <a:r>
              <a:rPr lang="en-US" sz="2800" b="1" dirty="0">
                <a:solidFill>
                  <a:srgbClr val="F5F5F5"/>
                </a:solidFill>
                <a:effectLst>
                  <a:outerShdw blurRad="50800" dist="38100" dir="2700000" algn="tl" rotWithShape="0">
                    <a:prstClr val="black">
                      <a:alpha val="30000"/>
                    </a:prstClr>
                  </a:outerShdw>
                </a:effectLst>
              </a:rPr>
              <a:t>” (Rev 4:1)</a:t>
            </a:r>
          </a:p>
        </p:txBody>
      </p:sp>
      <p:sp>
        <p:nvSpPr>
          <p:cNvPr id="3" name="TextBox 2">
            <a:extLst>
              <a:ext uri="{FF2B5EF4-FFF2-40B4-BE49-F238E27FC236}">
                <a16:creationId xmlns:a16="http://schemas.microsoft.com/office/drawing/2014/main" id="{20C87CED-0E28-2BA4-8E16-EFFC0DE8B23E}"/>
              </a:ext>
            </a:extLst>
          </p:cNvPr>
          <p:cNvSpPr txBox="1"/>
          <p:nvPr/>
        </p:nvSpPr>
        <p:spPr>
          <a:xfrm>
            <a:off x="0"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Pat </a:t>
            </a:r>
            <a:r>
              <a:rPr kumimoji="0" lang="en-US" sz="1800" b="0" i="0" u="none" strike="noStrike" kern="1200" cap="none" spc="0" normalizeH="0" baseline="0" noProof="0" dirty="0" err="1">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Marvenko</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Smith.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Revelation Illustrated: An Artist's View of the Bible's Last Book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(1982)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E746CD96-AB99-ACD5-B157-74E43057D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63219" y="685800"/>
            <a:ext cx="3865563" cy="5486400"/>
          </a:xfrm>
          <a:prstGeom prst="rect">
            <a:avLst/>
          </a:prstGeom>
        </p:spPr>
      </p:pic>
    </p:spTree>
    <p:extLst>
      <p:ext uri="{BB962C8B-B14F-4D97-AF65-F5344CB8AC3E}">
        <p14:creationId xmlns:p14="http://schemas.microsoft.com/office/powerpoint/2010/main" val="1453183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7FD2E74-011B-0CAA-D5CA-E6FBF2ED82D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FE44A77-D91E-BD49-794D-9B9FAD3C6233}"/>
              </a:ext>
            </a:extLst>
          </p:cNvPr>
          <p:cNvSpPr>
            <a:spLocks noGrp="1"/>
          </p:cNvSpPr>
          <p:nvPr>
            <p:ph type="title"/>
          </p:nvPr>
        </p:nvSpPr>
        <p:spPr>
          <a:xfrm>
            <a:off x="0" y="1"/>
            <a:ext cx="12192000" cy="104502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 this I looked, and behold, a door standing open in heaven! And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first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voice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which I had heard speaking to me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a trumpet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said, “Come up here, and I will show you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what must take place after this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CB4C03C-101F-1A6C-CDD4-F900581853D5}"/>
              </a:ext>
            </a:extLst>
          </p:cNvPr>
          <p:cNvSpPr>
            <a:spLocks noGrp="1"/>
          </p:cNvSpPr>
          <p:nvPr>
            <p:ph idx="1"/>
          </p:nvPr>
        </p:nvSpPr>
        <p:spPr>
          <a:xfrm>
            <a:off x="369115" y="1188720"/>
            <a:ext cx="11442583" cy="5581196"/>
          </a:xfrm>
        </p:spPr>
        <p:txBody>
          <a:bodyPr>
            <a:normAutofit fontScale="85000" lnSpcReduction="20000"/>
          </a:bodyPr>
          <a:lstStyle/>
          <a:p>
            <a:r>
              <a:rPr lang="en-US" sz="3200" dirty="0">
                <a:solidFill>
                  <a:srgbClr val="F5F5F5"/>
                </a:solidFill>
                <a:effectLst>
                  <a:outerShdw blurRad="38100" dist="38100" dir="2700000" algn="ctr" rotWithShape="0">
                    <a:schemeClr val="tx1"/>
                  </a:outerShdw>
                </a:effectLst>
              </a:rPr>
              <a:t>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voice</a:t>
            </a:r>
            <a:r>
              <a:rPr lang="en-US" sz="3200" dirty="0">
                <a:solidFill>
                  <a:srgbClr val="F5F5F5"/>
                </a:solidFill>
                <a:effectLst>
                  <a:outerShdw blurRad="38100" dist="38100" dir="2700000" algn="ctr" rotWithShape="0">
                    <a:schemeClr val="tx1"/>
                  </a:outerShdw>
                </a:effectLst>
              </a:rPr>
              <a:t>” John hears speaking is most likely that of the risen Christ (the same voice John heard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first</a:t>
            </a:r>
            <a:r>
              <a:rPr lang="en-US" sz="3200" dirty="0">
                <a:solidFill>
                  <a:srgbClr val="F5F5F5"/>
                </a:solidFill>
                <a:effectLst>
                  <a:outerShdw blurRad="38100" dist="38100" dir="2700000" algn="ctr" rotWithShape="0">
                    <a:schemeClr val="tx1"/>
                  </a:outerShdw>
                </a:effectLst>
              </a:rPr>
              <a:t>” in 1:10 which was </a:t>
            </a:r>
            <a:r>
              <a:rPr lang="en-US" sz="3200" b="1" i="1" dirty="0">
                <a:solidFill>
                  <a:srgbClr val="F5F5F5"/>
                </a:solidFill>
                <a:effectLst>
                  <a:outerShdw blurRad="38100" dist="38100" dir="2700000" algn="ctr" rotWithShape="0">
                    <a:schemeClr val="tx1"/>
                  </a:outerShdw>
                </a:effectLst>
              </a:rPr>
              <a:t>also</a:t>
            </a:r>
            <a:r>
              <a:rPr lang="en-US" sz="3200" dirty="0">
                <a:solidFill>
                  <a:srgbClr val="F5F5F5"/>
                </a:solidFill>
                <a:effectLst>
                  <a:outerShdw blurRad="38100" dist="38100" dir="2700000" algn="ctr" rotWithShape="0">
                    <a:schemeClr val="tx1"/>
                  </a:outerShdw>
                </a:effectLst>
              </a:rPr>
              <a:t> described as being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a trumpet</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trumpet</a:t>
            </a:r>
            <a:r>
              <a:rPr lang="en-US" sz="3200" dirty="0">
                <a:solidFill>
                  <a:srgbClr val="F5F5F5"/>
                </a:solidFill>
                <a:effectLst>
                  <a:outerShdw blurRad="38100" dist="38100" dir="2700000" algn="ctr" rotWithShape="0">
                    <a:schemeClr val="tx1"/>
                  </a:outerShdw>
                </a:effectLst>
              </a:rPr>
              <a:t>” sound conveys both </a:t>
            </a:r>
            <a:r>
              <a:rPr lang="en-US" sz="3200" b="1" i="1" dirty="0">
                <a:solidFill>
                  <a:srgbClr val="F5F5F5"/>
                </a:solidFill>
                <a:effectLst>
                  <a:outerShdw blurRad="38100" dist="38100" dir="2700000" algn="ctr" rotWithShape="0">
                    <a:schemeClr val="tx1"/>
                  </a:outerShdw>
                </a:effectLst>
              </a:rPr>
              <a:t>urgency</a:t>
            </a:r>
            <a:r>
              <a:rPr lang="en-US" sz="3200" dirty="0">
                <a:solidFill>
                  <a:srgbClr val="F5F5F5"/>
                </a:solidFill>
                <a:effectLst>
                  <a:outerShdw blurRad="38100" dist="38100" dir="2700000" algn="ctr" rotWithShape="0">
                    <a:schemeClr val="tx1"/>
                  </a:outerShdw>
                </a:effectLst>
              </a:rPr>
              <a:t> and the </a:t>
            </a:r>
            <a:r>
              <a:rPr lang="en-US" sz="3200" b="1" i="1" dirty="0">
                <a:solidFill>
                  <a:srgbClr val="F5F5F5"/>
                </a:solidFill>
                <a:effectLst>
                  <a:outerShdw blurRad="38100" dist="38100" dir="2700000" algn="ctr" rotWithShape="0">
                    <a:schemeClr val="tx1"/>
                  </a:outerShdw>
                </a:effectLst>
              </a:rPr>
              <a:t>awesome weight </a:t>
            </a:r>
            <a:r>
              <a:rPr lang="en-US" sz="3200" dirty="0">
                <a:solidFill>
                  <a:srgbClr val="F5F5F5"/>
                </a:solidFill>
                <a:effectLst>
                  <a:outerShdw blurRad="38100" dist="38100" dir="2700000" algn="ctr" rotWithShape="0">
                    <a:schemeClr val="tx1"/>
                  </a:outerShdw>
                </a:effectLst>
              </a:rPr>
              <a:t>of the occasion (cf. Exod. 19:16). </a:t>
            </a:r>
          </a:p>
          <a:p>
            <a:r>
              <a:rPr lang="en-US" sz="3200" dirty="0">
                <a:solidFill>
                  <a:srgbClr val="F5F5F5"/>
                </a:solidFill>
                <a:effectLst>
                  <a:outerShdw blurRad="38100" dist="38100" dir="2700000" algn="ctr" rotWithShape="0">
                    <a:schemeClr val="tx1"/>
                  </a:outerShdw>
                </a:effectLst>
              </a:rPr>
              <a:t>John is promised a revelation of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what must take place after this</a:t>
            </a:r>
            <a:r>
              <a:rPr lang="en-US" sz="3200" dirty="0">
                <a:solidFill>
                  <a:srgbClr val="F5F5F5"/>
                </a:solidFill>
                <a:effectLst>
                  <a:outerShdw blurRad="38100" dist="38100" dir="2700000" algn="ctr" rotWithShape="0">
                    <a:schemeClr val="tx1"/>
                  </a:outerShdw>
                </a:effectLst>
              </a:rPr>
              <a:t>” – a phrase echoing Daniel 2:28–29, 45, where God revealed to Nebuchadnezzar the future course of history. </a:t>
            </a:r>
          </a:p>
          <a:p>
            <a:r>
              <a:rPr lang="en-US" sz="3200" dirty="0">
                <a:solidFill>
                  <a:srgbClr val="F5F5F5"/>
                </a:solidFill>
                <a:effectLst>
                  <a:outerShdw blurRad="38100" dist="38100" dir="2700000" algn="ctr" rotWithShape="0">
                    <a:schemeClr val="tx1"/>
                  </a:outerShdw>
                </a:effectLst>
              </a:rPr>
              <a:t>The word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must</a:t>
            </a:r>
            <a:r>
              <a:rPr lang="en-US" sz="3200" dirty="0">
                <a:solidFill>
                  <a:srgbClr val="F5F5F5"/>
                </a:solidFill>
                <a:effectLst>
                  <a:outerShdw blurRad="38100" dist="38100" dir="2700000" algn="ctr" rotWithShape="0">
                    <a:schemeClr val="tx1"/>
                  </a:outerShdw>
                </a:effectLst>
              </a:rPr>
              <a:t>” underscores divine necessity and purpose in these coming events.</a:t>
            </a:r>
          </a:p>
          <a:p>
            <a:r>
              <a:rPr lang="en-US" sz="3200" dirty="0">
                <a:solidFill>
                  <a:srgbClr val="F5F5F5"/>
                </a:solidFill>
                <a:effectLst>
                  <a:outerShdw blurRad="38100" dist="38100" dir="2700000" algn="ctr" rotWithShape="0">
                    <a:schemeClr val="tx1"/>
                  </a:outerShdw>
                </a:effectLst>
              </a:rPr>
              <a:t>Futurist commentators, especially dispensationalists, view chapter 4 as a turning point marking the start of a future tribulation period, with some even seeing John's heavenly transportation as a “type” of the rapture of the church. </a:t>
            </a:r>
          </a:p>
          <a:p>
            <a:r>
              <a:rPr lang="en-US" sz="3200" dirty="0">
                <a:solidFill>
                  <a:srgbClr val="F5F5F5"/>
                </a:solidFill>
                <a:effectLst>
                  <a:outerShdw blurRad="38100" dist="38100" dir="2700000" algn="ctr" rotWithShape="0">
                    <a:schemeClr val="tx1"/>
                  </a:outerShdw>
                </a:effectLst>
              </a:rPr>
              <a:t>But this is reading all kinds of things into the text that are simply not there.</a:t>
            </a:r>
          </a:p>
          <a:p>
            <a:r>
              <a:rPr lang="en-US" sz="3200" dirty="0">
                <a:solidFill>
                  <a:srgbClr val="F5F5F5"/>
                </a:solidFill>
                <a:effectLst>
                  <a:outerShdw blurRad="38100" dist="38100" dir="2700000" algn="ctr" rotWithShape="0">
                    <a:schemeClr val="tx1"/>
                  </a:outerShdw>
                </a:effectLst>
              </a:rPr>
              <a:t>The text speaks only of John personally entering a visionary state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Spirit</a:t>
            </a:r>
            <a:r>
              <a:rPr lang="en-US" sz="3200" dirty="0">
                <a:solidFill>
                  <a:srgbClr val="F5F5F5"/>
                </a:solidFill>
                <a:effectLst>
                  <a:outerShdw blurRad="38100" dist="38100" dir="2700000" algn="ctr" rotWithShape="0">
                    <a:schemeClr val="tx1"/>
                  </a:outerShdw>
                </a:effectLst>
              </a:rPr>
              <a:t>” (Rev. 4:2), not of the church being physically removed from the earth.</a:t>
            </a:r>
          </a:p>
        </p:txBody>
      </p:sp>
    </p:spTree>
    <p:extLst>
      <p:ext uri="{BB962C8B-B14F-4D97-AF65-F5344CB8AC3E}">
        <p14:creationId xmlns:p14="http://schemas.microsoft.com/office/powerpoint/2010/main" val="3594489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7601D63-64DB-DCFA-9742-7EA10F190AD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B32333D-DB51-60D7-E41E-E5E14CC8962A}"/>
              </a:ext>
            </a:extLst>
          </p:cNvPr>
          <p:cNvSpPr>
            <a:spLocks noGrp="1"/>
          </p:cNvSpPr>
          <p:nvPr>
            <p:ph type="title"/>
          </p:nvPr>
        </p:nvSpPr>
        <p:spPr>
          <a:xfrm>
            <a:off x="0" y="1"/>
            <a:ext cx="12192000" cy="100667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once I was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Spirit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behold,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throne stood in heaven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one seated on the throne.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F1C78CB0-6496-6F1F-3D93-042AB6EC6AF2}"/>
              </a:ext>
            </a:extLst>
          </p:cNvPr>
          <p:cNvSpPr>
            <a:spLocks noGrp="1"/>
          </p:cNvSpPr>
          <p:nvPr>
            <p:ph idx="1"/>
          </p:nvPr>
        </p:nvSpPr>
        <p:spPr>
          <a:xfrm>
            <a:off x="369115" y="1216404"/>
            <a:ext cx="11442583" cy="5553511"/>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Immediately, John is carried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Spirit</a:t>
            </a:r>
            <a:r>
              <a:rPr lang="en-US" sz="3200" dirty="0">
                <a:solidFill>
                  <a:srgbClr val="F5F5F5"/>
                </a:solidFill>
                <a:effectLst>
                  <a:outerShdw blurRad="38100" dist="38100" dir="2700000" algn="ctr" rotWithShape="0">
                    <a:schemeClr val="tx1"/>
                  </a:outerShdw>
                </a:effectLst>
              </a:rPr>
              <a:t>” — a phrase occurring at four key junctures in Revelation (1:10; 4:2; 17:3; 21:10) and echoing Ezekiel's repeated prophetic raptures (Ezek. 8:3; 11:5). </a:t>
            </a:r>
          </a:p>
          <a:p>
            <a:r>
              <a:rPr lang="en-US" sz="3200" dirty="0">
                <a:solidFill>
                  <a:srgbClr val="F5F5F5"/>
                </a:solidFill>
                <a:effectLst>
                  <a:outerShdw blurRad="38100" dist="38100" dir="2700000" algn="ctr" rotWithShape="0">
                    <a:schemeClr val="tx1"/>
                  </a:outerShdw>
                </a:effectLst>
              </a:rPr>
              <a:t>Whether this refers to the Holy Spirit or a visionary trance state is disputed (Schreiner affirms the Holy Spirit; Aune prefers “prophetic trance”), though these two ideas need not be mutually exclusive.</a:t>
            </a:r>
          </a:p>
          <a:p>
            <a:r>
              <a:rPr lang="en-US" sz="3200" dirty="0">
                <a:solidFill>
                  <a:srgbClr val="F5F5F5"/>
                </a:solidFill>
                <a:effectLst>
                  <a:outerShdw blurRad="38100" dist="38100" dir="2700000" algn="ctr" rotWithShape="0">
                    <a:schemeClr val="tx1"/>
                  </a:outerShdw>
                </a:effectLst>
              </a:rPr>
              <a:t>The </a:t>
            </a:r>
            <a:r>
              <a:rPr lang="en-US" sz="3200" b="1" i="1" dirty="0">
                <a:solidFill>
                  <a:srgbClr val="F5F5F5"/>
                </a:solidFill>
                <a:effectLst>
                  <a:outerShdw blurRad="38100" dist="38100" dir="2700000" algn="ctr" rotWithShape="0">
                    <a:schemeClr val="tx1"/>
                  </a:outerShdw>
                </a:effectLst>
              </a:rPr>
              <a:t>central</a:t>
            </a:r>
            <a:r>
              <a:rPr lang="en-US" sz="3200" dirty="0">
                <a:solidFill>
                  <a:srgbClr val="F5F5F5"/>
                </a:solidFill>
                <a:effectLst>
                  <a:outerShdw blurRad="38100" dist="38100" dir="2700000" algn="ctr" rotWithShape="0">
                    <a:schemeClr val="tx1"/>
                  </a:outerShdw>
                </a:effectLst>
              </a:rPr>
              <a:t> feature of this vision is a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throne… in heaven</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word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throne</a:t>
            </a:r>
            <a:r>
              <a:rPr lang="en-US" sz="3200" dirty="0">
                <a:solidFill>
                  <a:srgbClr val="F5F5F5"/>
                </a:solidFill>
                <a:effectLst>
                  <a:outerShdw blurRad="38100" dist="38100" dir="2700000" algn="ctr" rotWithShape="0">
                    <a:schemeClr val="tx1"/>
                  </a:outerShdw>
                </a:effectLst>
              </a:rPr>
              <a:t>” appears fourteen times in chapter 4 alone and forty-seven times across Revelation, underscoring that God's </a:t>
            </a:r>
            <a:r>
              <a:rPr lang="en-US" sz="3200" b="1" i="1" dirty="0">
                <a:solidFill>
                  <a:srgbClr val="F5F5F5"/>
                </a:solidFill>
                <a:effectLst>
                  <a:outerShdw blurRad="38100" dist="38100" dir="2700000" algn="ctr" rotWithShape="0">
                    <a:schemeClr val="tx1"/>
                  </a:outerShdw>
                </a:effectLst>
              </a:rPr>
              <a:t>sovereign rule</a:t>
            </a:r>
            <a:r>
              <a:rPr lang="en-US" sz="3200" dirty="0">
                <a:solidFill>
                  <a:srgbClr val="F5F5F5"/>
                </a:solidFill>
                <a:effectLst>
                  <a:outerShdw blurRad="38100" dist="38100" dir="2700000" algn="ctr" rotWithShape="0">
                    <a:schemeClr val="tx1"/>
                  </a:outerShdw>
                </a:effectLst>
              </a:rPr>
              <a:t> is the reality behind all that follows. </a:t>
            </a:r>
          </a:p>
          <a:p>
            <a:r>
              <a:rPr lang="en-US" sz="3200" dirty="0">
                <a:solidFill>
                  <a:srgbClr val="F5F5F5"/>
                </a:solidFill>
                <a:effectLst>
                  <a:outerShdw blurRad="38100" dist="38100" dir="2700000" algn="ctr" rotWithShape="0">
                    <a:schemeClr val="tx1"/>
                  </a:outerShdw>
                </a:effectLst>
              </a:rPr>
              <a:t>Every judgment and every heavenly act issues from this throne (6:1–8; 8:2–6; 16:17). </a:t>
            </a:r>
          </a:p>
          <a:p>
            <a:r>
              <a:rPr lang="en-US" sz="3200" dirty="0">
                <a:solidFill>
                  <a:srgbClr val="F5F5F5"/>
                </a:solidFill>
                <a:effectLst>
                  <a:outerShdw blurRad="38100" dist="38100" dir="2700000" algn="ctr" rotWithShape="0">
                    <a:schemeClr val="tx1"/>
                  </a:outerShdw>
                </a:effectLst>
              </a:rPr>
              <a:t>For the persecuted churches, this image offered </a:t>
            </a:r>
            <a:r>
              <a:rPr lang="en-US" sz="3200" b="1" i="1" dirty="0">
                <a:solidFill>
                  <a:srgbClr val="F5F5F5"/>
                </a:solidFill>
                <a:effectLst>
                  <a:outerShdw blurRad="38100" dist="38100" dir="2700000" algn="ctr" rotWithShape="0">
                    <a:schemeClr val="tx1"/>
                  </a:outerShdw>
                </a:effectLst>
              </a:rPr>
              <a:t>immense</a:t>
            </a:r>
            <a:r>
              <a:rPr lang="en-US" sz="3200" dirty="0">
                <a:solidFill>
                  <a:srgbClr val="F5F5F5"/>
                </a:solidFill>
                <a:effectLst>
                  <a:outerShdw blurRad="38100" dist="38100" dir="2700000" algn="ctr" rotWithShape="0">
                    <a:schemeClr val="tx1"/>
                  </a:outerShdw>
                </a:effectLst>
              </a:rPr>
              <a:t> comfort: however chaotic the world may have appeared, God reigned supreme.</a:t>
            </a:r>
          </a:p>
        </p:txBody>
      </p:sp>
    </p:spTree>
    <p:extLst>
      <p:ext uri="{BB962C8B-B14F-4D97-AF65-F5344CB8AC3E}">
        <p14:creationId xmlns:p14="http://schemas.microsoft.com/office/powerpoint/2010/main" val="3554253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67E3542-3FCC-3C3F-7804-96590CB189E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5BA49E9-2FB1-230E-2A6A-03EEC830F468}"/>
              </a:ext>
            </a:extLst>
          </p:cNvPr>
          <p:cNvSpPr>
            <a:spLocks noGrp="1"/>
          </p:cNvSpPr>
          <p:nvPr>
            <p:ph type="title"/>
          </p:nvPr>
        </p:nvSpPr>
        <p:spPr>
          <a:xfrm>
            <a:off x="0" y="1"/>
            <a:ext cx="12192000" cy="95214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who sat there had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appearance of jasper and carnelian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around the throne was a rainbow that had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appearance of an emerald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5F25403B-7349-36A6-1B94-B65E85E72E00}"/>
              </a:ext>
            </a:extLst>
          </p:cNvPr>
          <p:cNvSpPr>
            <a:spLocks noGrp="1"/>
          </p:cNvSpPr>
          <p:nvPr>
            <p:ph idx="1"/>
          </p:nvPr>
        </p:nvSpPr>
        <p:spPr>
          <a:xfrm>
            <a:off x="369115" y="1232264"/>
            <a:ext cx="11442583" cy="5537652"/>
          </a:xfrm>
        </p:spPr>
        <p:txBody>
          <a:bodyPr>
            <a:normAutofit lnSpcReduction="10000"/>
          </a:bodyPr>
          <a:lstStyle/>
          <a:p>
            <a:r>
              <a:rPr lang="en-US" sz="3200" dirty="0">
                <a:solidFill>
                  <a:srgbClr val="F5F5F5"/>
                </a:solidFill>
                <a:effectLst>
                  <a:outerShdw blurRad="38100" dist="38100" dir="2700000" algn="ctr" rotWithShape="0">
                    <a:schemeClr val="tx1"/>
                  </a:outerShdw>
                </a:effectLst>
              </a:rPr>
              <a:t>John carefully avoids giving a direct physical description of God. </a:t>
            </a:r>
          </a:p>
          <a:p>
            <a:r>
              <a:rPr lang="en-US" sz="3200" dirty="0">
                <a:solidFill>
                  <a:srgbClr val="F5F5F5"/>
                </a:solidFill>
                <a:effectLst>
                  <a:outerShdw blurRad="38100" dist="38100" dir="2700000" algn="ctr" rotWithShape="0">
                    <a:schemeClr val="tx1"/>
                  </a:outerShdw>
                </a:effectLst>
              </a:rPr>
              <a:t>Instead, he describes God as having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appearance</a:t>
            </a:r>
            <a:r>
              <a:rPr lang="en-US" sz="3200" dirty="0">
                <a:solidFill>
                  <a:srgbClr val="F5F5F5"/>
                </a:solidFill>
                <a:effectLst>
                  <a:outerShdw blurRad="38100" dist="38100" dir="2700000" algn="ctr" rotWithShape="0">
                    <a:schemeClr val="tx1"/>
                  </a:outerShdw>
                </a:effectLst>
              </a:rPr>
              <a:t>” of brilliant colors and precious stones: jasper, sardius (carnelian), and an emerald-like rainbow surrounding the throne. </a:t>
            </a:r>
          </a:p>
          <a:p>
            <a:r>
              <a:rPr lang="en-US" sz="3200" dirty="0">
                <a:solidFill>
                  <a:srgbClr val="F5F5F5"/>
                </a:solidFill>
                <a:effectLst>
                  <a:outerShdw blurRad="38100" dist="38100" dir="2700000" algn="ctr" rotWithShape="0">
                    <a:schemeClr val="tx1"/>
                  </a:outerShdw>
                </a:effectLst>
              </a:rPr>
              <a:t>This imagery echoes what we find in Ezekiel 1:26–28 and Isaiah 6:1. </a:t>
            </a:r>
          </a:p>
          <a:p>
            <a:r>
              <a:rPr lang="en-US" sz="3200" dirty="0">
                <a:solidFill>
                  <a:srgbClr val="F5F5F5"/>
                </a:solidFill>
                <a:effectLst>
                  <a:outerShdw blurRad="38100" dist="38100" dir="2700000" algn="ctr" rotWithShape="0">
                    <a:schemeClr val="tx1"/>
                  </a:outerShdw>
                </a:effectLst>
              </a:rPr>
              <a:t>Notice also the </a:t>
            </a:r>
            <a:r>
              <a:rPr lang="en-US" sz="3200" b="1" i="1" dirty="0">
                <a:solidFill>
                  <a:srgbClr val="F5F5F5"/>
                </a:solidFill>
                <a:effectLst>
                  <a:outerShdw blurRad="38100" dist="38100" dir="2700000" algn="ctr" rotWithShape="0">
                    <a:schemeClr val="tx1"/>
                  </a:outerShdw>
                </a:effectLst>
              </a:rPr>
              <a:t>indirectness</a:t>
            </a:r>
            <a:r>
              <a:rPr lang="en-US" sz="3200" dirty="0">
                <a:solidFill>
                  <a:srgbClr val="F5F5F5"/>
                </a:solidFill>
                <a:effectLst>
                  <a:outerShdw blurRad="38100" dist="38100" dir="2700000" algn="ctr" rotWithShape="0">
                    <a:schemeClr val="tx1"/>
                  </a:outerShdw>
                </a:effectLst>
              </a:rPr>
              <a:t> of the language used here. </a:t>
            </a:r>
          </a:p>
          <a:p>
            <a:r>
              <a:rPr lang="en-US" sz="3200" dirty="0">
                <a:solidFill>
                  <a:srgbClr val="F5F5F5"/>
                </a:solidFill>
                <a:effectLst>
                  <a:outerShdw blurRad="38100" dist="38100" dir="2700000" algn="ctr" rotWithShape="0">
                    <a:schemeClr val="tx1"/>
                  </a:outerShdw>
                </a:effectLst>
              </a:rPr>
              <a:t>John uses the word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appearance</a:t>
            </a:r>
            <a:r>
              <a:rPr lang="en-US" sz="3200" dirty="0">
                <a:solidFill>
                  <a:srgbClr val="F5F5F5"/>
                </a:solidFill>
                <a:effectLst>
                  <a:outerShdw blurRad="38100" dist="38100" dir="2700000" algn="ctr" rotWithShape="0">
                    <a:schemeClr val="tx1"/>
                  </a:outerShdw>
                </a:effectLst>
              </a:rPr>
              <a:t>” because God’s glory is ultimately </a:t>
            </a:r>
            <a:r>
              <a:rPr lang="en-US" sz="3200" b="1" i="1" dirty="0">
                <a:solidFill>
                  <a:srgbClr val="F5F5F5"/>
                </a:solidFill>
                <a:effectLst>
                  <a:outerShdw blurRad="38100" dist="38100" dir="2700000" algn="ctr" rotWithShape="0">
                    <a:schemeClr val="tx1"/>
                  </a:outerShdw>
                </a:effectLst>
              </a:rPr>
              <a:t>beyond</a:t>
            </a:r>
            <a:r>
              <a:rPr lang="en-US" sz="3200" dirty="0">
                <a:solidFill>
                  <a:srgbClr val="F5F5F5"/>
                </a:solidFill>
                <a:effectLst>
                  <a:outerShdw blurRad="38100" dist="38100" dir="2700000" algn="ctr" rotWithShape="0">
                    <a:schemeClr val="tx1"/>
                  </a:outerShdw>
                </a:effectLst>
              </a:rPr>
              <a:t> human description. </a:t>
            </a:r>
          </a:p>
          <a:p>
            <a:r>
              <a:rPr lang="en-US" sz="3200" dirty="0">
                <a:solidFill>
                  <a:srgbClr val="F5F5F5"/>
                </a:solidFill>
                <a:effectLst>
                  <a:outerShdw blurRad="38100" dist="38100" dir="2700000" algn="ctr" rotWithShape="0">
                    <a:schemeClr val="tx1"/>
                  </a:outerShdw>
                </a:effectLst>
              </a:rPr>
              <a:t>The dazzling stones mentioned here are an </a:t>
            </a:r>
            <a:r>
              <a:rPr lang="en-US" sz="3200" b="1" i="1" dirty="0">
                <a:solidFill>
                  <a:srgbClr val="F5F5F5"/>
                </a:solidFill>
                <a:effectLst>
                  <a:outerShdw blurRad="38100" dist="38100" dir="2700000" algn="ctr" rotWithShape="0">
                    <a:schemeClr val="tx1"/>
                  </a:outerShdw>
                </a:effectLst>
              </a:rPr>
              <a:t>attempt</a:t>
            </a:r>
            <a:r>
              <a:rPr lang="en-US" sz="3200" dirty="0">
                <a:solidFill>
                  <a:srgbClr val="F5F5F5"/>
                </a:solidFill>
                <a:effectLst>
                  <a:outerShdw blurRad="38100" dist="38100" dir="2700000" algn="ctr" rotWithShape="0">
                    <a:schemeClr val="tx1"/>
                  </a:outerShdw>
                </a:effectLst>
              </a:rPr>
              <a:t> to pictorially represent the beauty, majesty, holiness, transcendence, and overwhelming glory of God.</a:t>
            </a:r>
          </a:p>
        </p:txBody>
      </p:sp>
    </p:spTree>
    <p:extLst>
      <p:ext uri="{BB962C8B-B14F-4D97-AF65-F5344CB8AC3E}">
        <p14:creationId xmlns:p14="http://schemas.microsoft.com/office/powerpoint/2010/main" val="1731840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FF4CDFA-57C8-91D5-29CA-3CECE1F8D3E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BDF6580-FF47-650A-154B-53DD09F0F744}"/>
              </a:ext>
            </a:extLst>
          </p:cNvPr>
          <p:cNvSpPr>
            <a:spLocks noGrp="1"/>
          </p:cNvSpPr>
          <p:nvPr>
            <p:ph type="title"/>
          </p:nvPr>
        </p:nvSpPr>
        <p:spPr>
          <a:xfrm>
            <a:off x="0" y="1"/>
            <a:ext cx="12192000" cy="88503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who sat there had the appearance of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jasper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carnelian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around the throne was a rainbow that had the appearance of an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emerald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9" name="Table 18">
            <a:extLst>
              <a:ext uri="{FF2B5EF4-FFF2-40B4-BE49-F238E27FC236}">
                <a16:creationId xmlns:a16="http://schemas.microsoft.com/office/drawing/2014/main" id="{2792905D-3D02-6267-BCAD-6DE9B24D6EF5}"/>
              </a:ext>
            </a:extLst>
          </p:cNvPr>
          <p:cNvGraphicFramePr>
            <a:graphicFrameLocks noGrp="1"/>
          </p:cNvGraphicFramePr>
          <p:nvPr>
            <p:extLst>
              <p:ext uri="{D42A27DB-BD31-4B8C-83A1-F6EECF244321}">
                <p14:modId xmlns:p14="http://schemas.microsoft.com/office/powerpoint/2010/main" val="3081059192"/>
              </p:ext>
            </p:extLst>
          </p:nvPr>
        </p:nvGraphicFramePr>
        <p:xfrm>
          <a:off x="1104535" y="1355392"/>
          <a:ext cx="10099040" cy="2382520"/>
        </p:xfrm>
        <a:graphic>
          <a:graphicData uri="http://schemas.openxmlformats.org/drawingml/2006/table">
            <a:tbl>
              <a:tblPr firstRow="1" bandRow="1">
                <a:tableStyleId>{5C22544A-7EE6-4342-B048-85BDC9FD1C3A}</a:tableStyleId>
              </a:tblPr>
              <a:tblGrid>
                <a:gridCol w="4268653">
                  <a:extLst>
                    <a:ext uri="{9D8B030D-6E8A-4147-A177-3AD203B41FA5}">
                      <a16:colId xmlns:a16="http://schemas.microsoft.com/office/drawing/2014/main" val="4009265947"/>
                    </a:ext>
                  </a:extLst>
                </a:gridCol>
                <a:gridCol w="5830387">
                  <a:extLst>
                    <a:ext uri="{9D8B030D-6E8A-4147-A177-3AD203B41FA5}">
                      <a16:colId xmlns:a16="http://schemas.microsoft.com/office/drawing/2014/main" val="2925793523"/>
                    </a:ext>
                  </a:extLst>
                </a:gridCol>
              </a:tblGrid>
              <a:tr h="370840">
                <a:tc gridSpan="2">
                  <a:txBody>
                    <a:bodyPr/>
                    <a:lstStyle/>
                    <a:p>
                      <a:pPr algn="ctr"/>
                      <a:r>
                        <a:rPr lang="en-US" dirty="0"/>
                        <a:t>Jasper — </a:t>
                      </a:r>
                      <a:r>
                        <a:rPr lang="en-US" i="1" dirty="0" err="1"/>
                        <a:t>Iaspis</a:t>
                      </a:r>
                      <a:r>
                        <a:rPr lang="en-US" dirty="0"/>
                        <a:t> (ἴασπ</a:t>
                      </a:r>
                      <a:r>
                        <a:rPr lang="en-US" dirty="0" err="1"/>
                        <a:t>ις</a:t>
                      </a:r>
                      <a:r>
                        <a:rPr lang="en-US" dirty="0"/>
                        <a:t>)</a:t>
                      </a:r>
                    </a:p>
                  </a:txBody>
                  <a:tcPr/>
                </a:tc>
                <a:tc hMerge="1">
                  <a:txBody>
                    <a:bodyPr/>
                    <a:lstStyle/>
                    <a:p>
                      <a:endParaRPr lang="en-US" dirty="0"/>
                    </a:p>
                  </a:txBody>
                  <a:tcPr/>
                </a:tc>
                <a:extLst>
                  <a:ext uri="{0D108BD9-81ED-4DB2-BD59-A6C34878D82A}">
                    <a16:rowId xmlns:a16="http://schemas.microsoft.com/office/drawing/2014/main" val="2836130785"/>
                  </a:ext>
                </a:extLst>
              </a:tr>
              <a:tr h="370840">
                <a:tc>
                  <a:txBody>
                    <a:bodyPr/>
                    <a:lstStyle/>
                    <a:p>
                      <a:r>
                        <a:rPr lang="en-US" dirty="0"/>
                        <a:t>Modern Jasper:</a:t>
                      </a:r>
                    </a:p>
                    <a:p>
                      <a:endParaRPr lang="en-US" dirty="0"/>
                    </a:p>
                    <a:p>
                      <a:endParaRPr lang="en-US" dirty="0"/>
                    </a:p>
                    <a:p>
                      <a:endParaRPr lang="en-US" dirty="0"/>
                    </a:p>
                    <a:p>
                      <a:endParaRPr lang="en-US" dirty="0"/>
                    </a:p>
                    <a:p>
                      <a:endParaRPr lang="en-US" dirty="0"/>
                    </a:p>
                    <a:p>
                      <a:endParaRPr lang="en-US" dirty="0"/>
                    </a:p>
                  </a:txBody>
                  <a:tcPr/>
                </a:tc>
                <a:tc>
                  <a:txBody>
                    <a:bodyPr/>
                    <a:lstStyle/>
                    <a:p>
                      <a:r>
                        <a:rPr lang="en-US" dirty="0"/>
                        <a:t>Ancient Jasper (cf. Rev 21:11):</a:t>
                      </a:r>
                    </a:p>
                  </a:txBody>
                  <a:tcPr/>
                </a:tc>
                <a:extLst>
                  <a:ext uri="{0D108BD9-81ED-4DB2-BD59-A6C34878D82A}">
                    <a16:rowId xmlns:a16="http://schemas.microsoft.com/office/drawing/2014/main" val="2811499475"/>
                  </a:ext>
                </a:extLst>
              </a:tr>
            </a:tbl>
          </a:graphicData>
        </a:graphic>
      </p:graphicFrame>
      <p:pic>
        <p:nvPicPr>
          <p:cNvPr id="21" name="Picture 20">
            <a:extLst>
              <a:ext uri="{FF2B5EF4-FFF2-40B4-BE49-F238E27FC236}">
                <a16:creationId xmlns:a16="http://schemas.microsoft.com/office/drawing/2014/main" id="{1E400B64-7F76-3C80-8D76-7845E61391CD}"/>
              </a:ext>
            </a:extLst>
          </p:cNvPr>
          <p:cNvPicPr>
            <a:picLocks noChangeAspect="1"/>
          </p:cNvPicPr>
          <p:nvPr/>
        </p:nvPicPr>
        <p:blipFill>
          <a:blip r:embed="rId3"/>
          <a:stretch>
            <a:fillRect/>
          </a:stretch>
        </p:blipFill>
        <p:spPr>
          <a:xfrm>
            <a:off x="1104537" y="2081846"/>
            <a:ext cx="4012249" cy="1397632"/>
          </a:xfrm>
          <a:prstGeom prst="rect">
            <a:avLst/>
          </a:prstGeom>
        </p:spPr>
      </p:pic>
      <p:pic>
        <p:nvPicPr>
          <p:cNvPr id="23" name="Picture 22">
            <a:extLst>
              <a:ext uri="{FF2B5EF4-FFF2-40B4-BE49-F238E27FC236}">
                <a16:creationId xmlns:a16="http://schemas.microsoft.com/office/drawing/2014/main" id="{3AB64199-B56F-D9D2-3FD2-AA4780DE17A2}"/>
              </a:ext>
            </a:extLst>
          </p:cNvPr>
          <p:cNvPicPr>
            <a:picLocks noChangeAspect="1"/>
          </p:cNvPicPr>
          <p:nvPr/>
        </p:nvPicPr>
        <p:blipFill>
          <a:blip r:embed="rId4"/>
          <a:stretch>
            <a:fillRect/>
          </a:stretch>
        </p:blipFill>
        <p:spPr>
          <a:xfrm>
            <a:off x="5585269" y="2081846"/>
            <a:ext cx="5256097" cy="1397632"/>
          </a:xfrm>
          <a:prstGeom prst="rect">
            <a:avLst/>
          </a:prstGeom>
        </p:spPr>
      </p:pic>
      <p:graphicFrame>
        <p:nvGraphicFramePr>
          <p:cNvPr id="24" name="Table 23">
            <a:extLst>
              <a:ext uri="{FF2B5EF4-FFF2-40B4-BE49-F238E27FC236}">
                <a16:creationId xmlns:a16="http://schemas.microsoft.com/office/drawing/2014/main" id="{06D96A5D-9375-E42F-8814-D5077A4E568C}"/>
              </a:ext>
            </a:extLst>
          </p:cNvPr>
          <p:cNvGraphicFramePr>
            <a:graphicFrameLocks noGrp="1"/>
          </p:cNvGraphicFramePr>
          <p:nvPr>
            <p:extLst>
              <p:ext uri="{D42A27DB-BD31-4B8C-83A1-F6EECF244321}">
                <p14:modId xmlns:p14="http://schemas.microsoft.com/office/powerpoint/2010/main" val="3203820977"/>
              </p:ext>
            </p:extLst>
          </p:nvPr>
        </p:nvGraphicFramePr>
        <p:xfrm>
          <a:off x="1104535" y="4007877"/>
          <a:ext cx="4268653" cy="2377440"/>
        </p:xfrm>
        <a:graphic>
          <a:graphicData uri="http://schemas.openxmlformats.org/drawingml/2006/table">
            <a:tbl>
              <a:tblPr firstRow="1" bandRow="1">
                <a:tableStyleId>{5C22544A-7EE6-4342-B048-85BDC9FD1C3A}</a:tableStyleId>
              </a:tblPr>
              <a:tblGrid>
                <a:gridCol w="4268653">
                  <a:extLst>
                    <a:ext uri="{9D8B030D-6E8A-4147-A177-3AD203B41FA5}">
                      <a16:colId xmlns:a16="http://schemas.microsoft.com/office/drawing/2014/main" val="4136241937"/>
                    </a:ext>
                  </a:extLst>
                </a:gridCol>
              </a:tblGrid>
              <a:tr h="337214">
                <a:tc>
                  <a:txBody>
                    <a:bodyPr/>
                    <a:lstStyle/>
                    <a:p>
                      <a:pPr algn="ctr"/>
                      <a:r>
                        <a:rPr lang="en-US" dirty="0"/>
                        <a:t>Carnelian — </a:t>
                      </a:r>
                      <a:r>
                        <a:rPr lang="en-US" i="1" dirty="0"/>
                        <a:t>Sardion</a:t>
                      </a:r>
                      <a:r>
                        <a:rPr lang="en-US" dirty="0"/>
                        <a:t> (</a:t>
                      </a:r>
                      <a:r>
                        <a:rPr lang="en-US" dirty="0" err="1"/>
                        <a:t>σάρδιον</a:t>
                      </a:r>
                      <a:r>
                        <a:rPr lang="en-US" dirty="0"/>
                        <a:t>)</a:t>
                      </a:r>
                    </a:p>
                  </a:txBody>
                  <a:tcPr/>
                </a:tc>
                <a:extLst>
                  <a:ext uri="{0D108BD9-81ED-4DB2-BD59-A6C34878D82A}">
                    <a16:rowId xmlns:a16="http://schemas.microsoft.com/office/drawing/2014/main" val="2836325580"/>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50009086"/>
                  </a:ext>
                </a:extLst>
              </a:tr>
            </a:tbl>
          </a:graphicData>
        </a:graphic>
      </p:graphicFrame>
      <p:pic>
        <p:nvPicPr>
          <p:cNvPr id="26" name="Picture 25">
            <a:extLst>
              <a:ext uri="{FF2B5EF4-FFF2-40B4-BE49-F238E27FC236}">
                <a16:creationId xmlns:a16="http://schemas.microsoft.com/office/drawing/2014/main" id="{2D48EEA0-B041-0DDE-E54C-79F8356F8D13}"/>
              </a:ext>
            </a:extLst>
          </p:cNvPr>
          <p:cNvPicPr>
            <a:picLocks noChangeAspect="1"/>
          </p:cNvPicPr>
          <p:nvPr/>
        </p:nvPicPr>
        <p:blipFill>
          <a:blip r:embed="rId5"/>
          <a:stretch>
            <a:fillRect/>
          </a:stretch>
        </p:blipFill>
        <p:spPr>
          <a:xfrm>
            <a:off x="2238102" y="4634975"/>
            <a:ext cx="2207623" cy="1483206"/>
          </a:xfrm>
          <a:prstGeom prst="rect">
            <a:avLst/>
          </a:prstGeom>
        </p:spPr>
      </p:pic>
      <p:graphicFrame>
        <p:nvGraphicFramePr>
          <p:cNvPr id="27" name="Table 26">
            <a:extLst>
              <a:ext uri="{FF2B5EF4-FFF2-40B4-BE49-F238E27FC236}">
                <a16:creationId xmlns:a16="http://schemas.microsoft.com/office/drawing/2014/main" id="{1C4286F7-9E69-4F97-41DA-D5606FB4719D}"/>
              </a:ext>
            </a:extLst>
          </p:cNvPr>
          <p:cNvGraphicFramePr>
            <a:graphicFrameLocks noGrp="1"/>
          </p:cNvGraphicFramePr>
          <p:nvPr>
            <p:extLst>
              <p:ext uri="{D42A27DB-BD31-4B8C-83A1-F6EECF244321}">
                <p14:modId xmlns:p14="http://schemas.microsoft.com/office/powerpoint/2010/main" val="1571874529"/>
              </p:ext>
            </p:extLst>
          </p:nvPr>
        </p:nvGraphicFramePr>
        <p:xfrm>
          <a:off x="5368207" y="4002797"/>
          <a:ext cx="5835368" cy="2382520"/>
        </p:xfrm>
        <a:graphic>
          <a:graphicData uri="http://schemas.openxmlformats.org/drawingml/2006/table">
            <a:tbl>
              <a:tblPr firstRow="1" bandRow="1">
                <a:tableStyleId>{5C22544A-7EE6-4342-B048-85BDC9FD1C3A}</a:tableStyleId>
              </a:tblPr>
              <a:tblGrid>
                <a:gridCol w="5835368">
                  <a:extLst>
                    <a:ext uri="{9D8B030D-6E8A-4147-A177-3AD203B41FA5}">
                      <a16:colId xmlns:a16="http://schemas.microsoft.com/office/drawing/2014/main" val="1306829379"/>
                    </a:ext>
                  </a:extLst>
                </a:gridCol>
              </a:tblGrid>
              <a:tr h="370840">
                <a:tc>
                  <a:txBody>
                    <a:bodyPr/>
                    <a:lstStyle/>
                    <a:p>
                      <a:pPr algn="ctr"/>
                      <a:r>
                        <a:rPr lang="en-US" dirty="0"/>
                        <a:t>Emerald — </a:t>
                      </a:r>
                      <a:r>
                        <a:rPr lang="en-US" i="1" dirty="0" err="1"/>
                        <a:t>Smaragdinos</a:t>
                      </a:r>
                      <a:r>
                        <a:rPr lang="en-US" dirty="0"/>
                        <a:t> (</a:t>
                      </a:r>
                      <a:r>
                        <a:rPr lang="en-US" dirty="0" err="1"/>
                        <a:t>σμ</a:t>
                      </a:r>
                      <a:r>
                        <a:rPr lang="en-US" dirty="0"/>
                        <a:t>αράγδινος)</a:t>
                      </a:r>
                    </a:p>
                  </a:txBody>
                  <a:tcPr/>
                </a:tc>
                <a:extLst>
                  <a:ext uri="{0D108BD9-81ED-4DB2-BD59-A6C34878D82A}">
                    <a16:rowId xmlns:a16="http://schemas.microsoft.com/office/drawing/2014/main" val="3610820542"/>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785735500"/>
                  </a:ext>
                </a:extLst>
              </a:tr>
            </a:tbl>
          </a:graphicData>
        </a:graphic>
      </p:graphicFrame>
      <p:pic>
        <p:nvPicPr>
          <p:cNvPr id="29" name="Picture 28">
            <a:extLst>
              <a:ext uri="{FF2B5EF4-FFF2-40B4-BE49-F238E27FC236}">
                <a16:creationId xmlns:a16="http://schemas.microsoft.com/office/drawing/2014/main" id="{D34C1E0F-7B6E-7E64-C1D8-ADABFEE1AD2F}"/>
              </a:ext>
            </a:extLst>
          </p:cNvPr>
          <p:cNvPicPr>
            <a:picLocks noChangeAspect="1"/>
          </p:cNvPicPr>
          <p:nvPr/>
        </p:nvPicPr>
        <p:blipFill>
          <a:blip r:embed="rId6"/>
          <a:stretch>
            <a:fillRect/>
          </a:stretch>
        </p:blipFill>
        <p:spPr>
          <a:xfrm>
            <a:off x="5474496" y="4639161"/>
            <a:ext cx="5622790" cy="1544548"/>
          </a:xfrm>
          <a:prstGeom prst="rect">
            <a:avLst/>
          </a:prstGeom>
        </p:spPr>
      </p:pic>
    </p:spTree>
    <p:extLst>
      <p:ext uri="{BB962C8B-B14F-4D97-AF65-F5344CB8AC3E}">
        <p14:creationId xmlns:p14="http://schemas.microsoft.com/office/powerpoint/2010/main" val="34970954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par>
                                <p:cTn id="22" presetID="53" presetClass="entr" presetSubtype="16"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DC4628C-03ED-0DC2-29F5-E4D1952FC3A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B37BFA9-A388-584B-0BA0-7D00A3B8F4A1}"/>
              </a:ext>
            </a:extLst>
          </p:cNvPr>
          <p:cNvSpPr>
            <a:spLocks noGrp="1"/>
          </p:cNvSpPr>
          <p:nvPr>
            <p:ph type="title"/>
          </p:nvPr>
        </p:nvSpPr>
        <p:spPr>
          <a:xfrm>
            <a:off x="0" y="1"/>
            <a:ext cx="12192000" cy="88503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who sat there had the appearance of jasper and carnelian, and around the throne was a rainbow that had the appearance of an emerald.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A387E04-41F4-724B-EDBC-FC881B4CBBDB}"/>
              </a:ext>
            </a:extLst>
          </p:cNvPr>
          <p:cNvSpPr>
            <a:spLocks noGrp="1"/>
          </p:cNvSpPr>
          <p:nvPr>
            <p:ph idx="1"/>
          </p:nvPr>
        </p:nvSpPr>
        <p:spPr>
          <a:xfrm>
            <a:off x="369115" y="1140904"/>
            <a:ext cx="11442583" cy="5629012"/>
          </a:xfrm>
        </p:spPr>
        <p:txBody>
          <a:bodyPr>
            <a:normAutofit fontScale="85000" lnSpcReduction="10000"/>
          </a:bodyPr>
          <a:lstStyle/>
          <a:p>
            <a:r>
              <a:rPr lang="en-US" sz="3200" dirty="0">
                <a:solidFill>
                  <a:srgbClr val="F5F5F5"/>
                </a:solidFill>
                <a:effectLst>
                  <a:outerShdw blurRad="38100" dist="38100" dir="2700000" algn="ctr" rotWithShape="0">
                    <a:schemeClr val="tx1"/>
                  </a:outerShdw>
                </a:effectLst>
              </a:rPr>
              <a:t>All three of the stones mentioned here appear in the high priest's breastplate (Exod. 28:17–20) and recur in the description of the New Jerusalem (Rev. 21:11, 18–19), perhaps suggesting that the glory of God persists from the Old Covenant, through John’s day and on into the new creation.</a:t>
            </a:r>
          </a:p>
          <a:p>
            <a:r>
              <a:rPr lang="en-US" sz="3200" dirty="0">
                <a:solidFill>
                  <a:srgbClr val="F5F5F5"/>
                </a:solidFill>
                <a:effectLst>
                  <a:outerShdw blurRad="38100" dist="38100" dir="2700000" algn="ctr" rotWithShape="0">
                    <a:schemeClr val="tx1"/>
                  </a:outerShdw>
                </a:effectLst>
              </a:rPr>
              <a:t>The rainbow encircling the throne reminds us of God's covenant with Noah (Gen. 9:13–16), and most commentators see here at minimum an allusion to divine faithfulness and mercy even as judgments unfold. </a:t>
            </a:r>
          </a:p>
          <a:p>
            <a:r>
              <a:rPr lang="en-US" sz="3200" dirty="0">
                <a:solidFill>
                  <a:srgbClr val="F5F5F5"/>
                </a:solidFill>
                <a:effectLst>
                  <a:outerShdw blurRad="38100" dist="38100" dir="2700000" algn="ctr" rotWithShape="0">
                    <a:schemeClr val="tx1"/>
                  </a:outerShdw>
                </a:effectLst>
              </a:rPr>
              <a:t>Or the point of the rainbow may simply be, along with the stones, to illustrate pictorially the profound beauty and loveliness of the glory of God.</a:t>
            </a:r>
          </a:p>
          <a:p>
            <a:r>
              <a:rPr lang="en-US" sz="3200" dirty="0">
                <a:solidFill>
                  <a:srgbClr val="F5F5F5"/>
                </a:solidFill>
                <a:effectLst>
                  <a:outerShdw blurRad="38100" dist="38100" dir="2700000" algn="ctr" rotWithShape="0">
                    <a:schemeClr val="tx1"/>
                  </a:outerShdw>
                </a:effectLst>
              </a:rPr>
              <a:t>Together, Revelation 4:1–3 sets the stage for all that follows: John is granted access to the timeless, heavenly perspective from which all of history and all coming events must be understood. </a:t>
            </a:r>
          </a:p>
          <a:p>
            <a:r>
              <a:rPr lang="en-US" sz="3200" dirty="0">
                <a:solidFill>
                  <a:srgbClr val="F5F5F5"/>
                </a:solidFill>
                <a:effectLst>
                  <a:outerShdw blurRad="38100" dist="38100" dir="2700000" algn="ctr" rotWithShape="0">
                    <a:schemeClr val="tx1"/>
                  </a:outerShdw>
                </a:effectLst>
              </a:rPr>
              <a:t>God reigns — transcendent, glorious, and faithful — and every judgment, every mercy, and every act of redemption proceeds from his throne.</a:t>
            </a:r>
          </a:p>
        </p:txBody>
      </p:sp>
    </p:spTree>
    <p:extLst>
      <p:ext uri="{BB962C8B-B14F-4D97-AF65-F5344CB8AC3E}">
        <p14:creationId xmlns:p14="http://schemas.microsoft.com/office/powerpoint/2010/main" val="9875437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76C304F-58CC-CE7E-89A3-D2DCF05E03B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3CF7774-AC3E-7AED-9C71-09DF5A07BBBF}"/>
              </a:ext>
            </a:extLst>
          </p:cNvPr>
          <p:cNvSpPr>
            <a:spLocks noGrp="1"/>
          </p:cNvSpPr>
          <p:nvPr>
            <p:ph type="title"/>
          </p:nvPr>
        </p:nvSpPr>
        <p:spPr>
          <a:xfrm>
            <a:off x="0" y="2"/>
            <a:ext cx="12192000" cy="88923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Around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throne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were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twenty-four thrones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seated on the thrones were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twenty-four elders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clothed in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white garments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golden crowns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 their heads.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8779F394-E073-8937-4546-0275E6674EBB}"/>
              </a:ext>
            </a:extLst>
          </p:cNvPr>
          <p:cNvSpPr>
            <a:spLocks noGrp="1"/>
          </p:cNvSpPr>
          <p:nvPr>
            <p:ph idx="1"/>
          </p:nvPr>
        </p:nvSpPr>
        <p:spPr>
          <a:xfrm>
            <a:off x="369115" y="1203821"/>
            <a:ext cx="11442583" cy="5599652"/>
          </a:xfrm>
        </p:spPr>
        <p:txBody>
          <a:bodyPr>
            <a:normAutofit fontScale="85000" lnSpcReduction="20000"/>
          </a:bodyPr>
          <a:lstStyle/>
          <a:p>
            <a:r>
              <a:rPr lang="en-US" sz="3200" dirty="0">
                <a:solidFill>
                  <a:srgbClr val="F5F5F5"/>
                </a:solidFill>
                <a:effectLst>
                  <a:outerShdw blurRad="38100" dist="38100" dir="2700000" algn="ctr" rotWithShape="0">
                    <a:schemeClr val="tx1"/>
                  </a:outerShdw>
                </a:effectLst>
              </a:rPr>
              <a:t>In John’s vision of heaven, God’s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throne</a:t>
            </a:r>
            <a:r>
              <a:rPr lang="en-US" sz="3200" dirty="0">
                <a:solidFill>
                  <a:srgbClr val="F5F5F5"/>
                </a:solidFill>
                <a:effectLst>
                  <a:outerShdw blurRad="38100" dist="38100" dir="2700000" algn="ctr" rotWithShape="0">
                    <a:schemeClr val="tx1"/>
                  </a:outerShdw>
                </a:effectLst>
              </a:rPr>
              <a:t>” remains the center of everything. </a:t>
            </a:r>
          </a:p>
          <a:p>
            <a:r>
              <a:rPr lang="en-US" sz="3200" dirty="0">
                <a:solidFill>
                  <a:srgbClr val="F5F5F5"/>
                </a:solidFill>
                <a:effectLst>
                  <a:outerShdw blurRad="38100" dist="38100" dir="2700000" algn="ctr" rotWithShape="0">
                    <a:schemeClr val="tx1"/>
                  </a:outerShdw>
                </a:effectLst>
              </a:rPr>
              <a:t>“</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Around</a:t>
            </a:r>
            <a:r>
              <a:rPr lang="en-US" sz="3200" dirty="0">
                <a:solidFill>
                  <a:srgbClr val="F5F5F5"/>
                </a:solidFill>
                <a:effectLst>
                  <a:outerShdw blurRad="38100" dist="38100" dir="2700000" algn="ctr" rotWithShape="0">
                    <a:schemeClr val="tx1"/>
                  </a:outerShdw>
                </a:effectLst>
              </a:rPr>
              <a:t>” God's </a:t>
            </a:r>
            <a:r>
              <a:rPr lang="en-US" sz="3200" b="1" i="1" dirty="0">
                <a:solidFill>
                  <a:srgbClr val="F5F5F5"/>
                </a:solidFill>
                <a:effectLst>
                  <a:outerShdw blurRad="38100" dist="38100" dir="2700000" algn="ctr" rotWithShape="0">
                    <a:schemeClr val="tx1"/>
                  </a:outerShdw>
                </a:effectLst>
              </a:rPr>
              <a:t>central</a:t>
            </a:r>
            <a:r>
              <a:rPr lang="en-US" sz="3200" dirty="0">
                <a:solidFill>
                  <a:srgbClr val="F5F5F5"/>
                </a:solidFill>
                <a:effectLst>
                  <a:outerShdw blurRad="38100" dist="38100" dir="2700000" algn="ctr" rotWithShape="0">
                    <a:schemeClr val="tx1"/>
                  </a:outerShdw>
                </a:effectLst>
              </a:rPr>
              <a:t> throne are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twenty-four thrones</a:t>
            </a:r>
            <a:r>
              <a:rPr lang="en-US" sz="3200" dirty="0">
                <a:solidFill>
                  <a:srgbClr val="F5F5F5"/>
                </a:solidFill>
                <a:effectLst>
                  <a:outerShdw blurRad="38100" dist="38100" dir="2700000" algn="ctr" rotWithShape="0">
                    <a:schemeClr val="tx1"/>
                  </a:outerShdw>
                </a:effectLst>
              </a:rPr>
              <a:t>” occupied by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twenty-four elders</a:t>
            </a:r>
            <a:r>
              <a:rPr lang="en-US" sz="3200" dirty="0">
                <a:solidFill>
                  <a:srgbClr val="F5F5F5"/>
                </a:solidFill>
                <a:effectLst>
                  <a:outerShdw blurRad="38100" dist="38100" dir="2700000" algn="ctr" rotWithShape="0">
                    <a:schemeClr val="tx1"/>
                  </a:outerShdw>
                </a:effectLst>
              </a:rPr>
              <a:t>”, all clothed in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white garments</a:t>
            </a:r>
            <a:r>
              <a:rPr lang="en-US" sz="3200" dirty="0">
                <a:solidFill>
                  <a:srgbClr val="F5F5F5"/>
                </a:solidFill>
                <a:effectLst>
                  <a:outerShdw blurRad="38100" dist="38100" dir="2700000" algn="ctr" rotWithShape="0">
                    <a:schemeClr val="tx1"/>
                  </a:outerShdw>
                </a:effectLst>
              </a:rPr>
              <a:t>” and wearing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golden crowns</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picture emphasizes that, although </a:t>
            </a:r>
            <a:r>
              <a:rPr lang="en-US" sz="3200" b="1" i="1" dirty="0">
                <a:solidFill>
                  <a:srgbClr val="F5F5F5"/>
                </a:solidFill>
                <a:effectLst>
                  <a:outerShdw blurRad="38100" dist="38100" dir="2700000" algn="ctr" rotWithShape="0">
                    <a:schemeClr val="tx1"/>
                  </a:outerShdw>
                </a:effectLst>
              </a:rPr>
              <a:t>other</a:t>
            </a:r>
            <a:r>
              <a:rPr lang="en-US" sz="3200" dirty="0">
                <a:solidFill>
                  <a:srgbClr val="F5F5F5"/>
                </a:solidFill>
                <a:effectLst>
                  <a:outerShdw blurRad="38100" dist="38100" dir="2700000" algn="ctr" rotWithShape="0">
                    <a:schemeClr val="tx1"/>
                  </a:outerShdw>
                </a:effectLst>
              </a:rPr>
              <a:t> thrones </a:t>
            </a:r>
            <a:r>
              <a:rPr lang="en-US" sz="3200" b="1" i="1" dirty="0">
                <a:solidFill>
                  <a:srgbClr val="F5F5F5"/>
                </a:solidFill>
                <a:effectLst>
                  <a:outerShdw blurRad="38100" dist="38100" dir="2700000" algn="ctr" rotWithShape="0">
                    <a:schemeClr val="tx1"/>
                  </a:outerShdw>
                </a:effectLst>
              </a:rPr>
              <a:t>exist</a:t>
            </a:r>
            <a:r>
              <a:rPr lang="en-US" sz="3200" dirty="0">
                <a:solidFill>
                  <a:srgbClr val="F5F5F5"/>
                </a:solidFill>
                <a:effectLst>
                  <a:outerShdw blurRad="38100" dist="38100" dir="2700000" algn="ctr" rotWithShape="0">
                    <a:schemeClr val="tx1"/>
                  </a:outerShdw>
                </a:effectLst>
              </a:rPr>
              <a:t> in heaven, </a:t>
            </a:r>
            <a:r>
              <a:rPr lang="en-US" sz="3200" b="1" i="1" dirty="0">
                <a:solidFill>
                  <a:srgbClr val="F5F5F5"/>
                </a:solidFill>
                <a:effectLst>
                  <a:outerShdw blurRad="38100" dist="38100" dir="2700000" algn="ctr" rotWithShape="0">
                    <a:schemeClr val="tx1"/>
                  </a:outerShdw>
                </a:effectLst>
              </a:rPr>
              <a:t>none</a:t>
            </a:r>
            <a:r>
              <a:rPr lang="en-US" sz="3200" dirty="0">
                <a:solidFill>
                  <a:srgbClr val="F5F5F5"/>
                </a:solidFill>
                <a:effectLst>
                  <a:outerShdw blurRad="38100" dist="38100" dir="2700000" algn="ctr" rotWithShape="0">
                    <a:schemeClr val="tx1"/>
                  </a:outerShdw>
                </a:effectLst>
              </a:rPr>
              <a:t> rival God’s authority. </a:t>
            </a:r>
          </a:p>
          <a:p>
            <a:r>
              <a:rPr lang="en-US" sz="3200" dirty="0">
                <a:solidFill>
                  <a:srgbClr val="F5F5F5"/>
                </a:solidFill>
                <a:effectLst>
                  <a:outerShdw blurRad="38100" dist="38100" dir="2700000" algn="ctr" rotWithShape="0">
                    <a:schemeClr val="tx1"/>
                  </a:outerShdw>
                </a:effectLst>
              </a:rPr>
              <a:t>The elders </a:t>
            </a:r>
            <a:r>
              <a:rPr lang="en-US" sz="3200" b="1" i="1" dirty="0">
                <a:solidFill>
                  <a:srgbClr val="F5F5F5"/>
                </a:solidFill>
                <a:effectLst>
                  <a:outerShdw blurRad="38100" dist="38100" dir="2700000" algn="ctr" rotWithShape="0">
                    <a:schemeClr val="tx1"/>
                  </a:outerShdw>
                </a:effectLst>
              </a:rPr>
              <a:t>surround</a:t>
            </a:r>
            <a:r>
              <a:rPr lang="en-US" sz="3200" dirty="0">
                <a:solidFill>
                  <a:srgbClr val="F5F5F5"/>
                </a:solidFill>
                <a:effectLst>
                  <a:outerShdw blurRad="38100" dist="38100" dir="2700000" algn="ctr" rotWithShape="0">
                    <a:schemeClr val="tx1"/>
                  </a:outerShdw>
                </a:effectLst>
              </a:rPr>
              <a:t> His throne, showing that all authority derives from and is subordinate to </a:t>
            </a:r>
            <a:r>
              <a:rPr lang="en-US" sz="3200" b="1" i="1" dirty="0">
                <a:solidFill>
                  <a:srgbClr val="F5F5F5"/>
                </a:solidFill>
                <a:effectLst>
                  <a:outerShdw blurRad="38100" dist="38100" dir="2700000" algn="ctr" rotWithShape="0">
                    <a:schemeClr val="tx1"/>
                  </a:outerShdw>
                </a:effectLst>
              </a:rPr>
              <a:t>Him</a:t>
            </a:r>
            <a:r>
              <a:rPr lang="en-US" sz="32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The </a:t>
            </a:r>
            <a:r>
              <a:rPr lang="en-US" sz="3200" b="1" i="1" dirty="0">
                <a:solidFill>
                  <a:srgbClr val="F5F5F5"/>
                </a:solidFill>
                <a:effectLst>
                  <a:outerShdw blurRad="38100" dist="38100" dir="2700000" algn="ctr" rotWithShape="0">
                    <a:schemeClr val="tx1"/>
                  </a:outerShdw>
                </a:effectLst>
              </a:rPr>
              <a:t>identity</a:t>
            </a:r>
            <a:r>
              <a:rPr lang="en-US" sz="3200" dirty="0">
                <a:solidFill>
                  <a:srgbClr val="F5F5F5"/>
                </a:solidFill>
                <a:effectLst>
                  <a:outerShdw blurRad="38100" dist="38100" dir="2700000" algn="ctr" rotWithShape="0">
                    <a:schemeClr val="tx1"/>
                  </a:outerShdw>
                </a:effectLst>
              </a:rPr>
              <a:t> of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twenty-four elders</a:t>
            </a:r>
            <a:r>
              <a:rPr lang="en-US" sz="3200" dirty="0">
                <a:solidFill>
                  <a:srgbClr val="F5F5F5"/>
                </a:solidFill>
                <a:effectLst>
                  <a:outerShdw blurRad="38100" dist="38100" dir="2700000" algn="ctr" rotWithShape="0">
                    <a:schemeClr val="tx1"/>
                  </a:outerShdw>
                </a:effectLst>
              </a:rPr>
              <a:t>” is one of the most debated questions in Revelation. </a:t>
            </a:r>
          </a:p>
          <a:p>
            <a:r>
              <a:rPr lang="en-US" sz="3200" dirty="0">
                <a:solidFill>
                  <a:srgbClr val="F5F5F5"/>
                </a:solidFill>
                <a:effectLst>
                  <a:outerShdw blurRad="38100" dist="38100" dir="2700000" algn="ctr" rotWithShape="0">
                    <a:schemeClr val="tx1"/>
                  </a:outerShdw>
                </a:effectLst>
              </a:rPr>
              <a:t>Many commentators, including Schreiner, Beale, and Mounce, believe the elders are exalted heavenly beings or angelic representatives of God’s people. </a:t>
            </a:r>
          </a:p>
          <a:p>
            <a:r>
              <a:rPr lang="en-US" sz="3200" dirty="0">
                <a:solidFill>
                  <a:srgbClr val="F5F5F5"/>
                </a:solidFill>
                <a:effectLst>
                  <a:outerShdw blurRad="38100" dist="38100" dir="2700000" algn="ctr" rotWithShape="0">
                    <a:schemeClr val="tx1"/>
                  </a:outerShdw>
                </a:effectLst>
              </a:rPr>
              <a:t>They note that the elders are consistently associated with heavenly creatures and angels, appear continually in God’s presence, and sometimes seem distinct from redeemed believers (Rev. 5:9–10; 7:9–17; 14:3). </a:t>
            </a:r>
          </a:p>
        </p:txBody>
      </p:sp>
    </p:spTree>
    <p:extLst>
      <p:ext uri="{BB962C8B-B14F-4D97-AF65-F5344CB8AC3E}">
        <p14:creationId xmlns:p14="http://schemas.microsoft.com/office/powerpoint/2010/main" val="3896875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7C6D047-FBEA-9467-5333-8E07AA55C17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7DD9A3F-00B2-05BD-15C9-105F3E3B5137}"/>
              </a:ext>
            </a:extLst>
          </p:cNvPr>
          <p:cNvSpPr>
            <a:spLocks noGrp="1"/>
          </p:cNvSpPr>
          <p:nvPr>
            <p:ph type="title"/>
          </p:nvPr>
        </p:nvSpPr>
        <p:spPr>
          <a:xfrm>
            <a:off x="0" y="1"/>
            <a:ext cx="12192000" cy="93117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Around the throne were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twenty-four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thrones, and seated on the thrones were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twenty-four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elders, clothed in white garments, with golden crowns on their heads.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CABF532-B9C2-68BD-8F5D-A593D8C1B1AA}"/>
              </a:ext>
            </a:extLst>
          </p:cNvPr>
          <p:cNvSpPr>
            <a:spLocks noGrp="1"/>
          </p:cNvSpPr>
          <p:nvPr>
            <p:ph idx="1"/>
          </p:nvPr>
        </p:nvSpPr>
        <p:spPr>
          <a:xfrm>
            <a:off x="374708" y="1107347"/>
            <a:ext cx="11442583" cy="5704513"/>
          </a:xfrm>
        </p:spPr>
        <p:txBody>
          <a:bodyPr>
            <a:normAutofit lnSpcReduction="10000"/>
          </a:bodyPr>
          <a:lstStyle/>
          <a:p>
            <a:r>
              <a:rPr lang="en-US" sz="3200" dirty="0">
                <a:solidFill>
                  <a:srgbClr val="F5F5F5"/>
                </a:solidFill>
                <a:effectLst>
                  <a:outerShdw blurRad="38100" dist="38100" dir="2700000" algn="ctr" rotWithShape="0">
                    <a:schemeClr val="tx1"/>
                  </a:outerShdw>
                </a:effectLst>
              </a:rPr>
              <a:t>Other commentaries argue that the elders represent redeemed </a:t>
            </a:r>
            <a:r>
              <a:rPr lang="en-US" sz="3200" b="1" i="1" dirty="0">
                <a:solidFill>
                  <a:srgbClr val="F5F5F5"/>
                </a:solidFill>
                <a:effectLst>
                  <a:outerShdw blurRad="38100" dist="38100" dir="2700000" algn="ctr" rotWithShape="0">
                    <a:schemeClr val="tx1"/>
                  </a:outerShdw>
                </a:effectLst>
              </a:rPr>
              <a:t>humanity</a:t>
            </a:r>
            <a:r>
              <a:rPr lang="en-US" sz="3200" dirty="0">
                <a:solidFill>
                  <a:srgbClr val="F5F5F5"/>
                </a:solidFill>
                <a:effectLst>
                  <a:outerShdw blurRad="38100" dist="38100" dir="2700000" algn="ctr" rotWithShape="0">
                    <a:schemeClr val="tx1"/>
                  </a:outerShdw>
                </a:effectLst>
              </a:rPr>
              <a:t>, especially the people of God viewed in their glorified state. </a:t>
            </a:r>
          </a:p>
          <a:p>
            <a:r>
              <a:rPr lang="en-US" sz="3200" dirty="0">
                <a:solidFill>
                  <a:srgbClr val="F5F5F5"/>
                </a:solidFill>
                <a:effectLst>
                  <a:outerShdw blurRad="38100" dist="38100" dir="2700000" algn="ctr" rotWithShape="0">
                    <a:schemeClr val="tx1"/>
                  </a:outerShdw>
                </a:effectLst>
              </a:rPr>
              <a:t>A common mediating view is that the elders are heavenly </a:t>
            </a:r>
            <a:r>
              <a:rPr lang="en-US" sz="3200" b="1" i="1" dirty="0">
                <a:solidFill>
                  <a:srgbClr val="F5F5F5"/>
                </a:solidFill>
                <a:effectLst>
                  <a:outerShdw blurRad="38100" dist="38100" dir="2700000" algn="ctr" rotWithShape="0">
                    <a:schemeClr val="tx1"/>
                  </a:outerShdw>
                </a:effectLst>
              </a:rPr>
              <a:t>representatives</a:t>
            </a:r>
            <a:r>
              <a:rPr lang="en-US" sz="3200" dirty="0">
                <a:solidFill>
                  <a:srgbClr val="F5F5F5"/>
                </a:solidFill>
                <a:effectLst>
                  <a:outerShdw blurRad="38100" dist="38100" dir="2700000" algn="ctr" rotWithShape="0">
                    <a:schemeClr val="tx1"/>
                  </a:outerShdw>
                </a:effectLst>
              </a:rPr>
              <a:t> of God’s people rather than the people themselves.</a:t>
            </a:r>
          </a:p>
          <a:p>
            <a:r>
              <a:rPr lang="en-US" sz="3200" dirty="0">
                <a:solidFill>
                  <a:srgbClr val="F5F5F5"/>
                </a:solidFill>
                <a:effectLst>
                  <a:outerShdw blurRad="38100" dist="38100" dir="2700000" algn="ctr" rotWithShape="0">
                    <a:schemeClr val="tx1"/>
                  </a:outerShdw>
                </a:effectLst>
              </a:rPr>
              <a:t>The number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twenty-four</a:t>
            </a:r>
            <a:r>
              <a:rPr lang="en-US" sz="3200" dirty="0">
                <a:solidFill>
                  <a:srgbClr val="F5F5F5"/>
                </a:solidFill>
                <a:effectLst>
                  <a:outerShdw blurRad="38100" dist="38100" dir="2700000" algn="ctr" rotWithShape="0">
                    <a:schemeClr val="tx1"/>
                  </a:outerShdw>
                </a:effectLst>
              </a:rPr>
              <a:t>” is also interpreted in different ways. </a:t>
            </a:r>
          </a:p>
          <a:p>
            <a:r>
              <a:rPr lang="en-US" sz="3200" dirty="0">
                <a:solidFill>
                  <a:srgbClr val="F5F5F5"/>
                </a:solidFill>
                <a:effectLst>
                  <a:outerShdw blurRad="38100" dist="38100" dir="2700000" algn="ctr" rotWithShape="0">
                    <a:schemeClr val="tx1"/>
                  </a:outerShdw>
                </a:effectLst>
              </a:rPr>
              <a:t>Some connect it with the twelve tribes of Israel plus the twelve apostles (Rev. 21:12–14), symbolizing the complete people of God across both covenants. </a:t>
            </a:r>
          </a:p>
          <a:p>
            <a:r>
              <a:rPr lang="en-US" sz="3200" dirty="0">
                <a:solidFill>
                  <a:srgbClr val="F5F5F5"/>
                </a:solidFill>
                <a:effectLst>
                  <a:outerShdw blurRad="38100" dist="38100" dir="2700000" algn="ctr" rotWithShape="0">
                    <a:schemeClr val="tx1"/>
                  </a:outerShdw>
                </a:effectLst>
              </a:rPr>
              <a:t>Others see an allusion to the twenty-four divisions of </a:t>
            </a:r>
            <a:r>
              <a:rPr lang="en-US" sz="3200" b="1" i="1" dirty="0">
                <a:solidFill>
                  <a:srgbClr val="F5F5F5"/>
                </a:solidFill>
                <a:effectLst>
                  <a:outerShdw blurRad="38100" dist="38100" dir="2700000" algn="ctr" rotWithShape="0">
                    <a:schemeClr val="tx1"/>
                  </a:outerShdw>
                </a:effectLst>
              </a:rPr>
              <a:t>priests</a:t>
            </a:r>
            <a:r>
              <a:rPr lang="en-US" sz="3200" dirty="0">
                <a:solidFill>
                  <a:srgbClr val="F5F5F5"/>
                </a:solidFill>
                <a:effectLst>
                  <a:outerShdw blurRad="38100" dist="38100" dir="2700000" algn="ctr" rotWithShape="0">
                    <a:schemeClr val="tx1"/>
                  </a:outerShdw>
                </a:effectLst>
              </a:rPr>
              <a:t> and Levites established by David (1 Chron. 24–25), suggesting a </a:t>
            </a:r>
            <a:r>
              <a:rPr lang="en-US" sz="3200" b="1" i="1" dirty="0">
                <a:solidFill>
                  <a:srgbClr val="F5F5F5"/>
                </a:solidFill>
                <a:effectLst>
                  <a:outerShdw blurRad="38100" dist="38100" dir="2700000" algn="ctr" rotWithShape="0">
                    <a:schemeClr val="tx1"/>
                  </a:outerShdw>
                </a:effectLst>
              </a:rPr>
              <a:t>priestly</a:t>
            </a:r>
            <a:r>
              <a:rPr lang="en-US" sz="3200" dirty="0">
                <a:solidFill>
                  <a:srgbClr val="F5F5F5"/>
                </a:solidFill>
                <a:effectLst>
                  <a:outerShdw blurRad="38100" dist="38100" dir="2700000" algn="ctr" rotWithShape="0">
                    <a:schemeClr val="tx1"/>
                  </a:outerShdw>
                </a:effectLst>
              </a:rPr>
              <a:t> worship setting in heaven. </a:t>
            </a:r>
          </a:p>
        </p:txBody>
      </p:sp>
    </p:spTree>
    <p:extLst>
      <p:ext uri="{BB962C8B-B14F-4D97-AF65-F5344CB8AC3E}">
        <p14:creationId xmlns:p14="http://schemas.microsoft.com/office/powerpoint/2010/main" val="7504612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7C7A9E3-8CDA-52B1-8972-1E271143F4E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9DDFE8A-B3FF-C302-9064-35A6A9787CF5}"/>
              </a:ext>
            </a:extLst>
          </p:cNvPr>
          <p:cNvSpPr>
            <a:spLocks noGrp="1"/>
          </p:cNvSpPr>
          <p:nvPr>
            <p:ph type="title"/>
          </p:nvPr>
        </p:nvSpPr>
        <p:spPr>
          <a:xfrm>
            <a:off x="0" y="1"/>
            <a:ext cx="12192000" cy="91859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Around the throne were twenty-four thrones, and seated on the thrones were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twenty-four elders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clothed in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white garments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golden crowns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 their heads.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F5737CD-3E9F-4AEB-BE74-FC862F9EC702}"/>
              </a:ext>
            </a:extLst>
          </p:cNvPr>
          <p:cNvSpPr>
            <a:spLocks noGrp="1"/>
          </p:cNvSpPr>
          <p:nvPr>
            <p:ph idx="1"/>
          </p:nvPr>
        </p:nvSpPr>
        <p:spPr>
          <a:xfrm>
            <a:off x="374708" y="1119931"/>
            <a:ext cx="11442583" cy="5691930"/>
          </a:xfrm>
        </p:spPr>
        <p:txBody>
          <a:bodyPr>
            <a:normAutofit fontScale="92500" lnSpcReduction="10000"/>
          </a:bodyPr>
          <a:lstStyle/>
          <a:p>
            <a:r>
              <a:rPr lang="en-US" sz="3600" dirty="0">
                <a:solidFill>
                  <a:srgbClr val="F5F5F5"/>
                </a:solidFill>
                <a:effectLst>
                  <a:outerShdw blurRad="38100" dist="38100" dir="2700000" algn="ctr" rotWithShape="0">
                    <a:schemeClr val="tx1"/>
                  </a:outerShdw>
                </a:effectLst>
              </a:rPr>
              <a:t>The elders’ </a:t>
            </a:r>
            <a:r>
              <a:rPr lang="en-US" sz="3600" b="1" i="1" dirty="0">
                <a:solidFill>
                  <a:srgbClr val="F5F5F5"/>
                </a:solidFill>
                <a:effectLst>
                  <a:outerShdw blurRad="38100" dist="38100" dir="2700000" algn="ctr" rotWithShape="0">
                    <a:schemeClr val="tx1"/>
                  </a:outerShdw>
                </a:effectLst>
              </a:rPr>
              <a:t>clothing</a:t>
            </a:r>
            <a:r>
              <a:rPr lang="en-US" sz="3600" dirty="0">
                <a:solidFill>
                  <a:srgbClr val="F5F5F5"/>
                </a:solidFill>
                <a:effectLst>
                  <a:outerShdw blurRad="38100" dist="38100" dir="2700000" algn="ctr" rotWithShape="0">
                    <a:schemeClr val="tx1"/>
                  </a:outerShdw>
                </a:effectLst>
              </a:rPr>
              <a:t> and </a:t>
            </a:r>
            <a:r>
              <a:rPr lang="en-US" sz="3600" b="1" i="1" dirty="0">
                <a:solidFill>
                  <a:srgbClr val="F5F5F5"/>
                </a:solidFill>
                <a:effectLst>
                  <a:outerShdw blurRad="38100" dist="38100" dir="2700000" algn="ctr" rotWithShape="0">
                    <a:schemeClr val="tx1"/>
                  </a:outerShdw>
                </a:effectLst>
              </a:rPr>
              <a:t>crowns</a:t>
            </a:r>
            <a:r>
              <a:rPr lang="en-US" sz="3600" dirty="0">
                <a:solidFill>
                  <a:srgbClr val="F5F5F5"/>
                </a:solidFill>
                <a:effectLst>
                  <a:outerShdw blurRad="38100" dist="38100" dir="2700000" algn="ctr" rotWithShape="0">
                    <a:schemeClr val="tx1"/>
                  </a:outerShdw>
                </a:effectLst>
              </a:rPr>
              <a:t> are significant. </a:t>
            </a:r>
          </a:p>
          <a:p>
            <a:r>
              <a:rPr lang="en-US" sz="3600" dirty="0">
                <a:solidFill>
                  <a:srgbClr val="F5F5F5"/>
                </a:solidFill>
                <a:effectLst>
                  <a:outerShdw blurRad="38100" dist="38100" dir="2700000" algn="ctr" rotWithShape="0">
                    <a:schemeClr val="tx1"/>
                  </a:outerShdw>
                </a:effectLst>
              </a:rPr>
              <a:t>“</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white garments</a:t>
            </a:r>
            <a:r>
              <a:rPr lang="en-US" sz="3600" dirty="0">
                <a:solidFill>
                  <a:srgbClr val="F5F5F5"/>
                </a:solidFill>
                <a:effectLst>
                  <a:outerShdw blurRad="38100" dist="38100" dir="2700000" algn="ctr" rotWithShape="0">
                    <a:schemeClr val="tx1"/>
                  </a:outerShdw>
                </a:effectLst>
              </a:rPr>
              <a:t>” symbolize purity, holiness, and victory (Rev. 3:4–5), while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golden crowns</a:t>
            </a:r>
            <a:r>
              <a:rPr lang="en-US" sz="3600" dirty="0">
                <a:solidFill>
                  <a:srgbClr val="F5F5F5"/>
                </a:solidFill>
                <a:effectLst>
                  <a:outerShdw blurRad="38100" dist="38100" dir="2700000" algn="ctr" rotWithShape="0">
                    <a:schemeClr val="tx1"/>
                  </a:outerShdw>
                </a:effectLst>
              </a:rPr>
              <a:t>” signify royal authority and reward. </a:t>
            </a:r>
          </a:p>
          <a:p>
            <a:r>
              <a:rPr lang="en-US" sz="3600" dirty="0">
                <a:solidFill>
                  <a:srgbClr val="F5F5F5"/>
                </a:solidFill>
                <a:effectLst>
                  <a:outerShdw blurRad="38100" dist="38100" dir="2700000" algn="ctr" rotWithShape="0">
                    <a:schemeClr val="tx1"/>
                  </a:outerShdw>
                </a:effectLst>
              </a:rPr>
              <a:t>These blessings mirror promises given to faithful believers throughout Revelation (Rev. 2:10; 3:5, 21), which would indicate that the elders either </a:t>
            </a:r>
            <a:r>
              <a:rPr lang="en-US" sz="3600" b="1" i="1" dirty="0">
                <a:solidFill>
                  <a:srgbClr val="F5F5F5"/>
                </a:solidFill>
                <a:effectLst>
                  <a:outerShdw blurRad="38100" dist="38100" dir="2700000" algn="ctr" rotWithShape="0">
                    <a:schemeClr val="tx1"/>
                  </a:outerShdw>
                </a:effectLst>
              </a:rPr>
              <a:t>represent</a:t>
            </a:r>
            <a:r>
              <a:rPr lang="en-US" sz="3600" dirty="0">
                <a:solidFill>
                  <a:srgbClr val="F5F5F5"/>
                </a:solidFill>
                <a:effectLst>
                  <a:outerShdw blurRad="38100" dist="38100" dir="2700000" algn="ctr" rotWithShape="0">
                    <a:schemeClr val="tx1"/>
                  </a:outerShdw>
                </a:effectLst>
              </a:rPr>
              <a:t> believers directly or perhaps </a:t>
            </a:r>
            <a:r>
              <a:rPr lang="en-US" sz="3600" b="1" i="1" dirty="0">
                <a:solidFill>
                  <a:srgbClr val="F5F5F5"/>
                </a:solidFill>
                <a:effectLst>
                  <a:outerShdw blurRad="38100" dist="38100" dir="2700000" algn="ctr" rotWithShape="0">
                    <a:schemeClr val="tx1"/>
                  </a:outerShdw>
                </a:effectLst>
              </a:rPr>
              <a:t>symbolize</a:t>
            </a:r>
            <a:r>
              <a:rPr lang="en-US" sz="3600" dirty="0">
                <a:solidFill>
                  <a:srgbClr val="F5F5F5"/>
                </a:solidFill>
                <a:effectLst>
                  <a:outerShdw blurRad="38100" dist="38100" dir="2700000" algn="ctr" rotWithShape="0">
                    <a:schemeClr val="tx1"/>
                  </a:outerShdw>
                </a:effectLst>
              </a:rPr>
              <a:t> them in some way. </a:t>
            </a:r>
          </a:p>
          <a:p>
            <a:r>
              <a:rPr lang="en-US" sz="3600" dirty="0">
                <a:solidFill>
                  <a:srgbClr val="F5F5F5"/>
                </a:solidFill>
                <a:effectLst>
                  <a:outerShdw blurRad="38100" dist="38100" dir="2700000" algn="ctr" rotWithShape="0">
                    <a:schemeClr val="tx1"/>
                  </a:outerShdw>
                </a:effectLst>
              </a:rPr>
              <a:t>Thus, the important thing to understand about 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twenty-four elders</a:t>
            </a:r>
            <a:r>
              <a:rPr lang="en-US" sz="3600" dirty="0">
                <a:solidFill>
                  <a:srgbClr val="F5F5F5"/>
                </a:solidFill>
                <a:effectLst>
                  <a:outerShdw blurRad="38100" dist="38100" dir="2700000" algn="ctr" rotWithShape="0">
                    <a:schemeClr val="tx1"/>
                  </a:outerShdw>
                </a:effectLst>
              </a:rPr>
              <a:t>” is not so much </a:t>
            </a:r>
            <a:r>
              <a:rPr lang="en-US" sz="3600" b="1" i="1" dirty="0">
                <a:solidFill>
                  <a:srgbClr val="F5F5F5"/>
                </a:solidFill>
                <a:effectLst>
                  <a:outerShdw blurRad="38100" dist="38100" dir="2700000" algn="ctr" rotWithShape="0">
                    <a:schemeClr val="tx1"/>
                  </a:outerShdw>
                </a:effectLst>
              </a:rPr>
              <a:t>who</a:t>
            </a:r>
            <a:r>
              <a:rPr lang="en-US" sz="3600" dirty="0">
                <a:solidFill>
                  <a:srgbClr val="F5F5F5"/>
                </a:solidFill>
                <a:effectLst>
                  <a:outerShdw blurRad="38100" dist="38100" dir="2700000" algn="ctr" rotWithShape="0">
                    <a:schemeClr val="tx1"/>
                  </a:outerShdw>
                </a:effectLst>
              </a:rPr>
              <a:t> they are (we’re not told!), but what they </a:t>
            </a:r>
            <a:r>
              <a:rPr lang="en-US" sz="3600" b="1" i="1" dirty="0">
                <a:solidFill>
                  <a:srgbClr val="F5F5F5"/>
                </a:solidFill>
                <a:effectLst>
                  <a:outerShdw blurRad="38100" dist="38100" dir="2700000" algn="ctr" rotWithShape="0">
                    <a:schemeClr val="tx1"/>
                  </a:outerShdw>
                </a:effectLst>
              </a:rPr>
              <a:t>portray</a:t>
            </a:r>
            <a:r>
              <a:rPr lang="en-US" sz="3600" dirty="0">
                <a:solidFill>
                  <a:srgbClr val="F5F5F5"/>
                </a:solidFill>
                <a:effectLst>
                  <a:outerShdw blurRad="38100" dist="38100" dir="2700000" algn="ctr" rotWithShape="0">
                    <a:schemeClr val="tx1"/>
                  </a:outerShdw>
                </a:effectLst>
              </a:rPr>
              <a:t>: the </a:t>
            </a:r>
            <a:r>
              <a:rPr lang="en-US" sz="3600" b="1" i="1" dirty="0">
                <a:solidFill>
                  <a:srgbClr val="F5F5F5"/>
                </a:solidFill>
                <a:effectLst>
                  <a:outerShdw blurRad="38100" dist="38100" dir="2700000" algn="ctr" rotWithShape="0">
                    <a:schemeClr val="tx1"/>
                  </a:outerShdw>
                </a:effectLst>
              </a:rPr>
              <a:t>destiny</a:t>
            </a:r>
            <a:r>
              <a:rPr lang="en-US" sz="3600" dirty="0">
                <a:solidFill>
                  <a:srgbClr val="F5F5F5"/>
                </a:solidFill>
                <a:effectLst>
                  <a:outerShdw blurRad="38100" dist="38100" dir="2700000" algn="ctr" rotWithShape="0">
                    <a:schemeClr val="tx1"/>
                  </a:outerShdw>
                </a:effectLst>
              </a:rPr>
              <a:t> of God’s faithful people: holiness, victory, and participation in Christ’s reign.</a:t>
            </a:r>
          </a:p>
        </p:txBody>
      </p:sp>
    </p:spTree>
    <p:extLst>
      <p:ext uri="{BB962C8B-B14F-4D97-AF65-F5344CB8AC3E}">
        <p14:creationId xmlns:p14="http://schemas.microsoft.com/office/powerpoint/2010/main" val="2346865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24D6F5B-D097-0455-0B49-977E8288BE0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826468D-DAFC-BCEF-2A5D-AAE32285C8D8}"/>
              </a:ext>
            </a:extLst>
          </p:cNvPr>
          <p:cNvSpPr>
            <a:spLocks noGrp="1"/>
          </p:cNvSpPr>
          <p:nvPr>
            <p:ph type="title"/>
          </p:nvPr>
        </p:nvSpPr>
        <p:spPr>
          <a:xfrm>
            <a:off x="0" y="0"/>
            <a:ext cx="12192000" cy="94376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From the throne came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flashes of lightning, and rumblings and peals of thunder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before the throne were burning seven torches of fire, which are the seven spirits of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B5B663C-D75A-6497-D630-D279AD6ED70A}"/>
              </a:ext>
            </a:extLst>
          </p:cNvPr>
          <p:cNvSpPr>
            <a:spLocks noGrp="1"/>
          </p:cNvSpPr>
          <p:nvPr>
            <p:ph idx="1"/>
          </p:nvPr>
        </p:nvSpPr>
        <p:spPr>
          <a:xfrm>
            <a:off x="374708" y="1166071"/>
            <a:ext cx="11442583" cy="5645790"/>
          </a:xfrm>
        </p:spPr>
        <p:txBody>
          <a:bodyPr>
            <a:normAutofit fontScale="92500" lnSpcReduction="10000"/>
          </a:bodyPr>
          <a:lstStyle/>
          <a:p>
            <a:r>
              <a:rPr lang="en-US" sz="3200" dirty="0">
                <a:solidFill>
                  <a:srgbClr val="F5F5F5"/>
                </a:solidFill>
                <a:effectLst>
                  <a:outerShdw blurRad="38100" dist="38100" dir="2700000" algn="ctr" rotWithShape="0">
                    <a:schemeClr val="tx1"/>
                  </a:outerShdw>
                </a:effectLst>
              </a:rPr>
              <a:t>Verse 5 shifts attention back to God’s throne itself. </a:t>
            </a:r>
          </a:p>
          <a:p>
            <a:r>
              <a:rPr lang="en-US" sz="3200" dirty="0">
                <a:solidFill>
                  <a:srgbClr val="F5F5F5"/>
                </a:solidFill>
                <a:effectLst>
                  <a:outerShdw blurRad="38100" dist="38100" dir="2700000" algn="ctr" rotWithShape="0">
                    <a:schemeClr val="tx1"/>
                  </a:outerShdw>
                </a:effectLst>
              </a:rPr>
              <a:t>From the throne come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flashes of lightning, and rumblings and peals of thunder</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These images are reminiscent of God’s appearance at Mount Sinai (Exod. 19:16; 20:18), where thunder, lightning, fire, and smoke revealed His awesome holiness. </a:t>
            </a:r>
          </a:p>
          <a:p>
            <a:r>
              <a:rPr lang="en-US" sz="3200" dirty="0">
                <a:solidFill>
                  <a:srgbClr val="F5F5F5"/>
                </a:solidFill>
                <a:effectLst>
                  <a:outerShdw blurRad="38100" dist="38100" dir="2700000" algn="ctr" rotWithShape="0">
                    <a:schemeClr val="tx1"/>
                  </a:outerShdw>
                </a:effectLst>
              </a:rPr>
              <a:t>The scene reminds readers that God is not </a:t>
            </a:r>
            <a:r>
              <a:rPr lang="en-US" sz="3200" b="1" i="1" dirty="0">
                <a:solidFill>
                  <a:srgbClr val="F5F5F5"/>
                </a:solidFill>
                <a:effectLst>
                  <a:outerShdw blurRad="38100" dist="38100" dir="2700000" algn="ctr" rotWithShape="0">
                    <a:schemeClr val="tx1"/>
                  </a:outerShdw>
                </a:effectLst>
              </a:rPr>
              <a:t>merely</a:t>
            </a:r>
            <a:r>
              <a:rPr lang="en-US" sz="3200" dirty="0">
                <a:solidFill>
                  <a:srgbClr val="F5F5F5"/>
                </a:solidFill>
                <a:effectLst>
                  <a:outerShdw blurRad="38100" dist="38100" dir="2700000" algn="ctr" rotWithShape="0">
                    <a:schemeClr val="tx1"/>
                  </a:outerShdw>
                </a:effectLst>
              </a:rPr>
              <a:t> comforting and merciful; He is also majestic, powerful, and fearsome in His holiness.</a:t>
            </a:r>
          </a:p>
          <a:p>
            <a:r>
              <a:rPr lang="en-US" sz="3200" dirty="0">
                <a:solidFill>
                  <a:srgbClr val="F5F5F5"/>
                </a:solidFill>
                <a:effectLst>
                  <a:outerShdw blurRad="38100" dist="38100" dir="2700000" algn="ctr" rotWithShape="0">
                    <a:schemeClr val="tx1"/>
                  </a:outerShdw>
                </a:effectLst>
              </a:rPr>
              <a:t>These same phenomena reappear later in Revelation (8:5; 11:19; 16:18) at crucial moments of </a:t>
            </a:r>
            <a:r>
              <a:rPr lang="en-US" sz="3200" b="1" i="1" dirty="0">
                <a:solidFill>
                  <a:srgbClr val="F5F5F5"/>
                </a:solidFill>
                <a:effectLst>
                  <a:outerShdw blurRad="38100" dist="38100" dir="2700000" algn="ctr" rotWithShape="0">
                    <a:schemeClr val="tx1"/>
                  </a:outerShdw>
                </a:effectLst>
              </a:rPr>
              <a:t>divine judgment</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Thus the lightning and thunder in John’s vision serve as </a:t>
            </a:r>
            <a:r>
              <a:rPr lang="en-US" sz="3200" b="1" i="1" dirty="0">
                <a:solidFill>
                  <a:srgbClr val="F5F5F5"/>
                </a:solidFill>
                <a:effectLst>
                  <a:outerShdw blurRad="38100" dist="38100" dir="2700000" algn="ctr" rotWithShape="0">
                    <a:schemeClr val="tx1"/>
                  </a:outerShdw>
                </a:effectLst>
              </a:rPr>
              <a:t>signs</a:t>
            </a:r>
            <a:r>
              <a:rPr lang="en-US" sz="3200" dirty="0">
                <a:solidFill>
                  <a:srgbClr val="F5F5F5"/>
                </a:solidFill>
                <a:effectLst>
                  <a:outerShdw blurRad="38100" dist="38100" dir="2700000" algn="ctr" rotWithShape="0">
                    <a:schemeClr val="tx1"/>
                  </a:outerShdw>
                </a:effectLst>
              </a:rPr>
              <a:t> that God’s judgments proceed from His throne and that He remains sovereign over history and human affairs.</a:t>
            </a:r>
          </a:p>
        </p:txBody>
      </p:sp>
    </p:spTree>
    <p:extLst>
      <p:ext uri="{BB962C8B-B14F-4D97-AF65-F5344CB8AC3E}">
        <p14:creationId xmlns:p14="http://schemas.microsoft.com/office/powerpoint/2010/main" val="2156655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5B667A3-7DD8-C163-2B43-901DE6B463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22B2DE-8A36-4086-F4A4-EF530D437343}"/>
              </a:ext>
            </a:extLst>
          </p:cNvPr>
          <p:cNvSpPr>
            <a:spLocks noGrp="1"/>
          </p:cNvSpPr>
          <p:nvPr>
            <p:ph type="title"/>
          </p:nvPr>
        </p:nvSpPr>
        <p:spPr>
          <a:xfrm>
            <a:off x="0" y="1"/>
            <a:ext cx="12226954" cy="692091"/>
          </a:xfrm>
        </p:spPr>
        <p:txBody>
          <a:bodyPr>
            <a:noAutofit/>
          </a:bodyPr>
          <a:lstStyle/>
          <a:p>
            <a:pPr algn="ctr"/>
            <a:r>
              <a:rPr lang="en-US" dirty="0">
                <a:solidFill>
                  <a:srgbClr val="F5F5F5"/>
                </a:solidFill>
                <a:effectLst>
                  <a:outerShdw blurRad="50800" dist="38100" dir="2700000" algn="tl" rotWithShape="0">
                    <a:prstClr val="black">
                      <a:alpha val="30000"/>
                    </a:prstClr>
                  </a:outerShdw>
                </a:effectLst>
                <a:latin typeface="+mn-lt"/>
              </a:rPr>
              <a:t>High Level Outline of the Book of Revelation</a:t>
            </a:r>
          </a:p>
        </p:txBody>
      </p:sp>
      <p:sp>
        <p:nvSpPr>
          <p:cNvPr id="2" name="Content Placeholder 1">
            <a:extLst>
              <a:ext uri="{FF2B5EF4-FFF2-40B4-BE49-F238E27FC236}">
                <a16:creationId xmlns:a16="http://schemas.microsoft.com/office/drawing/2014/main" id="{962D9044-A43E-2F9A-B517-6E7401DA8727}"/>
              </a:ext>
            </a:extLst>
          </p:cNvPr>
          <p:cNvSpPr>
            <a:spLocks noGrp="1"/>
          </p:cNvSpPr>
          <p:nvPr>
            <p:ph idx="1"/>
          </p:nvPr>
        </p:nvSpPr>
        <p:spPr>
          <a:xfrm>
            <a:off x="167780" y="805543"/>
            <a:ext cx="11891394" cy="5891348"/>
          </a:xfrm>
        </p:spPr>
        <p:txBody>
          <a:bodyPr>
            <a:normAutofit fontScale="92500" lnSpcReduction="20000"/>
          </a:bodyPr>
          <a:lstStyle/>
          <a:p>
            <a:r>
              <a:rPr lang="en-US" sz="3200" dirty="0">
                <a:solidFill>
                  <a:srgbClr val="F5F5F5"/>
                </a:solidFill>
                <a:effectLst>
                  <a:outerShdw blurRad="50800" dist="38100" dir="2700000" algn="tl" rotWithShape="0">
                    <a:prstClr val="black">
                      <a:alpha val="30000"/>
                    </a:prstClr>
                  </a:outerShdw>
                </a:effectLst>
                <a:ea typeface="+mj-ea"/>
                <a:cs typeface="+mj-cs"/>
              </a:rPr>
              <a:t>Introduction </a:t>
            </a:r>
            <a:r>
              <a:rPr lang="en-US" sz="3200" dirty="0">
                <a:solidFill>
                  <a:srgbClr val="00FFFF"/>
                </a:solidFill>
                <a:effectLst>
                  <a:outerShdw blurRad="50800" dist="38100" dir="2700000" algn="tl" rotWithShape="0">
                    <a:prstClr val="black">
                      <a:alpha val="30000"/>
                    </a:prstClr>
                  </a:outerShdw>
                </a:effectLst>
                <a:ea typeface="+mj-ea"/>
                <a:cs typeface="+mj-cs"/>
              </a:rPr>
              <a:t>(1:1-8)</a:t>
            </a:r>
            <a:r>
              <a:rPr lang="en-US" sz="3200" dirty="0">
                <a:solidFill>
                  <a:srgbClr val="F5F5F5"/>
                </a:solidFill>
                <a:effectLst>
                  <a:outerShdw blurRad="50800" dist="38100" dir="2700000" algn="tl" rotWithShape="0">
                    <a:prstClr val="black">
                      <a:alpha val="30000"/>
                    </a:prstClr>
                  </a:outerShdw>
                </a:effectLst>
                <a:ea typeface="+mj-ea"/>
                <a:cs typeface="+mj-cs"/>
              </a:rPr>
              <a:t> </a:t>
            </a:r>
          </a:p>
          <a:p>
            <a:r>
              <a:rPr lang="en-US" sz="3200" dirty="0">
                <a:solidFill>
                  <a:srgbClr val="F5F5F5"/>
                </a:solidFill>
                <a:effectLst>
                  <a:outerShdw blurRad="50800" dist="38100" dir="2700000" algn="tl" rotWithShape="0">
                    <a:prstClr val="black">
                      <a:alpha val="30000"/>
                    </a:prstClr>
                  </a:outerShdw>
                </a:effectLst>
                <a:ea typeface="+mj-ea"/>
                <a:cs typeface="+mj-cs"/>
              </a:rPr>
              <a:t>Jesus Among the Seven Churches </a:t>
            </a:r>
            <a:r>
              <a:rPr lang="en-US" sz="3200" dirty="0">
                <a:solidFill>
                  <a:srgbClr val="00FFFF"/>
                </a:solidFill>
                <a:effectLst>
                  <a:outerShdw blurRad="50800" dist="38100" dir="2700000" algn="tl" rotWithShape="0">
                    <a:prstClr val="black">
                      <a:alpha val="30000"/>
                    </a:prstClr>
                  </a:outerShdw>
                </a:effectLst>
                <a:ea typeface="+mj-ea"/>
                <a:cs typeface="+mj-cs"/>
              </a:rPr>
              <a:t>(1:9-20)</a:t>
            </a:r>
          </a:p>
          <a:p>
            <a:r>
              <a:rPr lang="en-US" sz="3200" dirty="0">
                <a:solidFill>
                  <a:srgbClr val="F5F5F5"/>
                </a:solidFill>
                <a:effectLst>
                  <a:outerShdw blurRad="50800" dist="38100" dir="2700000" algn="tl" rotWithShape="0">
                    <a:prstClr val="black">
                      <a:alpha val="30000"/>
                    </a:prstClr>
                  </a:outerShdw>
                </a:effectLst>
                <a:ea typeface="+mj-ea"/>
                <a:cs typeface="+mj-cs"/>
              </a:rPr>
              <a:t>Letters to the Seven Churches: </a:t>
            </a:r>
            <a:r>
              <a:rPr lang="en-US" sz="3200" dirty="0">
                <a:solidFill>
                  <a:srgbClr val="00FFFF"/>
                </a:solidFill>
                <a:effectLst>
                  <a:outerShdw blurRad="50800" dist="38100" dir="2700000" algn="tl" rotWithShape="0">
                    <a:prstClr val="black">
                      <a:alpha val="30000"/>
                    </a:prstClr>
                  </a:outerShdw>
                </a:effectLst>
              </a:rPr>
              <a:t>(Chapters 2-3) </a:t>
            </a:r>
          </a:p>
          <a:p>
            <a:r>
              <a:rPr lang="en-US" sz="3200" dirty="0">
                <a:solidFill>
                  <a:srgbClr val="F5F5F5"/>
                </a:solidFill>
                <a:effectLst>
                  <a:outerShdw blurRad="50800" dist="38100" dir="2700000" algn="tl" rotWithShape="0">
                    <a:prstClr val="black">
                      <a:alpha val="30000"/>
                    </a:prstClr>
                  </a:outerShdw>
                </a:effectLst>
                <a:ea typeface="+mj-ea"/>
                <a:cs typeface="+mj-cs"/>
              </a:rPr>
              <a:t>The Throne of God and the Lamb </a:t>
            </a:r>
            <a:r>
              <a:rPr lang="en-US" sz="3200" dirty="0">
                <a:solidFill>
                  <a:srgbClr val="00FFFF"/>
                </a:solidFill>
                <a:effectLst>
                  <a:outerShdw blurRad="50800" dist="38100" dir="2700000" algn="tl" rotWithShape="0">
                    <a:prstClr val="black">
                      <a:alpha val="30000"/>
                    </a:prstClr>
                  </a:outerShdw>
                </a:effectLst>
              </a:rPr>
              <a:t>(Chapters 4-5) </a:t>
            </a:r>
          </a:p>
          <a:p>
            <a:r>
              <a:rPr lang="en-US" sz="3200" dirty="0">
                <a:solidFill>
                  <a:srgbClr val="FFD700"/>
                </a:solidFill>
                <a:effectLst>
                  <a:outerShdw blurRad="50800" dist="38100" dir="2700000" algn="tl" rotWithShape="0">
                    <a:prstClr val="black">
                      <a:alpha val="30000"/>
                    </a:prstClr>
                  </a:outerShdw>
                </a:effectLst>
                <a:ea typeface="+mj-ea"/>
                <a:cs typeface="+mj-cs"/>
              </a:rPr>
              <a:t>Three</a:t>
            </a:r>
            <a:r>
              <a:rPr lang="en-US" sz="3200" dirty="0">
                <a:solidFill>
                  <a:srgbClr val="F5F5F5"/>
                </a:solidFill>
                <a:effectLst>
                  <a:outerShdw blurRad="50800" dist="38100" dir="2700000" algn="tl" rotWithShape="0">
                    <a:prstClr val="black">
                      <a:alpha val="30000"/>
                    </a:prstClr>
                  </a:outerShdw>
                </a:effectLst>
                <a:ea typeface="+mj-ea"/>
                <a:cs typeface="+mj-cs"/>
              </a:rPr>
              <a:t> Sets of Divine Judgments </a:t>
            </a:r>
            <a:r>
              <a:rPr lang="en-US" sz="3200" dirty="0">
                <a:solidFill>
                  <a:srgbClr val="00FFFF"/>
                </a:solidFill>
                <a:effectLst>
                  <a:outerShdw blurRad="50800" dist="38100" dir="2700000" algn="tl" rotWithShape="0">
                    <a:prstClr val="black">
                      <a:alpha val="30000"/>
                    </a:prstClr>
                  </a:outerShdw>
                </a:effectLst>
              </a:rPr>
              <a:t>(6:1-16:21) </a:t>
            </a:r>
          </a:p>
          <a:p>
            <a:pPr lvl="1"/>
            <a:r>
              <a:rPr lang="en-US" sz="2800" dirty="0">
                <a:solidFill>
                  <a:srgbClr val="FFD700"/>
                </a:solidFill>
                <a:effectLst>
                  <a:outerShdw blurRad="50800" dist="38100" dir="2700000" algn="tl" rotWithShape="0">
                    <a:prstClr val="black">
                      <a:alpha val="30000"/>
                    </a:prstClr>
                  </a:outerShdw>
                </a:effectLst>
                <a:ea typeface="+mj-ea"/>
                <a:cs typeface="+mj-cs"/>
              </a:rPr>
              <a:t>Seven Seals </a:t>
            </a:r>
            <a:r>
              <a:rPr lang="en-US" sz="2800" dirty="0">
                <a:solidFill>
                  <a:srgbClr val="00FFFF"/>
                </a:solidFill>
                <a:effectLst>
                  <a:outerShdw blurRad="50800" dist="38100" dir="2700000" algn="tl" rotWithShape="0">
                    <a:prstClr val="black">
                      <a:alpha val="30000"/>
                    </a:prstClr>
                  </a:outerShdw>
                </a:effectLst>
              </a:rPr>
              <a:t>(6:1-17; 8:1) </a:t>
            </a:r>
          </a:p>
          <a:p>
            <a:pPr lvl="1"/>
            <a:r>
              <a:rPr lang="en-US" sz="2800" dirty="0">
                <a:solidFill>
                  <a:srgbClr val="F5F5F5"/>
                </a:solidFill>
                <a:effectLst>
                  <a:outerShdw blurRad="50800" dist="38100" dir="2700000" algn="tl" rotWithShape="0">
                    <a:prstClr val="black">
                      <a:alpha val="30000"/>
                    </a:prstClr>
                  </a:outerShdw>
                </a:effectLst>
                <a:ea typeface="+mj-ea"/>
                <a:cs typeface="+mj-cs"/>
              </a:rPr>
              <a:t>Interlude: Sealing of the 144,000 </a:t>
            </a:r>
            <a:r>
              <a:rPr lang="en-US" sz="2800" dirty="0">
                <a:solidFill>
                  <a:srgbClr val="00FFFF"/>
                </a:solidFill>
                <a:effectLst>
                  <a:outerShdw blurRad="50800" dist="38100" dir="2700000" algn="tl" rotWithShape="0">
                    <a:prstClr val="black">
                      <a:alpha val="30000"/>
                    </a:prstClr>
                  </a:outerShdw>
                </a:effectLst>
              </a:rPr>
              <a:t>(7:1-17) </a:t>
            </a:r>
          </a:p>
          <a:p>
            <a:pPr lvl="1"/>
            <a:r>
              <a:rPr lang="en-US" sz="2800" dirty="0">
                <a:solidFill>
                  <a:srgbClr val="FFD700"/>
                </a:solidFill>
                <a:effectLst>
                  <a:outerShdw blurRad="50800" dist="38100" dir="2700000" algn="tl" rotWithShape="0">
                    <a:prstClr val="black">
                      <a:alpha val="30000"/>
                    </a:prstClr>
                  </a:outerShdw>
                </a:effectLst>
                <a:ea typeface="+mj-ea"/>
                <a:cs typeface="+mj-cs"/>
              </a:rPr>
              <a:t>Seven Trumpets </a:t>
            </a:r>
            <a:r>
              <a:rPr lang="en-US" sz="2800" dirty="0">
                <a:solidFill>
                  <a:srgbClr val="00FFFF"/>
                </a:solidFill>
                <a:effectLst>
                  <a:outerShdw blurRad="50800" dist="38100" dir="2700000" algn="tl" rotWithShape="0">
                    <a:prstClr val="black">
                      <a:alpha val="30000"/>
                    </a:prstClr>
                  </a:outerShdw>
                </a:effectLst>
              </a:rPr>
              <a:t>(8:2-11:19) </a:t>
            </a:r>
          </a:p>
          <a:p>
            <a:pPr lvl="1"/>
            <a:r>
              <a:rPr lang="en-US" sz="2800" dirty="0">
                <a:solidFill>
                  <a:srgbClr val="F5F5F5"/>
                </a:solidFill>
                <a:effectLst>
                  <a:outerShdw blurRad="50800" dist="38100" dir="2700000" algn="tl" rotWithShape="0">
                    <a:prstClr val="black">
                      <a:alpha val="30000"/>
                    </a:prstClr>
                  </a:outerShdw>
                </a:effectLst>
                <a:ea typeface="+mj-ea"/>
                <a:cs typeface="+mj-cs"/>
              </a:rPr>
              <a:t>Interlude: Persecution, Deliverance and Judgment </a:t>
            </a:r>
            <a:r>
              <a:rPr lang="en-US" sz="2800" dirty="0">
                <a:solidFill>
                  <a:srgbClr val="00FFFF"/>
                </a:solidFill>
                <a:effectLst>
                  <a:outerShdw blurRad="50800" dist="38100" dir="2700000" algn="tl" rotWithShape="0">
                    <a:prstClr val="black">
                      <a:alpha val="30000"/>
                    </a:prstClr>
                  </a:outerShdw>
                </a:effectLst>
              </a:rPr>
              <a:t>(Chapters 12–14)</a:t>
            </a:r>
          </a:p>
          <a:p>
            <a:pPr lvl="1"/>
            <a:r>
              <a:rPr lang="en-US" sz="2800" dirty="0">
                <a:solidFill>
                  <a:srgbClr val="FFD700"/>
                </a:solidFill>
                <a:effectLst>
                  <a:outerShdw blurRad="50800" dist="38100" dir="2700000" algn="tl" rotWithShape="0">
                    <a:prstClr val="black">
                      <a:alpha val="30000"/>
                    </a:prstClr>
                  </a:outerShdw>
                </a:effectLst>
                <a:ea typeface="+mj-ea"/>
                <a:cs typeface="+mj-cs"/>
              </a:rPr>
              <a:t>Seven Bowls </a:t>
            </a:r>
            <a:r>
              <a:rPr lang="en-US" sz="2800" dirty="0">
                <a:solidFill>
                  <a:srgbClr val="00FFFF"/>
                </a:solidFill>
                <a:effectLst>
                  <a:outerShdw blurRad="50800" dist="38100" dir="2700000" algn="tl" rotWithShape="0">
                    <a:prstClr val="black">
                      <a:alpha val="30000"/>
                    </a:prstClr>
                  </a:outerShdw>
                </a:effectLst>
              </a:rPr>
              <a:t>(Chapters 15–16) </a:t>
            </a:r>
            <a:endParaRPr lang="en-US" sz="2800" dirty="0">
              <a:solidFill>
                <a:srgbClr val="F5F5F5"/>
              </a:solidFill>
              <a:effectLst>
                <a:outerShdw blurRad="50800" dist="38100" dir="2700000" algn="tl" rotWithShape="0">
                  <a:prstClr val="black">
                    <a:alpha val="30000"/>
                  </a:prstClr>
                </a:outerShdw>
              </a:effectLst>
            </a:endParaRPr>
          </a:p>
          <a:p>
            <a:r>
              <a:rPr lang="en-US" sz="3200" dirty="0">
                <a:solidFill>
                  <a:srgbClr val="F5F5F5"/>
                </a:solidFill>
                <a:effectLst>
                  <a:outerShdw blurRad="50800" dist="38100" dir="2700000" algn="tl" rotWithShape="0">
                    <a:prstClr val="black">
                      <a:alpha val="30000"/>
                    </a:prstClr>
                  </a:outerShdw>
                </a:effectLst>
                <a:ea typeface="+mj-ea"/>
                <a:cs typeface="+mj-cs"/>
              </a:rPr>
              <a:t>The Fall of Babylon </a:t>
            </a:r>
            <a:r>
              <a:rPr lang="en-US" sz="3200" dirty="0">
                <a:solidFill>
                  <a:srgbClr val="00FFFF"/>
                </a:solidFill>
                <a:effectLst>
                  <a:outerShdw blurRad="50800" dist="38100" dir="2700000" algn="tl" rotWithShape="0">
                    <a:prstClr val="black">
                      <a:alpha val="30000"/>
                    </a:prstClr>
                  </a:outerShdw>
                </a:effectLst>
              </a:rPr>
              <a:t>(17:1-19:10) </a:t>
            </a:r>
          </a:p>
          <a:p>
            <a:r>
              <a:rPr lang="en-US" sz="3200" dirty="0">
                <a:solidFill>
                  <a:srgbClr val="F5F5F5"/>
                </a:solidFill>
                <a:effectLst>
                  <a:outerShdw blurRad="50800" dist="38100" dir="2700000" algn="tl" rotWithShape="0">
                    <a:prstClr val="black">
                      <a:alpha val="30000"/>
                    </a:prstClr>
                  </a:outerShdw>
                </a:effectLst>
                <a:ea typeface="+mj-ea"/>
                <a:cs typeface="+mj-cs"/>
              </a:rPr>
              <a:t>The Last Battle </a:t>
            </a:r>
            <a:r>
              <a:rPr lang="en-US" sz="3200" dirty="0">
                <a:solidFill>
                  <a:srgbClr val="00FFFF"/>
                </a:solidFill>
                <a:effectLst>
                  <a:outerShdw blurRad="50800" dist="38100" dir="2700000" algn="tl" rotWithShape="0">
                    <a:prstClr val="black">
                      <a:alpha val="30000"/>
                    </a:prstClr>
                  </a:outerShdw>
                </a:effectLst>
              </a:rPr>
              <a:t>(19:11-20:15) </a:t>
            </a:r>
          </a:p>
          <a:p>
            <a:r>
              <a:rPr lang="en-US" sz="3200" dirty="0">
                <a:solidFill>
                  <a:srgbClr val="F5F5F5"/>
                </a:solidFill>
                <a:effectLst>
                  <a:outerShdw blurRad="50800" dist="38100" dir="2700000" algn="tl" rotWithShape="0">
                    <a:prstClr val="black">
                      <a:alpha val="30000"/>
                    </a:prstClr>
                  </a:outerShdw>
                </a:effectLst>
                <a:ea typeface="+mj-ea"/>
                <a:cs typeface="+mj-cs"/>
              </a:rPr>
              <a:t>The Marriage of Heaven and Earth </a:t>
            </a:r>
            <a:r>
              <a:rPr lang="en-US" sz="3200" dirty="0">
                <a:solidFill>
                  <a:srgbClr val="00FFFF"/>
                </a:solidFill>
                <a:effectLst>
                  <a:outerShdw blurRad="50800" dist="38100" dir="2700000" algn="tl" rotWithShape="0">
                    <a:prstClr val="black">
                      <a:alpha val="30000"/>
                    </a:prstClr>
                  </a:outerShdw>
                </a:effectLst>
              </a:rPr>
              <a:t>(21:1-22:5) </a:t>
            </a:r>
          </a:p>
          <a:p>
            <a:r>
              <a:rPr lang="en-US" sz="3200" dirty="0">
                <a:solidFill>
                  <a:srgbClr val="F5F5F5"/>
                </a:solidFill>
                <a:effectLst>
                  <a:outerShdw blurRad="50800" dist="38100" dir="2700000" algn="tl" rotWithShape="0">
                    <a:prstClr val="black">
                      <a:alpha val="30000"/>
                    </a:prstClr>
                  </a:outerShdw>
                </a:effectLst>
                <a:ea typeface="+mj-ea"/>
                <a:cs typeface="+mj-cs"/>
              </a:rPr>
              <a:t>Epilogue</a:t>
            </a:r>
            <a:r>
              <a:rPr lang="en-US" sz="3200" dirty="0">
                <a:solidFill>
                  <a:srgbClr val="F5F5F5"/>
                </a:solidFill>
                <a:effectLst>
                  <a:outerShdw blurRad="50800" dist="38100" dir="2700000" algn="tl" rotWithShape="0">
                    <a:prstClr val="black">
                      <a:alpha val="30000"/>
                    </a:prstClr>
                  </a:outerShdw>
                </a:effectLst>
              </a:rPr>
              <a:t> </a:t>
            </a:r>
            <a:r>
              <a:rPr lang="en-US" sz="3200" dirty="0">
                <a:solidFill>
                  <a:srgbClr val="00FFFF"/>
                </a:solidFill>
                <a:effectLst>
                  <a:outerShdw blurRad="50800" dist="38100" dir="2700000" algn="tl" rotWithShape="0">
                    <a:prstClr val="black">
                      <a:alpha val="30000"/>
                    </a:prstClr>
                  </a:outerShdw>
                </a:effectLst>
              </a:rPr>
              <a:t>(22:6-21) </a:t>
            </a:r>
          </a:p>
          <a:p>
            <a:endParaRPr lang="en-US" sz="3200" dirty="0">
              <a:solidFill>
                <a:srgbClr val="F5F5F5"/>
              </a:solidFill>
              <a:effectLst>
                <a:outerShdw blurRad="50800" dist="38100" dir="2700000" algn="tl" rotWithShape="0">
                  <a:prstClr val="black">
                    <a:alpha val="30000"/>
                  </a:prstClr>
                </a:outerShdw>
              </a:effectLst>
            </a:endParaRPr>
          </a:p>
        </p:txBody>
      </p:sp>
    </p:spTree>
    <p:extLst>
      <p:ext uri="{BB962C8B-B14F-4D97-AF65-F5344CB8AC3E}">
        <p14:creationId xmlns:p14="http://schemas.microsoft.com/office/powerpoint/2010/main" val="22612952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3F52A14-B6FD-EE80-EE00-A7F5047733C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0027BAE-E16D-F40E-ACB8-17856AB1A226}"/>
              </a:ext>
            </a:extLst>
          </p:cNvPr>
          <p:cNvSpPr>
            <a:spLocks noGrp="1"/>
          </p:cNvSpPr>
          <p:nvPr>
            <p:ph type="title"/>
          </p:nvPr>
        </p:nvSpPr>
        <p:spPr>
          <a:xfrm>
            <a:off x="0" y="1"/>
            <a:ext cx="12192000" cy="91020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From the throne came flashes of lightning, and rumblings and peals of thunder, and before the throne were burning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torches of fire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which are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seven spirits of God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E2DD24DE-8A32-298E-0C67-1398054C78BD}"/>
              </a:ext>
            </a:extLst>
          </p:cNvPr>
          <p:cNvSpPr>
            <a:spLocks noGrp="1"/>
          </p:cNvSpPr>
          <p:nvPr>
            <p:ph idx="1"/>
          </p:nvPr>
        </p:nvSpPr>
        <p:spPr>
          <a:xfrm>
            <a:off x="374708" y="1077985"/>
            <a:ext cx="11442583" cy="5733875"/>
          </a:xfrm>
        </p:spPr>
        <p:txBody>
          <a:bodyPr>
            <a:normAutofit fontScale="85000" lnSpcReduction="20000"/>
          </a:bodyPr>
          <a:lstStyle/>
          <a:p>
            <a:r>
              <a:rPr lang="en-US" sz="3200" dirty="0">
                <a:solidFill>
                  <a:srgbClr val="F5F5F5"/>
                </a:solidFill>
                <a:effectLst>
                  <a:outerShdw blurRad="38100" dist="38100" dir="2700000" algn="ctr" rotWithShape="0">
                    <a:schemeClr val="tx1"/>
                  </a:outerShdw>
                </a:effectLst>
              </a:rPr>
              <a:t>Before the throne burn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torches </a:t>
            </a:r>
            <a:r>
              <a:rPr lang="en-US" sz="3200" dirty="0">
                <a:solidFill>
                  <a:srgbClr val="F5F5F5"/>
                </a:solidFill>
                <a:effectLst>
                  <a:outerShdw blurRad="38100" dist="38100" dir="2700000" algn="ctr" rotWithShape="0">
                    <a:schemeClr val="tx1"/>
                  </a:outerShdw>
                </a:effectLst>
              </a:rPr>
              <a:t>[or</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200" dirty="0">
                <a:solidFill>
                  <a:srgbClr val="F5F5F5"/>
                </a:solidFill>
                <a:effectLst>
                  <a:outerShdw blurRad="38100" dist="38100" dir="2700000" algn="ctr" rotWithShape="0">
                    <a:schemeClr val="tx1"/>
                  </a:outerShdw>
                </a:effectLst>
              </a:rPr>
              <a:t>“</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lamps</a:t>
            </a:r>
            <a:r>
              <a:rPr lang="en-US" sz="3200" dirty="0">
                <a:solidFill>
                  <a:srgbClr val="F5F5F5"/>
                </a:solidFill>
                <a:effectLst>
                  <a:outerShdw blurRad="38100" dist="38100" dir="2700000" algn="ctr" rotWithShape="0">
                    <a:schemeClr val="tx1"/>
                  </a:outerShdw>
                </a:effectLst>
              </a:rPr>
              <a:t>”</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200" dirty="0">
                <a:solidFill>
                  <a:srgbClr val="F5F5F5"/>
                </a:solidFill>
                <a:effectLst>
                  <a:outerShdw blurRad="38100" dist="38100" dir="2700000" algn="ctr" rotWithShape="0">
                    <a:schemeClr val="tx1"/>
                  </a:outerShdw>
                </a:effectLst>
              </a:rPr>
              <a:t>– see KJV, NIV]</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fire</a:t>
            </a:r>
            <a:r>
              <a:rPr lang="en-US" sz="3200" dirty="0">
                <a:solidFill>
                  <a:srgbClr val="F5F5F5"/>
                </a:solidFill>
                <a:effectLst>
                  <a:outerShdw blurRad="38100" dist="38100" dir="2700000" algn="ctr" rotWithShape="0">
                    <a:schemeClr val="tx1"/>
                  </a:outerShdw>
                </a:effectLst>
              </a:rPr>
              <a:t>”, identified 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seven spirits of God</a:t>
            </a:r>
            <a:r>
              <a:rPr lang="en-US" sz="3200" dirty="0">
                <a:solidFill>
                  <a:srgbClr val="F5F5F5"/>
                </a:solidFill>
                <a:effectLst>
                  <a:outerShdw blurRad="38100" dist="38100" dir="2700000" algn="ctr" rotWithShape="0">
                    <a:schemeClr val="tx1"/>
                  </a:outerShdw>
                </a:effectLst>
              </a:rPr>
              <a:t>.” </a:t>
            </a:r>
          </a:p>
          <a:p>
            <a:r>
              <a:rPr lang="en-US" sz="3200" b="1" i="1" dirty="0">
                <a:solidFill>
                  <a:srgbClr val="F5F5F5"/>
                </a:solidFill>
                <a:effectLst>
                  <a:outerShdw blurRad="38100" dist="38100" dir="2700000" algn="ctr" rotWithShape="0">
                    <a:schemeClr val="tx1"/>
                  </a:outerShdw>
                </a:effectLst>
              </a:rPr>
              <a:t>Most</a:t>
            </a:r>
            <a:r>
              <a:rPr lang="en-US" sz="3200" dirty="0">
                <a:solidFill>
                  <a:srgbClr val="F5F5F5"/>
                </a:solidFill>
                <a:effectLst>
                  <a:outerShdw blurRad="38100" dist="38100" dir="2700000" algn="ctr" rotWithShape="0">
                    <a:schemeClr val="tx1"/>
                  </a:outerShdw>
                </a:effectLst>
              </a:rPr>
              <a:t> commentators understand this as a symbolic description of the </a:t>
            </a:r>
            <a:r>
              <a:rPr lang="en-US" sz="3200" b="1" i="1" dirty="0">
                <a:solidFill>
                  <a:srgbClr val="F5F5F5"/>
                </a:solidFill>
                <a:effectLst>
                  <a:outerShdw blurRad="38100" dist="38100" dir="2700000" algn="ctr" rotWithShape="0">
                    <a:schemeClr val="tx1"/>
                  </a:outerShdw>
                </a:effectLst>
              </a:rPr>
              <a:t>Holy Spirit </a:t>
            </a:r>
            <a:r>
              <a:rPr lang="en-US" sz="3200" dirty="0">
                <a:solidFill>
                  <a:srgbClr val="F5F5F5"/>
                </a:solidFill>
                <a:effectLst>
                  <a:outerShdw blurRad="38100" dist="38100" dir="2700000" algn="ctr" rotWithShape="0">
                    <a:schemeClr val="tx1"/>
                  </a:outerShdw>
                </a:effectLst>
              </a:rPr>
              <a:t>in His fullness and perfection, drawing on imagery from Zechariah 4:2–6 (where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lamps</a:t>
            </a:r>
            <a:r>
              <a:rPr lang="en-US" sz="3200" dirty="0">
                <a:solidFill>
                  <a:srgbClr val="F5F5F5"/>
                </a:solidFill>
                <a:effectLst>
                  <a:outerShdw blurRad="38100" dist="38100" dir="2700000" algn="ctr" rotWithShape="0">
                    <a:schemeClr val="tx1"/>
                  </a:outerShdw>
                </a:effectLst>
              </a:rPr>
              <a:t>” = the Spirit's empowering presence) and Isaiah 11:2 (where a sevenfold description is given to describe the Spirit's perfect fullness). </a:t>
            </a:r>
          </a:p>
          <a:p>
            <a:r>
              <a:rPr lang="en-US" sz="3200" dirty="0">
                <a:solidFill>
                  <a:srgbClr val="F5F5F5"/>
                </a:solidFill>
                <a:effectLst>
                  <a:outerShdw blurRad="38100" dist="38100" dir="2700000" algn="ctr" rotWithShape="0">
                    <a:schemeClr val="tx1"/>
                  </a:outerShdw>
                </a:effectLst>
              </a:rPr>
              <a:t>A minority view, represented by Mounce and some others, interprets the seven spirits as a high order of angels. </a:t>
            </a:r>
          </a:p>
          <a:p>
            <a:r>
              <a:rPr lang="en-US" sz="3200" dirty="0">
                <a:solidFill>
                  <a:srgbClr val="F5F5F5"/>
                </a:solidFill>
                <a:effectLst>
                  <a:outerShdw blurRad="38100" dist="38100" dir="2700000" algn="ctr" rotWithShape="0">
                    <a:schemeClr val="tx1"/>
                  </a:outerShdw>
                </a:effectLst>
              </a:rPr>
              <a:t>The majority, however, sees the seven lamps as portraying the fullness of the Holy Spirit, whose presence, holiness, purity, and power fill God’s heavenly temple.</a:t>
            </a:r>
          </a:p>
          <a:p>
            <a:r>
              <a:rPr lang="en-US" sz="3200" dirty="0">
                <a:solidFill>
                  <a:srgbClr val="F5F5F5"/>
                </a:solidFill>
                <a:effectLst>
                  <a:outerShdw blurRad="38100" dist="38100" dir="2700000" algn="ctr" rotWithShape="0">
                    <a:schemeClr val="tx1"/>
                  </a:outerShdw>
                </a:effectLst>
              </a:rPr>
              <a:t>Overall, Revelation 4:4–5 presents a heavenly court centered on God’s sovereign throne, surrounded by representatives of His people, and illuminated by the fullness of His Spirit. </a:t>
            </a:r>
          </a:p>
          <a:p>
            <a:r>
              <a:rPr lang="en-US" sz="3200" dirty="0">
                <a:solidFill>
                  <a:srgbClr val="F5F5F5"/>
                </a:solidFill>
                <a:effectLst>
                  <a:outerShdw blurRad="38100" dist="38100" dir="2700000" algn="ctr" rotWithShape="0">
                    <a:schemeClr val="tx1"/>
                  </a:outerShdw>
                </a:effectLst>
              </a:rPr>
              <a:t>The scene prepares readers for the worship and judgments that will unfold throughout the rest of the book.</a:t>
            </a:r>
          </a:p>
        </p:txBody>
      </p:sp>
    </p:spTree>
    <p:extLst>
      <p:ext uri="{BB962C8B-B14F-4D97-AF65-F5344CB8AC3E}">
        <p14:creationId xmlns:p14="http://schemas.microsoft.com/office/powerpoint/2010/main" val="3107804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3A37C41-9414-620C-E3FE-A65023864F5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13B99DE-91DC-7905-11F3-DDF21B3A6EE9}"/>
              </a:ext>
            </a:extLst>
          </p:cNvPr>
          <p:cNvSpPr>
            <a:spLocks noGrp="1"/>
          </p:cNvSpPr>
          <p:nvPr>
            <p:ph type="title"/>
          </p:nvPr>
        </p:nvSpPr>
        <p:spPr>
          <a:xfrm>
            <a:off x="0" y="0"/>
            <a:ext cx="12192000" cy="140515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before the throne there was as it were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sea of glass, like crystal</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around the throne, on each side of the throne, are four living creatures, full of eyes in front and behind: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first living creature like a lion, the second living creature like an ox, the third living creature with the face of a man, and the fourth living creature like an eagle in flight.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93D8DFD4-CF71-C96A-D03D-519E67F78392}"/>
              </a:ext>
            </a:extLst>
          </p:cNvPr>
          <p:cNvSpPr>
            <a:spLocks noGrp="1"/>
          </p:cNvSpPr>
          <p:nvPr>
            <p:ph idx="1"/>
          </p:nvPr>
        </p:nvSpPr>
        <p:spPr>
          <a:xfrm>
            <a:off x="374708" y="1619075"/>
            <a:ext cx="11442583" cy="5192785"/>
          </a:xfrm>
        </p:spPr>
        <p:txBody>
          <a:bodyPr>
            <a:normAutofit lnSpcReduction="10000"/>
          </a:bodyPr>
          <a:lstStyle/>
          <a:p>
            <a:r>
              <a:rPr lang="en-US" sz="3200" dirty="0">
                <a:solidFill>
                  <a:srgbClr val="F5F5F5"/>
                </a:solidFill>
                <a:effectLst>
                  <a:outerShdw blurRad="38100" dist="38100" dir="2700000" algn="ctr" rotWithShape="0">
                    <a:schemeClr val="tx1"/>
                  </a:outerShdw>
                </a:effectLst>
              </a:rPr>
              <a:t>Before God's throne stretches what John describes 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sea of glass, like crystal</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Most commentators agree this glassy expanse communicates the transcendence and awesome majesty of God — a vast, shimmering barrier between the Creator and creation. </a:t>
            </a:r>
          </a:p>
          <a:p>
            <a:r>
              <a:rPr lang="en-US" sz="3200" dirty="0">
                <a:solidFill>
                  <a:srgbClr val="F5F5F5"/>
                </a:solidFill>
                <a:effectLst>
                  <a:outerShdw blurRad="38100" dist="38100" dir="2700000" algn="ctr" rotWithShape="0">
                    <a:schemeClr val="tx1"/>
                  </a:outerShdw>
                </a:effectLst>
              </a:rPr>
              <a:t>Mounce helpfully pictures it as reflecting the flashing, many-colored light from the throne (cf. 4:3, 5a), creating an overwhelming sense of God's separateness from all he has made. </a:t>
            </a:r>
          </a:p>
          <a:p>
            <a:r>
              <a:rPr lang="en-US" sz="3200" dirty="0">
                <a:solidFill>
                  <a:srgbClr val="F5F5F5"/>
                </a:solidFill>
                <a:effectLst>
                  <a:outerShdw blurRad="38100" dist="38100" dir="2700000" algn="ctr" rotWithShape="0">
                    <a:schemeClr val="tx1"/>
                  </a:outerShdw>
                </a:effectLst>
              </a:rPr>
              <a:t>The imagery draws most directly on Ezekiel 1:22, where the prophet sees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likeness of an expanse, shining like awe-inspiring crystal</a:t>
            </a:r>
            <a:r>
              <a:rPr lang="en-US" sz="3200" dirty="0">
                <a:solidFill>
                  <a:srgbClr val="F5F5F5"/>
                </a:solidFill>
                <a:effectLst>
                  <a:outerShdw blurRad="38100" dist="38100" dir="2700000" algn="ctr" rotWithShape="0">
                    <a:schemeClr val="tx1"/>
                  </a:outerShdw>
                </a:effectLst>
              </a:rPr>
              <a:t>” spread above the living creatures in Ezekiel’s vision.</a:t>
            </a:r>
          </a:p>
        </p:txBody>
      </p:sp>
    </p:spTree>
    <p:extLst>
      <p:ext uri="{BB962C8B-B14F-4D97-AF65-F5344CB8AC3E}">
        <p14:creationId xmlns:p14="http://schemas.microsoft.com/office/powerpoint/2010/main" val="5779735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0451414-793C-850E-59CF-1178D9BDFD3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75748D4-14C5-8C59-0506-1EF18DC68495}"/>
              </a:ext>
            </a:extLst>
          </p:cNvPr>
          <p:cNvSpPr>
            <a:spLocks noGrp="1"/>
          </p:cNvSpPr>
          <p:nvPr>
            <p:ph type="title"/>
          </p:nvPr>
        </p:nvSpPr>
        <p:spPr>
          <a:xfrm>
            <a:off x="0" y="0"/>
            <a:ext cx="12192000" cy="140515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before the throne there was as it were a sea of glass, like crystal. And around the throne, on each side of the throne, are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living creatures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full of eyes in front and behind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first living creature like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lion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second living creature like an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ox</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third living creature with the face of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fourth living creature like an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eagle in flight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D6DA52F4-55D8-E474-E8CD-82D50A0189D1}"/>
              </a:ext>
            </a:extLst>
          </p:cNvPr>
          <p:cNvSpPr>
            <a:spLocks noGrp="1"/>
          </p:cNvSpPr>
          <p:nvPr>
            <p:ph idx="1"/>
          </p:nvPr>
        </p:nvSpPr>
        <p:spPr>
          <a:xfrm>
            <a:off x="113211" y="1524001"/>
            <a:ext cx="11895909" cy="5287860"/>
          </a:xfrm>
        </p:spPr>
        <p:txBody>
          <a:bodyPr>
            <a:normAutofit fontScale="85000" lnSpcReduction="10000"/>
          </a:bodyPr>
          <a:lstStyle/>
          <a:p>
            <a:r>
              <a:rPr lang="en-US" sz="3200" dirty="0">
                <a:solidFill>
                  <a:srgbClr val="F5F5F5"/>
                </a:solidFill>
                <a:effectLst>
                  <a:outerShdw blurRad="38100" dist="38100" dir="2700000" algn="ctr" rotWithShape="0">
                    <a:schemeClr val="tx1"/>
                  </a:outerShdw>
                </a:effectLst>
              </a:rPr>
              <a:t>Around the throne are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living creatures</a:t>
            </a:r>
            <a:r>
              <a:rPr lang="en-US" sz="3200" dirty="0">
                <a:solidFill>
                  <a:srgbClr val="F5F5F5"/>
                </a:solidFill>
                <a:effectLst>
                  <a:outerShdw blurRad="38100" dist="38100" dir="2700000" algn="ctr" rotWithShape="0">
                    <a:schemeClr val="tx1"/>
                  </a:outerShdw>
                </a:effectLst>
              </a:rPr>
              <a:t>” who stand in God’s presence. </a:t>
            </a:r>
          </a:p>
          <a:p>
            <a:r>
              <a:rPr lang="en-US" sz="3200" dirty="0">
                <a:solidFill>
                  <a:srgbClr val="F5F5F5"/>
                </a:solidFill>
                <a:effectLst>
                  <a:outerShdw blurRad="38100" dist="38100" dir="2700000" algn="ctr" rotWithShape="0">
                    <a:schemeClr val="tx1"/>
                  </a:outerShdw>
                </a:effectLst>
              </a:rPr>
              <a:t>Their appearance combines features from Ezekiel’s living creatures/cherubim (Ezekiel 1; 10) and Isaiah’s seraphim (Isaiah 6:1–3). </a:t>
            </a:r>
          </a:p>
          <a:p>
            <a:r>
              <a:rPr lang="en-US" sz="3200" b="1" i="1" dirty="0">
                <a:solidFill>
                  <a:srgbClr val="F5F5F5"/>
                </a:solidFill>
                <a:effectLst>
                  <a:outerShdw blurRad="38100" dist="38100" dir="2700000" algn="ctr" rotWithShape="0">
                    <a:schemeClr val="tx1"/>
                  </a:outerShdw>
                </a:effectLst>
              </a:rPr>
              <a:t>Unlike</a:t>
            </a:r>
            <a:r>
              <a:rPr lang="en-US" sz="3200" dirty="0">
                <a:solidFill>
                  <a:srgbClr val="F5F5F5"/>
                </a:solidFill>
                <a:effectLst>
                  <a:outerShdw blurRad="38100" dist="38100" dir="2700000" algn="ctr" rotWithShape="0">
                    <a:schemeClr val="tx1"/>
                  </a:outerShdw>
                </a:effectLst>
              </a:rPr>
              <a:t> Ezekiel’s creatures, each creature in Revelation has only </a:t>
            </a:r>
            <a:r>
              <a:rPr lang="en-US" sz="3200" b="1" i="1" dirty="0">
                <a:solidFill>
                  <a:srgbClr val="F5F5F5"/>
                </a:solidFill>
                <a:effectLst>
                  <a:outerShdw blurRad="38100" dist="38100" dir="2700000" algn="ctr" rotWithShape="0">
                    <a:schemeClr val="tx1"/>
                  </a:outerShdw>
                </a:effectLst>
              </a:rPr>
              <a:t>one</a:t>
            </a:r>
            <a:r>
              <a:rPr lang="en-US" sz="3200" dirty="0">
                <a:solidFill>
                  <a:srgbClr val="F5F5F5"/>
                </a:solidFill>
                <a:effectLst>
                  <a:outerShdw blurRad="38100" dist="38100" dir="2700000" algn="ctr" rotWithShape="0">
                    <a:schemeClr val="tx1"/>
                  </a:outerShdw>
                </a:effectLst>
              </a:rPr>
              <a:t> face rather than </a:t>
            </a:r>
            <a:r>
              <a:rPr lang="en-US" sz="3200" b="1" i="1" dirty="0">
                <a:solidFill>
                  <a:srgbClr val="F5F5F5"/>
                </a:solidFill>
                <a:effectLst>
                  <a:outerShdw blurRad="38100" dist="38100" dir="2700000" algn="ctr" rotWithShape="0">
                    <a:schemeClr val="tx1"/>
                  </a:outerShdw>
                </a:effectLst>
              </a:rPr>
              <a:t>four</a:t>
            </a:r>
            <a:r>
              <a:rPr lang="en-US" sz="3200" dirty="0">
                <a:solidFill>
                  <a:srgbClr val="F5F5F5"/>
                </a:solidFill>
                <a:effectLst>
                  <a:outerShdw blurRad="38100" dist="38100" dir="2700000" algn="ctr" rotWithShape="0">
                    <a:schemeClr val="tx1"/>
                  </a:outerShdw>
                </a:effectLst>
              </a:rPr>
              <a:t>, and each has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six wings</a:t>
            </a:r>
            <a:r>
              <a:rPr lang="en-US" sz="3200" dirty="0">
                <a:solidFill>
                  <a:srgbClr val="F5F5F5"/>
                </a:solidFill>
                <a:effectLst>
                  <a:outerShdw blurRad="38100" dist="38100" dir="2700000" algn="ctr" rotWithShape="0">
                    <a:schemeClr val="tx1"/>
                  </a:outerShdw>
                </a:effectLst>
              </a:rPr>
              <a:t>” (see vs. 8) like Isaiah’s seraphim.</a:t>
            </a:r>
          </a:p>
          <a:p>
            <a:r>
              <a:rPr lang="en-US" sz="3200" dirty="0">
                <a:solidFill>
                  <a:srgbClr val="F5F5F5"/>
                </a:solidFill>
                <a:effectLst>
                  <a:outerShdw blurRad="38100" dist="38100" dir="2700000" algn="ctr" rotWithShape="0">
                    <a:schemeClr val="tx1"/>
                  </a:outerShdw>
                </a:effectLst>
              </a:rPr>
              <a:t>The four creatures resemble a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lion</a:t>
            </a:r>
            <a:r>
              <a:rPr lang="en-US" sz="3200" dirty="0">
                <a:solidFill>
                  <a:srgbClr val="F5F5F5"/>
                </a:solidFill>
                <a:effectLst>
                  <a:outerShdw blurRad="38100" dist="38100" dir="2700000" algn="ctr" rotWithShape="0">
                    <a:schemeClr val="tx1"/>
                  </a:outerShdw>
                </a:effectLst>
              </a:rPr>
              <a:t>”, an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ox</a:t>
            </a:r>
            <a:r>
              <a:rPr lang="en-US" sz="3200" dirty="0">
                <a:solidFill>
                  <a:srgbClr val="F5F5F5"/>
                </a:solidFill>
                <a:effectLst>
                  <a:outerShdw blurRad="38100" dist="38100" dir="2700000" algn="ctr" rotWithShape="0">
                    <a:schemeClr val="tx1"/>
                  </a:outerShdw>
                </a:effectLst>
              </a:rPr>
              <a:t>”, a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a:t>
            </a:r>
            <a:r>
              <a:rPr lang="en-US" sz="3200" dirty="0">
                <a:solidFill>
                  <a:srgbClr val="F5F5F5"/>
                </a:solidFill>
                <a:effectLst>
                  <a:outerShdw blurRad="38100" dist="38100" dir="2700000" algn="ctr" rotWithShape="0">
                    <a:schemeClr val="tx1"/>
                  </a:outerShdw>
                </a:effectLst>
              </a:rPr>
              <a:t>”, and an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eagle in flight</a:t>
            </a:r>
            <a:r>
              <a:rPr lang="en-US" sz="32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Most commentators understand these figures as representing the highest forms of earthly life: the lion among wild animals, the ox among domesticated animals, the eagle among birds, and man as the crown of creation. </a:t>
            </a:r>
          </a:p>
          <a:p>
            <a:r>
              <a:rPr lang="en-US" sz="3200" dirty="0">
                <a:solidFill>
                  <a:srgbClr val="F5F5F5"/>
                </a:solidFill>
                <a:effectLst>
                  <a:outerShdw blurRad="38100" dist="38100" dir="2700000" algn="ctr" rotWithShape="0">
                    <a:schemeClr val="tx1"/>
                  </a:outerShdw>
                </a:effectLst>
              </a:rPr>
              <a:t>Together they symbolize the whole created order worshiping and serving God. </a:t>
            </a:r>
          </a:p>
          <a:p>
            <a:r>
              <a:rPr lang="en-US" sz="3200" dirty="0">
                <a:solidFill>
                  <a:srgbClr val="F5F5F5"/>
                </a:solidFill>
                <a:effectLst>
                  <a:outerShdw blurRad="38100" dist="38100" dir="2700000" algn="ctr" rotWithShape="0">
                    <a:schemeClr val="tx1"/>
                  </a:outerShdw>
                </a:effectLst>
              </a:rPr>
              <a:t>The creatures are covered with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eyes</a:t>
            </a:r>
            <a:r>
              <a:rPr lang="en-US" sz="3200" dirty="0">
                <a:solidFill>
                  <a:srgbClr val="F5F5F5"/>
                </a:solidFill>
                <a:effectLst>
                  <a:outerShdw blurRad="38100" dist="38100" dir="2700000" algn="ctr" rotWithShape="0">
                    <a:schemeClr val="tx1"/>
                  </a:outerShdw>
                </a:effectLst>
              </a:rPr>
              <a:t>”, both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front and behind</a:t>
            </a:r>
            <a:r>
              <a:rPr lang="en-US" sz="3200" dirty="0">
                <a:solidFill>
                  <a:srgbClr val="F5F5F5"/>
                </a:solidFill>
                <a:effectLst>
                  <a:outerShdw blurRad="38100" dist="38100" dir="2700000" algn="ctr" rotWithShape="0">
                    <a:schemeClr val="tx1"/>
                  </a:outerShdw>
                </a:effectLst>
              </a:rPr>
              <a:t>”. This imagery symbolizes vigilance, knowledge, and constant awareness. Nothing escapes their notice. </a:t>
            </a:r>
          </a:p>
        </p:txBody>
      </p:sp>
    </p:spTree>
    <p:extLst>
      <p:ext uri="{BB962C8B-B14F-4D97-AF65-F5344CB8AC3E}">
        <p14:creationId xmlns:p14="http://schemas.microsoft.com/office/powerpoint/2010/main" val="3343452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22B34A2-5A5F-D078-C933-537462D33D0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AFB89F2-4A42-EA81-A65F-FA11652C1BC5}"/>
              </a:ext>
            </a:extLst>
          </p:cNvPr>
          <p:cNvSpPr>
            <a:spLocks noGrp="1"/>
          </p:cNvSpPr>
          <p:nvPr>
            <p:ph type="title"/>
          </p:nvPr>
        </p:nvSpPr>
        <p:spPr>
          <a:xfrm>
            <a:off x="0" y="0"/>
            <a:ext cx="12192000" cy="111154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living creatures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each of them with six wings, are full of eyes all around and within,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day and night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they never cease to say,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Holy, holy, holy, is the Lord God Almighty, who was and is and is to come!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9E15C3E9-AEE2-D185-4D84-92990A4380AB}"/>
              </a:ext>
            </a:extLst>
          </p:cNvPr>
          <p:cNvSpPr>
            <a:spLocks noGrp="1"/>
          </p:cNvSpPr>
          <p:nvPr>
            <p:ph idx="1"/>
          </p:nvPr>
        </p:nvSpPr>
        <p:spPr>
          <a:xfrm>
            <a:off x="247476" y="1212209"/>
            <a:ext cx="11723614" cy="5599652"/>
          </a:xfrm>
        </p:spPr>
        <p:txBody>
          <a:bodyPr>
            <a:normAutofit lnSpcReduction="10000"/>
          </a:bodyPr>
          <a:lstStyle/>
          <a:p>
            <a:r>
              <a:rPr lang="en-US" dirty="0">
                <a:solidFill>
                  <a:srgbClr val="F5F5F5"/>
                </a:solidFill>
                <a:effectLst>
                  <a:outerShdw blurRad="38100" dist="38100" dir="2700000" algn="ctr" rotWithShape="0">
                    <a:schemeClr val="tx1"/>
                  </a:outerShdw>
                </a:effectLst>
              </a:rPr>
              <a:t>“</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day and night</a:t>
            </a:r>
            <a:r>
              <a:rPr lang="en-US" dirty="0">
                <a:solidFill>
                  <a:srgbClr val="F5F5F5"/>
                </a:solidFill>
                <a:effectLst>
                  <a:outerShdw blurRad="38100" dist="38100" dir="2700000" algn="ctr" rotWithShape="0">
                    <a:schemeClr val="tx1"/>
                  </a:outerShdw>
                </a:effectLst>
              </a:rPr>
              <a:t>”, without ceasing,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four living creatures</a:t>
            </a:r>
            <a:r>
              <a:rPr lang="en-US" dirty="0">
                <a:solidFill>
                  <a:srgbClr val="F5F5F5"/>
                </a:solidFill>
                <a:effectLst>
                  <a:outerShdw blurRad="38100" dist="38100" dir="2700000" algn="ctr" rotWithShape="0">
                    <a:schemeClr val="tx1"/>
                  </a:outerShdw>
                </a:effectLst>
              </a:rPr>
              <a:t>” cry: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Holy, holy, holy, Lord God Almighty, who was and is and is to come</a:t>
            </a:r>
            <a:r>
              <a:rPr lang="en-US" dirty="0">
                <a:solidFill>
                  <a:srgbClr val="F5F5F5"/>
                </a:solidFill>
                <a:effectLst>
                  <a:outerShdw blurRad="38100" dist="38100" dir="2700000" algn="ctr" rotWithShape="0">
                    <a:schemeClr val="tx1"/>
                  </a:outerShdw>
                </a:effectLst>
              </a:rPr>
              <a:t>.” </a:t>
            </a:r>
          </a:p>
          <a:p>
            <a:r>
              <a:rPr lang="en-US" dirty="0">
                <a:solidFill>
                  <a:srgbClr val="F5F5F5"/>
                </a:solidFill>
                <a:effectLst>
                  <a:outerShdw blurRad="38100" dist="38100" dir="2700000" algn="ctr" rotWithShape="0">
                    <a:schemeClr val="tx1"/>
                  </a:outerShdw>
                </a:effectLst>
              </a:rPr>
              <a:t>This is the first of Revelation's great hymns, echoing the seraphim of Isaiah 6:3. </a:t>
            </a:r>
          </a:p>
          <a:p>
            <a:r>
              <a:rPr lang="en-US" dirty="0">
                <a:solidFill>
                  <a:srgbClr val="F5F5F5"/>
                </a:solidFill>
                <a:effectLst>
                  <a:outerShdw blurRad="38100" dist="38100" dir="2700000" algn="ctr" rotWithShape="0">
                    <a:schemeClr val="tx1"/>
                  </a:outerShdw>
                </a:effectLst>
              </a:rPr>
              <a:t>The threefold repetition of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holy</a:t>
            </a:r>
            <a:r>
              <a:rPr lang="en-US" dirty="0">
                <a:solidFill>
                  <a:srgbClr val="F5F5F5"/>
                </a:solidFill>
                <a:effectLst>
                  <a:outerShdw blurRad="38100" dist="38100" dir="2700000" algn="ctr" rotWithShape="0">
                    <a:schemeClr val="tx1"/>
                  </a:outerShdw>
                </a:effectLst>
              </a:rPr>
              <a:t>” is the strongest form of emphasis available in Hebrew — God is not merely holy but maximally, infinitely holy, utterly distinct from all creation.</a:t>
            </a:r>
          </a:p>
          <a:p>
            <a:r>
              <a:rPr lang="en-US" dirty="0">
                <a:solidFill>
                  <a:srgbClr val="F5F5F5"/>
                </a:solidFill>
                <a:effectLst>
                  <a:outerShdw blurRad="38100" dist="38100" dir="2700000" algn="ctr" rotWithShape="0">
                    <a:schemeClr val="tx1"/>
                  </a:outerShdw>
                </a:effectLst>
              </a:rPr>
              <a:t>In </a:t>
            </a:r>
            <a:r>
              <a:rPr lang="en-US" b="1" i="1" dirty="0">
                <a:solidFill>
                  <a:srgbClr val="F5F5F5"/>
                </a:solidFill>
                <a:effectLst>
                  <a:outerShdw blurRad="38100" dist="38100" dir="2700000" algn="ctr" rotWithShape="0">
                    <a:schemeClr val="tx1"/>
                  </a:outerShdw>
                </a:effectLst>
              </a:rPr>
              <a:t>addition</a:t>
            </a:r>
            <a:r>
              <a:rPr lang="en-US" dirty="0">
                <a:solidFill>
                  <a:srgbClr val="F5F5F5"/>
                </a:solidFill>
                <a:effectLst>
                  <a:outerShdw blurRad="38100" dist="38100" dir="2700000" algn="ctr" rotWithShape="0">
                    <a:schemeClr val="tx1"/>
                  </a:outerShdw>
                </a:effectLst>
              </a:rPr>
              <a:t> to being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holy</a:t>
            </a:r>
            <a:r>
              <a:rPr lang="en-US" dirty="0">
                <a:solidFill>
                  <a:srgbClr val="F5F5F5"/>
                </a:solidFill>
                <a:effectLst>
                  <a:outerShdw blurRad="38100" dist="38100" dir="2700000" algn="ctr" rotWithShape="0">
                    <a:schemeClr val="tx1"/>
                  </a:outerShdw>
                </a:effectLst>
              </a:rPr>
              <a:t>” he is called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God Almighty</a:t>
            </a:r>
            <a:r>
              <a:rPr lang="en-US" dirty="0">
                <a:solidFill>
                  <a:srgbClr val="F5F5F5"/>
                </a:solidFill>
                <a:effectLst>
                  <a:outerShdw blurRad="38100" dist="38100" dir="2700000" algn="ctr" rotWithShape="0">
                    <a:schemeClr val="tx1"/>
                  </a:outerShdw>
                </a:effectLst>
              </a:rPr>
              <a:t>” a title appearing seven times in Revelation (1:8; 4:8; 11:17; 15:3; 16:7; 19:6; 21:22). </a:t>
            </a:r>
          </a:p>
          <a:p>
            <a:r>
              <a:rPr lang="en-US" dirty="0">
                <a:solidFill>
                  <a:srgbClr val="F5F5F5"/>
                </a:solidFill>
                <a:effectLst>
                  <a:outerShdw blurRad="38100" dist="38100" dir="2700000" algn="ctr" rotWithShape="0">
                    <a:schemeClr val="tx1"/>
                  </a:outerShdw>
                </a:effectLst>
              </a:rPr>
              <a:t>The final phrase —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was and is and is to come</a:t>
            </a:r>
            <a:r>
              <a:rPr lang="en-US" dirty="0">
                <a:solidFill>
                  <a:srgbClr val="F5F5F5"/>
                </a:solidFill>
                <a:effectLst>
                  <a:outerShdw blurRad="38100" dist="38100" dir="2700000" algn="ctr" rotWithShape="0">
                    <a:schemeClr val="tx1"/>
                  </a:outerShdw>
                </a:effectLst>
              </a:rPr>
              <a:t>” — affirms God's sovereignty over all history, past, present, and future. </a:t>
            </a:r>
          </a:p>
          <a:p>
            <a:r>
              <a:rPr lang="en-US" dirty="0">
                <a:solidFill>
                  <a:srgbClr val="F5F5F5"/>
                </a:solidFill>
                <a:effectLst>
                  <a:outerShdw blurRad="38100" dist="38100" dir="2700000" algn="ctr" rotWithShape="0">
                    <a:schemeClr val="tx1"/>
                  </a:outerShdw>
                </a:effectLst>
              </a:rPr>
              <a:t>These hymns are meant to fortify believers against imperial pressure, reminding the persecuted church that their loyalty belongs to the one on the heavenly throne, not to any earthly emperor.</a:t>
            </a:r>
          </a:p>
        </p:txBody>
      </p:sp>
    </p:spTree>
    <p:extLst>
      <p:ext uri="{BB962C8B-B14F-4D97-AF65-F5344CB8AC3E}">
        <p14:creationId xmlns:p14="http://schemas.microsoft.com/office/powerpoint/2010/main" val="1489636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84A529C-FD8F-71D1-9BEE-03FA9AFC64F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97141F2-FB51-B415-94A5-6D17785082D3}"/>
              </a:ext>
            </a:extLst>
          </p:cNvPr>
          <p:cNvSpPr>
            <a:spLocks noGrp="1"/>
          </p:cNvSpPr>
          <p:nvPr>
            <p:ph type="title"/>
          </p:nvPr>
        </p:nvSpPr>
        <p:spPr>
          <a:xfrm>
            <a:off x="0" y="0"/>
            <a:ext cx="12192000" cy="95215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whenever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living creatures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give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glory and honor and thanks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him who is seated on the throne, who lives forever and ever...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F47BA61-8E16-551E-122D-6068B1A5E5F6}"/>
              </a:ext>
            </a:extLst>
          </p:cNvPr>
          <p:cNvSpPr>
            <a:spLocks noGrp="1"/>
          </p:cNvSpPr>
          <p:nvPr>
            <p:ph idx="1"/>
          </p:nvPr>
        </p:nvSpPr>
        <p:spPr>
          <a:xfrm>
            <a:off x="247476" y="1153487"/>
            <a:ext cx="11723614" cy="5658374"/>
          </a:xfrm>
        </p:spPr>
        <p:txBody>
          <a:bodyPr>
            <a:normAutofit/>
          </a:bodyPr>
          <a:lstStyle/>
          <a:p>
            <a:r>
              <a:rPr lang="en-US" dirty="0">
                <a:solidFill>
                  <a:srgbClr val="F5F5F5"/>
                </a:solidFill>
                <a:effectLst>
                  <a:outerShdw blurRad="38100" dist="38100" dir="2700000" algn="ctr" rotWithShape="0">
                    <a:schemeClr val="tx1"/>
                  </a:outerShdw>
                </a:effectLst>
              </a:rPr>
              <a:t>Revelation 4:9–11 presents one of Scripture's most magnificent portraits of heavenly worship. </a:t>
            </a:r>
          </a:p>
          <a:p>
            <a:r>
              <a:rPr lang="en-US" dirty="0">
                <a:solidFill>
                  <a:srgbClr val="F5F5F5"/>
                </a:solidFill>
                <a:effectLst>
                  <a:outerShdw blurRad="38100" dist="38100" dir="2700000" algn="ctr" rotWithShape="0">
                    <a:schemeClr val="tx1"/>
                  </a:outerShdw>
                </a:effectLst>
              </a:rPr>
              <a:t>The passage begins with the four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living creatures</a:t>
            </a:r>
            <a:r>
              <a:rPr lang="en-US" dirty="0">
                <a:solidFill>
                  <a:srgbClr val="F5F5F5"/>
                </a:solidFill>
                <a:effectLst>
                  <a:outerShdw blurRad="38100" dist="38100" dir="2700000" algn="ctr" rotWithShape="0">
                    <a:schemeClr val="tx1"/>
                  </a:outerShdw>
                </a:effectLst>
              </a:rPr>
              <a:t>” offer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glory and honor and thanks</a:t>
            </a:r>
            <a:r>
              <a:rPr lang="en-US" dirty="0">
                <a:solidFill>
                  <a:srgbClr val="F5F5F5"/>
                </a:solidFill>
                <a:effectLst>
                  <a:outerShdw blurRad="38100" dist="38100" dir="2700000" algn="ctr" rotWithShape="0">
                    <a:schemeClr val="tx1"/>
                  </a:outerShdw>
                </a:effectLst>
              </a:rPr>
              <a:t>” to the One seated on the throne. </a:t>
            </a:r>
          </a:p>
          <a:p>
            <a:r>
              <a:rPr lang="en-US" dirty="0">
                <a:solidFill>
                  <a:srgbClr val="F5F5F5"/>
                </a:solidFill>
                <a:effectLst>
                  <a:outerShdw blurRad="38100" dist="38100" dir="2700000" algn="ctr" rotWithShape="0">
                    <a:schemeClr val="tx1"/>
                  </a:outerShdw>
                </a:effectLst>
              </a:rPr>
              <a:t>These three expressions emphasize different aspects of worship. </a:t>
            </a:r>
          </a:p>
          <a:p>
            <a:r>
              <a:rPr lang="en-US" dirty="0">
                <a:solidFill>
                  <a:srgbClr val="F5F5F5"/>
                </a:solidFill>
                <a:effectLst>
                  <a:outerShdw blurRad="38100" dist="38100" dir="2700000" algn="ctr" rotWithShape="0">
                    <a:schemeClr val="tx1"/>
                  </a:outerShdw>
                </a:effectLst>
              </a:rPr>
              <a:t>“</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Glory</a:t>
            </a:r>
            <a:r>
              <a:rPr lang="en-US" dirty="0">
                <a:solidFill>
                  <a:srgbClr val="F5F5F5"/>
                </a:solidFill>
                <a:effectLst>
                  <a:outerShdw blurRad="38100" dist="38100" dir="2700000" algn="ctr" rotWithShape="0">
                    <a:schemeClr val="tx1"/>
                  </a:outerShdw>
                </a:effectLst>
              </a:rPr>
              <a:t>” recognizes God's greatness and majesty,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honor</a:t>
            </a:r>
            <a:r>
              <a:rPr lang="en-US" dirty="0">
                <a:solidFill>
                  <a:srgbClr val="F5F5F5"/>
                </a:solidFill>
                <a:effectLst>
                  <a:outerShdw blurRad="38100" dist="38100" dir="2700000" algn="ctr" rotWithShape="0">
                    <a:schemeClr val="tx1"/>
                  </a:outerShdw>
                </a:effectLst>
              </a:rPr>
              <a:t>” acknowledges His rightful place above all others, and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thanks</a:t>
            </a:r>
            <a:r>
              <a:rPr lang="en-US" dirty="0">
                <a:solidFill>
                  <a:srgbClr val="F5F5F5"/>
                </a:solidFill>
                <a:effectLst>
                  <a:outerShdw blurRad="38100" dist="38100" dir="2700000" algn="ctr" rotWithShape="0">
                    <a:schemeClr val="tx1"/>
                  </a:outerShdw>
                </a:effectLst>
              </a:rPr>
              <a:t>” expresses gratitude for all He has done, including giving life itself. </a:t>
            </a:r>
          </a:p>
          <a:p>
            <a:r>
              <a:rPr lang="en-US" dirty="0">
                <a:solidFill>
                  <a:srgbClr val="F5F5F5"/>
                </a:solidFill>
                <a:effectLst>
                  <a:outerShdw blurRad="38100" dist="38100" dir="2700000" algn="ctr" rotWithShape="0">
                    <a:schemeClr val="tx1"/>
                  </a:outerShdw>
                </a:effectLst>
              </a:rPr>
              <a:t>The worship is directed to the One who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lives forever and ever</a:t>
            </a:r>
            <a:r>
              <a:rPr lang="en-US" dirty="0">
                <a:solidFill>
                  <a:srgbClr val="F5F5F5"/>
                </a:solidFill>
                <a:effectLst>
                  <a:outerShdw blurRad="38100" dist="38100" dir="2700000" algn="ctr" rotWithShape="0">
                    <a:schemeClr val="tx1"/>
                  </a:outerShdw>
                </a:effectLst>
              </a:rPr>
              <a:t>,” highlighting God's eternal nature. </a:t>
            </a:r>
          </a:p>
          <a:p>
            <a:r>
              <a:rPr lang="en-US" dirty="0">
                <a:solidFill>
                  <a:srgbClr val="F5F5F5"/>
                </a:solidFill>
                <a:effectLst>
                  <a:outerShdw blurRad="38100" dist="38100" dir="2700000" algn="ctr" rotWithShape="0">
                    <a:schemeClr val="tx1"/>
                  </a:outerShdw>
                </a:effectLst>
              </a:rPr>
              <a:t>Unlike earthly rulers whose reigns are </a:t>
            </a:r>
            <a:r>
              <a:rPr lang="en-US" b="1" i="1" dirty="0">
                <a:solidFill>
                  <a:srgbClr val="F5F5F5"/>
                </a:solidFill>
                <a:effectLst>
                  <a:outerShdw blurRad="38100" dist="38100" dir="2700000" algn="ctr" rotWithShape="0">
                    <a:schemeClr val="tx1"/>
                  </a:outerShdw>
                </a:effectLst>
              </a:rPr>
              <a:t>temporary</a:t>
            </a:r>
            <a:r>
              <a:rPr lang="en-US" dirty="0">
                <a:solidFill>
                  <a:srgbClr val="F5F5F5"/>
                </a:solidFill>
                <a:effectLst>
                  <a:outerShdw blurRad="38100" dist="38100" dir="2700000" algn="ctr" rotWithShape="0">
                    <a:schemeClr val="tx1"/>
                  </a:outerShdw>
                </a:effectLst>
              </a:rPr>
              <a:t>, God's kingdom </a:t>
            </a:r>
            <a:r>
              <a:rPr lang="en-US" b="1" i="1" dirty="0">
                <a:solidFill>
                  <a:srgbClr val="F5F5F5"/>
                </a:solidFill>
                <a:effectLst>
                  <a:outerShdw blurRad="38100" dist="38100" dir="2700000" algn="ctr" rotWithShape="0">
                    <a:schemeClr val="tx1"/>
                  </a:outerShdw>
                </a:effectLst>
              </a:rPr>
              <a:t>never ends </a:t>
            </a:r>
            <a:r>
              <a:rPr lang="en-US" dirty="0">
                <a:solidFill>
                  <a:srgbClr val="F5F5F5"/>
                </a:solidFill>
                <a:effectLst>
                  <a:outerShdw blurRad="38100" dist="38100" dir="2700000" algn="ctr" rotWithShape="0">
                    <a:schemeClr val="tx1"/>
                  </a:outerShdw>
                </a:effectLst>
              </a:rPr>
              <a:t>(Dan. 4:34; Dan. 6:26–27; Dan. 12:7).</a:t>
            </a:r>
          </a:p>
          <a:p>
            <a:endParaRPr lang="en-US" dirty="0">
              <a:solidFill>
                <a:srgbClr val="F5F5F5"/>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3725294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B03B0A8-4D62-75B6-EA7F-8AE628E0A96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1B89EA7-F893-37D7-2C40-93B65F8D9C93}"/>
              </a:ext>
            </a:extLst>
          </p:cNvPr>
          <p:cNvSpPr>
            <a:spLocks noGrp="1"/>
          </p:cNvSpPr>
          <p:nvPr>
            <p:ph type="title"/>
          </p:nvPr>
        </p:nvSpPr>
        <p:spPr>
          <a:xfrm>
            <a:off x="0" y="0"/>
            <a:ext cx="12192000" cy="153099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twenty-four elders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fall down before him who is seated on the throne and worship him who lives forever and ever. They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cast their crowns before the throne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saying,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“Worthy are you, our Lord and God, to receive glory and honor and power, for you created all things, and by your will they existed and were created.”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DF63EB2-5007-B746-6BD3-B882B08A4521}"/>
              </a:ext>
            </a:extLst>
          </p:cNvPr>
          <p:cNvSpPr>
            <a:spLocks noGrp="1"/>
          </p:cNvSpPr>
          <p:nvPr>
            <p:ph idx="1"/>
          </p:nvPr>
        </p:nvSpPr>
        <p:spPr>
          <a:xfrm>
            <a:off x="247476" y="1812022"/>
            <a:ext cx="11723614" cy="4999838"/>
          </a:xfrm>
        </p:spPr>
        <p:txBody>
          <a:bodyPr>
            <a:normAutofit/>
          </a:bodyPr>
          <a:lstStyle/>
          <a:p>
            <a:r>
              <a:rPr lang="en-US" sz="3200" dirty="0">
                <a:solidFill>
                  <a:srgbClr val="F5F5F5"/>
                </a:solidFill>
                <a:effectLst>
                  <a:outerShdw blurRad="38100" dist="38100" dir="2700000" algn="ctr" rotWithShape="0">
                    <a:schemeClr val="tx1"/>
                  </a:outerShdw>
                </a:effectLst>
              </a:rPr>
              <a:t>In response,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twenty-four elders</a:t>
            </a:r>
            <a:r>
              <a:rPr lang="en-US" sz="3200" dirty="0">
                <a:solidFill>
                  <a:srgbClr val="F5F5F5"/>
                </a:solidFill>
                <a:effectLst>
                  <a:outerShdw blurRad="38100" dist="38100" dir="2700000" algn="ctr" rotWithShape="0">
                    <a:schemeClr val="tx1"/>
                  </a:outerShdw>
                </a:effectLst>
              </a:rPr>
              <a:t>” fall before God and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cast their crowns before [His] throne</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This act symbolizes complete submission and recognition that any authority, honor, or victory they possess comes from God and belongs ultimately to Him. </a:t>
            </a:r>
          </a:p>
          <a:p>
            <a:r>
              <a:rPr lang="en-US" sz="3200" dirty="0">
                <a:solidFill>
                  <a:srgbClr val="F5F5F5"/>
                </a:solidFill>
                <a:effectLst>
                  <a:outerShdw blurRad="38100" dist="38100" dir="2700000" algn="ctr" rotWithShape="0">
                    <a:schemeClr val="tx1"/>
                  </a:outerShdw>
                </a:effectLst>
              </a:rPr>
              <a:t>In the ancient world kings and rulers sometimes laid crowns before a greater ruler as a sign of loyalty and dependence. </a:t>
            </a:r>
          </a:p>
          <a:p>
            <a:r>
              <a:rPr lang="en-US" sz="3200" dirty="0">
                <a:solidFill>
                  <a:srgbClr val="F5F5F5"/>
                </a:solidFill>
                <a:effectLst>
                  <a:outerShdw blurRad="38100" dist="38100" dir="2700000" algn="ctr" rotWithShape="0">
                    <a:schemeClr val="tx1"/>
                  </a:outerShdw>
                </a:effectLst>
              </a:rPr>
              <a:t>The elders therefore acknowledge that whatever authority they (or any other creature) has is </a:t>
            </a:r>
            <a:r>
              <a:rPr lang="en-US" sz="3200" b="1" i="1" dirty="0">
                <a:solidFill>
                  <a:srgbClr val="F5F5F5"/>
                </a:solidFill>
                <a:effectLst>
                  <a:outerShdw blurRad="38100" dist="38100" dir="2700000" algn="ctr" rotWithShape="0">
                    <a:schemeClr val="tx1"/>
                  </a:outerShdw>
                </a:effectLst>
              </a:rPr>
              <a:t>delegated</a:t>
            </a:r>
            <a:r>
              <a:rPr lang="en-US" sz="3200" dirty="0">
                <a:solidFill>
                  <a:srgbClr val="F5F5F5"/>
                </a:solidFill>
                <a:effectLst>
                  <a:outerShdw blurRad="38100" dist="38100" dir="2700000" algn="ctr" rotWithShape="0">
                    <a:schemeClr val="tx1"/>
                  </a:outerShdw>
                </a:effectLst>
              </a:rPr>
              <a:t> to them by God alone.</a:t>
            </a:r>
          </a:p>
        </p:txBody>
      </p:sp>
    </p:spTree>
    <p:extLst>
      <p:ext uri="{BB962C8B-B14F-4D97-AF65-F5344CB8AC3E}">
        <p14:creationId xmlns:p14="http://schemas.microsoft.com/office/powerpoint/2010/main" val="3760680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7BB6EBB-2DA8-542E-EC33-EBC4747C575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0A7A6E-F7CA-612D-D1F1-81CD7F702092}"/>
              </a:ext>
            </a:extLst>
          </p:cNvPr>
          <p:cNvSpPr txBox="1"/>
          <p:nvPr/>
        </p:nvSpPr>
        <p:spPr>
          <a:xfrm>
            <a:off x="0"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Pat </a:t>
            </a:r>
            <a:r>
              <a:rPr kumimoji="0" lang="en-US" sz="1800" b="0" i="0" u="none" strike="noStrike" kern="1200" cap="none" spc="0" normalizeH="0" baseline="0" noProof="0" dirty="0" err="1">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Marvenko</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Smith.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Revelation Illustrated: An Artist's View of the Bible's Last Book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(1982)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C944EED2-84C3-096C-B0B5-DF342B160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10593" y="1549714"/>
            <a:ext cx="7204046" cy="4799755"/>
          </a:xfrm>
          <a:prstGeom prst="rect">
            <a:avLst/>
          </a:prstGeom>
        </p:spPr>
      </p:pic>
      <p:sp>
        <p:nvSpPr>
          <p:cNvPr id="10" name="Title 1">
            <a:extLst>
              <a:ext uri="{FF2B5EF4-FFF2-40B4-BE49-F238E27FC236}">
                <a16:creationId xmlns:a16="http://schemas.microsoft.com/office/drawing/2014/main" id="{B3F6DFE5-8787-33A8-B95D-7B65E0E205FD}"/>
              </a:ext>
            </a:extLst>
          </p:cNvPr>
          <p:cNvSpPr>
            <a:spLocks noGrp="1"/>
          </p:cNvSpPr>
          <p:nvPr>
            <p:ph type="title"/>
          </p:nvPr>
        </p:nvSpPr>
        <p:spPr>
          <a:xfrm>
            <a:off x="0" y="-1"/>
            <a:ext cx="12192000" cy="141051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twenty-four elders fall down before him who is seated on the throne and worship him who lives forever and ever. They cast their crowns before the throne, saying,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“Worthy are you, our Lord and God, to receive glory and honor and power, for you created all things, and by your will they existed and were created.”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7308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07A7C08-D2B6-4B13-9C7F-86A6B17887C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8558A69-AF76-0E98-CED1-A6D5D9986D67}"/>
              </a:ext>
            </a:extLst>
          </p:cNvPr>
          <p:cNvSpPr>
            <a:spLocks noGrp="1"/>
          </p:cNvSpPr>
          <p:nvPr>
            <p:ph type="title"/>
          </p:nvPr>
        </p:nvSpPr>
        <p:spPr>
          <a:xfrm>
            <a:off x="0" y="-1"/>
            <a:ext cx="12192000" cy="137998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twenty-four elders fall down before him who is seated on the throne and worship him who lives forever and ever. They cast their crowns before the throne, saying,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Worthy are you, our Lord and God, to receive glory and honor and power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you created all things, and by your will they existed and were created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8B364DF-E628-8A12-B092-F96300D0BA5B}"/>
              </a:ext>
            </a:extLst>
          </p:cNvPr>
          <p:cNvSpPr>
            <a:spLocks noGrp="1"/>
          </p:cNvSpPr>
          <p:nvPr>
            <p:ph idx="1"/>
          </p:nvPr>
        </p:nvSpPr>
        <p:spPr>
          <a:xfrm>
            <a:off x="247476" y="1589714"/>
            <a:ext cx="11723614" cy="5222146"/>
          </a:xfrm>
        </p:spPr>
        <p:txBody>
          <a:bodyPr>
            <a:normAutofit/>
          </a:bodyPr>
          <a:lstStyle/>
          <a:p>
            <a:r>
              <a:rPr lang="en-US" sz="3200" dirty="0">
                <a:solidFill>
                  <a:srgbClr val="F5F5F5"/>
                </a:solidFill>
                <a:effectLst>
                  <a:outerShdw blurRad="38100" dist="38100" dir="2700000" algn="ctr" rotWithShape="0">
                    <a:schemeClr val="tx1"/>
                  </a:outerShdw>
                </a:effectLst>
              </a:rPr>
              <a:t>The elders then proclaim,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Worthy are you, our Lord and God, to receive glory and honor and power</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language is significant because it deliberately contrasts God's true lordship with the claims of </a:t>
            </a:r>
            <a:r>
              <a:rPr lang="en-US" sz="3200" b="1" i="1" dirty="0">
                <a:solidFill>
                  <a:srgbClr val="F5F5F5"/>
                </a:solidFill>
                <a:effectLst>
                  <a:outerShdw blurRad="38100" dist="38100" dir="2700000" algn="ctr" rotWithShape="0">
                    <a:schemeClr val="tx1"/>
                  </a:outerShdw>
                </a:effectLst>
              </a:rPr>
              <a:t>earthly</a:t>
            </a:r>
            <a:r>
              <a:rPr lang="en-US" sz="3200" dirty="0">
                <a:solidFill>
                  <a:srgbClr val="F5F5F5"/>
                </a:solidFill>
                <a:effectLst>
                  <a:outerShdw blurRad="38100" dist="38100" dir="2700000" algn="ctr" rotWithShape="0">
                    <a:schemeClr val="tx1"/>
                  </a:outerShdw>
                </a:effectLst>
              </a:rPr>
              <a:t> rulers. </a:t>
            </a:r>
          </a:p>
          <a:p>
            <a:r>
              <a:rPr lang="en-US" sz="3200" dirty="0">
                <a:solidFill>
                  <a:srgbClr val="F5F5F5"/>
                </a:solidFill>
                <a:effectLst>
                  <a:outerShdw blurRad="38100" dist="38100" dir="2700000" algn="ctr" rotWithShape="0">
                    <a:schemeClr val="tx1"/>
                  </a:outerShdw>
                </a:effectLst>
              </a:rPr>
              <a:t>Roman emperors, were sometimes addressed with titles such 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Lord and God</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Revelation counters such claims by declaring that these titles belong only to the God who sits on the heavenly throne. </a:t>
            </a:r>
          </a:p>
          <a:p>
            <a:r>
              <a:rPr lang="en-US" sz="3200" dirty="0">
                <a:solidFill>
                  <a:srgbClr val="F5F5F5"/>
                </a:solidFill>
                <a:effectLst>
                  <a:outerShdw blurRad="38100" dist="38100" dir="2700000" algn="ctr" rotWithShape="0">
                    <a:schemeClr val="tx1"/>
                  </a:outerShdw>
                </a:effectLst>
              </a:rPr>
              <a:t>The reason God is worthy is stated clearly: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you created all things, and by your will they existed and were created</a:t>
            </a:r>
            <a:r>
              <a:rPr lang="en-US" sz="3200" dirty="0">
                <a:solidFill>
                  <a:srgbClr val="F5F5F5"/>
                </a:solidFill>
                <a:effectLst>
                  <a:outerShdw blurRad="38100" dist="38100" dir="2700000" algn="ctr" rotWithShape="0">
                    <a:schemeClr val="tx1"/>
                  </a:outerShdw>
                </a:effectLst>
              </a:rPr>
              <a:t>.” </a:t>
            </a:r>
          </a:p>
        </p:txBody>
      </p:sp>
    </p:spTree>
    <p:extLst>
      <p:ext uri="{BB962C8B-B14F-4D97-AF65-F5344CB8AC3E}">
        <p14:creationId xmlns:p14="http://schemas.microsoft.com/office/powerpoint/2010/main" val="175718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E502FCF-29DE-AEFC-72A9-954113CEE5E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B3C4DB6-192D-B93E-95EE-E0901B870081}"/>
              </a:ext>
            </a:extLst>
          </p:cNvPr>
          <p:cNvSpPr>
            <a:spLocks noGrp="1"/>
          </p:cNvSpPr>
          <p:nvPr>
            <p:ph type="title"/>
          </p:nvPr>
        </p:nvSpPr>
        <p:spPr>
          <a:xfrm>
            <a:off x="0" y="0"/>
            <a:ext cx="12192000" cy="91440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“Worthy are you, our Lord and God, to receive glory and honor and power, for you created all things, and by your will they existed and were created.”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5AC0C6A-03EE-EFB2-5165-E1C88866D3E5}"/>
              </a:ext>
            </a:extLst>
          </p:cNvPr>
          <p:cNvSpPr>
            <a:spLocks noGrp="1"/>
          </p:cNvSpPr>
          <p:nvPr>
            <p:ph idx="1"/>
          </p:nvPr>
        </p:nvSpPr>
        <p:spPr>
          <a:xfrm>
            <a:off x="247476" y="1182847"/>
            <a:ext cx="11723614" cy="5629013"/>
          </a:xfrm>
        </p:spPr>
        <p:txBody>
          <a:bodyPr>
            <a:normAutofit lnSpcReduction="10000"/>
          </a:bodyPr>
          <a:lstStyle/>
          <a:p>
            <a:r>
              <a:rPr lang="en-US" sz="3200" dirty="0">
                <a:solidFill>
                  <a:srgbClr val="F5F5F5"/>
                </a:solidFill>
                <a:effectLst>
                  <a:outerShdw blurRad="38100" dist="38100" dir="2700000" algn="ctr" rotWithShape="0">
                    <a:schemeClr val="tx1"/>
                  </a:outerShdw>
                </a:effectLst>
              </a:rPr>
              <a:t>Here we see that God's worthiness is grounded in His role as </a:t>
            </a:r>
            <a:r>
              <a:rPr lang="en-US" sz="3200" b="1" i="1" dirty="0">
                <a:solidFill>
                  <a:srgbClr val="F5F5F5"/>
                </a:solidFill>
                <a:effectLst>
                  <a:outerShdw blurRad="38100" dist="38100" dir="2700000" algn="ctr" rotWithShape="0">
                    <a:schemeClr val="tx1"/>
                  </a:outerShdw>
                </a:effectLst>
              </a:rPr>
              <a:t>Creator</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Everything owes its existence to His will. </a:t>
            </a:r>
          </a:p>
          <a:p>
            <a:r>
              <a:rPr lang="en-US" sz="3200" dirty="0">
                <a:solidFill>
                  <a:srgbClr val="F5F5F5"/>
                </a:solidFill>
                <a:effectLst>
                  <a:outerShdw blurRad="38100" dist="38100" dir="2700000" algn="ctr" rotWithShape="0">
                    <a:schemeClr val="tx1"/>
                  </a:outerShdw>
                </a:effectLst>
              </a:rPr>
              <a:t>The universe is not self-originating, nor is God dependent on creation. </a:t>
            </a:r>
          </a:p>
          <a:p>
            <a:r>
              <a:rPr lang="en-US" sz="3200" dirty="0">
                <a:solidFill>
                  <a:srgbClr val="F5F5F5"/>
                </a:solidFill>
                <a:effectLst>
                  <a:outerShdw blurRad="38100" dist="38100" dir="2700000" algn="ctr" rotWithShape="0">
                    <a:schemeClr val="tx1"/>
                  </a:outerShdw>
                </a:effectLst>
              </a:rPr>
              <a:t>Rather, all things came into being because He willed them to exist (cf. Gen. 1; Isa. 45:12, 18; Jer. 10:11–12; Heb. 11:3). </a:t>
            </a:r>
          </a:p>
          <a:p>
            <a:r>
              <a:rPr lang="en-US" sz="3200" dirty="0">
                <a:solidFill>
                  <a:srgbClr val="F5F5F5"/>
                </a:solidFill>
                <a:effectLst>
                  <a:outerShdw blurRad="38100" dist="38100" dir="2700000" algn="ctr" rotWithShape="0">
                    <a:schemeClr val="tx1"/>
                  </a:outerShdw>
                </a:effectLst>
              </a:rPr>
              <a:t>God not only created the world but continues to sustain it. </a:t>
            </a:r>
          </a:p>
          <a:p>
            <a:r>
              <a:rPr lang="en-US" sz="3200" dirty="0">
                <a:solidFill>
                  <a:srgbClr val="F5F5F5"/>
                </a:solidFill>
                <a:effectLst>
                  <a:outerShdw blurRad="38100" dist="38100" dir="2700000" algn="ctr" rotWithShape="0">
                    <a:schemeClr val="tx1"/>
                  </a:outerShdw>
                </a:effectLst>
              </a:rPr>
              <a:t>Creation still exists because God actively preserves it. </a:t>
            </a:r>
          </a:p>
          <a:p>
            <a:r>
              <a:rPr lang="en-US" sz="3200" dirty="0">
                <a:solidFill>
                  <a:srgbClr val="F5F5F5"/>
                </a:solidFill>
                <a:effectLst>
                  <a:outerShdw blurRad="38100" dist="38100" dir="2700000" algn="ctr" rotWithShape="0">
                    <a:schemeClr val="tx1"/>
                  </a:outerShdw>
                </a:effectLst>
              </a:rPr>
              <a:t>This truth provides comfort to suffering believers: history remains under God's control, and He has not abandoned His throne.</a:t>
            </a:r>
          </a:p>
          <a:p>
            <a:endParaRPr lang="en-US" sz="3200" dirty="0">
              <a:solidFill>
                <a:srgbClr val="F5F5F5"/>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15551112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886B759-C5B2-0E2E-7221-17A85A7C19F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7B59055-FB88-54D4-10AF-425A5FD849F5}"/>
              </a:ext>
            </a:extLst>
          </p:cNvPr>
          <p:cNvSpPr>
            <a:spLocks noGrp="1"/>
          </p:cNvSpPr>
          <p:nvPr>
            <p:ph type="title"/>
          </p:nvPr>
        </p:nvSpPr>
        <p:spPr>
          <a:xfrm>
            <a:off x="0" y="0"/>
            <a:ext cx="12192000" cy="96473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“Worthy are you, our Lord and God, to receive glory and honor and power, for you created all things, and by your will they existed and were created.”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64B2911A-C04D-5DBA-6B6A-5CA7BCC6EED6}"/>
              </a:ext>
            </a:extLst>
          </p:cNvPr>
          <p:cNvSpPr>
            <a:spLocks noGrp="1"/>
          </p:cNvSpPr>
          <p:nvPr>
            <p:ph idx="1"/>
          </p:nvPr>
        </p:nvSpPr>
        <p:spPr>
          <a:xfrm>
            <a:off x="247476" y="1182847"/>
            <a:ext cx="11723614" cy="5629013"/>
          </a:xfrm>
        </p:spPr>
        <p:txBody>
          <a:bodyPr>
            <a:normAutofit fontScale="92500"/>
          </a:bodyPr>
          <a:lstStyle/>
          <a:p>
            <a:r>
              <a:rPr lang="en-US" sz="3600" dirty="0">
                <a:solidFill>
                  <a:srgbClr val="F5F5F5"/>
                </a:solidFill>
                <a:effectLst>
                  <a:outerShdw blurRad="38100" dist="38100" dir="2700000" algn="ctr" rotWithShape="0">
                    <a:schemeClr val="tx1"/>
                  </a:outerShdw>
                </a:effectLst>
              </a:rPr>
              <a:t>Whatever John witnesses hereafter—however terrifying the judgments, however fierce the opposition—believers may confidently trust in God's powerful superintendence of history. </a:t>
            </a:r>
          </a:p>
          <a:p>
            <a:r>
              <a:rPr lang="en-US" sz="3600" dirty="0">
                <a:solidFill>
                  <a:srgbClr val="F5F5F5"/>
                </a:solidFill>
                <a:effectLst>
                  <a:outerShdw blurRad="38100" dist="38100" dir="2700000" algn="ctr" rotWithShape="0">
                    <a:schemeClr val="tx1"/>
                  </a:outerShdw>
                </a:effectLst>
              </a:rPr>
              <a:t>Not only does Christ concern himself with the affairs of his people (1:13–20), but God the Almighty actively controls all things from above history (4:2; cf. Dan. 2:21; 4:35; Rom. 8:28; Eph. 1:11). </a:t>
            </a:r>
          </a:p>
          <a:p>
            <a:r>
              <a:rPr lang="en-US" sz="3600" dirty="0">
                <a:solidFill>
                  <a:srgbClr val="F5F5F5"/>
                </a:solidFill>
                <a:effectLst>
                  <a:outerShdw blurRad="38100" dist="38100" dir="2700000" algn="ctr" rotWithShape="0">
                    <a:schemeClr val="tx1"/>
                  </a:outerShdw>
                </a:effectLst>
              </a:rPr>
              <a:t>The throne vision is not background scenery; it is the theological foundation on which everything else in Revelation stands. </a:t>
            </a:r>
          </a:p>
          <a:p>
            <a:r>
              <a:rPr lang="en-US" sz="3600" dirty="0">
                <a:solidFill>
                  <a:srgbClr val="F5F5F5"/>
                </a:solidFill>
                <a:effectLst>
                  <a:outerShdw blurRad="38100" dist="38100" dir="2700000" algn="ctr" rotWithShape="0">
                    <a:schemeClr val="tx1"/>
                  </a:outerShdw>
                </a:effectLst>
              </a:rPr>
              <a:t>A new and better day is coming, and the God who created all things by his sovereign will is more than able to bring it to pass.</a:t>
            </a:r>
          </a:p>
        </p:txBody>
      </p:sp>
    </p:spTree>
    <p:extLst>
      <p:ext uri="{BB962C8B-B14F-4D97-AF65-F5344CB8AC3E}">
        <p14:creationId xmlns:p14="http://schemas.microsoft.com/office/powerpoint/2010/main" val="4193549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869BBFC-8AF9-21B3-CD3B-22C8C94746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808610-55A3-298F-4DB3-BED748F5124F}"/>
              </a:ext>
            </a:extLst>
          </p:cNvPr>
          <p:cNvSpPr>
            <a:spLocks noGrp="1"/>
          </p:cNvSpPr>
          <p:nvPr>
            <p:ph type="title"/>
          </p:nvPr>
        </p:nvSpPr>
        <p:spPr>
          <a:xfrm>
            <a:off x="0" y="1"/>
            <a:ext cx="12226954" cy="725648"/>
          </a:xfrm>
        </p:spPr>
        <p:txBody>
          <a:bodyPr>
            <a:noAutofit/>
          </a:bodyPr>
          <a:lstStyle/>
          <a:p>
            <a:pPr algn="ctr"/>
            <a:r>
              <a:rPr lang="en-US" sz="6000" dirty="0">
                <a:solidFill>
                  <a:srgbClr val="F5F5F5"/>
                </a:solidFill>
                <a:effectLst>
                  <a:outerShdw blurRad="50800" dist="38100" dir="2700000" algn="tl" rotWithShape="0">
                    <a:prstClr val="black">
                      <a:alpha val="30000"/>
                    </a:prstClr>
                  </a:outerShdw>
                </a:effectLst>
                <a:latin typeface="+mn-lt"/>
              </a:rPr>
              <a:t>Introduction to Revelation 4-5</a:t>
            </a:r>
          </a:p>
        </p:txBody>
      </p:sp>
      <p:sp>
        <p:nvSpPr>
          <p:cNvPr id="2" name="Content Placeholder 1">
            <a:extLst>
              <a:ext uri="{FF2B5EF4-FFF2-40B4-BE49-F238E27FC236}">
                <a16:creationId xmlns:a16="http://schemas.microsoft.com/office/drawing/2014/main" id="{449C4C1F-A648-4A0D-ACE1-D20E19F3BB1C}"/>
              </a:ext>
            </a:extLst>
          </p:cNvPr>
          <p:cNvSpPr>
            <a:spLocks noGrp="1"/>
          </p:cNvSpPr>
          <p:nvPr>
            <p:ph idx="1"/>
          </p:nvPr>
        </p:nvSpPr>
        <p:spPr>
          <a:xfrm>
            <a:off x="305499" y="763398"/>
            <a:ext cx="11581002" cy="6040074"/>
          </a:xfrm>
        </p:spPr>
        <p:txBody>
          <a:bodyPr>
            <a:normAutofit fontScale="85000" lnSpcReduction="10000"/>
          </a:bodyPr>
          <a:lstStyle/>
          <a:p>
            <a:r>
              <a:rPr lang="en-US" sz="3200" dirty="0">
                <a:solidFill>
                  <a:srgbClr val="F5F5F5"/>
                </a:solidFill>
                <a:effectLst>
                  <a:outerShdw blurRad="50800" dist="38100" dir="2700000" algn="tl" rotWithShape="0">
                    <a:prstClr val="black">
                      <a:alpha val="30000"/>
                    </a:prstClr>
                  </a:outerShdw>
                </a:effectLst>
                <a:ea typeface="+mj-ea"/>
                <a:cs typeface="+mj-cs"/>
              </a:rPr>
              <a:t>Revelation 4–5 is the theological heart of the entire book. </a:t>
            </a:r>
          </a:p>
          <a:p>
            <a:r>
              <a:rPr lang="en-US" sz="3200" dirty="0">
                <a:solidFill>
                  <a:srgbClr val="F5F5F5"/>
                </a:solidFill>
                <a:effectLst>
                  <a:outerShdw blurRad="50800" dist="38100" dir="2700000" algn="tl" rotWithShape="0">
                    <a:prstClr val="black">
                      <a:alpha val="30000"/>
                    </a:prstClr>
                  </a:outerShdw>
                </a:effectLst>
                <a:ea typeface="+mj-ea"/>
                <a:cs typeface="+mj-cs"/>
              </a:rPr>
              <a:t>Everything else in Revelation pivots on these two chapters. </a:t>
            </a:r>
          </a:p>
          <a:p>
            <a:r>
              <a:rPr lang="en-US" sz="3200" dirty="0">
                <a:solidFill>
                  <a:srgbClr val="F5F5F5"/>
                </a:solidFill>
                <a:effectLst>
                  <a:outerShdw blurRad="50800" dist="38100" dir="2700000" algn="tl" rotWithShape="0">
                    <a:prstClr val="black">
                      <a:alpha val="30000"/>
                    </a:prstClr>
                  </a:outerShdw>
                </a:effectLst>
                <a:ea typeface="+mj-ea"/>
                <a:cs typeface="+mj-cs"/>
              </a:rPr>
              <a:t>After addressing the seven churches, John is transported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Spirit</a:t>
            </a:r>
            <a:r>
              <a:rPr lang="en-US" sz="3200" dirty="0">
                <a:solidFill>
                  <a:srgbClr val="F5F5F5"/>
                </a:solidFill>
                <a:effectLst>
                  <a:outerShdw blurRad="50800" dist="38100" dir="2700000" algn="tl" rotWithShape="0">
                    <a:prstClr val="black">
                      <a:alpha val="30000"/>
                    </a:prstClr>
                  </a:outerShdw>
                </a:effectLst>
                <a:ea typeface="+mj-ea"/>
                <a:cs typeface="+mj-cs"/>
              </a:rPr>
              <a:t>” from earth to heaven, where he receives a stunning vision of God's throne room — a perspective meant to reframe everything his readers are experiencing on earth.</a:t>
            </a:r>
          </a:p>
          <a:p>
            <a:r>
              <a:rPr lang="en-US" sz="3200" dirty="0">
                <a:solidFill>
                  <a:srgbClr val="F5F5F5"/>
                </a:solidFill>
                <a:effectLst>
                  <a:outerShdw blurRad="50800" dist="38100" dir="2700000" algn="tl" rotWithShape="0">
                    <a:prstClr val="black">
                      <a:alpha val="30000"/>
                    </a:prstClr>
                  </a:outerShdw>
                </a:effectLst>
                <a:ea typeface="+mj-ea"/>
                <a:cs typeface="+mj-cs"/>
              </a:rPr>
              <a:t>Chapter 4 is largely </a:t>
            </a:r>
            <a:r>
              <a:rPr lang="en-US" sz="3200" b="1" i="1" dirty="0">
                <a:solidFill>
                  <a:srgbClr val="F5F5F5"/>
                </a:solidFill>
                <a:effectLst>
                  <a:outerShdw blurRad="50800" dist="38100" dir="2700000" algn="tl" rotWithShape="0">
                    <a:prstClr val="black">
                      <a:alpha val="30000"/>
                    </a:prstClr>
                  </a:outerShdw>
                </a:effectLst>
                <a:ea typeface="+mj-ea"/>
                <a:cs typeface="+mj-cs"/>
              </a:rPr>
              <a:t>descriptive</a:t>
            </a:r>
            <a:r>
              <a:rPr lang="en-US" sz="3200" dirty="0">
                <a:solidFill>
                  <a:srgbClr val="F5F5F5"/>
                </a:solidFill>
                <a:effectLst>
                  <a:outerShdw blurRad="50800" dist="38100" dir="2700000" algn="tl" rotWithShape="0">
                    <a:prstClr val="black">
                      <a:alpha val="30000"/>
                    </a:prstClr>
                  </a:outerShdw>
                </a:effectLst>
                <a:ea typeface="+mj-ea"/>
                <a:cs typeface="+mj-cs"/>
              </a:rPr>
              <a:t> and </a:t>
            </a:r>
            <a:r>
              <a:rPr lang="en-US" sz="3200" b="1" i="1" dirty="0">
                <a:solidFill>
                  <a:srgbClr val="F5F5F5"/>
                </a:solidFill>
                <a:effectLst>
                  <a:outerShdw blurRad="50800" dist="38100" dir="2700000" algn="tl" rotWithShape="0">
                    <a:prstClr val="black">
                      <a:alpha val="30000"/>
                    </a:prstClr>
                  </a:outerShdw>
                </a:effectLst>
                <a:ea typeface="+mj-ea"/>
                <a:cs typeface="+mj-cs"/>
              </a:rPr>
              <a:t>static</a:t>
            </a:r>
            <a:r>
              <a:rPr lang="en-US" sz="3200" dirty="0">
                <a:solidFill>
                  <a:srgbClr val="F5F5F5"/>
                </a:solidFill>
                <a:effectLst>
                  <a:outerShdw blurRad="50800" dist="38100" dir="2700000" algn="tl" rotWithShape="0">
                    <a:prstClr val="black">
                      <a:alpha val="30000"/>
                    </a:prstClr>
                  </a:outerShdw>
                </a:effectLst>
                <a:ea typeface="+mj-ea"/>
                <a:cs typeface="+mj-cs"/>
              </a:rPr>
              <a:t>, painting a portrait of God enthroned as sovereign Creator. </a:t>
            </a:r>
          </a:p>
          <a:p>
            <a:r>
              <a:rPr lang="en-US" sz="3200" dirty="0">
                <a:solidFill>
                  <a:srgbClr val="F5F5F5"/>
                </a:solidFill>
                <a:effectLst>
                  <a:outerShdw blurRad="50800" dist="38100" dir="2700000" algn="tl" rotWithShape="0">
                    <a:prstClr val="black">
                      <a:alpha val="30000"/>
                    </a:prstClr>
                  </a:outerShdw>
                </a:effectLst>
                <a:ea typeface="+mj-ea"/>
                <a:cs typeface="+mj-cs"/>
              </a:rPr>
              <a:t>Surrounding the throne are “</a:t>
            </a:r>
            <a:r>
              <a:rPr lang="en-US" sz="33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living creatures</a:t>
            </a:r>
            <a:r>
              <a:rPr lang="en-US" sz="3200" dirty="0">
                <a:solidFill>
                  <a:srgbClr val="F5F5F5"/>
                </a:solidFill>
                <a:effectLst>
                  <a:outerShdw blurRad="50800" dist="38100" dir="2700000" algn="tl" rotWithShape="0">
                    <a:prstClr val="black">
                      <a:alpha val="30000"/>
                    </a:prstClr>
                  </a:outerShdw>
                </a:effectLst>
                <a:ea typeface="+mj-ea"/>
                <a:cs typeface="+mj-cs"/>
              </a:rPr>
              <a:t>” (drawn from Isaiah 6 and Ezekiel 1) and “</a:t>
            </a:r>
            <a:r>
              <a:rPr lang="en-US" sz="33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twenty-four elders</a:t>
            </a:r>
            <a:r>
              <a:rPr lang="en-US" sz="3200" dirty="0">
                <a:solidFill>
                  <a:srgbClr val="F5F5F5"/>
                </a:solidFill>
                <a:effectLst>
                  <a:outerShdw blurRad="50800" dist="38100" dir="2700000" algn="tl" rotWithShape="0">
                    <a:prstClr val="black">
                      <a:alpha val="30000"/>
                    </a:prstClr>
                  </a:outerShdw>
                </a:effectLst>
                <a:ea typeface="+mj-ea"/>
                <a:cs typeface="+mj-cs"/>
              </a:rPr>
              <a:t>”. </a:t>
            </a:r>
          </a:p>
          <a:p>
            <a:r>
              <a:rPr lang="en-US" sz="3200" dirty="0">
                <a:solidFill>
                  <a:srgbClr val="F5F5F5"/>
                </a:solidFill>
                <a:effectLst>
                  <a:outerShdw blurRad="50800" dist="38100" dir="2700000" algn="tl" rotWithShape="0">
                    <a:prstClr val="black">
                      <a:alpha val="30000"/>
                    </a:prstClr>
                  </a:outerShdw>
                </a:effectLst>
                <a:ea typeface="+mj-ea"/>
                <a:cs typeface="+mj-cs"/>
              </a:rPr>
              <a:t>Lightning, thunder, burning lamps (or torches), and a crystal sea fill the scene, all pointing to God's overwhelming holiness. </a:t>
            </a:r>
          </a:p>
          <a:p>
            <a:r>
              <a:rPr lang="en-US" sz="3200" dirty="0">
                <a:solidFill>
                  <a:srgbClr val="F5F5F5"/>
                </a:solidFill>
                <a:effectLst>
                  <a:outerShdw blurRad="50800" dist="38100" dir="2700000" algn="tl" rotWithShape="0">
                    <a:prstClr val="black">
                      <a:alpha val="30000"/>
                    </a:prstClr>
                  </a:outerShdw>
                </a:effectLst>
                <a:ea typeface="+mj-ea"/>
                <a:cs typeface="+mj-cs"/>
              </a:rPr>
              <a:t>The living creatures worship him ceaselessly as "</a:t>
            </a:r>
            <a:r>
              <a:rPr lang="en-US" sz="33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holy, holy, holy,</a:t>
            </a:r>
            <a:r>
              <a:rPr lang="en-US" sz="3200" dirty="0">
                <a:solidFill>
                  <a:srgbClr val="F5F5F5"/>
                </a:solidFill>
                <a:effectLst>
                  <a:outerShdw blurRad="50800" dist="38100" dir="2700000" algn="tl" rotWithShape="0">
                    <a:prstClr val="black">
                      <a:alpha val="30000"/>
                    </a:prstClr>
                  </a:outerShdw>
                </a:effectLst>
                <a:ea typeface="+mj-ea"/>
                <a:cs typeface="+mj-cs"/>
              </a:rPr>
              <a:t>" and the elders cast their crowns before him, confessing that he alone is worthy of all glory, honor, and power (4:9–11). </a:t>
            </a:r>
          </a:p>
          <a:p>
            <a:r>
              <a:rPr lang="en-US" sz="3200" dirty="0">
                <a:solidFill>
                  <a:srgbClr val="F5F5F5"/>
                </a:solidFill>
                <a:effectLst>
                  <a:outerShdw blurRad="50800" dist="38100" dir="2700000" algn="tl" rotWithShape="0">
                    <a:prstClr val="black">
                      <a:alpha val="30000"/>
                    </a:prstClr>
                  </a:outerShdw>
                </a:effectLst>
                <a:ea typeface="+mj-ea"/>
                <a:cs typeface="+mj-cs"/>
              </a:rPr>
              <a:t>The message is clear: God has not lost control of history.</a:t>
            </a:r>
          </a:p>
        </p:txBody>
      </p:sp>
    </p:spTree>
    <p:extLst>
      <p:ext uri="{BB962C8B-B14F-4D97-AF65-F5344CB8AC3E}">
        <p14:creationId xmlns:p14="http://schemas.microsoft.com/office/powerpoint/2010/main" val="2318867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D27C6618-255C-2FC8-D98A-E4D338582C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C98272-85C7-AFE7-DE7D-8C666E5E82DC}"/>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8A3A2B6D-BBC5-8EC7-A3B8-6260692F2BBE}"/>
              </a:ext>
            </a:extLst>
          </p:cNvPr>
          <p:cNvSpPr>
            <a:spLocks noGrp="1"/>
          </p:cNvSpPr>
          <p:nvPr>
            <p:ph idx="1"/>
          </p:nvPr>
        </p:nvSpPr>
        <p:spPr>
          <a:xfrm>
            <a:off x="557441" y="738365"/>
            <a:ext cx="11007029" cy="5911817"/>
          </a:xfrm>
        </p:spPr>
        <p:txBody>
          <a:bodyPr>
            <a:normAutofit/>
          </a:bodyPr>
          <a:lstStyle/>
          <a:p>
            <a:r>
              <a:rPr lang="en-US" sz="3200" dirty="0"/>
              <a:t>We saw today that the throne room scene was designed, at least in part, to show that regardless of all the horrible things that take place in our fallen world (many of which are represented in the visions that follow in the book of Revelation), God is still on his throne, sovereignly determining the course of history, and through all of it, is worthy of worship by </a:t>
            </a:r>
            <a:r>
              <a:rPr lang="en-US" sz="3200" b="1" i="1" dirty="0"/>
              <a:t>all</a:t>
            </a:r>
            <a:r>
              <a:rPr lang="en-US" sz="3200" dirty="0"/>
              <a:t> his created beings – from the greatest to the least of them.</a:t>
            </a:r>
          </a:p>
          <a:p>
            <a:r>
              <a:rPr lang="en-US" sz="3200" dirty="0"/>
              <a:t>Does this heavenly vision help you put the horrible things that you see taking place in this world (and perhaps in your own personal life) in perspective?</a:t>
            </a:r>
            <a:endParaRPr lang="en-US" sz="2800" dirty="0"/>
          </a:p>
          <a:p>
            <a:endParaRPr lang="en-US" sz="3200" dirty="0"/>
          </a:p>
        </p:txBody>
      </p:sp>
    </p:spTree>
    <p:extLst>
      <p:ext uri="{BB962C8B-B14F-4D97-AF65-F5344CB8AC3E}">
        <p14:creationId xmlns:p14="http://schemas.microsoft.com/office/powerpoint/2010/main" val="3011829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1EE2C53B-4BEB-3E5D-6F71-5F005955A3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D97899-77EA-01EF-ED4A-66AB57B247FE}"/>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160CFA5A-22F8-9CA3-F68A-EA41EBDE23F0}"/>
              </a:ext>
            </a:extLst>
          </p:cNvPr>
          <p:cNvSpPr>
            <a:spLocks noGrp="1"/>
          </p:cNvSpPr>
          <p:nvPr>
            <p:ph idx="1"/>
          </p:nvPr>
        </p:nvSpPr>
        <p:spPr>
          <a:xfrm>
            <a:off x="557441" y="738365"/>
            <a:ext cx="11007029" cy="5911817"/>
          </a:xfrm>
        </p:spPr>
        <p:txBody>
          <a:bodyPr>
            <a:normAutofit/>
          </a:bodyPr>
          <a:lstStyle/>
          <a:p>
            <a:r>
              <a:rPr lang="en-US" sz="3200" dirty="0"/>
              <a:t>I pointed out in class, that the rainbow is first and foremost </a:t>
            </a:r>
            <a:r>
              <a:rPr lang="en-US" sz="3200" b="1" i="1" dirty="0"/>
              <a:t>God’s</a:t>
            </a:r>
            <a:r>
              <a:rPr lang="en-US" sz="3200" dirty="0"/>
              <a:t> symbol.</a:t>
            </a:r>
          </a:p>
          <a:p>
            <a:r>
              <a:rPr lang="en-US" sz="3200" dirty="0"/>
              <a:t>It appears in Genesis 9 as God promises never again to destroy the whole earth with a flood.</a:t>
            </a:r>
          </a:p>
          <a:p>
            <a:r>
              <a:rPr lang="en-US" sz="3200" dirty="0"/>
              <a:t>And we see in our passage today, the emerald-colored beauty of the rainbow is invoked to describe the very throne room of God.</a:t>
            </a:r>
          </a:p>
          <a:p>
            <a:r>
              <a:rPr lang="en-US" sz="3200" dirty="0"/>
              <a:t>What do you think about the fact that the modern LGBT movement has coopted this beautiful symbol as a symbol of their sexual rebellion against the Creation order?</a:t>
            </a:r>
          </a:p>
          <a:p>
            <a:pPr lvl="1"/>
            <a:endParaRPr lang="en-US" sz="2800" dirty="0"/>
          </a:p>
          <a:p>
            <a:endParaRPr lang="en-US" sz="3200" dirty="0"/>
          </a:p>
        </p:txBody>
      </p:sp>
    </p:spTree>
    <p:extLst>
      <p:ext uri="{BB962C8B-B14F-4D97-AF65-F5344CB8AC3E}">
        <p14:creationId xmlns:p14="http://schemas.microsoft.com/office/powerpoint/2010/main" val="1746141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04D3BE03-A080-2F71-918C-098DC4C0C5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A6EEB6-909F-EF5D-EED8-4962CB31E318}"/>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6C0D6AE1-84DA-D9A4-1B93-5A56599D3C8A}"/>
              </a:ext>
            </a:extLst>
          </p:cNvPr>
          <p:cNvSpPr>
            <a:spLocks noGrp="1"/>
          </p:cNvSpPr>
          <p:nvPr>
            <p:ph idx="1"/>
          </p:nvPr>
        </p:nvSpPr>
        <p:spPr>
          <a:xfrm>
            <a:off x="557441" y="738365"/>
            <a:ext cx="11007029" cy="5911817"/>
          </a:xfrm>
        </p:spPr>
        <p:txBody>
          <a:bodyPr>
            <a:normAutofit/>
          </a:bodyPr>
          <a:lstStyle/>
          <a:p>
            <a:r>
              <a:rPr lang="en-US" sz="3200" dirty="0"/>
              <a:t>We saw in verse 9 that the four “</a:t>
            </a:r>
            <a:r>
              <a:rPr lang="en-US" sz="3200" i="1" dirty="0">
                <a:solidFill>
                  <a:srgbClr val="0070C0"/>
                </a:solidFill>
                <a:latin typeface="Cambria" panose="02040503050406030204" pitchFamily="18" charset="0"/>
                <a:ea typeface="Cambria" panose="02040503050406030204" pitchFamily="18" charset="0"/>
              </a:rPr>
              <a:t>living creatures</a:t>
            </a:r>
            <a:r>
              <a:rPr lang="en-US" sz="3200" dirty="0"/>
              <a:t>” offer “</a:t>
            </a:r>
            <a:r>
              <a:rPr lang="en-US" sz="3200" i="1" dirty="0">
                <a:solidFill>
                  <a:srgbClr val="0070C0"/>
                </a:solidFill>
                <a:latin typeface="Cambria" panose="02040503050406030204" pitchFamily="18" charset="0"/>
                <a:ea typeface="Cambria" panose="02040503050406030204" pitchFamily="18" charset="0"/>
              </a:rPr>
              <a:t>glory and honor and thanks</a:t>
            </a:r>
            <a:r>
              <a:rPr lang="en-US" sz="3200" dirty="0"/>
              <a:t>” to the One seated on the throne.</a:t>
            </a:r>
          </a:p>
          <a:p>
            <a:r>
              <a:rPr lang="en-US" sz="3200" dirty="0"/>
              <a:t>I then explained that:</a:t>
            </a:r>
          </a:p>
          <a:p>
            <a:pPr lvl="1"/>
            <a:r>
              <a:rPr lang="en-US" sz="2800" dirty="0"/>
              <a:t>“</a:t>
            </a:r>
            <a:r>
              <a:rPr lang="en-US" sz="2800" i="1" dirty="0">
                <a:solidFill>
                  <a:srgbClr val="0070C0"/>
                </a:solidFill>
                <a:latin typeface="Cambria" panose="02040503050406030204" pitchFamily="18" charset="0"/>
                <a:ea typeface="Cambria" panose="02040503050406030204" pitchFamily="18" charset="0"/>
              </a:rPr>
              <a:t>glory</a:t>
            </a:r>
            <a:r>
              <a:rPr lang="en-US" sz="2800" dirty="0"/>
              <a:t>” recognizes God's greatness and majesty</a:t>
            </a:r>
          </a:p>
          <a:p>
            <a:pPr lvl="1"/>
            <a:r>
              <a:rPr lang="en-US" sz="2800" dirty="0"/>
              <a:t>“</a:t>
            </a:r>
            <a:r>
              <a:rPr lang="en-US" sz="2800" i="1" dirty="0">
                <a:solidFill>
                  <a:srgbClr val="0070C0"/>
                </a:solidFill>
                <a:latin typeface="Cambria" panose="02040503050406030204" pitchFamily="18" charset="0"/>
                <a:ea typeface="Cambria" panose="02040503050406030204" pitchFamily="18" charset="0"/>
              </a:rPr>
              <a:t>honor</a:t>
            </a:r>
            <a:r>
              <a:rPr lang="en-US" sz="2800" dirty="0"/>
              <a:t>” acknowledges His rightful place above all others</a:t>
            </a:r>
          </a:p>
          <a:p>
            <a:pPr lvl="1"/>
            <a:r>
              <a:rPr lang="en-US" sz="2800" dirty="0"/>
              <a:t>“</a:t>
            </a:r>
            <a:r>
              <a:rPr lang="en-US" sz="2800" i="1" dirty="0">
                <a:solidFill>
                  <a:srgbClr val="0070C0"/>
                </a:solidFill>
                <a:latin typeface="Cambria" panose="02040503050406030204" pitchFamily="18" charset="0"/>
                <a:ea typeface="Cambria" panose="02040503050406030204" pitchFamily="18" charset="0"/>
              </a:rPr>
              <a:t>thanks</a:t>
            </a:r>
            <a:r>
              <a:rPr lang="en-US" sz="2800" dirty="0"/>
              <a:t>” expresses gratitude for all He has done, including giving life itself</a:t>
            </a:r>
          </a:p>
          <a:p>
            <a:r>
              <a:rPr lang="en-US" sz="3200" dirty="0"/>
              <a:t>They then go on to praise God’s eternality: “</a:t>
            </a:r>
            <a:r>
              <a:rPr lang="en-US" sz="3200" i="1" dirty="0">
                <a:solidFill>
                  <a:srgbClr val="0070C0"/>
                </a:solidFill>
                <a:latin typeface="Cambria" panose="02040503050406030204" pitchFamily="18" charset="0"/>
                <a:ea typeface="Cambria" panose="02040503050406030204" pitchFamily="18" charset="0"/>
              </a:rPr>
              <a:t>to him who is seated on the throne, who lives forever and ever</a:t>
            </a:r>
            <a:r>
              <a:rPr lang="en-US" sz="3200" dirty="0"/>
              <a:t>”</a:t>
            </a:r>
          </a:p>
          <a:p>
            <a:r>
              <a:rPr lang="en-US" sz="3200" dirty="0"/>
              <a:t>Might there be some examples here of how we can (and perhaps should) worship God in </a:t>
            </a:r>
            <a:r>
              <a:rPr lang="en-US" sz="3200" b="1" i="1" dirty="0"/>
              <a:t>our</a:t>
            </a:r>
            <a:r>
              <a:rPr lang="en-US" sz="3200" dirty="0"/>
              <a:t> prayers?</a:t>
            </a:r>
          </a:p>
          <a:p>
            <a:r>
              <a:rPr lang="en-US" sz="3200" dirty="0"/>
              <a:t>If so, what are your take aways from this?</a:t>
            </a:r>
          </a:p>
          <a:p>
            <a:endParaRPr lang="en-US" sz="3200" dirty="0"/>
          </a:p>
          <a:p>
            <a:pPr lvl="1"/>
            <a:endParaRPr lang="en-US" sz="2800" dirty="0"/>
          </a:p>
          <a:p>
            <a:endParaRPr lang="en-US" sz="3200" dirty="0"/>
          </a:p>
        </p:txBody>
      </p:sp>
    </p:spTree>
    <p:extLst>
      <p:ext uri="{BB962C8B-B14F-4D97-AF65-F5344CB8AC3E}">
        <p14:creationId xmlns:p14="http://schemas.microsoft.com/office/powerpoint/2010/main" val="3646026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51FA3FD-7551-837C-E235-D6BE63A47C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E6E595-6466-F92A-1EC2-A809E17E7524}"/>
              </a:ext>
            </a:extLst>
          </p:cNvPr>
          <p:cNvSpPr>
            <a:spLocks noGrp="1"/>
          </p:cNvSpPr>
          <p:nvPr>
            <p:ph type="title"/>
          </p:nvPr>
        </p:nvSpPr>
        <p:spPr>
          <a:xfrm>
            <a:off x="0" y="1"/>
            <a:ext cx="12226954" cy="725648"/>
          </a:xfrm>
        </p:spPr>
        <p:txBody>
          <a:bodyPr>
            <a:noAutofit/>
          </a:bodyPr>
          <a:lstStyle/>
          <a:p>
            <a:pPr algn="ctr"/>
            <a:r>
              <a:rPr lang="en-US" sz="6000" dirty="0">
                <a:solidFill>
                  <a:srgbClr val="F5F5F5"/>
                </a:solidFill>
                <a:effectLst>
                  <a:outerShdw blurRad="50800" dist="38100" dir="2700000" algn="tl" rotWithShape="0">
                    <a:prstClr val="black">
                      <a:alpha val="30000"/>
                    </a:prstClr>
                  </a:outerShdw>
                </a:effectLst>
                <a:latin typeface="+mn-lt"/>
              </a:rPr>
              <a:t>Introduction to Revelation 4-5</a:t>
            </a:r>
          </a:p>
        </p:txBody>
      </p:sp>
      <p:sp>
        <p:nvSpPr>
          <p:cNvPr id="2" name="Content Placeholder 1">
            <a:extLst>
              <a:ext uri="{FF2B5EF4-FFF2-40B4-BE49-F238E27FC236}">
                <a16:creationId xmlns:a16="http://schemas.microsoft.com/office/drawing/2014/main" id="{4CE5BC79-4F1B-235D-A799-CB7B7AC739F6}"/>
              </a:ext>
            </a:extLst>
          </p:cNvPr>
          <p:cNvSpPr>
            <a:spLocks noGrp="1"/>
          </p:cNvSpPr>
          <p:nvPr>
            <p:ph idx="1"/>
          </p:nvPr>
        </p:nvSpPr>
        <p:spPr>
          <a:xfrm>
            <a:off x="302004" y="872456"/>
            <a:ext cx="11802910" cy="5897460"/>
          </a:xfrm>
        </p:spPr>
        <p:txBody>
          <a:bodyPr>
            <a:normAutofit fontScale="85000" lnSpcReduction="10000"/>
          </a:bodyPr>
          <a:lstStyle/>
          <a:p>
            <a:r>
              <a:rPr lang="en-US" sz="3200" dirty="0">
                <a:solidFill>
                  <a:srgbClr val="F5F5F5"/>
                </a:solidFill>
                <a:effectLst>
                  <a:outerShdw blurRad="50800" dist="38100" dir="2700000" algn="tl" rotWithShape="0">
                    <a:prstClr val="black">
                      <a:alpha val="30000"/>
                    </a:prstClr>
                  </a:outerShdw>
                </a:effectLst>
                <a:ea typeface="+mj-ea"/>
                <a:cs typeface="+mj-cs"/>
              </a:rPr>
              <a:t>Chapter 5 shifts from </a:t>
            </a:r>
            <a:r>
              <a:rPr lang="en-US" sz="3200" b="1" i="1" dirty="0">
                <a:solidFill>
                  <a:srgbClr val="F5F5F5"/>
                </a:solidFill>
                <a:effectLst>
                  <a:outerShdw blurRad="50800" dist="38100" dir="2700000" algn="tl" rotWithShape="0">
                    <a:prstClr val="black">
                      <a:alpha val="30000"/>
                    </a:prstClr>
                  </a:outerShdw>
                </a:effectLst>
                <a:ea typeface="+mj-ea"/>
                <a:cs typeface="+mj-cs"/>
              </a:rPr>
              <a:t>description</a:t>
            </a:r>
            <a:r>
              <a:rPr lang="en-US" sz="3200" dirty="0">
                <a:solidFill>
                  <a:srgbClr val="F5F5F5"/>
                </a:solidFill>
                <a:effectLst>
                  <a:outerShdw blurRad="50800" dist="38100" dir="2700000" algn="tl" rotWithShape="0">
                    <a:prstClr val="black">
                      <a:alpha val="30000"/>
                    </a:prstClr>
                  </a:outerShdw>
                </a:effectLst>
                <a:ea typeface="+mj-ea"/>
                <a:cs typeface="+mj-cs"/>
              </a:rPr>
              <a:t> to </a:t>
            </a:r>
            <a:r>
              <a:rPr lang="en-US" sz="3200" b="1" i="1" dirty="0">
                <a:solidFill>
                  <a:srgbClr val="F5F5F5"/>
                </a:solidFill>
                <a:effectLst>
                  <a:outerShdw blurRad="50800" dist="38100" dir="2700000" algn="tl" rotWithShape="0">
                    <a:prstClr val="black">
                      <a:alpha val="30000"/>
                    </a:prstClr>
                  </a:outerShdw>
                </a:effectLst>
                <a:ea typeface="+mj-ea"/>
                <a:cs typeface="+mj-cs"/>
              </a:rPr>
              <a:t>action</a:t>
            </a:r>
            <a:r>
              <a:rPr lang="en-US" sz="3200" dirty="0">
                <a:solidFill>
                  <a:srgbClr val="F5F5F5"/>
                </a:solidFill>
                <a:effectLst>
                  <a:outerShdw blurRad="50800" dist="38100" dir="2700000" algn="tl" rotWithShape="0">
                    <a:prstClr val="black">
                      <a:alpha val="30000"/>
                    </a:prstClr>
                  </a:outerShdw>
                </a:effectLst>
                <a:ea typeface="+mj-ea"/>
                <a:cs typeface="+mj-cs"/>
              </a:rPr>
              <a:t>. </a:t>
            </a:r>
          </a:p>
          <a:p>
            <a:r>
              <a:rPr lang="en-US" sz="3200" dirty="0">
                <a:solidFill>
                  <a:srgbClr val="F5F5F5"/>
                </a:solidFill>
                <a:effectLst>
                  <a:outerShdw blurRad="50800" dist="38100" dir="2700000" algn="tl" rotWithShape="0">
                    <a:prstClr val="black">
                      <a:alpha val="30000"/>
                    </a:prstClr>
                  </a:outerShdw>
                </a:effectLst>
                <a:ea typeface="+mj-ea"/>
                <a:cs typeface="+mj-cs"/>
              </a:rPr>
              <a:t>A scroll sealed with seven seals appears, and no one is found worthy to open it — until Christ steps forward as both the Lion of Judah and the slain Lamb (5:5–6). </a:t>
            </a:r>
          </a:p>
          <a:p>
            <a:r>
              <a:rPr lang="en-US" sz="3200" dirty="0">
                <a:solidFill>
                  <a:srgbClr val="F5F5F5"/>
                </a:solidFill>
                <a:effectLst>
                  <a:outerShdw blurRad="50800" dist="38100" dir="2700000" algn="tl" rotWithShape="0">
                    <a:prstClr val="black">
                      <a:alpha val="30000"/>
                    </a:prstClr>
                  </a:outerShdw>
                </a:effectLst>
                <a:ea typeface="+mj-ea"/>
                <a:cs typeface="+mj-cs"/>
              </a:rPr>
              <a:t>His death and resurrection have conquered, and he alone can open the scroll and unfold history's destiny. </a:t>
            </a:r>
          </a:p>
          <a:p>
            <a:r>
              <a:rPr lang="en-US" sz="3200" dirty="0">
                <a:solidFill>
                  <a:srgbClr val="F5F5F5"/>
                </a:solidFill>
                <a:effectLst>
                  <a:outerShdw blurRad="50800" dist="38100" dir="2700000" algn="tl" rotWithShape="0">
                    <a:prstClr val="black">
                      <a:alpha val="30000"/>
                    </a:prstClr>
                  </a:outerShdw>
                </a:effectLst>
                <a:ea typeface="+mj-ea"/>
                <a:cs typeface="+mj-cs"/>
              </a:rPr>
              <a:t>The result is an </a:t>
            </a:r>
            <a:r>
              <a:rPr lang="en-US" sz="3200" b="1" i="1" dirty="0">
                <a:solidFill>
                  <a:srgbClr val="F5F5F5"/>
                </a:solidFill>
                <a:effectLst>
                  <a:outerShdw blurRad="50800" dist="38100" dir="2700000" algn="tl" rotWithShape="0">
                    <a:prstClr val="black">
                      <a:alpha val="30000"/>
                    </a:prstClr>
                  </a:outerShdw>
                </a:effectLst>
                <a:ea typeface="+mj-ea"/>
                <a:cs typeface="+mj-cs"/>
              </a:rPr>
              <a:t>explosion</a:t>
            </a:r>
            <a:r>
              <a:rPr lang="en-US" sz="3200" dirty="0">
                <a:solidFill>
                  <a:srgbClr val="F5F5F5"/>
                </a:solidFill>
                <a:effectLst>
                  <a:outerShdw blurRad="50800" dist="38100" dir="2700000" algn="tl" rotWithShape="0">
                    <a:prstClr val="black">
                      <a:alpha val="30000"/>
                    </a:prstClr>
                  </a:outerShdw>
                </a:effectLst>
                <a:ea typeface="+mj-ea"/>
                <a:cs typeface="+mj-cs"/>
              </a:rPr>
              <a:t> of worship from the living creatures, the elders,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myriads of myriads and thousands of thousands</a:t>
            </a:r>
            <a:r>
              <a:rPr lang="en-US" sz="3200" dirty="0">
                <a:solidFill>
                  <a:srgbClr val="F5F5F5"/>
                </a:solidFill>
                <a:effectLst>
                  <a:outerShdw blurRad="50800" dist="38100" dir="2700000" algn="tl" rotWithShape="0">
                    <a:prstClr val="black">
                      <a:alpha val="30000"/>
                    </a:prstClr>
                  </a:outerShdw>
                </a:effectLst>
                <a:ea typeface="+mj-ea"/>
                <a:cs typeface="+mj-cs"/>
              </a:rPr>
              <a:t>” of angels, and ultimately all of creation, declaring the Lamb worthy to receive power, wealth, wisdom, and glory (5:12–13).</a:t>
            </a:r>
          </a:p>
          <a:p>
            <a:r>
              <a:rPr lang="en-US" sz="3200" dirty="0">
                <a:solidFill>
                  <a:srgbClr val="F5F5F5"/>
                </a:solidFill>
                <a:effectLst>
                  <a:outerShdw blurRad="50800" dist="38100" dir="2700000" algn="tl" rotWithShape="0">
                    <a:prstClr val="black">
                      <a:alpha val="30000"/>
                    </a:prstClr>
                  </a:outerShdw>
                </a:effectLst>
                <a:ea typeface="+mj-ea"/>
                <a:cs typeface="+mj-cs"/>
              </a:rPr>
              <a:t>These chapters draw deeply from the Old Testament, especially Daniel 7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Ancient of Days</a:t>
            </a:r>
            <a:r>
              <a:rPr lang="en-US" sz="3200" dirty="0">
                <a:solidFill>
                  <a:srgbClr val="F5F5F5"/>
                </a:solidFill>
                <a:effectLst>
                  <a:outerShdw blurRad="50800" dist="38100" dir="2700000" algn="tl" rotWithShape="0">
                    <a:prstClr val="black">
                      <a:alpha val="30000"/>
                    </a:prstClr>
                  </a:outerShdw>
                </a:effectLst>
                <a:ea typeface="+mj-ea"/>
                <a:cs typeface="+mj-cs"/>
              </a:rPr>
              <a:t>” and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Son of Man</a:t>
            </a:r>
            <a:r>
              <a:rPr lang="en-US" sz="3200" dirty="0">
                <a:solidFill>
                  <a:srgbClr val="F5F5F5"/>
                </a:solidFill>
                <a:effectLst>
                  <a:outerShdw blurRad="50800" dist="38100" dir="2700000" algn="tl" rotWithShape="0">
                    <a:prstClr val="black">
                      <a:alpha val="30000"/>
                    </a:prstClr>
                  </a:outerShdw>
                </a:effectLst>
                <a:ea typeface="+mj-ea"/>
                <a:cs typeface="+mj-cs"/>
              </a:rPr>
              <a:t>” approaching the throne) and Ezekiel 1:5,22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living creatures</a:t>
            </a:r>
            <a:r>
              <a:rPr lang="en-US" sz="3200" dirty="0">
                <a:solidFill>
                  <a:srgbClr val="F5F5F5"/>
                </a:solidFill>
                <a:effectLst>
                  <a:outerShdw blurRad="50800" dist="38100" dir="2700000" algn="tl" rotWithShape="0">
                    <a:prstClr val="black">
                      <a:alpha val="30000"/>
                    </a:prstClr>
                  </a:outerShdw>
                </a:effectLst>
                <a:ea typeface="+mj-ea"/>
                <a:cs typeface="+mj-cs"/>
              </a:rPr>
              <a:t>” and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sea</a:t>
            </a:r>
            <a:r>
              <a:rPr lang="en-US" sz="3200" dirty="0">
                <a:solidFill>
                  <a:srgbClr val="F5F5F5"/>
                </a:solidFill>
                <a:effectLst>
                  <a:outerShdw blurRad="50800" dist="38100" dir="2700000" algn="tl" rotWithShape="0">
                    <a:prstClr val="black">
                      <a:alpha val="30000"/>
                    </a:prstClr>
                  </a:outerShdw>
                </a:effectLst>
                <a:ea typeface="+mj-ea"/>
                <a:cs typeface="+mj-cs"/>
              </a:rPr>
              <a:t>” (or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expanse</a:t>
            </a:r>
            <a:r>
              <a:rPr lang="en-US" sz="3200" dirty="0">
                <a:solidFill>
                  <a:srgbClr val="F5F5F5"/>
                </a:solidFill>
                <a:effectLst>
                  <a:outerShdw blurRad="50800" dist="38100" dir="2700000" algn="tl" rotWithShape="0">
                    <a:prstClr val="black">
                      <a:alpha val="30000"/>
                    </a:prstClr>
                  </a:outerShdw>
                </a:effectLst>
                <a:ea typeface="+mj-ea"/>
                <a:cs typeface="+mj-cs"/>
              </a:rPr>
              <a:t>” like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crystal</a:t>
            </a:r>
            <a:r>
              <a:rPr lang="en-US" sz="3200" dirty="0">
                <a:solidFill>
                  <a:srgbClr val="F5F5F5"/>
                </a:solidFill>
                <a:effectLst>
                  <a:outerShdw blurRad="50800" dist="38100" dir="2700000" algn="tl" rotWithShape="0">
                    <a:prstClr val="black">
                      <a:alpha val="30000"/>
                    </a:prstClr>
                  </a:outerShdw>
                </a:effectLst>
                <a:ea typeface="+mj-ea"/>
                <a:cs typeface="+mj-cs"/>
              </a:rPr>
              <a:t>”). </a:t>
            </a:r>
          </a:p>
          <a:p>
            <a:r>
              <a:rPr lang="en-US" sz="3200" dirty="0">
                <a:solidFill>
                  <a:srgbClr val="F5F5F5"/>
                </a:solidFill>
                <a:effectLst>
                  <a:outerShdw blurRad="50800" dist="38100" dir="2700000" algn="tl" rotWithShape="0">
                    <a:prstClr val="black">
                      <a:alpha val="30000"/>
                    </a:prstClr>
                  </a:outerShdw>
                </a:effectLst>
                <a:ea typeface="+mj-ea"/>
                <a:cs typeface="+mj-cs"/>
              </a:rPr>
              <a:t>These chapters also draw a </a:t>
            </a:r>
            <a:r>
              <a:rPr lang="en-US" sz="3200" b="1" i="1" dirty="0">
                <a:solidFill>
                  <a:srgbClr val="F5F5F5"/>
                </a:solidFill>
                <a:effectLst>
                  <a:outerShdw blurRad="50800" dist="38100" dir="2700000" algn="tl" rotWithShape="0">
                    <a:prstClr val="black">
                      <a:alpha val="30000"/>
                    </a:prstClr>
                  </a:outerShdw>
                </a:effectLst>
                <a:ea typeface="+mj-ea"/>
                <a:cs typeface="+mj-cs"/>
              </a:rPr>
              <a:t>sharp contrast </a:t>
            </a:r>
            <a:r>
              <a:rPr lang="en-US" sz="3200" dirty="0">
                <a:solidFill>
                  <a:srgbClr val="F5F5F5"/>
                </a:solidFill>
                <a:effectLst>
                  <a:outerShdw blurRad="50800" dist="38100" dir="2700000" algn="tl" rotWithShape="0">
                    <a:prstClr val="black">
                      <a:alpha val="30000"/>
                    </a:prstClr>
                  </a:outerShdw>
                </a:effectLst>
                <a:ea typeface="+mj-ea"/>
                <a:cs typeface="+mj-cs"/>
              </a:rPr>
              <a:t>between true heavenly worship versus the emperor worship demanded by Rome, reminding believers who should be their </a:t>
            </a:r>
            <a:r>
              <a:rPr lang="en-US" sz="3200" b="1" i="1" dirty="0">
                <a:solidFill>
                  <a:srgbClr val="F5F5F5"/>
                </a:solidFill>
                <a:effectLst>
                  <a:outerShdw blurRad="50800" dist="38100" dir="2700000" algn="tl" rotWithShape="0">
                    <a:prstClr val="black">
                      <a:alpha val="30000"/>
                    </a:prstClr>
                  </a:outerShdw>
                </a:effectLst>
                <a:ea typeface="+mj-ea"/>
                <a:cs typeface="+mj-cs"/>
              </a:rPr>
              <a:t>ultimate</a:t>
            </a:r>
            <a:r>
              <a:rPr lang="en-US" sz="3200" dirty="0">
                <a:solidFill>
                  <a:srgbClr val="F5F5F5"/>
                </a:solidFill>
                <a:effectLst>
                  <a:outerShdw blurRad="50800" dist="38100" dir="2700000" algn="tl" rotWithShape="0">
                    <a:prstClr val="black">
                      <a:alpha val="30000"/>
                    </a:prstClr>
                  </a:outerShdw>
                </a:effectLst>
                <a:ea typeface="+mj-ea"/>
                <a:cs typeface="+mj-cs"/>
              </a:rPr>
              <a:t> authority.</a:t>
            </a:r>
          </a:p>
        </p:txBody>
      </p:sp>
    </p:spTree>
    <p:extLst>
      <p:ext uri="{BB962C8B-B14F-4D97-AF65-F5344CB8AC3E}">
        <p14:creationId xmlns:p14="http://schemas.microsoft.com/office/powerpoint/2010/main" val="1797992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E7337B2-3924-D265-7890-4D60A9CC6F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04546F-81B5-F5E2-6DE7-19F73CD35625}"/>
              </a:ext>
            </a:extLst>
          </p:cNvPr>
          <p:cNvSpPr>
            <a:spLocks noGrp="1"/>
          </p:cNvSpPr>
          <p:nvPr>
            <p:ph type="title"/>
          </p:nvPr>
        </p:nvSpPr>
        <p:spPr>
          <a:xfrm>
            <a:off x="0" y="1"/>
            <a:ext cx="12226954" cy="725648"/>
          </a:xfrm>
        </p:spPr>
        <p:txBody>
          <a:bodyPr>
            <a:noAutofit/>
          </a:bodyPr>
          <a:lstStyle/>
          <a:p>
            <a:pPr algn="ctr"/>
            <a:r>
              <a:rPr lang="en-US" sz="6000" dirty="0">
                <a:solidFill>
                  <a:srgbClr val="F5F5F5"/>
                </a:solidFill>
                <a:effectLst>
                  <a:outerShdw blurRad="50800" dist="38100" dir="2700000" algn="tl" rotWithShape="0">
                    <a:prstClr val="black">
                      <a:alpha val="30000"/>
                    </a:prstClr>
                  </a:outerShdw>
                </a:effectLst>
                <a:latin typeface="+mn-lt"/>
              </a:rPr>
              <a:t>Introduction to Revelation 4-5</a:t>
            </a:r>
          </a:p>
        </p:txBody>
      </p:sp>
      <p:sp>
        <p:nvSpPr>
          <p:cNvPr id="2" name="Content Placeholder 1">
            <a:extLst>
              <a:ext uri="{FF2B5EF4-FFF2-40B4-BE49-F238E27FC236}">
                <a16:creationId xmlns:a16="http://schemas.microsoft.com/office/drawing/2014/main" id="{2BD95FF5-FA3F-0541-71DD-44D1D40FB364}"/>
              </a:ext>
            </a:extLst>
          </p:cNvPr>
          <p:cNvSpPr>
            <a:spLocks noGrp="1"/>
          </p:cNvSpPr>
          <p:nvPr>
            <p:ph idx="1"/>
          </p:nvPr>
        </p:nvSpPr>
        <p:spPr>
          <a:xfrm>
            <a:off x="302004" y="872456"/>
            <a:ext cx="11581002" cy="5897460"/>
          </a:xfrm>
        </p:spPr>
        <p:txBody>
          <a:bodyPr>
            <a:normAutofit fontScale="92500" lnSpcReduction="20000"/>
          </a:bodyPr>
          <a:lstStyle/>
          <a:p>
            <a:r>
              <a:rPr lang="en-US" sz="3200" dirty="0">
                <a:solidFill>
                  <a:srgbClr val="F5F5F5"/>
                </a:solidFill>
                <a:effectLst>
                  <a:outerShdw blurRad="50800" dist="38100" dir="2700000" algn="tl" rotWithShape="0">
                    <a:prstClr val="black">
                      <a:alpha val="30000"/>
                    </a:prstClr>
                  </a:outerShdw>
                </a:effectLst>
                <a:ea typeface="+mj-ea"/>
                <a:cs typeface="+mj-cs"/>
              </a:rPr>
              <a:t>The pastoral purpose is powerful. </a:t>
            </a:r>
          </a:p>
          <a:p>
            <a:r>
              <a:rPr lang="en-US" sz="3200" dirty="0">
                <a:solidFill>
                  <a:srgbClr val="F5F5F5"/>
                </a:solidFill>
                <a:effectLst>
                  <a:outerShdw blurRad="50800" dist="38100" dir="2700000" algn="tl" rotWithShape="0">
                    <a:prstClr val="black">
                      <a:alpha val="30000"/>
                    </a:prstClr>
                  </a:outerShdw>
                </a:effectLst>
                <a:ea typeface="+mj-ea"/>
                <a:cs typeface="+mj-cs"/>
              </a:rPr>
              <a:t>Christians facing persecution needed to see what John saw — that God and the Lamb reign over all, that Christ has already overcome (5:5), and that the suffering of the present moment is not the final word. </a:t>
            </a:r>
          </a:p>
          <a:p>
            <a:r>
              <a:rPr lang="en-US" sz="3200" dirty="0">
                <a:solidFill>
                  <a:srgbClr val="F5F5F5"/>
                </a:solidFill>
                <a:effectLst>
                  <a:outerShdw blurRad="50800" dist="38100" dir="2700000" algn="tl" rotWithShape="0">
                    <a:prstClr val="black">
                      <a:alpha val="30000"/>
                    </a:prstClr>
                  </a:outerShdw>
                </a:effectLst>
                <a:ea typeface="+mj-ea"/>
                <a:cs typeface="+mj-cs"/>
              </a:rPr>
              <a:t>Believers are assured they are part of a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 and priests</a:t>
            </a:r>
            <a:r>
              <a:rPr lang="en-US" sz="3200" dirty="0">
                <a:solidFill>
                  <a:srgbClr val="F5F5F5"/>
                </a:solidFill>
                <a:effectLst>
                  <a:outerShdw blurRad="50800" dist="38100" dir="2700000" algn="tl" rotWithShape="0">
                    <a:prstClr val="black">
                      <a:alpha val="30000"/>
                    </a:prstClr>
                  </a:outerShdw>
                </a:effectLst>
                <a:ea typeface="+mj-ea"/>
                <a:cs typeface="+mj-cs"/>
              </a:rPr>
              <a:t>” (5:9–10, echoing Exodus 19:6), called to reign under God just as Adam was originally designed to do.</a:t>
            </a:r>
          </a:p>
          <a:p>
            <a:r>
              <a:rPr lang="en-US" sz="3200" dirty="0">
                <a:solidFill>
                  <a:srgbClr val="F5F5F5"/>
                </a:solidFill>
                <a:effectLst>
                  <a:outerShdw blurRad="50800" dist="38100" dir="2700000" algn="tl" rotWithShape="0">
                    <a:prstClr val="black">
                      <a:alpha val="30000"/>
                    </a:prstClr>
                  </a:outerShdw>
                </a:effectLst>
                <a:ea typeface="+mj-ea"/>
                <a:cs typeface="+mj-cs"/>
              </a:rPr>
              <a:t>In short, Revelation 4–5 addresses the suffering believer's deepest anxieties: Is God still in charge? Does any of this matter? </a:t>
            </a:r>
          </a:p>
          <a:p>
            <a:r>
              <a:rPr lang="en-US" sz="3200" dirty="0">
                <a:solidFill>
                  <a:srgbClr val="F5F5F5"/>
                </a:solidFill>
                <a:effectLst>
                  <a:outerShdw blurRad="50800" dist="38100" dir="2700000" algn="tl" rotWithShape="0">
                    <a:prstClr val="black">
                      <a:alpha val="30000"/>
                    </a:prstClr>
                  </a:outerShdw>
                </a:effectLst>
                <a:ea typeface="+mj-ea"/>
                <a:cs typeface="+mj-cs"/>
              </a:rPr>
              <a:t>This vision that we are about to study </a:t>
            </a:r>
            <a:r>
              <a:rPr lang="en-US" sz="3200" b="1" i="1" dirty="0">
                <a:solidFill>
                  <a:srgbClr val="F5F5F5"/>
                </a:solidFill>
                <a:effectLst>
                  <a:outerShdw blurRad="50800" dist="38100" dir="2700000" algn="tl" rotWithShape="0">
                    <a:prstClr val="black">
                      <a:alpha val="30000"/>
                    </a:prstClr>
                  </a:outerShdw>
                </a:effectLst>
                <a:ea typeface="+mj-ea"/>
                <a:cs typeface="+mj-cs"/>
              </a:rPr>
              <a:t>answers</a:t>
            </a:r>
            <a:r>
              <a:rPr lang="en-US" sz="3200" dirty="0">
                <a:solidFill>
                  <a:srgbClr val="F5F5F5"/>
                </a:solidFill>
                <a:effectLst>
                  <a:outerShdw blurRad="50800" dist="38100" dir="2700000" algn="tl" rotWithShape="0">
                    <a:prstClr val="black">
                      <a:alpha val="30000"/>
                    </a:prstClr>
                  </a:outerShdw>
                </a:effectLst>
                <a:ea typeface="+mj-ea"/>
                <a:cs typeface="+mj-cs"/>
              </a:rPr>
              <a:t> those questions with a resounding “yes!” </a:t>
            </a:r>
          </a:p>
          <a:p>
            <a:r>
              <a:rPr lang="en-US" sz="3200" dirty="0">
                <a:solidFill>
                  <a:srgbClr val="F5F5F5"/>
                </a:solidFill>
                <a:effectLst>
                  <a:outerShdw blurRad="50800" dist="38100" dir="2700000" algn="tl" rotWithShape="0">
                    <a:prstClr val="black">
                      <a:alpha val="30000"/>
                    </a:prstClr>
                  </a:outerShdw>
                </a:effectLst>
                <a:ea typeface="+mj-ea"/>
                <a:cs typeface="+mj-cs"/>
              </a:rPr>
              <a:t>The throne is occupied, the Lamb has conquered, and all of heaven is already worshiping. </a:t>
            </a:r>
          </a:p>
          <a:p>
            <a:r>
              <a:rPr lang="en-US" sz="3200" dirty="0">
                <a:solidFill>
                  <a:srgbClr val="F5F5F5"/>
                </a:solidFill>
                <a:effectLst>
                  <a:outerShdw blurRad="50800" dist="38100" dir="2700000" algn="tl" rotWithShape="0">
                    <a:prstClr val="black">
                      <a:alpha val="30000"/>
                    </a:prstClr>
                  </a:outerShdw>
                </a:effectLst>
                <a:ea typeface="+mj-ea"/>
                <a:cs typeface="+mj-cs"/>
              </a:rPr>
              <a:t>The remainder of Revelation simply unpacks what that means for history and for the church.</a:t>
            </a:r>
          </a:p>
        </p:txBody>
      </p:sp>
    </p:spTree>
    <p:extLst>
      <p:ext uri="{BB962C8B-B14F-4D97-AF65-F5344CB8AC3E}">
        <p14:creationId xmlns:p14="http://schemas.microsoft.com/office/powerpoint/2010/main" val="4155390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DDD0A20-A110-2D0E-E83E-CB3379B4D7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7EFCEC-100D-80DC-0505-6B4CC590C453}"/>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The Throne of God (4:1-11)</a:t>
            </a:r>
          </a:p>
        </p:txBody>
      </p:sp>
      <p:sp>
        <p:nvSpPr>
          <p:cNvPr id="5" name="Content Placeholder 4">
            <a:extLst>
              <a:ext uri="{FF2B5EF4-FFF2-40B4-BE49-F238E27FC236}">
                <a16:creationId xmlns:a16="http://schemas.microsoft.com/office/drawing/2014/main" id="{2D962141-2FEC-43C9-30BD-C9D738BF926A}"/>
              </a:ext>
            </a:extLst>
          </p:cNvPr>
          <p:cNvSpPr>
            <a:spLocks noGrp="1"/>
          </p:cNvSpPr>
          <p:nvPr>
            <p:ph idx="1"/>
          </p:nvPr>
        </p:nvSpPr>
        <p:spPr>
          <a:xfrm>
            <a:off x="357809" y="971006"/>
            <a:ext cx="11502887" cy="5886993"/>
          </a:xfrm>
        </p:spPr>
        <p:txBody>
          <a:bodyPr>
            <a:normAutofit fontScale="92500" lnSpcReduction="10000"/>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 this I looked, and there before me was a door standing open in heaven. And the voice I had first heard speaking to me like a trumpet said, "Come up here, and I will show you what must take place after this." </a:t>
            </a:r>
            <a:r>
              <a:rPr lang="en-US" sz="37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once I was in the Spirit, and there before me was a throne in heaven with someone sitting on it. </a:t>
            </a:r>
            <a:r>
              <a:rPr lang="en-US" sz="37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one who sat there had the appearance of jasper and carnelian. A rainbow, resembling an emerald, encircled the throne. </a:t>
            </a:r>
            <a:r>
              <a:rPr lang="en-US" sz="37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Surrounding the throne were twenty-four other thrones, and seated on them were twenty-four elders. They were dressed in white and had crowns of gold on their heads. </a:t>
            </a:r>
            <a:r>
              <a:rPr lang="en-US" sz="37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From the throne came flashes of lightning, rumblings and peals of thunder. Before the throne, seven lamps were blazing. These are the seven spirits of God. </a:t>
            </a:r>
            <a:endPar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50663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CE108610-5C30-9C8E-3B54-A5606F08C1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FD8C7BC-4A53-80AF-3FDE-80428B78E419}"/>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The Throne of God (4:1-11)</a:t>
            </a:r>
          </a:p>
        </p:txBody>
      </p:sp>
      <p:sp>
        <p:nvSpPr>
          <p:cNvPr id="5" name="Content Placeholder 4">
            <a:extLst>
              <a:ext uri="{FF2B5EF4-FFF2-40B4-BE49-F238E27FC236}">
                <a16:creationId xmlns:a16="http://schemas.microsoft.com/office/drawing/2014/main" id="{594D542D-CA9D-7AB9-7A62-AEE919313042}"/>
              </a:ext>
            </a:extLst>
          </p:cNvPr>
          <p:cNvSpPr>
            <a:spLocks noGrp="1"/>
          </p:cNvSpPr>
          <p:nvPr>
            <p:ph idx="1"/>
          </p:nvPr>
        </p:nvSpPr>
        <p:spPr>
          <a:xfrm>
            <a:off x="357809" y="971006"/>
            <a:ext cx="11502887" cy="5886993"/>
          </a:xfrm>
        </p:spPr>
        <p:txBody>
          <a:bodyPr>
            <a:normAutofit fontScale="92500" lnSpcReduction="20000"/>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a:t>
            </a:r>
            <a:r>
              <a:rPr lang="en-US" sz="37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Also before the throne there was what looked like a sea of glass, clear as crystal. In the center, around the throne, were four living creatures, and they were covered with eyes, in front and in back. </a:t>
            </a:r>
            <a:r>
              <a:rPr lang="en-US" sz="37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first living creature was like a lion, the second was like an ox, the third had a face like a man, the fourth was like a flying eagle. </a:t>
            </a:r>
            <a:r>
              <a:rPr lang="en-US" sz="37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Each of the four living creatures had six wings and was covered with eyes all around, even under his wings. Day and night they never stop saying: “Holy, holy, holy is the Lord God Almighty, who was, and is, and is to come.” </a:t>
            </a:r>
            <a:r>
              <a:rPr lang="en-US" sz="37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Whenever the living creatures give glory, honor and thanks to him who sits on the throne and who lives for ever and ever, </a:t>
            </a:r>
            <a:r>
              <a:rPr lang="en-US" sz="37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twenty-four elders fall down before him who sits on the throne, and worship him who lives for ever and ever. They lay their crowns before the throne and say: </a:t>
            </a:r>
            <a:r>
              <a:rPr lang="en-US" sz="37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are worthy, our Lord and God, to receive glory and honor and power, for you created all things, and by your will they were created and have their being.” </a:t>
            </a:r>
            <a:r>
              <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1628221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E77C6D3-554E-570D-F347-6B225366F2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604B88-8F57-7373-B739-C926A771D099}"/>
              </a:ext>
            </a:extLst>
          </p:cNvPr>
          <p:cNvSpPr>
            <a:spLocks noGrp="1"/>
          </p:cNvSpPr>
          <p:nvPr>
            <p:ph type="title"/>
          </p:nvPr>
        </p:nvSpPr>
        <p:spPr>
          <a:xfrm>
            <a:off x="0" y="1"/>
            <a:ext cx="12226954" cy="692091"/>
          </a:xfrm>
        </p:spPr>
        <p:txBody>
          <a:bodyPr>
            <a:noAutofit/>
          </a:bodyPr>
          <a:lstStyle/>
          <a:p>
            <a:pPr algn="ctr"/>
            <a:r>
              <a:rPr lang="en-US" sz="4800" b="1" dirty="0">
                <a:solidFill>
                  <a:srgbClr val="F5F5F5"/>
                </a:solidFill>
                <a:effectLst>
                  <a:outerShdw blurRad="50800" dist="38100" dir="2700000" algn="tl" rotWithShape="0">
                    <a:prstClr val="black">
                      <a:alpha val="30000"/>
                    </a:prstClr>
                  </a:outerShdw>
                </a:effectLst>
              </a:rPr>
              <a:t>The Emerald Throne Scene in Heaven (Rev 4:2-11)</a:t>
            </a:r>
          </a:p>
        </p:txBody>
      </p:sp>
      <p:sp>
        <p:nvSpPr>
          <p:cNvPr id="3" name="TextBox 2">
            <a:extLst>
              <a:ext uri="{FF2B5EF4-FFF2-40B4-BE49-F238E27FC236}">
                <a16:creationId xmlns:a16="http://schemas.microsoft.com/office/drawing/2014/main" id="{E7160451-F6A6-5799-D926-4A3122D3125A}"/>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Pat </a:t>
            </a:r>
            <a:r>
              <a:rPr lang="en-US" dirty="0" err="1">
                <a:solidFill>
                  <a:srgbClr val="FFFFFF"/>
                </a:solidFill>
                <a:effectLst>
                  <a:outerShdw blurRad="50800" dist="50800" dir="5400000" algn="ctr">
                    <a:srgbClr val="000000"/>
                  </a:outerShdw>
                </a:effectLst>
                <a:latin typeface="Calibri" panose="020F0502020204030204" pitchFamily="34" charset="0"/>
              </a:rPr>
              <a:t>Marvenko</a:t>
            </a:r>
            <a:r>
              <a:rPr lang="en-US" dirty="0">
                <a:solidFill>
                  <a:srgbClr val="FFFFFF"/>
                </a:solidFill>
                <a:effectLst>
                  <a:outerShdw blurRad="50800" dist="50800" dir="5400000" algn="ctr">
                    <a:srgbClr val="000000"/>
                  </a:outerShdw>
                </a:effectLst>
                <a:latin typeface="Calibri" panose="020F0502020204030204" pitchFamily="34" charset="0"/>
              </a:rPr>
              <a:t> Smith. </a:t>
            </a:r>
            <a:r>
              <a:rPr lang="en-US" i="1" dirty="0">
                <a:solidFill>
                  <a:srgbClr val="FFFFFF"/>
                </a:solidFill>
                <a:effectLst>
                  <a:outerShdw blurRad="50800" dist="50800" dir="5400000" algn="ctr">
                    <a:srgbClr val="000000"/>
                  </a:outerShdw>
                </a:effectLst>
                <a:latin typeface="Calibri" panose="020F0502020204030204" pitchFamily="34" charset="0"/>
              </a:rPr>
              <a:t>Revelation Illustrated: An Artist's View of the Bible's Last Book </a:t>
            </a:r>
            <a:r>
              <a:rPr lang="en-US" dirty="0">
                <a:solidFill>
                  <a:srgbClr val="FFFFFF"/>
                </a:solidFill>
                <a:effectLst>
                  <a:outerShdw blurRad="50800" dist="50800" dir="5400000" algn="ctr">
                    <a:srgbClr val="000000"/>
                  </a:outerShdw>
                </a:effectLst>
                <a:latin typeface="Calibri" panose="020F0502020204030204" pitchFamily="34" charset="0"/>
              </a:rPr>
              <a:t>(1982) </a:t>
            </a:r>
            <a:endParaRPr lang="en-US" sz="2000" dirty="0">
              <a:latin typeface="Times New Roman" panose="02020603050405020304" pitchFamily="18" charset="0"/>
              <a:ea typeface="Times New Roman" panose="02020603050405020304" pitchFamily="18" charset="0"/>
            </a:endParaRPr>
          </a:p>
        </p:txBody>
      </p:sp>
      <p:pic>
        <p:nvPicPr>
          <p:cNvPr id="2" name="Picture 4">
            <a:extLst>
              <a:ext uri="{FF2B5EF4-FFF2-40B4-BE49-F238E27FC236}">
                <a16:creationId xmlns:a16="http://schemas.microsoft.com/office/drawing/2014/main" id="{D359A16C-EB4B-F3E2-FDD9-179656E7F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457974" y="1041421"/>
            <a:ext cx="7038363" cy="4943818"/>
          </a:xfrm>
          <a:prstGeom prst="rect">
            <a:avLst/>
          </a:prstGeom>
        </p:spPr>
      </p:pic>
    </p:spTree>
    <p:extLst>
      <p:ext uri="{BB962C8B-B14F-4D97-AF65-F5344CB8AC3E}">
        <p14:creationId xmlns:p14="http://schemas.microsoft.com/office/powerpoint/2010/main" val="1622489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3C38457-5376-50A3-D0FE-B7FDBD4FAE7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FB8C071-2BBB-428E-386C-16B09F2E2D52}"/>
              </a:ext>
            </a:extLst>
          </p:cNvPr>
          <p:cNvSpPr>
            <a:spLocks noGrp="1"/>
          </p:cNvSpPr>
          <p:nvPr>
            <p:ph type="title"/>
          </p:nvPr>
        </p:nvSpPr>
        <p:spPr>
          <a:xfrm>
            <a:off x="0" y="1"/>
            <a:ext cx="12192000" cy="117445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 this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looked, and behold,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door standing open in heaven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first voice, which I had heard speaking to me like a trumpet, said,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Come up here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will show you what must take place after this.”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AD8DE51-14BA-E758-7DF6-353D650BA98A}"/>
              </a:ext>
            </a:extLst>
          </p:cNvPr>
          <p:cNvSpPr>
            <a:spLocks noGrp="1"/>
          </p:cNvSpPr>
          <p:nvPr>
            <p:ph idx="1"/>
          </p:nvPr>
        </p:nvSpPr>
        <p:spPr>
          <a:xfrm>
            <a:off x="369115" y="1413546"/>
            <a:ext cx="11442583" cy="5356370"/>
          </a:xfrm>
        </p:spPr>
        <p:txBody>
          <a:bodyPr>
            <a:normAutofit fontScale="85000" lnSpcReduction="10000"/>
          </a:bodyPr>
          <a:lstStyle/>
          <a:p>
            <a:r>
              <a:rPr lang="en-US" sz="3200" dirty="0">
                <a:solidFill>
                  <a:srgbClr val="F5F5F5"/>
                </a:solidFill>
                <a:effectLst>
                  <a:outerShdw blurRad="38100" dist="38100" dir="2700000" algn="ctr" rotWithShape="0">
                    <a:schemeClr val="tx1"/>
                  </a:outerShdw>
                </a:effectLst>
              </a:rPr>
              <a:t>The scene opens with a dramatic shift as John sees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door standing open in heaven</a:t>
            </a:r>
            <a:r>
              <a:rPr lang="en-US" sz="3200" dirty="0">
                <a:solidFill>
                  <a:srgbClr val="F5F5F5"/>
                </a:solidFill>
                <a:effectLst>
                  <a:outerShdw blurRad="38100" dist="38100" dir="2700000" algn="ctr" rotWithShape="0">
                    <a:schemeClr val="tx1"/>
                  </a:outerShdw>
                </a:effectLst>
              </a:rPr>
              <a:t>” and hears a commanding voice inviting him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Come up here</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phrase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 this </a:t>
            </a:r>
            <a:r>
              <a:rPr lang="en-US" sz="3200" dirty="0">
                <a:solidFill>
                  <a:srgbClr val="F5F5F5"/>
                </a:solidFill>
                <a:effectLst>
                  <a:outerShdw blurRad="38100" dist="38100" dir="2700000" algn="ctr" rotWithShape="0">
                    <a:schemeClr val="tx1"/>
                  </a:outerShdw>
                </a:effectLst>
              </a:rPr>
              <a:t>” refers primarily to the sequence of John’s visions, not necessarily to a chronological order of historical events being described. </a:t>
            </a:r>
          </a:p>
          <a:p>
            <a:r>
              <a:rPr lang="en-US" sz="3200" dirty="0">
                <a:solidFill>
                  <a:srgbClr val="F5F5F5"/>
                </a:solidFill>
                <a:effectLst>
                  <a:outerShdw blurRad="38100" dist="38100" dir="2700000" algn="ctr" rotWithShape="0">
                    <a:schemeClr val="tx1"/>
                  </a:outerShdw>
                </a:effectLst>
              </a:rPr>
              <a:t>In other words, John is describing what he </a:t>
            </a:r>
            <a:r>
              <a:rPr lang="en-US" sz="3200" b="1" i="1" dirty="0">
                <a:solidFill>
                  <a:srgbClr val="F5F5F5"/>
                </a:solidFill>
                <a:effectLst>
                  <a:outerShdw blurRad="38100" dist="38100" dir="2700000" algn="ctr" rotWithShape="0">
                    <a:schemeClr val="tx1"/>
                  </a:outerShdw>
                </a:effectLst>
              </a:rPr>
              <a:t>saw</a:t>
            </a:r>
            <a:r>
              <a:rPr lang="en-US" sz="3200" dirty="0">
                <a:solidFill>
                  <a:srgbClr val="F5F5F5"/>
                </a:solidFill>
                <a:effectLst>
                  <a:outerShdw blurRad="38100" dist="38100" dir="2700000" algn="ctr" rotWithShape="0">
                    <a:schemeClr val="tx1"/>
                  </a:outerShdw>
                </a:effectLst>
              </a:rPr>
              <a:t> next, not necessarily what </a:t>
            </a:r>
            <a:r>
              <a:rPr lang="en-US" sz="3200" b="1" i="1" dirty="0">
                <a:solidFill>
                  <a:srgbClr val="F5F5F5"/>
                </a:solidFill>
                <a:effectLst>
                  <a:outerShdw blurRad="38100" dist="38100" dir="2700000" algn="ctr" rotWithShape="0">
                    <a:schemeClr val="tx1"/>
                  </a:outerShdw>
                </a:effectLst>
              </a:rPr>
              <a:t>happens</a:t>
            </a:r>
            <a:r>
              <a:rPr lang="en-US" sz="3200" dirty="0">
                <a:solidFill>
                  <a:srgbClr val="F5F5F5"/>
                </a:solidFill>
                <a:effectLst>
                  <a:outerShdw blurRad="38100" dist="38100" dir="2700000" algn="ctr" rotWithShape="0">
                    <a:schemeClr val="tx1"/>
                  </a:outerShdw>
                </a:effectLst>
              </a:rPr>
              <a:t> next in history.</a:t>
            </a:r>
          </a:p>
          <a:p>
            <a:r>
              <a:rPr lang="en-US" sz="3200" dirty="0">
                <a:solidFill>
                  <a:srgbClr val="F5F5F5"/>
                </a:solidFill>
                <a:effectLst>
                  <a:outerShdw blurRad="38100" dist="38100" dir="2700000" algn="ctr" rotWithShape="0">
                    <a:schemeClr val="tx1"/>
                  </a:outerShdw>
                </a:effectLst>
              </a:rPr>
              <a:t>This pattern of vision introduction mirrors language found in Daniel 7 and Ezekiel 1, placing John firmly in the tradition of Old Testament prophets like Isaiah (Isaiah 6:1), Micaiah (1 Kgs. 22:19), and Ezekiel (Ezekiel 1:1), who were ushered into God's heavenly abode to receive revelation. </a:t>
            </a:r>
          </a:p>
          <a:p>
            <a:r>
              <a:rPr lang="en-US" sz="3200" dirty="0">
                <a:solidFill>
                  <a:srgbClr val="F5F5F5"/>
                </a:solidFill>
                <a:effectLst>
                  <a:outerShdw blurRad="38100" dist="38100" dir="2700000" algn="ctr" rotWithShape="0">
                    <a:schemeClr val="tx1"/>
                  </a:outerShdw>
                </a:effectLst>
              </a:rPr>
              <a:t>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door standing open in heaven</a:t>
            </a:r>
            <a:r>
              <a:rPr lang="en-US" sz="3200" dirty="0">
                <a:solidFill>
                  <a:srgbClr val="F5F5F5"/>
                </a:solidFill>
                <a:effectLst>
                  <a:outerShdw blurRad="38100" dist="38100" dir="2700000" algn="ctr" rotWithShape="0">
                    <a:schemeClr val="tx1"/>
                  </a:outerShdw>
                </a:effectLst>
              </a:rPr>
              <a:t>” indicates that a disclosure of God is about to be given as he sits in his heavenly abode — similar occasions in Scripture include Peter's vision (Acts 10:11), Stephen's glimpse of the exalted Christ (Acts 7:56), and the opening of heaven at Jesus's baptism (Luke 3:21–22).</a:t>
            </a:r>
          </a:p>
        </p:txBody>
      </p:sp>
    </p:spTree>
    <p:extLst>
      <p:ext uri="{BB962C8B-B14F-4D97-AF65-F5344CB8AC3E}">
        <p14:creationId xmlns:p14="http://schemas.microsoft.com/office/powerpoint/2010/main" val="1503838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69006</TotalTime>
  <Words>5124</Words>
  <Application>Microsoft Office PowerPoint</Application>
  <PresentationFormat>Widescreen</PresentationFormat>
  <Paragraphs>210</Paragraphs>
  <Slides>32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Cambria</vt:lpstr>
      <vt:lpstr>Garamond</vt:lpstr>
      <vt:lpstr>Tahoma</vt:lpstr>
      <vt:lpstr>Times New Roman</vt:lpstr>
      <vt:lpstr>Office Theme</vt:lpstr>
      <vt:lpstr>1_Office Theme</vt:lpstr>
      <vt:lpstr>The Book of Revelation</vt:lpstr>
      <vt:lpstr>High Level Outline of the Book of Revelation</vt:lpstr>
      <vt:lpstr>Introduction to Revelation 4-5</vt:lpstr>
      <vt:lpstr>Introduction to Revelation 4-5</vt:lpstr>
      <vt:lpstr>Introduction to Revelation 4-5</vt:lpstr>
      <vt:lpstr>The Throne of God (4:1-11)</vt:lpstr>
      <vt:lpstr>The Throne of God (4:1-11)</vt:lpstr>
      <vt:lpstr>The Emerald Throne Scene in Heaven (Rev 4:2-11)</vt:lpstr>
      <vt:lpstr>4:1 After this I looked, and behold, a door standing open in heaven! And the first voice, which I had heard speaking to me like a trumpet, said, “Come up here, and I will show you what must take place after this.” (ESV)</vt:lpstr>
      <vt:lpstr>“After this I looked, and behold, a door standing open in heaven! ” (Rev 4:1)</vt:lpstr>
      <vt:lpstr>4:1 After this I looked, and behold, a door standing open in heaven! And the first voice, which I had heard speaking to me like a trumpet, said, “Come up here, and I will show you what must take place after this.” (ESV)</vt:lpstr>
      <vt:lpstr>4:2 At once I was in the Spirit, and behold, a throne stood in heaven, with one seated on the throne. (ESV)</vt:lpstr>
      <vt:lpstr>4:3 And he who sat there had the appearance of jasper and carnelian, and around the throne was a rainbow that had the appearance of an emerald. (ESV)</vt:lpstr>
      <vt:lpstr>4:3 And he who sat there had the appearance of jasper and carnelian, and around the throne was a rainbow that had the appearance of an emerald. (ESV)</vt:lpstr>
      <vt:lpstr>4:3 And he who sat there had the appearance of jasper and carnelian, and around the throne was a rainbow that had the appearance of an emerald. (ESV)</vt:lpstr>
      <vt:lpstr>4:4 Around the throne were twenty-four thrones, and seated on the thrones were twenty-four elders, clothed in white garments, with golden crowns on their heads. (ESV)</vt:lpstr>
      <vt:lpstr>4:4 Around the throne were twenty-four thrones, and seated on the thrones were twenty-four elders, clothed in white garments, with golden crowns on their heads. (ESV)</vt:lpstr>
      <vt:lpstr>4:4 Around the throne were twenty-four thrones, and seated on the thrones were twenty-four elders, clothed in white garments, with golden crowns on their heads. (ESV)</vt:lpstr>
      <vt:lpstr>4:5 From the throne came flashes of lightning, and rumblings and peals of thunder, and before the throne were burning seven torches of fire, which are the seven spirits of God… (ESV)</vt:lpstr>
      <vt:lpstr>4:5 From the throne came flashes of lightning, and rumblings and peals of thunder, and before the throne were burning seven torches of fire, which are the seven spirits of God… (ESV)</vt:lpstr>
      <vt:lpstr>4:6 and before the throne there was as it were a sea of glass, like crystal. And around the throne, on each side of the throne, are four living creatures, full of eyes in front and behind: 7 the first living creature like a lion, the second living creature like an ox, the third living creature with the face of a man, and the fourth living creature like an eagle in flight. (ESV)</vt:lpstr>
      <vt:lpstr>4:6 and before the throne there was as it were a sea of glass, like crystal. And around the throne, on each side of the throne, are four living creatures, full of eyes in front and behind: 7 the first living creature like a lion, the second living creature like an ox, the third living creature with the face of a man, and the fourth living creature like an eagle in flight. (ESV)</vt:lpstr>
      <vt:lpstr>4:8 And the four living creatures, each of them with six wings, are full of eyes all around and within, and day and night they never cease to say, “Holy, holy, holy, is the Lord God Almighty, who was and is and is to come!” (ESV)</vt:lpstr>
      <vt:lpstr>4:9 And whenever the living creatures give glory and honor and thanks to him who is seated on the throne, who lives forever and ever... (ESV)</vt:lpstr>
      <vt:lpstr>4:10 the twenty-four elders fall down before him who is seated on the throne and worship him who lives forever and ever. They cast their crowns before the throne, saying, 11 “Worthy are you, our Lord and God, to receive glory and honor and power, for you created all things, and by your will they existed and were created.” (ESV)</vt:lpstr>
      <vt:lpstr>4:10 the twenty-four elders fall down before him who is seated on the throne and worship him who lives forever and ever. They cast their crowns before the throne, saying, 11 “Worthy are you, our Lord and God, to receive glory and honor and power, for you created all things, and by your will they existed and were created.” (ESV)</vt:lpstr>
      <vt:lpstr>4:10 the twenty-four elders fall down before him who is seated on the throne and worship him who lives forever and ever. They cast their crowns before the throne, saying, 11 “Worthy are you, our Lord and God, to receive glory and honor and power, for you created all things, and by your will they existed and were created.” (ESV)</vt:lpstr>
      <vt:lpstr>4:11 “Worthy are you, our Lord and God, to receive glory and honor and power, for you created all things, and by your will they existed and were created.” (ESV)</vt:lpstr>
      <vt:lpstr>4:11 “Worthy are you, our Lord and God, to receive glory and honor and power, for you created all things, and by your will they existed and were created.” (ESV)</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485</cp:revision>
  <cp:lastPrinted>2026-06-08T02:01:32Z</cp:lastPrinted>
  <dcterms:created xsi:type="dcterms:W3CDTF">2026-02-17T02:36:22Z</dcterms:created>
  <dcterms:modified xsi:type="dcterms:W3CDTF">2026-06-08T02:31:14Z</dcterms:modified>
</cp:coreProperties>
</file>